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90"/>
  </p:normalViewPr>
  <p:slideViewPr>
    <p:cSldViewPr snapToGrid="0">
      <p:cViewPr>
        <p:scale>
          <a:sx n="85" d="100"/>
          <a:sy n="85" d="100"/>
        </p:scale>
        <p:origin x="14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7/6/23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84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2.04819" TargetMode="External"/><Relationship Id="rId3" Type="http://schemas.openxmlformats.org/officeDocument/2006/relationships/hyperlink" Target="https://arxiv.org/abs/1903.03651" TargetMode="External"/><Relationship Id="rId7" Type="http://schemas.openxmlformats.org/officeDocument/2006/relationships/hyperlink" Target="https://arxiv.org/abs/2201.13335" TargetMode="External"/><Relationship Id="rId2" Type="http://schemas.openxmlformats.org/officeDocument/2006/relationships/hyperlink" Target="https://arxiv.org/abs/1808.065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1.1333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arxiv.org/abs/1906.050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2F5CAD-780C-919D-7A94-37530FBA4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97" y="1688608"/>
            <a:ext cx="504748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Exact solution for motion of spinning particles near static, spherically symmetric objects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231917-955F-832F-A494-973957787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397" y="4504455"/>
            <a:ext cx="5611089" cy="1655762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Vojtěch</a:t>
            </a:r>
            <a:r>
              <a:rPr lang="en-US" dirty="0"/>
              <a:t> </a:t>
            </a:r>
            <a:r>
              <a:rPr lang="en-US" dirty="0" err="1"/>
              <a:t>Witzany</a:t>
            </a:r>
            <a:endParaRPr lang="en-US" dirty="0"/>
          </a:p>
          <a:p>
            <a:pPr algn="l"/>
            <a:r>
              <a:rPr lang="en-US" dirty="0"/>
              <a:t>Charles U., Prague</a:t>
            </a:r>
            <a:br>
              <a:rPr lang="en-US" dirty="0"/>
            </a:br>
            <a:r>
              <a:rPr lang="en-US" dirty="0" err="1"/>
              <a:t>vojtech.witzany@matfyz.cuni.cz</a:t>
            </a:r>
            <a:endParaRPr lang="en-US" dirty="0"/>
          </a:p>
          <a:p>
            <a:pPr algn="l"/>
            <a:r>
              <a:rPr lang="en-US" dirty="0"/>
              <a:t>In collaboration with Gabriel A. </a:t>
            </a:r>
            <a:r>
              <a:rPr lang="en-US" dirty="0" err="1"/>
              <a:t>Piovano</a:t>
            </a:r>
            <a:endParaRPr lang="en-US" dirty="0"/>
          </a:p>
          <a:p>
            <a:pPr algn="l"/>
            <a:r>
              <a:rPr lang="en-US" dirty="0"/>
              <a:t>Capra 26, 7 July 2023</a:t>
            </a:r>
          </a:p>
        </p:txBody>
      </p:sp>
      <p:grpSp>
        <p:nvGrpSpPr>
          <p:cNvPr id="26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Modrý abstraktní vzor vodových barev na bílém pozadí">
            <a:extLst>
              <a:ext uri="{FF2B5EF4-FFF2-40B4-BE49-F238E27FC236}">
                <a16:creationId xmlns:a16="http://schemas.microsoft.com/office/drawing/2014/main" id="{F7AF1F46-812A-6442-3EEB-99267D920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3" r="21078" b="1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23" name="Grafický objekt 22" descr="Aktualizovat se souvislou výplní">
            <a:extLst>
              <a:ext uri="{FF2B5EF4-FFF2-40B4-BE49-F238E27FC236}">
                <a16:creationId xmlns:a16="http://schemas.microsoft.com/office/drawing/2014/main" id="{467E96E7-0C79-752B-9184-A510B28AF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7800">
            <a:off x="11239916" y="685600"/>
            <a:ext cx="417669" cy="292974"/>
          </a:xfrm>
          <a:prstGeom prst="rect">
            <a:avLst/>
          </a:prstGeom>
        </p:spPr>
      </p:pic>
      <p:pic>
        <p:nvPicPr>
          <p:cNvPr id="25" name="Grafický objekt 24" descr="Aktualizovat se souvislou výplní">
            <a:extLst>
              <a:ext uri="{FF2B5EF4-FFF2-40B4-BE49-F238E27FC236}">
                <a16:creationId xmlns:a16="http://schemas.microsoft.com/office/drawing/2014/main" id="{4388DB1A-6FEF-96C4-CDAD-6BC08693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062565" flipH="1">
            <a:off x="10556407" y="402282"/>
            <a:ext cx="175916" cy="103987"/>
          </a:xfrm>
          <a:prstGeom prst="rect">
            <a:avLst/>
          </a:prstGeom>
        </p:spPr>
      </p:pic>
      <p:pic>
        <p:nvPicPr>
          <p:cNvPr id="35" name="Grafický objekt 34" descr="Aktualizovat se souvislou výplní">
            <a:extLst>
              <a:ext uri="{FF2B5EF4-FFF2-40B4-BE49-F238E27FC236}">
                <a16:creationId xmlns:a16="http://schemas.microsoft.com/office/drawing/2014/main" id="{71A05726-47F7-A2CF-8BB2-C16B29A0D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681862">
            <a:off x="11017604" y="394324"/>
            <a:ext cx="65178" cy="45719"/>
          </a:xfrm>
          <a:prstGeom prst="rect">
            <a:avLst/>
          </a:prstGeom>
        </p:spPr>
      </p:pic>
      <p:pic>
        <p:nvPicPr>
          <p:cNvPr id="36" name="Grafický objekt 35" descr="Aktualizovat se souvislou výplní">
            <a:extLst>
              <a:ext uri="{FF2B5EF4-FFF2-40B4-BE49-F238E27FC236}">
                <a16:creationId xmlns:a16="http://schemas.microsoft.com/office/drawing/2014/main" id="{BAC17640-6F5F-D6D1-5FF6-DBC20E87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416606" flipH="1">
            <a:off x="11429039" y="6024999"/>
            <a:ext cx="338549" cy="95604"/>
          </a:xfrm>
          <a:prstGeom prst="rect">
            <a:avLst/>
          </a:prstGeom>
        </p:spPr>
      </p:pic>
      <p:pic>
        <p:nvPicPr>
          <p:cNvPr id="37" name="Grafický objekt 36" descr="Aktualizovat se souvislou výplní">
            <a:extLst>
              <a:ext uri="{FF2B5EF4-FFF2-40B4-BE49-F238E27FC236}">
                <a16:creationId xmlns:a16="http://schemas.microsoft.com/office/drawing/2014/main" id="{0DF11075-4ACB-3BC5-4D20-236ED4871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59178" flipH="1" flipV="1">
            <a:off x="11404959" y="5293859"/>
            <a:ext cx="159057" cy="62422"/>
          </a:xfrm>
          <a:prstGeom prst="rect">
            <a:avLst/>
          </a:prstGeom>
        </p:spPr>
      </p:pic>
      <p:pic>
        <p:nvPicPr>
          <p:cNvPr id="38" name="Grafický objekt 37" descr="Aktualizovat se souvislou výplní">
            <a:extLst>
              <a:ext uri="{FF2B5EF4-FFF2-40B4-BE49-F238E27FC236}">
                <a16:creationId xmlns:a16="http://schemas.microsoft.com/office/drawing/2014/main" id="{D5AFB54F-084F-2891-FA8A-F075AB0E8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89512" flipH="1">
            <a:off x="11035353" y="5952572"/>
            <a:ext cx="161898" cy="45719"/>
          </a:xfrm>
          <a:prstGeom prst="rect">
            <a:avLst/>
          </a:prstGeom>
        </p:spPr>
      </p:pic>
      <p:pic>
        <p:nvPicPr>
          <p:cNvPr id="39" name="Grafický objekt 38" descr="Aktualizovat se souvislou výplní">
            <a:extLst>
              <a:ext uri="{FF2B5EF4-FFF2-40B4-BE49-F238E27FC236}">
                <a16:creationId xmlns:a16="http://schemas.microsoft.com/office/drawing/2014/main" id="{C5E60BC5-FD3A-F856-A526-DA1116E3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64405" flipH="1">
            <a:off x="7116964" y="6189649"/>
            <a:ext cx="338549" cy="95604"/>
          </a:xfrm>
          <a:prstGeom prst="rect">
            <a:avLst/>
          </a:prstGeom>
        </p:spPr>
      </p:pic>
      <p:pic>
        <p:nvPicPr>
          <p:cNvPr id="40" name="Grafický objekt 39" descr="Aktualizovat se souvislou výplní">
            <a:extLst>
              <a:ext uri="{FF2B5EF4-FFF2-40B4-BE49-F238E27FC236}">
                <a16:creationId xmlns:a16="http://schemas.microsoft.com/office/drawing/2014/main" id="{0B3A7F3D-CB5B-91A4-94AA-CA593B27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046042" flipH="1" flipV="1">
            <a:off x="6851536" y="5988772"/>
            <a:ext cx="16189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1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33624-8E72-9ED6-3823-E10929BC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E2E6AE-BBE4-0C9B-CB6A-89DA2A955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767" y="1690688"/>
                <a:ext cx="7323382" cy="476560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Spinning particle motion in spherically symmetric, static space-times fully solved by quadrature</a:t>
                </a:r>
              </a:p>
              <a:p>
                <a:r>
                  <a:rPr lang="en-US" sz="2800" dirty="0"/>
                  <a:t>ISCO, energy, angular momentum shifts, turning points, all depend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800" dirty="0"/>
                  <a:t>=0 means geodesic with </a:t>
                </a:r>
                <a:r>
                  <a:rPr lang="en-US" sz="2800" dirty="0" err="1"/>
                  <a:t>precessing</a:t>
                </a:r>
                <a:r>
                  <a:rPr lang="en-US" sz="2800" dirty="0"/>
                  <a:t> plane!</a:t>
                </a:r>
              </a:p>
              <a:p>
                <a:r>
                  <a:rPr lang="en-US" sz="2800" dirty="0"/>
                  <a:t>For Schwarzschild full closed-form solution in terms of angle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Lookout on </a:t>
                </a:r>
                <a:r>
                  <a:rPr lang="en-US" sz="2800" dirty="0" err="1"/>
                  <a:t>arxiv</a:t>
                </a:r>
                <a:r>
                  <a:rPr lang="en-US" sz="2800" dirty="0"/>
                  <a:t> for </a:t>
                </a:r>
                <a:r>
                  <a:rPr lang="en-US" sz="2800" dirty="0" err="1"/>
                  <a:t>Witzany</a:t>
                </a:r>
                <a:r>
                  <a:rPr lang="en-US" sz="2800" dirty="0"/>
                  <a:t> &amp; </a:t>
                </a:r>
                <a:r>
                  <a:rPr lang="en-US" sz="2800" dirty="0" err="1"/>
                  <a:t>Piovano</a:t>
                </a:r>
                <a:r>
                  <a:rPr lang="en-US" sz="2800" dirty="0"/>
                  <a:t> 2307.XXXXX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E2E6AE-BBE4-0C9B-CB6A-89DA2A955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767" y="1690688"/>
                <a:ext cx="7323382" cy="4765604"/>
              </a:xfrm>
              <a:blipFill>
                <a:blip r:embed="rId2"/>
                <a:stretch>
                  <a:fillRect l="-1384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22BDC88-08ED-7417-425E-2255236F9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94" b="23924"/>
          <a:stretch/>
        </p:blipFill>
        <p:spPr>
          <a:xfrm rot="16200000">
            <a:off x="6672191" y="1760400"/>
            <a:ext cx="6480667" cy="33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>
            <a:extLst>
              <a:ext uri="{FF2B5EF4-FFF2-40B4-BE49-F238E27FC236}">
                <a16:creationId xmlns:a16="http://schemas.microsoft.com/office/drawing/2014/main" id="{B7718DA0-64CF-EF58-5241-183B08647957}"/>
              </a:ext>
            </a:extLst>
          </p:cNvPr>
          <p:cNvSpPr/>
          <p:nvPr/>
        </p:nvSpPr>
        <p:spPr>
          <a:xfrm>
            <a:off x="6573741" y="3909228"/>
            <a:ext cx="2867625" cy="2867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A0AE80-4BD6-A9B3-FACD-D254C252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”spinning particle”?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55212F-A2E2-50CB-6188-020D3D2FE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compact object binaries, spin-orbital coupling appears as a conservative effect at linear order in mass ratio (assuming Kerr bound for black holes, mass-shedding limits for neutron stars)</a:t>
                </a:r>
              </a:p>
              <a:p>
                <a:r>
                  <a:rPr lang="en-US" dirty="0"/>
                  <a:t>Also 1.5PN in a post-Newtonian expansion, 0.5PN earlier than non-trivial gravitational self-force (not obtainable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rescaling and Schwarzschild geodesics)</a:t>
                </a:r>
              </a:p>
              <a:p>
                <a:r>
                  <a:rPr lang="en-US" dirty="0"/>
                  <a:t>That places it confidently into the </a:t>
                </a:r>
                <a:r>
                  <a:rPr lang="en-US" b="1" dirty="0"/>
                  <a:t>1PA iteration</a:t>
                </a:r>
                <a:r>
                  <a:rPr lang="en-US" dirty="0"/>
                  <a:t> of large-mass ratio waveforms. </a:t>
                </a:r>
              </a:p>
              <a:p>
                <a:pPr lvl="1"/>
                <a:r>
                  <a:rPr lang="en-US" dirty="0"/>
                  <a:t>Need to solve for </a:t>
                </a:r>
                <a:r>
                  <a:rPr lang="en-US" b="1" dirty="0"/>
                  <a:t>motion perturbed by spin (linear order)</a:t>
                </a:r>
              </a:p>
              <a:p>
                <a:pPr lvl="1"/>
                <a:r>
                  <a:rPr lang="en-US" dirty="0"/>
                  <a:t>Need to solve for </a:t>
                </a:r>
                <a:r>
                  <a:rPr lang="en-US" b="1" dirty="0"/>
                  <a:t>correction to fluxes 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55212F-A2E2-50CB-6188-020D3D2FE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6F07C7D8-326B-4852-2A78-66F0222BBCC0}"/>
              </a:ext>
            </a:extLst>
          </p:cNvPr>
          <p:cNvGrpSpPr/>
          <p:nvPr/>
        </p:nvGrpSpPr>
        <p:grpSpPr>
          <a:xfrm rot="459693">
            <a:off x="7166252" y="4258968"/>
            <a:ext cx="1682602" cy="1949470"/>
            <a:chOff x="4899466" y="3860236"/>
            <a:chExt cx="2576047" cy="2984619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240D0FD-E9A7-E32F-D1C3-E2A869F5C248}"/>
                </a:ext>
              </a:extLst>
            </p:cNvPr>
            <p:cNvSpPr/>
            <p:nvPr/>
          </p:nvSpPr>
          <p:spPr>
            <a:xfrm>
              <a:off x="4899466" y="4268808"/>
              <a:ext cx="2576047" cy="25760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15A3E"/>
            </a:solidFill>
            <a:ln w="12701" cap="flat">
              <a:solidFill>
                <a:srgbClr val="99402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Zahnutá šipka doprava 12">
              <a:extLst>
                <a:ext uri="{FF2B5EF4-FFF2-40B4-BE49-F238E27FC236}">
                  <a16:creationId xmlns:a16="http://schemas.microsoft.com/office/drawing/2014/main" id="{69974EB3-1F89-32EC-B8A1-89B9793F831D}"/>
                </a:ext>
              </a:extLst>
            </p:cNvPr>
            <p:cNvSpPr/>
            <p:nvPr/>
          </p:nvSpPr>
          <p:spPr>
            <a:xfrm>
              <a:off x="5734670" y="3880545"/>
              <a:ext cx="424976" cy="413793"/>
            </a:xfrm>
            <a:custGeom>
              <a:avLst>
                <a:gd name="f12" fmla="val 25000"/>
                <a:gd name="f13" fmla="val 50000"/>
                <a:gd name="f14" fmla="val 25000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val 25000"/>
                <a:gd name="f13" fmla="val 50000"/>
                <a:gd name="f14" fmla="val 25000"/>
                <a:gd name="f15" fmla="+- 0 0 -270"/>
                <a:gd name="f16" fmla="+- 0 0 -180"/>
                <a:gd name="f17" fmla="+- 0 0 -90"/>
                <a:gd name="f18" fmla="abs f7"/>
                <a:gd name="f19" fmla="abs f8"/>
                <a:gd name="f20" fmla="abs f9"/>
                <a:gd name="f21" fmla="val f10"/>
                <a:gd name="f22" fmla="val f13"/>
                <a:gd name="f23" fmla="val f12"/>
                <a:gd name="f24" fmla="val f14"/>
                <a:gd name="f25" fmla="*/ f15 f3 1"/>
                <a:gd name="f26" fmla="*/ f16 f3 1"/>
                <a:gd name="f27" fmla="*/ f17 f3 1"/>
                <a:gd name="f28" fmla="?: f18 f7 1"/>
                <a:gd name="f29" fmla="?: f19 f8 1"/>
                <a:gd name="f30" fmla="?: f20 f9 1"/>
                <a:gd name="f31" fmla="*/ f25 1 f6"/>
                <a:gd name="f32" fmla="*/ f26 1 f6"/>
                <a:gd name="f33" fmla="*/ f27 1 f6"/>
                <a:gd name="f34" fmla="*/ f28 1 21600"/>
                <a:gd name="f35" fmla="*/ f29 1 21600"/>
                <a:gd name="f36" fmla="*/ 21600 f28 1"/>
                <a:gd name="f37" fmla="*/ 21600 f29 1"/>
                <a:gd name="f38" fmla="+- f31 0 f4"/>
                <a:gd name="f39" fmla="+- f32 0 f4"/>
                <a:gd name="f40" fmla="+- f33 0 f4"/>
                <a:gd name="f41" fmla="min f35 f34"/>
                <a:gd name="f42" fmla="*/ f36 1 f30"/>
                <a:gd name="f43" fmla="*/ f37 1 f30"/>
                <a:gd name="f44" fmla="val f42"/>
                <a:gd name="f45" fmla="val f43"/>
                <a:gd name="f46" fmla="*/ f21 f41 1"/>
                <a:gd name="f47" fmla="+- f45 0 f21"/>
                <a:gd name="f48" fmla="+- f44 0 f21"/>
                <a:gd name="f49" fmla="*/ f44 f41 1"/>
                <a:gd name="f50" fmla="*/ f45 f41 1"/>
                <a:gd name="f51" fmla="*/ f47 1 2"/>
                <a:gd name="f52" fmla="min f48 f47"/>
                <a:gd name="f53" fmla="*/ f48 f48 1"/>
                <a:gd name="f54" fmla="*/ f48 f41 1"/>
                <a:gd name="f55" fmla="*/ f52 f23 1"/>
                <a:gd name="f56" fmla="*/ f52 f22 1"/>
                <a:gd name="f57" fmla="*/ f52 f24 1"/>
                <a:gd name="f58" fmla="*/ f55 1 100000"/>
                <a:gd name="f59" fmla="*/ f56 1 100000"/>
                <a:gd name="f60" fmla="*/ f57 1 100000"/>
                <a:gd name="f61" fmla="+- f58 f59 0"/>
                <a:gd name="f62" fmla="*/ f58 f58 1"/>
                <a:gd name="f63" fmla="*/ f60 f60 1"/>
                <a:gd name="f64" fmla="+- f59 0 f58"/>
                <a:gd name="f65" fmla="*/ f59 1 2"/>
                <a:gd name="f66" fmla="+- f44 0 f60"/>
                <a:gd name="f67" fmla="+- 0 0 f60"/>
                <a:gd name="f68" fmla="*/ f58 1 2"/>
                <a:gd name="f69" fmla="*/ f58 f41 1"/>
                <a:gd name="f70" fmla="*/ f61 1 4"/>
                <a:gd name="f71" fmla="+- f53 0 f63"/>
                <a:gd name="f72" fmla="*/ f64 1 2"/>
                <a:gd name="f73" fmla="+- f45 0 f65"/>
                <a:gd name="f74" fmla="+- 0 0 f67"/>
                <a:gd name="f75" fmla="+- 0 0 f68"/>
                <a:gd name="f76" fmla="*/ f66 f41 1"/>
                <a:gd name="f77" fmla="*/ f68 f41 1"/>
                <a:gd name="f78" fmla="+- f51 0 f70"/>
                <a:gd name="f79" fmla="sqrt f71"/>
                <a:gd name="f80" fmla="+- 0 0 f75"/>
                <a:gd name="f81" fmla="*/ f73 f41 1"/>
                <a:gd name="f82" fmla="*/ f78 2 1"/>
                <a:gd name="f83" fmla="+- f78 f58 0"/>
                <a:gd name="f84" fmla="*/ f79 f78 1"/>
                <a:gd name="f85" fmla="*/ f78 f41 1"/>
                <a:gd name="f86" fmla="*/ f82 f82 1"/>
                <a:gd name="f87" fmla="*/ f84 1 f48"/>
                <a:gd name="f88" fmla="+- f78 f83 0"/>
                <a:gd name="f89" fmla="+- f86 0 f62"/>
                <a:gd name="f90" fmla="+- f78 f87 0"/>
                <a:gd name="f91" fmla="+- f83 f87 0"/>
                <a:gd name="f92" fmla="+- 0 0 f87"/>
                <a:gd name="f93" fmla="*/ f88 1 2"/>
                <a:gd name="f94" fmla="sqrt f89"/>
                <a:gd name="f95" fmla="+- f90 0 f72"/>
                <a:gd name="f96" fmla="+- f91 f72 0"/>
                <a:gd name="f97" fmla="+- 0 0 f92"/>
                <a:gd name="f98" fmla="*/ f91 f41 1"/>
                <a:gd name="f99" fmla="*/ f93 f41 1"/>
                <a:gd name="f100" fmla="*/ f94 f48 1"/>
                <a:gd name="f101" fmla="at2 f74 f97"/>
                <a:gd name="f102" fmla="*/ f95 f41 1"/>
                <a:gd name="f103" fmla="*/ f96 f41 1"/>
                <a:gd name="f104" fmla="*/ f100 1 f82"/>
                <a:gd name="f105" fmla="+- f101 f4 0"/>
                <a:gd name="f106" fmla="*/ f105 f11 1"/>
                <a:gd name="f107" fmla="+- 0 0 f104"/>
                <a:gd name="f108" fmla="*/ f106 1 f3"/>
                <a:gd name="f109" fmla="+- 0 0 f107"/>
                <a:gd name="f110" fmla="+- 0 0 f108"/>
                <a:gd name="f111" fmla="at2 f109 f80"/>
                <a:gd name="f112" fmla="val f110"/>
                <a:gd name="f113" fmla="+- f111 f4 0"/>
                <a:gd name="f114" fmla="+- 0 0 f112"/>
                <a:gd name="f115" fmla="*/ f113 f11 1"/>
                <a:gd name="f116" fmla="*/ f114 f3 1"/>
                <a:gd name="f117" fmla="*/ f115 1 f3"/>
                <a:gd name="f118" fmla="*/ f116 1 f11"/>
                <a:gd name="f119" fmla="+- 0 0 f117"/>
                <a:gd name="f120" fmla="+- f118 0 f4"/>
                <a:gd name="f121" fmla="val f119"/>
                <a:gd name="f122" fmla="+- f3 0 f120"/>
                <a:gd name="f123" fmla="+- 0 0 f120"/>
                <a:gd name="f124" fmla="+- 0 0 f121"/>
                <a:gd name="f125" fmla="*/ f124 f3 1"/>
                <a:gd name="f126" fmla="*/ f125 1 f11"/>
                <a:gd name="f127" fmla="+- f126 0 f4"/>
                <a:gd name="f128" fmla="+- f127 0 f4"/>
                <a:gd name="f129" fmla="+- f4 f127 0"/>
                <a:gd name="f130" fmla="+- f3 0 f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6" y="f99"/>
                </a:cxn>
                <a:cxn ang="f39">
                  <a:pos x="f76" y="f103"/>
                </a:cxn>
                <a:cxn ang="f40">
                  <a:pos x="f49" y="f81"/>
                </a:cxn>
                <a:cxn ang="f40">
                  <a:pos x="f76" y="f102"/>
                </a:cxn>
                <a:cxn ang="f40">
                  <a:pos x="f49" y="f77"/>
                </a:cxn>
              </a:cxnLst>
              <a:rect l="f46" t="f46" r="f49" b="f50"/>
              <a:pathLst>
                <a:path stroke="0">
                  <a:moveTo>
                    <a:pt x="f46" y="f85"/>
                  </a:moveTo>
                  <a:arcTo wR="f54" hR="f85" stAng="f3" swAng="f123"/>
                  <a:lnTo>
                    <a:pt x="f76" y="f102"/>
                  </a:lnTo>
                  <a:lnTo>
                    <a:pt x="f49" y="f81"/>
                  </a:lnTo>
                  <a:lnTo>
                    <a:pt x="f76" y="f103"/>
                  </a:lnTo>
                  <a:lnTo>
                    <a:pt x="f76" y="f98"/>
                  </a:lnTo>
                  <a:arcTo wR="f54" hR="f85" stAng="f122" swAng="f120"/>
                  <a:close/>
                </a:path>
                <a:path stroke="0">
                  <a:moveTo>
                    <a:pt x="f49" y="f69"/>
                  </a:moveTo>
                  <a:arcTo wR="f54" hR="f85" stAng="f5" swAng="f128"/>
                  <a:arcTo wR="f54" hR="f85" stAng="f130" swAng="f129"/>
                  <a:close/>
                </a:path>
                <a:path fill="none">
                  <a:moveTo>
                    <a:pt x="f46" y="f85"/>
                  </a:moveTo>
                  <a:arcTo wR="f54" hR="f85" stAng="f3" swAng="f123"/>
                  <a:lnTo>
                    <a:pt x="f76" y="f102"/>
                  </a:lnTo>
                  <a:lnTo>
                    <a:pt x="f49" y="f81"/>
                  </a:lnTo>
                  <a:lnTo>
                    <a:pt x="f76" y="f103"/>
                  </a:lnTo>
                  <a:lnTo>
                    <a:pt x="f76" y="f98"/>
                  </a:lnTo>
                  <a:arcTo wR="f54" hR="f85" stAng="f122" swAng="f120"/>
                  <a:lnTo>
                    <a:pt x="f46" y="f85"/>
                  </a:lnTo>
                  <a:arcTo wR="f54" hR="f85" stAng="f3" swAng="f4"/>
                  <a:lnTo>
                    <a:pt x="f49" y="f69"/>
                  </a:lnTo>
                  <a:arcTo wR="f54" hR="f85" stAng="f5" swAng="f128"/>
                </a:path>
              </a:pathLst>
            </a:custGeom>
            <a:solidFill>
              <a:srgbClr val="D15A3E"/>
            </a:solidFill>
            <a:ln w="12701" cap="flat">
              <a:solidFill>
                <a:srgbClr val="99402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2D2E2D"/>
                </a:solidFill>
                <a:uFillTx/>
                <a:latin typeface="Arial"/>
              </a:endParaRPr>
            </a:p>
          </p:txBody>
        </p:sp>
        <p:sp>
          <p:nvSpPr>
            <p:cNvPr id="8" name="Zahnutá šipka doleva 20">
              <a:extLst>
                <a:ext uri="{FF2B5EF4-FFF2-40B4-BE49-F238E27FC236}">
                  <a16:creationId xmlns:a16="http://schemas.microsoft.com/office/drawing/2014/main" id="{0E36F759-CF16-91D9-FF65-C039C2459019}"/>
                </a:ext>
              </a:extLst>
            </p:cNvPr>
            <p:cNvSpPr/>
            <p:nvPr/>
          </p:nvSpPr>
          <p:spPr>
            <a:xfrm flipV="1">
              <a:off x="6222182" y="3860236"/>
              <a:ext cx="507738" cy="385392"/>
            </a:xfrm>
            <a:custGeom>
              <a:avLst>
                <a:gd name="f13" fmla="val 25000"/>
                <a:gd name="f14" fmla="val 50000"/>
                <a:gd name="f15" fmla="val 25000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5400000"/>
                <a:gd name="f13" fmla="val 25000"/>
                <a:gd name="f14" fmla="val 50000"/>
                <a:gd name="f15" fmla="val 25000"/>
                <a:gd name="f16" fmla="+- 0 0 -270"/>
                <a:gd name="f17" fmla="+- 0 0 -90"/>
                <a:gd name="f18" fmla="+- 0 0 -180"/>
                <a:gd name="f19" fmla="abs f7"/>
                <a:gd name="f20" fmla="abs f8"/>
                <a:gd name="f21" fmla="abs f9"/>
                <a:gd name="f22" fmla="val f10"/>
                <a:gd name="f23" fmla="val f14"/>
                <a:gd name="f24" fmla="val f13"/>
                <a:gd name="f25" fmla="val f15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6 1 f6"/>
                <a:gd name="f33" fmla="*/ f27 1 f6"/>
                <a:gd name="f34" fmla="*/ f28 1 f6"/>
                <a:gd name="f35" fmla="*/ f29 1 21600"/>
                <a:gd name="f36" fmla="*/ f30 1 21600"/>
                <a:gd name="f37" fmla="*/ 21600 f29 1"/>
                <a:gd name="f38" fmla="*/ 21600 f30 1"/>
                <a:gd name="f39" fmla="+- f32 0 f4"/>
                <a:gd name="f40" fmla="+- f33 0 f4"/>
                <a:gd name="f41" fmla="+- f34 0 f4"/>
                <a:gd name="f42" fmla="min f36 f35"/>
                <a:gd name="f43" fmla="*/ f37 1 f31"/>
                <a:gd name="f44" fmla="*/ f38 1 f31"/>
                <a:gd name="f45" fmla="val f43"/>
                <a:gd name="f46" fmla="val f44"/>
                <a:gd name="f47" fmla="*/ f22 f42 1"/>
                <a:gd name="f48" fmla="+- f46 0 f22"/>
                <a:gd name="f49" fmla="+- f45 0 f22"/>
                <a:gd name="f50" fmla="*/ f45 f42 1"/>
                <a:gd name="f51" fmla="*/ f46 f42 1"/>
                <a:gd name="f52" fmla="*/ f48 1 2"/>
                <a:gd name="f53" fmla="min f49 f48"/>
                <a:gd name="f54" fmla="*/ f49 f49 1"/>
                <a:gd name="f55" fmla="*/ f49 f42 1"/>
                <a:gd name="f56" fmla="*/ f53 f24 1"/>
                <a:gd name="f57" fmla="*/ f53 f23 1"/>
                <a:gd name="f58" fmla="*/ f53 f25 1"/>
                <a:gd name="f59" fmla="*/ f56 1 100000"/>
                <a:gd name="f60" fmla="*/ f57 1 100000"/>
                <a:gd name="f61" fmla="*/ f58 1 100000"/>
                <a:gd name="f62" fmla="+- f59 f60 0"/>
                <a:gd name="f63" fmla="*/ f59 f59 1"/>
                <a:gd name="f64" fmla="*/ f61 f61 1"/>
                <a:gd name="f65" fmla="+- f60 0 f59"/>
                <a:gd name="f66" fmla="*/ f60 1 2"/>
                <a:gd name="f67" fmla="+- f22 f61 0"/>
                <a:gd name="f68" fmla="+- 0 0 f61"/>
                <a:gd name="f69" fmla="*/ f59 1 2"/>
                <a:gd name="f70" fmla="*/ f62 1 4"/>
                <a:gd name="f71" fmla="+- f54 0 f64"/>
                <a:gd name="f72" fmla="*/ f65 1 2"/>
                <a:gd name="f73" fmla="+- f46 0 f66"/>
                <a:gd name="f74" fmla="+- 0 0 f68"/>
                <a:gd name="f75" fmla="+- 0 0 f69"/>
                <a:gd name="f76" fmla="*/ f67 f42 1"/>
                <a:gd name="f77" fmla="*/ f69 f42 1"/>
                <a:gd name="f78" fmla="+- f52 0 f70"/>
                <a:gd name="f79" fmla="sqrt f71"/>
                <a:gd name="f80" fmla="+- 0 0 f75"/>
                <a:gd name="f81" fmla="*/ f73 f42 1"/>
                <a:gd name="f82" fmla="*/ f78 2 1"/>
                <a:gd name="f83" fmla="+- f78 f59 0"/>
                <a:gd name="f84" fmla="*/ f79 f78 1"/>
                <a:gd name="f85" fmla="*/ f78 f42 1"/>
                <a:gd name="f86" fmla="*/ f82 f82 1"/>
                <a:gd name="f87" fmla="*/ f84 1 f49"/>
                <a:gd name="f88" fmla="+- f78 f83 0"/>
                <a:gd name="f89" fmla="*/ f83 f42 1"/>
                <a:gd name="f90" fmla="+- f86 0 f63"/>
                <a:gd name="f91" fmla="+- f78 f87 0"/>
                <a:gd name="f92" fmla="+- f83 f87 0"/>
                <a:gd name="f93" fmla="+- 0 0 f87"/>
                <a:gd name="f94" fmla="*/ f88 1 2"/>
                <a:gd name="f95" fmla="sqrt f90"/>
                <a:gd name="f96" fmla="+- f91 0 f72"/>
                <a:gd name="f97" fmla="+- f92 f72 0"/>
                <a:gd name="f98" fmla="+- 0 0 f93"/>
                <a:gd name="f99" fmla="*/ f91 f42 1"/>
                <a:gd name="f100" fmla="*/ f94 f42 1"/>
                <a:gd name="f101" fmla="*/ f95 f49 1"/>
                <a:gd name="f102" fmla="at2 f74 f98"/>
                <a:gd name="f103" fmla="*/ f96 f42 1"/>
                <a:gd name="f104" fmla="*/ f97 f42 1"/>
                <a:gd name="f105" fmla="*/ f101 1 f82"/>
                <a:gd name="f106" fmla="+- f102 f4 0"/>
                <a:gd name="f107" fmla="*/ f106 f11 1"/>
                <a:gd name="f108" fmla="+- 0 0 f105"/>
                <a:gd name="f109" fmla="*/ f107 1 f3"/>
                <a:gd name="f110" fmla="+- 0 0 f108"/>
                <a:gd name="f111" fmla="+- 0 0 f109"/>
                <a:gd name="f112" fmla="at2 f110 f80"/>
                <a:gd name="f113" fmla="val f111"/>
                <a:gd name="f114" fmla="+- f112 f4 0"/>
                <a:gd name="f115" fmla="+- 0 0 f113"/>
                <a:gd name="f116" fmla="*/ f114 f11 1"/>
                <a:gd name="f117" fmla="*/ f115 f3 1"/>
                <a:gd name="f118" fmla="*/ f116 1 f3"/>
                <a:gd name="f119" fmla="*/ f117 1 f11"/>
                <a:gd name="f120" fmla="+- 0 0 f118"/>
                <a:gd name="f121" fmla="+- f119 0 f4"/>
                <a:gd name="f122" fmla="val f120"/>
                <a:gd name="f123" fmla="+- 0 0 f122"/>
                <a:gd name="f124" fmla="*/ f123 f3 1"/>
                <a:gd name="f125" fmla="*/ f124 1 f11"/>
                <a:gd name="f126" fmla="+- f125 0 f4"/>
                <a:gd name="f127" fmla="+- f126 0 f121"/>
                <a:gd name="f128" fmla="+- f121 f126 0"/>
                <a:gd name="f129" fmla="+- 0 0 f12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77"/>
                </a:cxn>
                <a:cxn ang="f39">
                  <a:pos x="f76" y="f103"/>
                </a:cxn>
                <a:cxn ang="f40">
                  <a:pos x="f47" y="f81"/>
                </a:cxn>
                <a:cxn ang="f41">
                  <a:pos x="f76" y="f104"/>
                </a:cxn>
                <a:cxn ang="f40">
                  <a:pos x="f50" y="f100"/>
                </a:cxn>
              </a:cxnLst>
              <a:rect l="f47" t="f47" r="f50" b="f51"/>
              <a:pathLst>
                <a:path stroke="0">
                  <a:moveTo>
                    <a:pt x="f47" y="f81"/>
                  </a:move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  <a:arcTo wR="f55" hR="f85" stAng="f129" swAng="f128"/>
                  <a:lnTo>
                    <a:pt x="f76" y="f104"/>
                  </a:lnTo>
                  <a:close/>
                </a:path>
                <a:path stroke="0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close/>
                </a:path>
                <a:path fill="none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lnTo>
                    <a:pt x="f50" y="f89"/>
                  </a:lnTo>
                  <a:arcTo wR="f55" hR="f85" stAng="f10" swAng="f121"/>
                  <a:lnTo>
                    <a:pt x="f76" y="f104"/>
                  </a:lnTo>
                  <a:lnTo>
                    <a:pt x="f47" y="f81"/>
                  </a:ln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</a:path>
              </a:pathLst>
            </a:custGeom>
            <a:solidFill>
              <a:srgbClr val="D15A3E"/>
            </a:solidFill>
            <a:ln w="12701" cap="flat">
              <a:solidFill>
                <a:srgbClr val="99402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2D2E2D"/>
                </a:solidFill>
                <a:uFillTx/>
                <a:latin typeface="Arial"/>
              </a:endParaRPr>
            </a:p>
          </p:txBody>
        </p:sp>
      </p:grpSp>
      <p:graphicFrame>
        <p:nvGraphicFramePr>
          <p:cNvPr id="10" name="Objekt 6">
            <a:extLst>
              <a:ext uri="{FF2B5EF4-FFF2-40B4-BE49-F238E27FC236}">
                <a16:creationId xmlns:a16="http://schemas.microsoft.com/office/drawing/2014/main" id="{1ECDCFA5-6619-3585-DCEA-4E90733F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995403"/>
              </p:ext>
            </p:extLst>
          </p:nvPr>
        </p:nvGraphicFramePr>
        <p:xfrm>
          <a:off x="2237562" y="4321098"/>
          <a:ext cx="2683209" cy="23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800000" imgH="9633600" progId="">
                  <p:embed/>
                </p:oleObj>
              </mc:Choice>
              <mc:Fallback>
                <p:oleObj r:id="rId3" imgW="10800000" imgH="9633600" progId="">
                  <p:embed/>
                  <p:pic>
                    <p:nvPicPr>
                      <p:cNvPr id="3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562" y="4321098"/>
                        <a:ext cx="2683209" cy="239336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FD6CF97-7640-58EE-7AC6-1B78E851C4B2}"/>
              </a:ext>
            </a:extLst>
          </p:cNvPr>
          <p:cNvCxnSpPr>
            <a:cxnSpLocks/>
          </p:cNvCxnSpPr>
          <p:nvPr/>
        </p:nvCxnSpPr>
        <p:spPr>
          <a:xfrm flipV="1">
            <a:off x="4679795" y="4012445"/>
            <a:ext cx="2733316" cy="12843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F92AD8E-8A8D-2AA0-1F84-29781CA44DA6}"/>
              </a:ext>
            </a:extLst>
          </p:cNvPr>
          <p:cNvCxnSpPr>
            <a:cxnSpLocks/>
          </p:cNvCxnSpPr>
          <p:nvPr/>
        </p:nvCxnSpPr>
        <p:spPr>
          <a:xfrm>
            <a:off x="4679795" y="5296829"/>
            <a:ext cx="2832409" cy="1392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99A8-0CA0-737A-2EC8-5496DD30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3605"/>
            <a:ext cx="10659110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B38CAC7-F068-EDEA-8614-421B21CDDD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364" y="1133379"/>
                <a:ext cx="10659110" cy="4351338"/>
              </a:xfrm>
            </p:spPr>
            <p:txBody>
              <a:bodyPr/>
              <a:lstStyle/>
              <a:p>
                <a:r>
                  <a:rPr lang="en-US" dirty="0"/>
                  <a:t>2018 (VW, Steinhoff, </a:t>
                </a:r>
                <a:r>
                  <a:rPr lang="en-US" dirty="0" err="1"/>
                  <a:t>Lukes-Gerakopoulos</a:t>
                </a:r>
                <a:r>
                  <a:rPr lang="en-US" dirty="0"/>
                  <a:t> </a:t>
                </a:r>
                <a:r>
                  <a:rPr lang="cs-CZ" dirty="0">
                    <a:hlinkClick r:id="rId2"/>
                  </a:rPr>
                  <a:t>1808.06582</a:t>
                </a:r>
                <a:r>
                  <a:rPr lang="en-US" dirty="0"/>
                  <a:t>): Hamiltonians and canonical coordinates for spinning particles </a:t>
                </a:r>
              </a:p>
              <a:p>
                <a:r>
                  <a:rPr lang="en-US" dirty="0"/>
                  <a:t>2019 (VW, </a:t>
                </a:r>
                <a:r>
                  <a:rPr lang="cs-CZ" dirty="0">
                    <a:hlinkClick r:id="rId3"/>
                  </a:rPr>
                  <a:t>1903.03651</a:t>
                </a:r>
                <a:r>
                  <a:rPr lang="en-US" dirty="0"/>
                  <a:t>): Hamilton-Jacobi equation, separability in Kerr, constants of motion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, solution depends on adapted </a:t>
                </a:r>
                <a:r>
                  <a:rPr lang="en-US" dirty="0" err="1"/>
                  <a:t>Marck</a:t>
                </a:r>
                <a:r>
                  <a:rPr lang="en-US" dirty="0"/>
                  <a:t> tetrad and its </a:t>
                </a:r>
                <a:r>
                  <a:rPr lang="en-US" b="1" dirty="0"/>
                  <a:t>connection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B38CAC7-F068-EDEA-8614-421B21CDD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364" y="1133379"/>
                <a:ext cx="10659110" cy="4351338"/>
              </a:xfrm>
              <a:blipFill>
                <a:blip r:embed="rId4"/>
                <a:stretch>
                  <a:fillRect l="-476" t="-1744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11CE3222-8078-7E0A-2F86-094690E04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522" y="2564536"/>
            <a:ext cx="6024291" cy="2036143"/>
          </a:xfrm>
          <a:prstGeom prst="rect">
            <a:avLst/>
          </a:prstGeom>
        </p:spPr>
      </p:pic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E033EA39-6ACB-6960-668A-B3478A3F6F6C}"/>
              </a:ext>
            </a:extLst>
          </p:cNvPr>
          <p:cNvCxnSpPr>
            <a:cxnSpLocks/>
          </p:cNvCxnSpPr>
          <p:nvPr/>
        </p:nvCxnSpPr>
        <p:spPr>
          <a:xfrm flipV="1">
            <a:off x="3787941" y="3356870"/>
            <a:ext cx="2698595" cy="1685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639467AD-4778-B5A8-6A8E-A42000DA67A9}"/>
              </a:ext>
            </a:extLst>
          </p:cNvPr>
          <p:cNvCxnSpPr>
            <a:cxnSpLocks/>
          </p:cNvCxnSpPr>
          <p:nvPr/>
        </p:nvCxnSpPr>
        <p:spPr>
          <a:xfrm flipV="1">
            <a:off x="3927330" y="4341698"/>
            <a:ext cx="2419815" cy="776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D5AD1FB-7614-441C-5EF6-F84D09DBCDF4}"/>
              </a:ext>
            </a:extLst>
          </p:cNvPr>
          <p:cNvSpPr txBox="1"/>
          <p:nvPr/>
        </p:nvSpPr>
        <p:spPr>
          <a:xfrm>
            <a:off x="777240" y="5229019"/>
            <a:ext cx="531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Annoying to deal with (ask about connection terms and watch Gabriel’s expression)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87A14EE-BB63-7AF4-670B-D55A55B26311}"/>
              </a:ext>
            </a:extLst>
          </p:cNvPr>
          <p:cNvSpPr txBox="1"/>
          <p:nvPr/>
        </p:nvSpPr>
        <p:spPr>
          <a:xfrm>
            <a:off x="6928346" y="4681645"/>
            <a:ext cx="4838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Sanity checks in equatorial plane, independent methods in special limits (Schwarzschild), contact with </a:t>
            </a:r>
          </a:p>
          <a:p>
            <a:r>
              <a:rPr lang="en-US" dirty="0"/>
              <a:t>Drummond &amp; Hughes (</a:t>
            </a:r>
            <a:r>
              <a:rPr lang="cs-CZ" dirty="0">
                <a:hlinkClick r:id="rId6"/>
              </a:rPr>
              <a:t>2201.13334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2201.13335</a:t>
            </a:r>
            <a:r>
              <a:rPr lang="en-US" dirty="0"/>
              <a:t>),</a:t>
            </a:r>
          </a:p>
          <a:p>
            <a:r>
              <a:rPr lang="en-US" dirty="0" err="1"/>
              <a:t>Skoupý</a:t>
            </a:r>
            <a:r>
              <a:rPr lang="en-US" dirty="0"/>
              <a:t> &amp; </a:t>
            </a:r>
            <a:r>
              <a:rPr lang="en-US" dirty="0" err="1"/>
              <a:t>Lukes-Gerakopoulos</a:t>
            </a:r>
            <a:r>
              <a:rPr lang="en-US" dirty="0"/>
              <a:t> (</a:t>
            </a:r>
            <a:r>
              <a:rPr lang="cs-CZ" dirty="0">
                <a:hlinkClick r:id="rId8"/>
              </a:rPr>
              <a:t>2102.04819</a:t>
            </a:r>
            <a:r>
              <a:rPr lang="en-US" dirty="0"/>
              <a:t>)</a:t>
            </a:r>
          </a:p>
          <a:p>
            <a:r>
              <a:rPr lang="en-US" dirty="0" err="1"/>
              <a:t>Saijo</a:t>
            </a:r>
            <a:r>
              <a:rPr lang="en-US" dirty="0"/>
              <a:t>+ (1998),…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Zakřivená spojnice 18">
            <a:extLst>
              <a:ext uri="{FF2B5EF4-FFF2-40B4-BE49-F238E27FC236}">
                <a16:creationId xmlns:a16="http://schemas.microsoft.com/office/drawing/2014/main" id="{9E765CB7-FDF9-45D1-4538-88D7FE5FF42B}"/>
              </a:ext>
            </a:extLst>
          </p:cNvPr>
          <p:cNvCxnSpPr>
            <a:cxnSpLocks/>
          </p:cNvCxnSpPr>
          <p:nvPr/>
        </p:nvCxnSpPr>
        <p:spPr>
          <a:xfrm flipV="1">
            <a:off x="5585466" y="5100455"/>
            <a:ext cx="1182029" cy="62477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F50A6BF-6BF1-E6EC-EDCD-1A2875099AA2}"/>
              </a:ext>
            </a:extLst>
          </p:cNvPr>
          <p:cNvGrpSpPr/>
          <p:nvPr/>
        </p:nvGrpSpPr>
        <p:grpSpPr>
          <a:xfrm>
            <a:off x="1315244" y="722765"/>
            <a:ext cx="2501219" cy="1828095"/>
            <a:chOff x="777240" y="454351"/>
            <a:chExt cx="2501219" cy="1828095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3B553443-D724-D544-B7AD-A0BC16033861}"/>
                </a:ext>
              </a:extLst>
            </p:cNvPr>
            <p:cNvSpPr/>
            <p:nvPr/>
          </p:nvSpPr>
          <p:spPr>
            <a:xfrm>
              <a:off x="3066585" y="880962"/>
              <a:ext cx="211874" cy="2118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Modrý abstraktní vzor vodových barev na bílém pozadí">
              <a:extLst>
                <a:ext uri="{FF2B5EF4-FFF2-40B4-BE49-F238E27FC236}">
                  <a16:creationId xmlns:a16="http://schemas.microsoft.com/office/drawing/2014/main" id="{4257EAD0-BF1A-DBB5-9C3B-07600E160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r="21078" b="1"/>
            <a:stretch/>
          </p:blipFill>
          <p:spPr>
            <a:xfrm>
              <a:off x="777240" y="512955"/>
              <a:ext cx="1769491" cy="1769491"/>
            </a:xfrm>
            <a:custGeom>
              <a:avLst/>
              <a:gdLst/>
              <a:ahLst/>
              <a:cxnLst/>
              <a:rect l="l" t="t" r="r" b="b"/>
              <a:pathLst>
                <a:path w="3111160" h="3111160">
                  <a:moveTo>
                    <a:pt x="1555580" y="0"/>
                  </a:moveTo>
                  <a:cubicBezTo>
                    <a:pt x="2414703" y="0"/>
                    <a:pt x="3111160" y="696457"/>
                    <a:pt x="3111160" y="1555580"/>
                  </a:cubicBezTo>
                  <a:cubicBezTo>
                    <a:pt x="3111160" y="2414703"/>
                    <a:pt x="2414703" y="3111160"/>
                    <a:pt x="1555580" y="3111160"/>
                  </a:cubicBezTo>
                  <a:cubicBezTo>
                    <a:pt x="696457" y="3111160"/>
                    <a:pt x="0" y="2414703"/>
                    <a:pt x="0" y="1555580"/>
                  </a:cubicBezTo>
                  <a:cubicBezTo>
                    <a:pt x="0" y="696457"/>
                    <a:pt x="696457" y="0"/>
                    <a:pt x="1555580" y="0"/>
                  </a:cubicBez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cxnSp>
          <p:nvCxnSpPr>
            <p:cNvPr id="7" name="Zakřivená spojnice 6">
              <a:extLst>
                <a:ext uri="{FF2B5EF4-FFF2-40B4-BE49-F238E27FC236}">
                  <a16:creationId xmlns:a16="http://schemas.microsoft.com/office/drawing/2014/main" id="{F6A82081-BD79-0233-7329-D9DA4B63ECA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89569" y="454351"/>
              <a:ext cx="1204332" cy="520932"/>
            </a:xfrm>
            <a:prstGeom prst="curvedConnector3">
              <a:avLst>
                <a:gd name="adj1" fmla="val -26851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>
              <a:extLst>
                <a:ext uri="{FF2B5EF4-FFF2-40B4-BE49-F238E27FC236}">
                  <a16:creationId xmlns:a16="http://schemas.microsoft.com/office/drawing/2014/main" id="{CF49D51F-E2A3-1B97-A51B-011580F11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5522" y="667985"/>
              <a:ext cx="105937" cy="32896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🤔 Thinking Face emoji Meaning | Dictionary.com">
            <a:extLst>
              <a:ext uri="{FF2B5EF4-FFF2-40B4-BE49-F238E27FC236}">
                <a16:creationId xmlns:a16="http://schemas.microsoft.com/office/drawing/2014/main" id="{0D86D4DF-76A3-AD5B-CD2C-5C3186BAFB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9" y="770239"/>
            <a:ext cx="1589708" cy="15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707CD12-131C-F0B5-AB22-5EA4D073696A}"/>
              </a:ext>
            </a:extLst>
          </p:cNvPr>
          <p:cNvSpPr txBox="1"/>
          <p:nvPr/>
        </p:nvSpPr>
        <p:spPr>
          <a:xfrm>
            <a:off x="5022106" y="2424551"/>
            <a:ext cx="200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Symmetries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FE8B498-C864-0E69-6BF5-C10D3E94629F}"/>
              </a:ext>
            </a:extLst>
          </p:cNvPr>
          <p:cNvGrpSpPr/>
          <p:nvPr/>
        </p:nvGrpSpPr>
        <p:grpSpPr>
          <a:xfrm>
            <a:off x="8079920" y="834362"/>
            <a:ext cx="2501219" cy="1828095"/>
            <a:chOff x="777240" y="454351"/>
            <a:chExt cx="2501219" cy="1828095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D97B94B3-0A7A-80D1-B07D-A648C7CCA083}"/>
                </a:ext>
              </a:extLst>
            </p:cNvPr>
            <p:cNvSpPr/>
            <p:nvPr/>
          </p:nvSpPr>
          <p:spPr>
            <a:xfrm>
              <a:off x="3066585" y="880962"/>
              <a:ext cx="211874" cy="2118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Modrý abstraktní vzor vodových barev na bílém pozadí">
              <a:extLst>
                <a:ext uri="{FF2B5EF4-FFF2-40B4-BE49-F238E27FC236}">
                  <a16:creationId xmlns:a16="http://schemas.microsoft.com/office/drawing/2014/main" id="{0B7FA8A0-F341-0172-0FAF-A0E82C62B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r="21078" b="1"/>
            <a:stretch/>
          </p:blipFill>
          <p:spPr>
            <a:xfrm>
              <a:off x="777240" y="512955"/>
              <a:ext cx="1769491" cy="1769491"/>
            </a:xfrm>
            <a:custGeom>
              <a:avLst/>
              <a:gdLst/>
              <a:ahLst/>
              <a:cxnLst/>
              <a:rect l="l" t="t" r="r" b="b"/>
              <a:pathLst>
                <a:path w="3111160" h="3111160">
                  <a:moveTo>
                    <a:pt x="1555580" y="0"/>
                  </a:moveTo>
                  <a:cubicBezTo>
                    <a:pt x="2414703" y="0"/>
                    <a:pt x="3111160" y="696457"/>
                    <a:pt x="3111160" y="1555580"/>
                  </a:cubicBezTo>
                  <a:cubicBezTo>
                    <a:pt x="3111160" y="2414703"/>
                    <a:pt x="2414703" y="3111160"/>
                    <a:pt x="1555580" y="3111160"/>
                  </a:cubicBezTo>
                  <a:cubicBezTo>
                    <a:pt x="696457" y="3111160"/>
                    <a:pt x="0" y="2414703"/>
                    <a:pt x="0" y="1555580"/>
                  </a:cubicBezTo>
                  <a:cubicBezTo>
                    <a:pt x="0" y="696457"/>
                    <a:pt x="696457" y="0"/>
                    <a:pt x="1555580" y="0"/>
                  </a:cubicBez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cxnSp>
          <p:nvCxnSpPr>
            <p:cNvPr id="19" name="Zakřivená spojnice 18">
              <a:extLst>
                <a:ext uri="{FF2B5EF4-FFF2-40B4-BE49-F238E27FC236}">
                  <a16:creationId xmlns:a16="http://schemas.microsoft.com/office/drawing/2014/main" id="{2D9744F1-A566-367B-B2D8-6D992F483B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89569" y="454351"/>
              <a:ext cx="1204332" cy="520932"/>
            </a:xfrm>
            <a:prstGeom prst="curvedConnector3">
              <a:avLst>
                <a:gd name="adj1" fmla="val -26851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šipka 19">
              <a:extLst>
                <a:ext uri="{FF2B5EF4-FFF2-40B4-BE49-F238E27FC236}">
                  <a16:creationId xmlns:a16="http://schemas.microsoft.com/office/drawing/2014/main" id="{C59319A2-6D7F-2649-117B-899779CDAF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5522" y="667985"/>
              <a:ext cx="105937" cy="32896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07A44915-7D11-1597-E1DB-7E217960E0EE}"/>
              </a:ext>
            </a:extLst>
          </p:cNvPr>
          <p:cNvCxnSpPr>
            <a:cxnSpLocks/>
          </p:cNvCxnSpPr>
          <p:nvPr/>
        </p:nvCxnSpPr>
        <p:spPr>
          <a:xfrm flipH="1" flipV="1">
            <a:off x="8607007" y="170726"/>
            <a:ext cx="399345" cy="14820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D1A4309F-1FDA-3DEA-13CB-A75D75ECF20D}"/>
                  </a:ext>
                </a:extLst>
              </p:cNvPr>
              <p:cNvSpPr txBox="1"/>
              <p:nvPr/>
            </p:nvSpPr>
            <p:spPr>
              <a:xfrm>
                <a:off x="8185042" y="2662457"/>
                <a:ext cx="2246128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=”</m:t>
                      </m:r>
                      <m:acc>
                        <m:accPr>
                          <m:chr m:val="⃗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D1A4309F-1FDA-3DEA-13CB-A75D75ECF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042" y="2662457"/>
                <a:ext cx="2246128" cy="647870"/>
              </a:xfrm>
              <a:prstGeom prst="rect">
                <a:avLst/>
              </a:prstGeom>
              <a:blipFill>
                <a:blip r:embed="rId4"/>
                <a:stretch>
                  <a:fillRect l="-1685" t="-2500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Skupina 25">
            <a:extLst>
              <a:ext uri="{FF2B5EF4-FFF2-40B4-BE49-F238E27FC236}">
                <a16:creationId xmlns:a16="http://schemas.microsoft.com/office/drawing/2014/main" id="{FE3C0062-664B-39B9-C00E-E86C4D35B02E}"/>
              </a:ext>
            </a:extLst>
          </p:cNvPr>
          <p:cNvGrpSpPr/>
          <p:nvPr/>
        </p:nvGrpSpPr>
        <p:grpSpPr>
          <a:xfrm>
            <a:off x="1720498" y="3848822"/>
            <a:ext cx="2501219" cy="1828095"/>
            <a:chOff x="777240" y="454351"/>
            <a:chExt cx="2501219" cy="1828095"/>
          </a:xfrm>
        </p:grpSpPr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1A0A5F39-EE0C-CACE-F79C-10CD29FDF5B3}"/>
                </a:ext>
              </a:extLst>
            </p:cNvPr>
            <p:cNvSpPr/>
            <p:nvPr/>
          </p:nvSpPr>
          <p:spPr>
            <a:xfrm>
              <a:off x="3066585" y="880962"/>
              <a:ext cx="211874" cy="2118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Modrý abstraktní vzor vodových barev na bílém pozadí">
              <a:extLst>
                <a:ext uri="{FF2B5EF4-FFF2-40B4-BE49-F238E27FC236}">
                  <a16:creationId xmlns:a16="http://schemas.microsoft.com/office/drawing/2014/main" id="{918340D8-61C0-00BC-18C1-3F205809A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r="21078" b="1"/>
            <a:stretch/>
          </p:blipFill>
          <p:spPr>
            <a:xfrm>
              <a:off x="777240" y="512955"/>
              <a:ext cx="1769491" cy="1769491"/>
            </a:xfrm>
            <a:custGeom>
              <a:avLst/>
              <a:gdLst/>
              <a:ahLst/>
              <a:cxnLst/>
              <a:rect l="l" t="t" r="r" b="b"/>
              <a:pathLst>
                <a:path w="3111160" h="3111160">
                  <a:moveTo>
                    <a:pt x="1555580" y="0"/>
                  </a:moveTo>
                  <a:cubicBezTo>
                    <a:pt x="2414703" y="0"/>
                    <a:pt x="3111160" y="696457"/>
                    <a:pt x="3111160" y="1555580"/>
                  </a:cubicBezTo>
                  <a:cubicBezTo>
                    <a:pt x="3111160" y="2414703"/>
                    <a:pt x="2414703" y="3111160"/>
                    <a:pt x="1555580" y="3111160"/>
                  </a:cubicBezTo>
                  <a:cubicBezTo>
                    <a:pt x="696457" y="3111160"/>
                    <a:pt x="0" y="2414703"/>
                    <a:pt x="0" y="1555580"/>
                  </a:cubicBezTo>
                  <a:cubicBezTo>
                    <a:pt x="0" y="696457"/>
                    <a:pt x="696457" y="0"/>
                    <a:pt x="1555580" y="0"/>
                  </a:cubicBez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cxnSp>
          <p:nvCxnSpPr>
            <p:cNvPr id="29" name="Zakřivená spojnice 28">
              <a:extLst>
                <a:ext uri="{FF2B5EF4-FFF2-40B4-BE49-F238E27FC236}">
                  <a16:creationId xmlns:a16="http://schemas.microsoft.com/office/drawing/2014/main" id="{8FCCC2E1-397D-000C-E348-8F7FC9AC39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89569" y="454351"/>
              <a:ext cx="1204332" cy="520932"/>
            </a:xfrm>
            <a:prstGeom prst="curvedConnector3">
              <a:avLst>
                <a:gd name="adj1" fmla="val -26851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>
              <a:extLst>
                <a:ext uri="{FF2B5EF4-FFF2-40B4-BE49-F238E27FC236}">
                  <a16:creationId xmlns:a16="http://schemas.microsoft.com/office/drawing/2014/main" id="{F87AEB35-F73B-9F50-637F-6AAE5E9F0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5522" y="667985"/>
              <a:ext cx="105937" cy="32896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925F56FA-4F31-AF68-B94B-389E17EEE37A}"/>
              </a:ext>
            </a:extLst>
          </p:cNvPr>
          <p:cNvCxnSpPr>
            <a:cxnSpLocks/>
          </p:cNvCxnSpPr>
          <p:nvPr/>
        </p:nvCxnSpPr>
        <p:spPr>
          <a:xfrm flipH="1" flipV="1">
            <a:off x="2188564" y="2950574"/>
            <a:ext cx="458366" cy="17166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ojúhelník 32">
            <a:extLst>
              <a:ext uri="{FF2B5EF4-FFF2-40B4-BE49-F238E27FC236}">
                <a16:creationId xmlns:a16="http://schemas.microsoft.com/office/drawing/2014/main" id="{D02E1D9D-FE50-9EF6-9AA4-6E97AB9E5F2E}"/>
              </a:ext>
            </a:extLst>
          </p:cNvPr>
          <p:cNvSpPr/>
          <p:nvPr/>
        </p:nvSpPr>
        <p:spPr>
          <a:xfrm rot="15127136">
            <a:off x="3517583" y="3161275"/>
            <a:ext cx="655844" cy="2533445"/>
          </a:xfrm>
          <a:prstGeom prst="triangle">
            <a:avLst/>
          </a:prstGeom>
          <a:solidFill>
            <a:srgbClr val="F302FC">
              <a:alpha val="2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ojúhelník 33">
            <a:extLst>
              <a:ext uri="{FF2B5EF4-FFF2-40B4-BE49-F238E27FC236}">
                <a16:creationId xmlns:a16="http://schemas.microsoft.com/office/drawing/2014/main" id="{25116056-24A7-F3A5-516B-5C586A9CE8E6}"/>
              </a:ext>
            </a:extLst>
          </p:cNvPr>
          <p:cNvSpPr/>
          <p:nvPr/>
        </p:nvSpPr>
        <p:spPr>
          <a:xfrm rot="15127136" flipV="1">
            <a:off x="1090302" y="3946318"/>
            <a:ext cx="576231" cy="2568677"/>
          </a:xfrm>
          <a:prstGeom prst="triangle">
            <a:avLst/>
          </a:prstGeom>
          <a:solidFill>
            <a:srgbClr val="F302FC">
              <a:alpha val="2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82597624-13CD-034A-8425-BE9873B4367A}"/>
                  </a:ext>
                </a:extLst>
              </p:cNvPr>
              <p:cNvSpPr txBox="1"/>
              <p:nvPr/>
            </p:nvSpPr>
            <p:spPr>
              <a:xfrm>
                <a:off x="5093076" y="3501402"/>
                <a:ext cx="14496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Aligned coordinates: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82597624-13CD-034A-8425-BE9873B43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076" y="3501402"/>
                <a:ext cx="1449659" cy="923330"/>
              </a:xfrm>
              <a:prstGeom prst="rect">
                <a:avLst/>
              </a:prstGeom>
              <a:blipFill>
                <a:blip r:embed="rId5"/>
                <a:stretch>
                  <a:fillRect l="-3448" t="-2703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Obrázek 37">
            <a:extLst>
              <a:ext uri="{FF2B5EF4-FFF2-40B4-BE49-F238E27FC236}">
                <a16:creationId xmlns:a16="http://schemas.microsoft.com/office/drawing/2014/main" id="{2EBB0D64-D6AE-7D83-5EDC-2E1B1A91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038" y="3421215"/>
            <a:ext cx="2859356" cy="1751297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5A162CDC-CF9E-E0A7-4D8E-C86370F0E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76" y="3925513"/>
            <a:ext cx="3314338" cy="2664136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C5CFF16B-BD61-4690-6303-91BDCACC3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1939" y="4334333"/>
            <a:ext cx="2549461" cy="674682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97879EF5-29F0-B103-AA4B-A3D07234C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178" y="5119903"/>
            <a:ext cx="3166721" cy="13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33" grpId="0" animBg="1"/>
      <p:bldP spid="34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4CA312D-7337-AE3E-2BFF-FE4D11BD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518" y="536566"/>
            <a:ext cx="6648915" cy="4949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ECB6BA-E721-11E1-7D64-AFF1B7E62185}"/>
              </a:ext>
            </a:extLst>
          </p:cNvPr>
          <p:cNvSpPr txBox="1"/>
          <p:nvPr/>
        </p:nvSpPr>
        <p:spPr>
          <a:xfrm>
            <a:off x="2428177" y="156798"/>
            <a:ext cx="613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Metric (why not general -&gt; bosons stars and whatnot):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649BF2-7CB0-B844-CFA2-5FCAFF5850AF}"/>
              </a:ext>
            </a:extLst>
          </p:cNvPr>
          <p:cNvSpPr txBox="1"/>
          <p:nvPr/>
        </p:nvSpPr>
        <p:spPr>
          <a:xfrm>
            <a:off x="2428177" y="1001442"/>
            <a:ext cx="61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Killing constants of motion for spinning particle: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C8605C-3C94-934A-599C-08D32339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38" y="1338067"/>
            <a:ext cx="2362277" cy="4510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9EB5AA1-9C4F-A0E4-6F13-7DF046056105}"/>
              </a:ext>
            </a:extLst>
          </p:cNvPr>
          <p:cNvSpPr txBox="1"/>
          <p:nvPr/>
        </p:nvSpPr>
        <p:spPr>
          <a:xfrm>
            <a:off x="2428177" y="1781729"/>
            <a:ext cx="544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Static, spherically symmetric (</a:t>
            </a:r>
            <a:r>
              <a:rPr lang="en-US" dirty="0" err="1"/>
              <a:t>x,y,z</a:t>
            </a:r>
            <a:r>
              <a:rPr lang="en-US" dirty="0"/>
              <a:t> axis rotations):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41FBF72-47AF-2FB3-DF46-A3B8D217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60" y="2125780"/>
            <a:ext cx="3916479" cy="7755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5E82BBD-0435-FCA8-E866-D252FF9B6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18" y="2954118"/>
            <a:ext cx="9631962" cy="11103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DE3B06-0F30-ECB6-64B5-346F07D89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18" y="4117277"/>
            <a:ext cx="9631962" cy="11697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80FD603-6546-C549-0451-74B4461A2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018" y="5357600"/>
            <a:ext cx="6014405" cy="1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3A10740-E374-E20B-C5E3-FAF2C4F295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6445" y="158578"/>
                <a:ext cx="10659110" cy="1325563"/>
              </a:xfrm>
            </p:spPr>
            <p:txBody>
              <a:bodyPr/>
              <a:lstStyle/>
              <a:p>
                <a:r>
                  <a:rPr lang="en-US" dirty="0"/>
                  <a:t>Aligned frame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∥</m:t>
                    </m:r>
                    <m:acc>
                      <m:accPr>
                        <m:chr m:val="⃗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</m:acc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decoupling!!</a:t>
                </a:r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3A10740-E374-E20B-C5E3-FAF2C4F29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6445" y="158578"/>
                <a:ext cx="10659110" cy="1325563"/>
              </a:xfrm>
              <a:blipFill>
                <a:blip r:embed="rId2"/>
                <a:stretch>
                  <a:fillRect l="-2976" t="-11429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0C42E82-6FA6-C416-8B18-25478E092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9490" y="5392662"/>
            <a:ext cx="4311844" cy="8264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FAB90A9-919F-5F8B-5466-0BB18EFC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55" y="1484141"/>
            <a:ext cx="4451969" cy="9348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F4DF82-4DED-8304-A29A-EA06486B6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154" y="2549758"/>
            <a:ext cx="6298516" cy="27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9859F-FCB4-CDFE-1A0E-54481F86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161507"/>
            <a:ext cx="10659110" cy="1325563"/>
          </a:xfrm>
        </p:spPr>
        <p:txBody>
          <a:bodyPr/>
          <a:lstStyle/>
          <a:p>
            <a:r>
              <a:rPr lang="en-US" dirty="0"/>
              <a:t>Spin sector? Parallel transport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24300F-787C-01A9-043A-F86259767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007" y="1799010"/>
            <a:ext cx="5620987" cy="19094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D283501-7C50-242F-9A8A-6D5A1384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80" y="2138204"/>
            <a:ext cx="3168494" cy="1346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4B562A-7382-85B8-E794-30F9EFCAF97B}"/>
              </a:ext>
            </a:extLst>
          </p:cNvPr>
          <p:cNvSpPr txBox="1"/>
          <p:nvPr/>
        </p:nvSpPr>
        <p:spPr>
          <a:xfrm>
            <a:off x="1398006" y="1412544"/>
            <a:ext cx="91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Generalization of the tetrad of </a:t>
            </a:r>
            <a:r>
              <a:rPr lang="en-US" dirty="0" err="1"/>
              <a:t>Marck</a:t>
            </a:r>
            <a:r>
              <a:rPr lang="en-US" dirty="0"/>
              <a:t> (1983) for Kerr geodesics to any static, spherically symmetric space-time: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D402E71-D99F-F3E1-0F37-87B0F007D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22" y="3793529"/>
            <a:ext cx="2304764" cy="9177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491496-5857-3C9D-34C4-D086155E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98" y="4763313"/>
            <a:ext cx="5047506" cy="16483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DD4115-7EF7-9B9A-A292-D2C139709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014" y="4837865"/>
            <a:ext cx="3868621" cy="14471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2E586D-1306-40F9-B7A2-0DF167603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726" y="5008007"/>
            <a:ext cx="3027093" cy="8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80EA6-9171-C0D7-7D8D-CF6243DD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0"/>
            <a:ext cx="106591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Taster: radial motion in Schwarzschild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E2133F-7FFE-F6C1-B7D3-CBAFBC08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107" y="1116108"/>
            <a:ext cx="4623786" cy="15658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2C670ED-DCAB-D519-F36F-134AA25A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906" y="2760900"/>
            <a:ext cx="3546773" cy="17207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DA5434-F18A-2275-9F69-6A6530EF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1" y="2835685"/>
            <a:ext cx="5340350" cy="4219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DFBF1C-EB86-AE3A-7EAF-45045AC36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9" y="3358267"/>
            <a:ext cx="1509456" cy="6147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B7D2CD-386F-7AEE-EB10-4A2D7935D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79" y="3972978"/>
            <a:ext cx="6320867" cy="7909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CA615F2-44EB-3CB3-7AD3-D15048695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79" y="4902208"/>
            <a:ext cx="5410221" cy="14447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1B44F89-6386-D33F-99F9-563EA040C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755" y="5224545"/>
            <a:ext cx="4495800" cy="8001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FE4BDC6-55B3-464C-F5BE-3A083CF3C580}"/>
              </a:ext>
            </a:extLst>
          </p:cNvPr>
          <p:cNvSpPr txBox="1"/>
          <p:nvPr/>
        </p:nvSpPr>
        <p:spPr>
          <a:xfrm>
            <a:off x="6929755" y="4778828"/>
            <a:ext cx="376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ISCO position in closed form:</a:t>
            </a:r>
          </a:p>
        </p:txBody>
      </p:sp>
    </p:spTree>
    <p:extLst>
      <p:ext uri="{BB962C8B-B14F-4D97-AF65-F5344CB8AC3E}">
        <p14:creationId xmlns:p14="http://schemas.microsoft.com/office/powerpoint/2010/main" val="38790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74720-7157-6141-A52B-8D7949B2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-116657"/>
            <a:ext cx="10659110" cy="1325563"/>
          </a:xfrm>
        </p:spPr>
        <p:txBody>
          <a:bodyPr>
            <a:noAutofit/>
          </a:bodyPr>
          <a:lstStyle/>
          <a:p>
            <a:r>
              <a:rPr lang="en-US" sz="3600" dirty="0"/>
              <a:t>Inverting and t-motion </a:t>
            </a:r>
            <a:r>
              <a:rPr lang="en-US" sz="3200" dirty="0"/>
              <a:t>(cf. van de </a:t>
            </a:r>
            <a:r>
              <a:rPr lang="en-US" sz="3200" dirty="0" err="1"/>
              <a:t>Meent</a:t>
            </a:r>
            <a:r>
              <a:rPr lang="en-US" sz="3200" dirty="0"/>
              <a:t>, </a:t>
            </a:r>
            <a:r>
              <a:rPr lang="cs-CZ" sz="3200" dirty="0">
                <a:hlinkClick r:id="rId2"/>
              </a:rPr>
              <a:t>1906.05090</a:t>
            </a:r>
            <a:r>
              <a:rPr lang="en-US" sz="3200" dirty="0"/>
              <a:t>)</a:t>
            </a:r>
            <a:endParaRPr lang="en-US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C06C99-0B06-B03A-35FB-419D08E1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40" y="949805"/>
            <a:ext cx="5989910" cy="25377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04970A-9EDA-C4EB-96BD-9123315C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19" y="3496732"/>
            <a:ext cx="6451600" cy="9017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9092EC-2947-6630-68F4-940723198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619" y="3708772"/>
            <a:ext cx="2097375" cy="4776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3FB7F5-F97D-5FDF-36DD-92ADDED9E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19" y="4468109"/>
            <a:ext cx="9918002" cy="21330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7B78C7-E836-D8E9-3E47-365B7D625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994" y="3529533"/>
            <a:ext cx="1562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408</Words>
  <Application>Microsoft Macintosh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Gill Sans Nova</vt:lpstr>
      <vt:lpstr>ConfettiVTI</vt:lpstr>
      <vt:lpstr>Exact solution for motion of spinning particles near static, spherically symmetric objects</vt:lpstr>
      <vt:lpstr>Why care about ”spinning particle”?</vt:lpstr>
      <vt:lpstr>Context</vt:lpstr>
      <vt:lpstr>Prezentace aplikace PowerPoint</vt:lpstr>
      <vt:lpstr>Prezentace aplikace PowerPoint</vt:lpstr>
      <vt:lpstr>Aligned frame (z′) ⃗∥J ⃗: decoupling!!</vt:lpstr>
      <vt:lpstr>Spin sector? Parallel transport</vt:lpstr>
      <vt:lpstr>Taster: radial motion in Schwarzschild</vt:lpstr>
      <vt:lpstr>Inverting and t-motion (cf. van de Meent, 1906.05090)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 solution for motion of spinning particles near static, spherically symmetric objects</dc:title>
  <dc:creator>Vojtěch Witzany</dc:creator>
  <cp:lastModifiedBy>Vojtěch Witzany</cp:lastModifiedBy>
  <cp:revision>5</cp:revision>
  <dcterms:created xsi:type="dcterms:W3CDTF">2023-07-06T21:02:09Z</dcterms:created>
  <dcterms:modified xsi:type="dcterms:W3CDTF">2023-07-07T00:52:47Z</dcterms:modified>
</cp:coreProperties>
</file>