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3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</p:sldIdLst>
  <p:sldSz cx="9144000" cy="5143500" type="screen16x9"/>
  <p:notesSz cx="6858000" cy="9144000"/>
  <p:embeddedFontLst>
    <p:embeddedFont>
      <p:font typeface="Caveat" panose="020B0604020202020204" charset="0"/>
      <p:regular r:id="rId31"/>
      <p:bold r:id="rId32"/>
    </p:embeddedFont>
    <p:embeddedFont>
      <p:font typeface="Comfortaa" panose="020B0604020202020204" charset="0"/>
      <p:regular r:id="rId33"/>
      <p:bold r:id="rId34"/>
    </p:embeddedFont>
    <p:embeddedFont>
      <p:font typeface="Comfortaa Light" panose="020B0604020202020204" charset="0"/>
      <p:regular r:id="rId35"/>
      <p:bold r:id="rId36"/>
    </p:embeddedFont>
    <p:embeddedFont>
      <p:font typeface="Old Standard TT" panose="020B0604020202020204" charset="0"/>
      <p:regular r:id="rId37"/>
      <p:bold r:id="rId38"/>
      <p:italic r:id="rId3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43" roundtripDataSignature="AMtx7mjGS1cVGL0O3DEUwC74twLMEQpMQ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55" d="100"/>
          <a:sy n="155" d="100"/>
        </p:scale>
        <p:origin x="658" y="10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9.fntdata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customschemas.google.com/relationships/presentationmetadata" Target="meta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250d792195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7" name="Google Shape;57;g250d792195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22ddbd8edf8_3_1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2" name="Google Shape;172;g22ddbd8edf8_3_1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4" name="Google Shape;184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2562320cc68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7" name="Google Shape;197;g2562320cc68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23750b433c3_1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2" name="Google Shape;212;g23750b433c3_1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256214db29b_0_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8" name="Google Shape;228;g256214db29b_0_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22ddbd8edf8_3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2" name="Google Shape;242;g22ddbd8edf8_3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2562320cc68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2" name="Google Shape;252;g2562320cc68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23750b433c3_1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2" name="Google Shape;262;g23750b433c3_1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22ddbd8edf8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4" name="Google Shape;274;g22ddbd8edf8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2187e6dcaf8_1_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3" name="Google Shape;283;g2187e6dcaf8_1_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23750b433c3_0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1" name="Google Shape;71;g23750b433c3_0_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g256214db29b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9" name="Google Shape;289;g256214db29b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g2187e6dcaf8_1_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6" name="Google Shape;296;g2187e6dcaf8_1_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g2562320cc68_0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6" name="Google Shape;306;g2562320cc68_0_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2187e6dcaf8_1_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1" name="Google Shape;311;g2187e6dcaf8_1_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g2187e6dcaf8_1_1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1" name="Google Shape;321;g2187e6dcaf8_1_1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g22ddbd8edf8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1" name="Google Shape;331;g22ddbd8edf8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g123d244c43f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2" name="Google Shape;342;g123d244c43f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g123d244c43f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3" name="Google Shape;353;g123d244c43f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g11ae5653c6c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3" name="Google Shape;363;g11ae5653c6c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2562320cc68_0_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0" name="Google Shape;80;g2562320cc68_0_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23750b433c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1" name="Google Shape;91;g23750b433c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9" name="Google Shape;109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250d7921951_0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7" name="Google Shape;127;g250d7921951_0_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25611d42fd6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9" name="Google Shape;139;g25611d42fd6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2187e6dcaf8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8" name="Google Shape;148;g2187e6dcaf8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2187e6dcaf8_1_1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3" name="Google Shape;163;g2187e6dcaf8_1_1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dk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8"/>
          <p:cNvSpPr/>
          <p:nvPr/>
        </p:nvSpPr>
        <p:spPr>
          <a:xfrm>
            <a:off x="0" y="100"/>
            <a:ext cx="9144000" cy="1711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1" name="Google Shape;11;p18"/>
          <p:cNvCxnSpPr/>
          <p:nvPr/>
        </p:nvCxnSpPr>
        <p:spPr>
          <a:xfrm>
            <a:off x="641934" y="3597500"/>
            <a:ext cx="3903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2" name="Google Shape;12;p18"/>
          <p:cNvSpPr txBox="1">
            <a:spLocks noGrp="1"/>
          </p:cNvSpPr>
          <p:nvPr>
            <p:ph type="ctrTitle"/>
          </p:nvPr>
        </p:nvSpPr>
        <p:spPr>
          <a:xfrm>
            <a:off x="512700" y="1893300"/>
            <a:ext cx="8118600" cy="152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200">
                <a:solidFill>
                  <a:schemeClr val="accen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200">
                <a:solidFill>
                  <a:schemeClr val="accen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200">
                <a:solidFill>
                  <a:schemeClr val="accen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200">
                <a:solidFill>
                  <a:schemeClr val="accen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200">
                <a:solidFill>
                  <a:schemeClr val="accen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200">
                <a:solidFill>
                  <a:schemeClr val="accen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200">
                <a:solidFill>
                  <a:schemeClr val="accen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200">
                <a:solidFill>
                  <a:schemeClr val="accen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2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3" name="Google Shape;13;p18"/>
          <p:cNvSpPr txBox="1">
            <a:spLocks noGrp="1"/>
          </p:cNvSpPr>
          <p:nvPr>
            <p:ph type="subTitle" idx="1"/>
          </p:nvPr>
        </p:nvSpPr>
        <p:spPr>
          <a:xfrm>
            <a:off x="512700" y="3840639"/>
            <a:ext cx="8118600" cy="78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7"/>
          <p:cNvSpPr txBox="1">
            <a:spLocks noGrp="1"/>
          </p:cNvSpPr>
          <p:nvPr>
            <p:ph type="title" hasCustomPrompt="1"/>
          </p:nvPr>
        </p:nvSpPr>
        <p:spPr>
          <a:xfrm>
            <a:off x="311700" y="1039650"/>
            <a:ext cx="8520600" cy="210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0"/>
              <a:buNone/>
              <a:defRPr sz="14000" b="1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0"/>
              <a:buNone/>
              <a:defRPr sz="14000" b="1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0"/>
              <a:buNone/>
              <a:defRPr sz="14000" b="1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0"/>
              <a:buNone/>
              <a:defRPr sz="14000" b="1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0"/>
              <a:buNone/>
              <a:defRPr sz="14000" b="1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0"/>
              <a:buNone/>
              <a:defRPr sz="14000" b="1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0"/>
              <a:buNone/>
              <a:defRPr sz="14000" b="1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0"/>
              <a:buNone/>
              <a:defRPr sz="14000" b="1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0"/>
              <a:buNone/>
              <a:defRPr sz="14000" b="1"/>
            </a:lvl9pPr>
          </a:lstStyle>
          <a:p>
            <a:r>
              <a:t>xx%</a:t>
            </a:r>
          </a:p>
        </p:txBody>
      </p:sp>
      <p:sp>
        <p:nvSpPr>
          <p:cNvPr id="51" name="Google Shape;51;p27"/>
          <p:cNvSpPr txBox="1">
            <a:spLocks noGrp="1"/>
          </p:cNvSpPr>
          <p:nvPr>
            <p:ph type="body" idx="1"/>
          </p:nvPr>
        </p:nvSpPr>
        <p:spPr>
          <a:xfrm>
            <a:off x="311700" y="32284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2" name="Google Shape;52;p2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2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body" idx="1"/>
          </p:nvPr>
        </p:nvSpPr>
        <p:spPr>
          <a:xfrm>
            <a:off x="311700" y="1171675"/>
            <a:ext cx="3999900" cy="339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body" idx="2"/>
          </p:nvPr>
        </p:nvSpPr>
        <p:spPr>
          <a:xfrm>
            <a:off x="4832400" y="1171675"/>
            <a:ext cx="3999900" cy="339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lt2"/>
        </a:solidFill>
        <a:effectLst/>
      </p:bgPr>
    </p:bg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24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5604000" cy="40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None/>
              <a:defRPr sz="5400">
                <a:solidFill>
                  <a:schemeClr val="accen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None/>
              <a:defRPr sz="5400">
                <a:solidFill>
                  <a:schemeClr val="accen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None/>
              <a:defRPr sz="5400">
                <a:solidFill>
                  <a:schemeClr val="accen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None/>
              <a:defRPr sz="5400">
                <a:solidFill>
                  <a:schemeClr val="accen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None/>
              <a:defRPr sz="5400">
                <a:solidFill>
                  <a:schemeClr val="accen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None/>
              <a:defRPr sz="5400">
                <a:solidFill>
                  <a:schemeClr val="accen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None/>
              <a:defRPr sz="5400">
                <a:solidFill>
                  <a:schemeClr val="accen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None/>
              <a:defRPr sz="5400">
                <a:solidFill>
                  <a:schemeClr val="accen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None/>
              <a:defRPr sz="5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2" name="Google Shape;22;p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dk1"/>
        </a:solidFill>
        <a:effectLst/>
      </p:bgPr>
    </p:bg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" name="Google Shape;24;p20"/>
          <p:cNvCxnSpPr/>
          <p:nvPr/>
        </p:nvCxnSpPr>
        <p:spPr>
          <a:xfrm>
            <a:off x="641934" y="3597500"/>
            <a:ext cx="390300" cy="0"/>
          </a:xfrm>
          <a:prstGeom prst="straightConnector1">
            <a:avLst/>
          </a:prstGeom>
          <a:noFill/>
          <a:ln w="2857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5" name="Google Shape;25;p20"/>
          <p:cNvSpPr txBox="1">
            <a:spLocks noGrp="1"/>
          </p:cNvSpPr>
          <p:nvPr>
            <p:ph type="title"/>
          </p:nvPr>
        </p:nvSpPr>
        <p:spPr>
          <a:xfrm>
            <a:off x="512700" y="1893300"/>
            <a:ext cx="8118600" cy="152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6000">
                <a:solidFill>
                  <a:schemeClr val="accen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6000">
                <a:solidFill>
                  <a:schemeClr val="accen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6000">
                <a:solidFill>
                  <a:schemeClr val="accen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6000">
                <a:solidFill>
                  <a:schemeClr val="accen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6000">
                <a:solidFill>
                  <a:schemeClr val="accen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6000">
                <a:solidFill>
                  <a:schemeClr val="accen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6000">
                <a:solidFill>
                  <a:schemeClr val="accen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6000">
                <a:solidFill>
                  <a:schemeClr val="accen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60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1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" name="Google Shape;29;p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21"/>
          <p:cNvSpPr txBox="1">
            <a:spLocks noGrp="1"/>
          </p:cNvSpPr>
          <p:nvPr>
            <p:ph type="body" idx="1"/>
          </p:nvPr>
        </p:nvSpPr>
        <p:spPr>
          <a:xfrm>
            <a:off x="311700" y="1171600"/>
            <a:ext cx="8520600" cy="339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1" name="Google Shape;31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2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23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7" name="Google Shape;37;p23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8" name="Google Shape;38;p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25"/>
          <p:cNvSpPr/>
          <p:nvPr/>
        </p:nvSpPr>
        <p:spPr>
          <a:xfrm>
            <a:off x="4572000" y="-2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1" name="Google Shape;41;p25"/>
          <p:cNvCxnSpPr/>
          <p:nvPr/>
        </p:nvCxnSpPr>
        <p:spPr>
          <a:xfrm>
            <a:off x="5029675" y="4495500"/>
            <a:ext cx="686400" cy="0"/>
          </a:xfrm>
          <a:prstGeom prst="straightConnector1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2" name="Google Shape;42;p25"/>
          <p:cNvSpPr txBox="1">
            <a:spLocks noGrp="1"/>
          </p:cNvSpPr>
          <p:nvPr>
            <p:ph type="title"/>
          </p:nvPr>
        </p:nvSpPr>
        <p:spPr>
          <a:xfrm>
            <a:off x="265500" y="1382350"/>
            <a:ext cx="4045200" cy="13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 sz="4200">
                <a:solidFill>
                  <a:schemeClr val="lt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 sz="4200">
                <a:solidFill>
                  <a:schemeClr val="lt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 sz="4200">
                <a:solidFill>
                  <a:schemeClr val="lt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 sz="4200">
                <a:solidFill>
                  <a:schemeClr val="lt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 sz="4200">
                <a:solidFill>
                  <a:schemeClr val="lt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 sz="4200">
                <a:solidFill>
                  <a:schemeClr val="lt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 sz="4200">
                <a:solidFill>
                  <a:schemeClr val="lt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 sz="4200">
                <a:solidFill>
                  <a:schemeClr val="lt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 sz="42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43" name="Google Shape;43;p25"/>
          <p:cNvSpPr txBox="1">
            <a:spLocks noGrp="1"/>
          </p:cNvSpPr>
          <p:nvPr>
            <p:ph type="subTitle" idx="1"/>
          </p:nvPr>
        </p:nvSpPr>
        <p:spPr>
          <a:xfrm>
            <a:off x="265500" y="2769001"/>
            <a:ext cx="4045200" cy="134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4" name="Google Shape;44;p25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●"/>
              <a:defRPr>
                <a:solidFill>
                  <a:schemeClr val="accent1"/>
                </a:solidFill>
              </a:defRPr>
            </a:lvl1pPr>
            <a:lvl2pPr marL="91440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</a:defRPr>
            </a:lvl2pPr>
            <a:lvl3pPr marL="137160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</a:defRPr>
            </a:lvl3pPr>
            <a:lvl4pPr marL="182880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</a:defRPr>
            </a:lvl4pPr>
            <a:lvl5pPr marL="228600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</a:defRPr>
            </a:lvl5pPr>
            <a:lvl6pPr marL="274320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</a:defRPr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</a:defRPr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</a:defRPr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45" name="Google Shape;45;p2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26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8" name="Google Shape;48;p2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paperback">
    <p:bg>
      <p:bgPr>
        <a:solidFill>
          <a:schemeClr val="accen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ld Standard TT"/>
              <a:buNone/>
              <a:defRPr sz="3000" b="0" i="0" u="none" strike="noStrike" cap="none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ld Standard TT"/>
              <a:buNone/>
              <a:defRPr sz="3000" b="0" i="0" u="none" strike="noStrike" cap="none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ld Standard TT"/>
              <a:buNone/>
              <a:defRPr sz="3000" b="0" i="0" u="none" strike="noStrike" cap="none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ld Standard TT"/>
              <a:buNone/>
              <a:defRPr sz="3000" b="0" i="0" u="none" strike="noStrike" cap="none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ld Standard TT"/>
              <a:buNone/>
              <a:defRPr sz="3000" b="0" i="0" u="none" strike="noStrike" cap="none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ld Standard TT"/>
              <a:buNone/>
              <a:defRPr sz="3000" b="0" i="0" u="none" strike="noStrike" cap="none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ld Standard TT"/>
              <a:buNone/>
              <a:defRPr sz="3000" b="0" i="0" u="none" strike="noStrike" cap="none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ld Standard TT"/>
              <a:buNone/>
              <a:defRPr sz="3000" b="0" i="0" u="none" strike="noStrike" cap="none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ld Standard TT"/>
              <a:buNone/>
              <a:defRPr sz="3000" b="0" i="0" u="none" strike="noStrike" cap="none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9pPr>
          </a:lstStyle>
          <a:p>
            <a:endParaRPr/>
          </a:p>
        </p:txBody>
      </p:sp>
      <p:sp>
        <p:nvSpPr>
          <p:cNvPr id="7" name="Google Shape;7;p17"/>
          <p:cNvSpPr txBox="1">
            <a:spLocks noGrp="1"/>
          </p:cNvSpPr>
          <p:nvPr>
            <p:ph type="body" idx="1"/>
          </p:nvPr>
        </p:nvSpPr>
        <p:spPr>
          <a:xfrm>
            <a:off x="311700" y="1171600"/>
            <a:ext cx="8520600" cy="339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ld Standard TT"/>
              <a:buChar char="●"/>
              <a:defRPr sz="1800" b="0" i="0" u="none" strike="noStrike" cap="none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ld Standard TT"/>
              <a:buChar char="○"/>
              <a:defRPr sz="1400" b="0" i="0" u="none" strike="noStrike" cap="none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ld Standard TT"/>
              <a:buChar char="■"/>
              <a:defRPr sz="1400" b="0" i="0" u="none" strike="noStrike" cap="none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ld Standard TT"/>
              <a:buChar char="●"/>
              <a:defRPr sz="1400" b="0" i="0" u="none" strike="noStrike" cap="none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ld Standard TT"/>
              <a:buChar char="○"/>
              <a:defRPr sz="1400" b="0" i="0" u="none" strike="noStrike" cap="none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ld Standard TT"/>
              <a:buChar char="■"/>
              <a:defRPr sz="1400" b="0" i="0" u="none" strike="noStrike" cap="none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ld Standard TT"/>
              <a:buChar char="●"/>
              <a:defRPr sz="1400" b="0" i="0" u="none" strike="noStrike" cap="none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ld Standard TT"/>
              <a:buChar char="○"/>
              <a:defRPr sz="1400" b="0" i="0" u="none" strike="noStrike" cap="none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Old Standard TT"/>
              <a:buChar char="■"/>
              <a:defRPr sz="1400" b="0" i="0" u="none" strike="noStrike" cap="none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9pPr>
          </a:lstStyle>
          <a:p>
            <a:endParaRPr/>
          </a:p>
        </p:txBody>
      </p:sp>
      <p:sp>
        <p:nvSpPr>
          <p:cNvPr id="8" name="Google Shape;8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en.wikipedia.org/wiki/Laser_Interferometer_Space_Antenna" TargetMode="External"/><Relationship Id="rId4" Type="http://schemas.openxmlformats.org/officeDocument/2006/relationships/image" Target="../media/image7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VtNrExGFa5coOC3Zk_Mrc7jLPFt_26km/view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png"/><Relationship Id="rId4" Type="http://schemas.openxmlformats.org/officeDocument/2006/relationships/image" Target="../media/image5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png"/><Relationship Id="rId4" Type="http://schemas.openxmlformats.org/officeDocument/2006/relationships/image" Target="../media/image6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250d7921951_0_0"/>
          <p:cNvSpPr txBox="1">
            <a:spLocks noGrp="1"/>
          </p:cNvSpPr>
          <p:nvPr>
            <p:ph type="ctrTitle"/>
          </p:nvPr>
        </p:nvSpPr>
        <p:spPr>
          <a:xfrm>
            <a:off x="202984" y="343363"/>
            <a:ext cx="8118600" cy="94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</a:pPr>
            <a:r>
              <a:rPr lang="en" sz="2800" dirty="0">
                <a:solidFill>
                  <a:schemeClr val="lt1"/>
                </a:solidFill>
              </a:rPr>
              <a:t>A discontinuous Galerkin method for the distributionally-sourced s=0 Teukolsky equation</a:t>
            </a:r>
            <a:endParaRPr sz="2800" dirty="0">
              <a:solidFill>
                <a:schemeClr val="lt1"/>
              </a:solidFill>
            </a:endParaRPr>
          </a:p>
        </p:txBody>
      </p:sp>
      <p:sp>
        <p:nvSpPr>
          <p:cNvPr id="60" name="Google Shape;60;g250d7921951_0_0"/>
          <p:cNvSpPr txBox="1">
            <a:spLocks noGrp="1"/>
          </p:cNvSpPr>
          <p:nvPr>
            <p:ph type="subTitle" idx="1"/>
          </p:nvPr>
        </p:nvSpPr>
        <p:spPr>
          <a:xfrm>
            <a:off x="649925" y="3684950"/>
            <a:ext cx="8118600" cy="102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>
                <a:solidFill>
                  <a:schemeClr val="lt1"/>
                </a:solidFill>
              </a:rPr>
              <a:t>26</a:t>
            </a:r>
            <a:r>
              <a:rPr lang="en" sz="1400" baseline="30000">
                <a:solidFill>
                  <a:schemeClr val="lt1"/>
                </a:solidFill>
              </a:rPr>
              <a:t>th </a:t>
            </a:r>
            <a:r>
              <a:rPr lang="en" sz="1400">
                <a:solidFill>
                  <a:schemeClr val="lt1"/>
                </a:solidFill>
              </a:rPr>
              <a:t>Capra Meeting on Radiation Reaction in General Relativity</a:t>
            </a:r>
            <a:r>
              <a:rPr lang="en" sz="1400" baseline="30000">
                <a:solidFill>
                  <a:schemeClr val="lt1"/>
                </a:solidFill>
              </a:rPr>
              <a:t>  </a:t>
            </a:r>
            <a:endParaRPr sz="700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>
                <a:solidFill>
                  <a:schemeClr val="lt1"/>
                </a:solidFill>
              </a:rPr>
              <a:t>Niels Bohr Institute, Copenhagen, Denmark</a:t>
            </a:r>
            <a:endParaRPr sz="1400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" sz="1400">
                <a:solidFill>
                  <a:schemeClr val="lt1"/>
                </a:solidFill>
              </a:rPr>
              <a:t>July 05, 2023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endParaRPr sz="1400">
              <a:solidFill>
                <a:schemeClr val="lt1"/>
              </a:solidFill>
            </a:endParaRPr>
          </a:p>
        </p:txBody>
      </p:sp>
      <p:sp>
        <p:nvSpPr>
          <p:cNvPr id="61" name="Google Shape;61;g250d7921951_0_0"/>
          <p:cNvSpPr txBox="1">
            <a:spLocks noGrp="1"/>
          </p:cNvSpPr>
          <p:nvPr>
            <p:ph type="sldNum" idx="12"/>
          </p:nvPr>
        </p:nvSpPr>
        <p:spPr>
          <a:xfrm>
            <a:off x="8595300" y="474990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" smtClean="0"/>
              <a:t>1</a:t>
            </a:fld>
            <a:r>
              <a:rPr lang="en" dirty="0"/>
              <a:t>/18</a:t>
            </a:r>
            <a:endParaRPr dirty="0"/>
          </a:p>
        </p:txBody>
      </p:sp>
      <p:sp>
        <p:nvSpPr>
          <p:cNvPr id="62" name="Google Shape;62;g250d7921951_0_0"/>
          <p:cNvSpPr txBox="1">
            <a:spLocks noGrp="1"/>
          </p:cNvSpPr>
          <p:nvPr>
            <p:ph type="ctrTitle"/>
          </p:nvPr>
        </p:nvSpPr>
        <p:spPr>
          <a:xfrm>
            <a:off x="649925" y="1674863"/>
            <a:ext cx="8118600" cy="180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FFFBF0"/>
                </a:solidFill>
              </a:rPr>
              <a:t>Manas Vishal</a:t>
            </a:r>
            <a:r>
              <a:rPr lang="en" sz="2400">
                <a:solidFill>
                  <a:schemeClr val="accent2"/>
                </a:solidFill>
              </a:rPr>
              <a:t> </a:t>
            </a:r>
            <a:r>
              <a:rPr lang="en" sz="1100">
                <a:solidFill>
                  <a:srgbClr val="CCCCCC"/>
                </a:solidFill>
              </a:rPr>
              <a:t>(vishalmanas28@gmail.com) </a:t>
            </a:r>
            <a:endParaRPr sz="2400">
              <a:solidFill>
                <a:schemeClr val="accent2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accent2"/>
                </a:solidFill>
              </a:rPr>
              <a:t>Distinguished Doctoral Fellow</a:t>
            </a:r>
            <a:endParaRPr sz="1200">
              <a:solidFill>
                <a:schemeClr val="accent2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accent2"/>
                </a:solidFill>
              </a:rPr>
              <a:t>University of Massachusetts Dartmouth</a:t>
            </a:r>
            <a:endParaRPr sz="1200">
              <a:solidFill>
                <a:schemeClr val="accent2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>
              <a:solidFill>
                <a:schemeClr val="accent2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100">
                <a:solidFill>
                  <a:schemeClr val="lt1"/>
                </a:solidFill>
              </a:rPr>
              <a:t>Scott Field</a:t>
            </a:r>
            <a:r>
              <a:rPr lang="en" sz="2100" baseline="30000">
                <a:solidFill>
                  <a:schemeClr val="accent2"/>
                </a:solidFill>
              </a:rPr>
              <a:t>2</a:t>
            </a:r>
            <a:r>
              <a:rPr lang="en" sz="2100">
                <a:solidFill>
                  <a:schemeClr val="accent2"/>
                </a:solidFill>
              </a:rPr>
              <a:t>, </a:t>
            </a:r>
            <a:r>
              <a:rPr lang="en" sz="2100"/>
              <a:t>Katie Rink</a:t>
            </a:r>
            <a:r>
              <a:rPr lang="en" sz="2100" baseline="30000">
                <a:solidFill>
                  <a:schemeClr val="accent2"/>
                </a:solidFill>
              </a:rPr>
              <a:t>2</a:t>
            </a:r>
            <a:r>
              <a:rPr lang="en" sz="2100">
                <a:solidFill>
                  <a:schemeClr val="accent2"/>
                </a:solidFill>
              </a:rPr>
              <a:t>, </a:t>
            </a:r>
            <a:r>
              <a:rPr lang="en" sz="2100">
                <a:solidFill>
                  <a:schemeClr val="lt1"/>
                </a:solidFill>
              </a:rPr>
              <a:t>Sigal Gottlieb</a:t>
            </a:r>
            <a:r>
              <a:rPr lang="en" sz="2100" baseline="30000">
                <a:solidFill>
                  <a:schemeClr val="lt1"/>
                </a:solidFill>
              </a:rPr>
              <a:t>2</a:t>
            </a:r>
            <a:r>
              <a:rPr lang="en" sz="2100">
                <a:solidFill>
                  <a:schemeClr val="accent2"/>
                </a:solidFill>
              </a:rPr>
              <a:t> and </a:t>
            </a:r>
            <a:r>
              <a:rPr lang="en" sz="2100">
                <a:solidFill>
                  <a:srgbClr val="FFFBF0"/>
                </a:solidFill>
              </a:rPr>
              <a:t>Gaurav Khanna</a:t>
            </a:r>
            <a:r>
              <a:rPr lang="en" sz="2100" baseline="30000">
                <a:solidFill>
                  <a:schemeClr val="accent2"/>
                </a:solidFill>
              </a:rPr>
              <a:t>1</a:t>
            </a:r>
            <a:endParaRPr sz="2100" baseline="30000">
              <a:solidFill>
                <a:schemeClr val="accent2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 baseline="30000">
                <a:solidFill>
                  <a:schemeClr val="accent2"/>
                </a:solidFill>
              </a:rPr>
              <a:t>1</a:t>
            </a:r>
            <a:r>
              <a:rPr lang="en" sz="1200">
                <a:solidFill>
                  <a:schemeClr val="accent2"/>
                </a:solidFill>
              </a:rPr>
              <a:t>University of Rhode Island</a:t>
            </a:r>
            <a:endParaRPr sz="1200">
              <a:solidFill>
                <a:schemeClr val="accent2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</a:pPr>
            <a:r>
              <a:rPr lang="en" sz="1200" baseline="30000">
                <a:solidFill>
                  <a:schemeClr val="accent2"/>
                </a:solidFill>
              </a:rPr>
              <a:t>2</a:t>
            </a:r>
            <a:r>
              <a:rPr lang="en" sz="1200">
                <a:solidFill>
                  <a:schemeClr val="accent2"/>
                </a:solidFill>
              </a:rPr>
              <a:t>University of Massachusetts Dartmouth</a:t>
            </a:r>
            <a:endParaRPr sz="3800"/>
          </a:p>
        </p:txBody>
      </p:sp>
      <p:sp>
        <p:nvSpPr>
          <p:cNvPr id="63" name="Google Shape;63;g250d7921951_0_0"/>
          <p:cNvSpPr txBox="1"/>
          <p:nvPr/>
        </p:nvSpPr>
        <p:spPr>
          <a:xfrm>
            <a:off x="0" y="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sp>
        <p:nvSpPr>
          <p:cNvPr id="64" name="Google Shape;64;g250d7921951_0_0"/>
          <p:cNvSpPr txBox="1"/>
          <p:nvPr/>
        </p:nvSpPr>
        <p:spPr>
          <a:xfrm>
            <a:off x="-65825" y="4788075"/>
            <a:ext cx="6318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400" b="0" i="0" u="none" strike="noStrike" cap="none">
                <a:solidFill>
                  <a:schemeClr val="lt1"/>
                </a:solidFill>
                <a:latin typeface="Caveat"/>
                <a:ea typeface="Caveat"/>
                <a:cs typeface="Caveat"/>
                <a:sym typeface="Caveat"/>
              </a:rPr>
              <a:t>“The aim of a talk should always be to make the audience feel smarter and not yourself.” ~ My</a:t>
            </a:r>
            <a:r>
              <a:rPr lang="en">
                <a:solidFill>
                  <a:schemeClr val="lt1"/>
                </a:solidFill>
                <a:latin typeface="Caveat"/>
                <a:ea typeface="Caveat"/>
                <a:cs typeface="Caveat"/>
                <a:sym typeface="Caveat"/>
              </a:rPr>
              <a:t> dad</a:t>
            </a:r>
            <a:endParaRPr sz="1400" b="0" i="0" u="none" strike="noStrike" cap="none">
              <a:solidFill>
                <a:schemeClr val="lt1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pic>
        <p:nvPicPr>
          <p:cNvPr id="65" name="Google Shape;65;g250d7921951_0_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976875" y="3261237"/>
            <a:ext cx="1191625" cy="1132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g250d7921951_0_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89900" y="3355150"/>
            <a:ext cx="944225" cy="944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g250d7921951_0_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207000" y="4327806"/>
            <a:ext cx="2876719" cy="460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g250d7921951_0_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104000" y="3496063"/>
            <a:ext cx="1085900" cy="662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F66A298-5AC4-3108-337D-45F85DCCB4A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52455" y="380900"/>
            <a:ext cx="944225" cy="9442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22ddbd8edf8_3_10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/>
              <a:t>Hyperboloidal Layers</a:t>
            </a:r>
            <a:r>
              <a:rPr lang="en" baseline="30000"/>
              <a:t>1</a:t>
            </a:r>
            <a:endParaRPr/>
          </a:p>
        </p:txBody>
      </p:sp>
      <p:sp>
        <p:nvSpPr>
          <p:cNvPr id="175" name="Google Shape;175;g22ddbd8edf8_3_100"/>
          <p:cNvSpPr txBox="1">
            <a:spLocks noGrp="1"/>
          </p:cNvSpPr>
          <p:nvPr>
            <p:ph type="sldNum" idx="12"/>
          </p:nvPr>
        </p:nvSpPr>
        <p:spPr>
          <a:xfrm>
            <a:off x="8595300" y="473669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"/>
              <a:t>10</a:t>
            </a:fld>
            <a:endParaRPr/>
          </a:p>
        </p:txBody>
      </p:sp>
      <p:sp>
        <p:nvSpPr>
          <p:cNvPr id="176" name="Google Shape;176;g22ddbd8edf8_3_100"/>
          <p:cNvSpPr txBox="1"/>
          <p:nvPr/>
        </p:nvSpPr>
        <p:spPr>
          <a:xfrm>
            <a:off x="750100" y="1627425"/>
            <a:ext cx="3857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pic>
        <p:nvPicPr>
          <p:cNvPr id="177" name="Google Shape;177;g22ddbd8edf8_3_10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505950" y="240511"/>
            <a:ext cx="2476500" cy="419100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g22ddbd8edf8_3_100"/>
          <p:cNvSpPr txBox="1"/>
          <p:nvPr/>
        </p:nvSpPr>
        <p:spPr>
          <a:xfrm>
            <a:off x="489500" y="1450791"/>
            <a:ext cx="3688200" cy="12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800"/>
              <a:buFont typeface="Arial"/>
              <a:buChar char="●"/>
            </a:pPr>
            <a:r>
              <a:rPr lang="en" sz="1800" b="0" i="0" u="none" strike="noStrike" cap="none">
                <a:solidFill>
                  <a:srgbClr val="222222"/>
                </a:solidFill>
                <a:highlight>
                  <a:srgbClr val="FFFBF0"/>
                </a:highlight>
                <a:latin typeface="Old Standard TT"/>
                <a:ea typeface="Old Standard TT"/>
                <a:cs typeface="Old Standard TT"/>
                <a:sym typeface="Old Standard TT"/>
              </a:rPr>
              <a:t>Null infinity</a:t>
            </a:r>
            <a:endParaRPr sz="1800" b="0" i="0" u="none" strike="noStrike" cap="none">
              <a:solidFill>
                <a:srgbClr val="222222"/>
              </a:solidFill>
              <a:highlight>
                <a:srgbClr val="FFFBF0"/>
              </a:highlight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800"/>
              <a:buFont typeface="Arial"/>
              <a:buChar char="●"/>
            </a:pPr>
            <a:r>
              <a:rPr lang="en" sz="1800" b="0" i="0" u="none" strike="noStrike" cap="none">
                <a:solidFill>
                  <a:srgbClr val="222222"/>
                </a:solidFill>
                <a:highlight>
                  <a:srgbClr val="FFFBF0"/>
                </a:highlight>
                <a:latin typeface="Old Standard TT"/>
                <a:ea typeface="Old Standard TT"/>
                <a:cs typeface="Old Standard TT"/>
                <a:sym typeface="Old Standard TT"/>
              </a:rPr>
              <a:t>Reduces simulation time</a:t>
            </a:r>
            <a:endParaRPr sz="1800" b="0" i="0" u="none" strike="noStrike" cap="none">
              <a:solidFill>
                <a:srgbClr val="222222"/>
              </a:solidFill>
              <a:highlight>
                <a:srgbClr val="FFFBF0"/>
              </a:highlight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800"/>
              <a:buFont typeface="Arial"/>
              <a:buChar char="●"/>
            </a:pPr>
            <a:r>
              <a:rPr lang="en" sz="1800" b="0" i="0" u="none" strike="noStrike" cap="none">
                <a:solidFill>
                  <a:srgbClr val="222222"/>
                </a:solidFill>
                <a:highlight>
                  <a:srgbClr val="FFFBF0"/>
                </a:highlight>
                <a:latin typeface="Old Standard TT"/>
                <a:ea typeface="Old Standard TT"/>
                <a:cs typeface="Old Standard TT"/>
                <a:sym typeface="Old Standard TT"/>
              </a:rPr>
              <a:t>No boundary conditions needed</a:t>
            </a:r>
            <a:endParaRPr sz="1800" b="0" i="0" u="none" strike="noStrike" cap="none">
              <a:solidFill>
                <a:srgbClr val="222222"/>
              </a:solidFill>
              <a:highlight>
                <a:srgbClr val="FFFBF0"/>
              </a:highlight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sp>
        <p:nvSpPr>
          <p:cNvPr id="179" name="Google Shape;179;g22ddbd8edf8_3_100"/>
          <p:cNvSpPr txBox="1"/>
          <p:nvPr/>
        </p:nvSpPr>
        <p:spPr>
          <a:xfrm>
            <a:off x="51225" y="4867650"/>
            <a:ext cx="78564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[1]Zenginoğlu, A. (2011). Hyperboloidal layers for hyperbolic equations on unbounded domains. Journal of Computational Physics, 230(6), 2286-2302.</a:t>
            </a:r>
            <a:endParaRPr sz="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0" name="Google Shape;180;g22ddbd8edf8_3_10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234026" y="784476"/>
            <a:ext cx="4654416" cy="4083174"/>
          </a:xfrm>
          <a:prstGeom prst="rect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81" name="Google Shape;181;g22ddbd8edf8_3_10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50088" y="2896191"/>
            <a:ext cx="2307271" cy="18190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13"/>
          <p:cNvSpPr txBox="1"/>
          <p:nvPr/>
        </p:nvSpPr>
        <p:spPr>
          <a:xfrm>
            <a:off x="541028" y="250750"/>
            <a:ext cx="70176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" sz="3200" b="0" i="0" u="none" strike="noStrike" cap="none">
                <a:solidFill>
                  <a:srgbClr val="000000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Error and Superconvergence</a:t>
            </a:r>
            <a:endParaRPr sz="1400" b="0" i="0" u="none" strike="noStrike" cap="none">
              <a:solidFill>
                <a:srgbClr val="000000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sp>
        <p:nvSpPr>
          <p:cNvPr id="187" name="Google Shape;187;p13"/>
          <p:cNvSpPr txBox="1"/>
          <p:nvPr/>
        </p:nvSpPr>
        <p:spPr>
          <a:xfrm>
            <a:off x="541024" y="836425"/>
            <a:ext cx="49758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rgbClr val="000000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For sufficiently smooth solutions the error should decay like : </a:t>
            </a:r>
            <a:endParaRPr sz="1400" b="0" i="0" u="none" strike="noStrike" cap="none">
              <a:solidFill>
                <a:srgbClr val="000000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pic>
        <p:nvPicPr>
          <p:cNvPr id="188" name="Google Shape;188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457213" y="735966"/>
            <a:ext cx="2566878" cy="508709"/>
          </a:xfrm>
          <a:prstGeom prst="rect">
            <a:avLst/>
          </a:prstGeom>
          <a:noFill/>
          <a:ln>
            <a:noFill/>
          </a:ln>
        </p:spPr>
      </p:pic>
      <p:sp>
        <p:nvSpPr>
          <p:cNvPr id="189" name="Google Shape;189;p13"/>
          <p:cNvSpPr txBox="1">
            <a:spLocks noGrp="1"/>
          </p:cNvSpPr>
          <p:nvPr>
            <p:ph type="sldNum" idx="12"/>
          </p:nvPr>
        </p:nvSpPr>
        <p:spPr>
          <a:xfrm>
            <a:off x="8595300" y="474990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"/>
              <a:t>11</a:t>
            </a:fld>
            <a:endParaRPr/>
          </a:p>
        </p:txBody>
      </p:sp>
      <p:pic>
        <p:nvPicPr>
          <p:cNvPr id="190" name="Google Shape;190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16275" y="2387670"/>
            <a:ext cx="7311455" cy="2579180"/>
          </a:xfrm>
          <a:prstGeom prst="rect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91" name="Google Shape;191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842351" y="1384675"/>
            <a:ext cx="3459277" cy="457725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Google Shape;192;p13"/>
          <p:cNvSpPr txBox="1"/>
          <p:nvPr/>
        </p:nvSpPr>
        <p:spPr>
          <a:xfrm>
            <a:off x="1517320" y="1994800"/>
            <a:ext cx="1603106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 dirty="0">
                <a:solidFill>
                  <a:srgbClr val="000000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Left of layer</a:t>
            </a:r>
            <a:endParaRPr sz="1400" b="0" i="0" u="none" strike="noStrike" cap="none" dirty="0">
              <a:solidFill>
                <a:srgbClr val="000000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sp>
        <p:nvSpPr>
          <p:cNvPr id="193" name="Google Shape;193;p13"/>
          <p:cNvSpPr txBox="1"/>
          <p:nvPr/>
        </p:nvSpPr>
        <p:spPr>
          <a:xfrm>
            <a:off x="3904450" y="2006650"/>
            <a:ext cx="1461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rgbClr val="000000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Inside layer</a:t>
            </a:r>
            <a:endParaRPr sz="1400" b="0" i="0" u="none" strike="noStrike" cap="none">
              <a:solidFill>
                <a:srgbClr val="000000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sp>
        <p:nvSpPr>
          <p:cNvPr id="194" name="Google Shape;194;p13"/>
          <p:cNvSpPr txBox="1"/>
          <p:nvPr/>
        </p:nvSpPr>
        <p:spPr>
          <a:xfrm>
            <a:off x="6023575" y="1994800"/>
            <a:ext cx="2307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rgbClr val="000000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At future null infinity</a:t>
            </a:r>
            <a:endParaRPr sz="1400" b="0" i="0" u="none" strike="noStrike" cap="none">
              <a:solidFill>
                <a:srgbClr val="000000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2562320cc68_0_13"/>
          <p:cNvSpPr txBox="1">
            <a:spLocks noGrp="1"/>
          </p:cNvSpPr>
          <p:nvPr>
            <p:ph type="sldNum" idx="12"/>
          </p:nvPr>
        </p:nvSpPr>
        <p:spPr>
          <a:xfrm>
            <a:off x="8595300" y="474990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" smtClean="0"/>
              <a:t>12</a:t>
            </a:fld>
            <a:r>
              <a:rPr lang="en" dirty="0"/>
              <a:t>/18</a:t>
            </a:r>
            <a:endParaRPr dirty="0"/>
          </a:p>
        </p:txBody>
      </p:sp>
      <p:sp>
        <p:nvSpPr>
          <p:cNvPr id="200" name="Google Shape;200;g2562320cc68_0_13"/>
          <p:cNvSpPr txBox="1"/>
          <p:nvPr/>
        </p:nvSpPr>
        <p:spPr>
          <a:xfrm>
            <a:off x="3739289" y="2436190"/>
            <a:ext cx="1761900" cy="3078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" name="Google Shape;201;g2562320cc68_0_13"/>
          <p:cNvSpPr txBox="1"/>
          <p:nvPr/>
        </p:nvSpPr>
        <p:spPr>
          <a:xfrm>
            <a:off x="2270850" y="4085675"/>
            <a:ext cx="5001000" cy="78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900" b="0" i="0" u="none" strike="noStrike" cap="none">
                <a:solidFill>
                  <a:srgbClr val="CC0000"/>
                </a:solidFill>
                <a:latin typeface="Arial"/>
                <a:ea typeface="Arial"/>
                <a:cs typeface="Arial"/>
                <a:sym typeface="Arial"/>
              </a:rPr>
              <a:t>N=10, </a:t>
            </a:r>
            <a:endParaRPr sz="900" b="0" i="0" u="none" strike="noStrike" cap="none">
              <a:solidFill>
                <a:srgbClr val="CC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900" b="0" i="0" u="none" strike="noStrike" cap="none">
                <a:solidFill>
                  <a:srgbClr val="CC0000"/>
                </a:solidFill>
                <a:latin typeface="Arial"/>
                <a:ea typeface="Arial"/>
                <a:cs typeface="Arial"/>
                <a:sym typeface="Arial"/>
              </a:rPr>
              <a:t>subdomains=400, </a:t>
            </a:r>
            <a:endParaRPr sz="900" b="0" i="0" u="none" strike="noStrike" cap="none">
              <a:solidFill>
                <a:srgbClr val="CC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900" b="0" i="0" u="none" strike="noStrike" cap="none">
                <a:solidFill>
                  <a:srgbClr val="CC0000"/>
                </a:solidFill>
                <a:latin typeface="Arial"/>
                <a:ea typeface="Arial"/>
                <a:cs typeface="Arial"/>
                <a:sym typeface="Arial"/>
              </a:rPr>
              <a:t>Signal extracted at a) r*=500 and b) at future null infinity</a:t>
            </a:r>
            <a:endParaRPr sz="1100" b="0" i="0" u="none" strike="noStrike" cap="none">
              <a:solidFill>
                <a:srgbClr val="CC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900" b="0" i="0" u="none" strike="noStrike" cap="none">
                <a:solidFill>
                  <a:srgbClr val="CC0000"/>
                </a:solidFill>
                <a:latin typeface="Arial"/>
                <a:ea typeface="Arial"/>
                <a:cs typeface="Arial"/>
                <a:sym typeface="Arial"/>
              </a:rPr>
              <a:t>With zero initial data and a Gaussian(μ=30,σ=10) momentum</a:t>
            </a:r>
            <a:br>
              <a:rPr lang="en" sz="900" b="0" i="0" u="none" strike="noStrike" cap="none">
                <a:solidFill>
                  <a:srgbClr val="CC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" sz="900" b="0" i="0" u="none" strike="noStrike" cap="none">
                <a:solidFill>
                  <a:srgbClr val="CC0000"/>
                </a:solidFill>
                <a:latin typeface="Arial"/>
                <a:ea typeface="Arial"/>
                <a:cs typeface="Arial"/>
                <a:sym typeface="Arial"/>
              </a:rPr>
              <a:t>Grid [-200,1200] with R=200</a:t>
            </a:r>
            <a:endParaRPr sz="1100" b="0" i="0" u="none" strike="noStrike" cap="none">
              <a:solidFill>
                <a:srgbClr val="CC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2" name="Google Shape;202;g2562320cc68_0_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109775" y="1037838"/>
            <a:ext cx="3889607" cy="3067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g2562320cc68_0_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44819" y="1056188"/>
            <a:ext cx="3845318" cy="3067824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g2562320cc68_0_13"/>
          <p:cNvSpPr txBox="1"/>
          <p:nvPr/>
        </p:nvSpPr>
        <p:spPr>
          <a:xfrm>
            <a:off x="-36575" y="4872275"/>
            <a:ext cx="87561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[1] Burko, Lior M., and Gaurav Khanna. "Late-time Kerr tails: generic and non-generic initial data sets,‘up’modes, and superposition." Classical and Quantum Gravity 28, no. 2 (2011): 025012.</a:t>
            </a:r>
            <a:endParaRPr sz="7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5" name="Google Shape;205;g2562320cc68_0_13"/>
          <p:cNvSpPr txBox="1"/>
          <p:nvPr/>
        </p:nvSpPr>
        <p:spPr>
          <a:xfrm>
            <a:off x="183100" y="558375"/>
            <a:ext cx="69081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800" b="0" i="0" u="none" strike="noStrike" cap="none">
                <a:solidFill>
                  <a:srgbClr val="000000"/>
                </a:solidFill>
                <a:latin typeface="Comfortaa Light"/>
                <a:ea typeface="Comfortaa Light"/>
                <a:cs typeface="Comfortaa Light"/>
                <a:sym typeface="Comfortaa Light"/>
              </a:rPr>
              <a:t>The tale of tails : Schwarzschild Price Tail </a:t>
            </a:r>
            <a:endParaRPr sz="1800" b="0" i="0" u="none" strike="noStrike" cap="none">
              <a:solidFill>
                <a:srgbClr val="000000"/>
              </a:solidFill>
              <a:latin typeface="Comfortaa Light"/>
              <a:ea typeface="Comfortaa Light"/>
              <a:cs typeface="Comfortaa Light"/>
              <a:sym typeface="Comfortaa Light"/>
            </a:endParaRPr>
          </a:p>
        </p:txBody>
      </p:sp>
      <p:sp>
        <p:nvSpPr>
          <p:cNvPr id="206" name="Google Shape;206;g2562320cc68_0_13"/>
          <p:cNvSpPr txBox="1"/>
          <p:nvPr/>
        </p:nvSpPr>
        <p:spPr>
          <a:xfrm>
            <a:off x="183100" y="110100"/>
            <a:ext cx="69081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2200" b="1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Results and code test I </a:t>
            </a:r>
            <a:endParaRPr sz="2200" b="1" i="0" u="none" strike="noStrike" cap="non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cxnSp>
        <p:nvCxnSpPr>
          <p:cNvPr id="207" name="Google Shape;207;g2562320cc68_0_13"/>
          <p:cNvCxnSpPr/>
          <p:nvPr/>
        </p:nvCxnSpPr>
        <p:spPr>
          <a:xfrm flipH="1">
            <a:off x="3863850" y="1191850"/>
            <a:ext cx="636900" cy="149400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08" name="Google Shape;208;g2562320cc68_0_13"/>
          <p:cNvCxnSpPr/>
          <p:nvPr/>
        </p:nvCxnSpPr>
        <p:spPr>
          <a:xfrm flipH="1">
            <a:off x="8692500" y="814350"/>
            <a:ext cx="314700" cy="393300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09" name="Google Shape;209;g2562320cc68_0_13"/>
          <p:cNvCxnSpPr/>
          <p:nvPr/>
        </p:nvCxnSpPr>
        <p:spPr>
          <a:xfrm rot="10800000" flipH="1">
            <a:off x="8488125" y="3960325"/>
            <a:ext cx="330300" cy="558300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23750b433c3_1_26"/>
          <p:cNvSpPr txBox="1">
            <a:spLocks noGrp="1"/>
          </p:cNvSpPr>
          <p:nvPr>
            <p:ph type="sldNum" idx="12"/>
          </p:nvPr>
        </p:nvSpPr>
        <p:spPr>
          <a:xfrm>
            <a:off x="8595300" y="474990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"/>
              <a:t>13</a:t>
            </a:fld>
            <a:endParaRPr/>
          </a:p>
        </p:txBody>
      </p:sp>
      <p:sp>
        <p:nvSpPr>
          <p:cNvPr id="215" name="Google Shape;215;g23750b433c3_1_26"/>
          <p:cNvSpPr txBox="1"/>
          <p:nvPr/>
        </p:nvSpPr>
        <p:spPr>
          <a:xfrm>
            <a:off x="-36575" y="4872275"/>
            <a:ext cx="87561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[1] Burko, Lior M., and Gaurav Khanna. "Late-time Kerr tails: generic and non-generic initial data sets,‘up’modes, and superposition." Classical and Quantum Gravity 28, no. 2 (2011): 025012.</a:t>
            </a:r>
            <a:endParaRPr sz="7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6" name="Google Shape;216;g23750b433c3_1_26"/>
          <p:cNvSpPr txBox="1"/>
          <p:nvPr/>
        </p:nvSpPr>
        <p:spPr>
          <a:xfrm>
            <a:off x="439788" y="4171125"/>
            <a:ext cx="3387600" cy="78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900" b="0" i="0" u="none" strike="noStrike" cap="none">
                <a:solidFill>
                  <a:srgbClr val="CC0000"/>
                </a:solidFill>
                <a:latin typeface="Arial"/>
                <a:ea typeface="Arial"/>
                <a:cs typeface="Arial"/>
                <a:sym typeface="Arial"/>
              </a:rPr>
              <a:t>m=0</a:t>
            </a:r>
            <a:endParaRPr sz="900" b="0" i="0" u="none" strike="noStrike" cap="none">
              <a:solidFill>
                <a:srgbClr val="CC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900" b="0" i="0" u="none" strike="noStrike" cap="none">
                <a:solidFill>
                  <a:srgbClr val="CC0000"/>
                </a:solidFill>
                <a:latin typeface="Arial"/>
                <a:ea typeface="Arial"/>
                <a:cs typeface="Arial"/>
                <a:sym typeface="Arial"/>
              </a:rPr>
              <a:t>N=21, subdomains=600, </a:t>
            </a:r>
            <a:endParaRPr sz="900" b="0" i="0" u="none" strike="noStrike" cap="none">
              <a:solidFill>
                <a:srgbClr val="CC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900" b="0" i="0" u="none" strike="noStrike" cap="none">
                <a:solidFill>
                  <a:srgbClr val="CC0000"/>
                </a:solidFill>
                <a:latin typeface="Arial"/>
                <a:ea typeface="Arial"/>
                <a:cs typeface="Arial"/>
                <a:sym typeface="Arial"/>
              </a:rPr>
              <a:t>Signal extracted at r*=100 with primary spin a=0.99995M</a:t>
            </a:r>
            <a:endParaRPr sz="1100" b="0" i="0" u="none" strike="noStrike" cap="none">
              <a:solidFill>
                <a:srgbClr val="CC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900" b="0" i="0" u="none" strike="noStrike" cap="none">
                <a:solidFill>
                  <a:srgbClr val="CC0000"/>
                </a:solidFill>
                <a:latin typeface="Arial"/>
                <a:ea typeface="Arial"/>
                <a:cs typeface="Arial"/>
                <a:sym typeface="Arial"/>
              </a:rPr>
              <a:t>With zero initial data and a Gaussian(μ=25,σ=6) momentum</a:t>
            </a:r>
            <a:br>
              <a:rPr lang="en" sz="900" b="0" i="0" u="none" strike="noStrike" cap="none">
                <a:solidFill>
                  <a:srgbClr val="CC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" sz="900" b="0" i="0" u="none" strike="noStrike" cap="none">
                <a:solidFill>
                  <a:srgbClr val="CC0000"/>
                </a:solidFill>
                <a:latin typeface="Arial"/>
                <a:ea typeface="Arial"/>
                <a:cs typeface="Arial"/>
                <a:sym typeface="Arial"/>
              </a:rPr>
              <a:t>Grid [-2100,1200]</a:t>
            </a:r>
            <a:endParaRPr sz="1100" b="0" i="0" u="none" strike="noStrike" cap="none">
              <a:solidFill>
                <a:srgbClr val="CC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7" name="Google Shape;217;g23750b433c3_1_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6200" y="1011575"/>
            <a:ext cx="3834783" cy="3067827"/>
          </a:xfrm>
          <a:prstGeom prst="rect">
            <a:avLst/>
          </a:prstGeom>
          <a:noFill/>
          <a:ln>
            <a:noFill/>
          </a:ln>
        </p:spPr>
      </p:pic>
      <p:sp>
        <p:nvSpPr>
          <p:cNvPr id="218" name="Google Shape;218;g23750b433c3_1_26"/>
          <p:cNvSpPr txBox="1"/>
          <p:nvPr/>
        </p:nvSpPr>
        <p:spPr>
          <a:xfrm>
            <a:off x="183100" y="558375"/>
            <a:ext cx="69081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800" b="0" i="0" u="none" strike="noStrike" cap="none">
                <a:solidFill>
                  <a:srgbClr val="000000"/>
                </a:solidFill>
                <a:latin typeface="Comfortaa Light"/>
                <a:ea typeface="Comfortaa Light"/>
                <a:cs typeface="Comfortaa Light"/>
                <a:sym typeface="Comfortaa Light"/>
              </a:rPr>
              <a:t>The tale of tails : Kerr Price Tail </a:t>
            </a:r>
            <a:endParaRPr sz="1800" b="0" i="0" u="none" strike="noStrike" cap="none">
              <a:solidFill>
                <a:srgbClr val="000000"/>
              </a:solidFill>
              <a:latin typeface="Comfortaa Light"/>
              <a:ea typeface="Comfortaa Light"/>
              <a:cs typeface="Comfortaa Light"/>
              <a:sym typeface="Comfortaa Light"/>
            </a:endParaRPr>
          </a:p>
        </p:txBody>
      </p:sp>
      <p:sp>
        <p:nvSpPr>
          <p:cNvPr id="219" name="Google Shape;219;g23750b433c3_1_26"/>
          <p:cNvSpPr txBox="1"/>
          <p:nvPr/>
        </p:nvSpPr>
        <p:spPr>
          <a:xfrm>
            <a:off x="183100" y="110100"/>
            <a:ext cx="69081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2200" b="1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Results and code test II </a:t>
            </a:r>
            <a:endParaRPr sz="2200" b="1" i="0" u="none" strike="noStrike" cap="non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220" name="Google Shape;220;g23750b433c3_1_26"/>
          <p:cNvSpPr txBox="1"/>
          <p:nvPr/>
        </p:nvSpPr>
        <p:spPr>
          <a:xfrm>
            <a:off x="3691039" y="2417840"/>
            <a:ext cx="1761900" cy="307800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1" name="Google Shape;221;g23750b433c3_1_26"/>
          <p:cNvSpPr txBox="1"/>
          <p:nvPr/>
        </p:nvSpPr>
        <p:spPr>
          <a:xfrm>
            <a:off x="5452938" y="4171125"/>
            <a:ext cx="3387600" cy="78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900" b="0" i="0" u="none" strike="noStrike" cap="none">
                <a:solidFill>
                  <a:srgbClr val="CC0000"/>
                </a:solidFill>
                <a:latin typeface="Arial"/>
                <a:ea typeface="Arial"/>
                <a:cs typeface="Arial"/>
                <a:sym typeface="Arial"/>
              </a:rPr>
              <a:t>m=2</a:t>
            </a:r>
            <a:endParaRPr sz="900" b="0" i="0" u="none" strike="noStrike" cap="none">
              <a:solidFill>
                <a:srgbClr val="CC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900" b="0" i="0" u="none" strike="noStrike" cap="none">
                <a:solidFill>
                  <a:srgbClr val="CC0000"/>
                </a:solidFill>
                <a:latin typeface="Arial"/>
                <a:ea typeface="Arial"/>
                <a:cs typeface="Arial"/>
                <a:sym typeface="Arial"/>
              </a:rPr>
              <a:t>N=10, subdomains=700, </a:t>
            </a:r>
            <a:endParaRPr sz="900" b="0" i="0" u="none" strike="noStrike" cap="none">
              <a:solidFill>
                <a:srgbClr val="CC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900" b="0" i="0" u="none" strike="noStrike" cap="none">
                <a:solidFill>
                  <a:srgbClr val="CC0000"/>
                </a:solidFill>
                <a:latin typeface="Arial"/>
                <a:ea typeface="Arial"/>
                <a:cs typeface="Arial"/>
                <a:sym typeface="Arial"/>
              </a:rPr>
              <a:t>Signal extracted at r*=100 with primary spin a=0.7M</a:t>
            </a:r>
            <a:endParaRPr sz="1100" b="0" i="0" u="none" strike="noStrike" cap="none">
              <a:solidFill>
                <a:srgbClr val="CC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900" b="0" i="0" u="none" strike="noStrike" cap="none">
                <a:solidFill>
                  <a:srgbClr val="CC0000"/>
                </a:solidFill>
                <a:latin typeface="Arial"/>
                <a:ea typeface="Arial"/>
                <a:cs typeface="Arial"/>
                <a:sym typeface="Arial"/>
              </a:rPr>
              <a:t>With zero initial data and a Gaussian(μ=25,σ=6) momentum</a:t>
            </a:r>
            <a:br>
              <a:rPr lang="en" sz="900" b="0" i="0" u="none" strike="noStrike" cap="none">
                <a:solidFill>
                  <a:srgbClr val="CC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" sz="900" b="0" i="0" u="none" strike="noStrike" cap="none">
                <a:solidFill>
                  <a:srgbClr val="CC0000"/>
                </a:solidFill>
                <a:latin typeface="Arial"/>
                <a:ea typeface="Arial"/>
                <a:cs typeface="Arial"/>
                <a:sym typeface="Arial"/>
              </a:rPr>
              <a:t>Grid [-1100,400] with R=150</a:t>
            </a:r>
            <a:endParaRPr sz="1100" b="0" i="0" u="none" strike="noStrike" cap="none">
              <a:solidFill>
                <a:srgbClr val="CC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2" name="Google Shape;222;g23750b433c3_1_2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116739" y="1061675"/>
            <a:ext cx="3826976" cy="306782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23" name="Google Shape;223;g23750b433c3_1_26"/>
          <p:cNvCxnSpPr/>
          <p:nvPr/>
        </p:nvCxnSpPr>
        <p:spPr>
          <a:xfrm flipH="1">
            <a:off x="3958150" y="955925"/>
            <a:ext cx="519000" cy="322500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24" name="Google Shape;224;g23750b433c3_1_26"/>
          <p:cNvCxnSpPr/>
          <p:nvPr/>
        </p:nvCxnSpPr>
        <p:spPr>
          <a:xfrm flipH="1">
            <a:off x="8488075" y="578400"/>
            <a:ext cx="102300" cy="558300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25" name="Google Shape;225;g23750b433c3_1_26"/>
          <p:cNvCxnSpPr/>
          <p:nvPr/>
        </p:nvCxnSpPr>
        <p:spPr>
          <a:xfrm flipH="1">
            <a:off x="3596275" y="4322000"/>
            <a:ext cx="873000" cy="188700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6DEB8D2D-649C-5A0C-E37D-E0F5C46067DC}"/>
              </a:ext>
            </a:extLst>
          </p:cNvPr>
          <p:cNvGrpSpPr/>
          <p:nvPr/>
        </p:nvGrpSpPr>
        <p:grpSpPr>
          <a:xfrm>
            <a:off x="-377945" y="2254245"/>
            <a:ext cx="2488100" cy="1401650"/>
            <a:chOff x="-377945" y="2254245"/>
            <a:chExt cx="2488100" cy="1401650"/>
          </a:xfrm>
        </p:grpSpPr>
        <p:pic>
          <p:nvPicPr>
            <p:cNvPr id="14" name="Google Shape;238;g256214db29b_0_77">
              <a:extLst>
                <a:ext uri="{FF2B5EF4-FFF2-40B4-BE49-F238E27FC236}">
                  <a16:creationId xmlns:a16="http://schemas.microsoft.com/office/drawing/2014/main" id="{DC6B7ABC-1783-B163-EDC7-F6FE2C4400C7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-377945" y="2254245"/>
              <a:ext cx="2488100" cy="14016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" name="Google Shape;230;g256214db29b_0_77">
              <a:extLst>
                <a:ext uri="{FF2B5EF4-FFF2-40B4-BE49-F238E27FC236}">
                  <a16:creationId xmlns:a16="http://schemas.microsoft.com/office/drawing/2014/main" id="{A2A71AA8-1407-F076-4C47-C5F45A4AA770}"/>
                </a:ext>
              </a:extLst>
            </p:cNvPr>
            <p:cNvSpPr/>
            <p:nvPr/>
          </p:nvSpPr>
          <p:spPr>
            <a:xfrm>
              <a:off x="331355" y="2420320"/>
              <a:ext cx="1069500" cy="1069500"/>
            </a:xfrm>
            <a:prstGeom prst="ellipse">
              <a:avLst/>
            </a:pr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0"/>
            </a:p>
          </p:txBody>
        </p:sp>
      </p:grpSp>
      <p:sp>
        <p:nvSpPr>
          <p:cNvPr id="231" name="Google Shape;231;g256214db29b_0_77"/>
          <p:cNvSpPr txBox="1"/>
          <p:nvPr/>
        </p:nvSpPr>
        <p:spPr>
          <a:xfrm>
            <a:off x="183100" y="761747"/>
            <a:ext cx="3188122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800" b="0" i="0" u="none" strike="noStrike" cap="none">
                <a:solidFill>
                  <a:srgbClr val="000000"/>
                </a:solidFill>
                <a:latin typeface="Comfortaa Light"/>
                <a:ea typeface="Comfortaa Light"/>
                <a:cs typeface="Comfortaa Light"/>
                <a:sym typeface="Comfortaa Light"/>
              </a:rPr>
              <a:t>Scalar Energy Fluxes I</a:t>
            </a:r>
            <a:endParaRPr sz="1800" b="0" i="0" u="none" strike="noStrike" cap="none">
              <a:solidFill>
                <a:srgbClr val="000000"/>
              </a:solidFill>
              <a:latin typeface="Comfortaa Light"/>
              <a:ea typeface="Comfortaa Light"/>
              <a:cs typeface="Comfortaa Light"/>
              <a:sym typeface="Comfortaa Light"/>
            </a:endParaRPr>
          </a:p>
        </p:txBody>
      </p:sp>
      <p:sp>
        <p:nvSpPr>
          <p:cNvPr id="232" name="Google Shape;232;g256214db29b_0_77"/>
          <p:cNvSpPr txBox="1"/>
          <p:nvPr/>
        </p:nvSpPr>
        <p:spPr>
          <a:xfrm>
            <a:off x="183100" y="95351"/>
            <a:ext cx="3596021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2200" b="1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Results and code test II</a:t>
            </a:r>
            <a:endParaRPr sz="2200" b="1" i="0" u="none" strike="noStrike" cap="non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233" name="Google Shape;233;g256214db29b_0_7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"/>
              <a:t>14</a:t>
            </a:fld>
            <a:endParaRPr/>
          </a:p>
        </p:txBody>
      </p:sp>
      <p:sp>
        <p:nvSpPr>
          <p:cNvPr id="234" name="Google Shape;234;g256214db29b_0_77"/>
          <p:cNvSpPr txBox="1"/>
          <p:nvPr/>
        </p:nvSpPr>
        <p:spPr>
          <a:xfrm>
            <a:off x="636175" y="1258800"/>
            <a:ext cx="3898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pic>
        <p:nvPicPr>
          <p:cNvPr id="235" name="Google Shape;235;g256214db29b_0_7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23225" y="4080050"/>
            <a:ext cx="5948774" cy="711525"/>
          </a:xfrm>
          <a:prstGeom prst="rect">
            <a:avLst/>
          </a:prstGeom>
          <a:noFill/>
          <a:ln>
            <a:noFill/>
          </a:ln>
        </p:spPr>
      </p:pic>
      <p:sp>
        <p:nvSpPr>
          <p:cNvPr id="236" name="Google Shape;236;g256214db29b_0_77"/>
          <p:cNvSpPr txBox="1"/>
          <p:nvPr/>
        </p:nvSpPr>
        <p:spPr>
          <a:xfrm>
            <a:off x="2004500" y="3539550"/>
            <a:ext cx="3255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 dirty="0">
                <a:solidFill>
                  <a:srgbClr val="000000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Where for a particle in circular orbit,</a:t>
            </a:r>
            <a:endParaRPr sz="1400" b="0" i="0" u="none" strike="noStrike" cap="none" dirty="0">
              <a:solidFill>
                <a:srgbClr val="000000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pic>
        <p:nvPicPr>
          <p:cNvPr id="237" name="Google Shape;237;g256214db29b_0_7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019150" y="1400049"/>
            <a:ext cx="6356926" cy="191326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39" name="Google Shape;239;g256214db29b_0_77"/>
          <p:cNvCxnSpPr/>
          <p:nvPr/>
        </p:nvCxnSpPr>
        <p:spPr>
          <a:xfrm>
            <a:off x="1717725" y="1487700"/>
            <a:ext cx="0" cy="27132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22ddbd8edf8_3_32"/>
          <p:cNvSpPr txBox="1"/>
          <p:nvPr/>
        </p:nvSpPr>
        <p:spPr>
          <a:xfrm>
            <a:off x="183100" y="558375"/>
            <a:ext cx="69081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800" b="0" i="0" u="none" strike="noStrike" cap="none">
                <a:solidFill>
                  <a:srgbClr val="000000"/>
                </a:solidFill>
                <a:latin typeface="Comfortaa Light"/>
                <a:ea typeface="Comfortaa Light"/>
                <a:cs typeface="Comfortaa Light"/>
                <a:sym typeface="Comfortaa Light"/>
              </a:rPr>
              <a:t>Scalar Energy Fluxes II</a:t>
            </a:r>
            <a:endParaRPr sz="1800" b="0" i="0" u="none" strike="noStrike" cap="none">
              <a:solidFill>
                <a:srgbClr val="000000"/>
              </a:solidFill>
              <a:latin typeface="Comfortaa Light"/>
              <a:ea typeface="Comfortaa Light"/>
              <a:cs typeface="Comfortaa Light"/>
              <a:sym typeface="Comfortaa Light"/>
            </a:endParaRPr>
          </a:p>
        </p:txBody>
      </p:sp>
      <p:sp>
        <p:nvSpPr>
          <p:cNvPr id="245" name="Google Shape;245;g22ddbd8edf8_3_32"/>
          <p:cNvSpPr txBox="1"/>
          <p:nvPr/>
        </p:nvSpPr>
        <p:spPr>
          <a:xfrm>
            <a:off x="183100" y="110100"/>
            <a:ext cx="69081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2200" b="1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Results and code test II</a:t>
            </a:r>
            <a:endParaRPr sz="2200" b="1" i="0" u="none" strike="noStrike" cap="non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246" name="Google Shape;246;g22ddbd8edf8_3_32"/>
          <p:cNvSpPr txBox="1">
            <a:spLocks noGrp="1"/>
          </p:cNvSpPr>
          <p:nvPr>
            <p:ph type="sldNum" idx="12"/>
          </p:nvPr>
        </p:nvSpPr>
        <p:spPr>
          <a:xfrm>
            <a:off x="8595300" y="474990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" smtClean="0"/>
              <a:t>15</a:t>
            </a:fld>
            <a:r>
              <a:rPr lang="en" dirty="0"/>
              <a:t>/18</a:t>
            </a:r>
            <a:endParaRPr dirty="0"/>
          </a:p>
        </p:txBody>
      </p:sp>
      <p:pic>
        <p:nvPicPr>
          <p:cNvPr id="247" name="Google Shape;247;g22ddbd8edf8_3_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5875" y="1150275"/>
            <a:ext cx="3269095" cy="52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g22ddbd8edf8_3_3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848100" y="886001"/>
            <a:ext cx="5252899" cy="3911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g22ddbd8edf8_3_3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5800" y="2292050"/>
            <a:ext cx="3622548" cy="18767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2562320cc68_0_3"/>
          <p:cNvSpPr txBox="1"/>
          <p:nvPr/>
        </p:nvSpPr>
        <p:spPr>
          <a:xfrm>
            <a:off x="183100" y="558375"/>
            <a:ext cx="69081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800" b="0" i="0" u="none" strike="noStrike" cap="none">
                <a:solidFill>
                  <a:srgbClr val="000000"/>
                </a:solidFill>
                <a:latin typeface="Comfortaa Light"/>
                <a:ea typeface="Comfortaa Light"/>
                <a:cs typeface="Comfortaa Light"/>
                <a:sym typeface="Comfortaa Light"/>
              </a:rPr>
              <a:t>Scalar Energy Fluxes II</a:t>
            </a:r>
            <a:endParaRPr sz="1800" b="0" i="0" u="none" strike="noStrike" cap="none">
              <a:solidFill>
                <a:srgbClr val="000000"/>
              </a:solidFill>
              <a:latin typeface="Comfortaa Light"/>
              <a:ea typeface="Comfortaa Light"/>
              <a:cs typeface="Comfortaa Light"/>
              <a:sym typeface="Comfortaa Light"/>
            </a:endParaRPr>
          </a:p>
        </p:txBody>
      </p:sp>
      <p:sp>
        <p:nvSpPr>
          <p:cNvPr id="255" name="Google Shape;255;g2562320cc68_0_3"/>
          <p:cNvSpPr txBox="1"/>
          <p:nvPr/>
        </p:nvSpPr>
        <p:spPr>
          <a:xfrm>
            <a:off x="183100" y="110100"/>
            <a:ext cx="69081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2200" b="1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Results and code test II</a:t>
            </a:r>
            <a:endParaRPr sz="2200" b="1" i="0" u="none" strike="noStrike" cap="non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256" name="Google Shape;256;g2562320cc68_0_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"/>
              <a:t>16</a:t>
            </a:fld>
            <a:endParaRPr/>
          </a:p>
        </p:txBody>
      </p:sp>
      <p:pic>
        <p:nvPicPr>
          <p:cNvPr id="257" name="Google Shape;257;g2562320cc68_0_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5875" y="1150275"/>
            <a:ext cx="3269095" cy="52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g2562320cc68_0_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5800" y="2292050"/>
            <a:ext cx="3622548" cy="1876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Google Shape;259;g2562320cc68_0_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809775" y="863626"/>
            <a:ext cx="5252899" cy="37933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23750b433c3_1_93"/>
          <p:cNvSpPr txBox="1"/>
          <p:nvPr/>
        </p:nvSpPr>
        <p:spPr>
          <a:xfrm>
            <a:off x="825050" y="2474354"/>
            <a:ext cx="31305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800" b="0" i="0" u="none" strike="noStrike" cap="none">
                <a:solidFill>
                  <a:srgbClr val="000000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Work in progress</a:t>
            </a:r>
            <a:endParaRPr sz="1800" b="0" i="0" u="none" strike="noStrike" cap="none">
              <a:solidFill>
                <a:srgbClr val="000000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sp>
        <p:nvSpPr>
          <p:cNvPr id="265" name="Google Shape;265;g23750b433c3_1_93"/>
          <p:cNvSpPr txBox="1"/>
          <p:nvPr/>
        </p:nvSpPr>
        <p:spPr>
          <a:xfrm>
            <a:off x="825050" y="838610"/>
            <a:ext cx="70011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800" b="0" i="0" u="none" strike="noStrike" cap="none">
                <a:solidFill>
                  <a:srgbClr val="000000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Work done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6" name="Google Shape;266;g23750b433c3_1_93"/>
          <p:cNvSpPr txBox="1"/>
          <p:nvPr/>
        </p:nvSpPr>
        <p:spPr>
          <a:xfrm>
            <a:off x="1276475" y="2936054"/>
            <a:ext cx="73341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Old Standard TT"/>
              <a:buChar char="●"/>
            </a:pPr>
            <a:r>
              <a:rPr lang="en" sz="1400" b="0" i="0" u="none" strike="noStrike" cap="none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Implementing in C++</a:t>
            </a:r>
            <a:endParaRPr sz="1400" b="0" i="0" u="none" strike="noStrike" cap="none">
              <a:solidFill>
                <a:srgbClr val="000000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Old Standard TT"/>
              <a:buChar char="●"/>
            </a:pPr>
            <a:r>
              <a:rPr lang="en" sz="1400" b="0" i="0" u="none" strike="noStrike" cap="none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Adding parallelization</a:t>
            </a:r>
            <a:br>
              <a:rPr lang="en" sz="1400" b="0" i="0" u="none" strike="noStrike" cap="none">
                <a:solidFill>
                  <a:srgbClr val="000000"/>
                </a:solidFill>
                <a:latin typeface="Old Standard TT"/>
                <a:ea typeface="Old Standard TT"/>
                <a:cs typeface="Old Standard TT"/>
                <a:sym typeface="Old Standard TT"/>
              </a:rPr>
            </a:br>
            <a:r>
              <a:rPr lang="en" sz="1400" b="0" i="0" u="none" strike="noStrike" cap="none">
                <a:solidFill>
                  <a:srgbClr val="000000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sp>
        <p:nvSpPr>
          <p:cNvPr id="267" name="Google Shape;267;g23750b433c3_1_93"/>
          <p:cNvSpPr txBox="1">
            <a:spLocks noGrp="1"/>
          </p:cNvSpPr>
          <p:nvPr>
            <p:ph type="sldNum" idx="12"/>
          </p:nvPr>
        </p:nvSpPr>
        <p:spPr>
          <a:xfrm>
            <a:off x="8595300" y="474990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"/>
              <a:t>17</a:t>
            </a:fld>
            <a:endParaRPr/>
          </a:p>
        </p:txBody>
      </p:sp>
      <p:sp>
        <p:nvSpPr>
          <p:cNvPr id="268" name="Google Shape;268;g23750b433c3_1_93"/>
          <p:cNvSpPr txBox="1"/>
          <p:nvPr/>
        </p:nvSpPr>
        <p:spPr>
          <a:xfrm>
            <a:off x="1276475" y="1300300"/>
            <a:ext cx="6900900" cy="138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Old Standard TT"/>
              <a:buChar char="●"/>
            </a:pPr>
            <a:r>
              <a:rPr lang="en" sz="1400" b="0" i="0" u="none" strike="noStrike" cap="none">
                <a:solidFill>
                  <a:srgbClr val="000000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Solved scalar Teukolsky equation in Kerr,  with and without the hyperboloidal layers in time-domain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Old Standard TT"/>
              <a:buChar char="●"/>
            </a:pPr>
            <a:r>
              <a:rPr lang="en" sz="1400" b="0" i="0" u="none" strike="noStrike" cap="none">
                <a:solidFill>
                  <a:srgbClr val="000000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Modeled the </a:t>
            </a:r>
            <a:r>
              <a:rPr lang="en" sz="1400" b="0" i="0" u="none" strike="noStrike" cap="none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secondary black hole </a:t>
            </a:r>
            <a:r>
              <a:rPr lang="en" sz="1400" b="0" i="0" u="none" strike="noStrike" cap="none">
                <a:solidFill>
                  <a:srgbClr val="000000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as a delta function in the dG scheme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Old Standard TT"/>
              <a:buChar char="●"/>
            </a:pPr>
            <a:r>
              <a:rPr lang="en" sz="1400" b="0" i="0" u="none" strike="noStrike" cap="none">
                <a:solidFill>
                  <a:srgbClr val="000000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Price law verified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Old Standard TT"/>
              <a:buChar char="●"/>
            </a:pPr>
            <a:r>
              <a:rPr lang="en" sz="1400" b="0" i="0" u="none" strike="noStrike" cap="none">
                <a:solidFill>
                  <a:srgbClr val="000000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Verified the spectral (super)convergence</a:t>
            </a:r>
            <a:endParaRPr sz="1400" b="0" i="0" u="none" strike="noStrike" cap="none">
              <a:solidFill>
                <a:srgbClr val="000000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Old Standard TT"/>
              <a:buNone/>
            </a:pPr>
            <a:endParaRPr sz="1400" b="0" i="0" u="none" strike="noStrike" cap="none">
              <a:solidFill>
                <a:srgbClr val="000000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sp>
        <p:nvSpPr>
          <p:cNvPr id="269" name="Google Shape;269;g23750b433c3_1_93"/>
          <p:cNvSpPr txBox="1"/>
          <p:nvPr/>
        </p:nvSpPr>
        <p:spPr>
          <a:xfrm>
            <a:off x="334850" y="19175"/>
            <a:ext cx="60063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" sz="3200" b="0" i="0" u="none" strike="noStrike" cap="none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Conclusion </a:t>
            </a:r>
            <a:r>
              <a:rPr lang="en" sz="2200" b="0" i="0" u="none" strike="noStrike" cap="none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(key takeaways and tl;dr</a:t>
            </a:r>
            <a:r>
              <a:rPr lang="en" sz="3200" b="0" i="0" u="none" strike="noStrike" cap="none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)</a:t>
            </a:r>
            <a:endParaRPr sz="1400" b="0" i="0" u="none" strike="noStrike" cap="none">
              <a:solidFill>
                <a:schemeClr val="dk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sp>
        <p:nvSpPr>
          <p:cNvPr id="270" name="Google Shape;270;g23750b433c3_1_93"/>
          <p:cNvSpPr txBox="1"/>
          <p:nvPr/>
        </p:nvSpPr>
        <p:spPr>
          <a:xfrm>
            <a:off x="825050" y="3693554"/>
            <a:ext cx="31305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800" b="0" i="0" u="none" strike="noStrike" cap="none">
                <a:solidFill>
                  <a:srgbClr val="000000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Future works</a:t>
            </a:r>
            <a:endParaRPr sz="1800" b="0" i="0" u="none" strike="noStrike" cap="none">
              <a:solidFill>
                <a:srgbClr val="000000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sp>
        <p:nvSpPr>
          <p:cNvPr id="271" name="Google Shape;271;g23750b433c3_1_93"/>
          <p:cNvSpPr txBox="1"/>
          <p:nvPr/>
        </p:nvSpPr>
        <p:spPr>
          <a:xfrm>
            <a:off x="1276475" y="4158554"/>
            <a:ext cx="7334100" cy="10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Old Standard TT"/>
              <a:buChar char="●"/>
            </a:pPr>
            <a:r>
              <a:rPr lang="en" sz="1400" b="0" i="0" u="none" strike="noStrike" cap="none">
                <a:solidFill>
                  <a:srgbClr val="000000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Computation of gravitational waveforms</a:t>
            </a:r>
            <a:endParaRPr sz="1400" b="0" i="0" u="none" strike="noStrike" cap="none">
              <a:solidFill>
                <a:srgbClr val="000000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Old Standard TT"/>
              <a:buChar char="●"/>
            </a:pPr>
            <a:r>
              <a:rPr lang="en" sz="1400" b="0" i="0" u="none" strike="noStrike" cap="none">
                <a:solidFill>
                  <a:srgbClr val="000000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Eccentric orbits</a:t>
            </a:r>
            <a:endParaRPr sz="1400" b="0" i="0" u="none" strike="noStrike" cap="none">
              <a:solidFill>
                <a:srgbClr val="000000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Old Standard TT"/>
              <a:buChar char="●"/>
            </a:pPr>
            <a:r>
              <a:rPr lang="en" sz="1400" b="0" i="0" u="none" strike="noStrike" cap="none">
                <a:solidFill>
                  <a:srgbClr val="000000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Efficient, accurate and flexible time domain solver for EMRIs</a:t>
            </a:r>
            <a:br>
              <a:rPr lang="en" sz="1400" b="0" i="0" u="none" strike="noStrike" cap="none">
                <a:solidFill>
                  <a:srgbClr val="000000"/>
                </a:solidFill>
                <a:latin typeface="Old Standard TT"/>
                <a:ea typeface="Old Standard TT"/>
                <a:cs typeface="Old Standard TT"/>
                <a:sym typeface="Old Standard TT"/>
              </a:rPr>
            </a:br>
            <a:r>
              <a:rPr lang="en" sz="1400" b="0" i="0" u="none" strike="noStrike" cap="none">
                <a:solidFill>
                  <a:srgbClr val="000000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22ddbd8edf8_0_16"/>
          <p:cNvSpPr txBox="1">
            <a:spLocks noGrp="1"/>
          </p:cNvSpPr>
          <p:nvPr>
            <p:ph type="title"/>
          </p:nvPr>
        </p:nvSpPr>
        <p:spPr>
          <a:xfrm>
            <a:off x="868050" y="270450"/>
            <a:ext cx="7407900" cy="160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</a:pPr>
            <a:r>
              <a:rPr lang="en" sz="5100" b="1" dirty="0">
                <a:latin typeface="Comfortaa"/>
                <a:ea typeface="Comfortaa"/>
                <a:cs typeface="Comfortaa"/>
                <a:sym typeface="Comfortaa"/>
              </a:rPr>
              <a:t>That’s all folks!</a:t>
            </a:r>
            <a:endParaRPr sz="5100" b="1" dirty="0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277" name="Google Shape;277;g22ddbd8edf8_0_16"/>
          <p:cNvSpPr txBox="1"/>
          <p:nvPr/>
        </p:nvSpPr>
        <p:spPr>
          <a:xfrm>
            <a:off x="458600" y="2246563"/>
            <a:ext cx="3713100" cy="113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lang="en" sz="3100" b="1" i="0" u="none" strike="noStrike" cap="none" dirty="0">
                <a:solidFill>
                  <a:srgbClr val="00FFFF"/>
                </a:solidFill>
                <a:latin typeface="Comfortaa"/>
                <a:ea typeface="Comfortaa"/>
                <a:cs typeface="Comfortaa"/>
                <a:sym typeface="Comfortaa"/>
              </a:rPr>
              <a:t>Questions</a:t>
            </a:r>
            <a:endParaRPr sz="3100" b="1" i="0" u="none" strike="noStrike" cap="none" dirty="0">
              <a:solidFill>
                <a:srgbClr val="00FFFF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lang="en" sz="3100" b="1" i="0" u="none" strike="noStrike" cap="none" dirty="0">
                <a:solidFill>
                  <a:srgbClr val="00FFFF"/>
                </a:solidFill>
                <a:latin typeface="Comfortaa"/>
                <a:ea typeface="Comfortaa"/>
                <a:cs typeface="Comfortaa"/>
                <a:sym typeface="Comfortaa"/>
              </a:rPr>
              <a:t>/Comments?</a:t>
            </a:r>
            <a:endParaRPr sz="100" b="1" i="0" u="none" strike="noStrike" cap="none" dirty="0">
              <a:solidFill>
                <a:srgbClr val="00FFFF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278" name="Google Shape;278;g22ddbd8edf8_0_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" smtClean="0"/>
              <a:t>18</a:t>
            </a:fld>
            <a:r>
              <a:rPr lang="en" dirty="0"/>
              <a:t>/18</a:t>
            </a:r>
            <a:endParaRPr dirty="0"/>
          </a:p>
        </p:txBody>
      </p:sp>
      <p:pic>
        <p:nvPicPr>
          <p:cNvPr id="279" name="Google Shape;279;g22ddbd8edf8_0_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86400" y="1751533"/>
            <a:ext cx="2344700" cy="2344700"/>
          </a:xfrm>
          <a:prstGeom prst="rect">
            <a:avLst/>
          </a:prstGeom>
          <a:noFill/>
          <a:ln>
            <a:noFill/>
          </a:ln>
        </p:spPr>
      </p:pic>
      <p:sp>
        <p:nvSpPr>
          <p:cNvPr id="280" name="Google Shape;280;g22ddbd8edf8_0_16"/>
          <p:cNvSpPr txBox="1"/>
          <p:nvPr/>
        </p:nvSpPr>
        <p:spPr>
          <a:xfrm>
            <a:off x="2141850" y="4291526"/>
            <a:ext cx="48603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</a:pPr>
            <a:r>
              <a:rPr lang="en" sz="1800" b="1" dirty="0">
                <a:solidFill>
                  <a:srgbClr val="00FFFF"/>
                </a:solidFill>
                <a:latin typeface="Comfortaa"/>
                <a:ea typeface="Comfortaa"/>
                <a:cs typeface="Comfortaa"/>
                <a:sym typeface="Comfortaa"/>
              </a:rPr>
              <a:t>Relevant paper coming soon to </a:t>
            </a:r>
            <a:endParaRPr sz="1800" b="1" dirty="0">
              <a:solidFill>
                <a:srgbClr val="00FFFF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</a:pPr>
            <a:r>
              <a:rPr lang="en" sz="1800" b="1" dirty="0">
                <a:solidFill>
                  <a:srgbClr val="00FFFF"/>
                </a:solidFill>
                <a:latin typeface="Comfortaa"/>
                <a:ea typeface="Comfortaa"/>
                <a:cs typeface="Comfortaa"/>
                <a:sym typeface="Comfortaa"/>
              </a:rPr>
              <a:t>your nearest arxiv server…</a:t>
            </a:r>
            <a:endParaRPr sz="100" b="1" dirty="0">
              <a:solidFill>
                <a:srgbClr val="00FFFF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1DDFC05-BBB0-1F9E-6152-A2EBA02AD1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36030" y="86683"/>
            <a:ext cx="944225" cy="9442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2187e6dcaf8_1_82"/>
          <p:cNvSpPr txBox="1"/>
          <p:nvPr/>
        </p:nvSpPr>
        <p:spPr>
          <a:xfrm>
            <a:off x="2276100" y="1317900"/>
            <a:ext cx="4591800" cy="831300"/>
          </a:xfrm>
          <a:prstGeom prst="rect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Arial"/>
              <a:buNone/>
            </a:pPr>
            <a:r>
              <a:rPr lang="en" sz="4200" b="0" i="0" u="none" strike="noStrike" cap="none">
                <a:solidFill>
                  <a:srgbClr val="FF0000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Extra Slides</a:t>
            </a:r>
            <a:endParaRPr sz="4200" b="0" i="0" u="none" strike="noStrike" cap="none">
              <a:solidFill>
                <a:srgbClr val="FF0000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pic>
        <p:nvPicPr>
          <p:cNvPr id="286" name="Google Shape;286;g2187e6dcaf8_1_8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84512" y="2391525"/>
            <a:ext cx="2774968" cy="1851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Google Shape;73;g23750b433c3_0_5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467622" y="1107838"/>
            <a:ext cx="4329500" cy="2927824"/>
          </a:xfrm>
          <a:prstGeom prst="rect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74" name="Google Shape;74;g23750b433c3_0_56"/>
          <p:cNvSpPr txBox="1"/>
          <p:nvPr/>
        </p:nvSpPr>
        <p:spPr>
          <a:xfrm>
            <a:off x="521675" y="302275"/>
            <a:ext cx="46608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en" sz="2500" b="1" i="0" u="none" strike="noStrike" cap="none">
                <a:solidFill>
                  <a:srgbClr val="000000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Hey LISA</a:t>
            </a:r>
            <a:r>
              <a:rPr lang="en" sz="2500" b="1" i="0" u="none" strike="noStrike" cap="none" baseline="30000">
                <a:solidFill>
                  <a:srgbClr val="000000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1</a:t>
            </a:r>
            <a:r>
              <a:rPr lang="en" sz="2500" b="1" i="0" u="none" strike="noStrike" cap="none">
                <a:solidFill>
                  <a:srgbClr val="000000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!</a:t>
            </a:r>
            <a:endParaRPr sz="2500" b="1" i="0" u="none" strike="noStrike" cap="none">
              <a:solidFill>
                <a:srgbClr val="000000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pic>
        <p:nvPicPr>
          <p:cNvPr id="75" name="Google Shape;75;g23750b433c3_0_5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27650" y="1650247"/>
            <a:ext cx="3270875" cy="1843000"/>
          </a:xfrm>
          <a:prstGeom prst="rect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76" name="Google Shape;76;g23750b433c3_0_56"/>
          <p:cNvSpPr txBox="1"/>
          <p:nvPr/>
        </p:nvSpPr>
        <p:spPr>
          <a:xfrm>
            <a:off x="152400" y="4748375"/>
            <a:ext cx="4275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 baseline="30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r>
              <a:rPr lang="en" sz="1100" b="0" i="0" u="sng" strike="noStrike" cap="non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5"/>
              </a:rPr>
              <a:t>Laser Interferometer Space Antenna - Wikipedia</a:t>
            </a:r>
            <a:endParaRPr sz="1400" b="0" i="0" u="none" strike="noStrike" cap="none">
              <a:solidFill>
                <a:srgbClr val="000000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sp>
        <p:nvSpPr>
          <p:cNvPr id="77" name="Google Shape;77;g23750b433c3_0_5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g256214db29b_0_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>
                <a:solidFill>
                  <a:schemeClr val="lt1"/>
                </a:solidFill>
              </a:rPr>
              <a:t>Extreme Mass Ratio Inspirals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292" name="Google Shape;292;g256214db29b_0_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"/>
              <a:t>20</a:t>
            </a:fld>
            <a:endParaRPr/>
          </a:p>
        </p:txBody>
      </p:sp>
      <p:pic>
        <p:nvPicPr>
          <p:cNvPr id="293" name="Google Shape;293;g256214db29b_0_17" title="EMRI_sound.mp4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11575" y="1014025"/>
            <a:ext cx="6720845" cy="3780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2187e6dcaf8_1_73"/>
          <p:cNvSpPr txBox="1"/>
          <p:nvPr/>
        </p:nvSpPr>
        <p:spPr>
          <a:xfrm>
            <a:off x="183100" y="558375"/>
            <a:ext cx="69081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800" b="0" i="0" u="none" strike="noStrike" cap="none">
                <a:solidFill>
                  <a:srgbClr val="000000"/>
                </a:solidFill>
                <a:latin typeface="Comfortaa Light"/>
                <a:ea typeface="Comfortaa Light"/>
                <a:cs typeface="Comfortaa Light"/>
                <a:sym typeface="Comfortaa Light"/>
              </a:rPr>
              <a:t>Scalar Energy Fluxes III</a:t>
            </a:r>
            <a:endParaRPr sz="1800" b="0" i="0" u="none" strike="noStrike" cap="none">
              <a:solidFill>
                <a:srgbClr val="000000"/>
              </a:solidFill>
              <a:latin typeface="Comfortaa Light"/>
              <a:ea typeface="Comfortaa Light"/>
              <a:cs typeface="Comfortaa Light"/>
              <a:sym typeface="Comfortaa Light"/>
            </a:endParaRPr>
          </a:p>
        </p:txBody>
      </p:sp>
      <p:sp>
        <p:nvSpPr>
          <p:cNvPr id="299" name="Google Shape;299;g2187e6dcaf8_1_73"/>
          <p:cNvSpPr txBox="1"/>
          <p:nvPr/>
        </p:nvSpPr>
        <p:spPr>
          <a:xfrm>
            <a:off x="183100" y="110100"/>
            <a:ext cx="69081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2200" b="1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Results and code test II</a:t>
            </a:r>
            <a:endParaRPr sz="2200" b="1" i="0" u="none" strike="noStrike" cap="non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300" name="Google Shape;300;g2187e6dcaf8_1_7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"/>
              <a:t>21</a:t>
            </a:fld>
            <a:endParaRPr/>
          </a:p>
        </p:txBody>
      </p:sp>
      <p:pic>
        <p:nvPicPr>
          <p:cNvPr id="301" name="Google Shape;301;g2187e6dcaf8_1_7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47444" y="920775"/>
            <a:ext cx="4425006" cy="3966325"/>
          </a:xfrm>
          <a:prstGeom prst="rect">
            <a:avLst/>
          </a:prstGeom>
          <a:noFill/>
          <a:ln>
            <a:noFill/>
          </a:ln>
        </p:spPr>
      </p:pic>
      <p:sp>
        <p:nvSpPr>
          <p:cNvPr id="302" name="Google Shape;302;g2187e6dcaf8_1_73"/>
          <p:cNvSpPr txBox="1"/>
          <p:nvPr/>
        </p:nvSpPr>
        <p:spPr>
          <a:xfrm>
            <a:off x="287475" y="2366200"/>
            <a:ext cx="3273000" cy="12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Old Standard TT"/>
              <a:buChar char="●"/>
            </a:pPr>
            <a:r>
              <a:rPr lang="en" sz="1400" b="0" i="0" u="none" strike="noStrike" cap="none">
                <a:solidFill>
                  <a:srgbClr val="000000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Values at the null infinity depend on R, S and the resolution</a:t>
            </a:r>
            <a:endParaRPr sz="1400" b="0" i="0" u="none" strike="noStrike" cap="none">
              <a:solidFill>
                <a:srgbClr val="000000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Old Standard TT"/>
              <a:buChar char="●"/>
            </a:pPr>
            <a:r>
              <a:rPr lang="en" sz="1400" b="0" i="0" u="none" strike="noStrike" cap="none">
                <a:solidFill>
                  <a:srgbClr val="000000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Can be explained by how well the compactification function is captured</a:t>
            </a:r>
            <a:endParaRPr sz="1400" b="0" i="0" u="none" strike="noStrike" cap="none">
              <a:solidFill>
                <a:srgbClr val="000000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sp>
        <p:nvSpPr>
          <p:cNvPr id="303" name="Google Shape;303;g2187e6dcaf8_1_73"/>
          <p:cNvSpPr txBox="1"/>
          <p:nvPr/>
        </p:nvSpPr>
        <p:spPr>
          <a:xfrm>
            <a:off x="287475" y="1830075"/>
            <a:ext cx="25794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rgbClr val="000000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Effects of hyperboloidal layer parameters on the solution :</a:t>
            </a:r>
            <a:endParaRPr sz="1400" b="0" i="0" u="none" strike="noStrike" cap="none">
              <a:solidFill>
                <a:srgbClr val="000000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" name="Google Shape;308;g2562320cc68_0_7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76965" y="640325"/>
            <a:ext cx="5334000" cy="4000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2187e6dcaf8_1_97"/>
          <p:cNvSpPr txBox="1">
            <a:spLocks noGrp="1"/>
          </p:cNvSpPr>
          <p:nvPr>
            <p:ph type="sldNum" idx="12"/>
          </p:nvPr>
        </p:nvSpPr>
        <p:spPr>
          <a:xfrm>
            <a:off x="8595300" y="474990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"/>
              <a:t>23</a:t>
            </a:fld>
            <a:endParaRPr/>
          </a:p>
        </p:txBody>
      </p:sp>
      <p:pic>
        <p:nvPicPr>
          <p:cNvPr id="314" name="Google Shape;314;g2187e6dcaf8_1_9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" y="1131375"/>
            <a:ext cx="8839199" cy="2961979"/>
          </a:xfrm>
          <a:prstGeom prst="rect">
            <a:avLst/>
          </a:prstGeom>
          <a:noFill/>
          <a:ln>
            <a:noFill/>
          </a:ln>
        </p:spPr>
      </p:pic>
      <p:sp>
        <p:nvSpPr>
          <p:cNvPr id="315" name="Google Shape;315;g2187e6dcaf8_1_97"/>
          <p:cNvSpPr txBox="1"/>
          <p:nvPr/>
        </p:nvSpPr>
        <p:spPr>
          <a:xfrm>
            <a:off x="152400" y="190700"/>
            <a:ext cx="6150900" cy="4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en" sz="1900" b="0" i="0" u="none" strike="noStrike" cap="none">
                <a:solidFill>
                  <a:srgbClr val="000000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Error convergence at different points (to left of layers)</a:t>
            </a:r>
            <a:endParaRPr sz="1900" b="0" i="0" u="none" strike="noStrike" cap="none">
              <a:solidFill>
                <a:srgbClr val="000000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sp>
        <p:nvSpPr>
          <p:cNvPr id="316" name="Google Shape;316;g2187e6dcaf8_1_97"/>
          <p:cNvSpPr txBox="1"/>
          <p:nvPr/>
        </p:nvSpPr>
        <p:spPr>
          <a:xfrm>
            <a:off x="979575" y="731175"/>
            <a:ext cx="1608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rgbClr val="000000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Generic dG point</a:t>
            </a:r>
            <a:endParaRPr sz="1400" b="0" i="0" u="none" strike="noStrike" cap="none">
              <a:solidFill>
                <a:srgbClr val="000000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sp>
        <p:nvSpPr>
          <p:cNvPr id="317" name="Google Shape;317;g2187e6dcaf8_1_97"/>
          <p:cNvSpPr txBox="1"/>
          <p:nvPr/>
        </p:nvSpPr>
        <p:spPr>
          <a:xfrm>
            <a:off x="3767850" y="731175"/>
            <a:ext cx="2333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rgbClr val="000000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Outflow point of a domain</a:t>
            </a:r>
            <a:endParaRPr sz="1400" b="0" i="0" u="none" strike="noStrike" cap="none">
              <a:solidFill>
                <a:srgbClr val="000000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sp>
        <p:nvSpPr>
          <p:cNvPr id="318" name="Google Shape;318;g2187e6dcaf8_1_97"/>
          <p:cNvSpPr txBox="1"/>
          <p:nvPr/>
        </p:nvSpPr>
        <p:spPr>
          <a:xfrm>
            <a:off x="6613300" y="731175"/>
            <a:ext cx="2333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rgbClr val="000000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Downflow point of a domain</a:t>
            </a:r>
            <a:endParaRPr sz="1400" b="0" i="0" u="none" strike="noStrike" cap="none">
              <a:solidFill>
                <a:srgbClr val="000000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g2187e6dcaf8_1_111"/>
          <p:cNvSpPr txBox="1">
            <a:spLocks noGrp="1"/>
          </p:cNvSpPr>
          <p:nvPr>
            <p:ph type="sldNum" idx="12"/>
          </p:nvPr>
        </p:nvSpPr>
        <p:spPr>
          <a:xfrm>
            <a:off x="8595300" y="474990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"/>
              <a:t>24</a:t>
            </a:fld>
            <a:endParaRPr/>
          </a:p>
        </p:txBody>
      </p:sp>
      <p:pic>
        <p:nvPicPr>
          <p:cNvPr id="324" name="Google Shape;324;g2187e6dcaf8_1_1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" y="1031188"/>
            <a:ext cx="8839201" cy="3081127"/>
          </a:xfrm>
          <a:prstGeom prst="rect">
            <a:avLst/>
          </a:prstGeom>
          <a:noFill/>
          <a:ln>
            <a:noFill/>
          </a:ln>
        </p:spPr>
      </p:pic>
      <p:sp>
        <p:nvSpPr>
          <p:cNvPr id="325" name="Google Shape;325;g2187e6dcaf8_1_111"/>
          <p:cNvSpPr txBox="1"/>
          <p:nvPr/>
        </p:nvSpPr>
        <p:spPr>
          <a:xfrm>
            <a:off x="152400" y="190700"/>
            <a:ext cx="6460800" cy="4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en" sz="1900" b="0" i="0" u="none" strike="noStrike" cap="none">
                <a:solidFill>
                  <a:srgbClr val="000000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Error convergence at different points (inside the layers)</a:t>
            </a:r>
            <a:endParaRPr sz="1900" b="0" i="0" u="none" strike="noStrike" cap="none">
              <a:solidFill>
                <a:srgbClr val="000000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sp>
        <p:nvSpPr>
          <p:cNvPr id="326" name="Google Shape;326;g2187e6dcaf8_1_111"/>
          <p:cNvSpPr txBox="1"/>
          <p:nvPr/>
        </p:nvSpPr>
        <p:spPr>
          <a:xfrm>
            <a:off x="979575" y="731175"/>
            <a:ext cx="1608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rgbClr val="000000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Generic dG point</a:t>
            </a:r>
            <a:endParaRPr sz="1400" b="0" i="0" u="none" strike="noStrike" cap="none">
              <a:solidFill>
                <a:srgbClr val="000000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sp>
        <p:nvSpPr>
          <p:cNvPr id="327" name="Google Shape;327;g2187e6dcaf8_1_111"/>
          <p:cNvSpPr txBox="1"/>
          <p:nvPr/>
        </p:nvSpPr>
        <p:spPr>
          <a:xfrm>
            <a:off x="3767850" y="731175"/>
            <a:ext cx="2333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rgbClr val="000000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Outflow point of a domain</a:t>
            </a:r>
            <a:endParaRPr sz="1400" b="0" i="0" u="none" strike="noStrike" cap="none">
              <a:solidFill>
                <a:srgbClr val="000000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sp>
        <p:nvSpPr>
          <p:cNvPr id="328" name="Google Shape;328;g2187e6dcaf8_1_111"/>
          <p:cNvSpPr txBox="1"/>
          <p:nvPr/>
        </p:nvSpPr>
        <p:spPr>
          <a:xfrm>
            <a:off x="6613300" y="731175"/>
            <a:ext cx="2333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rgbClr val="000000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Downflow point of a domain</a:t>
            </a:r>
            <a:endParaRPr sz="1400" b="0" i="0" u="none" strike="noStrike" cap="none">
              <a:solidFill>
                <a:srgbClr val="000000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g22ddbd8edf8_0_6"/>
          <p:cNvSpPr txBox="1"/>
          <p:nvPr/>
        </p:nvSpPr>
        <p:spPr>
          <a:xfrm>
            <a:off x="149725" y="98950"/>
            <a:ext cx="77292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" sz="1800" b="0" i="0" u="none" strike="noStrike" cap="none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Results and code test : Schwarzschild Price Tail</a:t>
            </a:r>
            <a:r>
              <a:rPr lang="en" sz="1800" b="0" i="0" u="none" strike="noStrike" cap="none" baseline="30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1</a:t>
            </a:r>
            <a:r>
              <a:rPr lang="en" sz="1800" b="0" i="0" u="none" strike="noStrike" cap="none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 I</a:t>
            </a:r>
            <a:endParaRPr sz="1800" b="0" i="0" u="none" strike="noStrike" cap="none">
              <a:solidFill>
                <a:srgbClr val="000000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sp>
        <p:nvSpPr>
          <p:cNvPr id="334" name="Google Shape;334;g22ddbd8edf8_0_6"/>
          <p:cNvSpPr txBox="1">
            <a:spLocks noGrp="1"/>
          </p:cNvSpPr>
          <p:nvPr>
            <p:ph type="sldNum" idx="12"/>
          </p:nvPr>
        </p:nvSpPr>
        <p:spPr>
          <a:xfrm>
            <a:off x="8595300" y="474990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"/>
              <a:t>25</a:t>
            </a:fld>
            <a:r>
              <a:rPr lang="en"/>
              <a:t>/14</a:t>
            </a:r>
            <a:endParaRPr/>
          </a:p>
        </p:txBody>
      </p:sp>
      <p:sp>
        <p:nvSpPr>
          <p:cNvPr id="335" name="Google Shape;335;g22ddbd8edf8_0_6"/>
          <p:cNvSpPr txBox="1"/>
          <p:nvPr/>
        </p:nvSpPr>
        <p:spPr>
          <a:xfrm>
            <a:off x="-36575" y="4872275"/>
            <a:ext cx="78198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[1] Price, Richard H. "Nonspherical perturbations of relativistic gravitational collapse. I. Scalar and gravitational perturbations." Physical Review D 5, no. 10 (1972): 2419.</a:t>
            </a:r>
            <a:endParaRPr sz="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6" name="Google Shape;336;g22ddbd8edf8_0_6"/>
          <p:cNvSpPr txBox="1"/>
          <p:nvPr/>
        </p:nvSpPr>
        <p:spPr>
          <a:xfrm>
            <a:off x="149714" y="2589790"/>
            <a:ext cx="1761900" cy="3078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7" name="Google Shape;337;g22ddbd8edf8_0_6"/>
          <p:cNvSpPr txBox="1"/>
          <p:nvPr/>
        </p:nvSpPr>
        <p:spPr>
          <a:xfrm>
            <a:off x="229863" y="2999031"/>
            <a:ext cx="1986300" cy="523200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 l="-913" t="-2323" b="-11612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8" name="Google Shape;338;g22ddbd8edf8_0_6"/>
          <p:cNvSpPr txBox="1"/>
          <p:nvPr/>
        </p:nvSpPr>
        <p:spPr>
          <a:xfrm>
            <a:off x="149725" y="1092500"/>
            <a:ext cx="5001000" cy="13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 b="0" i="0" u="none" strike="noStrike" cap="none">
                <a:solidFill>
                  <a:srgbClr val="CC0000"/>
                </a:solidFill>
                <a:latin typeface="Arial"/>
                <a:ea typeface="Arial"/>
                <a:cs typeface="Arial"/>
                <a:sym typeface="Arial"/>
              </a:rPr>
              <a:t>Solution extracted inside the layer</a:t>
            </a:r>
            <a:endParaRPr sz="1300" b="0" i="0" u="none" strike="noStrike" cap="none">
              <a:solidFill>
                <a:srgbClr val="CC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br>
              <a:rPr lang="en" sz="1300" b="0" i="0" u="none" strike="noStrike" cap="none">
                <a:solidFill>
                  <a:srgbClr val="CC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" sz="1100" b="0" i="0" u="none" strike="noStrike" cap="none">
                <a:solidFill>
                  <a:srgbClr val="CC0000"/>
                </a:solidFill>
                <a:latin typeface="Arial"/>
                <a:ea typeface="Arial"/>
                <a:cs typeface="Arial"/>
                <a:sym typeface="Arial"/>
              </a:rPr>
              <a:t>N=7, </a:t>
            </a:r>
            <a:endParaRPr sz="1100" b="0" i="0" u="none" strike="noStrike" cap="none">
              <a:solidFill>
                <a:srgbClr val="CC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 b="0" i="0" u="none" strike="noStrike" cap="none">
                <a:solidFill>
                  <a:srgbClr val="CC0000"/>
                </a:solidFill>
                <a:latin typeface="Arial"/>
                <a:ea typeface="Arial"/>
                <a:cs typeface="Arial"/>
                <a:sym typeface="Arial"/>
              </a:rPr>
              <a:t>subdomains=400, </a:t>
            </a:r>
            <a:endParaRPr sz="1100" b="0" i="0" u="none" strike="noStrike" cap="none">
              <a:solidFill>
                <a:srgbClr val="CC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 b="0" i="0" u="none" strike="noStrike" cap="none">
                <a:solidFill>
                  <a:srgbClr val="CC0000"/>
                </a:solidFill>
                <a:latin typeface="Arial"/>
                <a:ea typeface="Arial"/>
                <a:cs typeface="Arial"/>
                <a:sym typeface="Arial"/>
              </a:rPr>
              <a:t>Signal extracted at r*=240M</a:t>
            </a:r>
            <a:endParaRPr sz="1300" b="0" i="0" u="none" strike="noStrike" cap="none">
              <a:solidFill>
                <a:srgbClr val="CC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 b="0" i="0" u="none" strike="noStrike" cap="none">
                <a:solidFill>
                  <a:srgbClr val="CC0000"/>
                </a:solidFill>
                <a:latin typeface="Arial"/>
                <a:ea typeface="Arial"/>
                <a:cs typeface="Arial"/>
                <a:sym typeface="Arial"/>
              </a:rPr>
              <a:t>With moving initial data as Gaussian(30,10)</a:t>
            </a:r>
            <a:br>
              <a:rPr lang="en" sz="1100" b="0" i="0" u="none" strike="noStrike" cap="none">
                <a:solidFill>
                  <a:srgbClr val="CC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" sz="1100" b="0" i="0" u="none" strike="noStrike" cap="none">
                <a:solidFill>
                  <a:srgbClr val="CC0000"/>
                </a:solidFill>
                <a:latin typeface="Arial"/>
                <a:ea typeface="Arial"/>
                <a:cs typeface="Arial"/>
                <a:sym typeface="Arial"/>
              </a:rPr>
              <a:t>Grid [-200,1200] with R=200</a:t>
            </a:r>
            <a:endParaRPr sz="1300" b="0" i="0" u="none" strike="noStrike" cap="none">
              <a:solidFill>
                <a:srgbClr val="CC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9" name="Google Shape;339;g22ddbd8edf8_0_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125625" y="925250"/>
            <a:ext cx="5556302" cy="31254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g123d244c43f_0_1"/>
          <p:cNvSpPr txBox="1"/>
          <p:nvPr/>
        </p:nvSpPr>
        <p:spPr>
          <a:xfrm>
            <a:off x="149725" y="98950"/>
            <a:ext cx="77292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" sz="1800" b="0" i="0" u="none" strike="noStrike" cap="none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Results and code test : Schwarzschild Price Tail</a:t>
            </a:r>
            <a:r>
              <a:rPr lang="en" sz="1800" b="0" i="0" u="none" strike="noStrike" cap="none" baseline="30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1</a:t>
            </a:r>
            <a:r>
              <a:rPr lang="en" sz="1800" b="0" i="0" u="none" strike="noStrike" cap="none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 II</a:t>
            </a:r>
            <a:endParaRPr sz="1800" b="0" i="0" u="none" strike="noStrike" cap="none">
              <a:solidFill>
                <a:srgbClr val="000000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sp>
        <p:nvSpPr>
          <p:cNvPr id="345" name="Google Shape;345;g123d244c43f_0_1"/>
          <p:cNvSpPr txBox="1"/>
          <p:nvPr/>
        </p:nvSpPr>
        <p:spPr>
          <a:xfrm>
            <a:off x="149714" y="2589790"/>
            <a:ext cx="1761900" cy="3078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6" name="Google Shape;346;g123d244c43f_0_1"/>
          <p:cNvSpPr txBox="1"/>
          <p:nvPr/>
        </p:nvSpPr>
        <p:spPr>
          <a:xfrm>
            <a:off x="229863" y="2999031"/>
            <a:ext cx="1986300" cy="523200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 l="-911" t="-2321" b="-11610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7" name="Google Shape;347;g123d244c43f_0_1"/>
          <p:cNvSpPr txBox="1">
            <a:spLocks noGrp="1"/>
          </p:cNvSpPr>
          <p:nvPr>
            <p:ph type="sldNum" idx="12"/>
          </p:nvPr>
        </p:nvSpPr>
        <p:spPr>
          <a:xfrm>
            <a:off x="8595300" y="474990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"/>
              <a:t>26</a:t>
            </a:fld>
            <a:endParaRPr/>
          </a:p>
        </p:txBody>
      </p:sp>
      <p:sp>
        <p:nvSpPr>
          <p:cNvPr id="348" name="Google Shape;348;g123d244c43f_0_1"/>
          <p:cNvSpPr txBox="1"/>
          <p:nvPr/>
        </p:nvSpPr>
        <p:spPr>
          <a:xfrm>
            <a:off x="-36575" y="4872275"/>
            <a:ext cx="78198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[1] Price, Richard H. "Nonspherical perturbations of relativistic gravitational collapse. I. Scalar and gravitational perturbations." Physical Review D 5, no. 10 (1972): 2419.</a:t>
            </a:r>
            <a:endParaRPr sz="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9" name="Google Shape;349;g123d244c43f_0_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086474" y="830524"/>
            <a:ext cx="5699525" cy="3205975"/>
          </a:xfrm>
          <a:prstGeom prst="rect">
            <a:avLst/>
          </a:prstGeom>
          <a:noFill/>
          <a:ln>
            <a:noFill/>
          </a:ln>
        </p:spPr>
      </p:pic>
      <p:sp>
        <p:nvSpPr>
          <p:cNvPr id="350" name="Google Shape;350;g123d244c43f_0_1"/>
          <p:cNvSpPr txBox="1"/>
          <p:nvPr/>
        </p:nvSpPr>
        <p:spPr>
          <a:xfrm>
            <a:off x="149725" y="1092500"/>
            <a:ext cx="5001000" cy="13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 b="0" i="0" u="none" strike="noStrike" cap="none">
                <a:solidFill>
                  <a:srgbClr val="CC0000"/>
                </a:solidFill>
                <a:latin typeface="Arial"/>
                <a:ea typeface="Arial"/>
                <a:cs typeface="Arial"/>
                <a:sym typeface="Arial"/>
              </a:rPr>
              <a:t>Solution extracted inside the layer</a:t>
            </a:r>
            <a:endParaRPr sz="1300" b="0" i="0" u="none" strike="noStrike" cap="none">
              <a:solidFill>
                <a:srgbClr val="CC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br>
              <a:rPr lang="en" sz="1300" b="0" i="0" u="none" strike="noStrike" cap="none">
                <a:solidFill>
                  <a:srgbClr val="CC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" sz="1100" b="0" i="0" u="none" strike="noStrike" cap="none">
                <a:solidFill>
                  <a:srgbClr val="CC0000"/>
                </a:solidFill>
                <a:latin typeface="Arial"/>
                <a:ea typeface="Arial"/>
                <a:cs typeface="Arial"/>
                <a:sym typeface="Arial"/>
              </a:rPr>
              <a:t>N=7, </a:t>
            </a:r>
            <a:endParaRPr sz="1100" b="0" i="0" u="none" strike="noStrike" cap="none">
              <a:solidFill>
                <a:srgbClr val="CC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 b="0" i="0" u="none" strike="noStrike" cap="none">
                <a:solidFill>
                  <a:srgbClr val="CC0000"/>
                </a:solidFill>
                <a:latin typeface="Arial"/>
                <a:ea typeface="Arial"/>
                <a:cs typeface="Arial"/>
                <a:sym typeface="Arial"/>
              </a:rPr>
              <a:t>subdomains=400, </a:t>
            </a:r>
            <a:endParaRPr sz="1100" b="0" i="0" u="none" strike="noStrike" cap="none">
              <a:solidFill>
                <a:srgbClr val="CC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 b="0" i="0" u="none" strike="noStrike" cap="none">
                <a:solidFill>
                  <a:srgbClr val="CC0000"/>
                </a:solidFill>
                <a:latin typeface="Arial"/>
                <a:ea typeface="Arial"/>
                <a:cs typeface="Arial"/>
                <a:sym typeface="Arial"/>
              </a:rPr>
              <a:t>Signal extracted at r*=240M</a:t>
            </a:r>
            <a:endParaRPr sz="1300" b="0" i="0" u="none" strike="noStrike" cap="none">
              <a:solidFill>
                <a:srgbClr val="CC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 b="0" i="0" u="none" strike="noStrike" cap="none">
                <a:solidFill>
                  <a:srgbClr val="CC0000"/>
                </a:solidFill>
                <a:latin typeface="Arial"/>
                <a:ea typeface="Arial"/>
                <a:cs typeface="Arial"/>
                <a:sym typeface="Arial"/>
              </a:rPr>
              <a:t>With moving initial data as Gaussian(30,10)</a:t>
            </a:r>
            <a:br>
              <a:rPr lang="en" sz="1100" b="0" i="0" u="none" strike="noStrike" cap="none">
                <a:solidFill>
                  <a:srgbClr val="CC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" sz="1100" b="0" i="0" u="none" strike="noStrike" cap="none">
                <a:solidFill>
                  <a:srgbClr val="CC0000"/>
                </a:solidFill>
                <a:latin typeface="Arial"/>
                <a:ea typeface="Arial"/>
                <a:cs typeface="Arial"/>
                <a:sym typeface="Arial"/>
              </a:rPr>
              <a:t>Grid [-200,1200] with R=200</a:t>
            </a:r>
            <a:endParaRPr sz="1300" b="0" i="0" u="none" strike="noStrike" cap="none">
              <a:solidFill>
                <a:srgbClr val="CC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g123d244c43f_0_27"/>
          <p:cNvSpPr txBox="1"/>
          <p:nvPr/>
        </p:nvSpPr>
        <p:spPr>
          <a:xfrm>
            <a:off x="183100" y="91650"/>
            <a:ext cx="69081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800" b="0" i="0" u="none" strike="noStrike" cap="none">
                <a:solidFill>
                  <a:srgbClr val="000000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Results and code test : Kerr Price Tail I</a:t>
            </a:r>
            <a:endParaRPr sz="1800" b="0" i="0" u="none" strike="noStrike" cap="none">
              <a:solidFill>
                <a:srgbClr val="000000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sp>
        <p:nvSpPr>
          <p:cNvPr id="356" name="Google Shape;356;g123d244c43f_0_27"/>
          <p:cNvSpPr txBox="1"/>
          <p:nvPr/>
        </p:nvSpPr>
        <p:spPr>
          <a:xfrm>
            <a:off x="183089" y="2571752"/>
            <a:ext cx="1761900" cy="3078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7" name="Google Shape;357;g123d244c43f_0_27"/>
          <p:cNvSpPr txBox="1"/>
          <p:nvPr/>
        </p:nvSpPr>
        <p:spPr>
          <a:xfrm>
            <a:off x="183088" y="3026368"/>
            <a:ext cx="1960800" cy="523200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 l="-922" t="-2321" b="-11610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8" name="Google Shape;358;g123d244c43f_0_27"/>
          <p:cNvSpPr txBox="1">
            <a:spLocks noGrp="1"/>
          </p:cNvSpPr>
          <p:nvPr>
            <p:ph type="sldNum" idx="12"/>
          </p:nvPr>
        </p:nvSpPr>
        <p:spPr>
          <a:xfrm>
            <a:off x="8595300" y="474990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"/>
              <a:t>27</a:t>
            </a:fld>
            <a:r>
              <a:rPr lang="en"/>
              <a:t>/14</a:t>
            </a:r>
            <a:endParaRPr/>
          </a:p>
        </p:txBody>
      </p:sp>
      <p:sp>
        <p:nvSpPr>
          <p:cNvPr id="359" name="Google Shape;359;g123d244c43f_0_27"/>
          <p:cNvSpPr txBox="1"/>
          <p:nvPr/>
        </p:nvSpPr>
        <p:spPr>
          <a:xfrm>
            <a:off x="183097" y="833421"/>
            <a:ext cx="3078900" cy="138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br>
              <a:rPr lang="en" sz="1200" b="0" i="0" u="none" strike="noStrike" cap="none">
                <a:solidFill>
                  <a:srgbClr val="CC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" sz="1200" b="0" i="0" u="none" strike="noStrike" cap="none">
                <a:solidFill>
                  <a:srgbClr val="CC0000"/>
                </a:solidFill>
                <a:latin typeface="Arial"/>
                <a:ea typeface="Arial"/>
                <a:cs typeface="Arial"/>
                <a:sym typeface="Arial"/>
              </a:rPr>
              <a:t>N=16, </a:t>
            </a:r>
            <a:endParaRPr sz="1200" b="0" i="0" u="none" strike="noStrike" cap="none">
              <a:solidFill>
                <a:srgbClr val="CC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b="0" i="0" u="none" strike="noStrike" cap="none">
                <a:solidFill>
                  <a:srgbClr val="CC0000"/>
                </a:solidFill>
                <a:latin typeface="Arial"/>
                <a:ea typeface="Arial"/>
                <a:cs typeface="Arial"/>
                <a:sym typeface="Arial"/>
              </a:rPr>
              <a:t>Subdomains=1000, </a:t>
            </a:r>
            <a:endParaRPr sz="1200" b="0" i="0" u="none" strike="noStrike" cap="none">
              <a:solidFill>
                <a:srgbClr val="CC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b="0" i="0" u="none" strike="noStrike" cap="none">
                <a:solidFill>
                  <a:srgbClr val="CC0000"/>
                </a:solidFill>
                <a:latin typeface="Arial"/>
                <a:ea typeface="Arial"/>
                <a:cs typeface="Arial"/>
                <a:sym typeface="Arial"/>
              </a:rPr>
              <a:t>Signal extracted at r*=99M and a=0.8</a:t>
            </a:r>
            <a:endParaRPr sz="1400" b="0" i="0" u="none" strike="noStrike" cap="none">
              <a:solidFill>
                <a:srgbClr val="CC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CC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b="0" i="0" u="none" strike="noStrike" cap="none">
                <a:solidFill>
                  <a:srgbClr val="CC0000"/>
                </a:solidFill>
                <a:latin typeface="Arial"/>
                <a:ea typeface="Arial"/>
                <a:cs typeface="Arial"/>
                <a:sym typeface="Arial"/>
              </a:rPr>
              <a:t>With static Gaussian(2,10) initial data</a:t>
            </a:r>
            <a:endParaRPr sz="1200" b="0" i="0" u="none" strike="noStrike" cap="none">
              <a:solidFill>
                <a:srgbClr val="CC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b="0" i="0" u="none" strike="noStrike" cap="none">
                <a:solidFill>
                  <a:srgbClr val="CC0000"/>
                </a:solidFill>
                <a:latin typeface="Arial"/>
                <a:ea typeface="Arial"/>
                <a:cs typeface="Arial"/>
                <a:sym typeface="Arial"/>
              </a:rPr>
              <a:t>in l=2 mode</a:t>
            </a:r>
            <a:endParaRPr sz="1200" b="0" i="0" u="none" strike="noStrike" cap="none">
              <a:solidFill>
                <a:srgbClr val="CC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60" name="Google Shape;360;g123d244c43f_0_2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312397" y="1083038"/>
            <a:ext cx="5577202" cy="31371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g11ae5653c6c_0_1"/>
          <p:cNvSpPr txBox="1"/>
          <p:nvPr/>
        </p:nvSpPr>
        <p:spPr>
          <a:xfrm>
            <a:off x="183100" y="91650"/>
            <a:ext cx="69081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800" b="0" i="0" u="none" strike="noStrike" cap="none">
                <a:solidFill>
                  <a:srgbClr val="000000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Results and code test : Kerr Price Tail I</a:t>
            </a:r>
            <a:endParaRPr sz="1800" b="0" i="0" u="none" strike="noStrike" cap="none">
              <a:solidFill>
                <a:srgbClr val="000000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sp>
        <p:nvSpPr>
          <p:cNvPr id="366" name="Google Shape;366;g11ae5653c6c_0_1"/>
          <p:cNvSpPr txBox="1"/>
          <p:nvPr/>
        </p:nvSpPr>
        <p:spPr>
          <a:xfrm>
            <a:off x="183089" y="2571752"/>
            <a:ext cx="1761900" cy="3078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7" name="Google Shape;367;g11ae5653c6c_0_1"/>
          <p:cNvSpPr txBox="1"/>
          <p:nvPr/>
        </p:nvSpPr>
        <p:spPr>
          <a:xfrm>
            <a:off x="183088" y="3026368"/>
            <a:ext cx="1960800" cy="523200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 l="-922" t="-2321" b="-11610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8" name="Google Shape;368;g11ae5653c6c_0_1"/>
          <p:cNvSpPr txBox="1">
            <a:spLocks noGrp="1"/>
          </p:cNvSpPr>
          <p:nvPr>
            <p:ph type="sldNum" idx="12"/>
          </p:nvPr>
        </p:nvSpPr>
        <p:spPr>
          <a:xfrm>
            <a:off x="8595300" y="474990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"/>
              <a:t>28</a:t>
            </a:fld>
            <a:endParaRPr/>
          </a:p>
        </p:txBody>
      </p:sp>
      <p:pic>
        <p:nvPicPr>
          <p:cNvPr id="369" name="Google Shape;369;g11ae5653c6c_0_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566797" y="1113725"/>
            <a:ext cx="5577202" cy="3137176"/>
          </a:xfrm>
          <a:prstGeom prst="rect">
            <a:avLst/>
          </a:prstGeom>
          <a:noFill/>
          <a:ln>
            <a:noFill/>
          </a:ln>
        </p:spPr>
      </p:pic>
      <p:sp>
        <p:nvSpPr>
          <p:cNvPr id="370" name="Google Shape;370;g11ae5653c6c_0_1"/>
          <p:cNvSpPr txBox="1"/>
          <p:nvPr/>
        </p:nvSpPr>
        <p:spPr>
          <a:xfrm>
            <a:off x="183097" y="833421"/>
            <a:ext cx="3078900" cy="138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br>
              <a:rPr lang="en" sz="1200" b="0" i="0" u="none" strike="noStrike" cap="none">
                <a:solidFill>
                  <a:srgbClr val="CC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" sz="1200" b="0" i="0" u="none" strike="noStrike" cap="none">
                <a:solidFill>
                  <a:srgbClr val="CC0000"/>
                </a:solidFill>
                <a:latin typeface="Arial"/>
                <a:ea typeface="Arial"/>
                <a:cs typeface="Arial"/>
                <a:sym typeface="Arial"/>
              </a:rPr>
              <a:t>N=16, </a:t>
            </a:r>
            <a:endParaRPr sz="1200" b="0" i="0" u="none" strike="noStrike" cap="none">
              <a:solidFill>
                <a:srgbClr val="CC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b="0" i="0" u="none" strike="noStrike" cap="none">
                <a:solidFill>
                  <a:srgbClr val="CC0000"/>
                </a:solidFill>
                <a:latin typeface="Arial"/>
                <a:ea typeface="Arial"/>
                <a:cs typeface="Arial"/>
                <a:sym typeface="Arial"/>
              </a:rPr>
              <a:t>Subdomains=1000, </a:t>
            </a:r>
            <a:endParaRPr sz="1200" b="0" i="0" u="none" strike="noStrike" cap="none">
              <a:solidFill>
                <a:srgbClr val="CC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b="0" i="0" u="none" strike="noStrike" cap="none">
                <a:solidFill>
                  <a:srgbClr val="CC0000"/>
                </a:solidFill>
                <a:latin typeface="Arial"/>
                <a:ea typeface="Arial"/>
                <a:cs typeface="Arial"/>
                <a:sym typeface="Arial"/>
              </a:rPr>
              <a:t>Signal extracted at r*=99M and a=0.8</a:t>
            </a:r>
            <a:endParaRPr sz="1400" b="0" i="0" u="none" strike="noStrike" cap="none">
              <a:solidFill>
                <a:srgbClr val="CC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CC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b="0" i="0" u="none" strike="noStrike" cap="none">
                <a:solidFill>
                  <a:srgbClr val="CC0000"/>
                </a:solidFill>
                <a:latin typeface="Arial"/>
                <a:ea typeface="Arial"/>
                <a:cs typeface="Arial"/>
                <a:sym typeface="Arial"/>
              </a:rPr>
              <a:t>With static Gaussian(2,10) initial data</a:t>
            </a:r>
            <a:endParaRPr sz="1200" b="0" i="0" u="none" strike="noStrike" cap="none">
              <a:solidFill>
                <a:srgbClr val="CC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b="0" i="0" u="none" strike="noStrike" cap="none">
                <a:solidFill>
                  <a:srgbClr val="CC0000"/>
                </a:solidFill>
                <a:latin typeface="Arial"/>
                <a:ea typeface="Arial"/>
                <a:cs typeface="Arial"/>
                <a:sym typeface="Arial"/>
              </a:rPr>
              <a:t>in l=2 mode</a:t>
            </a:r>
            <a:endParaRPr sz="1200" b="0" i="0" u="none" strike="noStrike" cap="none">
              <a:solidFill>
                <a:srgbClr val="CC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2562320cc68_0_95"/>
          <p:cNvSpPr txBox="1">
            <a:spLocks noGrp="1"/>
          </p:cNvSpPr>
          <p:nvPr>
            <p:ph type="title"/>
          </p:nvPr>
        </p:nvSpPr>
        <p:spPr>
          <a:xfrm>
            <a:off x="311700" y="292625"/>
            <a:ext cx="8520600" cy="6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/>
              <a:t>3D Animation from one of our in-house code</a:t>
            </a:r>
            <a:endParaRPr/>
          </a:p>
        </p:txBody>
      </p:sp>
      <p:sp>
        <p:nvSpPr>
          <p:cNvPr id="83" name="Google Shape;83;g2562320cc68_0_95"/>
          <p:cNvSpPr txBox="1"/>
          <p:nvPr/>
        </p:nvSpPr>
        <p:spPr>
          <a:xfrm>
            <a:off x="1194150" y="4395825"/>
            <a:ext cx="67557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en" sz="1000" i="0" u="none" strike="noStrike" cap="none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Figure credits : MV</a:t>
            </a:r>
            <a:r>
              <a:rPr lang="en" sz="8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+</a:t>
            </a:r>
            <a:r>
              <a:rPr lang="en" sz="1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 friends</a:t>
            </a:r>
            <a:r>
              <a:rPr lang="en" sz="1000" i="0" u="none" strike="noStrike" cap="none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 for ICERM Numerical Relativity hackathon at Brown University</a:t>
            </a:r>
            <a:endParaRPr sz="1600" i="0" u="none" strike="noStrike" cap="none">
              <a:solidFill>
                <a:srgbClr val="000000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pic>
        <p:nvPicPr>
          <p:cNvPr id="84" name="Google Shape;84;g2562320cc68_0_9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84413" y="1144163"/>
            <a:ext cx="2595750" cy="3239476"/>
          </a:xfrm>
          <a:prstGeom prst="rect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85" name="Google Shape;85;g2562320cc68_0_9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" smtClean="0"/>
              <a:t>3</a:t>
            </a:fld>
            <a:r>
              <a:rPr lang="en" dirty="0"/>
              <a:t>/18</a:t>
            </a:r>
            <a:endParaRPr dirty="0"/>
          </a:p>
        </p:txBody>
      </p:sp>
      <p:pic>
        <p:nvPicPr>
          <p:cNvPr id="86" name="Google Shape;86;g2562320cc68_0_9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263838" y="1144150"/>
            <a:ext cx="2595750" cy="3239476"/>
          </a:xfrm>
          <a:prstGeom prst="rect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87" name="Google Shape;87;g2562320cc68_0_95"/>
          <p:cNvSpPr txBox="1"/>
          <p:nvPr/>
        </p:nvSpPr>
        <p:spPr>
          <a:xfrm>
            <a:off x="5746925" y="812650"/>
            <a:ext cx="16296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 b="0" i="0" u="none" strike="noStrike" cap="none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s-Cat-ter plot</a:t>
            </a:r>
            <a:endParaRPr sz="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" name="Google Shape;88;g2562320cc68_0_95"/>
          <p:cNvSpPr txBox="1"/>
          <p:nvPr/>
        </p:nvSpPr>
        <p:spPr>
          <a:xfrm>
            <a:off x="96525" y="4775175"/>
            <a:ext cx="56703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Old Standard TT"/>
                <a:ea typeface="Old Standard TT"/>
                <a:cs typeface="Old Standard TT"/>
                <a:sym typeface="Old Standard TT"/>
              </a:rPr>
              <a:t>Note: The tails of the cats represent the spin on the black holes :)</a:t>
            </a:r>
            <a:endParaRPr sz="1100"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23750b433c3_0_0"/>
          <p:cNvSpPr txBox="1">
            <a:spLocks noGrp="1"/>
          </p:cNvSpPr>
          <p:nvPr>
            <p:ph type="title"/>
          </p:nvPr>
        </p:nvSpPr>
        <p:spPr>
          <a:xfrm>
            <a:off x="2472000" y="232650"/>
            <a:ext cx="4419900" cy="6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/>
              <a:t>  Matched Filtering 101</a:t>
            </a:r>
            <a:endParaRPr/>
          </a:p>
        </p:txBody>
      </p:sp>
      <p:sp>
        <p:nvSpPr>
          <p:cNvPr id="94" name="Google Shape;94;g23750b433c3_0_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  <p:pic>
        <p:nvPicPr>
          <p:cNvPr id="95" name="Google Shape;95;g23750b433c3_0_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34100" y="1071500"/>
            <a:ext cx="3675775" cy="3403425"/>
          </a:xfrm>
          <a:prstGeom prst="rect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96;g23750b433c3_0_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983675" y="1158025"/>
            <a:ext cx="895950" cy="492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g23750b433c3_0_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18774" y="568322"/>
            <a:ext cx="2290100" cy="1260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g23750b433c3_0_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78798" y="3399624"/>
            <a:ext cx="2083250" cy="1378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g23750b433c3_0_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635100" y="568324"/>
            <a:ext cx="2154853" cy="1445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g23750b433c3_0_0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635100" y="3341775"/>
            <a:ext cx="2083250" cy="139705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1" name="Google Shape;101;g23750b433c3_0_0"/>
          <p:cNvCxnSpPr/>
          <p:nvPr/>
        </p:nvCxnSpPr>
        <p:spPr>
          <a:xfrm>
            <a:off x="7706542" y="2187720"/>
            <a:ext cx="0" cy="959400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102" name="Google Shape;102;g23750b433c3_0_0"/>
          <p:cNvCxnSpPr/>
          <p:nvPr/>
        </p:nvCxnSpPr>
        <p:spPr>
          <a:xfrm rot="10800000">
            <a:off x="6152200" y="3449003"/>
            <a:ext cx="785700" cy="515700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103" name="Google Shape;103;g23750b433c3_0_0"/>
          <p:cNvCxnSpPr/>
          <p:nvPr/>
        </p:nvCxnSpPr>
        <p:spPr>
          <a:xfrm>
            <a:off x="1309186" y="1886772"/>
            <a:ext cx="22500" cy="1455000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triangle" w="med" len="med"/>
          </a:ln>
        </p:spPr>
      </p:cxnSp>
      <p:pic>
        <p:nvPicPr>
          <p:cNvPr id="104" name="Google Shape;104;g23750b433c3_0_0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668374" y="2138663"/>
            <a:ext cx="1304100" cy="8661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5" name="Google Shape;105;g23750b433c3_0_0"/>
          <p:cNvCxnSpPr/>
          <p:nvPr/>
        </p:nvCxnSpPr>
        <p:spPr>
          <a:xfrm rot="10800000" flipH="1">
            <a:off x="2070550" y="3315425"/>
            <a:ext cx="810000" cy="377400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106" name="Google Shape;106;g23750b433c3_0_0"/>
          <p:cNvSpPr txBox="1"/>
          <p:nvPr/>
        </p:nvSpPr>
        <p:spPr>
          <a:xfrm>
            <a:off x="2752337" y="4474925"/>
            <a:ext cx="36393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Figure credits : MV for fb.com/GrandUnifiedPhysicsMemes</a:t>
            </a:r>
            <a:endParaRPr sz="1600">
              <a:solidFill>
                <a:schemeClr val="dk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3"/>
          <p:cNvSpPr txBox="1">
            <a:spLocks noGrp="1"/>
          </p:cNvSpPr>
          <p:nvPr>
            <p:ph type="sldNum" idx="12"/>
          </p:nvPr>
        </p:nvSpPr>
        <p:spPr>
          <a:xfrm>
            <a:off x="8595300" y="474990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" smtClean="0"/>
              <a:t>5</a:t>
            </a:fld>
            <a:endParaRPr dirty="0"/>
          </a:p>
        </p:txBody>
      </p:sp>
      <p:pic>
        <p:nvPicPr>
          <p:cNvPr id="112" name="Google Shape;112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63575" y="504175"/>
            <a:ext cx="4423228" cy="2516663"/>
          </a:xfrm>
          <a:prstGeom prst="rect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13" name="Google Shape;113;p3"/>
          <p:cNvSpPr/>
          <p:nvPr/>
        </p:nvSpPr>
        <p:spPr>
          <a:xfrm>
            <a:off x="6372675" y="1031103"/>
            <a:ext cx="532350" cy="221600"/>
          </a:xfrm>
          <a:custGeom>
            <a:avLst/>
            <a:gdLst/>
            <a:ahLst/>
            <a:cxnLst/>
            <a:rect l="l" t="t" r="r" b="b"/>
            <a:pathLst>
              <a:path w="21294" h="8864" extrusionOk="0">
                <a:moveTo>
                  <a:pt x="0" y="8864"/>
                </a:moveTo>
                <a:cubicBezTo>
                  <a:pt x="2321" y="1898"/>
                  <a:pt x="18972" y="-3739"/>
                  <a:pt x="21294" y="3227"/>
                </a:cubicBezTo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" name="Google Shape;114;p3"/>
          <p:cNvSpPr/>
          <p:nvPr/>
        </p:nvSpPr>
        <p:spPr>
          <a:xfrm>
            <a:off x="6349175" y="790800"/>
            <a:ext cx="195725" cy="461900"/>
          </a:xfrm>
          <a:custGeom>
            <a:avLst/>
            <a:gdLst/>
            <a:ahLst/>
            <a:cxnLst/>
            <a:rect l="l" t="t" r="r" b="b"/>
            <a:pathLst>
              <a:path w="7829" h="18476" extrusionOk="0">
                <a:moveTo>
                  <a:pt x="0" y="18476"/>
                </a:moveTo>
                <a:cubicBezTo>
                  <a:pt x="0" y="11787"/>
                  <a:pt x="2262" y="3708"/>
                  <a:pt x="7829" y="0"/>
                </a:cubicBezTo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" name="Google Shape;115;p3"/>
          <p:cNvSpPr txBox="1"/>
          <p:nvPr/>
        </p:nvSpPr>
        <p:spPr>
          <a:xfrm>
            <a:off x="4946054" y="2998475"/>
            <a:ext cx="46029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900" b="0" i="0" u="none" strike="noStrike" cap="none">
                <a:solidFill>
                  <a:srgbClr val="000000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Inspired by C. V. Vishveshwara’s original to accommodate </a:t>
            </a:r>
            <a:r>
              <a:rPr lang="en" sz="900">
                <a:latin typeface="Old Standard TT"/>
                <a:ea typeface="Old Standard TT"/>
                <a:cs typeface="Old Standard TT"/>
                <a:sym typeface="Old Standard TT"/>
              </a:rPr>
              <a:t>“tortoise coordinates”</a:t>
            </a:r>
            <a:endParaRPr sz="900" b="0" i="0" u="none" strike="noStrike" cap="none">
              <a:solidFill>
                <a:srgbClr val="000000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sp>
        <p:nvSpPr>
          <p:cNvPr id="116" name="Google Shape;116;p3"/>
          <p:cNvSpPr/>
          <p:nvPr/>
        </p:nvSpPr>
        <p:spPr>
          <a:xfrm>
            <a:off x="6505750" y="1252700"/>
            <a:ext cx="203550" cy="93950"/>
          </a:xfrm>
          <a:custGeom>
            <a:avLst/>
            <a:gdLst/>
            <a:ahLst/>
            <a:cxnLst/>
            <a:rect l="l" t="t" r="r" b="b"/>
            <a:pathLst>
              <a:path w="8142" h="3758" extrusionOk="0">
                <a:moveTo>
                  <a:pt x="0" y="3758"/>
                </a:moveTo>
                <a:cubicBezTo>
                  <a:pt x="2900" y="3034"/>
                  <a:pt x="8142" y="2989"/>
                  <a:pt x="8142" y="0"/>
                </a:cubicBezTo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7" name="Google Shape;117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1250" y="504175"/>
            <a:ext cx="4258775" cy="2516675"/>
          </a:xfrm>
          <a:prstGeom prst="rect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18" name="Google Shape;118;p3"/>
          <p:cNvSpPr txBox="1"/>
          <p:nvPr/>
        </p:nvSpPr>
        <p:spPr>
          <a:xfrm>
            <a:off x="2904142" y="3020842"/>
            <a:ext cx="31701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900" b="0" i="0" u="none" strike="noStrike" cap="none">
                <a:solidFill>
                  <a:srgbClr val="000000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TimothyRias from Wikipedia</a:t>
            </a:r>
            <a:endParaRPr sz="900" b="0" i="0" u="none" strike="noStrike" cap="none">
              <a:solidFill>
                <a:srgbClr val="000000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sp>
        <p:nvSpPr>
          <p:cNvPr id="119" name="Google Shape;119;p3"/>
          <p:cNvSpPr txBox="1"/>
          <p:nvPr/>
        </p:nvSpPr>
        <p:spPr>
          <a:xfrm>
            <a:off x="91025" y="3251675"/>
            <a:ext cx="3504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1" i="0" u="none" strike="noStrike" cap="none">
                <a:solidFill>
                  <a:srgbClr val="000000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Teukolsky equation :</a:t>
            </a:r>
            <a:endParaRPr sz="1400" b="1" i="0" u="none" strike="noStrike" cap="none">
              <a:solidFill>
                <a:srgbClr val="000000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pic>
        <p:nvPicPr>
          <p:cNvPr id="120" name="Google Shape;120;p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72725" y="4828037"/>
            <a:ext cx="1569051" cy="193725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3"/>
          <p:cNvSpPr txBox="1"/>
          <p:nvPr/>
        </p:nvSpPr>
        <p:spPr>
          <a:xfrm>
            <a:off x="195400" y="4477175"/>
            <a:ext cx="1851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rgbClr val="000000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where,</a:t>
            </a:r>
            <a:endParaRPr sz="1400" b="0" i="0" u="none" strike="noStrike" cap="none">
              <a:solidFill>
                <a:srgbClr val="000000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pic>
        <p:nvPicPr>
          <p:cNvPr id="122" name="Google Shape;122;p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3550" y="3661375"/>
            <a:ext cx="8915482" cy="949025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3"/>
          <p:cNvSpPr txBox="1"/>
          <p:nvPr/>
        </p:nvSpPr>
        <p:spPr>
          <a:xfrm>
            <a:off x="65050" y="3189475"/>
            <a:ext cx="4530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pic>
        <p:nvPicPr>
          <p:cNvPr id="124" name="Google Shape;124;p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704924" y="4824817"/>
            <a:ext cx="3504899" cy="2001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250d7921951_0_74"/>
          <p:cNvSpPr txBox="1">
            <a:spLocks noGrp="1"/>
          </p:cNvSpPr>
          <p:nvPr>
            <p:ph type="title"/>
          </p:nvPr>
        </p:nvSpPr>
        <p:spPr>
          <a:xfrm>
            <a:off x="74700" y="240200"/>
            <a:ext cx="8520600" cy="6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/>
              <a:t>Motivation</a:t>
            </a:r>
            <a:endParaRPr/>
          </a:p>
        </p:txBody>
      </p:sp>
      <p:sp>
        <p:nvSpPr>
          <p:cNvPr id="130" name="Google Shape;130;g250d7921951_0_74"/>
          <p:cNvSpPr txBox="1">
            <a:spLocks noGrp="1"/>
          </p:cNvSpPr>
          <p:nvPr>
            <p:ph type="sldNum" idx="12"/>
          </p:nvPr>
        </p:nvSpPr>
        <p:spPr>
          <a:xfrm>
            <a:off x="8649377" y="485313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" smtClean="0"/>
              <a:t>6</a:t>
            </a:fld>
            <a:r>
              <a:rPr lang="en" dirty="0"/>
              <a:t>/18</a:t>
            </a:r>
            <a:endParaRPr dirty="0"/>
          </a:p>
        </p:txBody>
      </p:sp>
      <p:sp>
        <p:nvSpPr>
          <p:cNvPr id="131" name="Google Shape;131;g250d7921951_0_74"/>
          <p:cNvSpPr txBox="1"/>
          <p:nvPr/>
        </p:nvSpPr>
        <p:spPr>
          <a:xfrm>
            <a:off x="143858" y="2810400"/>
            <a:ext cx="77532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n" sz="1700" b="0" i="0" u="none" strike="noStrike" cap="none">
                <a:solidFill>
                  <a:srgbClr val="000000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Ansatz:</a:t>
            </a:r>
            <a:endParaRPr sz="1700" b="0" i="0" u="none" strike="noStrike" cap="none">
              <a:solidFill>
                <a:srgbClr val="000000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sp>
        <p:nvSpPr>
          <p:cNvPr id="132" name="Google Shape;132;g250d7921951_0_74"/>
          <p:cNvSpPr txBox="1"/>
          <p:nvPr/>
        </p:nvSpPr>
        <p:spPr>
          <a:xfrm>
            <a:off x="1326750" y="870250"/>
            <a:ext cx="7146300" cy="184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800"/>
              <a:buFont typeface="Arial"/>
              <a:buChar char="●"/>
            </a:pPr>
            <a:r>
              <a:rPr lang="en" sz="1800" b="0" i="0" u="none" strike="noStrike" cap="none">
                <a:solidFill>
                  <a:srgbClr val="222222"/>
                </a:solidFill>
                <a:highlight>
                  <a:schemeClr val="accent1"/>
                </a:highlight>
                <a:latin typeface="Old Standard TT"/>
                <a:ea typeface="Old Standard TT"/>
                <a:cs typeface="Old Standard TT"/>
                <a:sym typeface="Old Standard TT"/>
              </a:rPr>
              <a:t>Time domain solvers are generic and flexible, drawbacks include</a:t>
            </a:r>
            <a:endParaRPr sz="1800" b="0" i="0" u="none" strike="noStrike" cap="none">
              <a:solidFill>
                <a:srgbClr val="222222"/>
              </a:solidFill>
              <a:highlight>
                <a:schemeClr val="accent1"/>
              </a:highlight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marL="9144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800"/>
              <a:buFont typeface="Old Standard TT"/>
              <a:buChar char="○"/>
            </a:pPr>
            <a:r>
              <a:rPr lang="en" sz="1800" b="0" i="0" u="none" strike="noStrike" cap="none">
                <a:solidFill>
                  <a:srgbClr val="222222"/>
                </a:solidFill>
                <a:highlight>
                  <a:schemeClr val="accent1"/>
                </a:highlight>
                <a:latin typeface="Old Standard TT"/>
                <a:ea typeface="Old Standard TT"/>
                <a:cs typeface="Old Standard TT"/>
                <a:sym typeface="Old Standard TT"/>
              </a:rPr>
              <a:t>Delta functions are approximated by narrow Gaussians</a:t>
            </a:r>
            <a:endParaRPr sz="1800" b="0" i="0" u="none" strike="noStrike" cap="none">
              <a:solidFill>
                <a:srgbClr val="222222"/>
              </a:solidFill>
              <a:highlight>
                <a:schemeClr val="accent1"/>
              </a:highlight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800"/>
              <a:buFont typeface="Old Standard TT"/>
              <a:buChar char="●"/>
            </a:pPr>
            <a:r>
              <a:rPr lang="en" sz="1800" b="0" i="0" u="none" strike="noStrike" cap="none">
                <a:solidFill>
                  <a:srgbClr val="222222"/>
                </a:solidFill>
                <a:highlight>
                  <a:schemeClr val="accent1"/>
                </a:highlight>
                <a:latin typeface="Old Standard TT"/>
                <a:ea typeface="Old Standard TT"/>
                <a:cs typeface="Old Standard TT"/>
                <a:sym typeface="Old Standard TT"/>
              </a:rPr>
              <a:t>All time domain solvers are 2+1D</a:t>
            </a:r>
            <a:endParaRPr sz="1800" b="0" i="0" u="none" strike="noStrike" cap="none">
              <a:solidFill>
                <a:srgbClr val="222222"/>
              </a:solidFill>
              <a:highlight>
                <a:schemeClr val="accent1"/>
              </a:highlight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800"/>
              <a:buFont typeface="Old Standard TT"/>
              <a:buChar char="●"/>
            </a:pPr>
            <a:r>
              <a:rPr lang="en" sz="1800" b="0" i="0" u="none" strike="noStrike" cap="none">
                <a:solidFill>
                  <a:srgbClr val="222222"/>
                </a:solidFill>
                <a:highlight>
                  <a:schemeClr val="accent1"/>
                </a:highlight>
                <a:latin typeface="Old Standard TT"/>
                <a:ea typeface="Old Standard TT"/>
                <a:cs typeface="Old Standard TT"/>
                <a:sym typeface="Old Standard TT"/>
              </a:rPr>
              <a:t>Our approach :</a:t>
            </a:r>
            <a:endParaRPr sz="1800" b="0" i="0" u="none" strike="noStrike" cap="none">
              <a:solidFill>
                <a:srgbClr val="222222"/>
              </a:solidFill>
              <a:highlight>
                <a:schemeClr val="accent1"/>
              </a:highlight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marL="9144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800"/>
              <a:buFont typeface="Arial"/>
              <a:buChar char="○"/>
            </a:pPr>
            <a:r>
              <a:rPr lang="en" sz="1800" b="0" i="0" u="none" strike="noStrike" cap="none">
                <a:solidFill>
                  <a:srgbClr val="222222"/>
                </a:solidFill>
                <a:highlight>
                  <a:schemeClr val="accent1"/>
                </a:highlight>
                <a:latin typeface="Old Standard TT"/>
                <a:ea typeface="Old Standard TT"/>
                <a:cs typeface="Old Standard TT"/>
                <a:sym typeface="Old Standard TT"/>
              </a:rPr>
              <a:t>1+1D decomposition</a:t>
            </a:r>
            <a:r>
              <a:rPr lang="en" sz="1800" b="0" i="0" u="none" strike="noStrike" cap="none" baseline="30000">
                <a:solidFill>
                  <a:srgbClr val="222222"/>
                </a:solidFill>
                <a:highlight>
                  <a:schemeClr val="accent1"/>
                </a:highlight>
                <a:latin typeface="Old Standard TT"/>
                <a:ea typeface="Old Standard TT"/>
                <a:cs typeface="Old Standard TT"/>
                <a:sym typeface="Old Standard TT"/>
              </a:rPr>
              <a:t>1,2</a:t>
            </a:r>
            <a:endParaRPr sz="1800" b="0" i="0" u="none" strike="noStrike" cap="none" baseline="30000">
              <a:solidFill>
                <a:srgbClr val="222222"/>
              </a:solidFill>
              <a:highlight>
                <a:schemeClr val="accent1"/>
              </a:highlight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marL="9144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800"/>
              <a:buFont typeface="Arial"/>
              <a:buChar char="○"/>
            </a:pPr>
            <a:r>
              <a:rPr lang="en" sz="1800" b="0" i="0" u="none" strike="noStrike" cap="none">
                <a:solidFill>
                  <a:srgbClr val="222222"/>
                </a:solidFill>
                <a:highlight>
                  <a:schemeClr val="accent1"/>
                </a:highlight>
                <a:latin typeface="Old Standard TT"/>
                <a:ea typeface="Old Standard TT"/>
                <a:cs typeface="Old Standard TT"/>
                <a:sym typeface="Old Standard TT"/>
              </a:rPr>
              <a:t>Delta function can be modelled exactly with dG scheme</a:t>
            </a:r>
            <a:endParaRPr sz="1800" b="0" i="0" u="none" strike="noStrike" cap="none">
              <a:solidFill>
                <a:srgbClr val="222222"/>
              </a:solidFill>
              <a:highlight>
                <a:schemeClr val="accent1"/>
              </a:highlight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sp>
        <p:nvSpPr>
          <p:cNvPr id="133" name="Google Shape;133;g250d7921951_0_74"/>
          <p:cNvSpPr txBox="1"/>
          <p:nvPr/>
        </p:nvSpPr>
        <p:spPr>
          <a:xfrm>
            <a:off x="143858" y="3619895"/>
            <a:ext cx="62055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n" sz="1700" b="0" i="0" u="none" strike="noStrike" cap="none">
                <a:solidFill>
                  <a:srgbClr val="000000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Master equation in tortoise coordinates for scalar field:</a:t>
            </a:r>
            <a:endParaRPr sz="1700" b="0" i="0" u="none" strike="noStrike" cap="none">
              <a:solidFill>
                <a:srgbClr val="000000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pic>
        <p:nvPicPr>
          <p:cNvPr id="134" name="Google Shape;134;g250d7921951_0_7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58550" y="3072949"/>
            <a:ext cx="3426899" cy="571975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g250d7921951_0_74"/>
          <p:cNvSpPr txBox="1"/>
          <p:nvPr/>
        </p:nvSpPr>
        <p:spPr>
          <a:xfrm>
            <a:off x="-29496" y="4745143"/>
            <a:ext cx="9612900" cy="430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800" dirty="0"/>
              <a:t>[1] Nunez, Dario, Juan Carlos Degollado, and Carlos Palenzuela. "One dimensional description of the gravitational perturbation in a Kerr background." Physical Review D 81, no. 6 (2010): 064011.</a:t>
            </a:r>
            <a:endParaRPr sz="80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[</a:t>
            </a:r>
            <a:r>
              <a:rPr lang="en" sz="800" dirty="0"/>
              <a:t>2</a:t>
            </a:r>
            <a:r>
              <a:rPr lang="en" sz="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] Stein, L. C. (2012). Probes of strong-field gravity (Doctoral dissertation, Massachusetts Institute of Technology).</a:t>
            </a:r>
            <a:endParaRPr sz="8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6" name="Google Shape;136;g250d7921951_0_7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5201" y="4142500"/>
            <a:ext cx="8573599" cy="498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25611d42fd6_0_10"/>
          <p:cNvSpPr txBox="1"/>
          <p:nvPr/>
        </p:nvSpPr>
        <p:spPr>
          <a:xfrm>
            <a:off x="152400" y="672413"/>
            <a:ext cx="6172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rgbClr val="000000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The full coupled system by introducing auxiliary variables:</a:t>
            </a:r>
            <a:endParaRPr sz="1800" b="0" i="0" u="none" strike="noStrike" cap="none">
              <a:solidFill>
                <a:srgbClr val="000000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pic>
        <p:nvPicPr>
          <p:cNvPr id="142" name="Google Shape;142;g25611d42fd6_0_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3970" y="3114243"/>
            <a:ext cx="8356063" cy="1156744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g25611d42fd6_0_10"/>
          <p:cNvSpPr txBox="1"/>
          <p:nvPr/>
        </p:nvSpPr>
        <p:spPr>
          <a:xfrm>
            <a:off x="8595300" y="474990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000">
                <a:solidFill>
                  <a:srgbClr val="000000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7</a:t>
            </a:fld>
            <a:endParaRPr sz="1000">
              <a:solidFill>
                <a:srgbClr val="000000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sp>
        <p:nvSpPr>
          <p:cNvPr id="144" name="Google Shape;144;g25611d42fd6_0_10"/>
          <p:cNvSpPr txBox="1"/>
          <p:nvPr/>
        </p:nvSpPr>
        <p:spPr>
          <a:xfrm>
            <a:off x="152400" y="2515075"/>
            <a:ext cx="42135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rgbClr val="000000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For example, with given </a:t>
            </a:r>
            <a:r>
              <a:rPr lang="en" sz="1400" b="0" i="1" u="none" strike="noStrike" cap="none">
                <a:solidFill>
                  <a:srgbClr val="000000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 l</a:t>
            </a:r>
            <a:r>
              <a:rPr lang="en" sz="1400" b="0" i="1" u="none" strike="noStrike" cap="none" baseline="-25000">
                <a:solidFill>
                  <a:srgbClr val="000000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max</a:t>
            </a:r>
            <a:r>
              <a:rPr lang="en" sz="1400" b="0" i="0" u="none" strike="noStrike" cap="none">
                <a:solidFill>
                  <a:srgbClr val="000000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=6</a:t>
            </a:r>
            <a:endParaRPr sz="1400" b="1" i="0" u="none" strike="noStrike" cap="none" baseline="-25000">
              <a:solidFill>
                <a:srgbClr val="000000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pic>
        <p:nvPicPr>
          <p:cNvPr id="145" name="Google Shape;145;g25611d42fd6_0_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063675" y="1662175"/>
            <a:ext cx="3016650" cy="400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2187e6dcaf8_1_0"/>
          <p:cNvSpPr txBox="1"/>
          <p:nvPr/>
        </p:nvSpPr>
        <p:spPr>
          <a:xfrm>
            <a:off x="541028" y="250750"/>
            <a:ext cx="64158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" sz="3200" b="0" i="0" u="none" strike="noStrike" cap="none">
                <a:solidFill>
                  <a:srgbClr val="000000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Why discontinuous Galerkin?</a:t>
            </a:r>
            <a:endParaRPr sz="1400" b="0" i="0" u="none" strike="noStrike" cap="none">
              <a:solidFill>
                <a:srgbClr val="000000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sp>
        <p:nvSpPr>
          <p:cNvPr id="151" name="Google Shape;151;g2187e6dcaf8_1_0"/>
          <p:cNvSpPr txBox="1"/>
          <p:nvPr/>
        </p:nvSpPr>
        <p:spPr>
          <a:xfrm>
            <a:off x="1049500" y="949686"/>
            <a:ext cx="6490500" cy="15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500"/>
              <a:buFont typeface="Arial"/>
              <a:buChar char="●"/>
            </a:pPr>
            <a:r>
              <a:rPr lang="en" sz="1500" b="0" i="0" u="none" strike="noStrike" cap="none">
                <a:solidFill>
                  <a:srgbClr val="222222"/>
                </a:solidFill>
                <a:highlight>
                  <a:srgbClr val="FFFBF0"/>
                </a:highlight>
                <a:latin typeface="Old Standard TT"/>
                <a:ea typeface="Old Standard TT"/>
                <a:cs typeface="Old Standard TT"/>
                <a:sym typeface="Old Standard TT"/>
              </a:rPr>
              <a:t>More efficient than finite difference methods</a:t>
            </a:r>
            <a:endParaRPr sz="1500" b="0" i="0" u="none" strike="noStrike" cap="none">
              <a:solidFill>
                <a:srgbClr val="222222"/>
              </a:solidFill>
              <a:highlight>
                <a:srgbClr val="FFFBF0"/>
              </a:highlight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marL="457200" marR="0" lvl="0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500"/>
              <a:buFont typeface="Arial"/>
              <a:buChar char="●"/>
            </a:pPr>
            <a:r>
              <a:rPr lang="en" sz="1500" b="0" i="0" u="none" strike="noStrike" cap="none">
                <a:solidFill>
                  <a:srgbClr val="222222"/>
                </a:solidFill>
                <a:highlight>
                  <a:srgbClr val="FFFBF0"/>
                </a:highlight>
                <a:latin typeface="Old Standard TT"/>
                <a:ea typeface="Old Standard TT"/>
                <a:cs typeface="Old Standard TT"/>
                <a:sym typeface="Old Standard TT"/>
              </a:rPr>
              <a:t>Easily parallelizable</a:t>
            </a:r>
            <a:endParaRPr sz="1500" b="0" i="0" u="none" strike="noStrike" cap="none">
              <a:solidFill>
                <a:srgbClr val="222222"/>
              </a:solidFill>
              <a:highlight>
                <a:srgbClr val="FFFBF0"/>
              </a:highlight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marL="457200" marR="0" lvl="0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500"/>
              <a:buFont typeface="Arial"/>
              <a:buChar char="●"/>
            </a:pPr>
            <a:r>
              <a:rPr lang="en" sz="1500" b="0" i="0" u="none" strike="noStrike" cap="none">
                <a:solidFill>
                  <a:srgbClr val="222222"/>
                </a:solidFill>
                <a:highlight>
                  <a:schemeClr val="accent1"/>
                </a:highlight>
                <a:latin typeface="Old Standard TT"/>
                <a:ea typeface="Old Standard TT"/>
                <a:cs typeface="Old Standard TT"/>
                <a:sym typeface="Old Standard TT"/>
              </a:rPr>
              <a:t>Delta function can be exactly incorporated in the scheme</a:t>
            </a:r>
            <a:endParaRPr sz="1500" b="0" i="0" u="none" strike="noStrike" cap="none">
              <a:solidFill>
                <a:srgbClr val="222222"/>
              </a:solidFill>
              <a:highlight>
                <a:srgbClr val="FFFBF0"/>
              </a:highlight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marL="457200" marR="0" lvl="0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500"/>
              <a:buFont typeface="Arial"/>
              <a:buChar char="●"/>
            </a:pPr>
            <a:r>
              <a:rPr lang="en" sz="1500" b="0" i="0" u="none" strike="noStrike" cap="none">
                <a:solidFill>
                  <a:srgbClr val="222222"/>
                </a:solidFill>
                <a:highlight>
                  <a:srgbClr val="FFFBF0"/>
                </a:highlight>
                <a:latin typeface="Old Standard TT"/>
                <a:ea typeface="Old Standard TT"/>
                <a:cs typeface="Old Standard TT"/>
                <a:sym typeface="Old Standard TT"/>
              </a:rPr>
              <a:t>Exponential decay of error</a:t>
            </a:r>
            <a:endParaRPr sz="1500" b="0" i="0" u="none" strike="noStrike" cap="none">
              <a:solidFill>
                <a:srgbClr val="222222"/>
              </a:solidFill>
              <a:highlight>
                <a:srgbClr val="FFFBF0"/>
              </a:highlight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marL="457200" marR="0" lvl="0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500"/>
              <a:buFont typeface="Old Standard TT"/>
              <a:buChar char="●"/>
            </a:pPr>
            <a:r>
              <a:rPr lang="en" sz="1500" b="0" i="0" u="none" strike="noStrike" cap="none">
                <a:solidFill>
                  <a:srgbClr val="222222"/>
                </a:solidFill>
                <a:highlight>
                  <a:srgbClr val="FFFBF0"/>
                </a:highlight>
                <a:latin typeface="Old Standard TT"/>
                <a:ea typeface="Old Standard TT"/>
                <a:cs typeface="Old Standard TT"/>
                <a:sym typeface="Old Standard TT"/>
              </a:rPr>
              <a:t>Method maintains spectral accuracy for non smooth solution provided the non smoothness is located at interfaces</a:t>
            </a:r>
            <a:endParaRPr sz="1500" b="0" i="0" u="none" strike="noStrike" cap="none">
              <a:solidFill>
                <a:srgbClr val="222222"/>
              </a:solidFill>
              <a:highlight>
                <a:srgbClr val="FFFBF0"/>
              </a:highlight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sp>
        <p:nvSpPr>
          <p:cNvPr id="152" name="Google Shape;152;g2187e6dcaf8_1_0"/>
          <p:cNvSpPr/>
          <p:nvPr/>
        </p:nvSpPr>
        <p:spPr>
          <a:xfrm>
            <a:off x="4419600" y="2419350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3" name="Google Shape;153;g2187e6dcaf8_1_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59000" y="2571750"/>
            <a:ext cx="2723800" cy="2497500"/>
          </a:xfrm>
          <a:prstGeom prst="rect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54" name="Google Shape;154;g2187e6dcaf8_1_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r>
              <a:rPr lang="en" dirty="0"/>
              <a:t>8</a:t>
            </a:r>
            <a:endParaRPr dirty="0"/>
          </a:p>
        </p:txBody>
      </p:sp>
      <p:pic>
        <p:nvPicPr>
          <p:cNvPr id="155" name="Google Shape;155;g2187e6dcaf8_1_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17800" y="2794850"/>
            <a:ext cx="2990779" cy="1476273"/>
          </a:xfrm>
          <a:prstGeom prst="rect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56" name="Google Shape;156;g2187e6dcaf8_1_0"/>
          <p:cNvSpPr txBox="1"/>
          <p:nvPr/>
        </p:nvSpPr>
        <p:spPr>
          <a:xfrm>
            <a:off x="5304503" y="4232127"/>
            <a:ext cx="1519437" cy="307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800" b="0" i="0" u="none" strike="noStrike" cap="none">
                <a:solidFill>
                  <a:srgbClr val="000000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Fig. Credits: Saul Teukolsky</a:t>
            </a:r>
            <a:endParaRPr sz="800" b="0" i="0" u="none" strike="noStrike" cap="none">
              <a:solidFill>
                <a:srgbClr val="000000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pic>
        <p:nvPicPr>
          <p:cNvPr id="157" name="Google Shape;157;g2187e6dcaf8_1_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976347" y="3143416"/>
            <a:ext cx="2032325" cy="779150"/>
          </a:xfrm>
          <a:prstGeom prst="rect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pic>
      <p:cxnSp>
        <p:nvCxnSpPr>
          <p:cNvPr id="158" name="Google Shape;158;g2187e6dcaf8_1_0"/>
          <p:cNvCxnSpPr/>
          <p:nvPr/>
        </p:nvCxnSpPr>
        <p:spPr>
          <a:xfrm rot="10800000" flipH="1">
            <a:off x="7249697" y="3384317"/>
            <a:ext cx="420300" cy="167100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59" name="Google Shape;159;g2187e6dcaf8_1_0"/>
          <p:cNvSpPr/>
          <p:nvPr/>
        </p:nvSpPr>
        <p:spPr>
          <a:xfrm>
            <a:off x="7734522" y="3379033"/>
            <a:ext cx="500991" cy="172483"/>
          </a:xfrm>
          <a:custGeom>
            <a:avLst/>
            <a:gdLst/>
            <a:ahLst/>
            <a:cxnLst/>
            <a:rect l="l" t="t" r="r" b="b"/>
            <a:pathLst>
              <a:path w="27213" h="9369" extrusionOk="0">
                <a:moveTo>
                  <a:pt x="0" y="0"/>
                </a:moveTo>
                <a:cubicBezTo>
                  <a:pt x="2000" y="1561"/>
                  <a:pt x="7462" y="9314"/>
                  <a:pt x="11997" y="9363"/>
                </a:cubicBezTo>
                <a:cubicBezTo>
                  <a:pt x="16533" y="9412"/>
                  <a:pt x="24677" y="1804"/>
                  <a:pt x="27213" y="292"/>
                </a:cubicBezTo>
              </a:path>
            </a:pathLst>
          </a:custGeom>
          <a:noFill/>
          <a:ln w="9525" cap="flat" cmpd="sng">
            <a:solidFill>
              <a:srgbClr val="00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0" name="Google Shape;160;g2187e6dcaf8_1_0"/>
          <p:cNvSpPr/>
          <p:nvPr/>
        </p:nvSpPr>
        <p:spPr>
          <a:xfrm>
            <a:off x="8289399" y="3373638"/>
            <a:ext cx="484827" cy="178669"/>
          </a:xfrm>
          <a:custGeom>
            <a:avLst/>
            <a:gdLst/>
            <a:ahLst/>
            <a:cxnLst/>
            <a:rect l="l" t="t" r="r" b="b"/>
            <a:pathLst>
              <a:path w="26335" h="9705" extrusionOk="0">
                <a:moveTo>
                  <a:pt x="0" y="0"/>
                </a:moveTo>
                <a:cubicBezTo>
                  <a:pt x="1268" y="1609"/>
                  <a:pt x="4926" y="9266"/>
                  <a:pt x="7608" y="9656"/>
                </a:cubicBezTo>
                <a:cubicBezTo>
                  <a:pt x="10290" y="10046"/>
                  <a:pt x="13752" y="2390"/>
                  <a:pt x="16093" y="2341"/>
                </a:cubicBezTo>
                <a:cubicBezTo>
                  <a:pt x="18434" y="2292"/>
                  <a:pt x="19946" y="8876"/>
                  <a:pt x="21653" y="9364"/>
                </a:cubicBezTo>
                <a:cubicBezTo>
                  <a:pt x="23360" y="9852"/>
                  <a:pt x="25555" y="5950"/>
                  <a:pt x="26335" y="5267"/>
                </a:cubicBezTo>
              </a:path>
            </a:pathLst>
          </a:custGeom>
          <a:noFill/>
          <a:ln w="9525" cap="flat" cmpd="sng">
            <a:solidFill>
              <a:srgbClr val="99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2187e6dcaf8_1_178"/>
          <p:cNvSpPr txBox="1">
            <a:spLocks noGrp="1"/>
          </p:cNvSpPr>
          <p:nvPr>
            <p:ph type="title"/>
          </p:nvPr>
        </p:nvSpPr>
        <p:spPr>
          <a:xfrm>
            <a:off x="311700" y="130200"/>
            <a:ext cx="8520600" cy="6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</a:pPr>
            <a:r>
              <a:rPr lang="en"/>
              <a:t>Delta source term in a wave equation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endParaRPr/>
          </a:p>
        </p:txBody>
      </p:sp>
      <p:pic>
        <p:nvPicPr>
          <p:cNvPr id="166" name="Google Shape;166;g2187e6dcaf8_1_17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2825" y="1276800"/>
            <a:ext cx="3780476" cy="3780476"/>
          </a:xfrm>
          <a:prstGeom prst="rect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67" name="Google Shape;167;g2187e6dcaf8_1_178"/>
          <p:cNvSpPr txBox="1">
            <a:spLocks noGrp="1"/>
          </p:cNvSpPr>
          <p:nvPr>
            <p:ph type="sldNum" idx="12"/>
          </p:nvPr>
        </p:nvSpPr>
        <p:spPr>
          <a:xfrm>
            <a:off x="8621175" y="478030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" smtClean="0"/>
              <a:t>9</a:t>
            </a:fld>
            <a:r>
              <a:rPr lang="en" dirty="0"/>
              <a:t>/18</a:t>
            </a:r>
            <a:endParaRPr dirty="0"/>
          </a:p>
        </p:txBody>
      </p:sp>
      <p:pic>
        <p:nvPicPr>
          <p:cNvPr id="168" name="Google Shape;168;g2187e6dcaf8_1_17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982775" y="1276800"/>
            <a:ext cx="3780476" cy="3780476"/>
          </a:xfrm>
          <a:prstGeom prst="rect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69" name="Google Shape;169;g2187e6dcaf8_1_17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367250" y="711675"/>
            <a:ext cx="2698549" cy="448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Paperback">
  <a:themeElements>
    <a:clrScheme name="Paperback">
      <a:dk1>
        <a:srgbClr val="000000"/>
      </a:dk1>
      <a:lt1>
        <a:srgbClr val="FFFFFF"/>
      </a:lt1>
      <a:dk2>
        <a:srgbClr val="00695C"/>
      </a:dk2>
      <a:lt2>
        <a:srgbClr val="26A69A"/>
      </a:lt2>
      <a:accent1>
        <a:srgbClr val="FFFBF0"/>
      </a:accent1>
      <a:accent2>
        <a:srgbClr val="B7B7B7"/>
      </a:accent2>
      <a:accent3>
        <a:srgbClr val="FB8C00"/>
      </a:accent3>
      <a:accent4>
        <a:srgbClr val="80CBC4"/>
      </a:accent4>
      <a:accent5>
        <a:srgbClr val="AF4345"/>
      </a:accent5>
      <a:accent6>
        <a:srgbClr val="F58F8F"/>
      </a:accent6>
      <a:hlink>
        <a:srgbClr val="AF4345"/>
      </a:hlink>
      <a:folHlink>
        <a:srgbClr val="AF4345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</TotalTime>
  <Words>1187</Words>
  <Application>Microsoft Office PowerPoint</Application>
  <PresentationFormat>On-screen Show (16:9)</PresentationFormat>
  <Paragraphs>177</Paragraphs>
  <Slides>28</Slides>
  <Notes>28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4" baseType="lpstr">
      <vt:lpstr>Caveat</vt:lpstr>
      <vt:lpstr>Comfortaa</vt:lpstr>
      <vt:lpstr>Arial</vt:lpstr>
      <vt:lpstr>Old Standard TT</vt:lpstr>
      <vt:lpstr>Comfortaa Light</vt:lpstr>
      <vt:lpstr>Paperback</vt:lpstr>
      <vt:lpstr>A discontinuous Galerkin method for the distributionally-sourced s=0 Teukolsky equation</vt:lpstr>
      <vt:lpstr>PowerPoint Presentation</vt:lpstr>
      <vt:lpstr>3D Animation from one of our in-house code</vt:lpstr>
      <vt:lpstr>  Matched Filtering 101</vt:lpstr>
      <vt:lpstr>PowerPoint Presentation</vt:lpstr>
      <vt:lpstr>Motivation</vt:lpstr>
      <vt:lpstr>PowerPoint Presentation</vt:lpstr>
      <vt:lpstr>PowerPoint Presentation</vt:lpstr>
      <vt:lpstr>Delta source term in a wave equation  </vt:lpstr>
      <vt:lpstr>Hyperboloidal Layers1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That’s all folks!</vt:lpstr>
      <vt:lpstr>PowerPoint Presentation</vt:lpstr>
      <vt:lpstr>Extreme Mass Ratio Inspirals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discontinuous Galerkin method for the distributionally-sourced s=0 Teukolsky equation</dc:title>
  <dc:creator>Manas Vishal</dc:creator>
  <cp:lastModifiedBy>Manas Vishal</cp:lastModifiedBy>
  <cp:revision>4</cp:revision>
  <dcterms:modified xsi:type="dcterms:W3CDTF">2023-07-04T19:49:56Z</dcterms:modified>
</cp:coreProperties>
</file>