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Caveat" panose="020B0604020202020204" charset="0"/>
      <p:regular r:id="rId31"/>
      <p:bold r:id="rId32"/>
    </p:embeddedFont>
    <p:embeddedFont>
      <p:font typeface="Comfortaa" panose="020B0604020202020204" charset="0"/>
      <p:regular r:id="rId33"/>
      <p:bold r:id="rId34"/>
    </p:embeddedFont>
    <p:embeddedFont>
      <p:font typeface="Comfortaa Light" panose="020B0604020202020204" charset="0"/>
      <p:regular r:id="rId35"/>
      <p:bold r:id="rId36"/>
    </p:embeddedFont>
    <p:embeddedFont>
      <p:font typeface="Old Standard TT" panose="020B0604020202020204" charset="0"/>
      <p:regular r:id="rId37"/>
      <p:bold r:id="rId38"/>
      <p: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jGS1cVGL0O3DEUwC74twLMEQpM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658" y="1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0d79219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250d79219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2ddbd8edf8_3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22ddbd8edf8_3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562320cc6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2562320cc6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3750b433c3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23750b433c3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6214db29b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56214db29b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2ddbd8edf8_3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22ddbd8edf8_3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62320cc6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g2562320cc68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3750b433c3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23750b433c3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2ddbd8edf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22ddbd8edf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187e6dcaf8_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2187e6dcaf8_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3750b433c3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g23750b433c3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56214db29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g256214db29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187e6dcaf8_1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g2187e6dcaf8_1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562320cc68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g2562320cc68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187e6dcaf8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2187e6dcaf8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187e6dcaf8_1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g2187e6dcaf8_1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2ddbd8edf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1" name="Google Shape;331;g22ddbd8edf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23d244c43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123d244c43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23d244c4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g123d244c4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1ae5653c6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g11ae5653c6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562320cc6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2562320cc6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3750b433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g23750b433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0d7921951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50d7921951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5611d42fd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25611d42fd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187e6dcaf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2187e6dcaf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187e6dcaf8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2187e6dcaf8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18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body" idx="2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4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Google Shape;24;p20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20"/>
          <p:cNvSpPr txBox="1">
            <a:spLocks noGrp="1"/>
          </p:cNvSpPr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5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41;p25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25"/>
          <p:cNvSpPr txBox="1">
            <a:spLocks noGrp="1"/>
          </p:cNvSpPr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ld Standard TT"/>
              <a:buChar char="■"/>
              <a:defRPr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Laser_Interferometer_Space_Antenna" TargetMode="Externa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VtNrExGFa5coOC3Zk_Mrc7jLPFt_26km/view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0d7921951_0_0"/>
          <p:cNvSpPr txBox="1">
            <a:spLocks noGrp="1"/>
          </p:cNvSpPr>
          <p:nvPr>
            <p:ph type="ctrTitle"/>
          </p:nvPr>
        </p:nvSpPr>
        <p:spPr>
          <a:xfrm>
            <a:off x="202984" y="343363"/>
            <a:ext cx="8118600" cy="9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2800" dirty="0">
                <a:solidFill>
                  <a:schemeClr val="lt1"/>
                </a:solidFill>
              </a:rPr>
              <a:t>A discontinuous Galerkin method for the distributionally-sourced s=0 Teukolsky equation</a:t>
            </a:r>
            <a:endParaRPr sz="2800" dirty="0">
              <a:solidFill>
                <a:schemeClr val="lt1"/>
              </a:solidFill>
            </a:endParaRPr>
          </a:p>
        </p:txBody>
      </p:sp>
      <p:sp>
        <p:nvSpPr>
          <p:cNvPr id="60" name="Google Shape;60;g250d7921951_0_0"/>
          <p:cNvSpPr txBox="1">
            <a:spLocks noGrp="1"/>
          </p:cNvSpPr>
          <p:nvPr>
            <p:ph type="subTitle" idx="1"/>
          </p:nvPr>
        </p:nvSpPr>
        <p:spPr>
          <a:xfrm>
            <a:off x="649925" y="3684950"/>
            <a:ext cx="81186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26</a:t>
            </a:r>
            <a:r>
              <a:rPr lang="en" sz="1400" baseline="30000">
                <a:solidFill>
                  <a:schemeClr val="lt1"/>
                </a:solidFill>
              </a:rPr>
              <a:t>th </a:t>
            </a:r>
            <a:r>
              <a:rPr lang="en" sz="1400">
                <a:solidFill>
                  <a:schemeClr val="lt1"/>
                </a:solidFill>
              </a:rPr>
              <a:t>Capra Meeting on Radiation Reaction in General Relativity</a:t>
            </a:r>
            <a:r>
              <a:rPr lang="en" sz="1400" baseline="30000">
                <a:solidFill>
                  <a:schemeClr val="lt1"/>
                </a:solidFill>
              </a:rPr>
              <a:t>  </a:t>
            </a:r>
            <a:endParaRPr sz="7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Niels Bohr Institute, Copenhagen, Denmark</a:t>
            </a:r>
            <a:endParaRPr sz="140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July 05, 2023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1400">
              <a:solidFill>
                <a:schemeClr val="lt1"/>
              </a:solidFill>
            </a:endParaRPr>
          </a:p>
        </p:txBody>
      </p:sp>
      <p:sp>
        <p:nvSpPr>
          <p:cNvPr id="61" name="Google Shape;61;g250d7921951_0_0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1</a:t>
            </a:fld>
            <a:r>
              <a:rPr lang="en" dirty="0"/>
              <a:t>/18</a:t>
            </a:r>
            <a:endParaRPr dirty="0"/>
          </a:p>
        </p:txBody>
      </p:sp>
      <p:sp>
        <p:nvSpPr>
          <p:cNvPr id="62" name="Google Shape;62;g250d7921951_0_0"/>
          <p:cNvSpPr txBox="1">
            <a:spLocks noGrp="1"/>
          </p:cNvSpPr>
          <p:nvPr>
            <p:ph type="ctrTitle"/>
          </p:nvPr>
        </p:nvSpPr>
        <p:spPr>
          <a:xfrm>
            <a:off x="649925" y="1674863"/>
            <a:ext cx="8118600" cy="18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FFFBF0"/>
                </a:solidFill>
              </a:rPr>
              <a:t>Manas Vishal</a:t>
            </a:r>
            <a:r>
              <a:rPr lang="en" sz="2400">
                <a:solidFill>
                  <a:schemeClr val="accent2"/>
                </a:solidFill>
              </a:rPr>
              <a:t> </a:t>
            </a:r>
            <a:r>
              <a:rPr lang="en" sz="1100">
                <a:solidFill>
                  <a:srgbClr val="CCCCCC"/>
                </a:solidFill>
              </a:rPr>
              <a:t>(vishalmanas28@gmail.com) </a:t>
            </a:r>
            <a:endParaRPr sz="24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Distinguished Doctoral Fellow</a:t>
            </a:r>
            <a:endParaRPr sz="12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</a:rPr>
              <a:t>University of Massachusetts Dartmouth</a:t>
            </a:r>
            <a:endParaRPr sz="12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lt1"/>
                </a:solidFill>
              </a:rPr>
              <a:t>Scott Field</a:t>
            </a:r>
            <a:r>
              <a:rPr lang="en" sz="2100" baseline="30000">
                <a:solidFill>
                  <a:schemeClr val="accent2"/>
                </a:solidFill>
              </a:rPr>
              <a:t>2</a:t>
            </a:r>
            <a:r>
              <a:rPr lang="en" sz="2100">
                <a:solidFill>
                  <a:schemeClr val="accent2"/>
                </a:solidFill>
              </a:rPr>
              <a:t>, </a:t>
            </a:r>
            <a:r>
              <a:rPr lang="en" sz="2100"/>
              <a:t>Katie Rink</a:t>
            </a:r>
            <a:r>
              <a:rPr lang="en" sz="2100" baseline="30000">
                <a:solidFill>
                  <a:schemeClr val="accent2"/>
                </a:solidFill>
              </a:rPr>
              <a:t>2</a:t>
            </a:r>
            <a:r>
              <a:rPr lang="en" sz="2100">
                <a:solidFill>
                  <a:schemeClr val="accent2"/>
                </a:solidFill>
              </a:rPr>
              <a:t>, </a:t>
            </a:r>
            <a:r>
              <a:rPr lang="en" sz="2100">
                <a:solidFill>
                  <a:schemeClr val="lt1"/>
                </a:solidFill>
              </a:rPr>
              <a:t>Sigal Gottlieb</a:t>
            </a:r>
            <a:r>
              <a:rPr lang="en" sz="2100" baseline="30000">
                <a:solidFill>
                  <a:schemeClr val="lt1"/>
                </a:solidFill>
              </a:rPr>
              <a:t>2</a:t>
            </a:r>
            <a:r>
              <a:rPr lang="en" sz="2100">
                <a:solidFill>
                  <a:schemeClr val="accent2"/>
                </a:solidFill>
              </a:rPr>
              <a:t> and </a:t>
            </a:r>
            <a:r>
              <a:rPr lang="en" sz="2100">
                <a:solidFill>
                  <a:srgbClr val="FFFBF0"/>
                </a:solidFill>
              </a:rPr>
              <a:t>Gaurav Khanna</a:t>
            </a:r>
            <a:r>
              <a:rPr lang="en" sz="2100" baseline="30000">
                <a:solidFill>
                  <a:schemeClr val="accent2"/>
                </a:solidFill>
              </a:rPr>
              <a:t>1</a:t>
            </a:r>
            <a:endParaRPr sz="2100" baseline="300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aseline="30000">
                <a:solidFill>
                  <a:schemeClr val="accent2"/>
                </a:solidFill>
              </a:rPr>
              <a:t>1</a:t>
            </a:r>
            <a:r>
              <a:rPr lang="en" sz="1200">
                <a:solidFill>
                  <a:schemeClr val="accent2"/>
                </a:solidFill>
              </a:rPr>
              <a:t>University of Rhode Island</a:t>
            </a:r>
            <a:endParaRPr sz="1200">
              <a:solidFill>
                <a:schemeClr val="accent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1200" baseline="30000">
                <a:solidFill>
                  <a:schemeClr val="accent2"/>
                </a:solidFill>
              </a:rPr>
              <a:t>2</a:t>
            </a:r>
            <a:r>
              <a:rPr lang="en" sz="1200">
                <a:solidFill>
                  <a:schemeClr val="accent2"/>
                </a:solidFill>
              </a:rPr>
              <a:t>University of Massachusetts Dartmouth</a:t>
            </a:r>
            <a:endParaRPr sz="3800"/>
          </a:p>
        </p:txBody>
      </p:sp>
      <p:sp>
        <p:nvSpPr>
          <p:cNvPr id="63" name="Google Shape;63;g250d7921951_0_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64" name="Google Shape;64;g250d7921951_0_0"/>
          <p:cNvSpPr txBox="1"/>
          <p:nvPr/>
        </p:nvSpPr>
        <p:spPr>
          <a:xfrm>
            <a:off x="-65825" y="4788075"/>
            <a:ext cx="6318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400" b="0" i="0" u="none" strike="noStrike" cap="none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“The aim of a talk should always be to make the audience feel smarter and not yourself.” ~ My</a:t>
            </a:r>
            <a:r>
              <a:rPr lang="en">
                <a:solidFill>
                  <a:schemeClr val="lt1"/>
                </a:solidFill>
                <a:latin typeface="Caveat"/>
                <a:ea typeface="Caveat"/>
                <a:cs typeface="Caveat"/>
                <a:sym typeface="Caveat"/>
              </a:rPr>
              <a:t> dad</a:t>
            </a:r>
            <a:endParaRPr sz="1400" b="0" i="0" u="none" strike="noStrike" cap="none">
              <a:solidFill>
                <a:schemeClr val="lt1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65" name="Google Shape;65;g250d7921951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76875" y="3261237"/>
            <a:ext cx="1191625" cy="113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250d7921951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9900" y="3355150"/>
            <a:ext cx="944225" cy="94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250d7921951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07000" y="4327806"/>
            <a:ext cx="2876719" cy="46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250d7921951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04000" y="3496063"/>
            <a:ext cx="1085900" cy="66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66A298-5AC4-3108-337D-45F85DCCB4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2455" y="380900"/>
            <a:ext cx="944225" cy="94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2ddbd8edf8_3_10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Hyperboloidal Layers</a:t>
            </a:r>
            <a:r>
              <a:rPr lang="en" baseline="30000"/>
              <a:t>1</a:t>
            </a:r>
            <a:endParaRPr/>
          </a:p>
        </p:txBody>
      </p:sp>
      <p:sp>
        <p:nvSpPr>
          <p:cNvPr id="175" name="Google Shape;175;g22ddbd8edf8_3_100"/>
          <p:cNvSpPr txBox="1">
            <a:spLocks noGrp="1"/>
          </p:cNvSpPr>
          <p:nvPr>
            <p:ph type="sldNum" idx="12"/>
          </p:nvPr>
        </p:nvSpPr>
        <p:spPr>
          <a:xfrm>
            <a:off x="8595300" y="47366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76" name="Google Shape;176;g22ddbd8edf8_3_100"/>
          <p:cNvSpPr txBox="1"/>
          <p:nvPr/>
        </p:nvSpPr>
        <p:spPr>
          <a:xfrm>
            <a:off x="750100" y="1627425"/>
            <a:ext cx="385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77" name="Google Shape;177;g22ddbd8edf8_3_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5950" y="240511"/>
            <a:ext cx="24765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22ddbd8edf8_3_100"/>
          <p:cNvSpPr txBox="1"/>
          <p:nvPr/>
        </p:nvSpPr>
        <p:spPr>
          <a:xfrm>
            <a:off x="489500" y="1450791"/>
            <a:ext cx="36882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Null infinity</a:t>
            </a:r>
            <a:endParaRPr sz="18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Reduces simulation time</a:t>
            </a:r>
            <a:endParaRPr sz="18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No boundary conditions needed</a:t>
            </a:r>
            <a:endParaRPr sz="18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9" name="Google Shape;179;g22ddbd8edf8_3_100"/>
          <p:cNvSpPr txBox="1"/>
          <p:nvPr/>
        </p:nvSpPr>
        <p:spPr>
          <a:xfrm>
            <a:off x="51225" y="4867650"/>
            <a:ext cx="7856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[1]Zenginoğlu, A. (2011). Hyperboloidal layers for hyperbolic equations on unbounded domains. Journal of Computational Physics, 230(6), 2286-2302.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g22ddbd8edf8_3_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34026" y="784476"/>
            <a:ext cx="4654416" cy="408317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1" name="Google Shape;181;g22ddbd8edf8_3_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0088" y="2896191"/>
            <a:ext cx="2307271" cy="1819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"/>
          <p:cNvSpPr txBox="1"/>
          <p:nvPr/>
        </p:nvSpPr>
        <p:spPr>
          <a:xfrm>
            <a:off x="541028" y="250750"/>
            <a:ext cx="70176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Error and Superconvergence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87" name="Google Shape;187;p13"/>
          <p:cNvSpPr txBox="1"/>
          <p:nvPr/>
        </p:nvSpPr>
        <p:spPr>
          <a:xfrm>
            <a:off x="541024" y="836425"/>
            <a:ext cx="4975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For sufficiently smooth solutions the error should decay like : 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88" name="Google Shape;1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7213" y="735966"/>
            <a:ext cx="2566878" cy="50870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3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90" name="Google Shape;19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6275" y="2387670"/>
            <a:ext cx="7311455" cy="257918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1" name="Google Shape;191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42351" y="1384675"/>
            <a:ext cx="3459277" cy="45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3"/>
          <p:cNvSpPr txBox="1"/>
          <p:nvPr/>
        </p:nvSpPr>
        <p:spPr>
          <a:xfrm>
            <a:off x="1517320" y="1994800"/>
            <a:ext cx="1603106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Left of layer</a:t>
            </a:r>
            <a:endParaRPr sz="1400" b="0" i="0" u="none" strike="noStrike" cap="none" dirty="0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93" name="Google Shape;193;p13"/>
          <p:cNvSpPr txBox="1"/>
          <p:nvPr/>
        </p:nvSpPr>
        <p:spPr>
          <a:xfrm>
            <a:off x="3904450" y="2006650"/>
            <a:ext cx="1461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Inside layer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94" name="Google Shape;194;p13"/>
          <p:cNvSpPr txBox="1"/>
          <p:nvPr/>
        </p:nvSpPr>
        <p:spPr>
          <a:xfrm>
            <a:off x="6023575" y="1994800"/>
            <a:ext cx="230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At future null infinity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562320cc68_0_13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12</a:t>
            </a:fld>
            <a:r>
              <a:rPr lang="en" dirty="0"/>
              <a:t>/18</a:t>
            </a:r>
            <a:endParaRPr dirty="0"/>
          </a:p>
        </p:txBody>
      </p:sp>
      <p:sp>
        <p:nvSpPr>
          <p:cNvPr id="200" name="Google Shape;200;g2562320cc68_0_13"/>
          <p:cNvSpPr txBox="1"/>
          <p:nvPr/>
        </p:nvSpPr>
        <p:spPr>
          <a:xfrm>
            <a:off x="3739289" y="2436190"/>
            <a:ext cx="1761900" cy="307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562320cc68_0_13"/>
          <p:cNvSpPr txBox="1"/>
          <p:nvPr/>
        </p:nvSpPr>
        <p:spPr>
          <a:xfrm>
            <a:off x="2270850" y="4085675"/>
            <a:ext cx="50010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N=10, </a:t>
            </a:r>
            <a:endParaRPr sz="9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subdomains=400, </a:t>
            </a:r>
            <a:endParaRPr sz="9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a) r*=500 and b) at future null infinity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zero initial data and a Gaussian(μ=30,σ=10) momentum</a:t>
            </a:r>
            <a:b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Grid [-200,1200] with R=200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g2562320cc68_0_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09775" y="1037838"/>
            <a:ext cx="3889607" cy="3067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2562320cc68_0_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819" y="1056188"/>
            <a:ext cx="3845318" cy="306782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2562320cc68_0_13"/>
          <p:cNvSpPr txBox="1"/>
          <p:nvPr/>
        </p:nvSpPr>
        <p:spPr>
          <a:xfrm>
            <a:off x="-36575" y="4872275"/>
            <a:ext cx="8756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[1] Burko, Lior M., and Gaurav Khanna. "Late-time Kerr tails: generic and non-generic initial data sets,‘up’modes, and superposition." Classical and Quantum Gravity 28, no. 2 (2011): 025012.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562320cc68_0_13"/>
          <p:cNvSpPr txBox="1"/>
          <p:nvPr/>
        </p:nvSpPr>
        <p:spPr>
          <a:xfrm>
            <a:off x="183100" y="558375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The tale of tails : Schwarzschild Price Tail </a:t>
            </a:r>
            <a:endParaRPr sz="1800" b="0" i="0" u="none" strike="noStrike" cap="none">
              <a:solidFill>
                <a:srgbClr val="000000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06" name="Google Shape;206;g2562320cc68_0_13"/>
          <p:cNvSpPr txBox="1"/>
          <p:nvPr/>
        </p:nvSpPr>
        <p:spPr>
          <a:xfrm>
            <a:off x="183100" y="110100"/>
            <a:ext cx="690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200" b="1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Results and code test I </a:t>
            </a:r>
            <a:endParaRPr sz="22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207" name="Google Shape;207;g2562320cc68_0_13"/>
          <p:cNvCxnSpPr/>
          <p:nvPr/>
        </p:nvCxnSpPr>
        <p:spPr>
          <a:xfrm flipH="1">
            <a:off x="3863850" y="1191850"/>
            <a:ext cx="636900" cy="149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8" name="Google Shape;208;g2562320cc68_0_13"/>
          <p:cNvCxnSpPr/>
          <p:nvPr/>
        </p:nvCxnSpPr>
        <p:spPr>
          <a:xfrm flipH="1">
            <a:off x="8692500" y="814350"/>
            <a:ext cx="314700" cy="393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9" name="Google Shape;209;g2562320cc68_0_13"/>
          <p:cNvCxnSpPr/>
          <p:nvPr/>
        </p:nvCxnSpPr>
        <p:spPr>
          <a:xfrm rot="10800000" flipH="1">
            <a:off x="8488125" y="3960325"/>
            <a:ext cx="330300" cy="558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3750b433c3_1_26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15" name="Google Shape;215;g23750b433c3_1_26"/>
          <p:cNvSpPr txBox="1"/>
          <p:nvPr/>
        </p:nvSpPr>
        <p:spPr>
          <a:xfrm>
            <a:off x="-36575" y="4872275"/>
            <a:ext cx="8756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[1] Burko, Lior M., and Gaurav Khanna. "Late-time Kerr tails: generic and non-generic initial data sets,‘up’modes, and superposition." Classical and Quantum Gravity 28, no. 2 (2011): 025012.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23750b433c3_1_26"/>
          <p:cNvSpPr txBox="1"/>
          <p:nvPr/>
        </p:nvSpPr>
        <p:spPr>
          <a:xfrm>
            <a:off x="439788" y="4171125"/>
            <a:ext cx="3387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m=0</a:t>
            </a:r>
            <a:endParaRPr sz="9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N=21, subdomains=600, </a:t>
            </a:r>
            <a:endParaRPr sz="9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r*=100 with primary spin a=0.99995M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zero initial data and a Gaussian(μ=25,σ=6) momentum</a:t>
            </a:r>
            <a:b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Grid [-2100,1200]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g23750b433c3_1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200" y="1011575"/>
            <a:ext cx="3834783" cy="3067827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3750b433c3_1_26"/>
          <p:cNvSpPr txBox="1"/>
          <p:nvPr/>
        </p:nvSpPr>
        <p:spPr>
          <a:xfrm>
            <a:off x="183100" y="558375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The tale of tails : Kerr Price Tail </a:t>
            </a:r>
            <a:endParaRPr sz="1800" b="0" i="0" u="none" strike="noStrike" cap="none">
              <a:solidFill>
                <a:srgbClr val="000000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19" name="Google Shape;219;g23750b433c3_1_26"/>
          <p:cNvSpPr txBox="1"/>
          <p:nvPr/>
        </p:nvSpPr>
        <p:spPr>
          <a:xfrm>
            <a:off x="183100" y="110100"/>
            <a:ext cx="690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200" b="1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Results and code test II </a:t>
            </a:r>
            <a:endParaRPr sz="22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20" name="Google Shape;220;g23750b433c3_1_26"/>
          <p:cNvSpPr txBox="1"/>
          <p:nvPr/>
        </p:nvSpPr>
        <p:spPr>
          <a:xfrm>
            <a:off x="3691039" y="2417840"/>
            <a:ext cx="1761900" cy="3078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23750b433c3_1_26"/>
          <p:cNvSpPr txBox="1"/>
          <p:nvPr/>
        </p:nvSpPr>
        <p:spPr>
          <a:xfrm>
            <a:off x="5452938" y="4171125"/>
            <a:ext cx="33876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m=2</a:t>
            </a:r>
            <a:endParaRPr sz="9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N=10, subdomains=700, </a:t>
            </a:r>
            <a:endParaRPr sz="9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r*=100 with primary spin a=0.7M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zero initial data and a Gaussian(μ=25,σ=6) momentum</a:t>
            </a:r>
            <a:b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9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Grid [-1100,400] with R=150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g23750b433c3_1_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6739" y="1061675"/>
            <a:ext cx="3826976" cy="30678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3" name="Google Shape;223;g23750b433c3_1_26"/>
          <p:cNvCxnSpPr/>
          <p:nvPr/>
        </p:nvCxnSpPr>
        <p:spPr>
          <a:xfrm flipH="1">
            <a:off x="3958150" y="955925"/>
            <a:ext cx="519000" cy="322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4" name="Google Shape;224;g23750b433c3_1_26"/>
          <p:cNvCxnSpPr/>
          <p:nvPr/>
        </p:nvCxnSpPr>
        <p:spPr>
          <a:xfrm flipH="1">
            <a:off x="8488075" y="578400"/>
            <a:ext cx="102300" cy="558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25" name="Google Shape;225;g23750b433c3_1_26"/>
          <p:cNvCxnSpPr/>
          <p:nvPr/>
        </p:nvCxnSpPr>
        <p:spPr>
          <a:xfrm flipH="1">
            <a:off x="3596275" y="4322000"/>
            <a:ext cx="873000" cy="188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DEB8D2D-649C-5A0C-E37D-E0F5C46067DC}"/>
              </a:ext>
            </a:extLst>
          </p:cNvPr>
          <p:cNvGrpSpPr/>
          <p:nvPr/>
        </p:nvGrpSpPr>
        <p:grpSpPr>
          <a:xfrm>
            <a:off x="-377945" y="2254245"/>
            <a:ext cx="2488100" cy="1401650"/>
            <a:chOff x="-377945" y="2254245"/>
            <a:chExt cx="2488100" cy="1401650"/>
          </a:xfrm>
        </p:grpSpPr>
        <p:pic>
          <p:nvPicPr>
            <p:cNvPr id="14" name="Google Shape;238;g256214db29b_0_77">
              <a:extLst>
                <a:ext uri="{FF2B5EF4-FFF2-40B4-BE49-F238E27FC236}">
                  <a16:creationId xmlns:a16="http://schemas.microsoft.com/office/drawing/2014/main" id="{DC6B7ABC-1783-B163-EDC7-F6FE2C4400C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377945" y="2254245"/>
              <a:ext cx="2488100" cy="1401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230;g256214db29b_0_77">
              <a:extLst>
                <a:ext uri="{FF2B5EF4-FFF2-40B4-BE49-F238E27FC236}">
                  <a16:creationId xmlns:a16="http://schemas.microsoft.com/office/drawing/2014/main" id="{A2A71AA8-1407-F076-4C47-C5F45A4AA770}"/>
                </a:ext>
              </a:extLst>
            </p:cNvPr>
            <p:cNvSpPr/>
            <p:nvPr/>
          </p:nvSpPr>
          <p:spPr>
            <a:xfrm>
              <a:off x="331355" y="2420320"/>
              <a:ext cx="1069500" cy="1069500"/>
            </a:xfrm>
            <a:prstGeom prst="ellipse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"/>
            </a:p>
          </p:txBody>
        </p:sp>
      </p:grpSp>
      <p:sp>
        <p:nvSpPr>
          <p:cNvPr id="231" name="Google Shape;231;g256214db29b_0_77"/>
          <p:cNvSpPr txBox="1"/>
          <p:nvPr/>
        </p:nvSpPr>
        <p:spPr>
          <a:xfrm>
            <a:off x="183100" y="761747"/>
            <a:ext cx="3188122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Scalar Energy Fluxes I</a:t>
            </a:r>
            <a:endParaRPr sz="1800" b="0" i="0" u="none" strike="noStrike" cap="none">
              <a:solidFill>
                <a:srgbClr val="000000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32" name="Google Shape;232;g256214db29b_0_77"/>
          <p:cNvSpPr txBox="1"/>
          <p:nvPr/>
        </p:nvSpPr>
        <p:spPr>
          <a:xfrm>
            <a:off x="183100" y="95351"/>
            <a:ext cx="3596021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200" b="1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Results and code test II</a:t>
            </a:r>
            <a:endParaRPr sz="22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3" name="Google Shape;233;g256214db29b_0_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34" name="Google Shape;234;g256214db29b_0_77"/>
          <p:cNvSpPr txBox="1"/>
          <p:nvPr/>
        </p:nvSpPr>
        <p:spPr>
          <a:xfrm>
            <a:off x="636175" y="1258800"/>
            <a:ext cx="3898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235" name="Google Shape;235;g256214db29b_0_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3225" y="4080050"/>
            <a:ext cx="5948774" cy="711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256214db29b_0_77"/>
          <p:cNvSpPr txBox="1"/>
          <p:nvPr/>
        </p:nvSpPr>
        <p:spPr>
          <a:xfrm>
            <a:off x="2004500" y="3539550"/>
            <a:ext cx="32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dirty="0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Where for a particle in circular orbit,</a:t>
            </a:r>
            <a:endParaRPr sz="1400" b="0" i="0" u="none" strike="noStrike" cap="none" dirty="0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237" name="Google Shape;237;g256214db29b_0_7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19150" y="1400049"/>
            <a:ext cx="6356926" cy="1913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g256214db29b_0_77"/>
          <p:cNvCxnSpPr/>
          <p:nvPr/>
        </p:nvCxnSpPr>
        <p:spPr>
          <a:xfrm>
            <a:off x="1717725" y="1487700"/>
            <a:ext cx="0" cy="2713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2ddbd8edf8_3_32"/>
          <p:cNvSpPr txBox="1"/>
          <p:nvPr/>
        </p:nvSpPr>
        <p:spPr>
          <a:xfrm>
            <a:off x="183100" y="558375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Scalar Energy Fluxes II</a:t>
            </a:r>
            <a:endParaRPr sz="1800" b="0" i="0" u="none" strike="noStrike" cap="none">
              <a:solidFill>
                <a:srgbClr val="000000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45" name="Google Shape;245;g22ddbd8edf8_3_32"/>
          <p:cNvSpPr txBox="1"/>
          <p:nvPr/>
        </p:nvSpPr>
        <p:spPr>
          <a:xfrm>
            <a:off x="183100" y="110100"/>
            <a:ext cx="690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200" b="1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Results and code test II</a:t>
            </a:r>
            <a:endParaRPr sz="22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46" name="Google Shape;246;g22ddbd8edf8_3_32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15</a:t>
            </a:fld>
            <a:r>
              <a:rPr lang="en" dirty="0"/>
              <a:t>/18</a:t>
            </a:r>
            <a:endParaRPr dirty="0"/>
          </a:p>
        </p:txBody>
      </p:sp>
      <p:pic>
        <p:nvPicPr>
          <p:cNvPr id="247" name="Google Shape;247;g22ddbd8edf8_3_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875" y="1150275"/>
            <a:ext cx="3269095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22ddbd8edf8_3_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8100" y="886001"/>
            <a:ext cx="5252899" cy="39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2ddbd8edf8_3_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800" y="2292050"/>
            <a:ext cx="3622548" cy="187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562320cc68_0_3"/>
          <p:cNvSpPr txBox="1"/>
          <p:nvPr/>
        </p:nvSpPr>
        <p:spPr>
          <a:xfrm>
            <a:off x="183100" y="558375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Scalar Energy Fluxes II</a:t>
            </a:r>
            <a:endParaRPr sz="1800" b="0" i="0" u="none" strike="noStrike" cap="none">
              <a:solidFill>
                <a:srgbClr val="000000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55" name="Google Shape;255;g2562320cc68_0_3"/>
          <p:cNvSpPr txBox="1"/>
          <p:nvPr/>
        </p:nvSpPr>
        <p:spPr>
          <a:xfrm>
            <a:off x="183100" y="110100"/>
            <a:ext cx="690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200" b="1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Results and code test II</a:t>
            </a:r>
            <a:endParaRPr sz="22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6" name="Google Shape;256;g2562320cc68_0_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57" name="Google Shape;257;g2562320cc68_0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875" y="1150275"/>
            <a:ext cx="3269095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g2562320cc68_0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800" y="2292050"/>
            <a:ext cx="3622548" cy="187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g2562320cc68_0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9775" y="863626"/>
            <a:ext cx="5252899" cy="3793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3750b433c3_1_93"/>
          <p:cNvSpPr txBox="1"/>
          <p:nvPr/>
        </p:nvSpPr>
        <p:spPr>
          <a:xfrm>
            <a:off x="825050" y="2474354"/>
            <a:ext cx="3130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Work in progress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65" name="Google Shape;265;g23750b433c3_1_93"/>
          <p:cNvSpPr txBox="1"/>
          <p:nvPr/>
        </p:nvSpPr>
        <p:spPr>
          <a:xfrm>
            <a:off x="825050" y="838610"/>
            <a:ext cx="700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Work done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23750b433c3_1_93"/>
          <p:cNvSpPr txBox="1"/>
          <p:nvPr/>
        </p:nvSpPr>
        <p:spPr>
          <a:xfrm>
            <a:off x="1276475" y="2936054"/>
            <a:ext cx="7334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Implementing in C++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Adding parallelization</a:t>
            </a:r>
            <a:b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67" name="Google Shape;267;g23750b433c3_1_93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68" name="Google Shape;268;g23750b433c3_1_93"/>
          <p:cNvSpPr txBox="1"/>
          <p:nvPr/>
        </p:nvSpPr>
        <p:spPr>
          <a:xfrm>
            <a:off x="1276475" y="1300300"/>
            <a:ext cx="6900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Solved scalar Teukolsky equation in Kerr,  with and without the hyperboloidal layers in time-domain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Modeled the </a:t>
            </a:r>
            <a:r>
              <a:rPr lang="en" sz="14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secondary black hole </a:t>
            </a: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as a delta function in the dG scheme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Price law verified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Verified the spectral (super)convergence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None/>
            </a:pP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69" name="Google Shape;269;g23750b433c3_1_93"/>
          <p:cNvSpPr txBox="1"/>
          <p:nvPr/>
        </p:nvSpPr>
        <p:spPr>
          <a:xfrm>
            <a:off x="334850" y="19175"/>
            <a:ext cx="6006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Conclusion </a:t>
            </a:r>
            <a:r>
              <a:rPr lang="en" sz="22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(key takeaways and tl;dr</a:t>
            </a:r>
            <a:r>
              <a:rPr lang="en" sz="32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)</a:t>
            </a:r>
            <a:endParaRPr sz="1400" b="0" i="0" u="none" strike="noStrike" cap="non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70" name="Google Shape;270;g23750b433c3_1_93"/>
          <p:cNvSpPr txBox="1"/>
          <p:nvPr/>
        </p:nvSpPr>
        <p:spPr>
          <a:xfrm>
            <a:off x="825050" y="3693554"/>
            <a:ext cx="3130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Future works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71" name="Google Shape;271;g23750b433c3_1_93"/>
          <p:cNvSpPr txBox="1"/>
          <p:nvPr/>
        </p:nvSpPr>
        <p:spPr>
          <a:xfrm>
            <a:off x="1276475" y="4158554"/>
            <a:ext cx="7334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Computation of gravitational waveforms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Eccentric orbits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Efficient, accurate and flexible time domain solver for EMRIs</a:t>
            </a:r>
            <a:b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2ddbd8edf8_0_16"/>
          <p:cNvSpPr txBox="1">
            <a:spLocks noGrp="1"/>
          </p:cNvSpPr>
          <p:nvPr>
            <p:ph type="title"/>
          </p:nvPr>
        </p:nvSpPr>
        <p:spPr>
          <a:xfrm>
            <a:off x="868050" y="270450"/>
            <a:ext cx="74079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sz="5100" b="1" dirty="0">
                <a:latin typeface="Comfortaa"/>
                <a:ea typeface="Comfortaa"/>
                <a:cs typeface="Comfortaa"/>
                <a:sym typeface="Comfortaa"/>
              </a:rPr>
              <a:t>That’s all folks!</a:t>
            </a:r>
            <a:endParaRPr sz="5100" b="1"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7" name="Google Shape;277;g22ddbd8edf8_0_16"/>
          <p:cNvSpPr txBox="1"/>
          <p:nvPr/>
        </p:nvSpPr>
        <p:spPr>
          <a:xfrm>
            <a:off x="458600" y="2246563"/>
            <a:ext cx="37131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" sz="3100" b="1" i="0" u="none" strike="noStrike" cap="none" dirty="0">
                <a:solidFill>
                  <a:srgbClr val="00FFFF"/>
                </a:solidFill>
                <a:latin typeface="Comfortaa"/>
                <a:ea typeface="Comfortaa"/>
                <a:cs typeface="Comfortaa"/>
                <a:sym typeface="Comfortaa"/>
              </a:rPr>
              <a:t>Questions</a:t>
            </a:r>
            <a:endParaRPr sz="3100" b="1" i="0" u="none" strike="noStrike" cap="none" dirty="0">
              <a:solidFill>
                <a:srgbClr val="00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" sz="3100" b="1" i="0" u="none" strike="noStrike" cap="none" dirty="0">
                <a:solidFill>
                  <a:srgbClr val="00FFFF"/>
                </a:solidFill>
                <a:latin typeface="Comfortaa"/>
                <a:ea typeface="Comfortaa"/>
                <a:cs typeface="Comfortaa"/>
                <a:sym typeface="Comfortaa"/>
              </a:rPr>
              <a:t>/Comments?</a:t>
            </a:r>
            <a:endParaRPr sz="100" b="1" i="0" u="none" strike="noStrike" cap="none" dirty="0">
              <a:solidFill>
                <a:srgbClr val="00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8" name="Google Shape;278;g22ddbd8edf8_0_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18</a:t>
            </a:fld>
            <a:r>
              <a:rPr lang="en" dirty="0"/>
              <a:t>/18</a:t>
            </a:r>
            <a:endParaRPr dirty="0"/>
          </a:p>
        </p:txBody>
      </p:sp>
      <p:pic>
        <p:nvPicPr>
          <p:cNvPr id="279" name="Google Shape;279;g22ddbd8edf8_0_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6400" y="1751533"/>
            <a:ext cx="2344700" cy="23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g22ddbd8edf8_0_16"/>
          <p:cNvSpPr txBox="1"/>
          <p:nvPr/>
        </p:nvSpPr>
        <p:spPr>
          <a:xfrm>
            <a:off x="2141850" y="4291526"/>
            <a:ext cx="4860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" sz="1800" b="1" dirty="0">
                <a:solidFill>
                  <a:srgbClr val="00FFFF"/>
                </a:solidFill>
                <a:latin typeface="Comfortaa"/>
                <a:ea typeface="Comfortaa"/>
                <a:cs typeface="Comfortaa"/>
                <a:sym typeface="Comfortaa"/>
              </a:rPr>
              <a:t>Relevant paper coming soon to </a:t>
            </a:r>
            <a:endParaRPr sz="1800" b="1" dirty="0">
              <a:solidFill>
                <a:srgbClr val="00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" sz="1800" b="1" dirty="0">
                <a:solidFill>
                  <a:srgbClr val="00FFFF"/>
                </a:solidFill>
                <a:latin typeface="Comfortaa"/>
                <a:ea typeface="Comfortaa"/>
                <a:cs typeface="Comfortaa"/>
                <a:sym typeface="Comfortaa"/>
              </a:rPr>
              <a:t>your nearest arxiv server…</a:t>
            </a:r>
            <a:endParaRPr sz="100" b="1" dirty="0">
              <a:solidFill>
                <a:srgbClr val="00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DDFC05-BBB0-1F9E-6152-A2EBA02AD1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6030" y="86683"/>
            <a:ext cx="944225" cy="94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187e6dcaf8_1_82"/>
          <p:cNvSpPr txBox="1"/>
          <p:nvPr/>
        </p:nvSpPr>
        <p:spPr>
          <a:xfrm>
            <a:off x="2276100" y="1317900"/>
            <a:ext cx="4591800" cy="831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en" sz="4200" b="0" i="0" u="none" strike="noStrike" cap="non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Extra Slides</a:t>
            </a:r>
            <a:endParaRPr sz="4200" b="0" i="0" u="none" strike="noStrike" cap="none">
              <a:solidFill>
                <a:srgbClr val="FF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286" name="Google Shape;286;g2187e6dcaf8_1_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4512" y="2391525"/>
            <a:ext cx="2774968" cy="185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g23750b433c3_0_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7622" y="1107838"/>
            <a:ext cx="4329500" cy="292782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4" name="Google Shape;74;g23750b433c3_0_56"/>
          <p:cNvSpPr txBox="1"/>
          <p:nvPr/>
        </p:nvSpPr>
        <p:spPr>
          <a:xfrm>
            <a:off x="521675" y="302275"/>
            <a:ext cx="4660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" sz="2500" b="1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Hey LISA</a:t>
            </a:r>
            <a:r>
              <a:rPr lang="en" sz="2500" b="1" i="0" u="none" strike="noStrike" cap="none" baseline="30000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</a:t>
            </a:r>
            <a:r>
              <a:rPr lang="en" sz="2500" b="1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!</a:t>
            </a:r>
            <a:endParaRPr sz="2500" b="1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5" name="Google Shape;75;g23750b433c3_0_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7650" y="1650247"/>
            <a:ext cx="3270875" cy="18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6" name="Google Shape;76;g23750b433c3_0_56"/>
          <p:cNvSpPr txBox="1"/>
          <p:nvPr/>
        </p:nvSpPr>
        <p:spPr>
          <a:xfrm>
            <a:off x="152400" y="4748375"/>
            <a:ext cx="4275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11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Laser Interferometer Space Antenna - Wikipedia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7" name="Google Shape;77;g23750b433c3_0_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56214db29b_0_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>
                <a:solidFill>
                  <a:schemeClr val="lt1"/>
                </a:solidFill>
              </a:rPr>
              <a:t>Extreme Mass Ratio Inspirals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2" name="Google Shape;292;g256214db29b_0_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293" name="Google Shape;293;g256214db29b_0_17" title="EMRI_sound.m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1575" y="1014025"/>
            <a:ext cx="6720845" cy="37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187e6dcaf8_1_73"/>
          <p:cNvSpPr txBox="1"/>
          <p:nvPr/>
        </p:nvSpPr>
        <p:spPr>
          <a:xfrm>
            <a:off x="183100" y="558375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Comfortaa Light"/>
                <a:ea typeface="Comfortaa Light"/>
                <a:cs typeface="Comfortaa Light"/>
                <a:sym typeface="Comfortaa Light"/>
              </a:rPr>
              <a:t>Scalar Energy Fluxes III</a:t>
            </a:r>
            <a:endParaRPr sz="1800" b="0" i="0" u="none" strike="noStrike" cap="none">
              <a:solidFill>
                <a:srgbClr val="000000"/>
              </a:solidFill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299" name="Google Shape;299;g2187e6dcaf8_1_73"/>
          <p:cNvSpPr txBox="1"/>
          <p:nvPr/>
        </p:nvSpPr>
        <p:spPr>
          <a:xfrm>
            <a:off x="183100" y="110100"/>
            <a:ext cx="6908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2200" b="1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Results and code test II</a:t>
            </a:r>
            <a:endParaRPr sz="2200" b="1" i="0" u="none" strike="noStrike" cap="non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00" name="Google Shape;300;g2187e6dcaf8_1_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301" name="Google Shape;301;g2187e6dcaf8_1_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7444" y="920775"/>
            <a:ext cx="4425006" cy="3966325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g2187e6dcaf8_1_73"/>
          <p:cNvSpPr txBox="1"/>
          <p:nvPr/>
        </p:nvSpPr>
        <p:spPr>
          <a:xfrm>
            <a:off x="287475" y="2366200"/>
            <a:ext cx="32730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Values at the null infinity depend on R, S and the resolution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ld Standard TT"/>
              <a:buChar char="●"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Can be explained by how well the compactification function is captured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03" name="Google Shape;303;g2187e6dcaf8_1_73"/>
          <p:cNvSpPr txBox="1"/>
          <p:nvPr/>
        </p:nvSpPr>
        <p:spPr>
          <a:xfrm>
            <a:off x="287475" y="1830075"/>
            <a:ext cx="2579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Effects of hyperboloidal layer parameters on the solution :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g2562320cc68_0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6965" y="640325"/>
            <a:ext cx="5334000" cy="40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187e6dcaf8_1_97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314" name="Google Shape;314;g2187e6dcaf8_1_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131375"/>
            <a:ext cx="8839199" cy="2961979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g2187e6dcaf8_1_97"/>
          <p:cNvSpPr txBox="1"/>
          <p:nvPr/>
        </p:nvSpPr>
        <p:spPr>
          <a:xfrm>
            <a:off x="152400" y="190700"/>
            <a:ext cx="6150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Error convergence at different points (to left of layers)</a:t>
            </a:r>
            <a:endParaRPr sz="19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16" name="Google Shape;316;g2187e6dcaf8_1_97"/>
          <p:cNvSpPr txBox="1"/>
          <p:nvPr/>
        </p:nvSpPr>
        <p:spPr>
          <a:xfrm>
            <a:off x="979575" y="731175"/>
            <a:ext cx="160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Generic dG point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17" name="Google Shape;317;g2187e6dcaf8_1_97"/>
          <p:cNvSpPr txBox="1"/>
          <p:nvPr/>
        </p:nvSpPr>
        <p:spPr>
          <a:xfrm>
            <a:off x="3767850" y="731175"/>
            <a:ext cx="233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Outflow point of a domain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18" name="Google Shape;318;g2187e6dcaf8_1_97"/>
          <p:cNvSpPr txBox="1"/>
          <p:nvPr/>
        </p:nvSpPr>
        <p:spPr>
          <a:xfrm>
            <a:off x="6613300" y="731175"/>
            <a:ext cx="233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Downflow point of a domain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187e6dcaf8_1_111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324" name="Google Shape;324;g2187e6dcaf8_1_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031188"/>
            <a:ext cx="8839201" cy="3081127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2187e6dcaf8_1_111"/>
          <p:cNvSpPr txBox="1"/>
          <p:nvPr/>
        </p:nvSpPr>
        <p:spPr>
          <a:xfrm>
            <a:off x="152400" y="190700"/>
            <a:ext cx="6460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9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Error convergence at different points (inside the layers)</a:t>
            </a:r>
            <a:endParaRPr sz="19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26" name="Google Shape;326;g2187e6dcaf8_1_111"/>
          <p:cNvSpPr txBox="1"/>
          <p:nvPr/>
        </p:nvSpPr>
        <p:spPr>
          <a:xfrm>
            <a:off x="979575" y="731175"/>
            <a:ext cx="1608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Generic dG point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27" name="Google Shape;327;g2187e6dcaf8_1_111"/>
          <p:cNvSpPr txBox="1"/>
          <p:nvPr/>
        </p:nvSpPr>
        <p:spPr>
          <a:xfrm>
            <a:off x="3767850" y="731175"/>
            <a:ext cx="233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Outflow point of a domain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28" name="Google Shape;328;g2187e6dcaf8_1_111"/>
          <p:cNvSpPr txBox="1"/>
          <p:nvPr/>
        </p:nvSpPr>
        <p:spPr>
          <a:xfrm>
            <a:off x="6613300" y="731175"/>
            <a:ext cx="233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Downflow point of a domain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2ddbd8edf8_0_6"/>
          <p:cNvSpPr txBox="1"/>
          <p:nvPr/>
        </p:nvSpPr>
        <p:spPr>
          <a:xfrm>
            <a:off x="149725" y="98950"/>
            <a:ext cx="7729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Results and code test : Schwarzschild Price Tail</a:t>
            </a:r>
            <a:r>
              <a:rPr lang="en" sz="1800" b="0" i="0" u="none" strike="noStrike" cap="none" baseline="30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</a:t>
            </a:r>
            <a:r>
              <a:rPr lang="en" sz="18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I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34" name="Google Shape;334;g22ddbd8edf8_0_6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25</a:t>
            </a:fld>
            <a:r>
              <a:rPr lang="en"/>
              <a:t>/14</a:t>
            </a:r>
            <a:endParaRPr/>
          </a:p>
        </p:txBody>
      </p:sp>
      <p:sp>
        <p:nvSpPr>
          <p:cNvPr id="335" name="Google Shape;335;g22ddbd8edf8_0_6"/>
          <p:cNvSpPr txBox="1"/>
          <p:nvPr/>
        </p:nvSpPr>
        <p:spPr>
          <a:xfrm>
            <a:off x="-36575" y="4872275"/>
            <a:ext cx="7819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[1] Price, Richard H. "Nonspherical perturbations of relativistic gravitational collapse. I. Scalar and gravitational perturbations." Physical Review D 5, no. 10 (1972): 2419.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22ddbd8edf8_0_6"/>
          <p:cNvSpPr txBox="1"/>
          <p:nvPr/>
        </p:nvSpPr>
        <p:spPr>
          <a:xfrm>
            <a:off x="149714" y="2589790"/>
            <a:ext cx="1761900" cy="307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22ddbd8edf8_0_6"/>
          <p:cNvSpPr txBox="1"/>
          <p:nvPr/>
        </p:nvSpPr>
        <p:spPr>
          <a:xfrm>
            <a:off x="229863" y="2999031"/>
            <a:ext cx="1986300" cy="523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13" t="-2323" b="-1161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22ddbd8edf8_0_6"/>
          <p:cNvSpPr txBox="1"/>
          <p:nvPr/>
        </p:nvSpPr>
        <p:spPr>
          <a:xfrm>
            <a:off x="149725" y="1092500"/>
            <a:ext cx="5001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Solution extracted inside the layer</a:t>
            </a:r>
            <a:endParaRPr sz="13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br>
              <a:rPr lang="en" sz="13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N=7, 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subdomains=400, 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r*=240M</a:t>
            </a:r>
            <a:endParaRPr sz="13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moving initial data as Gaussian(30,10)</a:t>
            </a:r>
            <a:b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Grid [-200,1200] with R=200</a:t>
            </a:r>
            <a:endParaRPr sz="13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g22ddbd8edf8_0_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5625" y="925250"/>
            <a:ext cx="5556302" cy="312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23d244c43f_0_1"/>
          <p:cNvSpPr txBox="1"/>
          <p:nvPr/>
        </p:nvSpPr>
        <p:spPr>
          <a:xfrm>
            <a:off x="149725" y="98950"/>
            <a:ext cx="7729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Results and code test : Schwarzschild Price Tail</a:t>
            </a:r>
            <a:r>
              <a:rPr lang="en" sz="1800" b="0" i="0" u="none" strike="noStrike" cap="none" baseline="30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</a:t>
            </a:r>
            <a:r>
              <a:rPr lang="en" sz="18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II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45" name="Google Shape;345;g123d244c43f_0_1"/>
          <p:cNvSpPr txBox="1"/>
          <p:nvPr/>
        </p:nvSpPr>
        <p:spPr>
          <a:xfrm>
            <a:off x="149714" y="2589790"/>
            <a:ext cx="1761900" cy="307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123d244c43f_0_1"/>
          <p:cNvSpPr txBox="1"/>
          <p:nvPr/>
        </p:nvSpPr>
        <p:spPr>
          <a:xfrm>
            <a:off x="229863" y="2999031"/>
            <a:ext cx="1986300" cy="523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11" t="-2321" b="-1161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123d244c43f_0_1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48" name="Google Shape;348;g123d244c43f_0_1"/>
          <p:cNvSpPr txBox="1"/>
          <p:nvPr/>
        </p:nvSpPr>
        <p:spPr>
          <a:xfrm>
            <a:off x="-36575" y="4872275"/>
            <a:ext cx="7819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[1] Price, Richard H. "Nonspherical perturbations of relativistic gravitational collapse. I. Scalar and gravitational perturbations." Physical Review D 5, no. 10 (1972): 2419.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g123d244c43f_0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86474" y="830524"/>
            <a:ext cx="5699525" cy="320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123d244c43f_0_1"/>
          <p:cNvSpPr txBox="1"/>
          <p:nvPr/>
        </p:nvSpPr>
        <p:spPr>
          <a:xfrm>
            <a:off x="149725" y="1092500"/>
            <a:ext cx="50010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Solution extracted inside the layer</a:t>
            </a:r>
            <a:endParaRPr sz="13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br>
              <a:rPr lang="en" sz="13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N=7, 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subdomains=400, </a:t>
            </a:r>
            <a:endParaRPr sz="11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r*=240M</a:t>
            </a:r>
            <a:endParaRPr sz="13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moving initial data as Gaussian(30,10)</a:t>
            </a:r>
            <a:b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1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Grid [-200,1200] with R=200</a:t>
            </a:r>
            <a:endParaRPr sz="13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23d244c43f_0_27"/>
          <p:cNvSpPr txBox="1"/>
          <p:nvPr/>
        </p:nvSpPr>
        <p:spPr>
          <a:xfrm>
            <a:off x="183100" y="91650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Results and code test : Kerr Price Tail I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56" name="Google Shape;356;g123d244c43f_0_27"/>
          <p:cNvSpPr txBox="1"/>
          <p:nvPr/>
        </p:nvSpPr>
        <p:spPr>
          <a:xfrm>
            <a:off x="183089" y="2571752"/>
            <a:ext cx="1761900" cy="307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123d244c43f_0_27"/>
          <p:cNvSpPr txBox="1"/>
          <p:nvPr/>
        </p:nvSpPr>
        <p:spPr>
          <a:xfrm>
            <a:off x="183088" y="3026368"/>
            <a:ext cx="1960800" cy="523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22" t="-2321" b="-1161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g123d244c43f_0_27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27</a:t>
            </a:fld>
            <a:r>
              <a:rPr lang="en"/>
              <a:t>/14</a:t>
            </a:r>
            <a:endParaRPr/>
          </a:p>
        </p:txBody>
      </p:sp>
      <p:sp>
        <p:nvSpPr>
          <p:cNvPr id="359" name="Google Shape;359;g123d244c43f_0_27"/>
          <p:cNvSpPr txBox="1"/>
          <p:nvPr/>
        </p:nvSpPr>
        <p:spPr>
          <a:xfrm>
            <a:off x="183097" y="833421"/>
            <a:ext cx="3078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N=16, 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Subdomains=1000, 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r*=99M and a=0.8</a:t>
            </a:r>
            <a:endParaRPr sz="14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static Gaussian(2,10) initial data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 l=2 mode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g123d244c43f_0_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12397" y="1083038"/>
            <a:ext cx="5577202" cy="313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1ae5653c6c_0_1"/>
          <p:cNvSpPr txBox="1"/>
          <p:nvPr/>
        </p:nvSpPr>
        <p:spPr>
          <a:xfrm>
            <a:off x="183100" y="91650"/>
            <a:ext cx="690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Results and code test : Kerr Price Tail I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366" name="Google Shape;366;g11ae5653c6c_0_1"/>
          <p:cNvSpPr txBox="1"/>
          <p:nvPr/>
        </p:nvSpPr>
        <p:spPr>
          <a:xfrm>
            <a:off x="183089" y="2571752"/>
            <a:ext cx="1761900" cy="3078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g11ae5653c6c_0_1"/>
          <p:cNvSpPr txBox="1"/>
          <p:nvPr/>
        </p:nvSpPr>
        <p:spPr>
          <a:xfrm>
            <a:off x="183088" y="3026368"/>
            <a:ext cx="1960800" cy="523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22" t="-2321" b="-1161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11ae5653c6c_0_1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pic>
        <p:nvPicPr>
          <p:cNvPr id="369" name="Google Shape;369;g11ae5653c6c_0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66797" y="1113725"/>
            <a:ext cx="5577202" cy="3137176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11ae5653c6c_0_1"/>
          <p:cNvSpPr txBox="1"/>
          <p:nvPr/>
        </p:nvSpPr>
        <p:spPr>
          <a:xfrm>
            <a:off x="183097" y="833421"/>
            <a:ext cx="30789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N=16, 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Subdomains=1000, 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Signal extracted at r*=99M and a=0.8</a:t>
            </a:r>
            <a:endParaRPr sz="14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With static Gaussian(2,10) initial data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in l=2 mode</a:t>
            </a:r>
            <a:endParaRPr sz="1200" b="0" i="0" u="none" strike="noStrike" cap="non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62320cc68_0_95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3D Animation from one of our in-house code</a:t>
            </a:r>
            <a:endParaRPr/>
          </a:p>
        </p:txBody>
      </p:sp>
      <p:sp>
        <p:nvSpPr>
          <p:cNvPr id="83" name="Google Shape;83;g2562320cc68_0_95"/>
          <p:cNvSpPr txBox="1"/>
          <p:nvPr/>
        </p:nvSpPr>
        <p:spPr>
          <a:xfrm>
            <a:off x="1194150" y="4395825"/>
            <a:ext cx="675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100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Figure credits : MV</a:t>
            </a:r>
            <a:r>
              <a:rPr lang="en" sz="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lang="en"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friends</a:t>
            </a:r>
            <a:r>
              <a:rPr lang="en" sz="100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for ICERM Numerical Relativity hackathon at Brown University</a:t>
            </a:r>
            <a:endParaRPr sz="160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84" name="Google Shape;84;g2562320cc68_0_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4413" y="1144163"/>
            <a:ext cx="2595750" cy="323947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5" name="Google Shape;85;g2562320cc68_0_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3</a:t>
            </a:fld>
            <a:r>
              <a:rPr lang="en" dirty="0"/>
              <a:t>/18</a:t>
            </a:r>
            <a:endParaRPr dirty="0"/>
          </a:p>
        </p:txBody>
      </p:sp>
      <p:pic>
        <p:nvPicPr>
          <p:cNvPr id="86" name="Google Shape;86;g2562320cc68_0_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63838" y="1144150"/>
            <a:ext cx="2595750" cy="323947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7" name="Google Shape;87;g2562320cc68_0_95"/>
          <p:cNvSpPr txBox="1"/>
          <p:nvPr/>
        </p:nvSpPr>
        <p:spPr>
          <a:xfrm>
            <a:off x="5746925" y="812650"/>
            <a:ext cx="1629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s-Cat-ter plot</a:t>
            </a:r>
            <a:endParaRPr sz="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2562320cc68_0_95"/>
          <p:cNvSpPr txBox="1"/>
          <p:nvPr/>
        </p:nvSpPr>
        <p:spPr>
          <a:xfrm>
            <a:off x="96525" y="4775175"/>
            <a:ext cx="5670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Old Standard TT"/>
                <a:ea typeface="Old Standard TT"/>
                <a:cs typeface="Old Standard TT"/>
                <a:sym typeface="Old Standard TT"/>
              </a:rPr>
              <a:t>Note: The tails of the cats represent the spin on the black holes :)</a:t>
            </a:r>
            <a:endParaRPr sz="1100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3750b433c3_0_0"/>
          <p:cNvSpPr txBox="1">
            <a:spLocks noGrp="1"/>
          </p:cNvSpPr>
          <p:nvPr>
            <p:ph type="title"/>
          </p:nvPr>
        </p:nvSpPr>
        <p:spPr>
          <a:xfrm>
            <a:off x="2472000" y="232650"/>
            <a:ext cx="44199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  Matched Filtering 101</a:t>
            </a:r>
            <a:endParaRPr/>
          </a:p>
        </p:txBody>
      </p:sp>
      <p:sp>
        <p:nvSpPr>
          <p:cNvPr id="94" name="Google Shape;94;g23750b433c3_0_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95" name="Google Shape;95;g23750b433c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4100" y="1071500"/>
            <a:ext cx="3675775" cy="3403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96;g23750b433c3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83675" y="1158025"/>
            <a:ext cx="895950" cy="49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23750b433c3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8774" y="568322"/>
            <a:ext cx="2290100" cy="12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23750b433c3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8798" y="3399624"/>
            <a:ext cx="2083250" cy="137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23750b433c3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35100" y="568324"/>
            <a:ext cx="2154853" cy="144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g23750b433c3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35100" y="3341775"/>
            <a:ext cx="2083250" cy="13970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g23750b433c3_0_0"/>
          <p:cNvCxnSpPr/>
          <p:nvPr/>
        </p:nvCxnSpPr>
        <p:spPr>
          <a:xfrm>
            <a:off x="7706542" y="2187720"/>
            <a:ext cx="0" cy="959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2" name="Google Shape;102;g23750b433c3_0_0"/>
          <p:cNvCxnSpPr/>
          <p:nvPr/>
        </p:nvCxnSpPr>
        <p:spPr>
          <a:xfrm rot="10800000">
            <a:off x="6152200" y="3449003"/>
            <a:ext cx="785700" cy="515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3" name="Google Shape;103;g23750b433c3_0_0"/>
          <p:cNvCxnSpPr/>
          <p:nvPr/>
        </p:nvCxnSpPr>
        <p:spPr>
          <a:xfrm>
            <a:off x="1309186" y="1886772"/>
            <a:ext cx="22500" cy="1455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104" name="Google Shape;104;g23750b433c3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8374" y="2138663"/>
            <a:ext cx="1304100" cy="8661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g23750b433c3_0_0"/>
          <p:cNvCxnSpPr/>
          <p:nvPr/>
        </p:nvCxnSpPr>
        <p:spPr>
          <a:xfrm rot="10800000" flipH="1">
            <a:off x="2070550" y="3315425"/>
            <a:ext cx="810000" cy="377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6" name="Google Shape;106;g23750b433c3_0_0"/>
          <p:cNvSpPr txBox="1"/>
          <p:nvPr/>
        </p:nvSpPr>
        <p:spPr>
          <a:xfrm>
            <a:off x="2752337" y="4474925"/>
            <a:ext cx="3639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Figure credits : MV for fb.com/GrandUnifiedPhysicsMemes</a:t>
            </a:r>
            <a:endParaRPr sz="16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 smtClean="0"/>
              <a:t>5</a:t>
            </a:fld>
            <a:endParaRPr dirty="0"/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3575" y="504175"/>
            <a:ext cx="4423228" cy="251666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3" name="Google Shape;113;p3"/>
          <p:cNvSpPr/>
          <p:nvPr/>
        </p:nvSpPr>
        <p:spPr>
          <a:xfrm>
            <a:off x="6372675" y="1031103"/>
            <a:ext cx="532350" cy="221600"/>
          </a:xfrm>
          <a:custGeom>
            <a:avLst/>
            <a:gdLst/>
            <a:ahLst/>
            <a:cxnLst/>
            <a:rect l="l" t="t" r="r" b="b"/>
            <a:pathLst>
              <a:path w="21294" h="8864" extrusionOk="0">
                <a:moveTo>
                  <a:pt x="0" y="8864"/>
                </a:moveTo>
                <a:cubicBezTo>
                  <a:pt x="2321" y="1898"/>
                  <a:pt x="18972" y="-3739"/>
                  <a:pt x="21294" y="3227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6349175" y="790800"/>
            <a:ext cx="195725" cy="461900"/>
          </a:xfrm>
          <a:custGeom>
            <a:avLst/>
            <a:gdLst/>
            <a:ahLst/>
            <a:cxnLst/>
            <a:rect l="l" t="t" r="r" b="b"/>
            <a:pathLst>
              <a:path w="7829" h="18476" extrusionOk="0">
                <a:moveTo>
                  <a:pt x="0" y="18476"/>
                </a:moveTo>
                <a:cubicBezTo>
                  <a:pt x="0" y="11787"/>
                  <a:pt x="2262" y="3708"/>
                  <a:pt x="7829" y="0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4946054" y="2998475"/>
            <a:ext cx="4602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Inspired by C. V. Vishveshwara’s original to accommodate </a:t>
            </a:r>
            <a:r>
              <a:rPr lang="en" sz="900">
                <a:latin typeface="Old Standard TT"/>
                <a:ea typeface="Old Standard TT"/>
                <a:cs typeface="Old Standard TT"/>
                <a:sym typeface="Old Standard TT"/>
              </a:rPr>
              <a:t>“tortoise coordinates”</a:t>
            </a:r>
            <a:endParaRPr sz="9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6505750" y="1252700"/>
            <a:ext cx="203550" cy="93950"/>
          </a:xfrm>
          <a:custGeom>
            <a:avLst/>
            <a:gdLst/>
            <a:ahLst/>
            <a:cxnLst/>
            <a:rect l="l" t="t" r="r" b="b"/>
            <a:pathLst>
              <a:path w="8142" h="3758" extrusionOk="0">
                <a:moveTo>
                  <a:pt x="0" y="3758"/>
                </a:moveTo>
                <a:cubicBezTo>
                  <a:pt x="2900" y="3034"/>
                  <a:pt x="8142" y="2989"/>
                  <a:pt x="8142" y="0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250" y="504175"/>
            <a:ext cx="4258775" cy="2516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8" name="Google Shape;118;p3"/>
          <p:cNvSpPr txBox="1"/>
          <p:nvPr/>
        </p:nvSpPr>
        <p:spPr>
          <a:xfrm>
            <a:off x="2904142" y="3020842"/>
            <a:ext cx="3170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TimothyRias from Wikipedia</a:t>
            </a:r>
            <a:endParaRPr sz="9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91025" y="3251675"/>
            <a:ext cx="3504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Teukolsky equation :</a:t>
            </a:r>
            <a:endParaRPr sz="1400" b="1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20" name="Google Shape;12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2725" y="4828037"/>
            <a:ext cx="1569051" cy="1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 txBox="1"/>
          <p:nvPr/>
        </p:nvSpPr>
        <p:spPr>
          <a:xfrm>
            <a:off x="195400" y="4477175"/>
            <a:ext cx="1851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where,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22" name="Google Shape;122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550" y="3661375"/>
            <a:ext cx="8915482" cy="94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 txBox="1"/>
          <p:nvPr/>
        </p:nvSpPr>
        <p:spPr>
          <a:xfrm>
            <a:off x="65050" y="3189475"/>
            <a:ext cx="453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04924" y="4824817"/>
            <a:ext cx="3504899" cy="200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0d7921951_0_74"/>
          <p:cNvSpPr txBox="1">
            <a:spLocks noGrp="1"/>
          </p:cNvSpPr>
          <p:nvPr>
            <p:ph type="title"/>
          </p:nvPr>
        </p:nvSpPr>
        <p:spPr>
          <a:xfrm>
            <a:off x="74700" y="240200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Motivation</a:t>
            </a:r>
            <a:endParaRPr/>
          </a:p>
        </p:txBody>
      </p:sp>
      <p:sp>
        <p:nvSpPr>
          <p:cNvPr id="130" name="Google Shape;130;g250d7921951_0_74"/>
          <p:cNvSpPr txBox="1">
            <a:spLocks noGrp="1"/>
          </p:cNvSpPr>
          <p:nvPr>
            <p:ph type="sldNum" idx="12"/>
          </p:nvPr>
        </p:nvSpPr>
        <p:spPr>
          <a:xfrm>
            <a:off x="8649377" y="48531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6</a:t>
            </a:fld>
            <a:r>
              <a:rPr lang="en" dirty="0"/>
              <a:t>/18</a:t>
            </a:r>
            <a:endParaRPr dirty="0"/>
          </a:p>
        </p:txBody>
      </p:sp>
      <p:sp>
        <p:nvSpPr>
          <p:cNvPr id="131" name="Google Shape;131;g250d7921951_0_74"/>
          <p:cNvSpPr txBox="1"/>
          <p:nvPr/>
        </p:nvSpPr>
        <p:spPr>
          <a:xfrm>
            <a:off x="143858" y="2810400"/>
            <a:ext cx="7753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Ansatz:</a:t>
            </a:r>
            <a:endParaRPr sz="17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2" name="Google Shape;132;g250d7921951_0_74"/>
          <p:cNvSpPr txBox="1"/>
          <p:nvPr/>
        </p:nvSpPr>
        <p:spPr>
          <a:xfrm>
            <a:off x="1326750" y="870250"/>
            <a:ext cx="71463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●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Time domain solvers are generic and flexible, drawbacks include</a:t>
            </a:r>
            <a:endParaRPr sz="1800" b="0" i="0" u="none" strike="noStrike" cap="none">
              <a:solidFill>
                <a:srgbClr val="222222"/>
              </a:solidFill>
              <a:highlight>
                <a:schemeClr val="accen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Old Standard TT"/>
              <a:buChar char="○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Delta functions are approximated by narrow Gaussians</a:t>
            </a:r>
            <a:endParaRPr sz="1800" b="0" i="0" u="none" strike="noStrike" cap="none">
              <a:solidFill>
                <a:srgbClr val="222222"/>
              </a:solidFill>
              <a:highlight>
                <a:schemeClr val="accen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Old Standard TT"/>
              <a:buChar char="●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All time domain solvers are 2+1D</a:t>
            </a:r>
            <a:endParaRPr sz="1800" b="0" i="0" u="none" strike="noStrike" cap="none">
              <a:solidFill>
                <a:srgbClr val="222222"/>
              </a:solidFill>
              <a:highlight>
                <a:schemeClr val="accen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Old Standard TT"/>
              <a:buChar char="●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Our approach :</a:t>
            </a:r>
            <a:endParaRPr sz="1800" b="0" i="0" u="none" strike="noStrike" cap="none">
              <a:solidFill>
                <a:srgbClr val="222222"/>
              </a:solidFill>
              <a:highlight>
                <a:schemeClr val="accen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○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1+1D decomposition</a:t>
            </a:r>
            <a:r>
              <a:rPr lang="en" sz="1800" b="0" i="0" u="none" strike="noStrike" cap="none" baseline="30000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1,2</a:t>
            </a:r>
            <a:endParaRPr sz="1800" b="0" i="0" u="none" strike="noStrike" cap="none" baseline="30000">
              <a:solidFill>
                <a:srgbClr val="222222"/>
              </a:solidFill>
              <a:highlight>
                <a:schemeClr val="accen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9144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800"/>
              <a:buFont typeface="Arial"/>
              <a:buChar char="○"/>
            </a:pPr>
            <a:r>
              <a:rPr lang="en" sz="18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Delta function can be modelled exactly with dG scheme</a:t>
            </a:r>
            <a:endParaRPr sz="1800" b="0" i="0" u="none" strike="noStrike" cap="none">
              <a:solidFill>
                <a:srgbClr val="222222"/>
              </a:solidFill>
              <a:highlight>
                <a:schemeClr val="accen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3" name="Google Shape;133;g250d7921951_0_74"/>
          <p:cNvSpPr txBox="1"/>
          <p:nvPr/>
        </p:nvSpPr>
        <p:spPr>
          <a:xfrm>
            <a:off x="143858" y="3619895"/>
            <a:ext cx="6205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Master equation in tortoise coordinates for scalar field:</a:t>
            </a:r>
            <a:endParaRPr sz="17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34" name="Google Shape;134;g250d7921951_0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8550" y="3072949"/>
            <a:ext cx="3426899" cy="57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250d7921951_0_74"/>
          <p:cNvSpPr txBox="1"/>
          <p:nvPr/>
        </p:nvSpPr>
        <p:spPr>
          <a:xfrm>
            <a:off x="-29496" y="4745143"/>
            <a:ext cx="9612900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dirty="0"/>
              <a:t>[1] Nunez, Dario, Juan Carlos Degollado, and Carlos Palenzuela. "One dimensional description of the gravitational perturbation in a Kerr background." Physical Review D 81, no. 6 (2010): 064011.</a:t>
            </a:r>
            <a:endParaRPr sz="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" sz="800" dirty="0"/>
              <a:t>2</a:t>
            </a:r>
            <a:r>
              <a:rPr lang="en" sz="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Stein, L. C. (2012). Probes of strong-field gravity (Doctoral dissertation, Massachusetts Institute of Technology).</a:t>
            </a: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g250d7921951_0_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201" y="4142500"/>
            <a:ext cx="8573599" cy="49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5611d42fd6_0_10"/>
          <p:cNvSpPr txBox="1"/>
          <p:nvPr/>
        </p:nvSpPr>
        <p:spPr>
          <a:xfrm>
            <a:off x="152400" y="672413"/>
            <a:ext cx="6172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The full coupled system by introducing auxiliary variables:</a:t>
            </a:r>
            <a:endParaRPr sz="1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42" name="Google Shape;142;g25611d42fd6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970" y="3114243"/>
            <a:ext cx="8356063" cy="115674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25611d42fd6_0_10"/>
          <p:cNvSpPr txBox="1"/>
          <p:nvPr/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7</a:t>
            </a:fld>
            <a:endParaRPr sz="1000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44" name="Google Shape;144;g25611d42fd6_0_10"/>
          <p:cNvSpPr txBox="1"/>
          <p:nvPr/>
        </p:nvSpPr>
        <p:spPr>
          <a:xfrm>
            <a:off x="152400" y="2515075"/>
            <a:ext cx="421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For example, with given </a:t>
            </a:r>
            <a:r>
              <a:rPr lang="en" sz="1400" b="0" i="1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l</a:t>
            </a:r>
            <a:r>
              <a:rPr lang="en" sz="1400" b="0" i="1" u="none" strike="noStrike" cap="none" baseline="-25000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max</a:t>
            </a:r>
            <a:r>
              <a:rPr lang="en" sz="14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=6</a:t>
            </a:r>
            <a:endParaRPr sz="1400" b="1" i="0" u="none" strike="noStrike" cap="none" baseline="-25000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45" name="Google Shape;145;g25611d42fd6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63675" y="1662175"/>
            <a:ext cx="3016650" cy="4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187e6dcaf8_1_0"/>
          <p:cNvSpPr txBox="1"/>
          <p:nvPr/>
        </p:nvSpPr>
        <p:spPr>
          <a:xfrm>
            <a:off x="541028" y="250750"/>
            <a:ext cx="64158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Why discontinuous Galerkin?</a:t>
            </a:r>
            <a:endParaRPr sz="14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51" name="Google Shape;151;g2187e6dcaf8_1_0"/>
          <p:cNvSpPr txBox="1"/>
          <p:nvPr/>
        </p:nvSpPr>
        <p:spPr>
          <a:xfrm>
            <a:off x="1049500" y="949686"/>
            <a:ext cx="6490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Arial"/>
              <a:buChar char="●"/>
            </a:pPr>
            <a:r>
              <a:rPr lang="en" sz="15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More efficient than finite difference methods</a:t>
            </a:r>
            <a:endParaRPr sz="15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Arial"/>
              <a:buChar char="●"/>
            </a:pPr>
            <a:r>
              <a:rPr lang="en" sz="15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Easily parallelizable</a:t>
            </a:r>
            <a:endParaRPr sz="15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Arial"/>
              <a:buChar char="●"/>
            </a:pPr>
            <a:r>
              <a:rPr lang="en" sz="1500" b="0" i="0" u="none" strike="noStrike" cap="none">
                <a:solidFill>
                  <a:srgbClr val="222222"/>
                </a:solidFill>
                <a:highlight>
                  <a:schemeClr val="accen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Delta function can be exactly incorporated in the scheme</a:t>
            </a:r>
            <a:endParaRPr sz="15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Arial"/>
              <a:buChar char="●"/>
            </a:pPr>
            <a:r>
              <a:rPr lang="en" sz="15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Exponential decay of error</a:t>
            </a:r>
            <a:endParaRPr sz="15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500"/>
              <a:buFont typeface="Old Standard TT"/>
              <a:buChar char="●"/>
            </a:pPr>
            <a:r>
              <a:rPr lang="en" sz="1500" b="0" i="0" u="none" strike="noStrike" cap="none">
                <a:solidFill>
                  <a:srgbClr val="222222"/>
                </a:solidFill>
                <a:highlight>
                  <a:srgbClr val="FFFBF0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Method maintains spectral accuracy for non smooth solution provided the non smoothness is located at interfaces</a:t>
            </a:r>
            <a:endParaRPr sz="1500" b="0" i="0" u="none" strike="noStrike" cap="none">
              <a:solidFill>
                <a:srgbClr val="222222"/>
              </a:solidFill>
              <a:highlight>
                <a:srgbClr val="FFFBF0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52" name="Google Shape;152;g2187e6dcaf8_1_0"/>
          <p:cNvSpPr/>
          <p:nvPr/>
        </p:nvSpPr>
        <p:spPr>
          <a:xfrm>
            <a:off x="4419600" y="241935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2187e6dcaf8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9000" y="2571750"/>
            <a:ext cx="2723800" cy="2497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4" name="Google Shape;154;g2187e6dcaf8_1_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dirty="0"/>
              <a:t>8</a:t>
            </a:r>
            <a:endParaRPr dirty="0"/>
          </a:p>
        </p:txBody>
      </p:sp>
      <p:pic>
        <p:nvPicPr>
          <p:cNvPr id="155" name="Google Shape;155;g2187e6dcaf8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7800" y="2794850"/>
            <a:ext cx="2990779" cy="14762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6" name="Google Shape;156;g2187e6dcaf8_1_0"/>
          <p:cNvSpPr txBox="1"/>
          <p:nvPr/>
        </p:nvSpPr>
        <p:spPr>
          <a:xfrm>
            <a:off x="5304503" y="4232127"/>
            <a:ext cx="1519437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Fig. Credits: Saul Teukolsky</a:t>
            </a:r>
            <a:endParaRPr sz="800" b="0" i="0" u="none" strike="noStrike" cap="non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57" name="Google Shape;157;g2187e6dcaf8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76347" y="3143416"/>
            <a:ext cx="2032325" cy="77915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58" name="Google Shape;158;g2187e6dcaf8_1_0"/>
          <p:cNvCxnSpPr/>
          <p:nvPr/>
        </p:nvCxnSpPr>
        <p:spPr>
          <a:xfrm rot="10800000" flipH="1">
            <a:off x="7249697" y="3384317"/>
            <a:ext cx="420300" cy="167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9" name="Google Shape;159;g2187e6dcaf8_1_0"/>
          <p:cNvSpPr/>
          <p:nvPr/>
        </p:nvSpPr>
        <p:spPr>
          <a:xfrm>
            <a:off x="7734522" y="3379033"/>
            <a:ext cx="500991" cy="172483"/>
          </a:xfrm>
          <a:custGeom>
            <a:avLst/>
            <a:gdLst/>
            <a:ahLst/>
            <a:cxnLst/>
            <a:rect l="l" t="t" r="r" b="b"/>
            <a:pathLst>
              <a:path w="27213" h="9369" extrusionOk="0">
                <a:moveTo>
                  <a:pt x="0" y="0"/>
                </a:moveTo>
                <a:cubicBezTo>
                  <a:pt x="2000" y="1561"/>
                  <a:pt x="7462" y="9314"/>
                  <a:pt x="11997" y="9363"/>
                </a:cubicBezTo>
                <a:cubicBezTo>
                  <a:pt x="16533" y="9412"/>
                  <a:pt x="24677" y="1804"/>
                  <a:pt x="27213" y="292"/>
                </a:cubicBezTo>
              </a:path>
            </a:pathLst>
          </a:custGeom>
          <a:noFill/>
          <a:ln w="9525" cap="flat" cmpd="sng">
            <a:solidFill>
              <a:srgbClr val="00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2187e6dcaf8_1_0"/>
          <p:cNvSpPr/>
          <p:nvPr/>
        </p:nvSpPr>
        <p:spPr>
          <a:xfrm>
            <a:off x="8289399" y="3373638"/>
            <a:ext cx="484827" cy="178669"/>
          </a:xfrm>
          <a:custGeom>
            <a:avLst/>
            <a:gdLst/>
            <a:ahLst/>
            <a:cxnLst/>
            <a:rect l="l" t="t" r="r" b="b"/>
            <a:pathLst>
              <a:path w="26335" h="9705" extrusionOk="0">
                <a:moveTo>
                  <a:pt x="0" y="0"/>
                </a:moveTo>
                <a:cubicBezTo>
                  <a:pt x="1268" y="1609"/>
                  <a:pt x="4926" y="9266"/>
                  <a:pt x="7608" y="9656"/>
                </a:cubicBezTo>
                <a:cubicBezTo>
                  <a:pt x="10290" y="10046"/>
                  <a:pt x="13752" y="2390"/>
                  <a:pt x="16093" y="2341"/>
                </a:cubicBezTo>
                <a:cubicBezTo>
                  <a:pt x="18434" y="2292"/>
                  <a:pt x="19946" y="8876"/>
                  <a:pt x="21653" y="9364"/>
                </a:cubicBezTo>
                <a:cubicBezTo>
                  <a:pt x="23360" y="9852"/>
                  <a:pt x="25555" y="5950"/>
                  <a:pt x="26335" y="5267"/>
                </a:cubicBezTo>
              </a:path>
            </a:pathLst>
          </a:custGeom>
          <a:noFill/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87e6dcaf8_1_178"/>
          <p:cNvSpPr txBox="1">
            <a:spLocks noGrp="1"/>
          </p:cNvSpPr>
          <p:nvPr>
            <p:ph type="title"/>
          </p:nvPr>
        </p:nvSpPr>
        <p:spPr>
          <a:xfrm>
            <a:off x="311700" y="130200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/>
              <a:t>Delta source term in a wave equation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/>
          </a:p>
        </p:txBody>
      </p:sp>
      <p:pic>
        <p:nvPicPr>
          <p:cNvPr id="166" name="Google Shape;166;g2187e6dcaf8_1_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825" y="1276800"/>
            <a:ext cx="3780476" cy="378047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7" name="Google Shape;167;g2187e6dcaf8_1_178"/>
          <p:cNvSpPr txBox="1">
            <a:spLocks noGrp="1"/>
          </p:cNvSpPr>
          <p:nvPr>
            <p:ph type="sldNum" idx="12"/>
          </p:nvPr>
        </p:nvSpPr>
        <p:spPr>
          <a:xfrm>
            <a:off x="8621175" y="47803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 smtClean="0"/>
              <a:t>9</a:t>
            </a:fld>
            <a:r>
              <a:rPr lang="en" dirty="0"/>
              <a:t>/18</a:t>
            </a:r>
            <a:endParaRPr dirty="0"/>
          </a:p>
        </p:txBody>
      </p:sp>
      <p:pic>
        <p:nvPicPr>
          <p:cNvPr id="168" name="Google Shape;168;g2187e6dcaf8_1_1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2775" y="1276800"/>
            <a:ext cx="3780476" cy="3780476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9" name="Google Shape;169;g2187e6dcaf8_1_1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67250" y="711675"/>
            <a:ext cx="2698549" cy="44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1187</Words>
  <Application>Microsoft Office PowerPoint</Application>
  <PresentationFormat>On-screen Show (16:9)</PresentationFormat>
  <Paragraphs>177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Caveat</vt:lpstr>
      <vt:lpstr>Comfortaa</vt:lpstr>
      <vt:lpstr>Arial</vt:lpstr>
      <vt:lpstr>Old Standard TT</vt:lpstr>
      <vt:lpstr>Comfortaa Light</vt:lpstr>
      <vt:lpstr>Paperback</vt:lpstr>
      <vt:lpstr>A discontinuous Galerkin method for the distributionally-sourced s=0 Teukolsky equation</vt:lpstr>
      <vt:lpstr>PowerPoint Presentation</vt:lpstr>
      <vt:lpstr>3D Animation from one of our in-house code</vt:lpstr>
      <vt:lpstr>  Matched Filtering 101</vt:lpstr>
      <vt:lpstr>PowerPoint Presentation</vt:lpstr>
      <vt:lpstr>Motivation</vt:lpstr>
      <vt:lpstr>PowerPoint Presentation</vt:lpstr>
      <vt:lpstr>PowerPoint Presentation</vt:lpstr>
      <vt:lpstr>Delta source term in a wave equation  </vt:lpstr>
      <vt:lpstr>Hyperboloidal Layers1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That’s all folks!</vt:lpstr>
      <vt:lpstr>PowerPoint Presentation</vt:lpstr>
      <vt:lpstr>Extreme Mass Ratio Inspirals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discontinuous Galerkin method for the distributionally-sourced s=0 Teukolsky equation</dc:title>
  <dc:creator>Manas Vishal</dc:creator>
  <cp:lastModifiedBy>Manas Vishal</cp:lastModifiedBy>
  <cp:revision>4</cp:revision>
  <dcterms:modified xsi:type="dcterms:W3CDTF">2023-07-04T19:49:56Z</dcterms:modified>
</cp:coreProperties>
</file>