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</p:sldMasterIdLst>
  <p:notesMasterIdLst>
    <p:notesMasterId r:id="rId57"/>
  </p:notesMasterIdLst>
  <p:sldIdLst>
    <p:sldId id="313" r:id="rId4"/>
    <p:sldId id="284" r:id="rId5"/>
    <p:sldId id="337" r:id="rId6"/>
    <p:sldId id="338" r:id="rId7"/>
    <p:sldId id="339" r:id="rId8"/>
    <p:sldId id="340" r:id="rId9"/>
    <p:sldId id="348" r:id="rId10"/>
    <p:sldId id="371" r:id="rId11"/>
    <p:sldId id="318" r:id="rId12"/>
    <p:sldId id="319" r:id="rId13"/>
    <p:sldId id="417" r:id="rId14"/>
    <p:sldId id="322" r:id="rId15"/>
    <p:sldId id="324" r:id="rId16"/>
    <p:sldId id="438" r:id="rId17"/>
    <p:sldId id="325" r:id="rId18"/>
    <p:sldId id="451" r:id="rId19"/>
    <p:sldId id="326" r:id="rId20"/>
    <p:sldId id="327" r:id="rId21"/>
    <p:sldId id="439" r:id="rId22"/>
    <p:sldId id="328" r:id="rId23"/>
    <p:sldId id="452" r:id="rId24"/>
    <p:sldId id="446" r:id="rId25"/>
    <p:sldId id="447" r:id="rId26"/>
    <p:sldId id="440" r:id="rId27"/>
    <p:sldId id="453" r:id="rId28"/>
    <p:sldId id="454" r:id="rId29"/>
    <p:sldId id="448" r:id="rId30"/>
    <p:sldId id="455" r:id="rId31"/>
    <p:sldId id="456" r:id="rId32"/>
    <p:sldId id="457" r:id="rId33"/>
    <p:sldId id="427" r:id="rId34"/>
    <p:sldId id="458" r:id="rId35"/>
    <p:sldId id="459" r:id="rId36"/>
    <p:sldId id="460" r:id="rId37"/>
    <p:sldId id="445" r:id="rId38"/>
    <p:sldId id="329" r:id="rId39"/>
    <p:sldId id="859" r:id="rId40"/>
    <p:sldId id="331" r:id="rId41"/>
    <p:sldId id="392" r:id="rId42"/>
    <p:sldId id="394" r:id="rId43"/>
    <p:sldId id="416" r:id="rId44"/>
    <p:sldId id="387" r:id="rId45"/>
    <p:sldId id="433" r:id="rId46"/>
    <p:sldId id="359" r:id="rId47"/>
    <p:sldId id="360" r:id="rId48"/>
    <p:sldId id="380" r:id="rId49"/>
    <p:sldId id="381" r:id="rId50"/>
    <p:sldId id="382" r:id="rId51"/>
    <p:sldId id="383" r:id="rId52"/>
    <p:sldId id="441" r:id="rId53"/>
    <p:sldId id="442" r:id="rId54"/>
    <p:sldId id="443" r:id="rId55"/>
    <p:sldId id="861" r:id="rId5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716"/>
  </p:normalViewPr>
  <p:slideViewPr>
    <p:cSldViewPr>
      <p:cViewPr varScale="1">
        <p:scale>
          <a:sx n="103" d="100"/>
          <a:sy n="103" d="100"/>
        </p:scale>
        <p:origin x="17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0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387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15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17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18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20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21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5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5E000-D5CC-4EAF-B3BB-5465510640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6636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2195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650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3480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2919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9721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058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741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7717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56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C2826-8021-4B8B-A963-C47BC8E0CC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706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99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679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64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3382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18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635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602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5911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15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178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0112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B39C-F15C-471E-A619-B574A0208B1D}" type="slidenum">
              <a:rPr lang="en-US" altLang="en-US">
                <a:solidFill>
                  <a:prstClr val="black"/>
                </a:solidFill>
              </a:rPr>
              <a:pPr eaLnBrk="1" hangingPunct="1"/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48C33-C2EF-4418-8B4E-4B2F73EA888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7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8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9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19.07.2023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md-dk/concept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18.xml"/><Relationship Id="rId7" Type="http://schemas.openxmlformats.org/officeDocument/2006/relationships/oleObject" Target="../embeddings/oleObject6.bin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2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sim3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972615" y="381000"/>
            <a:ext cx="10937354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55140" y="628017"/>
            <a:ext cx="8433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800" b="1" dirty="0" err="1">
                <a:solidFill>
                  <a:srgbClr val="FFFFFF"/>
                </a:solidFill>
                <a:latin typeface="Helvetica" pitchFamily="34" charset="0"/>
              </a:rPr>
              <a:t>What</a:t>
            </a:r>
            <a:r>
              <a:rPr lang="da-DK" sz="2800" b="1" dirty="0">
                <a:solidFill>
                  <a:srgbClr val="FFFFFF"/>
                </a:solidFill>
                <a:latin typeface="Helvetica" pitchFamily="34" charset="0"/>
              </a:rPr>
              <a:t> is the Universe </a:t>
            </a:r>
            <a:r>
              <a:rPr lang="da-DK" sz="2800" b="1" dirty="0" err="1">
                <a:solidFill>
                  <a:srgbClr val="FFFFFF"/>
                </a:solidFill>
                <a:latin typeface="Helvetica" pitchFamily="34" charset="0"/>
              </a:rPr>
              <a:t>telling</a:t>
            </a:r>
            <a:r>
              <a:rPr lang="da-DK" sz="2800" b="1" dirty="0">
                <a:solidFill>
                  <a:srgbClr val="FFFFFF"/>
                </a:solidFill>
                <a:latin typeface="Helvetica" pitchFamily="34" charset="0"/>
              </a:rPr>
              <a:t> </a:t>
            </a:r>
            <a:r>
              <a:rPr lang="da-DK" sz="2800" b="1" dirty="0" err="1">
                <a:solidFill>
                  <a:srgbClr val="FFFFFF"/>
                </a:solidFill>
                <a:latin typeface="Helvetica" pitchFamily="34" charset="0"/>
              </a:rPr>
              <a:t>us</a:t>
            </a:r>
            <a:r>
              <a:rPr lang="da-DK" sz="2800" b="1" dirty="0">
                <a:solidFill>
                  <a:srgbClr val="FFFFFF"/>
                </a:solidFill>
                <a:latin typeface="Helvetica" pitchFamily="34" charset="0"/>
              </a:rPr>
              <a:t> </a:t>
            </a:r>
            <a:r>
              <a:rPr lang="da-DK" sz="2800" b="1" dirty="0" err="1">
                <a:solidFill>
                  <a:srgbClr val="FFFFFF"/>
                </a:solidFill>
                <a:latin typeface="Helvetica" pitchFamily="34" charset="0"/>
              </a:rPr>
              <a:t>about</a:t>
            </a:r>
            <a:r>
              <a:rPr lang="da-DK" sz="2800" b="1" dirty="0">
                <a:solidFill>
                  <a:srgbClr val="FFFFFF"/>
                </a:solidFill>
                <a:latin typeface="Helvetica" pitchFamily="34" charset="0"/>
              </a:rPr>
              <a:t> neutrinos?</a:t>
            </a: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084586" y="3410247"/>
            <a:ext cx="112102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673846" y="3426981"/>
            <a:ext cx="108353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3828594" y="2440862"/>
            <a:ext cx="1143797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572591" y="277683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 dirty="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17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CMB TEMPERATURE AND POLARISATION</a:t>
            </a: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2941" y="565195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Aghanim</a:t>
            </a:r>
            <a:r>
              <a:rPr lang="da-DK" dirty="0">
                <a:solidFill>
                  <a:schemeClr val="bg1"/>
                </a:solidFill>
              </a:rPr>
              <a:t> et al. 2018 (Planck)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12020"/>
            <a:ext cx="6946079" cy="49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Anderson et al. 1312.4877 (SDSS)</a:t>
            </a: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4905345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Alam et al. 1607.03155 (SDSS DR12)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57751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6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6915" name="Text Box 3"/>
              <p:cNvSpPr txBox="1">
                <a:spLocks noChangeArrowheads="1"/>
              </p:cNvSpPr>
              <p:nvPr/>
            </p:nvSpPr>
            <p:spPr bwMode="auto">
              <a:xfrm>
                <a:off x="7299325" y="3603625"/>
                <a:ext cx="15825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i="1" dirty="0">
                    <a:solidFill>
                      <a:srgbClr val="FF0000"/>
                    </a:solidFill>
                    <a:latin typeface="Arial Unicode MS" pitchFamily="34" charset="-128"/>
                  </a:rPr>
                  <a:t> = </a:t>
                </a:r>
                <a:r>
                  <a:rPr lang="da-DK" dirty="0">
                    <a:solidFill>
                      <a:srgbClr val="FF0000"/>
                    </a:solidFill>
                    <a:latin typeface="Arial Unicode MS" pitchFamily="34" charset="-128"/>
                  </a:rPr>
                  <a:t>0.3</a:t>
                </a:r>
                <a:r>
                  <a:rPr lang="da-DK" dirty="0">
                    <a:solidFill>
                      <a:srgbClr val="FF0000"/>
                    </a:solidFill>
                  </a:rPr>
                  <a:t> </a:t>
                </a:r>
                <a:r>
                  <a:rPr lang="da-DK" dirty="0" err="1">
                    <a:solidFill>
                      <a:srgbClr val="FF0000"/>
                    </a:solidFill>
                  </a:rPr>
                  <a:t>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069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9325" y="3603625"/>
                <a:ext cx="1582549" cy="369332"/>
              </a:xfrm>
              <a:prstGeom prst="rect">
                <a:avLst/>
              </a:prstGeom>
              <a:blipFill>
                <a:blip r:embed="rId4"/>
                <a:stretch>
                  <a:fillRect l="-794" t="-10000" r="-2381" b="-2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6917" name="Text Box 5"/>
              <p:cNvSpPr txBox="1">
                <a:spLocks noChangeArrowheads="1"/>
              </p:cNvSpPr>
              <p:nvPr/>
            </p:nvSpPr>
            <p:spPr bwMode="auto">
              <a:xfrm>
                <a:off x="7315200" y="4475163"/>
                <a:ext cx="13901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i="1" dirty="0">
                    <a:solidFill>
                      <a:schemeClr val="accent1"/>
                    </a:solidFill>
                    <a:latin typeface="Arial Unicode MS" pitchFamily="34" charset="-128"/>
                  </a:rPr>
                  <a:t> = </a:t>
                </a:r>
                <a:r>
                  <a:rPr lang="da-DK" dirty="0">
                    <a:solidFill>
                      <a:schemeClr val="accent1"/>
                    </a:solidFill>
                  </a:rPr>
                  <a:t>1 </a:t>
                </a:r>
                <a:r>
                  <a:rPr lang="da-DK" dirty="0" err="1">
                    <a:solidFill>
                      <a:schemeClr val="accent1"/>
                    </a:solidFill>
                  </a:rPr>
                  <a:t>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0691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200" y="4475163"/>
                <a:ext cx="1390189" cy="369332"/>
              </a:xfrm>
              <a:prstGeom prst="rect">
                <a:avLst/>
              </a:prstGeom>
              <a:blipFill>
                <a:blip r:embed="rId5"/>
                <a:stretch>
                  <a:fillRect l="-1818" t="-10000" r="-2727" b="-2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6918" name="Text Box 6"/>
              <p:cNvSpPr txBox="1">
                <a:spLocks noChangeArrowheads="1"/>
              </p:cNvSpPr>
              <p:nvPr/>
            </p:nvSpPr>
            <p:spPr bwMode="auto">
              <a:xfrm>
                <a:off x="7315200" y="3200400"/>
                <a:ext cx="14543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i="1" dirty="0">
                    <a:solidFill>
                      <a:schemeClr val="bg1"/>
                    </a:solidFill>
                    <a:latin typeface="Arial Unicode MS" pitchFamily="34" charset="-128"/>
                  </a:rPr>
                  <a:t> = </a:t>
                </a:r>
                <a:r>
                  <a:rPr lang="da-DK" dirty="0">
                    <a:solidFill>
                      <a:schemeClr val="bg1"/>
                    </a:solidFill>
                    <a:latin typeface="Arial Unicode MS" pitchFamily="34" charset="-128"/>
                  </a:rPr>
                  <a:t>0</a:t>
                </a:r>
                <a:r>
                  <a:rPr lang="da-DK" i="1" dirty="0">
                    <a:solidFill>
                      <a:schemeClr val="bg1"/>
                    </a:solidFill>
                    <a:latin typeface="Arial Unicode MS" pitchFamily="34" charset="-128"/>
                  </a:rPr>
                  <a:t> 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eV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691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200" y="3200400"/>
                <a:ext cx="1454309" cy="369332"/>
              </a:xfrm>
              <a:prstGeom prst="rect">
                <a:avLst/>
              </a:prstGeom>
              <a:blipFill>
                <a:blip r:embed="rId6"/>
                <a:stretch>
                  <a:fillRect l="-1739" t="-13333" r="-2609" b="-20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7" imgW="1612800" imgH="431640" progId="Equation.3">
                  <p:embed/>
                </p:oleObj>
              </mc:Choice>
              <mc:Fallback>
                <p:oleObj name="Ligning" r:id="rId7" imgW="1612800" imgH="431640" progId="Equation.3">
                  <p:embed/>
                  <p:pic>
                    <p:nvPicPr>
                      <p:cNvPr id="8069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15642" cy="468052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784532" y="5661248"/>
            <a:ext cx="785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Tram et al. 1811.00904 (JCAP) (</a:t>
            </a:r>
            <a:r>
              <a:rPr lang="da-DK" dirty="0" err="1">
                <a:solidFill>
                  <a:schemeClr val="bg1"/>
                </a:solidFill>
              </a:rPr>
              <a:t>fully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compatible</a:t>
            </a:r>
            <a:r>
              <a:rPr lang="da-DK" dirty="0">
                <a:solidFill>
                  <a:schemeClr val="bg1"/>
                </a:solidFill>
              </a:rPr>
              <a:t> with GR at the </a:t>
            </a:r>
            <a:r>
              <a:rPr lang="da-DK" dirty="0" err="1">
                <a:solidFill>
                  <a:schemeClr val="bg1"/>
                </a:solidFill>
              </a:rPr>
              <a:t>linear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level</a:t>
            </a:r>
            <a:r>
              <a:rPr lang="da-DK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450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5517232"/>
            <a:ext cx="2014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AGHANIM ET AL.</a:t>
            </a:r>
          </a:p>
          <a:p>
            <a:r>
              <a:rPr lang="da-DK" dirty="0">
                <a:solidFill>
                  <a:schemeClr val="bg1"/>
                </a:solidFill>
              </a:rPr>
              <a:t>(PLANCK 2018)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3" y="2372866"/>
            <a:ext cx="5352306" cy="40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10"/>
            <a:ext cx="9143999" cy="390868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9552" y="443711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Choudhury</a:t>
            </a:r>
            <a:r>
              <a:rPr lang="da-DK" dirty="0">
                <a:solidFill>
                  <a:schemeClr val="bg1"/>
                </a:solidFill>
              </a:rPr>
              <a:t> &amp; STH 1907.12598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12DB0-3FB7-D969-5CC3-F40C9BC90F74}"/>
              </a:ext>
            </a:extLst>
          </p:cNvPr>
          <p:cNvSpPr txBox="1"/>
          <p:nvPr/>
        </p:nvSpPr>
        <p:spPr>
          <a:xfrm>
            <a:off x="573726" y="5517232"/>
            <a:ext cx="80284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000" b="1" dirty="0">
                <a:solidFill>
                  <a:schemeClr val="bg1"/>
                </a:solidFill>
              </a:rPr>
              <a:t>See Eleonora’s talk for more detail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(a</a:t>
            </a:r>
            <a:r>
              <a:rPr lang="en-DK" sz="2000" b="1" dirty="0">
                <a:solidFill>
                  <a:schemeClr val="bg1"/>
                </a:solidFill>
              </a:rPr>
              <a:t>nd di Valentino, Gariazzo &amp; Mena, 2207.05167 for a very recent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A</a:t>
            </a:r>
            <a:r>
              <a:rPr lang="en-DK" sz="2000" b="1" dirty="0">
                <a:solidFill>
                  <a:schemeClr val="bg1"/>
                </a:solidFill>
              </a:rPr>
              <a:t>nalysis)</a:t>
            </a:r>
          </a:p>
        </p:txBody>
      </p:sp>
    </p:spTree>
    <p:extLst>
      <p:ext uri="{BB962C8B-B14F-4D97-AF65-F5344CB8AC3E}">
        <p14:creationId xmlns:p14="http://schemas.microsoft.com/office/powerpoint/2010/main" val="131330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FLAVOUR STATES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PROPAGATION STATES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358587"/>
            <a:ext cx="603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NEUTRINO MIXING IN THE STANDARD PICTURE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/>
              <p:cNvSpPr txBox="1"/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0784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21566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235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43133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0391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64699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25482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8626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215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kumimoji="0" lang="da-DK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kumimoji="0" lang="da-DK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blipFill rotWithShape="1">
                <a:blip r:embed="rId3"/>
                <a:stretch>
                  <a:fillRect l="-6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23</m:t>
                        </m:r>
                      </m:sub>
                    </m:sSub>
                    <m: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cos</m:t>
                    </m:r>
                    <m: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23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etc.,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12</m:t>
                        </m:r>
                      </m:sub>
                    </m:sSub>
                    <m: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13</m:t>
                        </m:r>
                      </m:sub>
                    </m:sSub>
                    <m: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23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are the Euler angles of 3D rotation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𝛿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is the Dirac CP phase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da-DK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da-DK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are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Majorana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phases (relevant only if neutrinos are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Majorana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particles)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blipFill rotWithShape="1"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kumimoji="0" lang="da-DK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</m:t>
                    </m:r>
                    <m:r>
                      <a:rPr kumimoji="0" lang="da-DK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da-DK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a-DK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da-DK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a-DK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da-DK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a-DK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0" lang="da-DK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8230" y="3482183"/>
            <a:ext cx="1471878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Baseline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3650722"/>
            <a:ext cx="9061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Reactor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805" y="3482183"/>
            <a:ext cx="90659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Reactor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882" y="3482183"/>
            <a:ext cx="1582613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relevant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0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 ~0.5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69140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How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can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 the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bound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be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 </a:t>
            </a:r>
            <a:r>
              <a:rPr lang="da-DK" sz="3600" b="1" dirty="0" err="1">
                <a:solidFill>
                  <a:srgbClr val="E6F61A"/>
                </a:solidFill>
                <a:latin typeface="Comic Sans MS" pitchFamily="66" charset="0"/>
              </a:rPr>
              <a:t>avoided</a:t>
            </a:r>
            <a:r>
              <a:rPr lang="da-DK" sz="3600" b="1" dirty="0">
                <a:solidFill>
                  <a:srgbClr val="E6F61A"/>
                </a:solidFill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330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004388" y="397689"/>
            <a:ext cx="7135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>
                <a:solidFill>
                  <a:schemeClr val="bg1"/>
                </a:solidFill>
              </a:rPr>
              <a:t>How </a:t>
            </a:r>
            <a:r>
              <a:rPr lang="da-DK" altLang="da-DK" sz="2800" dirty="0" err="1">
                <a:solidFill>
                  <a:schemeClr val="bg1"/>
                </a:solidFill>
              </a:rPr>
              <a:t>does</a:t>
            </a:r>
            <a:r>
              <a:rPr lang="da-DK" altLang="da-DK" sz="2800" dirty="0">
                <a:solidFill>
                  <a:schemeClr val="bg1"/>
                </a:solidFill>
              </a:rPr>
              <a:t> neutrino </a:t>
            </a:r>
            <a:r>
              <a:rPr lang="da-DK" altLang="da-DK" sz="2800" dirty="0" err="1">
                <a:solidFill>
                  <a:schemeClr val="bg1"/>
                </a:solidFill>
              </a:rPr>
              <a:t>mass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affect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cosmology</a:t>
            </a:r>
            <a:r>
              <a:rPr lang="da-DK" altLang="da-DK" sz="2800" dirty="0">
                <a:solidFill>
                  <a:schemeClr val="bg1"/>
                </a:solidFill>
              </a:rPr>
              <a:t>?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51521" y="1412776"/>
            <a:ext cx="856895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A non-</a:t>
            </a:r>
            <a:r>
              <a:rPr lang="da-DK" altLang="da-DK" sz="2400" dirty="0" err="1">
                <a:solidFill>
                  <a:schemeClr val="bg1"/>
                </a:solidFill>
              </a:rPr>
              <a:t>zero</a:t>
            </a:r>
            <a:r>
              <a:rPr lang="da-DK" altLang="da-DK" sz="2400" dirty="0">
                <a:solidFill>
                  <a:schemeClr val="bg1"/>
                </a:solidFill>
              </a:rPr>
              <a:t>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leads</a:t>
            </a:r>
            <a:r>
              <a:rPr lang="da-DK" altLang="da-DK" sz="2400" dirty="0">
                <a:solidFill>
                  <a:schemeClr val="bg1"/>
                </a:solidFill>
              </a:rPr>
              <a:t> to:</a:t>
            </a: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1) A </a:t>
            </a:r>
            <a:r>
              <a:rPr lang="da-DK" altLang="da-DK" sz="2400" dirty="0" err="1">
                <a:solidFill>
                  <a:schemeClr val="bg1"/>
                </a:solidFill>
              </a:rPr>
              <a:t>modified</a:t>
            </a:r>
            <a:r>
              <a:rPr lang="da-DK" altLang="da-DK" sz="2400" dirty="0">
                <a:solidFill>
                  <a:schemeClr val="bg1"/>
                </a:solidFill>
              </a:rPr>
              <a:t> matter-radiation transition, </a:t>
            </a:r>
            <a:r>
              <a:rPr lang="da-DK" altLang="da-DK" sz="2400" dirty="0" err="1">
                <a:solidFill>
                  <a:schemeClr val="bg1"/>
                </a:solidFill>
              </a:rPr>
              <a:t>leading</a:t>
            </a:r>
            <a:r>
              <a:rPr lang="da-DK" altLang="da-DK" sz="2400" dirty="0">
                <a:solidFill>
                  <a:schemeClr val="bg1"/>
                </a:solidFill>
              </a:rPr>
              <a:t> to a </a:t>
            </a:r>
            <a:r>
              <a:rPr lang="da-DK" altLang="da-DK" sz="2400" dirty="0" err="1">
                <a:solidFill>
                  <a:schemeClr val="bg1"/>
                </a:solidFill>
              </a:rPr>
              <a:t>change</a:t>
            </a:r>
            <a:r>
              <a:rPr lang="da-DK" altLang="da-DK" sz="2400" dirty="0">
                <a:solidFill>
                  <a:schemeClr val="bg1"/>
                </a:solidFill>
              </a:rPr>
              <a:t> in the Hubble rate and a </a:t>
            </a:r>
            <a:r>
              <a:rPr lang="da-DK" altLang="da-DK" sz="2400" dirty="0" err="1">
                <a:solidFill>
                  <a:schemeClr val="bg1"/>
                </a:solidFill>
              </a:rPr>
              <a:t>slight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increase</a:t>
            </a:r>
            <a:r>
              <a:rPr lang="da-DK" altLang="da-DK" sz="2400" dirty="0">
                <a:solidFill>
                  <a:schemeClr val="bg1"/>
                </a:solidFill>
              </a:rPr>
              <a:t> in the </a:t>
            </a:r>
            <a:r>
              <a:rPr lang="da-DK" altLang="da-DK" sz="2400" dirty="0" err="1">
                <a:solidFill>
                  <a:schemeClr val="bg1"/>
                </a:solidFill>
              </a:rPr>
              <a:t>early</a:t>
            </a:r>
            <a:r>
              <a:rPr lang="da-DK" altLang="da-DK" sz="2400" dirty="0">
                <a:solidFill>
                  <a:schemeClr val="bg1"/>
                </a:solidFill>
              </a:rPr>
              <a:t> ISW </a:t>
            </a:r>
            <a:r>
              <a:rPr lang="da-DK" altLang="da-DK" sz="2400" dirty="0" err="1">
                <a:solidFill>
                  <a:schemeClr val="bg1"/>
                </a:solidFill>
              </a:rPr>
              <a:t>effect</a:t>
            </a:r>
            <a:endParaRPr lang="en-US" altLang="da-DK" sz="2400" dirty="0">
              <a:solidFill>
                <a:schemeClr val="bg1"/>
              </a:solidFill>
            </a:endParaRPr>
          </a:p>
          <a:p>
            <a:endParaRPr lang="en-US" altLang="da-DK" sz="2400" dirty="0">
              <a:solidFill>
                <a:schemeClr val="bg1"/>
              </a:solidFill>
            </a:endParaRPr>
          </a:p>
          <a:p>
            <a:endParaRPr lang="en-US" altLang="da-DK" sz="2400" dirty="0">
              <a:solidFill>
                <a:schemeClr val="bg1"/>
              </a:solidFill>
            </a:endParaRPr>
          </a:p>
          <a:p>
            <a:r>
              <a:rPr lang="en-US" altLang="da-DK" sz="2400" dirty="0">
                <a:solidFill>
                  <a:schemeClr val="bg1"/>
                </a:solidFill>
              </a:rPr>
              <a:t>2) The lack of neutrino clustering below the free-streaming scale leads to a very substantial reduction in matter clustering.</a:t>
            </a:r>
          </a:p>
          <a:p>
            <a:r>
              <a:rPr lang="en-US" altLang="da-DK" sz="2400" dirty="0">
                <a:solidFill>
                  <a:schemeClr val="bg1"/>
                </a:solidFill>
              </a:rPr>
              <a:t>This in turn leads to a substantial reduction in structure formation at all redshifts and e.g. a decrease in weak lensing</a:t>
            </a:r>
          </a:p>
        </p:txBody>
      </p:sp>
    </p:spTree>
    <p:extLst>
      <p:ext uri="{BB962C8B-B14F-4D97-AF65-F5344CB8AC3E}">
        <p14:creationId xmlns:p14="http://schemas.microsoft.com/office/powerpoint/2010/main" val="4182399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004388" y="397689"/>
            <a:ext cx="7165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>
                <a:solidFill>
                  <a:schemeClr val="bg1"/>
                </a:solidFill>
              </a:rPr>
              <a:t>How </a:t>
            </a:r>
            <a:r>
              <a:rPr lang="da-DK" altLang="da-DK" sz="2800" dirty="0" err="1">
                <a:solidFill>
                  <a:schemeClr val="bg1"/>
                </a:solidFill>
              </a:rPr>
              <a:t>can</a:t>
            </a:r>
            <a:r>
              <a:rPr lang="da-DK" altLang="da-DK" sz="2800" dirty="0">
                <a:solidFill>
                  <a:schemeClr val="bg1"/>
                </a:solidFill>
              </a:rPr>
              <a:t> a large neutrino </a:t>
            </a:r>
            <a:r>
              <a:rPr lang="da-DK" altLang="da-DK" sz="2800" dirty="0" err="1">
                <a:solidFill>
                  <a:schemeClr val="bg1"/>
                </a:solidFill>
              </a:rPr>
              <a:t>mass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allowed</a:t>
            </a:r>
            <a:r>
              <a:rPr lang="da-DK" altLang="da-DK" sz="2800" dirty="0">
                <a:solidFill>
                  <a:schemeClr val="bg1"/>
                </a:solidFill>
              </a:rPr>
              <a:t>?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51521" y="1412776"/>
            <a:ext cx="856895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To </a:t>
            </a:r>
            <a:r>
              <a:rPr lang="da-DK" altLang="da-DK" sz="2400" dirty="0" err="1">
                <a:solidFill>
                  <a:schemeClr val="bg1"/>
                </a:solidFill>
              </a:rPr>
              <a:t>be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consistent</a:t>
            </a:r>
            <a:r>
              <a:rPr lang="da-DK" altLang="da-DK" sz="2400" dirty="0">
                <a:solidFill>
                  <a:schemeClr val="bg1"/>
                </a:solidFill>
              </a:rPr>
              <a:t> with a large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r>
              <a:rPr lang="da-DK" altLang="da-DK" sz="2400" dirty="0">
                <a:solidFill>
                  <a:schemeClr val="bg1"/>
                </a:solidFill>
              </a:rPr>
              <a:t>, a model </a:t>
            </a:r>
            <a:r>
              <a:rPr lang="da-DK" altLang="da-DK" sz="2400" dirty="0" err="1">
                <a:solidFill>
                  <a:schemeClr val="bg1"/>
                </a:solidFill>
              </a:rPr>
              <a:t>can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be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built</a:t>
            </a:r>
            <a:r>
              <a:rPr lang="da-DK" altLang="da-DK" sz="2400" dirty="0">
                <a:solidFill>
                  <a:schemeClr val="bg1"/>
                </a:solidFill>
              </a:rPr>
              <a:t> in </a:t>
            </a:r>
            <a:r>
              <a:rPr lang="da-DK" altLang="da-DK" sz="2400" dirty="0" err="1">
                <a:solidFill>
                  <a:schemeClr val="bg1"/>
                </a:solidFill>
              </a:rPr>
              <a:t>two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ways</a:t>
            </a:r>
            <a:r>
              <a:rPr lang="da-DK" altLang="da-DK" sz="2400" dirty="0">
                <a:solidFill>
                  <a:schemeClr val="bg1"/>
                </a:solidFill>
              </a:rPr>
              <a:t>:</a:t>
            </a: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1) If the neutrino </a:t>
            </a:r>
            <a:r>
              <a:rPr lang="da-DK" altLang="da-DK" sz="2400" dirty="0" err="1">
                <a:solidFill>
                  <a:schemeClr val="bg1"/>
                </a:solidFill>
              </a:rPr>
              <a:t>sector</a:t>
            </a:r>
            <a:r>
              <a:rPr lang="da-DK" altLang="da-DK" sz="2400" dirty="0">
                <a:solidFill>
                  <a:schemeClr val="bg1"/>
                </a:solidFill>
              </a:rPr>
              <a:t> is </a:t>
            </a:r>
            <a:r>
              <a:rPr lang="da-DK" altLang="da-DK" sz="2400" dirty="0" err="1">
                <a:solidFill>
                  <a:schemeClr val="bg1"/>
                </a:solidFill>
              </a:rPr>
              <a:t>left</a:t>
            </a:r>
            <a:r>
              <a:rPr lang="da-DK" altLang="da-DK" sz="2400" dirty="0">
                <a:solidFill>
                  <a:schemeClr val="bg1"/>
                </a:solidFill>
              </a:rPr>
              <a:t> </a:t>
            </a:r>
            <a:r>
              <a:rPr lang="da-DK" altLang="da-DK" sz="2400" dirty="0" err="1">
                <a:solidFill>
                  <a:schemeClr val="bg1"/>
                </a:solidFill>
              </a:rPr>
              <a:t>unmodified</a:t>
            </a:r>
            <a:r>
              <a:rPr lang="da-DK" altLang="da-DK" sz="2400" dirty="0">
                <a:solidFill>
                  <a:schemeClr val="bg1"/>
                </a:solidFill>
              </a:rPr>
              <a:t>, the model has to </a:t>
            </a:r>
            <a:r>
              <a:rPr lang="da-DK" altLang="da-DK" sz="2400" dirty="0" err="1">
                <a:solidFill>
                  <a:schemeClr val="bg1"/>
                </a:solidFill>
              </a:rPr>
              <a:t>counteract</a:t>
            </a:r>
            <a:r>
              <a:rPr lang="da-DK" altLang="da-DK" sz="2400" dirty="0">
                <a:solidFill>
                  <a:schemeClr val="bg1"/>
                </a:solidFill>
              </a:rPr>
              <a:t> the </a:t>
            </a:r>
            <a:r>
              <a:rPr lang="da-DK" altLang="da-DK" sz="2400" dirty="0" err="1">
                <a:solidFill>
                  <a:schemeClr val="bg1"/>
                </a:solidFill>
              </a:rPr>
              <a:t>effect</a:t>
            </a:r>
            <a:r>
              <a:rPr lang="da-DK" altLang="da-DK" sz="2400" dirty="0">
                <a:solidFill>
                  <a:schemeClr val="bg1"/>
                </a:solidFill>
              </a:rPr>
              <a:t> of the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r>
              <a:rPr lang="da-DK" altLang="da-DK" sz="2400" dirty="0">
                <a:solidFill>
                  <a:schemeClr val="bg1"/>
                </a:solidFill>
              </a:rPr>
              <a:t>, i.e. it </a:t>
            </a:r>
            <a:r>
              <a:rPr lang="da-DK" altLang="da-DK" sz="2400" dirty="0" err="1">
                <a:solidFill>
                  <a:schemeClr val="bg1"/>
                </a:solidFill>
              </a:rPr>
              <a:t>needs</a:t>
            </a:r>
            <a:r>
              <a:rPr lang="da-DK" altLang="da-DK" sz="2400" dirty="0">
                <a:solidFill>
                  <a:schemeClr val="bg1"/>
                </a:solidFill>
              </a:rPr>
              <a:t> more efficient </a:t>
            </a:r>
            <a:r>
              <a:rPr lang="da-DK" altLang="da-DK" sz="2400" dirty="0" err="1">
                <a:solidFill>
                  <a:schemeClr val="bg1"/>
                </a:solidFill>
              </a:rPr>
              <a:t>clustering</a:t>
            </a:r>
            <a:endParaRPr lang="en-US" altLang="da-DK" sz="2400" dirty="0">
              <a:solidFill>
                <a:schemeClr val="bg1"/>
              </a:solidFill>
            </a:endParaRPr>
          </a:p>
          <a:p>
            <a:endParaRPr lang="en-US" altLang="da-DK" sz="2400" dirty="0">
              <a:solidFill>
                <a:schemeClr val="bg1"/>
              </a:solidFill>
            </a:endParaRPr>
          </a:p>
          <a:p>
            <a:r>
              <a:rPr lang="en-US" altLang="da-DK" sz="2400" dirty="0">
                <a:solidFill>
                  <a:schemeClr val="bg1"/>
                </a:solidFill>
              </a:rPr>
              <a:t>2) Alternatively, neutrino physics must be modified so that a large neutrino mass does not affect structure </a:t>
            </a:r>
            <a:r>
              <a:rPr lang="en-US" altLang="da-DK" sz="2400">
                <a:solidFill>
                  <a:schemeClr val="bg1"/>
                </a:solidFill>
              </a:rPr>
              <a:t>formation substantially</a:t>
            </a:r>
            <a:endParaRPr lang="en-US" alt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52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8027730" cy="403244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823183" y="5445224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Choudhury</a:t>
            </a:r>
            <a:r>
              <a:rPr lang="da-DK" dirty="0">
                <a:solidFill>
                  <a:schemeClr val="bg1"/>
                </a:solidFill>
              </a:rPr>
              <a:t> &amp; STH 1907.12598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57915-1412-0864-7BD5-FEE578510F66}"/>
              </a:ext>
            </a:extLst>
          </p:cNvPr>
          <p:cNvSpPr txBox="1"/>
          <p:nvPr/>
        </p:nvSpPr>
        <p:spPr>
          <a:xfrm>
            <a:off x="1331640" y="411922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800" dirty="0">
                <a:solidFill>
                  <a:schemeClr val="bg1"/>
                </a:solidFill>
              </a:rPr>
              <a:t>Simple examples belonging to category 1</a:t>
            </a:r>
          </a:p>
        </p:txBody>
      </p:sp>
    </p:spTree>
    <p:extLst>
      <p:ext uri="{BB962C8B-B14F-4D97-AF65-F5344CB8AC3E}">
        <p14:creationId xmlns:p14="http://schemas.microsoft.com/office/powerpoint/2010/main" val="352731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3">
            <a:extLst>
              <a:ext uri="{FF2B5EF4-FFF2-40B4-BE49-F238E27FC236}">
                <a16:creationId xmlns:a16="http://schemas.microsoft.com/office/drawing/2014/main" id="{80264105-784E-E079-894F-8EC807F19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42" y="2204244"/>
            <a:ext cx="6594207" cy="3312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82470F-E0EE-6AB7-522C-3A7CE03B44AC}"/>
              </a:ext>
            </a:extLst>
          </p:cNvPr>
          <p:cNvSpPr/>
          <p:nvPr/>
        </p:nvSpPr>
        <p:spPr>
          <a:xfrm>
            <a:off x="3419872" y="1556792"/>
            <a:ext cx="1728192" cy="44644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" name="Picture 2" descr="grid">
            <a:extLst>
              <a:ext uri="{FF2B5EF4-FFF2-40B4-BE49-F238E27FC236}">
                <a16:creationId xmlns:a16="http://schemas.microsoft.com/office/drawing/2014/main" id="{A68E293F-D11D-FA99-A36B-6224A66A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0" y="2204243"/>
            <a:ext cx="4016357" cy="33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509A6-A76A-F52B-5244-C13BDB26D011}"/>
              </a:ext>
            </a:extLst>
          </p:cNvPr>
          <p:cNvSpPr txBox="1"/>
          <p:nvPr/>
        </p:nvSpPr>
        <p:spPr>
          <a:xfrm>
            <a:off x="2123728" y="5644999"/>
            <a:ext cx="20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2005: WMAP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67CE35-FC0F-DD0A-5915-D1E7496B438C}"/>
              </a:ext>
            </a:extLst>
          </p:cNvPr>
          <p:cNvSpPr txBox="1"/>
          <p:nvPr/>
        </p:nvSpPr>
        <p:spPr>
          <a:xfrm>
            <a:off x="5480302" y="565195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2019: Planck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27F04-7503-6597-63C3-04EA69493D48}"/>
              </a:ext>
            </a:extLst>
          </p:cNvPr>
          <p:cNvSpPr txBox="1"/>
          <p:nvPr/>
        </p:nvSpPr>
        <p:spPr>
          <a:xfrm>
            <a:off x="627651" y="377057"/>
            <a:ext cx="7888698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DK" sz="2000" dirty="0">
                <a:solidFill>
                  <a:schemeClr val="bg1"/>
                </a:solidFill>
              </a:rPr>
              <a:t>With better data it becomes increasingly hard for other cosmological</a:t>
            </a:r>
          </a:p>
          <a:p>
            <a:r>
              <a:rPr lang="en-GB" sz="2000" dirty="0">
                <a:solidFill>
                  <a:schemeClr val="bg1"/>
                </a:solidFill>
              </a:rPr>
              <a:t>p</a:t>
            </a:r>
            <a:r>
              <a:rPr lang="en-DK" sz="2000" dirty="0">
                <a:solidFill>
                  <a:schemeClr val="bg1"/>
                </a:solidFill>
              </a:rPr>
              <a:t>arameters to mimic the effect of a non-zero neutrino mass</a:t>
            </a:r>
          </a:p>
          <a:p>
            <a:endParaRPr lang="en-DK" sz="2000" dirty="0">
              <a:solidFill>
                <a:schemeClr val="bg1"/>
              </a:solidFill>
            </a:endParaRPr>
          </a:p>
          <a:p>
            <a:r>
              <a:rPr lang="en-DK" sz="2000" dirty="0">
                <a:solidFill>
                  <a:schemeClr val="bg1"/>
                </a:solidFill>
              </a:rPr>
              <a:t>For purely standard model neutrinos, the mass bound is fairly robust</a:t>
            </a:r>
          </a:p>
        </p:txBody>
      </p:sp>
    </p:spTree>
    <p:extLst>
      <p:ext uri="{BB962C8B-B14F-4D97-AF65-F5344CB8AC3E}">
        <p14:creationId xmlns:p14="http://schemas.microsoft.com/office/powerpoint/2010/main" val="411475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87524" y="1490008"/>
            <a:ext cx="8568952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1) A time-</a:t>
            </a:r>
            <a:r>
              <a:rPr lang="da-DK" altLang="da-DK" sz="2400" dirty="0" err="1">
                <a:solidFill>
                  <a:schemeClr val="bg1"/>
                </a:solidFill>
              </a:rPr>
              <a:t>varying</a:t>
            </a:r>
            <a:r>
              <a:rPr lang="da-DK" altLang="da-DK" sz="2400" dirty="0">
                <a:solidFill>
                  <a:schemeClr val="bg1"/>
                </a:solidFill>
              </a:rPr>
              <a:t> neutrino </a:t>
            </a:r>
            <a:r>
              <a:rPr lang="da-DK" altLang="da-DK" sz="2400" dirty="0" err="1">
                <a:solidFill>
                  <a:schemeClr val="bg1"/>
                </a:solidFill>
              </a:rPr>
              <a:t>mass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 err="1">
                <a:solidFill>
                  <a:schemeClr val="bg1"/>
                </a:solidFill>
              </a:rPr>
              <a:t>Making</a:t>
            </a:r>
            <a:r>
              <a:rPr lang="da-DK" altLang="da-DK" sz="2000" dirty="0">
                <a:solidFill>
                  <a:schemeClr val="bg1"/>
                </a:solidFill>
              </a:rPr>
              <a:t> the neutrino </a:t>
            </a:r>
            <a:r>
              <a:rPr lang="da-DK" altLang="da-DK" sz="2000" dirty="0" err="1">
                <a:solidFill>
                  <a:schemeClr val="bg1"/>
                </a:solidFill>
              </a:rPr>
              <a:t>mass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dynamical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can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potentially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evade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cosmological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bounds</a:t>
            </a:r>
            <a:endParaRPr lang="da-DK" altLang="da-DK" sz="20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bg1"/>
                </a:solidFill>
              </a:rPr>
              <a:t>Mass </a:t>
            </a:r>
            <a:r>
              <a:rPr lang="da-DK" altLang="da-DK" sz="2000" dirty="0" err="1">
                <a:solidFill>
                  <a:schemeClr val="bg1"/>
                </a:solidFill>
              </a:rPr>
              <a:t>varying</a:t>
            </a:r>
            <a:r>
              <a:rPr lang="da-DK" altLang="da-DK" sz="2000" dirty="0">
                <a:solidFill>
                  <a:schemeClr val="bg1"/>
                </a:solidFill>
              </a:rPr>
              <a:t> neutrinos  (</a:t>
            </a:r>
            <a:r>
              <a:rPr lang="da-DK" altLang="da-DK" sz="2000" dirty="0" err="1">
                <a:solidFill>
                  <a:schemeClr val="bg1"/>
                </a:solidFill>
              </a:rPr>
              <a:t>Fardon</a:t>
            </a:r>
            <a:r>
              <a:rPr lang="da-DK" altLang="da-DK" sz="2000" dirty="0">
                <a:solidFill>
                  <a:schemeClr val="bg1"/>
                </a:solidFill>
              </a:rPr>
              <a:t>, Nelson, Weiner 2003)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altLang="da-DK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altLang="da-DK" sz="2000" dirty="0" err="1">
                <a:solidFill>
                  <a:schemeClr val="bg1"/>
                </a:solidFill>
              </a:rPr>
              <a:t>Spontaneous</a:t>
            </a:r>
            <a:r>
              <a:rPr lang="da-DK" altLang="da-DK" sz="2000" dirty="0">
                <a:solidFill>
                  <a:schemeClr val="bg1"/>
                </a:solidFill>
              </a:rPr>
              <a:t> neutrino </a:t>
            </a:r>
            <a:r>
              <a:rPr lang="da-DK" altLang="da-DK" sz="2000" dirty="0" err="1">
                <a:solidFill>
                  <a:schemeClr val="bg1"/>
                </a:solidFill>
              </a:rPr>
              <a:t>mass</a:t>
            </a:r>
            <a:r>
              <a:rPr lang="da-DK" altLang="da-DK" sz="2000" dirty="0">
                <a:solidFill>
                  <a:schemeClr val="bg1"/>
                </a:solidFill>
              </a:rPr>
              <a:t> generation (</a:t>
            </a:r>
            <a:r>
              <a:rPr lang="da-DK" altLang="da-DK" sz="2000" dirty="0" err="1">
                <a:solidFill>
                  <a:schemeClr val="bg1"/>
                </a:solidFill>
              </a:rPr>
              <a:t>Dvali</a:t>
            </a:r>
            <a:r>
              <a:rPr lang="da-DK" altLang="da-DK" sz="2000" dirty="0">
                <a:solidFill>
                  <a:schemeClr val="bg1"/>
                </a:solidFill>
              </a:rPr>
              <a:t> &amp; </a:t>
            </a:r>
            <a:r>
              <a:rPr lang="da-DK" altLang="da-DK" sz="2000" dirty="0" err="1">
                <a:solidFill>
                  <a:schemeClr val="bg1"/>
                </a:solidFill>
              </a:rPr>
              <a:t>Funcke</a:t>
            </a:r>
            <a:r>
              <a:rPr lang="da-DK" altLang="da-DK" sz="2000" dirty="0">
                <a:solidFill>
                  <a:schemeClr val="bg1"/>
                </a:solidFill>
              </a:rPr>
              <a:t>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altLang="da-DK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bg1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957224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401209" y="228804"/>
            <a:ext cx="8385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>
                <a:solidFill>
                  <a:schemeClr val="bg1"/>
                </a:solidFill>
              </a:rPr>
              <a:t>How </a:t>
            </a:r>
            <a:r>
              <a:rPr lang="da-DK" altLang="da-DK" sz="2800" dirty="0" err="1">
                <a:solidFill>
                  <a:schemeClr val="bg1"/>
                </a:solidFill>
              </a:rPr>
              <a:t>can</a:t>
            </a:r>
            <a:r>
              <a:rPr lang="da-DK" altLang="da-DK" sz="2800" dirty="0">
                <a:solidFill>
                  <a:schemeClr val="bg1"/>
                </a:solidFill>
              </a:rPr>
              <a:t> a large </a:t>
            </a:r>
            <a:r>
              <a:rPr lang="da-DK" altLang="da-DK" sz="2800" u="sng" dirty="0" err="1">
                <a:solidFill>
                  <a:schemeClr val="bg1"/>
                </a:solidFill>
              </a:rPr>
              <a:t>current</a:t>
            </a:r>
            <a:r>
              <a:rPr lang="da-DK" altLang="da-DK" sz="2800" dirty="0">
                <a:solidFill>
                  <a:schemeClr val="bg1"/>
                </a:solidFill>
              </a:rPr>
              <a:t> neutrino </a:t>
            </a:r>
            <a:r>
              <a:rPr lang="da-DK" altLang="da-DK" sz="2800" dirty="0" err="1">
                <a:solidFill>
                  <a:schemeClr val="bg1"/>
                </a:solidFill>
              </a:rPr>
              <a:t>mass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allowed</a:t>
            </a:r>
            <a:r>
              <a:rPr lang="da-DK" altLang="da-DK" sz="2800" dirty="0">
                <a:solidFill>
                  <a:schemeClr val="bg1"/>
                </a:solidFill>
              </a:rPr>
              <a:t>?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9EFACE0-A75E-4973-BC66-5D1D70475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5" y="4005064"/>
            <a:ext cx="3509659" cy="2690738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E4AB71A-613B-BDBC-9D92-C6E30ECE3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1" y="1196752"/>
            <a:ext cx="3496129" cy="2690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CFC68-8C5D-7536-32FF-609784F620F4}"/>
              </a:ext>
            </a:extLst>
          </p:cNvPr>
          <p:cNvSpPr txBox="1"/>
          <p:nvPr/>
        </p:nvSpPr>
        <p:spPr>
          <a:xfrm>
            <a:off x="4733083" y="627564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Lorenz et al. arXiv:2102.13618</a:t>
            </a:r>
          </a:p>
        </p:txBody>
      </p:sp>
    </p:spTree>
    <p:extLst>
      <p:ext uri="{BB962C8B-B14F-4D97-AF65-F5344CB8AC3E}">
        <p14:creationId xmlns:p14="http://schemas.microsoft.com/office/powerpoint/2010/main" val="2742668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87524" y="1490008"/>
            <a:ext cx="85689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400" dirty="0">
                <a:solidFill>
                  <a:schemeClr val="bg1"/>
                </a:solidFill>
              </a:rPr>
              <a:t>2) Non-standard neutrino </a:t>
            </a:r>
            <a:r>
              <a:rPr lang="da-DK" altLang="da-DK" sz="2400" dirty="0" err="1">
                <a:solidFill>
                  <a:schemeClr val="bg1"/>
                </a:solidFill>
              </a:rPr>
              <a:t>interactions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>
                <a:solidFill>
                  <a:schemeClr val="bg1"/>
                </a:solidFill>
              </a:rPr>
              <a:t>The simplest </a:t>
            </a:r>
            <a:r>
              <a:rPr lang="da-DK" altLang="da-DK" sz="2000" dirty="0" err="1">
                <a:solidFill>
                  <a:schemeClr val="bg1"/>
                </a:solidFill>
              </a:rPr>
              <a:t>example</a:t>
            </a:r>
            <a:r>
              <a:rPr lang="da-DK" altLang="da-DK" sz="2000" dirty="0">
                <a:solidFill>
                  <a:schemeClr val="bg1"/>
                </a:solidFill>
              </a:rPr>
              <a:t> is a </a:t>
            </a:r>
            <a:r>
              <a:rPr lang="da-DK" altLang="da-DK" sz="2000" dirty="0" err="1">
                <a:solidFill>
                  <a:schemeClr val="bg1"/>
                </a:solidFill>
              </a:rPr>
              <a:t>Fermi</a:t>
            </a:r>
            <a:r>
              <a:rPr lang="da-DK" altLang="da-DK" sz="2000" dirty="0">
                <a:solidFill>
                  <a:schemeClr val="bg1"/>
                </a:solidFill>
              </a:rPr>
              <a:t>-like </a:t>
            </a:r>
            <a:r>
              <a:rPr lang="da-DK" altLang="da-DK" sz="2000" dirty="0" err="1">
                <a:solidFill>
                  <a:schemeClr val="bg1"/>
                </a:solidFill>
              </a:rPr>
              <a:t>interaction</a:t>
            </a:r>
            <a:r>
              <a:rPr lang="da-DK" altLang="da-DK" sz="2000" dirty="0">
                <a:solidFill>
                  <a:schemeClr val="bg1"/>
                </a:solidFill>
              </a:rPr>
              <a:t> (</a:t>
            </a:r>
            <a:r>
              <a:rPr lang="da-DK" altLang="da-DK" sz="2000" dirty="0" err="1">
                <a:solidFill>
                  <a:schemeClr val="bg1"/>
                </a:solidFill>
              </a:rPr>
              <a:t>Cyr</a:t>
            </a:r>
            <a:r>
              <a:rPr lang="da-DK" altLang="da-DK" sz="2000" dirty="0">
                <a:solidFill>
                  <a:schemeClr val="bg1"/>
                </a:solidFill>
              </a:rPr>
              <a:t>-Racine &amp; </a:t>
            </a:r>
            <a:r>
              <a:rPr lang="da-DK" altLang="da-DK" sz="2000" dirty="0" err="1">
                <a:solidFill>
                  <a:schemeClr val="bg1"/>
                </a:solidFill>
              </a:rPr>
              <a:t>Sigurdson</a:t>
            </a:r>
            <a:r>
              <a:rPr lang="da-DK" altLang="da-DK" sz="2000" dirty="0">
                <a:solidFill>
                  <a:schemeClr val="bg1"/>
                </a:solidFill>
              </a:rPr>
              <a:t> 2013, </a:t>
            </a:r>
            <a:r>
              <a:rPr lang="da-DK" altLang="da-DK" sz="2000" dirty="0" err="1">
                <a:solidFill>
                  <a:schemeClr val="bg1"/>
                </a:solidFill>
              </a:rPr>
              <a:t>Archidiacono</a:t>
            </a:r>
            <a:r>
              <a:rPr lang="da-DK" altLang="da-DK" sz="2000" dirty="0">
                <a:solidFill>
                  <a:schemeClr val="bg1"/>
                </a:solidFill>
              </a:rPr>
              <a:t> &amp; STH 2013, </a:t>
            </a:r>
            <a:r>
              <a:rPr lang="da-DK" altLang="da-DK" sz="2000" dirty="0" err="1">
                <a:solidFill>
                  <a:schemeClr val="bg1"/>
                </a:solidFill>
              </a:rPr>
              <a:t>Forastieri</a:t>
            </a:r>
            <a:r>
              <a:rPr lang="da-DK" altLang="da-DK" sz="2000" dirty="0">
                <a:solidFill>
                  <a:schemeClr val="bg1"/>
                </a:solidFill>
              </a:rPr>
              <a:t>, </a:t>
            </a:r>
            <a:r>
              <a:rPr lang="da-DK" altLang="da-DK" sz="2000" dirty="0" err="1">
                <a:solidFill>
                  <a:schemeClr val="bg1"/>
                </a:solidFill>
              </a:rPr>
              <a:t>Lattanzi</a:t>
            </a:r>
            <a:r>
              <a:rPr lang="da-DK" altLang="da-DK" sz="2000" dirty="0">
                <a:solidFill>
                  <a:schemeClr val="bg1"/>
                </a:solidFill>
              </a:rPr>
              <a:t>, </a:t>
            </a:r>
            <a:r>
              <a:rPr lang="da-DK" altLang="da-DK" sz="2000" dirty="0" err="1">
                <a:solidFill>
                  <a:schemeClr val="bg1"/>
                </a:solidFill>
              </a:rPr>
              <a:t>Natoli</a:t>
            </a:r>
            <a:r>
              <a:rPr lang="da-DK" altLang="da-DK" sz="2000" dirty="0">
                <a:solidFill>
                  <a:schemeClr val="bg1"/>
                </a:solidFill>
              </a:rPr>
              <a:t> 2015, recent </a:t>
            </a:r>
            <a:r>
              <a:rPr lang="da-DK" altLang="da-DK" sz="2000" dirty="0" err="1">
                <a:solidFill>
                  <a:schemeClr val="bg1"/>
                </a:solidFill>
              </a:rPr>
              <a:t>works</a:t>
            </a:r>
            <a:r>
              <a:rPr lang="da-DK" altLang="da-DK" sz="2000" dirty="0">
                <a:solidFill>
                  <a:schemeClr val="bg1"/>
                </a:solidFill>
              </a:rPr>
              <a:t>: </a:t>
            </a:r>
            <a:r>
              <a:rPr lang="da-DK" altLang="da-DK" sz="2000" dirty="0" err="1">
                <a:solidFill>
                  <a:schemeClr val="bg1"/>
                </a:solidFill>
              </a:rPr>
              <a:t>Kreisch</a:t>
            </a:r>
            <a:r>
              <a:rPr lang="da-DK" altLang="da-DK" sz="2000" dirty="0">
                <a:solidFill>
                  <a:schemeClr val="bg1"/>
                </a:solidFill>
              </a:rPr>
              <a:t> et al. 2207.03164, </a:t>
            </a:r>
            <a:r>
              <a:rPr lang="da-DK" altLang="da-DK" sz="2000" dirty="0" err="1">
                <a:solidFill>
                  <a:schemeClr val="bg1"/>
                </a:solidFill>
              </a:rPr>
              <a:t>Choudhury</a:t>
            </a:r>
            <a:r>
              <a:rPr lang="da-DK" altLang="da-DK" sz="2000" dirty="0">
                <a:solidFill>
                  <a:schemeClr val="bg1"/>
                </a:solidFill>
              </a:rPr>
              <a:t>, STH, Tram 2207.07142)</a:t>
            </a:r>
          </a:p>
          <a:p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>
                <a:solidFill>
                  <a:schemeClr val="bg1"/>
                </a:solidFill>
              </a:rPr>
              <a:t>Can </a:t>
            </a:r>
            <a:r>
              <a:rPr lang="da-DK" altLang="da-DK" sz="2000" dirty="0" err="1">
                <a:solidFill>
                  <a:schemeClr val="bg1"/>
                </a:solidFill>
              </a:rPr>
              <a:t>suppress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free</a:t>
            </a:r>
            <a:r>
              <a:rPr lang="da-DK" altLang="da-DK" sz="2000" dirty="0">
                <a:solidFill>
                  <a:schemeClr val="bg1"/>
                </a:solidFill>
              </a:rPr>
              <a:t>-streaming at </a:t>
            </a:r>
            <a:r>
              <a:rPr lang="da-DK" altLang="da-DK" sz="2000" dirty="0" err="1">
                <a:solidFill>
                  <a:schemeClr val="bg1"/>
                </a:solidFill>
              </a:rPr>
              <a:t>early</a:t>
            </a:r>
            <a:r>
              <a:rPr lang="da-DK" altLang="da-DK" sz="2000" dirty="0">
                <a:solidFill>
                  <a:schemeClr val="bg1"/>
                </a:solidFill>
              </a:rPr>
              <a:t> times, </a:t>
            </a:r>
            <a:r>
              <a:rPr lang="da-DK" altLang="da-DK" sz="2000" dirty="0" err="1">
                <a:solidFill>
                  <a:schemeClr val="bg1"/>
                </a:solidFill>
              </a:rPr>
              <a:t>then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decouples</a:t>
            </a:r>
            <a:r>
              <a:rPr lang="da-DK" altLang="da-DK" sz="2000" dirty="0">
                <a:solidFill>
                  <a:schemeClr val="bg1"/>
                </a:solidFill>
              </a:rPr>
              <a:t> at </a:t>
            </a:r>
            <a:r>
              <a:rPr lang="da-DK" altLang="da-DK" sz="2000" dirty="0" err="1">
                <a:solidFill>
                  <a:schemeClr val="bg1"/>
                </a:solidFill>
              </a:rPr>
              <a:t>late</a:t>
            </a:r>
            <a:r>
              <a:rPr lang="da-DK" altLang="da-DK" sz="2000" dirty="0">
                <a:solidFill>
                  <a:schemeClr val="bg1"/>
                </a:solidFill>
              </a:rPr>
              <a:t> times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FCEADFB-BB5F-871D-761D-E22DE862F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98332"/>
            <a:ext cx="3270786" cy="2824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4A452-7AF4-6EF1-2671-C1DBF476E13D}"/>
              </a:ext>
            </a:extLst>
          </p:cNvPr>
          <p:cNvSpPr txBox="1"/>
          <p:nvPr/>
        </p:nvSpPr>
        <p:spPr>
          <a:xfrm>
            <a:off x="3740293" y="625377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Kreis et al. 2207.03164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2D1FE-38A7-84BF-27EF-125978D8EB86}"/>
              </a:ext>
            </a:extLst>
          </p:cNvPr>
          <p:cNvSpPr txBox="1"/>
          <p:nvPr/>
        </p:nvSpPr>
        <p:spPr>
          <a:xfrm>
            <a:off x="3738330" y="4056554"/>
            <a:ext cx="4838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000" dirty="0">
                <a:solidFill>
                  <a:schemeClr val="bg1"/>
                </a:solidFill>
              </a:rPr>
              <a:t>Surprisingly, fairly strong self-interactions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a</a:t>
            </a:r>
            <a:r>
              <a:rPr lang="en-DK" sz="2000" dirty="0">
                <a:solidFill>
                  <a:schemeClr val="bg1"/>
                </a:solidFill>
              </a:rPr>
              <a:t>re not necessarily disfavoured</a:t>
            </a:r>
          </a:p>
        </p:txBody>
      </p:sp>
    </p:spTree>
    <p:extLst>
      <p:ext uri="{BB962C8B-B14F-4D97-AF65-F5344CB8AC3E}">
        <p14:creationId xmlns:p14="http://schemas.microsoft.com/office/powerpoint/2010/main" val="2845884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B419A1C7-C75F-90BE-6DFE-E0D35C548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51290"/>
            <a:ext cx="5760640" cy="5973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38253-33E4-AF91-73FC-E08EC143F59D}"/>
              </a:ext>
            </a:extLst>
          </p:cNvPr>
          <p:cNvSpPr/>
          <p:nvPr/>
        </p:nvSpPr>
        <p:spPr>
          <a:xfrm>
            <a:off x="755576" y="4437112"/>
            <a:ext cx="525658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999CB-A9C7-8CA7-A62C-DAD8D662352D}"/>
              </a:ext>
            </a:extLst>
          </p:cNvPr>
          <p:cNvSpPr txBox="1"/>
          <p:nvPr/>
        </p:nvSpPr>
        <p:spPr>
          <a:xfrm>
            <a:off x="6250131" y="6021288"/>
            <a:ext cx="254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Choudhury, STH, Tram</a:t>
            </a:r>
          </a:p>
          <a:p>
            <a:r>
              <a:rPr lang="en-DK" dirty="0">
                <a:solidFill>
                  <a:schemeClr val="bg1"/>
                </a:solidFill>
              </a:rPr>
              <a:t>2207.07164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C2BA2-8120-4AB2-662E-59C7CDD42C28}"/>
              </a:ext>
            </a:extLst>
          </p:cNvPr>
          <p:cNvSpPr txBox="1"/>
          <p:nvPr/>
        </p:nvSpPr>
        <p:spPr>
          <a:xfrm>
            <a:off x="6250131" y="1268760"/>
            <a:ext cx="294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However, such interactions</a:t>
            </a:r>
          </a:p>
          <a:p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DK" dirty="0">
                <a:solidFill>
                  <a:schemeClr val="bg1"/>
                </a:solidFill>
              </a:rPr>
              <a:t>ave at most a moderate </a:t>
            </a:r>
          </a:p>
          <a:p>
            <a:r>
              <a:rPr lang="en-DK" dirty="0">
                <a:solidFill>
                  <a:schemeClr val="bg1"/>
                </a:solidFill>
              </a:rPr>
              <a:t>effect on the </a:t>
            </a: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DK" dirty="0">
                <a:solidFill>
                  <a:schemeClr val="bg1"/>
                </a:solidFill>
              </a:rPr>
              <a:t>ass bound</a:t>
            </a:r>
          </a:p>
        </p:txBody>
      </p:sp>
    </p:spTree>
    <p:extLst>
      <p:ext uri="{BB962C8B-B14F-4D97-AF65-F5344CB8AC3E}">
        <p14:creationId xmlns:p14="http://schemas.microsoft.com/office/powerpoint/2010/main" val="27878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Normal </a:t>
            </a:r>
            <a:r>
              <a:rPr kumimoji="0" 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hierarchy</a:t>
            </a: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If neutrino masses are hierarchical then oscillation experiments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However, if neutrino masses are degenerate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Experiments which rely on either the kinematics of neutrino mass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or the spin-flip in neutrinoless double beta decay are the most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efficient for measuring </a:t>
            </a:r>
            <a:r>
              <a:rPr kumimoji="0" lang="da-DK" sz="2000" b="0" i="1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</a:t>
            </a:r>
            <a:r>
              <a:rPr kumimoji="0" lang="da-DK" sz="2000" b="0" i="0" u="none" strike="noStrike" kern="1200" cap="none" spc="0" normalizeH="0" baseline="-2500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0 </a:t>
            </a: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5" imgW="1117440" imgH="241200" progId="Equation.3">
                  <p:embed/>
                </p:oleObj>
              </mc:Choice>
              <mc:Fallback>
                <p:oleObj name="Ligning" r:id="rId5" imgW="1117440" imgH="241200" progId="Equation.3">
                  <p:embed/>
                  <p:pic>
                    <p:nvPicPr>
                      <p:cNvPr id="6164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SOLAR </a:t>
            </a: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KAMLAND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14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ATMO. 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K2K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70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4419" name="Text Box 3"/>
              <p:cNvSpPr txBox="1">
                <a:spLocks noChangeArrowheads="1"/>
              </p:cNvSpPr>
              <p:nvPr/>
            </p:nvSpPr>
            <p:spPr bwMode="auto">
              <a:xfrm>
                <a:off x="287524" y="1490008"/>
                <a:ext cx="8856476" cy="2616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a-DK" altLang="da-DK" sz="2400" dirty="0">
                    <a:solidFill>
                      <a:schemeClr val="bg1"/>
                    </a:solidFill>
                  </a:rPr>
                  <a:t>2) Non-standard neutrino </a:t>
                </a:r>
                <a:r>
                  <a:rPr lang="da-DK" altLang="da-DK" sz="2400" dirty="0" err="1">
                    <a:solidFill>
                      <a:schemeClr val="bg1"/>
                    </a:solidFill>
                  </a:rPr>
                  <a:t>interactions</a:t>
                </a:r>
                <a:endParaRPr lang="da-DK" altLang="da-DK" sz="2400" dirty="0">
                  <a:solidFill>
                    <a:schemeClr val="bg1"/>
                  </a:solidFill>
                </a:endParaRP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 err="1">
                    <a:solidFill>
                      <a:schemeClr val="bg1"/>
                    </a:solidFill>
                  </a:rPr>
                  <a:t>Another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possibility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is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that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neutrinos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couple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a new, light (pseudo-)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scalar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.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This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suppresses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free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-streaming at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late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time (neutrino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recoupling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, STH 2004)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Neutrinos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can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now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pair-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annihilate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away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through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da-DK" altLang="da-DK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da-DK" altLang="da-DK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a-DK" altLang="da-DK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𝜙𝜙</m:t>
                    </m:r>
                  </m:oMath>
                </a14:m>
                <a:r>
                  <a:rPr lang="da-DK" altLang="da-DK" sz="2000" dirty="0">
                    <a:solidFill>
                      <a:schemeClr val="bg1"/>
                    </a:solidFill>
                  </a:rPr>
                  <a:t> ,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effectively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creating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a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neutrinoless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universe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Beacom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, Bell,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Dodelson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2004)</a:t>
                </a:r>
              </a:p>
            </p:txBody>
          </p:sp>
        </mc:Choice>
        <mc:Fallback xmlns="">
          <p:sp>
            <p:nvSpPr>
              <p:cNvPr id="4444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524" y="1490008"/>
                <a:ext cx="8856476" cy="2616101"/>
              </a:xfrm>
              <a:prstGeom prst="rect">
                <a:avLst/>
              </a:prstGeom>
              <a:blipFill>
                <a:blip r:embed="rId3"/>
                <a:stretch>
                  <a:fillRect l="-1146" t="-1932" b="-33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372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" y="0"/>
            <a:ext cx="455279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4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Archidiacono, STH, Hansen, Tram, arXiv:1508:02504 (sterile neutrinos)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548680"/>
            <a:ext cx="3659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The </a:t>
            </a:r>
            <a:r>
              <a:rPr lang="da-DK" dirty="0" err="1">
                <a:solidFill>
                  <a:schemeClr val="bg1"/>
                </a:solidFill>
              </a:rPr>
              <a:t>usual</a:t>
            </a:r>
            <a:r>
              <a:rPr lang="da-DK" dirty="0">
                <a:solidFill>
                  <a:schemeClr val="bg1"/>
                </a:solidFill>
              </a:rPr>
              <a:t> suppression of matter</a:t>
            </a:r>
          </a:p>
          <a:p>
            <a:r>
              <a:rPr lang="da-DK" dirty="0">
                <a:solidFill>
                  <a:schemeClr val="bg1"/>
                </a:solidFill>
              </a:rPr>
              <a:t>power </a:t>
            </a:r>
            <a:r>
              <a:rPr lang="da-DK" dirty="0" err="1">
                <a:solidFill>
                  <a:schemeClr val="bg1"/>
                </a:solidFill>
              </a:rPr>
              <a:t>does</a:t>
            </a:r>
            <a:r>
              <a:rPr lang="da-DK" dirty="0">
                <a:solidFill>
                  <a:schemeClr val="bg1"/>
                </a:solidFill>
              </a:rPr>
              <a:t> not </a:t>
            </a:r>
            <a:r>
              <a:rPr lang="da-DK" dirty="0" err="1">
                <a:solidFill>
                  <a:schemeClr val="bg1"/>
                </a:solidFill>
              </a:rPr>
              <a:t>occur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because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  <a:p>
            <a:r>
              <a:rPr lang="da-DK" dirty="0">
                <a:solidFill>
                  <a:schemeClr val="bg1"/>
                </a:solidFill>
              </a:rPr>
              <a:t>the massive neutrinos </a:t>
            </a:r>
            <a:r>
              <a:rPr lang="da-DK" dirty="0" err="1">
                <a:solidFill>
                  <a:schemeClr val="bg1"/>
                </a:solidFill>
              </a:rPr>
              <a:t>disappear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as </a:t>
            </a:r>
            <a:r>
              <a:rPr lang="da-DK" dirty="0" err="1">
                <a:solidFill>
                  <a:schemeClr val="bg1"/>
                </a:solidFill>
              </a:rPr>
              <a:t>soon</a:t>
            </a:r>
            <a:r>
              <a:rPr lang="da-DK" dirty="0">
                <a:solidFill>
                  <a:schemeClr val="bg1"/>
                </a:solidFill>
              </a:rPr>
              <a:t> as </a:t>
            </a:r>
            <a:r>
              <a:rPr lang="da-DK" dirty="0" err="1">
                <a:solidFill>
                  <a:schemeClr val="bg1"/>
                </a:solidFill>
              </a:rPr>
              <a:t>they</a:t>
            </a:r>
            <a:r>
              <a:rPr lang="da-DK" dirty="0">
                <a:solidFill>
                  <a:schemeClr val="bg1"/>
                </a:solidFill>
              </a:rPr>
              <a:t> go non-</a:t>
            </a:r>
            <a:r>
              <a:rPr lang="da-DK" dirty="0" err="1">
                <a:solidFill>
                  <a:schemeClr val="bg1"/>
                </a:solidFill>
              </a:rPr>
              <a:t>relativistic</a:t>
            </a:r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44" y="2708920"/>
            <a:ext cx="4427984" cy="33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1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703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 dirty="0" err="1">
                <a:solidFill>
                  <a:schemeClr val="bg1"/>
                </a:solidFill>
              </a:rPr>
              <a:t>Examples</a:t>
            </a:r>
            <a:r>
              <a:rPr lang="da-DK" altLang="da-DK" sz="2800" dirty="0">
                <a:solidFill>
                  <a:schemeClr val="bg1"/>
                </a:solidFill>
              </a:rPr>
              <a:t> </a:t>
            </a:r>
            <a:r>
              <a:rPr lang="da-DK" altLang="da-DK" sz="2800" dirty="0" err="1">
                <a:solidFill>
                  <a:schemeClr val="bg1"/>
                </a:solidFill>
              </a:rPr>
              <a:t>belonging</a:t>
            </a:r>
            <a:r>
              <a:rPr lang="da-DK" altLang="da-DK" sz="2800" dirty="0">
                <a:solidFill>
                  <a:schemeClr val="bg1"/>
                </a:solidFill>
              </a:rPr>
              <a:t> to </a:t>
            </a:r>
            <a:r>
              <a:rPr lang="da-DK" altLang="da-DK" sz="2800" dirty="0" err="1">
                <a:solidFill>
                  <a:schemeClr val="bg1"/>
                </a:solidFill>
              </a:rPr>
              <a:t>category</a:t>
            </a:r>
            <a:r>
              <a:rPr lang="da-DK" altLang="da-DK" sz="2800" dirty="0">
                <a:solidFill>
                  <a:schemeClr val="bg1"/>
                </a:solidFill>
              </a:rPr>
              <a:t> 2:</a:t>
            </a:r>
            <a:endParaRPr lang="en-US" altLang="da-DK" sz="2800" dirty="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87524" y="1490008"/>
            <a:ext cx="88564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a-DK" altLang="da-DK" sz="2000" dirty="0">
                <a:solidFill>
                  <a:schemeClr val="bg1"/>
                </a:solidFill>
              </a:rPr>
              <a:t>For </a:t>
            </a:r>
            <a:r>
              <a:rPr lang="da-DK" altLang="da-DK" sz="2000" dirty="0" err="1">
                <a:solidFill>
                  <a:schemeClr val="bg1"/>
                </a:solidFill>
              </a:rPr>
              <a:t>active</a:t>
            </a:r>
            <a:r>
              <a:rPr lang="da-DK" altLang="da-DK" sz="2000" dirty="0">
                <a:solidFill>
                  <a:schemeClr val="bg1"/>
                </a:solidFill>
              </a:rPr>
              <a:t> neutrinos, </a:t>
            </a:r>
            <a:r>
              <a:rPr lang="da-DK" altLang="da-DK" sz="2000" dirty="0" err="1">
                <a:solidFill>
                  <a:schemeClr val="bg1"/>
                </a:solidFill>
              </a:rPr>
              <a:t>annihilation</a:t>
            </a:r>
            <a:r>
              <a:rPr lang="da-DK" altLang="da-DK" sz="2000" dirty="0">
                <a:solidFill>
                  <a:schemeClr val="bg1"/>
                </a:solidFill>
              </a:rPr>
              <a:t> of massive neutrinos </a:t>
            </a:r>
            <a:r>
              <a:rPr lang="da-DK" altLang="da-DK" sz="2000" dirty="0" err="1">
                <a:solidFill>
                  <a:schemeClr val="bg1"/>
                </a:solidFill>
              </a:rPr>
              <a:t>typically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requires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</a:p>
          <a:p>
            <a:r>
              <a:rPr lang="da-DK" altLang="da-DK" sz="2000" dirty="0">
                <a:solidFill>
                  <a:schemeClr val="bg1"/>
                </a:solidFill>
              </a:rPr>
              <a:t>an </a:t>
            </a:r>
            <a:r>
              <a:rPr lang="da-DK" altLang="da-DK" sz="2000" dirty="0" err="1">
                <a:solidFill>
                  <a:schemeClr val="bg1"/>
                </a:solidFill>
              </a:rPr>
              <a:t>interaction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strong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enough</a:t>
            </a:r>
            <a:r>
              <a:rPr lang="da-DK" altLang="da-DK" sz="2000" dirty="0">
                <a:solidFill>
                  <a:schemeClr val="bg1"/>
                </a:solidFill>
              </a:rPr>
              <a:t> to </a:t>
            </a:r>
            <a:r>
              <a:rPr lang="da-DK" altLang="da-DK" sz="2000" dirty="0" err="1">
                <a:solidFill>
                  <a:schemeClr val="bg1"/>
                </a:solidFill>
              </a:rPr>
              <a:t>completely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suppress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free</a:t>
            </a:r>
            <a:r>
              <a:rPr lang="da-DK" altLang="da-DK" sz="2000" dirty="0">
                <a:solidFill>
                  <a:schemeClr val="bg1"/>
                </a:solidFill>
              </a:rPr>
              <a:t>-streaming </a:t>
            </a:r>
            <a:r>
              <a:rPr lang="da-DK" altLang="da-DK" sz="2000" dirty="0" err="1">
                <a:solidFill>
                  <a:schemeClr val="bg1"/>
                </a:solidFill>
              </a:rPr>
              <a:t>until</a:t>
            </a:r>
            <a:endParaRPr lang="da-DK" altLang="da-DK" sz="2000" dirty="0">
              <a:solidFill>
                <a:schemeClr val="bg1"/>
              </a:solidFill>
            </a:endParaRPr>
          </a:p>
          <a:p>
            <a:r>
              <a:rPr lang="da-DK" altLang="da-DK" sz="2000" dirty="0" err="1">
                <a:solidFill>
                  <a:schemeClr val="bg1"/>
                </a:solidFill>
              </a:rPr>
              <a:t>after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recombination</a:t>
            </a:r>
            <a:r>
              <a:rPr lang="da-DK" altLang="da-DK" sz="2000" dirty="0">
                <a:solidFill>
                  <a:schemeClr val="bg1"/>
                </a:solidFill>
              </a:rPr>
              <a:t> – </a:t>
            </a:r>
            <a:r>
              <a:rPr lang="da-DK" altLang="da-DK" sz="2000" dirty="0" err="1">
                <a:solidFill>
                  <a:schemeClr val="bg1"/>
                </a:solidFill>
              </a:rPr>
              <a:t>this</a:t>
            </a:r>
            <a:r>
              <a:rPr lang="da-DK" altLang="da-DK" sz="2000" dirty="0">
                <a:solidFill>
                  <a:schemeClr val="bg1"/>
                </a:solidFill>
              </a:rPr>
              <a:t> is most </a:t>
            </a:r>
            <a:r>
              <a:rPr lang="da-DK" altLang="da-DK" sz="2000" dirty="0" err="1">
                <a:solidFill>
                  <a:schemeClr val="bg1"/>
                </a:solidFill>
              </a:rPr>
              <a:t>likely</a:t>
            </a:r>
            <a:r>
              <a:rPr lang="da-DK" altLang="da-DK" sz="2000" dirty="0">
                <a:solidFill>
                  <a:schemeClr val="bg1"/>
                </a:solidFill>
              </a:rPr>
              <a:t> not </a:t>
            </a:r>
            <a:r>
              <a:rPr lang="da-DK" altLang="da-DK" sz="2000" dirty="0" err="1">
                <a:solidFill>
                  <a:schemeClr val="bg1"/>
                </a:solidFill>
              </a:rPr>
              <a:t>compatible</a:t>
            </a:r>
            <a:r>
              <a:rPr lang="da-DK" altLang="da-DK" sz="2000" dirty="0">
                <a:solidFill>
                  <a:schemeClr val="bg1"/>
                </a:solidFill>
              </a:rPr>
              <a:t> with observations,</a:t>
            </a:r>
          </a:p>
          <a:p>
            <a:r>
              <a:rPr lang="da-DK" altLang="da-DK" sz="2000" dirty="0">
                <a:solidFill>
                  <a:schemeClr val="bg1"/>
                </a:solidFill>
              </a:rPr>
              <a:t>but </a:t>
            </a:r>
            <a:r>
              <a:rPr lang="da-DK" altLang="da-DK" sz="2000" dirty="0" err="1">
                <a:solidFill>
                  <a:schemeClr val="bg1"/>
                </a:solidFill>
              </a:rPr>
              <a:t>some</a:t>
            </a:r>
            <a:r>
              <a:rPr lang="da-DK" altLang="da-DK" sz="2000" dirty="0">
                <a:solidFill>
                  <a:schemeClr val="bg1"/>
                </a:solidFill>
              </a:rPr>
              <a:t> form of </a:t>
            </a:r>
            <a:r>
              <a:rPr lang="da-DK" altLang="da-DK" sz="2000" dirty="0" err="1">
                <a:solidFill>
                  <a:schemeClr val="bg1"/>
                </a:solidFill>
              </a:rPr>
              <a:t>this</a:t>
            </a:r>
            <a:r>
              <a:rPr lang="da-DK" altLang="da-DK" sz="2000" dirty="0">
                <a:solidFill>
                  <a:schemeClr val="bg1"/>
                </a:solidFill>
              </a:rPr>
              <a:t> scenario </a:t>
            </a:r>
            <a:r>
              <a:rPr lang="da-DK" altLang="da-DK" sz="2000" dirty="0" err="1">
                <a:solidFill>
                  <a:schemeClr val="bg1"/>
                </a:solidFill>
              </a:rPr>
              <a:t>might</a:t>
            </a:r>
            <a:r>
              <a:rPr lang="da-DK" altLang="da-DK" sz="2000" dirty="0">
                <a:solidFill>
                  <a:schemeClr val="bg1"/>
                </a:solidFill>
              </a:rPr>
              <a:t> </a:t>
            </a:r>
            <a:r>
              <a:rPr lang="da-DK" altLang="da-DK" sz="2000" dirty="0" err="1">
                <a:solidFill>
                  <a:schemeClr val="bg1"/>
                </a:solidFill>
              </a:rPr>
              <a:t>work</a:t>
            </a:r>
            <a:endParaRPr lang="da-DK" alt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842453" y="404664"/>
            <a:ext cx="74590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a-DK" sz="2800" dirty="0">
                <a:solidFill>
                  <a:schemeClr val="bg1"/>
                </a:solidFill>
              </a:rPr>
              <a:t>And finally: Do we actually know that we have</a:t>
            </a:r>
          </a:p>
          <a:p>
            <a:r>
              <a:rPr lang="en-US" altLang="da-DK" sz="2800" dirty="0">
                <a:solidFill>
                  <a:schemeClr val="bg1"/>
                </a:solidFill>
              </a:rPr>
              <a:t>measured a neutrino mass?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4419" name="Text Box 3"/>
              <p:cNvSpPr txBox="1">
                <a:spLocks noChangeArrowheads="1"/>
              </p:cNvSpPr>
              <p:nvPr/>
            </p:nvSpPr>
            <p:spPr bwMode="auto">
              <a:xfrm>
                <a:off x="251520" y="1988840"/>
                <a:ext cx="8460940" cy="4425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Cosmological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observables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(with the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exception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of BBN) have 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flavour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 err="1">
                    <a:solidFill>
                      <a:schemeClr val="bg1"/>
                    </a:solidFill>
                  </a:rPr>
                  <a:t>Sensitivity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 err="1">
                    <a:solidFill>
                      <a:schemeClr val="bg1"/>
                    </a:solidFill>
                  </a:rPr>
                  <a:t>They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measure: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Current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density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contribution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altLang="da-DK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p>
                      <m:sSupPr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altLang="da-DK" sz="2000" dirty="0">
                    <a:solidFill>
                      <a:schemeClr val="bg1"/>
                    </a:solidFill>
                  </a:rPr>
                  <a:t>),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early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contribution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the radiation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density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a-DK" alt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altLang="da-DK" sz="2000" dirty="0">
                    <a:solidFill>
                      <a:schemeClr val="bg1"/>
                    </a:solidFill>
                  </a:rPr>
                  <a:t>), to a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very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minor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extent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the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epoch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of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relativistic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non-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relativistic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transition (but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only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if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this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lies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around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matter-radiation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equality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)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r>
                  <a:rPr lang="da-DK" altLang="da-DK" sz="2000" dirty="0">
                    <a:solidFill>
                      <a:schemeClr val="bg1"/>
                    </a:solidFill>
                  </a:rPr>
                  <a:t>This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means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that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: </a:t>
                </a:r>
              </a:p>
              <a:p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a-DK" altLang="da-DK" sz="2000" dirty="0" err="1">
                    <a:solidFill>
                      <a:schemeClr val="bg1"/>
                    </a:solidFill>
                  </a:rPr>
                  <a:t>Cosmology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cannot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tell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if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 the hot dark matter is a neutrino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mass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or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something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else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da-DK" altLang="da-DK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a-DK" altLang="da-DK" sz="2000" dirty="0" err="1">
                    <a:solidFill>
                      <a:schemeClr val="bg1"/>
                    </a:solidFill>
                  </a:rPr>
                  <a:t>Cosmology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has no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direct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sensitivity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to the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mass</a:t>
                </a:r>
                <a:r>
                  <a:rPr lang="da-DK" altLang="da-DK" sz="2000" dirty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000" dirty="0" err="1">
                    <a:solidFill>
                      <a:schemeClr val="bg1"/>
                    </a:solidFill>
                  </a:rPr>
                  <a:t>hierarchy</a:t>
                </a:r>
                <a:endParaRPr lang="da-DK" altLang="da-DK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44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1988840"/>
                <a:ext cx="8460940" cy="4425827"/>
              </a:xfrm>
              <a:prstGeom prst="rect">
                <a:avLst/>
              </a:prstGeom>
              <a:blipFill>
                <a:blip r:embed="rId3"/>
                <a:stretch>
                  <a:fillRect l="-750" t="-573" r="-300" b="-17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994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48854" y="5755322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Brandbyge &amp; STH 1706.00025 (JCAP)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4830C3E-9F25-8105-DB74-F1BBB7274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9" y="1605672"/>
            <a:ext cx="8246292" cy="4143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42F62-83EC-3567-4692-456D38A1D2B7}"/>
              </a:ext>
            </a:extLst>
          </p:cNvPr>
          <p:cNvSpPr txBox="1"/>
          <p:nvPr/>
        </p:nvSpPr>
        <p:spPr>
          <a:xfrm>
            <a:off x="784843" y="633336"/>
            <a:ext cx="7122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</a:rPr>
              <a:t>Example: What if hot dark matter was bosonic rather than fermionic </a:t>
            </a:r>
          </a:p>
          <a:p>
            <a:r>
              <a:rPr lang="en-DK" dirty="0">
                <a:solidFill>
                  <a:schemeClr val="bg1"/>
                </a:solidFill>
              </a:rPr>
              <a:t>(with the same 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DK" dirty="0">
                <a:solidFill>
                  <a:schemeClr val="bg1"/>
                </a:solidFill>
              </a:rPr>
              <a:t>otal density)? </a:t>
            </a:r>
          </a:p>
        </p:txBody>
      </p:sp>
    </p:spTree>
    <p:extLst>
      <p:ext uri="{BB962C8B-B14F-4D97-AF65-F5344CB8AC3E}">
        <p14:creationId xmlns:p14="http://schemas.microsoft.com/office/powerpoint/2010/main" val="1331140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43608" y="548680"/>
                <a:ext cx="68243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Can the specific hierarchy be measured using cosmology?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(as opposed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sz="20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48680"/>
                <a:ext cx="6824304" cy="707886"/>
              </a:xfrm>
              <a:prstGeom prst="rect">
                <a:avLst/>
              </a:prstGeom>
              <a:blipFill>
                <a:blip r:embed="rId2"/>
                <a:stretch>
                  <a:fillRect l="-893" t="-3448" b="-1551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3608" y="2132856"/>
                <a:ext cx="71146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&lt;0.07−0.08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: </a:t>
                </a:r>
                <a:r>
                  <a:rPr lang="en-US" b="1" u="sng" dirty="0">
                    <a:solidFill>
                      <a:schemeClr val="bg1"/>
                    </a:solidFill>
                  </a:rPr>
                  <a:t>Yes</a:t>
                </a:r>
                <a:r>
                  <a:rPr lang="en-US" dirty="0">
                    <a:solidFill>
                      <a:schemeClr val="bg1"/>
                    </a:solidFill>
                  </a:rPr>
                  <a:t>, indirectly because the inverted hierarchy can be excluded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&gt;0.07−0.08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a-DK" dirty="0">
                    <a:solidFill>
                      <a:schemeClr val="bg1"/>
                    </a:solidFill>
                  </a:rPr>
                  <a:t>: </a:t>
                </a:r>
                <a:r>
                  <a:rPr lang="da-DK" b="1" u="sng" dirty="0">
                    <a:solidFill>
                      <a:schemeClr val="bg1"/>
                    </a:solidFill>
                  </a:rPr>
                  <a:t>No</a:t>
                </a:r>
                <a:r>
                  <a:rPr lang="da-DK" dirty="0">
                    <a:solidFill>
                      <a:schemeClr val="bg1"/>
                    </a:solidFill>
                  </a:rPr>
                  <a:t>, </a:t>
                </a:r>
                <a:r>
                  <a:rPr lang="da-DK" dirty="0" err="1">
                    <a:solidFill>
                      <a:schemeClr val="bg1"/>
                    </a:solidFill>
                  </a:rPr>
                  <a:t>because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even</a:t>
                </a:r>
                <a:r>
                  <a:rPr lang="da-DK" dirty="0">
                    <a:solidFill>
                      <a:schemeClr val="bg1"/>
                    </a:solidFill>
                  </a:rPr>
                  <a:t>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best</a:t>
                </a:r>
                <a:r>
                  <a:rPr lang="da-DK" dirty="0">
                    <a:solidFill>
                      <a:schemeClr val="bg1"/>
                    </a:solidFill>
                  </a:rPr>
                  <a:t> future data is </a:t>
                </a:r>
                <a:r>
                  <a:rPr lang="da-DK" dirty="0" err="1">
                    <a:solidFill>
                      <a:schemeClr val="bg1"/>
                    </a:solidFill>
                  </a:rPr>
                  <a:t>only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sensitive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a-DK" dirty="0">
                    <a:solidFill>
                      <a:schemeClr val="bg1"/>
                    </a:solidFill>
                  </a:rPr>
                  <a:t>, not to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individual</a:t>
                </a:r>
                <a:r>
                  <a:rPr lang="da-DK" dirty="0">
                    <a:solidFill>
                      <a:schemeClr val="bg1"/>
                    </a:solidFill>
                  </a:rPr>
                  <a:t> masses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132856"/>
                <a:ext cx="7114639" cy="1477328"/>
              </a:xfrm>
              <a:prstGeom prst="rect">
                <a:avLst/>
              </a:prstGeom>
              <a:blipFill>
                <a:blip r:embed="rId3"/>
                <a:stretch>
                  <a:fillRect l="-514" t="-2479" r="-1371" b="-578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49633" y="1324864"/>
            <a:ext cx="563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Archidiacono</a:t>
            </a:r>
            <a:r>
              <a:rPr lang="en-US" sz="1600" dirty="0">
                <a:solidFill>
                  <a:schemeClr val="bg1"/>
                </a:solidFill>
              </a:rPr>
              <a:t>, STH, </a:t>
            </a:r>
            <a:r>
              <a:rPr lang="en-US" sz="1600" dirty="0" err="1">
                <a:solidFill>
                  <a:schemeClr val="bg1"/>
                </a:solidFill>
              </a:rPr>
              <a:t>Lesgourgues</a:t>
            </a:r>
            <a:r>
              <a:rPr lang="en-US" sz="1600" dirty="0">
                <a:solidFill>
                  <a:schemeClr val="bg1"/>
                </a:solidFill>
              </a:rPr>
              <a:t>, arXiv:2003.03354 (JCAP)</a:t>
            </a:r>
            <a:endParaRPr lang="da-DK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89040"/>
            <a:ext cx="63893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boks 1"/>
              <p:cNvSpPr txBox="1"/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=∑</m:t>
                      </m:r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a-DK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kstboks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904747" y="1388785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boks 4"/>
              <p:cNvSpPr txBox="1"/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5" name="Tekstboks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boks 5"/>
              <p:cNvSpPr txBox="1"/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accent3"/>
                    </a:solidFill>
                  </a:rPr>
                  <a:t>Normally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a-DK" dirty="0">
                    <a:solidFill>
                      <a:schemeClr val="accent3"/>
                    </a:solidFill>
                  </a:rPr>
                  <a:t> , but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could</a:t>
                </a:r>
                <a:r>
                  <a:rPr lang="da-DK" dirty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be</a:t>
                </a:r>
                <a:r>
                  <a:rPr lang="da-DK" dirty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different</a:t>
                </a:r>
                <a:r>
                  <a:rPr lang="da-DK" dirty="0">
                    <a:solidFill>
                      <a:schemeClr val="accent3"/>
                    </a:solidFill>
                  </a:rPr>
                  <a:t>.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Normally</a:t>
                </a:r>
                <a:r>
                  <a:rPr lang="da-DK" dirty="0">
                    <a:solidFill>
                      <a:schemeClr val="accent3"/>
                    </a:solidFill>
                  </a:rPr>
                  <a:t> the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relativistic</a:t>
                </a:r>
                <a:endParaRPr lang="da-DK" dirty="0">
                  <a:solidFill>
                    <a:schemeClr val="accent3"/>
                  </a:solidFill>
                </a:endParaRPr>
              </a:p>
              <a:p>
                <a:r>
                  <a:rPr lang="da-DK" dirty="0" err="1">
                    <a:solidFill>
                      <a:schemeClr val="accent3"/>
                    </a:solidFill>
                  </a:rPr>
                  <a:t>energy</a:t>
                </a:r>
                <a:r>
                  <a:rPr lang="da-DK" dirty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density</a:t>
                </a:r>
                <a:r>
                  <a:rPr lang="da-DK" dirty="0">
                    <a:solidFill>
                      <a:schemeClr val="accent3"/>
                    </a:solidFill>
                  </a:rPr>
                  <a:t> in neutrinos is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quantified</a:t>
                </a:r>
                <a:r>
                  <a:rPr lang="da-DK" dirty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through</a:t>
                </a:r>
                <a:r>
                  <a:rPr lang="da-DK" dirty="0">
                    <a:solidFill>
                      <a:schemeClr val="accent3"/>
                    </a:solidFill>
                  </a:rPr>
                  <a:t> the relation </a:t>
                </a:r>
              </a:p>
            </p:txBody>
          </p:sp>
        </mc:Choice>
        <mc:Fallback xmlns="">
          <p:sp>
            <p:nvSpPr>
              <p:cNvPr id="6" name="Tekstboks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blipFill rotWithShape="1">
                <a:blip r:embed="rId5"/>
                <a:stretch>
                  <a:fillRect l="-647" b="-11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boks 6"/>
              <p:cNvSpPr txBox="1"/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Tekstboks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boks 8"/>
              <p:cNvSpPr txBox="1"/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kstboks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boks 9"/>
              <p:cNvSpPr txBox="1"/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dirty="0">
                    <a:solidFill>
                      <a:schemeClr val="accent3"/>
                    </a:solidFill>
                  </a:rPr>
                  <a:t> is a measure of </a:t>
                </a:r>
                <a:r>
                  <a:rPr lang="da-DK" dirty="0" err="1">
                    <a:solidFill>
                      <a:schemeClr val="accent3"/>
                    </a:solidFill>
                  </a:rPr>
                  <a:t>any</a:t>
                </a:r>
                <a:r>
                  <a:rPr lang="da-DK" dirty="0">
                    <a:solidFill>
                      <a:schemeClr val="accent3"/>
                    </a:solidFill>
                  </a:rPr>
                  <a:t> type of ”dark radiation”</a:t>
                </a:r>
              </a:p>
            </p:txBody>
          </p:sp>
        </mc:Choice>
        <mc:Fallback xmlns="">
          <p:sp>
            <p:nvSpPr>
              <p:cNvPr id="10" name="Tekstboks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blipFill rotWithShape="1">
                <a:blip r:embed="rId8"/>
                <a:stretch>
                  <a:fillRect t="-7813" r="-479" b="-1875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44780" y="300334"/>
            <a:ext cx="424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GOING BEYOND THE MASS</a:t>
            </a:r>
          </a:p>
        </p:txBody>
      </p:sp>
    </p:spTree>
    <p:extLst>
      <p:ext uri="{BB962C8B-B14F-4D97-AF65-F5344CB8AC3E}">
        <p14:creationId xmlns:p14="http://schemas.microsoft.com/office/powerpoint/2010/main" val="1762085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5097463" cy="6858000"/>
          </a:xfrm>
          <a:prstGeom prst="rect">
            <a:avLst/>
          </a:prstGeom>
          <a:noFill/>
        </p:spPr>
      </p:pic>
      <p:sp>
        <p:nvSpPr>
          <p:cNvPr id="847875" name="Rectangle 3"/>
          <p:cNvSpPr>
            <a:spLocks noChangeArrowheads="1"/>
          </p:cNvSpPr>
          <p:nvPr/>
        </p:nvSpPr>
        <p:spPr bwMode="auto">
          <a:xfrm>
            <a:off x="5291138" y="127000"/>
            <a:ext cx="228600" cy="586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76" name="Text Box 4"/>
          <p:cNvSpPr txBox="1">
            <a:spLocks noChangeArrowheads="1"/>
          </p:cNvSpPr>
          <p:nvPr/>
        </p:nvSpPr>
        <p:spPr bwMode="auto">
          <a:xfrm>
            <a:off x="334962" y="2925762"/>
            <a:ext cx="27511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EVOLUTION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95% BOUND 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da-DK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77" name="Text Box 5"/>
          <p:cNvSpPr txBox="1">
            <a:spLocks noChangeArrowheads="1"/>
          </p:cNvSpPr>
          <p:nvPr/>
        </p:nvSpPr>
        <p:spPr bwMode="auto">
          <a:xfrm>
            <a:off x="136525" y="5573713"/>
            <a:ext cx="2728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ESTIMATED PLANCK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SENSITIVITY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78" name="Line 6"/>
          <p:cNvSpPr>
            <a:spLocks noChangeShapeType="1"/>
          </p:cNvSpPr>
          <p:nvPr/>
        </p:nvSpPr>
        <p:spPr bwMode="auto">
          <a:xfrm>
            <a:off x="2971800" y="5791200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79" name="Text Box 7"/>
          <p:cNvSpPr txBox="1">
            <a:spLocks noChangeArrowheads="1"/>
          </p:cNvSpPr>
          <p:nvPr/>
        </p:nvSpPr>
        <p:spPr bwMode="auto">
          <a:xfrm>
            <a:off x="6232525" y="115888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Pre-WMAP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80" name="Text Box 8"/>
          <p:cNvSpPr txBox="1">
            <a:spLocks noChangeArrowheads="1"/>
          </p:cNvSpPr>
          <p:nvPr/>
        </p:nvSpPr>
        <p:spPr bwMode="auto">
          <a:xfrm>
            <a:off x="6324600" y="1371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WMAP-1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81" name="Text Box 9"/>
          <p:cNvSpPr txBox="1">
            <a:spLocks noChangeArrowheads="1"/>
          </p:cNvSpPr>
          <p:nvPr/>
        </p:nvSpPr>
        <p:spPr bwMode="auto">
          <a:xfrm>
            <a:off x="6324600" y="23622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WMAP-3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82" name="Text Box 10"/>
          <p:cNvSpPr txBox="1">
            <a:spLocks noChangeArrowheads="1"/>
          </p:cNvSpPr>
          <p:nvPr/>
        </p:nvSpPr>
        <p:spPr bwMode="auto">
          <a:xfrm>
            <a:off x="6324600" y="3276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WMAP-5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7883" name="Text Box 11"/>
          <p:cNvSpPr txBox="1">
            <a:spLocks noChangeArrowheads="1"/>
          </p:cNvSpPr>
          <p:nvPr/>
        </p:nvSpPr>
        <p:spPr bwMode="auto">
          <a:xfrm>
            <a:off x="6324600" y="41910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WMAP-7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98844-A332-EBF8-90BC-4301A49951F6}"/>
              </a:ext>
            </a:extLst>
          </p:cNvPr>
          <p:cNvSpPr txBox="1"/>
          <p:nvPr/>
        </p:nvSpPr>
        <p:spPr>
          <a:xfrm>
            <a:off x="251520" y="260648"/>
            <a:ext cx="2630848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DK" sz="2400" dirty="0">
                <a:solidFill>
                  <a:schemeClr val="bg1"/>
                </a:solidFill>
              </a:rPr>
              <a:t>Throwback to the </a:t>
            </a:r>
          </a:p>
          <a:p>
            <a:r>
              <a:rPr lang="en-DK" sz="2400" dirty="0">
                <a:solidFill>
                  <a:schemeClr val="bg1"/>
                </a:solidFill>
              </a:rPr>
              <a:t>Pre-Planck era…</a:t>
            </a:r>
          </a:p>
          <a:p>
            <a:endParaRPr lang="en-DK" sz="2400" dirty="0">
              <a:solidFill>
                <a:schemeClr val="bg1"/>
              </a:solidFill>
            </a:endParaRPr>
          </a:p>
          <a:p>
            <a:r>
              <a:rPr lang="en-DK" sz="2400" dirty="0">
                <a:solidFill>
                  <a:schemeClr val="bg1"/>
                </a:solidFill>
              </a:rPr>
              <a:t>Slides from MPP</a:t>
            </a:r>
          </a:p>
          <a:p>
            <a:r>
              <a:rPr lang="en-DK" sz="2400" dirty="0">
                <a:solidFill>
                  <a:schemeClr val="bg1"/>
                </a:solidFill>
              </a:rPr>
              <a:t>colloquium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875" grpId="0" animBg="1"/>
      <p:bldP spid="847877" grpId="0"/>
      <p:bldP spid="8478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81247"/>
            <a:ext cx="808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 CONCLUSION SEEMS TO BE THAT THERE IS NO EVIDENCE</a:t>
            </a:r>
          </a:p>
          <a:p>
            <a:r>
              <a:rPr lang="da-DK" sz="2000" dirty="0">
                <a:solidFill>
                  <a:schemeClr val="bg1"/>
                </a:solidFill>
              </a:rPr>
              <a:t>FOR ANY PHYSICS BEYOND THE STANDARD MODEL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BUT BE AWARE THAT IN EXTENDED MODELS THIS CAN BE </a:t>
            </a:r>
          </a:p>
          <a:p>
            <a:r>
              <a:rPr lang="da-DK" sz="2000" dirty="0">
                <a:solidFill>
                  <a:schemeClr val="bg1"/>
                </a:solidFill>
              </a:rPr>
              <a:t>VERY DIFFERENT!</a:t>
            </a:r>
          </a:p>
        </p:txBody>
      </p:sp>
      <p:pic>
        <p:nvPicPr>
          <p:cNvPr id="21506" name="Picture 2" descr="C:\Users\steen\Desktop\tes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25261"/>
            <a:ext cx="5087962" cy="38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9F47EE-3245-CDA5-127F-90C38C492060}"/>
              </a:ext>
            </a:extLst>
          </p:cNvPr>
          <p:cNvSpPr txBox="1"/>
          <p:nvPr/>
        </p:nvSpPr>
        <p:spPr>
          <a:xfrm>
            <a:off x="2070899" y="329787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800" dirty="0">
                <a:solidFill>
                  <a:schemeClr val="bg1"/>
                </a:solidFill>
              </a:rPr>
              <a:t>Fast forward to 2022…..</a:t>
            </a:r>
          </a:p>
        </p:txBody>
      </p:sp>
    </p:spTree>
    <p:extLst>
      <p:ext uri="{BB962C8B-B14F-4D97-AF65-F5344CB8AC3E}">
        <p14:creationId xmlns:p14="http://schemas.microsoft.com/office/powerpoint/2010/main" val="935174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3506" y="5893776"/>
            <a:ext cx="350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AGHANIM ET AL. </a:t>
            </a:r>
            <a:r>
              <a:rPr lang="da-DK">
                <a:solidFill>
                  <a:srgbClr val="FFFFFF"/>
                </a:solidFill>
              </a:rPr>
              <a:t>(Planck 2018)</a:t>
            </a:r>
            <a:endParaRPr lang="da-DK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06" y="1368110"/>
            <a:ext cx="5812800" cy="44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</a:rPr>
              <a:t>LIGHTEST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333399"/>
                </a:solidFill>
              </a:rPr>
              <a:t>INVERTED</a:t>
            </a:r>
            <a:endParaRPr lang="en-US">
              <a:solidFill>
                <a:srgbClr val="333399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HIERARCHICAL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DEGENERATE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64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Bottom</a:t>
            </a:r>
            <a:r>
              <a:rPr lang="da-DK" sz="3200" dirty="0">
                <a:solidFill>
                  <a:srgbClr val="FFFFFF"/>
                </a:solidFill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mass</a:t>
            </a:r>
            <a:r>
              <a:rPr lang="da-DK" sz="3200" dirty="0">
                <a:solidFill>
                  <a:srgbClr val="FFFFFF"/>
                </a:solidFill>
              </a:rPr>
              <a:t> range </a:t>
            </a:r>
            <a:r>
              <a:rPr lang="da-DK" sz="3200" dirty="0" err="1">
                <a:solidFill>
                  <a:srgbClr val="FFFFFF"/>
                </a:solidFill>
              </a:rPr>
              <a:t>preferred</a:t>
            </a:r>
            <a:r>
              <a:rPr lang="da-DK" sz="3200" dirty="0">
                <a:solidFill>
                  <a:srgbClr val="FFFFFF"/>
                </a:solidFill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can</a:t>
            </a:r>
            <a:r>
              <a:rPr lang="da-DK" sz="3200" dirty="0">
                <a:solidFill>
                  <a:srgbClr val="FFFFFF"/>
                </a:solidFill>
              </a:rPr>
              <a:t> </a:t>
            </a:r>
            <a:r>
              <a:rPr lang="da-DK" sz="3200" dirty="0" err="1">
                <a:solidFill>
                  <a:srgbClr val="FFFFFF"/>
                </a:solidFill>
              </a:rPr>
              <a:t>be</a:t>
            </a:r>
            <a:r>
              <a:rPr lang="da-DK" sz="3200" dirty="0">
                <a:solidFill>
                  <a:srgbClr val="FFFFFF"/>
                </a:solidFill>
              </a:rPr>
              <a:t> </a:t>
            </a:r>
            <a:r>
              <a:rPr lang="da-DK" sz="3200" dirty="0" err="1">
                <a:solidFill>
                  <a:srgbClr val="FFFFFF"/>
                </a:solidFill>
              </a:rPr>
              <a:t>accomodated</a:t>
            </a:r>
            <a:r>
              <a:rPr lang="da-DK" sz="3200" dirty="0">
                <a:solidFill>
                  <a:srgbClr val="FFFFFF"/>
                </a:solidFill>
              </a:rPr>
              <a:t> by </a:t>
            </a:r>
            <a:r>
              <a:rPr lang="da-DK" sz="3200" dirty="0" err="1">
                <a:solidFill>
                  <a:srgbClr val="FFFFFF"/>
                </a:solidFill>
              </a:rPr>
              <a:t>cosmology</a:t>
            </a:r>
            <a:r>
              <a:rPr lang="da-DK" sz="3200" dirty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rgbClr val="FFFFFF"/>
                </a:solidFill>
              </a:rPr>
              <a:t>but ONLY if </a:t>
            </a:r>
            <a:r>
              <a:rPr lang="da-DK" sz="3200" dirty="0" err="1">
                <a:solidFill>
                  <a:srgbClr val="FFFFFF"/>
                </a:solidFill>
              </a:rPr>
              <a:t>they</a:t>
            </a:r>
            <a:r>
              <a:rPr lang="da-DK" sz="3200" dirty="0">
                <a:solidFill>
                  <a:srgbClr val="FFFFFF"/>
                </a:solidFill>
              </a:rPr>
              <a:t> </a:t>
            </a:r>
            <a:r>
              <a:rPr lang="da-DK" sz="3200" dirty="0" err="1">
                <a:solidFill>
                  <a:srgbClr val="FFFFFF"/>
                </a:solidFill>
              </a:rPr>
              <a:t>are</a:t>
            </a:r>
            <a:r>
              <a:rPr lang="da-DK" sz="3200" dirty="0">
                <a:solidFill>
                  <a:srgbClr val="FFFFFF"/>
                </a:solidFill>
              </a:rPr>
              <a:t> not </a:t>
            </a:r>
            <a:r>
              <a:rPr lang="da-DK" sz="3200" dirty="0" err="1">
                <a:solidFill>
                  <a:srgbClr val="FFFFFF"/>
                </a:solidFill>
              </a:rPr>
              <a:t>fully</a:t>
            </a:r>
            <a:r>
              <a:rPr lang="da-DK" sz="3200" dirty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thermalised</a:t>
            </a:r>
            <a:endParaRPr lang="da-DK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1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051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Sterile neutrinos </a:t>
            </a:r>
            <a:r>
              <a:rPr lang="da-DK" sz="2000" dirty="0" err="1">
                <a:solidFill>
                  <a:schemeClr val="bg1"/>
                </a:solidFill>
              </a:rPr>
              <a:t>are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thermalised</a:t>
            </a:r>
            <a:r>
              <a:rPr lang="da-DK" sz="2000" dirty="0">
                <a:solidFill>
                  <a:schemeClr val="bg1"/>
                </a:solidFill>
              </a:rPr>
              <a:t> via a </a:t>
            </a:r>
            <a:r>
              <a:rPr lang="da-DK" sz="2000" dirty="0" err="1">
                <a:solidFill>
                  <a:schemeClr val="bg1"/>
                </a:solidFill>
              </a:rPr>
              <a:t>combination</a:t>
            </a:r>
            <a:r>
              <a:rPr lang="da-DK" sz="2000" dirty="0">
                <a:solidFill>
                  <a:schemeClr val="bg1"/>
                </a:solidFill>
              </a:rPr>
              <a:t> of oscillation and </a:t>
            </a:r>
            <a:r>
              <a:rPr lang="da-DK" sz="2000" dirty="0" err="1">
                <a:solidFill>
                  <a:schemeClr val="bg1"/>
                </a:solidFill>
              </a:rPr>
              <a:t>scattering</a:t>
            </a:r>
            <a:endParaRPr lang="da-DK" sz="20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Barbieri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Dolgov</a:t>
            </a:r>
            <a:r>
              <a:rPr lang="da-DK" sz="1600" dirty="0">
                <a:solidFill>
                  <a:schemeClr val="bg1"/>
                </a:solidFill>
              </a:rPr>
              <a:t> 91; </a:t>
            </a:r>
            <a:r>
              <a:rPr lang="da-DK" sz="1600" dirty="0" err="1">
                <a:solidFill>
                  <a:schemeClr val="bg1"/>
                </a:solidFill>
              </a:rPr>
              <a:t>Enqvist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Kainulainen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Maalampi</a:t>
            </a:r>
            <a:r>
              <a:rPr lang="da-DK" sz="1600" dirty="0">
                <a:solidFill>
                  <a:schemeClr val="bg1"/>
                </a:solidFill>
              </a:rPr>
              <a:t> 91,  </a:t>
            </a:r>
            <a:r>
              <a:rPr lang="da-DK" sz="1600" dirty="0" err="1">
                <a:solidFill>
                  <a:schemeClr val="bg1"/>
                </a:solidFill>
              </a:rPr>
              <a:t>Raffelt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Sigl</a:t>
            </a:r>
            <a:r>
              <a:rPr lang="da-DK" sz="1600" dirty="0">
                <a:solidFill>
                  <a:schemeClr val="bg1"/>
                </a:solidFill>
              </a:rPr>
              <a:t> 93, </a:t>
            </a:r>
            <a:r>
              <a:rPr lang="da-DK" sz="1600" dirty="0" err="1">
                <a:solidFill>
                  <a:schemeClr val="bg1"/>
                </a:solidFill>
              </a:rPr>
              <a:t>McKellar</a:t>
            </a:r>
            <a:r>
              <a:rPr lang="da-DK" sz="1600" dirty="0">
                <a:solidFill>
                  <a:schemeClr val="bg1"/>
                </a:solidFill>
              </a:rPr>
              <a:t> &amp; Thomson 94)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The neutrino matter potential is </a:t>
            </a:r>
            <a:r>
              <a:rPr lang="da-DK" sz="2000" dirty="0" err="1">
                <a:solidFill>
                  <a:schemeClr val="bg1"/>
                </a:solidFill>
              </a:rPr>
              <a:t>important</a:t>
            </a:r>
            <a:r>
              <a:rPr lang="da-DK" sz="2000" dirty="0">
                <a:solidFill>
                  <a:schemeClr val="bg1"/>
                </a:solidFill>
              </a:rPr>
              <a:t> and a </a:t>
            </a:r>
            <a:r>
              <a:rPr lang="da-DK" sz="2000" dirty="0" err="1">
                <a:solidFill>
                  <a:schemeClr val="bg1"/>
                </a:solidFill>
              </a:rPr>
              <a:t>very</a:t>
            </a:r>
            <a:r>
              <a:rPr lang="da-DK" sz="2000" dirty="0">
                <a:solidFill>
                  <a:schemeClr val="bg1"/>
                </a:solidFill>
              </a:rPr>
              <a:t> large potential </a:t>
            </a:r>
            <a:r>
              <a:rPr lang="da-DK" sz="2000" dirty="0" err="1">
                <a:solidFill>
                  <a:schemeClr val="bg1"/>
                </a:solidFill>
              </a:rPr>
              <a:t>could</a:t>
            </a:r>
            <a:r>
              <a:rPr lang="da-DK" sz="2000" dirty="0">
                <a:solidFill>
                  <a:schemeClr val="bg1"/>
                </a:solidFill>
              </a:rPr>
              <a:t> in </a:t>
            </a:r>
            <a:r>
              <a:rPr lang="da-DK" sz="2000" dirty="0" err="1">
                <a:solidFill>
                  <a:schemeClr val="bg1"/>
                </a:solidFill>
              </a:rPr>
              <a:t>principle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prevent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thermalisation</a:t>
            </a:r>
            <a:endParaRPr lang="da-DK" sz="20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How </a:t>
            </a:r>
            <a:r>
              <a:rPr lang="da-DK" sz="2000" dirty="0" err="1">
                <a:solidFill>
                  <a:schemeClr val="bg1"/>
                </a:solidFill>
              </a:rPr>
              <a:t>can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this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be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achieved</a:t>
            </a:r>
            <a:r>
              <a:rPr lang="da-DK" sz="2000" dirty="0">
                <a:solidFill>
                  <a:schemeClr val="bg1"/>
                </a:solidFill>
              </a:rPr>
              <a:t>?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u="sng" dirty="0">
                <a:solidFill>
                  <a:schemeClr val="bg1"/>
                </a:solidFill>
              </a:rPr>
              <a:t>A large neutrino </a:t>
            </a:r>
            <a:r>
              <a:rPr lang="da-DK" sz="2000" u="sng" dirty="0" err="1">
                <a:solidFill>
                  <a:schemeClr val="bg1"/>
                </a:solidFill>
              </a:rPr>
              <a:t>lepton</a:t>
            </a:r>
            <a:r>
              <a:rPr lang="da-DK" sz="2000" u="sng" dirty="0">
                <a:solidFill>
                  <a:schemeClr val="bg1"/>
                </a:solidFill>
              </a:rPr>
              <a:t> </a:t>
            </a:r>
            <a:r>
              <a:rPr lang="da-DK" sz="2000" u="sng" dirty="0" err="1">
                <a:solidFill>
                  <a:schemeClr val="bg1"/>
                </a:solidFill>
              </a:rPr>
              <a:t>asymmetry</a:t>
            </a:r>
            <a:endParaRPr lang="da-DK" sz="2000" u="sng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see</a:t>
            </a:r>
            <a:r>
              <a:rPr lang="da-DK" sz="1600" dirty="0">
                <a:solidFill>
                  <a:schemeClr val="bg1"/>
                </a:solidFill>
              </a:rPr>
              <a:t> </a:t>
            </a:r>
            <a:r>
              <a:rPr lang="da-DK" sz="1600" dirty="0" err="1">
                <a:solidFill>
                  <a:schemeClr val="bg1"/>
                </a:solidFill>
              </a:rPr>
              <a:t>e.g</a:t>
            </a:r>
            <a:r>
              <a:rPr lang="da-DK" sz="1600" dirty="0">
                <a:solidFill>
                  <a:schemeClr val="bg1"/>
                </a:solidFill>
              </a:rPr>
              <a:t>. STH, </a:t>
            </a:r>
            <a:r>
              <a:rPr lang="da-DK" sz="1600" dirty="0" err="1">
                <a:solidFill>
                  <a:schemeClr val="bg1"/>
                </a:solidFill>
              </a:rPr>
              <a:t>Tamborra</a:t>
            </a:r>
            <a:r>
              <a:rPr lang="da-DK" sz="1600" dirty="0">
                <a:solidFill>
                  <a:schemeClr val="bg1"/>
                </a:solidFill>
              </a:rPr>
              <a:t>, Tram 1204.5861, </a:t>
            </a:r>
            <a:r>
              <a:rPr lang="da-DK" sz="1600" dirty="0" err="1">
                <a:solidFill>
                  <a:schemeClr val="bg1"/>
                </a:solidFill>
              </a:rPr>
              <a:t>Saviano</a:t>
            </a:r>
            <a:r>
              <a:rPr lang="da-DK" sz="1600" dirty="0">
                <a:solidFill>
                  <a:schemeClr val="bg1"/>
                </a:solidFill>
              </a:rPr>
              <a:t> et al. arXiv:1302.1200)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u="sng" dirty="0">
                <a:solidFill>
                  <a:schemeClr val="bg1"/>
                </a:solidFill>
              </a:rPr>
              <a:t>New, non-standard </a:t>
            </a:r>
            <a:r>
              <a:rPr lang="da-DK" sz="2000" u="sng" dirty="0" err="1">
                <a:solidFill>
                  <a:schemeClr val="bg1"/>
                </a:solidFill>
              </a:rPr>
              <a:t>interactions</a:t>
            </a:r>
            <a:r>
              <a:rPr lang="da-DK" sz="2000" u="sng" dirty="0">
                <a:solidFill>
                  <a:schemeClr val="bg1"/>
                </a:solidFill>
              </a:rPr>
              <a:t> in the sterile </a:t>
            </a:r>
            <a:r>
              <a:rPr lang="da-DK" sz="2000" u="sng" dirty="0" err="1">
                <a:solidFill>
                  <a:schemeClr val="bg1"/>
                </a:solidFill>
              </a:rPr>
              <a:t>sector</a:t>
            </a:r>
            <a:endParaRPr lang="da-DK" sz="2000" u="sng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e.g</a:t>
            </a:r>
            <a:r>
              <a:rPr lang="da-DK" sz="1600" dirty="0">
                <a:solidFill>
                  <a:schemeClr val="bg1"/>
                </a:solidFill>
              </a:rPr>
              <a:t>. STH, Hansen, Tram, 1310.5926, </a:t>
            </a:r>
            <a:r>
              <a:rPr lang="da-DK" sz="1600" dirty="0" err="1">
                <a:solidFill>
                  <a:schemeClr val="bg1"/>
                </a:solidFill>
              </a:rPr>
              <a:t>Dasgupta</a:t>
            </a:r>
            <a:r>
              <a:rPr lang="da-DK" sz="1600" dirty="0">
                <a:solidFill>
                  <a:schemeClr val="bg1"/>
                </a:solidFill>
              </a:rPr>
              <a:t> &amp; Kopp 1310.6337, </a:t>
            </a:r>
            <a:r>
              <a:rPr lang="da-DK" sz="1600" dirty="0" err="1">
                <a:solidFill>
                  <a:schemeClr val="bg1"/>
                </a:solidFill>
              </a:rPr>
              <a:t>Bringmann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Hasenkamp</a:t>
            </a:r>
            <a:r>
              <a:rPr lang="da-DK" sz="1600" dirty="0">
                <a:solidFill>
                  <a:schemeClr val="bg1"/>
                </a:solidFill>
              </a:rPr>
              <a:t> &amp; Kersten 1312.4947, </a:t>
            </a:r>
            <a:r>
              <a:rPr lang="da-DK" sz="1600" dirty="0" err="1">
                <a:solidFill>
                  <a:srgbClr val="FFFFFF"/>
                </a:solidFill>
              </a:rPr>
              <a:t>Archidiacono</a:t>
            </a:r>
            <a:r>
              <a:rPr lang="da-DK" sz="1600" dirty="0">
                <a:solidFill>
                  <a:srgbClr val="FFFFFF"/>
                </a:solidFill>
              </a:rPr>
              <a:t>, STH, Hansen, Tram 1404.5915</a:t>
            </a:r>
          </a:p>
          <a:p>
            <a:r>
              <a:rPr lang="da-DK" sz="1600" dirty="0" err="1">
                <a:solidFill>
                  <a:srgbClr val="FFFFFF"/>
                </a:solidFill>
              </a:rPr>
              <a:t>Chu</a:t>
            </a:r>
            <a:r>
              <a:rPr lang="da-DK" sz="1600" dirty="0">
                <a:solidFill>
                  <a:srgbClr val="FFFFFF"/>
                </a:solidFill>
              </a:rPr>
              <a:t>, </a:t>
            </a:r>
            <a:r>
              <a:rPr lang="da-DK" sz="1600" dirty="0" err="1">
                <a:solidFill>
                  <a:srgbClr val="FFFFFF"/>
                </a:solidFill>
              </a:rPr>
              <a:t>Dasgupta</a:t>
            </a:r>
            <a:r>
              <a:rPr lang="da-DK" sz="1600" dirty="0">
                <a:solidFill>
                  <a:srgbClr val="FFFFFF"/>
                </a:solidFill>
              </a:rPr>
              <a:t> &amp; Kopp 1505.02795)</a:t>
            </a:r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79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eVue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21364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>
                <a:solidFill>
                  <a:srgbClr val="FFFFFF"/>
                </a:solidFill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1484621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6" y="0"/>
            <a:ext cx="7977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65253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Abazajian</a:t>
            </a:r>
            <a:r>
              <a:rPr lang="da-DK" dirty="0"/>
              <a:t> et al., arXiv:1309.5383</a:t>
            </a:r>
          </a:p>
        </p:txBody>
      </p:sp>
    </p:spTree>
    <p:extLst>
      <p:ext uri="{BB962C8B-B14F-4D97-AF65-F5344CB8AC3E}">
        <p14:creationId xmlns:p14="http://schemas.microsoft.com/office/powerpoint/2010/main" val="2601109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HAMANN, STH, WONG 2012: COMBINING THE EUCLID WL  AND GALAXY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SURVEYS WILL ALLOW FOR AT A 2.5-5</a:t>
            </a:r>
            <a:r>
              <a:rPr lang="da-DK" dirty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>
                <a:solidFill>
                  <a:srgbClr val="FFFFFF"/>
                </a:solidFill>
              </a:rPr>
              <a:t>DETECTION OF THE NORMAL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HIERARCHY (DEPENDING ON ASSUMPTIONS ABOUT BIAS)</a:t>
            </a: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arXiv:1209.1043 (JCAP)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0000"/>
                </a:solidFill>
              </a:rPr>
              <a:t>CMB+WL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000000"/>
                </a:solidFill>
              </a:rPr>
              <a:t>CMB+GAL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b="1" dirty="0">
                <a:solidFill>
                  <a:srgbClr val="92D050"/>
                </a:solidFill>
              </a:rPr>
              <a:t>CMB+WL+GAL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67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Basse, Bjælde, Hamann, STH, Wong 2013: </a:t>
            </a:r>
            <a:r>
              <a:rPr lang="da-DK" dirty="0" err="1">
                <a:solidFill>
                  <a:srgbClr val="FFFFFF"/>
                </a:solidFill>
              </a:rPr>
              <a:t>Adding</a:t>
            </a:r>
            <a:r>
              <a:rPr lang="da-DK" dirty="0">
                <a:solidFill>
                  <a:srgbClr val="FFFFFF"/>
                </a:solidFill>
              </a:rPr>
              <a:t> information on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cluster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mass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function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will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allow</a:t>
            </a:r>
            <a:r>
              <a:rPr lang="da-DK" dirty="0">
                <a:solidFill>
                  <a:srgbClr val="FFFFFF"/>
                </a:solidFill>
              </a:rPr>
              <a:t> for a 5</a:t>
            </a:r>
            <a:r>
              <a:rPr lang="da-DK" dirty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err="1">
                <a:solidFill>
                  <a:srgbClr val="FFFFFF"/>
                </a:solidFill>
              </a:rPr>
              <a:t>detection</a:t>
            </a:r>
            <a:r>
              <a:rPr lang="da-DK" dirty="0">
                <a:solidFill>
                  <a:srgbClr val="FFFFFF"/>
                </a:solidFill>
              </a:rPr>
              <a:t> of non-</a:t>
            </a:r>
            <a:r>
              <a:rPr lang="da-DK" dirty="0" err="1">
                <a:solidFill>
                  <a:srgbClr val="FFFFFF"/>
                </a:solidFill>
              </a:rPr>
              <a:t>zero</a:t>
            </a:r>
            <a:r>
              <a:rPr lang="da-DK" dirty="0">
                <a:solidFill>
                  <a:srgbClr val="FFFFFF"/>
                </a:solidFill>
              </a:rPr>
              <a:t> 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mass</a:t>
            </a:r>
            <a:r>
              <a:rPr lang="da-DK" dirty="0">
                <a:solidFill>
                  <a:srgbClr val="FFFFFF"/>
                </a:solidFill>
              </a:rPr>
              <a:t>, </a:t>
            </a:r>
            <a:r>
              <a:rPr lang="da-DK" dirty="0" err="1">
                <a:solidFill>
                  <a:srgbClr val="FFFFFF"/>
                </a:solidFill>
              </a:rPr>
              <a:t>even</a:t>
            </a:r>
            <a:r>
              <a:rPr lang="da-DK" dirty="0">
                <a:solidFill>
                  <a:srgbClr val="FFFFFF"/>
                </a:solidFill>
              </a:rPr>
              <a:t> in </a:t>
            </a:r>
            <a:r>
              <a:rPr lang="da-DK" dirty="0" err="1">
                <a:solidFill>
                  <a:srgbClr val="FFFFFF"/>
                </a:solidFill>
              </a:rPr>
              <a:t>very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complex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cosmological</a:t>
            </a:r>
            <a:r>
              <a:rPr lang="da-DK" dirty="0">
                <a:solidFill>
                  <a:srgbClr val="FFFFFF"/>
                </a:solidFill>
              </a:rPr>
              <a:t> models with time-</a:t>
            </a:r>
            <a:r>
              <a:rPr lang="da-DK" dirty="0" err="1">
                <a:solidFill>
                  <a:srgbClr val="FFFFFF"/>
                </a:solidFill>
              </a:rPr>
              <a:t>varying</a:t>
            </a:r>
            <a:r>
              <a:rPr lang="da-DK" dirty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dark </a:t>
            </a:r>
            <a:r>
              <a:rPr lang="da-DK" dirty="0" err="1">
                <a:solidFill>
                  <a:srgbClr val="FFFFFF"/>
                </a:solidFill>
              </a:rPr>
              <a:t>energy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0070C0"/>
                </a:solidFill>
              </a:rPr>
              <a:t>CMB+CL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00B050"/>
                </a:solidFill>
              </a:rPr>
              <a:t>CMB+GAL+WL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000000"/>
                </a:solidFill>
              </a:rPr>
              <a:t>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arXiv:1304.2321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(JCAP)</a:t>
            </a:r>
          </a:p>
        </p:txBody>
      </p:sp>
    </p:spTree>
    <p:extLst>
      <p:ext uri="{BB962C8B-B14F-4D97-AF65-F5344CB8AC3E}">
        <p14:creationId xmlns:p14="http://schemas.microsoft.com/office/powerpoint/2010/main" val="1017685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TO ARRIVE…..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FUTURE SURVEYS LIKE LSST WILL PROBE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TO ~ 1-2 PERCENT PRECISION 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TO AT LEAST THE SAME PRECISION!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000000"/>
                </a:solidFill>
              </a:rPr>
              <a:t>”LSST” ERROR BARS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1600">
                <a:solidFill>
                  <a:srgbClr val="000000"/>
                </a:solidFill>
              </a:rPr>
              <a:t>-1</a:t>
            </a:r>
            <a:endParaRPr lang="en-US" alt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7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>
                <a:solidFill>
                  <a:srgbClr val="FFFFFF"/>
                </a:solidFill>
                <a:latin typeface="Comic Sans MS" pitchFamily="66" charset="0"/>
              </a:rPr>
              <a:t>IN ORDER TO CALCULATE THE POWER SPECTRUM TO 1%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>
                <a:solidFill>
                  <a:srgbClr val="FFFFFF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>
                <a:solidFill>
                  <a:srgbClr val="FFFFFF"/>
                </a:solidFill>
                <a:latin typeface="Comic Sans MS" pitchFamily="66" charset="0"/>
              </a:rPr>
              <a:t>BE TAKEN INTO ACCOUNT</a:t>
            </a:r>
            <a:endParaRPr lang="en-US" altLang="en-US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BARYONIC PHYSICS – STAR FORMATION, SN FEEDBACK,…..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NEUTRINOS, EVEN WITH NORMAL HIERARCHY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NON-LINEAR GRAVITY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  <a:latin typeface="Comic Sans MS" pitchFamily="66" charset="0"/>
              </a:rPr>
              <a:t>……………………..</a:t>
            </a: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431640" progId="Equation.3">
                  <p:embed/>
                </p:oleObj>
              </mc:Choice>
              <mc:Fallback>
                <p:oleObj name="Equation" r:id="rId4" imgW="939600" imgH="43164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</a:rPr>
              <a:t>FULL NON-LINEAR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480" imgH="431640" progId="Equation.3">
                  <p:embed/>
                </p:oleObj>
              </mc:Choice>
              <mc:Fallback>
                <p:oleObj name="Equation" r:id="rId6" imgW="825480" imgH="431640" progId="Equation.3">
                  <p:embed/>
                  <p:pic>
                    <p:nvPicPr>
                      <p:cNvPr id="11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FFFFFF"/>
                </a:solidFill>
              </a:rPr>
              <a:t>LINEAR THEORY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6772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>
                <a:solidFill>
                  <a:srgbClr val="FFFFFF"/>
                </a:solidFill>
              </a:rPr>
              <a:t>Brandbyge, STH, Haugbølle, Thomsen, arXiv:0802.3700 (JCAP)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67544" y="540269"/>
            <a:ext cx="8242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>
                <a:solidFill>
                  <a:srgbClr val="FFFFFF"/>
                </a:solidFill>
              </a:rPr>
              <a:t>NON-LINEAR EVOLUTION PROVIDES AN ADDITIONAL SUPPRESSION OF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>
                <a:solidFill>
                  <a:srgbClr val="FFFFFF"/>
                </a:solidFill>
              </a:rPr>
              <a:t>FLUCTUATION POWER DUE TO NEUTRINOS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</a:rPr>
              <a:t>n</a:t>
            </a:r>
            <a:r>
              <a:rPr lang="de-DE" baseline="30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763908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09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srgbClr val="FFFFFF"/>
                </a:solidFill>
              </a:rPr>
              <a:t>Model </a:t>
            </a:r>
            <a:r>
              <a:rPr lang="de-DE" sz="2200" dirty="0" err="1">
                <a:solidFill>
                  <a:srgbClr val="FFFFFF"/>
                </a:solidFill>
              </a:rPr>
              <a:t>independent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neutrino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mass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from</a:t>
            </a:r>
            <a:r>
              <a:rPr lang="de-DE" sz="2200" dirty="0">
                <a:solidFill>
                  <a:srgbClr val="FFFFFF"/>
                </a:solidFill>
              </a:rPr>
              <a:t> ß-</a:t>
            </a:r>
            <a:r>
              <a:rPr lang="de-DE" sz="2200" dirty="0" err="1">
                <a:solidFill>
                  <a:srgbClr val="FFFFFF"/>
                </a:solidFill>
              </a:rPr>
              <a:t>decay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kinematics</a:t>
            </a:r>
            <a:endParaRPr lang="de-DE" sz="2200" dirty="0">
              <a:solidFill>
                <a:srgbClr val="FFFFFF"/>
              </a:solidFill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100" dirty="0" err="1">
                <a:solidFill>
                  <a:srgbClr val="FFFFFF"/>
                </a:solidFill>
              </a:rPr>
              <a:t>Only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assumption</a:t>
            </a:r>
            <a:r>
              <a:rPr lang="de-DE" sz="2100" dirty="0">
                <a:solidFill>
                  <a:srgbClr val="FFFFFF"/>
                </a:solidFill>
              </a:rPr>
              <a:t>: </a:t>
            </a:r>
            <a:r>
              <a:rPr lang="de-DE" sz="2100" dirty="0" err="1">
                <a:solidFill>
                  <a:srgbClr val="FFFFFF"/>
                </a:solidFill>
              </a:rPr>
              <a:t>relativistic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energy-momentum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relation</a:t>
            </a:r>
            <a:endParaRPr lang="de-DE" sz="2100" baseline="30000" dirty="0">
              <a:solidFill>
                <a:srgbClr val="FFFFFF"/>
              </a:solidFill>
            </a:endParaRPr>
          </a:p>
        </p:txBody>
      </p:sp>
      <p:pic>
        <p:nvPicPr>
          <p:cNvPr id="763911" name="Picture 7"/>
          <p:cNvPicPr>
            <a:picLocks noChangeAspect="1" noChangeArrowheads="1"/>
          </p:cNvPicPr>
          <p:nvPr/>
        </p:nvPicPr>
        <p:blipFill>
          <a:blip r:embed="rId4" cstate="print"/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12" name="Rectangle 8"/>
          <p:cNvSpPr>
            <a:spLocks noChangeArrowheads="1"/>
          </p:cNvSpPr>
          <p:nvPr/>
        </p:nvSpPr>
        <p:spPr bwMode="auto">
          <a:xfrm>
            <a:off x="1371600" y="3089275"/>
            <a:ext cx="2444750" cy="665163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T</a:t>
            </a:r>
            <a:r>
              <a:rPr lang="de-DE" sz="2400" baseline="-25000">
                <a:solidFill>
                  <a:srgbClr val="000000"/>
                </a:solidFill>
              </a:rPr>
              <a:t>2</a:t>
            </a:r>
            <a:r>
              <a:rPr lang="de-DE" sz="240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886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Brandbyge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S. Hannestad, 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Haugbølle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B. Thomsen, “The Effect of Thermal Neutrino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Motion on the Non-linear Cosmological Matter Power Spectrum,”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0808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(2008) 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[arXiv:0802.3700 [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-ph]].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G.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Haehnelt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V.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Springel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“The effect of neutrinos on the matter distribution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probed by the Intergalactic Medium,”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(2010) 015 [arXiv:1003.2422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Agarwal and H. A. Feldman, “The effect of massive neutrinos on the matter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spectrum,” Mon. Not. Roy. Astron. Soc.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(2011) 1647 [arXiv:1006.0689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Bird, M.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M. G.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Haehnelt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“Massive Neutrinos and the Non-linear Matter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Spectrum,” Mon. Not. Roy. Astron. Soc.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(2012) 2551 [arXiv:1109.4416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Villaescusa-Navarro, F. Marulli, M. Viel, E. Branchini, E. Castorina, E. Sefusatti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Saito, “Cosmology with massive neutrinos I: towards a realistic modeling of the relation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between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matter,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haloes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galaxies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,” JCAP </a:t>
            </a: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1403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(2014) 011 [arXiv:1311.0866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Castorina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Carbone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J. Bel, E.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Sefusatti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K.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Dolag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DEMNUni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The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clustering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large-scale structures in the presence of massive neutrinos,”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1507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(2015) no.07, 043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[arXiv:1505.07148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D.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Emberson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a-DK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Cosmological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neutrino simulations at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,” Res.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Astrophys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(2017) no.8, 085 [arXiv:1611.01545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Adamek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Durrer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M. Kunz, “Relativistic N-body simulations with massive neutrinos,”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JCAP </a:t>
            </a: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1711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(2017) no.11, 004 [arXiv:1707.06938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Brandbyge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S. Hannestad, “Grid Based Linear Neutrino Perturbations in Cosmological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N-body Simulations,”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0905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(2009) 002 [arXiv:0812.3149 [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astro-ph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Ali-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Haimoud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S. Bird, “An efficient implementation of massive neutrinos in non-linear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 formation simulations,” Mon. Not. Roy.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Soc.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428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(2012) 3375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[arXiv:1209.0461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Liu, S. Bird, J. M. Z.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Matilla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J. C. Hill, Z.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Madhavacheril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 Petri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N. Spergel, “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MassiveNuS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Cosmological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Massive Neutrino Simulations,” arXiv:1711.10524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[astro-ph.CO].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Brandbyge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S. Hannestad, “Resolving Cosmic Neutrino Structure: A Hybrid Neutrino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N-body Scheme,”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(2010) 021 [arXiv:0908.1969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+many others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48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1" y="1447738"/>
            <a:ext cx="7213401" cy="5410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598" y="304800"/>
            <a:ext cx="69797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EUCLID ”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flagship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2.0 run”: 4x10</a:t>
            </a:r>
            <a:r>
              <a:rPr kumimoji="0" lang="da-DK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particles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4Gpc side-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length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box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da-DK" sz="1600" dirty="0">
                <a:solidFill>
                  <a:srgbClr val="FFFFFF"/>
                </a:solidFill>
                <a:latin typeface="Arial" charset="0"/>
              </a:rPr>
              <a:t>run spring 2019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on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Piz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Daint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Swiss HPC centre (under PRACE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scheme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PKDGRAV3 with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modifications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developed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</a:rPr>
              <a:t> the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CONCEPT</a:t>
            </a:r>
            <a:r>
              <a:rPr kumimoji="0" lang="da-DK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N-</a:t>
            </a:r>
            <a:r>
              <a:rPr kumimoji="0" lang="da-DK" sz="1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body</a:t>
            </a:r>
            <a:r>
              <a:rPr kumimoji="0" lang="da-DK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code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  <a:hlinkClick r:id="rId3"/>
              </a:rPr>
              <a:t>https://github.com/jmd-dk/concept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43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15642" cy="468052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784532" y="5661248"/>
            <a:ext cx="699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Tram et al. 1811.00904 (</a:t>
            </a:r>
            <a:r>
              <a:rPr lang="da-DK" dirty="0" err="1">
                <a:solidFill>
                  <a:schemeClr val="bg1"/>
                </a:solidFill>
              </a:rPr>
              <a:t>fully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compatible</a:t>
            </a:r>
            <a:r>
              <a:rPr lang="da-DK" dirty="0">
                <a:solidFill>
                  <a:schemeClr val="bg1"/>
                </a:solidFill>
              </a:rPr>
              <a:t> with GR at the </a:t>
            </a:r>
            <a:r>
              <a:rPr lang="da-DK" dirty="0" err="1">
                <a:solidFill>
                  <a:schemeClr val="bg1"/>
                </a:solidFill>
              </a:rPr>
              <a:t>linear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level</a:t>
            </a:r>
            <a:r>
              <a:rPr lang="da-DK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5566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NEUTRINO PHYSICS IS PERHAPS THE PRIME EXAMPLE OF HOW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TO USE COSMOLOGY TO DO PARTICLE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 BOUND ON NEUTRINO MASSES IS SIGNIFICANTLY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STRONGER THAN WHAT CAN BE OBTAINED FROM DIRECT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EXPERIMENTS, ALBEIT MUCH MORE MODEL DEPENDENT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COSMOLOGICAL  DATA  SHOWS  NO EVIDENCE FOR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PHYSICS. HOWEVER, IF </a:t>
            </a:r>
            <a:r>
              <a:rPr lang="da-DK" sz="2000" dirty="0" err="1">
                <a:solidFill>
                  <a:srgbClr val="FFFFFF"/>
                </a:solidFill>
              </a:rPr>
              <a:t>eV</a:t>
            </a:r>
            <a:r>
              <a:rPr lang="da-DK" sz="2000" dirty="0">
                <a:solidFill>
                  <a:srgbClr val="FFFFFF"/>
                </a:solidFill>
              </a:rPr>
              <a:t> STERILE NEUTRINOS EXIST THERE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MUST BE NEW PHYSICS IN ORDER TO RECONCILE THEM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NEW DATA FROM PLANCK AND </a:t>
            </a:r>
            <a:r>
              <a:rPr lang="da-DK" sz="2000">
                <a:solidFill>
                  <a:srgbClr val="FFFFFF"/>
                </a:solidFill>
              </a:rPr>
              <a:t>EUCLID WILL  </a:t>
            </a:r>
            <a:r>
              <a:rPr lang="da-DK" sz="2000" dirty="0">
                <a:solidFill>
                  <a:srgbClr val="FFFFFF"/>
                </a:solidFill>
              </a:rPr>
              <a:t>PROVIDE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POSITIVE DETECTION OF A NON-ZERO NEUTRINO 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05057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7200" y="530120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1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683568" y="2636912"/>
            <a:ext cx="61169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66"/>
                </a:solidFill>
              </a:rPr>
              <a:t>KATRIN </a:t>
            </a:r>
            <a:r>
              <a:rPr lang="da-DK" sz="2400" dirty="0" err="1">
                <a:solidFill>
                  <a:srgbClr val="FFFF66"/>
                </a:solidFill>
              </a:rPr>
              <a:t>experiment</a:t>
            </a:r>
            <a:r>
              <a:rPr lang="da-DK" sz="2400" dirty="0">
                <a:solidFill>
                  <a:srgbClr val="FFFF66"/>
                </a:solidFill>
              </a:rPr>
              <a:t> (Nature </a:t>
            </a:r>
            <a:r>
              <a:rPr lang="da-DK" sz="2400" dirty="0" err="1">
                <a:solidFill>
                  <a:srgbClr val="FFFF66"/>
                </a:solidFill>
              </a:rPr>
              <a:t>Physics</a:t>
            </a:r>
            <a:r>
              <a:rPr lang="da-DK" sz="2400" dirty="0">
                <a:solidFill>
                  <a:srgbClr val="FFFF66"/>
                </a:solidFill>
              </a:rPr>
              <a:t>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E7120E-0B6D-F1FF-E2E7-07EBB7B00311}"/>
                  </a:ext>
                </a:extLst>
              </p:cNvPr>
              <p:cNvSpPr txBox="1"/>
              <p:nvPr/>
            </p:nvSpPr>
            <p:spPr>
              <a:xfrm>
                <a:off x="1979712" y="1772816"/>
                <a:ext cx="4645551" cy="537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”</m:t>
                          </m:r>
                          <m:r>
                            <a:rPr lang="da-DK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a-DK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a-DK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da-DK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”&lt;0.9 </m:t>
                      </m:r>
                      <m:r>
                        <m:rPr>
                          <m:sty m:val="p"/>
                        </m:rPr>
                        <a:rPr lang="da-DK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da-DK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(95%)</m:t>
                      </m:r>
                      <m:r>
                        <a:rPr lang="da-DK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DK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E7120E-0B6D-F1FF-E2E7-07EBB7B00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1772816"/>
                <a:ext cx="4645551" cy="537263"/>
              </a:xfrm>
              <a:prstGeom prst="rect">
                <a:avLst/>
              </a:prstGeom>
              <a:blipFill>
                <a:blip r:embed="rId3"/>
                <a:stretch>
                  <a:fillRect t="-4651" b="-2790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1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723390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NEUTRINOS (AND OTHER LIGHT, WEAKLY INTERACTING </a:t>
            </a:r>
          </a:p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PARTICLES) AFFECT STRUCTURE FORMATION</a:t>
            </a:r>
          </a:p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 dirty="0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 dirty="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3" imgW="977760" imgH="241200" progId="Equation.3">
                  <p:embed/>
                </p:oleObj>
              </mc:Choice>
              <mc:Fallback>
                <p:oleObj name="Ligning" r:id="rId3" imgW="977760" imgH="241200" progId="Equation.3">
                  <p:embed/>
                  <p:pic>
                    <p:nvPicPr>
                      <p:cNvPr id="3717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5" imgW="901440" imgH="431640" progId="Equation.3">
                  <p:embed/>
                </p:oleObj>
              </mc:Choice>
              <mc:Fallback>
                <p:oleObj name="Ligning" r:id="rId5" imgW="901440" imgH="431640" progId="Equation.3">
                  <p:embed/>
                  <p:pic>
                    <p:nvPicPr>
                      <p:cNvPr id="3717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7" imgW="1282680" imgH="469800" progId="Equation.3">
                  <p:embed/>
                </p:oleObj>
              </mc:Choice>
              <mc:Fallback>
                <p:oleObj name="Ligning" r:id="rId7" imgW="1282680" imgH="469800" progId="Equation.3">
                  <p:embed/>
                  <p:pic>
                    <p:nvPicPr>
                      <p:cNvPr id="3717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719744"/>
              </p:ext>
            </p:extLst>
          </p:nvPr>
        </p:nvGraphicFramePr>
        <p:xfrm>
          <a:off x="6156176" y="5549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5" imgW="952200" imgH="253800" progId="Equation.3">
                  <p:embed/>
                </p:oleObj>
              </mc:Choice>
              <mc:Fallback>
                <p:oleObj name="Ligning" r:id="rId5" imgW="952200" imgH="253800" progId="Equation.3">
                  <p:embed/>
                  <p:pic>
                    <p:nvPicPr>
                      <p:cNvPr id="4997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5549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gning" r:id="rId7" imgW="622080" imgH="253800" progId="Equation.3">
                  <p:embed/>
                </p:oleObj>
              </mc:Choice>
              <mc:Fallback>
                <p:oleObj name="Ligning" r:id="rId7" imgW="622080" imgH="253800" progId="Equation.3">
                  <p:embed/>
                  <p:pic>
                    <p:nvPicPr>
                      <p:cNvPr id="4997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Aarhus </a:t>
            </a:r>
            <a:r>
              <a:rPr lang="da-DK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nu3lcdm.mpg">
            <a:hlinkClick r:id="" action="ppaction://media"/>
            <a:extLst>
              <a:ext uri="{FF2B5EF4-FFF2-40B4-BE49-F238E27FC236}">
                <a16:creationId xmlns:a16="http://schemas.microsoft.com/office/drawing/2014/main" id="{82DC3CC5-BACE-9F4F-1324-37A38EC6E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9323" y="1570757"/>
            <a:ext cx="7596335" cy="37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15519</TotalTime>
  <Words>2540</Words>
  <Application>Microsoft Macintosh PowerPoint</Application>
  <PresentationFormat>On-screen Show (4:3)</PresentationFormat>
  <Paragraphs>398</Paragraphs>
  <Slides>53</Slides>
  <Notes>43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 Unicode MS</vt:lpstr>
      <vt:lpstr>Arial</vt:lpstr>
      <vt:lpstr>Calibri</vt:lpstr>
      <vt:lpstr>Cambria Math</vt:lpstr>
      <vt:lpstr>Comic Sans MS</vt:lpstr>
      <vt:lpstr>Helvetica</vt:lpstr>
      <vt:lpstr>Palatino</vt:lpstr>
      <vt:lpstr>Symbol</vt:lpstr>
      <vt:lpstr>Times New Roman</vt:lpstr>
      <vt:lpstr>Office Theme</vt:lpstr>
      <vt:lpstr>Default Design</vt:lpstr>
      <vt:lpstr>3_Default Design</vt:lpstr>
      <vt:lpstr>Ligning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220</cp:revision>
  <cp:lastPrinted>2013-11-17T19:16:17Z</cp:lastPrinted>
  <dcterms:created xsi:type="dcterms:W3CDTF">2013-11-16T11:09:33Z</dcterms:created>
  <dcterms:modified xsi:type="dcterms:W3CDTF">2023-07-19T12:33:19Z</dcterms:modified>
</cp:coreProperties>
</file>