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9" r:id="rId2"/>
    <p:sldId id="256" r:id="rId3"/>
    <p:sldId id="603" r:id="rId4"/>
    <p:sldId id="606" r:id="rId5"/>
    <p:sldId id="611" r:id="rId6"/>
    <p:sldId id="518" r:id="rId7"/>
    <p:sldId id="493" r:id="rId8"/>
    <p:sldId id="612" r:id="rId9"/>
    <p:sldId id="257" r:id="rId10"/>
    <p:sldId id="258" r:id="rId11"/>
    <p:sldId id="613" r:id="rId12"/>
    <p:sldId id="260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9401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8423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50846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29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1290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7412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3400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8457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9439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630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918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8092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D1629-880A-BD4E-A611-79D3874C9E18}" type="datetimeFigureOut">
              <a:rPr lang="en-DK" smtClean="0"/>
              <a:t>10/10/2023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FFDC9-1506-E548-AD6F-23B4DC2D618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6253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avi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479F-20EF-4D2A-4717-3EB32DDE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29" y="1033483"/>
            <a:ext cx="11289327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Computational Microscopy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bridging the gap between simple models and complex reality</a:t>
            </a:r>
            <a:br>
              <a:rPr lang="en-US" sz="3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2BE58-3486-E7DB-9645-6F8E835777CF}"/>
              </a:ext>
            </a:extLst>
          </p:cNvPr>
          <p:cNvSpPr txBox="1"/>
          <p:nvPr/>
        </p:nvSpPr>
        <p:spPr>
          <a:xfrm>
            <a:off x="852498" y="3017590"/>
            <a:ext cx="5548302" cy="847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Group Leader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Weria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Pezeshkian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weria.pezeshkian@nbi.ku.dk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88D684-4305-15D3-2700-7469BD8B7B93}"/>
              </a:ext>
            </a:extLst>
          </p:cNvPr>
          <p:cNvSpPr txBox="1"/>
          <p:nvPr/>
        </p:nvSpPr>
        <p:spPr>
          <a:xfrm>
            <a:off x="1369124" y="3916038"/>
            <a:ext cx="21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members</a:t>
            </a:r>
            <a:endParaRPr lang="en-DK" dirty="0"/>
          </a:p>
        </p:txBody>
      </p:sp>
      <p:pic>
        <p:nvPicPr>
          <p:cNvPr id="21" name="Picture 20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AD307B8D-93D0-DC34-5B23-990C4FA4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721" y="4587230"/>
            <a:ext cx="781034" cy="10380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1E25DD-DDD5-8ED7-247B-7B88E92AE3AC}"/>
              </a:ext>
            </a:extLst>
          </p:cNvPr>
          <p:cNvSpPr txBox="1"/>
          <p:nvPr/>
        </p:nvSpPr>
        <p:spPr>
          <a:xfrm>
            <a:off x="3578696" y="4322154"/>
            <a:ext cx="10993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100" dirty="0">
                <a:latin typeface="Arial" panose="020B0604020202020204" pitchFamily="34" charset="0"/>
                <a:cs typeface="Arial" panose="020B0604020202020204" pitchFamily="34" charset="0"/>
              </a:rPr>
              <a:t>Adrià B. Vidal</a:t>
            </a:r>
          </a:p>
        </p:txBody>
      </p:sp>
      <p:pic>
        <p:nvPicPr>
          <p:cNvPr id="32" name="Picture 31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751446EB-AE6D-291B-A884-07B58740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80" y="4579431"/>
            <a:ext cx="781034" cy="10222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E127A4-3BC8-CAC8-7562-FD3ACA1495B8}"/>
              </a:ext>
            </a:extLst>
          </p:cNvPr>
          <p:cNvSpPr txBox="1"/>
          <p:nvPr/>
        </p:nvSpPr>
        <p:spPr>
          <a:xfrm>
            <a:off x="2409382" y="4316025"/>
            <a:ext cx="1437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dirty="0">
                <a:latin typeface="Arial" panose="020B0604020202020204" pitchFamily="34" charset="0"/>
                <a:cs typeface="Arial" panose="020B0604020202020204" pitchFamily="34" charset="0"/>
              </a:rPr>
              <a:t>Fabian Schuhmann</a:t>
            </a:r>
          </a:p>
        </p:txBody>
      </p:sp>
      <p:pic>
        <p:nvPicPr>
          <p:cNvPr id="40" name="Picture 3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D70AD85-8586-D3C5-0A51-64806C29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514" y="4547052"/>
            <a:ext cx="968442" cy="10621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BD8241-2F53-0B7E-3818-82F49482EA04}"/>
              </a:ext>
            </a:extLst>
          </p:cNvPr>
          <p:cNvSpPr txBox="1"/>
          <p:nvPr/>
        </p:nvSpPr>
        <p:spPr>
          <a:xfrm>
            <a:off x="1391198" y="4319057"/>
            <a:ext cx="10795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dirty="0">
                <a:latin typeface="Arial" panose="020B0604020202020204" pitchFamily="34" charset="0"/>
                <a:cs typeface="Arial" panose="020B0604020202020204" pitchFamily="34" charset="0"/>
              </a:rPr>
              <a:t>Neda Rahmani</a:t>
            </a:r>
          </a:p>
        </p:txBody>
      </p:sp>
      <p:pic>
        <p:nvPicPr>
          <p:cNvPr id="3" name="Picture 2" descr="A close-up of different types of objects&#10;&#10;Description automatically generated">
            <a:extLst>
              <a:ext uri="{FF2B5EF4-FFF2-40B4-BE49-F238E27FC236}">
                <a16:creationId xmlns:a16="http://schemas.microsoft.com/office/drawing/2014/main" id="{F0C1DC72-2E86-FE67-EE6D-F0649757A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19"/>
          <a:stretch/>
        </p:blipFill>
        <p:spPr>
          <a:xfrm>
            <a:off x="7883518" y="4011115"/>
            <a:ext cx="4231347" cy="2692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9EED2-C07D-7479-7E0E-3FFCD0E2C2CA}"/>
              </a:ext>
            </a:extLst>
          </p:cNvPr>
          <p:cNvSpPr txBox="1"/>
          <p:nvPr/>
        </p:nvSpPr>
        <p:spPr>
          <a:xfrm>
            <a:off x="7873579" y="3668600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Microscopy Group </a:t>
            </a:r>
            <a:endParaRPr lang="en-DK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7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ntroduction: stochastic thermodynamics"/>
          <p:cNvSpPr txBox="1">
            <a:spLocks noGrp="1"/>
          </p:cNvSpPr>
          <p:nvPr>
            <p:ph type="title" idx="4294967295"/>
          </p:nvPr>
        </p:nvSpPr>
        <p:spPr>
          <a:xfrm>
            <a:off x="844550" y="177800"/>
            <a:ext cx="105029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35000">
              <a:defRPr sz="8600"/>
            </a:lvl1pPr>
          </a:lstStyle>
          <a:p>
            <a:r>
              <a:rPr sz="4000" b="1" dirty="0"/>
              <a:t>Introduction: stochastic thermodynamics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0" y="3289300"/>
            <a:ext cx="2693194" cy="981075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Classical thermodynamics: Second law"/>
          <p:cNvSpPr txBox="1"/>
          <p:nvPr/>
        </p:nvSpPr>
        <p:spPr>
          <a:xfrm>
            <a:off x="1399480" y="1804621"/>
            <a:ext cx="196367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4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00"/>
              <a:t>Classical thermodynamics:</a:t>
            </a:r>
            <a:br>
              <a:rPr sz="1200"/>
            </a:br>
            <a:r>
              <a:rPr sz="1200"/>
              <a:t>Second law</a:t>
            </a:r>
          </a:p>
        </p:txBody>
      </p:sp>
      <p:sp>
        <p:nvSpPr>
          <p:cNvPr id="39" name="Stochastic thermodynamics: Fluctuation theorem"/>
          <p:cNvSpPr txBox="1"/>
          <p:nvPr/>
        </p:nvSpPr>
        <p:spPr>
          <a:xfrm>
            <a:off x="8097723" y="1804621"/>
            <a:ext cx="2080698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4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00"/>
              <a:t>Stochastic thermodynamics:</a:t>
            </a:r>
            <a:br>
              <a:rPr sz="1200"/>
            </a:br>
            <a:r>
              <a:rPr sz="1200"/>
              <a:t>Fluctuation theorem</a:t>
            </a:r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88" y="3525044"/>
            <a:ext cx="1877219" cy="50958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Line"/>
          <p:cNvSpPr/>
          <p:nvPr/>
        </p:nvSpPr>
        <p:spPr>
          <a:xfrm flipV="1">
            <a:off x="5778500" y="2378869"/>
            <a:ext cx="0" cy="34147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2860" rIns="22860"/>
          <a:lstStyle/>
          <a:p>
            <a:endParaRPr sz="90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ossible projects: Machine learning optimal bit erasure"/>
          <p:cNvSpPr txBox="1">
            <a:spLocks noGrp="1"/>
          </p:cNvSpPr>
          <p:nvPr>
            <p:ph type="title" idx="4294967295"/>
          </p:nvPr>
        </p:nvSpPr>
        <p:spPr>
          <a:xfrm>
            <a:off x="844550" y="177800"/>
            <a:ext cx="10502900" cy="1143001"/>
          </a:xfrm>
          <a:prstGeom prst="rect">
            <a:avLst/>
          </a:prstGeom>
        </p:spPr>
        <p:txBody>
          <a:bodyPr>
            <a:noAutofit/>
          </a:bodyPr>
          <a:lstStyle>
            <a:lvl1pPr defTabSz="519112">
              <a:defRPr sz="7000"/>
            </a:lvl1pPr>
          </a:lstStyle>
          <a:p>
            <a:r>
              <a:rPr sz="4000" b="1" dirty="0"/>
              <a:t>Possible projects: Machine learning optimal bit erasure</a:t>
            </a:r>
          </a:p>
        </p:txBody>
      </p:sp>
      <p:sp>
        <p:nvSpPr>
          <p:cNvPr id="44" name="Landauer limit:…"/>
          <p:cNvSpPr txBox="1">
            <a:spLocks noGrp="1"/>
          </p:cNvSpPr>
          <p:nvPr>
            <p:ph type="body" idx="4294967295"/>
          </p:nvPr>
        </p:nvSpPr>
        <p:spPr>
          <a:xfrm>
            <a:off x="844550" y="3084247"/>
            <a:ext cx="10502900" cy="361847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800"/>
            </a:pPr>
            <a:endParaRPr lang="en-US" sz="3500" dirty="0"/>
          </a:p>
          <a:p>
            <a:pPr>
              <a:defRPr sz="4800"/>
            </a:pPr>
            <a:r>
              <a:rPr sz="3500" dirty="0" err="1"/>
              <a:t>Landauer</a:t>
            </a:r>
            <a:r>
              <a:rPr sz="3500" dirty="0"/>
              <a:t> limit:</a:t>
            </a:r>
            <a:br>
              <a:rPr sz="3500" dirty="0"/>
            </a:br>
            <a:endParaRPr sz="3500" dirty="0"/>
          </a:p>
          <a:p>
            <a:pPr>
              <a:defRPr sz="4800"/>
            </a:pPr>
            <a:r>
              <a:rPr sz="3500" dirty="0"/>
              <a:t>Limits under limited control (</a:t>
            </a:r>
            <a:r>
              <a:rPr sz="3500" dirty="0" err="1"/>
              <a:t>electronic+biological</a:t>
            </a:r>
            <a:r>
              <a:rPr sz="3500" dirty="0"/>
              <a:t> applications)</a:t>
            </a:r>
          </a:p>
          <a:p>
            <a:pPr>
              <a:defRPr sz="4800"/>
            </a:pPr>
            <a:r>
              <a:rPr sz="3500" dirty="0"/>
              <a:t>Machine-learning based methods</a:t>
            </a:r>
          </a:p>
        </p:txBody>
      </p:sp>
      <p:pic>
        <p:nvPicPr>
          <p:cNvPr id="45" name="bitu.pdf" descr="bitu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53" y="1317641"/>
            <a:ext cx="2628524" cy="220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bit1.pdf" descr="bit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824" y="1317641"/>
            <a:ext cx="2628523" cy="220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543" y="4394726"/>
            <a:ext cx="1530913" cy="229997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Line"/>
          <p:cNvSpPr/>
          <p:nvPr/>
        </p:nvSpPr>
        <p:spPr>
          <a:xfrm>
            <a:off x="5682958" y="2310125"/>
            <a:ext cx="8260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ossible projects: optimal protocols"/>
          <p:cNvSpPr txBox="1">
            <a:spLocks noGrp="1"/>
          </p:cNvSpPr>
          <p:nvPr>
            <p:ph type="title" idx="4294967295"/>
          </p:nvPr>
        </p:nvSpPr>
        <p:spPr>
          <a:xfrm>
            <a:off x="844550" y="177800"/>
            <a:ext cx="105029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25487">
              <a:defRPr sz="9800"/>
            </a:lvl1pPr>
          </a:lstStyle>
          <a:p>
            <a:r>
              <a:rPr sz="4000" dirty="0"/>
              <a:t>Possible projects: optimal protocols</a:t>
            </a:r>
          </a:p>
        </p:txBody>
      </p:sp>
      <p:sp>
        <p:nvSpPr>
          <p:cNvPr id="51" name="Derive new no-go theorems for thermodynamic processes…"/>
          <p:cNvSpPr txBox="1">
            <a:spLocks noGrp="1"/>
          </p:cNvSpPr>
          <p:nvPr>
            <p:ph type="body" idx="4294967295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800"/>
            </a:pPr>
            <a:r>
              <a:rPr sz="4000" dirty="0"/>
              <a:t>Derive new no-go theorems for thermodynamic processes</a:t>
            </a:r>
          </a:p>
          <a:p>
            <a:pPr>
              <a:defRPr sz="4800"/>
            </a:pPr>
            <a:r>
              <a:rPr sz="4000" dirty="0"/>
              <a:t>Example:</a:t>
            </a:r>
            <a:br>
              <a:rPr sz="4000" dirty="0"/>
            </a:br>
            <a:br>
              <a:rPr sz="4000" dirty="0"/>
            </a:br>
            <a:br>
              <a:rPr sz="4000" dirty="0"/>
            </a:br>
            <a:br>
              <a:rPr sz="4000" dirty="0"/>
            </a:br>
            <a:br>
              <a:rPr sz="4000" dirty="0"/>
            </a:br>
            <a:br>
              <a:rPr sz="4000" dirty="0"/>
            </a:br>
            <a:endParaRPr sz="4000" dirty="0"/>
          </a:p>
        </p:txBody>
      </p:sp>
      <p:pic>
        <p:nvPicPr>
          <p:cNvPr id="52" name="medium (4) (1).png" descr="medium (4)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326" y="3103401"/>
            <a:ext cx="3545124" cy="326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Screenshot 2023-10-10 at 13.33.39.png" descr="Screenshot 2023-10-10 at 13.3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4" y="4252803"/>
            <a:ext cx="6230429" cy="1506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ossible projects: arcsine laws for chemical reaction networks"/>
          <p:cNvSpPr txBox="1">
            <a:spLocks noGrp="1"/>
          </p:cNvSpPr>
          <p:nvPr>
            <p:ph type="title" idx="4294967295"/>
          </p:nvPr>
        </p:nvSpPr>
        <p:spPr>
          <a:xfrm>
            <a:off x="844550" y="177800"/>
            <a:ext cx="10502900" cy="1143001"/>
          </a:xfrm>
          <a:prstGeom prst="rect">
            <a:avLst/>
          </a:prstGeom>
        </p:spPr>
        <p:txBody>
          <a:bodyPr>
            <a:noAutofit/>
          </a:bodyPr>
          <a:lstStyle>
            <a:lvl1pPr defTabSz="519112">
              <a:defRPr sz="7000"/>
            </a:lvl1pPr>
          </a:lstStyle>
          <a:p>
            <a:r>
              <a:rPr sz="4000" b="1" dirty="0"/>
              <a:t>Possible projects: arcsine laws for chemical reaction networks</a:t>
            </a:r>
          </a:p>
        </p:txBody>
      </p:sp>
      <p:sp>
        <p:nvSpPr>
          <p:cNvPr id="56" name="Arcsine laws…"/>
          <p:cNvSpPr txBox="1">
            <a:spLocks noGrp="1"/>
          </p:cNvSpPr>
          <p:nvPr>
            <p:ph type="body" idx="4294967295"/>
          </p:nvPr>
        </p:nvSpPr>
        <p:spPr>
          <a:xfrm>
            <a:off x="294481" y="2058988"/>
            <a:ext cx="10502901" cy="36290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/>
            </a:pPr>
            <a:r>
              <a:rPr sz="3000" dirty="0"/>
              <a:t>Arcsine laws</a:t>
            </a:r>
          </a:p>
          <a:p>
            <a:pPr>
              <a:defRPr sz="4000"/>
            </a:pPr>
            <a:endParaRPr sz="3000" dirty="0"/>
          </a:p>
          <a:p>
            <a:pPr>
              <a:defRPr sz="4000"/>
            </a:pPr>
            <a:r>
              <a:rPr sz="3000" dirty="0"/>
              <a:t>Applications to chemical reaction networks</a:t>
            </a:r>
          </a:p>
        </p:txBody>
      </p:sp>
      <p:sp>
        <p:nvSpPr>
          <p:cNvPr id="57" name="Square"/>
          <p:cNvSpPr/>
          <p:nvPr/>
        </p:nvSpPr>
        <p:spPr>
          <a:xfrm>
            <a:off x="7720806" y="1372394"/>
            <a:ext cx="635001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58" name="Screenshot 2023-10-10 at 13.51.18.png" descr="Screenshot 2023-10-10 at 13.51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438" y="3429000"/>
            <a:ext cx="3864928" cy="310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Questions?"/>
          <p:cNvSpPr txBox="1">
            <a:spLocks noGrp="1"/>
          </p:cNvSpPr>
          <p:nvPr>
            <p:ph type="title" idx="4294967295"/>
          </p:nvPr>
        </p:nvSpPr>
        <p:spPr>
          <a:xfrm>
            <a:off x="844550" y="2857500"/>
            <a:ext cx="105029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5500" b="1" dirty="0"/>
              <a:t>Questions?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63D31803-1564-CC7F-EF56-FDB18DBA8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377" y="1281433"/>
            <a:ext cx="1585825" cy="16327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01C1DF-F43B-2EFC-8A90-4848F44B9205}"/>
              </a:ext>
            </a:extLst>
          </p:cNvPr>
          <p:cNvSpPr/>
          <p:nvPr/>
        </p:nvSpPr>
        <p:spPr>
          <a:xfrm>
            <a:off x="475464" y="817608"/>
            <a:ext cx="5466382" cy="565444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54E69-A43E-7E8C-AA9B-FD228BBD3378}"/>
              </a:ext>
            </a:extLst>
          </p:cNvPr>
          <p:cNvSpPr/>
          <p:nvPr/>
        </p:nvSpPr>
        <p:spPr>
          <a:xfrm>
            <a:off x="5941852" y="815521"/>
            <a:ext cx="5466377" cy="565653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16E2B-800A-C1A8-2498-5AAAFEAB1BF0}"/>
              </a:ext>
            </a:extLst>
          </p:cNvPr>
          <p:cNvSpPr txBox="1"/>
          <p:nvPr/>
        </p:nvSpPr>
        <p:spPr>
          <a:xfrm>
            <a:off x="7546185" y="181244"/>
            <a:ext cx="55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200" dirty="0"/>
              <a:t>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76A45-00AB-54EF-17BD-9E695C3732BA}"/>
              </a:ext>
            </a:extLst>
          </p:cNvPr>
          <p:cNvSpPr txBox="1"/>
          <p:nvPr/>
        </p:nvSpPr>
        <p:spPr>
          <a:xfrm>
            <a:off x="1474406" y="172358"/>
            <a:ext cx="55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200" dirty="0"/>
              <a:t>Research topics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4FEE9A-5C2D-2D6E-6BDA-BE03B96D0FB2}"/>
              </a:ext>
            </a:extLst>
          </p:cNvPr>
          <p:cNvCxnSpPr>
            <a:cxnSpLocks/>
          </p:cNvCxnSpPr>
          <p:nvPr/>
        </p:nvCxnSpPr>
        <p:spPr>
          <a:xfrm>
            <a:off x="6961154" y="4617382"/>
            <a:ext cx="576804" cy="4050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8F0BF6E-3C59-D5B0-BD1C-3331F86F2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863" y="5575534"/>
            <a:ext cx="1863587" cy="8106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0AAA42-5EF3-44C9-AAE8-98B25B5B762F}"/>
              </a:ext>
            </a:extLst>
          </p:cNvPr>
          <p:cNvSpPr txBox="1"/>
          <p:nvPr/>
        </p:nvSpPr>
        <p:spPr>
          <a:xfrm>
            <a:off x="1009913" y="930509"/>
            <a:ext cx="263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DK" dirty="0"/>
              <a:t>irial and toxic particles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073F8-3653-0663-A8F2-8BFC8BB8D23C}"/>
              </a:ext>
            </a:extLst>
          </p:cNvPr>
          <p:cNvCxnSpPr>
            <a:cxnSpLocks/>
          </p:cNvCxnSpPr>
          <p:nvPr/>
        </p:nvCxnSpPr>
        <p:spPr>
          <a:xfrm flipH="1" flipV="1">
            <a:off x="4321629" y="2667000"/>
            <a:ext cx="609600" cy="3623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E1478CD-F6BE-4AAF-C6A0-FC715672D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216" y="5346538"/>
            <a:ext cx="1011031" cy="100449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BED06A-4656-20DB-0CA5-32A7B04D8BED}"/>
              </a:ext>
            </a:extLst>
          </p:cNvPr>
          <p:cNvCxnSpPr>
            <a:cxnSpLocks/>
            <a:endCxn id="33" idx="3"/>
          </p:cNvCxnSpPr>
          <p:nvPr/>
        </p:nvCxnSpPr>
        <p:spPr>
          <a:xfrm flipH="1">
            <a:off x="4002648" y="3869810"/>
            <a:ext cx="6375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BB832E-EE73-975B-9027-D48FE7A93E6A}"/>
              </a:ext>
            </a:extLst>
          </p:cNvPr>
          <p:cNvCxnSpPr>
            <a:cxnSpLocks/>
          </p:cNvCxnSpPr>
          <p:nvPr/>
        </p:nvCxnSpPr>
        <p:spPr>
          <a:xfrm flipH="1">
            <a:off x="4649574" y="4843736"/>
            <a:ext cx="510370" cy="5028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BF6E1A-10D5-A9CB-896E-8EE5B10AE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284" y="3099985"/>
            <a:ext cx="2195346" cy="19224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C6B0422-1524-ECA8-B069-59E7467C8EDA}"/>
              </a:ext>
            </a:extLst>
          </p:cNvPr>
          <p:cNvSpPr txBox="1"/>
          <p:nvPr/>
        </p:nvSpPr>
        <p:spPr>
          <a:xfrm>
            <a:off x="1297508" y="5194813"/>
            <a:ext cx="411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emergence of intracellular forms </a:t>
            </a:r>
            <a:endParaRPr lang="en-DK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D9FD09-7A22-595C-D81E-F0B2671C7401}"/>
              </a:ext>
            </a:extLst>
          </p:cNvPr>
          <p:cNvSpPr txBox="1"/>
          <p:nvPr/>
        </p:nvSpPr>
        <p:spPr>
          <a:xfrm>
            <a:off x="2707023" y="3685144"/>
            <a:ext cx="12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division</a:t>
            </a:r>
            <a:endParaRPr lang="en-DK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2116C7-D41A-7E79-D721-11A85F2F07BB}"/>
              </a:ext>
            </a:extLst>
          </p:cNvPr>
          <p:cNvSpPr txBox="1"/>
          <p:nvPr/>
        </p:nvSpPr>
        <p:spPr>
          <a:xfrm>
            <a:off x="7915135" y="879622"/>
            <a:ext cx="316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multiscale simulations scheme </a:t>
            </a:r>
            <a:endParaRPr lang="en-DK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2A4EE25-70D1-4785-04E9-204147689530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6855621" y="2492389"/>
            <a:ext cx="546665" cy="4005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A52D94F-43FD-BAB7-F0DE-F439493F5281}"/>
              </a:ext>
            </a:extLst>
          </p:cNvPr>
          <p:cNvSpPr txBox="1"/>
          <p:nvPr/>
        </p:nvSpPr>
        <p:spPr>
          <a:xfrm>
            <a:off x="7604216" y="4754126"/>
            <a:ext cx="384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TS2CG</a:t>
            </a:r>
            <a:r>
              <a:rPr lang="en-US" dirty="0"/>
              <a:t>: structure builder for next generation MD simulations</a:t>
            </a:r>
            <a:endParaRPr lang="en-DK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BA17CB-92EE-8E53-24DD-55319200F8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13" t="15461" r="5028" b="19062"/>
          <a:stretch/>
        </p:blipFill>
        <p:spPr>
          <a:xfrm>
            <a:off x="8840722" y="5368020"/>
            <a:ext cx="2454770" cy="9322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7349DB1-21E2-451D-8503-84784A37B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207" y="1412742"/>
            <a:ext cx="1658139" cy="107964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E5A7697-8600-3646-5094-C70404CA1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152" y="5602323"/>
            <a:ext cx="866617" cy="825567"/>
          </a:xfrm>
          <a:prstGeom prst="rect">
            <a:avLst/>
          </a:prstGeom>
        </p:spPr>
      </p:pic>
      <p:pic>
        <p:nvPicPr>
          <p:cNvPr id="73" name="g20nuclear_ring" descr="g20nuclear_ring">
            <a:hlinkClick r:id="" action="ppaction://media"/>
            <a:extLst>
              <a:ext uri="{FF2B5EF4-FFF2-40B4-BE49-F238E27FC236}">
                <a16:creationId xmlns:a16="http://schemas.microsoft.com/office/drawing/2014/main" id="{09C8863E-98B2-0C57-1B01-803581DF3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6661" r="25586"/>
          <a:stretch/>
        </p:blipFill>
        <p:spPr>
          <a:xfrm>
            <a:off x="783771" y="5470364"/>
            <a:ext cx="1007923" cy="957526"/>
          </a:xfrm>
          <a:prstGeom prst="rect">
            <a:avLst/>
          </a:prstGeom>
        </p:spPr>
      </p:pic>
      <p:pic>
        <p:nvPicPr>
          <p:cNvPr id="75" name="Picture 7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D9B838-D2DF-B9E1-E6BF-120FB9A00C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7958" y="1225406"/>
            <a:ext cx="3221846" cy="1710266"/>
          </a:xfrm>
          <a:prstGeom prst="rect">
            <a:avLst/>
          </a:prstGeom>
        </p:spPr>
      </p:pic>
      <p:pic>
        <p:nvPicPr>
          <p:cNvPr id="76" name="tube2.avi" descr="tube2.avi">
            <a:hlinkClick r:id="" action="ppaction://media"/>
            <a:extLst>
              <a:ext uri="{FF2B5EF4-FFF2-40B4-BE49-F238E27FC236}">
                <a16:creationId xmlns:a16="http://schemas.microsoft.com/office/drawing/2014/main" id="{7559D953-041C-5AAF-F83E-FF639E76C4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t="15021"/>
          <a:stretch/>
        </p:blipFill>
        <p:spPr>
          <a:xfrm>
            <a:off x="8205397" y="3170392"/>
            <a:ext cx="1910559" cy="13346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C8E219-C7C8-D098-CF9D-96F7208D69C5}"/>
              </a:ext>
            </a:extLst>
          </p:cNvPr>
          <p:cNvSpPr txBox="1"/>
          <p:nvPr/>
        </p:nvSpPr>
        <p:spPr>
          <a:xfrm>
            <a:off x="7485667" y="3105931"/>
            <a:ext cx="394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FreeDTS</a:t>
            </a:r>
            <a:r>
              <a:rPr lang="en-US" dirty="0"/>
              <a:t>: mesoscale simulation software </a:t>
            </a:r>
            <a:endParaRPr lang="en-DK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93E5B-418E-77F4-2753-9A136FDA5006}"/>
              </a:ext>
            </a:extLst>
          </p:cNvPr>
          <p:cNvSpPr/>
          <p:nvPr/>
        </p:nvSpPr>
        <p:spPr>
          <a:xfrm>
            <a:off x="4649574" y="2514446"/>
            <a:ext cx="2584545" cy="25845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Computational Microscopy</a:t>
            </a:r>
            <a:endParaRPr lang="en-DK" sz="2100" dirty="0">
              <a:solidFill>
                <a:schemeClr val="tx1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0397972-6981-8A4E-0E39-AC74123C86E7}"/>
              </a:ext>
            </a:extLst>
          </p:cNvPr>
          <p:cNvCxnSpPr>
            <a:cxnSpLocks/>
          </p:cNvCxnSpPr>
          <p:nvPr/>
        </p:nvCxnSpPr>
        <p:spPr>
          <a:xfrm>
            <a:off x="7268209" y="3782210"/>
            <a:ext cx="6469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2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F4B8F-D546-7EBF-D002-8D97B144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C4C0-9EA3-3B4C-8284-76AA783E41D6}" type="slidenum">
              <a:rPr lang="en-US" smtClean="0"/>
              <a:t>3</a:t>
            </a:fld>
            <a:endParaRPr lang="en-US"/>
          </a:p>
        </p:txBody>
      </p:sp>
      <p:pic>
        <p:nvPicPr>
          <p:cNvPr id="19" name="Picture 18" descr="A white chicken with red head&#10;&#10;Description automatically generated">
            <a:extLst>
              <a:ext uri="{FF2B5EF4-FFF2-40B4-BE49-F238E27FC236}">
                <a16:creationId xmlns:a16="http://schemas.microsoft.com/office/drawing/2014/main" id="{D893E0BF-1EAE-DC54-1242-75E5CAAA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3" y="3520984"/>
            <a:ext cx="2209740" cy="2928355"/>
          </a:xfrm>
          <a:prstGeom prst="rect">
            <a:avLst/>
          </a:prstGeom>
        </p:spPr>
      </p:pic>
      <p:pic>
        <p:nvPicPr>
          <p:cNvPr id="21" name="Picture 20" descr="A cartoon of a chicken&#10;&#10;Description automatically generated">
            <a:extLst>
              <a:ext uri="{FF2B5EF4-FFF2-40B4-BE49-F238E27FC236}">
                <a16:creationId xmlns:a16="http://schemas.microsoft.com/office/drawing/2014/main" id="{5A3D0515-3E6F-6396-AD4B-B2FA416E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74" y="3565125"/>
            <a:ext cx="2476767" cy="2603531"/>
          </a:xfrm>
          <a:prstGeom prst="rect">
            <a:avLst/>
          </a:prstGeom>
        </p:spPr>
      </p:pic>
      <p:pic>
        <p:nvPicPr>
          <p:cNvPr id="23" name="Picture 22" descr="A close up of a piece of meat&#10;&#10;Description automatically generated">
            <a:extLst>
              <a:ext uri="{FF2B5EF4-FFF2-40B4-BE49-F238E27FC236}">
                <a16:creationId xmlns:a16="http://schemas.microsoft.com/office/drawing/2014/main" id="{A61E2A75-3D9A-9718-4294-689CDE0C6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316" y="3239244"/>
            <a:ext cx="2540457" cy="1535441"/>
          </a:xfrm>
          <a:prstGeom prst="rect">
            <a:avLst/>
          </a:prstGeom>
        </p:spPr>
      </p:pic>
      <p:pic>
        <p:nvPicPr>
          <p:cNvPr id="25" name="Picture 24" descr="A plate of fried chicken&#10;&#10;Description automatically generated">
            <a:extLst>
              <a:ext uri="{FF2B5EF4-FFF2-40B4-BE49-F238E27FC236}">
                <a16:creationId xmlns:a16="http://schemas.microsoft.com/office/drawing/2014/main" id="{AD3B0D93-442F-DF9C-42BC-E07176758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85" y="4823160"/>
            <a:ext cx="1781203" cy="156391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47D16EB-8265-4308-0E9F-6D822A24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1720" cy="1325563"/>
          </a:xfrm>
        </p:spPr>
        <p:txBody>
          <a:bodyPr>
            <a:normAutofit/>
          </a:bodyPr>
          <a:lstStyle/>
          <a:p>
            <a:r>
              <a:rPr lang="en-GB" sz="3867" b="1" dirty="0">
                <a:latin typeface="Arial" panose="020B0604020202020204" pitchFamily="34" charset="0"/>
                <a:cs typeface="Arial" panose="020B0604020202020204" pitchFamily="34" charset="0"/>
              </a:rPr>
              <a:t>Why is important  </a:t>
            </a:r>
            <a:endParaRPr lang="en-DK" sz="3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873757-C7CA-0B41-F96C-D207ADDFF38E}"/>
              </a:ext>
            </a:extLst>
          </p:cNvPr>
          <p:cNvCxnSpPr>
            <a:cxnSpLocks/>
          </p:cNvCxnSpPr>
          <p:nvPr/>
        </p:nvCxnSpPr>
        <p:spPr>
          <a:xfrm>
            <a:off x="887626" y="1423177"/>
            <a:ext cx="4042183" cy="0"/>
          </a:xfrm>
          <a:prstGeom prst="line">
            <a:avLst/>
          </a:prstGeom>
          <a:ln w="25400">
            <a:gradFill flip="none" rotWithShape="1">
              <a:gsLst>
                <a:gs pos="8500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17DCB8-1E2F-9554-2285-33E4F2477833}"/>
              </a:ext>
            </a:extLst>
          </p:cNvPr>
          <p:cNvSpPr txBox="1"/>
          <p:nvPr/>
        </p:nvSpPr>
        <p:spPr>
          <a:xfrm>
            <a:off x="805480" y="2742337"/>
            <a:ext cx="178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chicken </a:t>
            </a:r>
            <a:endParaRPr lang="en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2681F6-3984-6BAF-8B9B-8C2619DC54AE}"/>
              </a:ext>
            </a:extLst>
          </p:cNvPr>
          <p:cNvSpPr txBox="1"/>
          <p:nvPr/>
        </p:nvSpPr>
        <p:spPr>
          <a:xfrm>
            <a:off x="3923122" y="2686019"/>
            <a:ext cx="220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  <a:endParaRPr lang="en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4C76C-70A6-3666-9AB7-CC1C4D87EA68}"/>
              </a:ext>
            </a:extLst>
          </p:cNvPr>
          <p:cNvSpPr txBox="1"/>
          <p:nvPr/>
        </p:nvSpPr>
        <p:spPr>
          <a:xfrm>
            <a:off x="8359902" y="2686019"/>
            <a:ext cx="220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experiment  </a:t>
            </a:r>
            <a:endParaRPr lang="en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white chicken with red head&#10;&#10;Description automatically generated">
            <a:extLst>
              <a:ext uri="{FF2B5EF4-FFF2-40B4-BE49-F238E27FC236}">
                <a16:creationId xmlns:a16="http://schemas.microsoft.com/office/drawing/2014/main" id="{8CF0ABA5-83DB-DF91-4D76-EA91F716F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31000" contrast="-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0623" y="3310507"/>
            <a:ext cx="2209740" cy="2928355"/>
          </a:xfrm>
          <a:prstGeom prst="rect">
            <a:avLst/>
          </a:prstGeom>
          <a:gradFill>
            <a:gsLst>
              <a:gs pos="8500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100000"/>
                </a:schemeClr>
              </a:gs>
            </a:gsLst>
            <a:lin ang="2700000" scaled="1"/>
          </a:gradFill>
          <a:effectLst>
            <a:outerShdw algn="ctr" rotWithShape="0">
              <a:srgbClr val="000000">
                <a:alpha val="35969"/>
              </a:srgbClr>
            </a:outerShdw>
            <a:softEdge rad="0"/>
          </a:effectLst>
        </p:spPr>
      </p:pic>
      <p:pic>
        <p:nvPicPr>
          <p:cNvPr id="35" name="Picture 34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FF5B719-3C44-3184-BB1E-68B449000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965" y="3729885"/>
            <a:ext cx="1121937" cy="1535441"/>
          </a:xfrm>
          <a:prstGeom prst="rect">
            <a:avLst/>
          </a:prstGeom>
        </p:spPr>
      </p:pic>
      <p:pic>
        <p:nvPicPr>
          <p:cNvPr id="36" name="Picture 35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6B488215-F9D3-6ACE-C15B-51A75D2F7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965" y="5688169"/>
            <a:ext cx="1121937" cy="970071"/>
          </a:xfrm>
          <a:prstGeom prst="rect">
            <a:avLst/>
          </a:prstGeom>
        </p:spPr>
      </p:pic>
      <p:pic>
        <p:nvPicPr>
          <p:cNvPr id="37" name="Picture 3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49158126-8AFB-2462-C984-BB6EFCED7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2861" y="3729885"/>
            <a:ext cx="1121937" cy="250121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762D7E0-3428-5CA4-24A2-B5EF35ED88A7}"/>
              </a:ext>
            </a:extLst>
          </p:cNvPr>
          <p:cNvSpPr txBox="1"/>
          <p:nvPr/>
        </p:nvSpPr>
        <p:spPr>
          <a:xfrm>
            <a:off x="815545" y="1735808"/>
            <a:ext cx="998624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22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knowledge emerges from results by different methodologies. </a:t>
            </a:r>
          </a:p>
        </p:txBody>
      </p:sp>
    </p:spTree>
    <p:extLst>
      <p:ext uri="{BB962C8B-B14F-4D97-AF65-F5344CB8AC3E}">
        <p14:creationId xmlns:p14="http://schemas.microsoft.com/office/powerpoint/2010/main" val="270790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CEA89-8EED-82E1-42C8-2004E72B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C4C0-9EA3-3B4C-8284-76AA783E41D6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8FADC-9995-AE71-6C57-BE9143FE7808}"/>
              </a:ext>
            </a:extLst>
          </p:cNvPr>
          <p:cNvSpPr txBox="1"/>
          <p:nvPr/>
        </p:nvSpPr>
        <p:spPr>
          <a:xfrm>
            <a:off x="715325" y="310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Division of artificial cells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BEFA26-3D18-90E6-080C-8F299F042193}"/>
              </a:ext>
            </a:extLst>
          </p:cNvPr>
          <p:cNvCxnSpPr>
            <a:cxnSpLocks/>
          </p:cNvCxnSpPr>
          <p:nvPr/>
        </p:nvCxnSpPr>
        <p:spPr>
          <a:xfrm>
            <a:off x="715326" y="1263355"/>
            <a:ext cx="6665777" cy="0"/>
          </a:xfrm>
          <a:prstGeom prst="line">
            <a:avLst/>
          </a:prstGeom>
          <a:ln w="25400">
            <a:gradFill flip="none" rotWithShape="1">
              <a:gsLst>
                <a:gs pos="8500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20230817_230150_6DD8135C-664E-4E22-A9DE-69FE4792D66C.mp4">
            <a:hlinkClick r:id="" action="ppaction://media"/>
            <a:extLst>
              <a:ext uri="{FF2B5EF4-FFF2-40B4-BE49-F238E27FC236}">
                <a16:creationId xmlns:a16="http://schemas.microsoft.com/office/drawing/2014/main" id="{08D20D60-12A2-0DC6-62A6-647867F5E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74" t="15992" r="17027" b="13513"/>
          <a:stretch/>
        </p:blipFill>
        <p:spPr>
          <a:xfrm>
            <a:off x="2701496" y="1946375"/>
            <a:ext cx="6789009" cy="3537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ADB6E-B88B-85C3-F1AD-6823D49E6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898" y="5640034"/>
            <a:ext cx="1199805" cy="1129063"/>
          </a:xfrm>
          <a:prstGeom prst="rect">
            <a:avLst/>
          </a:prstGeom>
        </p:spPr>
      </p:pic>
      <p:pic>
        <p:nvPicPr>
          <p:cNvPr id="15" name="Picture 1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6FBE2F6-9B39-541C-0367-C2E40AAB5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393" y="5719074"/>
            <a:ext cx="4951856" cy="1138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96535-9253-DF6D-5F44-80C0026689C1}"/>
              </a:ext>
            </a:extLst>
          </p:cNvPr>
          <p:cNvSpPr txBox="1"/>
          <p:nvPr/>
        </p:nvSpPr>
        <p:spPr>
          <a:xfrm>
            <a:off x="1" y="6286635"/>
            <a:ext cx="4187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2400" dirty="0">
                <a:latin typeface="Arial" panose="020B0604020202020204" pitchFamily="34" charset="0"/>
                <a:cs typeface="Arial" panose="020B0604020202020204" pitchFamily="34" charset="0"/>
              </a:rPr>
              <a:t>https://www.syntheticcell.eu/</a:t>
            </a:r>
          </a:p>
        </p:txBody>
      </p:sp>
    </p:spTree>
    <p:extLst>
      <p:ext uri="{BB962C8B-B14F-4D97-AF65-F5344CB8AC3E}">
        <p14:creationId xmlns:p14="http://schemas.microsoft.com/office/powerpoint/2010/main" val="20216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3EA87-9AE6-1094-A739-694D0D66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44" r="49142"/>
          <a:stretch/>
        </p:blipFill>
        <p:spPr>
          <a:xfrm>
            <a:off x="1009120" y="1790803"/>
            <a:ext cx="2417703" cy="2065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D5236-4E0A-9E10-BE87-E8592F5A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47" y="1690188"/>
            <a:ext cx="2243316" cy="2215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B3BB3B-B8C1-0714-630A-404C562CCC34}"/>
              </a:ext>
            </a:extLst>
          </p:cNvPr>
          <p:cNvSpPr txBox="1"/>
          <p:nvPr/>
        </p:nvSpPr>
        <p:spPr>
          <a:xfrm>
            <a:off x="3381083" y="233809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4000" b="1" dirty="0"/>
              <a:t>+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080B1B-1F27-C968-FBB0-1455118E6FB6}"/>
              </a:ext>
            </a:extLst>
          </p:cNvPr>
          <p:cNvSpPr/>
          <p:nvPr/>
        </p:nvSpPr>
        <p:spPr>
          <a:xfrm>
            <a:off x="6385084" y="2240450"/>
            <a:ext cx="1076473" cy="887343"/>
          </a:xfrm>
          <a:prstGeom prst="rightArrow">
            <a:avLst>
              <a:gd name="adj1" fmla="val 56245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58B69-E459-8689-7774-BE651A9D46B7}"/>
              </a:ext>
            </a:extLst>
          </p:cNvPr>
          <p:cNvSpPr txBox="1"/>
          <p:nvPr/>
        </p:nvSpPr>
        <p:spPr>
          <a:xfrm>
            <a:off x="545274" y="6289154"/>
            <a:ext cx="11739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400" dirty="0"/>
              <a:t>De Franceschi et al, ACS Nano (2023)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360A9110-7CE0-04E2-07CF-75921BE7A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68"/>
          <a:stretch/>
        </p:blipFill>
        <p:spPr>
          <a:xfrm>
            <a:off x="7865014" y="1850753"/>
            <a:ext cx="2417703" cy="178596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028256-194C-8C45-8CD8-F4CAC811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C4C0-9EA3-3B4C-8284-76AA783E41D6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DBF8A-BD40-2274-8DC6-F7F63F4ABAF3}"/>
              </a:ext>
            </a:extLst>
          </p:cNvPr>
          <p:cNvSpPr txBox="1"/>
          <p:nvPr/>
        </p:nvSpPr>
        <p:spPr>
          <a:xfrm>
            <a:off x="551189" y="18338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Division of an artificial cell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FC1F6-4A32-9579-59F2-10EA93EF2C5D}"/>
              </a:ext>
            </a:extLst>
          </p:cNvPr>
          <p:cNvCxnSpPr>
            <a:cxnSpLocks/>
          </p:cNvCxnSpPr>
          <p:nvPr/>
        </p:nvCxnSpPr>
        <p:spPr>
          <a:xfrm>
            <a:off x="625874" y="1107799"/>
            <a:ext cx="8704372" cy="0"/>
          </a:xfrm>
          <a:prstGeom prst="line">
            <a:avLst/>
          </a:prstGeom>
          <a:ln w="25400">
            <a:gradFill flip="none" rotWithShape="1">
              <a:gsLst>
                <a:gs pos="8500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20FDE66-DC5B-937D-1476-C225FB2D2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25" t="7105" b="54274"/>
          <a:stretch/>
        </p:blipFill>
        <p:spPr>
          <a:xfrm>
            <a:off x="2080195" y="4071125"/>
            <a:ext cx="7403639" cy="1679981"/>
          </a:xfrm>
          <a:prstGeom prst="rect">
            <a:avLst/>
          </a:prstGeom>
        </p:spPr>
      </p:pic>
      <p:pic>
        <p:nvPicPr>
          <p:cNvPr id="19" name="Picture 1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D2B46E7-C398-2937-2C76-CC3B9E25B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684" y="5654280"/>
            <a:ext cx="96382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B2947-1A28-1AB2-2BB5-4A3C9E741032}"/>
              </a:ext>
            </a:extLst>
          </p:cNvPr>
          <p:cNvSpPr txBox="1"/>
          <p:nvPr/>
        </p:nvSpPr>
        <p:spPr>
          <a:xfrm>
            <a:off x="480166" y="6274818"/>
            <a:ext cx="375161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467" dirty="0">
                <a:latin typeface="Arial" panose="020B0604020202020204" pitchFamily="34" charset="0"/>
                <a:cs typeface="Arial" panose="020B0604020202020204" pitchFamily="34" charset="0"/>
              </a:rPr>
              <a:t>De Franceschi et al, ACS Nano (2023)</a:t>
            </a:r>
          </a:p>
        </p:txBody>
      </p:sp>
      <p:sp>
        <p:nvSpPr>
          <p:cNvPr id="24" name="Trapezium 23">
            <a:extLst>
              <a:ext uri="{FF2B5EF4-FFF2-40B4-BE49-F238E27FC236}">
                <a16:creationId xmlns:a16="http://schemas.microsoft.com/office/drawing/2014/main" id="{9A9F39F0-0228-A005-6C8D-65D567811164}"/>
              </a:ext>
            </a:extLst>
          </p:cNvPr>
          <p:cNvSpPr/>
          <p:nvPr/>
        </p:nvSpPr>
        <p:spPr>
          <a:xfrm rot="10800000">
            <a:off x="10684173" y="3257886"/>
            <a:ext cx="617260" cy="1000120"/>
          </a:xfrm>
          <a:prstGeom prst="trapezoid">
            <a:avLst>
              <a:gd name="adj" fmla="val 26136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7F0F7-24CB-36DA-A522-DC9B837D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27" y="2395350"/>
            <a:ext cx="3400615" cy="1784783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D690B46E-1192-5C5E-91C9-32F3C0EF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34" y="1537733"/>
            <a:ext cx="3725400" cy="29715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1FE4FC-AF96-68F4-DCBB-D370ECF08DE6}"/>
              </a:ext>
            </a:extLst>
          </p:cNvPr>
          <p:cNvSpPr/>
          <p:nvPr/>
        </p:nvSpPr>
        <p:spPr>
          <a:xfrm>
            <a:off x="4399584" y="2317624"/>
            <a:ext cx="434897" cy="157870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B1217F9C-B3E1-F9EE-CD1F-6D9A2770A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21" y="4808574"/>
            <a:ext cx="3802211" cy="745937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EC2D5CB2-64DC-D149-C457-7A3E9785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C4C0-9EA3-3B4C-8284-76AA783E41D6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8F1CA-53D1-E57D-6902-71A7ECBA959E}"/>
              </a:ext>
            </a:extLst>
          </p:cNvPr>
          <p:cNvSpPr txBox="1"/>
          <p:nvPr/>
        </p:nvSpPr>
        <p:spPr>
          <a:xfrm>
            <a:off x="551189" y="509611"/>
            <a:ext cx="12192000" cy="87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67" b="1" dirty="0">
                <a:latin typeface="Arial" panose="020B0604020202020204" pitchFamily="34" charset="0"/>
                <a:cs typeface="Arial" panose="020B0604020202020204" pitchFamily="34" charset="0"/>
              </a:rPr>
              <a:t>Shaping membranes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BB1468-4BD0-6D38-4C07-30C1BCEB200C}"/>
              </a:ext>
            </a:extLst>
          </p:cNvPr>
          <p:cNvCxnSpPr>
            <a:cxnSpLocks/>
          </p:cNvCxnSpPr>
          <p:nvPr/>
        </p:nvCxnSpPr>
        <p:spPr>
          <a:xfrm>
            <a:off x="664571" y="1441390"/>
            <a:ext cx="6363558" cy="0"/>
          </a:xfrm>
          <a:prstGeom prst="line">
            <a:avLst/>
          </a:prstGeom>
          <a:ln w="25400">
            <a:gradFill flip="none" rotWithShape="1">
              <a:gsLst>
                <a:gs pos="8500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5FFB89-ECD5-BE15-850A-E5FB6055F262}"/>
              </a:ext>
            </a:extLst>
          </p:cNvPr>
          <p:cNvGrpSpPr/>
          <p:nvPr/>
        </p:nvGrpSpPr>
        <p:grpSpPr>
          <a:xfrm>
            <a:off x="9269387" y="1570718"/>
            <a:ext cx="2614936" cy="2487266"/>
            <a:chOff x="6974553" y="638868"/>
            <a:chExt cx="1961202" cy="1865450"/>
          </a:xfrm>
        </p:grpSpPr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F8B1559F-9D72-B9AA-367B-0A8C0E3F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5530" y="1304168"/>
              <a:ext cx="1800225" cy="1200150"/>
            </a:xfrm>
            <a:prstGeom prst="rect">
              <a:avLst/>
            </a:prstGeom>
          </p:spPr>
        </p:pic>
        <p:pic>
          <p:nvPicPr>
            <p:cNvPr id="9" name="Picture 8" descr="A black and white drawing of a dress&#10;&#10;Description automatically generated with low confidence">
              <a:extLst>
                <a:ext uri="{FF2B5EF4-FFF2-40B4-BE49-F238E27FC236}">
                  <a16:creationId xmlns:a16="http://schemas.microsoft.com/office/drawing/2014/main" id="{5C13D0B1-618C-53C8-0926-ACD3BA490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4553" y="638868"/>
              <a:ext cx="571137" cy="1002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686E07-10FC-9446-FCAB-3FBDCD8C8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129" y="4308203"/>
            <a:ext cx="3357050" cy="1565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FE9A3-50B6-FEA9-7457-C79F4875E6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4" t="10344" r="49143"/>
          <a:stretch/>
        </p:blipFill>
        <p:spPr>
          <a:xfrm>
            <a:off x="50047" y="2457784"/>
            <a:ext cx="1681039" cy="1478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543761-3146-A0E9-0A97-1C0744098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732" y="1792918"/>
            <a:ext cx="1003432" cy="2295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9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23B09FE-576B-A24D-AEFA-690CCA87286C}"/>
              </a:ext>
            </a:extLst>
          </p:cNvPr>
          <p:cNvSpPr/>
          <p:nvPr/>
        </p:nvSpPr>
        <p:spPr>
          <a:xfrm>
            <a:off x="387459" y="1825715"/>
            <a:ext cx="5661107" cy="4530636"/>
          </a:xfrm>
          <a:prstGeom prst="roundRect">
            <a:avLst>
              <a:gd name="adj" fmla="val 0"/>
            </a:avLst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88965F-9909-C847-9A5B-1D9EBEF790D8}"/>
              </a:ext>
            </a:extLst>
          </p:cNvPr>
          <p:cNvSpPr/>
          <p:nvPr/>
        </p:nvSpPr>
        <p:spPr>
          <a:xfrm>
            <a:off x="6078754" y="1825715"/>
            <a:ext cx="5916935" cy="4530636"/>
          </a:xfrm>
          <a:prstGeom prst="roundRect">
            <a:avLst>
              <a:gd name="adj" fmla="val 0"/>
            </a:avLst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243846F-2ACC-4C42-8BD3-039E983C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825715"/>
            <a:ext cx="1941117" cy="18048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60B9D83-2B91-5D47-8FD0-3A99231F8AC7}"/>
              </a:ext>
            </a:extLst>
          </p:cNvPr>
          <p:cNvSpPr/>
          <p:nvPr/>
        </p:nvSpPr>
        <p:spPr>
          <a:xfrm>
            <a:off x="225358" y="6445598"/>
            <a:ext cx="3628750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N. D. </a:t>
            </a:r>
            <a:r>
              <a:rPr lang="en-US" sz="1467" dirty="0" err="1">
                <a:latin typeface="Arial" panose="020B0604020202020204" pitchFamily="34" charset="0"/>
                <a:cs typeface="Arial" panose="020B0604020202020204" pitchFamily="34" charset="0"/>
              </a:rPr>
              <a:t>Franceschi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 et al, ACS Nano (2023)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DC5585-B96A-DF48-8D8B-3C1840E2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9" y="1988530"/>
            <a:ext cx="1620877" cy="1426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7E648-C6FF-F142-AACF-D33B91DD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330" y="3842844"/>
            <a:ext cx="4701785" cy="2370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8E945-931D-FC4E-81D2-AB40E7F3A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27" y="4064517"/>
            <a:ext cx="4363253" cy="2246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84438-5D22-1C47-AB16-F02C4F553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607" y="1997621"/>
            <a:ext cx="3013277" cy="2164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34584-A0DE-E64B-87E5-63A202611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622" y="1968059"/>
            <a:ext cx="1504308" cy="2262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1A22D8-3794-8817-1B3B-E2CD017B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C4C0-9EA3-3B4C-8284-76AA783E41D6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6BC25-F810-5DCB-2191-226BE1185B61}"/>
              </a:ext>
            </a:extLst>
          </p:cNvPr>
          <p:cNvSpPr txBox="1"/>
          <p:nvPr/>
        </p:nvSpPr>
        <p:spPr>
          <a:xfrm>
            <a:off x="551189" y="183384"/>
            <a:ext cx="12192000" cy="87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67" b="1" dirty="0">
                <a:latin typeface="Arial" panose="020B0604020202020204" pitchFamily="34" charset="0"/>
                <a:cs typeface="Arial" panose="020B0604020202020204" pitchFamily="34" charset="0"/>
              </a:rPr>
              <a:t>Recruitment of enzymatic proteins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97898E-1743-DB46-AD48-3086EC309AAD}"/>
              </a:ext>
            </a:extLst>
          </p:cNvPr>
          <p:cNvSpPr/>
          <p:nvPr/>
        </p:nvSpPr>
        <p:spPr>
          <a:xfrm>
            <a:off x="1036386" y="1414427"/>
            <a:ext cx="4363252" cy="4319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negative curvature: binding from inside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A3E94A-EB4B-714E-8099-24135EDAC0E1}"/>
              </a:ext>
            </a:extLst>
          </p:cNvPr>
          <p:cNvSpPr/>
          <p:nvPr/>
        </p:nvSpPr>
        <p:spPr>
          <a:xfrm>
            <a:off x="6965518" y="1348193"/>
            <a:ext cx="4422597" cy="4815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positive curvature: binding from inside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E84E98-BCD5-99A8-6A5A-B3A761F19AD4}"/>
              </a:ext>
            </a:extLst>
          </p:cNvPr>
          <p:cNvCxnSpPr>
            <a:cxnSpLocks/>
          </p:cNvCxnSpPr>
          <p:nvPr/>
        </p:nvCxnSpPr>
        <p:spPr>
          <a:xfrm>
            <a:off x="772450" y="1153155"/>
            <a:ext cx="10468707" cy="0"/>
          </a:xfrm>
          <a:prstGeom prst="line">
            <a:avLst/>
          </a:prstGeom>
          <a:ln w="25400">
            <a:gradFill flip="none" rotWithShape="1">
              <a:gsLst>
                <a:gs pos="8500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5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BIA MSc Day 2022: Non-equilibrium statistical mechanics"/>
          <p:cNvSpPr txBox="1">
            <a:spLocks noGrp="1"/>
          </p:cNvSpPr>
          <p:nvPr>
            <p:ph type="title" idx="4294967295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defTabSz="362744">
              <a:defRPr sz="9800"/>
            </a:pPr>
            <a:r>
              <a:rPr sz="6000" b="1" dirty="0"/>
              <a:t>NBIA MSc Day 202</a:t>
            </a:r>
            <a:r>
              <a:rPr lang="en-US" sz="6000" b="1" dirty="0"/>
              <a:t>3</a:t>
            </a:r>
            <a:r>
              <a:rPr sz="6000" b="1" dirty="0"/>
              <a:t>:</a:t>
            </a:r>
            <a:br>
              <a:rPr sz="6000" b="1" dirty="0"/>
            </a:br>
            <a:r>
              <a:rPr sz="6000" b="1" dirty="0"/>
              <a:t>Non-equilibrium statistical mechanics</a:t>
            </a:r>
          </a:p>
        </p:txBody>
      </p:sp>
      <p:sp>
        <p:nvSpPr>
          <p:cNvPr id="21" name="Karel Proesmans"/>
          <p:cNvSpPr txBox="1">
            <a:spLocks noGrp="1"/>
          </p:cNvSpPr>
          <p:nvPr>
            <p:ph type="body" sz="quarter" idx="4294967295"/>
          </p:nvPr>
        </p:nvSpPr>
        <p:spPr>
          <a:xfrm>
            <a:off x="889000" y="3536950"/>
            <a:ext cx="10414000" cy="1144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</a:lstStyle>
          <a:p>
            <a:r>
              <a:rPr dirty="0"/>
              <a:t>Karel </a:t>
            </a:r>
            <a:r>
              <a:rPr dirty="0" err="1"/>
              <a:t>Proesmans</a:t>
            </a:r>
            <a:endParaRPr dirty="0"/>
          </a:p>
        </p:txBody>
      </p:sp>
      <p:sp>
        <p:nvSpPr>
          <p:cNvPr id="22" name="Group members:"/>
          <p:cNvSpPr txBox="1"/>
          <p:nvPr/>
        </p:nvSpPr>
        <p:spPr>
          <a:xfrm>
            <a:off x="202755" y="4231228"/>
            <a:ext cx="844462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60" rIns="22860">
            <a:spAutoFit/>
          </a:bodyPr>
          <a:lstStyle/>
          <a:p>
            <a:r>
              <a:rPr sz="900"/>
              <a:t>Group members:</a:t>
            </a:r>
          </a:p>
        </p:txBody>
      </p:sp>
      <p:pic>
        <p:nvPicPr>
          <p:cNvPr id="23" name="DSC_0908 (1).jpg" descr="DSC_0908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98" y="4581525"/>
            <a:ext cx="1536805" cy="1536805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sp>
        <p:nvSpPr>
          <p:cNvPr id="24" name="Jonas Berx"/>
          <p:cNvSpPr txBox="1"/>
          <p:nvPr/>
        </p:nvSpPr>
        <p:spPr>
          <a:xfrm>
            <a:off x="670592" y="6326728"/>
            <a:ext cx="539891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60" rIns="22860">
            <a:spAutoFit/>
          </a:bodyPr>
          <a:lstStyle/>
          <a:p>
            <a:r>
              <a:rPr sz="900"/>
              <a:t>Jonas Berx</a:t>
            </a:r>
          </a:p>
        </p:txBody>
      </p:sp>
      <p:pic>
        <p:nvPicPr>
          <p:cNvPr id="25" name="my-pic (1) (2) (1)-modified.jpeg" descr="my-pic (1) (2) (1)-modifi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00" y="4581577"/>
            <a:ext cx="1536701" cy="1536701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sp>
        <p:nvSpPr>
          <p:cNvPr id="26" name="Prashant Singh"/>
          <p:cNvSpPr txBox="1"/>
          <p:nvPr/>
        </p:nvSpPr>
        <p:spPr>
          <a:xfrm>
            <a:off x="2483405" y="6326728"/>
            <a:ext cx="741870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60" rIns="22860">
            <a:spAutoFit/>
          </a:bodyPr>
          <a:lstStyle/>
          <a:p>
            <a:r>
              <a:rPr sz="900"/>
              <a:t>Prashant Singh</a:t>
            </a:r>
          </a:p>
        </p:txBody>
      </p:sp>
      <p:pic>
        <p:nvPicPr>
          <p:cNvPr id="27" name="Dana_kamp (1) (1).jpg" descr="Dana_kamp (1)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0" y="4581577"/>
            <a:ext cx="1536701" cy="153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Dana Kamp"/>
          <p:cNvSpPr txBox="1"/>
          <p:nvPr/>
        </p:nvSpPr>
        <p:spPr>
          <a:xfrm>
            <a:off x="4637097" y="6326728"/>
            <a:ext cx="57996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60" rIns="22860">
            <a:spAutoFit/>
          </a:bodyPr>
          <a:lstStyle/>
          <a:p>
            <a:r>
              <a:rPr sz="900"/>
              <a:t>Dana Kamp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troduction: non-equilibrium statistical mechanics and stochastic thermodynamics"/>
          <p:cNvSpPr txBox="1">
            <a:spLocks noGrp="1"/>
          </p:cNvSpPr>
          <p:nvPr>
            <p:ph type="title" idx="4294967295"/>
          </p:nvPr>
        </p:nvSpPr>
        <p:spPr>
          <a:xfrm>
            <a:off x="844550" y="177800"/>
            <a:ext cx="10502900" cy="1143001"/>
          </a:xfrm>
          <a:prstGeom prst="rect">
            <a:avLst/>
          </a:prstGeom>
        </p:spPr>
        <p:txBody>
          <a:bodyPr>
            <a:noAutofit/>
          </a:bodyPr>
          <a:lstStyle>
            <a:lvl1pPr defTabSz="527050">
              <a:defRPr sz="7137"/>
            </a:lvl1pPr>
          </a:lstStyle>
          <a:p>
            <a:pPr algn="ctr"/>
            <a:r>
              <a:rPr sz="3000" b="1" dirty="0"/>
              <a:t>Introduction: non-equilibrium statistical mechanics and stochastic thermodynamics</a:t>
            </a:r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3251994"/>
            <a:ext cx="3407569" cy="277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69" y="2736850"/>
            <a:ext cx="2927351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Classical thermodynamics: steam engine"/>
          <p:cNvSpPr txBox="1"/>
          <p:nvPr/>
        </p:nvSpPr>
        <p:spPr>
          <a:xfrm>
            <a:off x="1399480" y="1649839"/>
            <a:ext cx="196367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4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00"/>
              <a:t>Classical thermodynamics:</a:t>
            </a:r>
            <a:br>
              <a:rPr sz="1200"/>
            </a:br>
            <a:r>
              <a:rPr sz="1200"/>
              <a:t>steam engine</a:t>
            </a:r>
          </a:p>
        </p:txBody>
      </p:sp>
      <p:sp>
        <p:nvSpPr>
          <p:cNvPr id="34" name="Stochastic thermodynamics: ATP synthase"/>
          <p:cNvSpPr txBox="1"/>
          <p:nvPr/>
        </p:nvSpPr>
        <p:spPr>
          <a:xfrm>
            <a:off x="8015967" y="1656189"/>
            <a:ext cx="2080698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4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00"/>
              <a:t>Stochastic thermodynamics:</a:t>
            </a:r>
            <a:br>
              <a:rPr sz="1200"/>
            </a:br>
            <a:r>
              <a:rPr sz="1200"/>
              <a:t>ATP synthase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</TotalTime>
  <Words>288</Words>
  <Application>Microsoft Macintosh PowerPoint</Application>
  <PresentationFormat>Widescreen</PresentationFormat>
  <Paragraphs>65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Neue Medium</vt:lpstr>
      <vt:lpstr>Office Theme</vt:lpstr>
      <vt:lpstr>Computational Microscopy  bridging the gap between simple models and complex reality </vt:lpstr>
      <vt:lpstr>PowerPoint Presentation</vt:lpstr>
      <vt:lpstr>Why is important  </vt:lpstr>
      <vt:lpstr>PowerPoint Presentation</vt:lpstr>
      <vt:lpstr>PowerPoint Presentation</vt:lpstr>
      <vt:lpstr>PowerPoint Presentation</vt:lpstr>
      <vt:lpstr>PowerPoint Presentation</vt:lpstr>
      <vt:lpstr>NBIA MSc Day 2023: Non-equilibrium statistical mechanics</vt:lpstr>
      <vt:lpstr>Introduction: non-equilibrium statistical mechanics and stochastic thermodynamics</vt:lpstr>
      <vt:lpstr>Introduction: stochastic thermodynamics</vt:lpstr>
      <vt:lpstr>Possible projects: Machine learning optimal bit erasure</vt:lpstr>
      <vt:lpstr>Possible projects: optimal protocols</vt:lpstr>
      <vt:lpstr>Possible projects: arcsine laws for chemical reaction networks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Weria Pezeshkian</dc:creator>
  <cp:lastModifiedBy>Weria Pezeshkian</cp:lastModifiedBy>
  <cp:revision>117</cp:revision>
  <dcterms:created xsi:type="dcterms:W3CDTF">2023-01-29T11:20:09Z</dcterms:created>
  <dcterms:modified xsi:type="dcterms:W3CDTF">2023-10-10T13:46:35Z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2630e2-1ac5-455e-8217-0156b1936a76_Enabled">
    <vt:lpwstr>true</vt:lpwstr>
  </property>
  <property fmtid="{D5CDD505-2E9C-101B-9397-08002B2CF9AE}" pid="3" name="MSIP_Label_6a2630e2-1ac5-455e-8217-0156b1936a76_SetDate">
    <vt:lpwstr>2023-01-29T11:20:48Z</vt:lpwstr>
  </property>
  <property fmtid="{D5CDD505-2E9C-101B-9397-08002B2CF9AE}" pid="4" name="MSIP_Label_6a2630e2-1ac5-455e-8217-0156b1936a76_Method">
    <vt:lpwstr>Standard</vt:lpwstr>
  </property>
  <property fmtid="{D5CDD505-2E9C-101B-9397-08002B2CF9AE}" pid="5" name="MSIP_Label_6a2630e2-1ac5-455e-8217-0156b1936a76_Name">
    <vt:lpwstr>Notclass</vt:lpwstr>
  </property>
  <property fmtid="{D5CDD505-2E9C-101B-9397-08002B2CF9AE}" pid="6" name="MSIP_Label_6a2630e2-1ac5-455e-8217-0156b1936a76_SiteId">
    <vt:lpwstr>a3927f91-cda1-4696-af89-8c9f1ceffa91</vt:lpwstr>
  </property>
  <property fmtid="{D5CDD505-2E9C-101B-9397-08002B2CF9AE}" pid="7" name="MSIP_Label_6a2630e2-1ac5-455e-8217-0156b1936a76_ActionId">
    <vt:lpwstr>908b6dcc-7700-4f7d-b6cf-9f736aa3d2ff</vt:lpwstr>
  </property>
  <property fmtid="{D5CDD505-2E9C-101B-9397-08002B2CF9AE}" pid="8" name="MSIP_Label_6a2630e2-1ac5-455e-8217-0156b1936a76_ContentBits">
    <vt:lpwstr>0</vt:lpwstr>
  </property>
</Properties>
</file>