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62" r:id="rId2"/>
    <p:sldId id="330" r:id="rId3"/>
    <p:sldId id="266" r:id="rId4"/>
    <p:sldId id="1028"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3557"/>
    <a:srgbClr val="926EAD"/>
    <a:srgbClr val="7B5D92"/>
    <a:srgbClr val="120F16"/>
    <a:srgbClr val="513D60"/>
    <a:srgbClr val="A87DC8"/>
    <a:srgbClr val="8867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93"/>
    <p:restoredTop sz="83060"/>
  </p:normalViewPr>
  <p:slideViewPr>
    <p:cSldViewPr snapToGrid="0" snapToObjects="1">
      <p:cViewPr>
        <p:scale>
          <a:sx n="83" d="100"/>
          <a:sy n="83" d="100"/>
        </p:scale>
        <p:origin x="2152" y="16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6D62FF-4CA1-A74F-A07A-4AB4D31B3DE1}" type="datetimeFigureOut">
              <a:rPr lang="en-US" smtClean="0"/>
              <a:t>10/8/23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6638F2-6906-C941-909A-D5C7926BD260}" type="slidenum">
              <a:rPr lang="en-US" smtClean="0"/>
              <a:t>‹#›</a:t>
            </a:fld>
            <a:endParaRPr lang="en-US"/>
          </a:p>
        </p:txBody>
      </p:sp>
    </p:spTree>
    <p:extLst>
      <p:ext uri="{BB962C8B-B14F-4D97-AF65-F5344CB8AC3E}">
        <p14:creationId xmlns:p14="http://schemas.microsoft.com/office/powerpoint/2010/main" val="2903952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very old challenge that has not been directly tackled except very recently is a question posed by Nobel laureate P.W. Anderson – how can we compute complex dynamics directly for the fundamental quantum laws. This flock of birds displays murmuration, a typical complex dynamical phenomenon. Computing dynamics of quantum systems exactly is impossible except for very small quantum systems, in particular it is hard for the types of systems seen in condensed matter physics such as strongly interacting materials. Limited existing approaches in non-equilibrium quantum many-body physics focus on studying system that relax to stationarity quickly, i.e., thermalize or equilibrate quickly. These non-universal approaches cannot solve Anderson’s question. </a:t>
            </a:r>
          </a:p>
        </p:txBody>
      </p:sp>
      <p:sp>
        <p:nvSpPr>
          <p:cNvPr id="4" name="Slide Number Placeholder 3"/>
          <p:cNvSpPr>
            <a:spLocks noGrp="1"/>
          </p:cNvSpPr>
          <p:nvPr>
            <p:ph type="sldNum" sz="quarter" idx="5"/>
          </p:nvPr>
        </p:nvSpPr>
        <p:spPr/>
        <p:txBody>
          <a:bodyPr/>
          <a:lstStyle/>
          <a:p>
            <a:fld id="{1F6638F2-6906-C941-909A-D5C7926BD260}" type="slidenum">
              <a:rPr lang="en-US" smtClean="0"/>
              <a:t>1</a:t>
            </a:fld>
            <a:endParaRPr lang="en-US"/>
          </a:p>
        </p:txBody>
      </p:sp>
    </p:spTree>
    <p:extLst>
      <p:ext uri="{BB962C8B-B14F-4D97-AF65-F5344CB8AC3E}">
        <p14:creationId xmlns:p14="http://schemas.microsoft.com/office/powerpoint/2010/main" val="6808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 few years ago </a:t>
            </a:r>
            <a:r>
              <a:rPr lang="en-US" dirty="0" err="1"/>
              <a:t>Berislav</a:t>
            </a:r>
            <a:r>
              <a:rPr lang="en-US" dirty="0"/>
              <a:t> </a:t>
            </a:r>
            <a:r>
              <a:rPr lang="en-US" dirty="0" err="1"/>
              <a:t>Buca</a:t>
            </a:r>
            <a:r>
              <a:rPr lang="en-US" dirty="0"/>
              <a:t> developed an approach that is based on coarse graining all the irrelevant microscopic degrees of freedom in a many body quantum system using a simple algebraic relation shown above, which is like a raising operator relation, but for an extensive operator A. These relations are called dynamical symmetries. </a:t>
            </a:r>
          </a:p>
        </p:txBody>
      </p:sp>
      <p:sp>
        <p:nvSpPr>
          <p:cNvPr id="4" name="Slide Number Placeholder 3"/>
          <p:cNvSpPr>
            <a:spLocks noGrp="1"/>
          </p:cNvSpPr>
          <p:nvPr>
            <p:ph type="sldNum" sz="quarter" idx="5"/>
          </p:nvPr>
        </p:nvSpPr>
        <p:spPr/>
        <p:txBody>
          <a:bodyPr/>
          <a:lstStyle/>
          <a:p>
            <a:fld id="{1F6638F2-6906-C941-909A-D5C7926BD260}" type="slidenum">
              <a:rPr lang="en-US" smtClean="0"/>
              <a:t>2</a:t>
            </a:fld>
            <a:endParaRPr lang="en-US"/>
          </a:p>
        </p:txBody>
      </p:sp>
    </p:spTree>
    <p:extLst>
      <p:ext uri="{BB962C8B-B14F-4D97-AF65-F5344CB8AC3E}">
        <p14:creationId xmlns:p14="http://schemas.microsoft.com/office/powerpoint/2010/main" val="1495956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experiments have been both proposed and studied using dynamical symmetry-based methods. Including a BEC gas in an optical cavity that is strongly lossy. Due to this dissipation the cavity light field displays persistent complex dynamics. Much like a counterintuitive pendulum that does not stop swinging because it is experiencing friction. Systems that display such persistent dynamics </a:t>
            </a:r>
            <a:r>
              <a:rPr lang="en-US" b="1" dirty="0"/>
              <a:t>because</a:t>
            </a:r>
            <a:r>
              <a:rPr lang="en-US" dirty="0"/>
              <a:t> of friction, are called “dissipative time crystals”. Likewise, recent experiments on transient light induced superconductivity above critical temperature can be understood and </a:t>
            </a:r>
            <a:r>
              <a:rPr lang="en-US" dirty="0" err="1"/>
              <a:t>analysed</a:t>
            </a:r>
            <a:r>
              <a:rPr lang="en-US" dirty="0"/>
              <a:t>. Finishing this line of investigation is very important because of the potential to realize light induced room temperature superconductivity and novel technologies such as levitating vehicles.  </a:t>
            </a:r>
          </a:p>
        </p:txBody>
      </p:sp>
      <p:sp>
        <p:nvSpPr>
          <p:cNvPr id="4" name="Slide Number Placeholder 3"/>
          <p:cNvSpPr>
            <a:spLocks noGrp="1"/>
          </p:cNvSpPr>
          <p:nvPr>
            <p:ph type="sldNum" sz="quarter" idx="5"/>
          </p:nvPr>
        </p:nvSpPr>
        <p:spPr/>
        <p:txBody>
          <a:bodyPr/>
          <a:lstStyle/>
          <a:p>
            <a:fld id="{1F6638F2-6906-C941-909A-D5C7926BD260}" type="slidenum">
              <a:rPr lang="en-US" smtClean="0"/>
              <a:t>3</a:t>
            </a:fld>
            <a:endParaRPr lang="en-US"/>
          </a:p>
        </p:txBody>
      </p:sp>
    </p:spTree>
    <p:extLst>
      <p:ext uri="{BB962C8B-B14F-4D97-AF65-F5344CB8AC3E}">
        <p14:creationId xmlns:p14="http://schemas.microsoft.com/office/powerpoint/2010/main" val="1566838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approach has only been implemented and there is much more that can be studied using dynamical symmetries. Including genuinely more complex dynamics on the quantum level, new ways to protect quantum information at high temperatures, and even stranger forms of matter that can never exist at equilibrium. </a:t>
            </a:r>
          </a:p>
        </p:txBody>
      </p:sp>
      <p:sp>
        <p:nvSpPr>
          <p:cNvPr id="4" name="Slide Number Placeholder 3"/>
          <p:cNvSpPr>
            <a:spLocks noGrp="1"/>
          </p:cNvSpPr>
          <p:nvPr>
            <p:ph type="sldNum" sz="quarter" idx="5"/>
          </p:nvPr>
        </p:nvSpPr>
        <p:spPr/>
        <p:txBody>
          <a:bodyPr/>
          <a:lstStyle/>
          <a:p>
            <a:fld id="{1F6638F2-6906-C941-909A-D5C7926BD260}" type="slidenum">
              <a:rPr lang="en-US" smtClean="0"/>
              <a:t>4</a:t>
            </a:fld>
            <a:endParaRPr lang="en-US"/>
          </a:p>
        </p:txBody>
      </p:sp>
    </p:spTree>
    <p:extLst>
      <p:ext uri="{BB962C8B-B14F-4D97-AF65-F5344CB8AC3E}">
        <p14:creationId xmlns:p14="http://schemas.microsoft.com/office/powerpoint/2010/main" val="285005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5E21F-C345-A843-BB4A-5D20D3FAD23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F27C56A-383E-9D42-BF9B-9C01CFDA93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631AD87-4684-D442-9F01-74ECA6C085C9}"/>
              </a:ext>
            </a:extLst>
          </p:cNvPr>
          <p:cNvSpPr>
            <a:spLocks noGrp="1"/>
          </p:cNvSpPr>
          <p:nvPr>
            <p:ph type="dt" sz="half" idx="10"/>
          </p:nvPr>
        </p:nvSpPr>
        <p:spPr/>
        <p:txBody>
          <a:bodyPr/>
          <a:lstStyle/>
          <a:p>
            <a:fld id="{A4BCF30D-1C50-CE47-BAFC-D37C831BAA02}" type="datetimeFigureOut">
              <a:rPr lang="en-US" smtClean="0"/>
              <a:t>10/8/23</a:t>
            </a:fld>
            <a:endParaRPr lang="en-US"/>
          </a:p>
        </p:txBody>
      </p:sp>
      <p:sp>
        <p:nvSpPr>
          <p:cNvPr id="5" name="Footer Placeholder 4">
            <a:extLst>
              <a:ext uri="{FF2B5EF4-FFF2-40B4-BE49-F238E27FC236}">
                <a16:creationId xmlns:a16="http://schemas.microsoft.com/office/drawing/2014/main" id="{A14887AB-5BB6-AC47-9FEB-E8DCE36D6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472624-4BC7-9F49-BEC8-FB55C3CD3F81}"/>
              </a:ext>
            </a:extLst>
          </p:cNvPr>
          <p:cNvSpPr>
            <a:spLocks noGrp="1"/>
          </p:cNvSpPr>
          <p:nvPr>
            <p:ph type="sldNum" sz="quarter" idx="12"/>
          </p:nvPr>
        </p:nvSpPr>
        <p:spPr/>
        <p:txBody>
          <a:bodyPr/>
          <a:lstStyle/>
          <a:p>
            <a:fld id="{049D9A9E-19B8-A14E-99ED-66C8BCC36BFE}" type="slidenum">
              <a:rPr lang="en-US" smtClean="0"/>
              <a:t>‹#›</a:t>
            </a:fld>
            <a:endParaRPr lang="en-US"/>
          </a:p>
        </p:txBody>
      </p:sp>
    </p:spTree>
    <p:extLst>
      <p:ext uri="{BB962C8B-B14F-4D97-AF65-F5344CB8AC3E}">
        <p14:creationId xmlns:p14="http://schemas.microsoft.com/office/powerpoint/2010/main" val="2774811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38A16-8F2F-A64C-9453-EED8963B150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192BB55-5AD7-4E49-8067-FB64DABC21D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AC8F276-C5D6-084D-93E5-16CE1AF6FCC0}"/>
              </a:ext>
            </a:extLst>
          </p:cNvPr>
          <p:cNvSpPr>
            <a:spLocks noGrp="1"/>
          </p:cNvSpPr>
          <p:nvPr>
            <p:ph type="dt" sz="half" idx="10"/>
          </p:nvPr>
        </p:nvSpPr>
        <p:spPr/>
        <p:txBody>
          <a:bodyPr/>
          <a:lstStyle/>
          <a:p>
            <a:fld id="{A4BCF30D-1C50-CE47-BAFC-D37C831BAA02}" type="datetimeFigureOut">
              <a:rPr lang="en-US" smtClean="0"/>
              <a:t>10/8/23</a:t>
            </a:fld>
            <a:endParaRPr lang="en-US"/>
          </a:p>
        </p:txBody>
      </p:sp>
      <p:sp>
        <p:nvSpPr>
          <p:cNvPr id="5" name="Footer Placeholder 4">
            <a:extLst>
              <a:ext uri="{FF2B5EF4-FFF2-40B4-BE49-F238E27FC236}">
                <a16:creationId xmlns:a16="http://schemas.microsoft.com/office/drawing/2014/main" id="{C166844F-2AC1-9B47-91DF-242DB21BE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442B2D-5112-4E46-AF8C-157929DB49D9}"/>
              </a:ext>
            </a:extLst>
          </p:cNvPr>
          <p:cNvSpPr>
            <a:spLocks noGrp="1"/>
          </p:cNvSpPr>
          <p:nvPr>
            <p:ph type="sldNum" sz="quarter" idx="12"/>
          </p:nvPr>
        </p:nvSpPr>
        <p:spPr/>
        <p:txBody>
          <a:bodyPr/>
          <a:lstStyle/>
          <a:p>
            <a:fld id="{049D9A9E-19B8-A14E-99ED-66C8BCC36BFE}" type="slidenum">
              <a:rPr lang="en-US" smtClean="0"/>
              <a:t>‹#›</a:t>
            </a:fld>
            <a:endParaRPr lang="en-US"/>
          </a:p>
        </p:txBody>
      </p:sp>
    </p:spTree>
    <p:extLst>
      <p:ext uri="{BB962C8B-B14F-4D97-AF65-F5344CB8AC3E}">
        <p14:creationId xmlns:p14="http://schemas.microsoft.com/office/powerpoint/2010/main" val="74714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C599D9-EDA0-604F-B69D-CD230A5467C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3D26D7B-EE29-E742-8C71-D6D152E5D65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38C2525-AAD9-CF43-95EA-D4FF0D4C4615}"/>
              </a:ext>
            </a:extLst>
          </p:cNvPr>
          <p:cNvSpPr>
            <a:spLocks noGrp="1"/>
          </p:cNvSpPr>
          <p:nvPr>
            <p:ph type="dt" sz="half" idx="10"/>
          </p:nvPr>
        </p:nvSpPr>
        <p:spPr/>
        <p:txBody>
          <a:bodyPr/>
          <a:lstStyle/>
          <a:p>
            <a:fld id="{A4BCF30D-1C50-CE47-BAFC-D37C831BAA02}" type="datetimeFigureOut">
              <a:rPr lang="en-US" smtClean="0"/>
              <a:t>10/8/23</a:t>
            </a:fld>
            <a:endParaRPr lang="en-US"/>
          </a:p>
        </p:txBody>
      </p:sp>
      <p:sp>
        <p:nvSpPr>
          <p:cNvPr id="5" name="Footer Placeholder 4">
            <a:extLst>
              <a:ext uri="{FF2B5EF4-FFF2-40B4-BE49-F238E27FC236}">
                <a16:creationId xmlns:a16="http://schemas.microsoft.com/office/drawing/2014/main" id="{FA9DB788-1FC4-EA41-A2C5-5AE254BBE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DBFB2-D435-8740-82F7-B4D88E102720}"/>
              </a:ext>
            </a:extLst>
          </p:cNvPr>
          <p:cNvSpPr>
            <a:spLocks noGrp="1"/>
          </p:cNvSpPr>
          <p:nvPr>
            <p:ph type="sldNum" sz="quarter" idx="12"/>
          </p:nvPr>
        </p:nvSpPr>
        <p:spPr/>
        <p:txBody>
          <a:bodyPr/>
          <a:lstStyle/>
          <a:p>
            <a:fld id="{049D9A9E-19B8-A14E-99ED-66C8BCC36BFE}" type="slidenum">
              <a:rPr lang="en-US" smtClean="0"/>
              <a:t>‹#›</a:t>
            </a:fld>
            <a:endParaRPr lang="en-US"/>
          </a:p>
        </p:txBody>
      </p:sp>
    </p:spTree>
    <p:extLst>
      <p:ext uri="{BB962C8B-B14F-4D97-AF65-F5344CB8AC3E}">
        <p14:creationId xmlns:p14="http://schemas.microsoft.com/office/powerpoint/2010/main" val="322045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E40E7-0144-5A44-B19C-CF32A1285A6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54E48BF-315B-F047-B71D-A0642C896F3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AC6A93-9B6F-6145-9C5A-945B48524734}"/>
              </a:ext>
            </a:extLst>
          </p:cNvPr>
          <p:cNvSpPr>
            <a:spLocks noGrp="1"/>
          </p:cNvSpPr>
          <p:nvPr>
            <p:ph type="dt" sz="half" idx="10"/>
          </p:nvPr>
        </p:nvSpPr>
        <p:spPr/>
        <p:txBody>
          <a:bodyPr/>
          <a:lstStyle/>
          <a:p>
            <a:fld id="{A4BCF30D-1C50-CE47-BAFC-D37C831BAA02}" type="datetimeFigureOut">
              <a:rPr lang="en-US" smtClean="0"/>
              <a:t>10/8/23</a:t>
            </a:fld>
            <a:endParaRPr lang="en-US"/>
          </a:p>
        </p:txBody>
      </p:sp>
      <p:sp>
        <p:nvSpPr>
          <p:cNvPr id="5" name="Footer Placeholder 4">
            <a:extLst>
              <a:ext uri="{FF2B5EF4-FFF2-40B4-BE49-F238E27FC236}">
                <a16:creationId xmlns:a16="http://schemas.microsoft.com/office/drawing/2014/main" id="{6110B67C-EA2A-1549-A831-AF20975B7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7DB39-9400-2442-9232-83A0573A05F9}"/>
              </a:ext>
            </a:extLst>
          </p:cNvPr>
          <p:cNvSpPr>
            <a:spLocks noGrp="1"/>
          </p:cNvSpPr>
          <p:nvPr>
            <p:ph type="sldNum" sz="quarter" idx="12"/>
          </p:nvPr>
        </p:nvSpPr>
        <p:spPr/>
        <p:txBody>
          <a:bodyPr/>
          <a:lstStyle/>
          <a:p>
            <a:fld id="{049D9A9E-19B8-A14E-99ED-66C8BCC36BFE}" type="slidenum">
              <a:rPr lang="en-US" smtClean="0"/>
              <a:t>‹#›</a:t>
            </a:fld>
            <a:endParaRPr lang="en-US"/>
          </a:p>
        </p:txBody>
      </p:sp>
    </p:spTree>
    <p:extLst>
      <p:ext uri="{BB962C8B-B14F-4D97-AF65-F5344CB8AC3E}">
        <p14:creationId xmlns:p14="http://schemas.microsoft.com/office/powerpoint/2010/main" val="1302758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71CD-04F8-0D4D-9D2A-39B7ECC15DD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BE419C5-AE53-2742-9C7C-53C17CA7E7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015D905-E159-064A-A6B9-9E0C2405B666}"/>
              </a:ext>
            </a:extLst>
          </p:cNvPr>
          <p:cNvSpPr>
            <a:spLocks noGrp="1"/>
          </p:cNvSpPr>
          <p:nvPr>
            <p:ph type="dt" sz="half" idx="10"/>
          </p:nvPr>
        </p:nvSpPr>
        <p:spPr/>
        <p:txBody>
          <a:bodyPr/>
          <a:lstStyle/>
          <a:p>
            <a:fld id="{A4BCF30D-1C50-CE47-BAFC-D37C831BAA02}" type="datetimeFigureOut">
              <a:rPr lang="en-US" smtClean="0"/>
              <a:t>10/8/23</a:t>
            </a:fld>
            <a:endParaRPr lang="en-US"/>
          </a:p>
        </p:txBody>
      </p:sp>
      <p:sp>
        <p:nvSpPr>
          <p:cNvPr id="5" name="Footer Placeholder 4">
            <a:extLst>
              <a:ext uri="{FF2B5EF4-FFF2-40B4-BE49-F238E27FC236}">
                <a16:creationId xmlns:a16="http://schemas.microsoft.com/office/drawing/2014/main" id="{B2C35F60-002E-8249-9ED7-9DBB2B137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CF23E-700C-EE47-B304-B75142A8074D}"/>
              </a:ext>
            </a:extLst>
          </p:cNvPr>
          <p:cNvSpPr>
            <a:spLocks noGrp="1"/>
          </p:cNvSpPr>
          <p:nvPr>
            <p:ph type="sldNum" sz="quarter" idx="12"/>
          </p:nvPr>
        </p:nvSpPr>
        <p:spPr/>
        <p:txBody>
          <a:bodyPr/>
          <a:lstStyle/>
          <a:p>
            <a:fld id="{049D9A9E-19B8-A14E-99ED-66C8BCC36BFE}" type="slidenum">
              <a:rPr lang="en-US" smtClean="0"/>
              <a:t>‹#›</a:t>
            </a:fld>
            <a:endParaRPr lang="en-US"/>
          </a:p>
        </p:txBody>
      </p:sp>
    </p:spTree>
    <p:extLst>
      <p:ext uri="{BB962C8B-B14F-4D97-AF65-F5344CB8AC3E}">
        <p14:creationId xmlns:p14="http://schemas.microsoft.com/office/powerpoint/2010/main" val="2462976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145A-C51D-284E-971A-3D5F6B44233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8756D6C-98F5-8448-AE64-02C0C05967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F0C2B80-244A-1147-B0D0-CEB55991F86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4871BEB-BF28-7E47-9A2D-2A2C7FC52901}"/>
              </a:ext>
            </a:extLst>
          </p:cNvPr>
          <p:cNvSpPr>
            <a:spLocks noGrp="1"/>
          </p:cNvSpPr>
          <p:nvPr>
            <p:ph type="dt" sz="half" idx="10"/>
          </p:nvPr>
        </p:nvSpPr>
        <p:spPr/>
        <p:txBody>
          <a:bodyPr/>
          <a:lstStyle/>
          <a:p>
            <a:fld id="{A4BCF30D-1C50-CE47-BAFC-D37C831BAA02}" type="datetimeFigureOut">
              <a:rPr lang="en-US" smtClean="0"/>
              <a:t>10/8/23</a:t>
            </a:fld>
            <a:endParaRPr lang="en-US"/>
          </a:p>
        </p:txBody>
      </p:sp>
      <p:sp>
        <p:nvSpPr>
          <p:cNvPr id="6" name="Footer Placeholder 5">
            <a:extLst>
              <a:ext uri="{FF2B5EF4-FFF2-40B4-BE49-F238E27FC236}">
                <a16:creationId xmlns:a16="http://schemas.microsoft.com/office/drawing/2014/main" id="{634B2CC8-8D98-C040-9916-4B63CB6E0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1195E-2402-3540-813D-1DD2D500BE9E}"/>
              </a:ext>
            </a:extLst>
          </p:cNvPr>
          <p:cNvSpPr>
            <a:spLocks noGrp="1"/>
          </p:cNvSpPr>
          <p:nvPr>
            <p:ph type="sldNum" sz="quarter" idx="12"/>
          </p:nvPr>
        </p:nvSpPr>
        <p:spPr/>
        <p:txBody>
          <a:bodyPr/>
          <a:lstStyle/>
          <a:p>
            <a:fld id="{049D9A9E-19B8-A14E-99ED-66C8BCC36BFE}" type="slidenum">
              <a:rPr lang="en-US" smtClean="0"/>
              <a:t>‹#›</a:t>
            </a:fld>
            <a:endParaRPr lang="en-US"/>
          </a:p>
        </p:txBody>
      </p:sp>
    </p:spTree>
    <p:extLst>
      <p:ext uri="{BB962C8B-B14F-4D97-AF65-F5344CB8AC3E}">
        <p14:creationId xmlns:p14="http://schemas.microsoft.com/office/powerpoint/2010/main" val="221165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877BA-A066-D743-A359-60B900FC51E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502ABD-E1A3-C14F-B905-D49ABCE8C2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21D39A2-6E3B-3249-886A-2998EBBEAB9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5CB5D70-4B4E-DE40-8360-D4C3536EE3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1179BCF-42F8-E643-A608-34C0631E6ED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96D7BAC-0B5D-AB44-AE1E-9AB2D1593F12}"/>
              </a:ext>
            </a:extLst>
          </p:cNvPr>
          <p:cNvSpPr>
            <a:spLocks noGrp="1"/>
          </p:cNvSpPr>
          <p:nvPr>
            <p:ph type="dt" sz="half" idx="10"/>
          </p:nvPr>
        </p:nvSpPr>
        <p:spPr/>
        <p:txBody>
          <a:bodyPr/>
          <a:lstStyle/>
          <a:p>
            <a:fld id="{A4BCF30D-1C50-CE47-BAFC-D37C831BAA02}" type="datetimeFigureOut">
              <a:rPr lang="en-US" smtClean="0"/>
              <a:t>10/8/23</a:t>
            </a:fld>
            <a:endParaRPr lang="en-US"/>
          </a:p>
        </p:txBody>
      </p:sp>
      <p:sp>
        <p:nvSpPr>
          <p:cNvPr id="8" name="Footer Placeholder 7">
            <a:extLst>
              <a:ext uri="{FF2B5EF4-FFF2-40B4-BE49-F238E27FC236}">
                <a16:creationId xmlns:a16="http://schemas.microsoft.com/office/drawing/2014/main" id="{85432200-B1C3-F54A-98BC-E3F6E29E8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F9AA6C-C74D-F649-92B2-1820179B42D1}"/>
              </a:ext>
            </a:extLst>
          </p:cNvPr>
          <p:cNvSpPr>
            <a:spLocks noGrp="1"/>
          </p:cNvSpPr>
          <p:nvPr>
            <p:ph type="sldNum" sz="quarter" idx="12"/>
          </p:nvPr>
        </p:nvSpPr>
        <p:spPr/>
        <p:txBody>
          <a:bodyPr/>
          <a:lstStyle/>
          <a:p>
            <a:fld id="{049D9A9E-19B8-A14E-99ED-66C8BCC36BFE}" type="slidenum">
              <a:rPr lang="en-US" smtClean="0"/>
              <a:t>‹#›</a:t>
            </a:fld>
            <a:endParaRPr lang="en-US"/>
          </a:p>
        </p:txBody>
      </p:sp>
    </p:spTree>
    <p:extLst>
      <p:ext uri="{BB962C8B-B14F-4D97-AF65-F5344CB8AC3E}">
        <p14:creationId xmlns:p14="http://schemas.microsoft.com/office/powerpoint/2010/main" val="1281583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7F27F-96F1-9640-AC00-32BE79770A6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AC23463-0F20-8848-BF79-A7E9ACD8869E}"/>
              </a:ext>
            </a:extLst>
          </p:cNvPr>
          <p:cNvSpPr>
            <a:spLocks noGrp="1"/>
          </p:cNvSpPr>
          <p:nvPr>
            <p:ph type="dt" sz="half" idx="10"/>
          </p:nvPr>
        </p:nvSpPr>
        <p:spPr/>
        <p:txBody>
          <a:bodyPr/>
          <a:lstStyle/>
          <a:p>
            <a:fld id="{A4BCF30D-1C50-CE47-BAFC-D37C831BAA02}" type="datetimeFigureOut">
              <a:rPr lang="en-US" smtClean="0"/>
              <a:t>10/8/23</a:t>
            </a:fld>
            <a:endParaRPr lang="en-US"/>
          </a:p>
        </p:txBody>
      </p:sp>
      <p:sp>
        <p:nvSpPr>
          <p:cNvPr id="4" name="Footer Placeholder 3">
            <a:extLst>
              <a:ext uri="{FF2B5EF4-FFF2-40B4-BE49-F238E27FC236}">
                <a16:creationId xmlns:a16="http://schemas.microsoft.com/office/drawing/2014/main" id="{72D2D52A-EEC8-3B4E-82BE-14EB3F834F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B05545-E977-8046-AB0C-8DC1A6FC9EE2}"/>
              </a:ext>
            </a:extLst>
          </p:cNvPr>
          <p:cNvSpPr>
            <a:spLocks noGrp="1"/>
          </p:cNvSpPr>
          <p:nvPr>
            <p:ph type="sldNum" sz="quarter" idx="12"/>
          </p:nvPr>
        </p:nvSpPr>
        <p:spPr/>
        <p:txBody>
          <a:bodyPr/>
          <a:lstStyle/>
          <a:p>
            <a:fld id="{049D9A9E-19B8-A14E-99ED-66C8BCC36BFE}" type="slidenum">
              <a:rPr lang="en-US" smtClean="0"/>
              <a:t>‹#›</a:t>
            </a:fld>
            <a:endParaRPr lang="en-US"/>
          </a:p>
        </p:txBody>
      </p:sp>
    </p:spTree>
    <p:extLst>
      <p:ext uri="{BB962C8B-B14F-4D97-AF65-F5344CB8AC3E}">
        <p14:creationId xmlns:p14="http://schemas.microsoft.com/office/powerpoint/2010/main" val="2049630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85F922-CDA9-1C4A-B87A-F332EEADC7A4}"/>
              </a:ext>
            </a:extLst>
          </p:cNvPr>
          <p:cNvSpPr>
            <a:spLocks noGrp="1"/>
          </p:cNvSpPr>
          <p:nvPr>
            <p:ph type="dt" sz="half" idx="10"/>
          </p:nvPr>
        </p:nvSpPr>
        <p:spPr/>
        <p:txBody>
          <a:bodyPr/>
          <a:lstStyle/>
          <a:p>
            <a:fld id="{A4BCF30D-1C50-CE47-BAFC-D37C831BAA02}" type="datetimeFigureOut">
              <a:rPr lang="en-US" smtClean="0"/>
              <a:t>10/8/23</a:t>
            </a:fld>
            <a:endParaRPr lang="en-US"/>
          </a:p>
        </p:txBody>
      </p:sp>
      <p:sp>
        <p:nvSpPr>
          <p:cNvPr id="3" name="Footer Placeholder 2">
            <a:extLst>
              <a:ext uri="{FF2B5EF4-FFF2-40B4-BE49-F238E27FC236}">
                <a16:creationId xmlns:a16="http://schemas.microsoft.com/office/drawing/2014/main" id="{848AE638-AFA8-5A49-ABFF-39D793A2D1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281112-F66A-1340-BD83-6844C01B0748}"/>
              </a:ext>
            </a:extLst>
          </p:cNvPr>
          <p:cNvSpPr>
            <a:spLocks noGrp="1"/>
          </p:cNvSpPr>
          <p:nvPr>
            <p:ph type="sldNum" sz="quarter" idx="12"/>
          </p:nvPr>
        </p:nvSpPr>
        <p:spPr/>
        <p:txBody>
          <a:bodyPr/>
          <a:lstStyle/>
          <a:p>
            <a:fld id="{049D9A9E-19B8-A14E-99ED-66C8BCC36BFE}" type="slidenum">
              <a:rPr lang="en-US" smtClean="0"/>
              <a:t>‹#›</a:t>
            </a:fld>
            <a:endParaRPr lang="en-US"/>
          </a:p>
        </p:txBody>
      </p:sp>
    </p:spTree>
    <p:extLst>
      <p:ext uri="{BB962C8B-B14F-4D97-AF65-F5344CB8AC3E}">
        <p14:creationId xmlns:p14="http://schemas.microsoft.com/office/powerpoint/2010/main" val="170558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7931-F363-B046-A97B-D87BF75C85A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EC45594-759E-F448-993A-AF1D0EDCAF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0C6F555-48CE-704B-B8DE-0653299F3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CCE76B-F583-3049-94F7-9EE62C01946E}"/>
              </a:ext>
            </a:extLst>
          </p:cNvPr>
          <p:cNvSpPr>
            <a:spLocks noGrp="1"/>
          </p:cNvSpPr>
          <p:nvPr>
            <p:ph type="dt" sz="half" idx="10"/>
          </p:nvPr>
        </p:nvSpPr>
        <p:spPr/>
        <p:txBody>
          <a:bodyPr/>
          <a:lstStyle/>
          <a:p>
            <a:fld id="{A4BCF30D-1C50-CE47-BAFC-D37C831BAA02}" type="datetimeFigureOut">
              <a:rPr lang="en-US" smtClean="0"/>
              <a:t>10/8/23</a:t>
            </a:fld>
            <a:endParaRPr lang="en-US"/>
          </a:p>
        </p:txBody>
      </p:sp>
      <p:sp>
        <p:nvSpPr>
          <p:cNvPr id="6" name="Footer Placeholder 5">
            <a:extLst>
              <a:ext uri="{FF2B5EF4-FFF2-40B4-BE49-F238E27FC236}">
                <a16:creationId xmlns:a16="http://schemas.microsoft.com/office/drawing/2014/main" id="{35916104-62EE-3944-AF8C-D76F328692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34E66C-8CE9-4E48-B50B-10647331DCEC}"/>
              </a:ext>
            </a:extLst>
          </p:cNvPr>
          <p:cNvSpPr>
            <a:spLocks noGrp="1"/>
          </p:cNvSpPr>
          <p:nvPr>
            <p:ph type="sldNum" sz="quarter" idx="12"/>
          </p:nvPr>
        </p:nvSpPr>
        <p:spPr/>
        <p:txBody>
          <a:bodyPr/>
          <a:lstStyle/>
          <a:p>
            <a:fld id="{049D9A9E-19B8-A14E-99ED-66C8BCC36BFE}" type="slidenum">
              <a:rPr lang="en-US" smtClean="0"/>
              <a:t>‹#›</a:t>
            </a:fld>
            <a:endParaRPr lang="en-US"/>
          </a:p>
        </p:txBody>
      </p:sp>
    </p:spTree>
    <p:extLst>
      <p:ext uri="{BB962C8B-B14F-4D97-AF65-F5344CB8AC3E}">
        <p14:creationId xmlns:p14="http://schemas.microsoft.com/office/powerpoint/2010/main" val="3350868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D130C-DDCE-104E-8F18-A14FDF01801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68A37CE-92F2-7843-8EF1-24BA0796F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DDF35B-8A9F-154B-B07C-8BF8FCA810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D46003A-4F3E-1C41-97F7-C6BDB6289873}"/>
              </a:ext>
            </a:extLst>
          </p:cNvPr>
          <p:cNvSpPr>
            <a:spLocks noGrp="1"/>
          </p:cNvSpPr>
          <p:nvPr>
            <p:ph type="dt" sz="half" idx="10"/>
          </p:nvPr>
        </p:nvSpPr>
        <p:spPr/>
        <p:txBody>
          <a:bodyPr/>
          <a:lstStyle/>
          <a:p>
            <a:fld id="{A4BCF30D-1C50-CE47-BAFC-D37C831BAA02}" type="datetimeFigureOut">
              <a:rPr lang="en-US" smtClean="0"/>
              <a:t>10/8/23</a:t>
            </a:fld>
            <a:endParaRPr lang="en-US"/>
          </a:p>
        </p:txBody>
      </p:sp>
      <p:sp>
        <p:nvSpPr>
          <p:cNvPr id="6" name="Footer Placeholder 5">
            <a:extLst>
              <a:ext uri="{FF2B5EF4-FFF2-40B4-BE49-F238E27FC236}">
                <a16:creationId xmlns:a16="http://schemas.microsoft.com/office/drawing/2014/main" id="{BA5D4BE1-D970-FC4B-8315-DCE7F408A0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0D5D38-A1CE-D445-9412-BC1DDED27E6E}"/>
              </a:ext>
            </a:extLst>
          </p:cNvPr>
          <p:cNvSpPr>
            <a:spLocks noGrp="1"/>
          </p:cNvSpPr>
          <p:nvPr>
            <p:ph type="sldNum" sz="quarter" idx="12"/>
          </p:nvPr>
        </p:nvSpPr>
        <p:spPr/>
        <p:txBody>
          <a:bodyPr/>
          <a:lstStyle/>
          <a:p>
            <a:fld id="{049D9A9E-19B8-A14E-99ED-66C8BCC36BFE}" type="slidenum">
              <a:rPr lang="en-US" smtClean="0"/>
              <a:t>‹#›</a:t>
            </a:fld>
            <a:endParaRPr lang="en-US"/>
          </a:p>
        </p:txBody>
      </p:sp>
    </p:spTree>
    <p:extLst>
      <p:ext uri="{BB962C8B-B14F-4D97-AF65-F5344CB8AC3E}">
        <p14:creationId xmlns:p14="http://schemas.microsoft.com/office/powerpoint/2010/main" val="857429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FBE4BD-DDE5-4246-BBB6-101EC89DC8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2339556-86BD-F442-86B0-9DB4173F27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1357DF-628C-A648-B45D-5341EAF8D8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CF30D-1C50-CE47-BAFC-D37C831BAA02}" type="datetimeFigureOut">
              <a:rPr lang="en-US" smtClean="0"/>
              <a:t>10/8/23</a:t>
            </a:fld>
            <a:endParaRPr lang="en-US"/>
          </a:p>
        </p:txBody>
      </p:sp>
      <p:sp>
        <p:nvSpPr>
          <p:cNvPr id="5" name="Footer Placeholder 4">
            <a:extLst>
              <a:ext uri="{FF2B5EF4-FFF2-40B4-BE49-F238E27FC236}">
                <a16:creationId xmlns:a16="http://schemas.microsoft.com/office/drawing/2014/main" id="{765DAA50-C1D0-7F43-97F5-48821D3D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5AB80C-4162-0A46-ACBC-4A8E8D1277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D9A9E-19B8-A14E-99ED-66C8BCC36BFE}" type="slidenum">
              <a:rPr lang="en-US" smtClean="0"/>
              <a:t>‹#›</a:t>
            </a:fld>
            <a:endParaRPr lang="en-US"/>
          </a:p>
        </p:txBody>
      </p:sp>
    </p:spTree>
    <p:extLst>
      <p:ext uri="{BB962C8B-B14F-4D97-AF65-F5344CB8AC3E}">
        <p14:creationId xmlns:p14="http://schemas.microsoft.com/office/powerpoint/2010/main" val="2913822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tiff"/><Relationship Id="rId7"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emf"/><Relationship Id="rId10" Type="http://schemas.openxmlformats.org/officeDocument/2006/relationships/image" Target="../media/image15.png"/><Relationship Id="rId4" Type="http://schemas.openxmlformats.org/officeDocument/2006/relationships/image" Target="../media/image9.emf"/><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gif"/><Relationship Id="rId12"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gif"/><Relationship Id="rId11" Type="http://schemas.openxmlformats.org/officeDocument/2006/relationships/image" Target="../media/image24.emf"/><Relationship Id="rId5" Type="http://schemas.openxmlformats.org/officeDocument/2006/relationships/image" Target="../media/image18.emf"/><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emf"/><Relationship Id="rId9" Type="http://schemas.openxmlformats.org/officeDocument/2006/relationships/image" Target="../media/image22.png"/><Relationship Id="rId14" Type="http://schemas.openxmlformats.org/officeDocument/2006/relationships/image" Target="../media/image27.emf"/></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jpg"/><Relationship Id="rId12" Type="http://schemas.openxmlformats.org/officeDocument/2006/relationships/image" Target="../media/image38.png"/><Relationship Id="rId2" Type="http://schemas.openxmlformats.org/officeDocument/2006/relationships/notesSlide" Target="../notesSlides/notesSlide4.xml"/><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2.gif"/><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gif"/><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68AC0B-EB20-9444-9984-5DA5CB839438}"/>
              </a:ext>
            </a:extLst>
          </p:cNvPr>
          <p:cNvPicPr>
            <a:picLocks noChangeAspect="1"/>
          </p:cNvPicPr>
          <p:nvPr/>
        </p:nvPicPr>
        <p:blipFill>
          <a:blip r:embed="rId3"/>
          <a:stretch>
            <a:fillRect/>
          </a:stretch>
        </p:blipFill>
        <p:spPr>
          <a:xfrm>
            <a:off x="0" y="0"/>
            <a:ext cx="12192000" cy="6858000"/>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EAA0D3A5-F887-BE4E-BBF7-CE440E74BC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DA55D67-4E3B-BC34-E036-5F5BF4F7DCFF}"/>
              </a:ext>
            </a:extLst>
          </p:cNvPr>
          <p:cNvSpPr txBox="1"/>
          <p:nvPr/>
        </p:nvSpPr>
        <p:spPr>
          <a:xfrm>
            <a:off x="526307" y="374649"/>
            <a:ext cx="2548266" cy="461665"/>
          </a:xfrm>
          <a:prstGeom prst="rect">
            <a:avLst/>
          </a:prstGeom>
          <a:noFill/>
        </p:spPr>
        <p:txBody>
          <a:bodyPr wrap="square" rtlCol="0">
            <a:spAutoFit/>
          </a:bodyPr>
          <a:lstStyle/>
          <a:p>
            <a:pPr algn="ctr"/>
            <a:r>
              <a:rPr lang="en-US" sz="2400" dirty="0">
                <a:solidFill>
                  <a:schemeClr val="bg1"/>
                </a:solidFill>
                <a:latin typeface="Adventure" panose="02000500000000000000" pitchFamily="2" charset="0"/>
              </a:rPr>
              <a:t>The challenge</a:t>
            </a:r>
          </a:p>
        </p:txBody>
      </p:sp>
      <p:sp>
        <p:nvSpPr>
          <p:cNvPr id="2" name="Rounded Rectangle 1">
            <a:extLst>
              <a:ext uri="{FF2B5EF4-FFF2-40B4-BE49-F238E27FC236}">
                <a16:creationId xmlns:a16="http://schemas.microsoft.com/office/drawing/2014/main" id="{117C4632-E23B-8EE8-5607-763A4B291605}"/>
              </a:ext>
            </a:extLst>
          </p:cNvPr>
          <p:cNvSpPr/>
          <p:nvPr/>
        </p:nvSpPr>
        <p:spPr>
          <a:xfrm>
            <a:off x="526307" y="1102138"/>
            <a:ext cx="2548266" cy="18709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07065E6-37D4-6529-CF2F-8D9CC3C5A9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6486" t="30663" r="38075" b="31982"/>
          <a:stretch/>
        </p:blipFill>
        <p:spPr>
          <a:xfrm>
            <a:off x="560178" y="1100722"/>
            <a:ext cx="2548266" cy="1870905"/>
          </a:xfrm>
          <a:prstGeom prst="rect">
            <a:avLst/>
          </a:prstGeom>
        </p:spPr>
      </p:pic>
      <p:sp>
        <p:nvSpPr>
          <p:cNvPr id="7" name="TextBox 6">
            <a:extLst>
              <a:ext uri="{FF2B5EF4-FFF2-40B4-BE49-F238E27FC236}">
                <a16:creationId xmlns:a16="http://schemas.microsoft.com/office/drawing/2014/main" id="{92BB8B34-3770-2D81-10B4-0A673ADAB12F}"/>
              </a:ext>
            </a:extLst>
          </p:cNvPr>
          <p:cNvSpPr txBox="1"/>
          <p:nvPr/>
        </p:nvSpPr>
        <p:spPr>
          <a:xfrm>
            <a:off x="4078615" y="374648"/>
            <a:ext cx="5251652" cy="461665"/>
          </a:xfrm>
          <a:prstGeom prst="rect">
            <a:avLst/>
          </a:prstGeom>
          <a:noFill/>
        </p:spPr>
        <p:txBody>
          <a:bodyPr wrap="square" rtlCol="0">
            <a:spAutoFit/>
          </a:bodyPr>
          <a:lstStyle/>
          <a:p>
            <a:pPr algn="ctr"/>
            <a:r>
              <a:rPr lang="en-US" sz="2400" dirty="0">
                <a:solidFill>
                  <a:schemeClr val="bg1"/>
                </a:solidFill>
                <a:latin typeface="Adventure" panose="02000500000000000000" pitchFamily="2" charset="0"/>
              </a:rPr>
              <a:t>Difficulty and importance </a:t>
            </a:r>
          </a:p>
        </p:txBody>
      </p:sp>
      <p:pic>
        <p:nvPicPr>
          <p:cNvPr id="8" name="Picture 7" descr="A picture containing text, clock, watch&#10;&#10;Description automatically generated">
            <a:extLst>
              <a:ext uri="{FF2B5EF4-FFF2-40B4-BE49-F238E27FC236}">
                <a16:creationId xmlns:a16="http://schemas.microsoft.com/office/drawing/2014/main" id="{F3E8413A-0ECB-EC5F-B7D1-247D1ACAE1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4500566">
            <a:off x="8844540" y="1701295"/>
            <a:ext cx="2365248" cy="2974211"/>
          </a:xfrm>
          <a:prstGeom prst="rect">
            <a:avLst/>
          </a:prstGeom>
        </p:spPr>
      </p:pic>
      <p:sp>
        <p:nvSpPr>
          <p:cNvPr id="9" name="TextBox 8">
            <a:extLst>
              <a:ext uri="{FF2B5EF4-FFF2-40B4-BE49-F238E27FC236}">
                <a16:creationId xmlns:a16="http://schemas.microsoft.com/office/drawing/2014/main" id="{BCA8942E-27CA-4D6B-A90D-96CCD740F112}"/>
              </a:ext>
            </a:extLst>
          </p:cNvPr>
          <p:cNvSpPr txBox="1"/>
          <p:nvPr/>
        </p:nvSpPr>
        <p:spPr>
          <a:xfrm>
            <a:off x="4078615" y="1100721"/>
            <a:ext cx="5551424" cy="1200329"/>
          </a:xfrm>
          <a:prstGeom prst="rect">
            <a:avLst/>
          </a:prstGeom>
          <a:noFill/>
        </p:spPr>
        <p:txBody>
          <a:bodyPr wrap="square">
            <a:spAutoFit/>
          </a:bodyPr>
          <a:lstStyle/>
          <a:p>
            <a:pPr marL="285750" indent="-285750">
              <a:buFont typeface="Arial" panose="020B0604020202020204" pitchFamily="34" charset="0"/>
              <a:buChar char="•"/>
            </a:pPr>
            <a:r>
              <a:rPr lang="en-GB" sz="1200" b="1" kern="1200" dirty="0">
                <a:solidFill>
                  <a:schemeClr val="tx1"/>
                </a:solidFill>
                <a:effectLst/>
                <a:latin typeface="Anime Ace" panose="020B0603050302020204" pitchFamily="34" charset="0"/>
              </a:rPr>
              <a:t>Very</a:t>
            </a:r>
            <a:r>
              <a:rPr lang="en-GB" sz="1200" kern="1200" dirty="0">
                <a:solidFill>
                  <a:schemeClr val="tx1"/>
                </a:solidFill>
                <a:effectLst/>
                <a:latin typeface="Anime Ace" panose="020B0603050302020204" pitchFamily="34" charset="0"/>
              </a:rPr>
              <a:t> challenging for </a:t>
            </a:r>
            <a:r>
              <a:rPr lang="en-GB" sz="1200" b="1" kern="1200" dirty="0">
                <a:solidFill>
                  <a:schemeClr val="tx1"/>
                </a:solidFill>
                <a:effectLst/>
                <a:latin typeface="Anime Ace" panose="020B0603050302020204" pitchFamily="34" charset="0"/>
              </a:rPr>
              <a:t>strongly interacting </a:t>
            </a:r>
            <a:r>
              <a:rPr lang="en-GB" sz="1200" kern="1200" dirty="0">
                <a:solidFill>
                  <a:schemeClr val="tx1"/>
                </a:solidFill>
                <a:effectLst/>
                <a:latin typeface="Anime Ace" panose="020B0603050302020204" pitchFamily="34" charset="0"/>
              </a:rPr>
              <a:t>quantum systems (quantum materials) </a:t>
            </a:r>
          </a:p>
          <a:p>
            <a:endParaRPr lang="en-GB" sz="1200" kern="1200" dirty="0">
              <a:solidFill>
                <a:schemeClr val="tx1"/>
              </a:solidFill>
              <a:effectLst/>
              <a:latin typeface="Anime Ace" panose="020B0603050302020204" pitchFamily="34" charset="0"/>
            </a:endParaRPr>
          </a:p>
          <a:p>
            <a:pPr marL="285750" indent="-285750">
              <a:buFont typeface="Arial" panose="020B0604020202020204" pitchFamily="34" charset="0"/>
              <a:buChar char="•"/>
            </a:pPr>
            <a:r>
              <a:rPr lang="en-GB" sz="1200" dirty="0">
                <a:latin typeface="Anime Ace" panose="020B0603050302020204" pitchFamily="34" charset="0"/>
              </a:rPr>
              <a:t>Useful phases at room temperature</a:t>
            </a:r>
            <a:endParaRPr lang="en-GB" sz="1200" b="1" kern="1200" dirty="0">
              <a:solidFill>
                <a:schemeClr val="tx1"/>
              </a:solidFill>
              <a:effectLst/>
              <a:latin typeface="Anime Ace" panose="020B0603050302020204" pitchFamily="34" charset="0"/>
            </a:endParaRPr>
          </a:p>
          <a:p>
            <a:endParaRPr lang="en-GB" sz="1200" dirty="0">
              <a:latin typeface="Anime Ace" panose="020B0603050302020204" pitchFamily="34" charset="0"/>
            </a:endParaRPr>
          </a:p>
          <a:p>
            <a:pPr algn="ctr"/>
            <a:r>
              <a:rPr lang="en-GB" sz="1200" kern="1200" dirty="0">
                <a:solidFill>
                  <a:srgbClr val="FF0000"/>
                </a:solidFill>
                <a:effectLst/>
                <a:latin typeface="Anime Ace" panose="020B0603050302020204" pitchFamily="34" charset="0"/>
              </a:rPr>
              <a:t>non-equilibrium quantum many body physics</a:t>
            </a:r>
          </a:p>
        </p:txBody>
      </p:sp>
      <p:sp>
        <p:nvSpPr>
          <p:cNvPr id="11" name="TextBox 10">
            <a:extLst>
              <a:ext uri="{FF2B5EF4-FFF2-40B4-BE49-F238E27FC236}">
                <a16:creationId xmlns:a16="http://schemas.microsoft.com/office/drawing/2014/main" id="{CFA9DD87-5579-5AA1-CEEA-17DFBA6F1ACE}"/>
              </a:ext>
            </a:extLst>
          </p:cNvPr>
          <p:cNvSpPr txBox="1"/>
          <p:nvPr/>
        </p:nvSpPr>
        <p:spPr>
          <a:xfrm>
            <a:off x="4078615" y="2240992"/>
            <a:ext cx="6425184" cy="1092607"/>
          </a:xfrm>
          <a:prstGeom prst="rect">
            <a:avLst/>
          </a:prstGeom>
          <a:noFill/>
        </p:spPr>
        <p:txBody>
          <a:bodyPr wrap="square">
            <a:spAutoFit/>
          </a:bodyPr>
          <a:lstStyle/>
          <a:p>
            <a:pPr algn="ctr"/>
            <a:endParaRPr lang="en-GB" sz="1000" b="1" kern="1200" dirty="0">
              <a:solidFill>
                <a:schemeClr val="tx1"/>
              </a:solidFill>
              <a:effectLst/>
              <a:latin typeface="Anime Ace" panose="020B0603050302020204" pitchFamily="34" charset="0"/>
            </a:endParaRPr>
          </a:p>
          <a:p>
            <a:pPr marL="171450" indent="-171450">
              <a:buFont typeface="Arial" panose="020B0604020202020204" pitchFamily="34" charset="0"/>
              <a:buChar char="•"/>
            </a:pPr>
            <a:r>
              <a:rPr lang="en-GB" sz="1100" b="1" kern="1200" dirty="0">
                <a:solidFill>
                  <a:schemeClr val="tx1"/>
                </a:solidFill>
                <a:effectLst/>
                <a:latin typeface="Anime Ace" panose="020B0603050302020204" pitchFamily="34" charset="0"/>
              </a:rPr>
              <a:t>EXISTING</a:t>
            </a:r>
            <a:r>
              <a:rPr lang="en-GB" sz="1100" kern="1200" dirty="0">
                <a:solidFill>
                  <a:schemeClr val="tx1"/>
                </a:solidFill>
                <a:effectLst/>
                <a:latin typeface="Anime Ace" panose="020B0603050302020204" pitchFamily="34" charset="0"/>
              </a:rPr>
              <a:t> </a:t>
            </a:r>
            <a:r>
              <a:rPr lang="en-GB" sz="1100" b="1" kern="1200" dirty="0">
                <a:solidFill>
                  <a:schemeClr val="tx1"/>
                </a:solidFill>
                <a:effectLst/>
                <a:latin typeface="Anime Ace" panose="020B0603050302020204" pitchFamily="34" charset="0"/>
              </a:rPr>
              <a:t>approaches focus on specific </a:t>
            </a:r>
          </a:p>
          <a:p>
            <a:r>
              <a:rPr lang="en-GB" sz="1100" b="1" u="sng" kern="1200" dirty="0">
                <a:solidFill>
                  <a:schemeClr val="tx1"/>
                </a:solidFill>
                <a:effectLst/>
                <a:latin typeface="Anime Ace" panose="020B0603050302020204" pitchFamily="34" charset="0"/>
              </a:rPr>
              <a:t>stationary</a:t>
            </a:r>
            <a:r>
              <a:rPr lang="en-GB" sz="1100" b="1" kern="1200" dirty="0">
                <a:solidFill>
                  <a:schemeClr val="tx1"/>
                </a:solidFill>
                <a:effectLst/>
                <a:latin typeface="Anime Ace" panose="020B0603050302020204" pitchFamily="34" charset="0"/>
              </a:rPr>
              <a:t> systems </a:t>
            </a:r>
          </a:p>
          <a:p>
            <a:endParaRPr lang="en-GB" sz="1100" b="1" dirty="0">
              <a:latin typeface="Anime Ace" panose="020B0603050302020204" pitchFamily="34" charset="0"/>
            </a:endParaRPr>
          </a:p>
          <a:p>
            <a:pPr marL="171450" indent="-171450">
              <a:buFont typeface="Arial" panose="020B0604020202020204" pitchFamily="34" charset="0"/>
              <a:buChar char="•"/>
            </a:pPr>
            <a:r>
              <a:rPr lang="en-GB" sz="1100" b="1" kern="1200" dirty="0">
                <a:solidFill>
                  <a:schemeClr val="tx1"/>
                </a:solidFill>
                <a:effectLst/>
                <a:latin typeface="Anime Ace" panose="020B0603050302020204" pitchFamily="34" charset="0"/>
              </a:rPr>
              <a:t>cannot solve Anderson’s long-standing </a:t>
            </a:r>
          </a:p>
          <a:p>
            <a:r>
              <a:rPr lang="en-GB" sz="1100" b="1" kern="1200" dirty="0">
                <a:solidFill>
                  <a:schemeClr val="tx1"/>
                </a:solidFill>
                <a:effectLst/>
                <a:latin typeface="Anime Ace" panose="020B0603050302020204" pitchFamily="34" charset="0"/>
              </a:rPr>
              <a:t>question</a:t>
            </a:r>
          </a:p>
        </p:txBody>
      </p:sp>
      <p:pic>
        <p:nvPicPr>
          <p:cNvPr id="12" name="Picture 11">
            <a:extLst>
              <a:ext uri="{FF2B5EF4-FFF2-40B4-BE49-F238E27FC236}">
                <a16:creationId xmlns:a16="http://schemas.microsoft.com/office/drawing/2014/main" id="{64DCA0EA-52C9-5FF5-CF44-461BCA6C96C2}"/>
              </a:ext>
            </a:extLst>
          </p:cNvPr>
          <p:cNvPicPr>
            <a:picLocks noChangeAspect="1"/>
          </p:cNvPicPr>
          <p:nvPr/>
        </p:nvPicPr>
        <p:blipFill>
          <a:blip r:embed="rId7"/>
          <a:stretch>
            <a:fillRect/>
          </a:stretch>
        </p:blipFill>
        <p:spPr>
          <a:xfrm>
            <a:off x="0" y="0"/>
            <a:ext cx="12192000" cy="1038224"/>
          </a:xfrm>
          <a:prstGeom prst="rect">
            <a:avLst/>
          </a:prstGeom>
        </p:spPr>
      </p:pic>
      <p:pic>
        <p:nvPicPr>
          <p:cNvPr id="14" name="Picture 13" descr="A white paper with black text&#10;&#10;Description automatically generated">
            <a:extLst>
              <a:ext uri="{FF2B5EF4-FFF2-40B4-BE49-F238E27FC236}">
                <a16:creationId xmlns:a16="http://schemas.microsoft.com/office/drawing/2014/main" id="{5DD2B9BD-E812-1819-0599-DF3E888E7CC1}"/>
              </a:ext>
            </a:extLst>
          </p:cNvPr>
          <p:cNvPicPr>
            <a:picLocks noChangeAspect="1"/>
          </p:cNvPicPr>
          <p:nvPr/>
        </p:nvPicPr>
        <p:blipFill>
          <a:blip r:embed="rId8"/>
          <a:stretch>
            <a:fillRect/>
          </a:stretch>
        </p:blipFill>
        <p:spPr>
          <a:xfrm>
            <a:off x="3866400" y="1041363"/>
            <a:ext cx="5354139" cy="2478947"/>
          </a:xfrm>
          <a:prstGeom prst="rect">
            <a:avLst/>
          </a:prstGeom>
        </p:spPr>
      </p:pic>
    </p:spTree>
    <p:extLst>
      <p:ext uri="{BB962C8B-B14F-4D97-AF65-F5344CB8AC3E}">
        <p14:creationId xmlns:p14="http://schemas.microsoft.com/office/powerpoint/2010/main" val="245918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531A6DAB-8A84-6443-87CF-985A52107DD7}"/>
              </a:ext>
            </a:extLst>
          </p:cNvPr>
          <p:cNvPicPr>
            <a:picLocks noChangeAspect="1"/>
          </p:cNvPicPr>
          <p:nvPr/>
        </p:nvPicPr>
        <p:blipFill>
          <a:blip r:embed="rId3" cstate="screen">
            <a:alphaModFix amt="32000"/>
            <a:extLst>
              <a:ext uri="{28A0092B-C50C-407E-A947-70E740481C1C}">
                <a14:useLocalDpi xmlns:a14="http://schemas.microsoft.com/office/drawing/2010/main"/>
              </a:ext>
            </a:extLst>
          </a:blip>
          <a:stretch>
            <a:fillRect/>
          </a:stretch>
        </p:blipFill>
        <p:spPr>
          <a:xfrm>
            <a:off x="8639" y="-14083"/>
            <a:ext cx="12192000" cy="6851850"/>
          </a:xfrm>
          <a:prstGeom prst="rect">
            <a:avLst/>
          </a:prstGeom>
        </p:spPr>
      </p:pic>
      <p:pic>
        <p:nvPicPr>
          <p:cNvPr id="18" name="Picture 17">
            <a:extLst>
              <a:ext uri="{FF2B5EF4-FFF2-40B4-BE49-F238E27FC236}">
                <a16:creationId xmlns:a16="http://schemas.microsoft.com/office/drawing/2014/main" id="{4B15C69B-614D-1F47-86CC-F202318830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9600" r="62013" b="20000"/>
          <a:stretch/>
        </p:blipFill>
        <p:spPr>
          <a:xfrm>
            <a:off x="182510" y="2238690"/>
            <a:ext cx="4590288" cy="3488417"/>
          </a:xfrm>
          <a:prstGeom prst="rect">
            <a:avLst/>
          </a:prstGeom>
        </p:spPr>
      </p:pic>
      <p:pic>
        <p:nvPicPr>
          <p:cNvPr id="22" name="Picture 21">
            <a:extLst>
              <a:ext uri="{FF2B5EF4-FFF2-40B4-BE49-F238E27FC236}">
                <a16:creationId xmlns:a16="http://schemas.microsoft.com/office/drawing/2014/main" id="{77197CB8-AC89-5E43-A79A-7D4D7B3A9989}"/>
              </a:ext>
            </a:extLst>
          </p:cNvPr>
          <p:cNvPicPr>
            <a:picLocks noChangeAspect="1"/>
          </p:cNvPicPr>
          <p:nvPr/>
        </p:nvPicPr>
        <p:blipFill>
          <a:blip r:embed="rId5"/>
          <a:stretch>
            <a:fillRect/>
          </a:stretch>
        </p:blipFill>
        <p:spPr>
          <a:xfrm>
            <a:off x="1765446" y="145461"/>
            <a:ext cx="5778500" cy="3708400"/>
          </a:xfrm>
          <a:prstGeom prst="rect">
            <a:avLst/>
          </a:prstGeom>
        </p:spPr>
      </p:pic>
      <p:cxnSp>
        <p:nvCxnSpPr>
          <p:cNvPr id="24" name="Straight Arrow Connector 23">
            <a:extLst>
              <a:ext uri="{FF2B5EF4-FFF2-40B4-BE49-F238E27FC236}">
                <a16:creationId xmlns:a16="http://schemas.microsoft.com/office/drawing/2014/main" id="{FBF3C07F-EAF7-BD4C-AE93-C5C57505C635}"/>
              </a:ext>
            </a:extLst>
          </p:cNvPr>
          <p:cNvCxnSpPr>
            <a:cxnSpLocks/>
          </p:cNvCxnSpPr>
          <p:nvPr/>
        </p:nvCxnSpPr>
        <p:spPr>
          <a:xfrm flipH="1" flipV="1">
            <a:off x="3945576" y="1138184"/>
            <a:ext cx="210312" cy="510756"/>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DE4AA82-8CAF-9B4E-B73C-74FE2B0210A0}"/>
              </a:ext>
            </a:extLst>
          </p:cNvPr>
          <p:cNvCxnSpPr>
            <a:cxnSpLocks/>
          </p:cNvCxnSpPr>
          <p:nvPr/>
        </p:nvCxnSpPr>
        <p:spPr>
          <a:xfrm flipH="1" flipV="1">
            <a:off x="6293746" y="839322"/>
            <a:ext cx="210312" cy="510756"/>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48" descr="A picture containing text, clipart&#10;&#10;Description automatically generated">
            <a:extLst>
              <a:ext uri="{FF2B5EF4-FFF2-40B4-BE49-F238E27FC236}">
                <a16:creationId xmlns:a16="http://schemas.microsoft.com/office/drawing/2014/main" id="{5C763813-D4BA-2A4A-AC55-102A03402021}"/>
              </a:ext>
            </a:extLst>
          </p:cNvPr>
          <p:cNvPicPr>
            <a:picLocks noChangeAspect="1"/>
          </p:cNvPicPr>
          <p:nvPr/>
        </p:nvPicPr>
        <p:blipFill>
          <a:blip r:embed="rId6"/>
          <a:stretch>
            <a:fillRect/>
          </a:stretch>
        </p:blipFill>
        <p:spPr>
          <a:xfrm>
            <a:off x="505109" y="592084"/>
            <a:ext cx="2146300" cy="546100"/>
          </a:xfrm>
          <a:prstGeom prst="rect">
            <a:avLst/>
          </a:prstGeom>
        </p:spPr>
      </p:pic>
      <p:cxnSp>
        <p:nvCxnSpPr>
          <p:cNvPr id="35" name="Straight Arrow Connector 34">
            <a:extLst>
              <a:ext uri="{FF2B5EF4-FFF2-40B4-BE49-F238E27FC236}">
                <a16:creationId xmlns:a16="http://schemas.microsoft.com/office/drawing/2014/main" id="{EB7D59C5-A4E6-254D-B291-9B02C796B4FE}"/>
              </a:ext>
            </a:extLst>
          </p:cNvPr>
          <p:cNvCxnSpPr>
            <a:cxnSpLocks/>
          </p:cNvCxnSpPr>
          <p:nvPr/>
        </p:nvCxnSpPr>
        <p:spPr>
          <a:xfrm>
            <a:off x="6233565" y="4646469"/>
            <a:ext cx="540985" cy="109093"/>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1904CFA-2E17-0E4F-B8A8-5E0993946458}"/>
              </a:ext>
            </a:extLst>
          </p:cNvPr>
          <p:cNvSpPr txBox="1"/>
          <p:nvPr/>
        </p:nvSpPr>
        <p:spPr>
          <a:xfrm>
            <a:off x="5373184" y="5739428"/>
            <a:ext cx="532873" cy="461665"/>
          </a:xfrm>
          <a:prstGeom prst="rect">
            <a:avLst/>
          </a:prstGeom>
          <a:noFill/>
        </p:spPr>
        <p:txBody>
          <a:bodyPr wrap="square" rtlCol="0">
            <a:spAutoFit/>
          </a:bodyPr>
          <a:lstStyle/>
          <a:p>
            <a:r>
              <a:rPr lang="en-US" sz="2400" dirty="0">
                <a:solidFill>
                  <a:srgbClr val="7B5D92"/>
                </a:solidFill>
                <a:latin typeface="Adventure" panose="02000500000000000000" pitchFamily="2" charset="0"/>
              </a:rPr>
              <a:t>A= </a:t>
            </a:r>
          </a:p>
        </p:txBody>
      </p:sp>
      <p:sp>
        <p:nvSpPr>
          <p:cNvPr id="54" name="TextBox 53">
            <a:extLst>
              <a:ext uri="{FF2B5EF4-FFF2-40B4-BE49-F238E27FC236}">
                <a16:creationId xmlns:a16="http://schemas.microsoft.com/office/drawing/2014/main" id="{22FE1F36-35DB-1441-B63B-BCE2443C605C}"/>
              </a:ext>
            </a:extLst>
          </p:cNvPr>
          <p:cNvSpPr txBox="1"/>
          <p:nvPr/>
        </p:nvSpPr>
        <p:spPr>
          <a:xfrm>
            <a:off x="6528222" y="5734236"/>
            <a:ext cx="386644" cy="553998"/>
          </a:xfrm>
          <a:prstGeom prst="rect">
            <a:avLst/>
          </a:prstGeom>
          <a:noFill/>
        </p:spPr>
        <p:txBody>
          <a:bodyPr wrap="none" rtlCol="0">
            <a:spAutoFit/>
          </a:bodyPr>
          <a:lstStyle/>
          <a:p>
            <a:r>
              <a:rPr lang="en-US" sz="3000" dirty="0">
                <a:solidFill>
                  <a:srgbClr val="7B5D92"/>
                </a:solidFill>
                <a:latin typeface="Adventure" panose="02000500000000000000" pitchFamily="2" charset="0"/>
              </a:rPr>
              <a:t>+</a:t>
            </a:r>
          </a:p>
        </p:txBody>
      </p:sp>
      <p:cxnSp>
        <p:nvCxnSpPr>
          <p:cNvPr id="56" name="Straight Arrow Connector 55">
            <a:extLst>
              <a:ext uri="{FF2B5EF4-FFF2-40B4-BE49-F238E27FC236}">
                <a16:creationId xmlns:a16="http://schemas.microsoft.com/office/drawing/2014/main" id="{09CDC6FA-AE99-C144-8C6E-5AD660397EC9}"/>
              </a:ext>
            </a:extLst>
          </p:cNvPr>
          <p:cNvCxnSpPr>
            <a:cxnSpLocks/>
          </p:cNvCxnSpPr>
          <p:nvPr/>
        </p:nvCxnSpPr>
        <p:spPr>
          <a:xfrm flipV="1">
            <a:off x="6343698" y="5364875"/>
            <a:ext cx="573330" cy="288859"/>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66B8993-BDC7-164E-BADC-A8C55E915066}"/>
              </a:ext>
            </a:extLst>
          </p:cNvPr>
          <p:cNvCxnSpPr>
            <a:cxnSpLocks/>
          </p:cNvCxnSpPr>
          <p:nvPr/>
        </p:nvCxnSpPr>
        <p:spPr>
          <a:xfrm>
            <a:off x="7523494" y="5663763"/>
            <a:ext cx="540985" cy="109093"/>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558F288-2371-B34B-9EE6-E95141BB88E9}"/>
              </a:ext>
            </a:extLst>
          </p:cNvPr>
          <p:cNvCxnSpPr>
            <a:cxnSpLocks/>
          </p:cNvCxnSpPr>
          <p:nvPr/>
        </p:nvCxnSpPr>
        <p:spPr>
          <a:xfrm>
            <a:off x="8852228" y="1502478"/>
            <a:ext cx="541708" cy="0"/>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7B1497F-C11E-4A4C-874A-60CBE341ADC2}"/>
              </a:ext>
            </a:extLst>
          </p:cNvPr>
          <p:cNvCxnSpPr>
            <a:cxnSpLocks/>
          </p:cNvCxnSpPr>
          <p:nvPr/>
        </p:nvCxnSpPr>
        <p:spPr>
          <a:xfrm flipH="1" flipV="1">
            <a:off x="8448682" y="4210410"/>
            <a:ext cx="403546" cy="361590"/>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4CBD259-B36A-7144-9402-87ECF62468B9}"/>
              </a:ext>
            </a:extLst>
          </p:cNvPr>
          <p:cNvCxnSpPr>
            <a:cxnSpLocks/>
          </p:cNvCxnSpPr>
          <p:nvPr/>
        </p:nvCxnSpPr>
        <p:spPr>
          <a:xfrm>
            <a:off x="9553268" y="839322"/>
            <a:ext cx="541708" cy="0"/>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70B9C5C-E6FD-6F47-8C51-46B981DB8E4F}"/>
              </a:ext>
            </a:extLst>
          </p:cNvPr>
          <p:cNvCxnSpPr>
            <a:cxnSpLocks/>
          </p:cNvCxnSpPr>
          <p:nvPr/>
        </p:nvCxnSpPr>
        <p:spPr>
          <a:xfrm>
            <a:off x="10403660" y="1375088"/>
            <a:ext cx="541708" cy="0"/>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4D803E8-1F11-5141-BF05-7289FC969DD9}"/>
              </a:ext>
            </a:extLst>
          </p:cNvPr>
          <p:cNvCxnSpPr>
            <a:cxnSpLocks/>
          </p:cNvCxnSpPr>
          <p:nvPr/>
        </p:nvCxnSpPr>
        <p:spPr>
          <a:xfrm>
            <a:off x="10090552" y="1938342"/>
            <a:ext cx="541708" cy="0"/>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D9AE2CE-511D-5F46-95CE-1F7E568252FE}"/>
              </a:ext>
            </a:extLst>
          </p:cNvPr>
          <p:cNvCxnSpPr>
            <a:cxnSpLocks/>
          </p:cNvCxnSpPr>
          <p:nvPr/>
        </p:nvCxnSpPr>
        <p:spPr>
          <a:xfrm flipH="1" flipV="1">
            <a:off x="7815677" y="3975607"/>
            <a:ext cx="403546" cy="361590"/>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31104E5-F89A-124C-B744-69C4DB27D051}"/>
              </a:ext>
            </a:extLst>
          </p:cNvPr>
          <p:cNvCxnSpPr>
            <a:cxnSpLocks/>
          </p:cNvCxnSpPr>
          <p:nvPr/>
        </p:nvCxnSpPr>
        <p:spPr>
          <a:xfrm flipH="1" flipV="1">
            <a:off x="7028316" y="3164946"/>
            <a:ext cx="213732" cy="520086"/>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818DE87-6261-B549-B682-8A095643E282}"/>
              </a:ext>
            </a:extLst>
          </p:cNvPr>
          <p:cNvCxnSpPr>
            <a:cxnSpLocks/>
          </p:cNvCxnSpPr>
          <p:nvPr/>
        </p:nvCxnSpPr>
        <p:spPr>
          <a:xfrm flipH="1" flipV="1">
            <a:off x="7421882" y="3317346"/>
            <a:ext cx="213732" cy="520086"/>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C0AA9A3-BA4F-D44A-8A2D-3090E2FB8120}"/>
              </a:ext>
            </a:extLst>
          </p:cNvPr>
          <p:cNvCxnSpPr>
            <a:cxnSpLocks/>
          </p:cNvCxnSpPr>
          <p:nvPr/>
        </p:nvCxnSpPr>
        <p:spPr>
          <a:xfrm flipH="1" flipV="1">
            <a:off x="7316227" y="2521818"/>
            <a:ext cx="213732" cy="520086"/>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0AA0C11-C555-4143-9377-D921B07A31B7}"/>
              </a:ext>
            </a:extLst>
          </p:cNvPr>
          <p:cNvCxnSpPr>
            <a:cxnSpLocks/>
          </p:cNvCxnSpPr>
          <p:nvPr/>
        </p:nvCxnSpPr>
        <p:spPr>
          <a:xfrm flipH="1" flipV="1">
            <a:off x="7135182" y="1666958"/>
            <a:ext cx="213732" cy="520086"/>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F89451B-5C46-6747-A4CF-49A0E6D7E010}"/>
              </a:ext>
            </a:extLst>
          </p:cNvPr>
          <p:cNvCxnSpPr>
            <a:cxnSpLocks/>
          </p:cNvCxnSpPr>
          <p:nvPr/>
        </p:nvCxnSpPr>
        <p:spPr>
          <a:xfrm flipV="1">
            <a:off x="6669331" y="391529"/>
            <a:ext cx="245535" cy="447793"/>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3BDF74C-7994-A34A-9BF8-6A4D653839A6}"/>
              </a:ext>
            </a:extLst>
          </p:cNvPr>
          <p:cNvCxnSpPr>
            <a:cxnSpLocks/>
          </p:cNvCxnSpPr>
          <p:nvPr/>
        </p:nvCxnSpPr>
        <p:spPr>
          <a:xfrm flipV="1">
            <a:off x="7249371" y="383500"/>
            <a:ext cx="245535" cy="447793"/>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888C3F6-27CF-AB42-B108-0745800E8413}"/>
              </a:ext>
            </a:extLst>
          </p:cNvPr>
          <p:cNvCxnSpPr>
            <a:cxnSpLocks/>
          </p:cNvCxnSpPr>
          <p:nvPr/>
        </p:nvCxnSpPr>
        <p:spPr>
          <a:xfrm flipV="1">
            <a:off x="7537305" y="615425"/>
            <a:ext cx="559150" cy="309188"/>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5CBC338-8B2D-DE4C-BC1C-FF0BC20B9CDD}"/>
              </a:ext>
            </a:extLst>
          </p:cNvPr>
          <p:cNvCxnSpPr>
            <a:cxnSpLocks/>
          </p:cNvCxnSpPr>
          <p:nvPr/>
        </p:nvCxnSpPr>
        <p:spPr>
          <a:xfrm flipV="1">
            <a:off x="8004219" y="1037788"/>
            <a:ext cx="637697" cy="113823"/>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09C877C-D76C-5645-90BE-69B742E157E8}"/>
              </a:ext>
            </a:extLst>
          </p:cNvPr>
          <p:cNvCxnSpPr>
            <a:cxnSpLocks/>
          </p:cNvCxnSpPr>
          <p:nvPr/>
        </p:nvCxnSpPr>
        <p:spPr>
          <a:xfrm flipH="1" flipV="1">
            <a:off x="9134900" y="4791496"/>
            <a:ext cx="537053" cy="250471"/>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CB9C1E6-10C7-7A4C-B7AB-841CD4986C59}"/>
              </a:ext>
            </a:extLst>
          </p:cNvPr>
          <p:cNvCxnSpPr>
            <a:cxnSpLocks/>
          </p:cNvCxnSpPr>
          <p:nvPr/>
        </p:nvCxnSpPr>
        <p:spPr>
          <a:xfrm flipV="1">
            <a:off x="5174756" y="4847848"/>
            <a:ext cx="529978" cy="181588"/>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EE119E3E-58B9-594F-97D2-5204B6E182F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9635" t="28611" r="39734"/>
          <a:stretch/>
        </p:blipFill>
        <p:spPr>
          <a:xfrm>
            <a:off x="5788287" y="5538859"/>
            <a:ext cx="853757" cy="962679"/>
          </a:xfrm>
          <a:prstGeom prst="rect">
            <a:avLst/>
          </a:prstGeom>
        </p:spPr>
      </p:pic>
      <p:cxnSp>
        <p:nvCxnSpPr>
          <p:cNvPr id="62" name="Straight Connector 61">
            <a:extLst>
              <a:ext uri="{FF2B5EF4-FFF2-40B4-BE49-F238E27FC236}">
                <a16:creationId xmlns:a16="http://schemas.microsoft.com/office/drawing/2014/main" id="{34FAA68A-DD86-E245-A533-16877E808457}"/>
              </a:ext>
            </a:extLst>
          </p:cNvPr>
          <p:cNvCxnSpPr>
            <a:cxnSpLocks/>
          </p:cNvCxnSpPr>
          <p:nvPr/>
        </p:nvCxnSpPr>
        <p:spPr>
          <a:xfrm flipH="1" flipV="1">
            <a:off x="5578583" y="5164222"/>
            <a:ext cx="379823" cy="562885"/>
          </a:xfrm>
          <a:prstGeom prst="line">
            <a:avLst/>
          </a:prstGeom>
          <a:ln w="34925">
            <a:solidFill>
              <a:srgbClr val="7B5D92"/>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BB9AEF5-CBF4-444B-93EA-50B9D13EA35E}"/>
              </a:ext>
            </a:extLst>
          </p:cNvPr>
          <p:cNvCxnSpPr>
            <a:cxnSpLocks/>
          </p:cNvCxnSpPr>
          <p:nvPr/>
        </p:nvCxnSpPr>
        <p:spPr>
          <a:xfrm flipV="1">
            <a:off x="4599432" y="4678145"/>
            <a:ext cx="529978" cy="181588"/>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9F28D65-2F56-D140-B96C-EFC8DD10B7E9}"/>
              </a:ext>
            </a:extLst>
          </p:cNvPr>
          <p:cNvCxnSpPr>
            <a:cxnSpLocks/>
          </p:cNvCxnSpPr>
          <p:nvPr/>
        </p:nvCxnSpPr>
        <p:spPr>
          <a:xfrm flipH="1" flipV="1">
            <a:off x="3469714" y="5835638"/>
            <a:ext cx="247262" cy="453270"/>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BA46E1A-95EC-3040-9B30-DA2A01F79FFF}"/>
              </a:ext>
            </a:extLst>
          </p:cNvPr>
          <p:cNvCxnSpPr>
            <a:cxnSpLocks/>
          </p:cNvCxnSpPr>
          <p:nvPr/>
        </p:nvCxnSpPr>
        <p:spPr>
          <a:xfrm flipV="1">
            <a:off x="5818258" y="4309816"/>
            <a:ext cx="529978" cy="181588"/>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14CBDA5-5F26-1145-BF00-00F70A0E124A}"/>
              </a:ext>
            </a:extLst>
          </p:cNvPr>
          <p:cNvCxnSpPr>
            <a:cxnSpLocks/>
          </p:cNvCxnSpPr>
          <p:nvPr/>
        </p:nvCxnSpPr>
        <p:spPr>
          <a:xfrm flipH="1" flipV="1">
            <a:off x="3533849" y="5282670"/>
            <a:ext cx="247262" cy="453270"/>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95278C2-7ACB-3544-B464-27EB0F67DCFE}"/>
              </a:ext>
            </a:extLst>
          </p:cNvPr>
          <p:cNvCxnSpPr>
            <a:cxnSpLocks/>
          </p:cNvCxnSpPr>
          <p:nvPr/>
        </p:nvCxnSpPr>
        <p:spPr>
          <a:xfrm flipV="1">
            <a:off x="3066789" y="4881800"/>
            <a:ext cx="124848" cy="621994"/>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84BF28F-07AB-CC47-9B6A-83E920403F82}"/>
              </a:ext>
            </a:extLst>
          </p:cNvPr>
          <p:cNvCxnSpPr>
            <a:cxnSpLocks/>
          </p:cNvCxnSpPr>
          <p:nvPr/>
        </p:nvCxnSpPr>
        <p:spPr>
          <a:xfrm flipV="1">
            <a:off x="3334825" y="4730970"/>
            <a:ext cx="124848" cy="621994"/>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278F53C-190C-A04A-B1B0-5CF0795463F8}"/>
              </a:ext>
            </a:extLst>
          </p:cNvPr>
          <p:cNvCxnSpPr>
            <a:cxnSpLocks/>
          </p:cNvCxnSpPr>
          <p:nvPr/>
        </p:nvCxnSpPr>
        <p:spPr>
          <a:xfrm flipV="1">
            <a:off x="3586380" y="4647768"/>
            <a:ext cx="563507" cy="381270"/>
          </a:xfrm>
          <a:prstGeom prst="straightConnector1">
            <a:avLst/>
          </a:prstGeom>
          <a:ln w="41275">
            <a:solidFill>
              <a:srgbClr val="7B5D92"/>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BF240403-36C6-594D-8B56-098924DA7FD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5339" t="34010" r="38847"/>
          <a:stretch/>
        </p:blipFill>
        <p:spPr>
          <a:xfrm rot="16200000">
            <a:off x="6803317" y="5540191"/>
            <a:ext cx="962677" cy="889882"/>
          </a:xfrm>
          <a:prstGeom prst="rect">
            <a:avLst/>
          </a:prstGeom>
        </p:spPr>
      </p:pic>
      <p:sp>
        <p:nvSpPr>
          <p:cNvPr id="63" name="Doughnut 62">
            <a:extLst>
              <a:ext uri="{FF2B5EF4-FFF2-40B4-BE49-F238E27FC236}">
                <a16:creationId xmlns:a16="http://schemas.microsoft.com/office/drawing/2014/main" id="{0EEE158B-D42C-0B4F-8742-8D37BDDCE6A3}"/>
              </a:ext>
            </a:extLst>
          </p:cNvPr>
          <p:cNvSpPr/>
          <p:nvPr/>
        </p:nvSpPr>
        <p:spPr>
          <a:xfrm>
            <a:off x="5402966" y="4955443"/>
            <a:ext cx="238534" cy="254155"/>
          </a:xfrm>
          <a:prstGeom prst="donut">
            <a:avLst>
              <a:gd name="adj" fmla="val 17343"/>
            </a:avLst>
          </a:prstGeom>
          <a:solidFill>
            <a:srgbClr val="7B5D92"/>
          </a:solidFill>
          <a:ln w="127">
            <a:solidFill>
              <a:srgbClr val="7B5D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6" name="Straight Connector 65">
            <a:extLst>
              <a:ext uri="{FF2B5EF4-FFF2-40B4-BE49-F238E27FC236}">
                <a16:creationId xmlns:a16="http://schemas.microsoft.com/office/drawing/2014/main" id="{892A0AC3-4051-4747-A641-1787DF9AC3E2}"/>
              </a:ext>
            </a:extLst>
          </p:cNvPr>
          <p:cNvCxnSpPr>
            <a:cxnSpLocks/>
          </p:cNvCxnSpPr>
          <p:nvPr/>
        </p:nvCxnSpPr>
        <p:spPr>
          <a:xfrm flipH="1" flipV="1">
            <a:off x="7108192" y="4902938"/>
            <a:ext cx="65995" cy="728734"/>
          </a:xfrm>
          <a:prstGeom prst="line">
            <a:avLst/>
          </a:prstGeom>
          <a:ln w="34925">
            <a:solidFill>
              <a:srgbClr val="7B5D92"/>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3084B75D-EA94-0E48-BD8B-D0D8D62DB90B}"/>
              </a:ext>
            </a:extLst>
          </p:cNvPr>
          <p:cNvSpPr txBox="1"/>
          <p:nvPr/>
        </p:nvSpPr>
        <p:spPr>
          <a:xfrm>
            <a:off x="8465584" y="5793915"/>
            <a:ext cx="771365" cy="553998"/>
          </a:xfrm>
          <a:prstGeom prst="rect">
            <a:avLst/>
          </a:prstGeom>
          <a:noFill/>
        </p:spPr>
        <p:txBody>
          <a:bodyPr wrap="none" rtlCol="0">
            <a:spAutoFit/>
          </a:bodyPr>
          <a:lstStyle/>
          <a:p>
            <a:r>
              <a:rPr lang="en-US" sz="3000" dirty="0">
                <a:solidFill>
                  <a:srgbClr val="7B5D92"/>
                </a:solidFill>
                <a:latin typeface="Adventure" panose="02000500000000000000" pitchFamily="2" charset="0"/>
              </a:rPr>
              <a:t>+ …</a:t>
            </a:r>
          </a:p>
        </p:txBody>
      </p:sp>
      <p:sp>
        <p:nvSpPr>
          <p:cNvPr id="78" name="Doughnut 77">
            <a:extLst>
              <a:ext uri="{FF2B5EF4-FFF2-40B4-BE49-F238E27FC236}">
                <a16:creationId xmlns:a16="http://schemas.microsoft.com/office/drawing/2014/main" id="{82FC151F-1B2D-5B43-9AE4-417F35D58BCF}"/>
              </a:ext>
            </a:extLst>
          </p:cNvPr>
          <p:cNvSpPr/>
          <p:nvPr/>
        </p:nvSpPr>
        <p:spPr>
          <a:xfrm>
            <a:off x="6988925" y="4687519"/>
            <a:ext cx="238534" cy="254155"/>
          </a:xfrm>
          <a:prstGeom prst="donut">
            <a:avLst>
              <a:gd name="adj" fmla="val 17343"/>
            </a:avLst>
          </a:prstGeom>
          <a:solidFill>
            <a:srgbClr val="7B5D92"/>
          </a:solidFill>
          <a:ln w="0">
            <a:solidFill>
              <a:srgbClr val="7B5D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929C5EBC-A448-BEB7-E395-02833CFAB63C}"/>
              </a:ext>
            </a:extLst>
          </p:cNvPr>
          <p:cNvSpPr txBox="1"/>
          <p:nvPr/>
        </p:nvSpPr>
        <p:spPr>
          <a:xfrm>
            <a:off x="7793986" y="6347913"/>
            <a:ext cx="4276136" cy="307777"/>
          </a:xfrm>
          <a:prstGeom prst="rect">
            <a:avLst/>
          </a:prstGeom>
          <a:noFill/>
        </p:spPr>
        <p:txBody>
          <a:bodyPr wrap="square">
            <a:spAutoFit/>
          </a:bodyPr>
          <a:lstStyle/>
          <a:p>
            <a:r>
              <a:rPr lang="en-US" sz="1400" dirty="0">
                <a:solidFill>
                  <a:srgbClr val="926EAD"/>
                </a:solidFill>
                <a:latin typeface="Anime Ace 2.0 BB" panose="02000503000000020004" pitchFamily="2" charset="0"/>
              </a:rPr>
              <a:t>﻿BB et al. Nat. Comm. 10 1730 (2019)</a:t>
            </a:r>
          </a:p>
        </p:txBody>
      </p:sp>
      <p:pic>
        <p:nvPicPr>
          <p:cNvPr id="4" name="Picture 3" descr="A picture containing chart&#10;&#10;Description automatically generated">
            <a:extLst>
              <a:ext uri="{FF2B5EF4-FFF2-40B4-BE49-F238E27FC236}">
                <a16:creationId xmlns:a16="http://schemas.microsoft.com/office/drawing/2014/main" id="{AE10CA29-C363-E0E4-7A96-615856B2DF92}"/>
              </a:ext>
            </a:extLst>
          </p:cNvPr>
          <p:cNvPicPr>
            <a:picLocks noChangeAspect="1"/>
          </p:cNvPicPr>
          <p:nvPr/>
        </p:nvPicPr>
        <p:blipFill>
          <a:blip r:embed="rId8"/>
          <a:stretch>
            <a:fillRect/>
          </a:stretch>
        </p:blipFill>
        <p:spPr>
          <a:xfrm>
            <a:off x="8712243" y="2231399"/>
            <a:ext cx="3072570" cy="2241816"/>
          </a:xfrm>
          <a:prstGeom prst="rect">
            <a:avLst/>
          </a:prstGeom>
        </p:spPr>
      </p:pic>
      <p:pic>
        <p:nvPicPr>
          <p:cNvPr id="3" name="Picture 2" descr="A white background with purple text&#10;&#10;Description automatically generated">
            <a:extLst>
              <a:ext uri="{FF2B5EF4-FFF2-40B4-BE49-F238E27FC236}">
                <a16:creationId xmlns:a16="http://schemas.microsoft.com/office/drawing/2014/main" id="{6C399C89-F710-5F43-5B35-62A6F48C72CD}"/>
              </a:ext>
            </a:extLst>
          </p:cNvPr>
          <p:cNvPicPr>
            <a:picLocks noChangeAspect="1"/>
          </p:cNvPicPr>
          <p:nvPr/>
        </p:nvPicPr>
        <p:blipFill>
          <a:blip r:embed="rId9"/>
          <a:stretch>
            <a:fillRect/>
          </a:stretch>
        </p:blipFill>
        <p:spPr>
          <a:xfrm>
            <a:off x="8639" y="2870"/>
            <a:ext cx="3108826" cy="1512653"/>
          </a:xfrm>
          <a:prstGeom prst="rect">
            <a:avLst/>
          </a:prstGeom>
        </p:spPr>
      </p:pic>
      <p:pic>
        <p:nvPicPr>
          <p:cNvPr id="6" name="Picture 5" descr="A close-up of a logo&#10;&#10;Description automatically generated">
            <a:extLst>
              <a:ext uri="{FF2B5EF4-FFF2-40B4-BE49-F238E27FC236}">
                <a16:creationId xmlns:a16="http://schemas.microsoft.com/office/drawing/2014/main" id="{8FDBFD9E-83FA-E190-0E41-24F7E6FB0EB3}"/>
              </a:ext>
            </a:extLst>
          </p:cNvPr>
          <p:cNvPicPr>
            <a:picLocks noChangeAspect="1"/>
          </p:cNvPicPr>
          <p:nvPr/>
        </p:nvPicPr>
        <p:blipFill rotWithShape="1">
          <a:blip r:embed="rId10"/>
          <a:srcRect t="31470"/>
          <a:stretch/>
        </p:blipFill>
        <p:spPr>
          <a:xfrm>
            <a:off x="7452095" y="6347913"/>
            <a:ext cx="4742535" cy="514759"/>
          </a:xfrm>
          <a:prstGeom prst="rect">
            <a:avLst/>
          </a:prstGeom>
        </p:spPr>
      </p:pic>
    </p:spTree>
    <p:extLst>
      <p:ext uri="{BB962C8B-B14F-4D97-AF65-F5344CB8AC3E}">
        <p14:creationId xmlns:p14="http://schemas.microsoft.com/office/powerpoint/2010/main" val="266378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4" grpId="0"/>
      <p:bldP spid="63" grpId="0" animBg="1"/>
      <p:bldP spid="70" grpId="0"/>
      <p:bldP spid="7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B608E4-7544-1D4E-B88F-68D5A789CEB8}"/>
              </a:ext>
            </a:extLst>
          </p:cNvPr>
          <p:cNvSpPr txBox="1"/>
          <p:nvPr/>
        </p:nvSpPr>
        <p:spPr>
          <a:xfrm>
            <a:off x="513063" y="490499"/>
            <a:ext cx="4746236" cy="830997"/>
          </a:xfrm>
          <a:prstGeom prst="rect">
            <a:avLst/>
          </a:prstGeom>
          <a:noFill/>
        </p:spPr>
        <p:txBody>
          <a:bodyPr wrap="square" rtlCol="0">
            <a:spAutoFit/>
          </a:bodyPr>
          <a:lstStyle/>
          <a:p>
            <a:pPr algn="ctr"/>
            <a:r>
              <a:rPr lang="en-US" sz="2400" dirty="0">
                <a:latin typeface="Adventure" panose="02000500000000000000" pitchFamily="2" charset="0"/>
              </a:rPr>
              <a:t>Example of a new phase of matter: Dissipative time crystal</a:t>
            </a:r>
          </a:p>
        </p:txBody>
      </p:sp>
      <p:pic>
        <p:nvPicPr>
          <p:cNvPr id="5" name="Picture 4">
            <a:extLst>
              <a:ext uri="{FF2B5EF4-FFF2-40B4-BE49-F238E27FC236}">
                <a16:creationId xmlns:a16="http://schemas.microsoft.com/office/drawing/2014/main" id="{90A7A8B5-CD50-6E41-6A9B-F3CB9590C7C2}"/>
              </a:ext>
            </a:extLst>
          </p:cNvPr>
          <p:cNvPicPr>
            <a:picLocks noChangeAspect="1"/>
          </p:cNvPicPr>
          <p:nvPr/>
        </p:nvPicPr>
        <p:blipFill>
          <a:blip r:embed="rId3"/>
          <a:stretch>
            <a:fillRect/>
          </a:stretch>
        </p:blipFill>
        <p:spPr>
          <a:xfrm>
            <a:off x="-1" y="-1695"/>
            <a:ext cx="12192001" cy="1300162"/>
          </a:xfrm>
          <a:prstGeom prst="rect">
            <a:avLst/>
          </a:prstGeom>
        </p:spPr>
      </p:pic>
      <p:pic>
        <p:nvPicPr>
          <p:cNvPr id="7" name="Picture 6">
            <a:extLst>
              <a:ext uri="{FF2B5EF4-FFF2-40B4-BE49-F238E27FC236}">
                <a16:creationId xmlns:a16="http://schemas.microsoft.com/office/drawing/2014/main" id="{857860C9-2BC1-0C44-8787-7F80FA6CF8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321" t="25357" r="41339" b="28928"/>
          <a:stretch/>
        </p:blipFill>
        <p:spPr>
          <a:xfrm>
            <a:off x="231844" y="1315651"/>
            <a:ext cx="2602523" cy="3640690"/>
          </a:xfrm>
          <a:prstGeom prst="rect">
            <a:avLst/>
          </a:prstGeom>
        </p:spPr>
      </p:pic>
      <p:pic>
        <p:nvPicPr>
          <p:cNvPr id="11" name="Picture 10">
            <a:extLst>
              <a:ext uri="{FF2B5EF4-FFF2-40B4-BE49-F238E27FC236}">
                <a16:creationId xmlns:a16="http://schemas.microsoft.com/office/drawing/2014/main" id="{A526F4DE-37EC-2A46-A271-BF925E5454D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9200" t="32889" r="37400" b="32267"/>
          <a:stretch/>
        </p:blipFill>
        <p:spPr>
          <a:xfrm>
            <a:off x="2762108" y="1345355"/>
            <a:ext cx="2502553" cy="2096155"/>
          </a:xfrm>
          <a:prstGeom prst="rect">
            <a:avLst/>
          </a:prstGeom>
        </p:spPr>
      </p:pic>
      <p:pic>
        <p:nvPicPr>
          <p:cNvPr id="26" name="Picture 25" descr="Diagram&#10;&#10;Description automatically generated">
            <a:extLst>
              <a:ext uri="{FF2B5EF4-FFF2-40B4-BE49-F238E27FC236}">
                <a16:creationId xmlns:a16="http://schemas.microsoft.com/office/drawing/2014/main" id="{23B4F1D6-52AE-644B-B5F2-6DF03355EA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8354" y="4936732"/>
            <a:ext cx="1633890" cy="1219582"/>
          </a:xfrm>
          <a:prstGeom prst="rect">
            <a:avLst/>
          </a:prstGeom>
        </p:spPr>
      </p:pic>
      <p:pic>
        <p:nvPicPr>
          <p:cNvPr id="28" name="Picture 27" descr="Diagram&#10;&#10;Description automatically generated">
            <a:extLst>
              <a:ext uri="{FF2B5EF4-FFF2-40B4-BE49-F238E27FC236}">
                <a16:creationId xmlns:a16="http://schemas.microsoft.com/office/drawing/2014/main" id="{4444CC13-5851-D341-BB96-97BF056783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31215" y="4913634"/>
            <a:ext cx="1633890" cy="1517184"/>
          </a:xfrm>
          <a:prstGeom prst="rect">
            <a:avLst/>
          </a:prstGeom>
        </p:spPr>
      </p:pic>
      <p:pic>
        <p:nvPicPr>
          <p:cNvPr id="30" name="Picture 29" descr="Diagram&#10;&#10;Description automatically generated">
            <a:extLst>
              <a:ext uri="{FF2B5EF4-FFF2-40B4-BE49-F238E27FC236}">
                <a16:creationId xmlns:a16="http://schemas.microsoft.com/office/drawing/2014/main" id="{A5E1C312-AA85-B142-847E-93C3A0CB8D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67942" y="4913633"/>
            <a:ext cx="1633890" cy="1517184"/>
          </a:xfrm>
          <a:prstGeom prst="rect">
            <a:avLst/>
          </a:prstGeom>
        </p:spPr>
      </p:pic>
      <p:pic>
        <p:nvPicPr>
          <p:cNvPr id="32" name="Picture 31">
            <a:extLst>
              <a:ext uri="{FF2B5EF4-FFF2-40B4-BE49-F238E27FC236}">
                <a16:creationId xmlns:a16="http://schemas.microsoft.com/office/drawing/2014/main" id="{A041FA37-F9BD-3C40-9B99-68A13C4A4D6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09723" y="2959924"/>
            <a:ext cx="1323496" cy="1872914"/>
          </a:xfrm>
          <a:prstGeom prst="rect">
            <a:avLst/>
          </a:prstGeom>
        </p:spPr>
      </p:pic>
      <p:sp>
        <p:nvSpPr>
          <p:cNvPr id="35" name="TextBox 34">
            <a:extLst>
              <a:ext uri="{FF2B5EF4-FFF2-40B4-BE49-F238E27FC236}">
                <a16:creationId xmlns:a16="http://schemas.microsoft.com/office/drawing/2014/main" id="{7E0050E9-784C-4D4E-8383-0ECC8997A0A9}"/>
              </a:ext>
            </a:extLst>
          </p:cNvPr>
          <p:cNvSpPr txBox="1"/>
          <p:nvPr/>
        </p:nvSpPr>
        <p:spPr>
          <a:xfrm>
            <a:off x="856429" y="6331982"/>
            <a:ext cx="4188103" cy="307777"/>
          </a:xfrm>
          <a:prstGeom prst="rect">
            <a:avLst/>
          </a:prstGeom>
          <a:noFill/>
        </p:spPr>
        <p:txBody>
          <a:bodyPr wrap="square">
            <a:spAutoFit/>
          </a:bodyPr>
          <a:lstStyle/>
          <a:p>
            <a:pPr algn="ctr"/>
            <a:r>
              <a:rPr lang="en-US" sz="1400" dirty="0">
                <a:latin typeface="Komika Slim" panose="02000000000000000000" pitchFamily="2" charset="0"/>
              </a:rPr>
              <a:t>Analogy</a:t>
            </a:r>
          </a:p>
        </p:txBody>
      </p:sp>
      <p:pic>
        <p:nvPicPr>
          <p:cNvPr id="3" name="Picture 2" descr="A picture containing text, clipart&#10;&#10;Description automatically generated">
            <a:extLst>
              <a:ext uri="{FF2B5EF4-FFF2-40B4-BE49-F238E27FC236}">
                <a16:creationId xmlns:a16="http://schemas.microsoft.com/office/drawing/2014/main" id="{0B83FBDF-2B9B-ED4C-BCAA-3488027AC20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1278" y="1805829"/>
            <a:ext cx="1546903" cy="393591"/>
          </a:xfrm>
          <a:prstGeom prst="rect">
            <a:avLst/>
          </a:prstGeom>
        </p:spPr>
      </p:pic>
      <p:pic>
        <p:nvPicPr>
          <p:cNvPr id="12" name="Picture 11">
            <a:extLst>
              <a:ext uri="{FF2B5EF4-FFF2-40B4-BE49-F238E27FC236}">
                <a16:creationId xmlns:a16="http://schemas.microsoft.com/office/drawing/2014/main" id="{6A6F2C90-9CA1-DCF7-A5C1-D1CEA5607182}"/>
              </a:ext>
            </a:extLst>
          </p:cNvPr>
          <p:cNvPicPr>
            <a:picLocks noChangeAspect="1"/>
          </p:cNvPicPr>
          <p:nvPr/>
        </p:nvPicPr>
        <p:blipFill>
          <a:blip r:embed="rId11"/>
          <a:stretch>
            <a:fillRect/>
          </a:stretch>
        </p:blipFill>
        <p:spPr>
          <a:xfrm>
            <a:off x="5431340" y="3511513"/>
            <a:ext cx="2910845" cy="2644801"/>
          </a:xfrm>
          <a:prstGeom prst="rect">
            <a:avLst/>
          </a:prstGeom>
        </p:spPr>
      </p:pic>
      <p:pic>
        <p:nvPicPr>
          <p:cNvPr id="14" name="Picture 13">
            <a:extLst>
              <a:ext uri="{FF2B5EF4-FFF2-40B4-BE49-F238E27FC236}">
                <a16:creationId xmlns:a16="http://schemas.microsoft.com/office/drawing/2014/main" id="{A4A4DEF6-4F37-AE92-2C0D-7975E554D99A}"/>
              </a:ext>
            </a:extLst>
          </p:cNvPr>
          <p:cNvPicPr>
            <a:picLocks noChangeAspect="1"/>
          </p:cNvPicPr>
          <p:nvPr/>
        </p:nvPicPr>
        <p:blipFill>
          <a:blip r:embed="rId12"/>
          <a:stretch>
            <a:fillRect/>
          </a:stretch>
        </p:blipFill>
        <p:spPr>
          <a:xfrm>
            <a:off x="8084694" y="3640541"/>
            <a:ext cx="3163824" cy="2323433"/>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D29A734B-9683-ABB4-70B6-0B794B192EFF}"/>
              </a:ext>
            </a:extLst>
          </p:cNvPr>
          <p:cNvPicPr>
            <a:picLocks noChangeAspect="1"/>
          </p:cNvPicPr>
          <p:nvPr/>
        </p:nvPicPr>
        <p:blipFill>
          <a:blip r:embed="rId13"/>
          <a:stretch>
            <a:fillRect/>
          </a:stretch>
        </p:blipFill>
        <p:spPr>
          <a:xfrm>
            <a:off x="9409502" y="5895321"/>
            <a:ext cx="1502566" cy="404013"/>
          </a:xfrm>
          <a:prstGeom prst="rect">
            <a:avLst/>
          </a:prstGeom>
        </p:spPr>
      </p:pic>
      <p:pic>
        <p:nvPicPr>
          <p:cNvPr id="16" name="Picture 15">
            <a:extLst>
              <a:ext uri="{FF2B5EF4-FFF2-40B4-BE49-F238E27FC236}">
                <a16:creationId xmlns:a16="http://schemas.microsoft.com/office/drawing/2014/main" id="{49974E6D-DB7D-1550-395A-204800AC8600}"/>
              </a:ext>
            </a:extLst>
          </p:cNvPr>
          <p:cNvPicPr>
            <a:picLocks noChangeAspect="1"/>
          </p:cNvPicPr>
          <p:nvPr/>
        </p:nvPicPr>
        <p:blipFill>
          <a:blip r:embed="rId14"/>
          <a:stretch>
            <a:fillRect/>
          </a:stretch>
        </p:blipFill>
        <p:spPr>
          <a:xfrm>
            <a:off x="5005927" y="775787"/>
            <a:ext cx="6906624" cy="6087528"/>
          </a:xfrm>
          <a:prstGeom prst="rect">
            <a:avLst/>
          </a:prstGeom>
        </p:spPr>
      </p:pic>
      <p:sp>
        <p:nvSpPr>
          <p:cNvPr id="33" name="TextBox 32">
            <a:extLst>
              <a:ext uri="{FF2B5EF4-FFF2-40B4-BE49-F238E27FC236}">
                <a16:creationId xmlns:a16="http://schemas.microsoft.com/office/drawing/2014/main" id="{202D5BF6-C5F2-C748-90D8-8044F530312F}"/>
              </a:ext>
            </a:extLst>
          </p:cNvPr>
          <p:cNvSpPr txBox="1"/>
          <p:nvPr/>
        </p:nvSpPr>
        <p:spPr>
          <a:xfrm>
            <a:off x="2877538" y="3715906"/>
            <a:ext cx="2084647" cy="461665"/>
          </a:xfrm>
          <a:prstGeom prst="rect">
            <a:avLst/>
          </a:prstGeom>
          <a:noFill/>
        </p:spPr>
        <p:txBody>
          <a:bodyPr wrap="square" rtlCol="0">
            <a:spAutoFit/>
          </a:bodyPr>
          <a:lstStyle/>
          <a:p>
            <a:pPr algn="r"/>
            <a:r>
              <a:rPr lang="en-US" sz="1200" dirty="0">
                <a:latin typeface="Komika Slim" panose="02000000000000000000" pitchFamily="2" charset="0"/>
              </a:rPr>
              <a:t>Quantum gas In an optical cavity</a:t>
            </a:r>
          </a:p>
        </p:txBody>
      </p:sp>
      <p:pic>
        <p:nvPicPr>
          <p:cNvPr id="8" name="Picture 7" descr="A black text on a white background&#10;&#10;Description automatically generated">
            <a:extLst>
              <a:ext uri="{FF2B5EF4-FFF2-40B4-BE49-F238E27FC236}">
                <a16:creationId xmlns:a16="http://schemas.microsoft.com/office/drawing/2014/main" id="{3692CA1A-11A7-1830-1BEF-7348690F8A8A}"/>
              </a:ext>
            </a:extLst>
          </p:cNvPr>
          <p:cNvPicPr>
            <a:picLocks noChangeAspect="1"/>
          </p:cNvPicPr>
          <p:nvPr/>
        </p:nvPicPr>
        <p:blipFill>
          <a:blip r:embed="rId15"/>
          <a:stretch>
            <a:fillRect/>
          </a:stretch>
        </p:blipFill>
        <p:spPr>
          <a:xfrm>
            <a:off x="1302516" y="4324895"/>
            <a:ext cx="1408792" cy="452661"/>
          </a:xfrm>
          <a:prstGeom prst="rect">
            <a:avLst/>
          </a:prstGeom>
        </p:spPr>
      </p:pic>
    </p:spTree>
    <p:extLst>
      <p:ext uri="{BB962C8B-B14F-4D97-AF65-F5344CB8AC3E}">
        <p14:creationId xmlns:p14="http://schemas.microsoft.com/office/powerpoint/2010/main" val="128188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80">
                                          <p:stCondLst>
                                            <p:cond delay="0"/>
                                          </p:stCondLst>
                                        </p:cTn>
                                        <p:tgtEl>
                                          <p:spTgt spid="16"/>
                                        </p:tgtEl>
                                      </p:cBhvr>
                                    </p:animEffect>
                                    <p:anim calcmode="lin" valueType="num">
                                      <p:cBhvr>
                                        <p:cTn id="3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9" dur="26">
                                          <p:stCondLst>
                                            <p:cond delay="650"/>
                                          </p:stCondLst>
                                        </p:cTn>
                                        <p:tgtEl>
                                          <p:spTgt spid="16"/>
                                        </p:tgtEl>
                                      </p:cBhvr>
                                      <p:to x="100000" y="60000"/>
                                    </p:animScale>
                                    <p:animScale>
                                      <p:cBhvr>
                                        <p:cTn id="40" dur="166" decel="50000">
                                          <p:stCondLst>
                                            <p:cond delay="676"/>
                                          </p:stCondLst>
                                        </p:cTn>
                                        <p:tgtEl>
                                          <p:spTgt spid="16"/>
                                        </p:tgtEl>
                                      </p:cBhvr>
                                      <p:to x="100000" y="100000"/>
                                    </p:animScale>
                                    <p:animScale>
                                      <p:cBhvr>
                                        <p:cTn id="41" dur="26">
                                          <p:stCondLst>
                                            <p:cond delay="1312"/>
                                          </p:stCondLst>
                                        </p:cTn>
                                        <p:tgtEl>
                                          <p:spTgt spid="16"/>
                                        </p:tgtEl>
                                      </p:cBhvr>
                                      <p:to x="100000" y="80000"/>
                                    </p:animScale>
                                    <p:animScale>
                                      <p:cBhvr>
                                        <p:cTn id="42" dur="166" decel="50000">
                                          <p:stCondLst>
                                            <p:cond delay="1338"/>
                                          </p:stCondLst>
                                        </p:cTn>
                                        <p:tgtEl>
                                          <p:spTgt spid="16"/>
                                        </p:tgtEl>
                                      </p:cBhvr>
                                      <p:to x="100000" y="100000"/>
                                    </p:animScale>
                                    <p:animScale>
                                      <p:cBhvr>
                                        <p:cTn id="43" dur="26">
                                          <p:stCondLst>
                                            <p:cond delay="1642"/>
                                          </p:stCondLst>
                                        </p:cTn>
                                        <p:tgtEl>
                                          <p:spTgt spid="16"/>
                                        </p:tgtEl>
                                      </p:cBhvr>
                                      <p:to x="100000" y="90000"/>
                                    </p:animScale>
                                    <p:animScale>
                                      <p:cBhvr>
                                        <p:cTn id="44" dur="166" decel="50000">
                                          <p:stCondLst>
                                            <p:cond delay="1668"/>
                                          </p:stCondLst>
                                        </p:cTn>
                                        <p:tgtEl>
                                          <p:spTgt spid="16"/>
                                        </p:tgtEl>
                                      </p:cBhvr>
                                      <p:to x="100000" y="100000"/>
                                    </p:animScale>
                                    <p:animScale>
                                      <p:cBhvr>
                                        <p:cTn id="45" dur="26">
                                          <p:stCondLst>
                                            <p:cond delay="1808"/>
                                          </p:stCondLst>
                                        </p:cTn>
                                        <p:tgtEl>
                                          <p:spTgt spid="16"/>
                                        </p:tgtEl>
                                      </p:cBhvr>
                                      <p:to x="100000" y="95000"/>
                                    </p:animScale>
                                    <p:animScale>
                                      <p:cBhvr>
                                        <p:cTn id="46"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F622791-4133-CE4E-AA4C-989681F6ADD4}"/>
              </a:ext>
            </a:extLst>
          </p:cNvPr>
          <p:cNvSpPr/>
          <p:nvPr/>
        </p:nvSpPr>
        <p:spPr>
          <a:xfrm>
            <a:off x="381662" y="483418"/>
            <a:ext cx="5669279" cy="2886323"/>
          </a:xfrm>
          <a:prstGeom prst="roundRect">
            <a:avLst/>
          </a:prstGeom>
          <a:solidFill>
            <a:schemeClr val="bg1"/>
          </a:solidFill>
          <a:ln w="38100">
            <a:solidFill>
              <a:srgbClr val="A87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A75731A1-F41B-A743-90B7-E245845672CE}"/>
              </a:ext>
            </a:extLst>
          </p:cNvPr>
          <p:cNvSpPr/>
          <p:nvPr/>
        </p:nvSpPr>
        <p:spPr>
          <a:xfrm>
            <a:off x="6164914" y="406546"/>
            <a:ext cx="5669277" cy="2886323"/>
          </a:xfrm>
          <a:prstGeom prst="roundRect">
            <a:avLst/>
          </a:prstGeom>
          <a:solidFill>
            <a:srgbClr val="120F16"/>
          </a:solidFill>
          <a:ln w="38100">
            <a:solidFill>
              <a:srgbClr val="A87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844A65F3-42FC-5249-8705-94F61BE5FD61}"/>
              </a:ext>
            </a:extLst>
          </p:cNvPr>
          <p:cNvSpPr/>
          <p:nvPr/>
        </p:nvSpPr>
        <p:spPr>
          <a:xfrm>
            <a:off x="381662" y="3429000"/>
            <a:ext cx="5669279" cy="2886323"/>
          </a:xfrm>
          <a:prstGeom prst="roundRect">
            <a:avLst/>
          </a:prstGeom>
          <a:solidFill>
            <a:schemeClr val="bg1"/>
          </a:solidFill>
          <a:ln w="38100">
            <a:solidFill>
              <a:srgbClr val="A87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0C95DC8-6230-E544-AFF7-39738D7E1BD7}"/>
              </a:ext>
            </a:extLst>
          </p:cNvPr>
          <p:cNvSpPr/>
          <p:nvPr/>
        </p:nvSpPr>
        <p:spPr>
          <a:xfrm>
            <a:off x="6164914" y="3429000"/>
            <a:ext cx="5669277" cy="2886323"/>
          </a:xfrm>
          <a:prstGeom prst="roundRect">
            <a:avLst/>
          </a:prstGeom>
          <a:solidFill>
            <a:srgbClr val="113656"/>
          </a:solidFill>
          <a:ln w="38100">
            <a:solidFill>
              <a:srgbClr val="A87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AA47822-5480-694C-8AB6-E51AE7AFDA64}"/>
              </a:ext>
            </a:extLst>
          </p:cNvPr>
          <p:cNvSpPr txBox="1"/>
          <p:nvPr/>
        </p:nvSpPr>
        <p:spPr>
          <a:xfrm>
            <a:off x="6188766" y="544665"/>
            <a:ext cx="5645425" cy="369332"/>
          </a:xfrm>
          <a:prstGeom prst="rect">
            <a:avLst/>
          </a:prstGeom>
          <a:noFill/>
        </p:spPr>
        <p:txBody>
          <a:bodyPr wrap="square">
            <a:spAutoFit/>
          </a:bodyPr>
          <a:lstStyle/>
          <a:p>
            <a:pPr algn="ctr"/>
            <a:r>
              <a:rPr lang="en-GB" dirty="0">
                <a:solidFill>
                  <a:srgbClr val="926EAD"/>
                </a:solidFill>
                <a:latin typeface="Anime Ace" panose="020B0603050302020204" pitchFamily="34" charset="0"/>
              </a:rPr>
              <a:t>﻿quantum complex dynamics</a:t>
            </a:r>
            <a:endParaRPr lang="en-US" dirty="0">
              <a:solidFill>
                <a:srgbClr val="926EAD"/>
              </a:solidFill>
              <a:latin typeface="Anime Ace" panose="020B0603050302020204" pitchFamily="34" charset="0"/>
            </a:endParaRPr>
          </a:p>
        </p:txBody>
      </p:sp>
      <p:sp>
        <p:nvSpPr>
          <p:cNvPr id="11" name="TextBox 10">
            <a:extLst>
              <a:ext uri="{FF2B5EF4-FFF2-40B4-BE49-F238E27FC236}">
                <a16:creationId xmlns:a16="http://schemas.microsoft.com/office/drawing/2014/main" id="{375D2D61-A4B7-1D40-80FB-70E08A58322A}"/>
              </a:ext>
            </a:extLst>
          </p:cNvPr>
          <p:cNvSpPr txBox="1"/>
          <p:nvPr/>
        </p:nvSpPr>
        <p:spPr>
          <a:xfrm>
            <a:off x="357809" y="3582065"/>
            <a:ext cx="5645425" cy="369332"/>
          </a:xfrm>
          <a:prstGeom prst="rect">
            <a:avLst/>
          </a:prstGeom>
          <a:noFill/>
        </p:spPr>
        <p:txBody>
          <a:bodyPr wrap="square">
            <a:spAutoFit/>
          </a:bodyPr>
          <a:lstStyle/>
          <a:p>
            <a:pPr algn="ctr"/>
            <a:r>
              <a:rPr lang="en-GB" dirty="0">
                <a:solidFill>
                  <a:srgbClr val="7B5D92"/>
                </a:solidFill>
                <a:latin typeface="Anime Ace" panose="020B0603050302020204" pitchFamily="34" charset="0"/>
              </a:rPr>
              <a:t>Stabilized quantum coherence</a:t>
            </a:r>
            <a:endParaRPr lang="en-US" dirty="0">
              <a:solidFill>
                <a:srgbClr val="7B5D92"/>
              </a:solidFill>
              <a:latin typeface="Anime Ace" panose="020B0603050302020204" pitchFamily="34" charset="0"/>
            </a:endParaRPr>
          </a:p>
        </p:txBody>
      </p:sp>
      <p:sp>
        <p:nvSpPr>
          <p:cNvPr id="12" name="TextBox 11">
            <a:extLst>
              <a:ext uri="{FF2B5EF4-FFF2-40B4-BE49-F238E27FC236}">
                <a16:creationId xmlns:a16="http://schemas.microsoft.com/office/drawing/2014/main" id="{77DA5C90-9A0D-644E-A202-BC47A7E72D71}"/>
              </a:ext>
            </a:extLst>
          </p:cNvPr>
          <p:cNvSpPr txBox="1"/>
          <p:nvPr/>
        </p:nvSpPr>
        <p:spPr>
          <a:xfrm>
            <a:off x="6188766" y="3582065"/>
            <a:ext cx="5645425" cy="369332"/>
          </a:xfrm>
          <a:prstGeom prst="rect">
            <a:avLst/>
          </a:prstGeom>
          <a:noFill/>
        </p:spPr>
        <p:txBody>
          <a:bodyPr wrap="square">
            <a:spAutoFit/>
          </a:bodyPr>
          <a:lstStyle/>
          <a:p>
            <a:pPr algn="ctr"/>
            <a:r>
              <a:rPr lang="en-GB" dirty="0">
                <a:solidFill>
                  <a:srgbClr val="7B5D92"/>
                </a:solidFill>
                <a:latin typeface="Anime Ace" panose="020B0603050302020204" pitchFamily="34" charset="0"/>
              </a:rPr>
              <a:t>and stranger still</a:t>
            </a:r>
            <a:endParaRPr lang="en-US" dirty="0">
              <a:solidFill>
                <a:srgbClr val="7B5D92"/>
              </a:solidFill>
              <a:latin typeface="Anime Ace" panose="020B0603050302020204" pitchFamily="34" charset="0"/>
            </a:endParaRPr>
          </a:p>
        </p:txBody>
      </p:sp>
      <p:pic>
        <p:nvPicPr>
          <p:cNvPr id="18" name="Picture 17" descr="Background pattern&#10;&#10;Description automatically generated">
            <a:extLst>
              <a:ext uri="{FF2B5EF4-FFF2-40B4-BE49-F238E27FC236}">
                <a16:creationId xmlns:a16="http://schemas.microsoft.com/office/drawing/2014/main" id="{9A0D49A7-2064-0744-9DA0-484DD2D79B58}"/>
              </a:ext>
            </a:extLst>
          </p:cNvPr>
          <p:cNvPicPr>
            <a:picLocks noChangeAspect="1"/>
          </p:cNvPicPr>
          <p:nvPr/>
        </p:nvPicPr>
        <p:blipFill>
          <a:blip r:embed="rId3"/>
          <a:stretch>
            <a:fillRect/>
          </a:stretch>
        </p:blipFill>
        <p:spPr>
          <a:xfrm>
            <a:off x="683598" y="3944469"/>
            <a:ext cx="3856597" cy="1828386"/>
          </a:xfrm>
          <a:prstGeom prst="rect">
            <a:avLst/>
          </a:prstGeom>
        </p:spPr>
      </p:pic>
      <p:pic>
        <p:nvPicPr>
          <p:cNvPr id="19" name="Picture 18" descr="A picture containing text, clock, gauge&#10;&#10;Description automatically generated">
            <a:extLst>
              <a:ext uri="{FF2B5EF4-FFF2-40B4-BE49-F238E27FC236}">
                <a16:creationId xmlns:a16="http://schemas.microsoft.com/office/drawing/2014/main" id="{DAEAA275-B0F9-824C-8A7E-6BB328743021}"/>
              </a:ext>
            </a:extLst>
          </p:cNvPr>
          <p:cNvPicPr>
            <a:picLocks noChangeAspect="1"/>
          </p:cNvPicPr>
          <p:nvPr/>
        </p:nvPicPr>
        <p:blipFill>
          <a:blip r:embed="rId4"/>
          <a:stretch>
            <a:fillRect/>
          </a:stretch>
        </p:blipFill>
        <p:spPr>
          <a:xfrm>
            <a:off x="930680" y="5387062"/>
            <a:ext cx="399565" cy="523672"/>
          </a:xfrm>
          <a:prstGeom prst="rect">
            <a:avLst/>
          </a:prstGeom>
        </p:spPr>
      </p:pic>
      <p:pic>
        <p:nvPicPr>
          <p:cNvPr id="20" name="Picture 19" descr="A picture containing dark, night sky&#10;&#10;Description automatically generated">
            <a:extLst>
              <a:ext uri="{FF2B5EF4-FFF2-40B4-BE49-F238E27FC236}">
                <a16:creationId xmlns:a16="http://schemas.microsoft.com/office/drawing/2014/main" id="{B6C2D1E2-C337-EF4C-BCE8-3125CBCC6007}"/>
              </a:ext>
            </a:extLst>
          </p:cNvPr>
          <p:cNvPicPr>
            <a:picLocks noChangeAspect="1"/>
          </p:cNvPicPr>
          <p:nvPr/>
        </p:nvPicPr>
        <p:blipFill>
          <a:blip r:embed="rId5"/>
          <a:stretch>
            <a:fillRect/>
          </a:stretch>
        </p:blipFill>
        <p:spPr>
          <a:xfrm>
            <a:off x="4806910" y="5149092"/>
            <a:ext cx="526416" cy="423928"/>
          </a:xfrm>
          <a:prstGeom prst="rect">
            <a:avLst/>
          </a:prstGeom>
        </p:spPr>
      </p:pic>
      <p:cxnSp>
        <p:nvCxnSpPr>
          <p:cNvPr id="21" name="Straight Arrow Connector 20">
            <a:extLst>
              <a:ext uri="{FF2B5EF4-FFF2-40B4-BE49-F238E27FC236}">
                <a16:creationId xmlns:a16="http://schemas.microsoft.com/office/drawing/2014/main" id="{34EA78CC-8AE7-7149-8CAA-599F649DF5CE}"/>
              </a:ext>
            </a:extLst>
          </p:cNvPr>
          <p:cNvCxnSpPr>
            <a:cxnSpLocks/>
          </p:cNvCxnSpPr>
          <p:nvPr/>
        </p:nvCxnSpPr>
        <p:spPr>
          <a:xfrm flipV="1">
            <a:off x="4720751" y="5156675"/>
            <a:ext cx="0" cy="4087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4F2DAAC-FE53-D94E-A3F0-02D5969FB91B}"/>
              </a:ext>
            </a:extLst>
          </p:cNvPr>
          <p:cNvSpPr txBox="1"/>
          <p:nvPr/>
        </p:nvSpPr>
        <p:spPr>
          <a:xfrm>
            <a:off x="5278869" y="5503064"/>
            <a:ext cx="161238" cy="276999"/>
          </a:xfrm>
          <a:prstGeom prst="rect">
            <a:avLst/>
          </a:prstGeom>
          <a:noFill/>
        </p:spPr>
        <p:txBody>
          <a:bodyPr wrap="square" rtlCol="0">
            <a:spAutoFit/>
          </a:bodyPr>
          <a:lstStyle/>
          <a:p>
            <a:r>
              <a:rPr lang="en-US" sz="1200" dirty="0">
                <a:latin typeface="Komika Text Tight" panose="02000000000000000000" pitchFamily="2" charset="77"/>
              </a:rPr>
              <a:t>t</a:t>
            </a:r>
          </a:p>
        </p:txBody>
      </p:sp>
      <p:sp>
        <p:nvSpPr>
          <p:cNvPr id="23" name="TextBox 22">
            <a:extLst>
              <a:ext uri="{FF2B5EF4-FFF2-40B4-BE49-F238E27FC236}">
                <a16:creationId xmlns:a16="http://schemas.microsoft.com/office/drawing/2014/main" id="{B8599771-2CB1-4640-9A15-5C1192765BDE}"/>
              </a:ext>
            </a:extLst>
          </p:cNvPr>
          <p:cNvSpPr txBox="1"/>
          <p:nvPr/>
        </p:nvSpPr>
        <p:spPr>
          <a:xfrm>
            <a:off x="5286061" y="4975715"/>
            <a:ext cx="161238" cy="276999"/>
          </a:xfrm>
          <a:prstGeom prst="rect">
            <a:avLst/>
          </a:prstGeom>
          <a:noFill/>
        </p:spPr>
        <p:txBody>
          <a:bodyPr wrap="square" rtlCol="0">
            <a:spAutoFit/>
          </a:bodyPr>
          <a:lstStyle/>
          <a:p>
            <a:r>
              <a:rPr lang="en-US" sz="1200" dirty="0">
                <a:latin typeface="Komika Text Tight" panose="02000000000000000000" pitchFamily="2" charset="77"/>
              </a:rPr>
              <a:t>t</a:t>
            </a:r>
          </a:p>
        </p:txBody>
      </p:sp>
      <p:pic>
        <p:nvPicPr>
          <p:cNvPr id="25" name="Picture 24" descr="A picture containing text&#10;&#10;Description automatically generated">
            <a:extLst>
              <a:ext uri="{FF2B5EF4-FFF2-40B4-BE49-F238E27FC236}">
                <a16:creationId xmlns:a16="http://schemas.microsoft.com/office/drawing/2014/main" id="{8EB6ECEA-3C58-2646-A7CF-3E09E68A76F0}"/>
              </a:ext>
            </a:extLst>
          </p:cNvPr>
          <p:cNvPicPr>
            <a:picLocks noChangeAspect="1"/>
          </p:cNvPicPr>
          <p:nvPr/>
        </p:nvPicPr>
        <p:blipFill rotWithShape="1">
          <a:blip r:embed="rId6"/>
          <a:srcRect l="5524" t="5703" r="25601" b="20402"/>
          <a:stretch/>
        </p:blipFill>
        <p:spPr>
          <a:xfrm>
            <a:off x="757310" y="3822684"/>
            <a:ext cx="2045408" cy="2194464"/>
          </a:xfrm>
          <a:prstGeom prst="rect">
            <a:avLst/>
          </a:prstGeom>
        </p:spPr>
      </p:pic>
      <p:sp>
        <p:nvSpPr>
          <p:cNvPr id="26" name="TextBox 25">
            <a:extLst>
              <a:ext uri="{FF2B5EF4-FFF2-40B4-BE49-F238E27FC236}">
                <a16:creationId xmlns:a16="http://schemas.microsoft.com/office/drawing/2014/main" id="{731720EA-8C42-7B45-9C9E-E6398A877B53}"/>
              </a:ext>
            </a:extLst>
          </p:cNvPr>
          <p:cNvSpPr txBox="1"/>
          <p:nvPr/>
        </p:nvSpPr>
        <p:spPr>
          <a:xfrm>
            <a:off x="5372169" y="5013741"/>
            <a:ext cx="213520" cy="276999"/>
          </a:xfrm>
          <a:prstGeom prst="rect">
            <a:avLst/>
          </a:prstGeom>
          <a:noFill/>
        </p:spPr>
        <p:txBody>
          <a:bodyPr wrap="none" rtlCol="0">
            <a:spAutoFit/>
          </a:bodyPr>
          <a:lstStyle/>
          <a:p>
            <a:r>
              <a:rPr lang="en-US" sz="1200" dirty="0">
                <a:latin typeface="Komika Text Tight" panose="02000000000000000000" pitchFamily="2" charset="77"/>
              </a:rPr>
              <a:t>1</a:t>
            </a:r>
          </a:p>
        </p:txBody>
      </p:sp>
      <p:sp>
        <p:nvSpPr>
          <p:cNvPr id="27" name="TextBox 26">
            <a:extLst>
              <a:ext uri="{FF2B5EF4-FFF2-40B4-BE49-F238E27FC236}">
                <a16:creationId xmlns:a16="http://schemas.microsoft.com/office/drawing/2014/main" id="{AA1C14E0-9618-6249-A101-09584B6DAAA9}"/>
              </a:ext>
            </a:extLst>
          </p:cNvPr>
          <p:cNvSpPr txBox="1"/>
          <p:nvPr/>
        </p:nvSpPr>
        <p:spPr>
          <a:xfrm>
            <a:off x="5353782" y="5561114"/>
            <a:ext cx="242374" cy="276999"/>
          </a:xfrm>
          <a:prstGeom prst="rect">
            <a:avLst/>
          </a:prstGeom>
          <a:noFill/>
        </p:spPr>
        <p:txBody>
          <a:bodyPr wrap="none" rtlCol="0">
            <a:spAutoFit/>
          </a:bodyPr>
          <a:lstStyle/>
          <a:p>
            <a:r>
              <a:rPr lang="en-US" sz="1200" dirty="0">
                <a:latin typeface="Komika Text Tight" panose="02000000000000000000" pitchFamily="2" charset="77"/>
              </a:rPr>
              <a:t>0</a:t>
            </a:r>
          </a:p>
        </p:txBody>
      </p:sp>
      <p:pic>
        <p:nvPicPr>
          <p:cNvPr id="29" name="Picture 28" descr="A picture containing logo&#10;&#10;Description automatically generated">
            <a:extLst>
              <a:ext uri="{FF2B5EF4-FFF2-40B4-BE49-F238E27FC236}">
                <a16:creationId xmlns:a16="http://schemas.microsoft.com/office/drawing/2014/main" id="{013EF557-63F5-C742-8604-ACD1561F65CB}"/>
              </a:ext>
            </a:extLst>
          </p:cNvPr>
          <p:cNvPicPr>
            <a:picLocks noChangeAspect="1"/>
          </p:cNvPicPr>
          <p:nvPr/>
        </p:nvPicPr>
        <p:blipFill rotWithShape="1">
          <a:blip r:embed="rId7"/>
          <a:srcRect l="5424" t="4036" r="6008" b="47072"/>
          <a:stretch/>
        </p:blipFill>
        <p:spPr>
          <a:xfrm>
            <a:off x="6252642" y="4103307"/>
            <a:ext cx="2889014" cy="1913841"/>
          </a:xfrm>
          <a:prstGeom prst="rect">
            <a:avLst/>
          </a:prstGeom>
        </p:spPr>
      </p:pic>
      <p:pic>
        <p:nvPicPr>
          <p:cNvPr id="30" name="Picture 29" descr="A picture containing logo&#10;&#10;Description automatically generated">
            <a:extLst>
              <a:ext uri="{FF2B5EF4-FFF2-40B4-BE49-F238E27FC236}">
                <a16:creationId xmlns:a16="http://schemas.microsoft.com/office/drawing/2014/main" id="{05D4F609-FD82-5643-A661-90ADF5F68386}"/>
              </a:ext>
            </a:extLst>
          </p:cNvPr>
          <p:cNvPicPr>
            <a:picLocks noChangeAspect="1"/>
          </p:cNvPicPr>
          <p:nvPr/>
        </p:nvPicPr>
        <p:blipFill rotWithShape="1">
          <a:blip r:embed="rId7"/>
          <a:srcRect l="9506" t="51629" r="8227"/>
          <a:stretch/>
        </p:blipFill>
        <p:spPr>
          <a:xfrm>
            <a:off x="8974667" y="4104462"/>
            <a:ext cx="2683468" cy="1893398"/>
          </a:xfrm>
          <a:prstGeom prst="rect">
            <a:avLst/>
          </a:prstGeom>
        </p:spPr>
      </p:pic>
      <p:pic>
        <p:nvPicPr>
          <p:cNvPr id="7" name="Picture 6" descr="A picture containing cat, mammal, domestic cat&#10;&#10;Description automatically generated">
            <a:extLst>
              <a:ext uri="{FF2B5EF4-FFF2-40B4-BE49-F238E27FC236}">
                <a16:creationId xmlns:a16="http://schemas.microsoft.com/office/drawing/2014/main" id="{AC87D4B5-2F86-C3BC-9506-67A2B5D4A156}"/>
              </a:ext>
            </a:extLst>
          </p:cNvPr>
          <p:cNvPicPr>
            <a:picLocks noChangeAspect="1"/>
          </p:cNvPicPr>
          <p:nvPr/>
        </p:nvPicPr>
        <p:blipFill rotWithShape="1">
          <a:blip r:embed="rId8"/>
          <a:srcRect r="3761" b="10216"/>
          <a:stretch/>
        </p:blipFill>
        <p:spPr>
          <a:xfrm>
            <a:off x="9301507" y="917576"/>
            <a:ext cx="2487828" cy="2344555"/>
          </a:xfrm>
          <a:prstGeom prst="roundRect">
            <a:avLst/>
          </a:prstGeom>
        </p:spPr>
      </p:pic>
      <p:sp>
        <p:nvSpPr>
          <p:cNvPr id="32" name="Rounded Rectangle 31">
            <a:extLst>
              <a:ext uri="{FF2B5EF4-FFF2-40B4-BE49-F238E27FC236}">
                <a16:creationId xmlns:a16="http://schemas.microsoft.com/office/drawing/2014/main" id="{89AE9418-7C35-DA1D-FBEF-63E851A6421A}"/>
              </a:ext>
            </a:extLst>
          </p:cNvPr>
          <p:cNvSpPr/>
          <p:nvPr/>
        </p:nvSpPr>
        <p:spPr>
          <a:xfrm>
            <a:off x="6882212" y="991758"/>
            <a:ext cx="2094827" cy="2140318"/>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0CCDF9F9-FDA7-4656-3CAF-92ACF1FA1162}"/>
              </a:ext>
            </a:extLst>
          </p:cNvPr>
          <p:cNvPicPr>
            <a:picLocks noChangeAspect="1"/>
          </p:cNvPicPr>
          <p:nvPr/>
        </p:nvPicPr>
        <p:blipFill rotWithShape="1">
          <a:blip r:embed="rId9"/>
          <a:srcRect l="20647" r="3482"/>
          <a:stretch/>
        </p:blipFill>
        <p:spPr>
          <a:xfrm>
            <a:off x="1906502" y="1177158"/>
            <a:ext cx="2906247" cy="2017426"/>
          </a:xfrm>
          <a:prstGeom prst="rect">
            <a:avLst/>
          </a:prstGeom>
        </p:spPr>
      </p:pic>
      <p:sp>
        <p:nvSpPr>
          <p:cNvPr id="37" name="Cloud 36">
            <a:extLst>
              <a:ext uri="{FF2B5EF4-FFF2-40B4-BE49-F238E27FC236}">
                <a16:creationId xmlns:a16="http://schemas.microsoft.com/office/drawing/2014/main" id="{6CF5F6B9-366F-FC0F-E49C-C638156F4A7F}"/>
              </a:ext>
            </a:extLst>
          </p:cNvPr>
          <p:cNvSpPr/>
          <p:nvPr/>
        </p:nvSpPr>
        <p:spPr>
          <a:xfrm>
            <a:off x="1060144" y="749186"/>
            <a:ext cx="4414825" cy="2489361"/>
          </a:xfrm>
          <a:prstGeom prst="cloud">
            <a:avLst/>
          </a:prstGeom>
          <a:solidFill>
            <a:srgbClr val="00B050">
              <a:alpha val="13000"/>
            </a:srgb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6">
                  <a:lumMod val="75000"/>
                </a:schemeClr>
              </a:solidFill>
              <a:latin typeface="Anime Ace" panose="020B0603050302020204" pitchFamily="34" charset="0"/>
            </a:endParaRPr>
          </a:p>
        </p:txBody>
      </p:sp>
      <p:sp>
        <p:nvSpPr>
          <p:cNvPr id="8" name="TextBox 7">
            <a:extLst>
              <a:ext uri="{FF2B5EF4-FFF2-40B4-BE49-F238E27FC236}">
                <a16:creationId xmlns:a16="http://schemas.microsoft.com/office/drawing/2014/main" id="{E4CA5B21-CC79-0A47-BC4B-43C30A8F53A2}"/>
              </a:ext>
            </a:extLst>
          </p:cNvPr>
          <p:cNvSpPr txBox="1"/>
          <p:nvPr/>
        </p:nvSpPr>
        <p:spPr>
          <a:xfrm>
            <a:off x="381662" y="542677"/>
            <a:ext cx="5645425" cy="646331"/>
          </a:xfrm>
          <a:prstGeom prst="rect">
            <a:avLst/>
          </a:prstGeom>
          <a:noFill/>
        </p:spPr>
        <p:txBody>
          <a:bodyPr wrap="square">
            <a:spAutoFit/>
          </a:bodyPr>
          <a:lstStyle/>
          <a:p>
            <a:pPr algn="ctr"/>
            <a:r>
              <a:rPr lang="en-US" sz="1800" dirty="0">
                <a:solidFill>
                  <a:srgbClr val="A87DC8"/>
                </a:solidFill>
                <a:latin typeface="Anime Ace 2.0 BB" panose="02000503000000020004" pitchFamily="2" charset="0"/>
              </a:rPr>
              <a:t>Dissipative (dissipation induced) time crystals</a:t>
            </a:r>
          </a:p>
        </p:txBody>
      </p:sp>
      <p:sp>
        <p:nvSpPr>
          <p:cNvPr id="39" name="TextBox 38">
            <a:extLst>
              <a:ext uri="{FF2B5EF4-FFF2-40B4-BE49-F238E27FC236}">
                <a16:creationId xmlns:a16="http://schemas.microsoft.com/office/drawing/2014/main" id="{FBBBC269-B630-F1A4-EEF5-3CE03B8219E0}"/>
              </a:ext>
            </a:extLst>
          </p:cNvPr>
          <p:cNvSpPr txBox="1"/>
          <p:nvPr/>
        </p:nvSpPr>
        <p:spPr>
          <a:xfrm>
            <a:off x="4322009" y="1157407"/>
            <a:ext cx="806824" cy="369332"/>
          </a:xfrm>
          <a:prstGeom prst="rect">
            <a:avLst/>
          </a:prstGeom>
          <a:noFill/>
        </p:spPr>
        <p:txBody>
          <a:bodyPr wrap="square">
            <a:spAutoFit/>
          </a:bodyPr>
          <a:lstStyle/>
          <a:p>
            <a:r>
              <a:rPr lang="en-US" dirty="0">
                <a:solidFill>
                  <a:srgbClr val="00B050"/>
                </a:solidFill>
                <a:latin typeface="Anime Ace" panose="020B0603050302020204" pitchFamily="34" charset="0"/>
              </a:rPr>
              <a:t>BEC</a:t>
            </a:r>
            <a:endParaRPr lang="en-US" dirty="0">
              <a:solidFill>
                <a:srgbClr val="00B050"/>
              </a:solidFill>
            </a:endParaRPr>
          </a:p>
        </p:txBody>
      </p:sp>
      <p:sp>
        <p:nvSpPr>
          <p:cNvPr id="40" name="TextBox 39">
            <a:extLst>
              <a:ext uri="{FF2B5EF4-FFF2-40B4-BE49-F238E27FC236}">
                <a16:creationId xmlns:a16="http://schemas.microsoft.com/office/drawing/2014/main" id="{38F5AB96-AB97-9379-B375-B7E1FB078914}"/>
              </a:ext>
            </a:extLst>
          </p:cNvPr>
          <p:cNvSpPr txBox="1"/>
          <p:nvPr/>
        </p:nvSpPr>
        <p:spPr>
          <a:xfrm>
            <a:off x="4360947" y="2314044"/>
            <a:ext cx="1837958" cy="430887"/>
          </a:xfrm>
          <a:prstGeom prst="rect">
            <a:avLst/>
          </a:prstGeom>
          <a:noFill/>
        </p:spPr>
        <p:txBody>
          <a:bodyPr wrap="square">
            <a:spAutoFit/>
          </a:bodyPr>
          <a:lstStyle/>
          <a:p>
            <a:r>
              <a:rPr lang="en-US" sz="1100" dirty="0">
                <a:latin typeface="Anime Ace" panose="020B0603050302020204" pitchFamily="34" charset="0"/>
              </a:rPr>
              <a:t>Example from quantum optics</a:t>
            </a:r>
          </a:p>
        </p:txBody>
      </p:sp>
      <p:sp>
        <p:nvSpPr>
          <p:cNvPr id="42" name="TextBox 41">
            <a:extLst>
              <a:ext uri="{FF2B5EF4-FFF2-40B4-BE49-F238E27FC236}">
                <a16:creationId xmlns:a16="http://schemas.microsoft.com/office/drawing/2014/main" id="{73AE5379-524E-7D1D-86E7-5B92392E6BE9}"/>
              </a:ext>
            </a:extLst>
          </p:cNvPr>
          <p:cNvSpPr txBox="1"/>
          <p:nvPr/>
        </p:nvSpPr>
        <p:spPr>
          <a:xfrm>
            <a:off x="784787" y="2897996"/>
            <a:ext cx="4965538" cy="400110"/>
          </a:xfrm>
          <a:prstGeom prst="rect">
            <a:avLst/>
          </a:prstGeom>
          <a:noFill/>
        </p:spPr>
        <p:txBody>
          <a:bodyPr wrap="square" rtlCol="0">
            <a:spAutoFit/>
          </a:bodyPr>
          <a:lstStyle/>
          <a:p>
            <a:r>
              <a:rPr lang="en-US" sz="1000" dirty="0">
                <a:latin typeface="Anime Ace" panose="020B0603050302020204" pitchFamily="34" charset="0"/>
              </a:rPr>
              <a:t>Fermions with two spin states experiencing dephasing from a spin-agnostic BEC</a:t>
            </a:r>
          </a:p>
        </p:txBody>
      </p:sp>
      <p:pic>
        <p:nvPicPr>
          <p:cNvPr id="16" name="Picture 15" descr="Chart&#10;&#10;Description automatically generated">
            <a:extLst>
              <a:ext uri="{FF2B5EF4-FFF2-40B4-BE49-F238E27FC236}">
                <a16:creationId xmlns:a16="http://schemas.microsoft.com/office/drawing/2014/main" id="{AEE81751-BBDF-8CA7-C1ED-B226251668EC}"/>
              </a:ext>
            </a:extLst>
          </p:cNvPr>
          <p:cNvPicPr>
            <a:picLocks noChangeAspect="1"/>
          </p:cNvPicPr>
          <p:nvPr/>
        </p:nvPicPr>
        <p:blipFill rotWithShape="1">
          <a:blip r:embed="rId10"/>
          <a:srcRect l="52499"/>
          <a:stretch/>
        </p:blipFill>
        <p:spPr>
          <a:xfrm>
            <a:off x="7071360" y="1064495"/>
            <a:ext cx="1811470" cy="2004896"/>
          </a:xfrm>
          <a:prstGeom prst="rect">
            <a:avLst/>
          </a:prstGeom>
        </p:spPr>
      </p:pic>
      <p:sp>
        <p:nvSpPr>
          <p:cNvPr id="3" name="Rectangle 2">
            <a:extLst>
              <a:ext uri="{FF2B5EF4-FFF2-40B4-BE49-F238E27FC236}">
                <a16:creationId xmlns:a16="http://schemas.microsoft.com/office/drawing/2014/main" id="{B5B7B87C-54EC-4C4F-82C1-6A6D54426254}"/>
              </a:ext>
            </a:extLst>
          </p:cNvPr>
          <p:cNvSpPr/>
          <p:nvPr/>
        </p:nvSpPr>
        <p:spPr>
          <a:xfrm>
            <a:off x="7332310" y="1177158"/>
            <a:ext cx="212718" cy="239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3618B1C-26B9-105D-E2E2-BAD2F21AFA8C}"/>
              </a:ext>
            </a:extLst>
          </p:cNvPr>
          <p:cNvSpPr/>
          <p:nvPr/>
        </p:nvSpPr>
        <p:spPr>
          <a:xfrm>
            <a:off x="7251405" y="5290740"/>
            <a:ext cx="212651" cy="212324"/>
          </a:xfrm>
          <a:prstGeom prst="rect">
            <a:avLst/>
          </a:prstGeom>
          <a:solidFill>
            <a:srgbClr val="123557"/>
          </a:solidFill>
          <a:ln>
            <a:solidFill>
              <a:srgbClr val="123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14" name="Picture 13" descr="A close up of a logo&#10;&#10;Description automatically generated">
            <a:extLst>
              <a:ext uri="{FF2B5EF4-FFF2-40B4-BE49-F238E27FC236}">
                <a16:creationId xmlns:a16="http://schemas.microsoft.com/office/drawing/2014/main" id="{270DDDB4-1621-C748-DA09-4F0DEEA27DC6}"/>
              </a:ext>
            </a:extLst>
          </p:cNvPr>
          <p:cNvPicPr>
            <a:picLocks noChangeAspect="1"/>
          </p:cNvPicPr>
          <p:nvPr/>
        </p:nvPicPr>
        <p:blipFill>
          <a:blip r:embed="rId11"/>
          <a:stretch>
            <a:fillRect/>
          </a:stretch>
        </p:blipFill>
        <p:spPr>
          <a:xfrm>
            <a:off x="-3175" y="0"/>
            <a:ext cx="6120058" cy="1482351"/>
          </a:xfrm>
          <a:prstGeom prst="rect">
            <a:avLst/>
          </a:prstGeom>
        </p:spPr>
      </p:pic>
      <p:pic>
        <p:nvPicPr>
          <p:cNvPr id="17" name="Picture 16" descr="A close-up of a sign&#10;&#10;Description automatically generated">
            <a:extLst>
              <a:ext uri="{FF2B5EF4-FFF2-40B4-BE49-F238E27FC236}">
                <a16:creationId xmlns:a16="http://schemas.microsoft.com/office/drawing/2014/main" id="{AC913977-6EA9-63DA-4CF1-A615E04E3043}"/>
              </a:ext>
            </a:extLst>
          </p:cNvPr>
          <p:cNvPicPr>
            <a:picLocks noChangeAspect="1"/>
          </p:cNvPicPr>
          <p:nvPr/>
        </p:nvPicPr>
        <p:blipFill>
          <a:blip r:embed="rId12"/>
          <a:stretch>
            <a:fillRect/>
          </a:stretch>
        </p:blipFill>
        <p:spPr>
          <a:xfrm>
            <a:off x="4345755" y="2298519"/>
            <a:ext cx="1659423" cy="493755"/>
          </a:xfrm>
          <a:prstGeom prst="rect">
            <a:avLst/>
          </a:prstGeom>
        </p:spPr>
      </p:pic>
      <p:pic>
        <p:nvPicPr>
          <p:cNvPr id="28" name="Picture 27">
            <a:extLst>
              <a:ext uri="{FF2B5EF4-FFF2-40B4-BE49-F238E27FC236}">
                <a16:creationId xmlns:a16="http://schemas.microsoft.com/office/drawing/2014/main" id="{EA432474-17CF-B4F7-2B36-4AA8D3BD5BBB}"/>
              </a:ext>
            </a:extLst>
          </p:cNvPr>
          <p:cNvPicPr>
            <a:picLocks noChangeAspect="1"/>
          </p:cNvPicPr>
          <p:nvPr/>
        </p:nvPicPr>
        <p:blipFill>
          <a:blip r:embed="rId13"/>
          <a:stretch>
            <a:fillRect/>
          </a:stretch>
        </p:blipFill>
        <p:spPr>
          <a:xfrm>
            <a:off x="757310" y="2899123"/>
            <a:ext cx="4970390" cy="512705"/>
          </a:xfrm>
          <a:prstGeom prst="rect">
            <a:avLst/>
          </a:prstGeom>
        </p:spPr>
      </p:pic>
      <p:pic>
        <p:nvPicPr>
          <p:cNvPr id="33" name="Picture 32">
            <a:extLst>
              <a:ext uri="{FF2B5EF4-FFF2-40B4-BE49-F238E27FC236}">
                <a16:creationId xmlns:a16="http://schemas.microsoft.com/office/drawing/2014/main" id="{ECABDDE4-EBF2-0A9E-0918-3EFE77EEB9DC}"/>
              </a:ext>
            </a:extLst>
          </p:cNvPr>
          <p:cNvPicPr>
            <a:picLocks noChangeAspect="1"/>
          </p:cNvPicPr>
          <p:nvPr/>
        </p:nvPicPr>
        <p:blipFill>
          <a:blip r:embed="rId14"/>
          <a:stretch>
            <a:fillRect/>
          </a:stretch>
        </p:blipFill>
        <p:spPr>
          <a:xfrm>
            <a:off x="6606373" y="468695"/>
            <a:ext cx="4729976" cy="415079"/>
          </a:xfrm>
          <a:prstGeom prst="rect">
            <a:avLst/>
          </a:prstGeom>
        </p:spPr>
      </p:pic>
      <p:pic>
        <p:nvPicPr>
          <p:cNvPr id="35" name="Picture 34" descr="A blue background with purple letters&#10;&#10;Description automatically generated">
            <a:extLst>
              <a:ext uri="{FF2B5EF4-FFF2-40B4-BE49-F238E27FC236}">
                <a16:creationId xmlns:a16="http://schemas.microsoft.com/office/drawing/2014/main" id="{234CBE83-0B21-4170-491E-F9ACBDC6A837}"/>
              </a:ext>
            </a:extLst>
          </p:cNvPr>
          <p:cNvPicPr>
            <a:picLocks noChangeAspect="1"/>
          </p:cNvPicPr>
          <p:nvPr/>
        </p:nvPicPr>
        <p:blipFill>
          <a:blip r:embed="rId15"/>
          <a:stretch>
            <a:fillRect/>
          </a:stretch>
        </p:blipFill>
        <p:spPr>
          <a:xfrm>
            <a:off x="7195642" y="3585326"/>
            <a:ext cx="3892027" cy="563981"/>
          </a:xfrm>
          <a:prstGeom prst="rect">
            <a:avLst/>
          </a:prstGeom>
        </p:spPr>
      </p:pic>
      <p:pic>
        <p:nvPicPr>
          <p:cNvPr id="41" name="Picture 40">
            <a:extLst>
              <a:ext uri="{FF2B5EF4-FFF2-40B4-BE49-F238E27FC236}">
                <a16:creationId xmlns:a16="http://schemas.microsoft.com/office/drawing/2014/main" id="{1019860D-B952-9200-6EF1-B20AE5AB2ED6}"/>
              </a:ext>
            </a:extLst>
          </p:cNvPr>
          <p:cNvPicPr>
            <a:picLocks noChangeAspect="1"/>
          </p:cNvPicPr>
          <p:nvPr/>
        </p:nvPicPr>
        <p:blipFill>
          <a:blip r:embed="rId16"/>
          <a:stretch>
            <a:fillRect/>
          </a:stretch>
        </p:blipFill>
        <p:spPr>
          <a:xfrm>
            <a:off x="662230" y="3538230"/>
            <a:ext cx="5031184" cy="393365"/>
          </a:xfrm>
          <a:prstGeom prst="rect">
            <a:avLst/>
          </a:prstGeom>
        </p:spPr>
      </p:pic>
    </p:spTree>
    <p:extLst>
      <p:ext uri="{BB962C8B-B14F-4D97-AF65-F5344CB8AC3E}">
        <p14:creationId xmlns:p14="http://schemas.microsoft.com/office/powerpoint/2010/main" val="2959514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12623</TotalTime>
  <Words>469</Words>
  <Application>Microsoft Macintosh PowerPoint</Application>
  <PresentationFormat>Widescreen</PresentationFormat>
  <Paragraphs>39</Paragraphs>
  <Slides>4</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vt:i4>
      </vt:variant>
    </vt:vector>
  </HeadingPairs>
  <TitlesOfParts>
    <vt:vector size="13" baseType="lpstr">
      <vt:lpstr>Adventure</vt:lpstr>
      <vt:lpstr>Anime Ace</vt:lpstr>
      <vt:lpstr>Anime Ace 2.0 BB</vt:lpstr>
      <vt:lpstr>Arial</vt:lpstr>
      <vt:lpstr>Calibri</vt:lpstr>
      <vt:lpstr>Calibri Light</vt:lpstr>
      <vt:lpstr>Komika Slim</vt:lpstr>
      <vt:lpstr>Komika Text Tight</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Manar</dc:creator>
  <cp:lastModifiedBy>Pulci</cp:lastModifiedBy>
  <cp:revision>170</cp:revision>
  <dcterms:created xsi:type="dcterms:W3CDTF">2021-11-15T16:11:45Z</dcterms:created>
  <dcterms:modified xsi:type="dcterms:W3CDTF">2023-10-08T18:58:14Z</dcterms:modified>
</cp:coreProperties>
</file>