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90" r:id="rId5"/>
    <p:sldMasterId id="214748369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C06309D-FA8B-454B-937E-CB8D64160EEE}">
  <a:tblStyle styleId="{7C06309D-FA8B-454B-937E-CB8D64160E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e4f73cab19_3_2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2e4f73cab19_3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2e4f73cab19_3_2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e4f73cb98d_1_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g2e4f73cb98d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2e4f73cb98d_1_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e4f73cab19_3_4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2e4f73cab19_3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2e4f73cab19_3_49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e57510f61a_0_1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g2e57510f61a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2e57510f61a_0_1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11c907682f_1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g211c907682f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211c907682f_1_1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11c907682f_1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g211c907682f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211c907682f_1_1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e4f73cab19_3_8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2e4f73cab19_3_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2e4f73cab19_3_8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e4f73cab19_3_8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g2e4f73cab19_3_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2e4f73cab19_3_8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e4f73cab19_3_10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g2e4f73cab19_3_10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g2e4f73cab19_3_100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11c907682f_1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g211c907682f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211c907682f_1_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11c907682f_1_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g211c907682f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g211c907682f_1_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e4f73cab19_3_2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2e4f73cab19_3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2e4f73cab19_3_2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11c907682f_1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7" name="Google Shape;557;g211c907682f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211c907682f_1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11c907682f_1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g211c907682f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g211c907682f_1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11c907682f_1_1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211c907682f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g211c907682f_1_1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e57510f61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0" name="Google Shape;580;g2e57510f6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2e57510f61a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e4f73cb98d_1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g2e4f73cb98d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g2e4f73cb98d_1_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e4f73cb98d_1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g2e4f73cb98d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2e4f73cb98d_1_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e4f73cb98d_1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g2e4f73cb98d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2e4f73cb98d_1_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e4f73cab19_3_2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e4f73cab19_3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g2e4f73cab19_3_26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e57510f61a_0_1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e57510f61a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g2e57510f61a_0_1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e4f73caaf2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2e4f73caaf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2e4f73caaf2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e4f73cb98d_1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2e4f73cb98d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2e4f73cb98d_1_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11c907682f_2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g211c907682f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211c907682f_2_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11c907682f_1_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211c907682f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211c907682f_1_7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11c907682f_1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211c907682f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211c907682f_1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11c907682f_1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211c907682f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211c907682f_1_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11c907682f_2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g211c907682f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11c907682f_2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16.png"/><Relationship Id="rId13" Type="http://schemas.openxmlformats.org/officeDocument/2006/relationships/image" Target="../media/image7.png"/><Relationship Id="rId1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designguide.ku.dk/skabeloner/powerpoint/praesentationer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s://image.ku.dk/shared/aZwD18034DnM3TYEw9XagEF6kxI6MLkV" TargetMode="External"/><Relationship Id="rId9" Type="http://schemas.openxmlformats.org/officeDocument/2006/relationships/hyperlink" Target="https://designguide.ku.dk/skabeloner/powerpoint/praesentationer/" TargetMode="External"/><Relationship Id="rId5" Type="http://schemas.openxmlformats.org/officeDocument/2006/relationships/hyperlink" Target="https://designguide.ku.dk/skabeloner/powerpoint/praesentationer/" TargetMode="External"/><Relationship Id="rId6" Type="http://schemas.openxmlformats.org/officeDocument/2006/relationships/hyperlink" Target="https://designguide.ku.dk/skabeloner/powerpoint/praesentationer/" TargetMode="External"/><Relationship Id="rId7" Type="http://schemas.openxmlformats.org/officeDocument/2006/relationships/hyperlink" Target="https://designguide.ku.dk/skabeloner/powerpoint/praesentationer/" TargetMode="External"/><Relationship Id="rId8" Type="http://schemas.openxmlformats.org/officeDocument/2006/relationships/hyperlink" Target="https://designguide.ku.dk/skabeloner/powerpoint/praesentationer/" TargetMode="Externa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4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4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eal large" showMasterSp="0">
  <p:cSld name="Title seal larg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8800" cy="5143500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 b="0" l="0" r="0" t="-1657"/>
          <a:stretch/>
        </p:blipFill>
        <p:spPr>
          <a:xfrm>
            <a:off x="1300181" y="-4512"/>
            <a:ext cx="784939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>
            <p:ph type="ctrTitle"/>
          </p:nvPr>
        </p:nvSpPr>
        <p:spPr>
          <a:xfrm>
            <a:off x="0" y="518861"/>
            <a:ext cx="4469700" cy="4105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2538000" lIns="405000" spcFirstLastPara="1" rIns="270000" wrap="square" tIns="351000">
            <a:noAutofit/>
          </a:bodyPr>
          <a:lstStyle>
            <a:lvl1pPr lvl="0" rtl="0" algn="l">
              <a:lnSpc>
                <a:spcPct val="9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440531" y="765150"/>
            <a:ext cx="3710100" cy="10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2" type="subTitle"/>
          </p:nvPr>
        </p:nvSpPr>
        <p:spPr>
          <a:xfrm>
            <a:off x="441723" y="2255464"/>
            <a:ext cx="37101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6" name="Google Shape;56;p13"/>
          <p:cNvSpPr txBox="1"/>
          <p:nvPr>
            <p:ph idx="3" type="body"/>
          </p:nvPr>
        </p:nvSpPr>
        <p:spPr>
          <a:xfrm>
            <a:off x="441722" y="3040200"/>
            <a:ext cx="3710100" cy="6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175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er guide" showMasterSp="0">
  <p:cSld name="User guid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441723" y="460237"/>
            <a:ext cx="8259364" cy="6599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0" i="0" lang="da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 guide </a:t>
            </a:r>
            <a:r>
              <a:rPr b="0" i="0" lang="da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delete before use</a:t>
            </a:r>
            <a:endParaRPr sz="1100"/>
          </a:p>
        </p:txBody>
      </p:sp>
      <p:sp>
        <p:nvSpPr>
          <p:cNvPr id="65" name="Google Shape;65;p15"/>
          <p:cNvSpPr txBox="1"/>
          <p:nvPr/>
        </p:nvSpPr>
        <p:spPr>
          <a:xfrm>
            <a:off x="440532" y="1230371"/>
            <a:ext cx="1312718" cy="2907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UCPH PowerPoint templates</a:t>
            </a:r>
            <a:b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you open PowerPoint on your UCPH computer, PowerPoint opens a template in 16:9 format with an English UCPH logo.</a:t>
            </a:r>
            <a:endParaRPr sz="1100"/>
          </a:p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you click on the UCPH tab in the toolbar, click "Select Template" to choose between templates</a:t>
            </a:r>
            <a:endParaRPr sz="1100"/>
          </a:p>
          <a:p>
            <a:pPr indent="-63500" lvl="0" marL="635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Danish and English </a:t>
            </a:r>
            <a:endParaRPr sz="1100"/>
          </a:p>
          <a:p>
            <a:pPr indent="-63500" lvl="0" marL="635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16:9 format</a:t>
            </a:r>
            <a:endParaRPr sz="1100"/>
          </a:p>
          <a:p>
            <a:pPr indent="-63500" lvl="0" marL="635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"full" or “small" versions (in the full version there is an example of each slide type in the left-hand window)</a:t>
            </a:r>
            <a:endParaRPr sz="1100"/>
          </a:p>
          <a:p>
            <a:pPr indent="-63500" lvl="0" marL="635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well as an example slide with text in English.</a:t>
            </a:r>
            <a:endParaRPr sz="1100"/>
          </a:p>
          <a:p>
            <a:pPr indent="0" lvl="0" marL="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use a 'full' version, you must delete the slides you do not want to use.</a:t>
            </a:r>
            <a:b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 users and others can download PowerPoint templates at</a:t>
            </a:r>
            <a:endParaRPr sz="11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da" sz="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www.designguide.ku.dk/skabeloner/powerpoint/praesentationer/</a:t>
            </a:r>
            <a:endParaRPr b="0" i="0" sz="6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 txBox="1"/>
          <p:nvPr/>
        </p:nvSpPr>
        <p:spPr>
          <a:xfrm>
            <a:off x="1927788" y="2974670"/>
            <a:ext cx="1316661" cy="1322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Insert your unit name (e.g. your department), page numbers and the date</a:t>
            </a:r>
            <a:b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on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Insert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 top menu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Header and Footer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Fill in the fields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Apply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all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Apply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if it is only to be used on a single slide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information goes on the right-hand side of the page in the grey top bar.</a:t>
            </a:r>
            <a:endParaRPr sz="1100"/>
          </a:p>
        </p:txBody>
      </p:sp>
      <p:sp>
        <p:nvSpPr>
          <p:cNvPr id="67" name="Google Shape;67;p15"/>
          <p:cNvSpPr txBox="1"/>
          <p:nvPr/>
        </p:nvSpPr>
        <p:spPr>
          <a:xfrm>
            <a:off x="440531" y="4266660"/>
            <a:ext cx="1424694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a new slide (2010 + 2013 and 2016 version) </a:t>
            </a:r>
            <a:b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on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</a:t>
            </a:r>
            <a:endParaRPr sz="1100"/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69429" l="36944" r="2271" t="0"/>
          <a:stretch/>
        </p:blipFill>
        <p:spPr>
          <a:xfrm>
            <a:off x="3118228" y="2172492"/>
            <a:ext cx="296562" cy="9497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1927788" y="1936745"/>
            <a:ext cx="1218181" cy="450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Replace slide type</a:t>
            </a:r>
            <a:b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on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</a:t>
            </a:r>
            <a:endParaRPr sz="1100"/>
          </a:p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Layout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change the layout of your current slide.</a:t>
            </a:r>
            <a:endParaRPr sz="1100"/>
          </a:p>
        </p:txBody>
      </p:sp>
      <p:sp>
        <p:nvSpPr>
          <p:cNvPr id="70" name="Google Shape;70;p15"/>
          <p:cNvSpPr txBox="1"/>
          <p:nvPr/>
        </p:nvSpPr>
        <p:spPr>
          <a:xfrm>
            <a:off x="1927788" y="2486319"/>
            <a:ext cx="1225968" cy="300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</a:t>
            </a:r>
            <a:b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UCPH uses the font Microsoft New Tai Lue in PowerPoint.</a:t>
            </a:r>
            <a:endParaRPr b="0" i="0" sz="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3554335" y="1220344"/>
            <a:ext cx="1225968" cy="17543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Gridliness and Guides</a:t>
            </a:r>
            <a:b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see gridlines and guides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on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View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Gridlines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and/or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Guides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establish additional gridlines and guides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Hover the mouse over an existing gridline and click on the line (coordinates of the line are displayed)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Hold down the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CTRL key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 you move the location of the line (adds a new line).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Tip: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Press Alt + F9 for a rapid display of gridlines</a:t>
            </a:r>
            <a:endParaRPr sz="1100"/>
          </a:p>
        </p:txBody>
      </p:sp>
      <p:sp>
        <p:nvSpPr>
          <p:cNvPr id="72" name="Google Shape;72;p15"/>
          <p:cNvSpPr txBox="1"/>
          <p:nvPr/>
        </p:nvSpPr>
        <p:spPr>
          <a:xfrm>
            <a:off x="3546616" y="3106063"/>
            <a:ext cx="1225968" cy="1608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Insert picture</a:t>
            </a:r>
            <a:b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layouts with picture placeholders: Click the icon and select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Insert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text  ”Clik here to insert image” will not be visible in presentation mode.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find UCPH-images, which are adapted to and minimised to 16:9 format via this link: </a:t>
            </a:r>
            <a:b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da" sz="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https://image.ku.dk/shared/aZwD18034DnM3TYEw9XagEF6kxI6MLkV</a:t>
            </a:r>
            <a:endParaRPr b="0" i="0" sz="6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slide show-view to activate the link.</a:t>
            </a:r>
            <a:endParaRPr sz="1100"/>
          </a:p>
        </p:txBody>
      </p:sp>
      <p:sp>
        <p:nvSpPr>
          <p:cNvPr id="73" name="Google Shape;73;p15"/>
          <p:cNvSpPr txBox="1"/>
          <p:nvPr/>
        </p:nvSpPr>
        <p:spPr>
          <a:xfrm>
            <a:off x="5018671" y="1230371"/>
            <a:ext cx="122596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sizes</a:t>
            </a:r>
            <a:b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optimal picture size is: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16:9-format: 1.500 x 818 pixels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the images in 72 dpi and in "jpg medium quality"</a:t>
            </a:r>
            <a:endParaRPr sz="1100"/>
          </a:p>
        </p:txBody>
      </p:sp>
      <p:sp>
        <p:nvSpPr>
          <p:cNvPr id="74" name="Google Shape;74;p15"/>
          <p:cNvSpPr txBox="1"/>
          <p:nvPr/>
        </p:nvSpPr>
        <p:spPr>
          <a:xfrm>
            <a:off x="5018671" y="2040005"/>
            <a:ext cx="1225968" cy="1440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Trimming pictures</a:t>
            </a:r>
            <a:b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Click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Crop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change the image focus/size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want to scale the picture, hold the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SHIFT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button down while dragging in the image corners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Right-click on the picture and select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Send to back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Tip: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delete the picture and inserts a new, the picture may be in front of text and graphics. If this happens, you must select the image, right-click and select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Send to back</a:t>
            </a:r>
            <a:endParaRPr sz="1100"/>
          </a:p>
        </p:txBody>
      </p:sp>
      <p:sp>
        <p:nvSpPr>
          <p:cNvPr id="75" name="Google Shape;75;p15"/>
          <p:cNvSpPr txBox="1"/>
          <p:nvPr/>
        </p:nvSpPr>
        <p:spPr>
          <a:xfrm>
            <a:off x="5018671" y="3573991"/>
            <a:ext cx="1225968" cy="7455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colors</a:t>
            </a:r>
            <a:b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choose between a range of colors for backgrounds and graphs.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Right-click on the surface of which you want to change the color and then click on the paint can icon</a:t>
            </a:r>
            <a:endParaRPr sz="1100"/>
          </a:p>
        </p:txBody>
      </p:sp>
      <p:sp>
        <p:nvSpPr>
          <p:cNvPr id="76" name="Google Shape;76;p15"/>
          <p:cNvSpPr txBox="1"/>
          <p:nvPr/>
        </p:nvSpPr>
        <p:spPr>
          <a:xfrm>
            <a:off x="5018671" y="4361353"/>
            <a:ext cx="1225968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Further information</a:t>
            </a:r>
            <a:br>
              <a:rPr b="1" i="0" lang="d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b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da" sz="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www.designguide.ku.dk/</a:t>
            </a:r>
            <a:br>
              <a:rPr b="0" i="0" lang="da" sz="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</a:br>
            <a:r>
              <a:rPr b="0" i="0" lang="da" sz="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skabeloner/powerpoint/</a:t>
            </a:r>
            <a:br>
              <a:rPr b="0" i="0" lang="da" sz="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</a:br>
            <a:r>
              <a:rPr b="0" i="0" lang="da" sz="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praesentationer/</a:t>
            </a:r>
            <a:endParaRPr b="0" i="0" sz="6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01033" y="3151059"/>
            <a:ext cx="192995" cy="20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167654" y="2096534"/>
            <a:ext cx="216531" cy="20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81369" y="2390842"/>
            <a:ext cx="167342" cy="17163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1927788" y="1249596"/>
            <a:ext cx="1326102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0800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the </a:t>
            </a:r>
            <a:r>
              <a:rPr b="1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slide </a:t>
            </a:r>
            <a:r>
              <a:rPr b="0" i="0" lang="da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button Click on the top part of the button to create a slide identical to the one selected. Click on the bottom part of the button to see a selection of possible layout choices</a:t>
            </a:r>
            <a:endParaRPr b="0" i="0" sz="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203909" y="1307803"/>
            <a:ext cx="182390" cy="324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eal small" showMasterSp="0">
  <p:cSld name="Title seal small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>
            <a:off x="0" y="0"/>
            <a:ext cx="9148763" cy="5143500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2">
            <a:alphaModFix/>
          </a:blip>
          <a:srcRect b="0" l="0" r="0" t="-1661"/>
          <a:stretch/>
        </p:blipFill>
        <p:spPr>
          <a:xfrm>
            <a:off x="1300181" y="-4512"/>
            <a:ext cx="78493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>
            <p:ph type="ctrTitle"/>
          </p:nvPr>
        </p:nvSpPr>
        <p:spPr>
          <a:xfrm>
            <a:off x="0" y="1703319"/>
            <a:ext cx="4469607" cy="2921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1755000" lIns="405000" spcFirstLastPara="1" rIns="270000" wrap="square" tIns="35100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440531" y="1958206"/>
            <a:ext cx="3709987" cy="832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2" type="body"/>
          </p:nvPr>
        </p:nvSpPr>
        <p:spPr>
          <a:xfrm>
            <a:off x="441722" y="3040200"/>
            <a:ext cx="3709987" cy="67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eal large" showMasterSp="0">
  <p:cSld name="Title seal larg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0" y="0"/>
            <a:ext cx="9148763" cy="5143500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2">
            <a:alphaModFix/>
          </a:blip>
          <a:srcRect b="0" l="0" r="0" t="-1661"/>
          <a:stretch/>
        </p:blipFill>
        <p:spPr>
          <a:xfrm>
            <a:off x="1300181" y="-4512"/>
            <a:ext cx="78493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>
            <p:ph type="ctrTitle"/>
          </p:nvPr>
        </p:nvSpPr>
        <p:spPr>
          <a:xfrm>
            <a:off x="0" y="518861"/>
            <a:ext cx="4469607" cy="410552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2538000" lIns="405000" spcFirstLastPara="1" rIns="270000" wrap="square" tIns="351000">
            <a:noAutofit/>
          </a:bodyPr>
          <a:lstStyle>
            <a:lvl1pPr lvl="0" algn="l">
              <a:lnSpc>
                <a:spcPct val="9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440531" y="765150"/>
            <a:ext cx="3709987" cy="1009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3" name="Google Shape;93;p17"/>
          <p:cNvSpPr txBox="1"/>
          <p:nvPr>
            <p:ph idx="2" type="subTitle"/>
          </p:nvPr>
        </p:nvSpPr>
        <p:spPr>
          <a:xfrm>
            <a:off x="441723" y="2255464"/>
            <a:ext cx="3709986" cy="54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4" name="Google Shape;94;p17"/>
          <p:cNvSpPr txBox="1"/>
          <p:nvPr>
            <p:ph idx="3" type="body"/>
          </p:nvPr>
        </p:nvSpPr>
        <p:spPr>
          <a:xfrm>
            <a:off x="441722" y="3040200"/>
            <a:ext cx="3709987" cy="67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image small left" showMasterSp="0">
  <p:cSld name="Title image small lef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7" name="Google Shape;97;p18"/>
          <p:cNvSpPr txBox="1"/>
          <p:nvPr>
            <p:ph type="ctrTitle"/>
          </p:nvPr>
        </p:nvSpPr>
        <p:spPr>
          <a:xfrm>
            <a:off x="0" y="1703319"/>
            <a:ext cx="4469607" cy="2921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1755000" lIns="405000" spcFirstLastPara="1" rIns="270000" wrap="square" tIns="35100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440531" y="1958206"/>
            <a:ext cx="3709987" cy="832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" name="Google Shape;99;p18"/>
          <p:cNvSpPr txBox="1"/>
          <p:nvPr>
            <p:ph idx="3" type="body"/>
          </p:nvPr>
        </p:nvSpPr>
        <p:spPr>
          <a:xfrm>
            <a:off x="441722" y="3032029"/>
            <a:ext cx="3737371" cy="674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image large left" showMasterSp="0">
  <p:cSld name="Title image large lef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2" name="Google Shape;102;p19"/>
          <p:cNvSpPr txBox="1"/>
          <p:nvPr>
            <p:ph type="ctrTitle"/>
          </p:nvPr>
        </p:nvSpPr>
        <p:spPr>
          <a:xfrm>
            <a:off x="0" y="518861"/>
            <a:ext cx="4469607" cy="410552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2538000" lIns="405000" spcFirstLastPara="1" rIns="270000" wrap="square" tIns="351000">
            <a:noAutofit/>
          </a:bodyPr>
          <a:lstStyle>
            <a:lvl1pPr lvl="0" algn="l">
              <a:lnSpc>
                <a:spcPct val="9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440531" y="765150"/>
            <a:ext cx="3709987" cy="1009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4" name="Google Shape;104;p19"/>
          <p:cNvSpPr txBox="1"/>
          <p:nvPr>
            <p:ph idx="3" type="subTitle"/>
          </p:nvPr>
        </p:nvSpPr>
        <p:spPr>
          <a:xfrm>
            <a:off x="441721" y="2255464"/>
            <a:ext cx="3709987" cy="54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5" name="Google Shape;105;p19"/>
          <p:cNvSpPr txBox="1"/>
          <p:nvPr>
            <p:ph idx="4" type="body"/>
          </p:nvPr>
        </p:nvSpPr>
        <p:spPr>
          <a:xfrm>
            <a:off x="441722" y="3040200"/>
            <a:ext cx="3709988" cy="67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image small right" showMasterSp="0">
  <p:cSld name="Title image small righ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>
            <p:ph idx="2" type="pic"/>
          </p:nvPr>
        </p:nvPicPr>
        <p:blipFill/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08" name="Google Shape;108;p20"/>
          <p:cNvSpPr txBox="1"/>
          <p:nvPr>
            <p:ph type="ctrTitle"/>
          </p:nvPr>
        </p:nvSpPr>
        <p:spPr>
          <a:xfrm>
            <a:off x="4682729" y="1703319"/>
            <a:ext cx="4461272" cy="2921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1836000" lIns="270000" spcFirstLastPara="1" rIns="405000" wrap="square" tIns="35100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4966694" y="1958206"/>
            <a:ext cx="3722190" cy="832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b="0" i="0"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3" type="body"/>
          </p:nvPr>
        </p:nvSpPr>
        <p:spPr>
          <a:xfrm>
            <a:off x="4966693" y="3040200"/>
            <a:ext cx="3734395" cy="67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10" type="dt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2" name="Google Shape;112;p20"/>
          <p:cNvSpPr txBox="1"/>
          <p:nvPr>
            <p:ph idx="11" type="ftr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3" name="Google Shape;113;p20"/>
          <p:cNvSpPr txBox="1"/>
          <p:nvPr>
            <p:ph idx="12" type="sldNum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image large right" showMasterSp="0">
  <p:cSld name="Title image large righ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>
            <p:ph idx="2" type="pic"/>
          </p:nvPr>
        </p:nvPicPr>
        <p:blipFill/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16" name="Google Shape;116;p21"/>
          <p:cNvSpPr txBox="1"/>
          <p:nvPr>
            <p:ph type="ctrTitle"/>
          </p:nvPr>
        </p:nvSpPr>
        <p:spPr>
          <a:xfrm>
            <a:off x="4682729" y="518861"/>
            <a:ext cx="4461272" cy="410552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2538000" lIns="270000" spcFirstLastPara="1" rIns="405000" wrap="square" tIns="35100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4966693" y="3040200"/>
            <a:ext cx="3734395" cy="67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8" name="Google Shape;118;p21"/>
          <p:cNvSpPr txBox="1"/>
          <p:nvPr>
            <p:ph idx="3" type="subTitle"/>
          </p:nvPr>
        </p:nvSpPr>
        <p:spPr>
          <a:xfrm>
            <a:off x="4966693" y="2255464"/>
            <a:ext cx="3734395" cy="54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9" name="Google Shape;119;p21"/>
          <p:cNvSpPr txBox="1"/>
          <p:nvPr>
            <p:ph idx="4" type="body"/>
          </p:nvPr>
        </p:nvSpPr>
        <p:spPr>
          <a:xfrm>
            <a:off x="4966693" y="765150"/>
            <a:ext cx="3733205" cy="1009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b="0" i="0"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object" type="obj">
  <p:cSld name="OBJEC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441722" y="465536"/>
            <a:ext cx="8259366" cy="647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b="0" i="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442342" y="1221581"/>
            <a:ext cx="8259300" cy="3505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3" name="Google Shape;123;p22"/>
          <p:cNvSpPr txBox="1"/>
          <p:nvPr>
            <p:ph idx="12" type="sldNum"/>
          </p:nvPr>
        </p:nvSpPr>
        <p:spPr>
          <a:xfrm>
            <a:off x="8557925" y="64309"/>
            <a:ext cx="286425" cy="1325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/28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ntent objects" type="twoObj">
  <p:cSld name="TWO_OBJECTS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441723" y="465536"/>
            <a:ext cx="8259364" cy="648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b="0" i="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441723" y="1221581"/>
            <a:ext cx="4017600" cy="35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" name="Google Shape;127;p23"/>
          <p:cNvSpPr txBox="1"/>
          <p:nvPr>
            <p:ph idx="2" type="body"/>
          </p:nvPr>
        </p:nvSpPr>
        <p:spPr>
          <a:xfrm>
            <a:off x="4684500" y="1221582"/>
            <a:ext cx="4017600" cy="35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12" type="sldNum"/>
          </p:nvPr>
        </p:nvSpPr>
        <p:spPr>
          <a:xfrm>
            <a:off x="8414768" y="64309"/>
            <a:ext cx="286425" cy="1325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/28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951">
          <p15:clr>
            <a:srgbClr val="F26B43"/>
          </p15:clr>
        </p15:guide>
        <p15:guide id="2" pos="2809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image">
  <p:cSld name="Title, content, and image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>
            <p:ph idx="2" type="pic"/>
          </p:nvPr>
        </p:nvSpPr>
        <p:spPr>
          <a:xfrm>
            <a:off x="4683488" y="1221581"/>
            <a:ext cx="4017600" cy="35046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1" name="Google Shape;131;p24"/>
          <p:cNvSpPr txBox="1"/>
          <p:nvPr>
            <p:ph type="title"/>
          </p:nvPr>
        </p:nvSpPr>
        <p:spPr>
          <a:xfrm>
            <a:off x="441724" y="465534"/>
            <a:ext cx="8259364" cy="648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b="0" i="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441723" y="1221581"/>
            <a:ext cx="4017600" cy="35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3" name="Google Shape;133;p24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4" name="Google Shape;134;p24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5" name="Google Shape;135;p24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>
            <p:ph idx="2" type="pic"/>
          </p:nvPr>
        </p:nvSpPr>
        <p:spPr>
          <a:xfrm>
            <a:off x="441722" y="1221581"/>
            <a:ext cx="8259365" cy="350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8" name="Google Shape;138;p25"/>
          <p:cNvSpPr txBox="1"/>
          <p:nvPr>
            <p:ph type="title"/>
          </p:nvPr>
        </p:nvSpPr>
        <p:spPr>
          <a:xfrm>
            <a:off x="441723" y="465534"/>
            <a:ext cx="8259364" cy="648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5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0" name="Google Shape;140;p25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1" name="Google Shape;141;p25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/28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" type="titleOnly">
  <p:cSld name="TITLE_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>
            <p:ph type="title"/>
          </p:nvPr>
        </p:nvSpPr>
        <p:spPr>
          <a:xfrm>
            <a:off x="441724" y="465535"/>
            <a:ext cx="8259364" cy="6486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b="0" i="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26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5" name="Google Shape;145;p26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6" name="Google Shape;146;p26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 type="blank">
  <p:cSld name="BLANK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9" name="Google Shape;149;p27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50" name="Google Shape;150;p27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images">
  <p:cSld name="Two images">
    <p:bg>
      <p:bgPr>
        <a:solidFill>
          <a:schemeClr val="accent3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type="title"/>
          </p:nvPr>
        </p:nvSpPr>
        <p:spPr>
          <a:xfrm>
            <a:off x="442318" y="631993"/>
            <a:ext cx="8259364" cy="8559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1" i="0" sz="50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55" name="Google Shape;155;p29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56" name="Google Shape;156;p29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157" name="Google Shape;157;p29"/>
          <p:cNvSpPr/>
          <p:nvPr>
            <p:ph idx="2" type="pic"/>
          </p:nvPr>
        </p:nvSpPr>
        <p:spPr>
          <a:xfrm rot="-197429">
            <a:off x="739435" y="1836867"/>
            <a:ext cx="3086617" cy="2112947"/>
          </a:xfrm>
          <a:prstGeom prst="rect">
            <a:avLst/>
          </a:prstGeom>
          <a:solidFill>
            <a:srgbClr val="A5A5A5"/>
          </a:solidFill>
          <a:ln cap="flat" cmpd="sng" w="146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8" name="Google Shape;158;p29"/>
          <p:cNvSpPr/>
          <p:nvPr>
            <p:ph idx="3" type="pic"/>
          </p:nvPr>
        </p:nvSpPr>
        <p:spPr>
          <a:xfrm rot="533356">
            <a:off x="4420294" y="1882730"/>
            <a:ext cx="4096975" cy="2697591"/>
          </a:xfrm>
          <a:prstGeom prst="rect">
            <a:avLst/>
          </a:prstGeom>
          <a:solidFill>
            <a:srgbClr val="A5A5A5"/>
          </a:solidFill>
          <a:ln cap="flat" cmpd="sng" w="146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9" name="Google Shape;159;p29"/>
          <p:cNvSpPr txBox="1"/>
          <p:nvPr/>
        </p:nvSpPr>
        <p:spPr>
          <a:xfrm>
            <a:off x="0" y="-232682"/>
            <a:ext cx="5119007" cy="232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9"/>
          <p:cNvSpPr txBox="1"/>
          <p:nvPr/>
        </p:nvSpPr>
        <p:spPr>
          <a:xfrm>
            <a:off x="441723" y="-281668"/>
            <a:ext cx="8259364" cy="2297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words </a:t>
            </a:r>
            <a:r>
              <a:rPr b="0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headline using </a:t>
            </a: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bold   </a:t>
            </a:r>
            <a:endParaRPr b="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images">
  <p:cSld name="Three images">
    <p:bg>
      <p:bgPr>
        <a:solidFill>
          <a:schemeClr val="accen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63" name="Google Shape;163;p30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165" name="Google Shape;165;p30"/>
          <p:cNvSpPr/>
          <p:nvPr>
            <p:ph idx="2" type="pic"/>
          </p:nvPr>
        </p:nvSpPr>
        <p:spPr>
          <a:xfrm>
            <a:off x="442318" y="2167890"/>
            <a:ext cx="2575264" cy="25527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sp>
      <p:sp>
        <p:nvSpPr>
          <p:cNvPr id="166" name="Google Shape;166;p30"/>
          <p:cNvSpPr/>
          <p:nvPr>
            <p:ph idx="3" type="pic"/>
          </p:nvPr>
        </p:nvSpPr>
        <p:spPr>
          <a:xfrm>
            <a:off x="4389120" y="459175"/>
            <a:ext cx="4311968" cy="4261415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sp>
      <p:sp>
        <p:nvSpPr>
          <p:cNvPr id="167" name="Google Shape;167;p30"/>
          <p:cNvSpPr/>
          <p:nvPr>
            <p:ph idx="4" type="pic"/>
          </p:nvPr>
        </p:nvSpPr>
        <p:spPr>
          <a:xfrm>
            <a:off x="2141281" y="1471107"/>
            <a:ext cx="1752601" cy="1721197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sp>
      <p:sp>
        <p:nvSpPr>
          <p:cNvPr id="168" name="Google Shape;168;p30"/>
          <p:cNvSpPr txBox="1"/>
          <p:nvPr>
            <p:ph type="title"/>
          </p:nvPr>
        </p:nvSpPr>
        <p:spPr>
          <a:xfrm>
            <a:off x="441724" y="465535"/>
            <a:ext cx="3452158" cy="7560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text left">
  <p:cSld name="Image with text left">
    <p:bg>
      <p:bgPr>
        <a:solidFill>
          <a:schemeClr val="accent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/>
          <p:nvPr>
            <p:ph idx="2" type="pic"/>
          </p:nvPr>
        </p:nvSpPr>
        <p:spPr>
          <a:xfrm rot="496878">
            <a:off x="4878401" y="1211754"/>
            <a:ext cx="3489823" cy="3480280"/>
          </a:xfrm>
          <a:prstGeom prst="rect">
            <a:avLst/>
          </a:prstGeom>
          <a:solidFill>
            <a:srgbClr val="A5A5A5"/>
          </a:solidFill>
          <a:ln cap="flat" cmpd="sng" w="146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1" name="Google Shape;171;p31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72" name="Google Shape;172;p31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73" name="Google Shape;173;p31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174" name="Google Shape;174;p31"/>
          <p:cNvSpPr txBox="1"/>
          <p:nvPr>
            <p:ph type="title"/>
          </p:nvPr>
        </p:nvSpPr>
        <p:spPr>
          <a:xfrm>
            <a:off x="441724" y="465534"/>
            <a:ext cx="8259364" cy="648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441722" y="1572800"/>
            <a:ext cx="4364011" cy="3153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b="1" sz="27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 sz="2400"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 sz="18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s and comments">
  <p:cSld name="Questions and comments">
    <p:bg>
      <p:bgPr>
        <a:solidFill>
          <a:schemeClr val="accen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78" name="Google Shape;178;p32"/>
          <p:cNvSpPr/>
          <p:nvPr/>
        </p:nvSpPr>
        <p:spPr>
          <a:xfrm>
            <a:off x="2731810" y="675393"/>
            <a:ext cx="3590925" cy="416910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44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100"/>
          </a:p>
        </p:txBody>
      </p:sp>
      <p:sp>
        <p:nvSpPr>
          <p:cNvPr id="179" name="Google Shape;179;p32"/>
          <p:cNvSpPr txBox="1"/>
          <p:nvPr>
            <p:ph type="title"/>
          </p:nvPr>
        </p:nvSpPr>
        <p:spPr>
          <a:xfrm>
            <a:off x="1604799" y="1221582"/>
            <a:ext cx="7096288" cy="2999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1"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2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1" name="Google Shape;181;p32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182" name="Google Shape;182;p32"/>
          <p:cNvSpPr txBox="1"/>
          <p:nvPr/>
        </p:nvSpPr>
        <p:spPr>
          <a:xfrm>
            <a:off x="441723" y="-281668"/>
            <a:ext cx="8259364" cy="2297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words </a:t>
            </a:r>
            <a:r>
              <a:rPr b="0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headline using </a:t>
            </a: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bold   </a:t>
            </a:r>
            <a:endParaRPr b="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bullet list">
  <p:cSld name="Title and two bullet list">
    <p:bg>
      <p:bgPr>
        <a:solidFill>
          <a:schemeClr val="accen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type="title"/>
          </p:nvPr>
        </p:nvSpPr>
        <p:spPr>
          <a:xfrm>
            <a:off x="441723" y="465536"/>
            <a:ext cx="8259364" cy="7560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6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1" i="0" sz="50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33"/>
          <p:cNvSpPr txBox="1"/>
          <p:nvPr>
            <p:ph idx="1" type="body"/>
          </p:nvPr>
        </p:nvSpPr>
        <p:spPr>
          <a:xfrm>
            <a:off x="441723" y="1679486"/>
            <a:ext cx="4017600" cy="3047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>
                <a:solidFill>
                  <a:schemeClr val="lt1"/>
                </a:solidFill>
              </a:defRPr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0" i="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0" i="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6" name="Google Shape;186;p33"/>
          <p:cNvSpPr txBox="1"/>
          <p:nvPr>
            <p:ph idx="2" type="body"/>
          </p:nvPr>
        </p:nvSpPr>
        <p:spPr>
          <a:xfrm>
            <a:off x="4684500" y="1679486"/>
            <a:ext cx="4017600" cy="3047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i="0"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0" i="0"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7" name="Google Shape;187;p33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8" name="Google Shape;188;p33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9" name="Google Shape;189;p33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190" name="Google Shape;190;p33"/>
          <p:cNvSpPr txBox="1"/>
          <p:nvPr/>
        </p:nvSpPr>
        <p:spPr>
          <a:xfrm>
            <a:off x="441723" y="-281668"/>
            <a:ext cx="8259364" cy="2297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words </a:t>
            </a:r>
            <a:r>
              <a:rPr b="0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headline using </a:t>
            </a: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bold   </a:t>
            </a:r>
            <a:endParaRPr b="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951">
          <p15:clr>
            <a:srgbClr val="F26B43"/>
          </p15:clr>
        </p15:guide>
        <p15:guide id="2" pos="2809">
          <p15:clr>
            <a:srgbClr val="F26B43"/>
          </p15:clr>
        </p15:guide>
        <p15:guide id="3" orient="horz" pos="1057">
          <p15:clr>
            <a:srgbClr val="F26B43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bullet list">
  <p:cSld name="Title and one bullet list">
    <p:bg>
      <p:bgPr>
        <a:solidFill>
          <a:schemeClr val="accent3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441722" y="465536"/>
            <a:ext cx="8259366" cy="647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4"/>
          <p:cNvSpPr txBox="1"/>
          <p:nvPr>
            <p:ph idx="1" type="body"/>
          </p:nvPr>
        </p:nvSpPr>
        <p:spPr>
          <a:xfrm>
            <a:off x="442342" y="1221581"/>
            <a:ext cx="8259300" cy="3505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>
                <a:solidFill>
                  <a:schemeClr val="lt1"/>
                </a:solidFill>
              </a:defRPr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0" i="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0" i="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4" name="Google Shape;194;p34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95" name="Google Shape;195;p34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96" name="Google Shape;196;p34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chemeClr val="accen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/>
        </p:nvSpPr>
        <p:spPr>
          <a:xfrm>
            <a:off x="315960" y="459663"/>
            <a:ext cx="875714" cy="6535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/>
          </a:p>
        </p:txBody>
      </p:sp>
      <p:sp>
        <p:nvSpPr>
          <p:cNvPr id="199" name="Google Shape;199;p35"/>
          <p:cNvSpPr txBox="1"/>
          <p:nvPr>
            <p:ph idx="1" type="body"/>
          </p:nvPr>
        </p:nvSpPr>
        <p:spPr>
          <a:xfrm>
            <a:off x="441722" y="1221581"/>
            <a:ext cx="8259365" cy="3086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sz="36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0" name="Google Shape;200;p35"/>
          <p:cNvSpPr txBox="1"/>
          <p:nvPr>
            <p:ph idx="2" type="body"/>
          </p:nvPr>
        </p:nvSpPr>
        <p:spPr>
          <a:xfrm>
            <a:off x="442800" y="4451228"/>
            <a:ext cx="8259300" cy="27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1" name="Google Shape;201;p35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02" name="Google Shape;202;p35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03" name="Google Shape;203;p35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ing">
  <p:cSld name="Section heading">
    <p:bg>
      <p:bgPr>
        <a:solidFill>
          <a:schemeClr val="accent3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idx="1" type="body"/>
          </p:nvPr>
        </p:nvSpPr>
        <p:spPr>
          <a:xfrm>
            <a:off x="0" y="1895859"/>
            <a:ext cx="9144000" cy="71663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1" sz="50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6" name="Google Shape;206;p36"/>
          <p:cNvSpPr txBox="1"/>
          <p:nvPr>
            <p:ph idx="2" type="body"/>
          </p:nvPr>
        </p:nvSpPr>
        <p:spPr>
          <a:xfrm>
            <a:off x="0" y="2669889"/>
            <a:ext cx="9144000" cy="716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0" sz="50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7" name="Google Shape;207;p36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08" name="Google Shape;208;p36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09" name="Google Shape;209;p36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">
  <p:cSld name="Numbers">
    <p:bg>
      <p:bgPr>
        <a:solidFill>
          <a:schemeClr val="accent3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/>
          <p:nvPr>
            <p:ph idx="1" type="body"/>
          </p:nvPr>
        </p:nvSpPr>
        <p:spPr>
          <a:xfrm>
            <a:off x="444782" y="744526"/>
            <a:ext cx="872100" cy="872100"/>
          </a:xfrm>
          <a:prstGeom prst="ellipse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0" lIns="0" spcFirstLastPara="1" rIns="0" wrap="square" tIns="54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b="1" sz="4500"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2" name="Google Shape;212;p37"/>
          <p:cNvSpPr txBox="1"/>
          <p:nvPr>
            <p:ph idx="2" type="body"/>
          </p:nvPr>
        </p:nvSpPr>
        <p:spPr>
          <a:xfrm>
            <a:off x="1451482" y="744526"/>
            <a:ext cx="2692900" cy="8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3" name="Google Shape;213;p37"/>
          <p:cNvSpPr/>
          <p:nvPr>
            <p:ph idx="3" type="body"/>
          </p:nvPr>
        </p:nvSpPr>
        <p:spPr>
          <a:xfrm>
            <a:off x="4569602" y="683418"/>
            <a:ext cx="872100" cy="872100"/>
          </a:xfrm>
          <a:prstGeom prst="ellipse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0" lIns="0" spcFirstLastPara="1" rIns="0" wrap="square" tIns="54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b="1" sz="4500"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4" name="Google Shape;214;p37"/>
          <p:cNvSpPr txBox="1"/>
          <p:nvPr>
            <p:ph idx="4" type="body"/>
          </p:nvPr>
        </p:nvSpPr>
        <p:spPr>
          <a:xfrm>
            <a:off x="5578699" y="683418"/>
            <a:ext cx="2779367" cy="8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5" name="Google Shape;215;p37"/>
          <p:cNvSpPr/>
          <p:nvPr>
            <p:ph idx="5" type="body"/>
          </p:nvPr>
        </p:nvSpPr>
        <p:spPr>
          <a:xfrm>
            <a:off x="1704651" y="1807369"/>
            <a:ext cx="872100" cy="872100"/>
          </a:xfrm>
          <a:prstGeom prst="ellipse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0" lIns="0" spcFirstLastPara="1" rIns="0" wrap="square" tIns="54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b="1" sz="4500"/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2pPr>
            <a:lvl3pPr indent="-228600" lvl="2" marL="1371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3pPr>
            <a:lvl4pPr indent="-228600" lvl="3" marL="1828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4pPr>
            <a:lvl5pPr indent="-228600" lvl="4" marL="22860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6" name="Google Shape;216;p37"/>
          <p:cNvSpPr txBox="1"/>
          <p:nvPr>
            <p:ph idx="6" type="body"/>
          </p:nvPr>
        </p:nvSpPr>
        <p:spPr>
          <a:xfrm>
            <a:off x="2715492" y="1807369"/>
            <a:ext cx="2334815" cy="8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7" name="Google Shape;217;p37"/>
          <p:cNvSpPr/>
          <p:nvPr>
            <p:ph idx="7" type="body"/>
          </p:nvPr>
        </p:nvSpPr>
        <p:spPr>
          <a:xfrm>
            <a:off x="5391150" y="2227660"/>
            <a:ext cx="872100" cy="872100"/>
          </a:xfrm>
          <a:prstGeom prst="ellipse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0" lIns="0" spcFirstLastPara="1" rIns="0" wrap="square" tIns="54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b="1" sz="4500"/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2pPr>
            <a:lvl3pPr indent="-228600" lvl="2" marL="1371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3pPr>
            <a:lvl4pPr indent="-228600" lvl="3" marL="1828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4pPr>
            <a:lvl5pPr indent="-228600" lvl="4" marL="22860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8" name="Google Shape;218;p37"/>
          <p:cNvSpPr txBox="1"/>
          <p:nvPr>
            <p:ph idx="8" type="body"/>
          </p:nvPr>
        </p:nvSpPr>
        <p:spPr>
          <a:xfrm>
            <a:off x="6401991" y="2227660"/>
            <a:ext cx="2299096" cy="8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9" name="Google Shape;219;p37"/>
          <p:cNvSpPr/>
          <p:nvPr>
            <p:ph idx="9" type="body"/>
          </p:nvPr>
        </p:nvSpPr>
        <p:spPr>
          <a:xfrm>
            <a:off x="1094185" y="3374231"/>
            <a:ext cx="872100" cy="872100"/>
          </a:xfrm>
          <a:prstGeom prst="ellipse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0" lIns="0" spcFirstLastPara="1" rIns="0" wrap="square" tIns="54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b="1" sz="4500"/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2pPr>
            <a:lvl3pPr indent="-228600" lvl="2" marL="1371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3pPr>
            <a:lvl4pPr indent="-228600" lvl="3" marL="1828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4pPr>
            <a:lvl5pPr indent="-228600" lvl="4" marL="22860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0" name="Google Shape;220;p37"/>
          <p:cNvSpPr txBox="1"/>
          <p:nvPr>
            <p:ph idx="13" type="body"/>
          </p:nvPr>
        </p:nvSpPr>
        <p:spPr>
          <a:xfrm>
            <a:off x="2110826" y="3374231"/>
            <a:ext cx="2203999" cy="8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1" name="Google Shape;221;p37"/>
          <p:cNvSpPr/>
          <p:nvPr>
            <p:ph idx="14" type="body"/>
          </p:nvPr>
        </p:nvSpPr>
        <p:spPr>
          <a:xfrm>
            <a:off x="4779169" y="3853533"/>
            <a:ext cx="872100" cy="872100"/>
          </a:xfrm>
          <a:prstGeom prst="ellipse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0" lIns="0" spcFirstLastPara="1" rIns="0" wrap="square" tIns="54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b="1" sz="4500"/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2pPr>
            <a:lvl3pPr indent="-228600" lvl="2" marL="1371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3pPr>
            <a:lvl4pPr indent="-228600" lvl="3" marL="1828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4pPr>
            <a:lvl5pPr indent="-228600" lvl="4" marL="22860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2" name="Google Shape;222;p37"/>
          <p:cNvSpPr txBox="1"/>
          <p:nvPr>
            <p:ph idx="15" type="body"/>
          </p:nvPr>
        </p:nvSpPr>
        <p:spPr>
          <a:xfrm>
            <a:off x="5790010" y="3853533"/>
            <a:ext cx="2507456" cy="8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3" name="Google Shape;223;p37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24" name="Google Shape;224;p37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25" name="Google Shape;225;p37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226" name="Google Shape;226;p37"/>
          <p:cNvSpPr txBox="1"/>
          <p:nvPr/>
        </p:nvSpPr>
        <p:spPr>
          <a:xfrm>
            <a:off x="441723" y="-281668"/>
            <a:ext cx="8259364" cy="2297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words </a:t>
            </a:r>
            <a:r>
              <a:rPr b="0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text using </a:t>
            </a: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bold   </a:t>
            </a:r>
            <a:endParaRPr b="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rrow">
  <p:cSld name="Arrow">
    <p:bg>
      <p:bgPr>
        <a:solidFill>
          <a:schemeClr val="accent6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29" name="Google Shape;229;p38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30" name="Google Shape;230;p38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231" name="Google Shape;231;p38"/>
          <p:cNvSpPr txBox="1"/>
          <p:nvPr/>
        </p:nvSpPr>
        <p:spPr>
          <a:xfrm>
            <a:off x="-914400" y="-16705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8"/>
          <p:cNvSpPr txBox="1"/>
          <p:nvPr/>
        </p:nvSpPr>
        <p:spPr>
          <a:xfrm>
            <a:off x="3398655" y="174181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8"/>
          <p:cNvSpPr txBox="1"/>
          <p:nvPr>
            <p:ph type="title"/>
          </p:nvPr>
        </p:nvSpPr>
        <p:spPr>
          <a:xfrm>
            <a:off x="441722" y="465534"/>
            <a:ext cx="8259366" cy="6486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4" name="Google Shape;234;p38"/>
          <p:cNvSpPr/>
          <p:nvPr>
            <p:ph idx="1" type="body"/>
          </p:nvPr>
        </p:nvSpPr>
        <p:spPr>
          <a:xfrm>
            <a:off x="1108533" y="1388029"/>
            <a:ext cx="526109" cy="526109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0" lIns="702000" spcFirstLastPara="1" rIns="0" wrap="square" tIns="54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5" name="Google Shape;235;p38"/>
          <p:cNvSpPr/>
          <p:nvPr>
            <p:ph idx="2" type="body"/>
          </p:nvPr>
        </p:nvSpPr>
        <p:spPr>
          <a:xfrm>
            <a:off x="4019102" y="1812530"/>
            <a:ext cx="526109" cy="526109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0" lIns="702000" spcFirstLastPara="1" rIns="0" wrap="square" tIns="54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6" name="Google Shape;236;p38"/>
          <p:cNvSpPr/>
          <p:nvPr>
            <p:ph idx="3" type="body"/>
          </p:nvPr>
        </p:nvSpPr>
        <p:spPr>
          <a:xfrm>
            <a:off x="2152212" y="2834972"/>
            <a:ext cx="526109" cy="526109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0" lIns="702000" spcFirstLastPara="1" rIns="0" wrap="square" tIns="54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7" name="Google Shape;237;p38"/>
          <p:cNvSpPr/>
          <p:nvPr>
            <p:ph idx="4" type="body"/>
          </p:nvPr>
        </p:nvSpPr>
        <p:spPr>
          <a:xfrm>
            <a:off x="5326002" y="3126335"/>
            <a:ext cx="526109" cy="526109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0" lIns="702000" spcFirstLastPara="1" rIns="0" wrap="square" tIns="54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8" name="Google Shape;238;p38"/>
          <p:cNvSpPr txBox="1"/>
          <p:nvPr>
            <p:ph idx="5" type="body"/>
          </p:nvPr>
        </p:nvSpPr>
        <p:spPr>
          <a:xfrm>
            <a:off x="441723" y="4217564"/>
            <a:ext cx="8259364" cy="50921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/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/>
            </a:lvl3pPr>
            <a:lvl4pPr indent="-228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/>
            </a:lvl4pPr>
            <a:lvl5pPr indent="-228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/>
            </a:lvl5pPr>
            <a:lvl6pPr indent="-2286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/>
            </a:lvl6pPr>
            <a:lvl7pPr indent="-2286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/>
            </a:lvl7pPr>
            <a:lvl8pPr indent="-2286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/>
            </a:lvl8pPr>
            <a:lvl9pPr indent="-2286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/>
            </a:lvl9pPr>
          </a:lstStyle>
          <a:p/>
        </p:txBody>
      </p:sp>
      <p:sp>
        <p:nvSpPr>
          <p:cNvPr id="239" name="Google Shape;239;p38"/>
          <p:cNvSpPr txBox="1"/>
          <p:nvPr/>
        </p:nvSpPr>
        <p:spPr>
          <a:xfrm>
            <a:off x="441723" y="-281668"/>
            <a:ext cx="8259364" cy="2297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words </a:t>
            </a:r>
            <a:r>
              <a:rPr b="0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headline using </a:t>
            </a: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bold   </a:t>
            </a:r>
            <a:endParaRPr b="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text right">
  <p:cSld name="Image with text right">
    <p:bg>
      <p:bgPr>
        <a:solidFill>
          <a:schemeClr val="accen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/>
          <p:nvPr>
            <p:ph idx="2" type="pic"/>
          </p:nvPr>
        </p:nvSpPr>
        <p:spPr>
          <a:xfrm rot="-708434">
            <a:off x="764206" y="1482595"/>
            <a:ext cx="2874566" cy="2812230"/>
          </a:xfrm>
          <a:prstGeom prst="rect">
            <a:avLst/>
          </a:prstGeom>
          <a:solidFill>
            <a:srgbClr val="A5A5A5"/>
          </a:solidFill>
          <a:ln cap="flat" cmpd="sng" w="146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2" name="Google Shape;242;p39"/>
          <p:cNvSpPr txBox="1"/>
          <p:nvPr>
            <p:ph type="title"/>
          </p:nvPr>
        </p:nvSpPr>
        <p:spPr>
          <a:xfrm>
            <a:off x="441724" y="465534"/>
            <a:ext cx="8259364" cy="648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3" name="Google Shape;243;p39"/>
          <p:cNvSpPr txBox="1"/>
          <p:nvPr>
            <p:ph idx="1" type="body"/>
          </p:nvPr>
        </p:nvSpPr>
        <p:spPr>
          <a:xfrm>
            <a:off x="4337685" y="1572800"/>
            <a:ext cx="4363402" cy="3153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b="1" sz="27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 sz="2400"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 sz="18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4" name="Google Shape;244;p39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45" name="Google Shape;245;p39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46" name="Google Shape;246;p39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A">
  <p:cSld name="Title and image A">
    <p:bg>
      <p:bgPr>
        <a:solidFill>
          <a:schemeClr val="dk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/>
          <p:nvPr>
            <p:ph idx="2" type="pic"/>
          </p:nvPr>
        </p:nvSpPr>
        <p:spPr>
          <a:xfrm>
            <a:off x="1" y="248400"/>
            <a:ext cx="9143999" cy="4895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9" name="Google Shape;249;p40"/>
          <p:cNvSpPr txBox="1"/>
          <p:nvPr>
            <p:ph type="title"/>
          </p:nvPr>
        </p:nvSpPr>
        <p:spPr>
          <a:xfrm>
            <a:off x="441724" y="567000"/>
            <a:ext cx="5116500" cy="799371"/>
          </a:xfrm>
          <a:prstGeom prst="rect">
            <a:avLst/>
          </a:prstGeom>
          <a:solidFill>
            <a:schemeClr val="accent1">
              <a:alpha val="99607"/>
            </a:schemeClr>
          </a:solidFill>
          <a:ln>
            <a:noFill/>
          </a:ln>
        </p:spPr>
        <p:txBody>
          <a:bodyPr anchorCtr="0" anchor="t" bIns="81000" lIns="189000" spcFirstLastPara="1" rIns="189000" wrap="square" tIns="1620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sz="3600">
                <a:solidFill>
                  <a:schemeClr val="l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0" name="Google Shape;250;p40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51" name="Google Shape;251;p40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52" name="Google Shape;252;p40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253" name="Google Shape;253;p40"/>
          <p:cNvSpPr txBox="1"/>
          <p:nvPr/>
        </p:nvSpPr>
        <p:spPr>
          <a:xfrm>
            <a:off x="441723" y="-281668"/>
            <a:ext cx="8259364" cy="2297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words </a:t>
            </a:r>
            <a:r>
              <a:rPr b="0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headline using </a:t>
            </a: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bold   </a:t>
            </a:r>
            <a:endParaRPr b="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B">
  <p:cSld name="Title and image B">
    <p:bg>
      <p:bgPr>
        <a:solidFill>
          <a:schemeClr val="dk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/>
          <p:nvPr>
            <p:ph idx="2" type="pic"/>
          </p:nvPr>
        </p:nvSpPr>
        <p:spPr>
          <a:xfrm>
            <a:off x="0" y="248400"/>
            <a:ext cx="9143999" cy="4895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56" name="Google Shape;256;p41"/>
          <p:cNvSpPr txBox="1"/>
          <p:nvPr>
            <p:ph type="title"/>
          </p:nvPr>
        </p:nvSpPr>
        <p:spPr>
          <a:xfrm>
            <a:off x="441721" y="3721660"/>
            <a:ext cx="3130402" cy="1005121"/>
          </a:xfrm>
          <a:prstGeom prst="rect">
            <a:avLst/>
          </a:prstGeom>
          <a:solidFill>
            <a:schemeClr val="accent3">
              <a:alpha val="99607"/>
            </a:schemeClr>
          </a:solidFill>
          <a:ln>
            <a:noFill/>
          </a:ln>
        </p:spPr>
        <p:txBody>
          <a:bodyPr anchorCtr="0" anchor="t" bIns="0" lIns="189000" spcFirstLastPara="1" rIns="189000" wrap="square" tIns="810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7" name="Google Shape;257;p41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58" name="Google Shape;258;p41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59" name="Google Shape;259;p41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260" name="Google Shape;260;p41"/>
          <p:cNvSpPr txBox="1"/>
          <p:nvPr/>
        </p:nvSpPr>
        <p:spPr>
          <a:xfrm>
            <a:off x="441723" y="-281668"/>
            <a:ext cx="8259364" cy="2297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words </a:t>
            </a:r>
            <a:r>
              <a:rPr b="0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headline using </a:t>
            </a: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bold   </a:t>
            </a:r>
            <a:endParaRPr b="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C">
  <p:cSld name="Title and image C"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/>
          <p:nvPr>
            <p:ph idx="2" type="pic"/>
          </p:nvPr>
        </p:nvSpPr>
        <p:spPr>
          <a:xfrm>
            <a:off x="0" y="248400"/>
            <a:ext cx="9143999" cy="4895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63" name="Google Shape;263;p42"/>
          <p:cNvSpPr txBox="1"/>
          <p:nvPr>
            <p:ph type="title"/>
          </p:nvPr>
        </p:nvSpPr>
        <p:spPr>
          <a:xfrm>
            <a:off x="3584588" y="3373412"/>
            <a:ext cx="5116500" cy="799371"/>
          </a:xfrm>
          <a:prstGeom prst="rect">
            <a:avLst/>
          </a:prstGeom>
          <a:solidFill>
            <a:schemeClr val="dk1">
              <a:alpha val="99607"/>
            </a:schemeClr>
          </a:solidFill>
          <a:ln>
            <a:noFill/>
          </a:ln>
        </p:spPr>
        <p:txBody>
          <a:bodyPr anchorCtr="0" anchor="t" bIns="81000" lIns="189000" spcFirstLastPara="1" rIns="189000" wrap="square" tIns="1620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4" name="Google Shape;264;p42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65" name="Google Shape;265;p42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66" name="Google Shape;266;p42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267" name="Google Shape;267;p42"/>
          <p:cNvSpPr txBox="1"/>
          <p:nvPr/>
        </p:nvSpPr>
        <p:spPr>
          <a:xfrm>
            <a:off x="441723" y="-281668"/>
            <a:ext cx="8259364" cy="2297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words </a:t>
            </a:r>
            <a:r>
              <a:rPr b="0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headline using </a:t>
            </a: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bold   </a:t>
            </a:r>
            <a:endParaRPr b="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D">
  <p:cSld name="Title and image D">
    <p:bg>
      <p:bgPr>
        <a:solidFill>
          <a:schemeClr val="dk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3"/>
          <p:cNvSpPr/>
          <p:nvPr>
            <p:ph idx="2" type="pic"/>
          </p:nvPr>
        </p:nvSpPr>
        <p:spPr>
          <a:xfrm>
            <a:off x="0" y="248400"/>
            <a:ext cx="9143999" cy="4895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70" name="Google Shape;270;p43"/>
          <p:cNvSpPr txBox="1"/>
          <p:nvPr>
            <p:ph type="title"/>
          </p:nvPr>
        </p:nvSpPr>
        <p:spPr>
          <a:xfrm>
            <a:off x="441722" y="763051"/>
            <a:ext cx="8259365" cy="688135"/>
          </a:xfrm>
          <a:prstGeom prst="rect">
            <a:avLst/>
          </a:prstGeom>
          <a:solidFill>
            <a:schemeClr val="dk2">
              <a:alpha val="99607"/>
            </a:schemeClr>
          </a:solidFill>
          <a:ln>
            <a:noFill/>
          </a:ln>
        </p:spPr>
        <p:txBody>
          <a:bodyPr anchorCtr="0" anchor="t" bIns="135000" lIns="135000" spcFirstLastPara="1" rIns="135000" wrap="square" tIns="1350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1" name="Google Shape;271;p43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72" name="Google Shape;272;p43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73" name="Google Shape;273;p43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274" name="Google Shape;274;p43"/>
          <p:cNvSpPr txBox="1"/>
          <p:nvPr/>
        </p:nvSpPr>
        <p:spPr>
          <a:xfrm>
            <a:off x="441723" y="-281668"/>
            <a:ext cx="8259364" cy="2297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words </a:t>
            </a:r>
            <a:r>
              <a:rPr b="0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headline using </a:t>
            </a: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bold   </a:t>
            </a:r>
            <a:endParaRPr b="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E">
  <p:cSld name="Title and image E"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"/>
          <p:cNvSpPr/>
          <p:nvPr>
            <p:ph idx="2" type="pic"/>
          </p:nvPr>
        </p:nvSpPr>
        <p:spPr>
          <a:xfrm>
            <a:off x="0" y="248400"/>
            <a:ext cx="9143999" cy="4895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77" name="Google Shape;277;p44"/>
          <p:cNvSpPr txBox="1"/>
          <p:nvPr>
            <p:ph type="title"/>
          </p:nvPr>
        </p:nvSpPr>
        <p:spPr>
          <a:xfrm>
            <a:off x="441722" y="3121496"/>
            <a:ext cx="8259365" cy="1605285"/>
          </a:xfrm>
          <a:prstGeom prst="rect">
            <a:avLst/>
          </a:prstGeom>
          <a:solidFill>
            <a:schemeClr val="dk1">
              <a:alpha val="45882"/>
            </a:schemeClr>
          </a:solidFill>
          <a:ln>
            <a:noFill/>
          </a:ln>
        </p:spPr>
        <p:txBody>
          <a:bodyPr anchorCtr="0" anchor="t" bIns="0" lIns="189000" spcFirstLastPara="1" rIns="189000" wrap="square" tIns="81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1" sz="50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8" name="Google Shape;278;p44"/>
          <p:cNvSpPr txBox="1"/>
          <p:nvPr>
            <p:ph idx="10" type="dt"/>
          </p:nvPr>
        </p:nvSpPr>
        <p:spPr>
          <a:xfrm>
            <a:off x="7746833" y="64309"/>
            <a:ext cx="611232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79" name="Google Shape;279;p44"/>
          <p:cNvSpPr txBox="1"/>
          <p:nvPr>
            <p:ph idx="11" type="ftr"/>
          </p:nvPr>
        </p:nvSpPr>
        <p:spPr>
          <a:xfrm>
            <a:off x="2427371" y="64309"/>
            <a:ext cx="5235871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80" name="Google Shape;280;p44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281" name="Google Shape;281;p44"/>
          <p:cNvSpPr txBox="1"/>
          <p:nvPr/>
        </p:nvSpPr>
        <p:spPr>
          <a:xfrm>
            <a:off x="441723" y="-281668"/>
            <a:ext cx="8259364" cy="2297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words </a:t>
            </a:r>
            <a:r>
              <a:rPr b="0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headline using </a:t>
            </a:r>
            <a:r>
              <a:rPr b="1" lang="d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bold   </a:t>
            </a:r>
            <a:endParaRPr b="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1" Type="http://schemas.openxmlformats.org/officeDocument/2006/relationships/image" Target="../media/image10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39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1.xml"/><Relationship Id="rId33" Type="http://schemas.openxmlformats.org/officeDocument/2006/relationships/theme" Target="../theme/theme3.xml"/><Relationship Id="rId10" Type="http://schemas.openxmlformats.org/officeDocument/2006/relationships/slideLayout" Target="../slideLayouts/slideLayout20.xml"/><Relationship Id="rId3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441724" y="465536"/>
            <a:ext cx="8259300" cy="648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442342" y="1221581"/>
            <a:ext cx="8259300" cy="3505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14768" y="64309"/>
            <a:ext cx="286319" cy="1325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/28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1">
            <a:alphaModFix/>
          </a:blip>
          <a:srcRect b="13844" l="12042" r="17198" t="11447"/>
          <a:stretch/>
        </p:blipFill>
        <p:spPr>
          <a:xfrm>
            <a:off x="251651" y="47684"/>
            <a:ext cx="124887" cy="15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1271" y="72350"/>
            <a:ext cx="1749486" cy="1196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93">
          <p15:clr>
            <a:srgbClr val="F26B43"/>
          </p15:clr>
        </p15:guide>
        <p15:guide id="2" orient="horz" pos="701">
          <p15:clr>
            <a:srgbClr val="F26B43"/>
          </p15:clr>
        </p15:guide>
        <p15:guide id="3" pos="278">
          <p15:clr>
            <a:srgbClr val="F26B43"/>
          </p15:clr>
        </p15:guide>
        <p15:guide id="4" pos="5481">
          <p15:clr>
            <a:srgbClr val="F26B43"/>
          </p15:clr>
        </p15:guide>
        <p15:guide id="5" orient="horz" pos="769">
          <p15:clr>
            <a:srgbClr val="F26B43"/>
          </p15:clr>
        </p15:guide>
        <p15:guide id="6" orient="horz" pos="297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38.png"/><Relationship Id="rId5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Relationship Id="rId5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5"/>
          <p:cNvSpPr txBox="1"/>
          <p:nvPr>
            <p:ph idx="10" type="dt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100"/>
              <a:t>29/06/2022</a:t>
            </a:r>
            <a:endParaRPr sz="1100"/>
          </a:p>
        </p:txBody>
      </p:sp>
      <p:sp>
        <p:nvSpPr>
          <p:cNvPr id="288" name="Google Shape;288;p45"/>
          <p:cNvSpPr txBox="1"/>
          <p:nvPr>
            <p:ph idx="4294967295" type="sldNum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289" name="Google Shape;289;p45"/>
          <p:cNvSpPr txBox="1"/>
          <p:nvPr>
            <p:ph type="ctrTitle"/>
          </p:nvPr>
        </p:nvSpPr>
        <p:spPr>
          <a:xfrm>
            <a:off x="0" y="518861"/>
            <a:ext cx="4469607" cy="410552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2538000" lIns="405000" spcFirstLastPara="1" rIns="270000" wrap="square" tIns="351000">
            <a:noAutofit/>
          </a:bodyPr>
          <a:lstStyle/>
          <a:p>
            <a:pPr indent="0" lvl="0" marL="0" rtl="0" algn="l">
              <a:lnSpc>
                <a:spcPct val="9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0" name="Google Shape;290;p45"/>
          <p:cNvSpPr txBox="1"/>
          <p:nvPr>
            <p:ph idx="2" type="subTitle"/>
          </p:nvPr>
        </p:nvSpPr>
        <p:spPr>
          <a:xfrm>
            <a:off x="441723" y="2255464"/>
            <a:ext cx="3709986" cy="54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da"/>
              <a:t>A GRU Method for Automated Annual Layer Identification</a:t>
            </a:r>
            <a:endParaRPr b="0"/>
          </a:p>
        </p:txBody>
      </p:sp>
      <p:sp>
        <p:nvSpPr>
          <p:cNvPr id="291" name="Google Shape;291;p45"/>
          <p:cNvSpPr txBox="1"/>
          <p:nvPr>
            <p:ph idx="3" type="body"/>
          </p:nvPr>
        </p:nvSpPr>
        <p:spPr>
          <a:xfrm>
            <a:off x="441722" y="3040200"/>
            <a:ext cx="3709987" cy="67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da" sz="1100">
                <a:solidFill>
                  <a:srgbClr val="595959"/>
                </a:solidFill>
              </a:rPr>
              <a:t>Rasmus Arentoft Nielsen </a:t>
            </a:r>
            <a:br>
              <a:rPr lang="da" sz="1100">
                <a:solidFill>
                  <a:srgbClr val="595959"/>
                </a:solidFill>
              </a:rPr>
            </a:br>
            <a:br>
              <a:rPr lang="da" sz="1100">
                <a:solidFill>
                  <a:srgbClr val="595959"/>
                </a:solidFill>
              </a:rPr>
            </a:br>
            <a:r>
              <a:rPr i="1" lang="da" sz="1100">
                <a:solidFill>
                  <a:srgbClr val="595959"/>
                </a:solidFill>
              </a:rPr>
              <a:t>Supervisors: </a:t>
            </a:r>
            <a:br>
              <a:rPr lang="da" sz="1100">
                <a:solidFill>
                  <a:srgbClr val="595959"/>
                </a:solidFill>
              </a:rPr>
            </a:br>
            <a:r>
              <a:rPr lang="da" sz="1100">
                <a:solidFill>
                  <a:srgbClr val="595959"/>
                </a:solidFill>
              </a:rPr>
              <a:t>Sune O. Rasmussen</a:t>
            </a:r>
            <a:br>
              <a:rPr lang="da" sz="1100">
                <a:solidFill>
                  <a:srgbClr val="595959"/>
                </a:solidFill>
              </a:rPr>
            </a:br>
            <a:r>
              <a:rPr lang="da" sz="1100">
                <a:solidFill>
                  <a:srgbClr val="595959"/>
                </a:solidFill>
              </a:rPr>
              <a:t>Troels C. Petersen</a:t>
            </a:r>
            <a:endParaRPr sz="11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1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p45"/>
          <p:cNvSpPr txBox="1"/>
          <p:nvPr>
            <p:ph idx="1" type="body"/>
          </p:nvPr>
        </p:nvSpPr>
        <p:spPr>
          <a:xfrm>
            <a:off x="440531" y="765150"/>
            <a:ext cx="3709987" cy="1009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</a:pPr>
            <a:r>
              <a:rPr lang="da" sz="3800"/>
              <a:t>ML in the dating of ice cores</a:t>
            </a:r>
            <a:endParaRPr sz="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GRU Model - Making predictions</a:t>
            </a:r>
            <a:endParaRPr/>
          </a:p>
        </p:txBody>
      </p:sp>
      <p:sp>
        <p:nvSpPr>
          <p:cNvPr id="423" name="Google Shape;423;p54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pic>
        <p:nvPicPr>
          <p:cNvPr id="424" name="Google Shape;42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65635"/>
            <a:ext cx="8839203" cy="290880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4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26" name="Google Shape;426;p54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27" name="Google Shape;427;p54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Model &amp; Setup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28" name="Google Shape;428;p54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Results</a:t>
            </a:r>
            <a:endParaRPr sz="1000"/>
          </a:p>
        </p:txBody>
      </p:sp>
      <p:sp>
        <p:nvSpPr>
          <p:cNvPr id="429" name="Google Shape;429;p54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430" name="Google Shape;430;p54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Conclusion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5"/>
          <p:cNvSpPr txBox="1"/>
          <p:nvPr>
            <p:ph type="title"/>
          </p:nvPr>
        </p:nvSpPr>
        <p:spPr>
          <a:xfrm>
            <a:off x="441722" y="465535"/>
            <a:ext cx="8259300" cy="647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Results</a:t>
            </a:r>
            <a:endParaRPr/>
          </a:p>
        </p:txBody>
      </p:sp>
      <p:sp>
        <p:nvSpPr>
          <p:cNvPr id="437" name="Google Shape;437;p55"/>
          <p:cNvSpPr txBox="1"/>
          <p:nvPr>
            <p:ph idx="4294967295" type="sldNum"/>
          </p:nvPr>
        </p:nvSpPr>
        <p:spPr>
          <a:xfrm>
            <a:off x="8557925" y="64309"/>
            <a:ext cx="286425" cy="132525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sp>
        <p:nvSpPr>
          <p:cNvPr id="438" name="Google Shape;438;p55"/>
          <p:cNvSpPr/>
          <p:nvPr/>
        </p:nvSpPr>
        <p:spPr>
          <a:xfrm>
            <a:off x="2466413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39" name="Google Shape;439;p55"/>
          <p:cNvSpPr/>
          <p:nvPr/>
        </p:nvSpPr>
        <p:spPr>
          <a:xfrm>
            <a:off x="344435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40" name="Google Shape;440;p55"/>
          <p:cNvSpPr/>
          <p:nvPr/>
        </p:nvSpPr>
        <p:spPr>
          <a:xfrm>
            <a:off x="442229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Model &amp; Setup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41" name="Google Shape;441;p55"/>
          <p:cNvSpPr/>
          <p:nvPr/>
        </p:nvSpPr>
        <p:spPr>
          <a:xfrm>
            <a:off x="5400232" y="0"/>
            <a:ext cx="978075" cy="251775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Results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42" name="Google Shape;442;p55"/>
          <p:cNvSpPr/>
          <p:nvPr/>
        </p:nvSpPr>
        <p:spPr>
          <a:xfrm>
            <a:off x="637817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443" name="Google Shape;443;p55"/>
          <p:cNvSpPr/>
          <p:nvPr/>
        </p:nvSpPr>
        <p:spPr>
          <a:xfrm>
            <a:off x="735611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Conclusion</a:t>
            </a:r>
            <a:endParaRPr sz="1000"/>
          </a:p>
        </p:txBody>
      </p:sp>
      <p:pic>
        <p:nvPicPr>
          <p:cNvPr id="444" name="Google Shape;44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575" y="385372"/>
            <a:ext cx="5688201" cy="465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6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sp>
        <p:nvSpPr>
          <p:cNvPr id="451" name="Google Shape;451;p56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52" name="Google Shape;452;p56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53" name="Google Shape;453;p56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Model &amp; Setup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54" name="Google Shape;454;p56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Results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55" name="Google Shape;455;p56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456" name="Google Shape;456;p56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Conclusion</a:t>
            </a:r>
            <a:endParaRPr sz="1000"/>
          </a:p>
        </p:txBody>
      </p:sp>
      <p:pic>
        <p:nvPicPr>
          <p:cNvPr id="457" name="Google Shape;45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237" y="347675"/>
            <a:ext cx="5653326" cy="462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7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pic>
        <p:nvPicPr>
          <p:cNvPr id="464" name="Google Shape;46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262" y="2100375"/>
            <a:ext cx="7349474" cy="29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450" y="379050"/>
            <a:ext cx="1947197" cy="1593963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7"/>
          <p:cNvSpPr/>
          <p:nvPr/>
        </p:nvSpPr>
        <p:spPr>
          <a:xfrm>
            <a:off x="538100" y="355688"/>
            <a:ext cx="2169900" cy="1640700"/>
          </a:xfrm>
          <a:prstGeom prst="rect">
            <a:avLst/>
          </a:prstGeom>
          <a:solidFill>
            <a:srgbClr val="A2A2A2">
              <a:alpha val="10000"/>
            </a:srgbClr>
          </a:solidFill>
          <a:ln cap="flat" cmpd="sng" w="190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7" name="Google Shape;467;p57"/>
          <p:cNvCxnSpPr/>
          <p:nvPr/>
        </p:nvCxnSpPr>
        <p:spPr>
          <a:xfrm>
            <a:off x="539325" y="1995650"/>
            <a:ext cx="1656000" cy="1141800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8" name="Google Shape;468;p57"/>
          <p:cNvCxnSpPr/>
          <p:nvPr/>
        </p:nvCxnSpPr>
        <p:spPr>
          <a:xfrm flipH="1">
            <a:off x="2296375" y="1986525"/>
            <a:ext cx="412800" cy="1156200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9" name="Google Shape;469;p57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70" name="Google Shape;470;p57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71" name="Google Shape;471;p57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Model &amp; Setup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72" name="Google Shape;472;p57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Results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73" name="Google Shape;473;p57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474" name="Google Shape;474;p57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Conclusion</a:t>
            </a:r>
            <a:endParaRPr sz="1000"/>
          </a:p>
        </p:txBody>
      </p:sp>
      <p:pic>
        <p:nvPicPr>
          <p:cNvPr id="475" name="Google Shape;47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9175" y="383463"/>
            <a:ext cx="1947197" cy="159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2499" y="379066"/>
            <a:ext cx="1947224" cy="1593948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7"/>
          <p:cNvSpPr/>
          <p:nvPr/>
        </p:nvSpPr>
        <p:spPr>
          <a:xfrm>
            <a:off x="3637825" y="360100"/>
            <a:ext cx="2169900" cy="1640700"/>
          </a:xfrm>
          <a:prstGeom prst="rect">
            <a:avLst/>
          </a:prstGeom>
          <a:solidFill>
            <a:srgbClr val="A2A2A2">
              <a:alpha val="10000"/>
            </a:srgbClr>
          </a:solidFill>
          <a:ln cap="flat" cmpd="sng" w="190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8" name="Google Shape;478;p57"/>
          <p:cNvCxnSpPr/>
          <p:nvPr/>
        </p:nvCxnSpPr>
        <p:spPr>
          <a:xfrm flipH="1">
            <a:off x="3052650" y="2004650"/>
            <a:ext cx="592500" cy="978600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9" name="Google Shape;479;p57"/>
          <p:cNvCxnSpPr/>
          <p:nvPr/>
        </p:nvCxnSpPr>
        <p:spPr>
          <a:xfrm flipH="1">
            <a:off x="3111525" y="1995200"/>
            <a:ext cx="2695200" cy="996000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0" name="Google Shape;480;p57"/>
          <p:cNvSpPr txBox="1"/>
          <p:nvPr/>
        </p:nvSpPr>
        <p:spPr>
          <a:xfrm>
            <a:off x="6154875" y="465550"/>
            <a:ext cx="28416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600">
                <a:solidFill>
                  <a:schemeClr val="dk1"/>
                </a:solidFill>
              </a:rPr>
              <a:t>Within each block, 89.9% and 79.8% of GRU counts are within 1 of the GICC05 count for NGRIP and GRIP, respectively.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8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Results</a:t>
            </a:r>
            <a:endParaRPr/>
          </a:p>
        </p:txBody>
      </p:sp>
      <p:pic>
        <p:nvPicPr>
          <p:cNvPr id="487" name="Google Shape;48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525" y="2276600"/>
            <a:ext cx="5818050" cy="2749551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8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89" name="Google Shape;489;p58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90" name="Google Shape;490;p58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Model &amp; Setup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91" name="Google Shape;491;p58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Results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92" name="Google Shape;492;p58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493" name="Google Shape;493;p58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Conclusion</a:t>
            </a:r>
            <a:endParaRPr sz="1000"/>
          </a:p>
        </p:txBody>
      </p:sp>
      <p:sp>
        <p:nvSpPr>
          <p:cNvPr id="494" name="Google Shape;494;p58"/>
          <p:cNvSpPr txBox="1"/>
          <p:nvPr/>
        </p:nvSpPr>
        <p:spPr>
          <a:xfrm>
            <a:off x="515750" y="3137175"/>
            <a:ext cx="363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95" name="Google Shape;49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9530" y="421000"/>
            <a:ext cx="4265475" cy="16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8"/>
          <p:cNvSpPr/>
          <p:nvPr/>
        </p:nvSpPr>
        <p:spPr>
          <a:xfrm>
            <a:off x="3682625" y="352600"/>
            <a:ext cx="4599300" cy="1842900"/>
          </a:xfrm>
          <a:prstGeom prst="rect">
            <a:avLst/>
          </a:prstGeom>
          <a:solidFill>
            <a:srgbClr val="A2A2A2">
              <a:alpha val="10000"/>
            </a:srgbClr>
          </a:solidFill>
          <a:ln cap="flat" cmpd="sng" w="190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7" name="Google Shape;497;p58"/>
          <p:cNvCxnSpPr/>
          <p:nvPr/>
        </p:nvCxnSpPr>
        <p:spPr>
          <a:xfrm>
            <a:off x="3692425" y="2202925"/>
            <a:ext cx="282300" cy="1151700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8" name="Google Shape;498;p58"/>
          <p:cNvCxnSpPr/>
          <p:nvPr/>
        </p:nvCxnSpPr>
        <p:spPr>
          <a:xfrm flipH="1">
            <a:off x="5159400" y="2191800"/>
            <a:ext cx="3120900" cy="1563600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9" name="Google Shape;499;p58"/>
          <p:cNvSpPr/>
          <p:nvPr/>
        </p:nvSpPr>
        <p:spPr>
          <a:xfrm>
            <a:off x="3970275" y="3350900"/>
            <a:ext cx="1189200" cy="404400"/>
          </a:xfrm>
          <a:prstGeom prst="rect">
            <a:avLst/>
          </a:prstGeom>
          <a:solidFill>
            <a:srgbClr val="A2A2A2">
              <a:alpha val="10000"/>
            </a:srgbClr>
          </a:solidFill>
          <a:ln cap="flat" cmpd="sng" w="190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0" name="Google Shape;50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9889" y="468819"/>
            <a:ext cx="924012" cy="925267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8"/>
          <p:cNvSpPr/>
          <p:nvPr/>
        </p:nvSpPr>
        <p:spPr>
          <a:xfrm>
            <a:off x="1707050" y="455257"/>
            <a:ext cx="1029600" cy="952500"/>
          </a:xfrm>
          <a:prstGeom prst="rect">
            <a:avLst/>
          </a:prstGeom>
          <a:solidFill>
            <a:srgbClr val="A2A2A2">
              <a:alpha val="10000"/>
            </a:srgbClr>
          </a:solidFill>
          <a:ln cap="flat" cmpd="sng" w="190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2" name="Google Shape;502;p58"/>
          <p:cNvCxnSpPr/>
          <p:nvPr/>
        </p:nvCxnSpPr>
        <p:spPr>
          <a:xfrm flipH="1" rot="10800000">
            <a:off x="2748125" y="818525"/>
            <a:ext cx="941700" cy="595200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3" name="Google Shape;503;p58"/>
          <p:cNvCxnSpPr/>
          <p:nvPr/>
        </p:nvCxnSpPr>
        <p:spPr>
          <a:xfrm rot="10800000">
            <a:off x="2748075" y="482950"/>
            <a:ext cx="930900" cy="313800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4" name="Google Shape;504;p58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9"/>
          <p:cNvSpPr txBox="1"/>
          <p:nvPr>
            <p:ph type="title"/>
          </p:nvPr>
        </p:nvSpPr>
        <p:spPr>
          <a:xfrm>
            <a:off x="441722" y="465535"/>
            <a:ext cx="8259300" cy="647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Discussion</a:t>
            </a:r>
            <a:endParaRPr/>
          </a:p>
        </p:txBody>
      </p:sp>
      <p:sp>
        <p:nvSpPr>
          <p:cNvPr id="511" name="Google Shape;511;p59"/>
          <p:cNvSpPr txBox="1"/>
          <p:nvPr/>
        </p:nvSpPr>
        <p:spPr>
          <a:xfrm>
            <a:off x="5005388" y="356269"/>
            <a:ext cx="3188025" cy="3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12" name="Google Shape;512;p59"/>
          <p:cNvSpPr/>
          <p:nvPr/>
        </p:nvSpPr>
        <p:spPr>
          <a:xfrm>
            <a:off x="2466413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13" name="Google Shape;513;p59"/>
          <p:cNvSpPr/>
          <p:nvPr/>
        </p:nvSpPr>
        <p:spPr>
          <a:xfrm>
            <a:off x="344435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14" name="Google Shape;514;p59"/>
          <p:cNvSpPr/>
          <p:nvPr/>
        </p:nvSpPr>
        <p:spPr>
          <a:xfrm>
            <a:off x="442229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Model &amp; Setup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15" name="Google Shape;515;p59"/>
          <p:cNvSpPr/>
          <p:nvPr/>
        </p:nvSpPr>
        <p:spPr>
          <a:xfrm>
            <a:off x="540023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Results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16" name="Google Shape;516;p59"/>
          <p:cNvSpPr/>
          <p:nvPr/>
        </p:nvSpPr>
        <p:spPr>
          <a:xfrm>
            <a:off x="6378172" y="0"/>
            <a:ext cx="978075" cy="251775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Discussion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17" name="Google Shape;517;p59"/>
          <p:cNvSpPr/>
          <p:nvPr/>
        </p:nvSpPr>
        <p:spPr>
          <a:xfrm>
            <a:off x="735611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Conclusion</a:t>
            </a:r>
            <a:endParaRPr sz="1000"/>
          </a:p>
        </p:txBody>
      </p:sp>
      <p:sp>
        <p:nvSpPr>
          <p:cNvPr id="518" name="Google Shape;518;p59"/>
          <p:cNvSpPr txBox="1"/>
          <p:nvPr/>
        </p:nvSpPr>
        <p:spPr>
          <a:xfrm>
            <a:off x="596825" y="1113300"/>
            <a:ext cx="7877100" cy="37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da" sz="1800">
                <a:solidFill>
                  <a:schemeClr val="dk1"/>
                </a:solidFill>
              </a:rPr>
              <a:t>Training and evaluation is done using manually identified annual layers</a:t>
            </a:r>
            <a:br>
              <a:rPr lang="da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da" sz="1800">
                <a:solidFill>
                  <a:schemeClr val="dk1"/>
                </a:solidFill>
              </a:rPr>
              <a:t>Model assumes equidistant time-series input, but the data is a depth-series.</a:t>
            </a:r>
            <a:br>
              <a:rPr lang="da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da" sz="1800">
                <a:solidFill>
                  <a:schemeClr val="dk1"/>
                </a:solidFill>
              </a:rPr>
              <a:t>Peak detection is sensitive to used parameter values.</a:t>
            </a:r>
            <a:br>
              <a:rPr lang="da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da" sz="1800">
                <a:solidFill>
                  <a:schemeClr val="dk1"/>
                </a:solidFill>
              </a:rPr>
              <a:t>Training and testing on shorter sections of cores with similar characteristics is recommended.</a:t>
            </a:r>
            <a:br>
              <a:rPr lang="da" sz="1800">
                <a:solidFill>
                  <a:schemeClr val="dk1"/>
                </a:solidFill>
              </a:rPr>
            </a:br>
            <a:br>
              <a:rPr lang="da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</p:txBody>
      </p:sp>
      <p:sp>
        <p:nvSpPr>
          <p:cNvPr id="519" name="Google Shape;519;p59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0"/>
          <p:cNvSpPr txBox="1"/>
          <p:nvPr>
            <p:ph idx="4294967295" type="sldNum"/>
          </p:nvPr>
        </p:nvSpPr>
        <p:spPr>
          <a:xfrm>
            <a:off x="8557925" y="64309"/>
            <a:ext cx="286425" cy="132525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sp>
        <p:nvSpPr>
          <p:cNvPr id="526" name="Google Shape;526;p60"/>
          <p:cNvSpPr/>
          <p:nvPr/>
        </p:nvSpPr>
        <p:spPr>
          <a:xfrm>
            <a:off x="2466413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27" name="Google Shape;527;p60"/>
          <p:cNvSpPr/>
          <p:nvPr/>
        </p:nvSpPr>
        <p:spPr>
          <a:xfrm>
            <a:off x="344435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28" name="Google Shape;528;p60"/>
          <p:cNvSpPr/>
          <p:nvPr/>
        </p:nvSpPr>
        <p:spPr>
          <a:xfrm>
            <a:off x="442229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Model &amp; Setup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29" name="Google Shape;529;p60"/>
          <p:cNvSpPr/>
          <p:nvPr/>
        </p:nvSpPr>
        <p:spPr>
          <a:xfrm>
            <a:off x="540023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Results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30" name="Google Shape;530;p60"/>
          <p:cNvSpPr/>
          <p:nvPr/>
        </p:nvSpPr>
        <p:spPr>
          <a:xfrm>
            <a:off x="6378172" y="0"/>
            <a:ext cx="978075" cy="251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pic>
        <p:nvPicPr>
          <p:cNvPr id="531" name="Google Shape;531;p60"/>
          <p:cNvPicPr preferRelativeResize="0"/>
          <p:nvPr/>
        </p:nvPicPr>
        <p:blipFill rotWithShape="1">
          <a:blip r:embed="rId3">
            <a:alphaModFix amt="50000"/>
          </a:blip>
          <a:srcRect b="19277" l="0" r="0" t="13414"/>
          <a:stretch/>
        </p:blipFill>
        <p:spPr>
          <a:xfrm>
            <a:off x="-21650" y="-91995"/>
            <a:ext cx="9165650" cy="524799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0"/>
          <p:cNvSpPr/>
          <p:nvPr/>
        </p:nvSpPr>
        <p:spPr>
          <a:xfrm>
            <a:off x="7356112" y="0"/>
            <a:ext cx="978075" cy="251775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Conclusion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33" name="Google Shape;533;p60"/>
          <p:cNvSpPr/>
          <p:nvPr/>
        </p:nvSpPr>
        <p:spPr>
          <a:xfrm>
            <a:off x="3505800" y="1529850"/>
            <a:ext cx="2132400" cy="2083800"/>
          </a:xfrm>
          <a:prstGeom prst="ellipse">
            <a:avLst/>
          </a:prstGeom>
          <a:solidFill>
            <a:srgbClr val="FFFFFF">
              <a:alpha val="681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60"/>
          <p:cNvSpPr txBox="1"/>
          <p:nvPr>
            <p:ph type="title"/>
          </p:nvPr>
        </p:nvSpPr>
        <p:spPr>
          <a:xfrm>
            <a:off x="3764700" y="2384700"/>
            <a:ext cx="16146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b="1" lang="da"/>
              <a:t>Conclusion</a:t>
            </a:r>
            <a:endParaRPr b="1"/>
          </a:p>
        </p:txBody>
      </p:sp>
      <p:sp>
        <p:nvSpPr>
          <p:cNvPr id="535" name="Google Shape;535;p60"/>
          <p:cNvSpPr txBox="1"/>
          <p:nvPr/>
        </p:nvSpPr>
        <p:spPr>
          <a:xfrm>
            <a:off x="2499175" y="1619250"/>
            <a:ext cx="363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1"/>
          <p:cNvSpPr txBox="1"/>
          <p:nvPr>
            <p:ph type="title"/>
          </p:nvPr>
        </p:nvSpPr>
        <p:spPr>
          <a:xfrm>
            <a:off x="441722" y="465535"/>
            <a:ext cx="8259300" cy="647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Appendix A - Hyperparameter tuning</a:t>
            </a:r>
            <a:endParaRPr/>
          </a:p>
        </p:txBody>
      </p:sp>
      <p:pic>
        <p:nvPicPr>
          <p:cNvPr id="542" name="Google Shape;54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5775" y="938150"/>
            <a:ext cx="6351194" cy="403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00" y="1474737"/>
            <a:ext cx="7400074" cy="219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400" y="1291800"/>
            <a:ext cx="7684381" cy="255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 rotWithShape="1">
          <a:blip r:embed="rId3">
            <a:alphaModFix/>
          </a:blip>
          <a:srcRect b="0" l="21119" r="4828" t="0"/>
          <a:stretch/>
        </p:blipFill>
        <p:spPr>
          <a:xfrm>
            <a:off x="4572000" y="-374550"/>
            <a:ext cx="6180300" cy="58926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9" name="Google Shape;299;p46"/>
          <p:cNvSpPr txBox="1"/>
          <p:nvPr>
            <p:ph type="title"/>
          </p:nvPr>
        </p:nvSpPr>
        <p:spPr>
          <a:xfrm>
            <a:off x="441722" y="465536"/>
            <a:ext cx="8259366" cy="647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Outline</a:t>
            </a:r>
            <a:endParaRPr/>
          </a:p>
        </p:txBody>
      </p:sp>
      <p:sp>
        <p:nvSpPr>
          <p:cNvPr id="300" name="Google Shape;300;p46"/>
          <p:cNvSpPr txBox="1"/>
          <p:nvPr>
            <p:ph idx="1" type="body"/>
          </p:nvPr>
        </p:nvSpPr>
        <p:spPr>
          <a:xfrm>
            <a:off x="441721" y="1221575"/>
            <a:ext cx="44421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da"/>
              <a:t>A broad introduction</a:t>
            </a:r>
            <a:br>
              <a:rPr lang="da"/>
            </a:br>
            <a:r>
              <a:rPr lang="da" sz="1400">
                <a:solidFill>
                  <a:srgbClr val="595959"/>
                </a:solidFill>
              </a:rPr>
              <a:t>Motivation, data and a bit of glaciology</a:t>
            </a:r>
            <a:endParaRPr sz="14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da"/>
              <a:t>The model</a:t>
            </a:r>
            <a:br>
              <a:rPr lang="da"/>
            </a:br>
            <a:r>
              <a:rPr lang="da" sz="1400">
                <a:solidFill>
                  <a:srgbClr val="595959"/>
                </a:solidFill>
              </a:rPr>
              <a:t>GRU model structure and peak detection</a:t>
            </a:r>
            <a:br>
              <a:rPr lang="da"/>
            </a:br>
            <a:endParaRPr/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da"/>
              <a:t>Results</a:t>
            </a:r>
            <a:br>
              <a:rPr lang="da"/>
            </a:br>
            <a:r>
              <a:rPr lang="da" sz="1400">
                <a:solidFill>
                  <a:srgbClr val="595959"/>
                </a:solidFill>
              </a:rPr>
              <a:t>Examples and overall performance</a:t>
            </a:r>
            <a:br>
              <a:rPr lang="da"/>
            </a:br>
            <a:endParaRPr/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da"/>
              <a:t>Discussion</a:t>
            </a:r>
            <a:br>
              <a:rPr lang="da"/>
            </a:br>
            <a:r>
              <a:rPr lang="da" sz="1400">
                <a:solidFill>
                  <a:srgbClr val="595959"/>
                </a:solidFill>
              </a:rPr>
              <a:t>What are the limitations of the model?</a:t>
            </a:r>
            <a:br>
              <a:rPr lang="da"/>
            </a:br>
            <a:endParaRPr/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da"/>
              <a:t>Conclusions</a:t>
            </a:r>
            <a:endParaRPr/>
          </a:p>
        </p:txBody>
      </p:sp>
      <p:sp>
        <p:nvSpPr>
          <p:cNvPr id="301" name="Google Shape;301;p46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Outline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02" name="Google Shape;302;p46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03" name="Google Shape;303;p46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Model &amp; Setup</a:t>
            </a:r>
            <a:endParaRPr sz="1000"/>
          </a:p>
        </p:txBody>
      </p:sp>
      <p:sp>
        <p:nvSpPr>
          <p:cNvPr id="304" name="Google Shape;304;p46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Results</a:t>
            </a:r>
            <a:endParaRPr sz="1000"/>
          </a:p>
        </p:txBody>
      </p:sp>
      <p:sp>
        <p:nvSpPr>
          <p:cNvPr id="305" name="Google Shape;305;p46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306" name="Google Shape;306;p46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Conclusion</a:t>
            </a:r>
            <a:endParaRPr sz="1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4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Appendix B - Perturbed data for feature importance</a:t>
            </a:r>
            <a:endParaRPr/>
          </a:p>
        </p:txBody>
      </p:sp>
      <p:pic>
        <p:nvPicPr>
          <p:cNvPr id="561" name="Google Shape;56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00" y="1296700"/>
            <a:ext cx="8819574" cy="264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5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Appendix C - Model</a:t>
            </a:r>
            <a:endParaRPr/>
          </a:p>
        </p:txBody>
      </p:sp>
      <p:pic>
        <p:nvPicPr>
          <p:cNvPr id="568" name="Google Shape;56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2650" y="152150"/>
            <a:ext cx="4736076" cy="48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25" y="3587500"/>
            <a:ext cx="3664276" cy="145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724" y="842100"/>
            <a:ext cx="3148124" cy="280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6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Appendix D - Sensitivity of peak detection</a:t>
            </a:r>
            <a:endParaRPr/>
          </a:p>
        </p:txBody>
      </p:sp>
      <p:pic>
        <p:nvPicPr>
          <p:cNvPr id="577" name="Google Shape;57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50" y="1068585"/>
            <a:ext cx="8513872" cy="3725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7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Appendix E - Pseudo-data</a:t>
            </a:r>
            <a:endParaRPr/>
          </a:p>
        </p:txBody>
      </p:sp>
      <p:pic>
        <p:nvPicPr>
          <p:cNvPr id="584" name="Google Shape;58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400" y="1360200"/>
            <a:ext cx="8558400" cy="24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8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Appendix F - Data</a:t>
            </a:r>
            <a:endParaRPr/>
          </a:p>
        </p:txBody>
      </p:sp>
      <p:pic>
        <p:nvPicPr>
          <p:cNvPr id="591" name="Google Shape;59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9436"/>
            <a:ext cx="8839204" cy="2908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2913" y="465550"/>
            <a:ext cx="5838182" cy="467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412" y="393326"/>
            <a:ext cx="7989176" cy="486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1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Appendix G: </a:t>
            </a:r>
            <a:r>
              <a:rPr lang="da"/>
              <a:t>Glaciology</a:t>
            </a:r>
            <a:endParaRPr/>
          </a:p>
        </p:txBody>
      </p:sp>
      <p:pic>
        <p:nvPicPr>
          <p:cNvPr id="610" name="Google Shape;61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725" y="1113225"/>
            <a:ext cx="4849950" cy="35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2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Appendix H: Annual Layer Thicknesses</a:t>
            </a:r>
            <a:endParaRPr/>
          </a:p>
        </p:txBody>
      </p:sp>
      <p:pic>
        <p:nvPicPr>
          <p:cNvPr id="617" name="Google Shape;61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450" y="1113260"/>
            <a:ext cx="8661178" cy="3725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7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sp>
        <p:nvSpPr>
          <p:cNvPr id="313" name="Google Shape;313;p47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14" name="Google Shape;314;p47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000">
                <a:solidFill>
                  <a:schemeClr val="lt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15" name="Google Shape;315;p47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Model &amp; Setup</a:t>
            </a:r>
            <a:endParaRPr sz="1000"/>
          </a:p>
        </p:txBody>
      </p:sp>
      <p:sp>
        <p:nvSpPr>
          <p:cNvPr id="316" name="Google Shape;316;p47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Results</a:t>
            </a:r>
            <a:endParaRPr sz="1000"/>
          </a:p>
        </p:txBody>
      </p:sp>
      <p:sp>
        <p:nvSpPr>
          <p:cNvPr id="317" name="Google Shape;317;p47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318" name="Google Shape;318;p47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Conclusion</a:t>
            </a:r>
            <a:endParaRPr sz="1000"/>
          </a:p>
        </p:txBody>
      </p:sp>
      <p:sp>
        <p:nvSpPr>
          <p:cNvPr id="319" name="Google Shape;319;p47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Introduction</a:t>
            </a:r>
            <a:endParaRPr/>
          </a:p>
        </p:txBody>
      </p:sp>
      <p:pic>
        <p:nvPicPr>
          <p:cNvPr id="320" name="Google Shape;32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275" y="465525"/>
            <a:ext cx="4677975" cy="467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pic>
        <p:nvPicPr>
          <p:cNvPr id="327" name="Google Shape;32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038" y="1221586"/>
            <a:ext cx="8557926" cy="275376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8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29" name="Google Shape;329;p48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30" name="Google Shape;330;p48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Model &amp; Setup</a:t>
            </a:r>
            <a:endParaRPr sz="1000"/>
          </a:p>
        </p:txBody>
      </p:sp>
      <p:sp>
        <p:nvSpPr>
          <p:cNvPr id="331" name="Google Shape;331;p48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Results</a:t>
            </a:r>
            <a:endParaRPr sz="1000"/>
          </a:p>
        </p:txBody>
      </p:sp>
      <p:sp>
        <p:nvSpPr>
          <p:cNvPr id="332" name="Google Shape;332;p48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333" name="Google Shape;333;p48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Conclusion</a:t>
            </a:r>
            <a:endParaRPr sz="1000"/>
          </a:p>
        </p:txBody>
      </p:sp>
      <p:sp>
        <p:nvSpPr>
          <p:cNvPr id="334" name="Google Shape;334;p48"/>
          <p:cNvSpPr/>
          <p:nvPr/>
        </p:nvSpPr>
        <p:spPr>
          <a:xfrm>
            <a:off x="536575" y="2841150"/>
            <a:ext cx="716700" cy="179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674" y="465525"/>
            <a:ext cx="4992650" cy="445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9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GRU Model</a:t>
            </a:r>
            <a:endParaRPr/>
          </a:p>
        </p:txBody>
      </p:sp>
      <p:sp>
        <p:nvSpPr>
          <p:cNvPr id="342" name="Google Shape;342;p49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sp>
        <p:nvSpPr>
          <p:cNvPr id="343" name="Google Shape;343;p49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44" name="Google Shape;344;p49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45" name="Google Shape;345;p49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Model &amp; Setup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46" name="Google Shape;346;p49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Results</a:t>
            </a:r>
            <a:endParaRPr sz="1000"/>
          </a:p>
        </p:txBody>
      </p:sp>
      <p:sp>
        <p:nvSpPr>
          <p:cNvPr id="347" name="Google Shape;347;p49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348" name="Google Shape;348;p49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Conclusion</a:t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50" y="1490200"/>
            <a:ext cx="3159552" cy="2820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5" name="Google Shape;355;p50"/>
          <p:cNvCxnSpPr/>
          <p:nvPr/>
        </p:nvCxnSpPr>
        <p:spPr>
          <a:xfrm>
            <a:off x="2711700" y="2301175"/>
            <a:ext cx="1989000" cy="6897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6" name="Google Shape;356;p50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GRU - Looking Inside</a:t>
            </a:r>
            <a:endParaRPr/>
          </a:p>
        </p:txBody>
      </p:sp>
      <p:sp>
        <p:nvSpPr>
          <p:cNvPr id="357" name="Google Shape;357;p50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pic>
        <p:nvPicPr>
          <p:cNvPr id="358" name="Google Shape;358;p50"/>
          <p:cNvPicPr preferRelativeResize="0"/>
          <p:nvPr/>
        </p:nvPicPr>
        <p:blipFill rotWithShape="1">
          <a:blip r:embed="rId4">
            <a:alphaModFix/>
          </a:blip>
          <a:srcRect b="0" l="0" r="32189" t="0"/>
          <a:stretch/>
        </p:blipFill>
        <p:spPr>
          <a:xfrm>
            <a:off x="4719900" y="1607663"/>
            <a:ext cx="3625149" cy="242502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0"/>
          <p:cNvSpPr/>
          <p:nvPr/>
        </p:nvSpPr>
        <p:spPr>
          <a:xfrm>
            <a:off x="2383525" y="1986425"/>
            <a:ext cx="328200" cy="314700"/>
          </a:xfrm>
          <a:prstGeom prst="rect">
            <a:avLst/>
          </a:prstGeom>
          <a:noFill/>
          <a:ln cap="flat" cmpd="sng" w="1905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0" name="Google Shape;360;p50"/>
          <p:cNvCxnSpPr/>
          <p:nvPr/>
        </p:nvCxnSpPr>
        <p:spPr>
          <a:xfrm flipH="1" rot="10800000">
            <a:off x="2390225" y="1370225"/>
            <a:ext cx="2324100" cy="61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50"/>
          <p:cNvCxnSpPr/>
          <p:nvPr/>
        </p:nvCxnSpPr>
        <p:spPr>
          <a:xfrm>
            <a:off x="2396925" y="2294500"/>
            <a:ext cx="2304000" cy="197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2" name="Google Shape;362;p50"/>
          <p:cNvCxnSpPr/>
          <p:nvPr/>
        </p:nvCxnSpPr>
        <p:spPr>
          <a:xfrm flipH="1" rot="10800000">
            <a:off x="2718400" y="1376825"/>
            <a:ext cx="5665800" cy="6096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3" name="Google Shape;363;p50"/>
          <p:cNvSpPr/>
          <p:nvPr/>
        </p:nvSpPr>
        <p:spPr>
          <a:xfrm>
            <a:off x="4694075" y="1370275"/>
            <a:ext cx="3676800" cy="2899800"/>
          </a:xfrm>
          <a:prstGeom prst="rect">
            <a:avLst/>
          </a:prstGeom>
          <a:solidFill>
            <a:srgbClr val="A2A2A2">
              <a:alpha val="10000"/>
            </a:srgbClr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0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65" name="Google Shape;365;p50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66" name="Google Shape;366;p50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Model &amp; Setup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67" name="Google Shape;367;p50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Results</a:t>
            </a:r>
            <a:endParaRPr sz="1000"/>
          </a:p>
        </p:txBody>
      </p:sp>
      <p:sp>
        <p:nvSpPr>
          <p:cNvPr id="368" name="Google Shape;368;p50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369" name="Google Shape;369;p50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Conclusion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1"/>
          <p:cNvSpPr txBox="1"/>
          <p:nvPr>
            <p:ph type="title"/>
          </p:nvPr>
        </p:nvSpPr>
        <p:spPr>
          <a:xfrm>
            <a:off x="441723" y="465525"/>
            <a:ext cx="30027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GRU - Looking Inside</a:t>
            </a:r>
            <a:endParaRPr/>
          </a:p>
        </p:txBody>
      </p:sp>
      <p:sp>
        <p:nvSpPr>
          <p:cNvPr id="376" name="Google Shape;376;p51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pic>
        <p:nvPicPr>
          <p:cNvPr id="377" name="Google Shape;377;p51"/>
          <p:cNvPicPr preferRelativeResize="0"/>
          <p:nvPr/>
        </p:nvPicPr>
        <p:blipFill rotWithShape="1">
          <a:blip r:embed="rId3">
            <a:alphaModFix/>
          </a:blip>
          <a:srcRect b="0" l="0" r="32971" t="0"/>
          <a:stretch/>
        </p:blipFill>
        <p:spPr>
          <a:xfrm>
            <a:off x="4282350" y="403525"/>
            <a:ext cx="4418749" cy="299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748" y="1598576"/>
            <a:ext cx="3871451" cy="22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1"/>
          <p:cNvPicPr preferRelativeResize="0"/>
          <p:nvPr/>
        </p:nvPicPr>
        <p:blipFill rotWithShape="1">
          <a:blip r:embed="rId3">
            <a:alphaModFix/>
          </a:blip>
          <a:srcRect b="49924" l="67533" r="-3093" t="0"/>
          <a:stretch/>
        </p:blipFill>
        <p:spPr>
          <a:xfrm>
            <a:off x="4381775" y="3501375"/>
            <a:ext cx="2344300" cy="149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1"/>
          <p:cNvPicPr preferRelativeResize="0"/>
          <p:nvPr/>
        </p:nvPicPr>
        <p:blipFill rotWithShape="1">
          <a:blip r:embed="rId3">
            <a:alphaModFix/>
          </a:blip>
          <a:srcRect b="0" l="67867" r="0" t="49924"/>
          <a:stretch/>
        </p:blipFill>
        <p:spPr>
          <a:xfrm>
            <a:off x="6726075" y="3545675"/>
            <a:ext cx="2118349" cy="149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1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2" name="Google Shape;382;p51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3" name="Google Shape;383;p51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Model &amp; Setup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84" name="Google Shape;384;p51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Results</a:t>
            </a:r>
            <a:endParaRPr sz="1000"/>
          </a:p>
        </p:txBody>
      </p:sp>
      <p:sp>
        <p:nvSpPr>
          <p:cNvPr id="385" name="Google Shape;385;p51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386" name="Google Shape;386;p51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Conclusion</a:t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2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pic>
        <p:nvPicPr>
          <p:cNvPr id="393" name="Google Shape;39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800" y="2854100"/>
            <a:ext cx="4614799" cy="228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763300"/>
            <a:ext cx="4614799" cy="2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2"/>
          <p:cNvSpPr/>
          <p:nvPr/>
        </p:nvSpPr>
        <p:spPr>
          <a:xfrm rot="-5400000">
            <a:off x="4151700" y="-1400125"/>
            <a:ext cx="522300" cy="8050200"/>
          </a:xfrm>
          <a:prstGeom prst="rightBrace">
            <a:avLst>
              <a:gd fmla="val 65920" name="adj1"/>
              <a:gd fmla="val 50000" name="adj2"/>
            </a:avLst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396" name="Google Shape;396;p52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97" name="Google Shape;397;p52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98" name="Google Shape;398;p52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Model &amp; Setup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99" name="Google Shape;399;p52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Results</a:t>
            </a:r>
            <a:endParaRPr sz="1000"/>
          </a:p>
        </p:txBody>
      </p:sp>
      <p:sp>
        <p:nvSpPr>
          <p:cNvPr id="400" name="Google Shape;400;p52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401" name="Google Shape;401;p52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Conclusion</a:t>
            </a:r>
            <a:endParaRPr sz="1000"/>
          </a:p>
        </p:txBody>
      </p:sp>
      <p:pic>
        <p:nvPicPr>
          <p:cNvPr id="402" name="Google Shape;40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7399" y="336850"/>
            <a:ext cx="2270899" cy="2026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3"/>
          <p:cNvSpPr txBox="1"/>
          <p:nvPr>
            <p:ph type="title"/>
          </p:nvPr>
        </p:nvSpPr>
        <p:spPr>
          <a:xfrm>
            <a:off x="441722" y="465535"/>
            <a:ext cx="8259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da"/>
              <a:t>GRU Model - Setup</a:t>
            </a:r>
            <a:endParaRPr/>
          </a:p>
        </p:txBody>
      </p:sp>
      <p:sp>
        <p:nvSpPr>
          <p:cNvPr id="409" name="Google Shape;409;p53"/>
          <p:cNvSpPr txBox="1"/>
          <p:nvPr>
            <p:ph idx="4294967295" type="sldNum"/>
          </p:nvPr>
        </p:nvSpPr>
        <p:spPr>
          <a:xfrm>
            <a:off x="8557925" y="64309"/>
            <a:ext cx="286500" cy="13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r>
              <a:rPr lang="da"/>
              <a:t>/16</a:t>
            </a:r>
            <a:endParaRPr/>
          </a:p>
        </p:txBody>
      </p:sp>
      <p:graphicFrame>
        <p:nvGraphicFramePr>
          <p:cNvPr id="410" name="Google Shape;410;p53"/>
          <p:cNvGraphicFramePr/>
          <p:nvPr/>
        </p:nvGraphicFramePr>
        <p:xfrm>
          <a:off x="1006475" y="1383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{7C06309D-FA8B-454B-937E-CB8D64160EEE}</a:tableStyleId>
              </a:tblPr>
              <a:tblGrid>
                <a:gridCol w="1367475"/>
                <a:gridCol w="5871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"/>
                        <a:t>Model type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"/>
                        <a:t>Bidirectional GRU Encoder-Decoder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"/>
                        <a:t>Encoder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"/>
                        <a:t>32 neurons, return_sequences = False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"/>
                        <a:t>Decoder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a">
                          <a:solidFill>
                            <a:schemeClr val="dk1"/>
                          </a:solidFill>
                        </a:rPr>
                        <a:t>32 neurons, return_sequences = True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"/>
                        <a:t>Optimizer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"/>
                        <a:t>Adam, loss = ‘binary_crossentropy’ (BCE)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"/>
                        <a:t>Window size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"/>
                        <a:t>1-2 years (35-140 samples for GRIP/NGRIP) in GICC05 timescale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"/>
                        <a:t>Learning rate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a">
                          <a:solidFill>
                            <a:schemeClr val="dk1"/>
                          </a:solidFill>
                        </a:rPr>
                        <a:t>Typically </a:t>
                      </a:r>
                      <a:r>
                        <a:rPr lang="da">
                          <a:solidFill>
                            <a:schemeClr val="dk1"/>
                          </a:solidFill>
                        </a:rPr>
                        <a:t>[5e-4, 1e-4, 5e-5]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11" name="Google Shape;411;p53"/>
          <p:cNvSpPr/>
          <p:nvPr/>
        </p:nvSpPr>
        <p:spPr>
          <a:xfrm>
            <a:off x="2466413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Outline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12" name="Google Shape;412;p53"/>
          <p:cNvSpPr/>
          <p:nvPr/>
        </p:nvSpPr>
        <p:spPr>
          <a:xfrm>
            <a:off x="344435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dk1"/>
                </a:solidFill>
              </a:rPr>
              <a:t>Introduction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13" name="Google Shape;413;p53"/>
          <p:cNvSpPr/>
          <p:nvPr/>
        </p:nvSpPr>
        <p:spPr>
          <a:xfrm>
            <a:off x="4422292" y="0"/>
            <a:ext cx="978000" cy="251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</a:rPr>
              <a:t>Model &amp; Setup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14" name="Google Shape;414;p53"/>
          <p:cNvSpPr/>
          <p:nvPr/>
        </p:nvSpPr>
        <p:spPr>
          <a:xfrm>
            <a:off x="540023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Results</a:t>
            </a:r>
            <a:endParaRPr sz="1000"/>
          </a:p>
        </p:txBody>
      </p:sp>
      <p:sp>
        <p:nvSpPr>
          <p:cNvPr id="415" name="Google Shape;415;p53"/>
          <p:cNvSpPr/>
          <p:nvPr/>
        </p:nvSpPr>
        <p:spPr>
          <a:xfrm>
            <a:off x="637817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Discussion</a:t>
            </a:r>
            <a:endParaRPr sz="1000"/>
          </a:p>
        </p:txBody>
      </p:sp>
      <p:sp>
        <p:nvSpPr>
          <p:cNvPr id="416" name="Google Shape;416;p53"/>
          <p:cNvSpPr/>
          <p:nvPr/>
        </p:nvSpPr>
        <p:spPr>
          <a:xfrm>
            <a:off x="7356112" y="0"/>
            <a:ext cx="978000" cy="25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DDD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Conclusion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rugerdefineret design">
  <a:themeElements>
    <a:clrScheme name="KU 2022">
      <a:dk1>
        <a:srgbClr val="000000"/>
      </a:dk1>
      <a:lt1>
        <a:srgbClr val="FFFFFF"/>
      </a:lt1>
      <a:dk2>
        <a:srgbClr val="6E6E6E"/>
      </a:dk2>
      <a:lt2>
        <a:srgbClr val="FFFFFF"/>
      </a:lt2>
      <a:accent1>
        <a:srgbClr val="A31D20"/>
      </a:accent1>
      <a:accent2>
        <a:srgbClr val="DA3A09"/>
      </a:accent2>
      <a:accent3>
        <a:srgbClr val="415470"/>
      </a:accent3>
      <a:accent4>
        <a:srgbClr val="197F8E"/>
      </a:accent4>
      <a:accent5>
        <a:srgbClr val="FFBD37"/>
      </a:accent5>
      <a:accent6>
        <a:srgbClr val="4B8324"/>
      </a:accent6>
      <a:hlink>
        <a:srgbClr val="2C6693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