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7"/>
  </p:notesMasterIdLst>
  <p:sldIdLst>
    <p:sldId id="256" r:id="rId2"/>
    <p:sldId id="382" r:id="rId3"/>
    <p:sldId id="259" r:id="rId4"/>
    <p:sldId id="258" r:id="rId5"/>
    <p:sldId id="284" r:id="rId6"/>
    <p:sldId id="359" r:id="rId7"/>
    <p:sldId id="360" r:id="rId8"/>
    <p:sldId id="257" r:id="rId9"/>
    <p:sldId id="271" r:id="rId10"/>
    <p:sldId id="361" r:id="rId11"/>
    <p:sldId id="362" r:id="rId12"/>
    <p:sldId id="364" r:id="rId13"/>
    <p:sldId id="365" r:id="rId14"/>
    <p:sldId id="366" r:id="rId15"/>
    <p:sldId id="380" r:id="rId16"/>
    <p:sldId id="367" r:id="rId17"/>
    <p:sldId id="337" r:id="rId18"/>
    <p:sldId id="368" r:id="rId19"/>
    <p:sldId id="370" r:id="rId20"/>
    <p:sldId id="372" r:id="rId21"/>
    <p:sldId id="371" r:id="rId22"/>
    <p:sldId id="373" r:id="rId23"/>
    <p:sldId id="379" r:id="rId24"/>
    <p:sldId id="381" r:id="rId25"/>
    <p:sldId id="375" r:id="rId26"/>
    <p:sldId id="376" r:id="rId27"/>
    <p:sldId id="377" r:id="rId28"/>
    <p:sldId id="374" r:id="rId29"/>
    <p:sldId id="272" r:id="rId30"/>
    <p:sldId id="303" r:id="rId31"/>
    <p:sldId id="354" r:id="rId32"/>
    <p:sldId id="352" r:id="rId33"/>
    <p:sldId id="378" r:id="rId34"/>
    <p:sldId id="294" r:id="rId35"/>
    <p:sldId id="327" r:id="rId36"/>
  </p:sldIdLst>
  <p:sldSz cx="12192000" cy="6858000"/>
  <p:notesSz cx="6858000" cy="9144000"/>
  <p:defaultTextStyle>
    <a:defPPr>
      <a:defRPr lang="en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19"/>
    <p:restoredTop sz="94505"/>
  </p:normalViewPr>
  <p:slideViewPr>
    <p:cSldViewPr snapToGrid="0">
      <p:cViewPr varScale="1">
        <p:scale>
          <a:sx n="62" d="100"/>
          <a:sy n="62" d="100"/>
        </p:scale>
        <p:origin x="83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388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DK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E24896-7272-D845-8EEE-EC13CAC72CD4}" type="datetimeFigureOut">
              <a:rPr lang="en-DK" smtClean="0"/>
              <a:t>08/20/2024</a:t>
            </a:fld>
            <a:endParaRPr lang="en-DK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DK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BBA55A-40C7-754B-BE28-F9775412F5E4}" type="slidenum">
              <a:rPr lang="en-DK" smtClean="0"/>
              <a:t>‹#›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262494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BBA55A-40C7-754B-BE28-F9775412F5E4}" type="slidenum">
              <a:rPr lang="en-DK" smtClean="0"/>
              <a:t>1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38835760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BBA55A-40C7-754B-BE28-F9775412F5E4}" type="slidenum">
              <a:rPr lang="en-DK" smtClean="0"/>
              <a:t>5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28296004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BBA55A-40C7-754B-BE28-F9775412F5E4}" type="slidenum">
              <a:rPr lang="en-DK" smtClean="0"/>
              <a:t>30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34341446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18E770-44AE-47D5-B4B1-71BEC9A9D7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8" y="663960"/>
            <a:ext cx="9456049" cy="3594112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CA91C7-81A9-46F3-B0F4-D9AB880851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1248" y="4667581"/>
            <a:ext cx="9456049" cy="1197387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A648C8-9681-4994-B52A-1A8BC79127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1248" y="6102693"/>
            <a:ext cx="2743200" cy="365125"/>
          </a:xfrm>
        </p:spPr>
        <p:txBody>
          <a:bodyPr/>
          <a:lstStyle/>
          <a:p>
            <a:fld id="{A25340AF-3C0C-544A-97F7-AC496E6BCDCF}" type="datetime1">
              <a:rPr lang="da-DK" smtClean="0"/>
              <a:t>20-08-2024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77F203-CB10-488B-82DC-9D0571A5EE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2B2E9B-C8B7-4716-9D05-265A04246E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6042B-6341-4E38-A80C-926D3BB8AAC9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EED8031-DD67-43C6-94A0-646636C95560}"/>
              </a:ext>
            </a:extLst>
          </p:cNvPr>
          <p:cNvCxnSpPr>
            <a:cxnSpLocks/>
          </p:cNvCxnSpPr>
          <p:nvPr/>
        </p:nvCxnSpPr>
        <p:spPr>
          <a:xfrm>
            <a:off x="360154" y="4495800"/>
            <a:ext cx="1037563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34101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E3C3B3-C67F-4C48-A663-EF010429E7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4C4B3F-B3CB-4CF0-AEC8-1893A6A27E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46D005-2B71-4325-A646-A2278C3A2E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2FA3B-EA90-B44B-8EE1-56194CE1CA28}" type="datetime1">
              <a:rPr lang="da-DK" smtClean="0"/>
              <a:t>20-08-2024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356B01-AE16-42EF-B970-5CAF0C891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BF9BE2-24F4-4F83-8E64-4307C9794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6042B-6341-4E38-A80C-926D3BB8AA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0739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6601120-856A-4F01-B7C1-D87A1E5F81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874324" y="552782"/>
            <a:ext cx="2620891" cy="529472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9D62358-C84C-4947-B826-FF738422EA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552782"/>
            <a:ext cx="6803155" cy="529472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971139-AA1A-46DB-B793-17FB8E6E8A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95B52-C1B4-C94C-8DBD-05547DC50167}" type="datetime1">
              <a:rPr lang="da-DK" smtClean="0"/>
              <a:t>20-08-2024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2E06F6-0FE2-40FB-BFEE-010C22293D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BA7B1B-13A1-41BA-B924-FD11450C14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6042B-6341-4E38-A80C-926D3BB8AA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3740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142B9A-9384-46B2-8B4F-B9C2035CAB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413CF4-CD0B-4F3C-A1CE-1BA3EFDEEB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1DE659-17B0-4F70-8F1C-93BF4DB643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00428-990A-2946-A74B-E2F8FED1FA63}" type="datetime1">
              <a:rPr lang="da-DK" smtClean="0"/>
              <a:t>20-08-2024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AB0750-AB4E-4FCF-9B52-BC954760B9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466B99-C716-4464-B695-623F4C5A9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6042B-6341-4E38-A80C-926D3BB8AA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4143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72233A-AD59-4FB1-A1CA-AABFAE0408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9" y="552782"/>
            <a:ext cx="9538428" cy="3714417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656964-650B-4E87-9541-0E659DEC03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9" y="4672584"/>
            <a:ext cx="9538428" cy="1143802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13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21BB50-DF4A-47B5-A3AD-18712A3AD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4D095-9C75-3C4B-BB5F-2D2456956F9D}" type="datetime1">
              <a:rPr lang="da-DK" smtClean="0"/>
              <a:t>20-08-2024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DF59B3-D1B8-4A51-AD6E-868C5BF6F7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0CA779-6272-4A15-A566-20C4E9A60D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6042B-6341-4E38-A80C-926D3BB8AAC9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0B86E8F-91EA-4626-BCA8-3B4973C7C9D6}"/>
              </a:ext>
            </a:extLst>
          </p:cNvPr>
          <p:cNvCxnSpPr>
            <a:cxnSpLocks/>
          </p:cNvCxnSpPr>
          <p:nvPr/>
        </p:nvCxnSpPr>
        <p:spPr>
          <a:xfrm>
            <a:off x="360154" y="4495800"/>
            <a:ext cx="1037563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16039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152A00-5BBD-436C-BB6D-CE650FC462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52783"/>
            <a:ext cx="9683871" cy="132588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B3E2E-F3C4-4CDD-9138-86AE7A1B56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41248" y="2108362"/>
            <a:ext cx="4507926" cy="37216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95CD01-B639-46B6-B53D-18FE1E39AF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99171" y="2108362"/>
            <a:ext cx="4825948" cy="37216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6E34C3-86AC-48F9-92A4-F17BFAF9EF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9E540-4103-F140-80A7-E9949B37CCAD}" type="datetime1">
              <a:rPr lang="da-DK" smtClean="0"/>
              <a:t>20-08-2024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5D6A29-C51F-4654-82AD-04056FA6C7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21EEB6-57E6-40E7-9702-1D5999B50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6042B-6341-4E38-A80C-926D3BB8AAC9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929C81A-4806-44FF-99D8-13A65B2D066F}"/>
              </a:ext>
            </a:extLst>
          </p:cNvPr>
          <p:cNvCxnSpPr>
            <a:cxnSpLocks/>
          </p:cNvCxnSpPr>
          <p:nvPr/>
        </p:nvCxnSpPr>
        <p:spPr>
          <a:xfrm>
            <a:off x="375523" y="2004012"/>
            <a:ext cx="1037563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08DDCF9-5353-4B5F-8565-8C27F795A4BF}"/>
              </a:ext>
            </a:extLst>
          </p:cNvPr>
          <p:cNvCxnSpPr>
            <a:cxnSpLocks/>
          </p:cNvCxnSpPr>
          <p:nvPr/>
        </p:nvCxnSpPr>
        <p:spPr>
          <a:xfrm>
            <a:off x="5563342" y="2004012"/>
            <a:ext cx="0" cy="404869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98304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B0D1A9-BF08-4C6D-805E-244B234EE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57784"/>
            <a:ext cx="943957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20C1D8-0907-4FDB-BFAD-36E14AF98D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2114185"/>
            <a:ext cx="4438887" cy="693761"/>
          </a:xfrm>
        </p:spPr>
        <p:txBody>
          <a:bodyPr anchor="b">
            <a:normAutofit/>
          </a:bodyPr>
          <a:lstStyle>
            <a:lvl1pPr marL="0" indent="0" algn="l" defTabSz="914400" rtl="0" eaLnBrk="1" latinLnBrk="0" hangingPunct="1">
              <a:lnSpc>
                <a:spcPct val="13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6A4441-5FC3-4F86-8ADE-ED90424DB9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1248" y="2900451"/>
            <a:ext cx="4438887" cy="30285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3CEB34D-DB36-47E0-AE2C-FBEBA272076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795090" y="2114185"/>
            <a:ext cx="4485728" cy="693761"/>
          </a:xfrm>
        </p:spPr>
        <p:txBody>
          <a:bodyPr anchor="b">
            <a:normAutofit/>
          </a:bodyPr>
          <a:lstStyle>
            <a:lvl1pPr marL="0" indent="0" algn="l" defTabSz="914400" rtl="0" eaLnBrk="1" latinLnBrk="0" hangingPunct="1">
              <a:lnSpc>
                <a:spcPct val="13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F056219-D498-410D-8F2C-03045AE480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795090" y="2900451"/>
            <a:ext cx="4485730" cy="30285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A8DC9AD-F6B8-44D0-8169-84553C1F9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70A82-E635-6C4E-9731-D5697B5F42B0}" type="datetime1">
              <a:rPr lang="da-DK" smtClean="0"/>
              <a:t>20-08-2024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F9985ED-7382-4F00-845D-4F27841B5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6A2CC25-9EC7-4706-9BD4-5E20C4B33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6042B-6341-4E38-A80C-926D3BB8AAC9}" type="slidenum">
              <a:rPr lang="en-US" smtClean="0"/>
              <a:t>‹#›</a:t>
            </a:fld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DBC7D26-1B30-46B8-8221-09886FA3D030}"/>
              </a:ext>
            </a:extLst>
          </p:cNvPr>
          <p:cNvCxnSpPr>
            <a:cxnSpLocks/>
          </p:cNvCxnSpPr>
          <p:nvPr/>
        </p:nvCxnSpPr>
        <p:spPr>
          <a:xfrm>
            <a:off x="375523" y="2004012"/>
            <a:ext cx="1037563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4186A75-E140-4995-A8BB-89B5ACE678D2}"/>
              </a:ext>
            </a:extLst>
          </p:cNvPr>
          <p:cNvCxnSpPr>
            <a:cxnSpLocks/>
          </p:cNvCxnSpPr>
          <p:nvPr/>
        </p:nvCxnSpPr>
        <p:spPr>
          <a:xfrm>
            <a:off x="5563342" y="2004012"/>
            <a:ext cx="0" cy="404869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9911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D221C2-B85F-435F-8DF3-C714A5472B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9FE38-24D5-4D5F-A92E-E4F8B23FB7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8CC7A-60B0-EA40-9AF8-25010AFA9DB7}" type="datetime1">
              <a:rPr lang="da-DK" smtClean="0"/>
              <a:t>20-08-2024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629DF69-BE29-4038-9744-17BFC57B88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B9496F-64EC-46E7-97F0-BCB7E79F8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6042B-6341-4E38-A80C-926D3BB8AA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5876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E9F19E0-8FE3-45E8-A227-D74EEF1A63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573EA-61AD-5C43-A55F-1816342CE0AB}" type="datetime1">
              <a:rPr lang="da-DK" smtClean="0"/>
              <a:t>20-08-2024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BFB1926-56F3-40BC-A03F-62B969419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FFE2B6-07A4-4AA0-9BCE-204E13DA44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6042B-6341-4E38-A80C-926D3BB8AA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1487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06266A-CB24-44C5-B2E8-011420844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9283"/>
            <a:ext cx="4603963" cy="2572489"/>
          </a:xfrm>
        </p:spPr>
        <p:txBody>
          <a:bodyPr anchor="ctr">
            <a:no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39DBD1-7133-47A5-A771-2CEA185334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0796" y="549283"/>
            <a:ext cx="4455517" cy="5319704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6A729F-B24D-424E-B067-003B0601F2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1248" y="3296498"/>
            <a:ext cx="4603963" cy="2572489"/>
          </a:xfrm>
        </p:spPr>
        <p:txBody>
          <a:bodyPr>
            <a:normAutofit/>
          </a:bodyPr>
          <a:lstStyle>
            <a:lvl1pPr marL="0" indent="0">
              <a:buNone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FA7323-5497-426C-9DD9-3CF69E88EC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301AB-9CF3-9544-B72E-C85AEF9EC6B4}" type="datetime1">
              <a:rPr lang="da-DK" smtClean="0"/>
              <a:t>20-08-2024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FD7667-4D25-40AF-9D6D-FCB2C21E8E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650918-EDF8-47A5-BEA8-AC9A7A153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6042B-6341-4E38-A80C-926D3BB8AA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0484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5C5D2B-FAFB-4BC9-A917-610FDCD0B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9" y="552782"/>
            <a:ext cx="4608576" cy="2569464"/>
          </a:xfr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4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226A694-5302-42BE-8A7A-6007C10F8F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825952" y="552783"/>
            <a:ext cx="4663440" cy="530826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E4481C-81D6-4329-8203-70B3FCC3F8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1249" y="3300984"/>
            <a:ext cx="4608576" cy="2569464"/>
          </a:xfrm>
        </p:spPr>
        <p:txBody>
          <a:bodyPr>
            <a:normAutofit/>
          </a:bodyPr>
          <a:lstStyle>
            <a:lvl1pPr marL="0" indent="0">
              <a:buNone/>
              <a:defRPr lang="en-US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AD6C12-26C4-4DF7-B013-56D0849AC7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38FC2-AEB4-484C-93A1-EFF4234E6CF8}" type="datetime1">
              <a:rPr lang="da-DK" smtClean="0"/>
              <a:t>20-08-2024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E2F307-FB97-40EC-8517-E6F351B3D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C1B397-305A-42B7-A763-829634B93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6042B-6341-4E38-A80C-926D3BB8AA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9413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B4BD48A-4D17-4225-AC4D-67B4C686C5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52782"/>
            <a:ext cx="9489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F14A2B-77AF-4E51-B0C1-0D361EF81A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2096199"/>
            <a:ext cx="9489000" cy="37473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39C2F5-57CA-4152-A766-8F877538FB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41248" y="610269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US" sz="1000" b="1" kern="1200" cap="all" spc="3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C7869456-458C-9247-896B-85483CA5E1CA}" type="datetime1">
              <a:rPr lang="da-DK" smtClean="0"/>
              <a:t>20-08-2024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225FB5-D02B-4BB9-8B8B-D1A11CFE89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9234260" y="242762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US" sz="1000" b="1" kern="1200" cap="all" spc="3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6244FF-6F88-4090-A77F-499DF9AAEA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15546" y="5878515"/>
            <a:ext cx="952229" cy="4203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US" sz="3200" b="1" kern="1200" cap="all" spc="3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6586042B-6341-4E38-A80C-926D3BB8AAC9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194AEDE-F25F-43E6-A2C4-7FFF41074990}"/>
              </a:ext>
            </a:extLst>
          </p:cNvPr>
          <p:cNvSpPr/>
          <p:nvPr/>
        </p:nvSpPr>
        <p:spPr>
          <a:xfrm>
            <a:off x="367744" y="334928"/>
            <a:ext cx="11456511" cy="618814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C793C08-EF4C-422B-A728-6C717C47DF6F}"/>
              </a:ext>
            </a:extLst>
          </p:cNvPr>
          <p:cNvCxnSpPr>
            <a:cxnSpLocks/>
          </p:cNvCxnSpPr>
          <p:nvPr/>
        </p:nvCxnSpPr>
        <p:spPr>
          <a:xfrm>
            <a:off x="10748698" y="334928"/>
            <a:ext cx="0" cy="618814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E825BC6-56A8-46DE-8037-A9A577624B0D}"/>
              </a:ext>
            </a:extLst>
          </p:cNvPr>
          <p:cNvCxnSpPr>
            <a:cxnSpLocks/>
          </p:cNvCxnSpPr>
          <p:nvPr/>
        </p:nvCxnSpPr>
        <p:spPr>
          <a:xfrm>
            <a:off x="373060" y="6047437"/>
            <a:ext cx="1037563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0169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3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3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13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defTabSz="914400" rtl="0" eaLnBrk="1" latinLnBrk="0" hangingPunct="1">
        <a:lnSpc>
          <a:spcPct val="13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defTabSz="914400" rtl="0" eaLnBrk="1" latinLnBrk="0" hangingPunct="1">
        <a:lnSpc>
          <a:spcPct val="13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1.png"/><Relationship Id="rId5" Type="http://schemas.openxmlformats.org/officeDocument/2006/relationships/image" Target="../media/image161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1.png"/><Relationship Id="rId7" Type="http://schemas.openxmlformats.org/officeDocument/2006/relationships/image" Target="../media/image17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1.png"/><Relationship Id="rId5" Type="http://schemas.openxmlformats.org/officeDocument/2006/relationships/image" Target="../media/image17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0.png"/><Relationship Id="rId13" Type="http://schemas.openxmlformats.org/officeDocument/2006/relationships/image" Target="../media/image250.png"/><Relationship Id="rId3" Type="http://schemas.openxmlformats.org/officeDocument/2006/relationships/image" Target="../media/image150.png"/><Relationship Id="rId7" Type="http://schemas.openxmlformats.org/officeDocument/2006/relationships/image" Target="../media/image190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0.png"/><Relationship Id="rId11" Type="http://schemas.openxmlformats.org/officeDocument/2006/relationships/image" Target="../media/image230.png"/><Relationship Id="rId5" Type="http://schemas.openxmlformats.org/officeDocument/2006/relationships/image" Target="../media/image170.png"/><Relationship Id="rId10" Type="http://schemas.openxmlformats.org/officeDocument/2006/relationships/image" Target="../media/image220.png"/><Relationship Id="rId4" Type="http://schemas.openxmlformats.org/officeDocument/2006/relationships/image" Target="../media/image160.png"/><Relationship Id="rId9" Type="http://schemas.openxmlformats.org/officeDocument/2006/relationships/image" Target="../media/image210.png"/><Relationship Id="rId14" Type="http://schemas.openxmlformats.org/officeDocument/2006/relationships/image" Target="../media/image26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1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Background Fill">
            <a:extLst>
              <a:ext uri="{FF2B5EF4-FFF2-40B4-BE49-F238E27FC236}">
                <a16:creationId xmlns:a16="http://schemas.microsoft.com/office/drawing/2014/main" id="{6DA65B90-7B06-4499-91BA-CDDD361324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Black">
            <a:extLst>
              <a:ext uri="{FF2B5EF4-FFF2-40B4-BE49-F238E27FC236}">
                <a16:creationId xmlns:a16="http://schemas.microsoft.com/office/drawing/2014/main" id="{E99D7AAF-4170-4D21-AB6C-605F6F100C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Strong angle view of the waves to the shore">
            <a:extLst>
              <a:ext uri="{FF2B5EF4-FFF2-40B4-BE49-F238E27FC236}">
                <a16:creationId xmlns:a16="http://schemas.microsoft.com/office/drawing/2014/main" id="{CE52AD56-C53F-D673-55CF-04D04A457F7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40000"/>
          </a:blip>
          <a:srcRect t="6322" r="-1" b="9386"/>
          <a:stretch/>
        </p:blipFill>
        <p:spPr>
          <a:xfrm>
            <a:off x="20" y="10"/>
            <a:ext cx="12188932" cy="6857990"/>
          </a:xfrm>
          <a:prstGeom prst="rect">
            <a:avLst/>
          </a:prstGeom>
        </p:spPr>
      </p:pic>
      <p:sp>
        <p:nvSpPr>
          <p:cNvPr id="13" name="Main Frame">
            <a:extLst>
              <a:ext uri="{FF2B5EF4-FFF2-40B4-BE49-F238E27FC236}">
                <a16:creationId xmlns:a16="http://schemas.microsoft.com/office/drawing/2014/main" id="{9502469D-C562-48E3-ABA2-3CFA55C526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7744" y="334928"/>
            <a:ext cx="11456511" cy="6188146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34A1C14-397E-CA64-B4C1-6385783CCD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8" y="663960"/>
            <a:ext cx="6947455" cy="5111275"/>
          </a:xfrm>
        </p:spPr>
        <p:txBody>
          <a:bodyPr anchor="b">
            <a:normAutofit/>
          </a:bodyPr>
          <a:lstStyle/>
          <a:p>
            <a:r>
              <a:rPr lang="en-DK" dirty="0">
                <a:solidFill>
                  <a:srgbClr val="FFFFFF"/>
                </a:solidFill>
              </a:rPr>
              <a:t>Bayesian optimization of ocean mixed layer parameterizations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8EFC6E-0FA0-FF92-C80C-B23DECFAB1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57732" y="2340260"/>
            <a:ext cx="2386635" cy="3571076"/>
          </a:xfrm>
        </p:spPr>
        <p:txBody>
          <a:bodyPr anchor="t">
            <a:normAutofit/>
          </a:bodyPr>
          <a:lstStyle/>
          <a:p>
            <a:r>
              <a:rPr lang="en-GB" sz="1600" u="sng" dirty="0">
                <a:solidFill>
                  <a:srgbClr val="FFFFFF"/>
                </a:solidFill>
              </a:rPr>
              <a:t>Marta Mrozowska</a:t>
            </a:r>
            <a:r>
              <a:rPr lang="en-GB" sz="1600" dirty="0">
                <a:solidFill>
                  <a:srgbClr val="FFFFFF"/>
                </a:solidFill>
              </a:rPr>
              <a:t>,    Markus </a:t>
            </a:r>
            <a:r>
              <a:rPr lang="en-GB" sz="1600" dirty="0" err="1">
                <a:solidFill>
                  <a:srgbClr val="FFFFFF"/>
                </a:solidFill>
              </a:rPr>
              <a:t>Jochum</a:t>
            </a:r>
            <a:r>
              <a:rPr lang="en-GB" sz="1600" dirty="0">
                <a:solidFill>
                  <a:srgbClr val="FFFFFF"/>
                </a:solidFill>
              </a:rPr>
              <a:t>,        James Avery,                    Ida </a:t>
            </a:r>
            <a:r>
              <a:rPr lang="en-GB" sz="1600" dirty="0" err="1">
                <a:solidFill>
                  <a:srgbClr val="FFFFFF"/>
                </a:solidFill>
              </a:rPr>
              <a:t>Stoustrup</a:t>
            </a:r>
            <a:r>
              <a:rPr lang="en-GB" sz="1600" dirty="0">
                <a:solidFill>
                  <a:srgbClr val="FFFFFF"/>
                </a:solidFill>
              </a:rPr>
              <a:t>,              Roman </a:t>
            </a:r>
            <a:r>
              <a:rPr lang="en-GB" sz="1600" dirty="0" err="1">
                <a:solidFill>
                  <a:srgbClr val="FFFFFF"/>
                </a:solidFill>
              </a:rPr>
              <a:t>Nuterman</a:t>
            </a:r>
            <a:r>
              <a:rPr lang="en-GB" sz="1600" dirty="0">
                <a:solidFill>
                  <a:srgbClr val="FFFFFF"/>
                </a:solidFill>
              </a:rPr>
              <a:t> and Carl-Johannes Johnsen</a:t>
            </a:r>
          </a:p>
          <a:p>
            <a:endParaRPr lang="en-GB" sz="1600" dirty="0">
              <a:solidFill>
                <a:srgbClr val="FFFFFF"/>
              </a:solidFill>
            </a:endParaRPr>
          </a:p>
          <a:p>
            <a:r>
              <a:rPr lang="en-US" sz="1600" dirty="0">
                <a:solidFill>
                  <a:srgbClr val="FFFFFF"/>
                </a:solidFill>
              </a:rPr>
              <a:t>20</a:t>
            </a:r>
            <a:r>
              <a:rPr lang="en-DK" sz="1600" dirty="0">
                <a:solidFill>
                  <a:srgbClr val="FFFFFF"/>
                </a:solidFill>
              </a:rPr>
              <a:t>/08/2024</a:t>
            </a:r>
          </a:p>
          <a:p>
            <a:r>
              <a:rPr lang="en-US" sz="1600" dirty="0">
                <a:solidFill>
                  <a:srgbClr val="FFFFFF"/>
                </a:solidFill>
              </a:rPr>
              <a:t>HAMLET-Physics, KU</a:t>
            </a:r>
            <a:endParaRPr lang="en-DK" sz="1600" dirty="0">
              <a:solidFill>
                <a:srgbClr val="FFFFFF"/>
              </a:solidFill>
            </a:endParaRPr>
          </a:p>
        </p:txBody>
      </p:sp>
      <p:cxnSp>
        <p:nvCxnSpPr>
          <p:cNvPr id="37" name="Main Horizontal Connector">
            <a:extLst>
              <a:ext uri="{FF2B5EF4-FFF2-40B4-BE49-F238E27FC236}">
                <a16:creationId xmlns:a16="http://schemas.microsoft.com/office/drawing/2014/main" id="{4D594499-F983-4364-8ABC-5BCDC2E906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73060" y="6047437"/>
            <a:ext cx="10375638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52928D3-58AB-4E4F-A2E6-74A3B341C3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153400" y="334928"/>
            <a:ext cx="0" cy="5712509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Main Vertical Connector">
            <a:extLst>
              <a:ext uri="{FF2B5EF4-FFF2-40B4-BE49-F238E27FC236}">
                <a16:creationId xmlns:a16="http://schemas.microsoft.com/office/drawing/2014/main" id="{6D4C177C-581F-4CC8-A686-0B6D25DC6A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748698" y="334928"/>
            <a:ext cx="0" cy="6188146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F82943-58B1-6A60-F630-E394FEC591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6042B-6341-4E38-A80C-926D3BB8AAC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8668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6D22AC-84A6-53DF-46E6-B1E684DB2B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6042B-6341-4E38-A80C-926D3BB8AAC9}" type="slidenum">
              <a:rPr lang="en-US" smtClean="0"/>
              <a:t>10</a:t>
            </a:fld>
            <a:endParaRPr lang="en-US"/>
          </a:p>
        </p:txBody>
      </p:sp>
      <p:pic>
        <p:nvPicPr>
          <p:cNvPr id="8" name="Picture 7" descr="A diagram of a galaxy&#10;&#10;Description automatically generated">
            <a:extLst>
              <a:ext uri="{FF2B5EF4-FFF2-40B4-BE49-F238E27FC236}">
                <a16:creationId xmlns:a16="http://schemas.microsoft.com/office/drawing/2014/main" id="{410F297A-EBD6-AF6D-8B30-B8444E7100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961" y="650696"/>
            <a:ext cx="9639388" cy="413116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78C67D5-A984-0C5A-8B2D-41C90BA606D1}"/>
                  </a:ext>
                </a:extLst>
              </p:cNvPr>
              <p:cNvSpPr txBox="1"/>
              <p:nvPr/>
            </p:nvSpPr>
            <p:spPr>
              <a:xfrm>
                <a:off x="4067479" y="4979106"/>
                <a:ext cx="2878352" cy="46121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DK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DK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DK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a-DK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da-DK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DK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a-DK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da-DK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lang="en-DK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∽</m:t>
                      </m:r>
                      <m:r>
                        <a:rPr lang="en-DK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𝒩</m:t>
                      </m:r>
                      <m:d>
                        <m:dPr>
                          <m:ctrlPr>
                            <a:rPr lang="en-DK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DK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DK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sSub>
                                      <m:sSubPr>
                                        <m:ctrlPr>
                                          <a:rPr lang="en-DK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DK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𝜇</m:t>
                                        </m:r>
                                      </m:e>
                                      <m:sub>
                                        <m:r>
                                          <a:rPr lang="da-DK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</m:mr>
                                <m:mr>
                                  <m:e>
                                    <m:sSub>
                                      <m:sSubPr>
                                        <m:ctrlPr>
                                          <a:rPr lang="en-DK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DK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𝜇</m:t>
                                        </m:r>
                                      </m:e>
                                      <m:sub>
                                        <m:r>
                                          <a:rPr lang="da-DK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</m:e>
                                </m:mr>
                              </m:m>
                            </m:e>
                          </m:d>
                          <m:r>
                            <a:rPr lang="da-DK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da-DK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da-DK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sSub>
                                      <m:sSubPr>
                                        <m:ctrlPr>
                                          <a:rPr lang="da-DK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da-DK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𝜎</m:t>
                                        </m:r>
                                      </m:e>
                                      <m:sub>
                                        <m:r>
                                          <a:rPr lang="da-DK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11</m:t>
                                        </m:r>
                                      </m:sub>
                                    </m:sSub>
                                  </m:e>
                                  <m:e>
                                    <m:sSub>
                                      <m:sSubPr>
                                        <m:ctrlPr>
                                          <a:rPr lang="da-DK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da-DK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𝜎</m:t>
                                        </m:r>
                                      </m:e>
                                      <m:sub>
                                        <m:r>
                                          <a:rPr lang="da-DK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12</m:t>
                                        </m:r>
                                      </m:sub>
                                    </m:sSub>
                                  </m:e>
                                </m:mr>
                                <m:mr>
                                  <m:e>
                                    <m:sSub>
                                      <m:sSubPr>
                                        <m:ctrlPr>
                                          <a:rPr lang="da-DK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da-DK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𝜎</m:t>
                                        </m:r>
                                      </m:e>
                                      <m:sub>
                                        <m:r>
                                          <a:rPr lang="da-DK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21</m:t>
                                        </m:r>
                                      </m:sub>
                                    </m:sSub>
                                  </m:e>
                                  <m:e>
                                    <m:sSub>
                                      <m:sSubPr>
                                        <m:ctrlPr>
                                          <a:rPr lang="da-DK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da-DK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𝜎</m:t>
                                        </m:r>
                                      </m:e>
                                      <m:sub>
                                        <m:r>
                                          <a:rPr lang="da-DK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22</m:t>
                                        </m:r>
                                      </m:sub>
                                    </m:sSub>
                                  </m:e>
                                </m:mr>
                              </m:m>
                            </m:e>
                          </m:d>
                        </m:e>
                      </m:d>
                    </m:oMath>
                  </m:oMathPara>
                </a14:m>
                <a:endParaRPr lang="en-DK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78C67D5-A984-0C5A-8B2D-41C90BA606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7479" y="4979106"/>
                <a:ext cx="2878352" cy="461217"/>
              </a:xfrm>
              <a:prstGeom prst="rect">
                <a:avLst/>
              </a:prstGeom>
              <a:blipFill>
                <a:blip r:embed="rId3"/>
                <a:stretch>
                  <a:fillRect t="-2703" b="-13514"/>
                </a:stretch>
              </a:blipFill>
            </p:spPr>
            <p:txBody>
              <a:bodyPr/>
              <a:lstStyle/>
              <a:p>
                <a:r>
                  <a:rPr lang="en-DK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D36BC9D-A3C2-92BF-3170-CC7AD104D10E}"/>
                  </a:ext>
                </a:extLst>
              </p:cNvPr>
              <p:cNvSpPr txBox="1"/>
              <p:nvPr/>
            </p:nvSpPr>
            <p:spPr>
              <a:xfrm>
                <a:off x="1656411" y="966865"/>
                <a:ext cx="160127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DK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DK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da-DK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12</m:t>
                          </m:r>
                        </m:sub>
                      </m:sSub>
                      <m:r>
                        <a:rPr lang="da-DK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DK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DK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da-DK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21</m:t>
                          </m:r>
                        </m:sub>
                      </m:sSub>
                      <m:r>
                        <a:rPr lang="da-DK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=0.9</m:t>
                      </m:r>
                    </m:oMath>
                  </m:oMathPara>
                </a14:m>
                <a:endParaRPr lang="en-DK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D36BC9D-A3C2-92BF-3170-CC7AD104D1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56411" y="966865"/>
                <a:ext cx="1601272" cy="276999"/>
              </a:xfrm>
              <a:prstGeom prst="rect">
                <a:avLst/>
              </a:prstGeom>
              <a:blipFill>
                <a:blip r:embed="rId4"/>
                <a:stretch>
                  <a:fillRect l="-1575" r="-3150" b="-18182"/>
                </a:stretch>
              </a:blipFill>
            </p:spPr>
            <p:txBody>
              <a:bodyPr/>
              <a:lstStyle/>
              <a:p>
                <a:r>
                  <a:rPr lang="en-DK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638873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6D22AC-84A6-53DF-46E6-B1E684DB2B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6042B-6341-4E38-A80C-926D3BB8AAC9}" type="slidenum">
              <a:rPr lang="en-US" smtClean="0"/>
              <a:t>11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10F297A-EBD6-AF6D-8B30-B8444E71009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86961" y="650696"/>
            <a:ext cx="9639387" cy="413116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78C67D5-A984-0C5A-8B2D-41C90BA606D1}"/>
                  </a:ext>
                </a:extLst>
              </p:cNvPr>
              <p:cNvSpPr txBox="1"/>
              <p:nvPr/>
            </p:nvSpPr>
            <p:spPr>
              <a:xfrm>
                <a:off x="4067479" y="4979106"/>
                <a:ext cx="2878352" cy="46121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DK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DK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DK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a-DK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da-DK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DK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a-DK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da-DK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lang="en-DK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∽</m:t>
                      </m:r>
                      <m:r>
                        <a:rPr lang="en-DK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𝒩</m:t>
                      </m:r>
                      <m:d>
                        <m:dPr>
                          <m:ctrlPr>
                            <a:rPr lang="en-DK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DK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DK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sSub>
                                      <m:sSubPr>
                                        <m:ctrlPr>
                                          <a:rPr lang="en-DK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DK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𝜇</m:t>
                                        </m:r>
                                      </m:e>
                                      <m:sub>
                                        <m:r>
                                          <a:rPr lang="da-DK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</m:mr>
                                <m:mr>
                                  <m:e>
                                    <m:sSub>
                                      <m:sSubPr>
                                        <m:ctrlPr>
                                          <a:rPr lang="en-DK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DK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𝜇</m:t>
                                        </m:r>
                                      </m:e>
                                      <m:sub>
                                        <m:r>
                                          <a:rPr lang="da-DK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</m:e>
                                </m:mr>
                              </m:m>
                            </m:e>
                          </m:d>
                          <m:r>
                            <a:rPr lang="da-DK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da-DK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da-DK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sSub>
                                      <m:sSubPr>
                                        <m:ctrlPr>
                                          <a:rPr lang="da-DK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da-DK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𝜎</m:t>
                                        </m:r>
                                      </m:e>
                                      <m:sub>
                                        <m:r>
                                          <a:rPr lang="da-DK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11</m:t>
                                        </m:r>
                                      </m:sub>
                                    </m:sSub>
                                  </m:e>
                                  <m:e>
                                    <m:sSub>
                                      <m:sSubPr>
                                        <m:ctrlPr>
                                          <a:rPr lang="da-DK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da-DK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𝜎</m:t>
                                        </m:r>
                                      </m:e>
                                      <m:sub>
                                        <m:r>
                                          <a:rPr lang="da-DK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12</m:t>
                                        </m:r>
                                      </m:sub>
                                    </m:sSub>
                                  </m:e>
                                </m:mr>
                                <m:mr>
                                  <m:e>
                                    <m:sSub>
                                      <m:sSubPr>
                                        <m:ctrlPr>
                                          <a:rPr lang="da-DK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da-DK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𝜎</m:t>
                                        </m:r>
                                      </m:e>
                                      <m:sub>
                                        <m:r>
                                          <a:rPr lang="da-DK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21</m:t>
                                        </m:r>
                                      </m:sub>
                                    </m:sSub>
                                  </m:e>
                                  <m:e>
                                    <m:sSub>
                                      <m:sSubPr>
                                        <m:ctrlPr>
                                          <a:rPr lang="da-DK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da-DK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𝜎</m:t>
                                        </m:r>
                                      </m:e>
                                      <m:sub>
                                        <m:r>
                                          <a:rPr lang="da-DK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22</m:t>
                                        </m:r>
                                      </m:sub>
                                    </m:sSub>
                                  </m:e>
                                </m:mr>
                              </m:m>
                            </m:e>
                          </m:d>
                        </m:e>
                      </m:d>
                    </m:oMath>
                  </m:oMathPara>
                </a14:m>
                <a:endParaRPr lang="en-DK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78C67D5-A984-0C5A-8B2D-41C90BA606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7479" y="4979106"/>
                <a:ext cx="2878352" cy="461217"/>
              </a:xfrm>
              <a:prstGeom prst="rect">
                <a:avLst/>
              </a:prstGeom>
              <a:blipFill>
                <a:blip r:embed="rId3"/>
                <a:stretch>
                  <a:fillRect t="-2703" b="-13514"/>
                </a:stretch>
              </a:blipFill>
            </p:spPr>
            <p:txBody>
              <a:bodyPr/>
              <a:lstStyle/>
              <a:p>
                <a:r>
                  <a:rPr lang="en-DK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D36BC9D-A3C2-92BF-3170-CC7AD104D10E}"/>
                  </a:ext>
                </a:extLst>
              </p:cNvPr>
              <p:cNvSpPr txBox="1"/>
              <p:nvPr/>
            </p:nvSpPr>
            <p:spPr>
              <a:xfrm>
                <a:off x="1656411" y="966865"/>
                <a:ext cx="160127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DK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DK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da-DK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12</m:t>
                          </m:r>
                        </m:sub>
                      </m:sSub>
                      <m:r>
                        <a:rPr lang="da-DK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DK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DK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da-DK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21</m:t>
                          </m:r>
                        </m:sub>
                      </m:sSub>
                      <m:r>
                        <a:rPr lang="da-DK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=0.3</m:t>
                      </m:r>
                    </m:oMath>
                  </m:oMathPara>
                </a14:m>
                <a:endParaRPr lang="en-DK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D36BC9D-A3C2-92BF-3170-CC7AD104D1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56411" y="966865"/>
                <a:ext cx="1601272" cy="276999"/>
              </a:xfrm>
              <a:prstGeom prst="rect">
                <a:avLst/>
              </a:prstGeom>
              <a:blipFill>
                <a:blip r:embed="rId4"/>
                <a:stretch>
                  <a:fillRect l="-1575" r="-3150" b="-18182"/>
                </a:stretch>
              </a:blipFill>
            </p:spPr>
            <p:txBody>
              <a:bodyPr/>
              <a:lstStyle/>
              <a:p>
                <a:r>
                  <a:rPr lang="en-DK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679302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6D22AC-84A6-53DF-46E6-B1E684DB2B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6042B-6341-4E38-A80C-926D3BB8AAC9}" type="slidenum">
              <a:rPr lang="en-US" smtClean="0"/>
              <a:t>12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78C67D5-A984-0C5A-8B2D-41C90BA606D1}"/>
                  </a:ext>
                </a:extLst>
              </p:cNvPr>
              <p:cNvSpPr txBox="1"/>
              <p:nvPr/>
            </p:nvSpPr>
            <p:spPr>
              <a:xfrm>
                <a:off x="5825797" y="5051931"/>
                <a:ext cx="2878352" cy="46121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DK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DK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DK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a-DK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da-DK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DK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a-DK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da-DK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lang="en-DK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∽</m:t>
                      </m:r>
                      <m:r>
                        <a:rPr lang="en-DK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𝒩</m:t>
                      </m:r>
                      <m:d>
                        <m:dPr>
                          <m:ctrlPr>
                            <a:rPr lang="en-DK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DK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DK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sSub>
                                      <m:sSubPr>
                                        <m:ctrlPr>
                                          <a:rPr lang="en-DK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DK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𝜇</m:t>
                                        </m:r>
                                      </m:e>
                                      <m:sub>
                                        <m:r>
                                          <a:rPr lang="da-DK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</m:e>
                                </m:mr>
                                <m:mr>
                                  <m:e>
                                    <m:sSub>
                                      <m:sSubPr>
                                        <m:ctrlPr>
                                          <a:rPr lang="en-DK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DK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𝜇</m:t>
                                        </m:r>
                                      </m:e>
                                      <m:sub>
                                        <m:r>
                                          <a:rPr lang="da-DK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3</m:t>
                                        </m:r>
                                      </m:sub>
                                    </m:sSub>
                                  </m:e>
                                </m:mr>
                              </m:m>
                            </m:e>
                          </m:d>
                          <m:r>
                            <a:rPr lang="da-DK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da-DK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da-DK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sSub>
                                      <m:sSubPr>
                                        <m:ctrlPr>
                                          <a:rPr lang="da-DK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da-DK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𝜎</m:t>
                                        </m:r>
                                      </m:e>
                                      <m:sub>
                                        <m:r>
                                          <a:rPr lang="da-DK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22</m:t>
                                        </m:r>
                                      </m:sub>
                                    </m:sSub>
                                  </m:e>
                                  <m:e>
                                    <m:sSub>
                                      <m:sSubPr>
                                        <m:ctrlPr>
                                          <a:rPr lang="da-DK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da-DK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𝜎</m:t>
                                        </m:r>
                                      </m:e>
                                      <m:sub>
                                        <m:r>
                                          <a:rPr lang="da-DK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23</m:t>
                                        </m:r>
                                      </m:sub>
                                    </m:sSub>
                                  </m:e>
                                </m:mr>
                                <m:mr>
                                  <m:e>
                                    <m:sSub>
                                      <m:sSubPr>
                                        <m:ctrlPr>
                                          <a:rPr lang="da-DK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da-DK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𝜎</m:t>
                                        </m:r>
                                      </m:e>
                                      <m:sub>
                                        <m:r>
                                          <a:rPr lang="da-DK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32</m:t>
                                        </m:r>
                                      </m:sub>
                                    </m:sSub>
                                  </m:e>
                                  <m:e>
                                    <m:sSub>
                                      <m:sSubPr>
                                        <m:ctrlPr>
                                          <a:rPr lang="da-DK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da-DK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𝜎</m:t>
                                        </m:r>
                                      </m:e>
                                      <m:sub>
                                        <m:r>
                                          <a:rPr lang="da-DK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33</m:t>
                                        </m:r>
                                      </m:sub>
                                    </m:sSub>
                                  </m:e>
                                </m:mr>
                              </m:m>
                            </m:e>
                          </m:d>
                        </m:e>
                      </m:d>
                    </m:oMath>
                  </m:oMathPara>
                </a14:m>
                <a:endParaRPr lang="en-DK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78C67D5-A984-0C5A-8B2D-41C90BA606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25797" y="5051931"/>
                <a:ext cx="2878352" cy="461217"/>
              </a:xfrm>
              <a:prstGeom prst="rect">
                <a:avLst/>
              </a:prstGeom>
              <a:blipFill>
                <a:blip r:embed="rId2"/>
                <a:stretch>
                  <a:fillRect t="-2703" b="-16216"/>
                </a:stretch>
              </a:blipFill>
            </p:spPr>
            <p:txBody>
              <a:bodyPr/>
              <a:lstStyle/>
              <a:p>
                <a:r>
                  <a:rPr lang="en-DK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 descr="A graph with a red dotted line&#10;&#10;Description automatically generated">
            <a:extLst>
              <a:ext uri="{FF2B5EF4-FFF2-40B4-BE49-F238E27FC236}">
                <a16:creationId xmlns:a16="http://schemas.microsoft.com/office/drawing/2014/main" id="{1FB80485-1DCF-66C4-8A88-F586716B1E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7479" y="430967"/>
            <a:ext cx="6394988" cy="4263325"/>
          </a:xfrm>
          <a:prstGeom prst="rect">
            <a:avLst/>
          </a:prstGeom>
        </p:spPr>
      </p:pic>
      <p:pic>
        <p:nvPicPr>
          <p:cNvPr id="9" name="Picture 8" descr="A diagram of a graph&#10;&#10;Description automatically generated with medium confidence">
            <a:extLst>
              <a:ext uri="{FF2B5EF4-FFF2-40B4-BE49-F238E27FC236}">
                <a16:creationId xmlns:a16="http://schemas.microsoft.com/office/drawing/2014/main" id="{8484D601-656E-CBE0-CBBC-3D1181A795A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526" t="15600" r="48428" b="20559"/>
          <a:stretch/>
        </p:blipFill>
        <p:spPr>
          <a:xfrm>
            <a:off x="1729533" y="811321"/>
            <a:ext cx="2371240" cy="175130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E832BB4-1A4E-7FDD-A8B3-57E64FF1A6BA}"/>
              </a:ext>
            </a:extLst>
          </p:cNvPr>
          <p:cNvSpPr/>
          <p:nvPr/>
        </p:nvSpPr>
        <p:spPr>
          <a:xfrm>
            <a:off x="1811215" y="715108"/>
            <a:ext cx="202223" cy="1343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C743AC7-B5E5-7919-9E87-A9E4E76713CB}"/>
                  </a:ext>
                </a:extLst>
              </p:cNvPr>
              <p:cNvSpPr txBox="1"/>
              <p:nvPr/>
            </p:nvSpPr>
            <p:spPr>
              <a:xfrm>
                <a:off x="1211865" y="1548475"/>
                <a:ext cx="43601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𝜮</m:t>
                      </m:r>
                      <m:r>
                        <a:rPr lang="da-DK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DK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C743AC7-B5E5-7919-9E87-A9E4E76713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1865" y="1548475"/>
                <a:ext cx="436017" cy="276999"/>
              </a:xfrm>
              <a:prstGeom prst="rect">
                <a:avLst/>
              </a:prstGeom>
              <a:blipFill>
                <a:blip r:embed="rId5"/>
                <a:stretch>
                  <a:fillRect l="-11429" r="-5714" b="-4348"/>
                </a:stretch>
              </a:blipFill>
            </p:spPr>
            <p:txBody>
              <a:bodyPr/>
              <a:lstStyle/>
              <a:p>
                <a:r>
                  <a:rPr lang="en-DK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0885184-356B-DCCD-7BCC-2706FB7B4537}"/>
                  </a:ext>
                </a:extLst>
              </p:cNvPr>
              <p:cNvSpPr txBox="1"/>
              <p:nvPr/>
            </p:nvSpPr>
            <p:spPr>
              <a:xfrm>
                <a:off x="8091229" y="1025434"/>
                <a:ext cx="127599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a-DK" b="1" i="1" smtClean="0"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da-DK" b="0" i="1" smtClean="0">
                          <a:latin typeface="Cambria Math" panose="02040503050406030204" pitchFamily="18" charset="0"/>
                        </a:rPr>
                        <m:t>∽</m:t>
                      </m:r>
                      <m:r>
                        <a:rPr lang="da-DK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𝒩</m:t>
                      </m:r>
                      <m:r>
                        <a:rPr lang="da-DK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da-DK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𝟎</m:t>
                      </m:r>
                      <m:r>
                        <a:rPr lang="da-DK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el-GR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𝜮</m:t>
                      </m:r>
                      <m:r>
                        <a:rPr lang="da-DK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DK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0885184-356B-DCCD-7BCC-2706FB7B45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91229" y="1025434"/>
                <a:ext cx="1275990" cy="276999"/>
              </a:xfrm>
              <a:prstGeom prst="rect">
                <a:avLst/>
              </a:prstGeom>
              <a:blipFill>
                <a:blip r:embed="rId6"/>
                <a:stretch>
                  <a:fillRect l="-1961" r="-5882" b="-34783"/>
                </a:stretch>
              </a:blipFill>
            </p:spPr>
            <p:txBody>
              <a:bodyPr/>
              <a:lstStyle/>
              <a:p>
                <a:r>
                  <a:rPr lang="en-DK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17" descr="A black and white image of a planet&#10;&#10;Description automatically generated">
            <a:extLst>
              <a:ext uri="{FF2B5EF4-FFF2-40B4-BE49-F238E27FC236}">
                <a16:creationId xmlns:a16="http://schemas.microsoft.com/office/drawing/2014/main" id="{13A2EB12-D700-8B9D-4419-9F5E6EEB82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11865" y="2940675"/>
            <a:ext cx="2681761" cy="201132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F5975E4-1167-2E2D-97AE-AF4525C59533}"/>
                  </a:ext>
                </a:extLst>
              </p:cNvPr>
              <p:cNvSpPr txBox="1"/>
              <p:nvPr/>
            </p:nvSpPr>
            <p:spPr>
              <a:xfrm>
                <a:off x="1749448" y="5209712"/>
                <a:ext cx="173162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DK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DK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da-DK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23</m:t>
                          </m:r>
                        </m:sub>
                      </m:sSub>
                      <m:r>
                        <a:rPr lang="da-DK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DK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DK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da-DK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32</m:t>
                          </m:r>
                        </m:sub>
                      </m:sSub>
                      <m:r>
                        <a:rPr lang="da-DK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≈</m:t>
                      </m:r>
                      <m:r>
                        <a:rPr lang="da-DK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0.95</m:t>
                      </m:r>
                    </m:oMath>
                  </m:oMathPara>
                </a14:m>
                <a:endParaRPr lang="en-DK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F5975E4-1167-2E2D-97AE-AF4525C595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9448" y="5209712"/>
                <a:ext cx="1731628" cy="276999"/>
              </a:xfrm>
              <a:prstGeom prst="rect">
                <a:avLst/>
              </a:prstGeom>
              <a:blipFill>
                <a:blip r:embed="rId8"/>
                <a:stretch>
                  <a:fillRect l="-725" r="-2174" b="-13043"/>
                </a:stretch>
              </a:blipFill>
            </p:spPr>
            <p:txBody>
              <a:bodyPr/>
              <a:lstStyle/>
              <a:p>
                <a:r>
                  <a:rPr lang="en-DK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339023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6D22AC-84A6-53DF-46E6-B1E684DB2B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6042B-6341-4E38-A80C-926D3BB8AAC9}" type="slidenum">
              <a:rPr lang="en-US" smtClean="0"/>
              <a:t>13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78C67D5-A984-0C5A-8B2D-41C90BA606D1}"/>
                  </a:ext>
                </a:extLst>
              </p:cNvPr>
              <p:cNvSpPr txBox="1"/>
              <p:nvPr/>
            </p:nvSpPr>
            <p:spPr>
              <a:xfrm>
                <a:off x="5825797" y="5051931"/>
                <a:ext cx="2878352" cy="46121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DK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DK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DK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a-DK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da-DK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DK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a-DK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da-DK" b="0" i="1" smtClean="0">
                                        <a:latin typeface="Cambria Math" panose="02040503050406030204" pitchFamily="18" charset="0"/>
                                      </a:rPr>
                                      <m:t>9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lang="en-DK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∽</m:t>
                      </m:r>
                      <m:r>
                        <a:rPr lang="en-DK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𝒩</m:t>
                      </m:r>
                      <m:d>
                        <m:dPr>
                          <m:ctrlPr>
                            <a:rPr lang="en-DK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DK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DK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sSub>
                                      <m:sSubPr>
                                        <m:ctrlPr>
                                          <a:rPr lang="en-DK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DK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𝜇</m:t>
                                        </m:r>
                                      </m:e>
                                      <m:sub>
                                        <m:r>
                                          <a:rPr lang="da-DK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</m:e>
                                </m:mr>
                                <m:mr>
                                  <m:e>
                                    <m:sSub>
                                      <m:sSubPr>
                                        <m:ctrlPr>
                                          <a:rPr lang="en-DK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DK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𝜇</m:t>
                                        </m:r>
                                      </m:e>
                                      <m:sub>
                                        <m:r>
                                          <a:rPr lang="da-DK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9</m:t>
                                        </m:r>
                                      </m:sub>
                                    </m:sSub>
                                  </m:e>
                                </m:mr>
                              </m:m>
                            </m:e>
                          </m:d>
                          <m:r>
                            <a:rPr lang="da-DK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da-DK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da-DK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sSub>
                                      <m:sSubPr>
                                        <m:ctrlPr>
                                          <a:rPr lang="da-DK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da-DK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𝜎</m:t>
                                        </m:r>
                                      </m:e>
                                      <m:sub>
                                        <m:r>
                                          <a:rPr lang="da-DK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22</m:t>
                                        </m:r>
                                      </m:sub>
                                    </m:sSub>
                                  </m:e>
                                  <m:e>
                                    <m:sSub>
                                      <m:sSubPr>
                                        <m:ctrlPr>
                                          <a:rPr lang="da-DK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da-DK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𝜎</m:t>
                                        </m:r>
                                      </m:e>
                                      <m:sub>
                                        <m:r>
                                          <a:rPr lang="da-DK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29</m:t>
                                        </m:r>
                                      </m:sub>
                                    </m:sSub>
                                  </m:e>
                                </m:mr>
                                <m:mr>
                                  <m:e>
                                    <m:sSub>
                                      <m:sSubPr>
                                        <m:ctrlPr>
                                          <a:rPr lang="da-DK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da-DK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𝜎</m:t>
                                        </m:r>
                                      </m:e>
                                      <m:sub>
                                        <m:r>
                                          <a:rPr lang="da-DK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92</m:t>
                                        </m:r>
                                      </m:sub>
                                    </m:sSub>
                                  </m:e>
                                  <m:e>
                                    <m:sSub>
                                      <m:sSubPr>
                                        <m:ctrlPr>
                                          <a:rPr lang="da-DK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da-DK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𝜎</m:t>
                                        </m:r>
                                      </m:e>
                                      <m:sub>
                                        <m:r>
                                          <a:rPr lang="da-DK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99</m:t>
                                        </m:r>
                                      </m:sub>
                                    </m:sSub>
                                  </m:e>
                                </m:mr>
                              </m:m>
                            </m:e>
                          </m:d>
                        </m:e>
                      </m:d>
                    </m:oMath>
                  </m:oMathPara>
                </a14:m>
                <a:endParaRPr lang="en-DK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78C67D5-A984-0C5A-8B2D-41C90BA606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25797" y="5051931"/>
                <a:ext cx="2878352" cy="461217"/>
              </a:xfrm>
              <a:prstGeom prst="rect">
                <a:avLst/>
              </a:prstGeom>
              <a:blipFill>
                <a:blip r:embed="rId2"/>
                <a:stretch>
                  <a:fillRect t="-2703" b="-16216"/>
                </a:stretch>
              </a:blipFill>
            </p:spPr>
            <p:txBody>
              <a:bodyPr/>
              <a:lstStyle/>
              <a:p>
                <a:r>
                  <a:rPr lang="en-DK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D36BC9D-A3C2-92BF-3170-CC7AD104D10E}"/>
                  </a:ext>
                </a:extLst>
              </p:cNvPr>
              <p:cNvSpPr txBox="1"/>
              <p:nvPr/>
            </p:nvSpPr>
            <p:spPr>
              <a:xfrm>
                <a:off x="1749448" y="5209712"/>
                <a:ext cx="173162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DK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DK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da-DK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23</m:t>
                          </m:r>
                        </m:sub>
                      </m:sSub>
                      <m:r>
                        <a:rPr lang="da-DK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DK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DK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da-DK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32</m:t>
                          </m:r>
                        </m:sub>
                      </m:sSub>
                      <m:r>
                        <a:rPr lang="da-DK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≈</m:t>
                      </m:r>
                      <m:r>
                        <a:rPr lang="da-DK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0.09</m:t>
                      </m:r>
                    </m:oMath>
                  </m:oMathPara>
                </a14:m>
                <a:endParaRPr lang="en-DK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D36BC9D-A3C2-92BF-3170-CC7AD104D1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9448" y="5209712"/>
                <a:ext cx="1731628" cy="276999"/>
              </a:xfrm>
              <a:prstGeom prst="rect">
                <a:avLst/>
              </a:prstGeom>
              <a:blipFill>
                <a:blip r:embed="rId3"/>
                <a:stretch>
                  <a:fillRect l="-725" r="-2174" b="-13043"/>
                </a:stretch>
              </a:blipFill>
            </p:spPr>
            <p:txBody>
              <a:bodyPr/>
              <a:lstStyle/>
              <a:p>
                <a:r>
                  <a:rPr lang="en-DK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1FB80485-1DCF-66C4-8A88-F586716B1E1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067479" y="430967"/>
            <a:ext cx="6394987" cy="4263325"/>
          </a:xfrm>
          <a:prstGeom prst="rect">
            <a:avLst/>
          </a:prstGeom>
        </p:spPr>
      </p:pic>
      <p:pic>
        <p:nvPicPr>
          <p:cNvPr id="9" name="Picture 8" descr="A diagram of a graph&#10;&#10;Description automatically generated with medium confidence">
            <a:extLst>
              <a:ext uri="{FF2B5EF4-FFF2-40B4-BE49-F238E27FC236}">
                <a16:creationId xmlns:a16="http://schemas.microsoft.com/office/drawing/2014/main" id="{8484D601-656E-CBE0-CBBC-3D1181A795A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526" t="15600" r="48428" b="20559"/>
          <a:stretch/>
        </p:blipFill>
        <p:spPr>
          <a:xfrm>
            <a:off x="1729533" y="811321"/>
            <a:ext cx="2371240" cy="175130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E832BB4-1A4E-7FDD-A8B3-57E64FF1A6BA}"/>
              </a:ext>
            </a:extLst>
          </p:cNvPr>
          <p:cNvSpPr/>
          <p:nvPr/>
        </p:nvSpPr>
        <p:spPr>
          <a:xfrm>
            <a:off x="1811215" y="715108"/>
            <a:ext cx="202223" cy="1343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C743AC7-B5E5-7919-9E87-A9E4E76713CB}"/>
                  </a:ext>
                </a:extLst>
              </p:cNvPr>
              <p:cNvSpPr txBox="1"/>
              <p:nvPr/>
            </p:nvSpPr>
            <p:spPr>
              <a:xfrm>
                <a:off x="1211865" y="1548475"/>
                <a:ext cx="43601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𝜮</m:t>
                      </m:r>
                      <m:r>
                        <a:rPr lang="da-DK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DK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C743AC7-B5E5-7919-9E87-A9E4E76713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1865" y="1548475"/>
                <a:ext cx="436017" cy="276999"/>
              </a:xfrm>
              <a:prstGeom prst="rect">
                <a:avLst/>
              </a:prstGeom>
              <a:blipFill>
                <a:blip r:embed="rId6"/>
                <a:stretch>
                  <a:fillRect l="-11429" r="-5714" b="-4348"/>
                </a:stretch>
              </a:blipFill>
            </p:spPr>
            <p:txBody>
              <a:bodyPr/>
              <a:lstStyle/>
              <a:p>
                <a:r>
                  <a:rPr lang="en-DK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0885184-356B-DCCD-7BCC-2706FB7B4537}"/>
                  </a:ext>
                </a:extLst>
              </p:cNvPr>
              <p:cNvSpPr txBox="1"/>
              <p:nvPr/>
            </p:nvSpPr>
            <p:spPr>
              <a:xfrm>
                <a:off x="8091229" y="1025434"/>
                <a:ext cx="127599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a-DK" b="1" i="1" smtClean="0"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da-DK" b="0" i="1" smtClean="0">
                          <a:latin typeface="Cambria Math" panose="02040503050406030204" pitchFamily="18" charset="0"/>
                        </a:rPr>
                        <m:t>∽</m:t>
                      </m:r>
                      <m:r>
                        <a:rPr lang="da-DK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𝒩</m:t>
                      </m:r>
                      <m:r>
                        <a:rPr lang="da-DK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da-DK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𝟎</m:t>
                      </m:r>
                      <m:r>
                        <a:rPr lang="da-DK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el-GR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𝜮</m:t>
                      </m:r>
                      <m:r>
                        <a:rPr lang="da-DK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DK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0885184-356B-DCCD-7BCC-2706FB7B45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91229" y="1025434"/>
                <a:ext cx="1275990" cy="276999"/>
              </a:xfrm>
              <a:prstGeom prst="rect">
                <a:avLst/>
              </a:prstGeom>
              <a:blipFill>
                <a:blip r:embed="rId7"/>
                <a:stretch>
                  <a:fillRect l="-1961" r="-5882" b="-34783"/>
                </a:stretch>
              </a:blipFill>
            </p:spPr>
            <p:txBody>
              <a:bodyPr/>
              <a:lstStyle/>
              <a:p>
                <a:r>
                  <a:rPr lang="en-DK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17">
            <a:extLst>
              <a:ext uri="{FF2B5EF4-FFF2-40B4-BE49-F238E27FC236}">
                <a16:creationId xmlns:a16="http://schemas.microsoft.com/office/drawing/2014/main" id="{13A2EB12-D700-8B9D-4419-9F5E6EEB82F5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211865" y="2940675"/>
            <a:ext cx="2681761" cy="2011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0970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F194AEDE-F25F-43E6-A2C4-7FFF410749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7744" y="334928"/>
            <a:ext cx="11456511" cy="618814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4C793C08-EF4C-422B-A728-6C717C47DF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748698" y="334928"/>
            <a:ext cx="0" cy="618814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FE825BC6-56A8-46DE-8037-A9A577624B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73060" y="6047437"/>
            <a:ext cx="1037563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40" name="Background Fill">
            <a:extLst>
              <a:ext uri="{FF2B5EF4-FFF2-40B4-BE49-F238E27FC236}">
                <a16:creationId xmlns:a16="http://schemas.microsoft.com/office/drawing/2014/main" id="{B937640E-EF7A-4A6C-A950-D12B7D5C92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572F11-06F0-01C5-DDC1-AAF69B9C25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7024" y="552782"/>
            <a:ext cx="4423224" cy="16436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GP regression generalized</a:t>
            </a:r>
          </a:p>
        </p:txBody>
      </p:sp>
      <p:sp>
        <p:nvSpPr>
          <p:cNvPr id="31" name="Content Placeholder 30">
            <a:extLst>
              <a:ext uri="{FF2B5EF4-FFF2-40B4-BE49-F238E27FC236}">
                <a16:creationId xmlns:a16="http://schemas.microsoft.com/office/drawing/2014/main" id="{0B28299D-2F4F-8249-E8AE-6E73E89F6A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07024" y="2735229"/>
            <a:ext cx="4423224" cy="310835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b="1" dirty="0"/>
              <a:t>X</a:t>
            </a:r>
            <a:r>
              <a:rPr lang="en-US" dirty="0"/>
              <a:t>: a set of input points</a:t>
            </a:r>
          </a:p>
          <a:p>
            <a:r>
              <a:rPr lang="en-US" b="1" dirty="0"/>
              <a:t>X*</a:t>
            </a:r>
            <a:r>
              <a:rPr lang="en-US" dirty="0"/>
              <a:t>: a set of test points</a:t>
            </a:r>
          </a:p>
          <a:p>
            <a:r>
              <a:rPr lang="en-US" dirty="0"/>
              <a:t>Joint distribution:</a:t>
            </a:r>
          </a:p>
        </p:txBody>
      </p:sp>
      <p:cxnSp>
        <p:nvCxnSpPr>
          <p:cNvPr id="42" name="Main Vertical Connector">
            <a:extLst>
              <a:ext uri="{FF2B5EF4-FFF2-40B4-BE49-F238E27FC236}">
                <a16:creationId xmlns:a16="http://schemas.microsoft.com/office/drawing/2014/main" id="{B0BDEAB7-0E83-4F55-90F4-098569F5A5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748698" y="334928"/>
            <a:ext cx="0" cy="618814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Main Frame">
            <a:extLst>
              <a:ext uri="{FF2B5EF4-FFF2-40B4-BE49-F238E27FC236}">
                <a16:creationId xmlns:a16="http://schemas.microsoft.com/office/drawing/2014/main" id="{60B98957-D5C0-4FFC-8987-C5D8A06FDC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60546" y="334928"/>
            <a:ext cx="6263710" cy="618814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EB123B9E-16C1-47FC-BA6E-0B62BE4F2E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562133" y="2400300"/>
            <a:ext cx="518656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Main Horizontal Connector">
            <a:extLst>
              <a:ext uri="{FF2B5EF4-FFF2-40B4-BE49-F238E27FC236}">
                <a16:creationId xmlns:a16="http://schemas.microsoft.com/office/drawing/2014/main" id="{51DA9589-40B0-4B65-A035-81057865F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560546" y="6047437"/>
            <a:ext cx="518815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8E216EE-666C-C2E8-C79B-C1E313D12E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6042B-6341-4E38-A80C-926D3BB8AAC9}" type="slidenum">
              <a:rPr lang="en-US" smtClean="0"/>
              <a:t>14</a:t>
            </a:fld>
            <a:endParaRPr lang="en-US"/>
          </a:p>
        </p:txBody>
      </p:sp>
      <p:pic>
        <p:nvPicPr>
          <p:cNvPr id="10" name="Picture 9" descr="A diagram of a graph with Silverstone Circuit in the background&#10;&#10;Description automatically generated">
            <a:extLst>
              <a:ext uri="{FF2B5EF4-FFF2-40B4-BE49-F238E27FC236}">
                <a16:creationId xmlns:a16="http://schemas.microsoft.com/office/drawing/2014/main" id="{0B614C92-2057-EF52-ECDC-29EDDCDF2E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743" y="1714500"/>
            <a:ext cx="4584700" cy="3429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299D60D-4FCD-A2A9-0A8C-BDBC07171CA2}"/>
                  </a:ext>
                </a:extLst>
              </p:cNvPr>
              <p:cNvSpPr txBox="1"/>
              <p:nvPr/>
            </p:nvSpPr>
            <p:spPr>
              <a:xfrm>
                <a:off x="6564845" y="4465673"/>
                <a:ext cx="3107581" cy="53598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DK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DK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da-DK" b="1" i="1" smtClean="0">
                                    <a:latin typeface="Cambria Math" panose="02040503050406030204" pitchFamily="18" charset="0"/>
                                  </a:rPr>
                                  <m:t>𝒇</m:t>
                                </m:r>
                              </m:e>
                            </m:mr>
                            <m:mr>
                              <m:e>
                                <m:sSup>
                                  <m:sSupPr>
                                    <m:ctrlPr>
                                      <a:rPr lang="da-DK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a-DK" b="1" i="1" smtClean="0">
                                        <a:latin typeface="Cambria Math" panose="02040503050406030204" pitchFamily="18" charset="0"/>
                                      </a:rPr>
                                      <m:t>𝒇</m:t>
                                    </m:r>
                                  </m:e>
                                  <m:sup>
                                    <m:r>
                                      <a:rPr lang="da-DK" b="1" i="1" smtClean="0">
                                        <a:latin typeface="Cambria Math" panose="02040503050406030204" pitchFamily="18" charset="0"/>
                                      </a:rPr>
                                      <m:t>∗</m:t>
                                    </m:r>
                                  </m:sup>
                                </m:sSup>
                              </m:e>
                            </m:mr>
                          </m:m>
                        </m:e>
                      </m:d>
                      <m:r>
                        <a:rPr lang="en-DK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en-DK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𝒩</m:t>
                      </m:r>
                      <m:d>
                        <m:dPr>
                          <m:ctrlPr>
                            <a:rPr lang="en-DK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DK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DK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da-DK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𝑚</m:t>
                                    </m:r>
                                    <m:r>
                                      <a:rPr lang="da-DK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m:rPr>
                                        <m:brk m:alnAt="7"/>
                                      </m:rPr>
                                      <a:rPr lang="da-DK" b="1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𝑿</m:t>
                                    </m:r>
                                    <m:r>
                                      <m:rPr>
                                        <m:brk m:alnAt="7"/>
                                      </m:rPr>
                                      <a:rPr lang="da-DK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)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da-DK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𝑚</m:t>
                                    </m:r>
                                    <m:r>
                                      <a:rPr lang="da-DK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(</m:t>
                                    </m:r>
                                    <m:sSup>
                                      <m:sSupPr>
                                        <m:ctrlPr>
                                          <a:rPr lang="da-DK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da-DK" b="1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𝑿</m:t>
                                        </m:r>
                                      </m:e>
                                      <m:sup>
                                        <m:r>
                                          <a:rPr lang="da-DK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∗</m:t>
                                        </m:r>
                                      </m:sup>
                                    </m:sSup>
                                    <m:r>
                                      <a:rPr lang="da-DK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)</m:t>
                                    </m:r>
                                  </m:e>
                                </m:mr>
                              </m:m>
                            </m:e>
                          </m:d>
                          <m:r>
                            <a:rPr lang="da-DK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da-DK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da-DK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da-DK" b="1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𝑲</m:t>
                                    </m:r>
                                  </m:e>
                                  <m:e>
                                    <m:sSup>
                                      <m:sSupPr>
                                        <m:ctrlPr>
                                          <a:rPr lang="da-DK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da-DK" b="1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𝑲</m:t>
                                        </m:r>
                                      </m:e>
                                      <m:sup>
                                        <m:r>
                                          <a:rPr lang="da-DK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∗</m:t>
                                        </m:r>
                                      </m:sup>
                                    </m:sSup>
                                  </m:e>
                                </m:mr>
                                <m:mr>
                                  <m:e>
                                    <m:sSup>
                                      <m:sSupPr>
                                        <m:ctrlPr>
                                          <a:rPr lang="da-DK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da-DK" b="1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𝑲</m:t>
                                        </m:r>
                                      </m:e>
                                      <m:sup>
                                        <m:r>
                                          <a:rPr lang="da-DK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∗</m:t>
                                        </m:r>
                                      </m:sup>
                                    </m:sSup>
                                  </m:e>
                                  <m:e>
                                    <m:sSup>
                                      <m:sSupPr>
                                        <m:ctrlPr>
                                          <a:rPr lang="da-DK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da-DK" b="1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𝑲</m:t>
                                        </m:r>
                                      </m:e>
                                      <m:sup>
                                        <m:r>
                                          <a:rPr lang="da-DK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∗</m:t>
                                        </m:r>
                                        <m:r>
                                          <a:rPr lang="da-DK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∗</m:t>
                                        </m:r>
                                      </m:sup>
                                    </m:sSup>
                                  </m:e>
                                </m:mr>
                              </m:m>
                            </m:e>
                          </m:d>
                        </m:e>
                      </m:d>
                    </m:oMath>
                  </m:oMathPara>
                </a14:m>
                <a:endParaRPr lang="en-DK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299D60D-4FCD-A2A9-0A8C-BDBC07171C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64845" y="4465673"/>
                <a:ext cx="3107581" cy="535981"/>
              </a:xfrm>
              <a:prstGeom prst="rect">
                <a:avLst/>
              </a:prstGeom>
              <a:blipFill>
                <a:blip r:embed="rId3"/>
                <a:stretch>
                  <a:fillRect t="-6977" b="-18605"/>
                </a:stretch>
              </a:blipFill>
            </p:spPr>
            <p:txBody>
              <a:bodyPr/>
              <a:lstStyle/>
              <a:p>
                <a:r>
                  <a:rPr lang="en-DK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>
            <a:extLst>
              <a:ext uri="{FF2B5EF4-FFF2-40B4-BE49-F238E27FC236}">
                <a16:creationId xmlns:a16="http://schemas.microsoft.com/office/drawing/2014/main" id="{536E4D8C-C4DC-A43F-8DAD-922E4DE547D8}"/>
              </a:ext>
            </a:extLst>
          </p:cNvPr>
          <p:cNvSpPr/>
          <p:nvPr/>
        </p:nvSpPr>
        <p:spPr>
          <a:xfrm>
            <a:off x="470263" y="2011680"/>
            <a:ext cx="418011" cy="4963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17A075B-4F30-3026-2CEB-FB4A58F38513}"/>
              </a:ext>
            </a:extLst>
          </p:cNvPr>
          <p:cNvSpPr/>
          <p:nvPr/>
        </p:nvSpPr>
        <p:spPr>
          <a:xfrm>
            <a:off x="3631474" y="4733663"/>
            <a:ext cx="1227909" cy="6482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396F946-8D14-A2E7-ADE4-C5FC0D16B222}"/>
                  </a:ext>
                </a:extLst>
              </p:cNvPr>
              <p:cNvSpPr txBox="1"/>
              <p:nvPr/>
            </p:nvSpPr>
            <p:spPr>
              <a:xfrm>
                <a:off x="679268" y="1773283"/>
                <a:ext cx="36381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a-DK" sz="24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a-DK" sz="2400" b="1" i="1">
                              <a:latin typeface="Cambria Math" panose="02040503050406030204" pitchFamily="18" charset="0"/>
                            </a:rPr>
                            <m:t>𝒇</m:t>
                          </m:r>
                        </m:e>
                        <m:sup>
                          <m:r>
                            <a:rPr lang="da-DK" sz="2400" b="1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</m:oMath>
                  </m:oMathPara>
                </a14:m>
                <a:endParaRPr lang="en-DK" b="1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396F946-8D14-A2E7-ADE4-C5FC0D16B2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9268" y="1773283"/>
                <a:ext cx="363818" cy="369332"/>
              </a:xfrm>
              <a:prstGeom prst="rect">
                <a:avLst/>
              </a:prstGeom>
              <a:blipFill>
                <a:blip r:embed="rId4"/>
                <a:stretch>
                  <a:fillRect l="-26667" b="-36667"/>
                </a:stretch>
              </a:blipFill>
            </p:spPr>
            <p:txBody>
              <a:bodyPr/>
              <a:lstStyle/>
              <a:p>
                <a:r>
                  <a:rPr lang="en-DK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181976F-A031-9419-DE32-B711A84779CE}"/>
                  </a:ext>
                </a:extLst>
              </p:cNvPr>
              <p:cNvSpPr txBox="1"/>
              <p:nvPr/>
            </p:nvSpPr>
            <p:spPr>
              <a:xfrm>
                <a:off x="4364123" y="4751635"/>
                <a:ext cx="24173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a-DK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DK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181976F-A031-9419-DE32-B711A84779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4123" y="4751635"/>
                <a:ext cx="241733" cy="369332"/>
              </a:xfrm>
              <a:prstGeom prst="rect">
                <a:avLst/>
              </a:prstGeom>
              <a:blipFill>
                <a:blip r:embed="rId5"/>
                <a:stretch>
                  <a:fillRect l="-15000" r="-10000"/>
                </a:stretch>
              </a:blipFill>
            </p:spPr>
            <p:txBody>
              <a:bodyPr/>
              <a:lstStyle/>
              <a:p>
                <a:r>
                  <a:rPr lang="en-DK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374154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F194AEDE-F25F-43E6-A2C4-7FFF410749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7744" y="334928"/>
            <a:ext cx="11456511" cy="618814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4C793C08-EF4C-422B-A728-6C717C47DF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748698" y="334928"/>
            <a:ext cx="0" cy="618814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FE825BC6-56A8-46DE-8037-A9A577624B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73060" y="6047437"/>
            <a:ext cx="1037563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40" name="Background Fill">
            <a:extLst>
              <a:ext uri="{FF2B5EF4-FFF2-40B4-BE49-F238E27FC236}">
                <a16:creationId xmlns:a16="http://schemas.microsoft.com/office/drawing/2014/main" id="{B937640E-EF7A-4A6C-A950-D12B7D5C92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572F11-06F0-01C5-DDC1-AAF69B9C25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7024" y="552782"/>
            <a:ext cx="4423224" cy="16436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GP regression generalized</a:t>
            </a:r>
          </a:p>
        </p:txBody>
      </p:sp>
      <p:sp>
        <p:nvSpPr>
          <p:cNvPr id="31" name="Content Placeholder 30">
            <a:extLst>
              <a:ext uri="{FF2B5EF4-FFF2-40B4-BE49-F238E27FC236}">
                <a16:creationId xmlns:a16="http://schemas.microsoft.com/office/drawing/2014/main" id="{0B28299D-2F4F-8249-E8AE-6E73E89F6A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07024" y="2735229"/>
            <a:ext cx="4423224" cy="310835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b="1" dirty="0"/>
              <a:t>X</a:t>
            </a:r>
            <a:r>
              <a:rPr lang="en-US" dirty="0"/>
              <a:t>: a set of input points</a:t>
            </a:r>
          </a:p>
          <a:p>
            <a:r>
              <a:rPr lang="en-US" b="1" dirty="0"/>
              <a:t>X*</a:t>
            </a:r>
            <a:r>
              <a:rPr lang="en-US" dirty="0"/>
              <a:t>: a set of test points</a:t>
            </a:r>
          </a:p>
          <a:p>
            <a:r>
              <a:rPr lang="en-US" dirty="0"/>
              <a:t>Conditional distribution:</a:t>
            </a:r>
          </a:p>
        </p:txBody>
      </p:sp>
      <p:cxnSp>
        <p:nvCxnSpPr>
          <p:cNvPr id="42" name="Main Vertical Connector">
            <a:extLst>
              <a:ext uri="{FF2B5EF4-FFF2-40B4-BE49-F238E27FC236}">
                <a16:creationId xmlns:a16="http://schemas.microsoft.com/office/drawing/2014/main" id="{B0BDEAB7-0E83-4F55-90F4-098569F5A5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748698" y="334928"/>
            <a:ext cx="0" cy="618814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Main Frame">
            <a:extLst>
              <a:ext uri="{FF2B5EF4-FFF2-40B4-BE49-F238E27FC236}">
                <a16:creationId xmlns:a16="http://schemas.microsoft.com/office/drawing/2014/main" id="{60B98957-D5C0-4FFC-8987-C5D8A06FDC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60546" y="334928"/>
            <a:ext cx="6263710" cy="618814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EB123B9E-16C1-47FC-BA6E-0B62BE4F2E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562133" y="2400300"/>
            <a:ext cx="518656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Main Horizontal Connector">
            <a:extLst>
              <a:ext uri="{FF2B5EF4-FFF2-40B4-BE49-F238E27FC236}">
                <a16:creationId xmlns:a16="http://schemas.microsoft.com/office/drawing/2014/main" id="{51DA9589-40B0-4B65-A035-81057865F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560546" y="6047437"/>
            <a:ext cx="518815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8E216EE-666C-C2E8-C79B-C1E313D12E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6042B-6341-4E38-A80C-926D3BB8AAC9}" type="slidenum">
              <a:rPr lang="en-US" smtClean="0"/>
              <a:t>15</a:t>
            </a:fld>
            <a:endParaRPr lang="en-US"/>
          </a:p>
        </p:txBody>
      </p:sp>
      <p:pic>
        <p:nvPicPr>
          <p:cNvPr id="10" name="Picture 9" descr="A diagram of a graph with Silverstone Circuit in the background&#10;&#10;Description automatically generated">
            <a:extLst>
              <a:ext uri="{FF2B5EF4-FFF2-40B4-BE49-F238E27FC236}">
                <a16:creationId xmlns:a16="http://schemas.microsoft.com/office/drawing/2014/main" id="{0B614C92-2057-EF52-ECDC-29EDDCDF2E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743" y="1714500"/>
            <a:ext cx="4584700" cy="3429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36E4D8C-C4DC-A43F-8DAD-922E4DE547D8}"/>
              </a:ext>
            </a:extLst>
          </p:cNvPr>
          <p:cNvSpPr/>
          <p:nvPr/>
        </p:nvSpPr>
        <p:spPr>
          <a:xfrm>
            <a:off x="470263" y="2011680"/>
            <a:ext cx="418011" cy="4963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17A075B-4F30-3026-2CEB-FB4A58F38513}"/>
              </a:ext>
            </a:extLst>
          </p:cNvPr>
          <p:cNvSpPr/>
          <p:nvPr/>
        </p:nvSpPr>
        <p:spPr>
          <a:xfrm>
            <a:off x="3631474" y="4733663"/>
            <a:ext cx="1227909" cy="6482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396F946-8D14-A2E7-ADE4-C5FC0D16B222}"/>
                  </a:ext>
                </a:extLst>
              </p:cNvPr>
              <p:cNvSpPr txBox="1"/>
              <p:nvPr/>
            </p:nvSpPr>
            <p:spPr>
              <a:xfrm>
                <a:off x="679268" y="1773283"/>
                <a:ext cx="36381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a-DK" sz="24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a-DK" sz="2400" b="1" i="1">
                              <a:latin typeface="Cambria Math" panose="02040503050406030204" pitchFamily="18" charset="0"/>
                            </a:rPr>
                            <m:t>𝒇</m:t>
                          </m:r>
                        </m:e>
                        <m:sup>
                          <m:r>
                            <a:rPr lang="da-DK" sz="2400" b="1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</m:oMath>
                  </m:oMathPara>
                </a14:m>
                <a:endParaRPr lang="en-DK" b="1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396F946-8D14-A2E7-ADE4-C5FC0D16B2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9268" y="1773283"/>
                <a:ext cx="363818" cy="369332"/>
              </a:xfrm>
              <a:prstGeom prst="rect">
                <a:avLst/>
              </a:prstGeom>
              <a:blipFill>
                <a:blip r:embed="rId3"/>
                <a:stretch>
                  <a:fillRect l="-26667" b="-36667"/>
                </a:stretch>
              </a:blipFill>
            </p:spPr>
            <p:txBody>
              <a:bodyPr/>
              <a:lstStyle/>
              <a:p>
                <a:r>
                  <a:rPr lang="en-DK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181976F-A031-9419-DE32-B711A84779CE}"/>
                  </a:ext>
                </a:extLst>
              </p:cNvPr>
              <p:cNvSpPr txBox="1"/>
              <p:nvPr/>
            </p:nvSpPr>
            <p:spPr>
              <a:xfrm>
                <a:off x="4364123" y="4751635"/>
                <a:ext cx="24173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a-DK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DK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181976F-A031-9419-DE32-B711A84779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4123" y="4751635"/>
                <a:ext cx="241733" cy="369332"/>
              </a:xfrm>
              <a:prstGeom prst="rect">
                <a:avLst/>
              </a:prstGeom>
              <a:blipFill>
                <a:blip r:embed="rId4"/>
                <a:stretch>
                  <a:fillRect l="-15000" r="-10000"/>
                </a:stretch>
              </a:blipFill>
            </p:spPr>
            <p:txBody>
              <a:bodyPr/>
              <a:lstStyle/>
              <a:p>
                <a:r>
                  <a:rPr lang="en-DK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29B36F8-F70E-EEE2-3A4B-6C751E23C136}"/>
                  </a:ext>
                </a:extLst>
              </p:cNvPr>
              <p:cNvSpPr txBox="1"/>
              <p:nvPr/>
            </p:nvSpPr>
            <p:spPr>
              <a:xfrm>
                <a:off x="6044220" y="4469698"/>
                <a:ext cx="4216154" cy="2819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a-DK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a-DK" b="1" i="1" smtClean="0">
                              <a:latin typeface="Cambria Math" panose="02040503050406030204" pitchFamily="18" charset="0"/>
                            </a:rPr>
                            <m:t>𝒇</m:t>
                          </m:r>
                        </m:e>
                        <m:sup>
                          <m:r>
                            <a:rPr lang="da-DK" b="1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da-DK" b="0" i="1" smtClean="0"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da-DK" b="1" i="1" smtClean="0">
                          <a:latin typeface="Cambria Math" panose="02040503050406030204" pitchFamily="18" charset="0"/>
                        </a:rPr>
                        <m:t>𝒇</m:t>
                      </m:r>
                      <m:r>
                        <a:rPr lang="da-DK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a-DK" b="1" i="1" smtClean="0">
                          <a:latin typeface="Cambria Math" panose="02040503050406030204" pitchFamily="18" charset="0"/>
                        </a:rPr>
                        <m:t>𝑿</m:t>
                      </m:r>
                      <m:r>
                        <a:rPr lang="da-DK" b="0" i="1" smtClean="0">
                          <a:latin typeface="Cambria Math" panose="02040503050406030204" pitchFamily="18" charset="0"/>
                        </a:rPr>
                        <m:t>,</m:t>
                      </m:r>
                      <m:sSup>
                        <m:sSupPr>
                          <m:ctrlPr>
                            <a:rPr lang="da-DK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a-DK" b="1" i="1" smtClean="0">
                              <a:latin typeface="Cambria Math" panose="02040503050406030204" pitchFamily="18" charset="0"/>
                            </a:rPr>
                            <m:t>𝑿</m:t>
                          </m:r>
                        </m:e>
                        <m:sup>
                          <m:r>
                            <a:rPr lang="da-DK" b="1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da-DK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da-DK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𝒩</m:t>
                      </m:r>
                      <m:r>
                        <a:rPr lang="da-DK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da-DK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a-DK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𝑲</m:t>
                          </m:r>
                        </m:e>
                        <m:sup>
                          <m:r>
                            <a:rPr lang="da-DK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∗</m:t>
                          </m:r>
                          <m:r>
                            <a:rPr lang="da-DK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𝑻</m:t>
                          </m:r>
                        </m:sup>
                      </m:sSup>
                      <m:sSup>
                        <m:sSupPr>
                          <m:ctrlPr>
                            <a:rPr lang="da-DK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a-DK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𝑲</m:t>
                          </m:r>
                        </m:e>
                        <m:sup>
                          <m:r>
                            <a:rPr lang="da-DK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da-DK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𝒇</m:t>
                      </m:r>
                      <m:r>
                        <a:rPr lang="da-DK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</m:t>
                      </m:r>
                      <m:sSup>
                        <m:sSupPr>
                          <m:ctrlPr>
                            <a:rPr lang="da-DK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a-DK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𝑲</m:t>
                          </m:r>
                        </m:e>
                        <m:sup>
                          <m:r>
                            <a:rPr lang="da-DK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∗∗</m:t>
                          </m:r>
                        </m:sup>
                      </m:sSup>
                      <m:r>
                        <a:rPr lang="da-DK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da-DK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a-DK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𝑲</m:t>
                          </m:r>
                        </m:e>
                        <m:sup>
                          <m:r>
                            <a:rPr lang="da-DK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∗</m:t>
                          </m:r>
                          <m:r>
                            <a:rPr lang="da-DK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𝑻</m:t>
                          </m:r>
                        </m:sup>
                      </m:sSup>
                      <m:sSup>
                        <m:sSupPr>
                          <m:ctrlPr>
                            <a:rPr lang="da-DK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a-DK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𝑲</m:t>
                          </m:r>
                        </m:e>
                        <m:sup>
                          <m:r>
                            <a:rPr lang="da-DK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da-DK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𝑲</m:t>
                      </m:r>
                      <m:r>
                        <a:rPr lang="da-DK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DK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29B36F8-F70E-EEE2-3A4B-6C751E23C1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4220" y="4469698"/>
                <a:ext cx="4216154" cy="281937"/>
              </a:xfrm>
              <a:prstGeom prst="rect">
                <a:avLst/>
              </a:prstGeom>
              <a:blipFill>
                <a:blip r:embed="rId5"/>
                <a:stretch>
                  <a:fillRect l="-1807" r="-1807" b="-39130"/>
                </a:stretch>
              </a:blipFill>
            </p:spPr>
            <p:txBody>
              <a:bodyPr/>
              <a:lstStyle/>
              <a:p>
                <a:r>
                  <a:rPr lang="en-DK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435303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F0F7C6-7362-EC90-1043-AE5C97516E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K" dirty="0"/>
              <a:t>The kernel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A7E032-AEC3-2308-0020-99996D35B0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6042B-6341-4E38-A80C-926D3BB8AAC9}" type="slidenum">
              <a:rPr lang="en-US" smtClean="0"/>
              <a:t>16</a:t>
            </a:fld>
            <a:endParaRPr lang="en-US"/>
          </a:p>
        </p:txBody>
      </p:sp>
      <p:pic>
        <p:nvPicPr>
          <p:cNvPr id="6" name="Picture 5" descr="A diagram of a graph and a diagram of a graph&#10;&#10;Description automatically generated">
            <a:extLst>
              <a:ext uri="{FF2B5EF4-FFF2-40B4-BE49-F238E27FC236}">
                <a16:creationId xmlns:a16="http://schemas.microsoft.com/office/drawing/2014/main" id="{71E14A74-8388-69B9-03AA-D0B6B61200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6378" y="1878345"/>
            <a:ext cx="7078740" cy="303374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4BF6453-6D6F-7448-4014-CBDDC2FE612D}"/>
                  </a:ext>
                </a:extLst>
              </p:cNvPr>
              <p:cNvSpPr txBox="1"/>
              <p:nvPr/>
            </p:nvSpPr>
            <p:spPr>
              <a:xfrm>
                <a:off x="5892050" y="4925611"/>
                <a:ext cx="3175677" cy="7900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a-DK" b="1" i="1" smtClean="0">
                          <a:latin typeface="Cambria Math" panose="02040503050406030204" pitchFamily="18" charset="0"/>
                        </a:rPr>
                        <m:t>𝑲</m:t>
                      </m:r>
                      <m:r>
                        <a:rPr lang="da-DK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DK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DK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da-DK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  <m:r>
                                  <a:rPr lang="da-DK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da-DK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a-DK" b="1" i="1" smtClean="0">
                                        <a:latin typeface="Cambria Math" panose="02040503050406030204" pitchFamily="18" charset="0"/>
                                      </a:rPr>
                                      <m:t>𝒙</m:t>
                                    </m:r>
                                  </m:e>
                                  <m:sub>
                                    <m:r>
                                      <a:rPr lang="da-DK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da-DK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da-DK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a-DK" b="1" i="1" smtClean="0">
                                        <a:latin typeface="Cambria Math" panose="02040503050406030204" pitchFamily="18" charset="0"/>
                                      </a:rPr>
                                      <m:t>𝒙</m:t>
                                    </m:r>
                                  </m:e>
                                  <m:sub>
                                    <m:r>
                                      <a:rPr lang="da-DK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da-DK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  <m:e>
                                <m:r>
                                  <a:rPr lang="en-DK" i="1" smtClean="0">
                                    <a:latin typeface="Cambria Math" panose="02040503050406030204" pitchFamily="18" charset="0"/>
                                  </a:rPr>
                                  <m:t>⋯</m:t>
                                </m:r>
                              </m:e>
                              <m:e>
                                <m:r>
                                  <m:rPr>
                                    <m:brk m:alnAt="7"/>
                                  </m:rPr>
                                  <a:rPr lang="da-DK" i="1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  <m:r>
                                  <a:rPr lang="da-DK" i="1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da-DK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a-DK" b="1" i="1">
                                        <a:latin typeface="Cambria Math" panose="02040503050406030204" pitchFamily="18" charset="0"/>
                                      </a:rPr>
                                      <m:t>𝒙</m:t>
                                    </m:r>
                                  </m:e>
                                  <m:sub>
                                    <m:r>
                                      <a:rPr lang="da-DK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da-DK" i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da-DK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a-DK" b="1" i="1">
                                        <a:latin typeface="Cambria Math" panose="02040503050406030204" pitchFamily="18" charset="0"/>
                                      </a:rPr>
                                      <m:t>𝒙</m:t>
                                    </m:r>
                                  </m:e>
                                  <m:sub>
                                    <m:r>
                                      <a:rPr lang="da-DK" b="0" i="1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da-DK" i="1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</m:mr>
                            <m:mr>
                              <m:e>
                                <m:r>
                                  <a:rPr lang="en-DK" i="1" smtClean="0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  <m:e>
                                <m:r>
                                  <a:rPr lang="en-DK" i="1" smtClean="0">
                                    <a:latin typeface="Cambria Math" panose="02040503050406030204" pitchFamily="18" charset="0"/>
                                  </a:rPr>
                                  <m:t>⋱</m:t>
                                </m:r>
                              </m:e>
                              <m:e>
                                <m:r>
                                  <a:rPr lang="en-DK" i="1" smtClean="0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</m:m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da-DK" i="1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  <m:r>
                                  <a:rPr lang="da-DK" i="1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da-DK" b="1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a-DK" b="1" i="1">
                                        <a:latin typeface="Cambria Math" panose="02040503050406030204" pitchFamily="18" charset="0"/>
                                      </a:rPr>
                                      <m:t>𝒙</m:t>
                                    </m:r>
                                  </m:e>
                                  <m:sub>
                                    <m:r>
                                      <a:rPr lang="da-DK" b="0" i="1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da-DK" i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da-DK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a-DK" b="1" i="1">
                                        <a:latin typeface="Cambria Math" panose="02040503050406030204" pitchFamily="18" charset="0"/>
                                      </a:rPr>
                                      <m:t>𝒙</m:t>
                                    </m:r>
                                  </m:e>
                                  <m:sub>
                                    <m:r>
                                      <a:rPr lang="da-DK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da-DK" i="1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  <m:e>
                                <m:r>
                                  <a:rPr lang="en-DK" i="1" smtClean="0">
                                    <a:latin typeface="Cambria Math" panose="02040503050406030204" pitchFamily="18" charset="0"/>
                                  </a:rPr>
                                  <m:t>⋯</m:t>
                                </m:r>
                              </m:e>
                              <m:e>
                                <m:r>
                                  <m:rPr>
                                    <m:brk m:alnAt="7"/>
                                  </m:rPr>
                                  <a:rPr lang="da-DK" i="1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  <m:r>
                                  <a:rPr lang="da-DK" i="1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da-DK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a-DK" b="1" i="1">
                                        <a:latin typeface="Cambria Math" panose="02040503050406030204" pitchFamily="18" charset="0"/>
                                      </a:rPr>
                                      <m:t>𝒙</m:t>
                                    </m:r>
                                  </m:e>
                                  <m:sub>
                                    <m:r>
                                      <a:rPr lang="da-DK" b="0" i="1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da-DK" i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da-DK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a-DK" b="1" i="1">
                                        <a:latin typeface="Cambria Math" panose="02040503050406030204" pitchFamily="18" charset="0"/>
                                      </a:rPr>
                                      <m:t>𝒙</m:t>
                                    </m:r>
                                  </m:e>
                                  <m:sub>
                                    <m:r>
                                      <a:rPr lang="da-DK" b="0" i="1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da-DK" i="1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DK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4BF6453-6D6F-7448-4014-CBDDC2FE61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92050" y="4925611"/>
                <a:ext cx="3175677" cy="790088"/>
              </a:xfrm>
              <a:prstGeom prst="rect">
                <a:avLst/>
              </a:prstGeom>
              <a:blipFill>
                <a:blip r:embed="rId3"/>
                <a:stretch>
                  <a:fillRect l="-1600" t="-3125" b="-10938"/>
                </a:stretch>
              </a:blipFill>
            </p:spPr>
            <p:txBody>
              <a:bodyPr/>
              <a:lstStyle/>
              <a:p>
                <a:r>
                  <a:rPr lang="en-DK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3A6515A-D089-B143-2727-11FDD3E6A6EF}"/>
                  </a:ext>
                </a:extLst>
              </p:cNvPr>
              <p:cNvSpPr txBox="1"/>
              <p:nvPr/>
            </p:nvSpPr>
            <p:spPr>
              <a:xfrm>
                <a:off x="2528116" y="5057506"/>
                <a:ext cx="3057632" cy="5262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a-DK" b="0" i="1" smtClean="0">
                          <a:latin typeface="Cambria Math" panose="02040503050406030204" pitchFamily="18" charset="0"/>
                        </a:rPr>
                        <m:t>𝑘</m:t>
                      </m:r>
                      <m:d>
                        <m:dPr>
                          <m:ctrlPr>
                            <a:rPr lang="da-DK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a-DK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lang="da-DK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a-DK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lang="da-DK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</m:d>
                      <m:r>
                        <a:rPr lang="da-DK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da-DK" b="0" i="0" smtClean="0">
                          <a:latin typeface="Cambria Math" panose="02040503050406030204" pitchFamily="18" charset="0"/>
                        </a:rPr>
                        <m:t>exp</m:t>
                      </m:r>
                      <m:r>
                        <a:rPr lang="da-DK" b="0" i="1" smtClean="0">
                          <a:latin typeface="Cambria Math" panose="02040503050406030204" pitchFamily="18" charset="0"/>
                        </a:rPr>
                        <m:t>⁡</m:t>
                      </m:r>
                      <m:d>
                        <m:dPr>
                          <m:ctrlPr>
                            <a:rPr lang="da-DK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da-DK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a-DK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da-DK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sSup>
                                <m:sSupPr>
                                  <m:ctrlPr>
                                    <a:rPr lang="da-DK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a-DK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p>
                                  <m:r>
                                    <a:rPr lang="da-DK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sSup>
                            <m:sSupPr>
                              <m:ctrlPr>
                                <a:rPr lang="da-DK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da-DK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a-DK" b="1" i="1"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  <m:r>
                                    <a:rPr lang="da-DK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da-DK" b="1" i="1"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  <m:r>
                                    <a:rPr lang="da-DK" i="1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e>
                              </m:d>
                            </m:e>
                            <m:sup>
                              <m:r>
                                <a:rPr lang="da-DK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DK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3A6515A-D089-B143-2727-11FDD3E6A6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28116" y="5057506"/>
                <a:ext cx="3057632" cy="526298"/>
              </a:xfrm>
              <a:prstGeom prst="rect">
                <a:avLst/>
              </a:prstGeom>
              <a:blipFill>
                <a:blip r:embed="rId4"/>
                <a:stretch>
                  <a:fillRect l="-2075" t="-4762" b="-11905"/>
                </a:stretch>
              </a:blipFill>
            </p:spPr>
            <p:txBody>
              <a:bodyPr/>
              <a:lstStyle/>
              <a:p>
                <a:r>
                  <a:rPr lang="en-DK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188984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CBB5C9-F201-C601-D7B8-84EA845063F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DK" dirty="0"/>
              <a:t>Bayesian Optimization with VerOpt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7606C81-A86C-91BE-AC15-066B9AC236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6042B-6341-4E38-A80C-926D3BB8AAC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2039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AE5BFF-7FFC-DCF8-8FF5-EC900A847E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6042B-6341-4E38-A80C-926D3BB8AAC9}" type="slidenum">
              <a:rPr lang="en-US" smtClean="0"/>
              <a:t>18</a:t>
            </a:fld>
            <a:endParaRPr lang="en-US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8592B502-843C-261A-639F-DE604AAE94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71567"/>
          <a:stretch/>
        </p:blipFill>
        <p:spPr>
          <a:xfrm>
            <a:off x="652998" y="1929492"/>
            <a:ext cx="9874411" cy="2999015"/>
          </a:xfrm>
        </p:spPr>
      </p:pic>
    </p:spTree>
    <p:extLst>
      <p:ext uri="{BB962C8B-B14F-4D97-AF65-F5344CB8AC3E}">
        <p14:creationId xmlns:p14="http://schemas.microsoft.com/office/powerpoint/2010/main" val="17501896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5" descr="A blue square with red and white lines&#10;&#10;Description automatically generated">
            <a:extLst>
              <a:ext uri="{FF2B5EF4-FFF2-40B4-BE49-F238E27FC236}">
                <a16:creationId xmlns:a16="http://schemas.microsoft.com/office/drawing/2014/main" id="{C5564285-9CC6-7C14-C4C2-40335E4172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10575" y="1691413"/>
            <a:ext cx="6950346" cy="3475174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CD86465-10BE-10A3-BCAE-9F4F989D67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DK" sz="3600" dirty="0"/>
              <a:t>Step 0: Pick a kernel to define GP prior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597E51-FE16-9F45-2383-5475C88B2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6042B-6341-4E38-A80C-926D3BB8AAC9}" type="slidenum">
              <a:rPr lang="en-US" smtClean="0"/>
              <a:t>19</a:t>
            </a:fld>
            <a:endParaRPr lang="en-US"/>
          </a:p>
        </p:txBody>
      </p:sp>
      <p:pic>
        <p:nvPicPr>
          <p:cNvPr id="9" name="Picture 8" descr="A square root of a mathematical equation&#10;&#10;Description automatically generated">
            <a:extLst>
              <a:ext uri="{FF2B5EF4-FFF2-40B4-BE49-F238E27FC236}">
                <a16:creationId xmlns:a16="http://schemas.microsoft.com/office/drawing/2014/main" id="{E34C82B8-8340-ABEC-ADEE-31E9824664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9948" y="5002215"/>
            <a:ext cx="3911600" cy="876300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F59D443-64F0-7962-186C-E8349B2184B0}"/>
              </a:ext>
            </a:extLst>
          </p:cNvPr>
          <p:cNvCxnSpPr/>
          <p:nvPr/>
        </p:nvCxnSpPr>
        <p:spPr>
          <a:xfrm flipV="1">
            <a:off x="5991497" y="5786846"/>
            <a:ext cx="0" cy="41824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FAB6380-BEC0-6535-372E-9AAA74D68A10}"/>
              </a:ext>
            </a:extLst>
          </p:cNvPr>
          <p:cNvCxnSpPr/>
          <p:nvPr/>
        </p:nvCxnSpPr>
        <p:spPr>
          <a:xfrm flipV="1">
            <a:off x="7293429" y="5786846"/>
            <a:ext cx="0" cy="41824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26896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8BC77F7-8EF1-4768-8AC5-8D4801F62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6042B-6341-4E38-A80C-926D3BB8AAC9}" type="slidenum">
              <a:rPr lang="en-US" smtClean="0"/>
              <a:t>2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C02094-9D41-4BC7-B1A6-4EAB85245B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5610" y="667820"/>
            <a:ext cx="2886656" cy="162374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A253958-6AD9-47B7-A694-D71C7A442D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4570" y="2075807"/>
            <a:ext cx="4941442" cy="30884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15EE45C-D0FA-4344-893E-CE1ED8FC06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8098" y="667820"/>
            <a:ext cx="3593535" cy="269696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5FE8014-4507-4C56-BE62-5A7090C477D7}"/>
              </a:ext>
            </a:extLst>
          </p:cNvPr>
          <p:cNvSpPr txBox="1"/>
          <p:nvPr/>
        </p:nvSpPr>
        <p:spPr>
          <a:xfrm>
            <a:off x="1500026" y="5509183"/>
            <a:ext cx="83150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Bahnschrift SemiBold SemiConden" panose="020B0502040204020203" pitchFamily="34" charset="0"/>
              </a:rPr>
              <a:t>Super yacht Bayesian sinks after encounter with extremely rare water spout (20/8/24, FT)</a:t>
            </a:r>
          </a:p>
        </p:txBody>
      </p:sp>
    </p:spTree>
    <p:extLst>
      <p:ext uri="{BB962C8B-B14F-4D97-AF65-F5344CB8AC3E}">
        <p14:creationId xmlns:p14="http://schemas.microsoft.com/office/powerpoint/2010/main" val="23412789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showing a graph of a model&#10;&#10;Description automatically generated with medium confidence">
            <a:extLst>
              <a:ext uri="{FF2B5EF4-FFF2-40B4-BE49-F238E27FC236}">
                <a16:creationId xmlns:a16="http://schemas.microsoft.com/office/drawing/2014/main" id="{7036C9AA-642F-6100-833E-50476C13F4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0574" y="2072090"/>
            <a:ext cx="6950346" cy="313478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CD86465-10BE-10A3-BCAE-9F4F989D67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DK" sz="3600" dirty="0"/>
              <a:t>Step 0: Pick a kernel to define GP prior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597E51-FE16-9F45-2383-5475C88B2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6042B-6341-4E38-A80C-926D3BB8AAC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9252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D86465-10BE-10A3-BCAE-9F4F989D67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DK" sz="3600" dirty="0"/>
              <a:t>Step 1: Evaluate random initial points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597E51-FE16-9F45-2383-5475C88B2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6042B-6341-4E38-A80C-926D3BB8AAC9}" type="slidenum">
              <a:rPr lang="en-US" smtClean="0"/>
              <a:t>21</a:t>
            </a:fld>
            <a:endParaRPr lang="en-US"/>
          </a:p>
        </p:txBody>
      </p:sp>
      <p:pic>
        <p:nvPicPr>
          <p:cNvPr id="6" name="Picture 5" descr="A screenshot of a graph&#10;&#10;Description automatically generated">
            <a:extLst>
              <a:ext uri="{FF2B5EF4-FFF2-40B4-BE49-F238E27FC236}">
                <a16:creationId xmlns:a16="http://schemas.microsoft.com/office/drawing/2014/main" id="{F8679384-04A1-D954-0DAE-05AE9CF9DC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0574" y="2064175"/>
            <a:ext cx="6950347" cy="3150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53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D86465-10BE-10A3-BCAE-9F4F989D67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DK" sz="3600" dirty="0"/>
              <a:t>Step 2: Construct an initial GP model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597E51-FE16-9F45-2383-5475C88B2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6042B-6341-4E38-A80C-926D3BB8AAC9}" type="slidenum">
              <a:rPr lang="en-US" smtClean="0"/>
              <a:t>22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8679384-04A1-D954-0DAE-05AE9CF9DC7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140759" y="2064175"/>
            <a:ext cx="6889976" cy="3150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6721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D86465-10BE-10A3-BCAE-9F4F989D67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DK" sz="3600" dirty="0"/>
              <a:t>Step 2: Construct an initial GP model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597E51-FE16-9F45-2383-5475C88B2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6042B-6341-4E38-A80C-926D3BB8AAC9}" type="slidenum">
              <a:rPr lang="en-US" smtClean="0"/>
              <a:t>23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8679384-04A1-D954-0DAE-05AE9CF9DC7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140759" y="2064175"/>
            <a:ext cx="6889976" cy="315061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D653920-8511-6ED9-4795-9B49521AD9A4}"/>
              </a:ext>
            </a:extLst>
          </p:cNvPr>
          <p:cNvSpPr txBox="1"/>
          <p:nvPr/>
        </p:nvSpPr>
        <p:spPr>
          <a:xfrm>
            <a:off x="1415374" y="5509183"/>
            <a:ext cx="83407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K" dirty="0"/>
              <a:t>…by minimizing </a:t>
            </a:r>
            <a:r>
              <a:rPr lang="en-DK" b="1" dirty="0"/>
              <a:t>the log marginal likelihood </a:t>
            </a:r>
            <a:r>
              <a:rPr lang="en-DK" dirty="0"/>
              <a:t>with respect to the kernel hyperparameters.</a:t>
            </a:r>
          </a:p>
        </p:txBody>
      </p:sp>
    </p:spTree>
    <p:extLst>
      <p:ext uri="{BB962C8B-B14F-4D97-AF65-F5344CB8AC3E}">
        <p14:creationId xmlns:p14="http://schemas.microsoft.com/office/powerpoint/2010/main" val="5627310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D86465-10BE-10A3-BCAE-9F4F989D67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DK" sz="3600" dirty="0"/>
              <a:t>Interlude: Learning the GP model hyperparameter(s)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597E51-FE16-9F45-2383-5475C88B2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6042B-6341-4E38-A80C-926D3BB8AAC9}" type="slidenum">
              <a:rPr lang="en-US" smtClean="0"/>
              <a:t>24</a:t>
            </a:fld>
            <a:endParaRPr lang="en-US"/>
          </a:p>
        </p:txBody>
      </p:sp>
      <p:pic>
        <p:nvPicPr>
          <p:cNvPr id="7" name="Picture 6" descr="A graph of a function&#10;&#10;Description automatically generated with medium confidence">
            <a:extLst>
              <a:ext uri="{FF2B5EF4-FFF2-40B4-BE49-F238E27FC236}">
                <a16:creationId xmlns:a16="http://schemas.microsoft.com/office/drawing/2014/main" id="{61768517-F04D-2D0A-45D8-30DD9E7451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9644" y="1884876"/>
            <a:ext cx="7892208" cy="324539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F7D4A86-198C-DF53-BF95-0F29E6B1D5BF}"/>
              </a:ext>
            </a:extLst>
          </p:cNvPr>
          <p:cNvSpPr txBox="1"/>
          <p:nvPr/>
        </p:nvSpPr>
        <p:spPr>
          <a:xfrm>
            <a:off x="9223443" y="6145007"/>
            <a:ext cx="13420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400" dirty="0"/>
              <a:t>Stoustrup (2021)</a:t>
            </a:r>
            <a:endParaRPr lang="en-DK" sz="1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DF70435-2456-809B-A661-C16BADC27E5B}"/>
              </a:ext>
            </a:extLst>
          </p:cNvPr>
          <p:cNvSpPr txBox="1"/>
          <p:nvPr/>
        </p:nvSpPr>
        <p:spPr>
          <a:xfrm>
            <a:off x="3592750" y="5136801"/>
            <a:ext cx="50064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l</a:t>
            </a:r>
            <a:r>
              <a:rPr lang="en-DK" dirty="0"/>
              <a:t>og(</a:t>
            </a:r>
            <a:r>
              <a:rPr lang="en-DK" dirty="0">
                <a:solidFill>
                  <a:schemeClr val="accent1">
                    <a:lumMod val="75000"/>
                  </a:schemeClr>
                </a:solidFill>
              </a:rPr>
              <a:t>MLL</a:t>
            </a:r>
            <a:r>
              <a:rPr lang="en-DK" dirty="0"/>
              <a:t>) = </a:t>
            </a:r>
            <a:r>
              <a:rPr lang="en-DK" dirty="0">
                <a:solidFill>
                  <a:schemeClr val="accent2">
                    <a:lumMod val="75000"/>
                  </a:schemeClr>
                </a:solidFill>
              </a:rPr>
              <a:t>data fit </a:t>
            </a:r>
            <a:r>
              <a:rPr lang="en-DK" dirty="0"/>
              <a:t>+ </a:t>
            </a:r>
            <a:r>
              <a:rPr lang="en-DK" dirty="0">
                <a:solidFill>
                  <a:schemeClr val="accent6"/>
                </a:solidFill>
              </a:rPr>
              <a:t>simplicity</a:t>
            </a:r>
            <a:r>
              <a:rPr lang="en-DK" dirty="0"/>
              <a:t> + normalization factor</a:t>
            </a:r>
          </a:p>
        </p:txBody>
      </p:sp>
      <p:pic>
        <p:nvPicPr>
          <p:cNvPr id="11" name="Picture 10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A7E457F7-B04B-8B76-39E3-7B27E3314F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3700" y="5506133"/>
            <a:ext cx="3024597" cy="50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0577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D86465-10BE-10A3-BCAE-9F4F989D67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DK" sz="3600" dirty="0"/>
              <a:t>Step 3: Suggest new points to evaluate by optimizing the UCB acquisition function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597E51-FE16-9F45-2383-5475C88B2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6042B-6341-4E38-A80C-926D3BB8AAC9}" type="slidenum">
              <a:rPr lang="en-US" smtClean="0"/>
              <a:t>25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8679384-04A1-D954-0DAE-05AE9CF9DC7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140759" y="2077858"/>
            <a:ext cx="6889976" cy="3123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2315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D86465-10BE-10A3-BCAE-9F4F989D67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DK" sz="3600" dirty="0"/>
              <a:t>Step 4: Evaluate suggested points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597E51-FE16-9F45-2383-5475C88B2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6042B-6341-4E38-A80C-926D3BB8AAC9}" type="slidenum">
              <a:rPr lang="en-US" smtClean="0"/>
              <a:t>26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8679384-04A1-D954-0DAE-05AE9CF9DC7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140759" y="2085705"/>
            <a:ext cx="6889976" cy="3107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273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D86465-10BE-10A3-BCAE-9F4F989D67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DK" sz="3600" dirty="0"/>
              <a:t>Step 4: Construct a GP model using the updated set of evaluated points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597E51-FE16-9F45-2383-5475C88B2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6042B-6341-4E38-A80C-926D3BB8AAC9}" type="slidenum">
              <a:rPr lang="en-US" smtClean="0"/>
              <a:t>27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8679384-04A1-D954-0DAE-05AE9CF9DC7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140760" y="2085705"/>
            <a:ext cx="6889974" cy="3107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8316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159F50-90C1-52F9-CDA4-168FB7F4A2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6042B-6341-4E38-A80C-926D3BB8AAC9}" type="slidenum">
              <a:rPr lang="en-US" smtClean="0"/>
              <a:t>28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DB06715-EE95-5D66-4835-B37DCDB4AD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905"/>
          <a:stretch/>
        </p:blipFill>
        <p:spPr>
          <a:xfrm>
            <a:off x="2572846" y="602721"/>
            <a:ext cx="7046308" cy="5275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7337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A3F784-43C9-540E-77EC-E3658781549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dirty="0"/>
              <a:t>Optimizing the TKE </a:t>
            </a:r>
            <a:r>
              <a:rPr lang="da-DK" dirty="0" err="1"/>
              <a:t>closure</a:t>
            </a:r>
            <a:r>
              <a:rPr lang="da-DK" dirty="0"/>
              <a:t> </a:t>
            </a:r>
            <a:r>
              <a:rPr lang="da-DK" dirty="0" err="1"/>
              <a:t>scheme</a:t>
            </a:r>
            <a:r>
              <a:rPr lang="da-DK" dirty="0"/>
              <a:t> in </a:t>
            </a:r>
            <a:r>
              <a:rPr lang="da-DK" dirty="0" err="1"/>
              <a:t>Veros</a:t>
            </a:r>
            <a:endParaRPr lang="da-DK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F6B4AD3-CEE4-5092-FE91-6A4AD30C9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6042B-6341-4E38-A80C-926D3BB8AAC9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115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6882FC-9368-FDE4-6044-082C4FDFC2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endParaRPr lang="en-DK" sz="36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DC41F80-9A92-848B-04D3-14BB4EDAC56B}"/>
              </a:ext>
            </a:extLst>
          </p:cNvPr>
          <p:cNvSpPr txBox="1"/>
          <p:nvPr/>
        </p:nvSpPr>
        <p:spPr>
          <a:xfrm>
            <a:off x="9202604" y="6242884"/>
            <a:ext cx="16129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K" sz="1400" dirty="0"/>
              <a:t>Jochum </a:t>
            </a:r>
            <a:r>
              <a:rPr lang="en-US" sz="1400" dirty="0"/>
              <a:t>et al.</a:t>
            </a:r>
            <a:r>
              <a:rPr lang="en-DK" sz="1400" dirty="0"/>
              <a:t> (20</a:t>
            </a:r>
            <a:r>
              <a:rPr lang="en-US" sz="1400" dirty="0"/>
              <a:t>13</a:t>
            </a:r>
            <a:r>
              <a:rPr lang="en-DK" sz="1400" dirty="0"/>
              <a:t>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AB26843-8011-E7CF-CF08-8E5CF22DCA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6042B-6341-4E38-A80C-926D3BB8AAC9}" type="slidenum">
              <a:rPr lang="en-US" smtClean="0"/>
              <a:t>3</a:t>
            </a:fld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92E4CF8-F2DB-E16B-3047-7858529D4CF9}"/>
              </a:ext>
            </a:extLst>
          </p:cNvPr>
          <p:cNvSpPr txBox="1">
            <a:spLocks/>
          </p:cNvSpPr>
          <p:nvPr/>
        </p:nvSpPr>
        <p:spPr>
          <a:xfrm>
            <a:off x="655333" y="461227"/>
            <a:ext cx="1005842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DK" sz="2000" dirty="0"/>
              <a:t>Tropical SST anomalies can lead to restructuring of the global</a:t>
            </a:r>
            <a:r>
              <a:rPr lang="en-US" sz="2000" dirty="0"/>
              <a:t> </a:t>
            </a:r>
            <a:r>
              <a:rPr lang="en-DK" sz="2000" dirty="0"/>
              <a:t>atmosphere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B4A8E5F-4FF5-41B4-B195-112F7792F3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2005" y="1786790"/>
            <a:ext cx="5625077" cy="4010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272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F10315-483E-F1B0-083F-C27818A353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52782"/>
            <a:ext cx="9720072" cy="1325563"/>
          </a:xfrm>
        </p:spPr>
        <p:txBody>
          <a:bodyPr/>
          <a:lstStyle/>
          <a:p>
            <a:r>
              <a:rPr lang="en-DK" dirty="0"/>
              <a:t>Turbulent Kinetic Energy (TKE)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F2CE3B5-1754-A887-845D-F1C71B89A760}"/>
              </a:ext>
            </a:extLst>
          </p:cNvPr>
          <p:cNvSpPr txBox="1"/>
          <p:nvPr/>
        </p:nvSpPr>
        <p:spPr>
          <a:xfrm>
            <a:off x="9223443" y="6145007"/>
            <a:ext cx="15921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400" dirty="0" err="1"/>
              <a:t>Gaspar</a:t>
            </a:r>
            <a:r>
              <a:rPr lang="da-DK" sz="1400" dirty="0"/>
              <a:t> et al. (1990)</a:t>
            </a:r>
            <a:endParaRPr lang="en-DK" sz="14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D144C74-174A-7718-636D-B56BACD565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6042B-6341-4E38-A80C-926D3BB8AAC9}" type="slidenum">
              <a:rPr lang="en-US" smtClean="0"/>
              <a:t>30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DA0DA57-8070-7CA2-9D11-0F7AA68235C7}"/>
                  </a:ext>
                </a:extLst>
              </p:cNvPr>
              <p:cNvSpPr txBox="1"/>
              <p:nvPr/>
            </p:nvSpPr>
            <p:spPr>
              <a:xfrm>
                <a:off x="4260869" y="2742166"/>
                <a:ext cx="4756495" cy="75334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da-DK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num>
                        <m:den>
                          <m:r>
                            <a:rPr lang="en-GB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da-DK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da-DK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da-DK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a-DK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da-DK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da-DK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  <m:d>
                        <m:dPr>
                          <m:ctrlPr>
                            <a:rPr lang="da-DK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a-DK" i="1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a-DK" i="1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𝜅</m:t>
                              </m:r>
                            </m:e>
                            <m:sub>
                              <m:r>
                                <a:rPr lang="da-DK" i="1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  <m:f>
                            <m:fPr>
                              <m:ctrlPr>
                                <a:rPr lang="da-DK" i="1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a-DK" i="1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da-DK" i="1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num>
                            <m:den>
                              <m:r>
                                <a:rPr lang="da-DK" i="1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da-DK" i="1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den>
                          </m:f>
                        </m:e>
                      </m:d>
                      <m:r>
                        <a:rPr lang="da-DK" b="0" i="0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da-DK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a-DK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da-DK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𝜖</m:t>
                          </m:r>
                        </m:sub>
                      </m:sSub>
                      <m:f>
                        <m:fPr>
                          <m:ctrlPr>
                            <a:rPr lang="da-DK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da-DK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a-DK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p>
                              <m:f>
                                <m:fPr>
                                  <m:ctrlPr>
                                    <a:rPr lang="da-DK" b="0" i="1" smtClean="0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da-DK" b="0" i="1" smtClean="0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da-DK" b="0" i="1" smtClean="0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sup>
                          </m:sSup>
                        </m:num>
                        <m:den>
                          <m:r>
                            <a:rPr lang="da-DK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den>
                      </m:f>
                      <m:r>
                        <a:rPr lang="da-DK" b="0" i="0" smtClean="0"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da-DK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a-DK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p>
                          <m:r>
                            <a:rPr lang="da-DK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da-DK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a-DK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𝜅</m:t>
                          </m:r>
                        </m:e>
                        <m:sub>
                          <m:r>
                            <a:rPr lang="da-DK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sub>
                      </m:sSub>
                      <m:r>
                        <a:rPr lang="da-DK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da-DK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a-DK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𝜅</m:t>
                          </m:r>
                        </m:e>
                        <m:sub>
                          <m:r>
                            <a:rPr lang="da-DK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sSup>
                        <m:sSupPr>
                          <m:ctrlPr>
                            <a:rPr lang="da-DK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da-DK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da-DK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da-DK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acc>
                                    <m:accPr>
                                      <m:chr m:val="⃗"/>
                                      <m:ctrlPr>
                                        <a:rPr lang="da-DK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sSub>
                                        <m:sSubPr>
                                          <m:ctrlPr>
                                            <a:rPr lang="da-DK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a-DK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𝑢</m:t>
                                          </m:r>
                                        </m:e>
                                        <m:sub>
                                          <m:r>
                                            <a:rPr lang="da-DK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h</m:t>
                                          </m:r>
                                        </m:sub>
                                      </m:sSub>
                                    </m:e>
                                  </m:acc>
                                </m:num>
                                <m:den>
                                  <m:r>
                                    <a:rPr lang="da-DK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da-DK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da-DK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DK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DA0DA57-8070-7CA2-9D11-0F7AA68235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0869" y="2742166"/>
                <a:ext cx="4756495" cy="75334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K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C24829ED-4316-76EC-81D4-33F4E408AEFC}"/>
              </a:ext>
            </a:extLst>
          </p:cNvPr>
          <p:cNvSpPr txBox="1"/>
          <p:nvPr/>
        </p:nvSpPr>
        <p:spPr>
          <a:xfrm>
            <a:off x="839542" y="5239370"/>
            <a:ext cx="35765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K" dirty="0"/>
              <a:t>Free parameters: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CF0FF4F-69D0-8FB4-60B8-7DB14D9F531D}"/>
                  </a:ext>
                </a:extLst>
              </p:cNvPr>
              <p:cNvSpPr txBox="1"/>
              <p:nvPr/>
            </p:nvSpPr>
            <p:spPr>
              <a:xfrm>
                <a:off x="4260869" y="1839866"/>
                <a:ext cx="1556260" cy="58740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pos m:val="top"/>
                          <m:ctrlPr>
                            <a:rPr lang="da-DK" b="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da-DK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da-DK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a-DK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p>
                              <m:r>
                                <a:rPr lang="da-DK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sSup>
                            <m:sSupPr>
                              <m:ctrlPr>
                                <a:rPr lang="da-DK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a-DK" b="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p>
                              <m:r>
                                <a:rPr lang="da-DK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bar>
                      <m:r>
                        <a:rPr lang="da-DK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da-DK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a-DK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𝜅</m:t>
                          </m:r>
                        </m:e>
                        <m:sub>
                          <m:r>
                            <a:rPr lang="da-DK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sub>
                      </m:sSub>
                      <m:f>
                        <m:fPr>
                          <m:ctrlPr>
                            <a:rPr lang="da-DK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a-DK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bar>
                            <m:barPr>
                              <m:pos m:val="top"/>
                              <m:ctrlPr>
                                <a:rPr lang="da-DK" b="0" i="1" smtClean="0">
                                  <a:latin typeface="Cambria Math" panose="02040503050406030204" pitchFamily="18" charset="0"/>
                                </a:rPr>
                              </m:ctrlPr>
                            </m:barPr>
                            <m:e>
                              <m:r>
                                <a:rPr lang="da-DK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</m:bar>
                        </m:num>
                        <m:den>
                          <m:r>
                            <a:rPr lang="da-DK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da-DK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</m:oMath>
                  </m:oMathPara>
                </a14:m>
                <a:endParaRPr lang="da-DK" b="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CF0FF4F-69D0-8FB4-60B8-7DB14D9F53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0869" y="1839866"/>
                <a:ext cx="1556260" cy="587405"/>
              </a:xfrm>
              <a:prstGeom prst="rect">
                <a:avLst/>
              </a:prstGeom>
              <a:blipFill>
                <a:blip r:embed="rId4"/>
                <a:stretch>
                  <a:fillRect r="-3252" b="-12500"/>
                </a:stretch>
              </a:blipFill>
            </p:spPr>
            <p:txBody>
              <a:bodyPr/>
              <a:lstStyle/>
              <a:p>
                <a:r>
                  <a:rPr lang="en-DK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8E2FBAE-68C1-9C79-5BD0-E1ADE1E31BA8}"/>
                  </a:ext>
                </a:extLst>
              </p:cNvPr>
              <p:cNvSpPr txBox="1"/>
              <p:nvPr/>
            </p:nvSpPr>
            <p:spPr>
              <a:xfrm>
                <a:off x="7027320" y="1780843"/>
                <a:ext cx="1990044" cy="70545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pos m:val="top"/>
                          <m:ctrlPr>
                            <a:rPr lang="da-DK" b="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da-DK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da-DK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da-DK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da-DK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da-DK" b="0" i="1" smtClean="0">
                                          <a:latin typeface="Cambria Math" panose="02040503050406030204" pitchFamily="18" charset="0"/>
                                        </a:rPr>
                                        <m:t>𝑢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da-DK" b="0" i="1" smtClean="0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da-DK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sSup>
                            <m:sSupPr>
                              <m:ctrlPr>
                                <a:rPr lang="da-DK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a-DK" b="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p>
                              <m:r>
                                <a:rPr lang="da-DK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bar>
                      <m:r>
                        <a:rPr lang="da-DK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da-DK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a-DK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𝜅</m:t>
                          </m:r>
                        </m:e>
                        <m:sub>
                          <m:r>
                            <a:rPr lang="da-DK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f>
                        <m:fPr>
                          <m:ctrlPr>
                            <a:rPr lang="da-DK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a-DK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bar>
                            <m:barPr>
                              <m:pos m:val="top"/>
                              <m:ctrlPr>
                                <a:rPr lang="da-DK" b="0" i="1" smtClean="0">
                                  <a:latin typeface="Cambria Math" panose="02040503050406030204" pitchFamily="18" charset="0"/>
                                </a:rPr>
                              </m:ctrlPr>
                            </m:barPr>
                            <m:e>
                              <m:sSub>
                                <m:sSubPr>
                                  <m:ctrlPr>
                                    <a:rPr lang="da-DK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da-DK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da-DK" i="1">
                                          <a:latin typeface="Cambria Math" panose="02040503050406030204" pitchFamily="18" charset="0"/>
                                        </a:rPr>
                                        <m:t>𝑢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da-DK" i="1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sub>
                              </m:sSub>
                            </m:e>
                          </m:bar>
                        </m:num>
                        <m:den>
                          <m:r>
                            <a:rPr lang="da-DK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da-DK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</m:oMath>
                  </m:oMathPara>
                </a14:m>
                <a:endParaRPr lang="da-DK" b="0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8E2FBAE-68C1-9C79-5BD0-E1ADE1E31B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7320" y="1780843"/>
                <a:ext cx="1990044" cy="705450"/>
              </a:xfrm>
              <a:prstGeom prst="rect">
                <a:avLst/>
              </a:prstGeom>
              <a:blipFill>
                <a:blip r:embed="rId5"/>
                <a:stretch>
                  <a:fillRect b="-5357"/>
                </a:stretch>
              </a:blipFill>
            </p:spPr>
            <p:txBody>
              <a:bodyPr/>
              <a:lstStyle/>
              <a:p>
                <a:r>
                  <a:rPr lang="en-DK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>
            <a:extLst>
              <a:ext uri="{FF2B5EF4-FFF2-40B4-BE49-F238E27FC236}">
                <a16:creationId xmlns:a16="http://schemas.microsoft.com/office/drawing/2014/main" id="{B7F2CE04-C5FC-E504-9BEC-B9DFCBCAC0BC}"/>
              </a:ext>
            </a:extLst>
          </p:cNvPr>
          <p:cNvSpPr txBox="1"/>
          <p:nvPr/>
        </p:nvSpPr>
        <p:spPr>
          <a:xfrm>
            <a:off x="839542" y="1948902"/>
            <a:ext cx="35765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K" dirty="0"/>
              <a:t>Turbulent fluxes: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C9113FE-4913-3F43-FBD7-A7EF1715C21A}"/>
              </a:ext>
            </a:extLst>
          </p:cNvPr>
          <p:cNvSpPr txBox="1"/>
          <p:nvPr/>
        </p:nvSpPr>
        <p:spPr>
          <a:xfrm>
            <a:off x="839542" y="2934174"/>
            <a:ext cx="35765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K" dirty="0"/>
              <a:t>Prognostic TKE equation: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47D7B82-30F6-9ABD-E05D-12A6FE2A0331}"/>
              </a:ext>
            </a:extLst>
          </p:cNvPr>
          <p:cNvSpPr txBox="1"/>
          <p:nvPr/>
        </p:nvSpPr>
        <p:spPr>
          <a:xfrm>
            <a:off x="839542" y="4330406"/>
            <a:ext cx="35765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K" dirty="0"/>
              <a:t>Parameterization of eddy diffusivities: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977F6304-6C14-0F35-5E25-0B395FF016DE}"/>
                  </a:ext>
                </a:extLst>
              </p:cNvPr>
              <p:cNvSpPr txBox="1"/>
              <p:nvPr/>
            </p:nvSpPr>
            <p:spPr>
              <a:xfrm>
                <a:off x="4170063" y="4499683"/>
                <a:ext cx="1321109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DK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DK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𝜅</m:t>
                          </m:r>
                        </m:e>
                        <m:sub>
                          <m:r>
                            <a:rPr lang="da-DK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sub>
                      </m:sSub>
                      <m:r>
                        <a:rPr lang="da-DK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da-DK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a-DK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da-DK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da-DK" b="0" i="1" smtClean="0">
                          <a:latin typeface="Cambria Math" panose="02040503050406030204" pitchFamily="18" charset="0"/>
                        </a:rPr>
                        <m:t>𝐿</m:t>
                      </m:r>
                      <m:rad>
                        <m:radPr>
                          <m:degHide m:val="on"/>
                          <m:ctrlPr>
                            <a:rPr lang="da-DK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da-DK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</m:rad>
                    </m:oMath>
                  </m:oMathPara>
                </a14:m>
                <a:endParaRPr lang="en-DK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977F6304-6C14-0F35-5E25-0B395FF016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70063" y="4499683"/>
                <a:ext cx="1321109" cy="307777"/>
              </a:xfrm>
              <a:prstGeom prst="rect">
                <a:avLst/>
              </a:prstGeom>
              <a:blipFill>
                <a:blip r:embed="rId6"/>
                <a:stretch>
                  <a:fillRect b="-16000"/>
                </a:stretch>
              </a:blipFill>
            </p:spPr>
            <p:txBody>
              <a:bodyPr/>
              <a:lstStyle/>
              <a:p>
                <a:r>
                  <a:rPr lang="en-DK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3FCAD7D4-91D1-44FE-F7C4-573512CF30CC}"/>
                  </a:ext>
                </a:extLst>
              </p:cNvPr>
              <p:cNvSpPr txBox="1"/>
              <p:nvPr/>
            </p:nvSpPr>
            <p:spPr>
              <a:xfrm>
                <a:off x="5978563" y="4515072"/>
                <a:ext cx="1321108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DK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DK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𝜅</m:t>
                          </m:r>
                        </m:e>
                        <m:sub>
                          <m:r>
                            <a:rPr lang="da-DK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da-DK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da-DK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a-DK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da-DK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𝑡𝑘𝑒</m:t>
                          </m:r>
                        </m:sub>
                      </m:sSub>
                      <m:sSub>
                        <m:sSubPr>
                          <m:ctrlPr>
                            <a:rPr lang="da-DK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a-DK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𝜅</m:t>
                          </m:r>
                        </m:e>
                        <m:sub>
                          <m:r>
                            <a:rPr lang="da-DK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</m:oMath>
                  </m:oMathPara>
                </a14:m>
                <a:endParaRPr lang="en-DK" dirty="0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3FCAD7D4-91D1-44FE-F7C4-573512CF30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78563" y="4515072"/>
                <a:ext cx="1321108" cy="276999"/>
              </a:xfrm>
              <a:prstGeom prst="rect">
                <a:avLst/>
              </a:prstGeom>
              <a:blipFill>
                <a:blip r:embed="rId7"/>
                <a:stretch>
                  <a:fillRect l="-952" b="-13043"/>
                </a:stretch>
              </a:blipFill>
            </p:spPr>
            <p:txBody>
              <a:bodyPr/>
              <a:lstStyle/>
              <a:p>
                <a:r>
                  <a:rPr lang="en-DK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82585A9C-8AB4-519F-4BFF-74E4BAD645C8}"/>
                  </a:ext>
                </a:extLst>
              </p:cNvPr>
              <p:cNvSpPr txBox="1"/>
              <p:nvPr/>
            </p:nvSpPr>
            <p:spPr>
              <a:xfrm>
                <a:off x="7787062" y="4417289"/>
                <a:ext cx="1321108" cy="47256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DK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DK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𝜅</m:t>
                          </m:r>
                        </m:e>
                        <m:sub>
                          <m:r>
                            <a:rPr lang="da-DK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sub>
                      </m:sSub>
                      <m:r>
                        <a:rPr lang="da-DK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a-DK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da-DK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a-DK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𝜅</m:t>
                              </m:r>
                            </m:e>
                            <m:sub>
                              <m:r>
                                <a:rPr lang="da-DK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</m:num>
                        <m:den>
                          <m:r>
                            <a:rPr lang="da-DK" b="0" i="1" smtClean="0">
                              <a:latin typeface="Cambria Math" panose="02040503050406030204" pitchFamily="18" charset="0"/>
                            </a:rPr>
                            <m:t>𝑃𝑟</m:t>
                          </m:r>
                        </m:den>
                      </m:f>
                    </m:oMath>
                  </m:oMathPara>
                </a14:m>
                <a:endParaRPr lang="en-DK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82585A9C-8AB4-519F-4BFF-74E4BAD645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87062" y="4417289"/>
                <a:ext cx="1321108" cy="472565"/>
              </a:xfrm>
              <a:prstGeom prst="rect">
                <a:avLst/>
              </a:prstGeom>
              <a:blipFill>
                <a:blip r:embed="rId8"/>
                <a:stretch>
                  <a:fillRect t="-2703" b="-18919"/>
                </a:stretch>
              </a:blipFill>
            </p:spPr>
            <p:txBody>
              <a:bodyPr/>
              <a:lstStyle/>
              <a:p>
                <a:r>
                  <a:rPr lang="en-DK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6EDEF11C-C379-C403-CDF8-EF41051CF379}"/>
                  </a:ext>
                </a:extLst>
              </p:cNvPr>
              <p:cNvSpPr txBox="1"/>
              <p:nvPr/>
            </p:nvSpPr>
            <p:spPr>
              <a:xfrm>
                <a:off x="3028463" y="5285537"/>
                <a:ext cx="100591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DK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a-DK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da-DK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da-DK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r>
                        <a:rPr lang="da-DK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[0,1]</m:t>
                      </m:r>
                    </m:oMath>
                  </m:oMathPara>
                </a14:m>
                <a:endParaRPr lang="en-DK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6EDEF11C-C379-C403-CDF8-EF41051CF3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28463" y="5285537"/>
                <a:ext cx="1005916" cy="276999"/>
              </a:xfrm>
              <a:prstGeom prst="rect">
                <a:avLst/>
              </a:prstGeom>
              <a:blipFill>
                <a:blip r:embed="rId9"/>
                <a:stretch>
                  <a:fillRect l="-2500" t="-4545" r="-7500" b="-36364"/>
                </a:stretch>
              </a:blipFill>
            </p:spPr>
            <p:txBody>
              <a:bodyPr/>
              <a:lstStyle/>
              <a:p>
                <a:r>
                  <a:rPr lang="en-DK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D96DB2DC-01F6-232A-910D-AA860322E746}"/>
                  </a:ext>
                </a:extLst>
              </p:cNvPr>
              <p:cNvSpPr txBox="1"/>
              <p:nvPr/>
            </p:nvSpPr>
            <p:spPr>
              <a:xfrm>
                <a:off x="4107488" y="5285537"/>
                <a:ext cx="99187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DK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a-DK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DK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𝜖</m:t>
                          </m:r>
                        </m:sub>
                      </m:sSub>
                      <m:r>
                        <a:rPr lang="en-DK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r>
                        <a:rPr lang="da-DK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[0,1]</m:t>
                      </m:r>
                    </m:oMath>
                  </m:oMathPara>
                </a14:m>
                <a:endParaRPr lang="en-DK" dirty="0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D96DB2DC-01F6-232A-910D-AA860322E7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7488" y="5285537"/>
                <a:ext cx="991875" cy="276999"/>
              </a:xfrm>
              <a:prstGeom prst="rect">
                <a:avLst/>
              </a:prstGeom>
              <a:blipFill>
                <a:blip r:embed="rId10"/>
                <a:stretch>
                  <a:fillRect l="-2532" t="-4545" r="-8861" b="-36364"/>
                </a:stretch>
              </a:blipFill>
            </p:spPr>
            <p:txBody>
              <a:bodyPr/>
              <a:lstStyle/>
              <a:p>
                <a:r>
                  <a:rPr lang="en-DK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EE7584B8-338A-1004-8273-FF5ACA1578B1}"/>
                  </a:ext>
                </a:extLst>
              </p:cNvPr>
              <p:cNvSpPr txBox="1"/>
              <p:nvPr/>
            </p:nvSpPr>
            <p:spPr>
              <a:xfrm>
                <a:off x="5172472" y="5285537"/>
                <a:ext cx="47147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DK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DK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da-DK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𝑡𝑘𝑒</m:t>
                          </m:r>
                        </m:sub>
                      </m:sSub>
                    </m:oMath>
                  </m:oMathPara>
                </a14:m>
                <a:endParaRPr lang="en-DK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EE7584B8-338A-1004-8273-FF5ACA1578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2472" y="5285537"/>
                <a:ext cx="471476" cy="276999"/>
              </a:xfrm>
              <a:prstGeom prst="rect">
                <a:avLst/>
              </a:prstGeom>
              <a:blipFill>
                <a:blip r:embed="rId11"/>
                <a:stretch>
                  <a:fillRect l="-7895" r="-2632" b="-18182"/>
                </a:stretch>
              </a:blipFill>
            </p:spPr>
            <p:txBody>
              <a:bodyPr/>
              <a:lstStyle/>
              <a:p>
                <a:r>
                  <a:rPr lang="en-DK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Rectangle 33">
            <a:extLst>
              <a:ext uri="{FF2B5EF4-FFF2-40B4-BE49-F238E27FC236}">
                <a16:creationId xmlns:a16="http://schemas.microsoft.com/office/drawing/2014/main" id="{CD6B6B3E-6D64-1211-B30A-86175F26991D}"/>
              </a:ext>
            </a:extLst>
          </p:cNvPr>
          <p:cNvSpPr/>
          <p:nvPr/>
        </p:nvSpPr>
        <p:spPr>
          <a:xfrm>
            <a:off x="2955354" y="5172760"/>
            <a:ext cx="2721050" cy="50255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6B91F36-3484-B245-6987-8B61B0718B1E}"/>
              </a:ext>
            </a:extLst>
          </p:cNvPr>
          <p:cNvSpPr txBox="1"/>
          <p:nvPr/>
        </p:nvSpPr>
        <p:spPr>
          <a:xfrm>
            <a:off x="3435105" y="3765051"/>
            <a:ext cx="14699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DK" dirty="0">
                <a:solidFill>
                  <a:schemeClr val="accent6">
                    <a:lumMod val="75000"/>
                  </a:schemeClr>
                </a:solidFill>
              </a:rPr>
              <a:t>TKE diffusion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DBC286B-CE09-16CA-08BF-AC45E6A78F3A}"/>
              </a:ext>
            </a:extLst>
          </p:cNvPr>
          <p:cNvSpPr txBox="1"/>
          <p:nvPr/>
        </p:nvSpPr>
        <p:spPr>
          <a:xfrm>
            <a:off x="4903102" y="3765051"/>
            <a:ext cx="16923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DK" dirty="0">
                <a:solidFill>
                  <a:schemeClr val="accent2">
                    <a:lumMod val="75000"/>
                  </a:schemeClr>
                </a:solidFill>
              </a:rPr>
              <a:t>TKE dissipation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B49F591-99C6-1182-0D9E-4F766C2224BD}"/>
              </a:ext>
            </a:extLst>
          </p:cNvPr>
          <p:cNvSpPr txBox="1"/>
          <p:nvPr/>
        </p:nvSpPr>
        <p:spPr>
          <a:xfrm>
            <a:off x="6515597" y="3765051"/>
            <a:ext cx="16923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DK" dirty="0">
                <a:solidFill>
                  <a:schemeClr val="accent1">
                    <a:lumMod val="75000"/>
                  </a:schemeClr>
                </a:solidFill>
              </a:rPr>
              <a:t>Buoyancy</a:t>
            </a:r>
            <a:r>
              <a:rPr lang="en-DK" dirty="0"/>
              <a:t> </a:t>
            </a:r>
            <a:r>
              <a:rPr lang="en-DK" dirty="0">
                <a:solidFill>
                  <a:schemeClr val="accent1">
                    <a:lumMod val="75000"/>
                  </a:schemeClr>
                </a:solidFill>
              </a:rPr>
              <a:t>flux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7B3DB76-EEFC-826E-352D-9F301C513890}"/>
              </a:ext>
            </a:extLst>
          </p:cNvPr>
          <p:cNvSpPr txBox="1"/>
          <p:nvPr/>
        </p:nvSpPr>
        <p:spPr>
          <a:xfrm>
            <a:off x="8063480" y="3765051"/>
            <a:ext cx="18289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DK" dirty="0">
                <a:solidFill>
                  <a:srgbClr val="7030A0"/>
                </a:solidFill>
              </a:rPr>
              <a:t>Shear production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8108BEA4-ED34-91C9-6F10-24BE1C390D11}"/>
              </a:ext>
            </a:extLst>
          </p:cNvPr>
          <p:cNvCxnSpPr>
            <a:cxnSpLocks/>
            <a:stCxn id="35" idx="0"/>
          </p:cNvCxnSpPr>
          <p:nvPr/>
        </p:nvCxnSpPr>
        <p:spPr>
          <a:xfrm flipV="1">
            <a:off x="4170063" y="3469719"/>
            <a:ext cx="733039" cy="295332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CE0825E5-4BC8-DB80-A7A2-1D84D673EC5F}"/>
              </a:ext>
            </a:extLst>
          </p:cNvPr>
          <p:cNvCxnSpPr>
            <a:cxnSpLocks/>
          </p:cNvCxnSpPr>
          <p:nvPr/>
        </p:nvCxnSpPr>
        <p:spPr>
          <a:xfrm flipV="1">
            <a:off x="5736458" y="3418501"/>
            <a:ext cx="719355" cy="359790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488321DD-BB7D-B0CF-CCAA-50B289D06AC3}"/>
              </a:ext>
            </a:extLst>
          </p:cNvPr>
          <p:cNvCxnSpPr>
            <a:cxnSpLocks/>
          </p:cNvCxnSpPr>
          <p:nvPr/>
        </p:nvCxnSpPr>
        <p:spPr>
          <a:xfrm flipH="1" flipV="1">
            <a:off x="7263058" y="3418501"/>
            <a:ext cx="65387" cy="304496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2BD40826-A2EA-062B-1385-1C08F4CE3117}"/>
              </a:ext>
            </a:extLst>
          </p:cNvPr>
          <p:cNvCxnSpPr>
            <a:cxnSpLocks/>
            <a:stCxn id="38" idx="0"/>
          </p:cNvCxnSpPr>
          <p:nvPr/>
        </p:nvCxnSpPr>
        <p:spPr>
          <a:xfrm flipH="1" flipV="1">
            <a:off x="8796442" y="3469719"/>
            <a:ext cx="181500" cy="295332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65680E2B-F1B2-D1DB-E3A0-D6EC0D9FDD8A}"/>
              </a:ext>
            </a:extLst>
          </p:cNvPr>
          <p:cNvSpPr txBox="1"/>
          <p:nvPr/>
        </p:nvSpPr>
        <p:spPr>
          <a:xfrm>
            <a:off x="5922535" y="5239370"/>
            <a:ext cx="35765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K" dirty="0"/>
              <a:t>Default values: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78A4492-C249-7301-F211-CDDCFC54FE23}"/>
                  </a:ext>
                </a:extLst>
              </p:cNvPr>
              <p:cNvSpPr txBox="1"/>
              <p:nvPr/>
            </p:nvSpPr>
            <p:spPr>
              <a:xfrm>
                <a:off x="7470418" y="5285537"/>
                <a:ext cx="87447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DK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a-DK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da-DK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da-DK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da-DK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0.1</m:t>
                    </m:r>
                  </m:oMath>
                </a14:m>
                <a:r>
                  <a:rPr lang="en-DK" dirty="0">
                    <a:solidFill>
                      <a:srgbClr val="FF0000"/>
                    </a:solidFill>
                  </a:rPr>
                  <a:t>,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78A4492-C249-7301-F211-CDDCFC54FE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70418" y="5285537"/>
                <a:ext cx="874470" cy="276999"/>
              </a:xfrm>
              <a:prstGeom prst="rect">
                <a:avLst/>
              </a:prstGeom>
              <a:blipFill>
                <a:blip r:embed="rId12"/>
                <a:stretch>
                  <a:fillRect l="-7143" t="-27273" r="-14286" b="-50000"/>
                </a:stretch>
              </a:blipFill>
            </p:spPr>
            <p:txBody>
              <a:bodyPr/>
              <a:lstStyle/>
              <a:p>
                <a:r>
                  <a:rPr lang="en-DK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7FC6A42-C6BE-70F2-68D4-6B18A8E46913}"/>
                  </a:ext>
                </a:extLst>
              </p:cNvPr>
              <p:cNvSpPr txBox="1"/>
              <p:nvPr/>
            </p:nvSpPr>
            <p:spPr>
              <a:xfrm>
                <a:off x="8447616" y="5285537"/>
                <a:ext cx="90851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DK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a-DK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DK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𝜖</m:t>
                          </m:r>
                        </m:sub>
                      </m:sSub>
                      <m:r>
                        <a:rPr lang="da-DK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da-DK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0.7,</m:t>
                      </m:r>
                    </m:oMath>
                  </m:oMathPara>
                </a14:m>
                <a:endParaRPr lang="en-DK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7FC6A42-C6BE-70F2-68D4-6B18A8E469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47616" y="5285537"/>
                <a:ext cx="908518" cy="276999"/>
              </a:xfrm>
              <a:prstGeom prst="rect">
                <a:avLst/>
              </a:prstGeom>
              <a:blipFill>
                <a:blip r:embed="rId13"/>
                <a:stretch>
                  <a:fillRect l="-4167" b="-13636"/>
                </a:stretch>
              </a:blipFill>
            </p:spPr>
            <p:txBody>
              <a:bodyPr/>
              <a:lstStyle/>
              <a:p>
                <a:r>
                  <a:rPr lang="en-DK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E017BD5-5528-8DFA-B96F-A72E2AAB9359}"/>
                  </a:ext>
                </a:extLst>
              </p:cNvPr>
              <p:cNvSpPr txBox="1"/>
              <p:nvPr/>
            </p:nvSpPr>
            <p:spPr>
              <a:xfrm>
                <a:off x="9412234" y="5285537"/>
                <a:ext cx="102932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DK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DK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da-DK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𝑡𝑘𝑒</m:t>
                          </m:r>
                        </m:sub>
                      </m:sSub>
                      <m:r>
                        <a:rPr lang="da-DK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=30</m:t>
                      </m:r>
                    </m:oMath>
                  </m:oMathPara>
                </a14:m>
                <a:endParaRPr lang="en-DK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E017BD5-5528-8DFA-B96F-A72E2AAB93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12234" y="5285537"/>
                <a:ext cx="1029321" cy="276999"/>
              </a:xfrm>
              <a:prstGeom prst="rect">
                <a:avLst/>
              </a:prstGeom>
              <a:blipFill>
                <a:blip r:embed="rId14"/>
                <a:stretch>
                  <a:fillRect l="-3659" r="-4878" b="-18182"/>
                </a:stretch>
              </a:blipFill>
            </p:spPr>
            <p:txBody>
              <a:bodyPr/>
              <a:lstStyle/>
              <a:p>
                <a:r>
                  <a:rPr lang="en-DK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9508567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8603BF95-DB0A-EDCA-332C-D28C5E7771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2479" y="2559886"/>
            <a:ext cx="4837769" cy="335597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E6882FC-9368-FDE4-6044-082C4FDFC2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DK" dirty="0"/>
              <a:t>MLD optimization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6B32B7E-E3FA-24E4-00F4-C2877FB87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6042B-6341-4E38-A80C-926D3BB8AAC9}" type="slidenum">
              <a:rPr lang="en-US" smtClean="0"/>
              <a:t>31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BF7555-CBFF-A4AA-0045-AB8C68696DFD}"/>
              </a:ext>
            </a:extLst>
          </p:cNvPr>
          <p:cNvSpPr txBox="1"/>
          <p:nvPr/>
        </p:nvSpPr>
        <p:spPr>
          <a:xfrm>
            <a:off x="1165232" y="1688630"/>
            <a:ext cx="330066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DK" b="1" dirty="0"/>
              <a:t>Model:</a:t>
            </a:r>
          </a:p>
          <a:p>
            <a:endParaRPr lang="en-DK" dirty="0"/>
          </a:p>
          <a:p>
            <a:r>
              <a:rPr lang="en-DK" dirty="0"/>
              <a:t>Veros 1ºx1º</a:t>
            </a:r>
          </a:p>
          <a:p>
            <a:r>
              <a:rPr lang="en-DK" dirty="0"/>
              <a:t>60 vertical layers</a:t>
            </a:r>
          </a:p>
          <a:p>
            <a:r>
              <a:rPr lang="en-DK" dirty="0"/>
              <a:t>2.5m surface resolution</a:t>
            </a:r>
          </a:p>
          <a:p>
            <a:r>
              <a:rPr lang="en-DK" dirty="0"/>
              <a:t>Forced by E</a:t>
            </a:r>
            <a:r>
              <a:rPr lang="en-US" dirty="0"/>
              <a:t>CMWF reanalysis winds (</a:t>
            </a:r>
            <a:r>
              <a:rPr lang="en-US" dirty="0" err="1"/>
              <a:t>ie</a:t>
            </a:r>
            <a:r>
              <a:rPr lang="en-US" dirty="0"/>
              <a:t> observations assimilated into numerical model</a:t>
            </a:r>
          </a:p>
          <a:p>
            <a:endParaRPr lang="en-DK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51C75BE-9FFA-5F40-9B5C-90B0FB726E7E}"/>
              </a:ext>
            </a:extLst>
          </p:cNvPr>
          <p:cNvSpPr txBox="1"/>
          <p:nvPr/>
        </p:nvSpPr>
        <p:spPr>
          <a:xfrm>
            <a:off x="5246915" y="1858148"/>
            <a:ext cx="3300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K" b="1" dirty="0"/>
              <a:t>Objective function: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E3A11EF-C653-7CF1-FEF4-A3F123A8051E}"/>
                  </a:ext>
                </a:extLst>
              </p:cNvPr>
              <p:cNvSpPr txBox="1"/>
              <p:nvPr/>
            </p:nvSpPr>
            <p:spPr>
              <a:xfrm>
                <a:off x="6985540" y="1688630"/>
                <a:ext cx="3399200" cy="7184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a-DK" sz="1200" b="0" i="1" smtClean="0">
                          <a:latin typeface="Cambria Math" panose="02040503050406030204" pitchFamily="18" charset="0"/>
                        </a:rPr>
                        <m:t>−</m:t>
                      </m:r>
                      <m:rad>
                        <m:radPr>
                          <m:degHide m:val="on"/>
                          <m:ctrlPr>
                            <a:rPr lang="da-DK" sz="12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da-DK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a-DK" sz="12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da-DK" sz="1200" b="0" i="1" smtClean="0">
                                  <a:latin typeface="Cambria Math" panose="02040503050406030204" pitchFamily="18" charset="0"/>
                                </a:rPr>
                                <m:t>𝑁𝑀</m:t>
                              </m:r>
                            </m:den>
                          </m:f>
                          <m:nary>
                            <m:naryPr>
                              <m:chr m:val="∑"/>
                              <m:ctrlPr>
                                <a:rPr lang="da-DK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da-DK" sz="12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da-DK" sz="12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da-DK" sz="12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da-DK" sz="1200" b="0" i="1" smtClean="0">
                                  <a:latin typeface="Cambria Math" panose="02040503050406030204" pitchFamily="18" charset="0"/>
                                </a:rPr>
                                <m:t>=0,0</m:t>
                              </m:r>
                            </m:sub>
                            <m:sup>
                              <m:r>
                                <a:rPr lang="da-DK" sz="1200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da-DK" sz="12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da-DK" sz="1200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da-DK" sz="1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da-DK" sz="12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da-DK" sz="12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sSubSup>
                                            <m:sSubSupPr>
                                              <m:ctrlPr>
                                                <a:rPr lang="da-DK" sz="12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SupPr>
                                            <m:e>
                                              <m:r>
                                                <a:rPr lang="da-DK" sz="12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𝑀𝐿𝐷</m:t>
                                              </m:r>
                                            </m:e>
                                            <m:sub>
                                              <m:r>
                                                <a:rPr lang="da-DK" sz="12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  <m:r>
                                                <a:rPr lang="da-DK" sz="12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,</m:t>
                                              </m:r>
                                              <m:r>
                                                <a:rPr lang="da-DK" sz="12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𝑗</m:t>
                                              </m:r>
                                            </m:sub>
                                            <m:sup>
                                              <m:r>
                                                <a:rPr lang="da-DK" sz="12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𝑠𝑖𝑚</m:t>
                                              </m:r>
                                            </m:sup>
                                          </m:sSubSup>
                                          <m:r>
                                            <a:rPr lang="da-DK" sz="1200" b="0" i="1" smtClean="0"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sSubSup>
                                            <m:sSubSupPr>
                                              <m:ctrlPr>
                                                <a:rPr lang="da-DK" sz="12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SupPr>
                                            <m:e>
                                              <m:r>
                                                <a:rPr lang="da-DK" sz="1200" i="1">
                                                  <a:latin typeface="Cambria Math" panose="02040503050406030204" pitchFamily="18" charset="0"/>
                                                </a:rPr>
                                                <m:t>𝑀𝐿𝐷</m:t>
                                              </m:r>
                                            </m:e>
                                            <m:sub>
                                              <m:r>
                                                <a:rPr lang="da-DK" sz="1200" i="1"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  <m:r>
                                                <a:rPr lang="da-DK" sz="1200" i="1">
                                                  <a:latin typeface="Cambria Math" panose="02040503050406030204" pitchFamily="18" charset="0"/>
                                                </a:rPr>
                                                <m:t>,</m:t>
                                              </m:r>
                                              <m:r>
                                                <a:rPr lang="da-DK" sz="1200" i="1">
                                                  <a:latin typeface="Cambria Math" panose="02040503050406030204" pitchFamily="18" charset="0"/>
                                                </a:rPr>
                                                <m:t>𝑗</m:t>
                                              </m:r>
                                            </m:sub>
                                            <m:sup>
                                              <m:r>
                                                <a:rPr lang="da-DK" sz="12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𝑜𝑏𝑠</m:t>
                                              </m:r>
                                            </m:sup>
                                          </m:sSubSup>
                                        </m:num>
                                        <m:den>
                                          <m:sSubSup>
                                            <m:sSubSupPr>
                                              <m:ctrlPr>
                                                <a:rPr lang="da-DK" sz="12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SupPr>
                                            <m:e>
                                              <m:r>
                                                <a:rPr lang="da-DK" sz="1200" i="1">
                                                  <a:latin typeface="Cambria Math" panose="02040503050406030204" pitchFamily="18" charset="0"/>
                                                </a:rPr>
                                                <m:t>𝑀𝐿𝐷</m:t>
                                              </m:r>
                                            </m:e>
                                            <m:sub>
                                              <m:r>
                                                <a:rPr lang="da-DK" sz="1200" i="1"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  <m:r>
                                                <a:rPr lang="da-DK" sz="1200" i="1">
                                                  <a:latin typeface="Cambria Math" panose="02040503050406030204" pitchFamily="18" charset="0"/>
                                                </a:rPr>
                                                <m:t>,</m:t>
                                              </m:r>
                                              <m:r>
                                                <a:rPr lang="da-DK" sz="1200" i="1">
                                                  <a:latin typeface="Cambria Math" panose="02040503050406030204" pitchFamily="18" charset="0"/>
                                                </a:rPr>
                                                <m:t>𝑗</m:t>
                                              </m:r>
                                            </m:sub>
                                            <m:sup>
                                              <m:r>
                                                <a:rPr lang="da-DK" sz="12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𝑜𝑏𝑠</m:t>
                                              </m:r>
                                            </m:sup>
                                          </m:sSubSup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lang="da-DK" sz="12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nary>
                        </m:e>
                      </m:rad>
                    </m:oMath>
                  </m:oMathPara>
                </a14:m>
                <a:endParaRPr lang="en-DK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E3A11EF-C653-7CF1-FEF4-A3F123A805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85540" y="1688630"/>
                <a:ext cx="3399200" cy="718466"/>
              </a:xfrm>
              <a:prstGeom prst="rect">
                <a:avLst/>
              </a:prstGeom>
              <a:blipFill>
                <a:blip r:embed="rId3"/>
                <a:stretch>
                  <a:fillRect t="-65517" b="-115517"/>
                </a:stretch>
              </a:blipFill>
            </p:spPr>
            <p:txBody>
              <a:bodyPr/>
              <a:lstStyle/>
              <a:p>
                <a:r>
                  <a:rPr lang="en-DK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6F54A072-5B9B-C64F-C7F1-4BCF064DE2BC}"/>
              </a:ext>
            </a:extLst>
          </p:cNvPr>
          <p:cNvSpPr txBox="1"/>
          <p:nvPr/>
        </p:nvSpPr>
        <p:spPr>
          <a:xfrm>
            <a:off x="5246915" y="6160095"/>
            <a:ext cx="55686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/>
              <a:t>ERA-Interim: Dee et al. (2011); </a:t>
            </a:r>
            <a:r>
              <a:rPr lang="da-DK" sz="1400" dirty="0" err="1"/>
              <a:t>Ifremer</a:t>
            </a:r>
            <a:r>
              <a:rPr lang="da-DK" sz="1400" dirty="0"/>
              <a:t> MLD: De </a:t>
            </a:r>
            <a:r>
              <a:rPr lang="da-DK" sz="1400" dirty="0" err="1"/>
              <a:t>Boyer</a:t>
            </a:r>
            <a:r>
              <a:rPr lang="da-DK" sz="1400" dirty="0"/>
              <a:t> </a:t>
            </a:r>
            <a:r>
              <a:rPr lang="da-DK" sz="1400" dirty="0" err="1"/>
              <a:t>Montégut</a:t>
            </a:r>
            <a:r>
              <a:rPr lang="da-DK" sz="1400" dirty="0"/>
              <a:t> et al. (2022)</a:t>
            </a:r>
            <a:endParaRPr lang="en-DK" sz="1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9B9B06B-2BD9-A869-B169-97660A213C3F}"/>
              </a:ext>
            </a:extLst>
          </p:cNvPr>
          <p:cNvSpPr txBox="1"/>
          <p:nvPr/>
        </p:nvSpPr>
        <p:spPr>
          <a:xfrm>
            <a:off x="1165232" y="4401187"/>
            <a:ext cx="330066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DK" b="1" dirty="0"/>
              <a:t>Setup:</a:t>
            </a:r>
          </a:p>
          <a:p>
            <a:r>
              <a:rPr lang="en-DK" dirty="0"/>
              <a:t>Duration of simulation: 30 years</a:t>
            </a:r>
          </a:p>
          <a:p>
            <a:r>
              <a:rPr lang="en-DK" dirty="0"/>
              <a:t>Initial points: 10</a:t>
            </a:r>
          </a:p>
          <a:p>
            <a:r>
              <a:rPr lang="en-DK" dirty="0"/>
              <a:t>Bayes points: 30</a:t>
            </a:r>
          </a:p>
          <a:p>
            <a:r>
              <a:rPr lang="en-DK" dirty="0"/>
              <a:t>Evaluations per step: 2</a:t>
            </a:r>
          </a:p>
        </p:txBody>
      </p:sp>
    </p:spTree>
    <p:extLst>
      <p:ext uri="{BB962C8B-B14F-4D97-AF65-F5344CB8AC3E}">
        <p14:creationId xmlns:p14="http://schemas.microsoft.com/office/powerpoint/2010/main" val="199687606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6882FC-9368-FDE4-6044-082C4FDFC2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DK" sz="3600" dirty="0"/>
              <a:t>Optimization results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837DEAC-5379-F900-11AE-96EFBF2760BA}"/>
              </a:ext>
            </a:extLst>
          </p:cNvPr>
          <p:cNvSpPr/>
          <p:nvPr/>
        </p:nvSpPr>
        <p:spPr>
          <a:xfrm>
            <a:off x="6524368" y="1648824"/>
            <a:ext cx="2533135" cy="29231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9682383-58D7-4E22-03FD-EF72320E0954}"/>
              </a:ext>
            </a:extLst>
          </p:cNvPr>
          <p:cNvSpPr/>
          <p:nvPr/>
        </p:nvSpPr>
        <p:spPr>
          <a:xfrm>
            <a:off x="7652325" y="5017274"/>
            <a:ext cx="405960" cy="22264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6B32B7E-E3FA-24E4-00F4-C2877FB87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6042B-6341-4E38-A80C-926D3BB8AAC9}" type="slidenum">
              <a:rPr lang="en-US" smtClean="0"/>
              <a:t>32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E8A7BDD-A035-BA56-0356-42E1C7191DE2}"/>
              </a:ext>
            </a:extLst>
          </p:cNvPr>
          <p:cNvSpPr txBox="1"/>
          <p:nvPr/>
        </p:nvSpPr>
        <p:spPr>
          <a:xfrm>
            <a:off x="841248" y="1471102"/>
            <a:ext cx="66620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K" dirty="0"/>
              <a:t>The default TKE parameterization lays within the parameter space region where the MLD bias is minimized.</a:t>
            </a:r>
          </a:p>
        </p:txBody>
      </p:sp>
      <p:pic>
        <p:nvPicPr>
          <p:cNvPr id="6" name="Picture 5" descr="A rainbow colored diagram with black dots&#10;&#10;Description automatically generated with medium confidence">
            <a:extLst>
              <a:ext uri="{FF2B5EF4-FFF2-40B4-BE49-F238E27FC236}">
                <a16:creationId xmlns:a16="http://schemas.microsoft.com/office/drawing/2014/main" id="{FEAEC248-6D6A-8F5D-5E29-4A64B4D1A0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7851"/>
          <a:stretch/>
        </p:blipFill>
        <p:spPr>
          <a:xfrm>
            <a:off x="1699548" y="2036349"/>
            <a:ext cx="7772400" cy="3925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83289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6882FC-9368-FDE4-6044-082C4FDFC2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DK" sz="3600" dirty="0"/>
              <a:t>Optimization results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837DEAC-5379-F900-11AE-96EFBF2760BA}"/>
              </a:ext>
            </a:extLst>
          </p:cNvPr>
          <p:cNvSpPr/>
          <p:nvPr/>
        </p:nvSpPr>
        <p:spPr>
          <a:xfrm>
            <a:off x="6524368" y="1648824"/>
            <a:ext cx="2533135" cy="29231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9682383-58D7-4E22-03FD-EF72320E0954}"/>
              </a:ext>
            </a:extLst>
          </p:cNvPr>
          <p:cNvSpPr/>
          <p:nvPr/>
        </p:nvSpPr>
        <p:spPr>
          <a:xfrm>
            <a:off x="7652325" y="5017274"/>
            <a:ext cx="405960" cy="22264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6B32B7E-E3FA-24E4-00F4-C2877FB87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6042B-6341-4E38-A80C-926D3BB8AAC9}" type="slidenum">
              <a:rPr lang="en-US" smtClean="0"/>
              <a:t>33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E8A7BDD-A035-BA56-0356-42E1C7191DE2}"/>
              </a:ext>
            </a:extLst>
          </p:cNvPr>
          <p:cNvSpPr txBox="1"/>
          <p:nvPr/>
        </p:nvSpPr>
        <p:spPr>
          <a:xfrm>
            <a:off x="841248" y="1471102"/>
            <a:ext cx="66620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K" dirty="0"/>
              <a:t>The default TKE parameterization lays within the parameter space region where the MLD bias is minimized.</a:t>
            </a:r>
          </a:p>
        </p:txBody>
      </p:sp>
      <p:pic>
        <p:nvPicPr>
          <p:cNvPr id="6" name="Picture 5" descr="A rainbow colored diagram with black dots&#10;&#10;Description automatically generated with medium confidence">
            <a:extLst>
              <a:ext uri="{FF2B5EF4-FFF2-40B4-BE49-F238E27FC236}">
                <a16:creationId xmlns:a16="http://schemas.microsoft.com/office/drawing/2014/main" id="{FEAEC248-6D6A-8F5D-5E29-4A64B4D1A0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597" r="67409" b="27851"/>
          <a:stretch/>
        </p:blipFill>
        <p:spPr>
          <a:xfrm>
            <a:off x="7611739" y="512982"/>
            <a:ext cx="2610075" cy="260966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51E94E6-A3F7-5014-87A3-A282CD38A1C5}"/>
              </a:ext>
            </a:extLst>
          </p:cNvPr>
          <p:cNvSpPr/>
          <p:nvPr/>
        </p:nvSpPr>
        <p:spPr>
          <a:xfrm>
            <a:off x="8058285" y="412775"/>
            <a:ext cx="2403703" cy="5277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pic>
        <p:nvPicPr>
          <p:cNvPr id="10" name="Picture 9" descr="A rainbow colored diagram with black dots&#10;&#10;Description automatically generated with medium confidence">
            <a:extLst>
              <a:ext uri="{FF2B5EF4-FFF2-40B4-BE49-F238E27FC236}">
                <a16:creationId xmlns:a16="http://schemas.microsoft.com/office/drawing/2014/main" id="{274999A9-D90D-CEE6-7745-D1B5B49B2A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1669" r="9093"/>
          <a:stretch/>
        </p:blipFill>
        <p:spPr>
          <a:xfrm>
            <a:off x="765530" y="3122648"/>
            <a:ext cx="9640436" cy="210311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53F8600-9A8F-A63D-A028-2ED81F111A63}"/>
                  </a:ext>
                </a:extLst>
              </p:cNvPr>
              <p:cNvSpPr txBox="1"/>
              <p:nvPr/>
            </p:nvSpPr>
            <p:spPr>
              <a:xfrm>
                <a:off x="1970186" y="2271612"/>
                <a:ext cx="1838686" cy="6968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DK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DK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e>
                        <m:sub>
                          <m:sSub>
                            <m:sSubPr>
                              <m:ctrlPr>
                                <a:rPr lang="en-DK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a-DK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da-DK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</m:sub>
                      </m:sSub>
                      <m:r>
                        <a:rPr lang="da-DK" b="0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a-DK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da-DK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a-DK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da-DK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</m:num>
                        <m:den>
                          <m:r>
                            <a:rPr lang="da-DK" b="0" i="1" smtClean="0">
                              <a:latin typeface="Cambria Math" panose="02040503050406030204" pitchFamily="18" charset="0"/>
                            </a:rPr>
                            <m:t>1−</m:t>
                          </m:r>
                          <m:sSub>
                            <m:sSubPr>
                              <m:ctrlPr>
                                <a:rPr lang="da-DK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a-DK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da-DK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DK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53F8600-9A8F-A63D-A028-2ED81F111A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0186" y="2271612"/>
                <a:ext cx="1838686" cy="696857"/>
              </a:xfrm>
              <a:prstGeom prst="rect">
                <a:avLst/>
              </a:prstGeom>
              <a:blipFill>
                <a:blip r:embed="rId3"/>
                <a:stretch>
                  <a:fillRect b="-5455"/>
                </a:stretch>
              </a:blipFill>
            </p:spPr>
            <p:txBody>
              <a:bodyPr/>
              <a:lstStyle/>
              <a:p>
                <a:r>
                  <a:rPr lang="en-DK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C1F35511-7163-44E0-8336-4878E2BAD8BC}"/>
              </a:ext>
            </a:extLst>
          </p:cNvPr>
          <p:cNvSpPr txBox="1"/>
          <p:nvPr/>
        </p:nvSpPr>
        <p:spPr>
          <a:xfrm>
            <a:off x="3917305" y="2271612"/>
            <a:ext cx="266130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(lab experiments suggest 0.05-0.2),</a:t>
            </a:r>
          </a:p>
          <a:p>
            <a:r>
              <a:rPr lang="en-US" sz="1400" dirty="0" err="1"/>
              <a:t>Ie</a:t>
            </a:r>
            <a:r>
              <a:rPr lang="en-US" sz="1400" dirty="0"/>
              <a:t> the amount of energy converted</a:t>
            </a:r>
          </a:p>
          <a:p>
            <a:r>
              <a:rPr lang="en-US" sz="1400" dirty="0"/>
              <a:t>To potential energy and not heat)</a:t>
            </a:r>
          </a:p>
        </p:txBody>
      </p:sp>
    </p:spTree>
    <p:extLst>
      <p:ext uri="{BB962C8B-B14F-4D97-AF65-F5344CB8AC3E}">
        <p14:creationId xmlns:p14="http://schemas.microsoft.com/office/powerpoint/2010/main" val="98113593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87EBC8-F1C3-B986-7CBB-DD1BA902E3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K" dirty="0"/>
              <a:t>Why use Bayesian optimization?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4CA06F-DD56-C695-1B43-058DB093DD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a-DK" dirty="0"/>
              <a:t>The </a:t>
            </a:r>
            <a:r>
              <a:rPr lang="da-DK" dirty="0" err="1"/>
              <a:t>method</a:t>
            </a:r>
            <a:r>
              <a:rPr lang="da-DK" dirty="0"/>
              <a:t> is transparent (not a </a:t>
            </a:r>
            <a:r>
              <a:rPr lang="da-DK" dirty="0" err="1"/>
              <a:t>black</a:t>
            </a:r>
            <a:r>
              <a:rPr lang="da-DK" dirty="0"/>
              <a:t> </a:t>
            </a:r>
            <a:r>
              <a:rPr lang="da-DK" dirty="0" err="1"/>
              <a:t>box</a:t>
            </a:r>
            <a:r>
              <a:rPr lang="da-DK" dirty="0"/>
              <a:t>)</a:t>
            </a:r>
          </a:p>
          <a:p>
            <a:r>
              <a:rPr lang="en-DK" dirty="0"/>
              <a:t>Does not rely on  gradient</a:t>
            </a:r>
            <a:r>
              <a:rPr lang="en-US" dirty="0"/>
              <a:t>s</a:t>
            </a:r>
            <a:endParaRPr lang="en-DK" dirty="0"/>
          </a:p>
          <a:p>
            <a:r>
              <a:rPr lang="en-DK" dirty="0"/>
              <a:t>Relatively few objective function evaluations are needed</a:t>
            </a:r>
          </a:p>
          <a:p>
            <a:r>
              <a:rPr lang="en-DK" dirty="0"/>
              <a:t>Easy to build with Python packages such as PyTorch</a:t>
            </a:r>
            <a:endParaRPr lang="en-US" dirty="0"/>
          </a:p>
          <a:p>
            <a:r>
              <a:rPr lang="en-US" dirty="0"/>
              <a:t>Has just last week been ported to LUMI to optimize a 9-d parameter space …</a:t>
            </a:r>
          </a:p>
          <a:p>
            <a:r>
              <a:rPr lang="en-US" dirty="0"/>
              <a:t>… on 1000 GPUs!</a:t>
            </a:r>
            <a:endParaRPr lang="en-DK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5A6351-2E48-70A2-5CCD-316A07E7B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6042B-6341-4E38-A80C-926D3BB8AAC9}" type="slidenum">
              <a:rPr lang="en-US" smtClean="0"/>
              <a:t>34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F60137-8CE8-459B-960A-479E406A6A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1154" y="4744091"/>
            <a:ext cx="1214438" cy="942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02793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6AFB25-05A6-812D-FB79-6CF076793EA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DK" sz="4800" dirty="0"/>
              <a:t>Thank you for your attention!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EF3396E-8D7E-487D-DD6F-5FBBB988F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6042B-6341-4E38-A80C-926D3BB8AAC9}" type="slidenum">
              <a:rPr lang="en-US" smtClean="0"/>
              <a:t>35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DBB48B-DD02-4326-BF10-2652E3574ED1}"/>
              </a:ext>
            </a:extLst>
          </p:cNvPr>
          <p:cNvSpPr txBox="1"/>
          <p:nvPr/>
        </p:nvSpPr>
        <p:spPr>
          <a:xfrm>
            <a:off x="1533834" y="6114230"/>
            <a:ext cx="83631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Bahnschrift SemiBold Condensed" panose="020B0502040204020203" pitchFamily="34" charset="0"/>
              </a:rPr>
              <a:t>Supported by EU project </a:t>
            </a:r>
            <a:r>
              <a:rPr lang="en-US" dirty="0" err="1">
                <a:latin typeface="Bahnschrift SemiBold Condensed" panose="020B0502040204020203" pitchFamily="34" charset="0"/>
              </a:rPr>
              <a:t>NextGEMS</a:t>
            </a:r>
            <a:r>
              <a:rPr lang="en-US" dirty="0">
                <a:latin typeface="Bahnschrift SemiBold Condensed" panose="020B0502040204020203" pitchFamily="34" charset="0"/>
              </a:rPr>
              <a:t>, the LUMI consortium and the Danish Center of Climate Computing at KU</a:t>
            </a:r>
          </a:p>
        </p:txBody>
      </p:sp>
    </p:spTree>
    <p:extLst>
      <p:ext uri="{BB962C8B-B14F-4D97-AF65-F5344CB8AC3E}">
        <p14:creationId xmlns:p14="http://schemas.microsoft.com/office/powerpoint/2010/main" val="23797054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F194AEDE-F25F-43E6-A2C4-7FFF410749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7744" y="334928"/>
            <a:ext cx="11456511" cy="618814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4C793C08-EF4C-422B-A728-6C717C47DF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748698" y="334928"/>
            <a:ext cx="0" cy="618814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FE825BC6-56A8-46DE-8037-A9A577624B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73060" y="6047437"/>
            <a:ext cx="1037563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40" name="Background Fill">
            <a:extLst>
              <a:ext uri="{FF2B5EF4-FFF2-40B4-BE49-F238E27FC236}">
                <a16:creationId xmlns:a16="http://schemas.microsoft.com/office/drawing/2014/main" id="{B937640E-EF7A-4A6C-A950-D12B7D5C92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572F11-06F0-01C5-DDC1-AAF69B9C25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7024" y="552782"/>
            <a:ext cx="4423224" cy="16436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/>
              <a:t>One of the largest sources of uncertainty is vertical mixing</a:t>
            </a:r>
          </a:p>
        </p:txBody>
      </p:sp>
      <p:sp>
        <p:nvSpPr>
          <p:cNvPr id="31" name="Content Placeholder 30">
            <a:extLst>
              <a:ext uri="{FF2B5EF4-FFF2-40B4-BE49-F238E27FC236}">
                <a16:creationId xmlns:a16="http://schemas.microsoft.com/office/drawing/2014/main" id="{0B28299D-2F4F-8249-E8AE-6E73E89F6A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07024" y="2735229"/>
            <a:ext cx="4423224" cy="3108354"/>
          </a:xfrm>
        </p:spPr>
        <p:txBody>
          <a:bodyPr vert="horz" lIns="91440" tIns="45720" rIns="91440" bIns="45720" rtlCol="0">
            <a:normAutofit fontScale="92500"/>
          </a:bodyPr>
          <a:lstStyle/>
          <a:p>
            <a:r>
              <a:rPr lang="en-US" dirty="0"/>
              <a:t>Vertical turbulent mixing creates a homogeneous surface layer that, like a skin, exchanges heat and momentum with the atmosphere</a:t>
            </a:r>
          </a:p>
          <a:p>
            <a:r>
              <a:rPr lang="en-US" dirty="0"/>
              <a:t>Mixing is difficult to observe, but the mixed layer depth (MLD) is well observed and a key metric for model performance</a:t>
            </a:r>
          </a:p>
        </p:txBody>
      </p:sp>
      <p:cxnSp>
        <p:nvCxnSpPr>
          <p:cNvPr id="42" name="Main Vertical Connector">
            <a:extLst>
              <a:ext uri="{FF2B5EF4-FFF2-40B4-BE49-F238E27FC236}">
                <a16:creationId xmlns:a16="http://schemas.microsoft.com/office/drawing/2014/main" id="{B0BDEAB7-0E83-4F55-90F4-098569F5A5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748698" y="334928"/>
            <a:ext cx="0" cy="618814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Main Frame">
            <a:extLst>
              <a:ext uri="{FF2B5EF4-FFF2-40B4-BE49-F238E27FC236}">
                <a16:creationId xmlns:a16="http://schemas.microsoft.com/office/drawing/2014/main" id="{60B98957-D5C0-4FFC-8987-C5D8A06FDC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60546" y="334928"/>
            <a:ext cx="6263710" cy="618814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EB123B9E-16C1-47FC-BA6E-0B62BE4F2E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562133" y="2400300"/>
            <a:ext cx="518656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Main Horizontal Connector">
            <a:extLst>
              <a:ext uri="{FF2B5EF4-FFF2-40B4-BE49-F238E27FC236}">
                <a16:creationId xmlns:a16="http://schemas.microsoft.com/office/drawing/2014/main" id="{51DA9589-40B0-4B65-A035-81057865F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560546" y="6047437"/>
            <a:ext cx="518815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1FDD7A16-BED7-9958-C7D2-3CD9FFB5DAE2}"/>
              </a:ext>
            </a:extLst>
          </p:cNvPr>
          <p:cNvSpPr txBox="1"/>
          <p:nvPr/>
        </p:nvSpPr>
        <p:spPr>
          <a:xfrm>
            <a:off x="5560545" y="6123790"/>
            <a:ext cx="14045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K" sz="1400" dirty="0"/>
              <a:t>Foltz et al. (2003)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8E216EE-666C-C2E8-C79B-C1E313D12E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6042B-6341-4E38-A80C-926D3BB8AAC9}" type="slidenum">
              <a:rPr lang="en-US" smtClean="0"/>
              <a:t>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DDDC32-B950-443C-BB59-4542ADC791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22" y="696986"/>
            <a:ext cx="5094839" cy="359241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9F512E1-DDB0-4003-944B-1AB95D125F6C}"/>
              </a:ext>
            </a:extLst>
          </p:cNvPr>
          <p:cNvSpPr txBox="1"/>
          <p:nvPr/>
        </p:nvSpPr>
        <p:spPr>
          <a:xfrm>
            <a:off x="544530" y="5106256"/>
            <a:ext cx="428835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 rare </a:t>
            </a:r>
            <a:r>
              <a:rPr lang="en-US"/>
              <a:t>direct observation </a:t>
            </a:r>
            <a:r>
              <a:rPr lang="en-US" dirty="0"/>
              <a:t>of a strong mixing</a:t>
            </a:r>
          </a:p>
          <a:p>
            <a:r>
              <a:rPr lang="en-US" dirty="0"/>
              <a:t>event (</a:t>
            </a:r>
            <a:r>
              <a:rPr lang="en-US" dirty="0" err="1"/>
              <a:t>Hummels</a:t>
            </a:r>
            <a:r>
              <a:rPr lang="en-US" dirty="0"/>
              <a:t> et al. 2020). The turbulent</a:t>
            </a:r>
          </a:p>
          <a:p>
            <a:r>
              <a:rPr lang="en-US" dirty="0"/>
              <a:t>diffusivity (3 orders larger than molecular) is</a:t>
            </a:r>
          </a:p>
          <a:p>
            <a:r>
              <a:rPr lang="en-US" dirty="0"/>
              <a:t>shown in panel c.</a:t>
            </a:r>
          </a:p>
        </p:txBody>
      </p:sp>
    </p:spTree>
    <p:extLst>
      <p:ext uri="{BB962C8B-B14F-4D97-AF65-F5344CB8AC3E}">
        <p14:creationId xmlns:p14="http://schemas.microsoft.com/office/powerpoint/2010/main" val="21208812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6882FC-9368-FDE4-6044-082C4FDFC2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DK" sz="3600" dirty="0"/>
              <a:t>Veros: Versatile Ocean Simulator</a:t>
            </a:r>
          </a:p>
        </p:txBody>
      </p:sp>
      <p:pic>
        <p:nvPicPr>
          <p:cNvPr id="5" name="Picture 4" descr="A map of the world&#10;&#10;Description automatically generated">
            <a:extLst>
              <a:ext uri="{FF2B5EF4-FFF2-40B4-BE49-F238E27FC236}">
                <a16:creationId xmlns:a16="http://schemas.microsoft.com/office/drawing/2014/main" id="{C38AC52D-5883-1ACC-8EFB-97129B0D92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8153" y="2302304"/>
            <a:ext cx="4539115" cy="289117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124192C-EBAC-3853-FEFC-BE5081A1D1D6}"/>
              </a:ext>
            </a:extLst>
          </p:cNvPr>
          <p:cNvSpPr txBox="1"/>
          <p:nvPr/>
        </p:nvSpPr>
        <p:spPr>
          <a:xfrm>
            <a:off x="8890733" y="615398"/>
            <a:ext cx="19248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DK" dirty="0"/>
          </a:p>
          <a:p>
            <a:r>
              <a:rPr lang="en-US" dirty="0"/>
              <a:t>      </a:t>
            </a:r>
            <a:r>
              <a:rPr lang="en-DK" dirty="0"/>
              <a:t>Python</a:t>
            </a:r>
            <a:r>
              <a:rPr lang="en-US" dirty="0"/>
              <a:t>/JAX</a:t>
            </a:r>
            <a:endParaRPr lang="en-DK" dirty="0"/>
          </a:p>
          <a:p>
            <a:r>
              <a:rPr lang="en-US" dirty="0"/>
              <a:t>      </a:t>
            </a:r>
            <a:r>
              <a:rPr lang="en-DK" dirty="0"/>
              <a:t>MPI </a:t>
            </a:r>
            <a:r>
              <a:rPr lang="en-US" dirty="0"/>
              <a:t>for GPUs</a:t>
            </a:r>
            <a:r>
              <a:rPr lang="en-DK" dirty="0"/>
              <a:t>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3198289-04F7-2FCD-5229-8B91EF0C5A43}"/>
              </a:ext>
            </a:extLst>
          </p:cNvPr>
          <p:cNvSpPr/>
          <p:nvPr/>
        </p:nvSpPr>
        <p:spPr>
          <a:xfrm>
            <a:off x="5483614" y="5131603"/>
            <a:ext cx="4748191" cy="22264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9682383-58D7-4E22-03FD-EF72320E0954}"/>
              </a:ext>
            </a:extLst>
          </p:cNvPr>
          <p:cNvSpPr/>
          <p:nvPr/>
        </p:nvSpPr>
        <p:spPr>
          <a:xfrm>
            <a:off x="9924288" y="5617439"/>
            <a:ext cx="405960" cy="22264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7A25CFE-56C7-F8B5-FDDC-7DC4F300AF2E}"/>
              </a:ext>
            </a:extLst>
          </p:cNvPr>
          <p:cNvSpPr txBox="1"/>
          <p:nvPr/>
        </p:nvSpPr>
        <p:spPr>
          <a:xfrm>
            <a:off x="9140760" y="6143816"/>
            <a:ext cx="1567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 err="1"/>
              <a:t>Häfner</a:t>
            </a:r>
            <a:r>
              <a:rPr lang="da-DK" sz="1400" dirty="0"/>
              <a:t> et al. (2021)</a:t>
            </a:r>
            <a:endParaRPr lang="en-DK" sz="1400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6B32B7E-E3FA-24E4-00F4-C2877FB87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6042B-6341-4E38-A80C-926D3BB8AAC9}" type="slidenum">
              <a:rPr lang="en-US" smtClean="0"/>
              <a:t>5</a:t>
            </a:fld>
            <a:endParaRPr lang="en-US" dirty="0"/>
          </a:p>
        </p:txBody>
      </p:sp>
      <p:pic>
        <p:nvPicPr>
          <p:cNvPr id="10" name="Picture 9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530C076A-BCA8-FEF2-32D9-6002FE1670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248" y="2272028"/>
            <a:ext cx="4058625" cy="295172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59DBE39-3685-4EF8-6EBA-EDE490AE028B}"/>
              </a:ext>
            </a:extLst>
          </p:cNvPr>
          <p:cNvSpPr/>
          <p:nvPr/>
        </p:nvSpPr>
        <p:spPr>
          <a:xfrm flipV="1">
            <a:off x="9924288" y="4976226"/>
            <a:ext cx="459917" cy="30777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4A98DBC-0F6D-A71A-01C7-5E01105E0F6D}"/>
              </a:ext>
            </a:extLst>
          </p:cNvPr>
          <p:cNvSpPr txBox="1"/>
          <p:nvPr/>
        </p:nvSpPr>
        <p:spPr>
          <a:xfrm>
            <a:off x="4611816" y="5348857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dirty="0"/>
              <a:t>Fortran on 2000 CPUs or Python/JAX on 16 A100 GPUs</a:t>
            </a:r>
          </a:p>
          <a:p>
            <a:pPr algn="r"/>
            <a:r>
              <a:rPr lang="en-GB" dirty="0"/>
              <a:t>…at a fifth of the energy!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77304B2-E626-4586-8AE7-589503A798FB}"/>
              </a:ext>
            </a:extLst>
          </p:cNvPr>
          <p:cNvSpPr txBox="1"/>
          <p:nvPr/>
        </p:nvSpPr>
        <p:spPr>
          <a:xfrm>
            <a:off x="3549773" y="6132964"/>
            <a:ext cx="4071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Bauhaus 93" panose="04030905020B02020C02" pitchFamily="82" charset="0"/>
              </a:rPr>
              <a:t>Fortran: the Diesel of climate models!</a:t>
            </a:r>
          </a:p>
        </p:txBody>
      </p:sp>
    </p:spTree>
    <p:extLst>
      <p:ext uri="{BB962C8B-B14F-4D97-AF65-F5344CB8AC3E}">
        <p14:creationId xmlns:p14="http://schemas.microsoft.com/office/powerpoint/2010/main" val="2829455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F194AEDE-F25F-43E6-A2C4-7FFF410749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7744" y="334928"/>
            <a:ext cx="11456511" cy="618814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4C793C08-EF4C-422B-A728-6C717C47DF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748698" y="334928"/>
            <a:ext cx="0" cy="618814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FE825BC6-56A8-46DE-8037-A9A577624B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73060" y="6047437"/>
            <a:ext cx="1037563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40" name="Background Fill">
            <a:extLst>
              <a:ext uri="{FF2B5EF4-FFF2-40B4-BE49-F238E27FC236}">
                <a16:creationId xmlns:a16="http://schemas.microsoft.com/office/drawing/2014/main" id="{B937640E-EF7A-4A6C-A950-D12B7D5C92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572F11-06F0-01C5-DDC1-AAF69B9C25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7024" y="552782"/>
            <a:ext cx="4423224" cy="16436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The Problem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Content Placeholder 30">
                <a:extLst>
                  <a:ext uri="{FF2B5EF4-FFF2-40B4-BE49-F238E27FC236}">
                    <a16:creationId xmlns:a16="http://schemas.microsoft.com/office/drawing/2014/main" id="{0B28299D-2F4F-8249-E8AE-6E73E89F6ABF}"/>
                  </a:ext>
                </a:extLst>
              </p:cNvPr>
              <p:cNvSpPr>
                <a:spLocks noGrp="1"/>
              </p:cNvSpPr>
              <p:nvPr>
                <p:ph sz="half" idx="2"/>
              </p:nvPr>
            </p:nvSpPr>
            <p:spPr>
              <a:xfrm>
                <a:off x="5907024" y="2735229"/>
                <a:ext cx="4423224" cy="3108354"/>
              </a:xfrm>
            </p:spPr>
            <p:txBody>
              <a:bodyPr vert="horz" lIns="91440" tIns="45720" rIns="91440" bIns="45720" rtlCol="0">
                <a:normAutofit fontScale="92500" lnSpcReduction="20000"/>
              </a:bodyPr>
              <a:lstStyle/>
              <a:p>
                <a:r>
                  <a:rPr lang="en-US" dirty="0"/>
                  <a:t>We want to optimize the </a:t>
                </a:r>
                <a:r>
                  <a:rPr lang="en-US" b="1" dirty="0"/>
                  <a:t>objective function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a-DK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da-DK" b="0" i="1" smtClean="0">
                          <a:latin typeface="Cambria Math" panose="02040503050406030204" pitchFamily="18" charset="0"/>
                        </a:rPr>
                        <m:t>: </m:t>
                      </m:r>
                      <m:sSup>
                        <m:sSupPr>
                          <m:ctrlPr>
                            <a:rPr lang="da-DK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a-DK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ℝ</m:t>
                          </m:r>
                        </m:e>
                        <m:sup>
                          <m:r>
                            <a:rPr lang="da-DK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  <m:r>
                        <a:rPr lang="da-DK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⟶</m:t>
                      </m:r>
                      <m:r>
                        <a:rPr lang="da-DK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ℝ</m:t>
                      </m:r>
                    </m:oMath>
                  </m:oMathPara>
                </a14:m>
                <a:endParaRPr lang="en-US" dirty="0"/>
              </a:p>
              <a:p>
                <a:r>
                  <a:rPr lang="en-US" dirty="0"/>
                  <a:t>We don’t know anything about the function shape (so-called </a:t>
                </a:r>
                <a:r>
                  <a:rPr lang="en-US" i="1" dirty="0"/>
                  <a:t>black box objective function</a:t>
                </a:r>
                <a:r>
                  <a:rPr lang="en-US" dirty="0"/>
                  <a:t>)</a:t>
                </a:r>
              </a:p>
              <a:p>
                <a:r>
                  <a:rPr lang="en-US" dirty="0"/>
                  <a:t>The objective function is </a:t>
                </a:r>
                <a:r>
                  <a:rPr lang="en-US" b="1" dirty="0"/>
                  <a:t>expensive to evaluate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1" name="Content Placeholder 30">
                <a:extLst>
                  <a:ext uri="{FF2B5EF4-FFF2-40B4-BE49-F238E27FC236}">
                    <a16:creationId xmlns:a16="http://schemas.microsoft.com/office/drawing/2014/main" id="{0B28299D-2F4F-8249-E8AE-6E73E89F6AB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5907024" y="2735229"/>
                <a:ext cx="4423224" cy="3108354"/>
              </a:xfrm>
              <a:blipFill>
                <a:blip r:embed="rId2"/>
                <a:stretch>
                  <a:fillRect l="-1146" t="-407"/>
                </a:stretch>
              </a:blipFill>
            </p:spPr>
            <p:txBody>
              <a:bodyPr/>
              <a:lstStyle/>
              <a:p>
                <a:r>
                  <a:rPr lang="en-DK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2" name="Main Vertical Connector">
            <a:extLst>
              <a:ext uri="{FF2B5EF4-FFF2-40B4-BE49-F238E27FC236}">
                <a16:creationId xmlns:a16="http://schemas.microsoft.com/office/drawing/2014/main" id="{B0BDEAB7-0E83-4F55-90F4-098569F5A5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748698" y="334928"/>
            <a:ext cx="0" cy="618814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Main Frame">
            <a:extLst>
              <a:ext uri="{FF2B5EF4-FFF2-40B4-BE49-F238E27FC236}">
                <a16:creationId xmlns:a16="http://schemas.microsoft.com/office/drawing/2014/main" id="{60B98957-D5C0-4FFC-8987-C5D8A06FDC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60546" y="334928"/>
            <a:ext cx="6263710" cy="618814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EB123B9E-16C1-47FC-BA6E-0B62BE4F2E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562133" y="2400300"/>
            <a:ext cx="518656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Main Horizontal Connector">
            <a:extLst>
              <a:ext uri="{FF2B5EF4-FFF2-40B4-BE49-F238E27FC236}">
                <a16:creationId xmlns:a16="http://schemas.microsoft.com/office/drawing/2014/main" id="{51DA9589-40B0-4B65-A035-81057865F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560546" y="6047437"/>
            <a:ext cx="518815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8E216EE-666C-C2E8-C79B-C1E313D12E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6042B-6341-4E38-A80C-926D3BB8AAC9}" type="slidenum">
              <a:rPr lang="en-US" smtClean="0"/>
              <a:t>6</a:t>
            </a:fld>
            <a:endParaRPr lang="en-US"/>
          </a:p>
        </p:txBody>
      </p:sp>
      <p:pic>
        <p:nvPicPr>
          <p:cNvPr id="5" name="Graphic 4" descr="Supply And Demand outline">
            <a:extLst>
              <a:ext uri="{FF2B5EF4-FFF2-40B4-BE49-F238E27FC236}">
                <a16:creationId xmlns:a16="http://schemas.microsoft.com/office/drawing/2014/main" id="{4E50076E-93C8-8C6F-0117-54342C30A3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30191" y="1157229"/>
            <a:ext cx="4067908" cy="4067908"/>
          </a:xfrm>
          <a:prstGeom prst="rect">
            <a:avLst/>
          </a:prstGeom>
        </p:spPr>
      </p:pic>
      <p:pic>
        <p:nvPicPr>
          <p:cNvPr id="8" name="Content Placeholder 5" descr="Question Mark with solid fill">
            <a:extLst>
              <a:ext uri="{FF2B5EF4-FFF2-40B4-BE49-F238E27FC236}">
                <a16:creationId xmlns:a16="http://schemas.microsoft.com/office/drawing/2014/main" id="{AB0C1227-B08F-F174-7BFC-0E8884B620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506945" y="2251427"/>
            <a:ext cx="914400" cy="914400"/>
          </a:xfrm>
        </p:spPr>
      </p:pic>
    </p:spTree>
    <p:extLst>
      <p:ext uri="{BB962C8B-B14F-4D97-AF65-F5344CB8AC3E}">
        <p14:creationId xmlns:p14="http://schemas.microsoft.com/office/powerpoint/2010/main" val="40096784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F194AEDE-F25F-43E6-A2C4-7FFF410749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7744" y="334928"/>
            <a:ext cx="11456511" cy="618814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4C793C08-EF4C-422B-A728-6C717C47DF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748698" y="334928"/>
            <a:ext cx="0" cy="618814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FE825BC6-56A8-46DE-8037-A9A577624B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73060" y="6047437"/>
            <a:ext cx="1037563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40" name="Background Fill">
            <a:extLst>
              <a:ext uri="{FF2B5EF4-FFF2-40B4-BE49-F238E27FC236}">
                <a16:creationId xmlns:a16="http://schemas.microsoft.com/office/drawing/2014/main" id="{B937640E-EF7A-4A6C-A950-D12B7D5C92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572F11-06F0-01C5-DDC1-AAF69B9C25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7024" y="552782"/>
            <a:ext cx="4423224" cy="1643663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dirty="0"/>
              <a:t>The Solution: Bayesian Optimization</a:t>
            </a:r>
          </a:p>
        </p:txBody>
      </p:sp>
      <p:sp>
        <p:nvSpPr>
          <p:cNvPr id="31" name="Content Placeholder 30">
            <a:extLst>
              <a:ext uri="{FF2B5EF4-FFF2-40B4-BE49-F238E27FC236}">
                <a16:creationId xmlns:a16="http://schemas.microsoft.com/office/drawing/2014/main" id="{0B28299D-2F4F-8249-E8AE-6E73E89F6A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07024" y="2735229"/>
            <a:ext cx="4423224" cy="310835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/>
              <a:t>Based on a few objective function evaluations, </a:t>
            </a:r>
            <a:r>
              <a:rPr lang="en-US" b="1" dirty="0"/>
              <a:t>construct a surrogate model </a:t>
            </a:r>
            <a:r>
              <a:rPr lang="en-US" dirty="0"/>
              <a:t>of the objective function over the full parameter space</a:t>
            </a:r>
          </a:p>
          <a:p>
            <a:r>
              <a:rPr lang="en-US" dirty="0"/>
              <a:t>Using the model of the objective function, </a:t>
            </a:r>
            <a:r>
              <a:rPr lang="en-US" b="1" dirty="0"/>
              <a:t>decide the next optimal parameter set to evaluate</a:t>
            </a:r>
          </a:p>
        </p:txBody>
      </p:sp>
      <p:cxnSp>
        <p:nvCxnSpPr>
          <p:cNvPr id="42" name="Main Vertical Connector">
            <a:extLst>
              <a:ext uri="{FF2B5EF4-FFF2-40B4-BE49-F238E27FC236}">
                <a16:creationId xmlns:a16="http://schemas.microsoft.com/office/drawing/2014/main" id="{B0BDEAB7-0E83-4F55-90F4-098569F5A5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748698" y="334928"/>
            <a:ext cx="0" cy="618814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Main Frame">
            <a:extLst>
              <a:ext uri="{FF2B5EF4-FFF2-40B4-BE49-F238E27FC236}">
                <a16:creationId xmlns:a16="http://schemas.microsoft.com/office/drawing/2014/main" id="{60B98957-D5C0-4FFC-8987-C5D8A06FDC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60546" y="334928"/>
            <a:ext cx="6263710" cy="618814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EB123B9E-16C1-47FC-BA6E-0B62BE4F2E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562133" y="2400300"/>
            <a:ext cx="518656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Main Horizontal Connector">
            <a:extLst>
              <a:ext uri="{FF2B5EF4-FFF2-40B4-BE49-F238E27FC236}">
                <a16:creationId xmlns:a16="http://schemas.microsoft.com/office/drawing/2014/main" id="{51DA9589-40B0-4B65-A035-81057865F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560546" y="6047437"/>
            <a:ext cx="518815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8E216EE-666C-C2E8-C79B-C1E313D12E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6042B-6341-4E38-A80C-926D3BB8AAC9}" type="slidenum">
              <a:rPr lang="en-US" smtClean="0"/>
              <a:t>7</a:t>
            </a:fld>
            <a:endParaRPr lang="en-US"/>
          </a:p>
        </p:txBody>
      </p:sp>
      <p:pic>
        <p:nvPicPr>
          <p:cNvPr id="24" name="Picture 23" descr="A graph of a function&#10;&#10;Description automatically generated">
            <a:extLst>
              <a:ext uri="{FF2B5EF4-FFF2-40B4-BE49-F238E27FC236}">
                <a16:creationId xmlns:a16="http://schemas.microsoft.com/office/drawing/2014/main" id="{33AC1FDA-C990-372E-7D7D-2D5EFD2ECE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743" y="1157283"/>
            <a:ext cx="4435031" cy="4067799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2D114C05-5B0E-9099-8E80-48A3FB097106}"/>
              </a:ext>
            </a:extLst>
          </p:cNvPr>
          <p:cNvSpPr/>
          <p:nvPr/>
        </p:nvSpPr>
        <p:spPr>
          <a:xfrm rot="944200">
            <a:off x="1424066" y="4766872"/>
            <a:ext cx="839449" cy="4582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891E9D3-0A00-393B-96BF-470DE7FEC6CD}"/>
              </a:ext>
            </a:extLst>
          </p:cNvPr>
          <p:cNvSpPr/>
          <p:nvPr/>
        </p:nvSpPr>
        <p:spPr>
          <a:xfrm rot="18843406">
            <a:off x="3959963" y="4432517"/>
            <a:ext cx="839449" cy="4582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21859544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B2C70-0AAD-014C-6A77-8FB740C7F7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K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7D3CD3-62D9-9889-F938-E547CB633B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da-DK" dirty="0" err="1"/>
              <a:t>Gaussian</a:t>
            </a:r>
            <a:r>
              <a:rPr lang="da-DK" dirty="0"/>
              <a:t> </a:t>
            </a:r>
            <a:r>
              <a:rPr lang="da-DK" dirty="0" err="1"/>
              <a:t>process</a:t>
            </a:r>
            <a:r>
              <a:rPr lang="da-DK" dirty="0"/>
              <a:t> regression models</a:t>
            </a:r>
          </a:p>
          <a:p>
            <a:pPr marL="514350" indent="-514350">
              <a:buFont typeface="+mj-lt"/>
              <a:buAutoNum type="arabicPeriod"/>
            </a:pPr>
            <a:r>
              <a:rPr lang="da-DK" dirty="0" err="1"/>
              <a:t>Bayesian</a:t>
            </a:r>
            <a:r>
              <a:rPr lang="da-DK" dirty="0"/>
              <a:t> </a:t>
            </a:r>
            <a:r>
              <a:rPr lang="da-DK" dirty="0" err="1"/>
              <a:t>optimization</a:t>
            </a:r>
            <a:r>
              <a:rPr lang="da-DK" dirty="0"/>
              <a:t> with </a:t>
            </a:r>
            <a:r>
              <a:rPr lang="da-DK" dirty="0" err="1"/>
              <a:t>VerOpt</a:t>
            </a:r>
            <a:endParaRPr lang="da-DK" dirty="0"/>
          </a:p>
          <a:p>
            <a:pPr marL="514350" indent="-514350">
              <a:buFont typeface="+mj-lt"/>
              <a:buAutoNum type="arabicPeriod"/>
            </a:pPr>
            <a:r>
              <a:rPr lang="da-DK" dirty="0"/>
              <a:t>Optimizing the turbulent </a:t>
            </a:r>
            <a:r>
              <a:rPr lang="da-DK" dirty="0" err="1"/>
              <a:t>kinetic</a:t>
            </a:r>
            <a:r>
              <a:rPr lang="da-DK" dirty="0"/>
              <a:t> </a:t>
            </a:r>
            <a:r>
              <a:rPr lang="da-DK" dirty="0" err="1"/>
              <a:t>energy</a:t>
            </a:r>
            <a:r>
              <a:rPr lang="da-DK" dirty="0"/>
              <a:t> </a:t>
            </a:r>
            <a:r>
              <a:rPr lang="da-DK" dirty="0" err="1"/>
              <a:t>closure</a:t>
            </a:r>
            <a:r>
              <a:rPr lang="da-DK" dirty="0"/>
              <a:t> </a:t>
            </a:r>
            <a:r>
              <a:rPr lang="da-DK" dirty="0" err="1"/>
              <a:t>scheme</a:t>
            </a:r>
            <a:r>
              <a:rPr lang="da-DK" dirty="0"/>
              <a:t> in </a:t>
            </a:r>
            <a:r>
              <a:rPr lang="da-DK" dirty="0" err="1"/>
              <a:t>Veros</a:t>
            </a:r>
            <a:endParaRPr lang="da-DK" dirty="0"/>
          </a:p>
          <a:p>
            <a:pPr marL="514350" indent="-514350">
              <a:buFont typeface="+mj-lt"/>
              <a:buAutoNum type="arabicPeriod"/>
            </a:pPr>
            <a:endParaRPr lang="en-DK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F3C422-0186-20E0-44F5-D7A9997FA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6042B-6341-4E38-A80C-926D3BB8AAC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9097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CBB5C9-F201-C601-D7B8-84EA845063F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DK" dirty="0"/>
              <a:t>Gaussian process (GP) regression models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7606C81-A86C-91BE-AC15-066B9AC236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6042B-6341-4E38-A80C-926D3BB8AAC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836855"/>
      </p:ext>
    </p:extLst>
  </p:cSld>
  <p:clrMapOvr>
    <a:masterClrMapping/>
  </p:clrMapOvr>
</p:sld>
</file>

<file path=ppt/theme/theme1.xml><?xml version="1.0" encoding="utf-8"?>
<a:theme xmlns:a="http://schemas.openxmlformats.org/drawingml/2006/main" name="MimeoVTI">
  <a:themeElements>
    <a:clrScheme name="Office">
      <a:dk1>
        <a:srgbClr val="000000"/>
      </a:dk1>
      <a:lt1>
        <a:srgbClr val="FFFFFF"/>
      </a:lt1>
      <a:dk2>
        <a:srgbClr val="1D242E"/>
      </a:dk2>
      <a:lt2>
        <a:srgbClr val="F2F1F1"/>
      </a:lt2>
      <a:accent1>
        <a:srgbClr val="4472C4"/>
      </a:accent1>
      <a:accent2>
        <a:srgbClr val="ED7D31"/>
      </a:accent2>
      <a:accent3>
        <a:srgbClr val="A3A3A3"/>
      </a:accent3>
      <a:accent4>
        <a:srgbClr val="CF9B00"/>
      </a:accent4>
      <a:accent5>
        <a:srgbClr val="5B9BD5"/>
      </a:accent5>
      <a:accent6>
        <a:srgbClr val="70AD47"/>
      </a:accent6>
      <a:hlink>
        <a:srgbClr val="D26012"/>
      </a:hlink>
      <a:folHlink>
        <a:srgbClr val="9A5879"/>
      </a:folHlink>
    </a:clrScheme>
    <a:fontScheme name="Custom 3">
      <a:majorFont>
        <a:latin typeface="Elephant"/>
        <a:ea typeface=""/>
        <a:cs typeface=""/>
      </a:majorFont>
      <a:minorFont>
        <a:latin typeface="Univers Condense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imeoVTI" id="{63E3BFD8-7F9C-46D1-A4F3-04054403C108}" vid="{C505C190-EE38-45FD-8294-6454536D04B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62245</TotalTime>
  <Words>918</Words>
  <Application>Microsoft Office PowerPoint</Application>
  <PresentationFormat>Widescreen</PresentationFormat>
  <Paragraphs>173</Paragraphs>
  <Slides>35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4" baseType="lpstr">
      <vt:lpstr>Arial</vt:lpstr>
      <vt:lpstr>Bahnschrift SemiBold Condensed</vt:lpstr>
      <vt:lpstr>Bahnschrift SemiBold SemiConden</vt:lpstr>
      <vt:lpstr>Bauhaus 93</vt:lpstr>
      <vt:lpstr>Calibri</vt:lpstr>
      <vt:lpstr>Cambria Math</vt:lpstr>
      <vt:lpstr>Elephant</vt:lpstr>
      <vt:lpstr>Univers Condensed</vt:lpstr>
      <vt:lpstr>MimeoVTI</vt:lpstr>
      <vt:lpstr>Bayesian optimization of ocean mixed layer parameterizations</vt:lpstr>
      <vt:lpstr>PowerPoint Presentation</vt:lpstr>
      <vt:lpstr>PowerPoint Presentation</vt:lpstr>
      <vt:lpstr>One of the largest sources of uncertainty is vertical mixing</vt:lpstr>
      <vt:lpstr>Veros: Versatile Ocean Simulator</vt:lpstr>
      <vt:lpstr>The Problem</vt:lpstr>
      <vt:lpstr>The Solution: Bayesian Optimization</vt:lpstr>
      <vt:lpstr>Agenda</vt:lpstr>
      <vt:lpstr>Gaussian process (GP) regression models</vt:lpstr>
      <vt:lpstr>PowerPoint Presentation</vt:lpstr>
      <vt:lpstr>PowerPoint Presentation</vt:lpstr>
      <vt:lpstr>PowerPoint Presentation</vt:lpstr>
      <vt:lpstr>PowerPoint Presentation</vt:lpstr>
      <vt:lpstr>GP regression generalized</vt:lpstr>
      <vt:lpstr>GP regression generalized</vt:lpstr>
      <vt:lpstr>The kernel</vt:lpstr>
      <vt:lpstr>Bayesian Optimization with VerOpt</vt:lpstr>
      <vt:lpstr>PowerPoint Presentation</vt:lpstr>
      <vt:lpstr>Step 0: Pick a kernel to define GP prior</vt:lpstr>
      <vt:lpstr>Step 0: Pick a kernel to define GP prior</vt:lpstr>
      <vt:lpstr>Step 1: Evaluate random initial points</vt:lpstr>
      <vt:lpstr>Step 2: Construct an initial GP model</vt:lpstr>
      <vt:lpstr>Step 2: Construct an initial GP model</vt:lpstr>
      <vt:lpstr>Interlude: Learning the GP model hyperparameter(s)</vt:lpstr>
      <vt:lpstr>Step 3: Suggest new points to evaluate by optimizing the UCB acquisition function</vt:lpstr>
      <vt:lpstr>Step 4: Evaluate suggested points</vt:lpstr>
      <vt:lpstr>Step 4: Construct a GP model using the updated set of evaluated points </vt:lpstr>
      <vt:lpstr>PowerPoint Presentation</vt:lpstr>
      <vt:lpstr>Optimizing the TKE closure scheme in Veros</vt:lpstr>
      <vt:lpstr>Turbulent Kinetic Energy (TKE)</vt:lpstr>
      <vt:lpstr>MLD optimization</vt:lpstr>
      <vt:lpstr>Optimization results</vt:lpstr>
      <vt:lpstr>Optimization results</vt:lpstr>
      <vt:lpstr>Why use Bayesian optimization?</vt:lpstr>
      <vt:lpstr>Thank you for your attention!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to represent turbulent mixing in climate models?</dc:title>
  <dc:creator>Marta Agnieszka Mrozowska</dc:creator>
  <cp:lastModifiedBy>mjochum</cp:lastModifiedBy>
  <cp:revision>48</cp:revision>
  <dcterms:created xsi:type="dcterms:W3CDTF">2023-08-07T15:55:56Z</dcterms:created>
  <dcterms:modified xsi:type="dcterms:W3CDTF">2024-08-20T06:16:51Z</dcterms:modified>
</cp:coreProperties>
</file>