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85E_78672194.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 id="2147483700" r:id="rId5"/>
  </p:sldMasterIdLst>
  <p:notesMasterIdLst>
    <p:notesMasterId r:id="rId30"/>
  </p:notesMasterIdLst>
  <p:sldIdLst>
    <p:sldId id="257" r:id="rId6"/>
    <p:sldId id="2109" r:id="rId7"/>
    <p:sldId id="287" r:id="rId8"/>
    <p:sldId id="2139" r:id="rId9"/>
    <p:sldId id="2140" r:id="rId10"/>
    <p:sldId id="2141" r:id="rId11"/>
    <p:sldId id="2142" r:id="rId12"/>
    <p:sldId id="2104" r:id="rId13"/>
    <p:sldId id="2143" r:id="rId14"/>
    <p:sldId id="2148" r:id="rId15"/>
    <p:sldId id="2144" r:id="rId16"/>
    <p:sldId id="2145" r:id="rId17"/>
    <p:sldId id="2146" r:id="rId18"/>
    <p:sldId id="2133" r:id="rId19"/>
    <p:sldId id="2134" r:id="rId20"/>
    <p:sldId id="2135" r:id="rId21"/>
    <p:sldId id="2131" r:id="rId22"/>
    <p:sldId id="2150" r:id="rId23"/>
    <p:sldId id="305" r:id="rId24"/>
    <p:sldId id="295" r:id="rId25"/>
    <p:sldId id="296" r:id="rId26"/>
    <p:sldId id="2149" r:id="rId27"/>
    <p:sldId id="2132" r:id="rId28"/>
    <p:sldId id="31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234" userDrawn="1">
          <p15:clr>
            <a:srgbClr val="A4A3A4"/>
          </p15:clr>
        </p15:guide>
        <p15:guide id="3" orient="horz" pos="3974" userDrawn="1">
          <p15:clr>
            <a:srgbClr val="A4A3A4"/>
          </p15:clr>
        </p15:guide>
        <p15:guide id="4" pos="7355" userDrawn="1">
          <p15:clr>
            <a:srgbClr val="A4A3A4"/>
          </p15:clr>
        </p15:guide>
        <p15:guide id="6" orient="horz" pos="1049" userDrawn="1">
          <p15:clr>
            <a:srgbClr val="A4A3A4"/>
          </p15:clr>
        </p15:guide>
        <p15:guide id="7" orient="horz" pos="3634" userDrawn="1">
          <p15:clr>
            <a:srgbClr val="A4A3A4"/>
          </p15:clr>
        </p15:guide>
        <p15:guide id="8" pos="688" userDrawn="1">
          <p15:clr>
            <a:srgbClr val="A4A3A4"/>
          </p15:clr>
        </p15:guide>
        <p15:guide id="9" pos="2366" userDrawn="1">
          <p15:clr>
            <a:srgbClr val="A4A3A4"/>
          </p15:clr>
        </p15:guide>
        <p15:guide id="10" pos="1890" userDrawn="1">
          <p15:clr>
            <a:srgbClr val="A4A3A4"/>
          </p15:clr>
        </p15:guide>
        <p15:guide id="12" orient="horz" pos="777" userDrawn="1">
          <p15:clr>
            <a:srgbClr val="A4A3A4"/>
          </p15:clr>
        </p15:guide>
        <p15:guide id="13" orient="horz" pos="877" userDrawn="1">
          <p15:clr>
            <a:srgbClr val="A4A3A4"/>
          </p15:clr>
        </p15:guide>
        <p15:guide id="14" userDrawn="1">
          <p15:clr>
            <a:srgbClr val="A4A3A4"/>
          </p15:clr>
        </p15:guide>
        <p15:guide id="15" pos="3681" userDrawn="1">
          <p15:clr>
            <a:srgbClr val="A4A3A4"/>
          </p15:clr>
        </p15:guide>
        <p15:guide id="16" orient="horz" pos="27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8FB631-E9D3-83A0-1505-6B183BDA6DFF}" name="william.hornsby@ukaea.uk" initials="wi" userId="S::urn:spo:guest#william.hornsby@ukaea.uk::" providerId="AD"/>
  <p188:author id="{E03370A2-4616-B180-7446-391DA2912439}" name="Agnello, Adriano (STFC,DL,HC)" initials="A(" userId="S::adriano.agnello@stfc.ac.uk::44535d3a-dab1-43dc-930c-1180bc0d7b58" providerId="AD"/>
  <p188:author id="{1C7338E3-0181-8BB4-358E-7F94A89B20D6}" name="Amorisco, Nicola (STFC,DL,HC)" initials="A(" userId="S::nicola.amorisco@stfc.ac.uk::fea5e9ba-c045-4f13-a00f-d390694fc0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08900"/>
    <a:srgbClr val="FF6900"/>
    <a:srgbClr val="E94D36"/>
    <a:srgbClr val="EC6660"/>
    <a:srgbClr val="626262"/>
    <a:srgbClr val="003088"/>
    <a:srgbClr val="1E5DF8"/>
    <a:srgbClr val="00BE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ACE563-6FD0-954F-9FF6-E74019B33C87}" v="1" dt="2024-08-20T12:08:14.3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23"/>
        <p:guide pos="234"/>
        <p:guide orient="horz" pos="3974"/>
        <p:guide pos="7355"/>
        <p:guide orient="horz" pos="1049"/>
        <p:guide orient="horz" pos="3634"/>
        <p:guide pos="688"/>
        <p:guide pos="2366"/>
        <p:guide pos="1890"/>
        <p:guide orient="horz" pos="777"/>
        <p:guide orient="horz" pos="877"/>
        <p:guide/>
        <p:guide pos="3681"/>
        <p:guide orient="horz" pos="278"/>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3.xml"/></Relationships>
</file>

<file path=ppt/comments/modernComment_85E_78672194.xml><?xml version="1.0" encoding="utf-8"?>
<p188:cmLst xmlns:a="http://schemas.openxmlformats.org/drawingml/2006/main" xmlns:r="http://schemas.openxmlformats.org/officeDocument/2006/relationships" xmlns:p188="http://schemas.microsoft.com/office/powerpoint/2018/8/main">
  <p188:cm id="{06593BD1-63D7-41D0-8BEA-3CD719866BC7}" authorId="{6A8FB631-E9D3-83A0-1505-6B183BDA6DFF}" created="2024-08-12T21:19:45.046">
    <ac:txMkLst xmlns:ac="http://schemas.microsoft.com/office/drawing/2013/main/command">
      <pc:docMk xmlns:pc="http://schemas.microsoft.com/office/powerpoint/2013/main/command"/>
      <pc:sldMk xmlns:pc="http://schemas.microsoft.com/office/powerpoint/2013/main/command" cId="2020024724" sldId="2142"/>
      <ac:spMk id="12" creationId="{A2A62898-5D76-ED4C-9553-73CC407B19D0}"/>
      <ac:txMk cp="21" len="11">
        <ac:context len="93" hash="2920509385"/>
      </ac:txMk>
    </ac:txMkLst>
    <p188:pos x="1482810" y="233405"/>
    <p188:txBody>
      <a:bodyPr/>
      <a:lstStyle/>
      <a:p>
        <a:r>
          <a:rPr lang="en-US"/>
          <a:t>Gyrokinetics is a model.....probably should write "Turbulent Transport" here</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C53785-4326-4D1B-B3AE-E78CA6A158ED}"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4E66B7E-00D8-47EA-857F-80590E5924DA}">
      <dgm:prSet custT="1"/>
      <dgm:spPr/>
      <dgm:t>
        <a:bodyPr/>
        <a:lstStyle/>
        <a:p>
          <a:pPr>
            <a:lnSpc>
              <a:spcPct val="100000"/>
            </a:lnSpc>
          </a:pPr>
          <a:r>
            <a:rPr lang="en-US" sz="1800">
              <a:latin typeface="Arial"/>
              <a:cs typeface="Arial"/>
            </a:rPr>
            <a:t>4-year collaborative agreement, </a:t>
          </a:r>
          <a:br>
            <a:rPr lang="en-US" sz="1800">
              <a:latin typeface="Arial"/>
              <a:cs typeface="Arial"/>
            </a:rPr>
          </a:br>
          <a:r>
            <a:rPr lang="en-US" sz="1800">
              <a:latin typeface="Arial"/>
              <a:cs typeface="Arial"/>
            </a:rPr>
            <a:t>aiming to continue beyond 2027</a:t>
          </a:r>
        </a:p>
      </dgm:t>
    </dgm:pt>
    <dgm:pt modelId="{A2FE3927-0D3C-489F-A929-E1ACAB5C173C}" type="parTrans" cxnId="{84FF68C6-D064-42A3-A69A-21D8082124DE}">
      <dgm:prSet/>
      <dgm:spPr/>
      <dgm:t>
        <a:bodyPr/>
        <a:lstStyle/>
        <a:p>
          <a:endParaRPr lang="en-US" sz="1800">
            <a:latin typeface="Arial" panose="020B0604020202020204" pitchFamily="34" charset="0"/>
            <a:cs typeface="Arial" panose="020B0604020202020204" pitchFamily="34" charset="0"/>
          </a:endParaRPr>
        </a:p>
      </dgm:t>
    </dgm:pt>
    <dgm:pt modelId="{B1A925E1-C2EA-4A6E-A02F-9D2A64ED0998}" type="sibTrans" cxnId="{84FF68C6-D064-42A3-A69A-21D8082124DE}">
      <dgm:prSet/>
      <dgm:spPr/>
      <dgm:t>
        <a:bodyPr/>
        <a:lstStyle/>
        <a:p>
          <a:pPr>
            <a:lnSpc>
              <a:spcPct val="100000"/>
            </a:lnSpc>
          </a:pPr>
          <a:endParaRPr lang="en-US" sz="1800">
            <a:latin typeface="Arial" panose="020B0604020202020204" pitchFamily="34" charset="0"/>
            <a:cs typeface="Arial" panose="020B0604020202020204" pitchFamily="34" charset="0"/>
          </a:endParaRPr>
        </a:p>
      </dgm:t>
    </dgm:pt>
    <dgm:pt modelId="{BFF3BB0C-4421-4105-BB27-F7619B0ABBF5}">
      <dgm:prSet custT="1"/>
      <dgm:spPr/>
      <dgm:t>
        <a:bodyPr/>
        <a:lstStyle/>
        <a:p>
          <a:pPr>
            <a:lnSpc>
              <a:spcPct val="100000"/>
            </a:lnSpc>
          </a:pPr>
          <a:r>
            <a:rPr lang="en-US" sz="1800">
              <a:latin typeface="Arial"/>
              <a:cs typeface="Arial"/>
            </a:rPr>
            <a:t>Around 60 individuals (mostly researchers + operational support, communications, etc.),</a:t>
          </a:r>
        </a:p>
        <a:p>
          <a:pPr>
            <a:lnSpc>
              <a:spcPct val="100000"/>
            </a:lnSpc>
          </a:pPr>
          <a:r>
            <a:rPr lang="en-US" sz="1800">
              <a:latin typeface="Arial"/>
              <a:cs typeface="Arial"/>
            </a:rPr>
            <a:t>Evenly split between STFC and UKAEA</a:t>
          </a:r>
        </a:p>
        <a:p>
          <a:pPr>
            <a:lnSpc>
              <a:spcPct val="100000"/>
            </a:lnSpc>
          </a:pPr>
          <a:r>
            <a:rPr lang="en-US" sz="1800">
              <a:latin typeface="Arial"/>
              <a:cs typeface="Arial"/>
            </a:rPr>
            <a:t>Secondments of UKAEA researchers at Hartree</a:t>
          </a:r>
        </a:p>
      </dgm:t>
    </dgm:pt>
    <dgm:pt modelId="{5F9207CF-1BF8-40E3-8598-FEF623AE58B2}" type="parTrans" cxnId="{9F69E6A4-67E1-4A0A-986A-1701CEE5E3AE}">
      <dgm:prSet/>
      <dgm:spPr/>
      <dgm:t>
        <a:bodyPr/>
        <a:lstStyle/>
        <a:p>
          <a:endParaRPr lang="en-US" sz="1800">
            <a:latin typeface="Arial" panose="020B0604020202020204" pitchFamily="34" charset="0"/>
            <a:cs typeface="Arial" panose="020B0604020202020204" pitchFamily="34" charset="0"/>
          </a:endParaRPr>
        </a:p>
      </dgm:t>
    </dgm:pt>
    <dgm:pt modelId="{D014F0B3-AAD1-4935-BE4A-485D07ECB1BF}" type="sibTrans" cxnId="{9F69E6A4-67E1-4A0A-986A-1701CEE5E3AE}">
      <dgm:prSet/>
      <dgm:spPr/>
      <dgm:t>
        <a:bodyPr/>
        <a:lstStyle/>
        <a:p>
          <a:pPr>
            <a:lnSpc>
              <a:spcPct val="100000"/>
            </a:lnSpc>
          </a:pPr>
          <a:endParaRPr lang="en-US" sz="1800">
            <a:latin typeface="Arial" panose="020B0604020202020204" pitchFamily="34" charset="0"/>
            <a:cs typeface="Arial" panose="020B0604020202020204" pitchFamily="34" charset="0"/>
          </a:endParaRPr>
        </a:p>
      </dgm:t>
    </dgm:pt>
    <dgm:pt modelId="{371C4359-EFE1-4F50-BE3A-4BE64C0E137C}">
      <dgm:prSet custT="1"/>
      <dgm:spPr/>
      <dgm:t>
        <a:bodyPr/>
        <a:lstStyle/>
        <a:p>
          <a:pPr>
            <a:lnSpc>
              <a:spcPct val="100000"/>
            </a:lnSpc>
          </a:pPr>
          <a:br>
            <a:rPr lang="en-US" sz="1800">
              <a:latin typeface="Arial"/>
              <a:cs typeface="Arial"/>
            </a:rPr>
          </a:br>
          <a:r>
            <a:rPr lang="en-US" sz="1800">
              <a:latin typeface="Arial"/>
              <a:cs typeface="Arial"/>
            </a:rPr>
            <a:t>Aim: to explore and implement advanced computing methods in nuclear fusion research, and workflows </a:t>
          </a:r>
          <a:r>
            <a:rPr lang="en-US" sz="1800" u="sng">
              <a:latin typeface="Arial"/>
              <a:cs typeface="Arial"/>
            </a:rPr>
            <a:t>towards the development of a reactor digital twin</a:t>
          </a:r>
        </a:p>
      </dgm:t>
    </dgm:pt>
    <dgm:pt modelId="{36F4616B-4578-4CBE-8FE1-FC81786B43DF}" type="parTrans" cxnId="{BCC1AA8D-8339-43BC-9FCC-1E5E835F7CDC}">
      <dgm:prSet/>
      <dgm:spPr/>
      <dgm:t>
        <a:bodyPr/>
        <a:lstStyle/>
        <a:p>
          <a:endParaRPr lang="en-US" sz="1800">
            <a:latin typeface="Arial" panose="020B0604020202020204" pitchFamily="34" charset="0"/>
            <a:cs typeface="Arial" panose="020B0604020202020204" pitchFamily="34" charset="0"/>
          </a:endParaRPr>
        </a:p>
      </dgm:t>
    </dgm:pt>
    <dgm:pt modelId="{C5DE0449-3C15-4C6C-BD3B-07B97EF0BB32}" type="sibTrans" cxnId="{BCC1AA8D-8339-43BC-9FCC-1E5E835F7CDC}">
      <dgm:prSet/>
      <dgm:spPr/>
      <dgm:t>
        <a:bodyPr/>
        <a:lstStyle/>
        <a:p>
          <a:pPr>
            <a:lnSpc>
              <a:spcPct val="100000"/>
            </a:lnSpc>
          </a:pPr>
          <a:endParaRPr lang="en-US" sz="1800">
            <a:latin typeface="Arial" panose="020B0604020202020204" pitchFamily="34" charset="0"/>
            <a:cs typeface="Arial" panose="020B0604020202020204" pitchFamily="34" charset="0"/>
          </a:endParaRPr>
        </a:p>
      </dgm:t>
    </dgm:pt>
    <dgm:pt modelId="{5F8931C6-3805-4606-A9D6-866A31976BBC}">
      <dgm:prSet custT="1"/>
      <dgm:spPr/>
      <dgm:t>
        <a:bodyPr/>
        <a:lstStyle/>
        <a:p>
          <a:pPr rtl="0">
            <a:lnSpc>
              <a:spcPct val="100000"/>
            </a:lnSpc>
          </a:pPr>
          <a:br>
            <a:rPr lang="en-US" sz="1800">
              <a:latin typeface="Arial"/>
              <a:cs typeface="Arial"/>
            </a:rPr>
          </a:br>
          <a:r>
            <a:rPr lang="en-US" sz="1800">
              <a:latin typeface="Arial"/>
              <a:cs typeface="Arial"/>
            </a:rPr>
            <a:t>Agreements also with academic institutions (incl Univ. Manchester and University College London), US National Labs (ESCAPE Project),</a:t>
          </a:r>
          <a:r>
            <a:rPr lang="en-US" sz="1800">
              <a:solidFill>
                <a:srgbClr val="010000"/>
              </a:solidFill>
              <a:latin typeface="Arial"/>
              <a:cs typeface="Arial"/>
            </a:rPr>
            <a:t> </a:t>
          </a:r>
          <a:r>
            <a:rPr lang="en-US" sz="1800">
              <a:latin typeface="Arial"/>
              <a:cs typeface="Arial"/>
            </a:rPr>
            <a:t>and SMEs</a:t>
          </a:r>
        </a:p>
      </dgm:t>
    </dgm:pt>
    <dgm:pt modelId="{231B4491-35AF-4396-A088-57AF779B5C36}" type="parTrans" cxnId="{3C378F06-FE15-4CE5-93BF-7C89F945DEED}">
      <dgm:prSet/>
      <dgm:spPr/>
      <dgm:t>
        <a:bodyPr/>
        <a:lstStyle/>
        <a:p>
          <a:endParaRPr lang="en-US" sz="1800">
            <a:latin typeface="Arial" panose="020B0604020202020204" pitchFamily="34" charset="0"/>
            <a:cs typeface="Arial" panose="020B0604020202020204" pitchFamily="34" charset="0"/>
          </a:endParaRPr>
        </a:p>
      </dgm:t>
    </dgm:pt>
    <dgm:pt modelId="{0D1671E7-6754-44D6-AB60-6E2C11BBC4C1}" type="sibTrans" cxnId="{3C378F06-FE15-4CE5-93BF-7C89F945DEED}">
      <dgm:prSet/>
      <dgm:spPr/>
      <dgm:t>
        <a:bodyPr/>
        <a:lstStyle/>
        <a:p>
          <a:endParaRPr lang="en-US" sz="1800">
            <a:latin typeface="Arial" panose="020B0604020202020204" pitchFamily="34" charset="0"/>
            <a:cs typeface="Arial" panose="020B0604020202020204" pitchFamily="34" charset="0"/>
          </a:endParaRPr>
        </a:p>
      </dgm:t>
    </dgm:pt>
    <dgm:pt modelId="{563419B1-F1D1-EF43-87A9-DFEDF74E526E}" type="pres">
      <dgm:prSet presAssocID="{C7C53785-4326-4D1B-B3AE-E78CA6A158ED}" presName="vert0" presStyleCnt="0">
        <dgm:presLayoutVars>
          <dgm:dir/>
          <dgm:animOne val="branch"/>
          <dgm:animLvl val="lvl"/>
        </dgm:presLayoutVars>
      </dgm:prSet>
      <dgm:spPr/>
    </dgm:pt>
    <dgm:pt modelId="{9AF50F85-CD4F-FC43-9ECB-46C496E4877E}" type="pres">
      <dgm:prSet presAssocID="{B4E66B7E-00D8-47EA-857F-80590E5924DA}" presName="thickLine" presStyleLbl="alignNode1" presStyleIdx="0" presStyleCnt="4"/>
      <dgm:spPr/>
    </dgm:pt>
    <dgm:pt modelId="{D2755765-CDBF-D647-9CF9-C96B9F6F60D3}" type="pres">
      <dgm:prSet presAssocID="{B4E66B7E-00D8-47EA-857F-80590E5924DA}" presName="horz1" presStyleCnt="0"/>
      <dgm:spPr/>
    </dgm:pt>
    <dgm:pt modelId="{987681E7-44E0-7241-8206-8BB97EFDCE13}" type="pres">
      <dgm:prSet presAssocID="{B4E66B7E-00D8-47EA-857F-80590E5924DA}" presName="tx1" presStyleLbl="revTx" presStyleIdx="0" presStyleCnt="4" custScaleY="75428"/>
      <dgm:spPr/>
    </dgm:pt>
    <dgm:pt modelId="{5450C9DC-DBC4-1D42-ACCD-10E6BEEE64B0}" type="pres">
      <dgm:prSet presAssocID="{B4E66B7E-00D8-47EA-857F-80590E5924DA}" presName="vert1" presStyleCnt="0"/>
      <dgm:spPr/>
    </dgm:pt>
    <dgm:pt modelId="{10D68A57-E20D-904B-BBA0-C56F0EBACCAE}" type="pres">
      <dgm:prSet presAssocID="{BFF3BB0C-4421-4105-BB27-F7619B0ABBF5}" presName="thickLine" presStyleLbl="alignNode1" presStyleIdx="1" presStyleCnt="4"/>
      <dgm:spPr/>
    </dgm:pt>
    <dgm:pt modelId="{9078C1BD-1506-4541-9AFD-15C85F94CEE0}" type="pres">
      <dgm:prSet presAssocID="{BFF3BB0C-4421-4105-BB27-F7619B0ABBF5}" presName="horz1" presStyleCnt="0"/>
      <dgm:spPr/>
    </dgm:pt>
    <dgm:pt modelId="{620FDFD1-9880-1240-8C31-6DB7F1C9B991}" type="pres">
      <dgm:prSet presAssocID="{BFF3BB0C-4421-4105-BB27-F7619B0ABBF5}" presName="tx1" presStyleLbl="revTx" presStyleIdx="1" presStyleCnt="4"/>
      <dgm:spPr/>
    </dgm:pt>
    <dgm:pt modelId="{3F7A376E-4225-CB4C-835D-E0356E65635B}" type="pres">
      <dgm:prSet presAssocID="{BFF3BB0C-4421-4105-BB27-F7619B0ABBF5}" presName="vert1" presStyleCnt="0"/>
      <dgm:spPr/>
    </dgm:pt>
    <dgm:pt modelId="{FE5E1B4B-72AB-EB45-A817-3F5B2F731621}" type="pres">
      <dgm:prSet presAssocID="{371C4359-EFE1-4F50-BE3A-4BE64C0E137C}" presName="thickLine" presStyleLbl="alignNode1" presStyleIdx="2" presStyleCnt="4"/>
      <dgm:spPr/>
    </dgm:pt>
    <dgm:pt modelId="{C7A3ADD2-E47C-0343-B51F-87DF083640AE}" type="pres">
      <dgm:prSet presAssocID="{371C4359-EFE1-4F50-BE3A-4BE64C0E137C}" presName="horz1" presStyleCnt="0"/>
      <dgm:spPr/>
    </dgm:pt>
    <dgm:pt modelId="{EADC0C48-FD8E-9A45-B0F6-5D3549EB62CC}" type="pres">
      <dgm:prSet presAssocID="{371C4359-EFE1-4F50-BE3A-4BE64C0E137C}" presName="tx1" presStyleLbl="revTx" presStyleIdx="2" presStyleCnt="4"/>
      <dgm:spPr/>
    </dgm:pt>
    <dgm:pt modelId="{BAD0FB19-7DBA-174E-ABB8-F19CFC03A507}" type="pres">
      <dgm:prSet presAssocID="{371C4359-EFE1-4F50-BE3A-4BE64C0E137C}" presName="vert1" presStyleCnt="0"/>
      <dgm:spPr/>
    </dgm:pt>
    <dgm:pt modelId="{CDC7A779-85B3-354A-A830-5A1883DC94F8}" type="pres">
      <dgm:prSet presAssocID="{5F8931C6-3805-4606-A9D6-866A31976BBC}" presName="thickLine" presStyleLbl="alignNode1" presStyleIdx="3" presStyleCnt="4"/>
      <dgm:spPr/>
    </dgm:pt>
    <dgm:pt modelId="{848F0645-24DE-AF48-9C20-4E6E9ED6A1D1}" type="pres">
      <dgm:prSet presAssocID="{5F8931C6-3805-4606-A9D6-866A31976BBC}" presName="horz1" presStyleCnt="0"/>
      <dgm:spPr/>
    </dgm:pt>
    <dgm:pt modelId="{B4382AF0-D1E8-3148-A5FB-08D8F2A69BB1}" type="pres">
      <dgm:prSet presAssocID="{5F8931C6-3805-4606-A9D6-866A31976BBC}" presName="tx1" presStyleLbl="revTx" presStyleIdx="3" presStyleCnt="4"/>
      <dgm:spPr/>
    </dgm:pt>
    <dgm:pt modelId="{BE0ABDFC-6FBB-1742-A9EB-77B7E4A12151}" type="pres">
      <dgm:prSet presAssocID="{5F8931C6-3805-4606-A9D6-866A31976BBC}" presName="vert1" presStyleCnt="0"/>
      <dgm:spPr/>
    </dgm:pt>
  </dgm:ptLst>
  <dgm:cxnLst>
    <dgm:cxn modelId="{3C378F06-FE15-4CE5-93BF-7C89F945DEED}" srcId="{C7C53785-4326-4D1B-B3AE-E78CA6A158ED}" destId="{5F8931C6-3805-4606-A9D6-866A31976BBC}" srcOrd="3" destOrd="0" parTransId="{231B4491-35AF-4396-A088-57AF779B5C36}" sibTransId="{0D1671E7-6754-44D6-AB60-6E2C11BBC4C1}"/>
    <dgm:cxn modelId="{63D62B40-9969-FE43-A56D-62C3691CB51F}" type="presOf" srcId="{371C4359-EFE1-4F50-BE3A-4BE64C0E137C}" destId="{EADC0C48-FD8E-9A45-B0F6-5D3549EB62CC}" srcOrd="0" destOrd="0" presId="urn:microsoft.com/office/officeart/2008/layout/LinedList"/>
    <dgm:cxn modelId="{BCC1AA8D-8339-43BC-9FCC-1E5E835F7CDC}" srcId="{C7C53785-4326-4D1B-B3AE-E78CA6A158ED}" destId="{371C4359-EFE1-4F50-BE3A-4BE64C0E137C}" srcOrd="2" destOrd="0" parTransId="{36F4616B-4578-4CBE-8FE1-FC81786B43DF}" sibTransId="{C5DE0449-3C15-4C6C-BD3B-07B97EF0BB32}"/>
    <dgm:cxn modelId="{6DBFBC8E-95B7-7449-AD93-80EDF028FC32}" type="presOf" srcId="{C7C53785-4326-4D1B-B3AE-E78CA6A158ED}" destId="{563419B1-F1D1-EF43-87A9-DFEDF74E526E}" srcOrd="0" destOrd="0" presId="urn:microsoft.com/office/officeart/2008/layout/LinedList"/>
    <dgm:cxn modelId="{9F69E6A4-67E1-4A0A-986A-1701CEE5E3AE}" srcId="{C7C53785-4326-4D1B-B3AE-E78CA6A158ED}" destId="{BFF3BB0C-4421-4105-BB27-F7619B0ABBF5}" srcOrd="1" destOrd="0" parTransId="{5F9207CF-1BF8-40E3-8598-FEF623AE58B2}" sibTransId="{D014F0B3-AAD1-4935-BE4A-485D07ECB1BF}"/>
    <dgm:cxn modelId="{8E8D12A9-13F5-944E-AC7C-94D0A9D8E53A}" type="presOf" srcId="{B4E66B7E-00D8-47EA-857F-80590E5924DA}" destId="{987681E7-44E0-7241-8206-8BB97EFDCE13}" srcOrd="0" destOrd="0" presId="urn:microsoft.com/office/officeart/2008/layout/LinedList"/>
    <dgm:cxn modelId="{3A53BFB0-1729-EE45-9A3A-A7BDBF12872F}" type="presOf" srcId="{BFF3BB0C-4421-4105-BB27-F7619B0ABBF5}" destId="{620FDFD1-9880-1240-8C31-6DB7F1C9B991}" srcOrd="0" destOrd="0" presId="urn:microsoft.com/office/officeart/2008/layout/LinedList"/>
    <dgm:cxn modelId="{84FF68C6-D064-42A3-A69A-21D8082124DE}" srcId="{C7C53785-4326-4D1B-B3AE-E78CA6A158ED}" destId="{B4E66B7E-00D8-47EA-857F-80590E5924DA}" srcOrd="0" destOrd="0" parTransId="{A2FE3927-0D3C-489F-A929-E1ACAB5C173C}" sibTransId="{B1A925E1-C2EA-4A6E-A02F-9D2A64ED0998}"/>
    <dgm:cxn modelId="{151D4CDA-3C05-FF46-A4DC-DDBFAB189C65}" type="presOf" srcId="{5F8931C6-3805-4606-A9D6-866A31976BBC}" destId="{B4382AF0-D1E8-3148-A5FB-08D8F2A69BB1}" srcOrd="0" destOrd="0" presId="urn:microsoft.com/office/officeart/2008/layout/LinedList"/>
    <dgm:cxn modelId="{67366EDB-34C0-2647-A877-6A93259D4814}" type="presParOf" srcId="{563419B1-F1D1-EF43-87A9-DFEDF74E526E}" destId="{9AF50F85-CD4F-FC43-9ECB-46C496E4877E}" srcOrd="0" destOrd="0" presId="urn:microsoft.com/office/officeart/2008/layout/LinedList"/>
    <dgm:cxn modelId="{80D92BD4-BA4A-A145-BAF7-B01E7A168E9A}" type="presParOf" srcId="{563419B1-F1D1-EF43-87A9-DFEDF74E526E}" destId="{D2755765-CDBF-D647-9CF9-C96B9F6F60D3}" srcOrd="1" destOrd="0" presId="urn:microsoft.com/office/officeart/2008/layout/LinedList"/>
    <dgm:cxn modelId="{211AE1D6-86A2-E842-A164-AB40F3426531}" type="presParOf" srcId="{D2755765-CDBF-D647-9CF9-C96B9F6F60D3}" destId="{987681E7-44E0-7241-8206-8BB97EFDCE13}" srcOrd="0" destOrd="0" presId="urn:microsoft.com/office/officeart/2008/layout/LinedList"/>
    <dgm:cxn modelId="{A8286C07-9005-B448-B443-54EC7662482C}" type="presParOf" srcId="{D2755765-CDBF-D647-9CF9-C96B9F6F60D3}" destId="{5450C9DC-DBC4-1D42-ACCD-10E6BEEE64B0}" srcOrd="1" destOrd="0" presId="urn:microsoft.com/office/officeart/2008/layout/LinedList"/>
    <dgm:cxn modelId="{3839A4DB-4968-7A44-A0D3-825D9A22287A}" type="presParOf" srcId="{563419B1-F1D1-EF43-87A9-DFEDF74E526E}" destId="{10D68A57-E20D-904B-BBA0-C56F0EBACCAE}" srcOrd="2" destOrd="0" presId="urn:microsoft.com/office/officeart/2008/layout/LinedList"/>
    <dgm:cxn modelId="{A9942190-BCA1-FA48-99F4-C71D6A084FEE}" type="presParOf" srcId="{563419B1-F1D1-EF43-87A9-DFEDF74E526E}" destId="{9078C1BD-1506-4541-9AFD-15C85F94CEE0}" srcOrd="3" destOrd="0" presId="urn:microsoft.com/office/officeart/2008/layout/LinedList"/>
    <dgm:cxn modelId="{711812D5-D3F9-6840-A227-176C6C9900F7}" type="presParOf" srcId="{9078C1BD-1506-4541-9AFD-15C85F94CEE0}" destId="{620FDFD1-9880-1240-8C31-6DB7F1C9B991}" srcOrd="0" destOrd="0" presId="urn:microsoft.com/office/officeart/2008/layout/LinedList"/>
    <dgm:cxn modelId="{599E564F-4871-3F4C-B77C-49BC66280D1F}" type="presParOf" srcId="{9078C1BD-1506-4541-9AFD-15C85F94CEE0}" destId="{3F7A376E-4225-CB4C-835D-E0356E65635B}" srcOrd="1" destOrd="0" presId="urn:microsoft.com/office/officeart/2008/layout/LinedList"/>
    <dgm:cxn modelId="{7AF1E416-19B0-7947-8087-383383C598C8}" type="presParOf" srcId="{563419B1-F1D1-EF43-87A9-DFEDF74E526E}" destId="{FE5E1B4B-72AB-EB45-A817-3F5B2F731621}" srcOrd="4" destOrd="0" presId="urn:microsoft.com/office/officeart/2008/layout/LinedList"/>
    <dgm:cxn modelId="{1BE97CAB-3C7C-0E4D-999E-5422A2900D24}" type="presParOf" srcId="{563419B1-F1D1-EF43-87A9-DFEDF74E526E}" destId="{C7A3ADD2-E47C-0343-B51F-87DF083640AE}" srcOrd="5" destOrd="0" presId="urn:microsoft.com/office/officeart/2008/layout/LinedList"/>
    <dgm:cxn modelId="{EE996890-23D2-704B-97E2-96ABE2D77C15}" type="presParOf" srcId="{C7A3ADD2-E47C-0343-B51F-87DF083640AE}" destId="{EADC0C48-FD8E-9A45-B0F6-5D3549EB62CC}" srcOrd="0" destOrd="0" presId="urn:microsoft.com/office/officeart/2008/layout/LinedList"/>
    <dgm:cxn modelId="{B1E93969-E2EA-C549-99F1-D4AB4CF25763}" type="presParOf" srcId="{C7A3ADD2-E47C-0343-B51F-87DF083640AE}" destId="{BAD0FB19-7DBA-174E-ABB8-F19CFC03A507}" srcOrd="1" destOrd="0" presId="urn:microsoft.com/office/officeart/2008/layout/LinedList"/>
    <dgm:cxn modelId="{96169772-40BB-D94B-B6AB-7A9B384E9548}" type="presParOf" srcId="{563419B1-F1D1-EF43-87A9-DFEDF74E526E}" destId="{CDC7A779-85B3-354A-A830-5A1883DC94F8}" srcOrd="6" destOrd="0" presId="urn:microsoft.com/office/officeart/2008/layout/LinedList"/>
    <dgm:cxn modelId="{E408DCCD-4760-784A-9C8A-523F05CE71A5}" type="presParOf" srcId="{563419B1-F1D1-EF43-87A9-DFEDF74E526E}" destId="{848F0645-24DE-AF48-9C20-4E6E9ED6A1D1}" srcOrd="7" destOrd="0" presId="urn:microsoft.com/office/officeart/2008/layout/LinedList"/>
    <dgm:cxn modelId="{B2AF2CFD-270F-004D-8553-BE3A3E6E4C4B}" type="presParOf" srcId="{848F0645-24DE-AF48-9C20-4E6E9ED6A1D1}" destId="{B4382AF0-D1E8-3148-A5FB-08D8F2A69BB1}" srcOrd="0" destOrd="0" presId="urn:microsoft.com/office/officeart/2008/layout/LinedList"/>
    <dgm:cxn modelId="{D5103B07-FF06-7C40-B505-AD24615DBB1E}" type="presParOf" srcId="{848F0645-24DE-AF48-9C20-4E6E9ED6A1D1}" destId="{BE0ABDFC-6FBB-1742-A9EB-77B7E4A1215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50F85-CD4F-FC43-9ECB-46C496E4877E}">
      <dsp:nvSpPr>
        <dsp:cNvPr id="0" name=""/>
        <dsp:cNvSpPr/>
      </dsp:nvSpPr>
      <dsp:spPr>
        <a:xfrm>
          <a:off x="0" y="2892"/>
          <a:ext cx="580671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681E7-44E0-7241-8206-8BB97EFDCE13}">
      <dsp:nvSpPr>
        <dsp:cNvPr id="0" name=""/>
        <dsp:cNvSpPr/>
      </dsp:nvSpPr>
      <dsp:spPr>
        <a:xfrm>
          <a:off x="0" y="2892"/>
          <a:ext cx="5806713" cy="1240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latin typeface="Arial"/>
              <a:cs typeface="Arial"/>
            </a:rPr>
            <a:t>4-year collaborative agreement, </a:t>
          </a:r>
          <a:br>
            <a:rPr lang="en-US" sz="1800" kern="1200">
              <a:latin typeface="Arial"/>
              <a:cs typeface="Arial"/>
            </a:rPr>
          </a:br>
          <a:r>
            <a:rPr lang="en-US" sz="1800" kern="1200">
              <a:latin typeface="Arial"/>
              <a:cs typeface="Arial"/>
            </a:rPr>
            <a:t>aiming to continue beyond 2027</a:t>
          </a:r>
        </a:p>
      </dsp:txBody>
      <dsp:txXfrm>
        <a:off x="0" y="2892"/>
        <a:ext cx="5806713" cy="1240377"/>
      </dsp:txXfrm>
    </dsp:sp>
    <dsp:sp modelId="{10D68A57-E20D-904B-BBA0-C56F0EBACCAE}">
      <dsp:nvSpPr>
        <dsp:cNvPr id="0" name=""/>
        <dsp:cNvSpPr/>
      </dsp:nvSpPr>
      <dsp:spPr>
        <a:xfrm>
          <a:off x="0" y="1243270"/>
          <a:ext cx="5806713" cy="0"/>
        </a:xfrm>
        <a:prstGeom prst="line">
          <a:avLst/>
        </a:prstGeom>
        <a:solidFill>
          <a:schemeClr val="accent2">
            <a:hueOff val="-4376445"/>
            <a:satOff val="-33333"/>
            <a:lumOff val="4575"/>
            <a:alphaOff val="0"/>
          </a:schemeClr>
        </a:solidFill>
        <a:ln w="12700" cap="flat" cmpd="sng" algn="ctr">
          <a:solidFill>
            <a:schemeClr val="accent2">
              <a:hueOff val="-4376445"/>
              <a:satOff val="-33333"/>
              <a:lumOff val="457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0FDFD1-9880-1240-8C31-6DB7F1C9B991}">
      <dsp:nvSpPr>
        <dsp:cNvPr id="0" name=""/>
        <dsp:cNvSpPr/>
      </dsp:nvSpPr>
      <dsp:spPr>
        <a:xfrm>
          <a:off x="0" y="1243270"/>
          <a:ext cx="5806713" cy="1644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latin typeface="Arial"/>
              <a:cs typeface="Arial"/>
            </a:rPr>
            <a:t>Around 60 individuals (mostly researchers + operational support, communications, etc.),</a:t>
          </a:r>
        </a:p>
        <a:p>
          <a:pPr marL="0" lvl="0" indent="0" algn="l" defTabSz="800100">
            <a:lnSpc>
              <a:spcPct val="100000"/>
            </a:lnSpc>
            <a:spcBef>
              <a:spcPct val="0"/>
            </a:spcBef>
            <a:spcAft>
              <a:spcPct val="35000"/>
            </a:spcAft>
            <a:buNone/>
          </a:pPr>
          <a:r>
            <a:rPr lang="en-US" sz="1800" kern="1200">
              <a:latin typeface="Arial"/>
              <a:cs typeface="Arial"/>
            </a:rPr>
            <a:t>Evenly split between STFC and UKAEA</a:t>
          </a:r>
        </a:p>
        <a:p>
          <a:pPr marL="0" lvl="0" indent="0" algn="l" defTabSz="800100">
            <a:lnSpc>
              <a:spcPct val="100000"/>
            </a:lnSpc>
            <a:spcBef>
              <a:spcPct val="0"/>
            </a:spcBef>
            <a:spcAft>
              <a:spcPct val="35000"/>
            </a:spcAft>
            <a:buNone/>
          </a:pPr>
          <a:r>
            <a:rPr lang="en-US" sz="1800" kern="1200">
              <a:latin typeface="Arial"/>
              <a:cs typeface="Arial"/>
            </a:rPr>
            <a:t>Secondments of UKAEA researchers at Hartree</a:t>
          </a:r>
        </a:p>
      </dsp:txBody>
      <dsp:txXfrm>
        <a:off x="0" y="1243270"/>
        <a:ext cx="5806713" cy="1644452"/>
      </dsp:txXfrm>
    </dsp:sp>
    <dsp:sp modelId="{FE5E1B4B-72AB-EB45-A817-3F5B2F731621}">
      <dsp:nvSpPr>
        <dsp:cNvPr id="0" name=""/>
        <dsp:cNvSpPr/>
      </dsp:nvSpPr>
      <dsp:spPr>
        <a:xfrm>
          <a:off x="0" y="2887722"/>
          <a:ext cx="5806713" cy="0"/>
        </a:xfrm>
        <a:prstGeom prst="line">
          <a:avLst/>
        </a:prstGeom>
        <a:solidFill>
          <a:schemeClr val="accent2">
            <a:hueOff val="-8752890"/>
            <a:satOff val="-66667"/>
            <a:lumOff val="9150"/>
            <a:alphaOff val="0"/>
          </a:schemeClr>
        </a:solidFill>
        <a:ln w="12700" cap="flat" cmpd="sng" algn="ctr">
          <a:solidFill>
            <a:schemeClr val="accent2">
              <a:hueOff val="-8752890"/>
              <a:satOff val="-66667"/>
              <a:lumOff val="91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DC0C48-FD8E-9A45-B0F6-5D3549EB62CC}">
      <dsp:nvSpPr>
        <dsp:cNvPr id="0" name=""/>
        <dsp:cNvSpPr/>
      </dsp:nvSpPr>
      <dsp:spPr>
        <a:xfrm>
          <a:off x="0" y="2887722"/>
          <a:ext cx="5806713" cy="1644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br>
            <a:rPr lang="en-US" sz="1800" kern="1200">
              <a:latin typeface="Arial"/>
              <a:cs typeface="Arial"/>
            </a:rPr>
          </a:br>
          <a:r>
            <a:rPr lang="en-US" sz="1800" kern="1200">
              <a:latin typeface="Arial"/>
              <a:cs typeface="Arial"/>
            </a:rPr>
            <a:t>Aim: to explore and implement advanced computing methods in nuclear fusion research, and workflows </a:t>
          </a:r>
          <a:r>
            <a:rPr lang="en-US" sz="1800" u="sng" kern="1200">
              <a:latin typeface="Arial"/>
              <a:cs typeface="Arial"/>
            </a:rPr>
            <a:t>towards the development of a reactor digital twin</a:t>
          </a:r>
        </a:p>
      </dsp:txBody>
      <dsp:txXfrm>
        <a:off x="0" y="2887722"/>
        <a:ext cx="5806713" cy="1644452"/>
      </dsp:txXfrm>
    </dsp:sp>
    <dsp:sp modelId="{CDC7A779-85B3-354A-A830-5A1883DC94F8}">
      <dsp:nvSpPr>
        <dsp:cNvPr id="0" name=""/>
        <dsp:cNvSpPr/>
      </dsp:nvSpPr>
      <dsp:spPr>
        <a:xfrm>
          <a:off x="0" y="4532174"/>
          <a:ext cx="5806713" cy="0"/>
        </a:xfrm>
        <a:prstGeom prst="line">
          <a:avLst/>
        </a:prstGeom>
        <a:solidFill>
          <a:schemeClr val="accent2">
            <a:hueOff val="-13129335"/>
            <a:satOff val="-100000"/>
            <a:lumOff val="13725"/>
            <a:alphaOff val="0"/>
          </a:schemeClr>
        </a:solidFill>
        <a:ln w="12700" cap="flat" cmpd="sng" algn="ctr">
          <a:solidFill>
            <a:schemeClr val="accent2">
              <a:hueOff val="-13129335"/>
              <a:satOff val="-100000"/>
              <a:lumOff val="1372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382AF0-D1E8-3148-A5FB-08D8F2A69BB1}">
      <dsp:nvSpPr>
        <dsp:cNvPr id="0" name=""/>
        <dsp:cNvSpPr/>
      </dsp:nvSpPr>
      <dsp:spPr>
        <a:xfrm>
          <a:off x="0" y="4532174"/>
          <a:ext cx="5806713" cy="1644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100000"/>
            </a:lnSpc>
            <a:spcBef>
              <a:spcPct val="0"/>
            </a:spcBef>
            <a:spcAft>
              <a:spcPct val="35000"/>
            </a:spcAft>
            <a:buNone/>
          </a:pPr>
          <a:br>
            <a:rPr lang="en-US" sz="1800" kern="1200">
              <a:latin typeface="Arial"/>
              <a:cs typeface="Arial"/>
            </a:rPr>
          </a:br>
          <a:r>
            <a:rPr lang="en-US" sz="1800" kern="1200">
              <a:latin typeface="Arial"/>
              <a:cs typeface="Arial"/>
            </a:rPr>
            <a:t>Agreements also with academic institutions (incl Univ. Manchester and University College London), US National Labs (ESCAPE Project),</a:t>
          </a:r>
          <a:r>
            <a:rPr lang="en-US" sz="1800" kern="1200">
              <a:solidFill>
                <a:srgbClr val="010000"/>
              </a:solidFill>
              <a:latin typeface="Arial"/>
              <a:cs typeface="Arial"/>
            </a:rPr>
            <a:t> </a:t>
          </a:r>
          <a:r>
            <a:rPr lang="en-US" sz="1800" kern="1200">
              <a:latin typeface="Arial"/>
              <a:cs typeface="Arial"/>
            </a:rPr>
            <a:t>and SMEs</a:t>
          </a:r>
        </a:p>
      </dsp:txBody>
      <dsp:txXfrm>
        <a:off x="0" y="4532174"/>
        <a:ext cx="5806713" cy="164445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48FE9A4A-3203-D544-A0F2-9B4A7A1B021E}" type="datetimeFigureOut">
              <a:rPr lang="en-US" smtClean="0"/>
              <a:pPr/>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C0F3BA1D-A00F-DB41-84DA-BE26C4853B35}" type="slidenum">
              <a:rPr lang="en-US" smtClean="0"/>
              <a:pPr/>
              <a:t>‹#›</a:t>
            </a:fld>
            <a:endParaRPr lang="en-US"/>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12</a:t>
            </a:fld>
            <a:endParaRPr lang="en-US"/>
          </a:p>
        </p:txBody>
      </p:sp>
    </p:spTree>
    <p:extLst>
      <p:ext uri="{BB962C8B-B14F-4D97-AF65-F5344CB8AC3E}">
        <p14:creationId xmlns:p14="http://schemas.microsoft.com/office/powerpoint/2010/main" val="3290494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13</a:t>
            </a:fld>
            <a:endParaRPr lang="en-US"/>
          </a:p>
        </p:txBody>
      </p:sp>
    </p:spTree>
    <p:extLst>
      <p:ext uri="{BB962C8B-B14F-4D97-AF65-F5344CB8AC3E}">
        <p14:creationId xmlns:p14="http://schemas.microsoft.com/office/powerpoint/2010/main" val="739186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14</a:t>
            </a:fld>
            <a:endParaRPr lang="en-US"/>
          </a:p>
        </p:txBody>
      </p:sp>
    </p:spTree>
    <p:extLst>
      <p:ext uri="{BB962C8B-B14F-4D97-AF65-F5344CB8AC3E}">
        <p14:creationId xmlns:p14="http://schemas.microsoft.com/office/powerpoint/2010/main" val="360301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15</a:t>
            </a:fld>
            <a:endParaRPr lang="en-US"/>
          </a:p>
        </p:txBody>
      </p:sp>
    </p:spTree>
    <p:extLst>
      <p:ext uri="{BB962C8B-B14F-4D97-AF65-F5344CB8AC3E}">
        <p14:creationId xmlns:p14="http://schemas.microsoft.com/office/powerpoint/2010/main" val="935051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16</a:t>
            </a:fld>
            <a:endParaRPr lang="en-US"/>
          </a:p>
        </p:txBody>
      </p:sp>
    </p:spTree>
    <p:extLst>
      <p:ext uri="{BB962C8B-B14F-4D97-AF65-F5344CB8AC3E}">
        <p14:creationId xmlns:p14="http://schemas.microsoft.com/office/powerpoint/2010/main" val="1539961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17</a:t>
            </a:fld>
            <a:endParaRPr lang="en-US"/>
          </a:p>
        </p:txBody>
      </p:sp>
    </p:spTree>
    <p:extLst>
      <p:ext uri="{BB962C8B-B14F-4D97-AF65-F5344CB8AC3E}">
        <p14:creationId xmlns:p14="http://schemas.microsoft.com/office/powerpoint/2010/main" val="2803169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18</a:t>
            </a:fld>
            <a:endParaRPr lang="en-US"/>
          </a:p>
        </p:txBody>
      </p:sp>
    </p:spTree>
    <p:extLst>
      <p:ext uri="{BB962C8B-B14F-4D97-AF65-F5344CB8AC3E}">
        <p14:creationId xmlns:p14="http://schemas.microsoft.com/office/powerpoint/2010/main" val="3240942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585670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23</a:t>
            </a:fld>
            <a:endParaRPr lang="en-US"/>
          </a:p>
        </p:txBody>
      </p:sp>
    </p:spTree>
    <p:extLst>
      <p:ext uri="{BB962C8B-B14F-4D97-AF65-F5344CB8AC3E}">
        <p14:creationId xmlns:p14="http://schemas.microsoft.com/office/powerpoint/2010/main" val="2876957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24</a:t>
            </a:fld>
            <a:endParaRPr lang="en-US"/>
          </a:p>
        </p:txBody>
      </p:sp>
    </p:spTree>
    <p:extLst>
      <p:ext uri="{BB962C8B-B14F-4D97-AF65-F5344CB8AC3E}">
        <p14:creationId xmlns:p14="http://schemas.microsoft.com/office/powerpoint/2010/main" val="4273626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4</a:t>
            </a:fld>
            <a:endParaRPr lang="en-US"/>
          </a:p>
        </p:txBody>
      </p:sp>
    </p:spTree>
    <p:extLst>
      <p:ext uri="{BB962C8B-B14F-4D97-AF65-F5344CB8AC3E}">
        <p14:creationId xmlns:p14="http://schemas.microsoft.com/office/powerpoint/2010/main" val="780278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5</a:t>
            </a:fld>
            <a:endParaRPr lang="en-US"/>
          </a:p>
        </p:txBody>
      </p:sp>
    </p:spTree>
    <p:extLst>
      <p:ext uri="{BB962C8B-B14F-4D97-AF65-F5344CB8AC3E}">
        <p14:creationId xmlns:p14="http://schemas.microsoft.com/office/powerpoint/2010/main" val="2584643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6</a:t>
            </a:fld>
            <a:endParaRPr lang="en-US"/>
          </a:p>
        </p:txBody>
      </p:sp>
    </p:spTree>
    <p:extLst>
      <p:ext uri="{BB962C8B-B14F-4D97-AF65-F5344CB8AC3E}">
        <p14:creationId xmlns:p14="http://schemas.microsoft.com/office/powerpoint/2010/main" val="1429405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7</a:t>
            </a:fld>
            <a:endParaRPr lang="en-US"/>
          </a:p>
        </p:txBody>
      </p:sp>
    </p:spTree>
    <p:extLst>
      <p:ext uri="{BB962C8B-B14F-4D97-AF65-F5344CB8AC3E}">
        <p14:creationId xmlns:p14="http://schemas.microsoft.com/office/powerpoint/2010/main" val="2185340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8</a:t>
            </a:fld>
            <a:endParaRPr lang="en-US"/>
          </a:p>
        </p:txBody>
      </p:sp>
    </p:spTree>
    <p:extLst>
      <p:ext uri="{BB962C8B-B14F-4D97-AF65-F5344CB8AC3E}">
        <p14:creationId xmlns:p14="http://schemas.microsoft.com/office/powerpoint/2010/main" val="3757350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9</a:t>
            </a:fld>
            <a:endParaRPr lang="en-US"/>
          </a:p>
        </p:txBody>
      </p:sp>
    </p:spTree>
    <p:extLst>
      <p:ext uri="{BB962C8B-B14F-4D97-AF65-F5344CB8AC3E}">
        <p14:creationId xmlns:p14="http://schemas.microsoft.com/office/powerpoint/2010/main" val="3388519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10</a:t>
            </a:fld>
            <a:endParaRPr lang="en-US"/>
          </a:p>
        </p:txBody>
      </p:sp>
    </p:spTree>
    <p:extLst>
      <p:ext uri="{BB962C8B-B14F-4D97-AF65-F5344CB8AC3E}">
        <p14:creationId xmlns:p14="http://schemas.microsoft.com/office/powerpoint/2010/main" val="3290494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11</a:t>
            </a:fld>
            <a:endParaRPr lang="en-US"/>
          </a:p>
        </p:txBody>
      </p:sp>
    </p:spTree>
    <p:extLst>
      <p:ext uri="{BB962C8B-B14F-4D97-AF65-F5344CB8AC3E}">
        <p14:creationId xmlns:p14="http://schemas.microsoft.com/office/powerpoint/2010/main" val="1314576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937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491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0067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161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Light Theme">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2334DBF1-38F1-2F34-DCE5-736615EC6A2C}"/>
              </a:ext>
            </a:extLst>
          </p:cNvPr>
          <p:cNvSpPr>
            <a:spLocks noGrp="1"/>
          </p:cNvSpPr>
          <p:nvPr>
            <p:ph type="ftr" sz="quarter" idx="11"/>
          </p:nvPr>
        </p:nvSpPr>
        <p:spPr>
          <a:xfrm>
            <a:off x="4038600" y="6465210"/>
            <a:ext cx="4114800" cy="365125"/>
          </a:xfrm>
          <a:prstGeom prst="rect">
            <a:avLst/>
          </a:prstGeom>
        </p:spPr>
        <p:txBody>
          <a:bodyPr/>
          <a:lstStyle>
            <a:lvl1pPr algn="ctr">
              <a:defRPr>
                <a:solidFill>
                  <a:schemeClr val="tx1">
                    <a:lumMod val="65000"/>
                    <a:lumOff val="35000"/>
                  </a:schemeClr>
                </a:solidFill>
              </a:defRPr>
            </a:lvl1pPr>
          </a:lstStyle>
          <a:p>
            <a:r>
              <a:rPr lang="en-US"/>
              <a:t>Official Sensitive</a:t>
            </a:r>
          </a:p>
        </p:txBody>
      </p:sp>
      <p:sp>
        <p:nvSpPr>
          <p:cNvPr id="10" name="Slide Number Placeholder 3">
            <a:extLst>
              <a:ext uri="{FF2B5EF4-FFF2-40B4-BE49-F238E27FC236}">
                <a16:creationId xmlns:a16="http://schemas.microsoft.com/office/drawing/2014/main" id="{CECF1CC8-A74A-CC91-A928-F533927A2D17}"/>
              </a:ext>
            </a:extLst>
          </p:cNvPr>
          <p:cNvSpPr>
            <a:spLocks noGrp="1"/>
          </p:cNvSpPr>
          <p:nvPr>
            <p:ph type="sldNum" sz="quarter" idx="12"/>
          </p:nvPr>
        </p:nvSpPr>
        <p:spPr>
          <a:xfrm>
            <a:off x="11767458" y="6435726"/>
            <a:ext cx="424542" cy="419736"/>
          </a:xfrm>
          <a:prstGeom prst="rect">
            <a:avLst/>
          </a:prstGeom>
        </p:spPr>
        <p:txBody>
          <a:bodyPr anchor="ctr" anchorCtr="0"/>
          <a:lstStyle>
            <a:lvl1pPr>
              <a:defRPr sz="1400">
                <a:solidFill>
                  <a:schemeClr val="tx1">
                    <a:lumMod val="65000"/>
                    <a:lumOff val="35000"/>
                  </a:schemeClr>
                </a:solidFill>
              </a:defRPr>
            </a:lvl1pPr>
          </a:lstStyle>
          <a:p>
            <a:pPr algn="ctr"/>
            <a:fld id="{9A8449E1-0337-CF4F-87D0-5873B66C1E54}" type="slidenum">
              <a:rPr lang="en-US" smtClean="0"/>
              <a:pPr algn="ctr"/>
              <a:t>‹#›</a:t>
            </a:fld>
            <a:endParaRPr lang="en-US"/>
          </a:p>
        </p:txBody>
      </p:sp>
      <p:sp>
        <p:nvSpPr>
          <p:cNvPr id="20" name="Title Placeholder 1">
            <a:extLst>
              <a:ext uri="{FF2B5EF4-FFF2-40B4-BE49-F238E27FC236}">
                <a16:creationId xmlns:a16="http://schemas.microsoft.com/office/drawing/2014/main" id="{1B9285E7-EA53-B5B4-9D38-1187B931A1CA}"/>
              </a:ext>
            </a:extLst>
          </p:cNvPr>
          <p:cNvSpPr>
            <a:spLocks noGrp="1"/>
          </p:cNvSpPr>
          <p:nvPr>
            <p:ph type="title"/>
          </p:nvPr>
        </p:nvSpPr>
        <p:spPr>
          <a:xfrm>
            <a:off x="359210" y="351187"/>
            <a:ext cx="7648717" cy="543435"/>
          </a:xfrm>
          <a:prstGeom prst="rect">
            <a:avLst/>
          </a:prstGeom>
        </p:spPr>
        <p:txBody>
          <a:bodyPr vert="horz" lIns="91440" tIns="45720" rIns="91440" bIns="45720" rtlCol="0" anchor="ctr">
            <a:normAutofit/>
          </a:bodyPr>
          <a:lstStyle>
            <a:lvl1pPr>
              <a:defRPr sz="3600" b="0" i="0">
                <a:solidFill>
                  <a:srgbClr val="060C88"/>
                </a:solidFill>
                <a:latin typeface="NEOSANSMEDIUMTR" panose="02000506020000020004" pitchFamily="2" charset="77"/>
              </a:defRPr>
            </a:lvl1pPr>
          </a:lstStyle>
          <a:p>
            <a:r>
              <a:rPr lang="en-GB"/>
              <a:t>Click to edit Master title style</a:t>
            </a:r>
            <a:endParaRPr lang="en-US"/>
          </a:p>
        </p:txBody>
      </p:sp>
    </p:spTree>
    <p:extLst>
      <p:ext uri="{BB962C8B-B14F-4D97-AF65-F5344CB8AC3E}">
        <p14:creationId xmlns:p14="http://schemas.microsoft.com/office/powerpoint/2010/main" val="574418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7" y="1530994"/>
            <a:ext cx="11465690" cy="4491980"/>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166868" y="205430"/>
            <a:ext cx="10018853" cy="1325564"/>
          </a:xfrm>
          <a:prstGeom prst="rect">
            <a:avLst/>
          </a:prstGeom>
        </p:spPr>
        <p:txBody>
          <a:bodyPr/>
          <a:lstStyle>
            <a:lvl1pPr>
              <a:defRPr spc="-150"/>
            </a:lvl1pPr>
          </a:lstStyle>
          <a:p>
            <a:r>
              <a:rPr lang="en-US"/>
              <a:t>Click to edit Master title style</a:t>
            </a:r>
          </a:p>
        </p:txBody>
      </p:sp>
      <p:sp>
        <p:nvSpPr>
          <p:cNvPr id="2" name="Footer Placeholder 1"/>
          <p:cNvSpPr>
            <a:spLocks noGrp="1"/>
          </p:cNvSpPr>
          <p:nvPr>
            <p:ph type="ftr" sz="quarter" idx="10"/>
          </p:nvPr>
        </p:nvSpPr>
        <p:spPr/>
        <p:txBody>
          <a:bodyPr/>
          <a:lstStyle/>
          <a:p>
            <a:r>
              <a:rPr lang="en-GB"/>
              <a:t>28 July 2022</a:t>
            </a:r>
            <a:endParaRPr lang="en-US"/>
          </a:p>
        </p:txBody>
      </p:sp>
      <p:sp>
        <p:nvSpPr>
          <p:cNvPr id="3" name="Slide Number Placeholder 2"/>
          <p:cNvSpPr>
            <a:spLocks noGrp="1"/>
          </p:cNvSpPr>
          <p:nvPr>
            <p:ph type="sldNum" sz="quarter" idx="11"/>
          </p:nvPr>
        </p:nvSpPr>
        <p:spPr/>
        <p:txBody>
          <a:bodyPr/>
          <a:lstStyle/>
          <a:p>
            <a:fld id="{35482B25-261F-464E-BDD8-63296DE4D8A4}" type="slidenum">
              <a:rPr lang="en-US" smtClean="0"/>
              <a:pPr/>
              <a:t>‹#›</a:t>
            </a:fld>
            <a:endParaRPr lang="en-US"/>
          </a:p>
        </p:txBody>
      </p:sp>
    </p:spTree>
    <p:extLst>
      <p:ext uri="{BB962C8B-B14F-4D97-AF65-F5344CB8AC3E}">
        <p14:creationId xmlns:p14="http://schemas.microsoft.com/office/powerpoint/2010/main" val="367209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36370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5374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91499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71661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81509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23929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75958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67384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40919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31414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36969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13356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8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67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54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1899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946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87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896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9545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1859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8/21/2024</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527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8" name="Picture 7">
            <a:extLst>
              <a:ext uri="{FF2B5EF4-FFF2-40B4-BE49-F238E27FC236}">
                <a16:creationId xmlns:a16="http://schemas.microsoft.com/office/drawing/2014/main" id="{1A616A4E-C980-1B4E-AB07-243472D48970}"/>
              </a:ext>
            </a:extLst>
          </p:cNvPr>
          <p:cNvPicPr>
            <a:picLocks noChangeAspect="1"/>
          </p:cNvPicPr>
          <p:nvPr userDrawn="1"/>
        </p:nvPicPr>
        <p:blipFill>
          <a:blip r:embed="rId16"/>
          <a:srcRect/>
          <a:stretch/>
        </p:blipFill>
        <p:spPr>
          <a:xfrm>
            <a:off x="97200" y="5760000"/>
            <a:ext cx="2352675" cy="1010412"/>
          </a:xfrm>
          <a:prstGeom prst="rect">
            <a:avLst/>
          </a:prstGeom>
        </p:spPr>
      </p:pic>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9" r:id="rId12"/>
    <p:sldLayoutId id="2147483715" r:id="rId13"/>
    <p:sldLayoutId id="2147483716"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66" userDrawn="1">
          <p15:clr>
            <a:srgbClr val="F26B43"/>
          </p15:clr>
        </p15:guide>
        <p15:guide id="4" orient="horz" pos="3997" userDrawn="1">
          <p15:clr>
            <a:srgbClr val="F26B43"/>
          </p15:clr>
        </p15:guide>
        <p15:guide id="5" orient="horz" pos="4156" userDrawn="1">
          <p15:clr>
            <a:srgbClr val="F26B43"/>
          </p15:clr>
        </p15:guide>
        <p15:guide id="6" orient="horz" pos="3657" userDrawn="1">
          <p15:clr>
            <a:srgbClr val="F26B43"/>
          </p15:clr>
        </p15:guide>
        <p15:guide id="7" pos="15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8/21/2024</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3143380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hyperlink" Target="https://ui.adsabs.harvard.edu/link_gateway/2024PhPl...31d3901A/doi:10.1063/5.0187822"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ui.adsabs.harvard.edu/link_gateway/2024PhPl...31d2517A/doi:10.1063/5.0188467" TargetMode="External"/><Relationship Id="rId4" Type="http://schemas.openxmlformats.org/officeDocument/2006/relationships/image" Target="../media/image34.gif"/></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8.jpeg"/><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svg"/><Relationship Id="rId2" Type="http://schemas.openxmlformats.org/officeDocument/2006/relationships/notesSlide" Target="../notesSlides/notesSlide13.xml"/><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 Id="rId5" Type="http://schemas.openxmlformats.org/officeDocument/2006/relationships/hyperlink" Target="https://ui.adsabs.harvard.edu/link_gateway/2024NucFu..64c6022Z/doi:10.1088/1741-4326/ad240d" TargetMode="Externa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image" Target="../media/image6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4.gif"/><Relationship Id="rId5" Type="http://schemas.openxmlformats.org/officeDocument/2006/relationships/image" Target="../media/image63.png"/><Relationship Id="rId4" Type="http://schemas.openxmlformats.org/officeDocument/2006/relationships/notesSlide" Target="../notesSlides/notesSlide17.xml"/><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7.jpeg"/><Relationship Id="rId5" Type="http://schemas.microsoft.com/office/2007/relationships/hdphoto" Target="../media/hdphoto1.wdp"/><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70.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9.png"/><Relationship Id="rId5" Type="http://schemas.openxmlformats.org/officeDocument/2006/relationships/diagramQuickStyle" Target="../diagrams/quickStyle1.xml"/><Relationship Id="rId10" Type="http://schemas.openxmlformats.org/officeDocument/2006/relationships/image" Target="../media/image10.jpeg"/><Relationship Id="rId4" Type="http://schemas.openxmlformats.org/officeDocument/2006/relationships/diagramLayout" Target="../diagrams/layout1.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18/10/relationships/comments" Target="../comments/modernComment_85E_7867219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DEF875-2462-5046-A634-D9DD6C62A99E}"/>
              </a:ext>
            </a:extLst>
          </p:cNvPr>
          <p:cNvPicPr>
            <a:picLocks noChangeAspect="1"/>
          </p:cNvPicPr>
          <p:nvPr/>
        </p:nvPicPr>
        <p:blipFill>
          <a:blip r:embed="rId3"/>
          <a:srcRect/>
          <a:stretch/>
        </p:blipFill>
        <p:spPr>
          <a:xfrm>
            <a:off x="151200" y="140400"/>
            <a:ext cx="3619500" cy="155448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278780" y="2644170"/>
            <a:ext cx="10348332" cy="769441"/>
          </a:xfrm>
          <a:prstGeom prst="rect">
            <a:avLst/>
          </a:prstGeom>
          <a:noFill/>
        </p:spPr>
        <p:txBody>
          <a:bodyPr wrap="square" lIns="91440" tIns="45720" rIns="91440" bIns="45720" rtlCol="0" anchor="t">
            <a:spAutoFit/>
          </a:bodyPr>
          <a:lstStyle/>
          <a:p>
            <a:r>
              <a:rPr lang="en-GB" sz="4400" b="1" i="0">
                <a:solidFill>
                  <a:srgbClr val="39364F"/>
                </a:solidFill>
                <a:effectLst/>
                <a:latin typeface="Arial"/>
                <a:cs typeface="Arial"/>
              </a:rPr>
              <a:t>AI for </a:t>
            </a:r>
            <a:r>
              <a:rPr lang="en-GB" sz="4400" b="1">
                <a:solidFill>
                  <a:srgbClr val="39364F"/>
                </a:solidFill>
                <a:latin typeface="Arial"/>
                <a:cs typeface="Arial"/>
              </a:rPr>
              <a:t>Magnetic Confinement Fusion</a:t>
            </a:r>
            <a:endParaRPr lang="en-US" sz="4400" b="1" spc="-150">
              <a:latin typeface="Arial"/>
              <a:cs typeface="Arial"/>
            </a:endParaRPr>
          </a:p>
        </p:txBody>
      </p:sp>
      <p:sp>
        <p:nvSpPr>
          <p:cNvPr id="5" name="Rectangle 4">
            <a:extLst>
              <a:ext uri="{FF2B5EF4-FFF2-40B4-BE49-F238E27FC236}">
                <a16:creationId xmlns:a16="http://schemas.microsoft.com/office/drawing/2014/main" id="{0BEB0AE4-391E-6F41-84C6-D4EEDF519A31}"/>
              </a:ext>
            </a:extLst>
          </p:cNvPr>
          <p:cNvSpPr/>
          <p:nvPr/>
        </p:nvSpPr>
        <p:spPr>
          <a:xfrm>
            <a:off x="981475" y="4118400"/>
            <a:ext cx="5745669" cy="830997"/>
          </a:xfrm>
          <a:prstGeom prst="rect">
            <a:avLst/>
          </a:prstGeom>
        </p:spPr>
        <p:txBody>
          <a:bodyPr wrap="square" lIns="91440" tIns="45720" rIns="91440" bIns="45720" anchor="t">
            <a:spAutoFit/>
          </a:bodyPr>
          <a:lstStyle/>
          <a:p>
            <a:r>
              <a:rPr lang="en-GB" sz="2400">
                <a:solidFill>
                  <a:schemeClr val="accent3"/>
                </a:solidFill>
                <a:latin typeface="Arial"/>
                <a:cs typeface="Arial"/>
              </a:rPr>
              <a:t>A. </a:t>
            </a:r>
            <a:r>
              <a:rPr lang="en-GB" sz="2400" err="1">
                <a:solidFill>
                  <a:schemeClr val="accent3"/>
                </a:solidFill>
                <a:latin typeface="Arial"/>
                <a:cs typeface="Arial"/>
              </a:rPr>
              <a:t>Agnello</a:t>
            </a:r>
            <a:r>
              <a:rPr lang="en-GB" sz="2400">
                <a:solidFill>
                  <a:schemeClr val="accent3"/>
                </a:solidFill>
                <a:latin typeface="Arial"/>
                <a:cs typeface="Arial"/>
              </a:rPr>
              <a:t> for the Fusion Computing Lab</a:t>
            </a:r>
          </a:p>
          <a:p>
            <a:r>
              <a:rPr lang="en-GB" sz="2400">
                <a:solidFill>
                  <a:schemeClr val="accent3"/>
                </a:solidFill>
                <a:latin typeface="Arial"/>
                <a:cs typeface="Arial"/>
              </a:rPr>
              <a:t>HAMLET-Physics, Aug.19</a:t>
            </a:r>
            <a:r>
              <a:rPr lang="en-GB" sz="2400" baseline="30000">
                <a:solidFill>
                  <a:schemeClr val="accent3"/>
                </a:solidFill>
                <a:latin typeface="Arial"/>
                <a:cs typeface="Arial"/>
              </a:rPr>
              <a:t>th</a:t>
            </a:r>
            <a:r>
              <a:rPr lang="en-GB" sz="2400">
                <a:solidFill>
                  <a:schemeClr val="accent3"/>
                </a:solidFill>
                <a:latin typeface="Arial"/>
                <a:cs typeface="Arial"/>
              </a:rPr>
              <a:t>-21</a:t>
            </a:r>
            <a:r>
              <a:rPr lang="en-GB" sz="2400" baseline="30000">
                <a:solidFill>
                  <a:schemeClr val="accent3"/>
                </a:solidFill>
                <a:latin typeface="Arial"/>
                <a:cs typeface="Arial"/>
              </a:rPr>
              <a:t>st</a:t>
            </a:r>
            <a:r>
              <a:rPr lang="en-GB" sz="2400">
                <a:solidFill>
                  <a:schemeClr val="accent3"/>
                </a:solidFill>
                <a:latin typeface="Arial"/>
                <a:cs typeface="Arial"/>
              </a:rPr>
              <a:t> 2024</a:t>
            </a:r>
          </a:p>
        </p:txBody>
      </p:sp>
      <p:pic>
        <p:nvPicPr>
          <p:cNvPr id="7" name="Picture 6" descr="A picture containing text&#10;&#10;Description automatically generated">
            <a:extLst>
              <a:ext uri="{FF2B5EF4-FFF2-40B4-BE49-F238E27FC236}">
                <a16:creationId xmlns:a16="http://schemas.microsoft.com/office/drawing/2014/main" id="{32F1F0F9-79A9-4742-AEEB-BEE0CDA78E7C}"/>
              </a:ext>
            </a:extLst>
          </p:cNvPr>
          <p:cNvPicPr>
            <a:picLocks noChangeAspect="1"/>
          </p:cNvPicPr>
          <p:nvPr/>
        </p:nvPicPr>
        <p:blipFill>
          <a:blip r:embed="rId4"/>
          <a:stretch>
            <a:fillRect/>
          </a:stretch>
        </p:blipFill>
        <p:spPr>
          <a:xfrm>
            <a:off x="4876800" y="291063"/>
            <a:ext cx="7315200" cy="4114800"/>
          </a:xfrm>
          <a:prstGeom prst="rect">
            <a:avLst/>
          </a:prstGeom>
        </p:spPr>
      </p:pic>
    </p:spTree>
    <p:extLst>
      <p:ext uri="{BB962C8B-B14F-4D97-AF65-F5344CB8AC3E}">
        <p14:creationId xmlns:p14="http://schemas.microsoft.com/office/powerpoint/2010/main" val="3224382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diagram of a machine&#10;&#10;Description automatically generated">
            <a:extLst>
              <a:ext uri="{FF2B5EF4-FFF2-40B4-BE49-F238E27FC236}">
                <a16:creationId xmlns:a16="http://schemas.microsoft.com/office/drawing/2014/main" id="{199EACF5-9BB9-46F7-4FE0-4145EAE31F2D}"/>
              </a:ext>
            </a:extLst>
          </p:cNvPr>
          <p:cNvPicPr>
            <a:picLocks noChangeAspect="1"/>
          </p:cNvPicPr>
          <p:nvPr/>
        </p:nvPicPr>
        <p:blipFill>
          <a:blip r:embed="rId3"/>
          <a:stretch>
            <a:fillRect/>
          </a:stretch>
        </p:blipFill>
        <p:spPr>
          <a:xfrm>
            <a:off x="2316465" y="3466116"/>
            <a:ext cx="5926211" cy="3391051"/>
          </a:xfrm>
          <a:prstGeom prst="rect">
            <a:avLst/>
          </a:prstGeom>
        </p:spPr>
      </p:pic>
      <p:sp>
        <p:nvSpPr>
          <p:cNvPr id="6" name="TextBox 5">
            <a:extLst>
              <a:ext uri="{FF2B5EF4-FFF2-40B4-BE49-F238E27FC236}">
                <a16:creationId xmlns:a16="http://schemas.microsoft.com/office/drawing/2014/main" id="{5D6EAD01-C563-5DB3-970C-EBA72C214508}"/>
              </a:ext>
            </a:extLst>
          </p:cNvPr>
          <p:cNvSpPr txBox="1"/>
          <p:nvPr/>
        </p:nvSpPr>
        <p:spPr>
          <a:xfrm>
            <a:off x="403384" y="144156"/>
            <a:ext cx="10514595" cy="646331"/>
          </a:xfrm>
          <a:prstGeom prst="rect">
            <a:avLst/>
          </a:prstGeom>
          <a:noFill/>
        </p:spPr>
        <p:txBody>
          <a:bodyPr wrap="square" lIns="91440" tIns="45720" rIns="91440" bIns="45720" rtlCol="0" anchor="t">
            <a:spAutoFit/>
          </a:bodyPr>
          <a:lstStyle/>
          <a:p>
            <a:pPr>
              <a:defRPr/>
            </a:pPr>
            <a:r>
              <a:rPr lang="en-US" sz="3600" b="1" spc="-150">
                <a:solidFill>
                  <a:srgbClr val="2E2D62"/>
                </a:solidFill>
                <a:latin typeface="Arial"/>
                <a:cs typeface="Arial"/>
              </a:rPr>
              <a:t>(Ohmic) Plasma Shape Control</a:t>
            </a:r>
            <a:endParaRPr lang="en-US" sz="3600" b="1" spc="-150">
              <a:solidFill>
                <a:srgbClr val="2E2D62"/>
              </a:solidFill>
              <a:cs typeface="Arial"/>
            </a:endParaRPr>
          </a:p>
        </p:txBody>
      </p:sp>
      <p:sp>
        <p:nvSpPr>
          <p:cNvPr id="18" name="TextBox 17">
            <a:extLst>
              <a:ext uri="{FF2B5EF4-FFF2-40B4-BE49-F238E27FC236}">
                <a16:creationId xmlns:a16="http://schemas.microsoft.com/office/drawing/2014/main" id="{E9724FF0-0C33-DEFE-2E72-39BA4AC1EE40}"/>
              </a:ext>
            </a:extLst>
          </p:cNvPr>
          <p:cNvSpPr txBox="1"/>
          <p:nvPr/>
        </p:nvSpPr>
        <p:spPr>
          <a:xfrm>
            <a:off x="9279560" y="159544"/>
            <a:ext cx="2765563" cy="369332"/>
          </a:xfrm>
          <a:prstGeom prst="rect">
            <a:avLst/>
          </a:prstGeom>
          <a:noFill/>
        </p:spPr>
        <p:txBody>
          <a:bodyPr wrap="square">
            <a:spAutoFit/>
          </a:bodyPr>
          <a:lstStyle/>
          <a:p>
            <a:pPr algn="ctr"/>
            <a:r>
              <a:rPr lang="en-US" sz="1800">
                <a:solidFill>
                  <a:schemeClr val="tx1">
                    <a:lumMod val="85000"/>
                    <a:lumOff val="15000"/>
                  </a:schemeClr>
                </a:solidFill>
              </a:rPr>
              <a:t>MAST-U equilibrium</a:t>
            </a:r>
            <a:endParaRPr lang="en-US"/>
          </a:p>
        </p:txBody>
      </p:sp>
      <p:pic>
        <p:nvPicPr>
          <p:cNvPr id="21" name="Picture 20" descr="A diagram of a cell phone&#10;&#10;Description automatically generated">
            <a:extLst>
              <a:ext uri="{FF2B5EF4-FFF2-40B4-BE49-F238E27FC236}">
                <a16:creationId xmlns:a16="http://schemas.microsoft.com/office/drawing/2014/main" id="{7261DC84-FA1D-2508-1A70-3FB9BA2F41A9}"/>
              </a:ext>
            </a:extLst>
          </p:cNvPr>
          <p:cNvPicPr>
            <a:picLocks noChangeAspect="1"/>
          </p:cNvPicPr>
          <p:nvPr/>
        </p:nvPicPr>
        <p:blipFill>
          <a:blip r:embed="rId4"/>
          <a:stretch>
            <a:fillRect/>
          </a:stretch>
        </p:blipFill>
        <p:spPr>
          <a:xfrm>
            <a:off x="8825546" y="-21938"/>
            <a:ext cx="3356043" cy="6858000"/>
          </a:xfrm>
          <a:prstGeom prst="rect">
            <a:avLst/>
          </a:prstGeom>
        </p:spPr>
      </p:pic>
      <p:cxnSp>
        <p:nvCxnSpPr>
          <p:cNvPr id="23" name="Straight Arrow Connector 22">
            <a:extLst>
              <a:ext uri="{FF2B5EF4-FFF2-40B4-BE49-F238E27FC236}">
                <a16:creationId xmlns:a16="http://schemas.microsoft.com/office/drawing/2014/main" id="{075D38D8-F17A-B510-50E4-19FB34877621}"/>
              </a:ext>
            </a:extLst>
          </p:cNvPr>
          <p:cNvCxnSpPr>
            <a:cxnSpLocks/>
            <a:stCxn id="26" idx="3"/>
          </p:cNvCxnSpPr>
          <p:nvPr/>
        </p:nvCxnSpPr>
        <p:spPr>
          <a:xfrm>
            <a:off x="8912664" y="4178239"/>
            <a:ext cx="925019" cy="392538"/>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F555903-B22A-777C-ACDE-484D3E4BEB0C}"/>
              </a:ext>
            </a:extLst>
          </p:cNvPr>
          <p:cNvSpPr txBox="1"/>
          <p:nvPr/>
        </p:nvSpPr>
        <p:spPr>
          <a:xfrm>
            <a:off x="7992702" y="4008962"/>
            <a:ext cx="919962" cy="338554"/>
          </a:xfrm>
          <a:prstGeom prst="rect">
            <a:avLst/>
          </a:prstGeom>
          <a:noFill/>
        </p:spPr>
        <p:txBody>
          <a:bodyPr wrap="square">
            <a:spAutoFit/>
          </a:bodyPr>
          <a:lstStyle/>
          <a:p>
            <a:r>
              <a:rPr lang="en-US" sz="1600">
                <a:latin typeface="Arial"/>
                <a:cs typeface="Arial"/>
              </a:rPr>
              <a:t>X-point</a:t>
            </a:r>
            <a:endParaRPr lang="en-US" sz="1600"/>
          </a:p>
        </p:txBody>
      </p:sp>
      <p:cxnSp>
        <p:nvCxnSpPr>
          <p:cNvPr id="27" name="Straight Arrow Connector 26">
            <a:extLst>
              <a:ext uri="{FF2B5EF4-FFF2-40B4-BE49-F238E27FC236}">
                <a16:creationId xmlns:a16="http://schemas.microsoft.com/office/drawing/2014/main" id="{90123688-98A7-04D6-C895-672E80495A5D}"/>
              </a:ext>
            </a:extLst>
          </p:cNvPr>
          <p:cNvCxnSpPr>
            <a:cxnSpLocks/>
            <a:stCxn id="33" idx="3"/>
          </p:cNvCxnSpPr>
          <p:nvPr/>
        </p:nvCxnSpPr>
        <p:spPr>
          <a:xfrm>
            <a:off x="8905946" y="5634220"/>
            <a:ext cx="2012033" cy="270007"/>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0" name="5-point Star 29">
            <a:extLst>
              <a:ext uri="{FF2B5EF4-FFF2-40B4-BE49-F238E27FC236}">
                <a16:creationId xmlns:a16="http://schemas.microsoft.com/office/drawing/2014/main" id="{47DC19F5-7341-4A95-F483-C8A2497690D2}"/>
              </a:ext>
            </a:extLst>
          </p:cNvPr>
          <p:cNvSpPr/>
          <p:nvPr/>
        </p:nvSpPr>
        <p:spPr>
          <a:xfrm>
            <a:off x="10902213" y="5770180"/>
            <a:ext cx="291304" cy="212878"/>
          </a:xfrm>
          <a:prstGeom prst="star5">
            <a:avLst/>
          </a:prstGeom>
          <a:solidFill>
            <a:srgbClr val="F089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8549A006-3294-0BBE-6BAC-8FD3B407D58F}"/>
              </a:ext>
            </a:extLst>
          </p:cNvPr>
          <p:cNvSpPr txBox="1"/>
          <p:nvPr/>
        </p:nvSpPr>
        <p:spPr>
          <a:xfrm>
            <a:off x="7985984" y="5341832"/>
            <a:ext cx="919962" cy="584775"/>
          </a:xfrm>
          <a:prstGeom prst="rect">
            <a:avLst/>
          </a:prstGeom>
          <a:noFill/>
        </p:spPr>
        <p:txBody>
          <a:bodyPr wrap="square">
            <a:spAutoFit/>
          </a:bodyPr>
          <a:lstStyle/>
          <a:p>
            <a:pPr algn="r"/>
            <a:r>
              <a:rPr lang="en-US" sz="1600">
                <a:latin typeface="Arial"/>
                <a:cs typeface="Arial"/>
              </a:rPr>
              <a:t>Strike point</a:t>
            </a:r>
            <a:endParaRPr lang="en-US" sz="1600"/>
          </a:p>
        </p:txBody>
      </p:sp>
      <p:cxnSp>
        <p:nvCxnSpPr>
          <p:cNvPr id="36" name="Straight Arrow Connector 35">
            <a:extLst>
              <a:ext uri="{FF2B5EF4-FFF2-40B4-BE49-F238E27FC236}">
                <a16:creationId xmlns:a16="http://schemas.microsoft.com/office/drawing/2014/main" id="{E9D4B9FC-3C4C-539A-AE18-96AB6B78314B}"/>
              </a:ext>
            </a:extLst>
          </p:cNvPr>
          <p:cNvCxnSpPr>
            <a:cxnSpLocks/>
          </p:cNvCxnSpPr>
          <p:nvPr/>
        </p:nvCxnSpPr>
        <p:spPr>
          <a:xfrm>
            <a:off x="8946503" y="2409949"/>
            <a:ext cx="667263" cy="882884"/>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13030A4-46CA-21A3-C31B-2A285D50730C}"/>
              </a:ext>
            </a:extLst>
          </p:cNvPr>
          <p:cNvCxnSpPr>
            <a:cxnSpLocks/>
          </p:cNvCxnSpPr>
          <p:nvPr/>
        </p:nvCxnSpPr>
        <p:spPr>
          <a:xfrm>
            <a:off x="8946503" y="2409949"/>
            <a:ext cx="2101362" cy="851844"/>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F16A403-58F7-7A72-7456-F5E82DF82943}"/>
              </a:ext>
            </a:extLst>
          </p:cNvPr>
          <p:cNvSpPr txBox="1"/>
          <p:nvPr/>
        </p:nvSpPr>
        <p:spPr>
          <a:xfrm>
            <a:off x="7613050" y="1775462"/>
            <a:ext cx="1332650" cy="1077218"/>
          </a:xfrm>
          <a:prstGeom prst="rect">
            <a:avLst/>
          </a:prstGeom>
          <a:noFill/>
        </p:spPr>
        <p:txBody>
          <a:bodyPr wrap="square">
            <a:spAutoFit/>
          </a:bodyPr>
          <a:lstStyle/>
          <a:p>
            <a:pPr algn="r"/>
            <a:r>
              <a:rPr lang="en-US" sz="1600">
                <a:latin typeface="Arial"/>
                <a:cs typeface="Arial"/>
              </a:rPr>
              <a:t>Inner &amp; outer midplane points</a:t>
            </a:r>
            <a:endParaRPr lang="en-US" sz="1600"/>
          </a:p>
        </p:txBody>
      </p:sp>
      <p:sp>
        <p:nvSpPr>
          <p:cNvPr id="22" name="TextBox 21">
            <a:extLst>
              <a:ext uri="{FF2B5EF4-FFF2-40B4-BE49-F238E27FC236}">
                <a16:creationId xmlns:a16="http://schemas.microsoft.com/office/drawing/2014/main" id="{5CBE1501-ADFC-C77B-652B-40381389E56C}"/>
              </a:ext>
            </a:extLst>
          </p:cNvPr>
          <p:cNvSpPr txBox="1"/>
          <p:nvPr/>
        </p:nvSpPr>
        <p:spPr>
          <a:xfrm>
            <a:off x="402385" y="1011986"/>
            <a:ext cx="7352619" cy="2308324"/>
          </a:xfrm>
          <a:prstGeom prst="rect">
            <a:avLst/>
          </a:prstGeom>
          <a:noFill/>
        </p:spPr>
        <p:txBody>
          <a:bodyPr wrap="square" lIns="91440" tIns="45720" rIns="91440" bIns="45720" anchor="t">
            <a:spAutoFit/>
          </a:bodyPr>
          <a:lstStyle/>
          <a:p>
            <a:r>
              <a:rPr lang="en-US">
                <a:latin typeface="Arial"/>
                <a:cs typeface="Arial"/>
              </a:rPr>
              <a:t>The plasma is confined by currents in the coils and in the plasma itself.</a:t>
            </a:r>
          </a:p>
          <a:p>
            <a:endParaRPr lang="en-US">
              <a:cs typeface="Arial" panose="020B0604020202020204"/>
            </a:endParaRPr>
          </a:p>
          <a:p>
            <a:r>
              <a:rPr lang="en-US">
                <a:cs typeface="Arial" panose="020B0604020202020204"/>
              </a:rPr>
              <a:t>The "solenoid sweep" and other drives are preprogrammed to keep the plasma current up, but they can also alter its shape.</a:t>
            </a:r>
          </a:p>
          <a:p>
            <a:endParaRPr lang="en-US">
              <a:cs typeface="Arial" panose="020B0604020202020204"/>
            </a:endParaRPr>
          </a:p>
          <a:p>
            <a:r>
              <a:rPr lang="en-US">
                <a:cs typeface="Arial" panose="020B0604020202020204"/>
              </a:rPr>
              <a:t>Probes around the tokamak give us noisy and incomplete information on the plasma. Is it departing from what we designed? And, how do we bring it back where it should be?</a:t>
            </a:r>
          </a:p>
        </p:txBody>
      </p:sp>
    </p:spTree>
    <p:extLst>
      <p:ext uri="{BB962C8B-B14F-4D97-AF65-F5344CB8AC3E}">
        <p14:creationId xmlns:p14="http://schemas.microsoft.com/office/powerpoint/2010/main" val="900252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6EAD01-C563-5DB3-970C-EBA72C214508}"/>
              </a:ext>
            </a:extLst>
          </p:cNvPr>
          <p:cNvSpPr txBox="1"/>
          <p:nvPr/>
        </p:nvSpPr>
        <p:spPr>
          <a:xfrm>
            <a:off x="403384" y="144156"/>
            <a:ext cx="8711011" cy="769441"/>
          </a:xfrm>
          <a:prstGeom prst="rect">
            <a:avLst/>
          </a:prstGeom>
          <a:noFill/>
        </p:spPr>
        <p:txBody>
          <a:bodyPr wrap="square" lIns="91440" tIns="45720" rIns="91440" bIns="45720" rtlCol="0" anchor="t">
            <a:spAutoFit/>
          </a:bodyPr>
          <a:lstStyle/>
          <a:p>
            <a:pPr>
              <a:defRPr/>
            </a:pPr>
            <a:r>
              <a:rPr lang="en-US" sz="4400" b="1" spc="-150">
                <a:solidFill>
                  <a:srgbClr val="2E2D62"/>
                </a:solidFill>
                <a:latin typeface="Arial"/>
                <a:cs typeface="Arial"/>
              </a:rPr>
              <a:t>‘Classical’ Plasma Shape Control</a:t>
            </a:r>
            <a:endParaRPr lang="en-US"/>
          </a:p>
        </p:txBody>
      </p:sp>
      <p:grpSp>
        <p:nvGrpSpPr>
          <p:cNvPr id="35" name="Group 34">
            <a:extLst>
              <a:ext uri="{FF2B5EF4-FFF2-40B4-BE49-F238E27FC236}">
                <a16:creationId xmlns:a16="http://schemas.microsoft.com/office/drawing/2014/main" id="{0BB344B3-4116-7214-A15D-20A2CCB2A59F}"/>
              </a:ext>
            </a:extLst>
          </p:cNvPr>
          <p:cNvGrpSpPr/>
          <p:nvPr/>
        </p:nvGrpSpPr>
        <p:grpSpPr>
          <a:xfrm>
            <a:off x="705682" y="1143000"/>
            <a:ext cx="11047748" cy="5313666"/>
            <a:chOff x="2508037" y="1310589"/>
            <a:chExt cx="9482686" cy="5413465"/>
          </a:xfrm>
        </p:grpSpPr>
        <p:pic>
          <p:nvPicPr>
            <p:cNvPr id="7" name="Picture 6" descr="Simpsons Donut Svg - Etsy UK">
              <a:extLst>
                <a:ext uri="{FF2B5EF4-FFF2-40B4-BE49-F238E27FC236}">
                  <a16:creationId xmlns:a16="http://schemas.microsoft.com/office/drawing/2014/main" id="{501209D6-5B17-7A18-9571-90C30F8A5802}"/>
                </a:ext>
              </a:extLst>
            </p:cNvPr>
            <p:cNvPicPr>
              <a:picLocks noChangeAspect="1"/>
            </p:cNvPicPr>
            <p:nvPr/>
          </p:nvPicPr>
          <p:blipFill>
            <a:blip r:embed="rId3"/>
            <a:stretch>
              <a:fillRect/>
            </a:stretch>
          </p:blipFill>
          <p:spPr>
            <a:xfrm>
              <a:off x="5897112" y="4409804"/>
              <a:ext cx="2743200" cy="2314250"/>
            </a:xfrm>
            <a:prstGeom prst="rect">
              <a:avLst/>
            </a:prstGeom>
          </p:spPr>
        </p:pic>
        <p:sp>
          <p:nvSpPr>
            <p:cNvPr id="10" name="TextBox 9">
              <a:extLst>
                <a:ext uri="{FF2B5EF4-FFF2-40B4-BE49-F238E27FC236}">
                  <a16:creationId xmlns:a16="http://schemas.microsoft.com/office/drawing/2014/main" id="{95287530-C2E8-8C99-EC44-962CBA80612F}"/>
                </a:ext>
              </a:extLst>
            </p:cNvPr>
            <p:cNvSpPr txBox="1"/>
            <p:nvPr/>
          </p:nvSpPr>
          <p:spPr>
            <a:xfrm>
              <a:off x="3202727" y="3819499"/>
              <a:ext cx="1807748" cy="646331"/>
            </a:xfrm>
            <a:prstGeom prst="rect">
              <a:avLst/>
            </a:prstGeom>
            <a:noFill/>
          </p:spPr>
          <p:txBody>
            <a:bodyPr wrap="square" lIns="91440" tIns="45720" rIns="91440" bIns="45720" rtlCol="0" anchor="t">
              <a:spAutoFit/>
            </a:bodyPr>
            <a:lstStyle/>
            <a:p>
              <a:pPr algn="r"/>
              <a:r>
                <a:rPr lang="en-US">
                  <a:latin typeface="Arial"/>
                  <a:cs typeface="Arial"/>
                </a:rPr>
                <a:t>Real-time reconstruction</a:t>
              </a:r>
              <a:endParaRPr lang="en-US"/>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1667D739-F0DB-80FD-4FFD-4AA9D7F53269}"/>
                    </a:ext>
                  </a:extLst>
                </p:cNvPr>
                <p:cNvSpPr txBox="1"/>
                <p:nvPr/>
              </p:nvSpPr>
              <p:spPr>
                <a:xfrm>
                  <a:off x="5401682" y="3095582"/>
                  <a:ext cx="2063092" cy="369332"/>
                </a:xfrm>
                <a:prstGeom prst="rect">
                  <a:avLst/>
                </a:prstGeom>
                <a:noFill/>
              </p:spPr>
              <p:txBody>
                <a:bodyPr wrap="square" lIns="91440" tIns="45720" rIns="91440" bIns="45720" rtlCol="0" anchor="t">
                  <a:spAutoFit/>
                </a:bodyPr>
                <a:lstStyle/>
                <a:p>
                  <a:pPr algn="r"/>
                  <a:r>
                    <a:rPr lang="en-US">
                      <a:latin typeface="Arial"/>
                      <a:cs typeface="Arial"/>
                    </a:rPr>
                    <a:t>Observed state </a:t>
                  </a:r>
                  <a14:m>
                    <m:oMath xmlns:m="http://schemas.openxmlformats.org/officeDocument/2006/math">
                      <m:sSub>
                        <m:sSubPr>
                          <m:ctrlPr>
                            <a:rPr lang="en-GB" i="1" smtClean="0">
                              <a:latin typeface="Cambria Math" panose="02040503050406030204" pitchFamily="18" charset="0"/>
                              <a:cs typeface="Arial"/>
                            </a:rPr>
                          </m:ctrlPr>
                        </m:sSubPr>
                        <m:e>
                          <m:acc>
                            <m:accPr>
                              <m:chr m:val="⃑"/>
                              <m:ctrlPr>
                                <a:rPr lang="en-GB" i="1" smtClean="0">
                                  <a:latin typeface="Cambria Math" panose="02040503050406030204" pitchFamily="18" charset="0"/>
                                  <a:cs typeface="Arial"/>
                                </a:rPr>
                              </m:ctrlPr>
                            </m:accPr>
                            <m:e>
                              <m:r>
                                <a:rPr lang="en-GB" b="0" i="1" smtClean="0">
                                  <a:latin typeface="Cambria Math" panose="02040503050406030204" pitchFamily="18" charset="0"/>
                                  <a:cs typeface="Arial"/>
                                </a:rPr>
                                <m:t>𝑦</m:t>
                              </m:r>
                            </m:e>
                          </m:acc>
                        </m:e>
                        <m:sub>
                          <m:r>
                            <a:rPr lang="en-GB" b="0" i="1" smtClean="0">
                              <a:latin typeface="Cambria Math" panose="02040503050406030204" pitchFamily="18" charset="0"/>
                              <a:cs typeface="Arial"/>
                            </a:rPr>
                            <m:t>𝑜</m:t>
                          </m:r>
                        </m:sub>
                      </m:sSub>
                      <m:r>
                        <a:rPr lang="en-GB" b="0" i="1" smtClean="0">
                          <a:latin typeface="Cambria Math" panose="02040503050406030204" pitchFamily="18" charset="0"/>
                          <a:cs typeface="Arial"/>
                        </a:rPr>
                        <m:t>(</m:t>
                      </m:r>
                      <m:r>
                        <a:rPr lang="en-GB" b="0" i="1" smtClean="0">
                          <a:latin typeface="Cambria Math" panose="02040503050406030204" pitchFamily="18" charset="0"/>
                          <a:cs typeface="Arial"/>
                        </a:rPr>
                        <m:t>𝑡</m:t>
                      </m:r>
                      <m:r>
                        <a:rPr lang="en-GB" b="0" i="1" smtClean="0">
                          <a:latin typeface="Cambria Math" panose="02040503050406030204" pitchFamily="18" charset="0"/>
                          <a:cs typeface="Arial"/>
                        </a:rPr>
                        <m:t>) </m:t>
                      </m:r>
                    </m:oMath>
                  </a14:m>
                  <a:endParaRPr lang="en-US"/>
                </a:p>
              </p:txBody>
            </p:sp>
          </mc:Choice>
          <mc:Fallback>
            <p:sp>
              <p:nvSpPr>
                <p:cNvPr id="11" name="TextBox 10">
                  <a:extLst>
                    <a:ext uri="{FF2B5EF4-FFF2-40B4-BE49-F238E27FC236}">
                      <a16:creationId xmlns:a16="http://schemas.microsoft.com/office/drawing/2014/main" id="{1667D739-F0DB-80FD-4FFD-4AA9D7F53269}"/>
                    </a:ext>
                  </a:extLst>
                </p:cNvPr>
                <p:cNvSpPr txBox="1">
                  <a:spLocks noRot="1" noChangeAspect="1" noMove="1" noResize="1" noEditPoints="1" noAdjustHandles="1" noChangeArrowheads="1" noChangeShapeType="1" noTextEdit="1"/>
                </p:cNvSpPr>
                <p:nvPr/>
              </p:nvSpPr>
              <p:spPr>
                <a:xfrm>
                  <a:off x="5401682" y="3095582"/>
                  <a:ext cx="2063092" cy="369332"/>
                </a:xfrm>
                <a:prstGeom prst="rect">
                  <a:avLst/>
                </a:prstGeom>
                <a:blipFill>
                  <a:blip r:embed="rId4"/>
                  <a:stretch>
                    <a:fillRect l="-254" t="-10169" b="-288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E3DC3E18-3C67-9947-37C2-CEDC9D3A6E49}"/>
                    </a:ext>
                  </a:extLst>
                </p:cNvPr>
                <p:cNvSpPr txBox="1"/>
                <p:nvPr/>
              </p:nvSpPr>
              <p:spPr>
                <a:xfrm>
                  <a:off x="2937344" y="2152993"/>
                  <a:ext cx="2062070" cy="646331"/>
                </a:xfrm>
                <a:prstGeom prst="rect">
                  <a:avLst/>
                </a:prstGeom>
                <a:noFill/>
              </p:spPr>
              <p:txBody>
                <a:bodyPr wrap="square" lIns="91440" tIns="45720" rIns="91440" bIns="45720" rtlCol="0" anchor="t">
                  <a:spAutoFit/>
                </a:bodyPr>
                <a:lstStyle/>
                <a:p>
                  <a:pPr algn="r"/>
                  <a:r>
                    <a:rPr lang="en-US">
                      <a:latin typeface="Arial"/>
                      <a:cs typeface="Arial"/>
                    </a:rPr>
                    <a:t>Desired </a:t>
                  </a:r>
                  <a:r>
                    <a:rPr lang="en-GB">
                      <a:latin typeface="Arial"/>
                      <a:cs typeface="Arial"/>
                    </a:rPr>
                    <a:t>control targets </a:t>
                  </a:r>
                  <a14:m>
                    <m:oMath xmlns:m="http://schemas.openxmlformats.org/officeDocument/2006/math">
                      <m:sSub>
                        <m:sSubPr>
                          <m:ctrlPr>
                            <a:rPr lang="en-GB" i="1" smtClean="0">
                              <a:latin typeface="Cambria Math" panose="02040503050406030204" pitchFamily="18" charset="0"/>
                              <a:cs typeface="Arial"/>
                            </a:rPr>
                          </m:ctrlPr>
                        </m:sSubPr>
                        <m:e>
                          <m:acc>
                            <m:accPr>
                              <m:chr m:val="⃑"/>
                              <m:ctrlPr>
                                <a:rPr lang="en-GB" i="1" smtClean="0">
                                  <a:latin typeface="Cambria Math" panose="02040503050406030204" pitchFamily="18" charset="0"/>
                                  <a:cs typeface="Arial"/>
                                </a:rPr>
                              </m:ctrlPr>
                            </m:accPr>
                            <m:e>
                              <m:r>
                                <a:rPr lang="en-GB" b="0" i="1" smtClean="0">
                                  <a:latin typeface="Cambria Math" panose="02040503050406030204" pitchFamily="18" charset="0"/>
                                  <a:cs typeface="Arial"/>
                                </a:rPr>
                                <m:t>𝑦</m:t>
                              </m:r>
                            </m:e>
                          </m:acc>
                        </m:e>
                        <m:sub>
                          <m:r>
                            <a:rPr lang="en-GB" b="0" i="1" smtClean="0">
                              <a:latin typeface="Cambria Math" panose="02040503050406030204" pitchFamily="18" charset="0"/>
                              <a:cs typeface="Arial"/>
                            </a:rPr>
                            <m:t>𝑟</m:t>
                          </m:r>
                        </m:sub>
                      </m:sSub>
                      <m:r>
                        <a:rPr lang="en-GB" b="0" i="1" smtClean="0">
                          <a:latin typeface="Cambria Math" panose="02040503050406030204" pitchFamily="18" charset="0"/>
                          <a:cs typeface="Arial"/>
                        </a:rPr>
                        <m:t>(</m:t>
                      </m:r>
                      <m:r>
                        <a:rPr lang="en-GB" b="0" i="1" smtClean="0">
                          <a:latin typeface="Cambria Math" panose="02040503050406030204" pitchFamily="18" charset="0"/>
                          <a:cs typeface="Arial"/>
                        </a:rPr>
                        <m:t>𝑡</m:t>
                      </m:r>
                      <m:r>
                        <a:rPr lang="en-GB" b="0" i="1" smtClean="0">
                          <a:latin typeface="Cambria Math" panose="02040503050406030204" pitchFamily="18" charset="0"/>
                          <a:cs typeface="Arial"/>
                        </a:rPr>
                        <m:t>)</m:t>
                      </m:r>
                    </m:oMath>
                  </a14:m>
                  <a:endParaRPr lang="en-US"/>
                </a:p>
              </p:txBody>
            </p:sp>
          </mc:Choice>
          <mc:Fallback>
            <p:sp>
              <p:nvSpPr>
                <p:cNvPr id="12" name="TextBox 11">
                  <a:extLst>
                    <a:ext uri="{FF2B5EF4-FFF2-40B4-BE49-F238E27FC236}">
                      <a16:creationId xmlns:a16="http://schemas.microsoft.com/office/drawing/2014/main" id="{E3DC3E18-3C67-9947-37C2-CEDC9D3A6E49}"/>
                    </a:ext>
                  </a:extLst>
                </p:cNvPr>
                <p:cNvSpPr txBox="1">
                  <a:spLocks noRot="1" noChangeAspect="1" noMove="1" noResize="1" noEditPoints="1" noAdjustHandles="1" noChangeArrowheads="1" noChangeShapeType="1" noTextEdit="1"/>
                </p:cNvSpPr>
                <p:nvPr/>
              </p:nvSpPr>
              <p:spPr>
                <a:xfrm>
                  <a:off x="2937344" y="2152993"/>
                  <a:ext cx="2062070" cy="646331"/>
                </a:xfrm>
                <a:prstGeom prst="rect">
                  <a:avLst/>
                </a:prstGeom>
                <a:blipFill>
                  <a:blip r:embed="rId5"/>
                  <a:stretch>
                    <a:fillRect t="-4808" r="-3807" b="-1634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056B80A-03DB-B681-940D-BE5EAACBBFAB}"/>
                    </a:ext>
                  </a:extLst>
                </p:cNvPr>
                <p:cNvSpPr txBox="1"/>
                <p:nvPr/>
              </p:nvSpPr>
              <p:spPr>
                <a:xfrm>
                  <a:off x="2909351" y="1355847"/>
                  <a:ext cx="2106392" cy="679930"/>
                </a:xfrm>
                <a:prstGeom prst="rect">
                  <a:avLst/>
                </a:prstGeom>
                <a:noFill/>
              </p:spPr>
              <p:txBody>
                <a:bodyPr wrap="square" lIns="91440" tIns="45720" rIns="91440" bIns="45720" rtlCol="0" anchor="t">
                  <a:spAutoFit/>
                </a:bodyPr>
                <a:lstStyle/>
                <a:p>
                  <a:pPr algn="r"/>
                  <a:r>
                    <a:rPr lang="en-US">
                      <a:latin typeface="Arial"/>
                      <a:cs typeface="Arial"/>
                    </a:rPr>
                    <a:t>Design sweep </a:t>
                  </a:r>
                  <a14:m>
                    <m:oMath xmlns:m="http://schemas.openxmlformats.org/officeDocument/2006/math">
                      <m:sSub>
                        <m:sSubPr>
                          <m:ctrlPr>
                            <a:rPr lang="en-GB" i="1" smtClean="0">
                              <a:latin typeface="Cambria Math" panose="02040503050406030204" pitchFamily="18" charset="0"/>
                              <a:cs typeface="Arial"/>
                            </a:rPr>
                          </m:ctrlPr>
                        </m:sSubPr>
                        <m:e>
                          <m:acc>
                            <m:accPr>
                              <m:chr m:val="⃑"/>
                              <m:ctrlPr>
                                <a:rPr lang="en-GB" i="1" smtClean="0">
                                  <a:latin typeface="Cambria Math" panose="02040503050406030204" pitchFamily="18" charset="0"/>
                                  <a:cs typeface="Arial"/>
                                </a:rPr>
                              </m:ctrlPr>
                            </m:accPr>
                            <m:e>
                              <m:r>
                                <a:rPr lang="en-GB" b="0" i="1" smtClean="0">
                                  <a:latin typeface="Cambria Math" panose="02040503050406030204" pitchFamily="18" charset="0"/>
                                  <a:cs typeface="Arial"/>
                                </a:rPr>
                                <m:t>𝐼</m:t>
                              </m:r>
                            </m:e>
                          </m:acc>
                        </m:e>
                        <m:sub>
                          <m:r>
                            <a:rPr lang="en-GB" b="0" i="1" smtClean="0">
                              <a:latin typeface="Cambria Math" panose="02040503050406030204" pitchFamily="18" charset="0"/>
                              <a:cs typeface="Arial"/>
                            </a:rPr>
                            <m:t>0</m:t>
                          </m:r>
                        </m:sub>
                      </m:sSub>
                      <m:r>
                        <a:rPr lang="en-GB" b="0" i="1" smtClean="0">
                          <a:latin typeface="Cambria Math" panose="02040503050406030204" pitchFamily="18" charset="0"/>
                          <a:cs typeface="Arial"/>
                        </a:rPr>
                        <m:t>(</m:t>
                      </m:r>
                      <m:r>
                        <a:rPr lang="en-GB" b="0" i="1" smtClean="0">
                          <a:latin typeface="Cambria Math" panose="02040503050406030204" pitchFamily="18" charset="0"/>
                          <a:cs typeface="Arial"/>
                        </a:rPr>
                        <m:t>𝑡</m:t>
                      </m:r>
                      <m:r>
                        <a:rPr lang="en-GB" b="0" i="1" smtClean="0">
                          <a:latin typeface="Cambria Math" panose="02040503050406030204" pitchFamily="18" charset="0"/>
                          <a:cs typeface="Arial"/>
                        </a:rPr>
                        <m:t>)</m:t>
                      </m:r>
                    </m:oMath>
                  </a14:m>
                  <a:endParaRPr lang="en-US"/>
                </a:p>
              </p:txBody>
            </p:sp>
          </mc:Choice>
          <mc:Fallback>
            <p:sp>
              <p:nvSpPr>
                <p:cNvPr id="5" name="TextBox 4">
                  <a:extLst>
                    <a:ext uri="{FF2B5EF4-FFF2-40B4-BE49-F238E27FC236}">
                      <a16:creationId xmlns:a16="http://schemas.microsoft.com/office/drawing/2014/main" id="{9056B80A-03DB-B681-940D-BE5EAACBBFAB}"/>
                    </a:ext>
                  </a:extLst>
                </p:cNvPr>
                <p:cNvSpPr txBox="1">
                  <a:spLocks noRot="1" noChangeAspect="1" noMove="1" noResize="1" noEditPoints="1" noAdjustHandles="1" noChangeArrowheads="1" noChangeShapeType="1" noTextEdit="1"/>
                </p:cNvSpPr>
                <p:nvPr/>
              </p:nvSpPr>
              <p:spPr>
                <a:xfrm>
                  <a:off x="2909351" y="1355847"/>
                  <a:ext cx="2106392" cy="679930"/>
                </a:xfrm>
                <a:prstGeom prst="rect">
                  <a:avLst/>
                </a:prstGeom>
                <a:blipFill>
                  <a:blip r:embed="rId6"/>
                  <a:stretch>
                    <a:fillRect t="-3670" r="-49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52FEEE76-DB54-E6D4-1208-BC7522277B2E}"/>
                    </a:ext>
                  </a:extLst>
                </p:cNvPr>
                <p:cNvSpPr txBox="1"/>
                <p:nvPr/>
              </p:nvSpPr>
              <p:spPr>
                <a:xfrm>
                  <a:off x="5572605" y="2017700"/>
                  <a:ext cx="3359125" cy="3309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𝐼</m:t>
                                </m:r>
                              </m:e>
                            </m:acc>
                          </m:e>
                          <m:sub>
                            <m:r>
                              <a:rPr lang="en-GB" b="0" i="1" smtClean="0">
                                <a:latin typeface="Cambria Math" panose="02040503050406030204" pitchFamily="18" charset="0"/>
                                <a:ea typeface="Cambria Math" panose="02040503050406030204" pitchFamily="18" charset="0"/>
                              </a:rPr>
                              <m:t>𝑐</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𝑟</m:t>
                            </m:r>
                          </m:sub>
                        </m:sSub>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cs typeface="Arial"/>
                              </a:rPr>
                            </m:ctrlPr>
                          </m:sSubPr>
                          <m:e>
                            <m:acc>
                              <m:accPr>
                                <m:chr m:val="⃑"/>
                                <m:ctrlPr>
                                  <a:rPr lang="en-GB" i="1">
                                    <a:latin typeface="Cambria Math" panose="02040503050406030204" pitchFamily="18" charset="0"/>
                                    <a:cs typeface="Arial"/>
                                  </a:rPr>
                                </m:ctrlPr>
                              </m:accPr>
                              <m:e>
                                <m:r>
                                  <a:rPr lang="en-GB" i="1">
                                    <a:latin typeface="Cambria Math" panose="02040503050406030204" pitchFamily="18" charset="0"/>
                                    <a:cs typeface="Arial"/>
                                  </a:rPr>
                                  <m:t>𝐼</m:t>
                                </m:r>
                              </m:e>
                            </m:acc>
                          </m:e>
                          <m:sub>
                            <m:r>
                              <a:rPr lang="en-GB" i="1">
                                <a:latin typeface="Cambria Math" panose="02040503050406030204" pitchFamily="18" charset="0"/>
                                <a:cs typeface="Arial"/>
                              </a:rPr>
                              <m:t>0</m:t>
                            </m:r>
                          </m:sub>
                        </m:sSub>
                        <m:d>
                          <m:dPr>
                            <m:ctrlPr>
                              <a:rPr lang="en-GB" i="1">
                                <a:latin typeface="Cambria Math" panose="02040503050406030204" pitchFamily="18" charset="0"/>
                                <a:cs typeface="Arial"/>
                              </a:rPr>
                            </m:ctrlPr>
                          </m:dPr>
                          <m:e>
                            <m:r>
                              <a:rPr lang="en-GB" i="1">
                                <a:latin typeface="Cambria Math" panose="02040503050406030204" pitchFamily="18" charset="0"/>
                                <a:cs typeface="Arial"/>
                              </a:rPr>
                              <m:t>𝑡</m:t>
                            </m:r>
                          </m:e>
                        </m:d>
                        <m:r>
                          <a:rPr lang="en-GB" b="0" i="1" smtClean="0">
                            <a:latin typeface="Cambria Math" panose="02040503050406030204" pitchFamily="18" charset="0"/>
                            <a:ea typeface="Cambria Math" panose="02040503050406030204" pitchFamily="18" charset="0"/>
                          </a:rPr>
                          <m:t>+ </m:t>
                        </m:r>
                        <m:sSub>
                          <m:sSubPr>
                            <m:ctrlPr>
                              <a:rPr lang="en-GB" b="0" i="1" smtClean="0">
                                <a:latin typeface="Cambria Math" panose="02040503050406030204" pitchFamily="18" charset="0"/>
                                <a:ea typeface="Cambria Math" panose="02040503050406030204" pitchFamily="18" charset="0"/>
                              </a:rPr>
                            </m:ctrlPr>
                          </m:sSubPr>
                          <m:e>
                            <m:acc>
                              <m:accPr>
                                <m:chr m:val="⃡"/>
                                <m:ctrlPr>
                                  <a:rPr lang="en-GB" b="0" i="1" smtClean="0">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𝑆</m:t>
                                </m:r>
                              </m:e>
                            </m:acc>
                          </m:e>
                          <m:sub>
                            <m:r>
                              <a:rPr lang="en-GB" b="0" i="1" smtClean="0">
                                <a:latin typeface="Cambria Math" panose="02040503050406030204" pitchFamily="18" charset="0"/>
                                <a:ea typeface="Cambria Math" panose="02040503050406030204" pitchFamily="18" charset="0"/>
                              </a:rPr>
                              <m:t>𝑣𝑐</m:t>
                            </m:r>
                          </m:sub>
                        </m:sSub>
                        <m:r>
                          <a:rPr lang="en-GB" b="0" i="1" smtClean="0">
                            <a:latin typeface="Cambria Math" panose="02040503050406030204" pitchFamily="18" charset="0"/>
                            <a:ea typeface="Cambria Math" panose="02040503050406030204" pitchFamily="18" charset="0"/>
                          </a:rPr>
                          <m:t>  (</m:t>
                        </m:r>
                        <m:sSub>
                          <m:sSubPr>
                            <m:ctrlPr>
                              <a:rPr lang="en-GB" i="1">
                                <a:latin typeface="Cambria Math" panose="02040503050406030204" pitchFamily="18" charset="0"/>
                                <a:cs typeface="Arial"/>
                              </a:rPr>
                            </m:ctrlPr>
                          </m:sSubPr>
                          <m:e>
                            <m:acc>
                              <m:accPr>
                                <m:chr m:val="⃑"/>
                                <m:ctrlPr>
                                  <a:rPr lang="en-GB" i="1">
                                    <a:latin typeface="Cambria Math" panose="02040503050406030204" pitchFamily="18" charset="0"/>
                                    <a:cs typeface="Arial"/>
                                  </a:rPr>
                                </m:ctrlPr>
                              </m:accPr>
                              <m:e>
                                <m:r>
                                  <a:rPr lang="en-GB" i="1">
                                    <a:latin typeface="Cambria Math" panose="02040503050406030204" pitchFamily="18" charset="0"/>
                                    <a:cs typeface="Arial"/>
                                  </a:rPr>
                                  <m:t>𝑦</m:t>
                                </m:r>
                              </m:e>
                            </m:acc>
                          </m:e>
                          <m:sub>
                            <m:r>
                              <a:rPr lang="en-GB" i="1">
                                <a:latin typeface="Cambria Math" panose="02040503050406030204" pitchFamily="18" charset="0"/>
                                <a:cs typeface="Arial"/>
                              </a:rPr>
                              <m:t>𝑟</m:t>
                            </m:r>
                          </m:sub>
                        </m:sSub>
                        <m:d>
                          <m:dPr>
                            <m:ctrlPr>
                              <a:rPr lang="en-GB" i="1">
                                <a:latin typeface="Cambria Math" panose="02040503050406030204" pitchFamily="18" charset="0"/>
                                <a:cs typeface="Arial"/>
                              </a:rPr>
                            </m:ctrlPr>
                          </m:dPr>
                          <m:e>
                            <m:r>
                              <a:rPr lang="en-GB" i="1">
                                <a:latin typeface="Cambria Math" panose="02040503050406030204" pitchFamily="18" charset="0"/>
                                <a:cs typeface="Arial"/>
                              </a:rPr>
                              <m:t>𝑡</m:t>
                            </m:r>
                          </m:e>
                        </m:d>
                        <m:r>
                          <a:rPr lang="en-GB" b="0" i="1" smtClean="0">
                            <a:latin typeface="Cambria Math" panose="02040503050406030204" pitchFamily="18" charset="0"/>
                            <a:cs typeface="Arial"/>
                          </a:rPr>
                          <m:t>−</m:t>
                        </m:r>
                        <m:sSub>
                          <m:sSubPr>
                            <m:ctrlPr>
                              <a:rPr lang="en-GB" i="1">
                                <a:latin typeface="Cambria Math" panose="02040503050406030204" pitchFamily="18" charset="0"/>
                                <a:cs typeface="Arial"/>
                              </a:rPr>
                            </m:ctrlPr>
                          </m:sSubPr>
                          <m:e>
                            <m:acc>
                              <m:accPr>
                                <m:chr m:val="⃑"/>
                                <m:ctrlPr>
                                  <a:rPr lang="en-GB" i="1">
                                    <a:latin typeface="Cambria Math" panose="02040503050406030204" pitchFamily="18" charset="0"/>
                                    <a:cs typeface="Arial"/>
                                  </a:rPr>
                                </m:ctrlPr>
                              </m:accPr>
                              <m:e>
                                <m:r>
                                  <a:rPr lang="en-GB" i="1">
                                    <a:latin typeface="Cambria Math" panose="02040503050406030204" pitchFamily="18" charset="0"/>
                                    <a:cs typeface="Arial"/>
                                  </a:rPr>
                                  <m:t>𝑦</m:t>
                                </m:r>
                              </m:e>
                            </m:acc>
                          </m:e>
                          <m:sub>
                            <m:r>
                              <a:rPr lang="en-GB" i="1">
                                <a:latin typeface="Cambria Math" panose="02040503050406030204" pitchFamily="18" charset="0"/>
                                <a:cs typeface="Arial"/>
                              </a:rPr>
                              <m:t>𝑜</m:t>
                            </m:r>
                          </m:sub>
                        </m:sSub>
                        <m:r>
                          <a:rPr lang="en-GB" i="1">
                            <a:latin typeface="Cambria Math" panose="02040503050406030204" pitchFamily="18" charset="0"/>
                            <a:cs typeface="Arial"/>
                          </a:rPr>
                          <m:t>(</m:t>
                        </m:r>
                        <m:r>
                          <a:rPr lang="en-GB" i="1">
                            <a:latin typeface="Cambria Math" panose="02040503050406030204" pitchFamily="18" charset="0"/>
                            <a:cs typeface="Arial"/>
                          </a:rPr>
                          <m:t>𝑡</m:t>
                        </m:r>
                        <m:r>
                          <a:rPr lang="en-GB" i="1">
                            <a:latin typeface="Cambria Math" panose="02040503050406030204" pitchFamily="18" charset="0"/>
                            <a:cs typeface="Arial"/>
                          </a:rPr>
                          <m:t>))</m:t>
                        </m:r>
                      </m:oMath>
                    </m:oMathPara>
                  </a14:m>
                  <a:endParaRPr lang="en-US"/>
                </a:p>
              </p:txBody>
            </p:sp>
          </mc:Choice>
          <mc:Fallback>
            <p:sp>
              <p:nvSpPr>
                <p:cNvPr id="8" name="TextBox 7">
                  <a:extLst>
                    <a:ext uri="{FF2B5EF4-FFF2-40B4-BE49-F238E27FC236}">
                      <a16:creationId xmlns:a16="http://schemas.microsoft.com/office/drawing/2014/main" id="{52FEEE76-DB54-E6D4-1208-BC7522277B2E}"/>
                    </a:ext>
                  </a:extLst>
                </p:cNvPr>
                <p:cNvSpPr txBox="1">
                  <a:spLocks noRot="1" noChangeAspect="1" noMove="1" noResize="1" noEditPoints="1" noAdjustHandles="1" noChangeArrowheads="1" noChangeShapeType="1" noTextEdit="1"/>
                </p:cNvSpPr>
                <p:nvPr/>
              </p:nvSpPr>
              <p:spPr>
                <a:xfrm>
                  <a:off x="5572605" y="2017700"/>
                  <a:ext cx="3359125" cy="330988"/>
                </a:xfrm>
                <a:prstGeom prst="rect">
                  <a:avLst/>
                </a:prstGeom>
                <a:blipFill>
                  <a:blip r:embed="rId7"/>
                  <a:stretch>
                    <a:fillRect t="-38889" b="-2592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BB23BBC5-74E4-BA25-F0F4-9950856C2ED2}"/>
                    </a:ext>
                  </a:extLst>
                </p:cNvPr>
                <p:cNvSpPr txBox="1"/>
                <p:nvPr/>
              </p:nvSpPr>
              <p:spPr>
                <a:xfrm>
                  <a:off x="9457302" y="3131007"/>
                  <a:ext cx="2169440" cy="329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acc>
                              <m:accPr>
                                <m:chr m:val="⃑"/>
                                <m:ctrlPr>
                                  <a:rPr lang="en-US" i="1" smtClean="0">
                                    <a:latin typeface="Cambria Math" panose="02040503050406030204" pitchFamily="18" charset="0"/>
                                    <a:ea typeface="Cambria Math" panose="02040503050406030204" pitchFamily="18" charset="0"/>
                                  </a:rPr>
                                </m:ctrlPr>
                              </m:accPr>
                              <m:e>
                                <m:r>
                                  <a:rPr lang="en-GB" b="0" i="1" smtClean="0">
                                    <a:latin typeface="Cambria Math" panose="02040503050406030204" pitchFamily="18" charset="0"/>
                                    <a:ea typeface="Cambria Math" panose="02040503050406030204" pitchFamily="18" charset="0"/>
                                  </a:rPr>
                                  <m:t>𝑉</m:t>
                                </m:r>
                              </m:e>
                            </m:acc>
                          </m:e>
                          <m:sub>
                            <m:r>
                              <a:rPr lang="en-GB" b="0" i="1" smtClean="0">
                                <a:latin typeface="Cambria Math" panose="02040503050406030204" pitchFamily="18" charset="0"/>
                                <a:ea typeface="Cambria Math" panose="02040503050406030204" pitchFamily="18" charset="0"/>
                              </a:rPr>
                              <m:t>𝑐</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𝑟</m:t>
                            </m:r>
                          </m:sub>
                        </m:sSub>
                        <m:r>
                          <a:rPr lang="en-GB" b="0"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cs typeface="Arial"/>
                          </a:rPr>
                          <m:t>𝑃</m:t>
                        </m:r>
                        <m:r>
                          <a:rPr lang="en-GB" b="0" i="1" smtClean="0">
                            <a:latin typeface="Cambria Math" panose="02040503050406030204" pitchFamily="18" charset="0"/>
                            <a:cs typeface="Arial"/>
                          </a:rPr>
                          <m:t>𝐼𝐷</m:t>
                        </m:r>
                        <m:r>
                          <a:rPr lang="en-GB" b="0" i="1" smtClean="0">
                            <a:latin typeface="Cambria Math" panose="02040503050406030204" pitchFamily="18" charset="0"/>
                            <a:cs typeface="Arial"/>
                          </a:rPr>
                          <m:t>(</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𝐼</m:t>
                                </m:r>
                              </m:e>
                            </m:acc>
                          </m:e>
                          <m:sub>
                            <m:r>
                              <a:rPr lang="en-GB" i="1">
                                <a:latin typeface="Cambria Math" panose="02040503050406030204" pitchFamily="18" charset="0"/>
                                <a:ea typeface="Cambria Math" panose="02040503050406030204" pitchFamily="18" charset="0"/>
                              </a:rPr>
                              <m:t>𝑐</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𝑟</m:t>
                            </m:r>
                          </m:sub>
                        </m:sSub>
                        <m:r>
                          <a:rPr lang="en-GB"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𝐼</m:t>
                                </m:r>
                              </m:e>
                            </m:acc>
                          </m:e>
                          <m:sub>
                            <m:r>
                              <a:rPr lang="en-GB" i="1">
                                <a:latin typeface="Cambria Math" panose="02040503050406030204" pitchFamily="18" charset="0"/>
                                <a:ea typeface="Cambria Math" panose="02040503050406030204" pitchFamily="18" charset="0"/>
                              </a:rPr>
                              <m:t>𝑐</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𝑜</m:t>
                            </m:r>
                          </m:sub>
                        </m:sSub>
                        <m:r>
                          <a:rPr lang="en-GB" b="0" i="1" smtClean="0">
                            <a:latin typeface="Cambria Math" panose="02040503050406030204" pitchFamily="18" charset="0"/>
                            <a:cs typeface="Arial"/>
                          </a:rPr>
                          <m:t>)</m:t>
                        </m:r>
                      </m:oMath>
                    </m:oMathPara>
                  </a14:m>
                  <a:endParaRPr lang="en-US"/>
                </a:p>
              </p:txBody>
            </p:sp>
          </mc:Choice>
          <mc:Fallback>
            <p:sp>
              <p:nvSpPr>
                <p:cNvPr id="9" name="TextBox 8">
                  <a:extLst>
                    <a:ext uri="{FF2B5EF4-FFF2-40B4-BE49-F238E27FC236}">
                      <a16:creationId xmlns:a16="http://schemas.microsoft.com/office/drawing/2014/main" id="{BB23BBC5-74E4-BA25-F0F4-9950856C2ED2}"/>
                    </a:ext>
                  </a:extLst>
                </p:cNvPr>
                <p:cNvSpPr txBox="1">
                  <a:spLocks noRot="1" noChangeAspect="1" noMove="1" noResize="1" noEditPoints="1" noAdjustHandles="1" noChangeArrowheads="1" noChangeShapeType="1" noTextEdit="1"/>
                </p:cNvSpPr>
                <p:nvPr/>
              </p:nvSpPr>
              <p:spPr>
                <a:xfrm>
                  <a:off x="9457302" y="3131007"/>
                  <a:ext cx="2169440" cy="329129"/>
                </a:xfrm>
                <a:prstGeom prst="rect">
                  <a:avLst/>
                </a:prstGeom>
                <a:blipFill>
                  <a:blip r:embed="rId8"/>
                  <a:stretch>
                    <a:fillRect t="-22642" b="-2830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B2D26D89-3F4F-333F-3588-AC1EE1B43F43}"/>
                    </a:ext>
                  </a:extLst>
                </p:cNvPr>
                <p:cNvSpPr txBox="1"/>
                <p:nvPr/>
              </p:nvSpPr>
              <p:spPr>
                <a:xfrm>
                  <a:off x="6178209" y="3942196"/>
                  <a:ext cx="1924375" cy="421462"/>
                </a:xfrm>
                <a:prstGeom prst="rect">
                  <a:avLst/>
                </a:prstGeom>
                <a:noFill/>
              </p:spPr>
              <p:txBody>
                <a:bodyPr wrap="square" lIns="91440" tIns="45720" rIns="91440" bIns="45720" rtlCol="0" anchor="t">
                  <a:spAutoFit/>
                </a:bodyPr>
                <a:lstStyle/>
                <a:p>
                  <a:pPr algn="r"/>
                  <a:r>
                    <a:rPr lang="en-US">
                      <a:latin typeface="Arial"/>
                      <a:cs typeface="Arial"/>
                    </a:rPr>
                    <a:t>Coil currents</a:t>
                  </a:r>
                  <a14:m>
                    <m:oMath xmlns:m="http://schemas.openxmlformats.org/officeDocument/2006/math">
                      <m:r>
                        <a:rPr lang="en-GB" b="0" i="0" smtClean="0">
                          <a:latin typeface="Cambria Math" panose="02040503050406030204" pitchFamily="18" charset="0"/>
                          <a:cs typeface="Arial"/>
                        </a:rPr>
                        <m:t> </m:t>
                      </m:r>
                      <m:sSub>
                        <m:sSubPr>
                          <m:ctrlPr>
                            <a:rPr lang="en-GB" i="1" smtClean="0">
                              <a:latin typeface="Cambria Math" panose="02040503050406030204" pitchFamily="18" charset="0"/>
                              <a:cs typeface="Arial"/>
                            </a:rPr>
                          </m:ctrlPr>
                        </m:sSubPr>
                        <m:e>
                          <m:acc>
                            <m:accPr>
                              <m:chr m:val="⃑"/>
                              <m:ctrlPr>
                                <a:rPr lang="en-GB" i="1" smtClean="0">
                                  <a:latin typeface="Cambria Math" panose="02040503050406030204" pitchFamily="18" charset="0"/>
                                  <a:cs typeface="Arial"/>
                                </a:rPr>
                              </m:ctrlPr>
                            </m:accPr>
                            <m:e>
                              <m:r>
                                <a:rPr lang="en-GB" b="0" i="1" smtClean="0">
                                  <a:latin typeface="Cambria Math" panose="02040503050406030204" pitchFamily="18" charset="0"/>
                                  <a:cs typeface="Arial"/>
                                </a:rPr>
                                <m:t>𝐼</m:t>
                              </m:r>
                            </m:e>
                          </m:acc>
                        </m:e>
                        <m:sub>
                          <m:r>
                            <a:rPr lang="en-GB" b="0" i="1" smtClean="0">
                              <a:latin typeface="Cambria Math" panose="02040503050406030204" pitchFamily="18" charset="0"/>
                              <a:cs typeface="Arial"/>
                            </a:rPr>
                            <m:t>𝑐</m:t>
                          </m:r>
                          <m:r>
                            <a:rPr lang="en-GB" b="0" i="1" smtClean="0">
                              <a:latin typeface="Cambria Math" panose="02040503050406030204" pitchFamily="18" charset="0"/>
                              <a:cs typeface="Arial"/>
                            </a:rPr>
                            <m:t>,</m:t>
                          </m:r>
                          <m:r>
                            <a:rPr lang="en-GB" b="0" i="1" smtClean="0">
                              <a:latin typeface="Cambria Math" panose="02040503050406030204" pitchFamily="18" charset="0"/>
                              <a:cs typeface="Arial"/>
                            </a:rPr>
                            <m:t>𝑜</m:t>
                          </m:r>
                        </m:sub>
                      </m:sSub>
                      <m:r>
                        <a:rPr lang="en-GB" b="0" i="1" smtClean="0">
                          <a:latin typeface="Cambria Math" panose="02040503050406030204" pitchFamily="18" charset="0"/>
                          <a:cs typeface="Arial"/>
                        </a:rPr>
                        <m:t>(</m:t>
                      </m:r>
                      <m:r>
                        <a:rPr lang="en-GB" b="0" i="1" smtClean="0">
                          <a:latin typeface="Cambria Math" panose="02040503050406030204" pitchFamily="18" charset="0"/>
                          <a:cs typeface="Arial"/>
                        </a:rPr>
                        <m:t>𝑡</m:t>
                      </m:r>
                      <m:r>
                        <a:rPr lang="en-GB" b="0" i="1" smtClean="0">
                          <a:latin typeface="Cambria Math" panose="02040503050406030204" pitchFamily="18" charset="0"/>
                          <a:cs typeface="Arial"/>
                        </a:rPr>
                        <m:t>)</m:t>
                      </m:r>
                    </m:oMath>
                  </a14:m>
                  <a:endParaRPr lang="en-US"/>
                </a:p>
              </p:txBody>
            </p:sp>
          </mc:Choice>
          <mc:Fallback>
            <p:sp>
              <p:nvSpPr>
                <p:cNvPr id="13" name="TextBox 12">
                  <a:extLst>
                    <a:ext uri="{FF2B5EF4-FFF2-40B4-BE49-F238E27FC236}">
                      <a16:creationId xmlns:a16="http://schemas.microsoft.com/office/drawing/2014/main" id="{B2D26D89-3F4F-333F-3588-AC1EE1B43F43}"/>
                    </a:ext>
                  </a:extLst>
                </p:cNvPr>
                <p:cNvSpPr txBox="1">
                  <a:spLocks noRot="1" noChangeAspect="1" noMove="1" noResize="1" noEditPoints="1" noAdjustHandles="1" noChangeArrowheads="1" noChangeShapeType="1" noTextEdit="1"/>
                </p:cNvSpPr>
                <p:nvPr/>
              </p:nvSpPr>
              <p:spPr>
                <a:xfrm>
                  <a:off x="6178209" y="3942196"/>
                  <a:ext cx="1924375" cy="421462"/>
                </a:xfrm>
                <a:prstGeom prst="rect">
                  <a:avLst/>
                </a:prstGeom>
                <a:blipFill>
                  <a:blip r:embed="rId9"/>
                  <a:stretch>
                    <a:fillRect t="-5882" r="-1087" b="-20588"/>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B2738CAC-E5E5-513E-5D25-67B00738A6CA}"/>
                </a:ext>
              </a:extLst>
            </p:cNvPr>
            <p:cNvSpPr txBox="1"/>
            <p:nvPr/>
          </p:nvSpPr>
          <p:spPr>
            <a:xfrm>
              <a:off x="2508037" y="5370950"/>
              <a:ext cx="2565257" cy="369332"/>
            </a:xfrm>
            <a:prstGeom prst="rect">
              <a:avLst/>
            </a:prstGeom>
            <a:noFill/>
          </p:spPr>
          <p:txBody>
            <a:bodyPr wrap="square" lIns="91440" tIns="45720" rIns="91440" bIns="45720" rtlCol="0" anchor="t">
              <a:spAutoFit/>
            </a:bodyPr>
            <a:lstStyle/>
            <a:p>
              <a:pPr algn="r"/>
              <a:r>
                <a:rPr lang="en-US">
                  <a:latin typeface="Arial"/>
                  <a:cs typeface="Arial"/>
                </a:rPr>
                <a:t>Probe measurements</a:t>
              </a:r>
              <a:endParaRPr lang="en-US"/>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C1D76743-4885-DBE4-494A-33B8945DDDF2}"/>
                    </a:ext>
                  </a:extLst>
                </p:cNvPr>
                <p:cNvSpPr txBox="1"/>
                <p:nvPr/>
              </p:nvSpPr>
              <p:spPr>
                <a:xfrm>
                  <a:off x="9259591" y="4346990"/>
                  <a:ext cx="2457339" cy="329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acc>
                              <m:accPr>
                                <m:chr m:val="⃑"/>
                                <m:ctrlPr>
                                  <a:rPr lang="en-US" i="1" smtClean="0">
                                    <a:latin typeface="Cambria Math" panose="02040503050406030204" pitchFamily="18" charset="0"/>
                                    <a:ea typeface="Cambria Math" panose="02040503050406030204" pitchFamily="18" charset="0"/>
                                  </a:rPr>
                                </m:ctrlPr>
                              </m:accPr>
                              <m:e>
                                <m:r>
                                  <a:rPr lang="en-GB" b="0" i="1" smtClean="0">
                                    <a:latin typeface="Cambria Math" panose="02040503050406030204" pitchFamily="18" charset="0"/>
                                    <a:ea typeface="Cambria Math" panose="02040503050406030204" pitchFamily="18" charset="0"/>
                                  </a:rPr>
                                  <m:t>𝑉</m:t>
                                </m:r>
                              </m:e>
                            </m:acc>
                          </m:e>
                          <m:sub>
                            <m:r>
                              <a:rPr lang="en-GB" b="0" i="1" smtClean="0">
                                <a:latin typeface="Cambria Math" panose="02040503050406030204" pitchFamily="18" charset="0"/>
                                <a:ea typeface="Cambria Math" panose="02040503050406030204" pitchFamily="18" charset="0"/>
                              </a:rPr>
                              <m:t>𝑐</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𝑜𝑢𝑡</m:t>
                            </m:r>
                          </m:sub>
                        </m:sSub>
                        <m:r>
                          <a:rPr lang="en-GB" b="0" i="1" smtClean="0">
                            <a:latin typeface="Cambria Math" panose="02040503050406030204" pitchFamily="18" charset="0"/>
                            <a:ea typeface="Cambria Math" panose="02040503050406030204" pitchFamily="18" charset="0"/>
                          </a:rPr>
                          <m:t>=</m:t>
                        </m:r>
                        <m:r>
                          <m:rPr>
                            <m:sty m:val="p"/>
                          </m:rPr>
                          <a:rPr lang="en-GB" b="0" i="0" smtClean="0">
                            <a:latin typeface="Cambria Math" panose="02040503050406030204" pitchFamily="18" charset="0"/>
                            <a:ea typeface="Cambria Math" panose="02040503050406030204" pitchFamily="18" charset="0"/>
                          </a:rPr>
                          <m:t>S</m:t>
                        </m:r>
                        <m:r>
                          <m:rPr>
                            <m:sty m:val="p"/>
                          </m:rPr>
                          <a:rPr lang="en-GB" b="0" i="0" smtClean="0">
                            <a:latin typeface="Cambria Math" panose="02040503050406030204" pitchFamily="18" charset="0"/>
                            <a:cs typeface="Arial"/>
                          </a:rPr>
                          <m:t>afety</m:t>
                        </m:r>
                        <m:r>
                          <a:rPr lang="en-GB" b="0" i="1" smtClean="0">
                            <a:latin typeface="Cambria Math" panose="02040503050406030204" pitchFamily="18" charset="0"/>
                            <a:cs typeface="Arial"/>
                          </a:rPr>
                          <m:t>(</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𝑉</m:t>
                                </m:r>
                              </m:e>
                            </m:acc>
                          </m:e>
                          <m:sub>
                            <m:r>
                              <a:rPr lang="en-GB" i="1">
                                <a:latin typeface="Cambria Math" panose="02040503050406030204" pitchFamily="18" charset="0"/>
                                <a:ea typeface="Cambria Math" panose="02040503050406030204" pitchFamily="18" charset="0"/>
                              </a:rPr>
                              <m:t>𝑐</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𝑟</m:t>
                            </m:r>
                          </m:sub>
                        </m:sSub>
                        <m:r>
                          <a:rPr lang="en-GB" b="0" i="1" smtClean="0">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𝐼</m:t>
                                </m:r>
                              </m:e>
                            </m:acc>
                          </m:e>
                          <m:sub>
                            <m:r>
                              <a:rPr lang="en-GB" i="1">
                                <a:latin typeface="Cambria Math" panose="02040503050406030204" pitchFamily="18" charset="0"/>
                                <a:ea typeface="Cambria Math" panose="02040503050406030204" pitchFamily="18" charset="0"/>
                              </a:rPr>
                              <m:t>𝑐</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𝑟</m:t>
                            </m:r>
                          </m:sub>
                        </m:sSub>
                        <m:r>
                          <a:rPr lang="en-GB" b="0" i="1" smtClean="0">
                            <a:latin typeface="Cambria Math" panose="02040503050406030204" pitchFamily="18" charset="0"/>
                            <a:cs typeface="Arial"/>
                          </a:rPr>
                          <m:t>)</m:t>
                        </m:r>
                      </m:oMath>
                    </m:oMathPara>
                  </a14:m>
                  <a:endParaRPr lang="en-US"/>
                </a:p>
              </p:txBody>
            </p:sp>
          </mc:Choice>
          <mc:Fallback>
            <p:sp>
              <p:nvSpPr>
                <p:cNvPr id="16" name="TextBox 15">
                  <a:extLst>
                    <a:ext uri="{FF2B5EF4-FFF2-40B4-BE49-F238E27FC236}">
                      <a16:creationId xmlns:a16="http://schemas.microsoft.com/office/drawing/2014/main" id="{C1D76743-4885-DBE4-494A-33B8945DDDF2}"/>
                    </a:ext>
                  </a:extLst>
                </p:cNvPr>
                <p:cNvSpPr txBox="1">
                  <a:spLocks noRot="1" noChangeAspect="1" noMove="1" noResize="1" noEditPoints="1" noAdjustHandles="1" noChangeArrowheads="1" noChangeShapeType="1" noTextEdit="1"/>
                </p:cNvSpPr>
                <p:nvPr/>
              </p:nvSpPr>
              <p:spPr>
                <a:xfrm>
                  <a:off x="9259591" y="4346990"/>
                  <a:ext cx="2457339" cy="329129"/>
                </a:xfrm>
                <a:prstGeom prst="rect">
                  <a:avLst/>
                </a:prstGeom>
                <a:blipFill>
                  <a:blip r:embed="rId10"/>
                  <a:stretch>
                    <a:fillRect t="-20755" b="-2830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68762970-96A2-BAF2-88C6-B43C8EC31CF0}"/>
                    </a:ext>
                  </a:extLst>
                </p:cNvPr>
                <p:cNvSpPr txBox="1"/>
                <p:nvPr/>
              </p:nvSpPr>
              <p:spPr>
                <a:xfrm>
                  <a:off x="9259591" y="5429711"/>
                  <a:ext cx="2731132" cy="3383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acc>
                              <m:accPr>
                                <m:chr m:val="⃑"/>
                                <m:ctrlPr>
                                  <a:rPr lang="en-US" i="1" smtClean="0">
                                    <a:latin typeface="Cambria Math" panose="02040503050406030204" pitchFamily="18" charset="0"/>
                                    <a:ea typeface="Cambria Math" panose="02040503050406030204" pitchFamily="18" charset="0"/>
                                  </a:rPr>
                                </m:ctrlPr>
                              </m:accPr>
                              <m:e>
                                <m:r>
                                  <a:rPr lang="en-GB" b="0" i="1" smtClean="0">
                                    <a:latin typeface="Cambria Math" panose="02040503050406030204" pitchFamily="18" charset="0"/>
                                    <a:ea typeface="Cambria Math" panose="02040503050406030204" pitchFamily="18" charset="0"/>
                                  </a:rPr>
                                  <m:t>𝑉</m:t>
                                </m:r>
                              </m:e>
                            </m:acc>
                          </m:e>
                          <m:sub>
                            <m:r>
                              <a:rPr lang="en-GB" b="0" i="1" smtClean="0">
                                <a:latin typeface="Cambria Math" panose="02040503050406030204" pitchFamily="18" charset="0"/>
                                <a:ea typeface="Cambria Math" panose="02040503050406030204" pitchFamily="18" charset="0"/>
                              </a:rPr>
                              <m:t>𝑐</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𝑝𝑜𝑤𝑒𝑟</m:t>
                            </m:r>
                          </m:sub>
                        </m:sSub>
                        <m:r>
                          <a:rPr lang="en-GB" b="0" i="1" smtClean="0">
                            <a:latin typeface="Cambria Math" panose="02040503050406030204" pitchFamily="18" charset="0"/>
                            <a:ea typeface="Cambria Math" panose="02040503050406030204" pitchFamily="18" charset="0"/>
                          </a:rPr>
                          <m:t>=</m:t>
                        </m:r>
                        <m:r>
                          <m:rPr>
                            <m:sty m:val="p"/>
                          </m:rPr>
                          <a:rPr lang="en-GB" b="0" i="0" smtClean="0">
                            <a:latin typeface="Cambria Math" panose="02040503050406030204" pitchFamily="18" charset="0"/>
                            <a:ea typeface="Cambria Math" panose="02040503050406030204" pitchFamily="18" charset="0"/>
                          </a:rPr>
                          <m:t>S</m:t>
                        </m:r>
                        <m:r>
                          <m:rPr>
                            <m:sty m:val="p"/>
                          </m:rPr>
                          <a:rPr lang="en-GB" b="0" i="0" smtClean="0">
                            <a:latin typeface="Cambria Math" panose="02040503050406030204" pitchFamily="18" charset="0"/>
                            <a:cs typeface="Arial"/>
                          </a:rPr>
                          <m:t>upplies</m:t>
                        </m:r>
                        <m:r>
                          <a:rPr lang="en-GB" b="0" i="1" smtClean="0">
                            <a:latin typeface="Cambria Math" panose="02040503050406030204" pitchFamily="18" charset="0"/>
                            <a:cs typeface="Arial"/>
                          </a:rPr>
                          <m:t>(</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GB" i="1">
                                    <a:latin typeface="Cambria Math" panose="02040503050406030204" pitchFamily="18" charset="0"/>
                                    <a:ea typeface="Cambria Math" panose="02040503050406030204" pitchFamily="18" charset="0"/>
                                  </a:rPr>
                                  <m:t>𝑉</m:t>
                                </m:r>
                              </m:e>
                            </m:acc>
                          </m:e>
                          <m:sub>
                            <m:r>
                              <a:rPr lang="en-GB" i="1">
                                <a:latin typeface="Cambria Math" panose="02040503050406030204" pitchFamily="18" charset="0"/>
                                <a:ea typeface="Cambria Math" panose="02040503050406030204" pitchFamily="18" charset="0"/>
                              </a:rPr>
                              <m:t>𝑐</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𝑜𝑢𝑡</m:t>
                            </m:r>
                          </m:sub>
                        </m:sSub>
                        <m:r>
                          <a:rPr lang="en-GB" b="0" i="1" smtClean="0">
                            <a:latin typeface="Cambria Math" panose="02040503050406030204" pitchFamily="18" charset="0"/>
                            <a:cs typeface="Arial"/>
                          </a:rPr>
                          <m:t>)</m:t>
                        </m:r>
                      </m:oMath>
                    </m:oMathPara>
                  </a14:m>
                  <a:endParaRPr lang="en-US"/>
                </a:p>
              </p:txBody>
            </p:sp>
          </mc:Choice>
          <mc:Fallback>
            <p:sp>
              <p:nvSpPr>
                <p:cNvPr id="17" name="TextBox 16">
                  <a:extLst>
                    <a:ext uri="{FF2B5EF4-FFF2-40B4-BE49-F238E27FC236}">
                      <a16:creationId xmlns:a16="http://schemas.microsoft.com/office/drawing/2014/main" id="{68762970-96A2-BAF2-88C6-B43C8EC31CF0}"/>
                    </a:ext>
                  </a:extLst>
                </p:cNvPr>
                <p:cNvSpPr txBox="1">
                  <a:spLocks noRot="1" noChangeAspect="1" noMove="1" noResize="1" noEditPoints="1" noAdjustHandles="1" noChangeArrowheads="1" noChangeShapeType="1" noTextEdit="1"/>
                </p:cNvSpPr>
                <p:nvPr/>
              </p:nvSpPr>
              <p:spPr>
                <a:xfrm>
                  <a:off x="9259591" y="5429711"/>
                  <a:ext cx="2731132" cy="338362"/>
                </a:xfrm>
                <a:prstGeom prst="rect">
                  <a:avLst/>
                </a:prstGeom>
                <a:blipFill>
                  <a:blip r:embed="rId11"/>
                  <a:stretch>
                    <a:fillRect b="-25926"/>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FECED251-48CF-EC5D-E8CD-37645875034D}"/>
                </a:ext>
              </a:extLst>
            </p:cNvPr>
            <p:cNvCxnSpPr>
              <a:cxnSpLocks/>
            </p:cNvCxnSpPr>
            <p:nvPr/>
          </p:nvCxnSpPr>
          <p:spPr>
            <a:xfrm flipH="1">
              <a:off x="5131384" y="5539209"/>
              <a:ext cx="9603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7D37A47-7619-0636-9872-4E9384E93881}"/>
                </a:ext>
              </a:extLst>
            </p:cNvPr>
            <p:cNvCxnSpPr>
              <a:cxnSpLocks/>
            </p:cNvCxnSpPr>
            <p:nvPr/>
          </p:nvCxnSpPr>
          <p:spPr>
            <a:xfrm flipV="1">
              <a:off x="4104817" y="4511554"/>
              <a:ext cx="579" cy="895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1C70BD1-6521-21A5-2C50-251D6CAC06AB}"/>
                </a:ext>
              </a:extLst>
            </p:cNvPr>
            <p:cNvCxnSpPr>
              <a:cxnSpLocks/>
              <a:stCxn id="114" idx="3"/>
              <a:endCxn id="13" idx="1"/>
            </p:cNvCxnSpPr>
            <p:nvPr/>
          </p:nvCxnSpPr>
          <p:spPr>
            <a:xfrm>
              <a:off x="5032073" y="4149525"/>
              <a:ext cx="1146136" cy="3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42F186ED-48EC-1E20-FFD5-2737CE407BEA}"/>
                </a:ext>
              </a:extLst>
            </p:cNvPr>
            <p:cNvCxnSpPr>
              <a:cxnSpLocks/>
              <a:stCxn id="13" idx="3"/>
            </p:cNvCxnSpPr>
            <p:nvPr/>
          </p:nvCxnSpPr>
          <p:spPr>
            <a:xfrm flipV="1">
              <a:off x="8102584" y="3298622"/>
              <a:ext cx="1470982" cy="85430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a:extLst>
                <a:ext uri="{FF2B5EF4-FFF2-40B4-BE49-F238E27FC236}">
                  <a16:creationId xmlns:a16="http://schemas.microsoft.com/office/drawing/2014/main" id="{B48CB34E-970F-7576-2788-9267F9DA0D90}"/>
                </a:ext>
              </a:extLst>
            </p:cNvPr>
            <p:cNvCxnSpPr>
              <a:cxnSpLocks/>
              <a:stCxn id="8" idx="3"/>
            </p:cNvCxnSpPr>
            <p:nvPr/>
          </p:nvCxnSpPr>
          <p:spPr>
            <a:xfrm>
              <a:off x="8931730" y="2183194"/>
              <a:ext cx="1841052" cy="882498"/>
            </a:xfrm>
            <a:prstGeom prst="bentConnector3">
              <a:avLst>
                <a:gd name="adj1" fmla="val 9889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24176C6-8BEC-EA60-B236-74FC2DC07670}"/>
                </a:ext>
              </a:extLst>
            </p:cNvPr>
            <p:cNvCxnSpPr>
              <a:cxnSpLocks/>
            </p:cNvCxnSpPr>
            <p:nvPr/>
          </p:nvCxnSpPr>
          <p:spPr>
            <a:xfrm>
              <a:off x="10004466" y="4844570"/>
              <a:ext cx="0" cy="531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B80A4B1-6A6E-64ED-F9A7-2FE36D6BCC25}"/>
                </a:ext>
              </a:extLst>
            </p:cNvPr>
            <p:cNvCxnSpPr>
              <a:cxnSpLocks/>
            </p:cNvCxnSpPr>
            <p:nvPr/>
          </p:nvCxnSpPr>
          <p:spPr>
            <a:xfrm flipH="1">
              <a:off x="8456379" y="5572058"/>
              <a:ext cx="6870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70DFC3B-2639-60B5-9799-678533A8E8AB}"/>
                </a:ext>
              </a:extLst>
            </p:cNvPr>
            <p:cNvCxnSpPr>
              <a:cxnSpLocks/>
            </p:cNvCxnSpPr>
            <p:nvPr/>
          </p:nvCxnSpPr>
          <p:spPr>
            <a:xfrm>
              <a:off x="10004466" y="3652683"/>
              <a:ext cx="0" cy="531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a:extLst>
                <a:ext uri="{FF2B5EF4-FFF2-40B4-BE49-F238E27FC236}">
                  <a16:creationId xmlns:a16="http://schemas.microsoft.com/office/drawing/2014/main" id="{CF03DDE3-6D20-EEED-F627-87173FBC3815}"/>
                </a:ext>
              </a:extLst>
            </p:cNvPr>
            <p:cNvCxnSpPr>
              <a:cxnSpLocks/>
            </p:cNvCxnSpPr>
            <p:nvPr/>
          </p:nvCxnSpPr>
          <p:spPr>
            <a:xfrm>
              <a:off x="5032073" y="1609129"/>
              <a:ext cx="1302796" cy="265343"/>
            </a:xfrm>
            <a:prstGeom prst="bentConnector3">
              <a:avLst>
                <a:gd name="adj1" fmla="val 10013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Elbow Connector 87">
              <a:extLst>
                <a:ext uri="{FF2B5EF4-FFF2-40B4-BE49-F238E27FC236}">
                  <a16:creationId xmlns:a16="http://schemas.microsoft.com/office/drawing/2014/main" id="{33FBB818-4BE0-0579-0B12-9191CE740CCF}"/>
                </a:ext>
              </a:extLst>
            </p:cNvPr>
            <p:cNvCxnSpPr>
              <a:cxnSpLocks/>
            </p:cNvCxnSpPr>
            <p:nvPr/>
          </p:nvCxnSpPr>
          <p:spPr>
            <a:xfrm flipV="1">
              <a:off x="7474092" y="2428893"/>
              <a:ext cx="982287" cy="869729"/>
            </a:xfrm>
            <a:prstGeom prst="bentConnector3">
              <a:avLst>
                <a:gd name="adj1" fmla="val 9945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Elbow Connector 94">
              <a:extLst>
                <a:ext uri="{FF2B5EF4-FFF2-40B4-BE49-F238E27FC236}">
                  <a16:creationId xmlns:a16="http://schemas.microsoft.com/office/drawing/2014/main" id="{B4B72C24-55A8-95C8-3337-B8173F453CB6}"/>
                </a:ext>
              </a:extLst>
            </p:cNvPr>
            <p:cNvCxnSpPr>
              <a:cxnSpLocks/>
            </p:cNvCxnSpPr>
            <p:nvPr/>
          </p:nvCxnSpPr>
          <p:spPr>
            <a:xfrm flipV="1">
              <a:off x="5039729" y="2346711"/>
              <a:ext cx="2629529" cy="291554"/>
            </a:xfrm>
            <a:prstGeom prst="bentConnector3">
              <a:avLst>
                <a:gd name="adj1" fmla="val 10029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 name="Elbow Connector 101">
              <a:extLst>
                <a:ext uri="{FF2B5EF4-FFF2-40B4-BE49-F238E27FC236}">
                  <a16:creationId xmlns:a16="http://schemas.microsoft.com/office/drawing/2014/main" id="{8CBACD6C-B9C9-DA36-C0CE-F1FABE052021}"/>
                </a:ext>
              </a:extLst>
            </p:cNvPr>
            <p:cNvCxnSpPr>
              <a:cxnSpLocks/>
            </p:cNvCxnSpPr>
            <p:nvPr/>
          </p:nvCxnSpPr>
          <p:spPr>
            <a:xfrm>
              <a:off x="5032073" y="1542321"/>
              <a:ext cx="6326497" cy="1523371"/>
            </a:xfrm>
            <a:prstGeom prst="bentConnector3">
              <a:avLst>
                <a:gd name="adj1" fmla="val 99910"/>
              </a:avLst>
            </a:prstGeom>
            <a:ln>
              <a:tailEnd type="triangle"/>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5AB5E6D1-D8B8-EF22-8265-0B0DAAC6AFD0}"/>
                </a:ext>
              </a:extLst>
            </p:cNvPr>
            <p:cNvSpPr/>
            <p:nvPr/>
          </p:nvSpPr>
          <p:spPr>
            <a:xfrm>
              <a:off x="6966189" y="1956117"/>
              <a:ext cx="412592" cy="454681"/>
            </a:xfrm>
            <a:prstGeom prst="rect">
              <a:avLst/>
            </a:prstGeom>
            <a:noFill/>
            <a:ln w="3492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C666A4FE-DA80-56FA-7772-3BD9FE132AAA}"/>
                </a:ext>
              </a:extLst>
            </p:cNvPr>
            <p:cNvSpPr/>
            <p:nvPr/>
          </p:nvSpPr>
          <p:spPr>
            <a:xfrm>
              <a:off x="2973435" y="3804137"/>
              <a:ext cx="2058638" cy="690775"/>
            </a:xfrm>
            <a:prstGeom prst="rect">
              <a:avLst/>
            </a:prstGeom>
            <a:noFill/>
            <a:ln w="349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380FE45A-725A-2322-8021-E7FE0FEA4781}"/>
                </a:ext>
              </a:extLst>
            </p:cNvPr>
            <p:cNvSpPr/>
            <p:nvPr/>
          </p:nvSpPr>
          <p:spPr>
            <a:xfrm>
              <a:off x="2974667" y="1310589"/>
              <a:ext cx="2045297" cy="1513054"/>
            </a:xfrm>
            <a:prstGeom prst="rect">
              <a:avLst/>
            </a:prstGeom>
            <a:noFill/>
            <a:ln w="349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AFE2915-CC18-F5CA-1954-F5561CC3A34F}"/>
                </a:ext>
              </a:extLst>
            </p:cNvPr>
            <p:cNvSpPr txBox="1"/>
            <p:nvPr/>
          </p:nvSpPr>
          <p:spPr>
            <a:xfrm>
              <a:off x="6816143" y="1587322"/>
              <a:ext cx="1607146" cy="646331"/>
            </a:xfrm>
            <a:prstGeom prst="rect">
              <a:avLst/>
            </a:prstGeom>
            <a:noFill/>
          </p:spPr>
          <p:txBody>
            <a:bodyPr wrap="square">
              <a:spAutoFit/>
            </a:bodyPr>
            <a:lstStyle/>
            <a:p>
              <a:r>
                <a:rPr lang="en-US" b="1">
                  <a:latin typeface="Arial"/>
                  <a:cs typeface="Arial"/>
                </a:rPr>
                <a:t>Shape matrix</a:t>
              </a:r>
              <a:endParaRPr lang="en-US" b="1"/>
            </a:p>
          </p:txBody>
        </p:sp>
        <p:cxnSp>
          <p:nvCxnSpPr>
            <p:cNvPr id="31" name="Elbow Connector 30">
              <a:extLst>
                <a:ext uri="{FF2B5EF4-FFF2-40B4-BE49-F238E27FC236}">
                  <a16:creationId xmlns:a16="http://schemas.microsoft.com/office/drawing/2014/main" id="{D7321CD9-D132-EAE5-DE6D-A76ED95250CF}"/>
                </a:ext>
              </a:extLst>
            </p:cNvPr>
            <p:cNvCxnSpPr>
              <a:cxnSpLocks/>
            </p:cNvCxnSpPr>
            <p:nvPr/>
          </p:nvCxnSpPr>
          <p:spPr>
            <a:xfrm flipV="1">
              <a:off x="4104817" y="3271484"/>
              <a:ext cx="1345108" cy="520374"/>
            </a:xfrm>
            <a:prstGeom prst="bentConnector3">
              <a:avLst>
                <a:gd name="adj1" fmla="val -144"/>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17CC6D5F-D4B0-A757-A37A-E7828856D9E1}"/>
              </a:ext>
            </a:extLst>
          </p:cNvPr>
          <p:cNvSpPr txBox="1"/>
          <p:nvPr/>
        </p:nvSpPr>
        <p:spPr>
          <a:xfrm>
            <a:off x="5116554" y="6325508"/>
            <a:ext cx="7215504" cy="369332"/>
          </a:xfrm>
          <a:prstGeom prst="rect">
            <a:avLst/>
          </a:prstGeom>
          <a:noFill/>
        </p:spPr>
        <p:txBody>
          <a:bodyPr wrap="square">
            <a:spAutoFit/>
          </a:bodyPr>
          <a:lstStyle/>
          <a:p>
            <a:r>
              <a:rPr lang="en-US">
                <a:latin typeface="Arial"/>
                <a:cs typeface="Arial"/>
              </a:rPr>
              <a:t>with the Shape matrix pre-calculated along the desired scenario.  </a:t>
            </a:r>
            <a:endParaRPr lang="en-US"/>
          </a:p>
        </p:txBody>
      </p:sp>
    </p:spTree>
    <p:extLst>
      <p:ext uri="{BB962C8B-B14F-4D97-AF65-F5344CB8AC3E}">
        <p14:creationId xmlns:p14="http://schemas.microsoft.com/office/powerpoint/2010/main" val="1935075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6EAD01-C563-5DB3-970C-EBA72C214508}"/>
              </a:ext>
            </a:extLst>
          </p:cNvPr>
          <p:cNvSpPr txBox="1"/>
          <p:nvPr/>
        </p:nvSpPr>
        <p:spPr>
          <a:xfrm>
            <a:off x="403384" y="144156"/>
            <a:ext cx="10514595" cy="646331"/>
          </a:xfrm>
          <a:prstGeom prst="rect">
            <a:avLst/>
          </a:prstGeom>
          <a:noFill/>
        </p:spPr>
        <p:txBody>
          <a:bodyPr wrap="square" lIns="91440" tIns="45720" rIns="91440" bIns="45720" rtlCol="0" anchor="t">
            <a:spAutoFit/>
          </a:bodyPr>
          <a:lstStyle/>
          <a:p>
            <a:pPr>
              <a:defRPr/>
            </a:pPr>
            <a:r>
              <a:rPr lang="en-US" sz="3600" b="1" spc="-150">
                <a:solidFill>
                  <a:srgbClr val="2E2D62"/>
                </a:solidFill>
                <a:latin typeface="Arial"/>
                <a:cs typeface="Arial"/>
              </a:rPr>
              <a:t>AI-supported Plasma Shape Control</a:t>
            </a:r>
            <a:endParaRPr lang="en-US" sz="3600"/>
          </a:p>
        </p:txBody>
      </p:sp>
      <p:grpSp>
        <p:nvGrpSpPr>
          <p:cNvPr id="16" name="Group 15">
            <a:extLst>
              <a:ext uri="{FF2B5EF4-FFF2-40B4-BE49-F238E27FC236}">
                <a16:creationId xmlns:a16="http://schemas.microsoft.com/office/drawing/2014/main" id="{50E11E62-BA9D-A7AE-D498-E93C1FDBB110}"/>
              </a:ext>
            </a:extLst>
          </p:cNvPr>
          <p:cNvGrpSpPr/>
          <p:nvPr/>
        </p:nvGrpSpPr>
        <p:grpSpPr>
          <a:xfrm>
            <a:off x="1058806" y="956010"/>
            <a:ext cx="6506127" cy="3614767"/>
            <a:chOff x="576831" y="1199821"/>
            <a:chExt cx="6345164" cy="4443242"/>
          </a:xfrm>
        </p:grpSpPr>
        <p:sp>
          <p:nvSpPr>
            <p:cNvPr id="4" name="Rounded Rectangle 3">
              <a:extLst>
                <a:ext uri="{FF2B5EF4-FFF2-40B4-BE49-F238E27FC236}">
                  <a16:creationId xmlns:a16="http://schemas.microsoft.com/office/drawing/2014/main" id="{8F39C545-91CF-EC3C-A0C7-BE18A3D91B9D}"/>
                </a:ext>
              </a:extLst>
            </p:cNvPr>
            <p:cNvSpPr/>
            <p:nvPr/>
          </p:nvSpPr>
          <p:spPr>
            <a:xfrm>
              <a:off x="1722410" y="2131664"/>
              <a:ext cx="2591443" cy="3434575"/>
            </a:xfrm>
            <a:prstGeom prst="roundRect">
              <a:avLst/>
            </a:prstGeom>
            <a:solidFill>
              <a:srgbClr val="00B050">
                <a:alpha val="5098"/>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41CB1ED9-2114-5FBC-075D-E0993507E58D}"/>
                </a:ext>
              </a:extLst>
            </p:cNvPr>
            <p:cNvSpPr/>
            <p:nvPr/>
          </p:nvSpPr>
          <p:spPr>
            <a:xfrm>
              <a:off x="1722411" y="3798772"/>
              <a:ext cx="5199584" cy="1767468"/>
            </a:xfrm>
            <a:prstGeom prst="roundRect">
              <a:avLst/>
            </a:prstGeom>
            <a:solidFill>
              <a:srgbClr val="FC6405">
                <a:alpha val="9804"/>
              </a:srgbClr>
            </a:solidFill>
            <a:ln w="19050">
              <a:solidFill>
                <a:srgbClr val="FC6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7704AC7-1847-3F19-CE14-30D8DC12FB83}"/>
                </a:ext>
              </a:extLst>
            </p:cNvPr>
            <p:cNvSpPr txBox="1"/>
            <p:nvPr/>
          </p:nvSpPr>
          <p:spPr>
            <a:xfrm rot="16200000">
              <a:off x="154249" y="2649012"/>
              <a:ext cx="1825554" cy="630341"/>
            </a:xfrm>
            <a:prstGeom prst="rect">
              <a:avLst/>
            </a:prstGeom>
            <a:noFill/>
          </p:spPr>
          <p:txBody>
            <a:bodyPr wrap="square" rtlCol="0">
              <a:spAutoFit/>
            </a:bodyPr>
            <a:lstStyle/>
            <a:p>
              <a:pPr algn="ctr"/>
              <a:r>
                <a:rPr lang="en-US"/>
                <a:t>‘Classical control’</a:t>
              </a:r>
            </a:p>
          </p:txBody>
        </p:sp>
        <p:sp>
          <p:nvSpPr>
            <p:cNvPr id="8" name="TextBox 7">
              <a:extLst>
                <a:ext uri="{FF2B5EF4-FFF2-40B4-BE49-F238E27FC236}">
                  <a16:creationId xmlns:a16="http://schemas.microsoft.com/office/drawing/2014/main" id="{994E39B5-DAE3-3642-2B71-8964E299ACD1}"/>
                </a:ext>
              </a:extLst>
            </p:cNvPr>
            <p:cNvSpPr txBox="1"/>
            <p:nvPr/>
          </p:nvSpPr>
          <p:spPr>
            <a:xfrm rot="16200000">
              <a:off x="125719" y="4268622"/>
              <a:ext cx="1825553" cy="923330"/>
            </a:xfrm>
            <a:prstGeom prst="rect">
              <a:avLst/>
            </a:prstGeom>
            <a:noFill/>
          </p:spPr>
          <p:txBody>
            <a:bodyPr wrap="square" rtlCol="0">
              <a:spAutoFit/>
            </a:bodyPr>
            <a:lstStyle/>
            <a:p>
              <a:pPr algn="ctr"/>
              <a:r>
                <a:rPr lang="en-US" b="1">
                  <a:solidFill>
                    <a:srgbClr val="FC6405"/>
                  </a:solidFill>
                </a:rPr>
                <a:t>AI / ML supported control</a:t>
              </a:r>
            </a:p>
          </p:txBody>
        </p:sp>
        <p:sp>
          <p:nvSpPr>
            <p:cNvPr id="9" name="TextBox 8">
              <a:extLst>
                <a:ext uri="{FF2B5EF4-FFF2-40B4-BE49-F238E27FC236}">
                  <a16:creationId xmlns:a16="http://schemas.microsoft.com/office/drawing/2014/main" id="{46AFB5BA-1656-53FF-8A30-8F67C3CEE20D}"/>
                </a:ext>
              </a:extLst>
            </p:cNvPr>
            <p:cNvSpPr txBox="1"/>
            <p:nvPr/>
          </p:nvSpPr>
          <p:spPr>
            <a:xfrm>
              <a:off x="1653928" y="1528185"/>
              <a:ext cx="2759743" cy="523219"/>
            </a:xfrm>
            <a:prstGeom prst="rect">
              <a:avLst/>
            </a:prstGeom>
            <a:noFill/>
          </p:spPr>
          <p:txBody>
            <a:bodyPr wrap="square">
              <a:spAutoFit/>
            </a:bodyPr>
            <a:lstStyle/>
            <a:p>
              <a:pPr algn="ctr"/>
              <a:r>
                <a:rPr lang="en-US" sz="1400">
                  <a:solidFill>
                    <a:schemeClr val="accent6">
                      <a:lumMod val="50000"/>
                    </a:schemeClr>
                  </a:solidFill>
                </a:rPr>
                <a:t>Wall/Passive currents are neglected</a:t>
              </a:r>
            </a:p>
          </p:txBody>
        </p:sp>
        <p:sp>
          <p:nvSpPr>
            <p:cNvPr id="10" name="TextBox 9">
              <a:extLst>
                <a:ext uri="{FF2B5EF4-FFF2-40B4-BE49-F238E27FC236}">
                  <a16:creationId xmlns:a16="http://schemas.microsoft.com/office/drawing/2014/main" id="{1777C90F-419F-E206-9E4F-906E6881C43E}"/>
                </a:ext>
              </a:extLst>
            </p:cNvPr>
            <p:cNvSpPr txBox="1"/>
            <p:nvPr/>
          </p:nvSpPr>
          <p:spPr>
            <a:xfrm>
              <a:off x="4802557" y="1199821"/>
              <a:ext cx="1685545" cy="416148"/>
            </a:xfrm>
            <a:prstGeom prst="rect">
              <a:avLst/>
            </a:prstGeom>
            <a:noFill/>
          </p:spPr>
          <p:txBody>
            <a:bodyPr wrap="square">
              <a:spAutoFit/>
            </a:bodyPr>
            <a:lstStyle/>
            <a:p>
              <a:pPr algn="ctr"/>
              <a:r>
                <a:rPr lang="en-US" sz="1600" b="1">
                  <a:solidFill>
                    <a:srgbClr val="7030A0"/>
                  </a:solidFill>
                </a:rPr>
                <a:t>Dynamic</a:t>
              </a:r>
            </a:p>
          </p:txBody>
        </p:sp>
        <p:sp>
          <p:nvSpPr>
            <p:cNvPr id="11" name="Rounded Rectangle 10">
              <a:extLst>
                <a:ext uri="{FF2B5EF4-FFF2-40B4-BE49-F238E27FC236}">
                  <a16:creationId xmlns:a16="http://schemas.microsoft.com/office/drawing/2014/main" id="{9249D82C-8F9D-D783-78D0-3E61A16A3F4B}"/>
                </a:ext>
              </a:extLst>
            </p:cNvPr>
            <p:cNvSpPr/>
            <p:nvPr/>
          </p:nvSpPr>
          <p:spPr>
            <a:xfrm>
              <a:off x="4330551" y="2131663"/>
              <a:ext cx="2591443" cy="3434575"/>
            </a:xfrm>
            <a:prstGeom prst="roundRect">
              <a:avLst/>
            </a:prstGeom>
            <a:solidFill>
              <a:srgbClr val="BE2BBB">
                <a:alpha val="5098"/>
              </a:srgbClr>
            </a:solidFill>
            <a:ln w="19050">
              <a:solidFill>
                <a:srgbClr val="BE2B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B747567-A16E-7DC0-B01A-773F544A3980}"/>
                </a:ext>
              </a:extLst>
            </p:cNvPr>
            <p:cNvSpPr txBox="1"/>
            <p:nvPr/>
          </p:nvSpPr>
          <p:spPr>
            <a:xfrm>
              <a:off x="4501011" y="1528185"/>
              <a:ext cx="2352260" cy="523219"/>
            </a:xfrm>
            <a:prstGeom prst="rect">
              <a:avLst/>
            </a:prstGeom>
            <a:noFill/>
          </p:spPr>
          <p:txBody>
            <a:bodyPr wrap="square">
              <a:spAutoFit/>
            </a:bodyPr>
            <a:lstStyle/>
            <a:p>
              <a:pPr algn="ctr"/>
              <a:r>
                <a:rPr lang="en-US" sz="1400">
                  <a:solidFill>
                    <a:srgbClr val="7030A0"/>
                  </a:solidFill>
                </a:rPr>
                <a:t>Wall/Passive currents are NOT neglected</a:t>
              </a:r>
            </a:p>
          </p:txBody>
        </p:sp>
        <p:sp>
          <p:nvSpPr>
            <p:cNvPr id="13" name="TextBox 12">
              <a:extLst>
                <a:ext uri="{FF2B5EF4-FFF2-40B4-BE49-F238E27FC236}">
                  <a16:creationId xmlns:a16="http://schemas.microsoft.com/office/drawing/2014/main" id="{DDB2E46E-3938-D995-0780-B70B1764D1C9}"/>
                </a:ext>
              </a:extLst>
            </p:cNvPr>
            <p:cNvSpPr txBox="1"/>
            <p:nvPr/>
          </p:nvSpPr>
          <p:spPr>
            <a:xfrm>
              <a:off x="4646002" y="4359340"/>
              <a:ext cx="1960541" cy="646331"/>
            </a:xfrm>
            <a:prstGeom prst="rect">
              <a:avLst/>
            </a:prstGeom>
            <a:noFill/>
          </p:spPr>
          <p:txBody>
            <a:bodyPr wrap="square" rtlCol="0">
              <a:spAutoFit/>
            </a:bodyPr>
            <a:lstStyle/>
            <a:p>
              <a:pPr algn="ctr"/>
              <a:r>
                <a:rPr lang="en-US" b="1">
                  <a:solidFill>
                    <a:srgbClr val="7030A0"/>
                  </a:solidFill>
                </a:rPr>
                <a:t>Reinforcement Learning </a:t>
              </a:r>
            </a:p>
          </p:txBody>
        </p:sp>
        <p:sp>
          <p:nvSpPr>
            <p:cNvPr id="14" name="TextBox 13">
              <a:extLst>
                <a:ext uri="{FF2B5EF4-FFF2-40B4-BE49-F238E27FC236}">
                  <a16:creationId xmlns:a16="http://schemas.microsoft.com/office/drawing/2014/main" id="{CA21FDC5-45E9-84FF-9FD6-D9C0800441B3}"/>
                </a:ext>
              </a:extLst>
            </p:cNvPr>
            <p:cNvSpPr txBox="1"/>
            <p:nvPr/>
          </p:nvSpPr>
          <p:spPr>
            <a:xfrm>
              <a:off x="2058668" y="2703404"/>
              <a:ext cx="1931147" cy="646331"/>
            </a:xfrm>
            <a:prstGeom prst="rect">
              <a:avLst/>
            </a:prstGeom>
            <a:noFill/>
          </p:spPr>
          <p:txBody>
            <a:bodyPr wrap="square" rtlCol="0">
              <a:spAutoFit/>
            </a:bodyPr>
            <a:lstStyle/>
            <a:p>
              <a:pPr algn="ctr"/>
              <a:r>
                <a:rPr lang="en-US" b="1">
                  <a:solidFill>
                    <a:schemeClr val="accent6">
                      <a:lumMod val="50000"/>
                    </a:schemeClr>
                  </a:solidFill>
                </a:rPr>
                <a:t>Current framework</a:t>
              </a:r>
            </a:p>
          </p:txBody>
        </p:sp>
        <p:sp>
          <p:nvSpPr>
            <p:cNvPr id="15" name="TextBox 14">
              <a:extLst>
                <a:ext uri="{FF2B5EF4-FFF2-40B4-BE49-F238E27FC236}">
                  <a16:creationId xmlns:a16="http://schemas.microsoft.com/office/drawing/2014/main" id="{A43995C7-AF4D-0CBE-E424-7D57203A5A33}"/>
                </a:ext>
              </a:extLst>
            </p:cNvPr>
            <p:cNvSpPr txBox="1"/>
            <p:nvPr/>
          </p:nvSpPr>
          <p:spPr>
            <a:xfrm>
              <a:off x="2201241" y="4324215"/>
              <a:ext cx="1633781" cy="646331"/>
            </a:xfrm>
            <a:prstGeom prst="rect">
              <a:avLst/>
            </a:prstGeom>
            <a:noFill/>
          </p:spPr>
          <p:txBody>
            <a:bodyPr wrap="none" rtlCol="0">
              <a:spAutoFit/>
            </a:bodyPr>
            <a:lstStyle/>
            <a:p>
              <a:pPr algn="ctr"/>
              <a:r>
                <a:rPr lang="en-US" b="1">
                  <a:solidFill>
                    <a:srgbClr val="FF6900"/>
                  </a:solidFill>
                </a:rPr>
                <a:t>Shape matrix</a:t>
              </a:r>
            </a:p>
            <a:p>
              <a:pPr algn="ctr"/>
              <a:r>
                <a:rPr lang="en-US" b="1">
                  <a:solidFill>
                    <a:srgbClr val="FF6900"/>
                  </a:solidFill>
                </a:rPr>
                <a:t> emulation</a:t>
              </a:r>
            </a:p>
          </p:txBody>
        </p:sp>
      </p:grpSp>
      <p:sp>
        <p:nvSpPr>
          <p:cNvPr id="17" name="TextBox 16">
            <a:extLst>
              <a:ext uri="{FF2B5EF4-FFF2-40B4-BE49-F238E27FC236}">
                <a16:creationId xmlns:a16="http://schemas.microsoft.com/office/drawing/2014/main" id="{3032FE9F-36A8-C6B1-004A-640680F0F33E}"/>
              </a:ext>
            </a:extLst>
          </p:cNvPr>
          <p:cNvSpPr txBox="1"/>
          <p:nvPr/>
        </p:nvSpPr>
        <p:spPr>
          <a:xfrm>
            <a:off x="2237548" y="6213136"/>
            <a:ext cx="6440635" cy="584775"/>
          </a:xfrm>
          <a:prstGeom prst="rect">
            <a:avLst/>
          </a:prstGeom>
          <a:noFill/>
        </p:spPr>
        <p:txBody>
          <a:bodyPr wrap="square" lIns="91440" tIns="45720" rIns="91440" bIns="45720" rtlCol="0" anchor="t">
            <a:spAutoFit/>
          </a:bodyPr>
          <a:lstStyle/>
          <a:p>
            <a:pPr algn="r"/>
            <a:r>
              <a:rPr lang="en-US" sz="1600" err="1">
                <a:latin typeface="Arial"/>
                <a:cs typeface="Arial"/>
              </a:rPr>
              <a:t>Agnello</a:t>
            </a:r>
            <a:r>
              <a:rPr lang="en-US" sz="1600">
                <a:latin typeface="Arial"/>
                <a:cs typeface="Arial"/>
              </a:rPr>
              <a:t> et al. (2024), </a:t>
            </a:r>
            <a:r>
              <a:rPr lang="en-US" sz="1600" i="1" err="1">
                <a:latin typeface="Arial"/>
                <a:cs typeface="Arial"/>
              </a:rPr>
              <a:t>Phys.Plasmas</a:t>
            </a:r>
            <a:r>
              <a:rPr lang="en-US" sz="1600">
                <a:latin typeface="Arial"/>
                <a:cs typeface="Arial"/>
              </a:rPr>
              <a:t>, doi:</a:t>
            </a:r>
            <a:r>
              <a:rPr lang="en-US" sz="1600" u="sng">
                <a:ea typeface="+mn-lt"/>
                <a:cs typeface="+mn-lt"/>
                <a:hlinkClick r:id="rId3"/>
              </a:rPr>
              <a:t>10.1063/5.0187822</a:t>
            </a:r>
            <a:br>
              <a:rPr lang="en-US" sz="1600" u="sng">
                <a:ea typeface="+mn-lt"/>
                <a:cs typeface="+mn-lt"/>
              </a:rPr>
            </a:br>
            <a:r>
              <a:rPr lang="en-US" sz="1600">
                <a:ea typeface="+mn-lt"/>
                <a:cs typeface="+mn-lt"/>
              </a:rPr>
              <a:t>Amorisco et al. (2023), ICDDPS-4 and IAEA-FEC23</a:t>
            </a:r>
          </a:p>
        </p:txBody>
      </p:sp>
      <p:sp>
        <p:nvSpPr>
          <p:cNvPr id="19" name="TextBox 18">
            <a:extLst>
              <a:ext uri="{FF2B5EF4-FFF2-40B4-BE49-F238E27FC236}">
                <a16:creationId xmlns:a16="http://schemas.microsoft.com/office/drawing/2014/main" id="{849E0365-CD7E-A94F-87C3-4687175554FC}"/>
              </a:ext>
            </a:extLst>
          </p:cNvPr>
          <p:cNvSpPr txBox="1"/>
          <p:nvPr/>
        </p:nvSpPr>
        <p:spPr>
          <a:xfrm>
            <a:off x="468909" y="4743367"/>
            <a:ext cx="6100762" cy="369332"/>
          </a:xfrm>
          <a:prstGeom prst="rect">
            <a:avLst/>
          </a:prstGeom>
          <a:noFill/>
        </p:spPr>
        <p:txBody>
          <a:bodyPr wrap="square">
            <a:spAutoFit/>
          </a:bodyPr>
          <a:lstStyle/>
          <a:p>
            <a:r>
              <a:rPr lang="en-US">
                <a:latin typeface="Arial"/>
                <a:cs typeface="Arial"/>
              </a:rPr>
              <a:t>- GS surrogate: shape target emulator </a:t>
            </a:r>
            <a:endParaRPr lang="en-US"/>
          </a:p>
        </p:txBody>
      </p:sp>
      <p:sp>
        <p:nvSpPr>
          <p:cNvPr id="20" name="TextBox 19">
            <a:extLst>
              <a:ext uri="{FF2B5EF4-FFF2-40B4-BE49-F238E27FC236}">
                <a16:creationId xmlns:a16="http://schemas.microsoft.com/office/drawing/2014/main" id="{68762A6E-268E-1ACE-89B0-53EAE7C55D6D}"/>
              </a:ext>
            </a:extLst>
          </p:cNvPr>
          <p:cNvSpPr txBox="1"/>
          <p:nvPr/>
        </p:nvSpPr>
        <p:spPr>
          <a:xfrm>
            <a:off x="468909" y="5094889"/>
            <a:ext cx="6100762" cy="369332"/>
          </a:xfrm>
          <a:prstGeom prst="rect">
            <a:avLst/>
          </a:prstGeom>
          <a:noFill/>
        </p:spPr>
        <p:txBody>
          <a:bodyPr wrap="square">
            <a:spAutoFit/>
          </a:bodyPr>
          <a:lstStyle/>
          <a:p>
            <a:r>
              <a:rPr lang="en-US">
                <a:latin typeface="Arial"/>
                <a:cs typeface="Arial"/>
              </a:rPr>
              <a:t>- Accurate Shape matrices at any point in the experiment</a:t>
            </a:r>
            <a:endParaRPr lang="en-US"/>
          </a:p>
        </p:txBody>
      </p:sp>
      <p:sp>
        <p:nvSpPr>
          <p:cNvPr id="18" name="TextBox 17">
            <a:extLst>
              <a:ext uri="{FF2B5EF4-FFF2-40B4-BE49-F238E27FC236}">
                <a16:creationId xmlns:a16="http://schemas.microsoft.com/office/drawing/2014/main" id="{E9724FF0-0C33-DEFE-2E72-39BA4AC1EE40}"/>
              </a:ext>
            </a:extLst>
          </p:cNvPr>
          <p:cNvSpPr txBox="1"/>
          <p:nvPr/>
        </p:nvSpPr>
        <p:spPr>
          <a:xfrm>
            <a:off x="9279560" y="159544"/>
            <a:ext cx="2765563" cy="369332"/>
          </a:xfrm>
          <a:prstGeom prst="rect">
            <a:avLst/>
          </a:prstGeom>
          <a:noFill/>
        </p:spPr>
        <p:txBody>
          <a:bodyPr wrap="square">
            <a:spAutoFit/>
          </a:bodyPr>
          <a:lstStyle/>
          <a:p>
            <a:pPr algn="ctr"/>
            <a:r>
              <a:rPr lang="en-US" sz="1800">
                <a:solidFill>
                  <a:schemeClr val="tx1">
                    <a:lumMod val="85000"/>
                    <a:lumOff val="15000"/>
                  </a:schemeClr>
                </a:solidFill>
              </a:rPr>
              <a:t>MAST-U equilibrium</a:t>
            </a:r>
            <a:endParaRPr lang="en-US"/>
          </a:p>
        </p:txBody>
      </p:sp>
      <p:pic>
        <p:nvPicPr>
          <p:cNvPr id="21" name="Picture 20" descr="A diagram of a cell phone&#10;&#10;Description automatically generated">
            <a:extLst>
              <a:ext uri="{FF2B5EF4-FFF2-40B4-BE49-F238E27FC236}">
                <a16:creationId xmlns:a16="http://schemas.microsoft.com/office/drawing/2014/main" id="{7261DC84-FA1D-2508-1A70-3FB9BA2F41A9}"/>
              </a:ext>
            </a:extLst>
          </p:cNvPr>
          <p:cNvPicPr>
            <a:picLocks noChangeAspect="1"/>
          </p:cNvPicPr>
          <p:nvPr/>
        </p:nvPicPr>
        <p:blipFill>
          <a:blip r:embed="rId4"/>
          <a:stretch>
            <a:fillRect/>
          </a:stretch>
        </p:blipFill>
        <p:spPr>
          <a:xfrm>
            <a:off x="8825546" y="-21938"/>
            <a:ext cx="3356043" cy="6858000"/>
          </a:xfrm>
          <a:prstGeom prst="rect">
            <a:avLst/>
          </a:prstGeom>
        </p:spPr>
      </p:pic>
      <p:cxnSp>
        <p:nvCxnSpPr>
          <p:cNvPr id="23" name="Straight Arrow Connector 22">
            <a:extLst>
              <a:ext uri="{FF2B5EF4-FFF2-40B4-BE49-F238E27FC236}">
                <a16:creationId xmlns:a16="http://schemas.microsoft.com/office/drawing/2014/main" id="{075D38D8-F17A-B510-50E4-19FB34877621}"/>
              </a:ext>
            </a:extLst>
          </p:cNvPr>
          <p:cNvCxnSpPr>
            <a:cxnSpLocks/>
            <a:stCxn id="26" idx="3"/>
          </p:cNvCxnSpPr>
          <p:nvPr/>
        </p:nvCxnSpPr>
        <p:spPr>
          <a:xfrm>
            <a:off x="8912664" y="4178239"/>
            <a:ext cx="925019" cy="392538"/>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F555903-B22A-777C-ACDE-484D3E4BEB0C}"/>
              </a:ext>
            </a:extLst>
          </p:cNvPr>
          <p:cNvSpPr txBox="1"/>
          <p:nvPr/>
        </p:nvSpPr>
        <p:spPr>
          <a:xfrm>
            <a:off x="7992702" y="4008962"/>
            <a:ext cx="919962" cy="338554"/>
          </a:xfrm>
          <a:prstGeom prst="rect">
            <a:avLst/>
          </a:prstGeom>
          <a:noFill/>
        </p:spPr>
        <p:txBody>
          <a:bodyPr wrap="square">
            <a:spAutoFit/>
          </a:bodyPr>
          <a:lstStyle/>
          <a:p>
            <a:r>
              <a:rPr lang="en-US" sz="1600">
                <a:latin typeface="Arial"/>
                <a:cs typeface="Arial"/>
              </a:rPr>
              <a:t>X-point</a:t>
            </a:r>
            <a:endParaRPr lang="en-US" sz="1600"/>
          </a:p>
        </p:txBody>
      </p:sp>
      <p:cxnSp>
        <p:nvCxnSpPr>
          <p:cNvPr id="27" name="Straight Arrow Connector 26">
            <a:extLst>
              <a:ext uri="{FF2B5EF4-FFF2-40B4-BE49-F238E27FC236}">
                <a16:creationId xmlns:a16="http://schemas.microsoft.com/office/drawing/2014/main" id="{90123688-98A7-04D6-C895-672E80495A5D}"/>
              </a:ext>
            </a:extLst>
          </p:cNvPr>
          <p:cNvCxnSpPr>
            <a:cxnSpLocks/>
            <a:stCxn id="33" idx="3"/>
          </p:cNvCxnSpPr>
          <p:nvPr/>
        </p:nvCxnSpPr>
        <p:spPr>
          <a:xfrm>
            <a:off x="8905946" y="5634220"/>
            <a:ext cx="2012033" cy="270007"/>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0" name="5-point Star 29">
            <a:extLst>
              <a:ext uri="{FF2B5EF4-FFF2-40B4-BE49-F238E27FC236}">
                <a16:creationId xmlns:a16="http://schemas.microsoft.com/office/drawing/2014/main" id="{47DC19F5-7341-4A95-F483-C8A2497690D2}"/>
              </a:ext>
            </a:extLst>
          </p:cNvPr>
          <p:cNvSpPr/>
          <p:nvPr/>
        </p:nvSpPr>
        <p:spPr>
          <a:xfrm>
            <a:off x="10902213" y="5770180"/>
            <a:ext cx="291304" cy="212878"/>
          </a:xfrm>
          <a:prstGeom prst="star5">
            <a:avLst/>
          </a:prstGeom>
          <a:solidFill>
            <a:srgbClr val="F089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8549A006-3294-0BBE-6BAC-8FD3B407D58F}"/>
              </a:ext>
            </a:extLst>
          </p:cNvPr>
          <p:cNvSpPr txBox="1"/>
          <p:nvPr/>
        </p:nvSpPr>
        <p:spPr>
          <a:xfrm>
            <a:off x="7985984" y="5341832"/>
            <a:ext cx="919962" cy="584775"/>
          </a:xfrm>
          <a:prstGeom prst="rect">
            <a:avLst/>
          </a:prstGeom>
          <a:noFill/>
        </p:spPr>
        <p:txBody>
          <a:bodyPr wrap="square">
            <a:spAutoFit/>
          </a:bodyPr>
          <a:lstStyle/>
          <a:p>
            <a:pPr algn="r"/>
            <a:r>
              <a:rPr lang="en-US" sz="1600">
                <a:latin typeface="Arial"/>
                <a:cs typeface="Arial"/>
              </a:rPr>
              <a:t>Strike point</a:t>
            </a:r>
            <a:endParaRPr lang="en-US" sz="1600"/>
          </a:p>
        </p:txBody>
      </p:sp>
      <p:cxnSp>
        <p:nvCxnSpPr>
          <p:cNvPr id="36" name="Straight Arrow Connector 35">
            <a:extLst>
              <a:ext uri="{FF2B5EF4-FFF2-40B4-BE49-F238E27FC236}">
                <a16:creationId xmlns:a16="http://schemas.microsoft.com/office/drawing/2014/main" id="{E9D4B9FC-3C4C-539A-AE18-96AB6B78314B}"/>
              </a:ext>
            </a:extLst>
          </p:cNvPr>
          <p:cNvCxnSpPr>
            <a:cxnSpLocks/>
          </p:cNvCxnSpPr>
          <p:nvPr/>
        </p:nvCxnSpPr>
        <p:spPr>
          <a:xfrm>
            <a:off x="8946503" y="2409949"/>
            <a:ext cx="667263" cy="882884"/>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13030A4-46CA-21A3-C31B-2A285D50730C}"/>
              </a:ext>
            </a:extLst>
          </p:cNvPr>
          <p:cNvCxnSpPr>
            <a:cxnSpLocks/>
          </p:cNvCxnSpPr>
          <p:nvPr/>
        </p:nvCxnSpPr>
        <p:spPr>
          <a:xfrm>
            <a:off x="8946503" y="2409949"/>
            <a:ext cx="2101362" cy="851844"/>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F16A403-58F7-7A72-7456-F5E82DF82943}"/>
              </a:ext>
            </a:extLst>
          </p:cNvPr>
          <p:cNvSpPr txBox="1"/>
          <p:nvPr/>
        </p:nvSpPr>
        <p:spPr>
          <a:xfrm>
            <a:off x="7613050" y="1775462"/>
            <a:ext cx="1332650" cy="1077218"/>
          </a:xfrm>
          <a:prstGeom prst="rect">
            <a:avLst/>
          </a:prstGeom>
          <a:noFill/>
        </p:spPr>
        <p:txBody>
          <a:bodyPr wrap="square">
            <a:spAutoFit/>
          </a:bodyPr>
          <a:lstStyle/>
          <a:p>
            <a:pPr algn="r"/>
            <a:r>
              <a:rPr lang="en-US" sz="1600">
                <a:latin typeface="Arial"/>
                <a:cs typeface="Arial"/>
              </a:rPr>
              <a:t>Inner &amp; outer midplane points</a:t>
            </a:r>
            <a:endParaRPr lang="en-US" sz="1600"/>
          </a:p>
        </p:txBody>
      </p:sp>
      <p:sp>
        <p:nvSpPr>
          <p:cNvPr id="2" name="TextBox 1">
            <a:extLst>
              <a:ext uri="{FF2B5EF4-FFF2-40B4-BE49-F238E27FC236}">
                <a16:creationId xmlns:a16="http://schemas.microsoft.com/office/drawing/2014/main" id="{614A4C9B-52D5-FA2E-CB82-9F9BA5C73D6A}"/>
              </a:ext>
            </a:extLst>
          </p:cNvPr>
          <p:cNvSpPr txBox="1"/>
          <p:nvPr/>
        </p:nvSpPr>
        <p:spPr>
          <a:xfrm>
            <a:off x="468909" y="5450558"/>
            <a:ext cx="6100762" cy="369332"/>
          </a:xfrm>
          <a:prstGeom prst="rect">
            <a:avLst/>
          </a:prstGeom>
          <a:noFill/>
        </p:spPr>
        <p:txBody>
          <a:bodyPr wrap="square">
            <a:spAutoFit/>
          </a:bodyPr>
          <a:lstStyle/>
          <a:p>
            <a:r>
              <a:rPr lang="en-US">
                <a:latin typeface="Arial"/>
                <a:cs typeface="Arial"/>
              </a:rPr>
              <a:t>- Ensemble averages</a:t>
            </a:r>
            <a:endParaRPr lang="en-US"/>
          </a:p>
        </p:txBody>
      </p:sp>
    </p:spTree>
    <p:extLst>
      <p:ext uri="{BB962C8B-B14F-4D97-AF65-F5344CB8AC3E}">
        <p14:creationId xmlns:p14="http://schemas.microsoft.com/office/powerpoint/2010/main" val="4132727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01A8EEF6-0D5F-0D8B-36FB-5D1D6627C3EA}"/>
              </a:ext>
            </a:extLst>
          </p:cNvPr>
          <p:cNvSpPr>
            <a:spLocks noGrp="1"/>
          </p:cNvSpPr>
          <p:nvPr>
            <p:ph type="sldNum" sz="quarter" idx="12"/>
          </p:nvPr>
        </p:nvSpPr>
        <p:spPr>
          <a:xfrm>
            <a:off x="11767458" y="6435726"/>
            <a:ext cx="424542" cy="419736"/>
          </a:xfrm>
        </p:spPr>
        <p:txBody>
          <a:bodyPr/>
          <a:lstStyle/>
          <a:p>
            <a:pPr algn="ctr"/>
            <a:fld id="{9A8449E1-0337-CF4F-87D0-5873B66C1E54}" type="slidenum">
              <a:rPr lang="en-US" smtClean="0"/>
              <a:pPr algn="ctr"/>
              <a:t>13</a:t>
            </a:fld>
            <a:endParaRPr lang="en-US"/>
          </a:p>
        </p:txBody>
      </p:sp>
      <p:sp>
        <p:nvSpPr>
          <p:cNvPr id="4" name="Title 8">
            <a:extLst>
              <a:ext uri="{FF2B5EF4-FFF2-40B4-BE49-F238E27FC236}">
                <a16:creationId xmlns:a16="http://schemas.microsoft.com/office/drawing/2014/main" id="{5DB50081-5C41-2243-5EB4-1127294703EB}"/>
              </a:ext>
            </a:extLst>
          </p:cNvPr>
          <p:cNvSpPr txBox="1">
            <a:spLocks/>
          </p:cNvSpPr>
          <p:nvPr/>
        </p:nvSpPr>
        <p:spPr>
          <a:xfrm>
            <a:off x="222579" y="334789"/>
            <a:ext cx="11544879" cy="543435"/>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err="1"/>
              <a:t>FreeGSNKE</a:t>
            </a:r>
            <a:r>
              <a:rPr lang="en-US"/>
              <a:t>: </a:t>
            </a:r>
            <a:r>
              <a:rPr lang="en-US" err="1"/>
              <a:t>FreeGS</a:t>
            </a:r>
            <a:r>
              <a:rPr lang="en-US"/>
              <a:t> Newton-</a:t>
            </a:r>
            <a:r>
              <a:rPr lang="en-US" err="1"/>
              <a:t>Krylov</a:t>
            </a:r>
            <a:r>
              <a:rPr lang="en-US"/>
              <a:t> Evolutive</a:t>
            </a:r>
          </a:p>
        </p:txBody>
      </p:sp>
      <p:sp>
        <p:nvSpPr>
          <p:cNvPr id="5" name="Title 3">
            <a:extLst>
              <a:ext uri="{FF2B5EF4-FFF2-40B4-BE49-F238E27FC236}">
                <a16:creationId xmlns:a16="http://schemas.microsoft.com/office/drawing/2014/main" id="{135AEAF2-B124-2F5B-E39D-2C64154A8B6B}"/>
              </a:ext>
            </a:extLst>
          </p:cNvPr>
          <p:cNvSpPr txBox="1">
            <a:spLocks/>
          </p:cNvSpPr>
          <p:nvPr/>
        </p:nvSpPr>
        <p:spPr>
          <a:xfrm>
            <a:off x="359210" y="351187"/>
            <a:ext cx="8787758" cy="54343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3600" b="0" i="0" kern="1200">
                <a:solidFill>
                  <a:srgbClr val="060C88"/>
                </a:solidFill>
                <a:latin typeface="NEOSANSMEDIUMTR" panose="02000506020000020004" pitchFamily="2" charset="77"/>
                <a:ea typeface="+mj-ea"/>
                <a:cs typeface="+mj-cs"/>
              </a:defRPr>
            </a:lvl1pPr>
          </a:lstStyle>
          <a:p>
            <a:endParaRPr lang="en-US" b="1">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7485AFA9-5CC6-9564-FED7-B694ABC328DF}"/>
                  </a:ext>
                </a:extLst>
              </p:cNvPr>
              <p:cNvSpPr txBox="1"/>
              <p:nvPr/>
            </p:nvSpPr>
            <p:spPr>
              <a:xfrm>
                <a:off x="359209" y="1033255"/>
                <a:ext cx="6015455" cy="4314899"/>
              </a:xfrm>
              <a:prstGeom prst="rect">
                <a:avLst/>
              </a:prstGeom>
              <a:noFill/>
            </p:spPr>
            <p:txBody>
              <a:bodyPr wrap="square" rtlCol="0">
                <a:spAutoFit/>
              </a:bodyPr>
              <a:lstStyle/>
              <a:p>
                <a:r>
                  <a:rPr lang="en-US"/>
                  <a:t>Fully Python non-linear solver for the evolutive equilibrium problem. Extends Ben </a:t>
                </a:r>
                <a:r>
                  <a:rPr lang="en-US" err="1"/>
                  <a:t>Dudson’s</a:t>
                </a:r>
                <a:r>
                  <a:rPr lang="en-US"/>
                  <a:t> </a:t>
                </a:r>
                <a:r>
                  <a:rPr lang="en-US" err="1"/>
                  <a:t>FreeGS</a:t>
                </a:r>
                <a:r>
                  <a:rPr lang="en-US"/>
                  <a:t>.</a:t>
                </a:r>
              </a:p>
              <a:p>
                <a:endParaRPr lang="en-US" sz="700" b="1"/>
              </a:p>
              <a:p>
                <a:pPr marL="342900" indent="-342900">
                  <a:buFont typeface="+mj-lt"/>
                  <a:buAutoNum type="arabicPeriod"/>
                </a:pPr>
                <a:r>
                  <a:rPr lang="en-US" b="1"/>
                  <a:t>Static GS solver</a:t>
                </a:r>
                <a:r>
                  <a:rPr lang="en-US"/>
                  <a:t>: </a:t>
                </a:r>
              </a:p>
              <a:p>
                <a:pPr marL="742950" lvl="1" indent="-285750">
                  <a:buFont typeface="Arial" panose="020B0604020202020204" pitchFamily="34" charset="0"/>
                  <a:buChar char="•"/>
                </a:pPr>
                <a:r>
                  <a:rPr lang="en-US"/>
                  <a:t>forward-solve of Grad-</a:t>
                </a:r>
                <a:r>
                  <a:rPr lang="en-US" err="1"/>
                  <a:t>Shafranov</a:t>
                </a:r>
                <a:r>
                  <a:rPr lang="en-US"/>
                  <a:t> eq.,</a:t>
                </a:r>
              </a:p>
              <a:p>
                <a:pPr lvl="1"/>
                <a:r>
                  <a:rPr lang="en-US"/>
                  <a:t>Newton-</a:t>
                </a:r>
                <a:r>
                  <a:rPr lang="en-US" err="1"/>
                  <a:t>Krylov</a:t>
                </a:r>
                <a:r>
                  <a:rPr lang="en-US"/>
                  <a:t> method.</a:t>
                </a:r>
              </a:p>
              <a:p>
                <a:endParaRPr lang="en-US" sz="700"/>
              </a:p>
              <a:p>
                <a:pPr marL="342900" indent="-342900">
                  <a:buFont typeface="+mj-lt"/>
                  <a:buAutoNum type="arabicPeriod" startAt="2"/>
                </a:pPr>
                <a:r>
                  <a:rPr lang="en-US" b="1"/>
                  <a:t>Linear dynamics:</a:t>
                </a:r>
                <a:endParaRPr lang="en-US"/>
              </a:p>
              <a:p>
                <a:pPr marL="742950" lvl="1" indent="-285750">
                  <a:buFont typeface="Arial" panose="020B0604020202020204" pitchFamily="34" charset="0"/>
                  <a:buChar char="•"/>
                </a:pPr>
                <a:r>
                  <a:rPr lang="en-US"/>
                  <a:t>Automated normal mode decomposition of passive structure model</a:t>
                </a:r>
              </a:p>
              <a:p>
                <a:pPr marL="742950" lvl="1" indent="-285750">
                  <a:buFont typeface="Arial" panose="020B0604020202020204" pitchFamily="34" charset="0"/>
                  <a:buChar char="•"/>
                </a:pPr>
                <a:r>
                  <a:rPr lang="en-US"/>
                  <a:t>Linear stability analysis, linear growth-rate of vertical instability</a:t>
                </a:r>
              </a:p>
              <a:p>
                <a:endParaRPr lang="en-US" sz="700"/>
              </a:p>
              <a:p>
                <a:pPr marL="342900" indent="-342900">
                  <a:buFont typeface="+mj-lt"/>
                  <a:buAutoNum type="arabicPeriod" startAt="3"/>
                </a:pPr>
                <a:r>
                  <a:rPr lang="en-US" b="1"/>
                  <a:t>Non-linear dynamics:</a:t>
                </a:r>
              </a:p>
              <a:p>
                <a:pPr marL="742950" lvl="1" indent="-285750">
                  <a:buFont typeface="Arial" panose="020B0604020202020204" pitchFamily="34" charset="0"/>
                  <a:buChar char="•"/>
                </a:pPr>
                <a:r>
                  <a:rPr lang="en-US">
                    <a:latin typeface="Arial" panose="020B0604020202020204" pitchFamily="34" charset="0"/>
                    <a:cs typeface="Arial" panose="020B0604020202020204" pitchFamily="34" charset="0"/>
                  </a:rPr>
                  <a:t>NK-based solver of fully non-linear problem</a:t>
                </a:r>
              </a:p>
              <a:p>
                <a:pPr marL="742950" lvl="1" indent="-285750">
                  <a:buFont typeface="Arial" panose="020B0604020202020204" pitchFamily="34" charset="0"/>
                  <a:buChar char="•"/>
                </a:pPr>
                <a:r>
                  <a:rPr lang="en-US">
                    <a:latin typeface="Arial" panose="020B0604020202020204" pitchFamily="34" charset="0"/>
                    <a:cs typeface="Arial" panose="020B0604020202020204" pitchFamily="34" charset="0"/>
                  </a:rPr>
                  <a:t>Prescribed time evolving profiles, parameterized by </a:t>
                </a:r>
                <a14:m>
                  <m:oMath xmlns:m="http://schemas.openxmlformats.org/officeDocument/2006/math">
                    <m:sSub>
                      <m:sSubPr>
                        <m:ctrlPr>
                          <a:rPr lang="en-US" i="1" dirty="0" smtClean="0">
                            <a:latin typeface="Cambria Math" panose="02040503050406030204" pitchFamily="18" charset="0"/>
                          </a:rPr>
                        </m:ctrlPr>
                      </m:sSubPr>
                      <m:e>
                        <m:r>
                          <a:rPr lang="en-GB" b="0" i="1" dirty="0" smtClean="0">
                            <a:latin typeface="Cambria Math" panose="02040503050406030204" pitchFamily="18" charset="0"/>
                          </a:rPr>
                          <m:t>𝑝</m:t>
                        </m:r>
                      </m:e>
                      <m:sub>
                        <m:r>
                          <a:rPr lang="en-GB" b="0" i="1" dirty="0" smtClean="0">
                            <a:latin typeface="Cambria Math" panose="02040503050406030204" pitchFamily="18" charset="0"/>
                          </a:rPr>
                          <m:t>𝑎</m:t>
                        </m:r>
                      </m:sub>
                    </m:sSub>
                    <m:r>
                      <a:rPr lang="en-GB" dirty="0">
                        <a:latin typeface="Cambria Math" panose="02040503050406030204" pitchFamily="18" charset="0"/>
                      </a:rPr>
                      <m:t>(</m:t>
                    </m:r>
                    <m:r>
                      <m:rPr>
                        <m:sty m:val="p"/>
                      </m:rPr>
                      <a:rPr lang="en-GB" dirty="0">
                        <a:latin typeface="Cambria Math" panose="02040503050406030204" pitchFamily="18" charset="0"/>
                      </a:rPr>
                      <m:t>t</m:t>
                    </m:r>
                    <m:r>
                      <a:rPr lang="en-GB" dirty="0">
                        <a:latin typeface="Cambria Math" panose="02040503050406030204" pitchFamily="18" charset="0"/>
                      </a:rPr>
                      <m:t>)</m:t>
                    </m:r>
                  </m:oMath>
                </a14:m>
                <a:r>
                  <a:rPr lang="en-US">
                    <a:latin typeface="Arial" panose="020B0604020202020204" pitchFamily="34" charset="0"/>
                    <a:cs typeface="Arial" panose="020B0604020202020204" pitchFamily="34" charset="0"/>
                  </a:rPr>
                  <a:t> o</a:t>
                </a:r>
                <a14:m>
                  <m:oMath xmlns:m="http://schemas.openxmlformats.org/officeDocument/2006/math">
                    <m:r>
                      <m:rPr>
                        <m:sty m:val="p"/>
                      </m:rPr>
                      <a:rPr lang="en-GB" b="0" i="0" dirty="0" smtClean="0">
                        <a:latin typeface="Cambria Math" panose="02040503050406030204" pitchFamily="18" charset="0"/>
                      </a:rPr>
                      <m:t>r</m:t>
                    </m:r>
                    <m:r>
                      <a:rPr lang="en-GB" b="0" i="0" dirty="0" smtClean="0">
                        <a:latin typeface="Cambria Math" panose="02040503050406030204" pitchFamily="18" charset="0"/>
                      </a:rPr>
                      <m:t> </m:t>
                    </m:r>
                    <m:sSub>
                      <m:sSubPr>
                        <m:ctrlPr>
                          <a:rPr lang="en-US" i="1" dirty="0">
                            <a:latin typeface="Cambria Math" panose="02040503050406030204" pitchFamily="18" charset="0"/>
                          </a:rPr>
                        </m:ctrlPr>
                      </m:sSubPr>
                      <m:e>
                        <m:r>
                          <a:rPr lang="en-GB" i="1" dirty="0" smtClean="0">
                            <a:latin typeface="Cambria Math" panose="02040503050406030204" pitchFamily="18" charset="0"/>
                            <a:ea typeface="Cambria Math" panose="02040503050406030204" pitchFamily="18" charset="0"/>
                          </a:rPr>
                          <m:t>𝛽</m:t>
                        </m:r>
                      </m:e>
                      <m:sub>
                        <m:r>
                          <a:rPr lang="en-GB" b="0" i="1" dirty="0" smtClean="0">
                            <a:latin typeface="Cambria Math" panose="02040503050406030204" pitchFamily="18" charset="0"/>
                          </a:rPr>
                          <m:t>𝑝</m:t>
                        </m:r>
                      </m:sub>
                    </m:sSub>
                    <m:r>
                      <a:rPr lang="en-GB" b="0" i="0" dirty="0" smtClean="0">
                        <a:latin typeface="Cambria Math" panose="02040503050406030204" pitchFamily="18" charset="0"/>
                      </a:rPr>
                      <m:t>(</m:t>
                    </m:r>
                    <m:r>
                      <m:rPr>
                        <m:sty m:val="p"/>
                      </m:rPr>
                      <a:rPr lang="en-GB" b="0" i="0" dirty="0" smtClean="0">
                        <a:latin typeface="Cambria Math" panose="02040503050406030204" pitchFamily="18" charset="0"/>
                      </a:rPr>
                      <m:t>t</m:t>
                    </m:r>
                    <m:r>
                      <a:rPr lang="en-GB" b="0" i="0" dirty="0" smtClean="0">
                        <a:latin typeface="Cambria Math" panose="02040503050406030204" pitchFamily="18" charset="0"/>
                      </a:rPr>
                      <m:t>)</m:t>
                    </m:r>
                  </m:oMath>
                </a14:m>
                <a:r>
                  <a:rPr lang="en-US">
                    <a:latin typeface="Arial" panose="020B0604020202020204" pitchFamily="34" charset="0"/>
                    <a:cs typeface="Arial" panose="020B0604020202020204" pitchFamily="34" charset="0"/>
                  </a:rPr>
                  <a:t>, evolving </a:t>
                </a:r>
                <a14:m>
                  <m:oMath xmlns:m="http://schemas.openxmlformats.org/officeDocument/2006/math">
                    <m:sSub>
                      <m:sSubPr>
                        <m:ctrlPr>
                          <a:rPr lang="en-US" i="1" dirty="0">
                            <a:latin typeface="Cambria Math" panose="02040503050406030204" pitchFamily="18" charset="0"/>
                          </a:rPr>
                        </m:ctrlPr>
                      </m:sSubPr>
                      <m:e>
                        <m:r>
                          <a:rPr lang="en-GB" i="1" dirty="0" smtClean="0">
                            <a:latin typeface="Cambria Math" panose="02040503050406030204" pitchFamily="18" charset="0"/>
                          </a:rPr>
                          <m:t>𝛼</m:t>
                        </m:r>
                      </m:e>
                      <m:sub>
                        <m:r>
                          <a:rPr lang="en-GB" b="0" i="1" dirty="0" smtClean="0">
                            <a:latin typeface="Cambria Math" panose="02040503050406030204" pitchFamily="18" charset="0"/>
                          </a:rPr>
                          <m:t>𝑚</m:t>
                        </m:r>
                      </m:sub>
                    </m:sSub>
                    <m:d>
                      <m:dPr>
                        <m:ctrlPr>
                          <a:rPr lang="en-GB" b="0" i="1" dirty="0" smtClean="0">
                            <a:latin typeface="Cambria Math" panose="02040503050406030204" pitchFamily="18" charset="0"/>
                          </a:rPr>
                        </m:ctrlPr>
                      </m:dPr>
                      <m:e>
                        <m:r>
                          <a:rPr lang="en-GB" b="0" i="1" dirty="0" smtClean="0">
                            <a:latin typeface="Cambria Math" panose="02040503050406030204" pitchFamily="18" charset="0"/>
                          </a:rPr>
                          <m:t>𝑡</m:t>
                        </m:r>
                      </m:e>
                    </m:d>
                    <m:r>
                      <a:rPr lang="en-GB" b="0" i="1" dirty="0" smtClean="0">
                        <a:latin typeface="Cambria Math" panose="02040503050406030204" pitchFamily="18" charset="0"/>
                      </a:rPr>
                      <m:t>, </m:t>
                    </m:r>
                    <m:sSub>
                      <m:sSubPr>
                        <m:ctrlPr>
                          <a:rPr lang="en-US" i="1" dirty="0" smtClean="0">
                            <a:latin typeface="Cambria Math" panose="02040503050406030204" pitchFamily="18" charset="0"/>
                          </a:rPr>
                        </m:ctrlPr>
                      </m:sSubPr>
                      <m:e>
                        <m:r>
                          <a:rPr lang="en-GB" i="1" dirty="0">
                            <a:latin typeface="Cambria Math" panose="02040503050406030204" pitchFamily="18" charset="0"/>
                          </a:rPr>
                          <m:t>𝛼</m:t>
                        </m:r>
                      </m:e>
                      <m:sub>
                        <m:r>
                          <a:rPr lang="en-GB" b="0" i="1" dirty="0" smtClean="0">
                            <a:latin typeface="Cambria Math" panose="02040503050406030204" pitchFamily="18" charset="0"/>
                          </a:rPr>
                          <m:t>𝑛</m:t>
                        </m:r>
                      </m:sub>
                    </m:sSub>
                    <m:d>
                      <m:dPr>
                        <m:ctrlPr>
                          <a:rPr lang="en-GB" i="1" dirty="0">
                            <a:latin typeface="Cambria Math" panose="02040503050406030204" pitchFamily="18" charset="0"/>
                          </a:rPr>
                        </m:ctrlPr>
                      </m:dPr>
                      <m:e>
                        <m:r>
                          <a:rPr lang="en-GB" i="1" dirty="0">
                            <a:latin typeface="Cambria Math" panose="02040503050406030204" pitchFamily="18" charset="0"/>
                          </a:rPr>
                          <m:t>𝑡</m:t>
                        </m:r>
                      </m:e>
                    </m:d>
                  </m:oMath>
                </a14:m>
                <a:endParaRPr lang="en-US">
                  <a:latin typeface="Arial" panose="020B0604020202020204" pitchFamily="34" charset="0"/>
                  <a:cs typeface="Arial" panose="020B0604020202020204" pitchFamily="34" charset="0"/>
                </a:endParaRPr>
              </a:p>
            </p:txBody>
          </p:sp>
        </mc:Choice>
        <mc:Fallback>
          <p:sp>
            <p:nvSpPr>
              <p:cNvPr id="9" name="TextBox 8">
                <a:extLst>
                  <a:ext uri="{FF2B5EF4-FFF2-40B4-BE49-F238E27FC236}">
                    <a16:creationId xmlns:a16="http://schemas.microsoft.com/office/drawing/2014/main" id="{7485AFA9-5CC6-9564-FED7-B694ABC328DF}"/>
                  </a:ext>
                </a:extLst>
              </p:cNvPr>
              <p:cNvSpPr txBox="1">
                <a:spLocks noRot="1" noChangeAspect="1" noMove="1" noResize="1" noEditPoints="1" noAdjustHandles="1" noChangeArrowheads="1" noChangeShapeType="1" noTextEdit="1"/>
              </p:cNvSpPr>
              <p:nvPr/>
            </p:nvSpPr>
            <p:spPr>
              <a:xfrm>
                <a:off x="359209" y="1033255"/>
                <a:ext cx="6015455" cy="4314899"/>
              </a:xfrm>
              <a:prstGeom prst="rect">
                <a:avLst/>
              </a:prstGeom>
              <a:blipFill>
                <a:blip r:embed="rId3"/>
                <a:stretch>
                  <a:fillRect l="-912" t="-706" b="-706"/>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45CBA476-AA46-0458-6997-C7019487EBF3}"/>
              </a:ext>
            </a:extLst>
          </p:cNvPr>
          <p:cNvPicPr>
            <a:picLocks noChangeAspect="1"/>
          </p:cNvPicPr>
          <p:nvPr/>
        </p:nvPicPr>
        <p:blipFill>
          <a:blip r:embed="rId4"/>
          <a:stretch>
            <a:fillRect/>
          </a:stretch>
        </p:blipFill>
        <p:spPr>
          <a:xfrm>
            <a:off x="6418935" y="1216473"/>
            <a:ext cx="5648558" cy="5648558"/>
          </a:xfrm>
          <a:prstGeom prst="rect">
            <a:avLst/>
          </a:prstGeom>
        </p:spPr>
      </p:pic>
      <p:grpSp>
        <p:nvGrpSpPr>
          <p:cNvPr id="11" name="Group 10">
            <a:extLst>
              <a:ext uri="{FF2B5EF4-FFF2-40B4-BE49-F238E27FC236}">
                <a16:creationId xmlns:a16="http://schemas.microsoft.com/office/drawing/2014/main" id="{30124C98-641E-DD98-7FAD-5F4504AC7739}"/>
              </a:ext>
            </a:extLst>
          </p:cNvPr>
          <p:cNvGrpSpPr/>
          <p:nvPr/>
        </p:nvGrpSpPr>
        <p:grpSpPr>
          <a:xfrm>
            <a:off x="9601882" y="968538"/>
            <a:ext cx="1319813" cy="775735"/>
            <a:chOff x="9588880" y="730480"/>
            <a:chExt cx="1319813" cy="775735"/>
          </a:xfrm>
        </p:grpSpPr>
        <p:sp>
          <p:nvSpPr>
            <p:cNvPr id="12" name="Rectangle 11">
              <a:extLst>
                <a:ext uri="{FF2B5EF4-FFF2-40B4-BE49-F238E27FC236}">
                  <a16:creationId xmlns:a16="http://schemas.microsoft.com/office/drawing/2014/main" id="{6CB73385-817B-AE8C-89AF-47E4BB4F9A61}"/>
                </a:ext>
              </a:extLst>
            </p:cNvPr>
            <p:cNvSpPr/>
            <p:nvPr/>
          </p:nvSpPr>
          <p:spPr>
            <a:xfrm>
              <a:off x="9588880" y="730480"/>
              <a:ext cx="1319813" cy="775735"/>
            </a:xfrm>
            <a:prstGeom prst="rect">
              <a:avLst/>
            </a:prstGeom>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5198F75D-A62C-E147-E4B5-7B811C4F0A37}"/>
                </a:ext>
              </a:extLst>
            </p:cNvPr>
            <p:cNvSpPr txBox="1"/>
            <p:nvPr/>
          </p:nvSpPr>
          <p:spPr>
            <a:xfrm>
              <a:off x="9711465" y="1101920"/>
              <a:ext cx="1102145" cy="338554"/>
            </a:xfrm>
            <a:prstGeom prst="rect">
              <a:avLst/>
            </a:prstGeom>
            <a:solidFill>
              <a:schemeClr val="bg1"/>
            </a:solidFill>
          </p:spPr>
          <p:txBody>
            <a:bodyPr wrap="square">
              <a:spAutoFit/>
            </a:bodyPr>
            <a:lstStyle/>
            <a:p>
              <a:r>
                <a:rPr lang="en-GB" sz="1600">
                  <a:solidFill>
                    <a:srgbClr val="FF0000"/>
                  </a:solidFill>
                  <a:latin typeface="Arial" panose="020B0604020202020204" pitchFamily="34" charset="0"/>
                  <a:cs typeface="Arial" panose="020B0604020202020204" pitchFamily="34" charset="0"/>
                </a:rPr>
                <a:t>nonlinear</a:t>
              </a:r>
              <a:endParaRPr lang="en-US" sz="1600">
                <a:solidFill>
                  <a:srgbClr val="FF0000"/>
                </a:solidFill>
              </a:endParaRPr>
            </a:p>
          </p:txBody>
        </p:sp>
        <p:sp>
          <p:nvSpPr>
            <p:cNvPr id="14" name="TextBox 13">
              <a:extLst>
                <a:ext uri="{FF2B5EF4-FFF2-40B4-BE49-F238E27FC236}">
                  <a16:creationId xmlns:a16="http://schemas.microsoft.com/office/drawing/2014/main" id="{9A41D552-9059-8C28-3D71-9B098895896F}"/>
                </a:ext>
              </a:extLst>
            </p:cNvPr>
            <p:cNvSpPr txBox="1"/>
            <p:nvPr/>
          </p:nvSpPr>
          <p:spPr>
            <a:xfrm>
              <a:off x="9704528" y="786589"/>
              <a:ext cx="1109082" cy="338554"/>
            </a:xfrm>
            <a:prstGeom prst="rect">
              <a:avLst/>
            </a:prstGeom>
            <a:solidFill>
              <a:schemeClr val="bg1"/>
            </a:solidFill>
          </p:spPr>
          <p:txBody>
            <a:bodyPr wrap="square">
              <a:spAutoFit/>
            </a:bodyPr>
            <a:lstStyle/>
            <a:p>
              <a:r>
                <a:rPr lang="en-GB" sz="1600">
                  <a:latin typeface="Arial" panose="020B0604020202020204" pitchFamily="34" charset="0"/>
                  <a:cs typeface="Arial" panose="020B0604020202020204" pitchFamily="34" charset="0"/>
                </a:rPr>
                <a:t>linearized</a:t>
              </a:r>
              <a:endParaRPr lang="en-US" sz="1600"/>
            </a:p>
          </p:txBody>
        </p:sp>
      </p:grpSp>
      <p:sp>
        <p:nvSpPr>
          <p:cNvPr id="15" name="TextBox 14">
            <a:extLst>
              <a:ext uri="{FF2B5EF4-FFF2-40B4-BE49-F238E27FC236}">
                <a16:creationId xmlns:a16="http://schemas.microsoft.com/office/drawing/2014/main" id="{4F3F87ED-2780-7688-7321-BF26D318DA90}"/>
              </a:ext>
            </a:extLst>
          </p:cNvPr>
          <p:cNvSpPr txBox="1"/>
          <p:nvPr/>
        </p:nvSpPr>
        <p:spPr>
          <a:xfrm>
            <a:off x="10909694" y="959869"/>
            <a:ext cx="1504234" cy="369332"/>
          </a:xfrm>
          <a:prstGeom prst="rect">
            <a:avLst/>
          </a:prstGeom>
          <a:noFill/>
        </p:spPr>
        <p:txBody>
          <a:bodyPr wrap="square">
            <a:spAutoFit/>
          </a:bodyPr>
          <a:lstStyle/>
          <a:p>
            <a:r>
              <a:rPr lang="en-US" sz="1800">
                <a:solidFill>
                  <a:schemeClr val="tx1">
                    <a:lumMod val="85000"/>
                    <a:lumOff val="15000"/>
                  </a:schemeClr>
                </a:solidFill>
              </a:rPr>
              <a:t>MAST-U VDE</a:t>
            </a:r>
            <a:endParaRPr lang="en-US"/>
          </a:p>
        </p:txBody>
      </p:sp>
      <p:sp>
        <p:nvSpPr>
          <p:cNvPr id="8" name="TextBox 7">
            <a:extLst>
              <a:ext uri="{FF2B5EF4-FFF2-40B4-BE49-F238E27FC236}">
                <a16:creationId xmlns:a16="http://schemas.microsoft.com/office/drawing/2014/main" id="{C30D94C6-6990-3FBB-4ED4-59E15DD8F2B0}"/>
              </a:ext>
            </a:extLst>
          </p:cNvPr>
          <p:cNvSpPr txBox="1"/>
          <p:nvPr/>
        </p:nvSpPr>
        <p:spPr>
          <a:xfrm>
            <a:off x="2093120" y="6113090"/>
            <a:ext cx="4858313" cy="584775"/>
          </a:xfrm>
          <a:prstGeom prst="rect">
            <a:avLst/>
          </a:prstGeom>
          <a:noFill/>
        </p:spPr>
        <p:txBody>
          <a:bodyPr wrap="square" lIns="91440" tIns="45720" rIns="91440" bIns="45720" anchor="t">
            <a:spAutoFit/>
          </a:bodyPr>
          <a:lstStyle/>
          <a:p>
            <a:pPr algn="r"/>
            <a:r>
              <a:rPr lang="en-US" sz="1600"/>
              <a:t>Amorisco et al. (2024), </a:t>
            </a:r>
            <a:r>
              <a:rPr lang="en-US" sz="1600" i="1" err="1">
                <a:latin typeface="Arial"/>
                <a:cs typeface="Arial"/>
              </a:rPr>
              <a:t>Phys.Plasmas</a:t>
            </a:r>
            <a:r>
              <a:rPr lang="en-US" sz="1600">
                <a:latin typeface="Arial"/>
                <a:cs typeface="Arial"/>
              </a:rPr>
              <a:t>,</a:t>
            </a:r>
          </a:p>
          <a:p>
            <a:pPr algn="r"/>
            <a:r>
              <a:rPr lang="en-US" sz="1600">
                <a:ea typeface="+mn-lt"/>
                <a:cs typeface="+mn-lt"/>
              </a:rPr>
              <a:t> doi:</a:t>
            </a:r>
            <a:r>
              <a:rPr lang="en-US" sz="1600" u="sng">
                <a:ea typeface="+mn-lt"/>
                <a:cs typeface="+mn-lt"/>
                <a:hlinkClick r:id="rId5"/>
              </a:rPr>
              <a:t>10.1063/5.0188467</a:t>
            </a:r>
            <a:endParaRPr lang="en-US" sz="1600">
              <a:ea typeface="+mn-lt"/>
              <a:cs typeface="+mn-lt"/>
            </a:endParaRPr>
          </a:p>
        </p:txBody>
      </p:sp>
      <p:sp>
        <p:nvSpPr>
          <p:cNvPr id="6" name="TextBox 5">
            <a:extLst>
              <a:ext uri="{FF2B5EF4-FFF2-40B4-BE49-F238E27FC236}">
                <a16:creationId xmlns:a16="http://schemas.microsoft.com/office/drawing/2014/main" id="{17455E29-F124-A7E3-8A06-4D3C99E7EFFD}"/>
              </a:ext>
            </a:extLst>
          </p:cNvPr>
          <p:cNvSpPr txBox="1"/>
          <p:nvPr/>
        </p:nvSpPr>
        <p:spPr>
          <a:xfrm>
            <a:off x="359209" y="5430790"/>
            <a:ext cx="6210886" cy="369332"/>
          </a:xfrm>
          <a:prstGeom prst="rect">
            <a:avLst/>
          </a:prstGeom>
          <a:noFill/>
        </p:spPr>
        <p:txBody>
          <a:bodyPr wrap="square">
            <a:spAutoFit/>
          </a:bodyPr>
          <a:lstStyle/>
          <a:p>
            <a:r>
              <a:rPr lang="en-US" err="1"/>
              <a:t>FreeGSNKE</a:t>
            </a:r>
            <a:r>
              <a:rPr lang="en-US"/>
              <a:t>-RL library for RL experiments and training.</a:t>
            </a:r>
          </a:p>
        </p:txBody>
      </p:sp>
    </p:spTree>
    <p:extLst>
      <p:ext uri="{BB962C8B-B14F-4D97-AF65-F5344CB8AC3E}">
        <p14:creationId xmlns:p14="http://schemas.microsoft.com/office/powerpoint/2010/main" val="3415600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6EAD01-C563-5DB3-970C-EBA72C214508}"/>
              </a:ext>
            </a:extLst>
          </p:cNvPr>
          <p:cNvSpPr txBox="1"/>
          <p:nvPr/>
        </p:nvSpPr>
        <p:spPr>
          <a:xfrm>
            <a:off x="403384" y="144156"/>
            <a:ext cx="10514595" cy="769441"/>
          </a:xfrm>
          <a:prstGeom prst="rect">
            <a:avLst/>
          </a:prstGeom>
          <a:noFill/>
        </p:spPr>
        <p:txBody>
          <a:bodyPr wrap="square" lIns="91440" tIns="45720" rIns="91440" bIns="45720" rtlCol="0" anchor="t">
            <a:spAutoFit/>
          </a:bodyPr>
          <a:lstStyle/>
          <a:p>
            <a:pPr>
              <a:defRPr/>
            </a:pPr>
            <a:r>
              <a:rPr lang="en-US" sz="4400" b="1" spc="-150">
                <a:solidFill>
                  <a:srgbClr val="2E2D62"/>
                </a:solidFill>
                <a:cs typeface="Arial"/>
              </a:rPr>
              <a:t>Divertor Detachment</a:t>
            </a:r>
          </a:p>
        </p:txBody>
      </p:sp>
      <p:grpSp>
        <p:nvGrpSpPr>
          <p:cNvPr id="2" name="Group 1">
            <a:extLst>
              <a:ext uri="{FF2B5EF4-FFF2-40B4-BE49-F238E27FC236}">
                <a16:creationId xmlns:a16="http://schemas.microsoft.com/office/drawing/2014/main" id="{AB2AB838-202F-78A1-F1C3-95CC5CBFC95F}"/>
              </a:ext>
            </a:extLst>
          </p:cNvPr>
          <p:cNvGrpSpPr/>
          <p:nvPr/>
        </p:nvGrpSpPr>
        <p:grpSpPr>
          <a:xfrm>
            <a:off x="5807780" y="-7194283"/>
            <a:ext cx="12768439" cy="14362911"/>
            <a:chOff x="-57667" y="768928"/>
            <a:chExt cx="4760307" cy="6133304"/>
          </a:xfrm>
        </p:grpSpPr>
        <p:pic>
          <p:nvPicPr>
            <p:cNvPr id="4" name="Graphic 3">
              <a:extLst>
                <a:ext uri="{FF2B5EF4-FFF2-40B4-BE49-F238E27FC236}">
                  <a16:creationId xmlns:a16="http://schemas.microsoft.com/office/drawing/2014/main" id="{06A89F9A-3E05-EE5E-9874-56BF09EC1E33}"/>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flipH="1" flipV="1">
              <a:off x="-57667" y="768928"/>
              <a:ext cx="2300400" cy="6133304"/>
            </a:xfrm>
            <a:prstGeom prst="rect">
              <a:avLst/>
            </a:prstGeom>
          </p:spPr>
        </p:pic>
        <p:pic>
          <p:nvPicPr>
            <p:cNvPr id="5" name="Graphic 4">
              <a:extLst>
                <a:ext uri="{FF2B5EF4-FFF2-40B4-BE49-F238E27FC236}">
                  <a16:creationId xmlns:a16="http://schemas.microsoft.com/office/drawing/2014/main" id="{50D84042-393F-1F47-6190-293D81E5BFE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flipV="1">
              <a:off x="2402240" y="768928"/>
              <a:ext cx="2300400" cy="6133304"/>
            </a:xfrm>
            <a:prstGeom prst="rect">
              <a:avLst/>
            </a:prstGeom>
          </p:spPr>
        </p:pic>
      </p:grpSp>
      <p:sp>
        <p:nvSpPr>
          <p:cNvPr id="7" name="TextBox 6">
            <a:extLst>
              <a:ext uri="{FF2B5EF4-FFF2-40B4-BE49-F238E27FC236}">
                <a16:creationId xmlns:a16="http://schemas.microsoft.com/office/drawing/2014/main" id="{3DF08C6B-F7F1-2280-603D-8CA4C1AD1DB1}"/>
              </a:ext>
            </a:extLst>
          </p:cNvPr>
          <p:cNvSpPr txBox="1"/>
          <p:nvPr/>
        </p:nvSpPr>
        <p:spPr>
          <a:xfrm>
            <a:off x="495854" y="1237496"/>
            <a:ext cx="5692616" cy="4278094"/>
          </a:xfrm>
          <a:prstGeom prst="rect">
            <a:avLst/>
          </a:prstGeom>
          <a:noFill/>
        </p:spPr>
        <p:txBody>
          <a:bodyPr wrap="square" lIns="91440" tIns="45720" rIns="91440" bIns="45720" rtlCol="0" anchor="t">
            <a:spAutoFit/>
          </a:bodyPr>
          <a:lstStyle/>
          <a:p>
            <a:r>
              <a:rPr lang="en-US" sz="1600" b="1">
                <a:latin typeface="Arial" panose="020B0604020202020204" pitchFamily="34" charset="0"/>
                <a:cs typeface="Arial" panose="020B0604020202020204" pitchFamily="34" charset="0"/>
              </a:rPr>
              <a:t>Background</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Tokamak plasma exhaust is extremely energetic</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There are no materials that would withstand unmitigated deposition of the exhaust</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Advanced divertor configurations are being designed and tested to reduce the energy load on exhaust components</a:t>
            </a:r>
          </a:p>
          <a:p>
            <a:endParaRPr lang="en-US" sz="1600">
              <a:latin typeface="Arial" panose="020B0604020202020204" pitchFamily="34" charset="0"/>
              <a:cs typeface="Arial" panose="020B0604020202020204" pitchFamily="34" charset="0"/>
            </a:endParaRPr>
          </a:p>
          <a:p>
            <a:r>
              <a:rPr lang="en-US" sz="1600" b="1">
                <a:latin typeface="Arial" panose="020B0604020202020204" pitchFamily="34" charset="0"/>
                <a:cs typeface="Arial" panose="020B0604020202020204" pitchFamily="34" charset="0"/>
              </a:rPr>
              <a:t>Problems we are addressing</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Scrape-off layer and divertor simulation is computationally expensive but can be massively sped up with machine learning</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Current control policies are based on linear theory but can potentially be improved with nonlinear policy development</a:t>
            </a:r>
          </a:p>
          <a:p>
            <a:endParaRPr lang="en-US" sz="1600">
              <a:latin typeface="Arial" panose="020B0604020202020204" pitchFamily="34" charset="0"/>
              <a:cs typeface="Arial" panose="020B0604020202020204" pitchFamily="34" charset="0"/>
            </a:endParaRPr>
          </a:p>
          <a:p>
            <a:r>
              <a:rPr lang="en-US" sz="1600">
                <a:latin typeface="Arial" panose="020B0604020202020204" pitchFamily="34" charset="0"/>
                <a:cs typeface="Arial" panose="020B0604020202020204" pitchFamily="34" charset="0"/>
              </a:rPr>
              <a:t>Led by Hartree Centre and UKAEA, contributions from Lawrence Livermore National Laboratory and University of York</a:t>
            </a:r>
          </a:p>
        </p:txBody>
      </p:sp>
      <p:sp>
        <p:nvSpPr>
          <p:cNvPr id="10" name="TextBox 9">
            <a:extLst>
              <a:ext uri="{FF2B5EF4-FFF2-40B4-BE49-F238E27FC236}">
                <a16:creationId xmlns:a16="http://schemas.microsoft.com/office/drawing/2014/main" id="{24CF5683-BDCC-7564-34DA-C7BB16D42438}"/>
              </a:ext>
            </a:extLst>
          </p:cNvPr>
          <p:cNvSpPr txBox="1"/>
          <p:nvPr/>
        </p:nvSpPr>
        <p:spPr>
          <a:xfrm rot="5400000">
            <a:off x="10966105" y="2962601"/>
            <a:ext cx="1711174" cy="338554"/>
          </a:xfrm>
          <a:prstGeom prst="rect">
            <a:avLst/>
          </a:prstGeom>
          <a:noFill/>
        </p:spPr>
        <p:txBody>
          <a:bodyPr wrap="square">
            <a:spAutoFit/>
          </a:bodyPr>
          <a:lstStyle/>
          <a:p>
            <a:pPr algn="ctr"/>
            <a:r>
              <a:rPr lang="en-US" sz="1600">
                <a:latin typeface="Arial" panose="020B0604020202020204" pitchFamily="34" charset="0"/>
                <a:cs typeface="Arial" panose="020B0604020202020204" pitchFamily="34" charset="0"/>
              </a:rPr>
              <a:t>Central solenoid</a:t>
            </a:r>
            <a:endParaRPr lang="en-US" sz="1600"/>
          </a:p>
        </p:txBody>
      </p:sp>
      <p:sp>
        <p:nvSpPr>
          <p:cNvPr id="11" name="TextBox 10">
            <a:extLst>
              <a:ext uri="{FF2B5EF4-FFF2-40B4-BE49-F238E27FC236}">
                <a16:creationId xmlns:a16="http://schemas.microsoft.com/office/drawing/2014/main" id="{971E87B7-B7A0-E3DC-82D4-EDF72A8EA9B5}"/>
              </a:ext>
            </a:extLst>
          </p:cNvPr>
          <p:cNvSpPr txBox="1"/>
          <p:nvPr/>
        </p:nvSpPr>
        <p:spPr>
          <a:xfrm rot="2388797">
            <a:off x="7749659" y="3235612"/>
            <a:ext cx="1711174" cy="584775"/>
          </a:xfrm>
          <a:prstGeom prst="rect">
            <a:avLst/>
          </a:prstGeom>
          <a:noFill/>
        </p:spPr>
        <p:txBody>
          <a:bodyPr wrap="square">
            <a:spAutoFit/>
          </a:bodyPr>
          <a:lstStyle/>
          <a:p>
            <a:pPr algn="ctr"/>
            <a:r>
              <a:rPr lang="en-US" sz="1600">
                <a:latin typeface="Arial" panose="020B0604020202020204" pitchFamily="34" charset="0"/>
                <a:cs typeface="Arial" panose="020B0604020202020204" pitchFamily="34" charset="0"/>
              </a:rPr>
              <a:t>Plasma-facing walls</a:t>
            </a:r>
            <a:endParaRPr lang="en-US" sz="1600"/>
          </a:p>
        </p:txBody>
      </p:sp>
      <p:sp>
        <p:nvSpPr>
          <p:cNvPr id="12" name="TextBox 11">
            <a:extLst>
              <a:ext uri="{FF2B5EF4-FFF2-40B4-BE49-F238E27FC236}">
                <a16:creationId xmlns:a16="http://schemas.microsoft.com/office/drawing/2014/main" id="{AC865C44-472C-8DED-564D-D6F7E8AA932C}"/>
              </a:ext>
            </a:extLst>
          </p:cNvPr>
          <p:cNvSpPr txBox="1"/>
          <p:nvPr/>
        </p:nvSpPr>
        <p:spPr>
          <a:xfrm>
            <a:off x="6573020" y="3662157"/>
            <a:ext cx="1711174" cy="338554"/>
          </a:xfrm>
          <a:prstGeom prst="rect">
            <a:avLst/>
          </a:prstGeom>
          <a:noFill/>
        </p:spPr>
        <p:txBody>
          <a:bodyPr wrap="square">
            <a:spAutoFit/>
          </a:bodyPr>
          <a:lstStyle/>
          <a:p>
            <a:pPr algn="ctr"/>
            <a:r>
              <a:rPr lang="en-US" sz="1600">
                <a:latin typeface="Arial" panose="020B0604020202020204" pitchFamily="34" charset="0"/>
                <a:cs typeface="Arial" panose="020B0604020202020204" pitchFamily="34" charset="0"/>
              </a:rPr>
              <a:t>Control coils</a:t>
            </a:r>
            <a:endParaRPr lang="en-US" sz="1600"/>
          </a:p>
        </p:txBody>
      </p:sp>
      <p:sp>
        <p:nvSpPr>
          <p:cNvPr id="13" name="TextBox 12">
            <a:extLst>
              <a:ext uri="{FF2B5EF4-FFF2-40B4-BE49-F238E27FC236}">
                <a16:creationId xmlns:a16="http://schemas.microsoft.com/office/drawing/2014/main" id="{4BC22C2B-CA57-88C8-1A49-1C2965A5CCA1}"/>
              </a:ext>
            </a:extLst>
          </p:cNvPr>
          <p:cNvSpPr txBox="1"/>
          <p:nvPr/>
        </p:nvSpPr>
        <p:spPr>
          <a:xfrm rot="20429486">
            <a:off x="7589836" y="5284111"/>
            <a:ext cx="1711174" cy="338554"/>
          </a:xfrm>
          <a:prstGeom prst="rect">
            <a:avLst/>
          </a:prstGeom>
          <a:noFill/>
        </p:spPr>
        <p:txBody>
          <a:bodyPr wrap="square">
            <a:spAutoFit/>
          </a:bodyPr>
          <a:lstStyle/>
          <a:p>
            <a:pPr algn="ctr"/>
            <a:r>
              <a:rPr lang="en-US" sz="1600">
                <a:latin typeface="Arial" panose="020B0604020202020204" pitchFamily="34" charset="0"/>
                <a:cs typeface="Arial" panose="020B0604020202020204" pitchFamily="34" charset="0"/>
              </a:rPr>
              <a:t>Divertor region</a:t>
            </a:r>
            <a:endParaRPr lang="en-US" sz="1600"/>
          </a:p>
        </p:txBody>
      </p:sp>
      <p:sp>
        <p:nvSpPr>
          <p:cNvPr id="14" name="TextBox 13">
            <a:extLst>
              <a:ext uri="{FF2B5EF4-FFF2-40B4-BE49-F238E27FC236}">
                <a16:creationId xmlns:a16="http://schemas.microsoft.com/office/drawing/2014/main" id="{0C4D45BE-DE79-5AA1-272D-239F4CF371C2}"/>
              </a:ext>
            </a:extLst>
          </p:cNvPr>
          <p:cNvSpPr txBox="1"/>
          <p:nvPr/>
        </p:nvSpPr>
        <p:spPr>
          <a:xfrm rot="3169231">
            <a:off x="7484758" y="2399042"/>
            <a:ext cx="2165916" cy="338554"/>
          </a:xfrm>
          <a:prstGeom prst="rect">
            <a:avLst/>
          </a:prstGeom>
          <a:noFill/>
        </p:spPr>
        <p:txBody>
          <a:bodyPr wrap="square">
            <a:spAutoFit/>
          </a:bodyPr>
          <a:lstStyle/>
          <a:p>
            <a:pPr algn="ctr"/>
            <a:r>
              <a:rPr lang="en-US" sz="1600">
                <a:latin typeface="Arial" panose="020B0604020202020204" pitchFamily="34" charset="0"/>
                <a:cs typeface="Arial" panose="020B0604020202020204" pitchFamily="34" charset="0"/>
              </a:rPr>
              <a:t>Scrape-off layer</a:t>
            </a:r>
            <a:endParaRPr lang="en-US" sz="1600"/>
          </a:p>
        </p:txBody>
      </p:sp>
      <p:sp>
        <p:nvSpPr>
          <p:cNvPr id="17" name="TextBox 16">
            <a:extLst>
              <a:ext uri="{FF2B5EF4-FFF2-40B4-BE49-F238E27FC236}">
                <a16:creationId xmlns:a16="http://schemas.microsoft.com/office/drawing/2014/main" id="{21B8DA6B-507F-3B30-02D3-1DB295BDF26A}"/>
              </a:ext>
            </a:extLst>
          </p:cNvPr>
          <p:cNvSpPr txBox="1"/>
          <p:nvPr/>
        </p:nvSpPr>
        <p:spPr>
          <a:xfrm>
            <a:off x="7654060" y="6142528"/>
            <a:ext cx="2825443" cy="646331"/>
          </a:xfrm>
          <a:prstGeom prst="rect">
            <a:avLst/>
          </a:prstGeom>
          <a:noFill/>
        </p:spPr>
        <p:txBody>
          <a:bodyPr wrap="square">
            <a:spAutoFit/>
          </a:bodyPr>
          <a:lstStyle/>
          <a:p>
            <a:pPr algn="ctr"/>
            <a:r>
              <a:rPr lang="en-US">
                <a:latin typeface="Arial" panose="020B0604020202020204" pitchFamily="34" charset="0"/>
                <a:cs typeface="Arial" panose="020B0604020202020204" pitchFamily="34" charset="0"/>
              </a:rPr>
              <a:t>Quarter cross-section of the MAST-U tokamak</a:t>
            </a:r>
            <a:endParaRPr lang="en-US"/>
          </a:p>
        </p:txBody>
      </p:sp>
      <p:sp>
        <p:nvSpPr>
          <p:cNvPr id="19" name="TextBox 18">
            <a:extLst>
              <a:ext uri="{FF2B5EF4-FFF2-40B4-BE49-F238E27FC236}">
                <a16:creationId xmlns:a16="http://schemas.microsoft.com/office/drawing/2014/main" id="{D8E69D33-B105-E560-3EB4-B5A74884C330}"/>
              </a:ext>
            </a:extLst>
          </p:cNvPr>
          <p:cNvSpPr txBox="1"/>
          <p:nvPr/>
        </p:nvSpPr>
        <p:spPr>
          <a:xfrm>
            <a:off x="3160730" y="5835515"/>
            <a:ext cx="3794874" cy="954107"/>
          </a:xfrm>
          <a:prstGeom prst="rect">
            <a:avLst/>
          </a:prstGeom>
          <a:noFill/>
        </p:spPr>
        <p:txBody>
          <a:bodyPr wrap="square">
            <a:spAutoFit/>
          </a:bodyPr>
          <a:lstStyle/>
          <a:p>
            <a:r>
              <a:rPr lang="en-US" sz="1400">
                <a:latin typeface="Arial" panose="020B0604020202020204" pitchFamily="34" charset="0"/>
                <a:cs typeface="Arial" panose="020B0604020202020204" pitchFamily="34" charset="0"/>
              </a:rPr>
              <a:t>G. K. Holt, et al, ICDDPS-4 (2023)</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G. K. Holt, et al., IAEA-FEC (2023)</a:t>
            </a:r>
          </a:p>
          <a:p>
            <a:r>
              <a:rPr lang="en-US" sz="1400">
                <a:latin typeface="Arial" panose="020B0604020202020204" pitchFamily="34" charset="0"/>
                <a:cs typeface="Arial" panose="020B0604020202020204" pitchFamily="34" charset="0"/>
              </a:rPr>
              <a:t>A. Keats, et al., ICDDPS-5 (2024)</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G. K. Holt, et al., under review (2024)</a:t>
            </a:r>
            <a:endParaRPr lang="en-US" sz="1400"/>
          </a:p>
        </p:txBody>
      </p:sp>
      <p:grpSp>
        <p:nvGrpSpPr>
          <p:cNvPr id="3" name="Group 2">
            <a:extLst>
              <a:ext uri="{FF2B5EF4-FFF2-40B4-BE49-F238E27FC236}">
                <a16:creationId xmlns:a16="http://schemas.microsoft.com/office/drawing/2014/main" id="{E0BB21DC-E268-90B9-B7EB-E1391382D626}"/>
              </a:ext>
            </a:extLst>
          </p:cNvPr>
          <p:cNvGrpSpPr/>
          <p:nvPr/>
        </p:nvGrpSpPr>
        <p:grpSpPr>
          <a:xfrm>
            <a:off x="6416110" y="183623"/>
            <a:ext cx="2263529" cy="1099165"/>
            <a:chOff x="8910493" y="153628"/>
            <a:chExt cx="2713953" cy="1317890"/>
          </a:xfrm>
        </p:grpSpPr>
        <p:pic>
          <p:nvPicPr>
            <p:cNvPr id="8" name="Picture 7">
              <a:extLst>
                <a:ext uri="{FF2B5EF4-FFF2-40B4-BE49-F238E27FC236}">
                  <a16:creationId xmlns:a16="http://schemas.microsoft.com/office/drawing/2014/main" id="{401C6E92-00F1-AE1F-9C42-2D6F6C6FB4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0493" y="153628"/>
              <a:ext cx="1317889" cy="13178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erson wearing glasses and smiling&#10;&#10;Description automatically generated">
              <a:extLst>
                <a:ext uri="{FF2B5EF4-FFF2-40B4-BE49-F238E27FC236}">
                  <a16:creationId xmlns:a16="http://schemas.microsoft.com/office/drawing/2014/main" id="{6F8B39C9-7C3F-C4F8-D03E-ECD476BFBC2F}"/>
                </a:ext>
              </a:extLst>
            </p:cNvPr>
            <p:cNvPicPr>
              <a:picLocks noChangeAspect="1"/>
            </p:cNvPicPr>
            <p:nvPr/>
          </p:nvPicPr>
          <p:blipFill>
            <a:blip r:embed="rId6"/>
            <a:stretch>
              <a:fillRect/>
            </a:stretch>
          </p:blipFill>
          <p:spPr>
            <a:xfrm>
              <a:off x="10304240" y="153628"/>
              <a:ext cx="1320206" cy="1317890"/>
            </a:xfrm>
            <a:prstGeom prst="rect">
              <a:avLst/>
            </a:prstGeom>
          </p:spPr>
        </p:pic>
      </p:grpSp>
      <p:sp>
        <p:nvSpPr>
          <p:cNvPr id="16" name="TextBox 15">
            <a:extLst>
              <a:ext uri="{FF2B5EF4-FFF2-40B4-BE49-F238E27FC236}">
                <a16:creationId xmlns:a16="http://schemas.microsoft.com/office/drawing/2014/main" id="{939CB18B-A18C-B6B2-DCB2-DB0DACCB583B}"/>
              </a:ext>
            </a:extLst>
          </p:cNvPr>
          <p:cNvSpPr txBox="1"/>
          <p:nvPr/>
        </p:nvSpPr>
        <p:spPr>
          <a:xfrm>
            <a:off x="8756279" y="312796"/>
            <a:ext cx="3221799" cy="907941"/>
          </a:xfrm>
          <a:prstGeom prst="rect">
            <a:avLst/>
          </a:prstGeom>
          <a:noFill/>
        </p:spPr>
        <p:txBody>
          <a:bodyPr wrap="square">
            <a:spAutoFit/>
          </a:bodyPr>
          <a:lstStyle/>
          <a:p>
            <a:r>
              <a:rPr lang="en-GB" sz="1400">
                <a:highlight>
                  <a:srgbClr val="FFFFFF"/>
                </a:highlight>
                <a:latin typeface="Arial"/>
                <a:cs typeface="Arial"/>
              </a:rPr>
              <a:t>Hartree: George Holt, Abbie Keats</a:t>
            </a:r>
            <a:br>
              <a:rPr lang="en-GB" sz="1400">
                <a:highlight>
                  <a:srgbClr val="FFFFFF"/>
                </a:highlight>
                <a:latin typeface="Arial"/>
                <a:cs typeface="Arial"/>
              </a:rPr>
            </a:br>
            <a:r>
              <a:rPr lang="en-GB" sz="1400">
                <a:highlight>
                  <a:srgbClr val="FFFFFF"/>
                </a:highlight>
                <a:latin typeface="Arial"/>
                <a:cs typeface="Arial"/>
              </a:rPr>
              <a:t>Collaborators: Stan Pamela</a:t>
            </a:r>
            <a:r>
              <a:rPr lang="en-GB" sz="1400" baseline="30000">
                <a:highlight>
                  <a:srgbClr val="FFFFFF"/>
                </a:highlight>
                <a:latin typeface="Arial"/>
                <a:cs typeface="Arial"/>
              </a:rPr>
              <a:t>1</a:t>
            </a:r>
            <a:r>
              <a:rPr lang="en-GB" sz="1400">
                <a:highlight>
                  <a:srgbClr val="FFFFFF"/>
                </a:highlight>
                <a:latin typeface="Arial"/>
                <a:cs typeface="Arial"/>
              </a:rPr>
              <a:t>, Mike Kryjak</a:t>
            </a:r>
            <a:r>
              <a:rPr lang="en-GB" sz="1400" baseline="30000">
                <a:highlight>
                  <a:srgbClr val="FFFFFF"/>
                </a:highlight>
                <a:latin typeface="Arial"/>
                <a:cs typeface="Arial"/>
              </a:rPr>
              <a:t>2</a:t>
            </a:r>
            <a:r>
              <a:rPr lang="en-GB" sz="1400">
                <a:highlight>
                  <a:srgbClr val="FFFFFF"/>
                </a:highlight>
                <a:latin typeface="Arial"/>
                <a:cs typeface="Arial"/>
              </a:rPr>
              <a:t>, Ben Dudson</a:t>
            </a:r>
            <a:r>
              <a:rPr lang="en-GB" sz="1400" baseline="30000">
                <a:highlight>
                  <a:srgbClr val="FFFFFF"/>
                </a:highlight>
                <a:latin typeface="Arial"/>
                <a:cs typeface="Arial"/>
              </a:rPr>
              <a:t>3</a:t>
            </a:r>
            <a:r>
              <a:rPr lang="en-GB" sz="1400">
                <a:highlight>
                  <a:srgbClr val="FFFFFF"/>
                </a:highlight>
                <a:latin typeface="Arial"/>
                <a:cs typeface="Arial"/>
              </a:rPr>
              <a:t>, Lorenzo Zanisi</a:t>
            </a:r>
            <a:r>
              <a:rPr lang="en-GB" sz="1400" baseline="30000">
                <a:highlight>
                  <a:srgbClr val="FFFFFF"/>
                </a:highlight>
                <a:latin typeface="Arial"/>
                <a:cs typeface="Arial"/>
              </a:rPr>
              <a:t>1</a:t>
            </a:r>
            <a:endParaRPr lang="en-GB" sz="1400">
              <a:highlight>
                <a:srgbClr val="FFFFFF"/>
              </a:highlight>
              <a:latin typeface="Arial"/>
              <a:cs typeface="Arial"/>
            </a:endParaRPr>
          </a:p>
          <a:p>
            <a:r>
              <a:rPr lang="en-GB" sz="1100" baseline="30000">
                <a:highlight>
                  <a:srgbClr val="FFFFFF"/>
                </a:highlight>
                <a:latin typeface="Arial"/>
                <a:cs typeface="Arial"/>
              </a:rPr>
              <a:t>1</a:t>
            </a:r>
            <a:r>
              <a:rPr lang="en-GB" sz="1100">
                <a:highlight>
                  <a:srgbClr val="FFFFFF"/>
                </a:highlight>
                <a:latin typeface="Arial"/>
                <a:cs typeface="Arial"/>
              </a:rPr>
              <a:t>UKAEA, </a:t>
            </a:r>
            <a:r>
              <a:rPr lang="en-GB" sz="1100" baseline="30000">
                <a:highlight>
                  <a:srgbClr val="FFFFFF"/>
                </a:highlight>
                <a:latin typeface="Arial"/>
                <a:cs typeface="Arial"/>
              </a:rPr>
              <a:t>2</a:t>
            </a:r>
            <a:r>
              <a:rPr lang="en-GB" sz="1100">
                <a:highlight>
                  <a:srgbClr val="FFFFFF"/>
                </a:highlight>
                <a:latin typeface="Arial"/>
                <a:cs typeface="Arial"/>
              </a:rPr>
              <a:t>Univ. York, </a:t>
            </a:r>
            <a:r>
              <a:rPr lang="en-GB" sz="1100" baseline="30000">
                <a:highlight>
                  <a:srgbClr val="FFFFFF"/>
                </a:highlight>
                <a:latin typeface="Arial"/>
                <a:cs typeface="Arial"/>
              </a:rPr>
              <a:t>3</a:t>
            </a:r>
            <a:r>
              <a:rPr lang="en-GB" sz="1100">
                <a:highlight>
                  <a:srgbClr val="FFFFFF"/>
                </a:highlight>
                <a:latin typeface="Arial"/>
                <a:cs typeface="Arial"/>
              </a:rPr>
              <a:t>LLNL</a:t>
            </a:r>
            <a:endParaRPr lang="en-GB" sz="1200" baseline="30000">
              <a:highlight>
                <a:srgbClr val="FFFFFF"/>
              </a:highlight>
              <a:latin typeface="Arial"/>
              <a:cs typeface="Arial"/>
            </a:endParaRPr>
          </a:p>
        </p:txBody>
      </p:sp>
    </p:spTree>
    <p:extLst>
      <p:ext uri="{BB962C8B-B14F-4D97-AF65-F5344CB8AC3E}">
        <p14:creationId xmlns:p14="http://schemas.microsoft.com/office/powerpoint/2010/main" val="3965497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6EAD01-C563-5DB3-970C-EBA72C214508}"/>
              </a:ext>
            </a:extLst>
          </p:cNvPr>
          <p:cNvSpPr txBox="1"/>
          <p:nvPr/>
        </p:nvSpPr>
        <p:spPr>
          <a:xfrm>
            <a:off x="403384" y="144156"/>
            <a:ext cx="10514595" cy="769441"/>
          </a:xfrm>
          <a:prstGeom prst="rect">
            <a:avLst/>
          </a:prstGeom>
          <a:noFill/>
        </p:spPr>
        <p:txBody>
          <a:bodyPr wrap="square" lIns="91440" tIns="45720" rIns="91440" bIns="45720" rtlCol="0" anchor="t">
            <a:spAutoFit/>
          </a:bodyPr>
          <a:lstStyle/>
          <a:p>
            <a:pPr>
              <a:defRPr/>
            </a:pPr>
            <a:r>
              <a:rPr lang="en-US" sz="4400" b="1" spc="-150">
                <a:solidFill>
                  <a:srgbClr val="2E2D62"/>
                </a:solidFill>
                <a:cs typeface="Arial"/>
              </a:rPr>
              <a:t>Divertor Detachment</a:t>
            </a:r>
          </a:p>
        </p:txBody>
      </p:sp>
      <p:sp>
        <p:nvSpPr>
          <p:cNvPr id="2" name="TextBox 1">
            <a:extLst>
              <a:ext uri="{FF2B5EF4-FFF2-40B4-BE49-F238E27FC236}">
                <a16:creationId xmlns:a16="http://schemas.microsoft.com/office/drawing/2014/main" id="{42E115F1-DFA9-BE29-4587-200BB747FCB9}"/>
              </a:ext>
            </a:extLst>
          </p:cNvPr>
          <p:cNvSpPr txBox="1"/>
          <p:nvPr/>
        </p:nvSpPr>
        <p:spPr>
          <a:xfrm>
            <a:off x="608868" y="1216950"/>
            <a:ext cx="5692616" cy="4524315"/>
          </a:xfrm>
          <a:prstGeom prst="rect">
            <a:avLst/>
          </a:prstGeom>
          <a:noFill/>
        </p:spPr>
        <p:txBody>
          <a:bodyPr wrap="square" lIns="91440" tIns="45720" rIns="91440" bIns="45720" rtlCol="0" anchor="t">
            <a:spAutoFit/>
          </a:bodyPr>
          <a:lstStyle/>
          <a:p>
            <a:r>
              <a:rPr lang="en-US" b="1">
                <a:latin typeface="Arial" panose="020B0604020202020204" pitchFamily="34" charset="0"/>
                <a:cs typeface="Arial" panose="020B0604020202020204" pitchFamily="34" charset="0"/>
              </a:rPr>
              <a:t>Data set creation</a:t>
            </a:r>
          </a:p>
          <a:p>
            <a:r>
              <a:rPr lang="en-US">
                <a:latin typeface="Arial" panose="020B0604020202020204" pitchFamily="34" charset="0"/>
                <a:cs typeface="Arial" panose="020B0604020202020204" pitchFamily="34" charset="0"/>
              </a:rPr>
              <a:t>Automation → scaling → HPC exploitation</a:t>
            </a:r>
          </a:p>
          <a:p>
            <a:endParaRPr lang="en-US">
              <a:latin typeface="Arial" panose="020B0604020202020204" pitchFamily="34" charset="0"/>
              <a:cs typeface="Arial" panose="020B0604020202020204" pitchFamily="34" charset="0"/>
            </a:endParaRPr>
          </a:p>
          <a:p>
            <a:pPr lvl="1"/>
            <a:r>
              <a:rPr lang="en-US" b="1">
                <a:latin typeface="Arial" panose="020B0604020202020204" pitchFamily="34" charset="0"/>
                <a:cs typeface="Arial" panose="020B0604020202020204" pitchFamily="34" charset="0"/>
              </a:rPr>
              <a:t>Automation</a:t>
            </a:r>
          </a:p>
          <a:p>
            <a:pPr marL="742950" lvl="1" indent="-285750">
              <a:buFont typeface="Arial" panose="020B0604020202020204" pitchFamily="34" charset="0"/>
              <a:buChar char="•"/>
            </a:pPr>
            <a:r>
              <a:rPr lang="en-US">
                <a:latin typeface="Arial" panose="020B0604020202020204" pitchFamily="34" charset="0"/>
                <a:cs typeface="Arial" panose="020B0604020202020204" pitchFamily="34" charset="0"/>
              </a:rPr>
              <a:t>Simulation input generation</a:t>
            </a:r>
          </a:p>
          <a:p>
            <a:pPr marL="742950" lvl="1" indent="-285750">
              <a:buFont typeface="Arial" panose="020B0604020202020204" pitchFamily="34" charset="0"/>
              <a:buChar char="•"/>
            </a:pPr>
            <a:r>
              <a:rPr lang="en-US">
                <a:latin typeface="Arial" panose="020B0604020202020204" pitchFamily="34" charset="0"/>
                <a:cs typeface="Arial" panose="020B0604020202020204" pitchFamily="34" charset="0"/>
              </a:rPr>
              <a:t>Convergence testing</a:t>
            </a:r>
          </a:p>
          <a:p>
            <a:pPr marL="742950" lvl="1" indent="-285750">
              <a:buFont typeface="Arial" panose="020B0604020202020204" pitchFamily="34" charset="0"/>
              <a:buChar char="•"/>
            </a:pPr>
            <a:r>
              <a:rPr lang="en-US">
                <a:latin typeface="Arial" panose="020B0604020202020204" pitchFamily="34" charset="0"/>
                <a:cs typeface="Arial" panose="020B0604020202020204" pitchFamily="34" charset="0"/>
              </a:rPr>
              <a:t>Diagnostic cleanup</a:t>
            </a:r>
          </a:p>
          <a:p>
            <a:pPr marL="742950" lvl="1" indent="-285750">
              <a:buFont typeface="Arial" panose="020B0604020202020204" pitchFamily="34" charset="0"/>
              <a:buChar char="•"/>
            </a:pPr>
            <a:endParaRPr lang="en-US">
              <a:latin typeface="Arial" panose="020B0604020202020204" pitchFamily="34" charset="0"/>
              <a:cs typeface="Arial" panose="020B0604020202020204" pitchFamily="34" charset="0"/>
            </a:endParaRPr>
          </a:p>
          <a:p>
            <a:pPr lvl="1"/>
            <a:r>
              <a:rPr lang="en-US" b="1">
                <a:latin typeface="Arial" panose="020B0604020202020204" pitchFamily="34" charset="0"/>
                <a:cs typeface="Arial" panose="020B0604020202020204" pitchFamily="34" charset="0"/>
              </a:rPr>
              <a:t>Scaling</a:t>
            </a:r>
          </a:p>
          <a:p>
            <a:pPr marL="742950" lvl="1" indent="-285750">
              <a:buFont typeface="Arial" panose="020B0604020202020204" pitchFamily="34" charset="0"/>
              <a:buChar char="•"/>
            </a:pPr>
            <a:r>
              <a:rPr lang="en-US">
                <a:latin typeface="Arial" panose="020B0604020202020204" pitchFamily="34" charset="0"/>
                <a:cs typeface="Arial" panose="020B0604020202020204" pitchFamily="34" charset="0"/>
              </a:rPr>
              <a:t>Trade-off between efficiency and wall time is problem dependent</a:t>
            </a:r>
          </a:p>
          <a:p>
            <a:pPr lvl="1"/>
            <a:endParaRPr lang="en-US">
              <a:latin typeface="Arial" panose="020B0604020202020204" pitchFamily="34" charset="0"/>
              <a:cs typeface="Arial" panose="020B0604020202020204" pitchFamily="34" charset="0"/>
            </a:endParaRPr>
          </a:p>
          <a:p>
            <a:pPr lvl="1"/>
            <a:r>
              <a:rPr lang="en-US" b="1">
                <a:latin typeface="Arial" panose="020B0604020202020204" pitchFamily="34" charset="0"/>
                <a:cs typeface="Arial" panose="020B0604020202020204" pitchFamily="34" charset="0"/>
              </a:rPr>
              <a:t>HPC exploitation</a:t>
            </a:r>
          </a:p>
          <a:p>
            <a:pPr marL="742950" lvl="1" indent="-285750">
              <a:buFont typeface="Arial" panose="020B0604020202020204" pitchFamily="34" charset="0"/>
              <a:buChar char="•"/>
            </a:pPr>
            <a:r>
              <a:rPr lang="en-US">
                <a:latin typeface="Arial" panose="020B0604020202020204" pitchFamily="34" charset="0"/>
                <a:cs typeface="Arial" panose="020B0604020202020204" pitchFamily="34" charset="0"/>
              </a:rPr>
              <a:t>Search space </a:t>
            </a:r>
            <a:r>
              <a:rPr lang="en-US" err="1">
                <a:latin typeface="Arial" panose="020B0604020202020204" pitchFamily="34" charset="0"/>
                <a:cs typeface="Arial" panose="020B0604020202020204" pitchFamily="34" charset="0"/>
              </a:rPr>
              <a:t>initialisation</a:t>
            </a:r>
            <a:endParaRPr lang="en-US">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a:latin typeface="Arial" panose="020B0604020202020204" pitchFamily="34" charset="0"/>
                <a:cs typeface="Arial" panose="020B0604020202020204" pitchFamily="34" charset="0"/>
              </a:rPr>
              <a:t>Simulation batching</a:t>
            </a:r>
          </a:p>
          <a:p>
            <a:pPr marL="742950" lvl="1" indent="-285750">
              <a:buFont typeface="Arial" panose="020B0604020202020204" pitchFamily="34" charset="0"/>
              <a:buChar char="•"/>
            </a:pPr>
            <a:r>
              <a:rPr lang="en-US">
                <a:latin typeface="Arial" panose="020B0604020202020204" pitchFamily="34" charset="0"/>
                <a:cs typeface="Arial" panose="020B0604020202020204" pitchFamily="34" charset="0"/>
              </a:rPr>
              <a:t>Array jobs</a:t>
            </a:r>
          </a:p>
        </p:txBody>
      </p:sp>
      <p:grpSp>
        <p:nvGrpSpPr>
          <p:cNvPr id="4" name="Group 3">
            <a:extLst>
              <a:ext uri="{FF2B5EF4-FFF2-40B4-BE49-F238E27FC236}">
                <a16:creationId xmlns:a16="http://schemas.microsoft.com/office/drawing/2014/main" id="{FF5CFF3D-0CEF-146B-D921-2DDEE11C253E}"/>
              </a:ext>
            </a:extLst>
          </p:cNvPr>
          <p:cNvGrpSpPr/>
          <p:nvPr/>
        </p:nvGrpSpPr>
        <p:grpSpPr>
          <a:xfrm>
            <a:off x="4510033" y="4098364"/>
            <a:ext cx="4130144" cy="2643194"/>
            <a:chOff x="770852" y="1110067"/>
            <a:chExt cx="5601277" cy="3584689"/>
          </a:xfrm>
        </p:grpSpPr>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4FF17304-982D-6782-70F9-05622D16B9A8}"/>
                    </a:ext>
                  </a:extLst>
                </p:cNvPr>
                <p:cNvSpPr txBox="1"/>
                <p:nvPr/>
              </p:nvSpPr>
              <p:spPr>
                <a:xfrm>
                  <a:off x="3788657" y="1217790"/>
                  <a:ext cx="2583472" cy="307778"/>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Supercomputer with </a:t>
                  </a:r>
                  <a14:m>
                    <m:oMath xmlns:m="http://schemas.openxmlformats.org/officeDocument/2006/math">
                      <m:r>
                        <a:rPr lang="en-GB" sz="1400" b="0" i="1" smtClean="0">
                          <a:latin typeface="Cambria Math" panose="02040503050406030204" pitchFamily="18" charset="0"/>
                        </a:rPr>
                        <m:t>𝑁</m:t>
                      </m:r>
                    </m:oMath>
                  </a14:m>
                  <a:r>
                    <a:rPr lang="en-US" sz="1400">
                      <a:latin typeface="Arial" panose="020B0604020202020204" pitchFamily="34" charset="0"/>
                      <a:cs typeface="Arial" panose="020B0604020202020204" pitchFamily="34" charset="0"/>
                    </a:rPr>
                    <a:t> nodes</a:t>
                  </a:r>
                </a:p>
              </p:txBody>
            </p:sp>
          </mc:Choice>
          <mc:Fallback>
            <p:sp>
              <p:nvSpPr>
                <p:cNvPr id="5" name="TextBox 4">
                  <a:extLst>
                    <a:ext uri="{FF2B5EF4-FFF2-40B4-BE49-F238E27FC236}">
                      <a16:creationId xmlns:a16="http://schemas.microsoft.com/office/drawing/2014/main" id="{4FF17304-982D-6782-70F9-05622D16B9A8}"/>
                    </a:ext>
                  </a:extLst>
                </p:cNvPr>
                <p:cNvSpPr txBox="1">
                  <a:spLocks noRot="1" noChangeAspect="1" noMove="1" noResize="1" noEditPoints="1" noAdjustHandles="1" noChangeArrowheads="1" noChangeShapeType="1" noTextEdit="1"/>
                </p:cNvSpPr>
                <p:nvPr/>
              </p:nvSpPr>
              <p:spPr>
                <a:xfrm>
                  <a:off x="3788657" y="1217790"/>
                  <a:ext cx="2583472" cy="307778"/>
                </a:xfrm>
                <a:prstGeom prst="rect">
                  <a:avLst/>
                </a:prstGeom>
                <a:blipFill>
                  <a:blip r:embed="rId3"/>
                  <a:stretch>
                    <a:fillRect t="-2632" b="-1526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F0F008A9-A593-CA49-570A-7B510223009F}"/>
                    </a:ext>
                  </a:extLst>
                </p:cNvPr>
                <p:cNvSpPr txBox="1"/>
                <p:nvPr/>
              </p:nvSpPr>
              <p:spPr>
                <a:xfrm>
                  <a:off x="770852" y="1110067"/>
                  <a:ext cx="2583472" cy="523220"/>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Pool of </a:t>
                  </a:r>
                  <a14:m>
                    <m:oMath xmlns:m="http://schemas.openxmlformats.org/officeDocument/2006/math">
                      <m:r>
                        <a:rPr lang="en-GB" sz="1400" b="0" i="1" smtClean="0">
                          <a:latin typeface="Cambria Math" panose="02040503050406030204" pitchFamily="18" charset="0"/>
                        </a:rPr>
                        <m:t>𝑆</m:t>
                      </m:r>
                    </m:oMath>
                  </a14:m>
                  <a:r>
                    <a:rPr lang="en-US" sz="1400">
                      <a:latin typeface="Arial" panose="020B0604020202020204" pitchFamily="34" charset="0"/>
                      <a:cs typeface="Arial" panose="020B0604020202020204" pitchFamily="34" charset="0"/>
                    </a:rPr>
                    <a:t> simulations,</a:t>
                  </a:r>
                </a:p>
                <a:p>
                  <a:pPr algn="ctr"/>
                  <a14:m>
                    <m:oMath xmlns:m="http://schemas.openxmlformats.org/officeDocument/2006/math">
                      <m:r>
                        <a:rPr lang="en-GB" sz="1400" b="0" i="1" smtClean="0">
                          <a:latin typeface="Cambria Math" panose="02040503050406030204" pitchFamily="18" charset="0"/>
                        </a:rPr>
                        <m:t>𝐽</m:t>
                      </m:r>
                      <m:r>
                        <a:rPr lang="en-GB" sz="1400" b="0" i="1" smtClean="0">
                          <a:latin typeface="Cambria Math" panose="02040503050406030204" pitchFamily="18" charset="0"/>
                        </a:rPr>
                        <m:t>=</m:t>
                      </m:r>
                      <m:r>
                        <a:rPr lang="en-GB" sz="1400" b="0" i="1" smtClean="0">
                          <a:latin typeface="Cambria Math" panose="02040503050406030204" pitchFamily="18" charset="0"/>
                        </a:rPr>
                        <m:t>𝑆</m:t>
                      </m:r>
                      <m:r>
                        <a:rPr lang="en-GB" sz="1400" b="0" i="1" smtClean="0">
                          <a:latin typeface="Cambria Math" panose="02040503050406030204" pitchFamily="18" charset="0"/>
                        </a:rPr>
                        <m:t>/</m:t>
                      </m:r>
                      <m:r>
                        <a:rPr lang="en-US" sz="1400" b="0" i="1" smtClean="0">
                          <a:latin typeface="Cambria Math" panose="02040503050406030204" pitchFamily="18" charset="0"/>
                        </a:rPr>
                        <m:t>𝑘</m:t>
                      </m:r>
                    </m:oMath>
                  </a14:m>
                  <a:r>
                    <a:rPr lang="en-US" sz="1400">
                      <a:latin typeface="Arial" panose="020B0604020202020204" pitchFamily="34" charset="0"/>
                      <a:cs typeface="Arial" panose="020B0604020202020204" pitchFamily="34" charset="0"/>
                    </a:rPr>
                    <a:t> array jobs</a:t>
                  </a:r>
                </a:p>
              </p:txBody>
            </p:sp>
          </mc:Choice>
          <mc:Fallback>
            <p:sp>
              <p:nvSpPr>
                <p:cNvPr id="7" name="TextBox 6">
                  <a:extLst>
                    <a:ext uri="{FF2B5EF4-FFF2-40B4-BE49-F238E27FC236}">
                      <a16:creationId xmlns:a16="http://schemas.microsoft.com/office/drawing/2014/main" id="{F0F008A9-A593-CA49-570A-7B510223009F}"/>
                    </a:ext>
                  </a:extLst>
                </p:cNvPr>
                <p:cNvSpPr txBox="1">
                  <a:spLocks noRot="1" noChangeAspect="1" noMove="1" noResize="1" noEditPoints="1" noAdjustHandles="1" noChangeArrowheads="1" noChangeShapeType="1" noTextEdit="1"/>
                </p:cNvSpPr>
                <p:nvPr/>
              </p:nvSpPr>
              <p:spPr>
                <a:xfrm>
                  <a:off x="770852" y="1110067"/>
                  <a:ext cx="2583472" cy="523220"/>
                </a:xfrm>
                <a:prstGeom prst="rect">
                  <a:avLst/>
                </a:prstGeom>
                <a:blipFill>
                  <a:blip r:embed="rId4"/>
                  <a:stretch>
                    <a:fillRect l="-641" t="-1563" r="-321" b="-50000"/>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42D18BC8-7F6F-ACA5-3DAF-4934998FA2EA}"/>
                </a:ext>
              </a:extLst>
            </p:cNvPr>
            <p:cNvGrpSpPr/>
            <p:nvPr/>
          </p:nvGrpSpPr>
          <p:grpSpPr>
            <a:xfrm>
              <a:off x="798675" y="1950457"/>
              <a:ext cx="5433678" cy="2337016"/>
              <a:chOff x="6310112" y="3150324"/>
              <a:chExt cx="4927534" cy="1954955"/>
            </a:xfrm>
          </p:grpSpPr>
          <p:grpSp>
            <p:nvGrpSpPr>
              <p:cNvPr id="11" name="Group 10">
                <a:extLst>
                  <a:ext uri="{FF2B5EF4-FFF2-40B4-BE49-F238E27FC236}">
                    <a16:creationId xmlns:a16="http://schemas.microsoft.com/office/drawing/2014/main" id="{DE822B01-E01E-9BAD-978F-ADC868CCA5C9}"/>
                  </a:ext>
                </a:extLst>
              </p:cNvPr>
              <p:cNvGrpSpPr/>
              <p:nvPr/>
            </p:nvGrpSpPr>
            <p:grpSpPr>
              <a:xfrm>
                <a:off x="9175166" y="3150324"/>
                <a:ext cx="2062480" cy="1422400"/>
                <a:chOff x="9175166" y="3429000"/>
                <a:chExt cx="2062480" cy="1422400"/>
              </a:xfrm>
            </p:grpSpPr>
            <p:sp>
              <p:nvSpPr>
                <p:cNvPr id="39" name="Rounded Rectangle 38">
                  <a:extLst>
                    <a:ext uri="{FF2B5EF4-FFF2-40B4-BE49-F238E27FC236}">
                      <a16:creationId xmlns:a16="http://schemas.microsoft.com/office/drawing/2014/main" id="{755AEB34-43EC-F064-DB6D-E3892819CE82}"/>
                    </a:ext>
                  </a:extLst>
                </p:cNvPr>
                <p:cNvSpPr/>
                <p:nvPr/>
              </p:nvSpPr>
              <p:spPr>
                <a:xfrm>
                  <a:off x="9175166" y="3429000"/>
                  <a:ext cx="2062480" cy="1422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FE78F848-3D2A-2175-C775-3009EB5270CB}"/>
                    </a:ext>
                  </a:extLst>
                </p:cNvPr>
                <p:cNvSpPr/>
                <p:nvPr/>
              </p:nvSpPr>
              <p:spPr>
                <a:xfrm>
                  <a:off x="9361384" y="3571794"/>
                  <a:ext cx="254000" cy="2379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9BD4DD7B-570A-6629-3F78-78041C85A6A1}"/>
                    </a:ext>
                  </a:extLst>
                </p:cNvPr>
                <p:cNvSpPr/>
                <p:nvPr/>
              </p:nvSpPr>
              <p:spPr>
                <a:xfrm>
                  <a:off x="9674602" y="3571794"/>
                  <a:ext cx="254000" cy="2379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00A1F43E-522D-DDB5-C2F4-7A195F38B161}"/>
                    </a:ext>
                  </a:extLst>
                </p:cNvPr>
                <p:cNvSpPr/>
                <p:nvPr/>
              </p:nvSpPr>
              <p:spPr>
                <a:xfrm>
                  <a:off x="10793944" y="3571793"/>
                  <a:ext cx="254000" cy="2379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6FB72433-DDB8-0F93-386A-B0BCA88C0F86}"/>
                    </a:ext>
                  </a:extLst>
                </p:cNvPr>
                <p:cNvSpPr/>
                <p:nvPr/>
              </p:nvSpPr>
              <p:spPr>
                <a:xfrm>
                  <a:off x="9361384" y="3882537"/>
                  <a:ext cx="254000" cy="2379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4" name="Rounded Rectangle 43">
                  <a:extLst>
                    <a:ext uri="{FF2B5EF4-FFF2-40B4-BE49-F238E27FC236}">
                      <a16:creationId xmlns:a16="http://schemas.microsoft.com/office/drawing/2014/main" id="{6B63F238-6E82-A2CA-23B0-A04CB96180F4}"/>
                    </a:ext>
                  </a:extLst>
                </p:cNvPr>
                <p:cNvSpPr/>
                <p:nvPr/>
              </p:nvSpPr>
              <p:spPr>
                <a:xfrm>
                  <a:off x="9361384" y="4490306"/>
                  <a:ext cx="254000" cy="2379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EEF08DB7-954E-E598-7213-5E5B2264065F}"/>
                    </a:ext>
                  </a:extLst>
                </p:cNvPr>
                <p:cNvSpPr/>
                <p:nvPr/>
              </p:nvSpPr>
              <p:spPr>
                <a:xfrm>
                  <a:off x="10793944" y="4490305"/>
                  <a:ext cx="254000" cy="2379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FBD88995-2FCE-558D-3F24-2B3F335C563D}"/>
                    </a:ext>
                  </a:extLst>
                </p:cNvPr>
                <p:cNvCxnSpPr/>
                <p:nvPr/>
              </p:nvCxnSpPr>
              <p:spPr>
                <a:xfrm>
                  <a:off x="10051393" y="3690749"/>
                  <a:ext cx="619760" cy="0"/>
                </a:xfrm>
                <a:prstGeom prst="line">
                  <a:avLst/>
                </a:prstGeom>
                <a:ln>
                  <a:prstDash val="dash"/>
                </a:ln>
              </p:spPr>
              <p:style>
                <a:lnRef idx="2">
                  <a:schemeClr val="accent6"/>
                </a:lnRef>
                <a:fillRef idx="0">
                  <a:schemeClr val="accent6"/>
                </a:fillRef>
                <a:effectRef idx="1">
                  <a:schemeClr val="accent6"/>
                </a:effectRef>
                <a:fontRef idx="minor">
                  <a:schemeClr val="tx1"/>
                </a:fontRef>
              </p:style>
            </p:cxnSp>
            <p:cxnSp>
              <p:nvCxnSpPr>
                <p:cNvPr id="47" name="Straight Connector 46">
                  <a:extLst>
                    <a:ext uri="{FF2B5EF4-FFF2-40B4-BE49-F238E27FC236}">
                      <a16:creationId xmlns:a16="http://schemas.microsoft.com/office/drawing/2014/main" id="{29E6B609-FFF2-840B-8839-7177F6B3101C}"/>
                    </a:ext>
                  </a:extLst>
                </p:cNvPr>
                <p:cNvCxnSpPr>
                  <a:cxnSpLocks/>
                </p:cNvCxnSpPr>
                <p:nvPr/>
              </p:nvCxnSpPr>
              <p:spPr>
                <a:xfrm flipV="1">
                  <a:off x="9488384" y="4187798"/>
                  <a:ext cx="0" cy="235160"/>
                </a:xfrm>
                <a:prstGeom prst="line">
                  <a:avLst/>
                </a:prstGeom>
                <a:ln>
                  <a:prstDash val="dash"/>
                </a:ln>
              </p:spPr>
              <p:style>
                <a:lnRef idx="2">
                  <a:schemeClr val="accent6"/>
                </a:lnRef>
                <a:fillRef idx="0">
                  <a:schemeClr val="accent6"/>
                </a:fillRef>
                <a:effectRef idx="1">
                  <a:schemeClr val="accent6"/>
                </a:effectRef>
                <a:fontRef idx="minor">
                  <a:schemeClr val="tx1"/>
                </a:fontRef>
              </p:style>
            </p:cxnSp>
            <p:cxnSp>
              <p:nvCxnSpPr>
                <p:cNvPr id="48" name="Straight Connector 47">
                  <a:extLst>
                    <a:ext uri="{FF2B5EF4-FFF2-40B4-BE49-F238E27FC236}">
                      <a16:creationId xmlns:a16="http://schemas.microsoft.com/office/drawing/2014/main" id="{FD2374B9-EDB7-E2E1-BE90-2D37849C6C91}"/>
                    </a:ext>
                  </a:extLst>
                </p:cNvPr>
                <p:cNvCxnSpPr>
                  <a:cxnSpLocks/>
                </p:cNvCxnSpPr>
                <p:nvPr/>
              </p:nvCxnSpPr>
              <p:spPr>
                <a:xfrm>
                  <a:off x="10007518" y="4609261"/>
                  <a:ext cx="706108" cy="0"/>
                </a:xfrm>
                <a:prstGeom prst="line">
                  <a:avLst/>
                </a:prstGeom>
                <a:ln>
                  <a:prstDash val="dash"/>
                </a:ln>
              </p:spPr>
              <p:style>
                <a:lnRef idx="2">
                  <a:schemeClr val="accent6"/>
                </a:lnRef>
                <a:fillRef idx="0">
                  <a:schemeClr val="accent6"/>
                </a:fillRef>
                <a:effectRef idx="1">
                  <a:schemeClr val="accent6"/>
                </a:effectRef>
                <a:fontRef idx="minor">
                  <a:schemeClr val="tx1"/>
                </a:fontRef>
              </p:style>
            </p:cxnSp>
            <p:cxnSp>
              <p:nvCxnSpPr>
                <p:cNvPr id="49" name="Straight Connector 48">
                  <a:extLst>
                    <a:ext uri="{FF2B5EF4-FFF2-40B4-BE49-F238E27FC236}">
                      <a16:creationId xmlns:a16="http://schemas.microsoft.com/office/drawing/2014/main" id="{86727100-ABF7-4C87-FE6B-4E8F19324366}"/>
                    </a:ext>
                  </a:extLst>
                </p:cNvPr>
                <p:cNvCxnSpPr>
                  <a:cxnSpLocks/>
                </p:cNvCxnSpPr>
                <p:nvPr/>
              </p:nvCxnSpPr>
              <p:spPr>
                <a:xfrm flipV="1">
                  <a:off x="10920944" y="3891047"/>
                  <a:ext cx="0" cy="517917"/>
                </a:xfrm>
                <a:prstGeom prst="line">
                  <a:avLst/>
                </a:prstGeom>
                <a:ln>
                  <a:prstDash val="dash"/>
                </a:ln>
              </p:spPr>
              <p:style>
                <a:lnRef idx="2">
                  <a:schemeClr val="accent6"/>
                </a:lnRef>
                <a:fillRef idx="0">
                  <a:schemeClr val="accent6"/>
                </a:fillRef>
                <a:effectRef idx="1">
                  <a:schemeClr val="accent6"/>
                </a:effectRef>
                <a:fontRef idx="minor">
                  <a:schemeClr val="tx1"/>
                </a:fontRef>
              </p:style>
            </p:cxnSp>
            <p:cxnSp>
              <p:nvCxnSpPr>
                <p:cNvPr id="50" name="Straight Connector 49">
                  <a:extLst>
                    <a:ext uri="{FF2B5EF4-FFF2-40B4-BE49-F238E27FC236}">
                      <a16:creationId xmlns:a16="http://schemas.microsoft.com/office/drawing/2014/main" id="{AE066F19-74D1-6AC5-5A06-863F82FBC2F3}"/>
                    </a:ext>
                  </a:extLst>
                </p:cNvPr>
                <p:cNvCxnSpPr>
                  <a:cxnSpLocks/>
                </p:cNvCxnSpPr>
                <p:nvPr/>
              </p:nvCxnSpPr>
              <p:spPr>
                <a:xfrm>
                  <a:off x="9706377" y="3902299"/>
                  <a:ext cx="1047482" cy="570963"/>
                </a:xfrm>
                <a:prstGeom prst="line">
                  <a:avLst/>
                </a:prstGeom>
                <a:ln>
                  <a:prstDash val="dash"/>
                </a:ln>
              </p:spPr>
              <p:style>
                <a:lnRef idx="2">
                  <a:schemeClr val="accent6"/>
                </a:lnRef>
                <a:fillRef idx="0">
                  <a:schemeClr val="accent6"/>
                </a:fillRef>
                <a:effectRef idx="1">
                  <a:schemeClr val="accent6"/>
                </a:effectRef>
                <a:fontRef idx="minor">
                  <a:schemeClr val="tx1"/>
                </a:fontRef>
              </p:style>
            </p:cxnSp>
            <p:sp>
              <p:nvSpPr>
                <p:cNvPr id="51" name="Rounded Rectangle 50">
                  <a:extLst>
                    <a:ext uri="{FF2B5EF4-FFF2-40B4-BE49-F238E27FC236}">
                      <a16:creationId xmlns:a16="http://schemas.microsoft.com/office/drawing/2014/main" id="{4B8F9A83-EC30-326B-277D-8111807CBA5C}"/>
                    </a:ext>
                  </a:extLst>
                </p:cNvPr>
                <p:cNvSpPr/>
                <p:nvPr/>
              </p:nvSpPr>
              <p:spPr>
                <a:xfrm>
                  <a:off x="9673200" y="4489200"/>
                  <a:ext cx="254000" cy="2379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2" name="Rounded Rectangle 11">
                <a:extLst>
                  <a:ext uri="{FF2B5EF4-FFF2-40B4-BE49-F238E27FC236}">
                    <a16:creationId xmlns:a16="http://schemas.microsoft.com/office/drawing/2014/main" id="{B7CCE9FF-35D3-B43D-B66E-33C31A693BEE}"/>
                  </a:ext>
                </a:extLst>
              </p:cNvPr>
              <p:cNvSpPr/>
              <p:nvPr/>
            </p:nvSpPr>
            <p:spPr>
              <a:xfrm flipV="1">
                <a:off x="6310112" y="3150324"/>
                <a:ext cx="2278703" cy="1422400"/>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91835CF-FC2D-46CD-F643-D9B78343BA6F}"/>
                  </a:ext>
                </a:extLst>
              </p:cNvPr>
              <p:cNvSpPr/>
              <p:nvPr/>
            </p:nvSpPr>
            <p:spPr>
              <a:xfrm flipV="1">
                <a:off x="6460066" y="4192017"/>
                <a:ext cx="254000" cy="237913"/>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B3A01C1E-C0A6-A011-46FA-748B39740E52}"/>
                  </a:ext>
                </a:extLst>
              </p:cNvPr>
              <p:cNvSpPr/>
              <p:nvPr/>
            </p:nvSpPr>
            <p:spPr>
              <a:xfrm flipV="1">
                <a:off x="6460066" y="3273505"/>
                <a:ext cx="254000" cy="237913"/>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8FF9BE96-DF95-CDBF-F807-848554B14200}"/>
                  </a:ext>
                </a:extLst>
              </p:cNvPr>
              <p:cNvSpPr/>
              <p:nvPr/>
            </p:nvSpPr>
            <p:spPr>
              <a:xfrm flipV="1">
                <a:off x="8145113" y="3273506"/>
                <a:ext cx="254000" cy="237913"/>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5A38374-35B9-30DB-68F4-E5C479E094B1}"/>
                  </a:ext>
                </a:extLst>
              </p:cNvPr>
              <p:cNvCxnSpPr>
                <a:cxnSpLocks/>
              </p:cNvCxnSpPr>
              <p:nvPr/>
            </p:nvCxnSpPr>
            <p:spPr>
              <a:xfrm>
                <a:off x="6587066" y="3578766"/>
                <a:ext cx="0" cy="520659"/>
              </a:xfrm>
              <a:prstGeom prst="line">
                <a:avLst/>
              </a:prstGeom>
              <a:ln>
                <a:solidFill>
                  <a:schemeClr val="accent1"/>
                </a:solidFill>
                <a:prstDash val="dash"/>
              </a:ln>
            </p:spPr>
            <p:style>
              <a:lnRef idx="2">
                <a:schemeClr val="accent6"/>
              </a:lnRef>
              <a:fillRef idx="0">
                <a:schemeClr val="accent6"/>
              </a:fillRef>
              <a:effectRef idx="1">
                <a:schemeClr val="accent6"/>
              </a:effectRef>
              <a:fontRef idx="minor">
                <a:schemeClr val="tx1"/>
              </a:fontRef>
            </p:style>
          </p:cxnSp>
          <p:cxnSp>
            <p:nvCxnSpPr>
              <p:cNvPr id="17" name="Straight Connector 16">
                <a:extLst>
                  <a:ext uri="{FF2B5EF4-FFF2-40B4-BE49-F238E27FC236}">
                    <a16:creationId xmlns:a16="http://schemas.microsoft.com/office/drawing/2014/main" id="{B2B344BA-A408-ABE7-E150-7E71BEE420D7}"/>
                  </a:ext>
                </a:extLst>
              </p:cNvPr>
              <p:cNvCxnSpPr>
                <a:cxnSpLocks/>
              </p:cNvCxnSpPr>
              <p:nvPr/>
            </p:nvCxnSpPr>
            <p:spPr>
              <a:xfrm>
                <a:off x="6781429" y="3392463"/>
                <a:ext cx="1296320" cy="0"/>
              </a:xfrm>
              <a:prstGeom prst="line">
                <a:avLst/>
              </a:prstGeom>
              <a:ln>
                <a:solidFill>
                  <a:schemeClr val="accent1"/>
                </a:solidFill>
                <a:prstDash val="dash"/>
              </a:ln>
            </p:spPr>
            <p:style>
              <a:lnRef idx="2">
                <a:schemeClr val="accent6"/>
              </a:lnRef>
              <a:fillRef idx="0">
                <a:schemeClr val="accent6"/>
              </a:fillRef>
              <a:effectRef idx="1">
                <a:schemeClr val="accent6"/>
              </a:effectRef>
              <a:fontRef idx="minor">
                <a:schemeClr val="tx1"/>
              </a:fontRef>
            </p:style>
          </p:cxnSp>
          <p:sp>
            <p:nvSpPr>
              <p:cNvPr id="18" name="Rounded Rectangle 17">
                <a:extLst>
                  <a:ext uri="{FF2B5EF4-FFF2-40B4-BE49-F238E27FC236}">
                    <a16:creationId xmlns:a16="http://schemas.microsoft.com/office/drawing/2014/main" id="{3BB4E016-9000-117B-4C2B-18FD52CE6745}"/>
                  </a:ext>
                </a:extLst>
              </p:cNvPr>
              <p:cNvSpPr/>
              <p:nvPr/>
            </p:nvSpPr>
            <p:spPr>
              <a:xfrm>
                <a:off x="7801200" y="3857724"/>
                <a:ext cx="622800" cy="597600"/>
              </a:xfrm>
              <a:prstGeom prst="roundRect">
                <a:avLst>
                  <a:gd name="adj" fmla="val 8166"/>
                </a:avLst>
              </a:prstGeom>
              <a:solidFill>
                <a:schemeClr val="accent1">
                  <a:alpha val="28129"/>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155784D-03AE-7EDB-DAC1-20F58B892B9A}"/>
                  </a:ext>
                </a:extLst>
              </p:cNvPr>
              <p:cNvGrpSpPr/>
              <p:nvPr/>
            </p:nvGrpSpPr>
            <p:grpSpPr>
              <a:xfrm>
                <a:off x="7827012" y="3884626"/>
                <a:ext cx="572101" cy="545305"/>
                <a:chOff x="7740465" y="4163302"/>
                <a:chExt cx="572101" cy="545305"/>
              </a:xfrm>
            </p:grpSpPr>
            <p:sp>
              <p:nvSpPr>
                <p:cNvPr id="35" name="Rounded Rectangle 34">
                  <a:extLst>
                    <a:ext uri="{FF2B5EF4-FFF2-40B4-BE49-F238E27FC236}">
                      <a16:creationId xmlns:a16="http://schemas.microsoft.com/office/drawing/2014/main" id="{64B15C13-B872-25D5-F281-7C1C3A17D724}"/>
                    </a:ext>
                  </a:extLst>
                </p:cNvPr>
                <p:cNvSpPr/>
                <p:nvPr/>
              </p:nvSpPr>
              <p:spPr>
                <a:xfrm flipV="1">
                  <a:off x="8058566" y="4470694"/>
                  <a:ext cx="254000" cy="237913"/>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64FF3A9B-599C-B564-F9FA-B9F997810CB8}"/>
                    </a:ext>
                  </a:extLst>
                </p:cNvPr>
                <p:cNvSpPr/>
                <p:nvPr/>
              </p:nvSpPr>
              <p:spPr>
                <a:xfrm flipV="1">
                  <a:off x="7740465" y="4470694"/>
                  <a:ext cx="254000" cy="237913"/>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9958576F-05F2-18A3-FD4B-25431F6AFA06}"/>
                    </a:ext>
                  </a:extLst>
                </p:cNvPr>
                <p:cNvSpPr/>
                <p:nvPr/>
              </p:nvSpPr>
              <p:spPr>
                <a:xfrm flipV="1">
                  <a:off x="7740465" y="4163302"/>
                  <a:ext cx="254000" cy="237913"/>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F65C592D-29C4-463E-C9CE-1614DF1D9B85}"/>
                    </a:ext>
                  </a:extLst>
                </p:cNvPr>
                <p:cNvSpPr/>
                <p:nvPr/>
              </p:nvSpPr>
              <p:spPr>
                <a:xfrm flipV="1">
                  <a:off x="8058566" y="4163302"/>
                  <a:ext cx="254000" cy="237913"/>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cxnSp>
            <p:nvCxnSpPr>
              <p:cNvPr id="20" name="Straight Connector 19">
                <a:extLst>
                  <a:ext uri="{FF2B5EF4-FFF2-40B4-BE49-F238E27FC236}">
                    <a16:creationId xmlns:a16="http://schemas.microsoft.com/office/drawing/2014/main" id="{AAB2F398-2E69-5B31-979D-9BD9B60A6C05}"/>
                  </a:ext>
                </a:extLst>
              </p:cNvPr>
              <p:cNvCxnSpPr>
                <a:cxnSpLocks/>
              </p:cNvCxnSpPr>
              <p:nvPr/>
            </p:nvCxnSpPr>
            <p:spPr>
              <a:xfrm>
                <a:off x="6784692" y="4309324"/>
                <a:ext cx="303156" cy="0"/>
              </a:xfrm>
              <a:prstGeom prst="line">
                <a:avLst/>
              </a:prstGeom>
              <a:ln>
                <a:solidFill>
                  <a:schemeClr val="accent1"/>
                </a:solidFill>
                <a:prstDash val="dash"/>
              </a:ln>
            </p:spPr>
            <p:style>
              <a:lnRef idx="2">
                <a:schemeClr val="accent6"/>
              </a:lnRef>
              <a:fillRef idx="0">
                <a:schemeClr val="accent6"/>
              </a:fillRef>
              <a:effectRef idx="1">
                <a:schemeClr val="accent6"/>
              </a:effectRef>
              <a:fontRef idx="minor">
                <a:schemeClr val="tx1"/>
              </a:fontRef>
            </p:style>
          </p:cxnSp>
          <p:cxnSp>
            <p:nvCxnSpPr>
              <p:cNvPr id="21" name="Straight Connector 20">
                <a:extLst>
                  <a:ext uri="{FF2B5EF4-FFF2-40B4-BE49-F238E27FC236}">
                    <a16:creationId xmlns:a16="http://schemas.microsoft.com/office/drawing/2014/main" id="{41BBAFCE-3A72-3BEA-9525-D7B570B99F87}"/>
                  </a:ext>
                </a:extLst>
              </p:cNvPr>
              <p:cNvCxnSpPr>
                <a:cxnSpLocks/>
              </p:cNvCxnSpPr>
              <p:nvPr/>
            </p:nvCxnSpPr>
            <p:spPr>
              <a:xfrm>
                <a:off x="6744522" y="3528149"/>
                <a:ext cx="406400" cy="336550"/>
              </a:xfrm>
              <a:prstGeom prst="line">
                <a:avLst/>
              </a:prstGeom>
              <a:ln>
                <a:solidFill>
                  <a:schemeClr val="accent1"/>
                </a:solidFill>
                <a:prstDash val="dash"/>
              </a:ln>
            </p:spPr>
            <p:style>
              <a:lnRef idx="2">
                <a:schemeClr val="accent6"/>
              </a:lnRef>
              <a:fillRef idx="0">
                <a:schemeClr val="accent6"/>
              </a:fillRef>
              <a:effectRef idx="1">
                <a:schemeClr val="accent6"/>
              </a:effectRef>
              <a:fontRef idx="minor">
                <a:schemeClr val="tx1"/>
              </a:fontRef>
            </p:style>
          </p:cxnSp>
          <p:sp>
            <p:nvSpPr>
              <p:cNvPr id="22" name="Rounded Rectangle 21">
                <a:extLst>
                  <a:ext uri="{FF2B5EF4-FFF2-40B4-BE49-F238E27FC236}">
                    <a16:creationId xmlns:a16="http://schemas.microsoft.com/office/drawing/2014/main" id="{0D36BB99-1FAE-7071-0255-C03D3E71ABA3}"/>
                  </a:ext>
                </a:extLst>
              </p:cNvPr>
              <p:cNvSpPr/>
              <p:nvPr/>
            </p:nvSpPr>
            <p:spPr>
              <a:xfrm>
                <a:off x="7153500" y="3857724"/>
                <a:ext cx="622800" cy="597600"/>
              </a:xfrm>
              <a:prstGeom prst="roundRect">
                <a:avLst>
                  <a:gd name="adj" fmla="val 8166"/>
                </a:avLst>
              </a:prstGeom>
              <a:solidFill>
                <a:schemeClr val="accent1">
                  <a:alpha val="28129"/>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D6AE6612-831B-BE08-67E2-97B2023237CB}"/>
                  </a:ext>
                </a:extLst>
              </p:cNvPr>
              <p:cNvGrpSpPr/>
              <p:nvPr/>
            </p:nvGrpSpPr>
            <p:grpSpPr>
              <a:xfrm>
                <a:off x="7177677" y="3887421"/>
                <a:ext cx="572101" cy="545305"/>
                <a:chOff x="7740465" y="4163302"/>
                <a:chExt cx="572101" cy="545305"/>
              </a:xfrm>
            </p:grpSpPr>
            <p:sp>
              <p:nvSpPr>
                <p:cNvPr id="31" name="Rounded Rectangle 30">
                  <a:extLst>
                    <a:ext uri="{FF2B5EF4-FFF2-40B4-BE49-F238E27FC236}">
                      <a16:creationId xmlns:a16="http://schemas.microsoft.com/office/drawing/2014/main" id="{F889644B-3D00-CD74-09ED-6319EDB4F36E}"/>
                    </a:ext>
                  </a:extLst>
                </p:cNvPr>
                <p:cNvSpPr/>
                <p:nvPr/>
              </p:nvSpPr>
              <p:spPr>
                <a:xfrm flipV="1">
                  <a:off x="8058566" y="4470694"/>
                  <a:ext cx="254000" cy="237913"/>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DD253565-9721-FEBD-3926-7D9C48CECF50}"/>
                    </a:ext>
                  </a:extLst>
                </p:cNvPr>
                <p:cNvSpPr/>
                <p:nvPr/>
              </p:nvSpPr>
              <p:spPr>
                <a:xfrm flipV="1">
                  <a:off x="7740465" y="4470694"/>
                  <a:ext cx="254000" cy="237913"/>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B9964E84-B477-0C42-470B-B524FEE13AF1}"/>
                    </a:ext>
                  </a:extLst>
                </p:cNvPr>
                <p:cNvSpPr/>
                <p:nvPr/>
              </p:nvSpPr>
              <p:spPr>
                <a:xfrm flipV="1">
                  <a:off x="7740465" y="4163302"/>
                  <a:ext cx="254000" cy="237913"/>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7632E881-1BC2-BF05-43C9-BAF4AEAAB7B3}"/>
                    </a:ext>
                  </a:extLst>
                </p:cNvPr>
                <p:cNvSpPr/>
                <p:nvPr/>
              </p:nvSpPr>
              <p:spPr>
                <a:xfrm flipV="1">
                  <a:off x="8058566" y="4163302"/>
                  <a:ext cx="254000" cy="237913"/>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cxnSp>
            <p:nvCxnSpPr>
              <p:cNvPr id="24" name="Straight Connector 23">
                <a:extLst>
                  <a:ext uri="{FF2B5EF4-FFF2-40B4-BE49-F238E27FC236}">
                    <a16:creationId xmlns:a16="http://schemas.microsoft.com/office/drawing/2014/main" id="{8B9D8B3E-F26F-6325-AD3F-9E0089AE5CEF}"/>
                  </a:ext>
                </a:extLst>
              </p:cNvPr>
              <p:cNvCxnSpPr>
                <a:cxnSpLocks/>
              </p:cNvCxnSpPr>
              <p:nvPr/>
            </p:nvCxnSpPr>
            <p:spPr>
              <a:xfrm>
                <a:off x="8272113" y="3578766"/>
                <a:ext cx="0" cy="263008"/>
              </a:xfrm>
              <a:prstGeom prst="line">
                <a:avLst/>
              </a:prstGeom>
              <a:ln>
                <a:solidFill>
                  <a:schemeClr val="accent1"/>
                </a:solidFill>
                <a:prstDash val="dash"/>
              </a:ln>
            </p:spPr>
            <p:style>
              <a:lnRef idx="2">
                <a:schemeClr val="accent6"/>
              </a:lnRef>
              <a:fillRef idx="0">
                <a:schemeClr val="accent6"/>
              </a:fillRef>
              <a:effectRef idx="1">
                <a:schemeClr val="accent6"/>
              </a:effectRef>
              <a:fontRef idx="minor">
                <a:schemeClr val="tx1"/>
              </a:fontRef>
            </p:style>
          </p:cxnSp>
          <p:cxnSp>
            <p:nvCxnSpPr>
              <p:cNvPr id="25" name="Straight Connector 24">
                <a:extLst>
                  <a:ext uri="{FF2B5EF4-FFF2-40B4-BE49-F238E27FC236}">
                    <a16:creationId xmlns:a16="http://schemas.microsoft.com/office/drawing/2014/main" id="{87B29577-5919-842E-E309-13EFA590A72E}"/>
                  </a:ext>
                </a:extLst>
              </p:cNvPr>
              <p:cNvCxnSpPr>
                <a:cxnSpLocks/>
                <a:stCxn id="22" idx="2"/>
              </p:cNvCxnSpPr>
              <p:nvPr/>
            </p:nvCxnSpPr>
            <p:spPr>
              <a:xfrm>
                <a:off x="7464900" y="4455324"/>
                <a:ext cx="0" cy="649955"/>
              </a:xfrm>
              <a:prstGeom prst="line">
                <a:avLst/>
              </a:prstGeom>
              <a:ln cap="flat">
                <a:solidFill>
                  <a:srgbClr val="00A788"/>
                </a:solidFill>
              </a:ln>
            </p:spPr>
            <p:style>
              <a:lnRef idx="3">
                <a:schemeClr val="accent1"/>
              </a:lnRef>
              <a:fillRef idx="0">
                <a:schemeClr val="accent1"/>
              </a:fillRef>
              <a:effectRef idx="2">
                <a:schemeClr val="accent1"/>
              </a:effectRef>
              <a:fontRef idx="minor">
                <a:schemeClr val="tx1"/>
              </a:fontRef>
            </p:style>
          </p:cxnSp>
          <p:cxnSp>
            <p:nvCxnSpPr>
              <p:cNvPr id="26" name="Straight Connector 25">
                <a:extLst>
                  <a:ext uri="{FF2B5EF4-FFF2-40B4-BE49-F238E27FC236}">
                    <a16:creationId xmlns:a16="http://schemas.microsoft.com/office/drawing/2014/main" id="{E17E2B00-7642-2C31-3F5A-9E60E7805130}"/>
                  </a:ext>
                </a:extLst>
              </p:cNvPr>
              <p:cNvCxnSpPr>
                <a:cxnSpLocks/>
              </p:cNvCxnSpPr>
              <p:nvPr/>
            </p:nvCxnSpPr>
            <p:spPr>
              <a:xfrm>
                <a:off x="7464900" y="5105279"/>
                <a:ext cx="2335300" cy="0"/>
              </a:xfrm>
              <a:prstGeom prst="line">
                <a:avLst/>
              </a:prstGeom>
              <a:ln cap="sq">
                <a:solidFill>
                  <a:srgbClr val="00A788"/>
                </a:solidFill>
              </a:ln>
            </p:spPr>
            <p:style>
              <a:lnRef idx="3">
                <a:schemeClr val="accent1"/>
              </a:lnRef>
              <a:fillRef idx="0">
                <a:schemeClr val="accent1"/>
              </a:fillRef>
              <a:effectRef idx="2">
                <a:schemeClr val="accent1"/>
              </a:effectRef>
              <a:fontRef idx="minor">
                <a:schemeClr val="tx1"/>
              </a:fontRef>
            </p:style>
          </p:cxnSp>
          <p:cxnSp>
            <p:nvCxnSpPr>
              <p:cNvPr id="27" name="Straight Connector 26">
                <a:extLst>
                  <a:ext uri="{FF2B5EF4-FFF2-40B4-BE49-F238E27FC236}">
                    <a16:creationId xmlns:a16="http://schemas.microsoft.com/office/drawing/2014/main" id="{43F90455-632F-F57B-3703-62446D493002}"/>
                  </a:ext>
                </a:extLst>
              </p:cNvPr>
              <p:cNvCxnSpPr>
                <a:cxnSpLocks/>
              </p:cNvCxnSpPr>
              <p:nvPr/>
            </p:nvCxnSpPr>
            <p:spPr>
              <a:xfrm flipV="1">
                <a:off x="9800200" y="4455324"/>
                <a:ext cx="0" cy="649955"/>
              </a:xfrm>
              <a:prstGeom prst="line">
                <a:avLst/>
              </a:prstGeom>
              <a:ln cap="flat">
                <a:solidFill>
                  <a:srgbClr val="00A788"/>
                </a:solidFill>
                <a:tailEnd type="stealth"/>
              </a:ln>
            </p:spPr>
            <p:style>
              <a:lnRef idx="3">
                <a:schemeClr val="accent1"/>
              </a:lnRef>
              <a:fillRef idx="0">
                <a:schemeClr val="accent1"/>
              </a:fillRef>
              <a:effectRef idx="2">
                <a:schemeClr val="accent1"/>
              </a:effectRef>
              <a:fontRef idx="minor">
                <a:schemeClr val="tx1"/>
              </a:fontRef>
            </p:style>
          </p:cxnSp>
          <p:cxnSp>
            <p:nvCxnSpPr>
              <p:cNvPr id="28" name="Straight Connector 27">
                <a:extLst>
                  <a:ext uri="{FF2B5EF4-FFF2-40B4-BE49-F238E27FC236}">
                    <a16:creationId xmlns:a16="http://schemas.microsoft.com/office/drawing/2014/main" id="{34443E29-3F9B-82ED-1B67-0A022B1623AE}"/>
                  </a:ext>
                </a:extLst>
              </p:cNvPr>
              <p:cNvCxnSpPr>
                <a:cxnSpLocks/>
              </p:cNvCxnSpPr>
              <p:nvPr/>
            </p:nvCxnSpPr>
            <p:spPr>
              <a:xfrm>
                <a:off x="8112600" y="4459346"/>
                <a:ext cx="0" cy="299850"/>
              </a:xfrm>
              <a:prstGeom prst="line">
                <a:avLst/>
              </a:prstGeom>
              <a:ln cap="flat">
                <a:solidFill>
                  <a:srgbClr val="00A788"/>
                </a:solidFill>
              </a:ln>
            </p:spPr>
            <p:style>
              <a:lnRef idx="3">
                <a:schemeClr val="accent1"/>
              </a:lnRef>
              <a:fillRef idx="0">
                <a:schemeClr val="accent1"/>
              </a:fillRef>
              <a:effectRef idx="2">
                <a:schemeClr val="accent1"/>
              </a:effectRef>
              <a:fontRef idx="minor">
                <a:schemeClr val="tx1"/>
              </a:fontRef>
            </p:style>
          </p:cxnSp>
          <p:cxnSp>
            <p:nvCxnSpPr>
              <p:cNvPr id="29" name="Straight Connector 28">
                <a:extLst>
                  <a:ext uri="{FF2B5EF4-FFF2-40B4-BE49-F238E27FC236}">
                    <a16:creationId xmlns:a16="http://schemas.microsoft.com/office/drawing/2014/main" id="{70E1053A-DC0A-0F9D-6044-971A57F5CA18}"/>
                  </a:ext>
                </a:extLst>
              </p:cNvPr>
              <p:cNvCxnSpPr>
                <a:cxnSpLocks/>
              </p:cNvCxnSpPr>
              <p:nvPr/>
            </p:nvCxnSpPr>
            <p:spPr>
              <a:xfrm flipV="1">
                <a:off x="9488384" y="4455324"/>
                <a:ext cx="0" cy="299850"/>
              </a:xfrm>
              <a:prstGeom prst="line">
                <a:avLst/>
              </a:prstGeom>
              <a:ln cap="flat">
                <a:solidFill>
                  <a:srgbClr val="00A788"/>
                </a:solidFill>
                <a:tailEnd type="stealth"/>
              </a:ln>
            </p:spPr>
            <p:style>
              <a:lnRef idx="3">
                <a:schemeClr val="accent1"/>
              </a:lnRef>
              <a:fillRef idx="0">
                <a:schemeClr val="accent1"/>
              </a:fillRef>
              <a:effectRef idx="2">
                <a:schemeClr val="accent1"/>
              </a:effectRef>
              <a:fontRef idx="minor">
                <a:schemeClr val="tx1"/>
              </a:fontRef>
            </p:style>
          </p:cxnSp>
          <p:cxnSp>
            <p:nvCxnSpPr>
              <p:cNvPr id="30" name="Straight Connector 29">
                <a:extLst>
                  <a:ext uri="{FF2B5EF4-FFF2-40B4-BE49-F238E27FC236}">
                    <a16:creationId xmlns:a16="http://schemas.microsoft.com/office/drawing/2014/main" id="{B098B1B5-424D-A7F4-3BD0-E7358A224F6E}"/>
                  </a:ext>
                </a:extLst>
              </p:cNvPr>
              <p:cNvCxnSpPr>
                <a:cxnSpLocks/>
              </p:cNvCxnSpPr>
              <p:nvPr/>
            </p:nvCxnSpPr>
            <p:spPr>
              <a:xfrm flipV="1">
                <a:off x="8112600" y="4754124"/>
                <a:ext cx="1375784" cy="1050"/>
              </a:xfrm>
              <a:prstGeom prst="line">
                <a:avLst/>
              </a:prstGeom>
              <a:ln cap="sq">
                <a:solidFill>
                  <a:srgbClr val="00A788"/>
                </a:solidFill>
              </a:ln>
            </p:spPr>
            <p:style>
              <a:lnRef idx="3">
                <a:schemeClr val="accent1"/>
              </a:lnRef>
              <a:fillRef idx="0">
                <a:schemeClr val="accent1"/>
              </a:fillRef>
              <a:effectRef idx="2">
                <a:schemeClr val="accent1"/>
              </a:effectRef>
              <a:fontRef idx="minor">
                <a:schemeClr val="tx1"/>
              </a:fontRef>
            </p:style>
          </p:cxnSp>
        </p:gr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DDAA9F02-E021-85F1-92F9-E8F6F4781581}"/>
                    </a:ext>
                  </a:extLst>
                </p:cNvPr>
                <p:cNvSpPr txBox="1"/>
                <p:nvPr/>
              </p:nvSpPr>
              <p:spPr>
                <a:xfrm>
                  <a:off x="2857221" y="3861316"/>
                  <a:ext cx="1382840" cy="307777"/>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Array job </a:t>
                  </a:r>
                  <a14:m>
                    <m:oMath xmlns:m="http://schemas.openxmlformats.org/officeDocument/2006/math">
                      <m:r>
                        <a:rPr lang="en-GB" sz="1400" b="0" i="1" smtClean="0">
                          <a:latin typeface="Cambria Math" panose="02040503050406030204" pitchFamily="18" charset="0"/>
                          <a:cs typeface="Arial" panose="020B0604020202020204" pitchFamily="34" charset="0"/>
                        </a:rPr>
                        <m:t>𝐽</m:t>
                      </m:r>
                    </m:oMath>
                  </a14:m>
                  <a:endParaRPr lang="en-US" sz="1400">
                    <a:latin typeface="Arial" panose="020B0604020202020204" pitchFamily="34" charset="0"/>
                    <a:cs typeface="Arial" panose="020B0604020202020204" pitchFamily="34" charset="0"/>
                  </a:endParaRPr>
                </a:p>
              </p:txBody>
            </p:sp>
          </mc:Choice>
          <mc:Fallback>
            <p:sp>
              <p:nvSpPr>
                <p:cNvPr id="9" name="TextBox 8">
                  <a:extLst>
                    <a:ext uri="{FF2B5EF4-FFF2-40B4-BE49-F238E27FC236}">
                      <a16:creationId xmlns:a16="http://schemas.microsoft.com/office/drawing/2014/main" id="{DDAA9F02-E021-85F1-92F9-E8F6F4781581}"/>
                    </a:ext>
                  </a:extLst>
                </p:cNvPr>
                <p:cNvSpPr txBox="1">
                  <a:spLocks noRot="1" noChangeAspect="1" noMove="1" noResize="1" noEditPoints="1" noAdjustHandles="1" noChangeArrowheads="1" noChangeShapeType="1" noTextEdit="1"/>
                </p:cNvSpPr>
                <p:nvPr/>
              </p:nvSpPr>
              <p:spPr>
                <a:xfrm>
                  <a:off x="2857221" y="3861316"/>
                  <a:ext cx="1382840" cy="307777"/>
                </a:xfrm>
                <a:prstGeom prst="rect">
                  <a:avLst/>
                </a:prstGeom>
                <a:blipFill>
                  <a:blip r:embed="rId5"/>
                  <a:stretch>
                    <a:fillRect l="-1796" t="-5405" b="-648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74BAB4D6-E80D-898F-C47C-B37524C7C086}"/>
                    </a:ext>
                  </a:extLst>
                </p:cNvPr>
                <p:cNvSpPr txBox="1"/>
                <p:nvPr/>
              </p:nvSpPr>
              <p:spPr>
                <a:xfrm>
                  <a:off x="2298339" y="4277350"/>
                  <a:ext cx="2136818" cy="417406"/>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Array job </a:t>
                  </a:r>
                  <a14:m>
                    <m:oMath xmlns:m="http://schemas.openxmlformats.org/officeDocument/2006/math">
                      <m:r>
                        <a:rPr lang="en-GB" sz="1400" b="0" i="1" smtClean="0">
                          <a:latin typeface="Cambria Math" panose="02040503050406030204" pitchFamily="18" charset="0"/>
                          <a:cs typeface="Arial" panose="020B0604020202020204" pitchFamily="34" charset="0"/>
                        </a:rPr>
                        <m:t>𝐽</m:t>
                      </m:r>
                      <m:r>
                        <a:rPr lang="en-US" sz="1400" b="0" i="1" smtClean="0">
                          <a:latin typeface="Cambria Math" panose="02040503050406030204" pitchFamily="18" charset="0"/>
                          <a:cs typeface="Arial" panose="020B0604020202020204" pitchFamily="34" charset="0"/>
                        </a:rPr>
                        <m:t>−1</m:t>
                      </m:r>
                    </m:oMath>
                  </a14:m>
                  <a:endParaRPr lang="en-US" sz="1400">
                    <a:latin typeface="Arial" panose="020B0604020202020204" pitchFamily="34" charset="0"/>
                    <a:cs typeface="Arial" panose="020B0604020202020204" pitchFamily="34" charset="0"/>
                  </a:endParaRPr>
                </a:p>
              </p:txBody>
            </p:sp>
          </mc:Choice>
          <mc:Fallback>
            <p:sp>
              <p:nvSpPr>
                <p:cNvPr id="10" name="TextBox 9">
                  <a:extLst>
                    <a:ext uri="{FF2B5EF4-FFF2-40B4-BE49-F238E27FC236}">
                      <a16:creationId xmlns:a16="http://schemas.microsoft.com/office/drawing/2014/main" id="{74BAB4D6-E80D-898F-C47C-B37524C7C086}"/>
                    </a:ext>
                  </a:extLst>
                </p:cNvPr>
                <p:cNvSpPr txBox="1">
                  <a:spLocks noRot="1" noChangeAspect="1" noMove="1" noResize="1" noEditPoints="1" noAdjustHandles="1" noChangeArrowheads="1" noChangeShapeType="1" noTextEdit="1"/>
                </p:cNvSpPr>
                <p:nvPr/>
              </p:nvSpPr>
              <p:spPr>
                <a:xfrm>
                  <a:off x="2298339" y="4277350"/>
                  <a:ext cx="2136818" cy="417406"/>
                </a:xfrm>
                <a:prstGeom prst="rect">
                  <a:avLst/>
                </a:prstGeom>
                <a:blipFill>
                  <a:blip r:embed="rId6"/>
                  <a:stretch>
                    <a:fillRect t="-1961" b="-19608"/>
                  </a:stretch>
                </a:blipFill>
              </p:spPr>
              <p:txBody>
                <a:bodyPr/>
                <a:lstStyle/>
                <a:p>
                  <a:r>
                    <a:rPr lang="en-US">
                      <a:noFill/>
                    </a:rPr>
                    <a:t> </a:t>
                  </a:r>
                </a:p>
              </p:txBody>
            </p:sp>
          </mc:Fallback>
        </mc:AlternateContent>
      </p:grpSp>
      <p:grpSp>
        <p:nvGrpSpPr>
          <p:cNvPr id="103" name="Group 102">
            <a:extLst>
              <a:ext uri="{FF2B5EF4-FFF2-40B4-BE49-F238E27FC236}">
                <a16:creationId xmlns:a16="http://schemas.microsoft.com/office/drawing/2014/main" id="{268D5E9F-82FC-A8E5-E63F-4B86CA1D482F}"/>
              </a:ext>
            </a:extLst>
          </p:cNvPr>
          <p:cNvGrpSpPr/>
          <p:nvPr/>
        </p:nvGrpSpPr>
        <p:grpSpPr>
          <a:xfrm>
            <a:off x="8546174" y="4034998"/>
            <a:ext cx="3419263" cy="2425360"/>
            <a:chOff x="6519676" y="1793732"/>
            <a:chExt cx="4589866" cy="3255695"/>
          </a:xfrm>
        </p:grpSpPr>
        <p:grpSp>
          <p:nvGrpSpPr>
            <p:cNvPr id="53" name="Group 52">
              <a:extLst>
                <a:ext uri="{FF2B5EF4-FFF2-40B4-BE49-F238E27FC236}">
                  <a16:creationId xmlns:a16="http://schemas.microsoft.com/office/drawing/2014/main" id="{1DDD39B3-D17F-70D3-E8B3-4D716E881BD7}"/>
                </a:ext>
              </a:extLst>
            </p:cNvPr>
            <p:cNvGrpSpPr/>
            <p:nvPr/>
          </p:nvGrpSpPr>
          <p:grpSpPr>
            <a:xfrm>
              <a:off x="7333612" y="2196236"/>
              <a:ext cx="3657599" cy="2790761"/>
              <a:chOff x="7333612" y="2196236"/>
              <a:chExt cx="3657599" cy="2790761"/>
            </a:xfrm>
          </p:grpSpPr>
          <p:sp>
            <p:nvSpPr>
              <p:cNvPr id="54" name="Rectangle 53">
                <a:extLst>
                  <a:ext uri="{FF2B5EF4-FFF2-40B4-BE49-F238E27FC236}">
                    <a16:creationId xmlns:a16="http://schemas.microsoft.com/office/drawing/2014/main" id="{D931E908-544D-BF3F-98B2-FF63DD0A539E}"/>
                  </a:ext>
                </a:extLst>
              </p:cNvPr>
              <p:cNvSpPr/>
              <p:nvPr/>
            </p:nvSpPr>
            <p:spPr>
              <a:xfrm>
                <a:off x="7333612" y="2196236"/>
                <a:ext cx="3657599" cy="2790761"/>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8F38EDC7-9870-B674-701C-4F1BCEB10D58}"/>
                  </a:ext>
                </a:extLst>
              </p:cNvPr>
              <p:cNvGrpSpPr/>
              <p:nvPr/>
            </p:nvGrpSpPr>
            <p:grpSpPr>
              <a:xfrm>
                <a:off x="7834940" y="2623609"/>
                <a:ext cx="2654942" cy="1936014"/>
                <a:chOff x="7762940" y="2543244"/>
                <a:chExt cx="2654942" cy="1936014"/>
              </a:xfrm>
            </p:grpSpPr>
            <p:grpSp>
              <p:nvGrpSpPr>
                <p:cNvPr id="56" name="Group 55">
                  <a:extLst>
                    <a:ext uri="{FF2B5EF4-FFF2-40B4-BE49-F238E27FC236}">
                      <a16:creationId xmlns:a16="http://schemas.microsoft.com/office/drawing/2014/main" id="{3755C758-B83B-8816-14BB-0FFAFADB7288}"/>
                    </a:ext>
                  </a:extLst>
                </p:cNvPr>
                <p:cNvGrpSpPr/>
                <p:nvPr/>
              </p:nvGrpSpPr>
              <p:grpSpPr>
                <a:xfrm>
                  <a:off x="7762940" y="2543244"/>
                  <a:ext cx="2654942" cy="144000"/>
                  <a:chOff x="7762940" y="2543244"/>
                  <a:chExt cx="2654942" cy="144000"/>
                </a:xfrm>
              </p:grpSpPr>
              <p:sp>
                <p:nvSpPr>
                  <p:cNvPr id="64" name="Oval 63">
                    <a:extLst>
                      <a:ext uri="{FF2B5EF4-FFF2-40B4-BE49-F238E27FC236}">
                        <a16:creationId xmlns:a16="http://schemas.microsoft.com/office/drawing/2014/main" id="{BE6014DF-4FC8-0415-A0AD-B49C9073B116}"/>
                      </a:ext>
                    </a:extLst>
                  </p:cNvPr>
                  <p:cNvSpPr/>
                  <p:nvPr/>
                </p:nvSpPr>
                <p:spPr>
                  <a:xfrm>
                    <a:off x="7762940" y="2543244"/>
                    <a:ext cx="144000" cy="14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739CABF-7BE5-2AC3-8022-59290E0627F7}"/>
                      </a:ext>
                    </a:extLst>
                  </p:cNvPr>
                  <p:cNvSpPr/>
                  <p:nvPr/>
                </p:nvSpPr>
                <p:spPr>
                  <a:xfrm>
                    <a:off x="9018411" y="2543244"/>
                    <a:ext cx="144000" cy="14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B0FF5267-AA8A-B387-EF94-B74FF330478E}"/>
                      </a:ext>
                    </a:extLst>
                  </p:cNvPr>
                  <p:cNvSpPr/>
                  <p:nvPr/>
                </p:nvSpPr>
                <p:spPr>
                  <a:xfrm>
                    <a:off x="10273882" y="2543244"/>
                    <a:ext cx="144000" cy="14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C7E39C83-8C8D-A6BC-A872-A33BB23C02BA}"/>
                    </a:ext>
                  </a:extLst>
                </p:cNvPr>
                <p:cNvGrpSpPr/>
                <p:nvPr/>
              </p:nvGrpSpPr>
              <p:grpSpPr>
                <a:xfrm>
                  <a:off x="8390676" y="3428480"/>
                  <a:ext cx="1399470" cy="165541"/>
                  <a:chOff x="8390676" y="3498075"/>
                  <a:chExt cx="1399470" cy="165541"/>
                </a:xfrm>
              </p:grpSpPr>
              <p:sp>
                <p:nvSpPr>
                  <p:cNvPr id="62" name="Oval 61">
                    <a:extLst>
                      <a:ext uri="{FF2B5EF4-FFF2-40B4-BE49-F238E27FC236}">
                        <a16:creationId xmlns:a16="http://schemas.microsoft.com/office/drawing/2014/main" id="{58B63989-5B9E-D14A-F6C1-1894056D80C6}"/>
                      </a:ext>
                    </a:extLst>
                  </p:cNvPr>
                  <p:cNvSpPr/>
                  <p:nvPr/>
                </p:nvSpPr>
                <p:spPr>
                  <a:xfrm>
                    <a:off x="8390676" y="3519616"/>
                    <a:ext cx="144000" cy="14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DDA8BAF-8A42-4E6B-C0E5-18D12926D298}"/>
                      </a:ext>
                    </a:extLst>
                  </p:cNvPr>
                  <p:cNvSpPr/>
                  <p:nvPr/>
                </p:nvSpPr>
                <p:spPr>
                  <a:xfrm>
                    <a:off x="9646146" y="3498075"/>
                    <a:ext cx="144000" cy="14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3F6527D7-D23F-6F0F-41E7-5E03A7F86A4C}"/>
                    </a:ext>
                  </a:extLst>
                </p:cNvPr>
                <p:cNvGrpSpPr/>
                <p:nvPr/>
              </p:nvGrpSpPr>
              <p:grpSpPr>
                <a:xfrm>
                  <a:off x="7762940" y="4335258"/>
                  <a:ext cx="2654942" cy="144000"/>
                  <a:chOff x="7762940" y="2543244"/>
                  <a:chExt cx="2654942" cy="144000"/>
                </a:xfrm>
              </p:grpSpPr>
              <p:sp>
                <p:nvSpPr>
                  <p:cNvPr id="59" name="Oval 58">
                    <a:extLst>
                      <a:ext uri="{FF2B5EF4-FFF2-40B4-BE49-F238E27FC236}">
                        <a16:creationId xmlns:a16="http://schemas.microsoft.com/office/drawing/2014/main" id="{E99055DD-2606-9AA5-9179-FD8652C701DD}"/>
                      </a:ext>
                    </a:extLst>
                  </p:cNvPr>
                  <p:cNvSpPr/>
                  <p:nvPr/>
                </p:nvSpPr>
                <p:spPr>
                  <a:xfrm>
                    <a:off x="7762940" y="2543244"/>
                    <a:ext cx="144000" cy="14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80F3F455-7424-A509-7CAC-9F3D219E536B}"/>
                      </a:ext>
                    </a:extLst>
                  </p:cNvPr>
                  <p:cNvSpPr/>
                  <p:nvPr/>
                </p:nvSpPr>
                <p:spPr>
                  <a:xfrm>
                    <a:off x="9018411" y="2543244"/>
                    <a:ext cx="144000" cy="14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59E996F3-8EEB-55FC-A007-2F58FF8E0D1C}"/>
                      </a:ext>
                    </a:extLst>
                  </p:cNvPr>
                  <p:cNvSpPr/>
                  <p:nvPr/>
                </p:nvSpPr>
                <p:spPr>
                  <a:xfrm>
                    <a:off x="10273882" y="2543244"/>
                    <a:ext cx="144000" cy="14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mc:AlternateContent xmlns:mc="http://schemas.openxmlformats.org/markup-compatibility/2006">
          <mc:Choice xmlns:a14="http://schemas.microsoft.com/office/drawing/2010/main" Requires="a14">
            <p:sp>
              <p:nvSpPr>
                <p:cNvPr id="67" name="TextBox 66">
                  <a:extLst>
                    <a:ext uri="{FF2B5EF4-FFF2-40B4-BE49-F238E27FC236}">
                      <a16:creationId xmlns:a16="http://schemas.microsoft.com/office/drawing/2014/main" id="{B234EBFA-DDB4-CAC3-3EB3-8D8ABC149DEB}"/>
                    </a:ext>
                  </a:extLst>
                </p:cNvPr>
                <p:cNvSpPr txBox="1"/>
                <p:nvPr/>
              </p:nvSpPr>
              <p:spPr>
                <a:xfrm rot="16200000">
                  <a:off x="6342679" y="3335104"/>
                  <a:ext cx="1629077" cy="4131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𝑃</m:t>
                            </m:r>
                          </m:e>
                          <m:sub>
                            <m:r>
                              <a:rPr lang="en-US" sz="1400" b="0" i="1" smtClean="0">
                                <a:latin typeface="Cambria Math" panose="02040503050406030204" pitchFamily="18" charset="0"/>
                              </a:rPr>
                              <m:t>𝑢</m:t>
                            </m:r>
                          </m:sub>
                        </m:sSub>
                        <m:r>
                          <m:rPr>
                            <m:nor/>
                          </m:rPr>
                          <a:rPr lang="en-US" sz="1400">
                            <a:latin typeface="Cambria Math" panose="02040503050406030204" pitchFamily="18" charset="0"/>
                          </a:rPr>
                          <m:t> </m:t>
                        </m:r>
                        <m:r>
                          <m:rPr>
                            <m:nor/>
                          </m:rPr>
                          <a:rPr lang="en-US" sz="1400" b="0" i="0" smtClean="0">
                            <a:latin typeface="Cambria Math" panose="02040503050406030204" pitchFamily="18" charset="0"/>
                          </a:rPr>
                          <m:t>(</m:t>
                        </m:r>
                        <m:r>
                          <m:rPr>
                            <m:nor/>
                          </m:rPr>
                          <a:rPr lang="en-US" sz="1400">
                            <a:latin typeface="Cambria Math" panose="02040503050406030204" pitchFamily="18" charset="0"/>
                          </a:rPr>
                          <m:t>W</m:t>
                        </m:r>
                        <m:r>
                          <a:rPr lang="en-US" sz="1400" i="1">
                            <a:latin typeface="Cambria Math" panose="02040503050406030204" pitchFamily="18" charset="0"/>
                          </a:rPr>
                          <m:t>/</m:t>
                        </m:r>
                        <m:sSup>
                          <m:sSupPr>
                            <m:ctrlPr>
                              <a:rPr lang="en-US" sz="1400" i="1">
                                <a:latin typeface="Cambria Math" panose="02040503050406030204" pitchFamily="18" charset="0"/>
                              </a:rPr>
                            </m:ctrlPr>
                          </m:sSupPr>
                          <m:e>
                            <m:r>
                              <m:rPr>
                                <m:nor/>
                              </m:rPr>
                              <a:rPr lang="en-US" sz="1400">
                                <a:latin typeface="Cambria Math" panose="02040503050406030204" pitchFamily="18" charset="0"/>
                              </a:rPr>
                              <m:t>m</m:t>
                            </m:r>
                          </m:e>
                          <m:sup>
                            <m:r>
                              <a:rPr lang="en-US" sz="1400" i="1">
                                <a:latin typeface="Cambria Math" panose="02040503050406030204" pitchFamily="18" charset="0"/>
                              </a:rPr>
                              <m:t>2</m:t>
                            </m:r>
                          </m:sup>
                        </m:sSup>
                        <m:r>
                          <a:rPr lang="en-US" sz="1400" b="0" i="1" smtClean="0">
                            <a:latin typeface="Cambria Math" panose="02040503050406030204" pitchFamily="18" charset="0"/>
                          </a:rPr>
                          <m:t>)</m:t>
                        </m:r>
                      </m:oMath>
                    </m:oMathPara>
                  </a14:m>
                  <a:endParaRPr lang="en-US" sz="1400"/>
                </a:p>
              </p:txBody>
            </p:sp>
          </mc:Choice>
          <mc:Fallback>
            <p:sp>
              <p:nvSpPr>
                <p:cNvPr id="67" name="TextBox 66">
                  <a:extLst>
                    <a:ext uri="{FF2B5EF4-FFF2-40B4-BE49-F238E27FC236}">
                      <a16:creationId xmlns:a16="http://schemas.microsoft.com/office/drawing/2014/main" id="{B234EBFA-DDB4-CAC3-3EB3-8D8ABC149DEB}"/>
                    </a:ext>
                  </a:extLst>
                </p:cNvPr>
                <p:cNvSpPr txBox="1">
                  <a:spLocks noRot="1" noChangeAspect="1" noMove="1" noResize="1" noEditPoints="1" noAdjustHandles="1" noChangeArrowheads="1" noChangeShapeType="1" noTextEdit="1"/>
                </p:cNvSpPr>
                <p:nvPr/>
              </p:nvSpPr>
              <p:spPr>
                <a:xfrm rot="16200000">
                  <a:off x="6342679" y="3335104"/>
                  <a:ext cx="1629077" cy="413146"/>
                </a:xfrm>
                <a:prstGeom prst="rect">
                  <a:avLst/>
                </a:prstGeom>
                <a:blipFill>
                  <a:blip r:embed="rId7"/>
                  <a:stretch>
                    <a:fillRect r="-1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8" name="TextBox 67">
                  <a:extLst>
                    <a:ext uri="{FF2B5EF4-FFF2-40B4-BE49-F238E27FC236}">
                      <a16:creationId xmlns:a16="http://schemas.microsoft.com/office/drawing/2014/main" id="{FCC3B249-19B0-23F4-AD2E-B4EC20A1472C}"/>
                    </a:ext>
                  </a:extLst>
                </p:cNvPr>
                <p:cNvSpPr txBox="1"/>
                <p:nvPr/>
              </p:nvSpPr>
              <p:spPr>
                <a:xfrm>
                  <a:off x="8421463" y="1793732"/>
                  <a:ext cx="1481897" cy="3296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𝑛</m:t>
                            </m:r>
                          </m:e>
                          <m:sub>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𝐷</m:t>
                                </m:r>
                              </m:e>
                              <m:sup>
                                <m:r>
                                  <a:rPr lang="en-US" sz="1400" b="0" i="1" smtClean="0">
                                    <a:latin typeface="Cambria Math" panose="02040503050406030204" pitchFamily="18" charset="0"/>
                                  </a:rPr>
                                  <m:t>+</m:t>
                                </m:r>
                              </m:sup>
                            </m:sSup>
                            <m:r>
                              <a:rPr lang="en-US" sz="1400" b="0" i="1" smtClean="0">
                                <a:latin typeface="Cambria Math" panose="02040503050406030204" pitchFamily="18" charset="0"/>
                              </a:rPr>
                              <m:t>,</m:t>
                            </m:r>
                            <m:r>
                              <a:rPr lang="en-US" sz="1400" b="0" i="1" smtClean="0">
                                <a:latin typeface="Cambria Math" panose="02040503050406030204" pitchFamily="18" charset="0"/>
                              </a:rPr>
                              <m:t>𝑢</m:t>
                            </m:r>
                          </m:sub>
                        </m:sSub>
                        <m:r>
                          <m:rPr>
                            <m:nor/>
                          </m:rPr>
                          <a:rPr lang="en-US" sz="1400" b="0" i="0" smtClean="0">
                            <a:latin typeface="Cambria Math" panose="02040503050406030204" pitchFamily="18" charset="0"/>
                          </a:rPr>
                          <m:t> </m:t>
                        </m:r>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m:rPr>
                                    <m:nor/>
                                  </m:rPr>
                                  <a:rPr lang="en-US" sz="1400" b="0" i="0" smtClean="0">
                                    <a:latin typeface="Cambria Math" panose="02040503050406030204" pitchFamily="18" charset="0"/>
                                  </a:rPr>
                                  <m:t>m</m:t>
                                </m:r>
                              </m:e>
                              <m:sup>
                                <m:r>
                                  <a:rPr lang="en-US" sz="1400" b="0" i="1" smtClean="0">
                                    <a:latin typeface="Cambria Math" panose="02040503050406030204" pitchFamily="18" charset="0"/>
                                  </a:rPr>
                                  <m:t>−3</m:t>
                                </m:r>
                              </m:sup>
                            </m:sSup>
                          </m:e>
                        </m:d>
                      </m:oMath>
                    </m:oMathPara>
                  </a14:m>
                  <a:endParaRPr lang="en-US" sz="1400"/>
                </a:p>
              </p:txBody>
            </p:sp>
          </mc:Choice>
          <mc:Fallback>
            <p:sp>
              <p:nvSpPr>
                <p:cNvPr id="68" name="TextBox 67">
                  <a:extLst>
                    <a:ext uri="{FF2B5EF4-FFF2-40B4-BE49-F238E27FC236}">
                      <a16:creationId xmlns:a16="http://schemas.microsoft.com/office/drawing/2014/main" id="{FCC3B249-19B0-23F4-AD2E-B4EC20A1472C}"/>
                    </a:ext>
                  </a:extLst>
                </p:cNvPr>
                <p:cNvSpPr txBox="1">
                  <a:spLocks noRot="1" noChangeAspect="1" noMove="1" noResize="1" noEditPoints="1" noAdjustHandles="1" noChangeArrowheads="1" noChangeShapeType="1" noTextEdit="1"/>
                </p:cNvSpPr>
                <p:nvPr/>
              </p:nvSpPr>
              <p:spPr>
                <a:xfrm>
                  <a:off x="8421463" y="1793732"/>
                  <a:ext cx="1481897" cy="329642"/>
                </a:xfrm>
                <a:prstGeom prst="rect">
                  <a:avLst/>
                </a:prstGeom>
                <a:blipFill>
                  <a:blip r:embed="rId8"/>
                  <a:stretch>
                    <a:fillRect b="-22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9" name="TextBox 68">
                  <a:extLst>
                    <a:ext uri="{FF2B5EF4-FFF2-40B4-BE49-F238E27FC236}">
                      <a16:creationId xmlns:a16="http://schemas.microsoft.com/office/drawing/2014/main" id="{FEE05CD0-547C-1CA8-66A8-9C17ADC6FAF4}"/>
                    </a:ext>
                  </a:extLst>
                </p:cNvPr>
                <p:cNvSpPr txBox="1"/>
                <p:nvPr/>
              </p:nvSpPr>
              <p:spPr>
                <a:xfrm>
                  <a:off x="6519676" y="4740082"/>
                  <a:ext cx="982552" cy="307777"/>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1400" b="0" i="1" smtClean="0">
                            <a:latin typeface="Cambria Math" panose="02040503050406030204" pitchFamily="18" charset="0"/>
                          </a:rPr>
                          <m:t>0</m:t>
                        </m:r>
                      </m:oMath>
                    </m:oMathPara>
                  </a14:m>
                  <a:endParaRPr lang="en-US" sz="1400"/>
                </a:p>
              </p:txBody>
            </p:sp>
          </mc:Choice>
          <mc:Fallback>
            <p:sp>
              <p:nvSpPr>
                <p:cNvPr id="69" name="TextBox 68">
                  <a:extLst>
                    <a:ext uri="{FF2B5EF4-FFF2-40B4-BE49-F238E27FC236}">
                      <a16:creationId xmlns:a16="http://schemas.microsoft.com/office/drawing/2014/main" id="{FEE05CD0-547C-1CA8-66A8-9C17ADC6FAF4}"/>
                    </a:ext>
                  </a:extLst>
                </p:cNvPr>
                <p:cNvSpPr txBox="1">
                  <a:spLocks noRot="1" noChangeAspect="1" noMove="1" noResize="1" noEditPoints="1" noAdjustHandles="1" noChangeArrowheads="1" noChangeShapeType="1" noTextEdit="1"/>
                </p:cNvSpPr>
                <p:nvPr/>
              </p:nvSpPr>
              <p:spPr>
                <a:xfrm>
                  <a:off x="6519676" y="4740082"/>
                  <a:ext cx="982552" cy="307777"/>
                </a:xfrm>
                <a:prstGeom prst="rect">
                  <a:avLst/>
                </a:prstGeom>
                <a:blipFill>
                  <a:blip r:embed="rId9"/>
                  <a:stretch>
                    <a:fillRect b="-1842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0" name="TextBox 69">
                  <a:extLst>
                    <a:ext uri="{FF2B5EF4-FFF2-40B4-BE49-F238E27FC236}">
                      <a16:creationId xmlns:a16="http://schemas.microsoft.com/office/drawing/2014/main" id="{1894D41A-A0EB-DA07-9697-B9BE38F8C0E0}"/>
                    </a:ext>
                  </a:extLst>
                </p:cNvPr>
                <p:cNvSpPr txBox="1"/>
                <p:nvPr/>
              </p:nvSpPr>
              <p:spPr>
                <a:xfrm>
                  <a:off x="6532376" y="2152924"/>
                  <a:ext cx="982552" cy="307777"/>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1400" b="0" i="1" smtClean="0">
                            <a:latin typeface="Cambria Math" panose="02040503050406030204" pitchFamily="18" charset="0"/>
                          </a:rPr>
                          <m:t>1</m:t>
                        </m:r>
                      </m:oMath>
                    </m:oMathPara>
                  </a14:m>
                  <a:endParaRPr lang="en-US" sz="1400"/>
                </a:p>
              </p:txBody>
            </p:sp>
          </mc:Choice>
          <mc:Fallback>
            <p:sp>
              <p:nvSpPr>
                <p:cNvPr id="70" name="TextBox 69">
                  <a:extLst>
                    <a:ext uri="{FF2B5EF4-FFF2-40B4-BE49-F238E27FC236}">
                      <a16:creationId xmlns:a16="http://schemas.microsoft.com/office/drawing/2014/main" id="{1894D41A-A0EB-DA07-9697-B9BE38F8C0E0}"/>
                    </a:ext>
                  </a:extLst>
                </p:cNvPr>
                <p:cNvSpPr txBox="1">
                  <a:spLocks noRot="1" noChangeAspect="1" noMove="1" noResize="1" noEditPoints="1" noAdjustHandles="1" noChangeArrowheads="1" noChangeShapeType="1" noTextEdit="1"/>
                </p:cNvSpPr>
                <p:nvPr/>
              </p:nvSpPr>
              <p:spPr>
                <a:xfrm>
                  <a:off x="6532376" y="2152924"/>
                  <a:ext cx="982552" cy="307777"/>
                </a:xfrm>
                <a:prstGeom prst="rect">
                  <a:avLst/>
                </a:prstGeom>
                <a:blipFill>
                  <a:blip r:embed="rId10"/>
                  <a:stretch>
                    <a:fillRect b="-216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1" name="TextBox 70">
                  <a:extLst>
                    <a:ext uri="{FF2B5EF4-FFF2-40B4-BE49-F238E27FC236}">
                      <a16:creationId xmlns:a16="http://schemas.microsoft.com/office/drawing/2014/main" id="{889C910A-2B35-639A-201B-B8D90E2BEF20}"/>
                    </a:ext>
                  </a:extLst>
                </p:cNvPr>
                <p:cNvSpPr txBox="1"/>
                <p:nvPr/>
              </p:nvSpPr>
              <p:spPr>
                <a:xfrm>
                  <a:off x="7118966" y="1862106"/>
                  <a:ext cx="982552" cy="307777"/>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1400" b="0" i="1" smtClean="0">
                            <a:latin typeface="Cambria Math" panose="02040503050406030204" pitchFamily="18" charset="0"/>
                          </a:rPr>
                          <m:t>0</m:t>
                        </m:r>
                      </m:oMath>
                    </m:oMathPara>
                  </a14:m>
                  <a:endParaRPr lang="en-US" sz="1400"/>
                </a:p>
              </p:txBody>
            </p:sp>
          </mc:Choice>
          <mc:Fallback>
            <p:sp>
              <p:nvSpPr>
                <p:cNvPr id="71" name="TextBox 70">
                  <a:extLst>
                    <a:ext uri="{FF2B5EF4-FFF2-40B4-BE49-F238E27FC236}">
                      <a16:creationId xmlns:a16="http://schemas.microsoft.com/office/drawing/2014/main" id="{889C910A-2B35-639A-201B-B8D90E2BEF20}"/>
                    </a:ext>
                  </a:extLst>
                </p:cNvPr>
                <p:cNvSpPr txBox="1">
                  <a:spLocks noRot="1" noChangeAspect="1" noMove="1" noResize="1" noEditPoints="1" noAdjustHandles="1" noChangeArrowheads="1" noChangeShapeType="1" noTextEdit="1"/>
                </p:cNvSpPr>
                <p:nvPr/>
              </p:nvSpPr>
              <p:spPr>
                <a:xfrm>
                  <a:off x="7118966" y="1862106"/>
                  <a:ext cx="982552" cy="307777"/>
                </a:xfrm>
                <a:prstGeom prst="rect">
                  <a:avLst/>
                </a:prstGeom>
                <a:blipFill>
                  <a:blip r:embed="rId11"/>
                  <a:stretch>
                    <a:fillRect b="-2105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2" name="TextBox 71">
                  <a:extLst>
                    <a:ext uri="{FF2B5EF4-FFF2-40B4-BE49-F238E27FC236}">
                      <a16:creationId xmlns:a16="http://schemas.microsoft.com/office/drawing/2014/main" id="{C63F8325-C0A2-2DF0-AC1B-78D5E8946A24}"/>
                    </a:ext>
                  </a:extLst>
                </p:cNvPr>
                <p:cNvSpPr txBox="1"/>
                <p:nvPr/>
              </p:nvSpPr>
              <p:spPr>
                <a:xfrm>
                  <a:off x="10126990" y="1862106"/>
                  <a:ext cx="982552" cy="307777"/>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1400" i="1" smtClean="0">
                            <a:latin typeface="Cambria Math" panose="02040503050406030204" pitchFamily="18" charset="0"/>
                          </a:rPr>
                          <m:t>1</m:t>
                        </m:r>
                      </m:oMath>
                    </m:oMathPara>
                  </a14:m>
                  <a:endParaRPr lang="en-US" sz="1400"/>
                </a:p>
              </p:txBody>
            </p:sp>
          </mc:Choice>
          <mc:Fallback>
            <p:sp>
              <p:nvSpPr>
                <p:cNvPr id="72" name="TextBox 71">
                  <a:extLst>
                    <a:ext uri="{FF2B5EF4-FFF2-40B4-BE49-F238E27FC236}">
                      <a16:creationId xmlns:a16="http://schemas.microsoft.com/office/drawing/2014/main" id="{C63F8325-C0A2-2DF0-AC1B-78D5E8946A24}"/>
                    </a:ext>
                  </a:extLst>
                </p:cNvPr>
                <p:cNvSpPr txBox="1">
                  <a:spLocks noRot="1" noChangeAspect="1" noMove="1" noResize="1" noEditPoints="1" noAdjustHandles="1" noChangeArrowheads="1" noChangeShapeType="1" noTextEdit="1"/>
                </p:cNvSpPr>
                <p:nvPr/>
              </p:nvSpPr>
              <p:spPr>
                <a:xfrm>
                  <a:off x="10126990" y="1862106"/>
                  <a:ext cx="982552" cy="307777"/>
                </a:xfrm>
                <a:prstGeom prst="rect">
                  <a:avLst/>
                </a:prstGeom>
                <a:blipFill>
                  <a:blip r:embed="rId12"/>
                  <a:stretch>
                    <a:fillRect b="-2105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3" name="TextBox 72">
                  <a:extLst>
                    <a:ext uri="{FF2B5EF4-FFF2-40B4-BE49-F238E27FC236}">
                      <a16:creationId xmlns:a16="http://schemas.microsoft.com/office/drawing/2014/main" id="{C9DAD173-A0CE-B4CD-2977-37CA682C7CC5}"/>
                    </a:ext>
                  </a:extLst>
                </p:cNvPr>
                <p:cNvSpPr txBox="1"/>
                <p:nvPr/>
              </p:nvSpPr>
              <p:spPr>
                <a:xfrm>
                  <a:off x="10618265" y="4631031"/>
                  <a:ext cx="386754" cy="41839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1400" b="0" i="1" smtClean="0">
                                <a:latin typeface="Cambria Math" panose="02040503050406030204" pitchFamily="18" charset="0"/>
                              </a:rPr>
                            </m:ctrlPr>
                          </m:accPr>
                          <m:e>
                            <m:r>
                              <a:rPr lang="en-US" sz="1400" b="0" i="1" smtClean="0">
                                <a:latin typeface="Cambria Math" panose="02040503050406030204" pitchFamily="18" charset="0"/>
                              </a:rPr>
                              <m:t>𝑋</m:t>
                            </m:r>
                          </m:e>
                        </m:acc>
                      </m:oMath>
                    </m:oMathPara>
                  </a14:m>
                  <a:endParaRPr lang="en-US" sz="1400"/>
                </a:p>
              </p:txBody>
            </p:sp>
          </mc:Choice>
          <mc:Fallback>
            <p:sp>
              <p:nvSpPr>
                <p:cNvPr id="73" name="TextBox 72">
                  <a:extLst>
                    <a:ext uri="{FF2B5EF4-FFF2-40B4-BE49-F238E27FC236}">
                      <a16:creationId xmlns:a16="http://schemas.microsoft.com/office/drawing/2014/main" id="{C9DAD173-A0CE-B4CD-2977-37CA682C7CC5}"/>
                    </a:ext>
                  </a:extLst>
                </p:cNvPr>
                <p:cNvSpPr txBox="1">
                  <a:spLocks noRot="1" noChangeAspect="1" noMove="1" noResize="1" noEditPoints="1" noAdjustHandles="1" noChangeArrowheads="1" noChangeShapeType="1" noTextEdit="1"/>
                </p:cNvSpPr>
                <p:nvPr/>
              </p:nvSpPr>
              <p:spPr>
                <a:xfrm>
                  <a:off x="10618265" y="4631031"/>
                  <a:ext cx="386754" cy="418396"/>
                </a:xfrm>
                <a:prstGeom prst="rect">
                  <a:avLst/>
                </a:prstGeom>
                <a:blipFill>
                  <a:blip r:embed="rId13"/>
                  <a:stretch>
                    <a:fillRect t="-3922" r="-4255"/>
                  </a:stretch>
                </a:blipFill>
              </p:spPr>
              <p:txBody>
                <a:bodyPr/>
                <a:lstStyle/>
                <a:p>
                  <a:r>
                    <a:rPr lang="en-US">
                      <a:noFill/>
                    </a:rPr>
                    <a:t> </a:t>
                  </a:r>
                </a:p>
              </p:txBody>
            </p:sp>
          </mc:Fallback>
        </mc:AlternateContent>
        <p:sp>
          <p:nvSpPr>
            <p:cNvPr id="74" name="Rectangle 73">
              <a:extLst>
                <a:ext uri="{FF2B5EF4-FFF2-40B4-BE49-F238E27FC236}">
                  <a16:creationId xmlns:a16="http://schemas.microsoft.com/office/drawing/2014/main" id="{97BC3000-CF03-C207-5AE8-2B91EDC5797E}"/>
                </a:ext>
              </a:extLst>
            </p:cNvPr>
            <p:cNvSpPr/>
            <p:nvPr/>
          </p:nvSpPr>
          <p:spPr>
            <a:xfrm>
              <a:off x="8029518" y="4697515"/>
              <a:ext cx="144000" cy="144000"/>
            </a:xfrm>
            <a:prstGeom prst="rect">
              <a:avLst/>
            </a:prstGeom>
            <a:solidFill>
              <a:srgbClr val="FF69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93D0252-983F-1C0E-878F-FEDD0F5C126F}"/>
                </a:ext>
              </a:extLst>
            </p:cNvPr>
            <p:cNvSpPr/>
            <p:nvPr/>
          </p:nvSpPr>
          <p:spPr>
            <a:xfrm>
              <a:off x="8312550" y="4173887"/>
              <a:ext cx="144000" cy="144000"/>
            </a:xfrm>
            <a:prstGeom prst="rect">
              <a:avLst/>
            </a:prstGeom>
            <a:solidFill>
              <a:srgbClr val="FF6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59DEB046-7C8C-A5F4-A8AA-83C1293E440A}"/>
                </a:ext>
              </a:extLst>
            </p:cNvPr>
            <p:cNvSpPr/>
            <p:nvPr/>
          </p:nvSpPr>
          <p:spPr>
            <a:xfrm>
              <a:off x="8791518" y="4271623"/>
              <a:ext cx="144000" cy="144000"/>
            </a:xfrm>
            <a:prstGeom prst="rect">
              <a:avLst/>
            </a:prstGeom>
            <a:solidFill>
              <a:srgbClr val="FF69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6CCE44CD-BE0B-003C-784E-ACEB2D2863EF}"/>
                </a:ext>
              </a:extLst>
            </p:cNvPr>
            <p:cNvSpPr/>
            <p:nvPr/>
          </p:nvSpPr>
          <p:spPr>
            <a:xfrm>
              <a:off x="7762940" y="2780133"/>
              <a:ext cx="144000" cy="144000"/>
            </a:xfrm>
            <a:prstGeom prst="rect">
              <a:avLst/>
            </a:prstGeom>
            <a:solidFill>
              <a:srgbClr val="FF69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8DDA5762-324A-EEA6-8D84-38E9004E31A2}"/>
                </a:ext>
              </a:extLst>
            </p:cNvPr>
            <p:cNvSpPr/>
            <p:nvPr/>
          </p:nvSpPr>
          <p:spPr>
            <a:xfrm>
              <a:off x="9418626" y="4331588"/>
              <a:ext cx="144000" cy="144000"/>
            </a:xfrm>
            <a:prstGeom prst="rect">
              <a:avLst/>
            </a:prstGeom>
            <a:solidFill>
              <a:srgbClr val="FF69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D2F524C-6AC4-EED7-E677-D100A328A475}"/>
                </a:ext>
              </a:extLst>
            </p:cNvPr>
            <p:cNvSpPr/>
            <p:nvPr/>
          </p:nvSpPr>
          <p:spPr>
            <a:xfrm>
              <a:off x="9162411" y="4271623"/>
              <a:ext cx="144000" cy="144000"/>
            </a:xfrm>
            <a:prstGeom prst="rect">
              <a:avLst/>
            </a:prstGeom>
            <a:solidFill>
              <a:srgbClr val="FF69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9DB8DB59-B356-BC3C-918D-C8716FD8D3BC}"/>
                </a:ext>
              </a:extLst>
            </p:cNvPr>
            <p:cNvSpPr/>
            <p:nvPr/>
          </p:nvSpPr>
          <p:spPr>
            <a:xfrm>
              <a:off x="10201882" y="2410667"/>
              <a:ext cx="144000" cy="144000"/>
            </a:xfrm>
            <a:prstGeom prst="rect">
              <a:avLst/>
            </a:prstGeom>
            <a:solidFill>
              <a:srgbClr val="FF69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CF29CD2F-EE16-3A3E-D97C-8DC89BB39469}"/>
                </a:ext>
              </a:extLst>
            </p:cNvPr>
            <p:cNvSpPr/>
            <p:nvPr/>
          </p:nvSpPr>
          <p:spPr>
            <a:xfrm>
              <a:off x="9578482" y="2938008"/>
              <a:ext cx="144000" cy="144000"/>
            </a:xfrm>
            <a:prstGeom prst="rect">
              <a:avLst/>
            </a:prstGeom>
            <a:solidFill>
              <a:srgbClr val="FF69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0021D298-3C9A-E799-26E6-DD8008B027E1}"/>
                </a:ext>
              </a:extLst>
            </p:cNvPr>
            <p:cNvSpPr/>
            <p:nvPr/>
          </p:nvSpPr>
          <p:spPr>
            <a:xfrm>
              <a:off x="9956658" y="4331588"/>
              <a:ext cx="144000" cy="144000"/>
            </a:xfrm>
            <a:prstGeom prst="rect">
              <a:avLst/>
            </a:prstGeom>
            <a:solidFill>
              <a:srgbClr val="FF69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4B8F52E5-276F-FB35-57FB-551AC06CEF0C}"/>
                </a:ext>
              </a:extLst>
            </p:cNvPr>
            <p:cNvSpPr/>
            <p:nvPr/>
          </p:nvSpPr>
          <p:spPr>
            <a:xfrm>
              <a:off x="9234411" y="3531051"/>
              <a:ext cx="144000" cy="144000"/>
            </a:xfrm>
            <a:prstGeom prst="rect">
              <a:avLst/>
            </a:prstGeom>
            <a:solidFill>
              <a:srgbClr val="FF69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B4E80003-2DBB-D6EE-AA26-FF0860004536}"/>
                </a:ext>
              </a:extLst>
            </p:cNvPr>
            <p:cNvSpPr/>
            <p:nvPr/>
          </p:nvSpPr>
          <p:spPr>
            <a:xfrm>
              <a:off x="10273882" y="4818165"/>
              <a:ext cx="144000" cy="144000"/>
            </a:xfrm>
            <a:prstGeom prst="rect">
              <a:avLst/>
            </a:prstGeom>
            <a:solidFill>
              <a:srgbClr val="FF69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769FD995-48F5-1CB7-8F74-46128F665AEB}"/>
                </a:ext>
              </a:extLst>
            </p:cNvPr>
            <p:cNvSpPr/>
            <p:nvPr/>
          </p:nvSpPr>
          <p:spPr>
            <a:xfrm>
              <a:off x="9146598" y="2569097"/>
              <a:ext cx="144000" cy="144000"/>
            </a:xfrm>
            <a:prstGeom prst="rect">
              <a:avLst/>
            </a:prstGeom>
            <a:solidFill>
              <a:srgbClr val="FF69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5551C895-BE95-DA8B-92D4-FC5956C06377}"/>
                </a:ext>
              </a:extLst>
            </p:cNvPr>
            <p:cNvSpPr/>
            <p:nvPr/>
          </p:nvSpPr>
          <p:spPr>
            <a:xfrm>
              <a:off x="10667643" y="3071385"/>
              <a:ext cx="144000" cy="144000"/>
            </a:xfrm>
            <a:prstGeom prst="rect">
              <a:avLst/>
            </a:prstGeom>
            <a:solidFill>
              <a:srgbClr val="FF69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Arrow Connector 86">
              <a:extLst>
                <a:ext uri="{FF2B5EF4-FFF2-40B4-BE49-F238E27FC236}">
                  <a16:creationId xmlns:a16="http://schemas.microsoft.com/office/drawing/2014/main" id="{7ED6DFBE-7900-4AEF-6D88-62F84590C9CE}"/>
                </a:ext>
              </a:extLst>
            </p:cNvPr>
            <p:cNvCxnSpPr>
              <a:cxnSpLocks/>
            </p:cNvCxnSpPr>
            <p:nvPr/>
          </p:nvCxnSpPr>
          <p:spPr>
            <a:xfrm flipV="1">
              <a:off x="7896225" y="4248150"/>
              <a:ext cx="488950" cy="247650"/>
            </a:xfrm>
            <a:prstGeom prst="straightConnector1">
              <a:avLst/>
            </a:prstGeom>
            <a:ln w="12700">
              <a:solidFill>
                <a:srgbClr val="000000">
                  <a:alpha val="22000"/>
                </a:srgb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8B246A3B-E49D-419C-7B3F-2D84EF47345E}"/>
                </a:ext>
              </a:extLst>
            </p:cNvPr>
            <p:cNvCxnSpPr>
              <a:cxnSpLocks/>
            </p:cNvCxnSpPr>
            <p:nvPr/>
          </p:nvCxnSpPr>
          <p:spPr>
            <a:xfrm flipH="1" flipV="1">
              <a:off x="7899400" y="2705100"/>
              <a:ext cx="476250" cy="1536700"/>
            </a:xfrm>
            <a:prstGeom prst="straightConnector1">
              <a:avLst/>
            </a:prstGeom>
            <a:ln w="12700">
              <a:solidFill>
                <a:srgbClr val="000000">
                  <a:alpha val="22000"/>
                </a:srgb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A0ED93A8-4F98-8C51-F028-33043EFC044D}"/>
                </a:ext>
              </a:extLst>
            </p:cNvPr>
            <p:cNvCxnSpPr>
              <a:cxnSpLocks/>
            </p:cNvCxnSpPr>
            <p:nvPr/>
          </p:nvCxnSpPr>
          <p:spPr>
            <a:xfrm>
              <a:off x="8388350" y="4244975"/>
              <a:ext cx="784225" cy="250825"/>
            </a:xfrm>
            <a:prstGeom prst="straightConnector1">
              <a:avLst/>
            </a:prstGeom>
            <a:ln w="12700">
              <a:solidFill>
                <a:srgbClr val="000000">
                  <a:alpha val="22000"/>
                </a:srgb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A8600963-B0D5-6177-50BC-498998AC0A2A}"/>
                </a:ext>
              </a:extLst>
            </p:cNvPr>
            <p:cNvCxnSpPr>
              <a:cxnSpLocks/>
            </p:cNvCxnSpPr>
            <p:nvPr/>
          </p:nvCxnSpPr>
          <p:spPr>
            <a:xfrm flipV="1">
              <a:off x="8382000" y="3603625"/>
              <a:ext cx="149225" cy="660400"/>
            </a:xfrm>
            <a:prstGeom prst="straightConnector1">
              <a:avLst/>
            </a:prstGeom>
            <a:ln w="12700">
              <a:solidFill>
                <a:srgbClr val="00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9BDC5167-E0C4-EBB7-B72E-2C7CF25DDBE7}"/>
                </a:ext>
              </a:extLst>
            </p:cNvPr>
            <p:cNvCxnSpPr>
              <a:cxnSpLocks/>
            </p:cNvCxnSpPr>
            <p:nvPr/>
          </p:nvCxnSpPr>
          <p:spPr>
            <a:xfrm flipV="1">
              <a:off x="8385175" y="2705100"/>
              <a:ext cx="768350" cy="1549400"/>
            </a:xfrm>
            <a:prstGeom prst="straightConnector1">
              <a:avLst/>
            </a:prstGeom>
            <a:ln w="12700">
              <a:solidFill>
                <a:srgbClr val="000000">
                  <a:alpha val="22000"/>
                </a:srgb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62407502-2118-E110-D40D-713B6FC1F1C1}"/>
                </a:ext>
              </a:extLst>
            </p:cNvPr>
            <p:cNvCxnSpPr>
              <a:cxnSpLocks/>
            </p:cNvCxnSpPr>
            <p:nvPr/>
          </p:nvCxnSpPr>
          <p:spPr>
            <a:xfrm flipV="1">
              <a:off x="8391525" y="3584575"/>
              <a:ext cx="1406525" cy="673100"/>
            </a:xfrm>
            <a:prstGeom prst="straightConnector1">
              <a:avLst/>
            </a:prstGeom>
            <a:ln w="12700">
              <a:solidFill>
                <a:srgbClr val="000000">
                  <a:alpha val="22000"/>
                </a:srgb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48568C15-D5F4-DCC4-B8ED-E1255AAEB4DC}"/>
                </a:ext>
              </a:extLst>
            </p:cNvPr>
            <p:cNvCxnSpPr>
              <a:cxnSpLocks/>
            </p:cNvCxnSpPr>
            <p:nvPr/>
          </p:nvCxnSpPr>
          <p:spPr>
            <a:xfrm>
              <a:off x="8391525" y="4257675"/>
              <a:ext cx="2022475" cy="234950"/>
            </a:xfrm>
            <a:prstGeom prst="straightConnector1">
              <a:avLst/>
            </a:prstGeom>
            <a:ln w="12700">
              <a:solidFill>
                <a:srgbClr val="000000">
                  <a:alpha val="22000"/>
                </a:srgb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3EF3B460-68C0-B218-16D9-280B62255E51}"/>
                </a:ext>
              </a:extLst>
            </p:cNvPr>
            <p:cNvCxnSpPr>
              <a:cxnSpLocks/>
            </p:cNvCxnSpPr>
            <p:nvPr/>
          </p:nvCxnSpPr>
          <p:spPr>
            <a:xfrm flipV="1">
              <a:off x="8391525" y="2701925"/>
              <a:ext cx="2025650" cy="1558925"/>
            </a:xfrm>
            <a:prstGeom prst="straightConnector1">
              <a:avLst/>
            </a:prstGeom>
            <a:ln w="12700">
              <a:solidFill>
                <a:srgbClr val="000000">
                  <a:alpha val="22000"/>
                </a:srgbClr>
              </a:solidFill>
              <a:headEnd type="stealth"/>
              <a:tailEnd type="stealth"/>
            </a:ln>
          </p:spPr>
          <p:style>
            <a:lnRef idx="1">
              <a:schemeClr val="accent1"/>
            </a:lnRef>
            <a:fillRef idx="0">
              <a:schemeClr val="accent1"/>
            </a:fillRef>
            <a:effectRef idx="0">
              <a:schemeClr val="accent1"/>
            </a:effectRef>
            <a:fontRef idx="minor">
              <a:schemeClr val="tx1"/>
            </a:fontRef>
          </p:style>
        </p:cxnSp>
        <p:pic>
          <p:nvPicPr>
            <p:cNvPr id="95" name="Graphic 94" descr="Tick with solid fill">
              <a:extLst>
                <a:ext uri="{FF2B5EF4-FFF2-40B4-BE49-F238E27FC236}">
                  <a16:creationId xmlns:a16="http://schemas.microsoft.com/office/drawing/2014/main" id="{8D67BB27-A7F2-6424-EBC5-60A2EF63753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655398" y="2518897"/>
              <a:ext cx="183072" cy="183072"/>
            </a:xfrm>
            <a:prstGeom prst="rect">
              <a:avLst/>
            </a:prstGeom>
          </p:spPr>
        </p:pic>
        <p:pic>
          <p:nvPicPr>
            <p:cNvPr id="96" name="Graphic 95" descr="Close with solid fill">
              <a:extLst>
                <a:ext uri="{FF2B5EF4-FFF2-40B4-BE49-F238E27FC236}">
                  <a16:creationId xmlns:a16="http://schemas.microsoft.com/office/drawing/2014/main" id="{3A446AD0-D6D9-81F3-76AD-B3AFA4D8E29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677464" y="4539494"/>
              <a:ext cx="183072" cy="183072"/>
            </a:xfrm>
            <a:prstGeom prst="rect">
              <a:avLst/>
            </a:prstGeom>
          </p:spPr>
        </p:pic>
        <p:pic>
          <p:nvPicPr>
            <p:cNvPr id="97" name="Graphic 96" descr="Tick with solid fill">
              <a:extLst>
                <a:ext uri="{FF2B5EF4-FFF2-40B4-BE49-F238E27FC236}">
                  <a16:creationId xmlns:a16="http://schemas.microsoft.com/office/drawing/2014/main" id="{D5B128A4-3932-97A3-A4A3-9F2EDB65985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879246" y="2536760"/>
              <a:ext cx="183072" cy="183072"/>
            </a:xfrm>
            <a:prstGeom prst="rect">
              <a:avLst/>
            </a:prstGeom>
          </p:spPr>
        </p:pic>
        <p:pic>
          <p:nvPicPr>
            <p:cNvPr id="98" name="Graphic 97" descr="Tick with solid fill">
              <a:extLst>
                <a:ext uri="{FF2B5EF4-FFF2-40B4-BE49-F238E27FC236}">
                  <a16:creationId xmlns:a16="http://schemas.microsoft.com/office/drawing/2014/main" id="{E3625874-AE04-4CEB-452F-AE9CF449D8C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54873" y="2567367"/>
              <a:ext cx="183072" cy="183072"/>
            </a:xfrm>
            <a:prstGeom prst="rect">
              <a:avLst/>
            </a:prstGeom>
          </p:spPr>
        </p:pic>
        <p:pic>
          <p:nvPicPr>
            <p:cNvPr id="99" name="Graphic 98" descr="Tick with solid fill">
              <a:extLst>
                <a:ext uri="{FF2B5EF4-FFF2-40B4-BE49-F238E27FC236}">
                  <a16:creationId xmlns:a16="http://schemas.microsoft.com/office/drawing/2014/main" id="{7F7D9512-C939-3BA5-74F8-27A31A2D573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18818" y="3419314"/>
              <a:ext cx="183072" cy="183072"/>
            </a:xfrm>
            <a:prstGeom prst="rect">
              <a:avLst/>
            </a:prstGeom>
          </p:spPr>
        </p:pic>
        <p:pic>
          <p:nvPicPr>
            <p:cNvPr id="100" name="Graphic 99" descr="Tick with solid fill">
              <a:extLst>
                <a:ext uri="{FF2B5EF4-FFF2-40B4-BE49-F238E27FC236}">
                  <a16:creationId xmlns:a16="http://schemas.microsoft.com/office/drawing/2014/main" id="{3C053664-367D-A8F2-E7EC-84A030EAC5D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587789" y="3390704"/>
              <a:ext cx="183072" cy="183072"/>
            </a:xfrm>
            <a:prstGeom prst="rect">
              <a:avLst/>
            </a:prstGeom>
          </p:spPr>
        </p:pic>
        <p:pic>
          <p:nvPicPr>
            <p:cNvPr id="101" name="Graphic 100" descr="Tick with solid fill">
              <a:extLst>
                <a:ext uri="{FF2B5EF4-FFF2-40B4-BE49-F238E27FC236}">
                  <a16:creationId xmlns:a16="http://schemas.microsoft.com/office/drawing/2014/main" id="{D6B4474C-479C-BE3B-BCD4-5D7C67B473C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35518" y="4546695"/>
              <a:ext cx="183072" cy="183072"/>
            </a:xfrm>
            <a:prstGeom prst="rect">
              <a:avLst/>
            </a:prstGeom>
          </p:spPr>
        </p:pic>
        <p:pic>
          <p:nvPicPr>
            <p:cNvPr id="102" name="Graphic 101" descr="Tick with solid fill">
              <a:extLst>
                <a:ext uri="{FF2B5EF4-FFF2-40B4-BE49-F238E27FC236}">
                  <a16:creationId xmlns:a16="http://schemas.microsoft.com/office/drawing/2014/main" id="{30DF9214-2C7F-B897-A1BB-353CFF9180C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82346" y="4540190"/>
              <a:ext cx="183072" cy="183072"/>
            </a:xfrm>
            <a:prstGeom prst="rect">
              <a:avLst/>
            </a:prstGeom>
          </p:spPr>
        </p:pic>
      </p:grpSp>
      <p:pic>
        <p:nvPicPr>
          <p:cNvPr id="105" name="Picture 104" descr="A blue and pink colored map&#10;&#10;Description automatically generated with medium confidence">
            <a:extLst>
              <a:ext uri="{FF2B5EF4-FFF2-40B4-BE49-F238E27FC236}">
                <a16:creationId xmlns:a16="http://schemas.microsoft.com/office/drawing/2014/main" id="{32725CDD-2B6A-2944-8A25-A1E4A7FCEC6B}"/>
              </a:ext>
            </a:extLst>
          </p:cNvPr>
          <p:cNvPicPr>
            <a:picLocks noChangeAspect="1"/>
          </p:cNvPicPr>
          <p:nvPr/>
        </p:nvPicPr>
        <p:blipFill>
          <a:blip r:embed="rId18"/>
          <a:stretch>
            <a:fillRect/>
          </a:stretch>
        </p:blipFill>
        <p:spPr>
          <a:xfrm>
            <a:off x="6217982" y="314464"/>
            <a:ext cx="5405328" cy="2605446"/>
          </a:xfrm>
          <a:prstGeom prst="rect">
            <a:avLst/>
          </a:prstGeom>
        </p:spPr>
      </p:pic>
      <p:sp>
        <p:nvSpPr>
          <p:cNvPr id="107" name="TextBox 106">
            <a:extLst>
              <a:ext uri="{FF2B5EF4-FFF2-40B4-BE49-F238E27FC236}">
                <a16:creationId xmlns:a16="http://schemas.microsoft.com/office/drawing/2014/main" id="{9CA5E558-FA62-CEB9-78EE-6810D8DCA313}"/>
              </a:ext>
            </a:extLst>
          </p:cNvPr>
          <p:cNvSpPr txBox="1"/>
          <p:nvPr/>
        </p:nvSpPr>
        <p:spPr>
          <a:xfrm>
            <a:off x="6504099" y="3216590"/>
            <a:ext cx="5066270" cy="523220"/>
          </a:xfrm>
          <a:prstGeom prst="rect">
            <a:avLst/>
          </a:prstGeom>
          <a:noFill/>
        </p:spPr>
        <p:txBody>
          <a:bodyPr wrap="square">
            <a:spAutoFit/>
          </a:bodyPr>
          <a:lstStyle/>
          <a:p>
            <a:pPr algn="ctr"/>
            <a:r>
              <a:rPr lang="en-US" sz="1400">
                <a:latin typeface="Arial" panose="020B0604020202020204" pitchFamily="34" charset="0"/>
                <a:cs typeface="Arial" panose="020B0604020202020204" pitchFamily="34" charset="0"/>
              </a:rPr>
              <a:t>Top: UMAP target </a:t>
            </a:r>
            <a:r>
              <a:rPr lang="en-US" sz="1400" err="1">
                <a:latin typeface="Arial" panose="020B0604020202020204" pitchFamily="34" charset="0"/>
                <a:cs typeface="Arial" panose="020B0604020202020204" pitchFamily="34" charset="0"/>
              </a:rPr>
              <a:t>visualisation</a:t>
            </a:r>
            <a:r>
              <a:rPr lang="en-US" sz="1400">
                <a:latin typeface="Arial" panose="020B0604020202020204" pitchFamily="34" charset="0"/>
                <a:cs typeface="Arial" panose="020B0604020202020204" pitchFamily="34" charset="0"/>
              </a:rPr>
              <a:t>. Bottom-left: job placement diagram. Bottom-right: search space initialization schematic.</a:t>
            </a:r>
          </a:p>
        </p:txBody>
      </p:sp>
      <p:sp>
        <p:nvSpPr>
          <p:cNvPr id="3" name="TextBox 2">
            <a:extLst>
              <a:ext uri="{FF2B5EF4-FFF2-40B4-BE49-F238E27FC236}">
                <a16:creationId xmlns:a16="http://schemas.microsoft.com/office/drawing/2014/main" id="{C8AE7020-14F4-84EB-A3E3-E1918514289C}"/>
              </a:ext>
            </a:extLst>
          </p:cNvPr>
          <p:cNvSpPr txBox="1"/>
          <p:nvPr/>
        </p:nvSpPr>
        <p:spPr>
          <a:xfrm>
            <a:off x="2369624" y="5907434"/>
            <a:ext cx="3794874" cy="954107"/>
          </a:xfrm>
          <a:prstGeom prst="rect">
            <a:avLst/>
          </a:prstGeom>
          <a:noFill/>
        </p:spPr>
        <p:txBody>
          <a:bodyPr wrap="square">
            <a:spAutoFit/>
          </a:bodyPr>
          <a:lstStyle/>
          <a:p>
            <a:r>
              <a:rPr lang="en-US" sz="1400">
                <a:latin typeface="Arial" panose="020B0604020202020204" pitchFamily="34" charset="0"/>
                <a:cs typeface="Arial" panose="020B0604020202020204" pitchFamily="34" charset="0"/>
              </a:rPr>
              <a:t>G. K. Holt, et al, ICDDPS-4 (2023)</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G. K. Holt, et al., IAEA-FEC (2023)</a:t>
            </a:r>
          </a:p>
          <a:p>
            <a:r>
              <a:rPr lang="en-US" sz="1400">
                <a:latin typeface="Arial" panose="020B0604020202020204" pitchFamily="34" charset="0"/>
                <a:cs typeface="Arial" panose="020B0604020202020204" pitchFamily="34" charset="0"/>
              </a:rPr>
              <a:t>A. Keats, et al., ICDDPS-5 (2024)</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G. K. Holt, et al., under review (2024)</a:t>
            </a:r>
            <a:endParaRPr lang="en-US" sz="1400"/>
          </a:p>
        </p:txBody>
      </p:sp>
    </p:spTree>
    <p:extLst>
      <p:ext uri="{BB962C8B-B14F-4D97-AF65-F5344CB8AC3E}">
        <p14:creationId xmlns:p14="http://schemas.microsoft.com/office/powerpoint/2010/main" val="1526693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6EAD01-C563-5DB3-970C-EBA72C214508}"/>
              </a:ext>
            </a:extLst>
          </p:cNvPr>
          <p:cNvSpPr txBox="1"/>
          <p:nvPr/>
        </p:nvSpPr>
        <p:spPr>
          <a:xfrm>
            <a:off x="403384" y="144156"/>
            <a:ext cx="10514595" cy="769441"/>
          </a:xfrm>
          <a:prstGeom prst="rect">
            <a:avLst/>
          </a:prstGeom>
          <a:noFill/>
        </p:spPr>
        <p:txBody>
          <a:bodyPr wrap="square" lIns="91440" tIns="45720" rIns="91440" bIns="45720" rtlCol="0" anchor="t">
            <a:spAutoFit/>
          </a:bodyPr>
          <a:lstStyle/>
          <a:p>
            <a:pPr>
              <a:defRPr/>
            </a:pPr>
            <a:r>
              <a:rPr lang="en-US" sz="4400" b="1" spc="-150">
                <a:solidFill>
                  <a:srgbClr val="2E2D62"/>
                </a:solidFill>
                <a:cs typeface="Arial"/>
              </a:rPr>
              <a:t>Divertor Detachment</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27230729-7A0C-1E88-EAF2-8F692412EC65}"/>
                  </a:ext>
                </a:extLst>
              </p:cNvPr>
              <p:cNvSpPr txBox="1"/>
              <p:nvPr/>
            </p:nvSpPr>
            <p:spPr>
              <a:xfrm>
                <a:off x="454755" y="908729"/>
                <a:ext cx="6446409" cy="3970318"/>
              </a:xfrm>
              <a:prstGeom prst="rect">
                <a:avLst/>
              </a:prstGeom>
              <a:noFill/>
            </p:spPr>
            <p:txBody>
              <a:bodyPr wrap="square" lIns="91440" tIns="45720" rIns="91440" bIns="45720" rtlCol="0" anchor="t">
                <a:spAutoFit/>
              </a:bodyPr>
              <a:lstStyle/>
              <a:p>
                <a:r>
                  <a:rPr lang="en-US" b="1">
                    <a:latin typeface="Arial" panose="020B0604020202020204" pitchFamily="34" charset="0"/>
                    <a:cs typeface="Arial" panose="020B0604020202020204" pitchFamily="34" charset="0"/>
                  </a:rPr>
                  <a:t>Neural network training, results and interpretability</a:t>
                </a:r>
              </a:p>
              <a:p>
                <a:endParaRPr lang="en-US" b="1">
                  <a:latin typeface="Arial" panose="020B0604020202020204" pitchFamily="34" charset="0"/>
                  <a:cs typeface="Arial" panose="020B0604020202020204" pitchFamily="34" charset="0"/>
                </a:endParaRPr>
              </a:p>
              <a:p>
                <a:pPr lvl="1"/>
                <a:r>
                  <a:rPr lang="en-US" b="1">
                    <a:latin typeface="Arial" panose="020B0604020202020204" pitchFamily="34" charset="0"/>
                    <a:cs typeface="Arial" panose="020B0604020202020204" pitchFamily="34" charset="0"/>
                  </a:rPr>
                  <a:t>Rigorous hyperparameter optimisation</a:t>
                </a:r>
              </a:p>
              <a:p>
                <a:pPr marL="742950" lvl="1" indent="-285750">
                  <a:buFont typeface="Arial" panose="020B0604020202020204" pitchFamily="34" charset="0"/>
                  <a:buChar char="•"/>
                </a:pPr>
                <a:r>
                  <a:rPr lang="en-US">
                    <a:latin typeface="Arial" panose="020B0604020202020204" pitchFamily="34" charset="0"/>
                    <a:cs typeface="Arial" panose="020B0604020202020204" pitchFamily="34" charset="0"/>
                  </a:rPr>
                  <a:t>Tree-structured </a:t>
                </a:r>
                <a:r>
                  <a:rPr lang="en-US" err="1">
                    <a:latin typeface="Arial" panose="020B0604020202020204" pitchFamily="34" charset="0"/>
                    <a:cs typeface="Arial" panose="020B0604020202020204" pitchFamily="34" charset="0"/>
                  </a:rPr>
                  <a:t>Parzen</a:t>
                </a:r>
                <a:r>
                  <a:rPr lang="en-US">
                    <a:latin typeface="Arial" panose="020B0604020202020204" pitchFamily="34" charset="0"/>
                    <a:cs typeface="Arial" panose="020B0604020202020204" pitchFamily="34" charset="0"/>
                  </a:rPr>
                  <a:t> estimator for trial selection</a:t>
                </a:r>
              </a:p>
              <a:p>
                <a:pPr marL="742950" lvl="1" indent="-285750">
                  <a:buFont typeface="Arial" panose="020B0604020202020204" pitchFamily="34" charset="0"/>
                  <a:buChar char="•"/>
                </a:pPr>
                <a:r>
                  <a:rPr lang="en-US">
                    <a:latin typeface="Arial" panose="020B0604020202020204" pitchFamily="34" charset="0"/>
                    <a:cs typeface="Arial" panose="020B0604020202020204" pitchFamily="34" charset="0"/>
                  </a:rPr>
                  <a:t>Asynchronous hyperband scheduler for culling</a:t>
                </a:r>
              </a:p>
              <a:p>
                <a:pPr marL="742950" lvl="1" indent="-285750">
                  <a:buFont typeface="Arial" panose="020B0604020202020204" pitchFamily="34" charset="0"/>
                  <a:buChar char="•"/>
                </a:pPr>
                <a:r>
                  <a:rPr lang="en-US">
                    <a:latin typeface="Arial" panose="020B0604020202020204" pitchFamily="34" charset="0"/>
                    <a:cs typeface="Arial" panose="020B0604020202020204" pitchFamily="34" charset="0"/>
                  </a:rPr>
                  <a:t>Automated experiments, run to convergence</a:t>
                </a:r>
              </a:p>
              <a:p>
                <a:pPr lvl="1"/>
                <a:endParaRPr lang="en-US" b="1">
                  <a:latin typeface="Arial" panose="020B0604020202020204" pitchFamily="34" charset="0"/>
                  <a:cs typeface="Arial" panose="020B0604020202020204" pitchFamily="34" charset="0"/>
                </a:endParaRPr>
              </a:p>
              <a:p>
                <a:pPr lvl="1"/>
                <a:r>
                  <a:rPr lang="en-US" b="1">
                    <a:latin typeface="Arial" panose="020B0604020202020204" pitchFamily="34" charset="0"/>
                    <a:cs typeface="Arial" panose="020B0604020202020204" pitchFamily="34" charset="0"/>
                  </a:rPr>
                  <a:t>Model performance</a:t>
                </a:r>
              </a:p>
              <a:p>
                <a:pPr marL="742950" lvl="1" indent="-285750">
                  <a:buFont typeface="Arial" panose="020B0604020202020204" pitchFamily="34" charset="0"/>
                  <a:buChar char="•"/>
                </a:pPr>
                <a14:m>
                  <m:oMath xmlns:m="http://schemas.openxmlformats.org/officeDocument/2006/math">
                    <m:sSup>
                      <m:sSupPr>
                        <m:ctrlPr>
                          <a:rPr lang="en-US" b="0" i="1" smtClean="0">
                            <a:latin typeface="Cambria Math" panose="02040503050406030204" pitchFamily="18" charset="0"/>
                            <a:cs typeface="Arial" panose="020B0604020202020204" pitchFamily="34" charset="0"/>
                          </a:rPr>
                        </m:ctrlPr>
                      </m:sSupPr>
                      <m:e>
                        <m:r>
                          <a:rPr lang="en-US" b="0" i="1" smtClean="0">
                            <a:latin typeface="Cambria Math" panose="02040503050406030204" pitchFamily="18" charset="0"/>
                            <a:cs typeface="Arial" panose="020B0604020202020204" pitchFamily="34" charset="0"/>
                          </a:rPr>
                          <m:t>𝑅</m:t>
                        </m:r>
                      </m:e>
                      <m:sup>
                        <m:r>
                          <a:rPr lang="en-US" b="0" i="1" smtClean="0">
                            <a:latin typeface="Cambria Math" panose="02040503050406030204" pitchFamily="18" charset="0"/>
                            <a:cs typeface="Arial" panose="020B0604020202020204" pitchFamily="34" charset="0"/>
                          </a:rPr>
                          <m:t>2</m:t>
                        </m:r>
                      </m:sup>
                    </m:sSup>
                    <m:r>
                      <a:rPr lang="en-US" b="0" i="1" smtClean="0">
                        <a:latin typeface="Cambria Math" panose="02040503050406030204" pitchFamily="18" charset="0"/>
                        <a:cs typeface="Arial" panose="020B0604020202020204" pitchFamily="34" charset="0"/>
                      </a:rPr>
                      <m:t>: 0.98</m:t>
                    </m:r>
                  </m:oMath>
                </a14:m>
                <a:endParaRPr lang="en-US">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a:latin typeface="Arial" panose="020B0604020202020204" pitchFamily="34" charset="0"/>
                    <a:cs typeface="Arial" panose="020B0604020202020204" pitchFamily="34" charset="0"/>
                  </a:rPr>
                  <a:t>Time-to-solution reduced from ~1 day to ~1 </a:t>
                </a:r>
                <a:r>
                  <a:rPr lang="en-US" err="1">
                    <a:latin typeface="Arial" panose="020B0604020202020204" pitchFamily="34" charset="0"/>
                    <a:cs typeface="Arial" panose="020B0604020202020204" pitchFamily="34" charset="0"/>
                  </a:rPr>
                  <a:t>ms</a:t>
                </a:r>
                <a:endParaRPr lang="en-US">
                  <a:latin typeface="Arial" panose="020B0604020202020204" pitchFamily="34" charset="0"/>
                  <a:cs typeface="Arial" panose="020B0604020202020204" pitchFamily="34" charset="0"/>
                </a:endParaRPr>
              </a:p>
              <a:p>
                <a:pPr lvl="1"/>
                <a:endParaRPr lang="en-US" b="1">
                  <a:latin typeface="Arial" panose="020B0604020202020204" pitchFamily="34" charset="0"/>
                  <a:cs typeface="Arial" panose="020B0604020202020204" pitchFamily="34" charset="0"/>
                </a:endParaRPr>
              </a:p>
              <a:p>
                <a:pPr lvl="1"/>
                <a:r>
                  <a:rPr lang="en-US" b="1">
                    <a:latin typeface="Arial" panose="020B0604020202020204" pitchFamily="34" charset="0"/>
                    <a:cs typeface="Arial" panose="020B0604020202020204" pitchFamily="34" charset="0"/>
                  </a:rPr>
                  <a:t>SHAP analysis</a:t>
                </a:r>
              </a:p>
              <a:p>
                <a:pPr marL="742950" lvl="1" indent="-285750">
                  <a:buFont typeface="Arial" panose="020B0604020202020204" pitchFamily="34" charset="0"/>
                  <a:buChar char="•"/>
                </a:pPr>
                <a:r>
                  <a:rPr lang="en-US">
                    <a:latin typeface="Arial" panose="020B0604020202020204" pitchFamily="34" charset="0"/>
                    <a:cs typeface="Arial" panose="020B0604020202020204" pitchFamily="34" charset="0"/>
                  </a:rPr>
                  <a:t>Shapley additive explanations for global and local model interpretability</a:t>
                </a:r>
              </a:p>
            </p:txBody>
          </p:sp>
        </mc:Choice>
        <mc:Fallback>
          <p:sp>
            <p:nvSpPr>
              <p:cNvPr id="2" name="TextBox 1">
                <a:extLst>
                  <a:ext uri="{FF2B5EF4-FFF2-40B4-BE49-F238E27FC236}">
                    <a16:creationId xmlns:a16="http://schemas.microsoft.com/office/drawing/2014/main" id="{27230729-7A0C-1E88-EAF2-8F692412EC65}"/>
                  </a:ext>
                </a:extLst>
              </p:cNvPr>
              <p:cNvSpPr txBox="1">
                <a:spLocks noRot="1" noChangeAspect="1" noMove="1" noResize="1" noEditPoints="1" noAdjustHandles="1" noChangeArrowheads="1" noChangeShapeType="1" noTextEdit="1"/>
              </p:cNvSpPr>
              <p:nvPr/>
            </p:nvSpPr>
            <p:spPr>
              <a:xfrm>
                <a:off x="454755" y="908729"/>
                <a:ext cx="6446409" cy="3970318"/>
              </a:xfrm>
              <a:prstGeom prst="rect">
                <a:avLst/>
              </a:prstGeom>
              <a:blipFill>
                <a:blip r:embed="rId3"/>
                <a:stretch>
                  <a:fillRect l="-851" t="-768" b="-1536"/>
                </a:stretch>
              </a:blipFill>
            </p:spPr>
            <p:txBody>
              <a:bodyPr/>
              <a:lstStyle/>
              <a:p>
                <a:r>
                  <a:rPr lang="en-US">
                    <a:noFill/>
                  </a:rPr>
                  <a:t> </a:t>
                </a:r>
              </a:p>
            </p:txBody>
          </p:sp>
        </mc:Fallback>
      </mc:AlternateContent>
      <p:pic>
        <p:nvPicPr>
          <p:cNvPr id="5" name="Picture 4" descr="A graph of a graph of a graph of a graph of a graph of a graph of a graph of a graph of a graph of a graph of a graph of a graph of a graph of&#10;&#10;Description automatically generated">
            <a:extLst>
              <a:ext uri="{FF2B5EF4-FFF2-40B4-BE49-F238E27FC236}">
                <a16:creationId xmlns:a16="http://schemas.microsoft.com/office/drawing/2014/main" id="{A82485BA-AC55-A7EF-1CDA-C30E85D6C1D8}"/>
              </a:ext>
            </a:extLst>
          </p:cNvPr>
          <p:cNvPicPr>
            <a:picLocks noChangeAspect="1"/>
          </p:cNvPicPr>
          <p:nvPr/>
        </p:nvPicPr>
        <p:blipFill rotWithShape="1">
          <a:blip r:embed="rId4"/>
          <a:srcRect t="50000"/>
          <a:stretch/>
        </p:blipFill>
        <p:spPr>
          <a:xfrm>
            <a:off x="9101188" y="750220"/>
            <a:ext cx="2622739" cy="1734219"/>
          </a:xfrm>
          <a:prstGeom prst="rect">
            <a:avLst/>
          </a:prstGeom>
        </p:spPr>
      </p:pic>
      <p:pic>
        <p:nvPicPr>
          <p:cNvPr id="8" name="Picture 7" descr="A graph with a blue line&#10;&#10;Description automatically generated">
            <a:extLst>
              <a:ext uri="{FF2B5EF4-FFF2-40B4-BE49-F238E27FC236}">
                <a16:creationId xmlns:a16="http://schemas.microsoft.com/office/drawing/2014/main" id="{5897D6A1-67F8-1097-1607-E5335952EE04}"/>
              </a:ext>
            </a:extLst>
          </p:cNvPr>
          <p:cNvPicPr>
            <a:picLocks noChangeAspect="1"/>
          </p:cNvPicPr>
          <p:nvPr/>
        </p:nvPicPr>
        <p:blipFill>
          <a:blip r:embed="rId5"/>
          <a:stretch>
            <a:fillRect/>
          </a:stretch>
        </p:blipFill>
        <p:spPr>
          <a:xfrm>
            <a:off x="6706702" y="846565"/>
            <a:ext cx="2312292" cy="1541528"/>
          </a:xfrm>
          <a:prstGeom prst="rect">
            <a:avLst/>
          </a:prstGeom>
        </p:spPr>
      </p:pic>
      <p:pic>
        <p:nvPicPr>
          <p:cNvPr id="10" name="Picture 9" descr="A graph of graphing of graphing&#10;&#10;Description automatically generated with medium confidence">
            <a:extLst>
              <a:ext uri="{FF2B5EF4-FFF2-40B4-BE49-F238E27FC236}">
                <a16:creationId xmlns:a16="http://schemas.microsoft.com/office/drawing/2014/main" id="{F1087668-3765-E6C5-4BE5-DA14F439C1FE}"/>
              </a:ext>
            </a:extLst>
          </p:cNvPr>
          <p:cNvPicPr>
            <a:picLocks noChangeAspect="1"/>
          </p:cNvPicPr>
          <p:nvPr/>
        </p:nvPicPr>
        <p:blipFill>
          <a:blip r:embed="rId6"/>
          <a:stretch>
            <a:fillRect/>
          </a:stretch>
        </p:blipFill>
        <p:spPr>
          <a:xfrm>
            <a:off x="3698700" y="4542081"/>
            <a:ext cx="5438169" cy="2312292"/>
          </a:xfrm>
          <a:prstGeom prst="rect">
            <a:avLst/>
          </a:prstGeom>
        </p:spPr>
      </p:pic>
      <p:pic>
        <p:nvPicPr>
          <p:cNvPr id="12" name="Picture 11" descr="A graph of a function&#10;&#10;Description automatically generated with medium confidence">
            <a:extLst>
              <a:ext uri="{FF2B5EF4-FFF2-40B4-BE49-F238E27FC236}">
                <a16:creationId xmlns:a16="http://schemas.microsoft.com/office/drawing/2014/main" id="{953090B7-191C-6B04-BD1D-7B6A62610882}"/>
              </a:ext>
            </a:extLst>
          </p:cNvPr>
          <p:cNvPicPr>
            <a:picLocks noChangeAspect="1"/>
          </p:cNvPicPr>
          <p:nvPr/>
        </p:nvPicPr>
        <p:blipFill>
          <a:blip r:embed="rId7"/>
          <a:stretch>
            <a:fillRect/>
          </a:stretch>
        </p:blipFill>
        <p:spPr>
          <a:xfrm>
            <a:off x="9383644" y="2996397"/>
            <a:ext cx="2622739" cy="3468439"/>
          </a:xfrm>
          <a:prstGeom prst="rect">
            <a:avLst/>
          </a:prstGeom>
        </p:spPr>
      </p:pic>
      <p:sp>
        <p:nvSpPr>
          <p:cNvPr id="13" name="TextBox 12">
            <a:extLst>
              <a:ext uri="{FF2B5EF4-FFF2-40B4-BE49-F238E27FC236}">
                <a16:creationId xmlns:a16="http://schemas.microsoft.com/office/drawing/2014/main" id="{D7134830-FD7E-FDE6-7074-61E96A3C2593}"/>
              </a:ext>
            </a:extLst>
          </p:cNvPr>
          <p:cNvSpPr txBox="1"/>
          <p:nvPr/>
        </p:nvSpPr>
        <p:spPr>
          <a:xfrm>
            <a:off x="6504099" y="2990561"/>
            <a:ext cx="2879545" cy="1384995"/>
          </a:xfrm>
          <a:prstGeom prst="rect">
            <a:avLst/>
          </a:prstGeom>
          <a:noFill/>
        </p:spPr>
        <p:txBody>
          <a:bodyPr wrap="square">
            <a:spAutoFit/>
          </a:bodyPr>
          <a:lstStyle/>
          <a:p>
            <a:r>
              <a:rPr lang="en-US" sz="1400">
                <a:latin typeface="Arial" panose="020B0604020202020204" pitchFamily="34" charset="0"/>
                <a:cs typeface="Arial" panose="020B0604020202020204" pitchFamily="34" charset="0"/>
              </a:rPr>
              <a:t>Top-left: hyperparameter tuning experiment progress. Top-right: trained model calibration plot. Right: Local SHAP interpretations. Bottom: Global SHAP interpretations.</a:t>
            </a:r>
          </a:p>
        </p:txBody>
      </p:sp>
      <p:sp>
        <p:nvSpPr>
          <p:cNvPr id="3" name="TextBox 2">
            <a:extLst>
              <a:ext uri="{FF2B5EF4-FFF2-40B4-BE49-F238E27FC236}">
                <a16:creationId xmlns:a16="http://schemas.microsoft.com/office/drawing/2014/main" id="{B6870272-B90A-7146-7200-3B5F47EB0960}"/>
              </a:ext>
            </a:extLst>
          </p:cNvPr>
          <p:cNvSpPr txBox="1"/>
          <p:nvPr/>
        </p:nvSpPr>
        <p:spPr>
          <a:xfrm>
            <a:off x="560026" y="4868773"/>
            <a:ext cx="3794874" cy="954107"/>
          </a:xfrm>
          <a:prstGeom prst="rect">
            <a:avLst/>
          </a:prstGeom>
          <a:noFill/>
        </p:spPr>
        <p:txBody>
          <a:bodyPr wrap="square">
            <a:spAutoFit/>
          </a:bodyPr>
          <a:lstStyle/>
          <a:p>
            <a:r>
              <a:rPr lang="en-US" sz="1400">
                <a:latin typeface="Arial" panose="020B0604020202020204" pitchFamily="34" charset="0"/>
                <a:cs typeface="Arial" panose="020B0604020202020204" pitchFamily="34" charset="0"/>
              </a:rPr>
              <a:t>G. K. Holt, et al, ICDDPS-4 (2023)</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G. K. Holt, et al., IAEA-FEC (2023)</a:t>
            </a:r>
          </a:p>
          <a:p>
            <a:r>
              <a:rPr lang="en-US" sz="1400">
                <a:latin typeface="Arial" panose="020B0604020202020204" pitchFamily="34" charset="0"/>
                <a:cs typeface="Arial" panose="020B0604020202020204" pitchFamily="34" charset="0"/>
              </a:rPr>
              <a:t>A. Keats, et al., ICDDPS-5 (2024)</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G. K. Holt, et al., under review (2024)</a:t>
            </a:r>
            <a:endParaRPr lang="en-US" sz="1400"/>
          </a:p>
        </p:txBody>
      </p:sp>
    </p:spTree>
    <p:extLst>
      <p:ext uri="{BB962C8B-B14F-4D97-AF65-F5344CB8AC3E}">
        <p14:creationId xmlns:p14="http://schemas.microsoft.com/office/powerpoint/2010/main" val="1011070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6EAD01-C563-5DB3-970C-EBA72C214508}"/>
              </a:ext>
            </a:extLst>
          </p:cNvPr>
          <p:cNvSpPr txBox="1"/>
          <p:nvPr/>
        </p:nvSpPr>
        <p:spPr>
          <a:xfrm>
            <a:off x="284033" y="179235"/>
            <a:ext cx="10514595" cy="769441"/>
          </a:xfrm>
          <a:prstGeom prst="rect">
            <a:avLst/>
          </a:prstGeom>
          <a:noFill/>
        </p:spPr>
        <p:txBody>
          <a:bodyPr wrap="square" lIns="91440" tIns="45720" rIns="91440" bIns="45720" rtlCol="0" anchor="t">
            <a:spAutoFit/>
          </a:bodyPr>
          <a:lstStyle/>
          <a:p>
            <a:pPr>
              <a:defRPr/>
            </a:pPr>
            <a:r>
              <a:rPr lang="en-US" sz="4400" b="1" spc="-150">
                <a:solidFill>
                  <a:srgbClr val="2E2D62"/>
                </a:solidFill>
                <a:latin typeface="Arial"/>
                <a:cs typeface="Arial"/>
              </a:rPr>
              <a:t>Accelerating Gyrokinetic simulations</a:t>
            </a:r>
            <a:endParaRPr lang="en-US"/>
          </a:p>
        </p:txBody>
      </p:sp>
      <p:graphicFrame>
        <p:nvGraphicFramePr>
          <p:cNvPr id="7" name="Table 6">
            <a:extLst>
              <a:ext uri="{FF2B5EF4-FFF2-40B4-BE49-F238E27FC236}">
                <a16:creationId xmlns:a16="http://schemas.microsoft.com/office/drawing/2014/main" id="{54AE223C-2A84-F076-7D69-1E2E36AE75C2}"/>
              </a:ext>
            </a:extLst>
          </p:cNvPr>
          <p:cNvGraphicFramePr>
            <a:graphicFrameLocks noGrp="1"/>
          </p:cNvGraphicFramePr>
          <p:nvPr>
            <p:extLst>
              <p:ext uri="{D42A27DB-BD31-4B8C-83A1-F6EECF244321}">
                <p14:modId xmlns:p14="http://schemas.microsoft.com/office/powerpoint/2010/main" val="2806702596"/>
              </p:ext>
            </p:extLst>
          </p:nvPr>
        </p:nvGraphicFramePr>
        <p:xfrm>
          <a:off x="403384" y="2052093"/>
          <a:ext cx="7600930" cy="3246120"/>
        </p:xfrm>
        <a:graphic>
          <a:graphicData uri="http://schemas.openxmlformats.org/drawingml/2006/table">
            <a:tbl>
              <a:tblPr bandRow="1">
                <a:tableStyleId>{5C22544A-7EE6-4342-B048-85BDC9FD1C3A}</a:tableStyleId>
              </a:tblPr>
              <a:tblGrid>
                <a:gridCol w="1637451">
                  <a:extLst>
                    <a:ext uri="{9D8B030D-6E8A-4147-A177-3AD203B41FA5}">
                      <a16:colId xmlns:a16="http://schemas.microsoft.com/office/drawing/2014/main" val="2890813506"/>
                    </a:ext>
                  </a:extLst>
                </a:gridCol>
                <a:gridCol w="2676939">
                  <a:extLst>
                    <a:ext uri="{9D8B030D-6E8A-4147-A177-3AD203B41FA5}">
                      <a16:colId xmlns:a16="http://schemas.microsoft.com/office/drawing/2014/main" val="65803841"/>
                    </a:ext>
                  </a:extLst>
                </a:gridCol>
                <a:gridCol w="3286540">
                  <a:extLst>
                    <a:ext uri="{9D8B030D-6E8A-4147-A177-3AD203B41FA5}">
                      <a16:colId xmlns:a16="http://schemas.microsoft.com/office/drawing/2014/main" val="966612483"/>
                    </a:ext>
                  </a:extLst>
                </a:gridCol>
              </a:tblGrid>
              <a:tr h="231771">
                <a:tc>
                  <a:txBody>
                    <a:bodyPr/>
                    <a:lstStyle/>
                    <a:p>
                      <a:pPr lvl="0" algn="l">
                        <a:buNone/>
                      </a:pPr>
                      <a:r>
                        <a:rPr lang="en-US" sz="1800" b="1" i="0">
                          <a:solidFill>
                            <a:srgbClr val="2E2C61"/>
                          </a:solidFill>
                          <a:effectLst/>
                          <a:latin typeface="Arial"/>
                        </a:rPr>
                        <a:t>Model:</a:t>
                      </a:r>
                    </a:p>
                  </a:txBody>
                  <a:tcPr marL="57150" marR="57150" marT="28575" marB="28575">
                    <a:lnL w="0">
                      <a:noFill/>
                    </a:lnL>
                    <a:lnR w="12700">
                      <a:solidFill>
                        <a:schemeClr val="tx1"/>
                      </a:solidFill>
                    </a:lnR>
                    <a:lnT w="0">
                      <a:noFill/>
                    </a:lnT>
                    <a:lnB w="12700">
                      <a:solidFill>
                        <a:schemeClr val="tx1"/>
                      </a:solidFill>
                    </a:lnB>
                    <a:noFill/>
                  </a:tcPr>
                </a:tc>
                <a:tc>
                  <a:txBody>
                    <a:bodyPr/>
                    <a:lstStyle/>
                    <a:p>
                      <a:pPr lvl="0" algn="l">
                        <a:buNone/>
                      </a:pPr>
                      <a:r>
                        <a:rPr lang="en-US" sz="1800" b="1" i="0">
                          <a:solidFill>
                            <a:srgbClr val="2E2C61"/>
                          </a:solidFill>
                          <a:effectLst/>
                          <a:latin typeface="Arial"/>
                        </a:rPr>
                        <a:t>Difficulty:</a:t>
                      </a:r>
                    </a:p>
                  </a:txBody>
                  <a:tcPr marL="57150" marR="57150" marT="28575" marB="28575">
                    <a:lnL w="12700">
                      <a:solidFill>
                        <a:schemeClr val="tx1"/>
                      </a:solidFill>
                    </a:lnL>
                    <a:lnR w="12700">
                      <a:solidFill>
                        <a:schemeClr val="tx1"/>
                      </a:solidFill>
                    </a:lnR>
                    <a:lnT w="0">
                      <a:noFill/>
                    </a:lnT>
                    <a:lnB w="12700">
                      <a:solidFill>
                        <a:schemeClr val="tx1"/>
                      </a:solidFill>
                    </a:lnB>
                    <a:noFill/>
                  </a:tcPr>
                </a:tc>
                <a:tc>
                  <a:txBody>
                    <a:bodyPr/>
                    <a:lstStyle/>
                    <a:p>
                      <a:pPr lvl="0" algn="l">
                        <a:buNone/>
                      </a:pPr>
                      <a:r>
                        <a:rPr lang="en-US" sz="1800" b="1" i="0">
                          <a:solidFill>
                            <a:srgbClr val="2E2C61"/>
                          </a:solidFill>
                          <a:effectLst/>
                          <a:latin typeface="Arial"/>
                        </a:rPr>
                        <a:t>Caveats:</a:t>
                      </a:r>
                    </a:p>
                  </a:txBody>
                  <a:tcPr marL="57150" marR="57150" marT="28575" marB="28575">
                    <a:lnL w="12700">
                      <a:solidFill>
                        <a:schemeClr val="tx1"/>
                      </a:solidFill>
                    </a:lnL>
                    <a:lnR w="0">
                      <a:noFill/>
                    </a:lnR>
                    <a:lnT w="0">
                      <a:noFill/>
                    </a:lnT>
                    <a:lnB w="12700">
                      <a:solidFill>
                        <a:schemeClr val="tx1"/>
                      </a:solidFill>
                    </a:lnB>
                    <a:noFill/>
                  </a:tcPr>
                </a:tc>
                <a:extLst>
                  <a:ext uri="{0D108BD9-81ED-4DB2-BD59-A6C34878D82A}">
                    <a16:rowId xmlns:a16="http://schemas.microsoft.com/office/drawing/2014/main" val="3090957264"/>
                  </a:ext>
                </a:extLst>
              </a:tr>
              <a:tr h="231772">
                <a:tc>
                  <a:txBody>
                    <a:bodyPr/>
                    <a:lstStyle/>
                    <a:p>
                      <a:pPr algn="l" rtl="0" fontAlgn="base"/>
                      <a:r>
                        <a:rPr lang="en-US" sz="1800" b="0" i="0">
                          <a:solidFill>
                            <a:srgbClr val="2E2C61"/>
                          </a:solidFill>
                          <a:effectLst/>
                          <a:latin typeface="Arial"/>
                        </a:rPr>
                        <a:t>Fluid</a:t>
                      </a:r>
                      <a:endParaRPr lang="en-US" b="1" i="0">
                        <a:solidFill>
                          <a:srgbClr val="2E2C61"/>
                        </a:solidFill>
                        <a:effectLst/>
                        <a:latin typeface="Arial"/>
                      </a:endParaRPr>
                    </a:p>
                  </a:txBody>
                  <a:tcPr marL="57150" marR="57150" marT="28575" marB="28575">
                    <a:lnL w="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2E2C61"/>
                          </a:solidFill>
                          <a:effectLst/>
                          <a:latin typeface="Arial"/>
                        </a:rPr>
                        <a:t>easy                             🙂</a:t>
                      </a:r>
                      <a:endParaRPr lang="en-US" b="1" i="0">
                        <a:solidFill>
                          <a:srgbClr val="2E2C61"/>
                        </a:solidFill>
                        <a:effectLst/>
                        <a:latin typeface="Arial"/>
                      </a:endParaRPr>
                    </a:p>
                  </a:txBody>
                  <a:tcPr marL="57150" marR="57150" marT="28575" marB="285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2E2C61"/>
                          </a:solidFill>
                          <a:effectLst/>
                          <a:latin typeface="Arial"/>
                        </a:rPr>
                        <a:t>No info on </a:t>
                      </a:r>
                      <a:r>
                        <a:rPr lang="en-US" sz="1800" b="0" i="1">
                          <a:solidFill>
                            <a:srgbClr val="2E2C61"/>
                          </a:solidFill>
                          <a:effectLst/>
                          <a:latin typeface="Arial"/>
                        </a:rPr>
                        <a:t>f</a:t>
                      </a:r>
                      <a:r>
                        <a:rPr lang="en-US" sz="1800" b="0" i="0">
                          <a:solidFill>
                            <a:srgbClr val="2E2C61"/>
                          </a:solidFill>
                          <a:effectLst/>
                          <a:latin typeface="Arial"/>
                        </a:rPr>
                        <a:t>(</a:t>
                      </a:r>
                      <a:r>
                        <a:rPr lang="en-US" sz="1800" b="0" i="1" err="1">
                          <a:solidFill>
                            <a:srgbClr val="2E2C61"/>
                          </a:solidFill>
                          <a:effectLst/>
                          <a:latin typeface="Arial"/>
                        </a:rPr>
                        <a:t>x</a:t>
                      </a:r>
                      <a:r>
                        <a:rPr lang="en-US" sz="1800" b="0" i="0" err="1">
                          <a:solidFill>
                            <a:srgbClr val="2E2C61"/>
                          </a:solidFill>
                          <a:effectLst/>
                          <a:latin typeface="Arial"/>
                        </a:rPr>
                        <a:t>,</a:t>
                      </a:r>
                      <a:r>
                        <a:rPr lang="en-US" sz="1800" b="0" i="1" err="1">
                          <a:solidFill>
                            <a:srgbClr val="2E2C61"/>
                          </a:solidFill>
                          <a:effectLst/>
                          <a:latin typeface="Arial"/>
                        </a:rPr>
                        <a:t>v</a:t>
                      </a:r>
                      <a:r>
                        <a:rPr lang="en-US" sz="1800" b="0" i="0">
                          <a:solidFill>
                            <a:srgbClr val="2E2C61"/>
                          </a:solidFill>
                          <a:effectLst/>
                          <a:latin typeface="Arial"/>
                        </a:rPr>
                        <a:t>)                    </a:t>
                      </a:r>
                      <a:r>
                        <a:rPr lang="en-US" sz="1800" b="1" i="0">
                          <a:solidFill>
                            <a:srgbClr val="2E2C61"/>
                          </a:solidFill>
                          <a:effectLst/>
                          <a:latin typeface="Arial"/>
                        </a:rPr>
                        <a:t>😞</a:t>
                      </a:r>
                      <a:endParaRPr lang="en-US" b="1" i="0">
                        <a:solidFill>
                          <a:srgbClr val="2E2C61"/>
                        </a:solidFill>
                        <a:effectLst/>
                        <a:latin typeface="Arial"/>
                      </a:endParaRPr>
                    </a:p>
                  </a:txBody>
                  <a:tcPr marL="57150" marR="57150" marT="28575" marB="28575">
                    <a:lnL w="12700" cap="flat" cmpd="sng" algn="ctr">
                      <a:solidFill>
                        <a:schemeClr val="tx1"/>
                      </a:solid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2287757"/>
                  </a:ext>
                </a:extLst>
              </a:tr>
              <a:tr h="231772">
                <a:tc>
                  <a:txBody>
                    <a:bodyPr/>
                    <a:lstStyle/>
                    <a:p>
                      <a:pPr algn="l" rtl="0" fontAlgn="base"/>
                      <a:endParaRPr lang="en-US" sz="1800" b="0" i="0">
                        <a:solidFill>
                          <a:srgbClr val="2E2C61"/>
                        </a:solidFill>
                        <a:effectLst/>
                        <a:latin typeface="Arial"/>
                      </a:endParaRPr>
                    </a:p>
                    <a:p>
                      <a:pPr lvl="0" algn="l">
                        <a:buNone/>
                      </a:pPr>
                      <a:r>
                        <a:rPr lang="en-US" sz="1800" b="0" i="0">
                          <a:solidFill>
                            <a:srgbClr val="2E2C61"/>
                          </a:solidFill>
                          <a:effectLst/>
                          <a:latin typeface="Arial"/>
                        </a:rPr>
                        <a:t>(quasi)linear gyrokinetic</a:t>
                      </a:r>
                    </a:p>
                    <a:p>
                      <a:pPr lvl="0" algn="l">
                        <a:buNone/>
                      </a:pPr>
                      <a:endParaRPr lang="en-US" sz="1800" b="0" i="0">
                        <a:solidFill>
                          <a:srgbClr val="2E2C61"/>
                        </a:solidFill>
                        <a:effectLst/>
                        <a:latin typeface="Arial"/>
                      </a:endParaRPr>
                    </a:p>
                  </a:txBody>
                  <a:tcPr marL="57150" marR="57150" marT="28575" marB="28575">
                    <a:lnL w="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endParaRPr lang="en-US" sz="1800" b="0" i="0">
                        <a:solidFill>
                          <a:srgbClr val="2E2C61"/>
                        </a:solidFill>
                        <a:effectLst/>
                        <a:latin typeface="Arial"/>
                      </a:endParaRPr>
                    </a:p>
                    <a:p>
                      <a:pPr lvl="0" algn="l">
                        <a:buNone/>
                      </a:pPr>
                      <a:r>
                        <a:rPr lang="en-US" sz="1800" b="0" i="0">
                          <a:solidFill>
                            <a:srgbClr val="2E2C61"/>
                          </a:solidFill>
                          <a:effectLst/>
                          <a:latin typeface="Arial"/>
                        </a:rPr>
                        <a:t>Hard, but doable          🤨</a:t>
                      </a:r>
                      <a:endParaRPr lang="en-US" b="0" i="0">
                        <a:solidFill>
                          <a:srgbClr val="2E2C61"/>
                        </a:solidFill>
                        <a:effectLst/>
                        <a:latin typeface="Arial"/>
                      </a:endParaRPr>
                    </a:p>
                  </a:txBody>
                  <a:tcPr marL="57150" marR="57150" marT="28575" marB="285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endParaRPr lang="en-US" sz="1800" b="0" i="0">
                        <a:solidFill>
                          <a:srgbClr val="2E2C61"/>
                        </a:solidFill>
                        <a:effectLst/>
                        <a:latin typeface="Arial"/>
                      </a:endParaRPr>
                    </a:p>
                    <a:p>
                      <a:pPr lvl="0" algn="l">
                        <a:buNone/>
                      </a:pPr>
                      <a:r>
                        <a:rPr lang="en-US" sz="1800" b="0" i="0">
                          <a:solidFill>
                            <a:srgbClr val="2E2C61"/>
                          </a:solidFill>
                          <a:effectLst/>
                          <a:latin typeface="Arial"/>
                        </a:rPr>
                        <a:t>Can miss important physics 😞</a:t>
                      </a:r>
                      <a:endParaRPr lang="en-US" b="0" i="0">
                        <a:solidFill>
                          <a:srgbClr val="2E2C61"/>
                        </a:solidFill>
                        <a:effectLst/>
                        <a:latin typeface="Arial"/>
                      </a:endParaRPr>
                    </a:p>
                  </a:txBody>
                  <a:tcPr marL="57150" marR="57150" marT="28575" marB="28575">
                    <a:lnL w="12700" cap="flat" cmpd="sng" algn="ctr">
                      <a:solidFill>
                        <a:schemeClr val="tx1"/>
                      </a:solid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7551362"/>
                  </a:ext>
                </a:extLst>
              </a:tr>
              <a:tr h="231772">
                <a:tc>
                  <a:txBody>
                    <a:bodyPr/>
                    <a:lstStyle/>
                    <a:p>
                      <a:pPr algn="l" rtl="0" fontAlgn="base"/>
                      <a:endParaRPr lang="en-US" sz="1800" b="0" i="0">
                        <a:solidFill>
                          <a:srgbClr val="2E2C61"/>
                        </a:solidFill>
                        <a:effectLst/>
                        <a:latin typeface="Arial"/>
                      </a:endParaRPr>
                    </a:p>
                    <a:p>
                      <a:pPr lvl="0" algn="l">
                        <a:buNone/>
                      </a:pPr>
                      <a:r>
                        <a:rPr lang="en-US" sz="1800" b="0" i="0">
                          <a:solidFill>
                            <a:srgbClr val="2E2C61"/>
                          </a:solidFill>
                          <a:effectLst/>
                          <a:latin typeface="Arial"/>
                        </a:rPr>
                        <a:t>Nonlinear gyrokinetic</a:t>
                      </a:r>
                      <a:endParaRPr lang="en-US" b="0" i="0">
                        <a:solidFill>
                          <a:srgbClr val="2E2C61"/>
                        </a:solidFill>
                        <a:effectLst/>
                        <a:latin typeface="Arial"/>
                      </a:endParaRPr>
                    </a:p>
                  </a:txBody>
                  <a:tcPr marL="57150" marR="57150" marT="28575" marB="28575">
                    <a:lnL w="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rtl="0" fontAlgn="base"/>
                      <a:endParaRPr lang="en-US" sz="1800" b="0" i="0">
                        <a:solidFill>
                          <a:srgbClr val="2E2C61"/>
                        </a:solidFill>
                        <a:effectLst/>
                        <a:latin typeface="Arial"/>
                      </a:endParaRPr>
                    </a:p>
                    <a:p>
                      <a:pPr lvl="0" algn="l">
                        <a:buNone/>
                      </a:pPr>
                      <a:r>
                        <a:rPr lang="en-US" sz="1800" b="0" i="0">
                          <a:solidFill>
                            <a:srgbClr val="2E2C61"/>
                          </a:solidFill>
                          <a:effectLst/>
                          <a:latin typeface="Arial"/>
                        </a:rPr>
                        <a:t>Very hard, expensive   😞</a:t>
                      </a:r>
                      <a:endParaRPr lang="en-US" b="0" i="0">
                        <a:solidFill>
                          <a:srgbClr val="2E2C61"/>
                        </a:solidFill>
                        <a:effectLst/>
                        <a:latin typeface="Arial"/>
                      </a:endParaRPr>
                    </a:p>
                  </a:txBody>
                  <a:tcPr marL="57150" marR="57150" marT="28575" marB="285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l">
                        <a:buNone/>
                      </a:pPr>
                      <a:r>
                        <a:rPr lang="en-US" sz="1800" b="0" i="0" u="none" strike="noStrike" noProof="0">
                          <a:solidFill>
                            <a:srgbClr val="2E2C61"/>
                          </a:solidFill>
                          <a:effectLst/>
                          <a:latin typeface="Arial"/>
                        </a:rPr>
                        <a:t>Provides</a:t>
                      </a:r>
                      <a:r>
                        <a:rPr lang="en-US" sz="1800" b="0" i="1" u="none" strike="noStrike" noProof="0">
                          <a:solidFill>
                            <a:srgbClr val="2E2C61"/>
                          </a:solidFill>
                          <a:effectLst/>
                          <a:latin typeface="Arial"/>
                        </a:rPr>
                        <a:t> f</a:t>
                      </a:r>
                      <a:r>
                        <a:rPr lang="en-US" sz="1800" b="0" i="0" u="none" strike="noStrike" noProof="0">
                          <a:solidFill>
                            <a:srgbClr val="2E2C61"/>
                          </a:solidFill>
                          <a:effectLst/>
                          <a:latin typeface="Arial"/>
                        </a:rPr>
                        <a:t>(</a:t>
                      </a:r>
                      <a:r>
                        <a:rPr lang="en-US" sz="1800" b="0" i="1" u="none" strike="noStrike" noProof="0" err="1">
                          <a:solidFill>
                            <a:srgbClr val="2E2C61"/>
                          </a:solidFill>
                          <a:effectLst/>
                          <a:latin typeface="Arial"/>
                        </a:rPr>
                        <a:t>x</a:t>
                      </a:r>
                      <a:r>
                        <a:rPr lang="en-US" sz="1800" b="0" i="0" u="none" strike="noStrike" noProof="0" err="1">
                          <a:solidFill>
                            <a:srgbClr val="2E2C61"/>
                          </a:solidFill>
                          <a:effectLst/>
                          <a:latin typeface="Arial"/>
                        </a:rPr>
                        <a:t>,</a:t>
                      </a:r>
                      <a:r>
                        <a:rPr lang="en-US" sz="1800" b="0" i="1" u="none" strike="noStrike" noProof="0" err="1">
                          <a:solidFill>
                            <a:srgbClr val="2E2C61"/>
                          </a:solidFill>
                          <a:effectLst/>
                          <a:latin typeface="Arial"/>
                        </a:rPr>
                        <a:t>v</a:t>
                      </a:r>
                      <a:r>
                        <a:rPr lang="en-US" sz="1800" b="0" i="0" u="none" strike="noStrike" noProof="0">
                          <a:solidFill>
                            <a:srgbClr val="2E2C61"/>
                          </a:solidFill>
                          <a:effectLst/>
                          <a:latin typeface="Arial"/>
                        </a:rPr>
                        <a:t>) info              </a:t>
                      </a:r>
                      <a:r>
                        <a:rPr lang="en-US" sz="1800" b="0" i="0">
                          <a:solidFill>
                            <a:srgbClr val="2E2C61"/>
                          </a:solidFill>
                          <a:effectLst/>
                          <a:latin typeface="Arial"/>
                        </a:rPr>
                        <a:t> 🙂</a:t>
                      </a:r>
                      <a:br>
                        <a:rPr lang="en-US" sz="1800" b="0" i="0">
                          <a:solidFill>
                            <a:srgbClr val="2E2C61"/>
                          </a:solidFill>
                          <a:effectLst/>
                          <a:latin typeface="Arial"/>
                        </a:rPr>
                      </a:br>
                      <a:r>
                        <a:rPr lang="en-US" sz="1800" b="1" i="0">
                          <a:solidFill>
                            <a:srgbClr val="2E2C61"/>
                          </a:solidFill>
                          <a:effectLst/>
                          <a:latin typeface="Arial"/>
                        </a:rPr>
                        <a:t>But</a:t>
                      </a:r>
                      <a:r>
                        <a:rPr lang="en-US" sz="1800" b="0" i="0">
                          <a:solidFill>
                            <a:srgbClr val="2E2C61"/>
                          </a:solidFill>
                          <a:effectLst/>
                          <a:latin typeface="Arial"/>
                        </a:rPr>
                        <a:t>: how do we sample the parameter space fast and efficiently?                            🤨</a:t>
                      </a:r>
                      <a:endParaRPr lang="en-US" b="0" i="0">
                        <a:solidFill>
                          <a:srgbClr val="2E2C61"/>
                        </a:solidFill>
                        <a:effectLst/>
                        <a:latin typeface="Arial"/>
                      </a:endParaRPr>
                    </a:p>
                  </a:txBody>
                  <a:tcPr marL="57150" marR="57150" marT="28575" marB="28575">
                    <a:lnL w="12700" cap="flat" cmpd="sng" algn="ctr">
                      <a:solidFill>
                        <a:schemeClr val="tx1"/>
                      </a:solid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52740575"/>
                  </a:ext>
                </a:extLst>
              </a:tr>
            </a:tbl>
          </a:graphicData>
        </a:graphic>
      </p:graphicFrame>
      <p:sp>
        <p:nvSpPr>
          <p:cNvPr id="10" name="TextBox 9">
            <a:extLst>
              <a:ext uri="{FF2B5EF4-FFF2-40B4-BE49-F238E27FC236}">
                <a16:creationId xmlns:a16="http://schemas.microsoft.com/office/drawing/2014/main" id="{09B8E40F-117C-CF64-89EC-6FA43F65263D}"/>
              </a:ext>
            </a:extLst>
          </p:cNvPr>
          <p:cNvSpPr txBox="1"/>
          <p:nvPr/>
        </p:nvSpPr>
        <p:spPr>
          <a:xfrm>
            <a:off x="294841" y="1177219"/>
            <a:ext cx="89732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Transport in a plasma is governed by the phase space distribution </a:t>
            </a:r>
            <a:r>
              <a:rPr lang="en-US" i="1"/>
              <a:t>f</a:t>
            </a:r>
            <a:r>
              <a:rPr lang="en-US"/>
              <a:t>(</a:t>
            </a:r>
            <a:r>
              <a:rPr lang="en-US" i="1" err="1"/>
              <a:t>x</a:t>
            </a:r>
            <a:r>
              <a:rPr lang="en-US" err="1"/>
              <a:t>,</a:t>
            </a:r>
            <a:r>
              <a:rPr lang="en-US" i="1" err="1"/>
              <a:t>v</a:t>
            </a:r>
            <a:r>
              <a:rPr lang="en-US"/>
              <a:t>) of particles</a:t>
            </a:r>
          </a:p>
          <a:p>
            <a:r>
              <a:rPr lang="en-US"/>
              <a:t>Focus on slab ITG turbulence.</a:t>
            </a:r>
          </a:p>
        </p:txBody>
      </p:sp>
      <p:pic>
        <p:nvPicPr>
          <p:cNvPr id="3" name="Picture 2" descr="A close-up of a colorful swirl&#10;&#10;Description automatically generated">
            <a:extLst>
              <a:ext uri="{FF2B5EF4-FFF2-40B4-BE49-F238E27FC236}">
                <a16:creationId xmlns:a16="http://schemas.microsoft.com/office/drawing/2014/main" id="{7D83E2B4-E117-4607-FD68-B0E6DB2BFC57}"/>
              </a:ext>
            </a:extLst>
          </p:cNvPr>
          <p:cNvPicPr>
            <a:picLocks noChangeAspect="1"/>
          </p:cNvPicPr>
          <p:nvPr/>
        </p:nvPicPr>
        <p:blipFill>
          <a:blip r:embed="rId3"/>
          <a:stretch>
            <a:fillRect/>
          </a:stretch>
        </p:blipFill>
        <p:spPr>
          <a:xfrm>
            <a:off x="8318500" y="2052093"/>
            <a:ext cx="3629773" cy="4138620"/>
          </a:xfrm>
          <a:prstGeom prst="rect">
            <a:avLst/>
          </a:prstGeom>
        </p:spPr>
      </p:pic>
      <p:sp>
        <p:nvSpPr>
          <p:cNvPr id="5" name="TextBox 4">
            <a:extLst>
              <a:ext uri="{FF2B5EF4-FFF2-40B4-BE49-F238E27FC236}">
                <a16:creationId xmlns:a16="http://schemas.microsoft.com/office/drawing/2014/main" id="{2A8922CD-450C-A165-7A2E-C64083AFBB31}"/>
              </a:ext>
            </a:extLst>
          </p:cNvPr>
          <p:cNvSpPr txBox="1"/>
          <p:nvPr/>
        </p:nvSpPr>
        <p:spPr>
          <a:xfrm>
            <a:off x="9268096" y="5923722"/>
            <a:ext cx="2831140" cy="307777"/>
          </a:xfrm>
          <a:prstGeom prst="rect">
            <a:avLst/>
          </a:prstGeom>
          <a:noFill/>
        </p:spPr>
        <p:txBody>
          <a:bodyPr wrap="square">
            <a:spAutoFit/>
          </a:bodyPr>
          <a:lstStyle/>
          <a:p>
            <a:pPr algn="r"/>
            <a:r>
              <a:rPr lang="en-GB" sz="1400"/>
              <a:t>(Candy &amp; Waltz, GA 2003)</a:t>
            </a:r>
            <a:endParaRPr lang="en-US" sz="1400"/>
          </a:p>
        </p:txBody>
      </p:sp>
    </p:spTree>
    <p:extLst>
      <p:ext uri="{BB962C8B-B14F-4D97-AF65-F5344CB8AC3E}">
        <p14:creationId xmlns:p14="http://schemas.microsoft.com/office/powerpoint/2010/main" val="4140042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6EAD01-C563-5DB3-970C-EBA72C214508}"/>
              </a:ext>
            </a:extLst>
          </p:cNvPr>
          <p:cNvSpPr txBox="1"/>
          <p:nvPr/>
        </p:nvSpPr>
        <p:spPr>
          <a:xfrm>
            <a:off x="284033" y="179235"/>
            <a:ext cx="10514595" cy="769441"/>
          </a:xfrm>
          <a:prstGeom prst="rect">
            <a:avLst/>
          </a:prstGeom>
          <a:noFill/>
        </p:spPr>
        <p:txBody>
          <a:bodyPr wrap="square" lIns="91440" tIns="45720" rIns="91440" bIns="45720" rtlCol="0" anchor="t">
            <a:spAutoFit/>
          </a:bodyPr>
          <a:lstStyle/>
          <a:p>
            <a:pPr>
              <a:defRPr/>
            </a:pPr>
            <a:r>
              <a:rPr lang="en-US" sz="4400" b="1" spc="-150">
                <a:solidFill>
                  <a:srgbClr val="2E2D62"/>
                </a:solidFill>
                <a:latin typeface="Arial"/>
                <a:cs typeface="Arial"/>
              </a:rPr>
              <a:t>Accelerating Gyrokinetic simulations</a:t>
            </a:r>
            <a:endParaRPr lang="en-US"/>
          </a:p>
        </p:txBody>
      </p:sp>
      <p:pic>
        <p:nvPicPr>
          <p:cNvPr id="4" name="Picture 3">
            <a:extLst>
              <a:ext uri="{FF2B5EF4-FFF2-40B4-BE49-F238E27FC236}">
                <a16:creationId xmlns:a16="http://schemas.microsoft.com/office/drawing/2014/main" id="{5BE75B80-2166-B195-1F8E-3F1A2E64997B}"/>
              </a:ext>
            </a:extLst>
          </p:cNvPr>
          <p:cNvPicPr>
            <a:picLocks noChangeAspect="1"/>
          </p:cNvPicPr>
          <p:nvPr/>
        </p:nvPicPr>
        <p:blipFill>
          <a:blip r:embed="rId3"/>
          <a:stretch>
            <a:fillRect/>
          </a:stretch>
        </p:blipFill>
        <p:spPr>
          <a:xfrm>
            <a:off x="1335723" y="2303016"/>
            <a:ext cx="9520553" cy="2363064"/>
          </a:xfrm>
          <a:prstGeom prst="rect">
            <a:avLst/>
          </a:prstGeom>
        </p:spPr>
      </p:pic>
      <p:sp>
        <p:nvSpPr>
          <p:cNvPr id="8" name="TextBox 7">
            <a:extLst>
              <a:ext uri="{FF2B5EF4-FFF2-40B4-BE49-F238E27FC236}">
                <a16:creationId xmlns:a16="http://schemas.microsoft.com/office/drawing/2014/main" id="{A3090804-F2F6-F820-AEF1-D4F9F33BE16E}"/>
              </a:ext>
            </a:extLst>
          </p:cNvPr>
          <p:cNvSpPr txBox="1"/>
          <p:nvPr/>
        </p:nvSpPr>
        <p:spPr>
          <a:xfrm>
            <a:off x="294841" y="1177219"/>
            <a:ext cx="89732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Closures for nonlinear slab ITG turbulence: </a:t>
            </a:r>
            <a:br>
              <a:rPr lang="en-US"/>
            </a:br>
            <a:r>
              <a:rPr lang="en-US"/>
              <a:t>higher-order velocity moments as simple functions of lower-order moments.</a:t>
            </a:r>
          </a:p>
        </p:txBody>
      </p:sp>
      <p:sp>
        <p:nvSpPr>
          <p:cNvPr id="11" name="TextBox 10">
            <a:extLst>
              <a:ext uri="{FF2B5EF4-FFF2-40B4-BE49-F238E27FC236}">
                <a16:creationId xmlns:a16="http://schemas.microsoft.com/office/drawing/2014/main" id="{619176FF-9559-AA3B-BB3D-C418BD1DF272}"/>
              </a:ext>
            </a:extLst>
          </p:cNvPr>
          <p:cNvSpPr txBox="1"/>
          <p:nvPr/>
        </p:nvSpPr>
        <p:spPr>
          <a:xfrm>
            <a:off x="284033" y="4827484"/>
            <a:ext cx="102493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Simpler than full-geometry problem, but gives good insight.</a:t>
            </a:r>
          </a:p>
          <a:p>
            <a:r>
              <a:rPr lang="en-US"/>
              <a:t>It also shows some </a:t>
            </a:r>
            <a:r>
              <a:rPr lang="en-US" err="1"/>
              <a:t>behaviour</a:t>
            </a:r>
            <a:r>
              <a:rPr lang="en-US"/>
              <a:t> that was not caught in “paper and pen” linear-Landau closures.</a:t>
            </a:r>
          </a:p>
        </p:txBody>
      </p:sp>
      <p:sp>
        <p:nvSpPr>
          <p:cNvPr id="12" name="TextBox 11">
            <a:extLst>
              <a:ext uri="{FF2B5EF4-FFF2-40B4-BE49-F238E27FC236}">
                <a16:creationId xmlns:a16="http://schemas.microsoft.com/office/drawing/2014/main" id="{515424EF-FF90-FBD2-895D-BE4EA6FA2F14}"/>
              </a:ext>
            </a:extLst>
          </p:cNvPr>
          <p:cNvSpPr txBox="1"/>
          <p:nvPr/>
        </p:nvSpPr>
        <p:spPr>
          <a:xfrm>
            <a:off x="8922467" y="5680781"/>
            <a:ext cx="3221799" cy="907941"/>
          </a:xfrm>
          <a:prstGeom prst="rect">
            <a:avLst/>
          </a:prstGeom>
          <a:noFill/>
        </p:spPr>
        <p:txBody>
          <a:bodyPr wrap="square">
            <a:spAutoFit/>
          </a:bodyPr>
          <a:lstStyle/>
          <a:p>
            <a:r>
              <a:rPr lang="en-GB" sz="1400">
                <a:highlight>
                  <a:srgbClr val="FFFFFF"/>
                </a:highlight>
                <a:latin typeface="Arial"/>
                <a:cs typeface="Arial"/>
              </a:rPr>
              <a:t>Hartree: Adriano </a:t>
            </a:r>
            <a:r>
              <a:rPr lang="en-GB" sz="1400" err="1">
                <a:highlight>
                  <a:srgbClr val="FFFFFF"/>
                </a:highlight>
                <a:latin typeface="Arial"/>
                <a:cs typeface="Arial"/>
              </a:rPr>
              <a:t>Agnello</a:t>
            </a:r>
            <a:br>
              <a:rPr lang="en-GB" sz="1400">
                <a:highlight>
                  <a:srgbClr val="FFFFFF"/>
                </a:highlight>
                <a:latin typeface="Arial"/>
                <a:cs typeface="Arial"/>
              </a:rPr>
            </a:br>
            <a:r>
              <a:rPr lang="en-GB" sz="1400">
                <a:highlight>
                  <a:srgbClr val="FFFFFF"/>
                </a:highlight>
                <a:latin typeface="Arial"/>
                <a:cs typeface="Arial"/>
              </a:rPr>
              <a:t>Collaborators: JT Parker</a:t>
            </a:r>
            <a:r>
              <a:rPr lang="en-GB" sz="1400" baseline="30000">
                <a:highlight>
                  <a:srgbClr val="FFFFFF"/>
                </a:highlight>
                <a:latin typeface="Arial"/>
                <a:cs typeface="Arial"/>
              </a:rPr>
              <a:t>1,2</a:t>
            </a:r>
            <a:r>
              <a:rPr lang="en-GB" sz="1400">
                <a:highlight>
                  <a:srgbClr val="FFFFFF"/>
                </a:highlight>
                <a:latin typeface="Arial"/>
                <a:cs typeface="Arial"/>
              </a:rPr>
              <a:t>, James Buchanan</a:t>
            </a:r>
            <a:r>
              <a:rPr lang="en-GB" sz="1400" baseline="30000">
                <a:highlight>
                  <a:srgbClr val="FFFFFF"/>
                </a:highlight>
                <a:latin typeface="Arial"/>
                <a:cs typeface="Arial"/>
              </a:rPr>
              <a:t>1</a:t>
            </a:r>
            <a:r>
              <a:rPr lang="en-GB" sz="1400">
                <a:highlight>
                  <a:srgbClr val="FFFFFF"/>
                </a:highlight>
                <a:latin typeface="Arial"/>
                <a:cs typeface="Arial"/>
              </a:rPr>
              <a:t>, William Hornsby</a:t>
            </a:r>
            <a:r>
              <a:rPr lang="en-GB" sz="1400" baseline="30000">
                <a:highlight>
                  <a:srgbClr val="FFFFFF"/>
                </a:highlight>
                <a:latin typeface="Arial"/>
                <a:cs typeface="Arial"/>
              </a:rPr>
              <a:t>1</a:t>
            </a:r>
            <a:r>
              <a:rPr lang="en-GB" sz="1400">
                <a:highlight>
                  <a:srgbClr val="FFFFFF"/>
                </a:highlight>
                <a:latin typeface="Arial"/>
                <a:cs typeface="Arial"/>
              </a:rPr>
              <a:t>, </a:t>
            </a:r>
          </a:p>
          <a:p>
            <a:r>
              <a:rPr lang="en-GB" sz="1100" baseline="30000">
                <a:highlight>
                  <a:srgbClr val="FFFFFF"/>
                </a:highlight>
                <a:latin typeface="Arial"/>
                <a:cs typeface="Arial"/>
              </a:rPr>
              <a:t>1</a:t>
            </a:r>
            <a:r>
              <a:rPr lang="en-GB" sz="1100">
                <a:highlight>
                  <a:srgbClr val="FFFFFF"/>
                </a:highlight>
                <a:latin typeface="Arial"/>
                <a:cs typeface="Arial"/>
              </a:rPr>
              <a:t>,Irish Centre for HE Computing, </a:t>
            </a:r>
            <a:r>
              <a:rPr lang="en-GB" sz="1100" baseline="30000">
                <a:highlight>
                  <a:srgbClr val="FFFFFF"/>
                </a:highlight>
                <a:latin typeface="Arial"/>
                <a:cs typeface="Arial"/>
              </a:rPr>
              <a:t>2</a:t>
            </a:r>
            <a:r>
              <a:rPr lang="en-GB" sz="1100">
                <a:highlight>
                  <a:srgbClr val="FFFFFF"/>
                </a:highlight>
                <a:latin typeface="Arial"/>
                <a:cs typeface="Arial"/>
              </a:rPr>
              <a:t>UKAEA</a:t>
            </a:r>
            <a:endParaRPr lang="en-GB" sz="1200" baseline="30000">
              <a:highlight>
                <a:srgbClr val="FFFFFF"/>
              </a:highlight>
              <a:latin typeface="Arial"/>
              <a:cs typeface="Arial"/>
            </a:endParaRPr>
          </a:p>
        </p:txBody>
      </p:sp>
      <p:sp>
        <p:nvSpPr>
          <p:cNvPr id="14" name="TextBox 13">
            <a:extLst>
              <a:ext uri="{FF2B5EF4-FFF2-40B4-BE49-F238E27FC236}">
                <a16:creationId xmlns:a16="http://schemas.microsoft.com/office/drawing/2014/main" id="{EEFF3E24-89B6-6225-966B-2D64594740CC}"/>
              </a:ext>
            </a:extLst>
          </p:cNvPr>
          <p:cNvSpPr txBox="1"/>
          <p:nvPr/>
        </p:nvSpPr>
        <p:spPr>
          <a:xfrm>
            <a:off x="3048000" y="6423176"/>
            <a:ext cx="6096000" cy="369332"/>
          </a:xfrm>
          <a:prstGeom prst="rect">
            <a:avLst/>
          </a:prstGeom>
          <a:noFill/>
        </p:spPr>
        <p:txBody>
          <a:bodyPr wrap="square">
            <a:spAutoFit/>
          </a:bodyPr>
          <a:lstStyle/>
          <a:p>
            <a:r>
              <a:rPr lang="en-US"/>
              <a:t>https://</a:t>
            </a:r>
            <a:r>
              <a:rPr lang="en-US" err="1"/>
              <a:t>github.com</a:t>
            </a:r>
            <a:r>
              <a:rPr lang="en-US"/>
              <a:t>/</a:t>
            </a:r>
            <a:r>
              <a:rPr lang="en-US" err="1"/>
              <a:t>JosephThomasParker</a:t>
            </a:r>
            <a:r>
              <a:rPr lang="en-US"/>
              <a:t>/</a:t>
            </a:r>
            <a:r>
              <a:rPr lang="en-US" err="1"/>
              <a:t>SpectroGK</a:t>
            </a:r>
            <a:endParaRPr lang="en-US"/>
          </a:p>
        </p:txBody>
      </p:sp>
    </p:spTree>
    <p:extLst>
      <p:ext uri="{BB962C8B-B14F-4D97-AF65-F5344CB8AC3E}">
        <p14:creationId xmlns:p14="http://schemas.microsoft.com/office/powerpoint/2010/main" val="2575464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F161547-1239-E6C0-A290-E09DE9BDDD7D}"/>
              </a:ext>
            </a:extLst>
          </p:cNvPr>
          <p:cNvSpPr/>
          <p:nvPr/>
        </p:nvSpPr>
        <p:spPr>
          <a:xfrm>
            <a:off x="7289082" y="1368878"/>
            <a:ext cx="2083443" cy="906683"/>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rgbClr val="132B4E"/>
                </a:solidFill>
                <a:cs typeface="Calibri"/>
              </a:rPr>
              <a:t>QuaLiKiz</a:t>
            </a:r>
          </a:p>
        </p:txBody>
      </p:sp>
      <p:sp>
        <p:nvSpPr>
          <p:cNvPr id="23" name="Rectangle: Rounded Corners 22">
            <a:extLst>
              <a:ext uri="{FF2B5EF4-FFF2-40B4-BE49-F238E27FC236}">
                <a16:creationId xmlns:a16="http://schemas.microsoft.com/office/drawing/2014/main" id="{A3875A3D-A245-5E53-F492-4392489EB0BF}"/>
              </a:ext>
            </a:extLst>
          </p:cNvPr>
          <p:cNvSpPr/>
          <p:nvPr/>
        </p:nvSpPr>
        <p:spPr>
          <a:xfrm>
            <a:off x="7291224" y="5309726"/>
            <a:ext cx="2083443" cy="906683"/>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rgbClr val="132B4E"/>
                </a:solidFill>
                <a:cs typeface="Calibri"/>
              </a:rPr>
              <a:t>Surrogate</a:t>
            </a:r>
          </a:p>
        </p:txBody>
      </p:sp>
      <p:sp>
        <p:nvSpPr>
          <p:cNvPr id="24" name="Rectangle: Rounded Corners 23">
            <a:extLst>
              <a:ext uri="{FF2B5EF4-FFF2-40B4-BE49-F238E27FC236}">
                <a16:creationId xmlns:a16="http://schemas.microsoft.com/office/drawing/2014/main" id="{585B576A-E765-2EA7-A147-24CB978A163E}"/>
              </a:ext>
            </a:extLst>
          </p:cNvPr>
          <p:cNvSpPr/>
          <p:nvPr/>
        </p:nvSpPr>
        <p:spPr>
          <a:xfrm>
            <a:off x="5203882" y="3299551"/>
            <a:ext cx="2083443" cy="906683"/>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rgbClr val="132B4E"/>
                </a:solidFill>
                <a:cs typeface="Calibri"/>
              </a:rPr>
              <a:t>Surrogate uncertainty</a:t>
            </a:r>
            <a:endParaRPr lang="en-US" b="1"/>
          </a:p>
        </p:txBody>
      </p:sp>
      <p:sp>
        <p:nvSpPr>
          <p:cNvPr id="25" name="Rectangle: Rounded Corners 24">
            <a:extLst>
              <a:ext uri="{FF2B5EF4-FFF2-40B4-BE49-F238E27FC236}">
                <a16:creationId xmlns:a16="http://schemas.microsoft.com/office/drawing/2014/main" id="{C1FF4AB4-0E61-55B8-027A-2F209320B118}"/>
              </a:ext>
            </a:extLst>
          </p:cNvPr>
          <p:cNvSpPr/>
          <p:nvPr/>
        </p:nvSpPr>
        <p:spPr>
          <a:xfrm>
            <a:off x="9375640" y="3300133"/>
            <a:ext cx="2083443" cy="906683"/>
          </a:xfrm>
          <a:prstGeom prst="roundRect">
            <a:avLst/>
          </a:prstGeom>
          <a:solidFill>
            <a:srgbClr val="F8971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rgbClr val="132B4E"/>
                </a:solidFill>
                <a:cs typeface="Calibri"/>
              </a:rPr>
              <a:t>Simulation database</a:t>
            </a:r>
          </a:p>
        </p:txBody>
      </p:sp>
      <p:sp>
        <p:nvSpPr>
          <p:cNvPr id="26" name="Arrow: Curved Down 25">
            <a:extLst>
              <a:ext uri="{FF2B5EF4-FFF2-40B4-BE49-F238E27FC236}">
                <a16:creationId xmlns:a16="http://schemas.microsoft.com/office/drawing/2014/main" id="{7F09CF9F-2DAE-5860-1891-EE2AF8CB73CD}"/>
              </a:ext>
            </a:extLst>
          </p:cNvPr>
          <p:cNvSpPr/>
          <p:nvPr/>
        </p:nvSpPr>
        <p:spPr>
          <a:xfrm rot="18840000">
            <a:off x="5465288" y="2044607"/>
            <a:ext cx="1739515" cy="461818"/>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7" name="Arrow: Curved Down 26">
            <a:extLst>
              <a:ext uri="{FF2B5EF4-FFF2-40B4-BE49-F238E27FC236}">
                <a16:creationId xmlns:a16="http://schemas.microsoft.com/office/drawing/2014/main" id="{CA39FFBC-486A-E624-1DF8-EEACDF51AE50}"/>
              </a:ext>
            </a:extLst>
          </p:cNvPr>
          <p:cNvSpPr/>
          <p:nvPr/>
        </p:nvSpPr>
        <p:spPr>
          <a:xfrm rot="3240000">
            <a:off x="9367652" y="2144667"/>
            <a:ext cx="1739515" cy="461818"/>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8" name="Arrow: Curved Down 27">
            <a:extLst>
              <a:ext uri="{FF2B5EF4-FFF2-40B4-BE49-F238E27FC236}">
                <a16:creationId xmlns:a16="http://schemas.microsoft.com/office/drawing/2014/main" id="{1C4B95FD-E1CC-5341-1E58-079D7A022705}"/>
              </a:ext>
            </a:extLst>
          </p:cNvPr>
          <p:cNvSpPr/>
          <p:nvPr/>
        </p:nvSpPr>
        <p:spPr>
          <a:xfrm rot="7200000">
            <a:off x="9367652" y="5077212"/>
            <a:ext cx="1739515" cy="461818"/>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9" name="Arrow: Curved Down 28">
            <a:extLst>
              <a:ext uri="{FF2B5EF4-FFF2-40B4-BE49-F238E27FC236}">
                <a16:creationId xmlns:a16="http://schemas.microsoft.com/office/drawing/2014/main" id="{C0AD8459-F621-A32C-6C5A-043C342F51D3}"/>
              </a:ext>
            </a:extLst>
          </p:cNvPr>
          <p:cNvSpPr/>
          <p:nvPr/>
        </p:nvSpPr>
        <p:spPr>
          <a:xfrm rot="13920000">
            <a:off x="5380621" y="5100302"/>
            <a:ext cx="1739515" cy="461818"/>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6" name="Rectangle: Rounded Corners 5">
            <a:extLst>
              <a:ext uri="{FF2B5EF4-FFF2-40B4-BE49-F238E27FC236}">
                <a16:creationId xmlns:a16="http://schemas.microsoft.com/office/drawing/2014/main" id="{F237F99B-D8E8-DEA8-7B65-FA912C768F6F}"/>
              </a:ext>
            </a:extLst>
          </p:cNvPr>
          <p:cNvSpPr/>
          <p:nvPr/>
        </p:nvSpPr>
        <p:spPr>
          <a:xfrm>
            <a:off x="1310643" y="3277426"/>
            <a:ext cx="2083443" cy="906683"/>
          </a:xfrm>
          <a:prstGeom prst="roundRect">
            <a:avLst/>
          </a:prstGeom>
          <a:solidFill>
            <a:srgbClr val="C496F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rgbClr val="000000"/>
                </a:solidFill>
                <a:ea typeface="+mn-lt"/>
                <a:cs typeface="+mn-lt"/>
              </a:rPr>
              <a:t>JET</a:t>
            </a:r>
            <a:endParaRPr lang="en-US" sz="2400" b="1">
              <a:solidFill>
                <a:schemeClr val="accent4">
                  <a:lumMod val="60000"/>
                  <a:lumOff val="40000"/>
                </a:schemeClr>
              </a:solidFill>
              <a:ea typeface="+mn-lt"/>
              <a:cs typeface="+mn-lt"/>
            </a:endParaRPr>
          </a:p>
        </p:txBody>
      </p:sp>
      <p:sp>
        <p:nvSpPr>
          <p:cNvPr id="8" name="Arrow: Right 7">
            <a:extLst>
              <a:ext uri="{FF2B5EF4-FFF2-40B4-BE49-F238E27FC236}">
                <a16:creationId xmlns:a16="http://schemas.microsoft.com/office/drawing/2014/main" id="{92573280-6C47-10FB-4D1B-9D0B03AB3017}"/>
              </a:ext>
            </a:extLst>
          </p:cNvPr>
          <p:cNvSpPr/>
          <p:nvPr/>
        </p:nvSpPr>
        <p:spPr>
          <a:xfrm>
            <a:off x="3754170" y="3472785"/>
            <a:ext cx="1078675" cy="5145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0305A37-2F79-E99A-1256-D746C8D1B9D1}"/>
              </a:ext>
            </a:extLst>
          </p:cNvPr>
          <p:cNvPicPr>
            <a:picLocks noChangeAspect="1"/>
          </p:cNvPicPr>
          <p:nvPr/>
        </p:nvPicPr>
        <p:blipFill>
          <a:blip r:embed="rId2"/>
          <a:stretch>
            <a:fillRect/>
          </a:stretch>
        </p:blipFill>
        <p:spPr>
          <a:xfrm>
            <a:off x="1556385" y="1824990"/>
            <a:ext cx="1581150" cy="1257300"/>
          </a:xfrm>
          <a:prstGeom prst="rect">
            <a:avLst/>
          </a:prstGeom>
        </p:spPr>
      </p:pic>
      <p:sp>
        <p:nvSpPr>
          <p:cNvPr id="4" name="TextBox 3">
            <a:extLst>
              <a:ext uri="{FF2B5EF4-FFF2-40B4-BE49-F238E27FC236}">
                <a16:creationId xmlns:a16="http://schemas.microsoft.com/office/drawing/2014/main" id="{4A861C89-3236-8062-E31A-FD1126ABD9E7}"/>
              </a:ext>
            </a:extLst>
          </p:cNvPr>
          <p:cNvSpPr txBox="1"/>
          <p:nvPr/>
        </p:nvSpPr>
        <p:spPr>
          <a:xfrm>
            <a:off x="1745412" y="4503670"/>
            <a:ext cx="401751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JET experimental 15D historical data</a:t>
            </a:r>
          </a:p>
          <a:p>
            <a:r>
              <a:rPr lang="en-US"/>
              <a:t>Fixed design space</a:t>
            </a:r>
          </a:p>
          <a:p>
            <a:r>
              <a:rPr lang="en-US"/>
              <a:t>Quasi-linear simulations</a:t>
            </a:r>
          </a:p>
        </p:txBody>
      </p:sp>
      <p:sp>
        <p:nvSpPr>
          <p:cNvPr id="11" name="TextBox 10">
            <a:extLst>
              <a:ext uri="{FF2B5EF4-FFF2-40B4-BE49-F238E27FC236}">
                <a16:creationId xmlns:a16="http://schemas.microsoft.com/office/drawing/2014/main" id="{7AD0242B-F744-7B71-C4AD-94A904DB1003}"/>
              </a:ext>
            </a:extLst>
          </p:cNvPr>
          <p:cNvSpPr txBox="1"/>
          <p:nvPr/>
        </p:nvSpPr>
        <p:spPr>
          <a:xfrm>
            <a:off x="284033" y="179235"/>
            <a:ext cx="10514595" cy="769441"/>
          </a:xfrm>
          <a:prstGeom prst="rect">
            <a:avLst/>
          </a:prstGeom>
          <a:noFill/>
        </p:spPr>
        <p:txBody>
          <a:bodyPr wrap="square" lIns="91440" tIns="45720" rIns="91440" bIns="45720" rtlCol="0" anchor="t">
            <a:spAutoFit/>
          </a:bodyPr>
          <a:lstStyle/>
          <a:p>
            <a:pPr>
              <a:defRPr/>
            </a:pPr>
            <a:r>
              <a:rPr lang="en-US" sz="4400" b="1" spc="-150">
                <a:solidFill>
                  <a:srgbClr val="2E2D62"/>
                </a:solidFill>
                <a:latin typeface="Arial"/>
                <a:cs typeface="Arial"/>
              </a:rPr>
              <a:t>Active Learning on JET</a:t>
            </a:r>
            <a:endParaRPr lang="en-US"/>
          </a:p>
        </p:txBody>
      </p:sp>
      <p:sp>
        <p:nvSpPr>
          <p:cNvPr id="12" name="TextBox 11">
            <a:extLst>
              <a:ext uri="{FF2B5EF4-FFF2-40B4-BE49-F238E27FC236}">
                <a16:creationId xmlns:a16="http://schemas.microsoft.com/office/drawing/2014/main" id="{BB3130CB-AF38-AEB9-6A2D-19C755F74E0F}"/>
              </a:ext>
            </a:extLst>
          </p:cNvPr>
          <p:cNvSpPr txBox="1"/>
          <p:nvPr/>
        </p:nvSpPr>
        <p:spPr>
          <a:xfrm>
            <a:off x="9163535" y="6309433"/>
            <a:ext cx="34174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ea typeface="Calibri"/>
                <a:cs typeface="Calibri"/>
              </a:rPr>
              <a:t>Zanisi</a:t>
            </a:r>
            <a:r>
              <a:rPr lang="en-US">
                <a:ea typeface="Calibri"/>
                <a:cs typeface="Calibri"/>
              </a:rPr>
              <a:t> et al. (2024)</a:t>
            </a:r>
            <a:endParaRPr lang="en-US"/>
          </a:p>
        </p:txBody>
      </p:sp>
    </p:spTree>
    <p:extLst>
      <p:ext uri="{BB962C8B-B14F-4D97-AF65-F5344CB8AC3E}">
        <p14:creationId xmlns:p14="http://schemas.microsoft.com/office/powerpoint/2010/main" val="3761505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BFF0C68-C7F6-84AE-C299-C2C8925E4519}"/>
              </a:ext>
            </a:extLst>
          </p:cNvPr>
          <p:cNvSpPr txBox="1"/>
          <p:nvPr/>
        </p:nvSpPr>
        <p:spPr>
          <a:xfrm>
            <a:off x="403340" y="345182"/>
            <a:ext cx="10514595" cy="769441"/>
          </a:xfrm>
          <a:prstGeom prst="rect">
            <a:avLst/>
          </a:prstGeom>
          <a:noFill/>
        </p:spPr>
        <p:txBody>
          <a:bodyPr wrap="square" lIns="91440" tIns="45720" rIns="91440" bIns="45720" rtlCol="0" anchor="t">
            <a:spAutoFit/>
          </a:bodyPr>
          <a:lstStyle/>
          <a:p>
            <a:pPr>
              <a:defRPr/>
            </a:pPr>
            <a:r>
              <a:rPr lang="en-US" sz="4400" b="1" spc="-150">
                <a:solidFill>
                  <a:srgbClr val="2E2D62"/>
                </a:solidFill>
                <a:latin typeface="Arial"/>
                <a:cs typeface="Arial"/>
              </a:rPr>
              <a:t>The STFC Hartree</a:t>
            </a:r>
            <a:r>
              <a:rPr lang="en-US" sz="4400" b="1" i="0" u="none" strike="noStrike" kern="1200" cap="none" spc="-150" normalizeH="0" baseline="0" noProof="0">
                <a:ln>
                  <a:noFill/>
                </a:ln>
                <a:solidFill>
                  <a:srgbClr val="2E2D62"/>
                </a:solidFill>
                <a:effectLst/>
                <a:uLnTx/>
                <a:uFillTx/>
                <a:latin typeface="Arial"/>
                <a:cs typeface="Arial"/>
              </a:rPr>
              <a:t> </a:t>
            </a:r>
            <a:r>
              <a:rPr lang="en-US" sz="4400" b="1" spc="-150">
                <a:solidFill>
                  <a:srgbClr val="2E2D62"/>
                </a:solidFill>
                <a:latin typeface="Arial"/>
                <a:cs typeface="Arial"/>
              </a:rPr>
              <a:t>Centre</a:t>
            </a:r>
            <a:endParaRPr lang="en-US" sz="4400" b="1" i="0" u="none" strike="noStrike" kern="1200" cap="none" spc="-150" normalizeH="0" baseline="0" noProof="0">
              <a:ln>
                <a:noFill/>
              </a:ln>
              <a:solidFill>
                <a:srgbClr val="2E2D62"/>
              </a:solidFill>
              <a:effectLst/>
              <a:uLnTx/>
              <a:uFillTx/>
              <a:latin typeface="Arial" panose="020B0604020202020204" pitchFamily="34" charset="0"/>
              <a:cs typeface="Arial" panose="020B0604020202020204" pitchFamily="34" charset="0"/>
            </a:endParaRPr>
          </a:p>
        </p:txBody>
      </p:sp>
      <p:pic>
        <p:nvPicPr>
          <p:cNvPr id="7" name="Picture 7" descr="Map&#10;&#10;Description automatically generated">
            <a:extLst>
              <a:ext uri="{FF2B5EF4-FFF2-40B4-BE49-F238E27FC236}">
                <a16:creationId xmlns:a16="http://schemas.microsoft.com/office/drawing/2014/main" id="{63B05B8A-1834-E960-1093-E688509483A9}"/>
              </a:ext>
            </a:extLst>
          </p:cNvPr>
          <p:cNvPicPr>
            <a:picLocks noChangeAspect="1"/>
          </p:cNvPicPr>
          <p:nvPr/>
        </p:nvPicPr>
        <p:blipFill>
          <a:blip r:embed="rId2"/>
          <a:stretch>
            <a:fillRect/>
          </a:stretch>
        </p:blipFill>
        <p:spPr>
          <a:xfrm>
            <a:off x="501167" y="1057241"/>
            <a:ext cx="4327357" cy="3302700"/>
          </a:xfrm>
          <a:prstGeom prst="rect">
            <a:avLst/>
          </a:prstGeom>
        </p:spPr>
      </p:pic>
      <p:cxnSp>
        <p:nvCxnSpPr>
          <p:cNvPr id="12" name="Straight Arrow Connector 11">
            <a:extLst>
              <a:ext uri="{FF2B5EF4-FFF2-40B4-BE49-F238E27FC236}">
                <a16:creationId xmlns:a16="http://schemas.microsoft.com/office/drawing/2014/main" id="{51B077EE-849F-9761-E7AF-55AF2BBF3FA4}"/>
              </a:ext>
            </a:extLst>
          </p:cNvPr>
          <p:cNvCxnSpPr/>
          <p:nvPr/>
        </p:nvCxnSpPr>
        <p:spPr>
          <a:xfrm flipV="1">
            <a:off x="2989438" y="2828573"/>
            <a:ext cx="1196622" cy="112889"/>
          </a:xfrm>
          <a:prstGeom prst="straightConnector1">
            <a:avLst/>
          </a:prstGeom>
          <a:ln>
            <a:solidFill>
              <a:srgbClr val="FF0000"/>
            </a:solidFill>
            <a:prstDash val="dash"/>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78EB30CF-B244-667D-686B-C01F0CE2BC68}"/>
              </a:ext>
            </a:extLst>
          </p:cNvPr>
          <p:cNvCxnSpPr>
            <a:cxnSpLocks/>
          </p:cNvCxnSpPr>
          <p:nvPr/>
        </p:nvCxnSpPr>
        <p:spPr>
          <a:xfrm>
            <a:off x="3006371" y="3573640"/>
            <a:ext cx="1162757" cy="1789288"/>
          </a:xfrm>
          <a:prstGeom prst="straightConnector1">
            <a:avLst/>
          </a:prstGeom>
          <a:ln>
            <a:solidFill>
              <a:srgbClr val="FF0000"/>
            </a:solidFill>
            <a:prstDash val="dash"/>
          </a:ln>
        </p:spPr>
        <p:style>
          <a:lnRef idx="3">
            <a:schemeClr val="accent2"/>
          </a:lnRef>
          <a:fillRef idx="0">
            <a:schemeClr val="accent2"/>
          </a:fillRef>
          <a:effectRef idx="2">
            <a:schemeClr val="accent2"/>
          </a:effectRef>
          <a:fontRef idx="minor">
            <a:schemeClr val="tx1"/>
          </a:fontRef>
        </p:style>
      </p:cxnSp>
      <p:sp>
        <p:nvSpPr>
          <p:cNvPr id="20" name="Rectangle 19">
            <a:extLst>
              <a:ext uri="{FF2B5EF4-FFF2-40B4-BE49-F238E27FC236}">
                <a16:creationId xmlns:a16="http://schemas.microsoft.com/office/drawing/2014/main" id="{274A9D20-D42C-FB1B-B643-C51AB53BC0AB}"/>
              </a:ext>
            </a:extLst>
          </p:cNvPr>
          <p:cNvSpPr/>
          <p:nvPr/>
        </p:nvSpPr>
        <p:spPr>
          <a:xfrm>
            <a:off x="2985558" y="2971446"/>
            <a:ext cx="1049867" cy="603956"/>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 name="Picture 20" descr="Map&#10;&#10;Description automatically generated">
            <a:extLst>
              <a:ext uri="{FF2B5EF4-FFF2-40B4-BE49-F238E27FC236}">
                <a16:creationId xmlns:a16="http://schemas.microsoft.com/office/drawing/2014/main" id="{EECF470E-49EF-2678-D2D3-A99270144D00}"/>
              </a:ext>
            </a:extLst>
          </p:cNvPr>
          <p:cNvPicPr>
            <a:picLocks noChangeAspect="1"/>
          </p:cNvPicPr>
          <p:nvPr/>
        </p:nvPicPr>
        <p:blipFill>
          <a:blip r:embed="rId3"/>
          <a:stretch>
            <a:fillRect/>
          </a:stretch>
        </p:blipFill>
        <p:spPr>
          <a:xfrm>
            <a:off x="4155796" y="2837827"/>
            <a:ext cx="4273884" cy="2545924"/>
          </a:xfrm>
          <a:prstGeom prst="rect">
            <a:avLst/>
          </a:prstGeom>
        </p:spPr>
      </p:pic>
      <p:cxnSp>
        <p:nvCxnSpPr>
          <p:cNvPr id="22" name="Straight Arrow Connector 21">
            <a:extLst>
              <a:ext uri="{FF2B5EF4-FFF2-40B4-BE49-F238E27FC236}">
                <a16:creationId xmlns:a16="http://schemas.microsoft.com/office/drawing/2014/main" id="{52F6D885-06D1-67B1-B183-16EBD992E468}"/>
              </a:ext>
            </a:extLst>
          </p:cNvPr>
          <p:cNvCxnSpPr>
            <a:cxnSpLocks/>
          </p:cNvCxnSpPr>
          <p:nvPr/>
        </p:nvCxnSpPr>
        <p:spPr>
          <a:xfrm>
            <a:off x="7064726" y="3963107"/>
            <a:ext cx="666046" cy="2381954"/>
          </a:xfrm>
          <a:prstGeom prst="straightConnector1">
            <a:avLst/>
          </a:prstGeom>
          <a:ln>
            <a:solidFill>
              <a:srgbClr val="FF0000"/>
            </a:solidFill>
            <a:prstDash val="dash"/>
          </a:ln>
        </p:spPr>
        <p:style>
          <a:lnRef idx="3">
            <a:schemeClr val="accent2"/>
          </a:lnRef>
          <a:fillRef idx="0">
            <a:schemeClr val="accent2"/>
          </a:fillRef>
          <a:effectRef idx="2">
            <a:schemeClr val="accent2"/>
          </a:effectRef>
          <a:fontRef idx="minor">
            <a:schemeClr val="tx1"/>
          </a:fontRef>
        </p:style>
      </p:cxnSp>
      <p:cxnSp>
        <p:nvCxnSpPr>
          <p:cNvPr id="24" name="Straight Arrow Connector 23">
            <a:extLst>
              <a:ext uri="{FF2B5EF4-FFF2-40B4-BE49-F238E27FC236}">
                <a16:creationId xmlns:a16="http://schemas.microsoft.com/office/drawing/2014/main" id="{61ED8785-D333-36B3-49DA-44EC376BB098}"/>
              </a:ext>
            </a:extLst>
          </p:cNvPr>
          <p:cNvCxnSpPr>
            <a:cxnSpLocks/>
          </p:cNvCxnSpPr>
          <p:nvPr/>
        </p:nvCxnSpPr>
        <p:spPr>
          <a:xfrm>
            <a:off x="7877527" y="3472039"/>
            <a:ext cx="4103509" cy="237065"/>
          </a:xfrm>
          <a:prstGeom prst="straightConnector1">
            <a:avLst/>
          </a:prstGeom>
          <a:ln>
            <a:solidFill>
              <a:srgbClr val="FF0000"/>
            </a:solidFill>
            <a:prstDash val="dash"/>
          </a:ln>
        </p:spPr>
        <p:style>
          <a:lnRef idx="3">
            <a:schemeClr val="accent2"/>
          </a:lnRef>
          <a:fillRef idx="0">
            <a:schemeClr val="accent2"/>
          </a:fillRef>
          <a:effectRef idx="2">
            <a:schemeClr val="accent2"/>
          </a:effectRef>
          <a:fontRef idx="minor">
            <a:schemeClr val="tx1"/>
          </a:fontRef>
        </p:style>
      </p:cxnSp>
      <p:sp>
        <p:nvSpPr>
          <p:cNvPr id="25" name="Rectangle 24">
            <a:extLst>
              <a:ext uri="{FF2B5EF4-FFF2-40B4-BE49-F238E27FC236}">
                <a16:creationId xmlns:a16="http://schemas.microsoft.com/office/drawing/2014/main" id="{08721B0A-9889-60B1-A9A2-5FEFBC1FC920}"/>
              </a:ext>
            </a:extLst>
          </p:cNvPr>
          <p:cNvSpPr/>
          <p:nvPr/>
        </p:nvSpPr>
        <p:spPr>
          <a:xfrm>
            <a:off x="7060847" y="3485090"/>
            <a:ext cx="852311" cy="474135"/>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6" name="Picture 25" descr="Map&#10;&#10;Description automatically generated">
            <a:extLst>
              <a:ext uri="{FF2B5EF4-FFF2-40B4-BE49-F238E27FC236}">
                <a16:creationId xmlns:a16="http://schemas.microsoft.com/office/drawing/2014/main" id="{8A297392-97F7-3A85-A82B-5F32E4F1E177}"/>
              </a:ext>
            </a:extLst>
          </p:cNvPr>
          <p:cNvPicPr>
            <a:picLocks noChangeAspect="1"/>
          </p:cNvPicPr>
          <p:nvPr/>
        </p:nvPicPr>
        <p:blipFill>
          <a:blip r:embed="rId4"/>
          <a:stretch>
            <a:fillRect/>
          </a:stretch>
        </p:blipFill>
        <p:spPr>
          <a:xfrm>
            <a:off x="7755466" y="3744170"/>
            <a:ext cx="4222044" cy="2603928"/>
          </a:xfrm>
          <a:prstGeom prst="rect">
            <a:avLst/>
          </a:prstGeom>
        </p:spPr>
      </p:pic>
      <p:sp>
        <p:nvSpPr>
          <p:cNvPr id="5" name="Content Placeholder 9">
            <a:extLst>
              <a:ext uri="{FF2B5EF4-FFF2-40B4-BE49-F238E27FC236}">
                <a16:creationId xmlns:a16="http://schemas.microsoft.com/office/drawing/2014/main" id="{85FD6B87-4805-1E1F-B2E3-93C069CEB42D}"/>
              </a:ext>
            </a:extLst>
          </p:cNvPr>
          <p:cNvSpPr txBox="1">
            <a:spLocks/>
          </p:cNvSpPr>
          <p:nvPr/>
        </p:nvSpPr>
        <p:spPr>
          <a:xfrm>
            <a:off x="4926350" y="1656797"/>
            <a:ext cx="7051159" cy="769441"/>
          </a:xfrm>
          <a:prstGeom prst="rect">
            <a:avLst/>
          </a:prstGeom>
        </p:spPr>
        <p:txBody>
          <a:bodyPr>
            <a:no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altLang="x-none" sz="2000">
                <a:solidFill>
                  <a:srgbClr val="003088"/>
                </a:solidFill>
                <a:latin typeface="Arial"/>
                <a:ea typeface="ヒラギノ角ゴ Pro W3"/>
                <a:cs typeface="Arial"/>
              </a:rPr>
              <a:t>High-performance computing, data analytics</a:t>
            </a:r>
            <a:br>
              <a:rPr lang="en-US" altLang="x-none" sz="2000">
                <a:solidFill>
                  <a:srgbClr val="003088"/>
                </a:solidFill>
                <a:latin typeface="Arial"/>
                <a:ea typeface="ヒラギノ角ゴ Pro W3"/>
                <a:cs typeface="Arial"/>
              </a:rPr>
            </a:br>
            <a:r>
              <a:rPr lang="en-US" altLang="x-none" sz="2000">
                <a:solidFill>
                  <a:srgbClr val="003088"/>
                </a:solidFill>
                <a:latin typeface="Arial"/>
                <a:ea typeface="ヒラギノ角ゴ Pro W3"/>
                <a:cs typeface="Arial"/>
              </a:rPr>
              <a:t> and artificial intelligence research facility located at the Sci-Tech Daresbury research and innovation campus</a:t>
            </a:r>
            <a:endParaRPr lang="en-US" sz="2000"/>
          </a:p>
        </p:txBody>
      </p:sp>
    </p:spTree>
    <p:extLst>
      <p:ext uri="{BB962C8B-B14F-4D97-AF65-F5344CB8AC3E}">
        <p14:creationId xmlns:p14="http://schemas.microsoft.com/office/powerpoint/2010/main" val="175971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23A6954A-482E-C03B-42C4-F8A917DBDB50}"/>
              </a:ext>
            </a:extLst>
          </p:cNvPr>
          <p:cNvPicPr>
            <a:picLocks noChangeAspect="1"/>
          </p:cNvPicPr>
          <p:nvPr/>
        </p:nvPicPr>
        <p:blipFill>
          <a:blip r:embed="rId2"/>
          <a:stretch>
            <a:fillRect/>
          </a:stretch>
        </p:blipFill>
        <p:spPr>
          <a:xfrm>
            <a:off x="2187886" y="3290760"/>
            <a:ext cx="2862784" cy="2835573"/>
          </a:xfrm>
          <a:prstGeom prst="rect">
            <a:avLst/>
          </a:prstGeom>
          <a:ln>
            <a:noFill/>
          </a:ln>
        </p:spPr>
      </p:pic>
      <p:sp>
        <p:nvSpPr>
          <p:cNvPr id="47" name="Rectangle: Rounded Corners 46">
            <a:extLst>
              <a:ext uri="{FF2B5EF4-FFF2-40B4-BE49-F238E27FC236}">
                <a16:creationId xmlns:a16="http://schemas.microsoft.com/office/drawing/2014/main" id="{30731B68-ECAE-317A-672D-FEB825903E26}"/>
              </a:ext>
            </a:extLst>
          </p:cNvPr>
          <p:cNvSpPr/>
          <p:nvPr/>
        </p:nvSpPr>
        <p:spPr>
          <a:xfrm>
            <a:off x="7219292" y="1573755"/>
            <a:ext cx="2083443" cy="906683"/>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err="1">
                <a:solidFill>
                  <a:srgbClr val="132B4E"/>
                </a:solidFill>
                <a:cs typeface="Calibri"/>
              </a:rPr>
              <a:t>QuaLiKiz</a:t>
            </a:r>
            <a:endParaRPr lang="en-US" b="1">
              <a:solidFill>
                <a:srgbClr val="132B4E"/>
              </a:solidFill>
              <a:ea typeface="Calibri"/>
              <a:cs typeface="Calibri"/>
            </a:endParaRPr>
          </a:p>
        </p:txBody>
      </p:sp>
      <p:sp>
        <p:nvSpPr>
          <p:cNvPr id="49" name="Rectangle: Rounded Corners 48">
            <a:extLst>
              <a:ext uri="{FF2B5EF4-FFF2-40B4-BE49-F238E27FC236}">
                <a16:creationId xmlns:a16="http://schemas.microsoft.com/office/drawing/2014/main" id="{0EFD41E0-47DC-E761-4318-478F2738000B}"/>
              </a:ext>
            </a:extLst>
          </p:cNvPr>
          <p:cNvSpPr/>
          <p:nvPr/>
        </p:nvSpPr>
        <p:spPr>
          <a:xfrm>
            <a:off x="7221434" y="5514603"/>
            <a:ext cx="2083443" cy="906683"/>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rgbClr val="132B4E"/>
                </a:solidFill>
                <a:cs typeface="Calibri"/>
              </a:rPr>
              <a:t>Surrogate</a:t>
            </a:r>
          </a:p>
        </p:txBody>
      </p:sp>
      <p:sp>
        <p:nvSpPr>
          <p:cNvPr id="51" name="Rectangle: Rounded Corners 50">
            <a:extLst>
              <a:ext uri="{FF2B5EF4-FFF2-40B4-BE49-F238E27FC236}">
                <a16:creationId xmlns:a16="http://schemas.microsoft.com/office/drawing/2014/main" id="{26E9C8B9-4FBB-E243-60CE-ED15ECF21944}"/>
              </a:ext>
            </a:extLst>
          </p:cNvPr>
          <p:cNvSpPr/>
          <p:nvPr/>
        </p:nvSpPr>
        <p:spPr>
          <a:xfrm>
            <a:off x="5134092" y="3504428"/>
            <a:ext cx="2083443" cy="906683"/>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132B4E"/>
                </a:solidFill>
                <a:cs typeface="Calibri"/>
              </a:rPr>
              <a:t>Surrogate uncertainty</a:t>
            </a:r>
            <a:endParaRPr lang="en-US" sz="2400">
              <a:ea typeface="Calibri" panose="020F0502020204030204"/>
              <a:cs typeface="Calibri" panose="020F0502020204030204"/>
            </a:endParaRPr>
          </a:p>
        </p:txBody>
      </p:sp>
      <p:sp>
        <p:nvSpPr>
          <p:cNvPr id="53" name="Rectangle: Rounded Corners 52">
            <a:extLst>
              <a:ext uri="{FF2B5EF4-FFF2-40B4-BE49-F238E27FC236}">
                <a16:creationId xmlns:a16="http://schemas.microsoft.com/office/drawing/2014/main" id="{CE79060F-67BA-746B-7D97-94C21E471375}"/>
              </a:ext>
            </a:extLst>
          </p:cNvPr>
          <p:cNvSpPr/>
          <p:nvPr/>
        </p:nvSpPr>
        <p:spPr>
          <a:xfrm>
            <a:off x="9305850" y="3505010"/>
            <a:ext cx="2083443" cy="906683"/>
          </a:xfrm>
          <a:prstGeom prst="roundRect">
            <a:avLst/>
          </a:prstGeom>
          <a:solidFill>
            <a:srgbClr val="F8971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rgbClr val="132B4E"/>
                </a:solidFill>
                <a:cs typeface="Calibri"/>
              </a:rPr>
              <a:t>Simulation database</a:t>
            </a:r>
          </a:p>
        </p:txBody>
      </p:sp>
      <p:sp>
        <p:nvSpPr>
          <p:cNvPr id="55" name="Arrow: Curved Down 54">
            <a:extLst>
              <a:ext uri="{FF2B5EF4-FFF2-40B4-BE49-F238E27FC236}">
                <a16:creationId xmlns:a16="http://schemas.microsoft.com/office/drawing/2014/main" id="{6A93CD7E-F4D7-044D-032A-F48FED2887D7}"/>
              </a:ext>
            </a:extLst>
          </p:cNvPr>
          <p:cNvSpPr/>
          <p:nvPr/>
        </p:nvSpPr>
        <p:spPr>
          <a:xfrm rot="18840000">
            <a:off x="5395498" y="2249484"/>
            <a:ext cx="1739515" cy="461818"/>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Arrow: Curved Down 56">
            <a:extLst>
              <a:ext uri="{FF2B5EF4-FFF2-40B4-BE49-F238E27FC236}">
                <a16:creationId xmlns:a16="http://schemas.microsoft.com/office/drawing/2014/main" id="{E729EA70-9451-6C12-7B70-C18813465F54}"/>
              </a:ext>
            </a:extLst>
          </p:cNvPr>
          <p:cNvSpPr/>
          <p:nvPr/>
        </p:nvSpPr>
        <p:spPr>
          <a:xfrm rot="3240000">
            <a:off x="9297862" y="2349544"/>
            <a:ext cx="1739515" cy="461818"/>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Arrow: Curved Down 58">
            <a:extLst>
              <a:ext uri="{FF2B5EF4-FFF2-40B4-BE49-F238E27FC236}">
                <a16:creationId xmlns:a16="http://schemas.microsoft.com/office/drawing/2014/main" id="{35D13E46-4EE7-694C-A09D-052CD57352AE}"/>
              </a:ext>
            </a:extLst>
          </p:cNvPr>
          <p:cNvSpPr/>
          <p:nvPr/>
        </p:nvSpPr>
        <p:spPr>
          <a:xfrm rot="7200000">
            <a:off x="9297862" y="5282089"/>
            <a:ext cx="1739515" cy="461818"/>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Arrow: Curved Down 60">
            <a:extLst>
              <a:ext uri="{FF2B5EF4-FFF2-40B4-BE49-F238E27FC236}">
                <a16:creationId xmlns:a16="http://schemas.microsoft.com/office/drawing/2014/main" id="{227F50E7-DD39-0BB0-E90D-3CA2DE81314B}"/>
              </a:ext>
            </a:extLst>
          </p:cNvPr>
          <p:cNvSpPr/>
          <p:nvPr/>
        </p:nvSpPr>
        <p:spPr>
          <a:xfrm rot="13920000">
            <a:off x="5310831" y="5305179"/>
            <a:ext cx="1739515" cy="461818"/>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TextBox 62">
            <a:extLst>
              <a:ext uri="{FF2B5EF4-FFF2-40B4-BE49-F238E27FC236}">
                <a16:creationId xmlns:a16="http://schemas.microsoft.com/office/drawing/2014/main" id="{D48CFF81-CB68-5302-4035-0371706007CF}"/>
              </a:ext>
            </a:extLst>
          </p:cNvPr>
          <p:cNvSpPr txBox="1"/>
          <p:nvPr/>
        </p:nvSpPr>
        <p:spPr>
          <a:xfrm>
            <a:off x="348192" y="1115514"/>
            <a:ext cx="452511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32B4E"/>
                </a:solidFill>
                <a:cs typeface="Calibri"/>
              </a:rPr>
              <a:t>Two Deep Ensembles  </a:t>
            </a:r>
          </a:p>
          <a:p>
            <a:r>
              <a:rPr lang="en-US" sz="1400">
                <a:solidFill>
                  <a:srgbClr val="132B4E"/>
                </a:solidFill>
                <a:cs typeface="Calibri"/>
              </a:rPr>
              <a:t>(</a:t>
            </a:r>
            <a:r>
              <a:rPr lang="en-US" sz="1400" err="1">
                <a:solidFill>
                  <a:srgbClr val="132B4E"/>
                </a:solidFill>
                <a:latin typeface="Calibri"/>
                <a:ea typeface="Calibri"/>
                <a:cs typeface="Arial"/>
              </a:rPr>
              <a:t>Lakshminarayanan</a:t>
            </a:r>
            <a:r>
              <a:rPr lang="en-US" sz="1400">
                <a:solidFill>
                  <a:srgbClr val="132B4E"/>
                </a:solidFill>
                <a:latin typeface="Calibri"/>
                <a:ea typeface="Calibri"/>
                <a:cs typeface="Arial"/>
              </a:rPr>
              <a:t> </a:t>
            </a:r>
            <a:r>
              <a:rPr lang="en-US" sz="1400">
                <a:solidFill>
                  <a:srgbClr val="132B4E"/>
                </a:solidFill>
                <a:cs typeface="Calibri"/>
              </a:rPr>
              <a:t>et al. 2017)</a:t>
            </a:r>
            <a:endParaRPr lang="en-US">
              <a:solidFill>
                <a:srgbClr val="132B4E"/>
              </a:solidFill>
              <a:cs typeface="Calibri"/>
            </a:endParaRPr>
          </a:p>
          <a:p>
            <a:pPr marL="285750" indent="-285750">
              <a:buFont typeface="Arial"/>
              <a:buChar char="•"/>
            </a:pPr>
            <a:r>
              <a:rPr lang="en-US">
                <a:solidFill>
                  <a:srgbClr val="132B4E"/>
                </a:solidFill>
                <a:cs typeface="Calibri"/>
              </a:rPr>
              <a:t>Classification</a:t>
            </a:r>
            <a:endParaRPr lang="en-US">
              <a:solidFill>
                <a:srgbClr val="132B4E"/>
              </a:solidFill>
              <a:ea typeface="Calibri"/>
              <a:cs typeface="Calibri"/>
            </a:endParaRPr>
          </a:p>
          <a:p>
            <a:pPr marL="742950" lvl="1" indent="-285750">
              <a:buFont typeface="Courier New"/>
              <a:buChar char="o"/>
            </a:pPr>
            <a:r>
              <a:rPr lang="en-US">
                <a:solidFill>
                  <a:srgbClr val="132B4E"/>
                </a:solidFill>
                <a:cs typeface="Calibri"/>
              </a:rPr>
              <a:t>Critical gradient estimation</a:t>
            </a:r>
            <a:endParaRPr lang="en-US">
              <a:solidFill>
                <a:srgbClr val="132B4E"/>
              </a:solidFill>
              <a:ea typeface="Calibri"/>
              <a:cs typeface="Calibri"/>
            </a:endParaRPr>
          </a:p>
          <a:p>
            <a:pPr marL="742950" lvl="1" indent="-285750">
              <a:buFont typeface="Courier New"/>
              <a:buChar char="o"/>
            </a:pPr>
            <a:r>
              <a:rPr lang="en-US">
                <a:solidFill>
                  <a:srgbClr val="132B4E"/>
                </a:solidFill>
                <a:cs typeface="Calibri"/>
              </a:rPr>
              <a:t>Prevents sampling in stable region</a:t>
            </a:r>
          </a:p>
          <a:p>
            <a:pPr marL="285750" indent="-285750">
              <a:buFont typeface="Arial"/>
              <a:buChar char="•"/>
            </a:pPr>
            <a:r>
              <a:rPr lang="en-US">
                <a:solidFill>
                  <a:srgbClr val="132B4E"/>
                </a:solidFill>
                <a:cs typeface="Calibri"/>
              </a:rPr>
              <a:t>Regression</a:t>
            </a:r>
            <a:endParaRPr lang="en-US">
              <a:solidFill>
                <a:srgbClr val="132B4E"/>
              </a:solidFill>
              <a:ea typeface="Calibri"/>
              <a:cs typeface="Calibri"/>
            </a:endParaRPr>
          </a:p>
          <a:p>
            <a:pPr marL="742950" lvl="1" indent="-285750">
              <a:buFont typeface="Courier New"/>
              <a:buChar char="o"/>
            </a:pPr>
            <a:r>
              <a:rPr lang="en-US">
                <a:solidFill>
                  <a:srgbClr val="132B4E"/>
                </a:solidFill>
                <a:cs typeface="Calibri"/>
              </a:rPr>
              <a:t>ITG turbulence flux estimation</a:t>
            </a:r>
            <a:endParaRPr lang="en-US">
              <a:solidFill>
                <a:srgbClr val="132B4E"/>
              </a:solidFill>
              <a:ea typeface="Calibri"/>
              <a:cs typeface="Calibri"/>
            </a:endParaRPr>
          </a:p>
          <a:p>
            <a:endParaRPr lang="en-US">
              <a:solidFill>
                <a:srgbClr val="132B4E"/>
              </a:solidFill>
              <a:cs typeface="Calibri"/>
            </a:endParaRPr>
          </a:p>
        </p:txBody>
      </p:sp>
      <p:sp>
        <p:nvSpPr>
          <p:cNvPr id="14" name="TextBox 13">
            <a:extLst>
              <a:ext uri="{FF2B5EF4-FFF2-40B4-BE49-F238E27FC236}">
                <a16:creationId xmlns:a16="http://schemas.microsoft.com/office/drawing/2014/main" id="{70F379F2-0D56-39AF-6BB3-C7A6000B5B6C}"/>
              </a:ext>
            </a:extLst>
          </p:cNvPr>
          <p:cNvSpPr txBox="1"/>
          <p:nvPr/>
        </p:nvSpPr>
        <p:spPr>
          <a:xfrm>
            <a:off x="9680566" y="6363629"/>
            <a:ext cx="34174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ea typeface="Calibri"/>
                <a:cs typeface="Calibri"/>
              </a:rPr>
              <a:t>Zanisi</a:t>
            </a:r>
            <a:r>
              <a:rPr lang="en-US">
                <a:ea typeface="Calibri"/>
                <a:cs typeface="Calibri"/>
              </a:rPr>
              <a:t> et al. 2024</a:t>
            </a:r>
            <a:endParaRPr lang="en-US"/>
          </a:p>
        </p:txBody>
      </p:sp>
      <p:sp>
        <p:nvSpPr>
          <p:cNvPr id="2" name="TextBox 1">
            <a:extLst>
              <a:ext uri="{FF2B5EF4-FFF2-40B4-BE49-F238E27FC236}">
                <a16:creationId xmlns:a16="http://schemas.microsoft.com/office/drawing/2014/main" id="{786BC38B-CB87-1F59-141B-D3C6FE4A7396}"/>
              </a:ext>
            </a:extLst>
          </p:cNvPr>
          <p:cNvSpPr txBox="1"/>
          <p:nvPr/>
        </p:nvSpPr>
        <p:spPr>
          <a:xfrm>
            <a:off x="-18326" y="164462"/>
            <a:ext cx="12228652" cy="769441"/>
          </a:xfrm>
          <a:prstGeom prst="rect">
            <a:avLst/>
          </a:prstGeom>
          <a:noFill/>
        </p:spPr>
        <p:txBody>
          <a:bodyPr wrap="square" lIns="91440" tIns="45720" rIns="91440" bIns="45720" rtlCol="0" anchor="t">
            <a:spAutoFit/>
          </a:bodyPr>
          <a:lstStyle/>
          <a:p>
            <a:pPr>
              <a:defRPr/>
            </a:pPr>
            <a:r>
              <a:rPr lang="en-US" sz="4400" b="1" spc="-150">
                <a:solidFill>
                  <a:srgbClr val="FF0000"/>
                </a:solidFill>
                <a:latin typeface="Arial"/>
                <a:cs typeface="Arial"/>
              </a:rPr>
              <a:t>A</a:t>
            </a:r>
            <a:r>
              <a:rPr lang="en-US" sz="4400" b="1" spc="-150">
                <a:solidFill>
                  <a:srgbClr val="2E2D62"/>
                </a:solidFill>
                <a:latin typeface="Arial"/>
                <a:cs typeface="Arial"/>
              </a:rPr>
              <a:t>ctive </a:t>
            </a:r>
            <a:r>
              <a:rPr lang="en-US" sz="4400" b="1" spc="-150">
                <a:solidFill>
                  <a:srgbClr val="FF0000"/>
                </a:solidFill>
                <a:latin typeface="Arial"/>
                <a:cs typeface="Arial"/>
              </a:rPr>
              <a:t>D</a:t>
            </a:r>
            <a:r>
              <a:rPr lang="en-US" sz="4400" b="1" spc="-150">
                <a:solidFill>
                  <a:srgbClr val="2E2D62"/>
                </a:solidFill>
                <a:latin typeface="Arial"/>
                <a:cs typeface="Arial"/>
              </a:rPr>
              <a:t>eep </a:t>
            </a:r>
            <a:r>
              <a:rPr lang="en-US" sz="4400" b="1" spc="-150">
                <a:solidFill>
                  <a:srgbClr val="FF0000"/>
                </a:solidFill>
                <a:latin typeface="Arial"/>
                <a:cs typeface="Arial"/>
              </a:rPr>
              <a:t>E</a:t>
            </a:r>
            <a:r>
              <a:rPr lang="en-US" sz="4400" b="1" spc="-150">
                <a:solidFill>
                  <a:srgbClr val="2E2D62"/>
                </a:solidFill>
                <a:latin typeface="Arial"/>
                <a:cs typeface="Arial"/>
              </a:rPr>
              <a:t>nsembles for </a:t>
            </a:r>
            <a:r>
              <a:rPr lang="en-US" sz="4400" b="1" spc="-150">
                <a:solidFill>
                  <a:srgbClr val="FF0000"/>
                </a:solidFill>
                <a:latin typeface="Arial"/>
                <a:cs typeface="Arial"/>
              </a:rPr>
              <a:t>P</a:t>
            </a:r>
            <a:r>
              <a:rPr lang="en-US" sz="4400" b="1" spc="-150">
                <a:solidFill>
                  <a:srgbClr val="2E2D62"/>
                </a:solidFill>
                <a:latin typeface="Arial"/>
                <a:cs typeface="Arial"/>
              </a:rPr>
              <a:t>lasma </a:t>
            </a:r>
            <a:r>
              <a:rPr lang="en-US" sz="4400" b="1" spc="-150">
                <a:solidFill>
                  <a:srgbClr val="FF0000"/>
                </a:solidFill>
                <a:latin typeface="Arial"/>
                <a:cs typeface="Arial"/>
              </a:rPr>
              <a:t>T</a:t>
            </a:r>
            <a:r>
              <a:rPr lang="en-US" sz="4400" b="1" spc="-150">
                <a:solidFill>
                  <a:srgbClr val="2E2D62"/>
                </a:solidFill>
                <a:latin typeface="Arial"/>
                <a:cs typeface="Arial"/>
              </a:rPr>
              <a:t>urbulence</a:t>
            </a:r>
            <a:endParaRPr lang="en-US"/>
          </a:p>
        </p:txBody>
      </p:sp>
    </p:spTree>
    <p:extLst>
      <p:ext uri="{BB962C8B-B14F-4D97-AF65-F5344CB8AC3E}">
        <p14:creationId xmlns:p14="http://schemas.microsoft.com/office/powerpoint/2010/main" val="2817397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aph with numbers and lines&#10;&#10;Description automatically generated">
            <a:extLst>
              <a:ext uri="{FF2B5EF4-FFF2-40B4-BE49-F238E27FC236}">
                <a16:creationId xmlns:a16="http://schemas.microsoft.com/office/drawing/2014/main" id="{B83F3EC8-A635-4773-B20C-2D334CCDF74B}"/>
              </a:ext>
            </a:extLst>
          </p:cNvPr>
          <p:cNvPicPr>
            <a:picLocks noChangeAspect="1"/>
          </p:cNvPicPr>
          <p:nvPr/>
        </p:nvPicPr>
        <p:blipFill>
          <a:blip r:embed="rId2"/>
          <a:srcRect t="1726" r="462" b="-146"/>
          <a:stretch/>
        </p:blipFill>
        <p:spPr>
          <a:xfrm>
            <a:off x="5427498" y="2036094"/>
            <a:ext cx="3771924" cy="3089721"/>
          </a:xfrm>
          <a:prstGeom prst="rect">
            <a:avLst/>
          </a:prstGeom>
          <a:ln>
            <a:noFill/>
          </a:ln>
        </p:spPr>
      </p:pic>
      <p:pic>
        <p:nvPicPr>
          <p:cNvPr id="2" name="Picture 1" descr="A graph with numbers and lines&#10;&#10;Description automatically generated">
            <a:extLst>
              <a:ext uri="{FF2B5EF4-FFF2-40B4-BE49-F238E27FC236}">
                <a16:creationId xmlns:a16="http://schemas.microsoft.com/office/drawing/2014/main" id="{C1BA52A1-E98B-86FF-A11A-FABCD9D5B3BE}"/>
              </a:ext>
            </a:extLst>
          </p:cNvPr>
          <p:cNvPicPr>
            <a:picLocks noChangeAspect="1"/>
          </p:cNvPicPr>
          <p:nvPr/>
        </p:nvPicPr>
        <p:blipFill>
          <a:blip r:embed="rId3"/>
          <a:stretch>
            <a:fillRect/>
          </a:stretch>
        </p:blipFill>
        <p:spPr>
          <a:xfrm>
            <a:off x="1058429" y="1846407"/>
            <a:ext cx="3482687" cy="3280640"/>
          </a:xfrm>
          <a:prstGeom prst="rect">
            <a:avLst/>
          </a:prstGeom>
          <a:ln>
            <a:noFill/>
          </a:ln>
        </p:spPr>
      </p:pic>
      <p:pic>
        <p:nvPicPr>
          <p:cNvPr id="6" name="Picture 5">
            <a:extLst>
              <a:ext uri="{FF2B5EF4-FFF2-40B4-BE49-F238E27FC236}">
                <a16:creationId xmlns:a16="http://schemas.microsoft.com/office/drawing/2014/main" id="{73F86317-E27F-D7C4-7D6B-FCA6924AF65D}"/>
              </a:ext>
            </a:extLst>
          </p:cNvPr>
          <p:cNvPicPr>
            <a:picLocks noChangeAspect="1"/>
          </p:cNvPicPr>
          <p:nvPr/>
        </p:nvPicPr>
        <p:blipFill>
          <a:blip r:embed="rId4"/>
          <a:stretch>
            <a:fillRect/>
          </a:stretch>
        </p:blipFill>
        <p:spPr>
          <a:xfrm>
            <a:off x="3395930" y="2792471"/>
            <a:ext cx="1590139" cy="491340"/>
          </a:xfrm>
          <a:prstGeom prst="rect">
            <a:avLst/>
          </a:prstGeom>
          <a:ln>
            <a:noFill/>
          </a:ln>
        </p:spPr>
      </p:pic>
      <p:sp>
        <p:nvSpPr>
          <p:cNvPr id="8" name="Arrow: Left-Right 7">
            <a:extLst>
              <a:ext uri="{FF2B5EF4-FFF2-40B4-BE49-F238E27FC236}">
                <a16:creationId xmlns:a16="http://schemas.microsoft.com/office/drawing/2014/main" id="{1636BACE-2C18-F7C1-383A-F3446CDE47C3}"/>
              </a:ext>
            </a:extLst>
          </p:cNvPr>
          <p:cNvSpPr/>
          <p:nvPr/>
        </p:nvSpPr>
        <p:spPr>
          <a:xfrm>
            <a:off x="2124364" y="2309090"/>
            <a:ext cx="1350818" cy="138545"/>
          </a:xfrm>
          <a:prstGeom prst="lef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a:extLst>
              <a:ext uri="{FF2B5EF4-FFF2-40B4-BE49-F238E27FC236}">
                <a16:creationId xmlns:a16="http://schemas.microsoft.com/office/drawing/2014/main" id="{50DE5E78-40E4-72D4-EE31-D2293079D431}"/>
              </a:ext>
            </a:extLst>
          </p:cNvPr>
          <p:cNvSpPr txBox="1"/>
          <p:nvPr/>
        </p:nvSpPr>
        <p:spPr>
          <a:xfrm>
            <a:off x="8438402" y="5934670"/>
            <a:ext cx="377192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ea typeface="Calibri"/>
                <a:cs typeface="Calibri"/>
              </a:rPr>
              <a:t>Zanisi</a:t>
            </a:r>
            <a:r>
              <a:rPr lang="en-US">
                <a:ea typeface="Calibri"/>
                <a:cs typeface="Calibri"/>
              </a:rPr>
              <a:t> et al. (2024) </a:t>
            </a:r>
            <a:r>
              <a:rPr lang="en-US" i="1">
                <a:ea typeface="Calibri"/>
                <a:cs typeface="Calibri"/>
              </a:rPr>
              <a:t>Nuclear Fusion</a:t>
            </a:r>
            <a:br>
              <a:rPr lang="en-US" i="1">
                <a:ea typeface="Calibri"/>
                <a:cs typeface="Calibri"/>
              </a:rPr>
            </a:br>
            <a:r>
              <a:rPr lang="en-US" err="1">
                <a:ea typeface="Calibri"/>
                <a:cs typeface="Calibri"/>
              </a:rPr>
              <a:t>doi</a:t>
            </a:r>
            <a:r>
              <a:rPr lang="en-US">
                <a:ea typeface="Calibri"/>
                <a:cs typeface="Calibri"/>
              </a:rPr>
              <a:t>:</a:t>
            </a:r>
            <a:r>
              <a:rPr lang="en-GB" b="0" i="0" u="sng">
                <a:solidFill>
                  <a:srgbClr val="58A6FF"/>
                </a:solidFill>
                <a:effectLst/>
                <a:latin typeface="Helvetica Neue" panose="02000503000000020004" pitchFamily="2" charset="0"/>
                <a:hlinkClick r:id="rId5"/>
              </a:rPr>
              <a:t>10.1088/1741-4326/ad240d</a:t>
            </a:r>
            <a:endParaRPr lang="en-US">
              <a:ea typeface="Calibri"/>
              <a:cs typeface="Calibri"/>
            </a:endParaRPr>
          </a:p>
          <a:p>
            <a:r>
              <a:rPr lang="en-US" err="1">
                <a:ea typeface="Calibri"/>
                <a:cs typeface="Calibri"/>
              </a:rPr>
              <a:t>Siddle</a:t>
            </a:r>
            <a:r>
              <a:rPr lang="en-US">
                <a:ea typeface="Calibri"/>
                <a:cs typeface="Calibri"/>
              </a:rPr>
              <a:t> et al. in prep.</a:t>
            </a:r>
          </a:p>
        </p:txBody>
      </p:sp>
      <p:sp>
        <p:nvSpPr>
          <p:cNvPr id="10" name="Arrow: Left-Right 9">
            <a:extLst>
              <a:ext uri="{FF2B5EF4-FFF2-40B4-BE49-F238E27FC236}">
                <a16:creationId xmlns:a16="http://schemas.microsoft.com/office/drawing/2014/main" id="{41EFAB8D-8B8A-ECEC-FA3C-2E9F71C96A94}"/>
              </a:ext>
            </a:extLst>
          </p:cNvPr>
          <p:cNvSpPr/>
          <p:nvPr/>
        </p:nvSpPr>
        <p:spPr>
          <a:xfrm>
            <a:off x="6190184" y="2695037"/>
            <a:ext cx="361208" cy="98961"/>
          </a:xfrm>
          <a:prstGeom prst="lef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TextBox 11">
            <a:extLst>
              <a:ext uri="{FF2B5EF4-FFF2-40B4-BE49-F238E27FC236}">
                <a16:creationId xmlns:a16="http://schemas.microsoft.com/office/drawing/2014/main" id="{062FD735-2676-03B6-A655-D7AB5E3B2F67}"/>
              </a:ext>
            </a:extLst>
          </p:cNvPr>
          <p:cNvSpPr txBox="1"/>
          <p:nvPr/>
        </p:nvSpPr>
        <p:spPr>
          <a:xfrm>
            <a:off x="2335480" y="3968337"/>
            <a:ext cx="194274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132B4E"/>
                </a:solidFill>
                <a:cs typeface="Calibri"/>
              </a:rPr>
              <a:t>10x less data</a:t>
            </a:r>
          </a:p>
        </p:txBody>
      </p:sp>
      <p:sp>
        <p:nvSpPr>
          <p:cNvPr id="13" name="TextBox 12">
            <a:extLst>
              <a:ext uri="{FF2B5EF4-FFF2-40B4-BE49-F238E27FC236}">
                <a16:creationId xmlns:a16="http://schemas.microsoft.com/office/drawing/2014/main" id="{E6C72344-039D-F693-DD67-C46201441FE5}"/>
              </a:ext>
            </a:extLst>
          </p:cNvPr>
          <p:cNvSpPr txBox="1"/>
          <p:nvPr/>
        </p:nvSpPr>
        <p:spPr>
          <a:xfrm>
            <a:off x="6610596" y="3968337"/>
            <a:ext cx="173726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132B4E"/>
                </a:solidFill>
                <a:cs typeface="Calibri"/>
              </a:rPr>
              <a:t>4x less data</a:t>
            </a:r>
          </a:p>
        </p:txBody>
      </p:sp>
      <p:sp>
        <p:nvSpPr>
          <p:cNvPr id="14" name="TextBox 13">
            <a:extLst>
              <a:ext uri="{FF2B5EF4-FFF2-40B4-BE49-F238E27FC236}">
                <a16:creationId xmlns:a16="http://schemas.microsoft.com/office/drawing/2014/main" id="{2024C004-5E99-D4EC-A1C8-B89A2F40823A}"/>
              </a:ext>
            </a:extLst>
          </p:cNvPr>
          <p:cNvSpPr txBox="1"/>
          <p:nvPr/>
        </p:nvSpPr>
        <p:spPr>
          <a:xfrm>
            <a:off x="6459199" y="1659473"/>
            <a:ext cx="28104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Classifier performance</a:t>
            </a:r>
            <a:endParaRPr lang="en-US"/>
          </a:p>
        </p:txBody>
      </p:sp>
      <p:sp>
        <p:nvSpPr>
          <p:cNvPr id="15" name="TextBox 14">
            <a:extLst>
              <a:ext uri="{FF2B5EF4-FFF2-40B4-BE49-F238E27FC236}">
                <a16:creationId xmlns:a16="http://schemas.microsoft.com/office/drawing/2014/main" id="{30B00FBD-1DB2-8345-B7E2-2C20CC5F2233}"/>
              </a:ext>
            </a:extLst>
          </p:cNvPr>
          <p:cNvSpPr txBox="1"/>
          <p:nvPr/>
        </p:nvSpPr>
        <p:spPr>
          <a:xfrm>
            <a:off x="1529655" y="1381213"/>
            <a:ext cx="2810493"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Regressor performance </a:t>
            </a:r>
            <a:endParaRPr lang="en-US"/>
          </a:p>
          <a:p>
            <a:pPr algn="ctr"/>
            <a:r>
              <a:rPr lang="en-US">
                <a:cs typeface="Calibri"/>
              </a:rPr>
              <a:t>(ion particle flux)</a:t>
            </a:r>
            <a:endParaRPr lang="en-US"/>
          </a:p>
        </p:txBody>
      </p:sp>
      <p:sp>
        <p:nvSpPr>
          <p:cNvPr id="18" name="Rectangle 17">
            <a:extLst>
              <a:ext uri="{FF2B5EF4-FFF2-40B4-BE49-F238E27FC236}">
                <a16:creationId xmlns:a16="http://schemas.microsoft.com/office/drawing/2014/main" id="{53877C3D-F8D2-529B-41FF-39396A18BA7D}"/>
              </a:ext>
            </a:extLst>
          </p:cNvPr>
          <p:cNvSpPr/>
          <p:nvPr/>
        </p:nvSpPr>
        <p:spPr>
          <a:xfrm>
            <a:off x="1961931" y="4939271"/>
            <a:ext cx="1874344" cy="3153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9809E9E-D667-D0A5-A66B-35AB31ACA574}"/>
              </a:ext>
            </a:extLst>
          </p:cNvPr>
          <p:cNvSpPr/>
          <p:nvPr/>
        </p:nvSpPr>
        <p:spPr>
          <a:xfrm>
            <a:off x="6551447" y="4966137"/>
            <a:ext cx="1874344" cy="3153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7397494-E627-5CF6-5791-9D08CEBF278A}"/>
              </a:ext>
            </a:extLst>
          </p:cNvPr>
          <p:cNvSpPr/>
          <p:nvPr/>
        </p:nvSpPr>
        <p:spPr>
          <a:xfrm rot="16200000">
            <a:off x="4493170" y="3573515"/>
            <a:ext cx="1874344" cy="3153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5B129F9-A849-747F-A47E-4C435A10A286}"/>
              </a:ext>
            </a:extLst>
          </p:cNvPr>
          <p:cNvSpPr/>
          <p:nvPr/>
        </p:nvSpPr>
        <p:spPr>
          <a:xfrm rot="16200000">
            <a:off x="122617" y="3284480"/>
            <a:ext cx="1874344" cy="3153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9EC656F-1C20-8883-EF5C-572F1E09D672}"/>
              </a:ext>
            </a:extLst>
          </p:cNvPr>
          <p:cNvSpPr txBox="1"/>
          <p:nvPr/>
        </p:nvSpPr>
        <p:spPr>
          <a:xfrm>
            <a:off x="1391516" y="5039261"/>
            <a:ext cx="31496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Number of training examples</a:t>
            </a:r>
            <a:endParaRPr lang="en-US"/>
          </a:p>
        </p:txBody>
      </p:sp>
      <p:sp>
        <p:nvSpPr>
          <p:cNvPr id="23" name="TextBox 22">
            <a:extLst>
              <a:ext uri="{FF2B5EF4-FFF2-40B4-BE49-F238E27FC236}">
                <a16:creationId xmlns:a16="http://schemas.microsoft.com/office/drawing/2014/main" id="{118A16A3-5B0B-AB6D-E7BE-0E18D606C12C}"/>
              </a:ext>
            </a:extLst>
          </p:cNvPr>
          <p:cNvSpPr txBox="1"/>
          <p:nvPr/>
        </p:nvSpPr>
        <p:spPr>
          <a:xfrm rot="16200000">
            <a:off x="-457839" y="3295058"/>
            <a:ext cx="28104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R2 </a:t>
            </a:r>
            <a:endParaRPr lang="en-US">
              <a:ea typeface="Calibri" panose="020F0502020204030204"/>
              <a:cs typeface="Calibri"/>
            </a:endParaRPr>
          </a:p>
        </p:txBody>
      </p:sp>
      <p:sp>
        <p:nvSpPr>
          <p:cNvPr id="24" name="TextBox 23">
            <a:extLst>
              <a:ext uri="{FF2B5EF4-FFF2-40B4-BE49-F238E27FC236}">
                <a16:creationId xmlns:a16="http://schemas.microsoft.com/office/drawing/2014/main" id="{9BC88B96-C25C-679B-2F61-54F67767B6D2}"/>
              </a:ext>
            </a:extLst>
          </p:cNvPr>
          <p:cNvSpPr txBox="1"/>
          <p:nvPr/>
        </p:nvSpPr>
        <p:spPr>
          <a:xfrm rot="16200000">
            <a:off x="3930230" y="3277540"/>
            <a:ext cx="28104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F1 </a:t>
            </a:r>
            <a:endParaRPr lang="en-US">
              <a:ea typeface="Calibri" panose="020F0502020204030204"/>
              <a:cs typeface="Calibri"/>
            </a:endParaRPr>
          </a:p>
        </p:txBody>
      </p:sp>
      <p:sp>
        <p:nvSpPr>
          <p:cNvPr id="4" name="TextBox 3">
            <a:extLst>
              <a:ext uri="{FF2B5EF4-FFF2-40B4-BE49-F238E27FC236}">
                <a16:creationId xmlns:a16="http://schemas.microsoft.com/office/drawing/2014/main" id="{1EB1F85F-1B5E-FBBA-DF19-FF7DF0A83173}"/>
              </a:ext>
            </a:extLst>
          </p:cNvPr>
          <p:cNvSpPr txBox="1"/>
          <p:nvPr/>
        </p:nvSpPr>
        <p:spPr>
          <a:xfrm>
            <a:off x="-18326" y="164462"/>
            <a:ext cx="12228652" cy="769441"/>
          </a:xfrm>
          <a:prstGeom prst="rect">
            <a:avLst/>
          </a:prstGeom>
          <a:noFill/>
        </p:spPr>
        <p:txBody>
          <a:bodyPr wrap="square" lIns="91440" tIns="45720" rIns="91440" bIns="45720" rtlCol="0" anchor="t">
            <a:spAutoFit/>
          </a:bodyPr>
          <a:lstStyle/>
          <a:p>
            <a:pPr>
              <a:defRPr/>
            </a:pPr>
            <a:r>
              <a:rPr lang="en-US" sz="4400" b="1" spc="-150">
                <a:solidFill>
                  <a:srgbClr val="FF0000"/>
                </a:solidFill>
                <a:latin typeface="Arial"/>
                <a:cs typeface="Arial"/>
              </a:rPr>
              <a:t>ADEPT</a:t>
            </a:r>
            <a:r>
              <a:rPr lang="en-US" sz="4400" b="1" spc="-150">
                <a:solidFill>
                  <a:srgbClr val="2E2D62"/>
                </a:solidFill>
                <a:latin typeface="Arial"/>
                <a:cs typeface="Arial"/>
              </a:rPr>
              <a:t> Results on JET</a:t>
            </a:r>
            <a:endParaRPr lang="en-US"/>
          </a:p>
        </p:txBody>
      </p:sp>
      <p:sp>
        <p:nvSpPr>
          <p:cNvPr id="26" name="TextBox 25">
            <a:extLst>
              <a:ext uri="{FF2B5EF4-FFF2-40B4-BE49-F238E27FC236}">
                <a16:creationId xmlns:a16="http://schemas.microsoft.com/office/drawing/2014/main" id="{DA40239E-0389-154A-90E0-D0A1DCEE5C57}"/>
              </a:ext>
            </a:extLst>
          </p:cNvPr>
          <p:cNvSpPr txBox="1"/>
          <p:nvPr/>
        </p:nvSpPr>
        <p:spPr>
          <a:xfrm>
            <a:off x="5904429" y="5069915"/>
            <a:ext cx="31496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Number of training examples</a:t>
            </a:r>
            <a:endParaRPr lang="en-US"/>
          </a:p>
        </p:txBody>
      </p:sp>
    </p:spTree>
    <p:extLst>
      <p:ext uri="{BB962C8B-B14F-4D97-AF65-F5344CB8AC3E}">
        <p14:creationId xmlns:p14="http://schemas.microsoft.com/office/powerpoint/2010/main" val="600813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1196FD-8694-A02E-BDB2-C0B83EC446CE}"/>
              </a:ext>
            </a:extLst>
          </p:cNvPr>
          <p:cNvSpPr txBox="1"/>
          <p:nvPr/>
        </p:nvSpPr>
        <p:spPr>
          <a:xfrm>
            <a:off x="5753424" y="6488303"/>
            <a:ext cx="6440635" cy="338554"/>
          </a:xfrm>
          <a:prstGeom prst="rect">
            <a:avLst/>
          </a:prstGeom>
          <a:noFill/>
        </p:spPr>
        <p:txBody>
          <a:bodyPr wrap="square" lIns="91440" tIns="45720" rIns="91440" bIns="45720" rtlCol="0" anchor="t">
            <a:spAutoFit/>
          </a:bodyPr>
          <a:lstStyle/>
          <a:p>
            <a:pPr algn="r">
              <a:defRPr/>
            </a:pPr>
            <a:r>
              <a:rPr kumimoji="0" lang="en-US" sz="1600" b="0" i="0" u="none" strike="noStrike" kern="1200" cap="none" spc="0" normalizeH="0" baseline="0" noProof="0">
                <a:ln>
                  <a:noFill/>
                </a:ln>
                <a:solidFill>
                  <a:srgbClr val="2E2C61"/>
                </a:solidFill>
                <a:effectLst/>
                <a:uLnTx/>
                <a:uFillTx/>
                <a:latin typeface="Arial"/>
                <a:ea typeface="+mn-ea"/>
                <a:cs typeface="Arial"/>
              </a:rPr>
              <a:t>Castagna et al. (2024), doi:10.1063/5.0189945 </a:t>
            </a:r>
            <a:r>
              <a:rPr kumimoji="0" lang="en-US" sz="1600" b="0" i="1" u="none" strike="noStrike" kern="1200" cap="none" spc="0" normalizeH="0" baseline="0" noProof="0">
                <a:ln>
                  <a:noFill/>
                </a:ln>
                <a:solidFill>
                  <a:srgbClr val="2E2C61"/>
                </a:solidFill>
                <a:effectLst/>
                <a:uLnTx/>
                <a:uFillTx/>
                <a:latin typeface="Arial"/>
                <a:ea typeface="+mn-ea"/>
                <a:cs typeface="Arial"/>
              </a:rPr>
              <a:t>Physics of Plasmas</a:t>
            </a:r>
            <a:endParaRPr kumimoji="0" lang="en-US" sz="1600" b="0" i="0" u="none" strike="noStrike" kern="1200" cap="none" spc="0" normalizeH="0" baseline="0" noProof="0">
              <a:ln>
                <a:noFill/>
              </a:ln>
              <a:solidFill>
                <a:srgbClr val="2E2C61"/>
              </a:solidFill>
              <a:effectLst/>
              <a:uLnTx/>
              <a:uFillTx/>
              <a:latin typeface="Arial" panose="020B0604020202020204"/>
              <a:ea typeface="+mn-lt"/>
              <a:cs typeface="Arial" panose="020B0604020202020204"/>
            </a:endParaRPr>
          </a:p>
        </p:txBody>
      </p:sp>
      <p:pic>
        <p:nvPicPr>
          <p:cNvPr id="2" name="StyleGAN_HW_N512">
            <a:hlinkClick r:id="" action="ppaction://media"/>
            <a:extLst>
              <a:ext uri="{FF2B5EF4-FFF2-40B4-BE49-F238E27FC236}">
                <a16:creationId xmlns:a16="http://schemas.microsoft.com/office/drawing/2014/main" id="{C0A59CCF-7CAE-FBC2-AAF1-7FC0480CDF13}"/>
              </a:ext>
            </a:extLst>
          </p:cNvPr>
          <p:cNvPicPr>
            <a:picLocks noChangeAspect="1"/>
          </p:cNvPicPr>
          <p:nvPr>
            <a:videoFile r:link="rId1"/>
            <p:extLst>
              <p:ext uri="{DAA4B4D4-6D71-4841-9C94-3DE7FCFB9230}">
                <p14:media xmlns:p14="http://schemas.microsoft.com/office/powerpoint/2010/main" r:embed="rId2">
                  <p14:trim st="612"/>
                </p14:media>
              </p:ext>
            </p:extLst>
          </p:nvPr>
        </p:nvPicPr>
        <p:blipFill rotWithShape="1">
          <a:blip r:embed="rId5"/>
          <a:srcRect r="13627" b="19215"/>
          <a:stretch>
            <a:fillRect/>
          </a:stretch>
        </p:blipFill>
        <p:spPr>
          <a:xfrm>
            <a:off x="460498" y="1038897"/>
            <a:ext cx="5768707" cy="2014866"/>
          </a:xfrm>
          <a:prstGeom prst="rect">
            <a:avLst/>
          </a:prstGeom>
        </p:spPr>
      </p:pic>
      <p:sp>
        <p:nvSpPr>
          <p:cNvPr id="8" name="TextBox 7">
            <a:extLst>
              <a:ext uri="{FF2B5EF4-FFF2-40B4-BE49-F238E27FC236}">
                <a16:creationId xmlns:a16="http://schemas.microsoft.com/office/drawing/2014/main" id="{AF6A573E-1EA0-C631-1522-C7801D7931DA}"/>
              </a:ext>
            </a:extLst>
          </p:cNvPr>
          <p:cNvSpPr txBox="1"/>
          <p:nvPr/>
        </p:nvSpPr>
        <p:spPr>
          <a:xfrm>
            <a:off x="3401296" y="3875384"/>
            <a:ext cx="2632842" cy="92333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a:ln>
                  <a:noFill/>
                </a:ln>
                <a:effectLst/>
                <a:uLnTx/>
                <a:uFillTx/>
                <a:latin typeface="Arial" panose="020B0604020202020204" pitchFamily="34" charset="0"/>
                <a:cs typeface="Arial" panose="020B0604020202020204" pitchFamily="34" charset="0"/>
              </a:rPr>
              <a:t>Speedup ~10x</a:t>
            </a:r>
            <a:br>
              <a:rPr kumimoji="0" lang="en-GB" i="0" u="none" strike="noStrike" kern="1200" cap="none" spc="0" normalizeH="0" baseline="0" noProof="0">
                <a:ln>
                  <a:noFill/>
                </a:ln>
                <a:effectLst/>
                <a:uLnTx/>
                <a:uFillTx/>
                <a:latin typeface="Arial" panose="020B0604020202020204" pitchFamily="34" charset="0"/>
                <a:cs typeface="Arial" panose="020B0604020202020204" pitchFamily="34" charset="0"/>
              </a:rPr>
            </a:br>
            <a:r>
              <a:rPr kumimoji="0" lang="en-GB" i="0" u="none" strike="noStrike" kern="1200" cap="none" spc="0" normalizeH="0" baseline="0" noProof="0">
                <a:ln>
                  <a:noFill/>
                </a:ln>
                <a:effectLst/>
                <a:uLnTx/>
                <a:uFillTx/>
                <a:latin typeface="Arial" panose="020B0604020202020204" pitchFamily="34" charset="0"/>
                <a:cs typeface="Arial" panose="020B0604020202020204" pitchFamily="34" charset="0"/>
              </a:rPr>
              <a:t> and complexity </a:t>
            </a:r>
            <a:r>
              <a:rPr kumimoji="0" lang="en-GB" i="0" u="none" strike="noStrike" kern="1200" cap="none" spc="0" normalizeH="0" baseline="0" noProof="0" err="1">
                <a:ln>
                  <a:noFill/>
                </a:ln>
                <a:effectLst/>
                <a:uLnTx/>
                <a:uFillTx/>
                <a:latin typeface="Arial" panose="020B0604020202020204" pitchFamily="34" charset="0"/>
                <a:cs typeface="Arial" panose="020B0604020202020204" pitchFamily="34" charset="0"/>
              </a:rPr>
              <a:t>NlogN</a:t>
            </a:r>
            <a:r>
              <a:rPr kumimoji="0" lang="en-GB" i="0" u="none" strike="noStrike" kern="1200" cap="none" spc="0" normalizeH="0" baseline="0" noProof="0">
                <a:ln>
                  <a:noFill/>
                </a:ln>
                <a:effectLst/>
                <a:uLnTx/>
                <a:uFillTx/>
                <a:latin typeface="Arial" panose="020B0604020202020204" pitchFamily="34" charset="0"/>
                <a:cs typeface="Arial" panose="020B0604020202020204" pitchFamily="34" charset="0"/>
              </a:rPr>
              <a:t> vs N</a:t>
            </a:r>
            <a:r>
              <a:rPr kumimoji="0" lang="en-GB" i="0" u="none" strike="noStrike" kern="1200" cap="none" spc="0" normalizeH="0" baseline="30000" noProof="0">
                <a:ln>
                  <a:noFill/>
                </a:ln>
                <a:effectLst/>
                <a:uLnTx/>
                <a:uFillTx/>
                <a:latin typeface="Arial" panose="020B0604020202020204" pitchFamily="34" charset="0"/>
                <a:cs typeface="Arial" panose="020B0604020202020204" pitchFamily="34" charset="0"/>
              </a:rPr>
              <a:t>2</a:t>
            </a:r>
            <a:r>
              <a:rPr kumimoji="0" lang="en-GB" i="0" u="none" strike="noStrike" kern="1200" cap="none" spc="0" normalizeH="0" noProof="0">
                <a:ln>
                  <a:noFill/>
                </a:ln>
                <a:effectLst/>
                <a:uLnTx/>
                <a:uFillTx/>
                <a:latin typeface="Arial" panose="020B0604020202020204" pitchFamily="34" charset="0"/>
                <a:cs typeface="Arial" panose="020B0604020202020204" pitchFamily="34" charset="0"/>
              </a:rPr>
              <a:t> of BOUT++</a:t>
            </a:r>
            <a:r>
              <a:rPr kumimoji="0" lang="en-GB" i="0" u="none" strike="noStrike" kern="1200" cap="none" spc="0" normalizeH="0" baseline="0" noProof="0">
                <a:ln>
                  <a:noFill/>
                </a:ln>
                <a:effectLst/>
                <a:uLnTx/>
                <a:uFillTx/>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AFC6B7DF-FD17-2702-2235-78708B7411CF}"/>
              </a:ext>
            </a:extLst>
          </p:cNvPr>
          <p:cNvSpPr txBox="1"/>
          <p:nvPr/>
        </p:nvSpPr>
        <p:spPr>
          <a:xfrm>
            <a:off x="6296611" y="979550"/>
            <a:ext cx="56398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a:ln>
                  <a:noFill/>
                </a:ln>
                <a:effectLst/>
                <a:uLnTx/>
                <a:uFillTx/>
                <a:latin typeface="Arial" panose="020B0604020202020204" pitchFamily="34" charset="0"/>
                <a:cs typeface="Arial" panose="020B0604020202020204" pitchFamily="34" charset="0"/>
              </a:rPr>
              <a:t>Using Generative Adversarial Networks as deconvolution operator for Large Eddy Simulations</a:t>
            </a:r>
          </a:p>
        </p:txBody>
      </p:sp>
      <p:pic>
        <p:nvPicPr>
          <p:cNvPr id="5" name="Picture 4" descr="A close-up of a graph&#10;&#10;Description automatically generated">
            <a:extLst>
              <a:ext uri="{FF2B5EF4-FFF2-40B4-BE49-F238E27FC236}">
                <a16:creationId xmlns:a16="http://schemas.microsoft.com/office/drawing/2014/main" id="{7DAC6796-D000-72E8-52FC-CEA4926A3CD1}"/>
              </a:ext>
            </a:extLst>
          </p:cNvPr>
          <p:cNvPicPr>
            <a:picLocks noChangeAspect="1"/>
          </p:cNvPicPr>
          <p:nvPr/>
        </p:nvPicPr>
        <p:blipFill rotWithShape="1">
          <a:blip r:embed="rId6"/>
          <a:srcRect t="6619" r="34065" b="47172"/>
          <a:stretch/>
        </p:blipFill>
        <p:spPr>
          <a:xfrm>
            <a:off x="6041107" y="4311415"/>
            <a:ext cx="6150893" cy="2155330"/>
          </a:xfrm>
          <a:prstGeom prst="rect">
            <a:avLst/>
          </a:prstGeom>
        </p:spPr>
      </p:pic>
      <p:pic>
        <p:nvPicPr>
          <p:cNvPr id="13" name="Picture 12">
            <a:extLst>
              <a:ext uri="{FF2B5EF4-FFF2-40B4-BE49-F238E27FC236}">
                <a16:creationId xmlns:a16="http://schemas.microsoft.com/office/drawing/2014/main" id="{8F688DF4-9221-7CE7-CC25-24C7C6C14FEC}"/>
              </a:ext>
            </a:extLst>
          </p:cNvPr>
          <p:cNvPicPr>
            <a:picLocks noChangeAspect="1"/>
          </p:cNvPicPr>
          <p:nvPr/>
        </p:nvPicPr>
        <p:blipFill>
          <a:blip r:embed="rId7"/>
          <a:stretch>
            <a:fillRect/>
          </a:stretch>
        </p:blipFill>
        <p:spPr>
          <a:xfrm>
            <a:off x="6487404" y="1764095"/>
            <a:ext cx="2486337" cy="1753299"/>
          </a:xfrm>
          <a:prstGeom prst="rect">
            <a:avLst/>
          </a:prstGeom>
        </p:spPr>
      </p:pic>
      <p:pic>
        <p:nvPicPr>
          <p:cNvPr id="15" name="Picture 14">
            <a:extLst>
              <a:ext uri="{FF2B5EF4-FFF2-40B4-BE49-F238E27FC236}">
                <a16:creationId xmlns:a16="http://schemas.microsoft.com/office/drawing/2014/main" id="{1FA07396-3B2A-56B3-780F-2B132966AE6B}"/>
              </a:ext>
            </a:extLst>
          </p:cNvPr>
          <p:cNvPicPr>
            <a:picLocks noChangeAspect="1"/>
          </p:cNvPicPr>
          <p:nvPr/>
        </p:nvPicPr>
        <p:blipFill>
          <a:blip r:embed="rId8"/>
          <a:stretch>
            <a:fillRect/>
          </a:stretch>
        </p:blipFill>
        <p:spPr>
          <a:xfrm>
            <a:off x="9184324" y="1809881"/>
            <a:ext cx="2416089" cy="1753299"/>
          </a:xfrm>
          <a:prstGeom prst="rect">
            <a:avLst/>
          </a:prstGeom>
        </p:spPr>
      </p:pic>
      <p:pic>
        <p:nvPicPr>
          <p:cNvPr id="17" name="Picture 16">
            <a:extLst>
              <a:ext uri="{FF2B5EF4-FFF2-40B4-BE49-F238E27FC236}">
                <a16:creationId xmlns:a16="http://schemas.microsoft.com/office/drawing/2014/main" id="{3D56FBFC-E47C-45C9-EC1F-36C9995DFAA0}"/>
              </a:ext>
            </a:extLst>
          </p:cNvPr>
          <p:cNvPicPr>
            <a:picLocks noChangeAspect="1"/>
          </p:cNvPicPr>
          <p:nvPr/>
        </p:nvPicPr>
        <p:blipFill>
          <a:blip r:embed="rId9"/>
          <a:stretch>
            <a:fillRect/>
          </a:stretch>
        </p:blipFill>
        <p:spPr>
          <a:xfrm>
            <a:off x="93923" y="3429000"/>
            <a:ext cx="3369235" cy="2286000"/>
          </a:xfrm>
          <a:prstGeom prst="rect">
            <a:avLst/>
          </a:prstGeom>
        </p:spPr>
      </p:pic>
      <p:sp>
        <p:nvSpPr>
          <p:cNvPr id="3" name="TextBox 2">
            <a:extLst>
              <a:ext uri="{FF2B5EF4-FFF2-40B4-BE49-F238E27FC236}">
                <a16:creationId xmlns:a16="http://schemas.microsoft.com/office/drawing/2014/main" id="{37BC0556-3C77-CA14-3C6C-615D717CDDCC}"/>
              </a:ext>
            </a:extLst>
          </p:cNvPr>
          <p:cNvSpPr txBox="1"/>
          <p:nvPr/>
        </p:nvSpPr>
        <p:spPr>
          <a:xfrm>
            <a:off x="284033" y="179235"/>
            <a:ext cx="10514595" cy="769441"/>
          </a:xfrm>
          <a:prstGeom prst="rect">
            <a:avLst/>
          </a:prstGeom>
          <a:noFill/>
        </p:spPr>
        <p:txBody>
          <a:bodyPr wrap="square" lIns="91440" tIns="45720" rIns="91440" bIns="45720" rtlCol="0" anchor="t">
            <a:spAutoFit/>
          </a:bodyPr>
          <a:lstStyle/>
          <a:p>
            <a:pPr>
              <a:defRPr/>
            </a:pPr>
            <a:r>
              <a:rPr lang="en-US" sz="4400" b="1" spc="-150">
                <a:solidFill>
                  <a:srgbClr val="2E2D62"/>
                </a:solidFill>
                <a:latin typeface="Arial"/>
                <a:cs typeface="Arial"/>
              </a:rPr>
              <a:t>StyleGAN for SOL Turbulence</a:t>
            </a:r>
            <a:endParaRPr lang="en-US"/>
          </a:p>
        </p:txBody>
      </p:sp>
    </p:spTree>
    <p:extLst>
      <p:ext uri="{BB962C8B-B14F-4D97-AF65-F5344CB8AC3E}">
        <p14:creationId xmlns:p14="http://schemas.microsoft.com/office/powerpoint/2010/main" val="356487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0">
                <p:cTn id="12"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3">
            <a:extLst>
              <a:ext uri="{FF2B5EF4-FFF2-40B4-BE49-F238E27FC236}">
                <a16:creationId xmlns:a16="http://schemas.microsoft.com/office/drawing/2014/main" id="{47DF1665-7BB2-106C-181A-05DDF1E750D3}"/>
              </a:ext>
            </a:extLst>
          </p:cNvPr>
          <p:cNvSpPr txBox="1">
            <a:spLocks/>
          </p:cNvSpPr>
          <p:nvPr/>
        </p:nvSpPr>
        <p:spPr>
          <a:xfrm>
            <a:off x="379346" y="190952"/>
            <a:ext cx="5884273" cy="615553"/>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sz="3800"/>
              <a:t>Unsupervised Disruption prediction</a:t>
            </a:r>
            <a:br>
              <a:rPr lang="en-US" sz="3800"/>
            </a:br>
            <a:br>
              <a:rPr lang="en-US" sz="3800"/>
            </a:br>
            <a:endParaRPr lang="en-US" sz="3800"/>
          </a:p>
        </p:txBody>
      </p:sp>
      <p:sp>
        <p:nvSpPr>
          <p:cNvPr id="50" name="TextBox 49">
            <a:extLst>
              <a:ext uri="{FF2B5EF4-FFF2-40B4-BE49-F238E27FC236}">
                <a16:creationId xmlns:a16="http://schemas.microsoft.com/office/drawing/2014/main" id="{3D0E2D96-9DCA-DD97-67D2-E04CB10C3F7D}"/>
              </a:ext>
            </a:extLst>
          </p:cNvPr>
          <p:cNvSpPr txBox="1"/>
          <p:nvPr/>
        </p:nvSpPr>
        <p:spPr>
          <a:xfrm>
            <a:off x="190662" y="1442637"/>
            <a:ext cx="5884272" cy="615553"/>
          </a:xfrm>
          <a:prstGeom prst="rect">
            <a:avLst/>
          </a:prstGeom>
          <a:noFill/>
        </p:spPr>
        <p:txBody>
          <a:bodyPr wrap="square">
            <a:spAutoFit/>
          </a:bodyPr>
          <a:lstStyle/>
          <a:p>
            <a:r>
              <a:rPr lang="en-GB" sz="1700">
                <a:latin typeface="Arial"/>
                <a:cs typeface="Arial"/>
              </a:rPr>
              <a:t>Predict impending plasma disruptions based on plant diagnostics in MAST database</a:t>
            </a:r>
          </a:p>
        </p:txBody>
      </p:sp>
      <p:sp>
        <p:nvSpPr>
          <p:cNvPr id="51" name="TextBox 50">
            <a:extLst>
              <a:ext uri="{FF2B5EF4-FFF2-40B4-BE49-F238E27FC236}">
                <a16:creationId xmlns:a16="http://schemas.microsoft.com/office/drawing/2014/main" id="{FD283ED5-35BD-9524-D591-26127B0CBF97}"/>
              </a:ext>
            </a:extLst>
          </p:cNvPr>
          <p:cNvSpPr txBox="1"/>
          <p:nvPr/>
        </p:nvSpPr>
        <p:spPr>
          <a:xfrm>
            <a:off x="379346" y="2146241"/>
            <a:ext cx="5363632" cy="615553"/>
          </a:xfrm>
          <a:prstGeom prst="rect">
            <a:avLst/>
          </a:prstGeom>
          <a:noFill/>
        </p:spPr>
        <p:txBody>
          <a:bodyPr wrap="square">
            <a:spAutoFit/>
          </a:bodyPr>
          <a:lstStyle/>
          <a:p>
            <a:pPr marL="285750" indent="-285750">
              <a:buFont typeface="Arial" panose="020B0604020202020204" pitchFamily="34" charset="0"/>
              <a:buChar char="•"/>
            </a:pPr>
            <a:r>
              <a:rPr lang="en-GB" sz="1700" b="1">
                <a:latin typeface="Arial"/>
                <a:cs typeface="Arial"/>
              </a:rPr>
              <a:t>Unsupervised approach </a:t>
            </a:r>
            <a:r>
              <a:rPr lang="en-GB" sz="1700">
                <a:latin typeface="Arial"/>
                <a:cs typeface="Arial"/>
              </a:rPr>
              <a:t>vs literature work based on manually labelled data</a:t>
            </a:r>
            <a:endParaRPr lang="en-GB" sz="1700" b="1">
              <a:latin typeface="Arial"/>
              <a:cs typeface="Arial"/>
            </a:endParaRPr>
          </a:p>
        </p:txBody>
      </p:sp>
      <p:sp>
        <p:nvSpPr>
          <p:cNvPr id="53" name="TextBox 52">
            <a:extLst>
              <a:ext uri="{FF2B5EF4-FFF2-40B4-BE49-F238E27FC236}">
                <a16:creationId xmlns:a16="http://schemas.microsoft.com/office/drawing/2014/main" id="{915D885D-DC83-D8FA-3205-5A3C82D77D4A}"/>
              </a:ext>
            </a:extLst>
          </p:cNvPr>
          <p:cNvSpPr txBox="1"/>
          <p:nvPr/>
        </p:nvSpPr>
        <p:spPr>
          <a:xfrm>
            <a:off x="379346" y="2849221"/>
            <a:ext cx="5363632" cy="615553"/>
          </a:xfrm>
          <a:prstGeom prst="rect">
            <a:avLst/>
          </a:prstGeom>
          <a:noFill/>
        </p:spPr>
        <p:txBody>
          <a:bodyPr wrap="square">
            <a:spAutoFit/>
          </a:bodyPr>
          <a:lstStyle/>
          <a:p>
            <a:pPr marL="285750" indent="-285750">
              <a:buFont typeface="Arial" panose="020B0604020202020204" pitchFamily="34" charset="0"/>
              <a:buChar char="•"/>
            </a:pPr>
            <a:r>
              <a:rPr lang="en-GB" sz="1700" b="1">
                <a:latin typeface="Arial"/>
                <a:cs typeface="Arial"/>
              </a:rPr>
              <a:t>Uncertainty-aware prediction </a:t>
            </a:r>
            <a:r>
              <a:rPr lang="en-GB" sz="1700">
                <a:latin typeface="Arial"/>
                <a:cs typeface="Arial"/>
              </a:rPr>
              <a:t>for robust inference and advance warnings for mitigation</a:t>
            </a:r>
            <a:r>
              <a:rPr lang="en-GB" sz="1700" b="1">
                <a:latin typeface="Arial"/>
                <a:cs typeface="Arial"/>
              </a:rPr>
              <a:t> </a:t>
            </a:r>
          </a:p>
        </p:txBody>
      </p:sp>
      <p:sp>
        <p:nvSpPr>
          <p:cNvPr id="54" name="TextBox 53">
            <a:extLst>
              <a:ext uri="{FF2B5EF4-FFF2-40B4-BE49-F238E27FC236}">
                <a16:creationId xmlns:a16="http://schemas.microsoft.com/office/drawing/2014/main" id="{58E63C48-A756-8C6C-492D-B45E5C81D85B}"/>
              </a:ext>
            </a:extLst>
          </p:cNvPr>
          <p:cNvSpPr txBox="1"/>
          <p:nvPr/>
        </p:nvSpPr>
        <p:spPr>
          <a:xfrm>
            <a:off x="379346" y="3552201"/>
            <a:ext cx="5363632" cy="630942"/>
          </a:xfrm>
          <a:prstGeom prst="rect">
            <a:avLst/>
          </a:prstGeom>
          <a:noFill/>
        </p:spPr>
        <p:txBody>
          <a:bodyPr wrap="square">
            <a:spAutoFit/>
          </a:bodyPr>
          <a:lstStyle/>
          <a:p>
            <a:pPr marL="285750" indent="-285750">
              <a:buFont typeface="Arial" panose="020B0604020202020204" pitchFamily="34" charset="0"/>
              <a:buChar char="•"/>
            </a:pPr>
            <a:r>
              <a:rPr lang="en-GB" sz="1700" b="1">
                <a:latin typeface="Arial"/>
                <a:cs typeface="Arial"/>
              </a:rPr>
              <a:t>Unsupervised pre-training </a:t>
            </a:r>
            <a:r>
              <a:rPr lang="en-GB" sz="1700">
                <a:latin typeface="Arial"/>
                <a:cs typeface="Arial"/>
              </a:rPr>
              <a:t>based on 	       </a:t>
            </a:r>
            <a:r>
              <a:rPr lang="en-US" sz="1800"/>
              <a:t>𝛽-</a:t>
            </a:r>
            <a:r>
              <a:rPr lang="en-GB" sz="1700">
                <a:latin typeface="Arial"/>
                <a:cs typeface="Arial"/>
              </a:rPr>
              <a:t>Variational Auto-Encoders</a:t>
            </a:r>
          </a:p>
        </p:txBody>
      </p:sp>
      <p:sp>
        <p:nvSpPr>
          <p:cNvPr id="55" name="TextBox 54">
            <a:extLst>
              <a:ext uri="{FF2B5EF4-FFF2-40B4-BE49-F238E27FC236}">
                <a16:creationId xmlns:a16="http://schemas.microsoft.com/office/drawing/2014/main" id="{D38F7617-352D-F08D-699A-61A362792C29}"/>
              </a:ext>
            </a:extLst>
          </p:cNvPr>
          <p:cNvSpPr txBox="1"/>
          <p:nvPr/>
        </p:nvSpPr>
        <p:spPr>
          <a:xfrm>
            <a:off x="379346" y="4270570"/>
            <a:ext cx="4284094" cy="615553"/>
          </a:xfrm>
          <a:prstGeom prst="rect">
            <a:avLst/>
          </a:prstGeom>
          <a:noFill/>
        </p:spPr>
        <p:txBody>
          <a:bodyPr wrap="square">
            <a:spAutoFit/>
          </a:bodyPr>
          <a:lstStyle/>
          <a:p>
            <a:pPr marL="285750" indent="-285750">
              <a:buFont typeface="Arial" panose="020B0604020202020204" pitchFamily="34" charset="0"/>
              <a:buChar char="•"/>
            </a:pPr>
            <a:r>
              <a:rPr lang="en-GB" sz="1700">
                <a:latin typeface="Arial"/>
                <a:cs typeface="Arial"/>
              </a:rPr>
              <a:t>Training tailored to ensure robustness to missing data</a:t>
            </a:r>
          </a:p>
        </p:txBody>
      </p:sp>
      <p:pic>
        <p:nvPicPr>
          <p:cNvPr id="57" name="Picture 56" descr="A diagram of a graph&#10;&#10;Description automatically generated">
            <a:extLst>
              <a:ext uri="{FF2B5EF4-FFF2-40B4-BE49-F238E27FC236}">
                <a16:creationId xmlns:a16="http://schemas.microsoft.com/office/drawing/2014/main" id="{CE489356-E930-8CEB-65E3-5939D877DDDA}"/>
              </a:ext>
            </a:extLst>
          </p:cNvPr>
          <p:cNvPicPr>
            <a:picLocks noChangeAspect="1"/>
          </p:cNvPicPr>
          <p:nvPr/>
        </p:nvPicPr>
        <p:blipFill>
          <a:blip r:embed="rId3"/>
          <a:stretch>
            <a:fillRect/>
          </a:stretch>
        </p:blipFill>
        <p:spPr>
          <a:xfrm>
            <a:off x="6445147" y="42810"/>
            <a:ext cx="5708063" cy="6802599"/>
          </a:xfrm>
          <a:prstGeom prst="rect">
            <a:avLst/>
          </a:prstGeom>
        </p:spPr>
      </p:pic>
      <p:sp>
        <p:nvSpPr>
          <p:cNvPr id="6" name="TextBox 5">
            <a:extLst>
              <a:ext uri="{FF2B5EF4-FFF2-40B4-BE49-F238E27FC236}">
                <a16:creationId xmlns:a16="http://schemas.microsoft.com/office/drawing/2014/main" id="{19AAA10A-B209-9251-3DAF-1D22D1B45108}"/>
              </a:ext>
            </a:extLst>
          </p:cNvPr>
          <p:cNvSpPr txBox="1"/>
          <p:nvPr/>
        </p:nvSpPr>
        <p:spPr>
          <a:xfrm>
            <a:off x="377058" y="4973550"/>
            <a:ext cx="4284094" cy="615553"/>
          </a:xfrm>
          <a:prstGeom prst="rect">
            <a:avLst/>
          </a:prstGeom>
          <a:noFill/>
        </p:spPr>
        <p:txBody>
          <a:bodyPr wrap="square">
            <a:spAutoFit/>
          </a:bodyPr>
          <a:lstStyle/>
          <a:p>
            <a:pPr marL="285750" indent="-285750">
              <a:buFont typeface="Arial" panose="020B0604020202020204" pitchFamily="34" charset="0"/>
              <a:buChar char="•"/>
            </a:pPr>
            <a:r>
              <a:rPr lang="en-GB" sz="1700">
                <a:latin typeface="Arial"/>
                <a:cs typeface="Arial"/>
              </a:rPr>
              <a:t>RNN baseline prediction and customised transformers underway</a:t>
            </a:r>
          </a:p>
        </p:txBody>
      </p:sp>
      <p:sp>
        <p:nvSpPr>
          <p:cNvPr id="3" name="TextBox 2">
            <a:extLst>
              <a:ext uri="{FF2B5EF4-FFF2-40B4-BE49-F238E27FC236}">
                <a16:creationId xmlns:a16="http://schemas.microsoft.com/office/drawing/2014/main" id="{49D2C3F1-43C7-669F-4D58-BE33E7AB9B2F}"/>
              </a:ext>
            </a:extLst>
          </p:cNvPr>
          <p:cNvSpPr txBox="1"/>
          <p:nvPr/>
        </p:nvSpPr>
        <p:spPr>
          <a:xfrm>
            <a:off x="8949265" y="3998477"/>
            <a:ext cx="787401" cy="369332"/>
          </a:xfrm>
          <a:prstGeom prst="rect">
            <a:avLst/>
          </a:prstGeom>
          <a:noFill/>
        </p:spPr>
        <p:txBody>
          <a:bodyPr wrap="square">
            <a:spAutoFit/>
          </a:bodyPr>
          <a:lstStyle/>
          <a:p>
            <a:r>
              <a:rPr lang="en-GB" sz="1800">
                <a:highlight>
                  <a:srgbClr val="FFFFFF"/>
                </a:highlight>
                <a:latin typeface="Arial"/>
                <a:cs typeface="Arial"/>
              </a:rPr>
              <a:t>RNN</a:t>
            </a:r>
            <a:endParaRPr lang="en-US">
              <a:highlight>
                <a:srgbClr val="FFFFFF"/>
              </a:highlight>
            </a:endParaRPr>
          </a:p>
        </p:txBody>
      </p:sp>
      <p:pic>
        <p:nvPicPr>
          <p:cNvPr id="4" name="Picture 3" descr="A person wearing glasses and smiling&#10;&#10;Description automatically generated">
            <a:extLst>
              <a:ext uri="{FF2B5EF4-FFF2-40B4-BE49-F238E27FC236}">
                <a16:creationId xmlns:a16="http://schemas.microsoft.com/office/drawing/2014/main" id="{D3D6AA8D-B441-EAAF-4F4F-85E11251EB55}"/>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3370"/>
                    </a14:imgEffect>
                    <a14:imgEffect>
                      <a14:saturation sat="70000"/>
                    </a14:imgEffect>
                    <a14:imgEffect>
                      <a14:brightnessContrast bright="4000" contrast="10000"/>
                    </a14:imgEffect>
                  </a14:imgLayer>
                </a14:imgProps>
              </a:ext>
            </a:extLst>
          </a:blip>
          <a:stretch>
            <a:fillRect/>
          </a:stretch>
        </p:blipFill>
        <p:spPr>
          <a:xfrm>
            <a:off x="3712277" y="5691919"/>
            <a:ext cx="976571" cy="1066994"/>
          </a:xfrm>
          <a:prstGeom prst="rect">
            <a:avLst/>
          </a:prstGeom>
        </p:spPr>
      </p:pic>
      <p:pic>
        <p:nvPicPr>
          <p:cNvPr id="5" name="Picture 2">
            <a:extLst>
              <a:ext uri="{FF2B5EF4-FFF2-40B4-BE49-F238E27FC236}">
                <a16:creationId xmlns:a16="http://schemas.microsoft.com/office/drawing/2014/main" id="{61146099-6057-A14B-0187-00D26FE00A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6144" y="5691919"/>
            <a:ext cx="1021394" cy="10669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8F64449-4F62-87DE-E7D2-AD7BA48C1E55}"/>
              </a:ext>
            </a:extLst>
          </p:cNvPr>
          <p:cNvSpPr txBox="1"/>
          <p:nvPr/>
        </p:nvSpPr>
        <p:spPr>
          <a:xfrm>
            <a:off x="4640621" y="5656235"/>
            <a:ext cx="2006544" cy="738664"/>
          </a:xfrm>
          <a:prstGeom prst="rect">
            <a:avLst/>
          </a:prstGeom>
          <a:noFill/>
        </p:spPr>
        <p:txBody>
          <a:bodyPr wrap="square">
            <a:spAutoFit/>
          </a:bodyPr>
          <a:lstStyle/>
          <a:p>
            <a:r>
              <a:rPr lang="en-GB" sz="1400">
                <a:highlight>
                  <a:srgbClr val="FFFFFF"/>
                </a:highlight>
                <a:latin typeface="Arial"/>
                <a:cs typeface="Arial"/>
              </a:rPr>
              <a:t>Hartree: N. Amorisco, </a:t>
            </a:r>
            <a:r>
              <a:rPr lang="en-GB" sz="1400" err="1">
                <a:highlight>
                  <a:srgbClr val="FFFFFF"/>
                </a:highlight>
                <a:latin typeface="Arial"/>
                <a:cs typeface="Arial"/>
              </a:rPr>
              <a:t>Wonny</a:t>
            </a:r>
            <a:r>
              <a:rPr lang="en-GB" sz="1400">
                <a:highlight>
                  <a:srgbClr val="FFFFFF"/>
                </a:highlight>
                <a:latin typeface="Arial"/>
                <a:cs typeface="Arial"/>
              </a:rPr>
              <a:t> Lee</a:t>
            </a:r>
            <a:br>
              <a:rPr lang="en-GB" sz="1400">
                <a:highlight>
                  <a:srgbClr val="FFFFFF"/>
                </a:highlight>
                <a:latin typeface="Arial"/>
                <a:cs typeface="Arial"/>
              </a:rPr>
            </a:br>
            <a:r>
              <a:rPr lang="en-GB" sz="1400">
                <a:highlight>
                  <a:srgbClr val="FFFFFF"/>
                </a:highlight>
                <a:latin typeface="Arial"/>
                <a:cs typeface="Arial"/>
              </a:rPr>
              <a:t>UKAEA: Stan Pamela</a:t>
            </a:r>
            <a:endParaRPr lang="en-GB" sz="1200" baseline="30000">
              <a:highlight>
                <a:srgbClr val="FFFFFF"/>
              </a:highlight>
              <a:latin typeface="Arial"/>
              <a:cs typeface="Arial"/>
            </a:endParaRPr>
          </a:p>
        </p:txBody>
      </p:sp>
    </p:spTree>
    <p:extLst>
      <p:ext uri="{BB962C8B-B14F-4D97-AF65-F5344CB8AC3E}">
        <p14:creationId xmlns:p14="http://schemas.microsoft.com/office/powerpoint/2010/main" val="444426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C99C81-B21D-1537-4571-AD479208105C}"/>
              </a:ext>
            </a:extLst>
          </p:cNvPr>
          <p:cNvSpPr/>
          <p:nvPr/>
        </p:nvSpPr>
        <p:spPr>
          <a:xfrm>
            <a:off x="0" y="0"/>
            <a:ext cx="12192000" cy="7639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AI for magnetic confinement fusion</a:t>
            </a:r>
          </a:p>
        </p:txBody>
      </p:sp>
      <p:sp>
        <p:nvSpPr>
          <p:cNvPr id="6" name="Rectangle 5">
            <a:extLst>
              <a:ext uri="{FF2B5EF4-FFF2-40B4-BE49-F238E27FC236}">
                <a16:creationId xmlns:a16="http://schemas.microsoft.com/office/drawing/2014/main" id="{1A197CD3-88A1-A46D-AB24-BB9D036C9AFC}"/>
              </a:ext>
            </a:extLst>
          </p:cNvPr>
          <p:cNvSpPr/>
          <p:nvPr/>
        </p:nvSpPr>
        <p:spPr>
          <a:xfrm>
            <a:off x="-750" y="763929"/>
            <a:ext cx="2437200" cy="4931593"/>
          </a:xfrm>
          <a:prstGeom prst="rect">
            <a:avLst/>
          </a:prstGeom>
          <a:solidFill>
            <a:srgbClr val="FF5A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grpSp>
        <p:nvGrpSpPr>
          <p:cNvPr id="1037" name="Group 1036">
            <a:extLst>
              <a:ext uri="{FF2B5EF4-FFF2-40B4-BE49-F238E27FC236}">
                <a16:creationId xmlns:a16="http://schemas.microsoft.com/office/drawing/2014/main" id="{AEB53ACF-3DCD-5910-570C-9869F8E11B7D}"/>
              </a:ext>
            </a:extLst>
          </p:cNvPr>
          <p:cNvGrpSpPr/>
          <p:nvPr/>
        </p:nvGrpSpPr>
        <p:grpSpPr>
          <a:xfrm>
            <a:off x="2434200" y="763930"/>
            <a:ext cx="2440950" cy="4931592"/>
            <a:chOff x="2434200" y="763930"/>
            <a:chExt cx="2440950" cy="4931592"/>
          </a:xfrm>
        </p:grpSpPr>
        <p:sp>
          <p:nvSpPr>
            <p:cNvPr id="7" name="Rectangle 6">
              <a:extLst>
                <a:ext uri="{FF2B5EF4-FFF2-40B4-BE49-F238E27FC236}">
                  <a16:creationId xmlns:a16="http://schemas.microsoft.com/office/drawing/2014/main" id="{600C55A6-8763-A772-FD16-B2E6550FB3EF}"/>
                </a:ext>
              </a:extLst>
            </p:cNvPr>
            <p:cNvSpPr/>
            <p:nvPr/>
          </p:nvSpPr>
          <p:spPr>
            <a:xfrm>
              <a:off x="2437950" y="763930"/>
              <a:ext cx="2437200" cy="4931592"/>
            </a:xfrm>
            <a:prstGeom prst="rect">
              <a:avLst/>
            </a:prstGeom>
            <a:solidFill>
              <a:srgbClr val="00B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14" name="TextBox 13">
              <a:extLst>
                <a:ext uri="{FF2B5EF4-FFF2-40B4-BE49-F238E27FC236}">
                  <a16:creationId xmlns:a16="http://schemas.microsoft.com/office/drawing/2014/main" id="{54B3D654-1B66-FFDE-16F3-29766F54E80C}"/>
                </a:ext>
              </a:extLst>
            </p:cNvPr>
            <p:cNvSpPr txBox="1"/>
            <p:nvPr/>
          </p:nvSpPr>
          <p:spPr>
            <a:xfrm>
              <a:off x="2434200" y="835481"/>
              <a:ext cx="2437200" cy="830997"/>
            </a:xfrm>
            <a:prstGeom prst="rect">
              <a:avLst/>
            </a:prstGeom>
            <a:noFill/>
          </p:spPr>
          <p:txBody>
            <a:bodyPr wrap="square" rtlCol="0">
              <a:spAutoFit/>
            </a:bodyPr>
            <a:lstStyle/>
            <a:p>
              <a:pPr algn="ctr"/>
              <a:r>
                <a:rPr lang="en-US" sz="2400" b="1">
                  <a:solidFill>
                    <a:schemeClr val="bg1"/>
                  </a:solidFill>
                </a:rPr>
                <a:t>Detachment control</a:t>
              </a:r>
            </a:p>
          </p:txBody>
        </p:sp>
        <p:sp>
          <p:nvSpPr>
            <p:cNvPr id="32" name="TextBox 31">
              <a:extLst>
                <a:ext uri="{FF2B5EF4-FFF2-40B4-BE49-F238E27FC236}">
                  <a16:creationId xmlns:a16="http://schemas.microsoft.com/office/drawing/2014/main" id="{3B521DB6-A8FF-EAD7-32E3-2DA8F57A507D}"/>
                </a:ext>
              </a:extLst>
            </p:cNvPr>
            <p:cNvSpPr txBox="1"/>
            <p:nvPr/>
          </p:nvSpPr>
          <p:spPr>
            <a:xfrm>
              <a:off x="2437950" y="3583293"/>
              <a:ext cx="2437200" cy="2062103"/>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bg1"/>
                  </a:solidFill>
                </a:rPr>
                <a:t>Emulators of Hermes-3 &amp; SD1D</a:t>
              </a:r>
            </a:p>
            <a:p>
              <a:pPr marL="285750" indent="-285750">
                <a:buFont typeface="Arial" panose="020B0604020202020204" pitchFamily="34" charset="0"/>
                <a:buChar char="•"/>
              </a:pPr>
              <a:r>
                <a:rPr lang="en-US" sz="1600">
                  <a:solidFill>
                    <a:schemeClr val="bg1"/>
                  </a:solidFill>
                </a:rPr>
                <a:t>Efficiency with active learning</a:t>
              </a:r>
            </a:p>
            <a:p>
              <a:pPr marL="285750" indent="-285750">
                <a:buFont typeface="Arial" panose="020B0604020202020204" pitchFamily="34" charset="0"/>
                <a:buChar char="•"/>
              </a:pPr>
              <a:r>
                <a:rPr lang="en-US" sz="1600">
                  <a:solidFill>
                    <a:schemeClr val="bg1"/>
                  </a:solidFill>
                </a:rPr>
                <a:t>Interpretability with SHAP</a:t>
              </a:r>
            </a:p>
            <a:p>
              <a:pPr marL="285750" indent="-285750">
                <a:buFont typeface="Arial" panose="020B0604020202020204" pitchFamily="34" charset="0"/>
                <a:buChar char="•"/>
              </a:pPr>
              <a:r>
                <a:rPr lang="en-US" sz="1600">
                  <a:solidFill>
                    <a:schemeClr val="bg1"/>
                  </a:solidFill>
                </a:rPr>
                <a:t>Reinforcement learning for control</a:t>
              </a:r>
            </a:p>
          </p:txBody>
        </p:sp>
        <p:pic>
          <p:nvPicPr>
            <p:cNvPr id="56" name="Picture 55" descr="Diagram&#10;&#10;Description automatically generated">
              <a:extLst>
                <a:ext uri="{FF2B5EF4-FFF2-40B4-BE49-F238E27FC236}">
                  <a16:creationId xmlns:a16="http://schemas.microsoft.com/office/drawing/2014/main" id="{3CAEF5D8-9635-D550-7404-B95D5A3D47B3}"/>
                </a:ext>
              </a:extLst>
            </p:cNvPr>
            <p:cNvPicPr>
              <a:picLocks noChangeAspect="1"/>
            </p:cNvPicPr>
            <p:nvPr/>
          </p:nvPicPr>
          <p:blipFill>
            <a:blip r:embed="rId3"/>
            <a:stretch>
              <a:fillRect/>
            </a:stretch>
          </p:blipFill>
          <p:spPr>
            <a:xfrm>
              <a:off x="2784483" y="1839698"/>
              <a:ext cx="1752763" cy="1531387"/>
            </a:xfrm>
            <a:prstGeom prst="rect">
              <a:avLst/>
            </a:prstGeom>
          </p:spPr>
        </p:pic>
      </p:grpSp>
      <p:grpSp>
        <p:nvGrpSpPr>
          <p:cNvPr id="1036" name="Group 1035">
            <a:extLst>
              <a:ext uri="{FF2B5EF4-FFF2-40B4-BE49-F238E27FC236}">
                <a16:creationId xmlns:a16="http://schemas.microsoft.com/office/drawing/2014/main" id="{4864DA2D-9F32-6D70-85C8-383D87EC59F6}"/>
              </a:ext>
            </a:extLst>
          </p:cNvPr>
          <p:cNvGrpSpPr/>
          <p:nvPr/>
        </p:nvGrpSpPr>
        <p:grpSpPr>
          <a:xfrm>
            <a:off x="4868400" y="763930"/>
            <a:ext cx="2441700" cy="5127690"/>
            <a:chOff x="4868400" y="763930"/>
            <a:chExt cx="2441700" cy="5127690"/>
          </a:xfrm>
        </p:grpSpPr>
        <p:sp>
          <p:nvSpPr>
            <p:cNvPr id="8" name="Rectangle 7">
              <a:extLst>
                <a:ext uri="{FF2B5EF4-FFF2-40B4-BE49-F238E27FC236}">
                  <a16:creationId xmlns:a16="http://schemas.microsoft.com/office/drawing/2014/main" id="{20756C94-30DE-40F9-8740-875C055F1499}"/>
                </a:ext>
              </a:extLst>
            </p:cNvPr>
            <p:cNvSpPr/>
            <p:nvPr/>
          </p:nvSpPr>
          <p:spPr>
            <a:xfrm>
              <a:off x="4872900" y="763930"/>
              <a:ext cx="2437200" cy="4931592"/>
            </a:xfrm>
            <a:prstGeom prst="rect">
              <a:avLst/>
            </a:prstGeom>
            <a:solidFill>
              <a:srgbClr val="00A7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15" name="TextBox 14">
              <a:extLst>
                <a:ext uri="{FF2B5EF4-FFF2-40B4-BE49-F238E27FC236}">
                  <a16:creationId xmlns:a16="http://schemas.microsoft.com/office/drawing/2014/main" id="{E7DD70F5-2FC5-56FD-689F-BE3EC0FECAF7}"/>
                </a:ext>
              </a:extLst>
            </p:cNvPr>
            <p:cNvSpPr txBox="1"/>
            <p:nvPr/>
          </p:nvSpPr>
          <p:spPr>
            <a:xfrm>
              <a:off x="4868400" y="828836"/>
              <a:ext cx="2437200" cy="461665"/>
            </a:xfrm>
            <a:prstGeom prst="rect">
              <a:avLst/>
            </a:prstGeom>
            <a:noFill/>
          </p:spPr>
          <p:txBody>
            <a:bodyPr wrap="square" rtlCol="0">
              <a:spAutoFit/>
            </a:bodyPr>
            <a:lstStyle/>
            <a:p>
              <a:pPr algn="ctr"/>
              <a:r>
                <a:rPr lang="en-US" sz="2400" b="1" err="1">
                  <a:solidFill>
                    <a:schemeClr val="bg1"/>
                  </a:solidFill>
                </a:rPr>
                <a:t>Gyrokinetics</a:t>
              </a:r>
              <a:endParaRPr lang="en-US" sz="2400" b="1">
                <a:solidFill>
                  <a:schemeClr val="bg1"/>
                </a:solidFill>
              </a:endParaRPr>
            </a:p>
          </p:txBody>
        </p:sp>
        <p:sp>
          <p:nvSpPr>
            <p:cNvPr id="38" name="TextBox 37">
              <a:extLst>
                <a:ext uri="{FF2B5EF4-FFF2-40B4-BE49-F238E27FC236}">
                  <a16:creationId xmlns:a16="http://schemas.microsoft.com/office/drawing/2014/main" id="{BEE7445A-7155-EE46-FC9A-0D3BFA39B070}"/>
                </a:ext>
              </a:extLst>
            </p:cNvPr>
            <p:cNvSpPr txBox="1"/>
            <p:nvPr/>
          </p:nvSpPr>
          <p:spPr>
            <a:xfrm>
              <a:off x="4872900" y="3583296"/>
              <a:ext cx="2437200" cy="2308324"/>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bg1"/>
                  </a:solidFill>
                </a:rPr>
                <a:t>Nonlinear slab gyrokinetic simulations of ITG turbulence</a:t>
              </a:r>
            </a:p>
            <a:p>
              <a:pPr marL="285750" indent="-285750">
                <a:buFont typeface="Arial" panose="020B0604020202020204" pitchFamily="34" charset="0"/>
                <a:buChar char="•"/>
              </a:pPr>
              <a:r>
                <a:rPr lang="en-US" sz="1600">
                  <a:solidFill>
                    <a:schemeClr val="bg1"/>
                  </a:solidFill>
                </a:rPr>
                <a:t>Data-driven closures discovery</a:t>
              </a:r>
            </a:p>
            <a:p>
              <a:pPr marL="285750" indent="-285750">
                <a:buFont typeface="Arial" panose="020B0604020202020204" pitchFamily="34" charset="0"/>
                <a:buChar char="•"/>
              </a:pPr>
              <a:r>
                <a:rPr lang="en-US" sz="1600">
                  <a:solidFill>
                    <a:schemeClr val="bg1"/>
                  </a:solidFill>
                </a:rPr>
                <a:t>Efficiency with active learning</a:t>
              </a:r>
            </a:p>
            <a:p>
              <a:pPr marL="285750" indent="-285750">
                <a:buFont typeface="Arial" panose="020B0604020202020204" pitchFamily="34" charset="0"/>
                <a:buChar char="•"/>
              </a:pPr>
              <a:endParaRPr lang="en-US" sz="1600">
                <a:solidFill>
                  <a:schemeClr val="bg1"/>
                </a:solidFill>
              </a:endParaRPr>
            </a:p>
          </p:txBody>
        </p:sp>
        <p:pic>
          <p:nvPicPr>
            <p:cNvPr id="1026" name="Picture 2">
              <a:extLst>
                <a:ext uri="{FF2B5EF4-FFF2-40B4-BE49-F238E27FC236}">
                  <a16:creationId xmlns:a16="http://schemas.microsoft.com/office/drawing/2014/main" id="{4AC554ED-D2AD-C222-BC75-6E364A56C5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3454" y="1835769"/>
              <a:ext cx="1618412" cy="15353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4" name="Group 1033">
            <a:extLst>
              <a:ext uri="{FF2B5EF4-FFF2-40B4-BE49-F238E27FC236}">
                <a16:creationId xmlns:a16="http://schemas.microsoft.com/office/drawing/2014/main" id="{50DBC455-4F11-B070-2815-612F056276BC}"/>
              </a:ext>
            </a:extLst>
          </p:cNvPr>
          <p:cNvGrpSpPr/>
          <p:nvPr/>
        </p:nvGrpSpPr>
        <p:grpSpPr>
          <a:xfrm>
            <a:off x="9758929" y="763929"/>
            <a:ext cx="2515702" cy="4931592"/>
            <a:chOff x="9756925" y="763928"/>
            <a:chExt cx="2515702" cy="4931592"/>
          </a:xfrm>
        </p:grpSpPr>
        <p:sp>
          <p:nvSpPr>
            <p:cNvPr id="10" name="Rectangle 9">
              <a:extLst>
                <a:ext uri="{FF2B5EF4-FFF2-40B4-BE49-F238E27FC236}">
                  <a16:creationId xmlns:a16="http://schemas.microsoft.com/office/drawing/2014/main" id="{923EE88E-DD37-0380-5830-AACC1D32B68A}"/>
                </a:ext>
              </a:extLst>
            </p:cNvPr>
            <p:cNvSpPr/>
            <p:nvPr/>
          </p:nvSpPr>
          <p:spPr>
            <a:xfrm>
              <a:off x="9756925" y="763928"/>
              <a:ext cx="2437200" cy="4931592"/>
            </a:xfrm>
            <a:prstGeom prst="rect">
              <a:avLst/>
            </a:prstGeom>
            <a:solidFill>
              <a:srgbClr val="BE2B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17" name="TextBox 16">
              <a:extLst>
                <a:ext uri="{FF2B5EF4-FFF2-40B4-BE49-F238E27FC236}">
                  <a16:creationId xmlns:a16="http://schemas.microsoft.com/office/drawing/2014/main" id="{93E4380C-8E87-9B7D-9FFE-032FA85D8C94}"/>
                </a:ext>
              </a:extLst>
            </p:cNvPr>
            <p:cNvSpPr txBox="1"/>
            <p:nvPr/>
          </p:nvSpPr>
          <p:spPr>
            <a:xfrm>
              <a:off x="9769675" y="835480"/>
              <a:ext cx="2437200" cy="830997"/>
            </a:xfrm>
            <a:prstGeom prst="rect">
              <a:avLst/>
            </a:prstGeom>
            <a:noFill/>
          </p:spPr>
          <p:txBody>
            <a:bodyPr wrap="square" lIns="91440" tIns="45720" rIns="91440" bIns="45720" rtlCol="0" anchor="t">
              <a:spAutoFit/>
            </a:bodyPr>
            <a:lstStyle/>
            <a:p>
              <a:pPr algn="ctr"/>
              <a:r>
                <a:rPr lang="en-US" sz="2400" b="1">
                  <a:solidFill>
                    <a:schemeClr val="bg1"/>
                  </a:solidFill>
                </a:rPr>
                <a:t>SOL Turbulence</a:t>
              </a:r>
            </a:p>
          </p:txBody>
        </p:sp>
        <p:sp>
          <p:nvSpPr>
            <p:cNvPr id="50" name="TextBox 49">
              <a:extLst>
                <a:ext uri="{FF2B5EF4-FFF2-40B4-BE49-F238E27FC236}">
                  <a16:creationId xmlns:a16="http://schemas.microsoft.com/office/drawing/2014/main" id="{F7DD5E53-887D-E609-4B9C-75085E538C24}"/>
                </a:ext>
              </a:extLst>
            </p:cNvPr>
            <p:cNvSpPr txBox="1"/>
            <p:nvPr/>
          </p:nvSpPr>
          <p:spPr>
            <a:xfrm>
              <a:off x="9835427" y="3599407"/>
              <a:ext cx="2437200" cy="1569660"/>
            </a:xfrm>
            <a:prstGeom prst="rect">
              <a:avLst/>
            </a:prstGeom>
            <a:noFill/>
          </p:spPr>
          <p:txBody>
            <a:bodyPr wrap="square" rtlCol="0">
              <a:spAutoFit/>
            </a:bodyPr>
            <a:lstStyle/>
            <a:p>
              <a:pPr marL="285750" indent="-285750">
                <a:buFont typeface="Arial" panose="020B0604020202020204" pitchFamily="34" charset="0"/>
                <a:buChar char="•"/>
              </a:pPr>
              <a:r>
                <a:rPr lang="en-US" sz="1600" err="1">
                  <a:solidFill>
                    <a:schemeClr val="bg1"/>
                  </a:solidFill>
                </a:rPr>
                <a:t>StyleGAN</a:t>
              </a:r>
              <a:r>
                <a:rPr lang="en-US" sz="1600">
                  <a:solidFill>
                    <a:schemeClr val="bg1"/>
                  </a:solidFill>
                </a:rPr>
                <a:t> as deconvolution operator for large eddy simulations</a:t>
              </a:r>
            </a:p>
            <a:p>
              <a:pPr marL="285750" indent="-285750">
                <a:buFont typeface="Arial" panose="020B0604020202020204" pitchFamily="34" charset="0"/>
                <a:buChar char="•"/>
              </a:pPr>
              <a:r>
                <a:rPr lang="en-US" sz="1600">
                  <a:solidFill>
                    <a:schemeClr val="bg1"/>
                  </a:solidFill>
                </a:rPr>
                <a:t>Integrated into BOUT++</a:t>
              </a:r>
            </a:p>
          </p:txBody>
        </p:sp>
        <p:pic>
          <p:nvPicPr>
            <p:cNvPr id="58" name="Picture 57" descr="A close up of a fire&#10;&#10;Description automatically generated">
              <a:extLst>
                <a:ext uri="{FF2B5EF4-FFF2-40B4-BE49-F238E27FC236}">
                  <a16:creationId xmlns:a16="http://schemas.microsoft.com/office/drawing/2014/main" id="{8963C01A-7D4E-D959-4781-0F24A2B084D8}"/>
                </a:ext>
              </a:extLst>
            </p:cNvPr>
            <p:cNvPicPr>
              <a:picLocks noChangeAspect="1"/>
            </p:cNvPicPr>
            <p:nvPr/>
          </p:nvPicPr>
          <p:blipFill>
            <a:blip r:embed="rId5"/>
            <a:stretch>
              <a:fillRect/>
            </a:stretch>
          </p:blipFill>
          <p:spPr>
            <a:xfrm>
              <a:off x="10185706" y="1833272"/>
              <a:ext cx="1567229" cy="1537812"/>
            </a:xfrm>
            <a:prstGeom prst="rect">
              <a:avLst/>
            </a:prstGeom>
          </p:spPr>
        </p:pic>
      </p:grpSp>
      <p:grpSp>
        <p:nvGrpSpPr>
          <p:cNvPr id="1035" name="Group 1034">
            <a:extLst>
              <a:ext uri="{FF2B5EF4-FFF2-40B4-BE49-F238E27FC236}">
                <a16:creationId xmlns:a16="http://schemas.microsoft.com/office/drawing/2014/main" id="{0831E92C-2966-FA7F-EFCC-E13C78BD9678}"/>
              </a:ext>
            </a:extLst>
          </p:cNvPr>
          <p:cNvGrpSpPr/>
          <p:nvPr/>
        </p:nvGrpSpPr>
        <p:grpSpPr>
          <a:xfrm>
            <a:off x="7308286" y="763929"/>
            <a:ext cx="2470958" cy="4931592"/>
            <a:chOff x="7308286" y="763929"/>
            <a:chExt cx="2470958" cy="4931592"/>
          </a:xfrm>
        </p:grpSpPr>
        <p:sp>
          <p:nvSpPr>
            <p:cNvPr id="9" name="Rectangle 8">
              <a:extLst>
                <a:ext uri="{FF2B5EF4-FFF2-40B4-BE49-F238E27FC236}">
                  <a16:creationId xmlns:a16="http://schemas.microsoft.com/office/drawing/2014/main" id="{4F662111-8349-C746-76BE-FCB412FB8F2C}"/>
                </a:ext>
              </a:extLst>
            </p:cNvPr>
            <p:cNvSpPr/>
            <p:nvPr/>
          </p:nvSpPr>
          <p:spPr>
            <a:xfrm>
              <a:off x="7316851" y="763929"/>
              <a:ext cx="2462393" cy="493159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16" name="TextBox 15">
              <a:extLst>
                <a:ext uri="{FF2B5EF4-FFF2-40B4-BE49-F238E27FC236}">
                  <a16:creationId xmlns:a16="http://schemas.microsoft.com/office/drawing/2014/main" id="{21C088F6-C36B-764C-6832-A877BED359DF}"/>
                </a:ext>
              </a:extLst>
            </p:cNvPr>
            <p:cNvSpPr txBox="1"/>
            <p:nvPr/>
          </p:nvSpPr>
          <p:spPr>
            <a:xfrm>
              <a:off x="7308286" y="835481"/>
              <a:ext cx="2437200" cy="830997"/>
            </a:xfrm>
            <a:prstGeom prst="rect">
              <a:avLst/>
            </a:prstGeom>
            <a:noFill/>
          </p:spPr>
          <p:txBody>
            <a:bodyPr wrap="square" rtlCol="0">
              <a:spAutoFit/>
            </a:bodyPr>
            <a:lstStyle/>
            <a:p>
              <a:pPr algn="ctr"/>
              <a:r>
                <a:rPr lang="en-US" sz="2400" b="1">
                  <a:solidFill>
                    <a:schemeClr val="bg1"/>
                  </a:solidFill>
                </a:rPr>
                <a:t>Disruption prediction</a:t>
              </a:r>
            </a:p>
          </p:txBody>
        </p:sp>
        <p:sp>
          <p:nvSpPr>
            <p:cNvPr id="62" name="Rectangle 61">
              <a:extLst>
                <a:ext uri="{FF2B5EF4-FFF2-40B4-BE49-F238E27FC236}">
                  <a16:creationId xmlns:a16="http://schemas.microsoft.com/office/drawing/2014/main" id="{3360829B-6A2D-AC08-8048-18A1B052A0AF}"/>
                </a:ext>
              </a:extLst>
            </p:cNvPr>
            <p:cNvSpPr/>
            <p:nvPr/>
          </p:nvSpPr>
          <p:spPr>
            <a:xfrm>
              <a:off x="7444175" y="1835770"/>
              <a:ext cx="2194839" cy="15353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8" name="Group 1037">
            <a:extLst>
              <a:ext uri="{FF2B5EF4-FFF2-40B4-BE49-F238E27FC236}">
                <a16:creationId xmlns:a16="http://schemas.microsoft.com/office/drawing/2014/main" id="{992D149B-8430-A498-3555-BCC791E878A2}"/>
              </a:ext>
            </a:extLst>
          </p:cNvPr>
          <p:cNvGrpSpPr/>
          <p:nvPr/>
        </p:nvGrpSpPr>
        <p:grpSpPr>
          <a:xfrm>
            <a:off x="-750" y="835481"/>
            <a:ext cx="2437950" cy="4767711"/>
            <a:chOff x="-750" y="835481"/>
            <a:chExt cx="2437950" cy="4767711"/>
          </a:xfrm>
        </p:grpSpPr>
        <p:sp>
          <p:nvSpPr>
            <p:cNvPr id="13" name="TextBox 12">
              <a:extLst>
                <a:ext uri="{FF2B5EF4-FFF2-40B4-BE49-F238E27FC236}">
                  <a16:creationId xmlns:a16="http://schemas.microsoft.com/office/drawing/2014/main" id="{A7964978-0F9B-0604-D5C0-10D1B9D9E37F}"/>
                </a:ext>
              </a:extLst>
            </p:cNvPr>
            <p:cNvSpPr txBox="1"/>
            <p:nvPr/>
          </p:nvSpPr>
          <p:spPr>
            <a:xfrm>
              <a:off x="0" y="835481"/>
              <a:ext cx="2437200" cy="830997"/>
            </a:xfrm>
            <a:prstGeom prst="rect">
              <a:avLst/>
            </a:prstGeom>
            <a:noFill/>
          </p:spPr>
          <p:txBody>
            <a:bodyPr wrap="square" rtlCol="0">
              <a:spAutoFit/>
            </a:bodyPr>
            <a:lstStyle/>
            <a:p>
              <a:pPr algn="ctr"/>
              <a:r>
                <a:rPr lang="en-US" sz="2400" b="1">
                  <a:solidFill>
                    <a:schemeClr val="bg1"/>
                  </a:solidFill>
                </a:rPr>
                <a:t>Plasma shape control</a:t>
              </a:r>
            </a:p>
          </p:txBody>
        </p:sp>
        <p:sp>
          <p:nvSpPr>
            <p:cNvPr id="23" name="TextBox 22">
              <a:extLst>
                <a:ext uri="{FF2B5EF4-FFF2-40B4-BE49-F238E27FC236}">
                  <a16:creationId xmlns:a16="http://schemas.microsoft.com/office/drawing/2014/main" id="{2FEDE28D-7434-BB97-316E-0F54E5188CA4}"/>
                </a:ext>
              </a:extLst>
            </p:cNvPr>
            <p:cNvSpPr txBox="1"/>
            <p:nvPr/>
          </p:nvSpPr>
          <p:spPr>
            <a:xfrm>
              <a:off x="-750" y="3541089"/>
              <a:ext cx="2437200" cy="2062103"/>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bg1"/>
                  </a:solidFill>
                </a:rPr>
                <a:t>Evolutive Grad-</a:t>
              </a:r>
              <a:r>
                <a:rPr lang="en-US" sz="1600" err="1">
                  <a:solidFill>
                    <a:schemeClr val="bg1"/>
                  </a:solidFill>
                </a:rPr>
                <a:t>Shafranov</a:t>
              </a:r>
              <a:r>
                <a:rPr lang="en-US" sz="1600">
                  <a:solidFill>
                    <a:schemeClr val="bg1"/>
                  </a:solidFill>
                </a:rPr>
                <a:t> solver</a:t>
              </a:r>
            </a:p>
            <a:p>
              <a:pPr marL="285750" indent="-285750">
                <a:buFont typeface="Arial" panose="020B0604020202020204" pitchFamily="34" charset="0"/>
                <a:buChar char="•"/>
              </a:pPr>
              <a:r>
                <a:rPr lang="en-US" sz="1600">
                  <a:solidFill>
                    <a:schemeClr val="bg1"/>
                  </a:solidFill>
                </a:rPr>
                <a:t>Shape matrix emulation</a:t>
              </a:r>
            </a:p>
            <a:p>
              <a:pPr marL="285750" indent="-285750">
                <a:buFont typeface="Arial" panose="020B0604020202020204" pitchFamily="34" charset="0"/>
                <a:buChar char="•"/>
              </a:pPr>
              <a:r>
                <a:rPr lang="en-US" sz="1600">
                  <a:solidFill>
                    <a:schemeClr val="bg1"/>
                  </a:solidFill>
                </a:rPr>
                <a:t>Reinforcement learning for control</a:t>
              </a:r>
            </a:p>
            <a:p>
              <a:pPr marL="285750" indent="-285750">
                <a:buFont typeface="Arial" panose="020B0604020202020204" pitchFamily="34" charset="0"/>
                <a:buChar char="•"/>
              </a:pPr>
              <a:r>
                <a:rPr lang="en-US" sz="1600">
                  <a:solidFill>
                    <a:schemeClr val="bg1"/>
                  </a:solidFill>
                </a:rPr>
                <a:t>GPU support with JAX</a:t>
              </a:r>
            </a:p>
          </p:txBody>
        </p:sp>
        <p:pic>
          <p:nvPicPr>
            <p:cNvPr id="1028" name="Picture 1027" descr="A diagram of a golf course&#10;&#10;Description automatically generated">
              <a:extLst>
                <a:ext uri="{FF2B5EF4-FFF2-40B4-BE49-F238E27FC236}">
                  <a16:creationId xmlns:a16="http://schemas.microsoft.com/office/drawing/2014/main" id="{DF31E16B-C338-9951-F0EC-ACEECEE2DBCB}"/>
                </a:ext>
              </a:extLst>
            </p:cNvPr>
            <p:cNvPicPr>
              <a:picLocks noChangeAspect="1"/>
            </p:cNvPicPr>
            <p:nvPr/>
          </p:nvPicPr>
          <p:blipFill>
            <a:blip r:embed="rId6"/>
            <a:stretch>
              <a:fillRect/>
            </a:stretch>
          </p:blipFill>
          <p:spPr>
            <a:xfrm>
              <a:off x="235993" y="1835769"/>
              <a:ext cx="1963714" cy="1535316"/>
            </a:xfrm>
            <a:prstGeom prst="rect">
              <a:avLst/>
            </a:prstGeom>
          </p:spPr>
        </p:pic>
      </p:grpSp>
      <p:pic>
        <p:nvPicPr>
          <p:cNvPr id="2" name="Picture 1">
            <a:extLst>
              <a:ext uri="{FF2B5EF4-FFF2-40B4-BE49-F238E27FC236}">
                <a16:creationId xmlns:a16="http://schemas.microsoft.com/office/drawing/2014/main" id="{4A1D9403-4504-74EC-5BEF-6C4185159992}"/>
              </a:ext>
            </a:extLst>
          </p:cNvPr>
          <p:cNvPicPr>
            <a:picLocks noChangeAspect="1"/>
          </p:cNvPicPr>
          <p:nvPr/>
        </p:nvPicPr>
        <p:blipFill>
          <a:blip r:embed="rId7"/>
          <a:stretch>
            <a:fillRect/>
          </a:stretch>
        </p:blipFill>
        <p:spPr>
          <a:xfrm>
            <a:off x="2771081" y="6033951"/>
            <a:ext cx="4545770" cy="521503"/>
          </a:xfrm>
          <a:prstGeom prst="rect">
            <a:avLst/>
          </a:prstGeom>
        </p:spPr>
      </p:pic>
      <p:grpSp>
        <p:nvGrpSpPr>
          <p:cNvPr id="19" name="Group 18">
            <a:extLst>
              <a:ext uri="{FF2B5EF4-FFF2-40B4-BE49-F238E27FC236}">
                <a16:creationId xmlns:a16="http://schemas.microsoft.com/office/drawing/2014/main" id="{17ACFA75-4FC1-133A-8C40-F1DD3C90B669}"/>
              </a:ext>
            </a:extLst>
          </p:cNvPr>
          <p:cNvGrpSpPr/>
          <p:nvPr/>
        </p:nvGrpSpPr>
        <p:grpSpPr>
          <a:xfrm>
            <a:off x="7409430" y="1835295"/>
            <a:ext cx="2264276" cy="1209968"/>
            <a:chOff x="6855203" y="4244877"/>
            <a:chExt cx="4572000" cy="2286000"/>
          </a:xfrm>
        </p:grpSpPr>
        <p:pic>
          <p:nvPicPr>
            <p:cNvPr id="12" name="Picture 11">
              <a:extLst>
                <a:ext uri="{FF2B5EF4-FFF2-40B4-BE49-F238E27FC236}">
                  <a16:creationId xmlns:a16="http://schemas.microsoft.com/office/drawing/2014/main" id="{FE8C80AC-C600-CF4C-B4B7-F7461A348A8F}"/>
                </a:ext>
              </a:extLst>
            </p:cNvPr>
            <p:cNvPicPr>
              <a:picLocks noChangeAspect="1"/>
            </p:cNvPicPr>
            <p:nvPr/>
          </p:nvPicPr>
          <p:blipFill>
            <a:blip r:embed="rId8"/>
            <a:stretch>
              <a:fillRect/>
            </a:stretch>
          </p:blipFill>
          <p:spPr>
            <a:xfrm>
              <a:off x="6855203" y="4244877"/>
              <a:ext cx="4572000" cy="2286000"/>
            </a:xfrm>
            <a:prstGeom prst="rect">
              <a:avLst/>
            </a:prstGeom>
          </p:spPr>
        </p:pic>
        <p:sp>
          <p:nvSpPr>
            <p:cNvPr id="18" name="TextBox 17">
              <a:extLst>
                <a:ext uri="{FF2B5EF4-FFF2-40B4-BE49-F238E27FC236}">
                  <a16:creationId xmlns:a16="http://schemas.microsoft.com/office/drawing/2014/main" id="{69B42247-A822-1717-B0EA-EC255C152F97}"/>
                </a:ext>
              </a:extLst>
            </p:cNvPr>
            <p:cNvSpPr txBox="1"/>
            <p:nvPr/>
          </p:nvSpPr>
          <p:spPr>
            <a:xfrm>
              <a:off x="7480245" y="4373344"/>
              <a:ext cx="1770683" cy="465187"/>
            </a:xfrm>
            <a:prstGeom prst="rect">
              <a:avLst/>
            </a:prstGeom>
            <a:noFill/>
          </p:spPr>
          <p:txBody>
            <a:bodyPr wrap="square">
              <a:spAutoFit/>
            </a:bodyPr>
            <a:lstStyle/>
            <a:p>
              <a:r>
                <a:rPr lang="en-US" sz="1000">
                  <a:solidFill>
                    <a:schemeClr val="tx1">
                      <a:lumMod val="85000"/>
                      <a:lumOff val="15000"/>
                    </a:schemeClr>
                  </a:solidFill>
                </a:rPr>
                <a:t>MAST 8203</a:t>
              </a:r>
              <a:endParaRPr lang="en-US" sz="1000"/>
            </a:p>
          </p:txBody>
        </p:sp>
      </p:grpSp>
      <p:sp>
        <p:nvSpPr>
          <p:cNvPr id="21" name="TextBox 20">
            <a:extLst>
              <a:ext uri="{FF2B5EF4-FFF2-40B4-BE49-F238E27FC236}">
                <a16:creationId xmlns:a16="http://schemas.microsoft.com/office/drawing/2014/main" id="{74348690-42FD-ADD2-8B44-641BEE433163}"/>
              </a:ext>
            </a:extLst>
          </p:cNvPr>
          <p:cNvSpPr txBox="1"/>
          <p:nvPr/>
        </p:nvSpPr>
        <p:spPr>
          <a:xfrm>
            <a:off x="7502009" y="2924136"/>
            <a:ext cx="2264276" cy="461665"/>
          </a:xfrm>
          <a:prstGeom prst="rect">
            <a:avLst/>
          </a:prstGeom>
          <a:noFill/>
        </p:spPr>
        <p:txBody>
          <a:bodyPr wrap="square">
            <a:spAutoFit/>
          </a:bodyPr>
          <a:lstStyle/>
          <a:p>
            <a:r>
              <a:rPr lang="en-US" sz="800" b="1">
                <a:solidFill>
                  <a:schemeClr val="accent1">
                    <a:lumMod val="75000"/>
                  </a:schemeClr>
                </a:solidFill>
              </a:rPr>
              <a:t>---  Past plasma current</a:t>
            </a:r>
          </a:p>
          <a:p>
            <a:r>
              <a:rPr lang="en-US" sz="800" b="1">
                <a:solidFill>
                  <a:schemeClr val="accent6">
                    <a:lumMod val="75000"/>
                  </a:schemeClr>
                </a:solidFill>
              </a:rPr>
              <a:t>--- Future plasma current</a:t>
            </a:r>
          </a:p>
          <a:p>
            <a:r>
              <a:rPr lang="en-US" sz="800" b="1">
                <a:solidFill>
                  <a:srgbClr val="F08900"/>
                </a:solidFill>
              </a:rPr>
              <a:t>--- Prediction with uncertainty</a:t>
            </a:r>
          </a:p>
        </p:txBody>
      </p:sp>
      <p:sp>
        <p:nvSpPr>
          <p:cNvPr id="22" name="TextBox 21">
            <a:extLst>
              <a:ext uri="{FF2B5EF4-FFF2-40B4-BE49-F238E27FC236}">
                <a16:creationId xmlns:a16="http://schemas.microsoft.com/office/drawing/2014/main" id="{AFC7FA3B-05AF-B4C0-AACA-5B06A1F53F13}"/>
              </a:ext>
            </a:extLst>
          </p:cNvPr>
          <p:cNvSpPr txBox="1"/>
          <p:nvPr/>
        </p:nvSpPr>
        <p:spPr>
          <a:xfrm>
            <a:off x="7315008" y="3599408"/>
            <a:ext cx="2437200" cy="2308324"/>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bg1"/>
                </a:solidFill>
              </a:rPr>
              <a:t>Unsupervised approach eliminates need for manual labeling</a:t>
            </a:r>
          </a:p>
          <a:p>
            <a:pPr marL="285750" indent="-285750">
              <a:buFont typeface="Arial" panose="020B0604020202020204" pitchFamily="34" charset="0"/>
              <a:buChar char="•"/>
            </a:pPr>
            <a:r>
              <a:rPr lang="en-US" sz="1600">
                <a:solidFill>
                  <a:schemeClr val="bg1"/>
                </a:solidFill>
              </a:rPr>
              <a:t>Stack of VAEs for pre-training</a:t>
            </a:r>
          </a:p>
          <a:p>
            <a:pPr marL="285750" indent="-285750">
              <a:buFont typeface="Arial" panose="020B0604020202020204" pitchFamily="34" charset="0"/>
              <a:buChar char="•"/>
            </a:pPr>
            <a:r>
              <a:rPr lang="en-US" sz="1600">
                <a:solidFill>
                  <a:schemeClr val="bg1"/>
                </a:solidFill>
              </a:rPr>
              <a:t>Uncertainty-aware prediction</a:t>
            </a:r>
          </a:p>
          <a:p>
            <a:pPr marL="285750" indent="-285750">
              <a:buFont typeface="Arial" panose="020B0604020202020204" pitchFamily="34" charset="0"/>
              <a:buChar char="•"/>
            </a:pPr>
            <a:endParaRPr lang="en-US" sz="1600">
              <a:solidFill>
                <a:schemeClr val="bg1"/>
              </a:solidFill>
            </a:endParaRPr>
          </a:p>
        </p:txBody>
      </p:sp>
    </p:spTree>
    <p:extLst>
      <p:ext uri="{BB962C8B-B14F-4D97-AF65-F5344CB8AC3E}">
        <p14:creationId xmlns:p14="http://schemas.microsoft.com/office/powerpoint/2010/main" val="1605297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52111C-DA2E-C3A8-C7FC-F779B0FD5B86}"/>
              </a:ext>
            </a:extLst>
          </p:cNvPr>
          <p:cNvPicPr>
            <a:picLocks noChangeAspect="1"/>
          </p:cNvPicPr>
          <p:nvPr/>
        </p:nvPicPr>
        <p:blipFill>
          <a:blip r:embed="rId2"/>
          <a:stretch>
            <a:fillRect/>
          </a:stretch>
        </p:blipFill>
        <p:spPr>
          <a:xfrm>
            <a:off x="2364058" y="1304693"/>
            <a:ext cx="9872546" cy="5553307"/>
          </a:xfrm>
          <a:prstGeom prst="rect">
            <a:avLst/>
          </a:prstGeom>
        </p:spPr>
      </p:pic>
      <p:sp>
        <p:nvSpPr>
          <p:cNvPr id="4" name="TextBox 3">
            <a:extLst>
              <a:ext uri="{FF2B5EF4-FFF2-40B4-BE49-F238E27FC236}">
                <a16:creationId xmlns:a16="http://schemas.microsoft.com/office/drawing/2014/main" id="{042E0566-0C3B-92FA-B98B-FF203B838A10}"/>
              </a:ext>
            </a:extLst>
          </p:cNvPr>
          <p:cNvSpPr txBox="1"/>
          <p:nvPr/>
        </p:nvSpPr>
        <p:spPr>
          <a:xfrm>
            <a:off x="403340" y="345182"/>
            <a:ext cx="8629147" cy="769441"/>
          </a:xfrm>
          <a:prstGeom prst="rect">
            <a:avLst/>
          </a:prstGeom>
          <a:noFill/>
        </p:spPr>
        <p:txBody>
          <a:bodyPr wrap="square" rtlCol="0" anchor="t">
            <a:spAutoFit/>
          </a:bodyPr>
          <a:lstStyle/>
          <a:p>
            <a:r>
              <a:rPr lang="en-US" sz="4400" b="1" spc="-150">
                <a:latin typeface="Arial" panose="020B0604020202020204" pitchFamily="34" charset="0"/>
                <a:cs typeface="Arial" panose="020B0604020202020204" pitchFamily="34" charset="0"/>
              </a:rPr>
              <a:t>AI activities at the Hartree Centre</a:t>
            </a:r>
          </a:p>
        </p:txBody>
      </p:sp>
    </p:spTree>
    <p:extLst>
      <p:ext uri="{BB962C8B-B14F-4D97-AF65-F5344CB8AC3E}">
        <p14:creationId xmlns:p14="http://schemas.microsoft.com/office/powerpoint/2010/main" val="1740389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CA88E983-168F-E0C1-ACA6-93A459B9CEE1}"/>
              </a:ext>
            </a:extLst>
          </p:cNvPr>
          <p:cNvSpPr txBox="1"/>
          <p:nvPr/>
        </p:nvSpPr>
        <p:spPr>
          <a:xfrm>
            <a:off x="680934" y="1672677"/>
            <a:ext cx="4918376" cy="3000821"/>
          </a:xfrm>
          <a:prstGeom prst="rect">
            <a:avLst/>
          </a:prstGeom>
          <a:noFill/>
        </p:spPr>
        <p:txBody>
          <a:bodyPr wrap="square" lIns="91440" tIns="45720" rIns="91440" bIns="45720" rtlCol="0" anchor="t">
            <a:spAutoFit/>
          </a:bodyPr>
          <a:lstStyle/>
          <a:p>
            <a:pPr algn="ctr"/>
            <a:r>
              <a:rPr lang="en-US" sz="2100"/>
              <a:t>How to design </a:t>
            </a:r>
          </a:p>
          <a:p>
            <a:pPr algn="ctr"/>
            <a:r>
              <a:rPr lang="en-US" sz="2100"/>
              <a:t>the fusion power plant of the future?</a:t>
            </a:r>
          </a:p>
          <a:p>
            <a:pPr algn="ctr"/>
            <a:endParaRPr lang="en-US" sz="2100"/>
          </a:p>
          <a:p>
            <a:pPr algn="ctr"/>
            <a:r>
              <a:rPr lang="en-US" sz="2100"/>
              <a:t>Iterative cycle</a:t>
            </a:r>
          </a:p>
          <a:p>
            <a:pPr algn="ctr"/>
            <a:r>
              <a:rPr lang="en-US" sz="2100"/>
              <a:t>design – build – improve</a:t>
            </a:r>
          </a:p>
          <a:p>
            <a:pPr algn="ctr"/>
            <a:r>
              <a:rPr lang="en-US" sz="2100"/>
              <a:t>is unfeasible</a:t>
            </a:r>
          </a:p>
          <a:p>
            <a:pPr algn="ctr"/>
            <a:endParaRPr lang="en-US" sz="2100" b="1">
              <a:latin typeface="Arial"/>
              <a:cs typeface="Arial"/>
            </a:endParaRPr>
          </a:p>
          <a:p>
            <a:pPr algn="ctr"/>
            <a:r>
              <a:rPr lang="en-US" sz="2100">
                <a:latin typeface="Arial"/>
                <a:cs typeface="Arial"/>
              </a:rPr>
              <a:t>Can we get a full </a:t>
            </a:r>
            <a:r>
              <a:rPr lang="en-US" sz="2100" i="1">
                <a:latin typeface="Arial"/>
                <a:cs typeface="Arial"/>
              </a:rPr>
              <a:t>in silico </a:t>
            </a:r>
            <a:r>
              <a:rPr lang="en-US" sz="2100">
                <a:latin typeface="Arial"/>
                <a:cs typeface="Arial"/>
              </a:rPr>
              <a:t>replica</a:t>
            </a:r>
          </a:p>
          <a:p>
            <a:pPr algn="ctr"/>
            <a:r>
              <a:rPr lang="en-US" sz="2100">
                <a:latin typeface="Arial"/>
                <a:cs typeface="Arial"/>
              </a:rPr>
              <a:t> of a nuclear fusion reactor?</a:t>
            </a:r>
          </a:p>
        </p:txBody>
      </p:sp>
      <p:sp>
        <p:nvSpPr>
          <p:cNvPr id="3" name="TextBox 2">
            <a:extLst>
              <a:ext uri="{FF2B5EF4-FFF2-40B4-BE49-F238E27FC236}">
                <a16:creationId xmlns:a16="http://schemas.microsoft.com/office/drawing/2014/main" id="{67845116-8686-59C4-367B-776BA42019B5}"/>
              </a:ext>
            </a:extLst>
          </p:cNvPr>
          <p:cNvSpPr txBox="1"/>
          <p:nvPr/>
        </p:nvSpPr>
        <p:spPr>
          <a:xfrm>
            <a:off x="403384" y="144156"/>
            <a:ext cx="7271491" cy="1138773"/>
          </a:xfrm>
          <a:prstGeom prst="rect">
            <a:avLst/>
          </a:prstGeom>
          <a:noFill/>
        </p:spPr>
        <p:txBody>
          <a:bodyPr wrap="square" lIns="91440" tIns="45720" rIns="91440" bIns="45720" rtlCol="0" anchor="t">
            <a:spAutoFit/>
          </a:bodyPr>
          <a:lstStyle/>
          <a:p>
            <a:pPr>
              <a:defRPr/>
            </a:pPr>
            <a:r>
              <a:rPr lang="en-US" sz="4400" b="1" spc="-150">
                <a:solidFill>
                  <a:srgbClr val="2E2D62"/>
                </a:solidFill>
                <a:latin typeface="Arial"/>
                <a:cs typeface="Arial"/>
              </a:rPr>
              <a:t>The Fusion Computing Lab</a:t>
            </a:r>
            <a:endParaRPr lang="en-US">
              <a:cs typeface="Arial" panose="020B0604020202020204"/>
            </a:endParaRPr>
          </a:p>
          <a:p>
            <a:pPr>
              <a:defRPr/>
            </a:pPr>
            <a:r>
              <a:rPr lang="en-US" sz="2400" spc="-150">
                <a:solidFill>
                  <a:srgbClr val="2E2D62"/>
                </a:solidFill>
                <a:latin typeface="Arial"/>
                <a:cs typeface="Arial"/>
              </a:rPr>
              <a:t>A collaboration with </a:t>
            </a:r>
            <a:r>
              <a:rPr lang="en-US" sz="2400" spc="-150" err="1">
                <a:solidFill>
                  <a:srgbClr val="2E2D62"/>
                </a:solidFill>
                <a:latin typeface="Arial"/>
                <a:ea typeface="+mn-lt"/>
                <a:cs typeface="Arial"/>
              </a:rPr>
              <a:t>digiLab</a:t>
            </a:r>
            <a:r>
              <a:rPr lang="en-US" sz="2400" spc="-150">
                <a:solidFill>
                  <a:srgbClr val="2E2D62"/>
                </a:solidFill>
                <a:latin typeface="Arial"/>
                <a:ea typeface="+mn-lt"/>
                <a:cs typeface="Arial"/>
              </a:rPr>
              <a:t> and the UKAEA</a:t>
            </a:r>
            <a:endParaRPr lang="en-US" sz="2400" b="1" i="1" u="none" strike="noStrike" kern="1200" cap="none" spc="-150" normalizeH="0" baseline="0" noProof="0">
              <a:ln>
                <a:noFill/>
              </a:ln>
              <a:solidFill>
                <a:srgbClr val="2E2D62"/>
              </a:solidFill>
              <a:effectLst/>
              <a:uLnTx/>
              <a:uFillTx/>
              <a:latin typeface="Arial"/>
              <a:cs typeface="Arial"/>
            </a:endParaRPr>
          </a:p>
        </p:txBody>
      </p:sp>
      <p:pic>
        <p:nvPicPr>
          <p:cNvPr id="2" name="Picture 1">
            <a:extLst>
              <a:ext uri="{FF2B5EF4-FFF2-40B4-BE49-F238E27FC236}">
                <a16:creationId xmlns:a16="http://schemas.microsoft.com/office/drawing/2014/main" id="{C44ECDE0-3DBF-F6F8-5C26-24C084A0F5E6}"/>
              </a:ext>
            </a:extLst>
          </p:cNvPr>
          <p:cNvPicPr>
            <a:picLocks noChangeAspect="1"/>
          </p:cNvPicPr>
          <p:nvPr/>
        </p:nvPicPr>
        <p:blipFill>
          <a:blip r:embed="rId3"/>
          <a:stretch>
            <a:fillRect/>
          </a:stretch>
        </p:blipFill>
        <p:spPr>
          <a:xfrm>
            <a:off x="6592691" y="841774"/>
            <a:ext cx="5376151" cy="5085493"/>
          </a:xfrm>
          <a:prstGeom prst="rect">
            <a:avLst/>
          </a:prstGeom>
        </p:spPr>
      </p:pic>
      <p:pic>
        <p:nvPicPr>
          <p:cNvPr id="7" name="Picture 6">
            <a:extLst>
              <a:ext uri="{FF2B5EF4-FFF2-40B4-BE49-F238E27FC236}">
                <a16:creationId xmlns:a16="http://schemas.microsoft.com/office/drawing/2014/main" id="{4AB6B304-47AC-02FC-BD45-53EF21CC24C0}"/>
              </a:ext>
            </a:extLst>
          </p:cNvPr>
          <p:cNvPicPr>
            <a:picLocks noChangeAspect="1"/>
          </p:cNvPicPr>
          <p:nvPr/>
        </p:nvPicPr>
        <p:blipFill>
          <a:blip r:embed="rId4"/>
          <a:stretch>
            <a:fillRect/>
          </a:stretch>
        </p:blipFill>
        <p:spPr>
          <a:xfrm>
            <a:off x="4790484" y="6111924"/>
            <a:ext cx="4545770" cy="521503"/>
          </a:xfrm>
          <a:prstGeom prst="rect">
            <a:avLst/>
          </a:prstGeom>
        </p:spPr>
      </p:pic>
      <p:grpSp>
        <p:nvGrpSpPr>
          <p:cNvPr id="10" name="Group 9">
            <a:extLst>
              <a:ext uri="{FF2B5EF4-FFF2-40B4-BE49-F238E27FC236}">
                <a16:creationId xmlns:a16="http://schemas.microsoft.com/office/drawing/2014/main" id="{68D59008-1FFC-A8C0-CC30-A14CFC047961}"/>
              </a:ext>
            </a:extLst>
          </p:cNvPr>
          <p:cNvGrpSpPr/>
          <p:nvPr/>
        </p:nvGrpSpPr>
        <p:grpSpPr>
          <a:xfrm>
            <a:off x="2827009" y="6099976"/>
            <a:ext cx="1398008" cy="545400"/>
            <a:chOff x="2389687" y="5674656"/>
            <a:chExt cx="1398008" cy="545400"/>
          </a:xfrm>
        </p:grpSpPr>
        <p:sp>
          <p:nvSpPr>
            <p:cNvPr id="11" name="Rectangle 10">
              <a:extLst>
                <a:ext uri="{FF2B5EF4-FFF2-40B4-BE49-F238E27FC236}">
                  <a16:creationId xmlns:a16="http://schemas.microsoft.com/office/drawing/2014/main" id="{4995D1F4-CF7C-9140-79BC-65ED84ABC6E0}"/>
                </a:ext>
              </a:extLst>
            </p:cNvPr>
            <p:cNvSpPr/>
            <p:nvPr/>
          </p:nvSpPr>
          <p:spPr>
            <a:xfrm>
              <a:off x="2389687" y="5674656"/>
              <a:ext cx="1398008" cy="545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a:extLst>
                <a:ext uri="{FF2B5EF4-FFF2-40B4-BE49-F238E27FC236}">
                  <a16:creationId xmlns:a16="http://schemas.microsoft.com/office/drawing/2014/main" id="{075FEC8C-3913-1727-1507-14D22CBE20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9687" y="5734166"/>
              <a:ext cx="1398008" cy="4503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02873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9742C-7638-87E8-9F13-2550EA05835F}"/>
              </a:ext>
            </a:extLst>
          </p:cNvPr>
          <p:cNvSpPr>
            <a:spLocks noGrp="1"/>
          </p:cNvSpPr>
          <p:nvPr>
            <p:ph type="title"/>
          </p:nvPr>
        </p:nvSpPr>
        <p:spPr>
          <a:xfrm>
            <a:off x="868122" y="1501287"/>
            <a:ext cx="3768762" cy="4329838"/>
          </a:xfrm>
        </p:spPr>
        <p:txBody>
          <a:bodyPr>
            <a:normAutofit/>
          </a:bodyPr>
          <a:lstStyle/>
          <a:p>
            <a:pPr algn="ctr"/>
            <a:r>
              <a:rPr lang="en-US" i="1">
                <a:latin typeface="Arial"/>
                <a:cs typeface="Arial"/>
              </a:rPr>
              <a:t>Fusion Computing Lab</a:t>
            </a:r>
            <a:endParaRPr lang="en-US" i="1"/>
          </a:p>
        </p:txBody>
      </p:sp>
      <p:graphicFrame>
        <p:nvGraphicFramePr>
          <p:cNvPr id="5" name="Content Placeholder 2">
            <a:extLst>
              <a:ext uri="{FF2B5EF4-FFF2-40B4-BE49-F238E27FC236}">
                <a16:creationId xmlns:a16="http://schemas.microsoft.com/office/drawing/2014/main" id="{6665F899-0092-A637-8906-FD500A902921}"/>
              </a:ext>
            </a:extLst>
          </p:cNvPr>
          <p:cNvGraphicFramePr>
            <a:graphicFrameLocks noGrp="1"/>
          </p:cNvGraphicFramePr>
          <p:nvPr>
            <p:ph idx="1"/>
          </p:nvPr>
        </p:nvGraphicFramePr>
        <p:xfrm>
          <a:off x="6063844" y="477540"/>
          <a:ext cx="5806713" cy="61795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 name="Rectangle 37">
            <a:extLst>
              <a:ext uri="{FF2B5EF4-FFF2-40B4-BE49-F238E27FC236}">
                <a16:creationId xmlns:a16="http://schemas.microsoft.com/office/drawing/2014/main" id="{A0AD7FB3-EACC-CFDE-E9FA-A5221DE40E8C}"/>
              </a:ext>
            </a:extLst>
          </p:cNvPr>
          <p:cNvSpPr/>
          <p:nvPr/>
        </p:nvSpPr>
        <p:spPr>
          <a:xfrm>
            <a:off x="0" y="0"/>
            <a:ext cx="4890596" cy="206447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47952E3-2ECA-EC14-F581-38927BE3E707}"/>
              </a:ext>
            </a:extLst>
          </p:cNvPr>
          <p:cNvGrpSpPr>
            <a:grpSpLocks noChangeAspect="1"/>
          </p:cNvGrpSpPr>
          <p:nvPr/>
        </p:nvGrpSpPr>
        <p:grpSpPr>
          <a:xfrm>
            <a:off x="1282408" y="1240438"/>
            <a:ext cx="3352941" cy="1440000"/>
            <a:chOff x="5084836" y="775258"/>
            <a:chExt cx="3619500" cy="1554480"/>
          </a:xfrm>
        </p:grpSpPr>
        <p:sp>
          <p:nvSpPr>
            <p:cNvPr id="7" name="Rectangle 6">
              <a:extLst>
                <a:ext uri="{FF2B5EF4-FFF2-40B4-BE49-F238E27FC236}">
                  <a16:creationId xmlns:a16="http://schemas.microsoft.com/office/drawing/2014/main" id="{1BE81507-6C10-21E8-2C01-798EF6B6DDD1}"/>
                </a:ext>
              </a:extLst>
            </p:cNvPr>
            <p:cNvSpPr/>
            <p:nvPr/>
          </p:nvSpPr>
          <p:spPr>
            <a:xfrm>
              <a:off x="5084836" y="912572"/>
              <a:ext cx="3550103" cy="129829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A11BAC3-9035-F59B-8E58-E0ADDD013DEF}"/>
                </a:ext>
              </a:extLst>
            </p:cNvPr>
            <p:cNvPicPr>
              <a:picLocks noChangeAspect="1"/>
            </p:cNvPicPr>
            <p:nvPr/>
          </p:nvPicPr>
          <p:blipFill>
            <a:blip r:embed="rId8"/>
            <a:srcRect/>
            <a:stretch/>
          </p:blipFill>
          <p:spPr>
            <a:xfrm>
              <a:off x="5084836" y="775258"/>
              <a:ext cx="3619500" cy="1554480"/>
            </a:xfrm>
            <a:prstGeom prst="rect">
              <a:avLst/>
            </a:prstGeom>
          </p:spPr>
        </p:pic>
      </p:grpSp>
      <p:pic>
        <p:nvPicPr>
          <p:cNvPr id="12" name="Picture 11">
            <a:extLst>
              <a:ext uri="{FF2B5EF4-FFF2-40B4-BE49-F238E27FC236}">
                <a16:creationId xmlns:a16="http://schemas.microsoft.com/office/drawing/2014/main" id="{67F0A57B-7F1D-60BE-7030-81A01A0C5B8A}"/>
              </a:ext>
            </a:extLst>
          </p:cNvPr>
          <p:cNvPicPr>
            <a:picLocks noChangeAspect="1"/>
          </p:cNvPicPr>
          <p:nvPr/>
        </p:nvPicPr>
        <p:blipFill>
          <a:blip r:embed="rId9"/>
          <a:stretch>
            <a:fillRect/>
          </a:stretch>
        </p:blipFill>
        <p:spPr>
          <a:xfrm>
            <a:off x="608046" y="515047"/>
            <a:ext cx="4567728" cy="524022"/>
          </a:xfrm>
          <a:prstGeom prst="rect">
            <a:avLst/>
          </a:prstGeom>
        </p:spPr>
      </p:pic>
      <p:sp>
        <p:nvSpPr>
          <p:cNvPr id="40" name="Rectangle 39">
            <a:extLst>
              <a:ext uri="{FF2B5EF4-FFF2-40B4-BE49-F238E27FC236}">
                <a16:creationId xmlns:a16="http://schemas.microsoft.com/office/drawing/2014/main" id="{1811145F-8853-DF47-0BB5-E3935683B430}"/>
              </a:ext>
            </a:extLst>
          </p:cNvPr>
          <p:cNvSpPr/>
          <p:nvPr/>
        </p:nvSpPr>
        <p:spPr>
          <a:xfrm>
            <a:off x="0" y="4793530"/>
            <a:ext cx="4890596" cy="206447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E7B13FD6-E57B-2B3A-DAD1-18DD891493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2770" y="5820975"/>
            <a:ext cx="1391925" cy="83608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AD7D1A6B-5321-4F26-B5E1-A653ACAE452C}"/>
              </a:ext>
            </a:extLst>
          </p:cNvPr>
          <p:cNvGrpSpPr/>
          <p:nvPr/>
        </p:nvGrpSpPr>
        <p:grpSpPr>
          <a:xfrm>
            <a:off x="3406504" y="6108355"/>
            <a:ext cx="1398008" cy="545400"/>
            <a:chOff x="2389687" y="5674656"/>
            <a:chExt cx="1398008" cy="545400"/>
          </a:xfrm>
        </p:grpSpPr>
        <p:sp>
          <p:nvSpPr>
            <p:cNvPr id="16" name="Rectangle 15">
              <a:extLst>
                <a:ext uri="{FF2B5EF4-FFF2-40B4-BE49-F238E27FC236}">
                  <a16:creationId xmlns:a16="http://schemas.microsoft.com/office/drawing/2014/main" id="{A8EA50CD-42D2-54F1-4F56-EA9602E8B31C}"/>
                </a:ext>
              </a:extLst>
            </p:cNvPr>
            <p:cNvSpPr/>
            <p:nvPr/>
          </p:nvSpPr>
          <p:spPr>
            <a:xfrm>
              <a:off x="2389687" y="5674656"/>
              <a:ext cx="1398008" cy="545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8C947F2F-131A-9587-FD31-743876B5D38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89687" y="5734166"/>
              <a:ext cx="1398008" cy="4503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7D7158C0-2BC1-C977-7BD3-8A072532ACC7}"/>
              </a:ext>
            </a:extLst>
          </p:cNvPr>
          <p:cNvGrpSpPr/>
          <p:nvPr/>
        </p:nvGrpSpPr>
        <p:grpSpPr>
          <a:xfrm>
            <a:off x="3121963" y="4859620"/>
            <a:ext cx="2045290" cy="691121"/>
            <a:chOff x="2442193" y="4685122"/>
            <a:chExt cx="2045290" cy="691121"/>
          </a:xfrm>
        </p:grpSpPr>
        <p:sp>
          <p:nvSpPr>
            <p:cNvPr id="20" name="Rectangle 19">
              <a:extLst>
                <a:ext uri="{FF2B5EF4-FFF2-40B4-BE49-F238E27FC236}">
                  <a16:creationId xmlns:a16="http://schemas.microsoft.com/office/drawing/2014/main" id="{7B4E0110-5F1B-732C-D658-60B08AF96F4A}"/>
                </a:ext>
              </a:extLst>
            </p:cNvPr>
            <p:cNvSpPr/>
            <p:nvPr/>
          </p:nvSpPr>
          <p:spPr>
            <a:xfrm>
              <a:off x="2442193" y="4685122"/>
              <a:ext cx="2045290" cy="69112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a:extLst>
                <a:ext uri="{FF2B5EF4-FFF2-40B4-BE49-F238E27FC236}">
                  <a16:creationId xmlns:a16="http://schemas.microsoft.com/office/drawing/2014/main" id="{B4CD7174-2CD7-9A15-C274-555F3D289BA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97163" y="4746806"/>
              <a:ext cx="1935351" cy="5677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47DEC264-8A8A-E341-410A-33D4E572CF1A}"/>
              </a:ext>
            </a:extLst>
          </p:cNvPr>
          <p:cNvGrpSpPr/>
          <p:nvPr/>
        </p:nvGrpSpPr>
        <p:grpSpPr>
          <a:xfrm>
            <a:off x="296310" y="4858229"/>
            <a:ext cx="1794593" cy="875000"/>
            <a:chOff x="296310" y="4405741"/>
            <a:chExt cx="1794593" cy="875000"/>
          </a:xfrm>
        </p:grpSpPr>
        <p:sp>
          <p:nvSpPr>
            <p:cNvPr id="36" name="Rectangle 35">
              <a:extLst>
                <a:ext uri="{FF2B5EF4-FFF2-40B4-BE49-F238E27FC236}">
                  <a16:creationId xmlns:a16="http://schemas.microsoft.com/office/drawing/2014/main" id="{1FF47FC4-FC87-6568-B1E0-4698971D558F}"/>
                </a:ext>
              </a:extLst>
            </p:cNvPr>
            <p:cNvSpPr/>
            <p:nvPr/>
          </p:nvSpPr>
          <p:spPr>
            <a:xfrm>
              <a:off x="296310" y="4431673"/>
              <a:ext cx="1794593" cy="82313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a:extLst>
                <a:ext uri="{FF2B5EF4-FFF2-40B4-BE49-F238E27FC236}">
                  <a16:creationId xmlns:a16="http://schemas.microsoft.com/office/drawing/2014/main" id="{D641C0A1-1E8D-ADF7-FB3E-222629C9427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6224" y="4405741"/>
              <a:ext cx="1654765" cy="875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1208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EB32146-EEB7-4B98-1E76-BA2E7E180EA0}"/>
              </a:ext>
            </a:extLst>
          </p:cNvPr>
          <p:cNvSpPr/>
          <p:nvPr/>
        </p:nvSpPr>
        <p:spPr>
          <a:xfrm>
            <a:off x="668928" y="947959"/>
            <a:ext cx="11099002" cy="4829121"/>
          </a:xfrm>
          <a:prstGeom prst="rect">
            <a:avLst/>
          </a:prstGeom>
          <a:solidFill>
            <a:schemeClr val="accent2">
              <a:lumMod val="20000"/>
              <a:lumOff val="80000"/>
            </a:schemeClr>
          </a:solidFill>
          <a:ln w="412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6C0DAD1-5C21-A8E1-DD97-6272C74CE1FB}"/>
              </a:ext>
            </a:extLst>
          </p:cNvPr>
          <p:cNvSpPr txBox="1"/>
          <p:nvPr/>
        </p:nvSpPr>
        <p:spPr>
          <a:xfrm>
            <a:off x="4884714" y="2232810"/>
            <a:ext cx="2667428" cy="1477328"/>
          </a:xfrm>
          <a:prstGeom prst="rect">
            <a:avLst/>
          </a:prstGeom>
          <a:solidFill>
            <a:schemeClr val="accent2">
              <a:lumMod val="40000"/>
              <a:lumOff val="60000"/>
            </a:schemeClr>
          </a:solidFill>
          <a:effectLst>
            <a:softEdge rad="38100"/>
          </a:effectLst>
        </p:spPr>
        <p:txBody>
          <a:bodyPr wrap="square" lIns="91440" tIns="45720" rIns="91440" bIns="45720" rtlCol="0" anchor="t">
            <a:spAutoFit/>
          </a:bodyPr>
          <a:lstStyle/>
          <a:p>
            <a:pPr algn="ctr"/>
            <a:r>
              <a:rPr lang="en-US" b="1"/>
              <a:t>WS-1: </a:t>
            </a:r>
          </a:p>
          <a:p>
            <a:pPr algn="ctr"/>
            <a:r>
              <a:rPr lang="en-US" b="1"/>
              <a:t>Digital Thread co-integration</a:t>
            </a:r>
          </a:p>
          <a:p>
            <a:pPr algn="ctr"/>
            <a:r>
              <a:rPr lang="en-US"/>
              <a:t>bringing it all together to build a digital twin</a:t>
            </a:r>
            <a:endParaRPr lang="en-US">
              <a:cs typeface="Arial"/>
            </a:endParaRPr>
          </a:p>
        </p:txBody>
      </p:sp>
      <p:sp>
        <p:nvSpPr>
          <p:cNvPr id="10" name="TextBox 9">
            <a:extLst>
              <a:ext uri="{FF2B5EF4-FFF2-40B4-BE49-F238E27FC236}">
                <a16:creationId xmlns:a16="http://schemas.microsoft.com/office/drawing/2014/main" id="{7018054A-093F-3701-55A8-7BC0C2191C87}"/>
              </a:ext>
            </a:extLst>
          </p:cNvPr>
          <p:cNvSpPr txBox="1"/>
          <p:nvPr/>
        </p:nvSpPr>
        <p:spPr>
          <a:xfrm>
            <a:off x="951728" y="1120676"/>
            <a:ext cx="3204022" cy="2308324"/>
          </a:xfrm>
          <a:prstGeom prst="rect">
            <a:avLst/>
          </a:prstGeom>
          <a:solidFill>
            <a:schemeClr val="accent2">
              <a:lumMod val="40000"/>
              <a:lumOff val="60000"/>
            </a:schemeClr>
          </a:solidFill>
          <a:effectLst>
            <a:softEdge rad="48034"/>
          </a:effectLst>
        </p:spPr>
        <p:txBody>
          <a:bodyPr wrap="square" lIns="91440" tIns="45720" rIns="91440" bIns="45720" rtlCol="0" anchor="t">
            <a:spAutoFit/>
          </a:bodyPr>
          <a:lstStyle/>
          <a:p>
            <a:pPr algn="ctr"/>
            <a:r>
              <a:rPr lang="en-US" b="1">
                <a:solidFill>
                  <a:schemeClr val="bg1"/>
                </a:solidFill>
              </a:rPr>
              <a:t>WS-2: </a:t>
            </a:r>
            <a:endParaRPr lang="en-US" b="1">
              <a:solidFill>
                <a:schemeClr val="bg1"/>
              </a:solidFill>
              <a:cs typeface="Arial"/>
            </a:endParaRPr>
          </a:p>
          <a:p>
            <a:pPr algn="ctr"/>
            <a:r>
              <a:rPr lang="en-US" b="1">
                <a:solidFill>
                  <a:schemeClr val="bg1"/>
                </a:solidFill>
              </a:rPr>
              <a:t>Fast and Actionable Emulators</a:t>
            </a:r>
          </a:p>
          <a:p>
            <a:pPr algn="ctr"/>
            <a:r>
              <a:rPr lang="en-US"/>
              <a:t>using AI to replace expensive simulations with accurate surrogate models, </a:t>
            </a:r>
          </a:p>
          <a:p>
            <a:pPr algn="ctr"/>
            <a:r>
              <a:rPr lang="en-US"/>
              <a:t>and to optimize the simulations to be run</a:t>
            </a:r>
          </a:p>
        </p:txBody>
      </p:sp>
      <p:sp>
        <p:nvSpPr>
          <p:cNvPr id="11" name="TextBox 10">
            <a:extLst>
              <a:ext uri="{FF2B5EF4-FFF2-40B4-BE49-F238E27FC236}">
                <a16:creationId xmlns:a16="http://schemas.microsoft.com/office/drawing/2014/main" id="{5C8BA5D8-335A-C10E-3C95-CC135C856BB0}"/>
              </a:ext>
            </a:extLst>
          </p:cNvPr>
          <p:cNvSpPr txBox="1"/>
          <p:nvPr/>
        </p:nvSpPr>
        <p:spPr>
          <a:xfrm>
            <a:off x="8281108" y="1199691"/>
            <a:ext cx="3071734" cy="1754326"/>
          </a:xfrm>
          <a:prstGeom prst="rect">
            <a:avLst/>
          </a:prstGeom>
          <a:solidFill>
            <a:schemeClr val="accent2">
              <a:lumMod val="40000"/>
              <a:lumOff val="60000"/>
            </a:schemeClr>
          </a:solidFill>
          <a:effectLst>
            <a:softEdge rad="38100"/>
          </a:effectLst>
        </p:spPr>
        <p:txBody>
          <a:bodyPr wrap="square" rtlCol="0">
            <a:spAutoFit/>
          </a:bodyPr>
          <a:lstStyle/>
          <a:p>
            <a:pPr algn="ctr"/>
            <a:r>
              <a:rPr lang="en-US" b="1">
                <a:solidFill>
                  <a:schemeClr val="bg1"/>
                </a:solidFill>
              </a:rPr>
              <a:t>WS-3: </a:t>
            </a:r>
          </a:p>
          <a:p>
            <a:pPr algn="ctr"/>
            <a:r>
              <a:rPr lang="en-US" b="1">
                <a:solidFill>
                  <a:schemeClr val="bg1"/>
                </a:solidFill>
              </a:rPr>
              <a:t>Plasma Real-Time Control</a:t>
            </a:r>
          </a:p>
          <a:p>
            <a:pPr algn="ctr"/>
            <a:r>
              <a:rPr lang="en-US"/>
              <a:t>AI-powered algorithms </a:t>
            </a:r>
          </a:p>
          <a:p>
            <a:pPr algn="ctr"/>
            <a:r>
              <a:rPr lang="en-US"/>
              <a:t>to keep the plasma confined and safeguard the surrounding structures</a:t>
            </a:r>
          </a:p>
        </p:txBody>
      </p:sp>
      <p:sp>
        <p:nvSpPr>
          <p:cNvPr id="13" name="TextBox 12">
            <a:extLst>
              <a:ext uri="{FF2B5EF4-FFF2-40B4-BE49-F238E27FC236}">
                <a16:creationId xmlns:a16="http://schemas.microsoft.com/office/drawing/2014/main" id="{9C410D07-7EAF-034E-1D69-DAC66AF8E8AD}"/>
              </a:ext>
            </a:extLst>
          </p:cNvPr>
          <p:cNvSpPr txBox="1"/>
          <p:nvPr/>
        </p:nvSpPr>
        <p:spPr>
          <a:xfrm>
            <a:off x="951728" y="4018941"/>
            <a:ext cx="3204022" cy="1477328"/>
          </a:xfrm>
          <a:prstGeom prst="rect">
            <a:avLst/>
          </a:prstGeom>
          <a:solidFill>
            <a:schemeClr val="accent2">
              <a:lumMod val="40000"/>
              <a:lumOff val="60000"/>
            </a:schemeClr>
          </a:solidFill>
          <a:effectLst>
            <a:softEdge rad="38100"/>
          </a:effectLst>
        </p:spPr>
        <p:txBody>
          <a:bodyPr wrap="square" lIns="91440" tIns="45720" rIns="91440" bIns="45720" rtlCol="0" anchor="t">
            <a:spAutoFit/>
          </a:bodyPr>
          <a:lstStyle/>
          <a:p>
            <a:pPr algn="ctr"/>
            <a:r>
              <a:rPr lang="en-US" b="1"/>
              <a:t>WS-4: </a:t>
            </a:r>
          </a:p>
          <a:p>
            <a:pPr algn="ctr"/>
            <a:r>
              <a:rPr lang="en-US" b="1"/>
              <a:t>Platform Architecture Exploitation</a:t>
            </a:r>
          </a:p>
          <a:p>
            <a:pPr algn="ctr"/>
            <a:r>
              <a:rPr lang="en-US"/>
              <a:t>high-performance computing SW and HW solutions</a:t>
            </a:r>
          </a:p>
        </p:txBody>
      </p:sp>
      <p:sp>
        <p:nvSpPr>
          <p:cNvPr id="14" name="TextBox 13">
            <a:extLst>
              <a:ext uri="{FF2B5EF4-FFF2-40B4-BE49-F238E27FC236}">
                <a16:creationId xmlns:a16="http://schemas.microsoft.com/office/drawing/2014/main" id="{CB3CB836-C406-1FDB-6CBC-944054AC910B}"/>
              </a:ext>
            </a:extLst>
          </p:cNvPr>
          <p:cNvSpPr txBox="1"/>
          <p:nvPr/>
        </p:nvSpPr>
        <p:spPr>
          <a:xfrm>
            <a:off x="8281108" y="4018941"/>
            <a:ext cx="3071734" cy="1477328"/>
          </a:xfrm>
          <a:prstGeom prst="rect">
            <a:avLst/>
          </a:prstGeom>
          <a:solidFill>
            <a:schemeClr val="accent2">
              <a:lumMod val="40000"/>
              <a:lumOff val="60000"/>
            </a:schemeClr>
          </a:solidFill>
          <a:effectLst>
            <a:softEdge rad="38100"/>
          </a:effectLst>
        </p:spPr>
        <p:txBody>
          <a:bodyPr wrap="square" rtlCol="0">
            <a:spAutoFit/>
          </a:bodyPr>
          <a:lstStyle/>
          <a:p>
            <a:pPr algn="ctr"/>
            <a:r>
              <a:rPr lang="en-US" b="1"/>
              <a:t>WS-5: </a:t>
            </a:r>
          </a:p>
          <a:p>
            <a:pPr algn="ctr"/>
            <a:r>
              <a:rPr lang="en-US" b="1"/>
              <a:t>Uncertainty Quantification</a:t>
            </a:r>
          </a:p>
          <a:p>
            <a:pPr algn="ctr"/>
            <a:r>
              <a:rPr lang="en-US"/>
              <a:t>guarantee safe operations and understand sensitivity to design changes</a:t>
            </a:r>
          </a:p>
        </p:txBody>
      </p:sp>
      <p:sp>
        <p:nvSpPr>
          <p:cNvPr id="23" name="TextBox 22">
            <a:extLst>
              <a:ext uri="{FF2B5EF4-FFF2-40B4-BE49-F238E27FC236}">
                <a16:creationId xmlns:a16="http://schemas.microsoft.com/office/drawing/2014/main" id="{BE507F03-9A70-46CC-6D45-C5218DE5517B}"/>
              </a:ext>
            </a:extLst>
          </p:cNvPr>
          <p:cNvSpPr txBox="1"/>
          <p:nvPr/>
        </p:nvSpPr>
        <p:spPr>
          <a:xfrm>
            <a:off x="4790484" y="4364479"/>
            <a:ext cx="2855887" cy="1200329"/>
          </a:xfrm>
          <a:prstGeom prst="rect">
            <a:avLst/>
          </a:prstGeom>
          <a:solidFill>
            <a:schemeClr val="accent2">
              <a:lumMod val="40000"/>
              <a:lumOff val="60000"/>
            </a:schemeClr>
          </a:solidFill>
          <a:effectLst>
            <a:softEdge rad="38100"/>
          </a:effectLst>
        </p:spPr>
        <p:txBody>
          <a:bodyPr wrap="square" rtlCol="0">
            <a:spAutoFit/>
          </a:bodyPr>
          <a:lstStyle/>
          <a:p>
            <a:pPr algn="ctr"/>
            <a:r>
              <a:rPr lang="en-US" b="1"/>
              <a:t>WS-0: </a:t>
            </a:r>
          </a:p>
          <a:p>
            <a:pPr algn="ctr"/>
            <a:r>
              <a:rPr lang="en-US" b="1"/>
              <a:t>Project Coordination, Training, Communication</a:t>
            </a:r>
            <a:endParaRPr lang="en-US"/>
          </a:p>
        </p:txBody>
      </p:sp>
      <p:sp>
        <p:nvSpPr>
          <p:cNvPr id="2" name="TextBox 1">
            <a:extLst>
              <a:ext uri="{FF2B5EF4-FFF2-40B4-BE49-F238E27FC236}">
                <a16:creationId xmlns:a16="http://schemas.microsoft.com/office/drawing/2014/main" id="{7A23F997-3613-686A-FC2A-0000744D4F16}"/>
              </a:ext>
            </a:extLst>
          </p:cNvPr>
          <p:cNvSpPr txBox="1"/>
          <p:nvPr/>
        </p:nvSpPr>
        <p:spPr>
          <a:xfrm>
            <a:off x="4839927" y="1062360"/>
            <a:ext cx="2757004" cy="8309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2E2C61"/>
                </a:solidFill>
              </a:rPr>
              <a:t>Five </a:t>
            </a:r>
          </a:p>
          <a:p>
            <a:pPr algn="ctr"/>
            <a:r>
              <a:rPr lang="en-US" sz="2400" b="1">
                <a:solidFill>
                  <a:srgbClr val="2E2C61"/>
                </a:solidFill>
              </a:rPr>
              <a:t>“Work Streams”</a:t>
            </a:r>
            <a:endParaRPr lang="en-GB" sz="2400">
              <a:solidFill>
                <a:srgbClr val="2E2C61"/>
              </a:solidFill>
              <a:cs typeface="Arial"/>
            </a:endParaRPr>
          </a:p>
        </p:txBody>
      </p:sp>
      <p:sp>
        <p:nvSpPr>
          <p:cNvPr id="4" name="TextBox 3">
            <a:extLst>
              <a:ext uri="{FF2B5EF4-FFF2-40B4-BE49-F238E27FC236}">
                <a16:creationId xmlns:a16="http://schemas.microsoft.com/office/drawing/2014/main" id="{EAD107A2-31FB-1EA1-DDBA-3C708F760DFD}"/>
              </a:ext>
            </a:extLst>
          </p:cNvPr>
          <p:cNvSpPr txBox="1"/>
          <p:nvPr/>
        </p:nvSpPr>
        <p:spPr>
          <a:xfrm>
            <a:off x="403384" y="144156"/>
            <a:ext cx="10514595" cy="769441"/>
          </a:xfrm>
          <a:prstGeom prst="rect">
            <a:avLst/>
          </a:prstGeom>
          <a:noFill/>
        </p:spPr>
        <p:txBody>
          <a:bodyPr wrap="square" lIns="91440" tIns="45720" rIns="91440" bIns="45720" rtlCol="0" anchor="t">
            <a:spAutoFit/>
          </a:bodyPr>
          <a:lstStyle/>
          <a:p>
            <a:pPr>
              <a:defRPr/>
            </a:pPr>
            <a:r>
              <a:rPr lang="en-US" sz="4400" b="1" spc="-150">
                <a:solidFill>
                  <a:srgbClr val="2E2D62"/>
                </a:solidFill>
                <a:latin typeface="Arial"/>
                <a:cs typeface="Arial"/>
              </a:rPr>
              <a:t>Fusion Computing Lab</a:t>
            </a:r>
            <a:endParaRPr lang="en-US" sz="4400">
              <a:cs typeface="Arial" panose="020B0604020202020204"/>
            </a:endParaRPr>
          </a:p>
        </p:txBody>
      </p:sp>
      <p:pic>
        <p:nvPicPr>
          <p:cNvPr id="3" name="Picture 2">
            <a:extLst>
              <a:ext uri="{FF2B5EF4-FFF2-40B4-BE49-F238E27FC236}">
                <a16:creationId xmlns:a16="http://schemas.microsoft.com/office/drawing/2014/main" id="{78619855-4AFD-F516-086E-2A0613D2B4DF}"/>
              </a:ext>
            </a:extLst>
          </p:cNvPr>
          <p:cNvPicPr>
            <a:picLocks noChangeAspect="1"/>
          </p:cNvPicPr>
          <p:nvPr/>
        </p:nvPicPr>
        <p:blipFill>
          <a:blip r:embed="rId3"/>
          <a:stretch>
            <a:fillRect/>
          </a:stretch>
        </p:blipFill>
        <p:spPr>
          <a:xfrm>
            <a:off x="4790484" y="6111924"/>
            <a:ext cx="4545770" cy="521503"/>
          </a:xfrm>
          <a:prstGeom prst="rect">
            <a:avLst/>
          </a:prstGeom>
        </p:spPr>
      </p:pic>
      <p:grpSp>
        <p:nvGrpSpPr>
          <p:cNvPr id="5" name="Group 4">
            <a:extLst>
              <a:ext uri="{FF2B5EF4-FFF2-40B4-BE49-F238E27FC236}">
                <a16:creationId xmlns:a16="http://schemas.microsoft.com/office/drawing/2014/main" id="{EBD61FAC-E1AD-9440-C295-AC4EB29294C4}"/>
              </a:ext>
            </a:extLst>
          </p:cNvPr>
          <p:cNvGrpSpPr/>
          <p:nvPr/>
        </p:nvGrpSpPr>
        <p:grpSpPr>
          <a:xfrm>
            <a:off x="2827009" y="6099976"/>
            <a:ext cx="1398008" cy="545400"/>
            <a:chOff x="2389687" y="5674656"/>
            <a:chExt cx="1398008" cy="545400"/>
          </a:xfrm>
        </p:grpSpPr>
        <p:sp>
          <p:nvSpPr>
            <p:cNvPr id="6" name="Rectangle 5">
              <a:extLst>
                <a:ext uri="{FF2B5EF4-FFF2-40B4-BE49-F238E27FC236}">
                  <a16:creationId xmlns:a16="http://schemas.microsoft.com/office/drawing/2014/main" id="{ACC4285A-7872-3868-D043-AA942E6D0901}"/>
                </a:ext>
              </a:extLst>
            </p:cNvPr>
            <p:cNvSpPr/>
            <p:nvPr/>
          </p:nvSpPr>
          <p:spPr>
            <a:xfrm>
              <a:off x="2389687" y="5674656"/>
              <a:ext cx="1398008" cy="5454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a:extLst>
                <a:ext uri="{FF2B5EF4-FFF2-40B4-BE49-F238E27FC236}">
                  <a16:creationId xmlns:a16="http://schemas.microsoft.com/office/drawing/2014/main" id="{0AEF713C-2FAF-1005-FB5E-7A2F03224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9687" y="5734166"/>
              <a:ext cx="1398008" cy="4503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98777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B1087F94-DCF1-9F7E-A24A-F1BEFA12346D}"/>
              </a:ext>
            </a:extLst>
          </p:cNvPr>
          <p:cNvGrpSpPr/>
          <p:nvPr/>
        </p:nvGrpSpPr>
        <p:grpSpPr>
          <a:xfrm>
            <a:off x="227338" y="1115362"/>
            <a:ext cx="4760307" cy="5354755"/>
            <a:chOff x="-57667" y="768928"/>
            <a:chExt cx="4760307" cy="6133304"/>
          </a:xfrm>
        </p:grpSpPr>
        <p:pic>
          <p:nvPicPr>
            <p:cNvPr id="15" name="Graphic 14">
              <a:extLst>
                <a:ext uri="{FF2B5EF4-FFF2-40B4-BE49-F238E27FC236}">
                  <a16:creationId xmlns:a16="http://schemas.microsoft.com/office/drawing/2014/main" id="{BD0FD7AB-118B-8804-2A37-6B4DC5EF3F09}"/>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flipH="1" flipV="1">
              <a:off x="-57667" y="768928"/>
              <a:ext cx="2300400" cy="6133304"/>
            </a:xfrm>
            <a:prstGeom prst="rect">
              <a:avLst/>
            </a:prstGeom>
          </p:spPr>
        </p:pic>
        <p:pic>
          <p:nvPicPr>
            <p:cNvPr id="8" name="Graphic 7">
              <a:extLst>
                <a:ext uri="{FF2B5EF4-FFF2-40B4-BE49-F238E27FC236}">
                  <a16:creationId xmlns:a16="http://schemas.microsoft.com/office/drawing/2014/main" id="{53F3FF80-AD8E-582D-5F7D-23FAA1BBB8A3}"/>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flipV="1">
              <a:off x="2402240" y="768928"/>
              <a:ext cx="2300400" cy="6133304"/>
            </a:xfrm>
            <a:prstGeom prst="rect">
              <a:avLst/>
            </a:prstGeom>
          </p:spPr>
        </p:pic>
      </p:grpSp>
      <p:sp>
        <p:nvSpPr>
          <p:cNvPr id="5" name="TextBox 4">
            <a:extLst>
              <a:ext uri="{FF2B5EF4-FFF2-40B4-BE49-F238E27FC236}">
                <a16:creationId xmlns:a16="http://schemas.microsoft.com/office/drawing/2014/main" id="{72F80F69-2C7D-3CB9-892F-483DF2AAE48A}"/>
              </a:ext>
            </a:extLst>
          </p:cNvPr>
          <p:cNvSpPr txBox="1"/>
          <p:nvPr/>
        </p:nvSpPr>
        <p:spPr>
          <a:xfrm>
            <a:off x="5539409" y="1224311"/>
            <a:ext cx="6446410" cy="646331"/>
          </a:xfrm>
          <a:prstGeom prst="rect">
            <a:avLst/>
          </a:prstGeom>
          <a:noFill/>
        </p:spPr>
        <p:txBody>
          <a:bodyPr wrap="square" lIns="91440" tIns="45720" rIns="91440" bIns="45720" rtlCol="0" anchor="t">
            <a:spAutoFit/>
          </a:bodyPr>
          <a:lstStyle/>
          <a:p>
            <a:r>
              <a:rPr lang="en-US" b="1">
                <a:latin typeface="Arial" panose="020B0604020202020204" pitchFamily="34" charset="0"/>
                <a:cs typeface="Arial" panose="020B0604020202020204" pitchFamily="34" charset="0"/>
              </a:rPr>
              <a:t>Plasma shape control</a:t>
            </a:r>
          </a:p>
          <a:p>
            <a:r>
              <a:rPr lang="en-US">
                <a:latin typeface="Arial" panose="020B0604020202020204" pitchFamily="34" charset="0"/>
                <a:cs typeface="Arial" panose="020B0604020202020204" pitchFamily="34" charset="0"/>
              </a:rPr>
              <a:t>How do we keep the plasma where we want it to be?</a:t>
            </a:r>
          </a:p>
        </p:txBody>
      </p:sp>
      <p:sp>
        <p:nvSpPr>
          <p:cNvPr id="11" name="TextBox 10">
            <a:extLst>
              <a:ext uri="{FF2B5EF4-FFF2-40B4-BE49-F238E27FC236}">
                <a16:creationId xmlns:a16="http://schemas.microsoft.com/office/drawing/2014/main" id="{67B4249C-9E7F-D5C8-FEA7-F4168FC59CC1}"/>
              </a:ext>
            </a:extLst>
          </p:cNvPr>
          <p:cNvSpPr txBox="1"/>
          <p:nvPr/>
        </p:nvSpPr>
        <p:spPr>
          <a:xfrm>
            <a:off x="5367131" y="6011292"/>
            <a:ext cx="6634664" cy="646331"/>
          </a:xfrm>
          <a:prstGeom prst="rect">
            <a:avLst/>
          </a:prstGeom>
          <a:noFill/>
        </p:spPr>
        <p:txBody>
          <a:bodyPr wrap="square" lIns="91440" tIns="45720" rIns="91440" bIns="45720" rtlCol="0" anchor="t">
            <a:spAutoFit/>
          </a:bodyPr>
          <a:lstStyle/>
          <a:p>
            <a:r>
              <a:rPr lang="en-US" b="1">
                <a:latin typeface="Arial" panose="020B0604020202020204" pitchFamily="34" charset="0"/>
                <a:cs typeface="Arial" panose="020B0604020202020204" pitchFamily="34" charset="0"/>
              </a:rPr>
              <a:t>Divertor Detachment</a:t>
            </a:r>
          </a:p>
          <a:p>
            <a:r>
              <a:rPr lang="en-US">
                <a:latin typeface="Arial" panose="020B0604020202020204" pitchFamily="34" charset="0"/>
                <a:cs typeface="Arial" panose="020B0604020202020204" pitchFamily="34" charset="0"/>
              </a:rPr>
              <a:t>How do we cool the exhausts so not to damage the tokamak?</a:t>
            </a:r>
          </a:p>
        </p:txBody>
      </p:sp>
      <p:sp>
        <p:nvSpPr>
          <p:cNvPr id="12" name="TextBox 11">
            <a:extLst>
              <a:ext uri="{FF2B5EF4-FFF2-40B4-BE49-F238E27FC236}">
                <a16:creationId xmlns:a16="http://schemas.microsoft.com/office/drawing/2014/main" id="{A2A62898-5D76-ED4C-9553-73CC407B19D0}"/>
              </a:ext>
            </a:extLst>
          </p:cNvPr>
          <p:cNvSpPr txBox="1"/>
          <p:nvPr/>
        </p:nvSpPr>
        <p:spPr>
          <a:xfrm>
            <a:off x="6930887" y="3303596"/>
            <a:ext cx="4910393" cy="923330"/>
          </a:xfrm>
          <a:prstGeom prst="rect">
            <a:avLst/>
          </a:prstGeom>
          <a:noFill/>
        </p:spPr>
        <p:txBody>
          <a:bodyPr wrap="square" lIns="91440" tIns="45720" rIns="91440" bIns="45720" rtlCol="0" anchor="t">
            <a:spAutoFit/>
          </a:bodyPr>
          <a:lstStyle/>
          <a:p>
            <a:r>
              <a:rPr lang="en-US" b="1">
                <a:latin typeface="Arial" panose="020B0604020202020204" pitchFamily="34" charset="0"/>
                <a:cs typeface="Arial" panose="020B0604020202020204" pitchFamily="34" charset="0"/>
              </a:rPr>
              <a:t>Core Turbulence and </a:t>
            </a:r>
            <a:r>
              <a:rPr lang="en-US" b="1" err="1">
                <a:latin typeface="Arial" panose="020B0604020202020204" pitchFamily="34" charset="0"/>
                <a:cs typeface="Arial" panose="020B0604020202020204" pitchFamily="34" charset="0"/>
              </a:rPr>
              <a:t>Gyrokinetics</a:t>
            </a:r>
            <a:endParaRPr lang="en-US" b="1">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How much energy is transported inside the “burning” plasma?</a:t>
            </a:r>
          </a:p>
        </p:txBody>
      </p:sp>
      <p:sp>
        <p:nvSpPr>
          <p:cNvPr id="24" name="TextBox 23">
            <a:extLst>
              <a:ext uri="{FF2B5EF4-FFF2-40B4-BE49-F238E27FC236}">
                <a16:creationId xmlns:a16="http://schemas.microsoft.com/office/drawing/2014/main" id="{66F4A13C-43F3-B2F6-FE82-CE81B1877F31}"/>
              </a:ext>
            </a:extLst>
          </p:cNvPr>
          <p:cNvSpPr txBox="1"/>
          <p:nvPr/>
        </p:nvSpPr>
        <p:spPr>
          <a:xfrm>
            <a:off x="6233201" y="2226747"/>
            <a:ext cx="5608080" cy="646331"/>
          </a:xfrm>
          <a:prstGeom prst="rect">
            <a:avLst/>
          </a:prstGeom>
          <a:noFill/>
        </p:spPr>
        <p:txBody>
          <a:bodyPr wrap="square" lIns="91440" tIns="45720" rIns="91440" bIns="45720" rtlCol="0" anchor="t">
            <a:spAutoFit/>
          </a:bodyPr>
          <a:lstStyle/>
          <a:p>
            <a:r>
              <a:rPr lang="en-US" b="1">
                <a:latin typeface="Arial" panose="020B0604020202020204" pitchFamily="34" charset="0"/>
                <a:cs typeface="Arial" panose="020B0604020202020204" pitchFamily="34" charset="0"/>
              </a:rPr>
              <a:t>Disruptions</a:t>
            </a:r>
          </a:p>
          <a:p>
            <a:r>
              <a:rPr lang="en-US">
                <a:latin typeface="Arial" panose="020B0604020202020204" pitchFamily="34" charset="0"/>
                <a:cs typeface="Arial" panose="020B0604020202020204" pitchFamily="34" charset="0"/>
              </a:rPr>
              <a:t>Can we predict/avoid/mitigate plasma instabilities?  </a:t>
            </a:r>
          </a:p>
        </p:txBody>
      </p:sp>
      <p:sp>
        <p:nvSpPr>
          <p:cNvPr id="25" name="TextBox 24">
            <a:extLst>
              <a:ext uri="{FF2B5EF4-FFF2-40B4-BE49-F238E27FC236}">
                <a16:creationId xmlns:a16="http://schemas.microsoft.com/office/drawing/2014/main" id="{51347231-8D1E-BFDF-8727-7797A665897B}"/>
              </a:ext>
            </a:extLst>
          </p:cNvPr>
          <p:cNvSpPr txBox="1"/>
          <p:nvPr/>
        </p:nvSpPr>
        <p:spPr>
          <a:xfrm>
            <a:off x="5939708" y="4657444"/>
            <a:ext cx="5761962" cy="923330"/>
          </a:xfrm>
          <a:prstGeom prst="rect">
            <a:avLst/>
          </a:prstGeom>
          <a:noFill/>
        </p:spPr>
        <p:txBody>
          <a:bodyPr wrap="square" lIns="91440" tIns="45720" rIns="91440" bIns="45720" rtlCol="0" anchor="t">
            <a:spAutoFit/>
          </a:bodyPr>
          <a:lstStyle/>
          <a:p>
            <a:r>
              <a:rPr lang="en-US" b="1">
                <a:latin typeface="Arial" panose="020B0604020202020204" pitchFamily="34" charset="0"/>
                <a:cs typeface="Arial" panose="020B0604020202020204" pitchFamily="34" charset="0"/>
              </a:rPr>
              <a:t>Scrape-off Layer</a:t>
            </a:r>
          </a:p>
          <a:p>
            <a:r>
              <a:rPr lang="en-US">
                <a:latin typeface="Arial" panose="020B0604020202020204" pitchFamily="34" charset="0"/>
                <a:cs typeface="Arial" panose="020B0604020202020204" pitchFamily="34" charset="0"/>
              </a:rPr>
              <a:t>How much energy is transported away from the “burning” plasma?</a:t>
            </a:r>
          </a:p>
        </p:txBody>
      </p:sp>
      <p:sp>
        <p:nvSpPr>
          <p:cNvPr id="26" name="Oval 25">
            <a:extLst>
              <a:ext uri="{FF2B5EF4-FFF2-40B4-BE49-F238E27FC236}">
                <a16:creationId xmlns:a16="http://schemas.microsoft.com/office/drawing/2014/main" id="{E03CD20E-A007-CEDA-7289-7332A3D510CF}"/>
              </a:ext>
            </a:extLst>
          </p:cNvPr>
          <p:cNvSpPr/>
          <p:nvPr/>
        </p:nvSpPr>
        <p:spPr>
          <a:xfrm>
            <a:off x="3671631" y="2928037"/>
            <a:ext cx="189023" cy="212651"/>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380F6B34-5F00-50D3-FADA-5AA57E7B919B}"/>
              </a:ext>
            </a:extLst>
          </p:cNvPr>
          <p:cNvCxnSpPr>
            <a:cxnSpLocks/>
            <a:stCxn id="24" idx="1"/>
            <a:endCxn id="26" idx="6"/>
          </p:cNvCxnSpPr>
          <p:nvPr/>
        </p:nvCxnSpPr>
        <p:spPr>
          <a:xfrm flipH="1">
            <a:off x="3860654" y="2549913"/>
            <a:ext cx="2372547" cy="484450"/>
          </a:xfrm>
          <a:prstGeom prst="straightConnector1">
            <a:avLst/>
          </a:prstGeom>
          <a:ln w="12700"/>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BD1CFBBF-762E-DA78-6EE9-0E0970B3C3DB}"/>
              </a:ext>
            </a:extLst>
          </p:cNvPr>
          <p:cNvSpPr/>
          <p:nvPr/>
        </p:nvSpPr>
        <p:spPr>
          <a:xfrm>
            <a:off x="3542661" y="3746865"/>
            <a:ext cx="189023" cy="212651"/>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CD1A8246-D2FF-0151-6CFB-5CA87ECF12F5}"/>
              </a:ext>
            </a:extLst>
          </p:cNvPr>
          <p:cNvCxnSpPr>
            <a:cxnSpLocks/>
            <a:stCxn id="12" idx="1"/>
            <a:endCxn id="30" idx="6"/>
          </p:cNvCxnSpPr>
          <p:nvPr/>
        </p:nvCxnSpPr>
        <p:spPr>
          <a:xfrm flipH="1">
            <a:off x="3731684" y="3765261"/>
            <a:ext cx="3199203" cy="87930"/>
          </a:xfrm>
          <a:prstGeom prst="straightConnector1">
            <a:avLst/>
          </a:prstGeom>
          <a:ln w="12700"/>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5B53D851-300D-FA4F-BF7A-6B8FD43CA506}"/>
              </a:ext>
            </a:extLst>
          </p:cNvPr>
          <p:cNvSpPr/>
          <p:nvPr/>
        </p:nvSpPr>
        <p:spPr>
          <a:xfrm>
            <a:off x="3766142" y="4610656"/>
            <a:ext cx="189023" cy="212651"/>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EEA5FE61-8A88-B237-F954-97DB917BE158}"/>
              </a:ext>
            </a:extLst>
          </p:cNvPr>
          <p:cNvCxnSpPr>
            <a:cxnSpLocks/>
            <a:stCxn id="25" idx="1"/>
            <a:endCxn id="32" idx="6"/>
          </p:cNvCxnSpPr>
          <p:nvPr/>
        </p:nvCxnSpPr>
        <p:spPr>
          <a:xfrm flipH="1" flipV="1">
            <a:off x="3955165" y="4716982"/>
            <a:ext cx="1984543" cy="402127"/>
          </a:xfrm>
          <a:prstGeom prst="straightConnector1">
            <a:avLst/>
          </a:prstGeom>
          <a:ln w="12700"/>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62A573D2-92E4-68CC-C2AC-20F31EC3E631}"/>
              </a:ext>
            </a:extLst>
          </p:cNvPr>
          <p:cNvSpPr/>
          <p:nvPr/>
        </p:nvSpPr>
        <p:spPr>
          <a:xfrm>
            <a:off x="3154658" y="2312555"/>
            <a:ext cx="189023" cy="212651"/>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73B7D5BF-693D-9E6E-14D3-0B8DC155B64D}"/>
              </a:ext>
            </a:extLst>
          </p:cNvPr>
          <p:cNvCxnSpPr>
            <a:cxnSpLocks/>
            <a:stCxn id="5" idx="1"/>
            <a:endCxn id="34" idx="6"/>
          </p:cNvCxnSpPr>
          <p:nvPr/>
        </p:nvCxnSpPr>
        <p:spPr>
          <a:xfrm flipH="1">
            <a:off x="3343681" y="1547477"/>
            <a:ext cx="2195728" cy="871404"/>
          </a:xfrm>
          <a:prstGeom prst="straightConnector1">
            <a:avLst/>
          </a:prstGeom>
          <a:ln w="12700"/>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5600AFEA-E10E-F9A9-1991-C6EC641B40CD}"/>
              </a:ext>
            </a:extLst>
          </p:cNvPr>
          <p:cNvSpPr/>
          <p:nvPr/>
        </p:nvSpPr>
        <p:spPr>
          <a:xfrm>
            <a:off x="4441545" y="5580774"/>
            <a:ext cx="189023" cy="212651"/>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4F4393B8-972F-5E43-71C2-E149C73589AF}"/>
              </a:ext>
            </a:extLst>
          </p:cNvPr>
          <p:cNvCxnSpPr>
            <a:cxnSpLocks/>
            <a:stCxn id="11" idx="1"/>
            <a:endCxn id="28" idx="6"/>
          </p:cNvCxnSpPr>
          <p:nvPr/>
        </p:nvCxnSpPr>
        <p:spPr>
          <a:xfrm flipH="1" flipV="1">
            <a:off x="4630568" y="5687100"/>
            <a:ext cx="736563" cy="647358"/>
          </a:xfrm>
          <a:prstGeom prst="straightConnector1">
            <a:avLst/>
          </a:prstGeom>
          <a:ln w="127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D6EAD01-C563-5DB3-970C-EBA72C214508}"/>
              </a:ext>
            </a:extLst>
          </p:cNvPr>
          <p:cNvSpPr txBox="1"/>
          <p:nvPr/>
        </p:nvSpPr>
        <p:spPr>
          <a:xfrm>
            <a:off x="403384" y="144156"/>
            <a:ext cx="10514595" cy="769441"/>
          </a:xfrm>
          <a:prstGeom prst="rect">
            <a:avLst/>
          </a:prstGeom>
          <a:noFill/>
        </p:spPr>
        <p:txBody>
          <a:bodyPr wrap="square" lIns="91440" tIns="45720" rIns="91440" bIns="45720" rtlCol="0" anchor="t">
            <a:spAutoFit/>
          </a:bodyPr>
          <a:lstStyle/>
          <a:p>
            <a:pPr>
              <a:defRPr/>
            </a:pPr>
            <a:r>
              <a:rPr lang="en-US" sz="4400" b="1" spc="-150">
                <a:solidFill>
                  <a:srgbClr val="2E2D62"/>
                </a:solidFill>
                <a:latin typeface="Arial"/>
                <a:cs typeface="Arial"/>
              </a:rPr>
              <a:t>AI for Magnetic Confinement Fusion</a:t>
            </a:r>
            <a:endParaRPr lang="en-US" sz="4400" b="1" i="1" u="none" strike="noStrike" kern="1200" cap="none" spc="-150" normalizeH="0" baseline="0" noProof="0">
              <a:ln>
                <a:noFill/>
              </a:ln>
              <a:solidFill>
                <a:srgbClr val="2E2D62"/>
              </a:solidFill>
              <a:effectLst/>
              <a:uLnTx/>
              <a:uFillTx/>
              <a:latin typeface="Arial"/>
              <a:cs typeface="Arial"/>
            </a:endParaRPr>
          </a:p>
        </p:txBody>
      </p:sp>
      <p:grpSp>
        <p:nvGrpSpPr>
          <p:cNvPr id="16" name="Group 15">
            <a:extLst>
              <a:ext uri="{FF2B5EF4-FFF2-40B4-BE49-F238E27FC236}">
                <a16:creationId xmlns:a16="http://schemas.microsoft.com/office/drawing/2014/main" id="{836C3F0E-04F7-D7E2-631D-640F8315C5F3}"/>
              </a:ext>
            </a:extLst>
          </p:cNvPr>
          <p:cNvGrpSpPr/>
          <p:nvPr/>
        </p:nvGrpSpPr>
        <p:grpSpPr>
          <a:xfrm>
            <a:off x="99239" y="5811393"/>
            <a:ext cx="2355734" cy="959058"/>
            <a:chOff x="5084836" y="775258"/>
            <a:chExt cx="3619499" cy="1554480"/>
          </a:xfrm>
        </p:grpSpPr>
        <p:sp>
          <p:nvSpPr>
            <p:cNvPr id="17" name="Rectangle 16">
              <a:extLst>
                <a:ext uri="{FF2B5EF4-FFF2-40B4-BE49-F238E27FC236}">
                  <a16:creationId xmlns:a16="http://schemas.microsoft.com/office/drawing/2014/main" id="{DB5CAB93-9362-4CC9-AC81-246AD2013DBA}"/>
                </a:ext>
              </a:extLst>
            </p:cNvPr>
            <p:cNvSpPr/>
            <p:nvPr/>
          </p:nvSpPr>
          <p:spPr>
            <a:xfrm>
              <a:off x="5084836" y="912572"/>
              <a:ext cx="3550103" cy="129829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52B771F-208F-EF37-D1F7-C1C2E197A8B5}"/>
                </a:ext>
              </a:extLst>
            </p:cNvPr>
            <p:cNvPicPr>
              <a:picLocks noChangeAspect="1"/>
            </p:cNvPicPr>
            <p:nvPr/>
          </p:nvPicPr>
          <p:blipFill>
            <a:blip r:embed="rId6"/>
            <a:srcRect/>
            <a:stretch/>
          </p:blipFill>
          <p:spPr>
            <a:xfrm>
              <a:off x="5084836" y="775258"/>
              <a:ext cx="3619499" cy="1554480"/>
            </a:xfrm>
            <a:prstGeom prst="rect">
              <a:avLst/>
            </a:prstGeom>
          </p:spPr>
        </p:pic>
      </p:grpSp>
    </p:spTree>
    <p:extLst>
      <p:ext uri="{BB962C8B-B14F-4D97-AF65-F5344CB8AC3E}">
        <p14:creationId xmlns:p14="http://schemas.microsoft.com/office/powerpoint/2010/main" val="2020024724"/>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text, sky, outdoor, road&#10;&#10;Description automatically generated">
            <a:extLst>
              <a:ext uri="{FF2B5EF4-FFF2-40B4-BE49-F238E27FC236}">
                <a16:creationId xmlns:a16="http://schemas.microsoft.com/office/drawing/2014/main" id="{703AAB4C-007A-F658-4C8B-E9AFC78FE1A8}"/>
              </a:ext>
            </a:extLst>
          </p:cNvPr>
          <p:cNvPicPr>
            <a:picLocks noChangeAspect="1"/>
          </p:cNvPicPr>
          <p:nvPr/>
        </p:nvPicPr>
        <p:blipFill>
          <a:blip r:embed="rId3"/>
          <a:stretch>
            <a:fillRect/>
          </a:stretch>
        </p:blipFill>
        <p:spPr>
          <a:xfrm>
            <a:off x="3693466" y="1114623"/>
            <a:ext cx="4805069" cy="4566649"/>
          </a:xfrm>
          <a:prstGeom prst="rect">
            <a:avLst/>
          </a:prstGeom>
        </p:spPr>
      </p:pic>
      <p:sp>
        <p:nvSpPr>
          <p:cNvPr id="2" name="TextBox 1">
            <a:extLst>
              <a:ext uri="{FF2B5EF4-FFF2-40B4-BE49-F238E27FC236}">
                <a16:creationId xmlns:a16="http://schemas.microsoft.com/office/drawing/2014/main" id="{A70EA852-C4FA-2321-2F9C-4BF44D2F0B59}"/>
              </a:ext>
            </a:extLst>
          </p:cNvPr>
          <p:cNvSpPr txBox="1"/>
          <p:nvPr/>
        </p:nvSpPr>
        <p:spPr>
          <a:xfrm>
            <a:off x="403384" y="144156"/>
            <a:ext cx="10514595" cy="769441"/>
          </a:xfrm>
          <a:prstGeom prst="rect">
            <a:avLst/>
          </a:prstGeom>
          <a:noFill/>
        </p:spPr>
        <p:txBody>
          <a:bodyPr wrap="square" lIns="91440" tIns="45720" rIns="91440" bIns="45720" rtlCol="0" anchor="t">
            <a:spAutoFit/>
          </a:bodyPr>
          <a:lstStyle/>
          <a:p>
            <a:pPr>
              <a:defRPr/>
            </a:pPr>
            <a:r>
              <a:rPr lang="en-US" sz="4400" b="1" spc="-150">
                <a:solidFill>
                  <a:srgbClr val="2E2D62"/>
                </a:solidFill>
                <a:latin typeface="Arial"/>
                <a:cs typeface="Arial"/>
              </a:rPr>
              <a:t>Surrogate Modeling</a:t>
            </a:r>
            <a:endParaRPr lang="en-US" sz="4400" b="1" i="1" u="none" strike="noStrike" kern="1200" cap="none" spc="-150" normalizeH="0" baseline="0" noProof="0">
              <a:ln>
                <a:noFill/>
              </a:ln>
              <a:solidFill>
                <a:srgbClr val="2E2D62"/>
              </a:solidFill>
              <a:effectLst/>
              <a:uLnTx/>
              <a:uFillTx/>
              <a:latin typeface="Arial"/>
              <a:cs typeface="Arial"/>
            </a:endParaRPr>
          </a:p>
        </p:txBody>
      </p:sp>
    </p:spTree>
    <p:extLst>
      <p:ext uri="{BB962C8B-B14F-4D97-AF65-F5344CB8AC3E}">
        <p14:creationId xmlns:p14="http://schemas.microsoft.com/office/powerpoint/2010/main" val="4268393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6EAD01-C563-5DB3-970C-EBA72C214508}"/>
              </a:ext>
            </a:extLst>
          </p:cNvPr>
          <p:cNvSpPr txBox="1"/>
          <p:nvPr/>
        </p:nvSpPr>
        <p:spPr>
          <a:xfrm>
            <a:off x="403385" y="144156"/>
            <a:ext cx="6405630" cy="769441"/>
          </a:xfrm>
          <a:prstGeom prst="rect">
            <a:avLst/>
          </a:prstGeom>
          <a:noFill/>
        </p:spPr>
        <p:txBody>
          <a:bodyPr wrap="square" lIns="91440" tIns="45720" rIns="91440" bIns="45720" rtlCol="0" anchor="t">
            <a:spAutoFit/>
          </a:bodyPr>
          <a:lstStyle/>
          <a:p>
            <a:pPr>
              <a:defRPr/>
            </a:pPr>
            <a:r>
              <a:rPr lang="en-US" sz="4400" b="1" spc="-150">
                <a:solidFill>
                  <a:srgbClr val="2E2D62"/>
                </a:solidFill>
                <a:latin typeface="Arial"/>
                <a:cs typeface="Arial"/>
              </a:rPr>
              <a:t>Plasma Shape Control</a:t>
            </a:r>
            <a:endParaRPr lang="en-US"/>
          </a:p>
        </p:txBody>
      </p:sp>
      <p:sp>
        <p:nvSpPr>
          <p:cNvPr id="16" name="TextBox 15">
            <a:extLst>
              <a:ext uri="{FF2B5EF4-FFF2-40B4-BE49-F238E27FC236}">
                <a16:creationId xmlns:a16="http://schemas.microsoft.com/office/drawing/2014/main" id="{BE730419-A2CB-EBF7-1ED8-7BA5B9791412}"/>
              </a:ext>
            </a:extLst>
          </p:cNvPr>
          <p:cNvSpPr txBox="1"/>
          <p:nvPr/>
        </p:nvSpPr>
        <p:spPr>
          <a:xfrm>
            <a:off x="9182608" y="159544"/>
            <a:ext cx="3011483" cy="307777"/>
          </a:xfrm>
          <a:prstGeom prst="rect">
            <a:avLst/>
          </a:prstGeom>
          <a:noFill/>
        </p:spPr>
        <p:txBody>
          <a:bodyPr wrap="square">
            <a:spAutoFit/>
          </a:bodyPr>
          <a:lstStyle/>
          <a:p>
            <a:pPr algn="ctr"/>
            <a:r>
              <a:rPr lang="en-US" sz="1400">
                <a:solidFill>
                  <a:schemeClr val="tx1">
                    <a:lumMod val="85000"/>
                    <a:lumOff val="15000"/>
                  </a:schemeClr>
                </a:solidFill>
              </a:rPr>
              <a:t>example MAST-U equilibrium</a:t>
            </a:r>
            <a:endParaRPr lang="en-US" sz="1400"/>
          </a:p>
        </p:txBody>
      </p:sp>
      <p:sp>
        <p:nvSpPr>
          <p:cNvPr id="18" name="TextBox 17">
            <a:extLst>
              <a:ext uri="{FF2B5EF4-FFF2-40B4-BE49-F238E27FC236}">
                <a16:creationId xmlns:a16="http://schemas.microsoft.com/office/drawing/2014/main" id="{92BF6491-1C41-9D18-8051-ECCFD6A67258}"/>
              </a:ext>
            </a:extLst>
          </p:cNvPr>
          <p:cNvSpPr txBox="1"/>
          <p:nvPr/>
        </p:nvSpPr>
        <p:spPr>
          <a:xfrm>
            <a:off x="443113" y="1274394"/>
            <a:ext cx="5363632" cy="646331"/>
          </a:xfrm>
          <a:prstGeom prst="rect">
            <a:avLst/>
          </a:prstGeom>
          <a:noFill/>
        </p:spPr>
        <p:txBody>
          <a:bodyPr wrap="square">
            <a:spAutoFit/>
          </a:bodyPr>
          <a:lstStyle/>
          <a:p>
            <a:r>
              <a:rPr lang="en-GB">
                <a:latin typeface="Arial"/>
                <a:cs typeface="Arial"/>
              </a:rPr>
              <a:t>Real time magnetic control of 2D shape of plasma in the poloidal plane. </a:t>
            </a:r>
          </a:p>
        </p:txBody>
      </p:sp>
      <p:sp>
        <p:nvSpPr>
          <p:cNvPr id="19" name="TextBox 18">
            <a:extLst>
              <a:ext uri="{FF2B5EF4-FFF2-40B4-BE49-F238E27FC236}">
                <a16:creationId xmlns:a16="http://schemas.microsoft.com/office/drawing/2014/main" id="{39F3E79D-C5D3-6B2B-07CA-47AB15C22145}"/>
              </a:ext>
            </a:extLst>
          </p:cNvPr>
          <p:cNvSpPr txBox="1"/>
          <p:nvPr/>
        </p:nvSpPr>
        <p:spPr>
          <a:xfrm>
            <a:off x="443113" y="2056778"/>
            <a:ext cx="4961644" cy="646331"/>
          </a:xfrm>
          <a:prstGeom prst="rect">
            <a:avLst/>
          </a:prstGeom>
          <a:noFill/>
        </p:spPr>
        <p:txBody>
          <a:bodyPr wrap="square">
            <a:spAutoFit/>
          </a:bodyPr>
          <a:lstStyle/>
          <a:p>
            <a:r>
              <a:rPr lang="en-GB">
                <a:latin typeface="Arial"/>
                <a:cs typeface="Arial"/>
              </a:rPr>
              <a:t>High frequency control of actuator coil currents magnetically coupled to the plasma.</a:t>
            </a:r>
          </a:p>
        </p:txBody>
      </p:sp>
      <p:sp>
        <p:nvSpPr>
          <p:cNvPr id="3" name="TextBox 2">
            <a:extLst>
              <a:ext uri="{FF2B5EF4-FFF2-40B4-BE49-F238E27FC236}">
                <a16:creationId xmlns:a16="http://schemas.microsoft.com/office/drawing/2014/main" id="{7114708F-A4F8-51A1-D356-E8BDD34C148E}"/>
              </a:ext>
            </a:extLst>
          </p:cNvPr>
          <p:cNvSpPr txBox="1"/>
          <p:nvPr/>
        </p:nvSpPr>
        <p:spPr>
          <a:xfrm>
            <a:off x="443112" y="2839162"/>
            <a:ext cx="5215565" cy="369332"/>
          </a:xfrm>
          <a:prstGeom prst="rect">
            <a:avLst/>
          </a:prstGeom>
          <a:noFill/>
        </p:spPr>
        <p:txBody>
          <a:bodyPr wrap="square">
            <a:spAutoFit/>
          </a:bodyPr>
          <a:lstStyle/>
          <a:p>
            <a:r>
              <a:rPr lang="en-GB">
                <a:latin typeface="Arial"/>
                <a:cs typeface="Arial"/>
              </a:rPr>
              <a:t>Generally tackled using linear control techniques.</a:t>
            </a:r>
          </a:p>
        </p:txBody>
      </p:sp>
      <p:pic>
        <p:nvPicPr>
          <p:cNvPr id="2" name="Picture 1" descr="A diagram of a cell phone&#10;&#10;Description automatically generated">
            <a:extLst>
              <a:ext uri="{FF2B5EF4-FFF2-40B4-BE49-F238E27FC236}">
                <a16:creationId xmlns:a16="http://schemas.microsoft.com/office/drawing/2014/main" id="{553EACF6-C4BC-12D6-090D-CCC0C34B50C7}"/>
              </a:ext>
            </a:extLst>
          </p:cNvPr>
          <p:cNvPicPr>
            <a:picLocks noChangeAspect="1"/>
          </p:cNvPicPr>
          <p:nvPr/>
        </p:nvPicPr>
        <p:blipFill>
          <a:blip r:embed="rId3"/>
          <a:stretch>
            <a:fillRect/>
          </a:stretch>
        </p:blipFill>
        <p:spPr>
          <a:xfrm>
            <a:off x="8825546" y="467320"/>
            <a:ext cx="3356043" cy="6368741"/>
          </a:xfrm>
          <a:prstGeom prst="rect">
            <a:avLst/>
          </a:prstGeom>
        </p:spPr>
      </p:pic>
      <p:grpSp>
        <p:nvGrpSpPr>
          <p:cNvPr id="7" name="Group 6">
            <a:extLst>
              <a:ext uri="{FF2B5EF4-FFF2-40B4-BE49-F238E27FC236}">
                <a16:creationId xmlns:a16="http://schemas.microsoft.com/office/drawing/2014/main" id="{FC2BD59F-A633-18C1-F0FD-70463D486CD5}"/>
              </a:ext>
            </a:extLst>
          </p:cNvPr>
          <p:cNvGrpSpPr/>
          <p:nvPr/>
        </p:nvGrpSpPr>
        <p:grpSpPr>
          <a:xfrm>
            <a:off x="868559" y="3578900"/>
            <a:ext cx="3162395" cy="2185342"/>
            <a:chOff x="740728" y="3560586"/>
            <a:chExt cx="3162395" cy="2185342"/>
          </a:xfrm>
        </p:grpSpPr>
        <p:grpSp>
          <p:nvGrpSpPr>
            <p:cNvPr id="9" name="Group 8">
              <a:extLst>
                <a:ext uri="{FF2B5EF4-FFF2-40B4-BE49-F238E27FC236}">
                  <a16:creationId xmlns:a16="http://schemas.microsoft.com/office/drawing/2014/main" id="{2EC714AF-BE81-31D5-F501-402E722CF258}"/>
                </a:ext>
              </a:extLst>
            </p:cNvPr>
            <p:cNvGrpSpPr/>
            <p:nvPr/>
          </p:nvGrpSpPr>
          <p:grpSpPr>
            <a:xfrm>
              <a:off x="740729" y="3560586"/>
              <a:ext cx="3162394" cy="1078159"/>
              <a:chOff x="403385" y="3703821"/>
              <a:chExt cx="5726963" cy="1869060"/>
            </a:xfrm>
          </p:grpSpPr>
          <p:pic>
            <p:nvPicPr>
              <p:cNvPr id="13" name="Picture 2">
                <a:extLst>
                  <a:ext uri="{FF2B5EF4-FFF2-40B4-BE49-F238E27FC236}">
                    <a16:creationId xmlns:a16="http://schemas.microsoft.com/office/drawing/2014/main" id="{44D2C1C1-C1C7-A0FA-7148-81FFDEA1B4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385" y="3703821"/>
                <a:ext cx="1849702" cy="18497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6991498-328C-CD87-1F1B-7B532D49A0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0645" y="3718964"/>
                <a:ext cx="1849703" cy="18497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erson taking a selfie&#10;&#10;Description automatically generated">
                <a:extLst>
                  <a:ext uri="{FF2B5EF4-FFF2-40B4-BE49-F238E27FC236}">
                    <a16:creationId xmlns:a16="http://schemas.microsoft.com/office/drawing/2014/main" id="{D0A96DE4-1989-B608-77BC-59B420192C72}"/>
                  </a:ext>
                </a:extLst>
              </p:cNvPr>
              <p:cNvPicPr>
                <a:picLocks noChangeAspect="1"/>
              </p:cNvPicPr>
              <p:nvPr/>
            </p:nvPicPr>
            <p:blipFill>
              <a:blip r:embed="rId6"/>
              <a:stretch>
                <a:fillRect/>
              </a:stretch>
            </p:blipFill>
            <p:spPr>
              <a:xfrm>
                <a:off x="2342017" y="3723178"/>
                <a:ext cx="1849703" cy="1849703"/>
              </a:xfrm>
              <a:prstGeom prst="rect">
                <a:avLst/>
              </a:prstGeom>
            </p:spPr>
          </p:pic>
        </p:grpSp>
        <p:pic>
          <p:nvPicPr>
            <p:cNvPr id="10" name="Picture 9" descr="A person in a black shirt&#10;&#10;Description automatically generated">
              <a:extLst>
                <a:ext uri="{FF2B5EF4-FFF2-40B4-BE49-F238E27FC236}">
                  <a16:creationId xmlns:a16="http://schemas.microsoft.com/office/drawing/2014/main" id="{3CFB3934-3AE5-3FC3-4C85-86CD78F82B95}"/>
                </a:ext>
              </a:extLst>
            </p:cNvPr>
            <p:cNvPicPr>
              <a:picLocks noChangeAspect="1"/>
            </p:cNvPicPr>
            <p:nvPr/>
          </p:nvPicPr>
          <p:blipFill>
            <a:blip r:embed="rId7"/>
            <a:stretch>
              <a:fillRect/>
            </a:stretch>
          </p:blipFill>
          <p:spPr>
            <a:xfrm>
              <a:off x="2881727" y="4678929"/>
              <a:ext cx="1021395" cy="1061000"/>
            </a:xfrm>
            <a:prstGeom prst="rect">
              <a:avLst/>
            </a:prstGeom>
          </p:spPr>
        </p:pic>
        <p:pic>
          <p:nvPicPr>
            <p:cNvPr id="11" name="Picture 10" descr="A person in a red shirt&#10;&#10;Description automatically generated">
              <a:extLst>
                <a:ext uri="{FF2B5EF4-FFF2-40B4-BE49-F238E27FC236}">
                  <a16:creationId xmlns:a16="http://schemas.microsoft.com/office/drawing/2014/main" id="{9718E20D-4765-841C-8B69-8CBFA58D0975}"/>
                </a:ext>
              </a:extLst>
            </p:cNvPr>
            <p:cNvPicPr>
              <a:picLocks noChangeAspect="1"/>
            </p:cNvPicPr>
            <p:nvPr/>
          </p:nvPicPr>
          <p:blipFill>
            <a:blip r:embed="rId8"/>
            <a:stretch>
              <a:fillRect/>
            </a:stretch>
          </p:blipFill>
          <p:spPr>
            <a:xfrm>
              <a:off x="1811229" y="4678935"/>
              <a:ext cx="1021394" cy="1066993"/>
            </a:xfrm>
            <a:prstGeom prst="rect">
              <a:avLst/>
            </a:prstGeom>
          </p:spPr>
        </p:pic>
        <p:pic>
          <p:nvPicPr>
            <p:cNvPr id="12" name="Picture 11" descr="A person wearing glasses and smiling&#10;&#10;Description automatically generated">
              <a:extLst>
                <a:ext uri="{FF2B5EF4-FFF2-40B4-BE49-F238E27FC236}">
                  <a16:creationId xmlns:a16="http://schemas.microsoft.com/office/drawing/2014/main" id="{A8A203E7-FCC7-C8D0-2688-55AFFC6DAC04}"/>
                </a:ext>
              </a:extLst>
            </p:cNvPr>
            <p:cNvPicPr>
              <a:picLocks noChangeAspect="1"/>
            </p:cNvPicPr>
            <p:nvPr/>
          </p:nvPicPr>
          <p:blipFill>
            <a:blip r:embed="rId9"/>
            <a:stretch>
              <a:fillRect/>
            </a:stretch>
          </p:blipFill>
          <p:spPr>
            <a:xfrm>
              <a:off x="740728" y="4678929"/>
              <a:ext cx="1021395" cy="1061000"/>
            </a:xfrm>
            <a:prstGeom prst="rect">
              <a:avLst/>
            </a:prstGeom>
          </p:spPr>
        </p:pic>
      </p:grpSp>
      <p:sp>
        <p:nvSpPr>
          <p:cNvPr id="17" name="TextBox 16">
            <a:extLst>
              <a:ext uri="{FF2B5EF4-FFF2-40B4-BE49-F238E27FC236}">
                <a16:creationId xmlns:a16="http://schemas.microsoft.com/office/drawing/2014/main" id="{27447F4A-264A-049C-299D-62355BC48113}"/>
              </a:ext>
            </a:extLst>
          </p:cNvPr>
          <p:cNvSpPr txBox="1"/>
          <p:nvPr/>
        </p:nvSpPr>
        <p:spPr>
          <a:xfrm>
            <a:off x="4030952" y="3608187"/>
            <a:ext cx="3166870" cy="2092881"/>
          </a:xfrm>
          <a:prstGeom prst="rect">
            <a:avLst/>
          </a:prstGeom>
          <a:noFill/>
        </p:spPr>
        <p:txBody>
          <a:bodyPr wrap="square">
            <a:spAutoFit/>
          </a:bodyPr>
          <a:lstStyle/>
          <a:p>
            <a:pPr algn="ctr"/>
            <a:r>
              <a:rPr lang="en-GB" sz="1500">
                <a:latin typeface="Arial"/>
                <a:cs typeface="Arial"/>
              </a:rPr>
              <a:t>Hartree AI researchers: </a:t>
            </a:r>
          </a:p>
          <a:p>
            <a:pPr algn="ctr"/>
            <a:r>
              <a:rPr lang="en-GB" sz="1500">
                <a:latin typeface="Arial"/>
                <a:cs typeface="Arial"/>
              </a:rPr>
              <a:t>Nicola Amorisco, Adriano </a:t>
            </a:r>
            <a:r>
              <a:rPr lang="en-GB" sz="1500" err="1">
                <a:latin typeface="Arial"/>
                <a:cs typeface="Arial"/>
              </a:rPr>
              <a:t>Agnello</a:t>
            </a:r>
            <a:r>
              <a:rPr lang="en-GB" sz="1500">
                <a:latin typeface="Arial"/>
                <a:cs typeface="Arial"/>
              </a:rPr>
              <a:t>, George Holt, Abbie Keats,</a:t>
            </a:r>
            <a:br>
              <a:rPr lang="en-GB" sz="1500">
                <a:latin typeface="Arial"/>
                <a:cs typeface="Arial"/>
              </a:rPr>
            </a:br>
            <a:r>
              <a:rPr lang="en-GB" sz="1500">
                <a:latin typeface="Arial"/>
                <a:cs typeface="Arial"/>
              </a:rPr>
              <a:t> Alasdair Ross, Aran Garrod</a:t>
            </a:r>
          </a:p>
          <a:p>
            <a:pPr algn="ctr"/>
            <a:br>
              <a:rPr lang="en-GB" sz="1000">
                <a:latin typeface="Arial"/>
                <a:cs typeface="Arial"/>
              </a:rPr>
            </a:br>
            <a:r>
              <a:rPr lang="en-GB" sz="1500">
                <a:latin typeface="Arial"/>
                <a:cs typeface="Arial"/>
              </a:rPr>
              <a:t>UKAEA Collaborators: </a:t>
            </a:r>
          </a:p>
          <a:p>
            <a:pPr algn="ctr"/>
            <a:r>
              <a:rPr lang="en-GB" sz="1500">
                <a:latin typeface="Arial"/>
                <a:cs typeface="Arial"/>
              </a:rPr>
              <a:t>Stan Pamela, James Buchanan, Graham McArdle, Charlie Vincent, </a:t>
            </a:r>
          </a:p>
          <a:p>
            <a:pPr algn="ctr"/>
            <a:r>
              <a:rPr lang="en-GB" sz="1500">
                <a:latin typeface="Arial"/>
                <a:cs typeface="Arial"/>
              </a:rPr>
              <a:t>Kamran Pentland, etc.</a:t>
            </a:r>
          </a:p>
        </p:txBody>
      </p:sp>
    </p:spTree>
    <p:extLst>
      <p:ext uri="{BB962C8B-B14F-4D97-AF65-F5344CB8AC3E}">
        <p14:creationId xmlns:p14="http://schemas.microsoft.com/office/powerpoint/2010/main" val="1709942611"/>
      </p:ext>
    </p:extLst>
  </p:cSld>
  <p:clrMapOvr>
    <a:masterClrMapping/>
  </p:clrMapOvr>
</p:sld>
</file>

<file path=ppt/theme/theme1.xml><?xml version="1.0" encoding="utf-8"?>
<a:theme xmlns:a="http://schemas.openxmlformats.org/drawingml/2006/main" name="Font and logo master">
  <a:themeElements>
    <a:clrScheme name="STFC Hartree Centre">
      <a:dk1>
        <a:srgbClr val="2E2C61"/>
      </a:dk1>
      <a:lt1>
        <a:srgbClr val="FFFFFF"/>
      </a:lt1>
      <a:dk2>
        <a:srgbClr val="003088"/>
      </a:dk2>
      <a:lt2>
        <a:srgbClr val="FFFFFF"/>
      </a:lt2>
      <a:accent1>
        <a:srgbClr val="1E5DF8"/>
      </a:accent1>
      <a:accent2>
        <a:srgbClr val="003088"/>
      </a:accent2>
      <a:accent3>
        <a:srgbClr val="676767"/>
      </a:accent3>
      <a:accent4>
        <a:srgbClr val="2E2D61"/>
      </a:accent4>
      <a:accent5>
        <a:srgbClr val="00BED5"/>
      </a:accent5>
      <a:accent6>
        <a:srgbClr val="FF5A59"/>
      </a:accent6>
      <a:hlink>
        <a:srgbClr val="1E5CF7"/>
      </a:hlink>
      <a:folHlink>
        <a:srgbClr val="944E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AC04DEC62A88459C0FDCFADE153D70" ma:contentTypeVersion="17" ma:contentTypeDescription="Create a new document." ma:contentTypeScope="" ma:versionID="ccd373da7f456c96c60cf90cb88a9af4">
  <xsd:schema xmlns:xsd="http://www.w3.org/2001/XMLSchema" xmlns:xs="http://www.w3.org/2001/XMLSchema" xmlns:p="http://schemas.microsoft.com/office/2006/metadata/properties" xmlns:ns2="7212be28-6597-45a2-a82c-7c3f1149246c" xmlns:ns3="20bcaf87-0edc-48a7-8333-2944eb64c7e0" targetNamespace="http://schemas.microsoft.com/office/2006/metadata/properties" ma:root="true" ma:fieldsID="7a9dff56da1e2adbe44bc15b5aa002ff" ns2:_="" ns3:_="">
    <xsd:import namespace="7212be28-6597-45a2-a82c-7c3f1149246c"/>
    <xsd:import namespace="20bcaf87-0edc-48a7-8333-2944eb64c7e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12be28-6597-45a2-a82c-7c3f114924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e07c91c-676c-4292-ab42-0332d43006d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0bcaf87-0edc-48a7-8333-2944eb64c7e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00b686a-97d2-40eb-b02d-74b88ea478a7}" ma:internalName="TaxCatchAll" ma:showField="CatchAllData" ma:web="20bcaf87-0edc-48a7-8333-2944eb64c7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7212be28-6597-45a2-a82c-7c3f1149246c" xsi:nil="true"/>
    <TaxCatchAll xmlns="20bcaf87-0edc-48a7-8333-2944eb64c7e0" xsi:nil="true"/>
    <lcf76f155ced4ddcb4097134ff3c332f xmlns="7212be28-6597-45a2-a82c-7c3f1149246c">
      <Terms xmlns="http://schemas.microsoft.com/office/infopath/2007/PartnerControls"/>
    </lcf76f155ced4ddcb4097134ff3c332f>
    <SharedWithUsers xmlns="20bcaf87-0edc-48a7-8333-2944eb64c7e0">
      <UserInfo>
        <DisplayName>Alexandrov, Vassil (STFC,DL,HC)</DisplayName>
        <AccountId>81</AccountId>
        <AccountType/>
      </UserInfo>
      <UserInfo>
        <DisplayName>Alexandrova, Stella (STFC,DL,HC)</DisplayName>
        <AccountId>79</AccountId>
        <AccountType/>
      </UserInfo>
      <UserInfo>
        <DisplayName>Newens, Kit (STFC,DL,HC)</DisplayName>
        <AccountId>80</AccountId>
        <AccountType/>
      </UserInfo>
      <UserInfo>
        <DisplayName>Amorisco, Nicola (STFC,DL,HC)</DisplayName>
        <AccountId>36</AccountId>
        <AccountType/>
      </UserInfo>
    </SharedWithUsers>
  </documentManagement>
</p:properties>
</file>

<file path=customXml/itemProps1.xml><?xml version="1.0" encoding="utf-8"?>
<ds:datastoreItem xmlns:ds="http://schemas.openxmlformats.org/officeDocument/2006/customXml" ds:itemID="{AF135C3A-E05D-4935-8419-6EFC6C324FD7}">
  <ds:schemaRefs>
    <ds:schemaRef ds:uri="20bcaf87-0edc-48a7-8333-2944eb64c7e0"/>
    <ds:schemaRef ds:uri="7212be28-6597-45a2-a82c-7c3f1149246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DF806B6-10F9-49CD-A92F-39D6AAC91426}">
  <ds:schemaRefs>
    <ds:schemaRef ds:uri="http://schemas.microsoft.com/sharepoint/v3/contenttype/forms"/>
  </ds:schemaRefs>
</ds:datastoreItem>
</file>

<file path=customXml/itemProps3.xml><?xml version="1.0" encoding="utf-8"?>
<ds:datastoreItem xmlns:ds="http://schemas.openxmlformats.org/officeDocument/2006/customXml" ds:itemID="{A64E1E4C-B4E0-4252-BC84-2C85D5160FC2}">
  <ds:schemaRefs>
    <ds:schemaRef ds:uri="20bcaf87-0edc-48a7-8333-2944eb64c7e0"/>
    <ds:schemaRef ds:uri="7212be28-6597-45a2-a82c-7c3f1149246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24</Slides>
  <Notes>19</Notes>
  <HiddenSlides>0</HiddenSlide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Font and logo master</vt:lpstr>
      <vt:lpstr>Font WITHOUT logo master</vt:lpstr>
      <vt:lpstr>PowerPoint Presentation</vt:lpstr>
      <vt:lpstr>PowerPoint Presentation</vt:lpstr>
      <vt:lpstr>PowerPoint Presentation</vt:lpstr>
      <vt:lpstr>PowerPoint Presentation</vt:lpstr>
      <vt:lpstr>Fusion Computing Lab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Millard</dc:creator>
  <cp:revision>1</cp:revision>
  <cp:lastPrinted>2019-10-02T08:27:37Z</cp:lastPrinted>
  <dcterms:created xsi:type="dcterms:W3CDTF">2019-09-17T08:04:08Z</dcterms:created>
  <dcterms:modified xsi:type="dcterms:W3CDTF">2024-08-21T08:16:02Z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0x0101006BAC04DEC62A88459C0FDCFADE153D70</vt:lpwstr>
  </property>
  <property fmtid="{D5CDD505-2E9C-101B-9397-08002B2CF9AE}" pid="3" name="_dlc_DocIdItemGuid">
    <vt:lpwstr>135feeb0-1e46-4549-be51-f2caa8a23389</vt:lpwstr>
  </property>
  <property fmtid="{D5CDD505-2E9C-101B-9397-08002B2CF9AE}" pid="4" name="Order">
    <vt:r8>55300</vt:r8>
  </property>
  <property fmtid="{D5CDD505-2E9C-101B-9397-08002B2CF9AE}" pid="5" name="xd_Signature">
    <vt:bool>false</vt:bool>
  </property>
  <property fmtid="{D5CDD505-2E9C-101B-9397-08002B2CF9AE}" pid="6" name="xd_ProgID">
    <vt:lpwstr/>
  </property>
  <property fmtid="{D5CDD505-2E9C-101B-9397-08002B2CF9AE}" pid="7" name="_ExtendedDescription">
    <vt:lpwstr/>
  </property>
  <property fmtid="{D5CDD505-2E9C-101B-9397-08002B2CF9AE}" pid="8" name="TriggerFlowInfo">
    <vt:lpwstr/>
  </property>
  <property fmtid="{D5CDD505-2E9C-101B-9397-08002B2CF9AE}" pid="9" name="_SourceUrl">
    <vt:lpwstr/>
  </property>
  <property fmtid="{D5CDD505-2E9C-101B-9397-08002B2CF9AE}" pid="10" name="_SharedFileIndex">
    <vt:lpwstr/>
  </property>
  <property fmtid="{D5CDD505-2E9C-101B-9397-08002B2CF9AE}" pid="11" name="ComplianceAssetId">
    <vt:lpwstr/>
  </property>
  <property fmtid="{D5CDD505-2E9C-101B-9397-08002B2CF9AE}" pid="12" name="TemplateUrl">
    <vt:lpwstr/>
  </property>
  <property fmtid="{D5CDD505-2E9C-101B-9397-08002B2CF9AE}" pid="13" name="MediaServiceImageTags">
    <vt:lpwstr/>
  </property>
</Properties>
</file>