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81" r:id="rId4"/>
    <p:sldId id="282" r:id="rId5"/>
    <p:sldId id="258" r:id="rId6"/>
    <p:sldId id="260" r:id="rId7"/>
    <p:sldId id="261" r:id="rId8"/>
    <p:sldId id="262" r:id="rId9"/>
    <p:sldId id="259" r:id="rId10"/>
    <p:sldId id="263" r:id="rId11"/>
    <p:sldId id="283" r:id="rId12"/>
    <p:sldId id="284" r:id="rId13"/>
    <p:sldId id="264" r:id="rId14"/>
    <p:sldId id="265" r:id="rId15"/>
    <p:sldId id="266" r:id="rId16"/>
    <p:sldId id="267" r:id="rId17"/>
    <p:sldId id="268" r:id="rId18"/>
    <p:sldId id="269" r:id="rId19"/>
    <p:sldId id="273" r:id="rId20"/>
    <p:sldId id="270" r:id="rId21"/>
    <p:sldId id="271" r:id="rId22"/>
    <p:sldId id="272" r:id="rId23"/>
    <p:sldId id="274" r:id="rId24"/>
    <p:sldId id="275" r:id="rId25"/>
    <p:sldId id="276" r:id="rId26"/>
    <p:sldId id="277" r:id="rId27"/>
    <p:sldId id="278" r:id="rId28"/>
    <p:sldId id="279" r:id="rId29"/>
    <p:sldId id="280" r:id="rId30"/>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059"/>
    <a:srgbClr val="CF4843"/>
    <a:srgbClr val="B30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D0316-032C-5E44-9419-6146D3C9568F}" v="908" dt="2024-08-19T08:29:07.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p:cViewPr>
        <p:scale>
          <a:sx n="83" d="100"/>
          <a:sy n="83" d="100"/>
        </p:scale>
        <p:origin x="496" y="8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kel Theiss Kristensen" userId="d3380922-ad32-4f91-8776-43f0cc49e40e" providerId="ADAL" clId="{135D0316-032C-5E44-9419-6146D3C9568F}"/>
    <pc:docChg chg="undo custSel addSld modSld">
      <pc:chgData name="Mikkel Theiss Kristensen" userId="d3380922-ad32-4f91-8776-43f0cc49e40e" providerId="ADAL" clId="{135D0316-032C-5E44-9419-6146D3C9568F}" dt="2024-08-19T09:58:23.633" v="663" actId="1035"/>
      <pc:docMkLst>
        <pc:docMk/>
      </pc:docMkLst>
      <pc:sldChg chg="addSp modSp mod">
        <pc:chgData name="Mikkel Theiss Kristensen" userId="d3380922-ad32-4f91-8776-43f0cc49e40e" providerId="ADAL" clId="{135D0316-032C-5E44-9419-6146D3C9568F}" dt="2024-08-19T08:29:10.743" v="407" actId="14100"/>
        <pc:sldMkLst>
          <pc:docMk/>
          <pc:sldMk cId="1321336493" sldId="264"/>
        </pc:sldMkLst>
        <pc:spChg chg="mod">
          <ac:chgData name="Mikkel Theiss Kristensen" userId="d3380922-ad32-4f91-8776-43f0cc49e40e" providerId="ADAL" clId="{135D0316-032C-5E44-9419-6146D3C9568F}" dt="2024-08-19T08:29:10.743" v="407" actId="14100"/>
          <ac:spMkLst>
            <pc:docMk/>
            <pc:sldMk cId="1321336493" sldId="264"/>
            <ac:spMk id="2" creationId="{41E1F933-9ECB-63ED-FC11-89780617B6AB}"/>
          </ac:spMkLst>
        </pc:spChg>
        <pc:picChg chg="add mod">
          <ac:chgData name="Mikkel Theiss Kristensen" userId="d3380922-ad32-4f91-8776-43f0cc49e40e" providerId="ADAL" clId="{135D0316-032C-5E44-9419-6146D3C9568F}" dt="2024-08-19T08:27:16.442" v="395" actId="14100"/>
          <ac:picMkLst>
            <pc:docMk/>
            <pc:sldMk cId="1321336493" sldId="264"/>
            <ac:picMk id="1026" creationId="{62FC7F0D-E379-4BAA-2FCC-2D352CB85B63}"/>
          </ac:picMkLst>
        </pc:picChg>
        <pc:picChg chg="add mod">
          <ac:chgData name="Mikkel Theiss Kristensen" userId="d3380922-ad32-4f91-8776-43f0cc49e40e" providerId="ADAL" clId="{135D0316-032C-5E44-9419-6146D3C9568F}" dt="2024-08-19T08:29:07.018" v="406" actId="1076"/>
          <ac:picMkLst>
            <pc:docMk/>
            <pc:sldMk cId="1321336493" sldId="264"/>
            <ac:picMk id="1028" creationId="{259F1434-5D99-805D-E2F2-82A583731C63}"/>
          </ac:picMkLst>
        </pc:picChg>
      </pc:sldChg>
      <pc:sldChg chg="modSp mod">
        <pc:chgData name="Mikkel Theiss Kristensen" userId="d3380922-ad32-4f91-8776-43f0cc49e40e" providerId="ADAL" clId="{135D0316-032C-5E44-9419-6146D3C9568F}" dt="2024-08-19T08:33:32.580" v="408" actId="20577"/>
        <pc:sldMkLst>
          <pc:docMk/>
          <pc:sldMk cId="3558167540" sldId="268"/>
        </pc:sldMkLst>
        <pc:spChg chg="mod">
          <ac:chgData name="Mikkel Theiss Kristensen" userId="d3380922-ad32-4f91-8776-43f0cc49e40e" providerId="ADAL" clId="{135D0316-032C-5E44-9419-6146D3C9568F}" dt="2024-08-19T08:33:32.580" v="408" actId="20577"/>
          <ac:spMkLst>
            <pc:docMk/>
            <pc:sldMk cId="3558167540" sldId="268"/>
            <ac:spMk id="3" creationId="{0AE8FA22-974D-8969-1CCC-4873A64D40B4}"/>
          </ac:spMkLst>
        </pc:spChg>
      </pc:sldChg>
      <pc:sldChg chg="modSp mod">
        <pc:chgData name="Mikkel Theiss Kristensen" userId="d3380922-ad32-4f91-8776-43f0cc49e40e" providerId="ADAL" clId="{135D0316-032C-5E44-9419-6146D3C9568F}" dt="2024-08-19T08:38:04.634" v="525" actId="20577"/>
        <pc:sldMkLst>
          <pc:docMk/>
          <pc:sldMk cId="3285055222" sldId="273"/>
        </pc:sldMkLst>
        <pc:spChg chg="mod">
          <ac:chgData name="Mikkel Theiss Kristensen" userId="d3380922-ad32-4f91-8776-43f0cc49e40e" providerId="ADAL" clId="{135D0316-032C-5E44-9419-6146D3C9568F}" dt="2024-08-19T08:38:04.634" v="525" actId="20577"/>
          <ac:spMkLst>
            <pc:docMk/>
            <pc:sldMk cId="3285055222" sldId="273"/>
            <ac:spMk id="3" creationId="{8F6EB809-47D0-122F-752F-46249706A0C5}"/>
          </ac:spMkLst>
        </pc:spChg>
      </pc:sldChg>
      <pc:sldChg chg="modSp mod">
        <pc:chgData name="Mikkel Theiss Kristensen" userId="d3380922-ad32-4f91-8776-43f0cc49e40e" providerId="ADAL" clId="{135D0316-032C-5E44-9419-6146D3C9568F}" dt="2024-08-19T08:53:42.663" v="655" actId="20577"/>
        <pc:sldMkLst>
          <pc:docMk/>
          <pc:sldMk cId="4131210909" sldId="274"/>
        </pc:sldMkLst>
        <pc:spChg chg="mod">
          <ac:chgData name="Mikkel Theiss Kristensen" userId="d3380922-ad32-4f91-8776-43f0cc49e40e" providerId="ADAL" clId="{135D0316-032C-5E44-9419-6146D3C9568F}" dt="2024-08-19T08:53:42.663" v="655" actId="20577"/>
          <ac:spMkLst>
            <pc:docMk/>
            <pc:sldMk cId="4131210909" sldId="274"/>
            <ac:spMk id="3" creationId="{F0B7CDF2-3AF2-89F0-E902-40604297094D}"/>
          </ac:spMkLst>
        </pc:spChg>
      </pc:sldChg>
      <pc:sldChg chg="modSp mod modAnim">
        <pc:chgData name="Mikkel Theiss Kristensen" userId="d3380922-ad32-4f91-8776-43f0cc49e40e" providerId="ADAL" clId="{135D0316-032C-5E44-9419-6146D3C9568F}" dt="2024-08-19T08:54:03.667" v="656" actId="1076"/>
        <pc:sldMkLst>
          <pc:docMk/>
          <pc:sldMk cId="2561737491" sldId="275"/>
        </pc:sldMkLst>
        <pc:spChg chg="mod">
          <ac:chgData name="Mikkel Theiss Kristensen" userId="d3380922-ad32-4f91-8776-43f0cc49e40e" providerId="ADAL" clId="{135D0316-032C-5E44-9419-6146D3C9568F}" dt="2024-08-19T08:54:03.667" v="656" actId="1076"/>
          <ac:spMkLst>
            <pc:docMk/>
            <pc:sldMk cId="2561737491" sldId="275"/>
            <ac:spMk id="2" creationId="{2FF65C2E-F3DA-72AF-568A-3B48A6B308ED}"/>
          </ac:spMkLst>
        </pc:spChg>
        <pc:spChg chg="mod">
          <ac:chgData name="Mikkel Theiss Kristensen" userId="d3380922-ad32-4f91-8776-43f0cc49e40e" providerId="ADAL" clId="{135D0316-032C-5E44-9419-6146D3C9568F}" dt="2024-08-15T05:01:37.525" v="17" actId="20577"/>
          <ac:spMkLst>
            <pc:docMk/>
            <pc:sldMk cId="2561737491" sldId="275"/>
            <ac:spMk id="21" creationId="{1271E51E-818C-476C-A157-5C7D626DA43C}"/>
          </ac:spMkLst>
        </pc:spChg>
        <pc:spChg chg="mod">
          <ac:chgData name="Mikkel Theiss Kristensen" userId="d3380922-ad32-4f91-8776-43f0cc49e40e" providerId="ADAL" clId="{135D0316-032C-5E44-9419-6146D3C9568F}" dt="2024-08-15T05:02:15.890" v="37" actId="20577"/>
          <ac:spMkLst>
            <pc:docMk/>
            <pc:sldMk cId="2561737491" sldId="275"/>
            <ac:spMk id="22" creationId="{191C533A-5E74-3C5E-C58E-A5D4FBA3DDB3}"/>
          </ac:spMkLst>
        </pc:spChg>
        <pc:spChg chg="mod">
          <ac:chgData name="Mikkel Theiss Kristensen" userId="d3380922-ad32-4f91-8776-43f0cc49e40e" providerId="ADAL" clId="{135D0316-032C-5E44-9419-6146D3C9568F}" dt="2024-08-15T05:01:52.076" v="29" actId="20577"/>
          <ac:spMkLst>
            <pc:docMk/>
            <pc:sldMk cId="2561737491" sldId="275"/>
            <ac:spMk id="23" creationId="{1E6AC6E9-968B-A738-D4C0-C4FC81F9B50D}"/>
          </ac:spMkLst>
        </pc:spChg>
        <pc:spChg chg="mod">
          <ac:chgData name="Mikkel Theiss Kristensen" userId="d3380922-ad32-4f91-8776-43f0cc49e40e" providerId="ADAL" clId="{135D0316-032C-5E44-9419-6146D3C9568F}" dt="2024-08-15T05:03:07.862" v="48" actId="20577"/>
          <ac:spMkLst>
            <pc:docMk/>
            <pc:sldMk cId="2561737491" sldId="275"/>
            <ac:spMk id="34" creationId="{7C0A7970-BFE1-B72F-26F6-74D31A57D4A6}"/>
          </ac:spMkLst>
        </pc:spChg>
        <pc:spChg chg="mod">
          <ac:chgData name="Mikkel Theiss Kristensen" userId="d3380922-ad32-4f91-8776-43f0cc49e40e" providerId="ADAL" clId="{135D0316-032C-5E44-9419-6146D3C9568F}" dt="2024-08-15T05:03:12.426" v="51" actId="20577"/>
          <ac:spMkLst>
            <pc:docMk/>
            <pc:sldMk cId="2561737491" sldId="275"/>
            <ac:spMk id="36" creationId="{873DA619-A141-4D87-3514-86583DB7CA3E}"/>
          </ac:spMkLst>
        </pc:spChg>
        <pc:spChg chg="mod">
          <ac:chgData name="Mikkel Theiss Kristensen" userId="d3380922-ad32-4f91-8776-43f0cc49e40e" providerId="ADAL" clId="{135D0316-032C-5E44-9419-6146D3C9568F}" dt="2024-08-15T05:03:46.696" v="81" actId="20577"/>
          <ac:spMkLst>
            <pc:docMk/>
            <pc:sldMk cId="2561737491" sldId="275"/>
            <ac:spMk id="37" creationId="{F350650D-2D41-A62F-44D6-3653212B0675}"/>
          </ac:spMkLst>
        </pc:spChg>
      </pc:sldChg>
      <pc:sldChg chg="addSp modSp new mod">
        <pc:chgData name="Mikkel Theiss Kristensen" userId="d3380922-ad32-4f91-8776-43f0cc49e40e" providerId="ADAL" clId="{135D0316-032C-5E44-9419-6146D3C9568F}" dt="2024-08-15T06:23:40.742" v="174" actId="20577"/>
        <pc:sldMkLst>
          <pc:docMk/>
          <pc:sldMk cId="489651885" sldId="277"/>
        </pc:sldMkLst>
        <pc:spChg chg="mod">
          <ac:chgData name="Mikkel Theiss Kristensen" userId="d3380922-ad32-4f91-8776-43f0cc49e40e" providerId="ADAL" clId="{135D0316-032C-5E44-9419-6146D3C9568F}" dt="2024-08-15T06:23:40.742" v="174" actId="20577"/>
          <ac:spMkLst>
            <pc:docMk/>
            <pc:sldMk cId="489651885" sldId="277"/>
            <ac:spMk id="2" creationId="{0E71EFA9-BB5C-A63F-D21E-F25D93A3511A}"/>
          </ac:spMkLst>
        </pc:spChg>
        <pc:picChg chg="add mod">
          <ac:chgData name="Mikkel Theiss Kristensen" userId="d3380922-ad32-4f91-8776-43f0cc49e40e" providerId="ADAL" clId="{135D0316-032C-5E44-9419-6146D3C9568F}" dt="2024-08-15T06:22:59.913" v="124" actId="1076"/>
          <ac:picMkLst>
            <pc:docMk/>
            <pc:sldMk cId="489651885" sldId="277"/>
            <ac:picMk id="3" creationId="{3F536CF7-8F1D-F944-08D4-428CA8C3974B}"/>
          </ac:picMkLst>
        </pc:picChg>
      </pc:sldChg>
      <pc:sldChg chg="addSp delSp modSp add mod">
        <pc:chgData name="Mikkel Theiss Kristensen" userId="d3380922-ad32-4f91-8776-43f0cc49e40e" providerId="ADAL" clId="{135D0316-032C-5E44-9419-6146D3C9568F}" dt="2024-08-19T09:58:20.541" v="658" actId="20577"/>
        <pc:sldMkLst>
          <pc:docMk/>
          <pc:sldMk cId="274612538" sldId="278"/>
        </pc:sldMkLst>
        <pc:spChg chg="mod">
          <ac:chgData name="Mikkel Theiss Kristensen" userId="d3380922-ad32-4f91-8776-43f0cc49e40e" providerId="ADAL" clId="{135D0316-032C-5E44-9419-6146D3C9568F}" dt="2024-08-19T09:58:20.541" v="658" actId="20577"/>
          <ac:spMkLst>
            <pc:docMk/>
            <pc:sldMk cId="274612538" sldId="278"/>
            <ac:spMk id="2" creationId="{0E71EFA9-BB5C-A63F-D21E-F25D93A3511A}"/>
          </ac:spMkLst>
        </pc:spChg>
        <pc:picChg chg="del">
          <ac:chgData name="Mikkel Theiss Kristensen" userId="d3380922-ad32-4f91-8776-43f0cc49e40e" providerId="ADAL" clId="{135D0316-032C-5E44-9419-6146D3C9568F}" dt="2024-08-15T06:24:44.338" v="225" actId="478"/>
          <ac:picMkLst>
            <pc:docMk/>
            <pc:sldMk cId="274612538" sldId="278"/>
            <ac:picMk id="3" creationId="{3F536CF7-8F1D-F944-08D4-428CA8C3974B}"/>
          </ac:picMkLst>
        </pc:picChg>
        <pc:picChg chg="add mod">
          <ac:chgData name="Mikkel Theiss Kristensen" userId="d3380922-ad32-4f91-8776-43f0cc49e40e" providerId="ADAL" clId="{135D0316-032C-5E44-9419-6146D3C9568F}" dt="2024-08-15T06:25:28.964" v="228" actId="1076"/>
          <ac:picMkLst>
            <pc:docMk/>
            <pc:sldMk cId="274612538" sldId="278"/>
            <ac:picMk id="4" creationId="{26DE1B01-9E14-37BA-D1D7-5A38D66C0B86}"/>
          </ac:picMkLst>
        </pc:picChg>
      </pc:sldChg>
      <pc:sldChg chg="addSp delSp modSp add mod">
        <pc:chgData name="Mikkel Theiss Kristensen" userId="d3380922-ad32-4f91-8776-43f0cc49e40e" providerId="ADAL" clId="{135D0316-032C-5E44-9419-6146D3C9568F}" dt="2024-08-19T09:58:23.633" v="663" actId="1035"/>
        <pc:sldMkLst>
          <pc:docMk/>
          <pc:sldMk cId="1801585295" sldId="279"/>
        </pc:sldMkLst>
        <pc:picChg chg="add mod">
          <ac:chgData name="Mikkel Theiss Kristensen" userId="d3380922-ad32-4f91-8776-43f0cc49e40e" providerId="ADAL" clId="{135D0316-032C-5E44-9419-6146D3C9568F}" dt="2024-08-19T09:58:23.633" v="663" actId="1035"/>
          <ac:picMkLst>
            <pc:docMk/>
            <pc:sldMk cId="1801585295" sldId="279"/>
            <ac:picMk id="3" creationId="{EDA9262F-658F-4419-6B6D-C85A99413852}"/>
          </ac:picMkLst>
        </pc:picChg>
        <pc:picChg chg="del">
          <ac:chgData name="Mikkel Theiss Kristensen" userId="d3380922-ad32-4f91-8776-43f0cc49e40e" providerId="ADAL" clId="{135D0316-032C-5E44-9419-6146D3C9568F}" dt="2024-08-15T06:25:34.698" v="230" actId="478"/>
          <ac:picMkLst>
            <pc:docMk/>
            <pc:sldMk cId="1801585295" sldId="279"/>
            <ac:picMk id="4" creationId="{26DE1B01-9E14-37BA-D1D7-5A38D66C0B86}"/>
          </ac:picMkLst>
        </pc:picChg>
      </pc:sldChg>
      <pc:sldChg chg="addSp delSp modSp new mod modClrScheme chgLayout">
        <pc:chgData name="Mikkel Theiss Kristensen" userId="d3380922-ad32-4f91-8776-43f0cc49e40e" providerId="ADAL" clId="{135D0316-032C-5E44-9419-6146D3C9568F}" dt="2024-08-15T06:36:01.593" v="386" actId="20577"/>
        <pc:sldMkLst>
          <pc:docMk/>
          <pc:sldMk cId="827520569" sldId="280"/>
        </pc:sldMkLst>
        <pc:spChg chg="mod ord">
          <ac:chgData name="Mikkel Theiss Kristensen" userId="d3380922-ad32-4f91-8776-43f0cc49e40e" providerId="ADAL" clId="{135D0316-032C-5E44-9419-6146D3C9568F}" dt="2024-08-15T06:28:48.410" v="241" actId="700"/>
          <ac:spMkLst>
            <pc:docMk/>
            <pc:sldMk cId="827520569" sldId="280"/>
            <ac:spMk id="2" creationId="{2DFF54F4-96C3-BFC6-9AD1-4E071D365890}"/>
          </ac:spMkLst>
        </pc:spChg>
        <pc:spChg chg="add del mod ord">
          <ac:chgData name="Mikkel Theiss Kristensen" userId="d3380922-ad32-4f91-8776-43f0cc49e40e" providerId="ADAL" clId="{135D0316-032C-5E44-9419-6146D3C9568F}" dt="2024-08-15T06:36:01.593" v="386" actId="20577"/>
          <ac:spMkLst>
            <pc:docMk/>
            <pc:sldMk cId="827520569" sldId="280"/>
            <ac:spMk id="3" creationId="{A06E4873-C8A4-4A2F-AE10-AC60B69345A5}"/>
          </ac:spMkLst>
        </pc:spChg>
        <pc:picChg chg="add mod">
          <ac:chgData name="Mikkel Theiss Kristensen" userId="d3380922-ad32-4f91-8776-43f0cc49e40e" providerId="ADAL" clId="{135D0316-032C-5E44-9419-6146D3C9568F}" dt="2024-08-15T06:29:07.192" v="243"/>
          <ac:picMkLst>
            <pc:docMk/>
            <pc:sldMk cId="827520569" sldId="280"/>
            <ac:picMk id="4" creationId="{F51DCA81-2BD9-E68E-8DA4-6CABCA6DAD9E}"/>
          </ac:picMkLst>
        </pc:picChg>
        <pc:picChg chg="add mod">
          <ac:chgData name="Mikkel Theiss Kristensen" userId="d3380922-ad32-4f91-8776-43f0cc49e40e" providerId="ADAL" clId="{135D0316-032C-5E44-9419-6146D3C9568F}" dt="2024-08-15T06:29:10.220" v="245"/>
          <ac:picMkLst>
            <pc:docMk/>
            <pc:sldMk cId="827520569" sldId="280"/>
            <ac:picMk id="5" creationId="{C9E4F179-2ADC-1B05-4F1E-A3EF051766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5A60D-3E44-C243-95CE-7ABB587C9F3F}" type="datetimeFigureOut">
              <a:rPr lang="da-DK" smtClean="0"/>
              <a:t>20.08.2024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C635A-E171-D44D-A386-5D8D02D6BE2B}" type="slidenum">
              <a:rPr lang="da-DK" smtClean="0"/>
              <a:t>‹#›</a:t>
            </a:fld>
            <a:endParaRPr lang="da-DK"/>
          </a:p>
        </p:txBody>
      </p:sp>
    </p:spTree>
    <p:extLst>
      <p:ext uri="{BB962C8B-B14F-4D97-AF65-F5344CB8AC3E}">
        <p14:creationId xmlns:p14="http://schemas.microsoft.com/office/powerpoint/2010/main" val="42190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FDEA-2B13-B1F6-2786-DDC1B1168C91}"/>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da-DK" dirty="0"/>
          </a:p>
        </p:txBody>
      </p:sp>
      <p:sp>
        <p:nvSpPr>
          <p:cNvPr id="3" name="Subtitle 2">
            <a:extLst>
              <a:ext uri="{FF2B5EF4-FFF2-40B4-BE49-F238E27FC236}">
                <a16:creationId xmlns:a16="http://schemas.microsoft.com/office/drawing/2014/main" id="{EBD62955-5DF8-5B9F-0AB7-DB1E11DD0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da-DK" dirty="0"/>
          </a:p>
        </p:txBody>
      </p:sp>
      <p:sp>
        <p:nvSpPr>
          <p:cNvPr id="4" name="Date Placeholder 3">
            <a:extLst>
              <a:ext uri="{FF2B5EF4-FFF2-40B4-BE49-F238E27FC236}">
                <a16:creationId xmlns:a16="http://schemas.microsoft.com/office/drawing/2014/main" id="{33B48C12-1D94-B717-B808-7AB61D4F89C3}"/>
              </a:ext>
            </a:extLst>
          </p:cNvPr>
          <p:cNvSpPr>
            <a:spLocks noGrp="1"/>
          </p:cNvSpPr>
          <p:nvPr>
            <p:ph type="dt" sz="half" idx="10"/>
          </p:nvPr>
        </p:nvSpPr>
        <p:spPr/>
        <p:txBody>
          <a:bodyPr/>
          <a:lstStyle/>
          <a:p>
            <a:r>
              <a:rPr lang="da-DK"/>
              <a:t>20.08.2024</a:t>
            </a:r>
            <a:endParaRPr lang="da-DK" dirty="0"/>
          </a:p>
        </p:txBody>
      </p:sp>
      <p:sp>
        <p:nvSpPr>
          <p:cNvPr id="5" name="Footer Placeholder 4">
            <a:extLst>
              <a:ext uri="{FF2B5EF4-FFF2-40B4-BE49-F238E27FC236}">
                <a16:creationId xmlns:a16="http://schemas.microsoft.com/office/drawing/2014/main" id="{5BEB8737-CCA3-8FDA-CF57-2CE3CB40E585}"/>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2E9CA0E7-A541-39A3-9501-A57B3193F426}"/>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400086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7B82-D9DD-0F30-5265-49AD38E5C6DB}"/>
              </a:ext>
            </a:extLst>
          </p:cNvPr>
          <p:cNvSpPr>
            <a:spLocks noGrp="1"/>
          </p:cNvSpPr>
          <p:nvPr>
            <p:ph type="title"/>
          </p:nvPr>
        </p:nvSpPr>
        <p:spPr/>
        <p:txBody>
          <a:bodyPr/>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942BCF44-2FDA-6ADD-5396-F0BBC09C90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7502CE14-B773-4D2B-BE3E-0730F7D035CF}"/>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CB69D969-CE61-A9B0-D5C4-1BE582DA0B63}"/>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502AFF87-E580-AC5C-D4C0-D20A7A5A2B86}"/>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224906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42AC2-ED98-5882-4C6B-FCEF2727C6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4AC5AB98-578A-27C0-0A11-3D2D2144213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0E3F4CB7-7456-F471-5CF0-AF9D893C4205}"/>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F4D4DB51-853B-436D-4C8A-E7D6FB50FD53}"/>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660E1DE9-2280-52BF-527E-DFF3687E2680}"/>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197058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15CFF-E880-0ADB-9392-6FAD28D38102}"/>
              </a:ext>
            </a:extLst>
          </p:cNvPr>
          <p:cNvSpPr>
            <a:spLocks noGrp="1"/>
          </p:cNvSpPr>
          <p:nvPr>
            <p:ph type="title"/>
          </p:nvPr>
        </p:nvSpPr>
        <p:spPr/>
        <p:txBody>
          <a:bodyPr/>
          <a:lstStyle/>
          <a:p>
            <a:r>
              <a:rPr lang="en-GB" dirty="0"/>
              <a:t>Click to edit Master title style</a:t>
            </a:r>
            <a:endParaRPr lang="da-DK" dirty="0"/>
          </a:p>
        </p:txBody>
      </p:sp>
      <p:sp>
        <p:nvSpPr>
          <p:cNvPr id="3" name="Content Placeholder 2">
            <a:extLst>
              <a:ext uri="{FF2B5EF4-FFF2-40B4-BE49-F238E27FC236}">
                <a16:creationId xmlns:a16="http://schemas.microsoft.com/office/drawing/2014/main" id="{15CC7400-273A-43BF-0B7D-295451C7A07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a-DK" dirty="0"/>
          </a:p>
        </p:txBody>
      </p:sp>
      <p:sp>
        <p:nvSpPr>
          <p:cNvPr id="4" name="Date Placeholder 3">
            <a:extLst>
              <a:ext uri="{FF2B5EF4-FFF2-40B4-BE49-F238E27FC236}">
                <a16:creationId xmlns:a16="http://schemas.microsoft.com/office/drawing/2014/main" id="{6F3FA95D-0F18-45DC-5190-2B2FE84C40E6}"/>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C36195F4-F0F7-8BD5-C703-CD1EBDA71706}"/>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B71C2F55-F4B9-C8C7-18CB-E155D57C5C45}"/>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25900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FA51-5675-F478-1CEE-A4FFE2A1D6DE}"/>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da-DK" dirty="0"/>
          </a:p>
        </p:txBody>
      </p:sp>
      <p:sp>
        <p:nvSpPr>
          <p:cNvPr id="3" name="Text Placeholder 2">
            <a:extLst>
              <a:ext uri="{FF2B5EF4-FFF2-40B4-BE49-F238E27FC236}">
                <a16:creationId xmlns:a16="http://schemas.microsoft.com/office/drawing/2014/main" id="{E9388695-07AB-5BC6-B902-A6D914D4F6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DDDF215-32F9-92DA-94B5-35518F383B62}"/>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AC284565-2458-641A-0A89-194F2A71E74D}"/>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03211879-F449-4825-A6DC-72C41BE7DC8E}"/>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381039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35D4-1138-8A41-0CFD-360762E2328F}"/>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7BB22C58-E23D-DD65-203A-4E09C5DBD1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Content Placeholder 3">
            <a:extLst>
              <a:ext uri="{FF2B5EF4-FFF2-40B4-BE49-F238E27FC236}">
                <a16:creationId xmlns:a16="http://schemas.microsoft.com/office/drawing/2014/main" id="{051C7157-9BEE-14BA-A28B-10F9D814A53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Date Placeholder 4">
            <a:extLst>
              <a:ext uri="{FF2B5EF4-FFF2-40B4-BE49-F238E27FC236}">
                <a16:creationId xmlns:a16="http://schemas.microsoft.com/office/drawing/2014/main" id="{A601E13C-D3CB-FBE7-B2CD-D890BC8F12A4}"/>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6A6F7E81-AC1D-30CE-9205-6611E39E4B1A}"/>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AAD6FDDD-0481-8488-5FBB-92373102E7EF}"/>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4126388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CA72-3BDE-7C83-0549-0204AF62C83B}"/>
              </a:ext>
            </a:extLst>
          </p:cNvPr>
          <p:cNvSpPr>
            <a:spLocks noGrp="1"/>
          </p:cNvSpPr>
          <p:nvPr>
            <p:ph type="title"/>
          </p:nvPr>
        </p:nvSpPr>
        <p:spPr>
          <a:xfrm>
            <a:off x="839788" y="365125"/>
            <a:ext cx="10515600" cy="1325563"/>
          </a:xfrm>
        </p:spPr>
        <p:txBody>
          <a:bodyPr/>
          <a:lstStyle/>
          <a:p>
            <a:r>
              <a:rPr lang="en-GB"/>
              <a:t>Click to edit Master title style</a:t>
            </a:r>
            <a:endParaRPr lang="da-DK"/>
          </a:p>
        </p:txBody>
      </p:sp>
      <p:sp>
        <p:nvSpPr>
          <p:cNvPr id="3" name="Text Placeholder 2">
            <a:extLst>
              <a:ext uri="{FF2B5EF4-FFF2-40B4-BE49-F238E27FC236}">
                <a16:creationId xmlns:a16="http://schemas.microsoft.com/office/drawing/2014/main" id="{5B3C6D3E-957F-1B1E-CA13-5BEB751C4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4ACB8A-9A5F-B503-837F-990371EE66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Text Placeholder 4">
            <a:extLst>
              <a:ext uri="{FF2B5EF4-FFF2-40B4-BE49-F238E27FC236}">
                <a16:creationId xmlns:a16="http://schemas.microsoft.com/office/drawing/2014/main" id="{26787755-450B-8BB3-0F34-E09078B7E4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20AF135-4C6A-0198-76A5-E833B244C70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7" name="Date Placeholder 6">
            <a:extLst>
              <a:ext uri="{FF2B5EF4-FFF2-40B4-BE49-F238E27FC236}">
                <a16:creationId xmlns:a16="http://schemas.microsoft.com/office/drawing/2014/main" id="{91126999-8275-5188-AFA6-8A2ED732FDDC}"/>
              </a:ext>
            </a:extLst>
          </p:cNvPr>
          <p:cNvSpPr>
            <a:spLocks noGrp="1"/>
          </p:cNvSpPr>
          <p:nvPr>
            <p:ph type="dt" sz="half" idx="10"/>
          </p:nvPr>
        </p:nvSpPr>
        <p:spPr/>
        <p:txBody>
          <a:bodyPr/>
          <a:lstStyle/>
          <a:p>
            <a:r>
              <a:rPr lang="da-DK"/>
              <a:t>20.08.2024</a:t>
            </a:r>
          </a:p>
        </p:txBody>
      </p:sp>
      <p:sp>
        <p:nvSpPr>
          <p:cNvPr id="8" name="Footer Placeholder 7">
            <a:extLst>
              <a:ext uri="{FF2B5EF4-FFF2-40B4-BE49-F238E27FC236}">
                <a16:creationId xmlns:a16="http://schemas.microsoft.com/office/drawing/2014/main" id="{3BD9DA4A-4ACD-F509-D088-EC5C40F2F741}"/>
              </a:ext>
            </a:extLst>
          </p:cNvPr>
          <p:cNvSpPr>
            <a:spLocks noGrp="1"/>
          </p:cNvSpPr>
          <p:nvPr>
            <p:ph type="ftr" sz="quarter" idx="11"/>
          </p:nvPr>
        </p:nvSpPr>
        <p:spPr/>
        <p:txBody>
          <a:bodyPr/>
          <a:lstStyle/>
          <a:p>
            <a:r>
              <a:rPr lang="da-DK"/>
              <a:t>HAMLET - PHYSICS</a:t>
            </a:r>
          </a:p>
        </p:txBody>
      </p:sp>
      <p:sp>
        <p:nvSpPr>
          <p:cNvPr id="9" name="Slide Number Placeholder 8">
            <a:extLst>
              <a:ext uri="{FF2B5EF4-FFF2-40B4-BE49-F238E27FC236}">
                <a16:creationId xmlns:a16="http://schemas.microsoft.com/office/drawing/2014/main" id="{CEFE519D-4F94-5A4B-AA79-8F5622527E74}"/>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604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4E5F-3682-B52E-EF8E-B48EFDB88B21}"/>
              </a:ext>
            </a:extLst>
          </p:cNvPr>
          <p:cNvSpPr>
            <a:spLocks noGrp="1"/>
          </p:cNvSpPr>
          <p:nvPr>
            <p:ph type="title"/>
          </p:nvPr>
        </p:nvSpPr>
        <p:spPr/>
        <p:txBody>
          <a:bodyPr/>
          <a:lstStyle/>
          <a:p>
            <a:r>
              <a:rPr lang="en-GB"/>
              <a:t>Click to edit Master title style</a:t>
            </a:r>
            <a:endParaRPr lang="da-DK"/>
          </a:p>
        </p:txBody>
      </p:sp>
      <p:sp>
        <p:nvSpPr>
          <p:cNvPr id="3" name="Date Placeholder 2">
            <a:extLst>
              <a:ext uri="{FF2B5EF4-FFF2-40B4-BE49-F238E27FC236}">
                <a16:creationId xmlns:a16="http://schemas.microsoft.com/office/drawing/2014/main" id="{2EA943F5-CBF3-2E22-3B47-B645CEED84EB}"/>
              </a:ext>
            </a:extLst>
          </p:cNvPr>
          <p:cNvSpPr>
            <a:spLocks noGrp="1"/>
          </p:cNvSpPr>
          <p:nvPr>
            <p:ph type="dt" sz="half" idx="10"/>
          </p:nvPr>
        </p:nvSpPr>
        <p:spPr/>
        <p:txBody>
          <a:bodyPr/>
          <a:lstStyle/>
          <a:p>
            <a:r>
              <a:rPr lang="da-DK"/>
              <a:t>20.08.2024</a:t>
            </a:r>
          </a:p>
        </p:txBody>
      </p:sp>
      <p:sp>
        <p:nvSpPr>
          <p:cNvPr id="4" name="Footer Placeholder 3">
            <a:extLst>
              <a:ext uri="{FF2B5EF4-FFF2-40B4-BE49-F238E27FC236}">
                <a16:creationId xmlns:a16="http://schemas.microsoft.com/office/drawing/2014/main" id="{3CD2122B-52B9-5442-F8F9-0688B0F963C7}"/>
              </a:ext>
            </a:extLst>
          </p:cNvPr>
          <p:cNvSpPr>
            <a:spLocks noGrp="1"/>
          </p:cNvSpPr>
          <p:nvPr>
            <p:ph type="ftr" sz="quarter" idx="11"/>
          </p:nvPr>
        </p:nvSpPr>
        <p:spPr/>
        <p:txBody>
          <a:bodyPr/>
          <a:lstStyle/>
          <a:p>
            <a:r>
              <a:rPr lang="da-DK"/>
              <a:t>HAMLET - PHYSICS</a:t>
            </a:r>
          </a:p>
        </p:txBody>
      </p:sp>
      <p:sp>
        <p:nvSpPr>
          <p:cNvPr id="5" name="Slide Number Placeholder 4">
            <a:extLst>
              <a:ext uri="{FF2B5EF4-FFF2-40B4-BE49-F238E27FC236}">
                <a16:creationId xmlns:a16="http://schemas.microsoft.com/office/drawing/2014/main" id="{23168082-0282-D422-1E12-A6B5C1CC9C8E}"/>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356654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7EBBC5-DDED-EDD8-E53D-AB8A9F9374BE}"/>
              </a:ext>
            </a:extLst>
          </p:cNvPr>
          <p:cNvSpPr>
            <a:spLocks noGrp="1"/>
          </p:cNvSpPr>
          <p:nvPr>
            <p:ph type="dt" sz="half" idx="10"/>
          </p:nvPr>
        </p:nvSpPr>
        <p:spPr/>
        <p:txBody>
          <a:bodyPr/>
          <a:lstStyle/>
          <a:p>
            <a:r>
              <a:rPr lang="da-DK"/>
              <a:t>20.08.2024</a:t>
            </a:r>
          </a:p>
        </p:txBody>
      </p:sp>
      <p:sp>
        <p:nvSpPr>
          <p:cNvPr id="3" name="Footer Placeholder 2">
            <a:extLst>
              <a:ext uri="{FF2B5EF4-FFF2-40B4-BE49-F238E27FC236}">
                <a16:creationId xmlns:a16="http://schemas.microsoft.com/office/drawing/2014/main" id="{D2BD31A1-1F20-2E98-06A9-80CF25CB68D0}"/>
              </a:ext>
            </a:extLst>
          </p:cNvPr>
          <p:cNvSpPr>
            <a:spLocks noGrp="1"/>
          </p:cNvSpPr>
          <p:nvPr>
            <p:ph type="ftr" sz="quarter" idx="11"/>
          </p:nvPr>
        </p:nvSpPr>
        <p:spPr/>
        <p:txBody>
          <a:bodyPr/>
          <a:lstStyle/>
          <a:p>
            <a:r>
              <a:rPr lang="da-DK"/>
              <a:t>HAMLET - PHYSICS</a:t>
            </a:r>
          </a:p>
        </p:txBody>
      </p:sp>
      <p:sp>
        <p:nvSpPr>
          <p:cNvPr id="4" name="Slide Number Placeholder 3">
            <a:extLst>
              <a:ext uri="{FF2B5EF4-FFF2-40B4-BE49-F238E27FC236}">
                <a16:creationId xmlns:a16="http://schemas.microsoft.com/office/drawing/2014/main" id="{B017E728-BB07-CE96-B751-4EE07C2BAD7C}"/>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36240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C398-BC44-0E00-66B9-19ABAF4392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Content Placeholder 2">
            <a:extLst>
              <a:ext uri="{FF2B5EF4-FFF2-40B4-BE49-F238E27FC236}">
                <a16:creationId xmlns:a16="http://schemas.microsoft.com/office/drawing/2014/main" id="{6DBC4DAD-D0BE-3F90-EA40-372AFCC66F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Text Placeholder 3">
            <a:extLst>
              <a:ext uri="{FF2B5EF4-FFF2-40B4-BE49-F238E27FC236}">
                <a16:creationId xmlns:a16="http://schemas.microsoft.com/office/drawing/2014/main" id="{267537DF-F521-E234-524F-8DB354F4A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0E8BFF-882D-AB93-C073-74DE4EDD22B6}"/>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084A006E-0B15-40EC-DF41-396A1273DE1B}"/>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E4CD9523-6F42-E4A2-4BEE-E99860A63C0C}"/>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344548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BF1A-05EA-59DA-A1A5-24C716A91B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Picture Placeholder 2">
            <a:extLst>
              <a:ext uri="{FF2B5EF4-FFF2-40B4-BE49-F238E27FC236}">
                <a16:creationId xmlns:a16="http://schemas.microsoft.com/office/drawing/2014/main" id="{B3022CF6-46C6-CAA9-B22F-895BC25B55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DDC7A7EB-28C5-B7FD-50C5-E59855A50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37218F-2CD2-36FA-8740-232044837158}"/>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3349BCC2-90BD-A7B1-9E2E-06F703DBC467}"/>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8AFD396E-BE06-C78E-01A2-7735E10DFC72}"/>
              </a:ext>
            </a:extLst>
          </p:cNvPr>
          <p:cNvSpPr>
            <a:spLocks noGrp="1"/>
          </p:cNvSpPr>
          <p:nvPr>
            <p:ph type="sldNum" sz="quarter" idx="12"/>
          </p:nvPr>
        </p:nvSpPr>
        <p:spPr/>
        <p:txBody>
          <a:bodyPr/>
          <a:lstStyle/>
          <a:p>
            <a:fld id="{D6975048-8560-6844-9003-9E44BA219913}" type="slidenum">
              <a:rPr lang="da-DK" smtClean="0"/>
              <a:t>‹#›</a:t>
            </a:fld>
            <a:endParaRPr lang="da-DK"/>
          </a:p>
        </p:txBody>
      </p:sp>
    </p:spTree>
    <p:extLst>
      <p:ext uri="{BB962C8B-B14F-4D97-AF65-F5344CB8AC3E}">
        <p14:creationId xmlns:p14="http://schemas.microsoft.com/office/powerpoint/2010/main" val="807056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B4F2C5-51EB-9F78-31E2-47E04D4A9996}"/>
              </a:ext>
            </a:extLst>
          </p:cNvPr>
          <p:cNvSpPr/>
          <p:nvPr userDrawn="1"/>
        </p:nvSpPr>
        <p:spPr>
          <a:xfrm>
            <a:off x="0" y="6176963"/>
            <a:ext cx="12192000" cy="681037"/>
          </a:xfrm>
          <a:prstGeom prst="rect">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a:extLst>
              <a:ext uri="{FF2B5EF4-FFF2-40B4-BE49-F238E27FC236}">
                <a16:creationId xmlns:a16="http://schemas.microsoft.com/office/drawing/2014/main" id="{3B1988F0-FC2B-9127-D355-F9716127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da-DK" dirty="0"/>
          </a:p>
        </p:txBody>
      </p:sp>
      <p:sp>
        <p:nvSpPr>
          <p:cNvPr id="3" name="Text Placeholder 2">
            <a:extLst>
              <a:ext uri="{FF2B5EF4-FFF2-40B4-BE49-F238E27FC236}">
                <a16:creationId xmlns:a16="http://schemas.microsoft.com/office/drawing/2014/main" id="{8AB57182-0921-A61C-2C6E-AFC553A9C8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a-DK" dirty="0"/>
          </a:p>
        </p:txBody>
      </p:sp>
      <p:sp>
        <p:nvSpPr>
          <p:cNvPr id="4" name="Date Placeholder 3">
            <a:extLst>
              <a:ext uri="{FF2B5EF4-FFF2-40B4-BE49-F238E27FC236}">
                <a16:creationId xmlns:a16="http://schemas.microsoft.com/office/drawing/2014/main" id="{57576F52-6C74-C45B-52C8-7F3EE2EF2451}"/>
              </a:ext>
            </a:extLst>
          </p:cNvPr>
          <p:cNvSpPr>
            <a:spLocks noGrp="1"/>
          </p:cNvSpPr>
          <p:nvPr>
            <p:ph type="dt" sz="half" idx="2"/>
          </p:nvPr>
        </p:nvSpPr>
        <p:spPr>
          <a:xfrm>
            <a:off x="2485773" y="6356350"/>
            <a:ext cx="1064739" cy="365125"/>
          </a:xfrm>
          <a:prstGeom prst="rect">
            <a:avLst/>
          </a:prstGeom>
        </p:spPr>
        <p:txBody>
          <a:bodyPr vert="horz" lIns="91440" tIns="45720" rIns="91440" bIns="45720" rtlCol="0" anchor="ctr"/>
          <a:lstStyle>
            <a:lvl1pPr algn="l">
              <a:defRPr sz="1200">
                <a:solidFill>
                  <a:schemeClr val="bg1">
                    <a:lumMod val="85000"/>
                  </a:schemeClr>
                </a:solidFill>
                <a:latin typeface="Segoe UI" panose="020B0502040204020203" pitchFamily="34" charset="0"/>
                <a:cs typeface="Segoe UI" panose="020B0502040204020203" pitchFamily="34" charset="0"/>
              </a:defRPr>
            </a:lvl1pPr>
          </a:lstStyle>
          <a:p>
            <a:r>
              <a:rPr lang="da-DK"/>
              <a:t>20.08.2024</a:t>
            </a:r>
            <a:endParaRPr lang="da-DK" dirty="0"/>
          </a:p>
        </p:txBody>
      </p:sp>
      <p:sp>
        <p:nvSpPr>
          <p:cNvPr id="5" name="Footer Placeholder 4">
            <a:extLst>
              <a:ext uri="{FF2B5EF4-FFF2-40B4-BE49-F238E27FC236}">
                <a16:creationId xmlns:a16="http://schemas.microsoft.com/office/drawing/2014/main" id="{A799F1FC-A3E0-D5E8-BD94-894BCE7219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85000"/>
                  </a:schemeClr>
                </a:solidFill>
                <a:latin typeface="Segoe UI" panose="020B0502040204020203" pitchFamily="34" charset="0"/>
                <a:cs typeface="Segoe UI" panose="020B0502040204020203" pitchFamily="34" charset="0"/>
              </a:defRPr>
            </a:lvl1pPr>
          </a:lstStyle>
          <a:p>
            <a:r>
              <a:rPr lang="da-DK"/>
              <a:t>HAMLET - PHYSICS</a:t>
            </a:r>
            <a:endParaRPr lang="da-DK" dirty="0"/>
          </a:p>
        </p:txBody>
      </p:sp>
      <p:sp>
        <p:nvSpPr>
          <p:cNvPr id="6" name="Slide Number Placeholder 5">
            <a:extLst>
              <a:ext uri="{FF2B5EF4-FFF2-40B4-BE49-F238E27FC236}">
                <a16:creationId xmlns:a16="http://schemas.microsoft.com/office/drawing/2014/main" id="{1F2C2534-502A-8E03-BF44-9561106055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latin typeface="Segoe UI" panose="020B0502040204020203" pitchFamily="34" charset="0"/>
                <a:cs typeface="Segoe UI" panose="020B0502040204020203" pitchFamily="34" charset="0"/>
              </a:defRPr>
            </a:lvl1pPr>
          </a:lstStyle>
          <a:p>
            <a:fld id="{D6975048-8560-6844-9003-9E44BA219913}" type="slidenum">
              <a:rPr lang="da-DK" smtClean="0"/>
              <a:pPr/>
              <a:t>‹#›</a:t>
            </a:fld>
            <a:endParaRPr lang="da-DK" dirty="0"/>
          </a:p>
        </p:txBody>
      </p:sp>
      <p:pic>
        <p:nvPicPr>
          <p:cNvPr id="10" name="Picture 9">
            <a:extLst>
              <a:ext uri="{FF2B5EF4-FFF2-40B4-BE49-F238E27FC236}">
                <a16:creationId xmlns:a16="http://schemas.microsoft.com/office/drawing/2014/main" id="{9A004556-621A-98C6-8933-BCB56495B68D}"/>
              </a:ext>
            </a:extLst>
          </p:cNvPr>
          <p:cNvPicPr>
            <a:picLocks noChangeAspect="1"/>
          </p:cNvPicPr>
          <p:nvPr userDrawn="1"/>
        </p:nvPicPr>
        <p:blipFill>
          <a:blip r:embed="rId14"/>
          <a:stretch>
            <a:fillRect/>
          </a:stretch>
        </p:blipFill>
        <p:spPr>
          <a:xfrm>
            <a:off x="132836" y="6263756"/>
            <a:ext cx="1895738" cy="507445"/>
          </a:xfrm>
          <a:prstGeom prst="rect">
            <a:avLst/>
          </a:prstGeom>
        </p:spPr>
      </p:pic>
    </p:spTree>
    <p:extLst>
      <p:ext uri="{BB962C8B-B14F-4D97-AF65-F5344CB8AC3E}">
        <p14:creationId xmlns:p14="http://schemas.microsoft.com/office/powerpoint/2010/main" val="345964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ui.adsabs.harvard.edu/link_gateway/1981PASP...93....5B/doi:10.1086/13076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6.xml"/><Relationship Id="rId4" Type="http://schemas.openxmlformats.org/officeDocument/2006/relationships/image" Target="../media/image200.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516C-5A24-883B-F82F-4FE54DF29EDA}"/>
              </a:ext>
            </a:extLst>
          </p:cNvPr>
          <p:cNvSpPr>
            <a:spLocks noGrp="1"/>
          </p:cNvSpPr>
          <p:nvPr>
            <p:ph type="ctrTitle"/>
          </p:nvPr>
        </p:nvSpPr>
        <p:spPr/>
        <p:txBody>
          <a:bodyPr>
            <a:normAutofit fontScale="90000"/>
          </a:bodyPr>
          <a:lstStyle/>
          <a:p>
            <a:r>
              <a:rPr lang="en-GB" b="0" i="0" dirty="0">
                <a:effectLst/>
                <a:latin typeface="Liberation Sans"/>
              </a:rPr>
              <a:t>Identifying dwarf AGN candidates through novel machine learning techniques</a:t>
            </a:r>
            <a:endParaRPr lang="da-DK" dirty="0"/>
          </a:p>
        </p:txBody>
      </p:sp>
      <p:sp>
        <p:nvSpPr>
          <p:cNvPr id="3" name="Subtitle 2">
            <a:extLst>
              <a:ext uri="{FF2B5EF4-FFF2-40B4-BE49-F238E27FC236}">
                <a16:creationId xmlns:a16="http://schemas.microsoft.com/office/drawing/2014/main" id="{254CDC05-5A4A-E1D9-5A25-85292193928D}"/>
              </a:ext>
            </a:extLst>
          </p:cNvPr>
          <p:cNvSpPr>
            <a:spLocks noGrp="1"/>
          </p:cNvSpPr>
          <p:nvPr>
            <p:ph type="subTitle" idx="1"/>
          </p:nvPr>
        </p:nvSpPr>
        <p:spPr/>
        <p:txBody>
          <a:bodyPr>
            <a:normAutofit lnSpcReduction="10000"/>
          </a:bodyPr>
          <a:lstStyle/>
          <a:p>
            <a:r>
              <a:rPr lang="da-DK" dirty="0"/>
              <a:t>Mikkel Theiss Kristensen</a:t>
            </a:r>
          </a:p>
          <a:p>
            <a:r>
              <a:rPr lang="da-DK" dirty="0"/>
              <a:t>Post doc</a:t>
            </a:r>
          </a:p>
          <a:p>
            <a:r>
              <a:rPr lang="da-DK" dirty="0"/>
              <a:t>University of Southern Denmark (SDU)</a:t>
            </a:r>
          </a:p>
          <a:p>
            <a:r>
              <a:rPr lang="da-DK" dirty="0" err="1"/>
              <a:t>mtkr@sdu.dk</a:t>
            </a:r>
            <a:endParaRPr lang="da-DK" dirty="0"/>
          </a:p>
        </p:txBody>
      </p:sp>
      <p:sp>
        <p:nvSpPr>
          <p:cNvPr id="4" name="Date Placeholder 3">
            <a:extLst>
              <a:ext uri="{FF2B5EF4-FFF2-40B4-BE49-F238E27FC236}">
                <a16:creationId xmlns:a16="http://schemas.microsoft.com/office/drawing/2014/main" id="{AFE3A2C8-8943-5AEA-6642-0A63A700C0EA}"/>
              </a:ext>
            </a:extLst>
          </p:cNvPr>
          <p:cNvSpPr>
            <a:spLocks noGrp="1"/>
          </p:cNvSpPr>
          <p:nvPr>
            <p:ph type="dt" sz="half" idx="10"/>
          </p:nvPr>
        </p:nvSpPr>
        <p:spPr/>
        <p:txBody>
          <a:bodyPr/>
          <a:lstStyle/>
          <a:p>
            <a:r>
              <a:rPr lang="da-DK"/>
              <a:t>20.08.2024</a:t>
            </a:r>
            <a:endParaRPr lang="da-DK" dirty="0"/>
          </a:p>
        </p:txBody>
      </p:sp>
      <p:sp>
        <p:nvSpPr>
          <p:cNvPr id="5" name="Footer Placeholder 4">
            <a:extLst>
              <a:ext uri="{FF2B5EF4-FFF2-40B4-BE49-F238E27FC236}">
                <a16:creationId xmlns:a16="http://schemas.microsoft.com/office/drawing/2014/main" id="{A7BD7010-832B-8DF2-61DE-ED171FFA35BA}"/>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D2C67413-8916-6EC4-9140-5F842FEEFD7F}"/>
              </a:ext>
            </a:extLst>
          </p:cNvPr>
          <p:cNvSpPr>
            <a:spLocks noGrp="1"/>
          </p:cNvSpPr>
          <p:nvPr>
            <p:ph type="sldNum" sz="quarter" idx="12"/>
          </p:nvPr>
        </p:nvSpPr>
        <p:spPr/>
        <p:txBody>
          <a:bodyPr/>
          <a:lstStyle/>
          <a:p>
            <a:fld id="{D6975048-8560-6844-9003-9E44BA219913}" type="slidenum">
              <a:rPr lang="da-DK" smtClean="0"/>
              <a:t>1</a:t>
            </a:fld>
            <a:endParaRPr lang="da-DK" dirty="0"/>
          </a:p>
        </p:txBody>
      </p:sp>
    </p:spTree>
    <p:extLst>
      <p:ext uri="{BB962C8B-B14F-4D97-AF65-F5344CB8AC3E}">
        <p14:creationId xmlns:p14="http://schemas.microsoft.com/office/powerpoint/2010/main" val="1870368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rst Image of a Black Hole">
            <a:extLst>
              <a:ext uri="{FF2B5EF4-FFF2-40B4-BE49-F238E27FC236}">
                <a16:creationId xmlns:a16="http://schemas.microsoft.com/office/drawing/2014/main" id="{F4688ECD-FF62-5CDF-09C9-AF222454F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69"/>
            <a:ext cx="12192000" cy="71059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ED88EA-4F6D-478F-FD10-53893A0038C4}"/>
              </a:ext>
            </a:extLst>
          </p:cNvPr>
          <p:cNvSpPr>
            <a:spLocks noGrp="1"/>
          </p:cNvSpPr>
          <p:nvPr>
            <p:ph type="title"/>
          </p:nvPr>
        </p:nvSpPr>
        <p:spPr/>
        <p:txBody>
          <a:bodyPr/>
          <a:lstStyle/>
          <a:p>
            <a:r>
              <a:rPr lang="da-DK" dirty="0"/>
              <a:t>Sense of </a:t>
            </a:r>
            <a:r>
              <a:rPr lang="da-DK" dirty="0" err="1"/>
              <a:t>scale</a:t>
            </a:r>
            <a:r>
              <a:rPr lang="da-DK" dirty="0"/>
              <a:t> </a:t>
            </a:r>
          </a:p>
        </p:txBody>
      </p:sp>
      <p:sp>
        <p:nvSpPr>
          <p:cNvPr id="4" name="5-point Star 3">
            <a:extLst>
              <a:ext uri="{FF2B5EF4-FFF2-40B4-BE49-F238E27FC236}">
                <a16:creationId xmlns:a16="http://schemas.microsoft.com/office/drawing/2014/main" id="{F7E85728-CAB4-BC40-BA01-F3FD1BF6AF44}"/>
              </a:ext>
            </a:extLst>
          </p:cNvPr>
          <p:cNvSpPr/>
          <p:nvPr/>
        </p:nvSpPr>
        <p:spPr>
          <a:xfrm>
            <a:off x="1824751" y="3233821"/>
            <a:ext cx="480447" cy="4223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5-point Star 4">
            <a:extLst>
              <a:ext uri="{FF2B5EF4-FFF2-40B4-BE49-F238E27FC236}">
                <a16:creationId xmlns:a16="http://schemas.microsoft.com/office/drawing/2014/main" id="{848D8B2F-FDC7-8107-88F4-EC991EED927F}"/>
              </a:ext>
            </a:extLst>
          </p:cNvPr>
          <p:cNvSpPr/>
          <p:nvPr/>
        </p:nvSpPr>
        <p:spPr>
          <a:xfrm>
            <a:off x="9886802" y="3146197"/>
            <a:ext cx="480447" cy="422329"/>
          </a:xfrm>
          <a:prstGeom prst="star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xtBox 5">
            <a:extLst>
              <a:ext uri="{FF2B5EF4-FFF2-40B4-BE49-F238E27FC236}">
                <a16:creationId xmlns:a16="http://schemas.microsoft.com/office/drawing/2014/main" id="{61D16B75-D30B-0751-36FE-B4BDAB68B9D0}"/>
              </a:ext>
            </a:extLst>
          </p:cNvPr>
          <p:cNvSpPr txBox="1"/>
          <p:nvPr/>
        </p:nvSpPr>
        <p:spPr>
          <a:xfrm>
            <a:off x="997875" y="4948612"/>
            <a:ext cx="3887987" cy="646331"/>
          </a:xfrm>
          <a:prstGeom prst="rect">
            <a:avLst/>
          </a:prstGeom>
          <a:noFill/>
        </p:spPr>
        <p:txBody>
          <a:bodyPr wrap="none" rtlCol="0">
            <a:spAutoFit/>
          </a:bodyPr>
          <a:lstStyle/>
          <a:p>
            <a:r>
              <a:rPr lang="da-DK" dirty="0" err="1">
                <a:solidFill>
                  <a:schemeClr val="bg1"/>
                </a:solidFill>
                <a:latin typeface="Segoe UI" panose="020B0502040204020203" pitchFamily="34" charset="0"/>
                <a:cs typeface="Segoe UI" panose="020B0502040204020203" pitchFamily="34" charset="0"/>
              </a:rPr>
              <a:t>Crescent</a:t>
            </a:r>
            <a:r>
              <a:rPr lang="da-DK" dirty="0">
                <a:solidFill>
                  <a:schemeClr val="bg1"/>
                </a:solidFill>
                <a:latin typeface="Segoe UI" panose="020B0502040204020203" pitchFamily="34" charset="0"/>
                <a:cs typeface="Segoe UI" panose="020B0502040204020203" pitchFamily="34" charset="0"/>
              </a:rPr>
              <a:t> diameter: 	45 mas</a:t>
            </a:r>
          </a:p>
          <a:p>
            <a:r>
              <a:rPr lang="da-DK" dirty="0">
                <a:solidFill>
                  <a:schemeClr val="bg1"/>
                </a:solidFill>
                <a:latin typeface="Segoe UI" panose="020B0502040204020203" pitchFamily="34" charset="0"/>
                <a:cs typeface="Segoe UI" panose="020B0502040204020203" pitchFamily="34" charset="0"/>
              </a:rPr>
              <a:t>Distance:			16.8 </a:t>
            </a:r>
            <a:r>
              <a:rPr lang="da-DK" dirty="0" err="1">
                <a:solidFill>
                  <a:schemeClr val="bg1"/>
                </a:solidFill>
                <a:latin typeface="Segoe UI" panose="020B0502040204020203" pitchFamily="34" charset="0"/>
                <a:cs typeface="Segoe UI" panose="020B0502040204020203" pitchFamily="34" charset="0"/>
              </a:rPr>
              <a:t>Mpc</a:t>
            </a:r>
            <a:endParaRPr lang="da-DK" dirty="0">
              <a:solidFill>
                <a:schemeClr val="bg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6ADF206F-947B-C2AC-896F-5443C19BEED7}"/>
              </a:ext>
            </a:extLst>
          </p:cNvPr>
          <p:cNvSpPr txBox="1"/>
          <p:nvPr/>
        </p:nvSpPr>
        <p:spPr>
          <a:xfrm>
            <a:off x="9642529" y="3654187"/>
            <a:ext cx="1918089" cy="369332"/>
          </a:xfrm>
          <a:prstGeom prst="rect">
            <a:avLst/>
          </a:prstGeom>
          <a:noFill/>
        </p:spPr>
        <p:txBody>
          <a:bodyPr wrap="none" rtlCol="0">
            <a:spAutoFit/>
          </a:bodyPr>
          <a:lstStyle/>
          <a:p>
            <a:r>
              <a:rPr lang="da-DK" dirty="0" err="1">
                <a:solidFill>
                  <a:schemeClr val="bg1"/>
                </a:solidFill>
                <a:latin typeface="Segoe UI" panose="020B0502040204020203" pitchFamily="34" charset="0"/>
                <a:cs typeface="Segoe UI" panose="020B0502040204020203" pitchFamily="34" charset="0"/>
              </a:rPr>
              <a:t>Proxima</a:t>
            </a:r>
            <a:r>
              <a:rPr lang="da-DK" dirty="0">
                <a:solidFill>
                  <a:schemeClr val="bg1"/>
                </a:solidFill>
                <a:latin typeface="Segoe UI" panose="020B0502040204020203" pitchFamily="34" charset="0"/>
                <a:cs typeface="Segoe UI" panose="020B0502040204020203" pitchFamily="34" charset="0"/>
              </a:rPr>
              <a:t> Centauri</a:t>
            </a:r>
          </a:p>
        </p:txBody>
      </p:sp>
      <p:sp>
        <p:nvSpPr>
          <p:cNvPr id="8" name="TextBox 7">
            <a:extLst>
              <a:ext uri="{FF2B5EF4-FFF2-40B4-BE49-F238E27FC236}">
                <a16:creationId xmlns:a16="http://schemas.microsoft.com/office/drawing/2014/main" id="{41F29903-0C55-D989-E21F-BEBE5E4D30F4}"/>
              </a:ext>
            </a:extLst>
          </p:cNvPr>
          <p:cNvSpPr txBox="1"/>
          <p:nvPr/>
        </p:nvSpPr>
        <p:spPr>
          <a:xfrm>
            <a:off x="1064379" y="2680846"/>
            <a:ext cx="1000595" cy="369332"/>
          </a:xfrm>
          <a:prstGeom prst="rect">
            <a:avLst/>
          </a:prstGeom>
          <a:noFill/>
        </p:spPr>
        <p:txBody>
          <a:bodyPr wrap="none" rtlCol="0">
            <a:spAutoFit/>
          </a:bodyPr>
          <a:lstStyle/>
          <a:p>
            <a:r>
              <a:rPr lang="da-DK" dirty="0">
                <a:solidFill>
                  <a:schemeClr val="bg1"/>
                </a:solidFill>
                <a:latin typeface="Segoe UI" panose="020B0502040204020203" pitchFamily="34" charset="0"/>
                <a:cs typeface="Segoe UI" panose="020B0502040204020203" pitchFamily="34" charset="0"/>
              </a:rPr>
              <a:t>The Sun</a:t>
            </a:r>
          </a:p>
        </p:txBody>
      </p:sp>
      <p:sp>
        <p:nvSpPr>
          <p:cNvPr id="3" name="Date Placeholder 2">
            <a:extLst>
              <a:ext uri="{FF2B5EF4-FFF2-40B4-BE49-F238E27FC236}">
                <a16:creationId xmlns:a16="http://schemas.microsoft.com/office/drawing/2014/main" id="{FB780605-9BDD-8CBE-271B-D19A4DC57FFB}"/>
              </a:ext>
            </a:extLst>
          </p:cNvPr>
          <p:cNvSpPr>
            <a:spLocks noGrp="1"/>
          </p:cNvSpPr>
          <p:nvPr>
            <p:ph type="dt" sz="half" idx="10"/>
          </p:nvPr>
        </p:nvSpPr>
        <p:spPr/>
        <p:txBody>
          <a:bodyPr/>
          <a:lstStyle/>
          <a:p>
            <a:r>
              <a:rPr lang="da-DK"/>
              <a:t>20.08.2024</a:t>
            </a:r>
          </a:p>
        </p:txBody>
      </p:sp>
      <p:sp>
        <p:nvSpPr>
          <p:cNvPr id="9" name="Footer Placeholder 8">
            <a:extLst>
              <a:ext uri="{FF2B5EF4-FFF2-40B4-BE49-F238E27FC236}">
                <a16:creationId xmlns:a16="http://schemas.microsoft.com/office/drawing/2014/main" id="{4BC4C1DC-3E16-B9AD-C0EF-0605979F1C3C}"/>
              </a:ext>
            </a:extLst>
          </p:cNvPr>
          <p:cNvSpPr>
            <a:spLocks noGrp="1"/>
          </p:cNvSpPr>
          <p:nvPr>
            <p:ph type="ftr" sz="quarter" idx="11"/>
          </p:nvPr>
        </p:nvSpPr>
        <p:spPr/>
        <p:txBody>
          <a:bodyPr/>
          <a:lstStyle/>
          <a:p>
            <a:r>
              <a:rPr lang="da-DK"/>
              <a:t>HAMLET - PHYSICS</a:t>
            </a:r>
          </a:p>
        </p:txBody>
      </p:sp>
      <p:sp>
        <p:nvSpPr>
          <p:cNvPr id="10" name="Slide Number Placeholder 9">
            <a:extLst>
              <a:ext uri="{FF2B5EF4-FFF2-40B4-BE49-F238E27FC236}">
                <a16:creationId xmlns:a16="http://schemas.microsoft.com/office/drawing/2014/main" id="{4E8A215B-A0F2-0050-5A4D-2752AFB1B99C}"/>
              </a:ext>
            </a:extLst>
          </p:cNvPr>
          <p:cNvSpPr>
            <a:spLocks noGrp="1"/>
          </p:cNvSpPr>
          <p:nvPr>
            <p:ph type="sldNum" sz="quarter" idx="12"/>
          </p:nvPr>
        </p:nvSpPr>
        <p:spPr/>
        <p:txBody>
          <a:bodyPr/>
          <a:lstStyle/>
          <a:p>
            <a:fld id="{D6975048-8560-6844-9003-9E44BA219913}" type="slidenum">
              <a:rPr lang="da-DK" smtClean="0"/>
              <a:t>10</a:t>
            </a:fld>
            <a:endParaRPr lang="da-DK"/>
          </a:p>
        </p:txBody>
      </p:sp>
    </p:spTree>
    <p:extLst>
      <p:ext uri="{BB962C8B-B14F-4D97-AF65-F5344CB8AC3E}">
        <p14:creationId xmlns:p14="http://schemas.microsoft.com/office/powerpoint/2010/main" val="2912430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D948820-4157-A758-1D1D-1194FA905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C3E4C8-5704-A390-699A-AA941A979D7B}"/>
              </a:ext>
            </a:extLst>
          </p:cNvPr>
          <p:cNvSpPr>
            <a:spLocks noGrp="1"/>
          </p:cNvSpPr>
          <p:nvPr>
            <p:ph type="title"/>
          </p:nvPr>
        </p:nvSpPr>
        <p:spPr/>
        <p:txBody>
          <a:bodyPr/>
          <a:lstStyle/>
          <a:p>
            <a:r>
              <a:rPr lang="da-DK" dirty="0" err="1"/>
              <a:t>Our</a:t>
            </a:r>
            <a:r>
              <a:rPr lang="da-DK" dirty="0"/>
              <a:t> </a:t>
            </a:r>
            <a:r>
              <a:rPr lang="da-DK" dirty="0" err="1"/>
              <a:t>black</a:t>
            </a:r>
            <a:r>
              <a:rPr lang="da-DK" dirty="0"/>
              <a:t> hole</a:t>
            </a:r>
            <a:br>
              <a:rPr lang="da-DK" dirty="0"/>
            </a:br>
            <a:r>
              <a:rPr lang="da-DK" dirty="0" err="1"/>
              <a:t>Sgr</a:t>
            </a:r>
            <a:r>
              <a:rPr lang="da-DK" dirty="0"/>
              <a:t> A*</a:t>
            </a:r>
          </a:p>
        </p:txBody>
      </p:sp>
      <p:sp>
        <p:nvSpPr>
          <p:cNvPr id="3" name="Date Placeholder 2">
            <a:extLst>
              <a:ext uri="{FF2B5EF4-FFF2-40B4-BE49-F238E27FC236}">
                <a16:creationId xmlns:a16="http://schemas.microsoft.com/office/drawing/2014/main" id="{A1540D2A-3EA4-7804-5213-E526245D1B73}"/>
              </a:ext>
            </a:extLst>
          </p:cNvPr>
          <p:cNvSpPr>
            <a:spLocks noGrp="1"/>
          </p:cNvSpPr>
          <p:nvPr>
            <p:ph type="dt" sz="half" idx="10"/>
          </p:nvPr>
        </p:nvSpPr>
        <p:spPr/>
        <p:txBody>
          <a:bodyPr/>
          <a:lstStyle/>
          <a:p>
            <a:r>
              <a:rPr lang="da-DK"/>
              <a:t>20.08.2024</a:t>
            </a:r>
          </a:p>
        </p:txBody>
      </p:sp>
      <p:sp>
        <p:nvSpPr>
          <p:cNvPr id="4" name="Footer Placeholder 3">
            <a:extLst>
              <a:ext uri="{FF2B5EF4-FFF2-40B4-BE49-F238E27FC236}">
                <a16:creationId xmlns:a16="http://schemas.microsoft.com/office/drawing/2014/main" id="{B13335BB-CA23-8EDA-6EF5-3510B1A8D850}"/>
              </a:ext>
            </a:extLst>
          </p:cNvPr>
          <p:cNvSpPr>
            <a:spLocks noGrp="1"/>
          </p:cNvSpPr>
          <p:nvPr>
            <p:ph type="ftr" sz="quarter" idx="11"/>
          </p:nvPr>
        </p:nvSpPr>
        <p:spPr/>
        <p:txBody>
          <a:bodyPr/>
          <a:lstStyle/>
          <a:p>
            <a:r>
              <a:rPr lang="da-DK"/>
              <a:t>HAMLET - PHYSICS</a:t>
            </a:r>
          </a:p>
        </p:txBody>
      </p:sp>
      <p:sp>
        <p:nvSpPr>
          <p:cNvPr id="5" name="Slide Number Placeholder 4">
            <a:extLst>
              <a:ext uri="{FF2B5EF4-FFF2-40B4-BE49-F238E27FC236}">
                <a16:creationId xmlns:a16="http://schemas.microsoft.com/office/drawing/2014/main" id="{92DF4B01-ECA3-DC9D-84E3-2248838AC26B}"/>
              </a:ext>
            </a:extLst>
          </p:cNvPr>
          <p:cNvSpPr>
            <a:spLocks noGrp="1"/>
          </p:cNvSpPr>
          <p:nvPr>
            <p:ph type="sldNum" sz="quarter" idx="12"/>
          </p:nvPr>
        </p:nvSpPr>
        <p:spPr/>
        <p:txBody>
          <a:bodyPr/>
          <a:lstStyle/>
          <a:p>
            <a:fld id="{D6975048-8560-6844-9003-9E44BA219913}" type="slidenum">
              <a:rPr lang="da-DK" smtClean="0"/>
              <a:t>11</a:t>
            </a:fld>
            <a:endParaRPr lang="da-DK"/>
          </a:p>
        </p:txBody>
      </p:sp>
    </p:spTree>
    <p:extLst>
      <p:ext uri="{BB962C8B-B14F-4D97-AF65-F5344CB8AC3E}">
        <p14:creationId xmlns:p14="http://schemas.microsoft.com/office/powerpoint/2010/main" val="137558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D948820-4157-A758-1D1D-1194FA905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C3E4C8-5704-A390-699A-AA941A979D7B}"/>
              </a:ext>
            </a:extLst>
          </p:cNvPr>
          <p:cNvSpPr>
            <a:spLocks noGrp="1"/>
          </p:cNvSpPr>
          <p:nvPr>
            <p:ph type="title"/>
          </p:nvPr>
        </p:nvSpPr>
        <p:spPr/>
        <p:txBody>
          <a:bodyPr/>
          <a:lstStyle/>
          <a:p>
            <a:r>
              <a:rPr lang="da-DK" dirty="0" err="1"/>
              <a:t>Slightly</a:t>
            </a:r>
            <a:r>
              <a:rPr lang="da-DK"/>
              <a:t> smaller</a:t>
            </a:r>
            <a:endParaRPr lang="da-DK" dirty="0"/>
          </a:p>
        </p:txBody>
      </p:sp>
      <p:sp>
        <p:nvSpPr>
          <p:cNvPr id="3" name="Date Placeholder 2">
            <a:extLst>
              <a:ext uri="{FF2B5EF4-FFF2-40B4-BE49-F238E27FC236}">
                <a16:creationId xmlns:a16="http://schemas.microsoft.com/office/drawing/2014/main" id="{A1540D2A-3EA4-7804-5213-E526245D1B73}"/>
              </a:ext>
            </a:extLst>
          </p:cNvPr>
          <p:cNvSpPr>
            <a:spLocks noGrp="1"/>
          </p:cNvSpPr>
          <p:nvPr>
            <p:ph type="dt" sz="half" idx="10"/>
          </p:nvPr>
        </p:nvSpPr>
        <p:spPr/>
        <p:txBody>
          <a:bodyPr/>
          <a:lstStyle/>
          <a:p>
            <a:r>
              <a:rPr lang="da-DK"/>
              <a:t>20.08.2024</a:t>
            </a:r>
          </a:p>
        </p:txBody>
      </p:sp>
      <p:sp>
        <p:nvSpPr>
          <p:cNvPr id="4" name="Footer Placeholder 3">
            <a:extLst>
              <a:ext uri="{FF2B5EF4-FFF2-40B4-BE49-F238E27FC236}">
                <a16:creationId xmlns:a16="http://schemas.microsoft.com/office/drawing/2014/main" id="{B13335BB-CA23-8EDA-6EF5-3510B1A8D850}"/>
              </a:ext>
            </a:extLst>
          </p:cNvPr>
          <p:cNvSpPr>
            <a:spLocks noGrp="1"/>
          </p:cNvSpPr>
          <p:nvPr>
            <p:ph type="ftr" sz="quarter" idx="11"/>
          </p:nvPr>
        </p:nvSpPr>
        <p:spPr/>
        <p:txBody>
          <a:bodyPr/>
          <a:lstStyle/>
          <a:p>
            <a:r>
              <a:rPr lang="da-DK"/>
              <a:t>HAMLET - PHYSICS</a:t>
            </a:r>
          </a:p>
        </p:txBody>
      </p:sp>
      <p:sp>
        <p:nvSpPr>
          <p:cNvPr id="5" name="Slide Number Placeholder 4">
            <a:extLst>
              <a:ext uri="{FF2B5EF4-FFF2-40B4-BE49-F238E27FC236}">
                <a16:creationId xmlns:a16="http://schemas.microsoft.com/office/drawing/2014/main" id="{92DF4B01-ECA3-DC9D-84E3-2248838AC26B}"/>
              </a:ext>
            </a:extLst>
          </p:cNvPr>
          <p:cNvSpPr>
            <a:spLocks noGrp="1"/>
          </p:cNvSpPr>
          <p:nvPr>
            <p:ph type="sldNum" sz="quarter" idx="12"/>
          </p:nvPr>
        </p:nvSpPr>
        <p:spPr/>
        <p:txBody>
          <a:bodyPr/>
          <a:lstStyle/>
          <a:p>
            <a:fld id="{D6975048-8560-6844-9003-9E44BA219913}" type="slidenum">
              <a:rPr lang="da-DK" smtClean="0"/>
              <a:t>12</a:t>
            </a:fld>
            <a:endParaRPr lang="da-DK"/>
          </a:p>
        </p:txBody>
      </p:sp>
      <p:sp>
        <p:nvSpPr>
          <p:cNvPr id="6" name="5-point Star 5">
            <a:extLst>
              <a:ext uri="{FF2B5EF4-FFF2-40B4-BE49-F238E27FC236}">
                <a16:creationId xmlns:a16="http://schemas.microsoft.com/office/drawing/2014/main" id="{1A57FE1C-EC0B-04D3-5A07-557FAFE55859}"/>
              </a:ext>
            </a:extLst>
          </p:cNvPr>
          <p:cNvSpPr/>
          <p:nvPr/>
        </p:nvSpPr>
        <p:spPr>
          <a:xfrm>
            <a:off x="5901285" y="3005877"/>
            <a:ext cx="480447" cy="422329"/>
          </a:xfrm>
          <a:prstGeom prst="star5">
            <a:avLst>
              <a:gd name="adj" fmla="val 12459"/>
              <a:gd name="hf" fmla="val 105146"/>
              <a:gd name="vf" fmla="val 110557"/>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xtBox 6">
            <a:extLst>
              <a:ext uri="{FF2B5EF4-FFF2-40B4-BE49-F238E27FC236}">
                <a16:creationId xmlns:a16="http://schemas.microsoft.com/office/drawing/2014/main" id="{86846121-0514-BFC1-B371-139E4E82B19D}"/>
              </a:ext>
            </a:extLst>
          </p:cNvPr>
          <p:cNvSpPr txBox="1"/>
          <p:nvPr/>
        </p:nvSpPr>
        <p:spPr>
          <a:xfrm>
            <a:off x="5140913" y="2686273"/>
            <a:ext cx="1000595" cy="369332"/>
          </a:xfrm>
          <a:prstGeom prst="rect">
            <a:avLst/>
          </a:prstGeom>
          <a:noFill/>
        </p:spPr>
        <p:txBody>
          <a:bodyPr wrap="none" rtlCol="0">
            <a:spAutoFit/>
          </a:bodyPr>
          <a:lstStyle/>
          <a:p>
            <a:r>
              <a:rPr lang="da-DK" dirty="0">
                <a:solidFill>
                  <a:schemeClr val="bg1"/>
                </a:solidFill>
                <a:latin typeface="Segoe UI" panose="020B0502040204020203" pitchFamily="34" charset="0"/>
                <a:cs typeface="Segoe UI" panose="020B0502040204020203" pitchFamily="34" charset="0"/>
              </a:rPr>
              <a:t>The Sun</a:t>
            </a:r>
          </a:p>
        </p:txBody>
      </p:sp>
      <p:pic>
        <p:nvPicPr>
          <p:cNvPr id="5122" name="Picture 2">
            <a:extLst>
              <a:ext uri="{FF2B5EF4-FFF2-40B4-BE49-F238E27FC236}">
                <a16:creationId xmlns:a16="http://schemas.microsoft.com/office/drawing/2014/main" id="{3FD6EE56-F5E3-706A-ADCD-D88C4CA6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440" y="3042582"/>
            <a:ext cx="737461" cy="7374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A559C0F-ED1D-9104-28FB-E04B3E3B62C0}"/>
              </a:ext>
            </a:extLst>
          </p:cNvPr>
          <p:cNvSpPr txBox="1"/>
          <p:nvPr/>
        </p:nvSpPr>
        <p:spPr>
          <a:xfrm>
            <a:off x="9134536" y="3836184"/>
            <a:ext cx="1072730" cy="369332"/>
          </a:xfrm>
          <a:prstGeom prst="rect">
            <a:avLst/>
          </a:prstGeom>
          <a:noFill/>
        </p:spPr>
        <p:txBody>
          <a:bodyPr wrap="none" rtlCol="0">
            <a:spAutoFit/>
          </a:bodyPr>
          <a:lstStyle/>
          <a:p>
            <a:r>
              <a:rPr lang="da-DK" dirty="0" err="1">
                <a:solidFill>
                  <a:schemeClr val="bg1"/>
                </a:solidFill>
                <a:latin typeface="Segoe UI" panose="020B0502040204020203" pitchFamily="34" charset="0"/>
                <a:cs typeface="Segoe UI" panose="020B0502040204020203" pitchFamily="34" charset="0"/>
              </a:rPr>
              <a:t>Neptune</a:t>
            </a:r>
            <a:endParaRPr lang="da-DK" dirty="0">
              <a:solidFill>
                <a:schemeClr val="bg1"/>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5A2A95AF-A588-8CA5-BD11-978F20C0B00D}"/>
              </a:ext>
            </a:extLst>
          </p:cNvPr>
          <p:cNvSpPr txBox="1"/>
          <p:nvPr/>
        </p:nvSpPr>
        <p:spPr>
          <a:xfrm>
            <a:off x="997875" y="4948612"/>
            <a:ext cx="3680816" cy="646331"/>
          </a:xfrm>
          <a:prstGeom prst="rect">
            <a:avLst/>
          </a:prstGeom>
          <a:noFill/>
        </p:spPr>
        <p:txBody>
          <a:bodyPr wrap="none" rtlCol="0">
            <a:spAutoFit/>
          </a:bodyPr>
          <a:lstStyle/>
          <a:p>
            <a:r>
              <a:rPr lang="da-DK" dirty="0" err="1">
                <a:solidFill>
                  <a:schemeClr val="bg1"/>
                </a:solidFill>
                <a:latin typeface="Segoe UI" panose="020B0502040204020203" pitchFamily="34" charset="0"/>
                <a:cs typeface="Segoe UI" panose="020B0502040204020203" pitchFamily="34" charset="0"/>
              </a:rPr>
              <a:t>Crescent</a:t>
            </a:r>
            <a:r>
              <a:rPr lang="da-DK" dirty="0">
                <a:solidFill>
                  <a:schemeClr val="bg1"/>
                </a:solidFill>
                <a:latin typeface="Segoe UI" panose="020B0502040204020203" pitchFamily="34" charset="0"/>
                <a:cs typeface="Segoe UI" panose="020B0502040204020203" pitchFamily="34" charset="0"/>
              </a:rPr>
              <a:t> diameter: 	50 mas</a:t>
            </a:r>
          </a:p>
          <a:p>
            <a:r>
              <a:rPr lang="da-DK" dirty="0">
                <a:solidFill>
                  <a:schemeClr val="bg1"/>
                </a:solidFill>
                <a:latin typeface="Segoe UI" panose="020B0502040204020203" pitchFamily="34" charset="0"/>
                <a:cs typeface="Segoe UI" panose="020B0502040204020203" pitchFamily="34" charset="0"/>
              </a:rPr>
              <a:t>Distance:			8 </a:t>
            </a:r>
            <a:r>
              <a:rPr lang="da-DK" dirty="0" err="1">
                <a:solidFill>
                  <a:schemeClr val="bg1"/>
                </a:solidFill>
                <a:latin typeface="Segoe UI" panose="020B0502040204020203" pitchFamily="34" charset="0"/>
                <a:cs typeface="Segoe UI" panose="020B0502040204020203" pitchFamily="34" charset="0"/>
              </a:rPr>
              <a:t>kpc</a:t>
            </a:r>
            <a:endParaRPr lang="da-DK"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3392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FC7F0D-E379-4BAA-2FCC-2D352CB85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538" y="0"/>
            <a:ext cx="7073462" cy="6171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E1F933-9ECB-63ED-FC11-89780617B6AB}"/>
              </a:ext>
            </a:extLst>
          </p:cNvPr>
          <p:cNvSpPr>
            <a:spLocks noGrp="1"/>
          </p:cNvSpPr>
          <p:nvPr>
            <p:ph type="title"/>
          </p:nvPr>
        </p:nvSpPr>
        <p:spPr>
          <a:xfrm>
            <a:off x="115613" y="31532"/>
            <a:ext cx="10515600" cy="1023352"/>
          </a:xfrm>
        </p:spPr>
        <p:txBody>
          <a:bodyPr/>
          <a:lstStyle/>
          <a:p>
            <a:r>
              <a:rPr lang="da-DK" dirty="0" err="1"/>
              <a:t>Schematic</a:t>
            </a:r>
            <a:r>
              <a:rPr lang="da-DK" dirty="0"/>
              <a:t> of AGN</a:t>
            </a:r>
          </a:p>
        </p:txBody>
      </p:sp>
      <p:pic>
        <p:nvPicPr>
          <p:cNvPr id="1028" name="Picture 4">
            <a:extLst>
              <a:ext uri="{FF2B5EF4-FFF2-40B4-BE49-F238E27FC236}">
                <a16:creationId xmlns:a16="http://schemas.microsoft.com/office/drawing/2014/main" id="{259F1434-5D99-805D-E2F2-82A583731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76" y="1054883"/>
            <a:ext cx="4498520" cy="497039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7D596CC-83CF-0E34-1F9D-59A653C8A5AE}"/>
              </a:ext>
            </a:extLst>
          </p:cNvPr>
          <p:cNvSpPr>
            <a:spLocks noGrp="1"/>
          </p:cNvSpPr>
          <p:nvPr>
            <p:ph type="dt" sz="half" idx="10"/>
          </p:nvPr>
        </p:nvSpPr>
        <p:spPr/>
        <p:txBody>
          <a:bodyPr/>
          <a:lstStyle/>
          <a:p>
            <a:r>
              <a:rPr lang="da-DK"/>
              <a:t>20.08.2024</a:t>
            </a:r>
          </a:p>
        </p:txBody>
      </p:sp>
      <p:sp>
        <p:nvSpPr>
          <p:cNvPr id="4" name="Footer Placeholder 3">
            <a:extLst>
              <a:ext uri="{FF2B5EF4-FFF2-40B4-BE49-F238E27FC236}">
                <a16:creationId xmlns:a16="http://schemas.microsoft.com/office/drawing/2014/main" id="{39CC8B33-B2F8-955A-C5B2-4F1BE5DF812C}"/>
              </a:ext>
            </a:extLst>
          </p:cNvPr>
          <p:cNvSpPr>
            <a:spLocks noGrp="1"/>
          </p:cNvSpPr>
          <p:nvPr>
            <p:ph type="ftr" sz="quarter" idx="11"/>
          </p:nvPr>
        </p:nvSpPr>
        <p:spPr/>
        <p:txBody>
          <a:bodyPr/>
          <a:lstStyle/>
          <a:p>
            <a:r>
              <a:rPr lang="da-DK"/>
              <a:t>HAMLET - PHYSICS</a:t>
            </a:r>
          </a:p>
        </p:txBody>
      </p:sp>
      <p:sp>
        <p:nvSpPr>
          <p:cNvPr id="5" name="Slide Number Placeholder 4">
            <a:extLst>
              <a:ext uri="{FF2B5EF4-FFF2-40B4-BE49-F238E27FC236}">
                <a16:creationId xmlns:a16="http://schemas.microsoft.com/office/drawing/2014/main" id="{A5D927AA-2241-765A-E231-C7089BB8EF56}"/>
              </a:ext>
            </a:extLst>
          </p:cNvPr>
          <p:cNvSpPr>
            <a:spLocks noGrp="1"/>
          </p:cNvSpPr>
          <p:nvPr>
            <p:ph type="sldNum" sz="quarter" idx="12"/>
          </p:nvPr>
        </p:nvSpPr>
        <p:spPr/>
        <p:txBody>
          <a:bodyPr/>
          <a:lstStyle/>
          <a:p>
            <a:fld id="{D6975048-8560-6844-9003-9E44BA219913}" type="slidenum">
              <a:rPr lang="da-DK" smtClean="0"/>
              <a:t>13</a:t>
            </a:fld>
            <a:endParaRPr lang="da-DK"/>
          </a:p>
        </p:txBody>
      </p:sp>
    </p:spTree>
    <p:extLst>
      <p:ext uri="{BB962C8B-B14F-4D97-AF65-F5344CB8AC3E}">
        <p14:creationId xmlns:p14="http://schemas.microsoft.com/office/powerpoint/2010/main" val="1321336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rst Image of a Black Hole">
            <a:extLst>
              <a:ext uri="{FF2B5EF4-FFF2-40B4-BE49-F238E27FC236}">
                <a16:creationId xmlns:a16="http://schemas.microsoft.com/office/drawing/2014/main" id="{03612BA2-B456-0502-4CA3-32956223D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789399">
            <a:off x="-1679928" y="-5189"/>
            <a:ext cx="7735055" cy="450828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he planetary nebula ESO 378-1">
            <a:extLst>
              <a:ext uri="{FF2B5EF4-FFF2-40B4-BE49-F238E27FC236}">
                <a16:creationId xmlns:a16="http://schemas.microsoft.com/office/drawing/2014/main" id="{2E920D8E-6025-36ED-743C-ABDFEE18E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161" y="1825625"/>
            <a:ext cx="6173832" cy="57111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 deep infrared view of the Orion Nebula from HAWK-I">
            <a:extLst>
              <a:ext uri="{FF2B5EF4-FFF2-40B4-BE49-F238E27FC236}">
                <a16:creationId xmlns:a16="http://schemas.microsoft.com/office/drawing/2014/main" id="{A6162A58-7BB8-146D-4055-DBBEE5041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94945">
            <a:off x="6210074" y="-656768"/>
            <a:ext cx="6373839" cy="48298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E7029E-34E1-FF9F-45DD-EAA623328EEB}"/>
              </a:ext>
            </a:extLst>
          </p:cNvPr>
          <p:cNvSpPr>
            <a:spLocks noGrp="1"/>
          </p:cNvSpPr>
          <p:nvPr>
            <p:ph type="title"/>
          </p:nvPr>
        </p:nvSpPr>
        <p:spPr/>
        <p:txBody>
          <a:bodyPr/>
          <a:lstStyle/>
          <a:p>
            <a:r>
              <a:rPr lang="da-DK" dirty="0"/>
              <a:t>How to </a:t>
            </a:r>
            <a:r>
              <a:rPr lang="da-DK" dirty="0" err="1"/>
              <a:t>distinguish</a:t>
            </a:r>
            <a:r>
              <a:rPr lang="da-DK" dirty="0"/>
              <a:t> ionisation?</a:t>
            </a:r>
          </a:p>
        </p:txBody>
      </p:sp>
      <p:sp>
        <p:nvSpPr>
          <p:cNvPr id="3" name="Content Placeholder 2">
            <a:extLst>
              <a:ext uri="{FF2B5EF4-FFF2-40B4-BE49-F238E27FC236}">
                <a16:creationId xmlns:a16="http://schemas.microsoft.com/office/drawing/2014/main" id="{969252D1-259D-623F-128F-0A18285FA77B}"/>
              </a:ext>
            </a:extLst>
          </p:cNvPr>
          <p:cNvSpPr>
            <a:spLocks noGrp="1"/>
          </p:cNvSpPr>
          <p:nvPr>
            <p:ph idx="1"/>
          </p:nvPr>
        </p:nvSpPr>
        <p:spPr/>
        <p:txBody>
          <a:bodyPr/>
          <a:lstStyle/>
          <a:p>
            <a:endParaRPr lang="da-DK" dirty="0"/>
          </a:p>
        </p:txBody>
      </p:sp>
      <p:sp>
        <p:nvSpPr>
          <p:cNvPr id="5" name="Date Placeholder 4">
            <a:extLst>
              <a:ext uri="{FF2B5EF4-FFF2-40B4-BE49-F238E27FC236}">
                <a16:creationId xmlns:a16="http://schemas.microsoft.com/office/drawing/2014/main" id="{0BF7AE96-3DE7-2F0B-A4CF-60A160E28C47}"/>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1D3058DE-1875-4795-6AC2-A69FC1BDAB31}"/>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C178FC56-EA66-23DA-980F-545E7B83981F}"/>
              </a:ext>
            </a:extLst>
          </p:cNvPr>
          <p:cNvSpPr>
            <a:spLocks noGrp="1"/>
          </p:cNvSpPr>
          <p:nvPr>
            <p:ph type="sldNum" sz="quarter" idx="12"/>
          </p:nvPr>
        </p:nvSpPr>
        <p:spPr/>
        <p:txBody>
          <a:bodyPr/>
          <a:lstStyle/>
          <a:p>
            <a:fld id="{D6975048-8560-6844-9003-9E44BA219913}" type="slidenum">
              <a:rPr lang="da-DK" smtClean="0"/>
              <a:t>14</a:t>
            </a:fld>
            <a:endParaRPr lang="da-DK"/>
          </a:p>
        </p:txBody>
      </p:sp>
    </p:spTree>
    <p:extLst>
      <p:ext uri="{BB962C8B-B14F-4D97-AF65-F5344CB8AC3E}">
        <p14:creationId xmlns:p14="http://schemas.microsoft.com/office/powerpoint/2010/main" val="307308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0CF92-68E2-D507-EA4E-7E85CA536842}"/>
              </a:ext>
            </a:extLst>
          </p:cNvPr>
          <p:cNvSpPr>
            <a:spLocks noGrp="1"/>
          </p:cNvSpPr>
          <p:nvPr>
            <p:ph idx="1"/>
          </p:nvPr>
        </p:nvSpPr>
        <p:spPr>
          <a:xfrm>
            <a:off x="838200" y="1825625"/>
            <a:ext cx="4663698" cy="4351338"/>
          </a:xfrm>
        </p:spPr>
        <p:txBody>
          <a:bodyPr/>
          <a:lstStyle/>
          <a:p>
            <a:pPr marL="0" indent="0">
              <a:buNone/>
            </a:pPr>
            <a:r>
              <a:rPr lang="da-DK" dirty="0"/>
              <a:t>From 1981</a:t>
            </a:r>
          </a:p>
          <a:p>
            <a:pPr marL="0" indent="0">
              <a:buNone/>
            </a:pPr>
            <a:r>
              <a:rPr lang="da-DK" dirty="0"/>
              <a:t>DOI: </a:t>
            </a:r>
            <a:r>
              <a:rPr lang="en-DK" b="0" i="0" dirty="0">
                <a:solidFill>
                  <a:srgbClr val="5D5D5D"/>
                </a:solidFill>
                <a:effectLst/>
                <a:latin typeface="Helvetica Neue" panose="02000503000000020004" pitchFamily="2" charset="0"/>
              </a:rPr>
              <a:t> </a:t>
            </a:r>
            <a:r>
              <a:rPr lang="en-DK" u="none" strike="noStrike" dirty="0">
                <a:solidFill>
                  <a:schemeClr val="bg1">
                    <a:lumMod val="95000"/>
                  </a:schemeClr>
                </a:solidFill>
                <a:effectLst/>
                <a:hlinkClick r:id="rId2">
                  <a:extLst>
                    <a:ext uri="{A12FA001-AC4F-418D-AE19-62706E023703}">
                      <ahyp:hlinkClr xmlns:ahyp="http://schemas.microsoft.com/office/drawing/2018/hyperlinkcolor" val="tx"/>
                    </a:ext>
                  </a:extLst>
                </a:hlinkClick>
              </a:rPr>
              <a:t>10.1086/130766</a:t>
            </a:r>
            <a:endParaRPr lang="en-DK" dirty="0">
              <a:solidFill>
                <a:schemeClr val="bg1">
                  <a:lumMod val="95000"/>
                </a:schemeClr>
              </a:solidFill>
              <a:effectLst/>
            </a:endParaRPr>
          </a:p>
          <a:p>
            <a:pPr marL="0" indent="0">
              <a:buNone/>
            </a:pPr>
            <a:endParaRPr lang="da-DK" dirty="0"/>
          </a:p>
        </p:txBody>
      </p:sp>
      <p:sp>
        <p:nvSpPr>
          <p:cNvPr id="5" name="Title 1">
            <a:extLst>
              <a:ext uri="{FF2B5EF4-FFF2-40B4-BE49-F238E27FC236}">
                <a16:creationId xmlns:a16="http://schemas.microsoft.com/office/drawing/2014/main" id="{EC274114-3196-B722-6275-7447112E096F}"/>
              </a:ext>
            </a:extLst>
          </p:cNvPr>
          <p:cNvSpPr>
            <a:spLocks noGrp="1"/>
          </p:cNvSpPr>
          <p:nvPr>
            <p:ph type="title"/>
          </p:nvPr>
        </p:nvSpPr>
        <p:spPr/>
        <p:txBody>
          <a:bodyPr/>
          <a:lstStyle/>
          <a:p>
            <a:r>
              <a:rPr lang="da-DK" dirty="0"/>
              <a:t>Optical </a:t>
            </a:r>
            <a:r>
              <a:rPr lang="da-DK" dirty="0" err="1"/>
              <a:t>diagnostic</a:t>
            </a:r>
            <a:br>
              <a:rPr lang="da-DK" dirty="0"/>
            </a:br>
            <a:r>
              <a:rPr lang="da-DK" sz="3200" dirty="0"/>
              <a:t>Baldwin-Phillips-</a:t>
            </a:r>
            <a:r>
              <a:rPr lang="da-DK" sz="3200" dirty="0" err="1"/>
              <a:t>Terlevich</a:t>
            </a:r>
            <a:r>
              <a:rPr lang="da-DK" sz="3200" dirty="0"/>
              <a:t> (BPT) diagram</a:t>
            </a:r>
            <a:endParaRPr lang="da-DK" dirty="0"/>
          </a:p>
        </p:txBody>
      </p:sp>
      <p:pic>
        <p:nvPicPr>
          <p:cNvPr id="8" name="Picture 7">
            <a:extLst>
              <a:ext uri="{FF2B5EF4-FFF2-40B4-BE49-F238E27FC236}">
                <a16:creationId xmlns:a16="http://schemas.microsoft.com/office/drawing/2014/main" id="{85E468B6-B82D-3426-3D10-CA2500D05CAC}"/>
              </a:ext>
            </a:extLst>
          </p:cNvPr>
          <p:cNvPicPr>
            <a:picLocks noChangeAspect="1"/>
          </p:cNvPicPr>
          <p:nvPr/>
        </p:nvPicPr>
        <p:blipFill>
          <a:blip r:embed="rId3"/>
          <a:stretch>
            <a:fillRect/>
          </a:stretch>
        </p:blipFill>
        <p:spPr>
          <a:xfrm>
            <a:off x="5738311" y="1664723"/>
            <a:ext cx="5615489" cy="4351338"/>
          </a:xfrm>
          <a:prstGeom prst="rect">
            <a:avLst/>
          </a:prstGeom>
        </p:spPr>
      </p:pic>
      <p:sp>
        <p:nvSpPr>
          <p:cNvPr id="2" name="Date Placeholder 1">
            <a:extLst>
              <a:ext uri="{FF2B5EF4-FFF2-40B4-BE49-F238E27FC236}">
                <a16:creationId xmlns:a16="http://schemas.microsoft.com/office/drawing/2014/main" id="{B157ACBE-F90C-6A58-395A-D7613D349DEA}"/>
              </a:ext>
            </a:extLst>
          </p:cNvPr>
          <p:cNvSpPr>
            <a:spLocks noGrp="1"/>
          </p:cNvSpPr>
          <p:nvPr>
            <p:ph type="dt" sz="half" idx="10"/>
          </p:nvPr>
        </p:nvSpPr>
        <p:spPr/>
        <p:txBody>
          <a:bodyPr/>
          <a:lstStyle/>
          <a:p>
            <a:r>
              <a:rPr lang="da-DK"/>
              <a:t>20.08.2024</a:t>
            </a:r>
          </a:p>
        </p:txBody>
      </p:sp>
      <p:sp>
        <p:nvSpPr>
          <p:cNvPr id="4" name="Footer Placeholder 3">
            <a:extLst>
              <a:ext uri="{FF2B5EF4-FFF2-40B4-BE49-F238E27FC236}">
                <a16:creationId xmlns:a16="http://schemas.microsoft.com/office/drawing/2014/main" id="{A6E4235D-9D99-C9D9-0B31-1BD9576CCA51}"/>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A2C51594-98E8-3F20-EE99-29FD0BCA1B0C}"/>
              </a:ext>
            </a:extLst>
          </p:cNvPr>
          <p:cNvSpPr>
            <a:spLocks noGrp="1"/>
          </p:cNvSpPr>
          <p:nvPr>
            <p:ph type="sldNum" sz="quarter" idx="12"/>
          </p:nvPr>
        </p:nvSpPr>
        <p:spPr/>
        <p:txBody>
          <a:bodyPr/>
          <a:lstStyle/>
          <a:p>
            <a:fld id="{D6975048-8560-6844-9003-9E44BA219913}" type="slidenum">
              <a:rPr lang="da-DK" smtClean="0"/>
              <a:t>15</a:t>
            </a:fld>
            <a:endParaRPr lang="da-DK"/>
          </a:p>
        </p:txBody>
      </p:sp>
    </p:spTree>
    <p:extLst>
      <p:ext uri="{BB962C8B-B14F-4D97-AF65-F5344CB8AC3E}">
        <p14:creationId xmlns:p14="http://schemas.microsoft.com/office/powerpoint/2010/main" val="3501910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0CF92-68E2-D507-EA4E-7E85CA536842}"/>
              </a:ext>
            </a:extLst>
          </p:cNvPr>
          <p:cNvSpPr>
            <a:spLocks noGrp="1"/>
          </p:cNvSpPr>
          <p:nvPr>
            <p:ph idx="1"/>
          </p:nvPr>
        </p:nvSpPr>
        <p:spPr/>
        <p:txBody>
          <a:bodyPr/>
          <a:lstStyle/>
          <a:p>
            <a:r>
              <a:rPr lang="da-DK" dirty="0"/>
              <a:t>H</a:t>
            </a:r>
            <a:r>
              <a:rPr lang="da-DK" dirty="0">
                <a:latin typeface="Symbol" pitchFamily="2" charset="2"/>
              </a:rPr>
              <a:t>a l6563</a:t>
            </a:r>
          </a:p>
          <a:p>
            <a:r>
              <a:rPr lang="da-DK" dirty="0" err="1"/>
              <a:t>H</a:t>
            </a:r>
            <a:r>
              <a:rPr lang="da-DK" dirty="0" err="1">
                <a:latin typeface="Symbol" pitchFamily="2" charset="2"/>
              </a:rPr>
              <a:t>b</a:t>
            </a:r>
            <a:r>
              <a:rPr lang="da-DK" dirty="0">
                <a:latin typeface="Symbol" pitchFamily="2" charset="2"/>
              </a:rPr>
              <a:t> l4861</a:t>
            </a:r>
          </a:p>
          <a:p>
            <a:r>
              <a:rPr lang="da-DK" dirty="0"/>
              <a:t>[N </a:t>
            </a:r>
            <a:r>
              <a:rPr lang="da-DK" dirty="0">
                <a:latin typeface="Symbol" pitchFamily="2" charset="2"/>
              </a:rPr>
              <a:t>II] l6584</a:t>
            </a:r>
          </a:p>
          <a:p>
            <a:r>
              <a:rPr lang="da-DK" dirty="0"/>
              <a:t>[O </a:t>
            </a:r>
            <a:r>
              <a:rPr lang="da-DK" dirty="0">
                <a:latin typeface="Symbol" pitchFamily="2" charset="2"/>
              </a:rPr>
              <a:t>III] l5007</a:t>
            </a:r>
          </a:p>
        </p:txBody>
      </p:sp>
      <p:sp>
        <p:nvSpPr>
          <p:cNvPr id="5" name="Title 1">
            <a:extLst>
              <a:ext uri="{FF2B5EF4-FFF2-40B4-BE49-F238E27FC236}">
                <a16:creationId xmlns:a16="http://schemas.microsoft.com/office/drawing/2014/main" id="{EC274114-3196-B722-6275-7447112E096F}"/>
              </a:ext>
            </a:extLst>
          </p:cNvPr>
          <p:cNvSpPr>
            <a:spLocks noGrp="1"/>
          </p:cNvSpPr>
          <p:nvPr>
            <p:ph type="title"/>
          </p:nvPr>
        </p:nvSpPr>
        <p:spPr/>
        <p:txBody>
          <a:bodyPr/>
          <a:lstStyle/>
          <a:p>
            <a:r>
              <a:rPr lang="da-DK" dirty="0"/>
              <a:t>Optical </a:t>
            </a:r>
            <a:r>
              <a:rPr lang="da-DK" dirty="0" err="1"/>
              <a:t>diagnostic</a:t>
            </a:r>
            <a:br>
              <a:rPr lang="da-DK" dirty="0"/>
            </a:br>
            <a:r>
              <a:rPr lang="da-DK" sz="3200" dirty="0"/>
              <a:t>Baldwin-Phillips-</a:t>
            </a:r>
            <a:r>
              <a:rPr lang="da-DK" sz="3200" dirty="0" err="1"/>
              <a:t>Terlevich</a:t>
            </a:r>
            <a:r>
              <a:rPr lang="da-DK" sz="3200" dirty="0"/>
              <a:t> (BPT) diagram</a:t>
            </a:r>
            <a:endParaRPr lang="da-DK" dirty="0"/>
          </a:p>
        </p:txBody>
      </p:sp>
      <p:pic>
        <p:nvPicPr>
          <p:cNvPr id="8" name="Picture 7">
            <a:extLst>
              <a:ext uri="{FF2B5EF4-FFF2-40B4-BE49-F238E27FC236}">
                <a16:creationId xmlns:a16="http://schemas.microsoft.com/office/drawing/2014/main" id="{85E468B6-B82D-3426-3D10-CA2500D05CAC}"/>
              </a:ext>
            </a:extLst>
          </p:cNvPr>
          <p:cNvPicPr>
            <a:picLocks noChangeAspect="1"/>
          </p:cNvPicPr>
          <p:nvPr/>
        </p:nvPicPr>
        <p:blipFill>
          <a:blip r:embed="rId2"/>
          <a:stretch>
            <a:fillRect/>
          </a:stretch>
        </p:blipFill>
        <p:spPr>
          <a:xfrm>
            <a:off x="5738311" y="1664723"/>
            <a:ext cx="5615489" cy="4351338"/>
          </a:xfrm>
          <a:prstGeom prst="rect">
            <a:avLst/>
          </a:prstGeom>
        </p:spPr>
      </p:pic>
      <p:sp>
        <p:nvSpPr>
          <p:cNvPr id="2" name="Date Placeholder 1">
            <a:extLst>
              <a:ext uri="{FF2B5EF4-FFF2-40B4-BE49-F238E27FC236}">
                <a16:creationId xmlns:a16="http://schemas.microsoft.com/office/drawing/2014/main" id="{7F236DFA-E6D4-B757-10E6-102676C1C99F}"/>
              </a:ext>
            </a:extLst>
          </p:cNvPr>
          <p:cNvSpPr>
            <a:spLocks noGrp="1"/>
          </p:cNvSpPr>
          <p:nvPr>
            <p:ph type="dt" sz="half" idx="10"/>
          </p:nvPr>
        </p:nvSpPr>
        <p:spPr/>
        <p:txBody>
          <a:bodyPr/>
          <a:lstStyle/>
          <a:p>
            <a:r>
              <a:rPr lang="da-DK"/>
              <a:t>20.08.2024</a:t>
            </a:r>
          </a:p>
        </p:txBody>
      </p:sp>
      <p:sp>
        <p:nvSpPr>
          <p:cNvPr id="4" name="Footer Placeholder 3">
            <a:extLst>
              <a:ext uri="{FF2B5EF4-FFF2-40B4-BE49-F238E27FC236}">
                <a16:creationId xmlns:a16="http://schemas.microsoft.com/office/drawing/2014/main" id="{4C487190-77FC-4744-6971-E828B3223F7D}"/>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092D08E2-788B-AA78-D30F-501CA244997E}"/>
              </a:ext>
            </a:extLst>
          </p:cNvPr>
          <p:cNvSpPr>
            <a:spLocks noGrp="1"/>
          </p:cNvSpPr>
          <p:nvPr>
            <p:ph type="sldNum" sz="quarter" idx="12"/>
          </p:nvPr>
        </p:nvSpPr>
        <p:spPr/>
        <p:txBody>
          <a:bodyPr/>
          <a:lstStyle/>
          <a:p>
            <a:fld id="{D6975048-8560-6844-9003-9E44BA219913}" type="slidenum">
              <a:rPr lang="da-DK" smtClean="0"/>
              <a:t>16</a:t>
            </a:fld>
            <a:endParaRPr lang="da-DK"/>
          </a:p>
        </p:txBody>
      </p:sp>
    </p:spTree>
    <p:extLst>
      <p:ext uri="{BB962C8B-B14F-4D97-AF65-F5344CB8AC3E}">
        <p14:creationId xmlns:p14="http://schemas.microsoft.com/office/powerpoint/2010/main" val="43137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1C37-8932-676E-C436-27CA74C3A3EA}"/>
              </a:ext>
            </a:extLst>
          </p:cNvPr>
          <p:cNvSpPr>
            <a:spLocks noGrp="1"/>
          </p:cNvSpPr>
          <p:nvPr>
            <p:ph type="title"/>
          </p:nvPr>
        </p:nvSpPr>
        <p:spPr/>
        <p:txBody>
          <a:bodyPr/>
          <a:lstStyle/>
          <a:p>
            <a:r>
              <a:rPr lang="da-DK" dirty="0" err="1"/>
              <a:t>Improved</a:t>
            </a:r>
            <a:r>
              <a:rPr lang="da-DK" dirty="0"/>
              <a:t> </a:t>
            </a:r>
            <a:r>
              <a:rPr lang="da-DK" dirty="0" err="1"/>
              <a:t>since</a:t>
            </a:r>
            <a:r>
              <a:rPr lang="da-DK" dirty="0"/>
              <a:t> </a:t>
            </a:r>
            <a:r>
              <a:rPr lang="da-DK" dirty="0" err="1"/>
              <a:t>then</a:t>
            </a:r>
            <a:endParaRPr lang="da-DK" dirty="0"/>
          </a:p>
        </p:txBody>
      </p:sp>
      <p:sp>
        <p:nvSpPr>
          <p:cNvPr id="3" name="Content Placeholder 2">
            <a:extLst>
              <a:ext uri="{FF2B5EF4-FFF2-40B4-BE49-F238E27FC236}">
                <a16:creationId xmlns:a16="http://schemas.microsoft.com/office/drawing/2014/main" id="{0AE8FA22-974D-8969-1CCC-4873A64D40B4}"/>
              </a:ext>
            </a:extLst>
          </p:cNvPr>
          <p:cNvSpPr>
            <a:spLocks noGrp="1"/>
          </p:cNvSpPr>
          <p:nvPr>
            <p:ph idx="1"/>
          </p:nvPr>
        </p:nvSpPr>
        <p:spPr/>
        <p:txBody>
          <a:bodyPr/>
          <a:lstStyle/>
          <a:p>
            <a:r>
              <a:rPr lang="da-DK" dirty="0" err="1"/>
              <a:t>Kewley</a:t>
            </a:r>
            <a:r>
              <a:rPr lang="da-DK" dirty="0"/>
              <a:t> et al 2001</a:t>
            </a:r>
          </a:p>
          <a:p>
            <a:r>
              <a:rPr lang="da-DK" dirty="0"/>
              <a:t>Kauffmann et al 2003</a:t>
            </a:r>
          </a:p>
        </p:txBody>
      </p:sp>
      <p:pic>
        <p:nvPicPr>
          <p:cNvPr id="5" name="Picture 4">
            <a:extLst>
              <a:ext uri="{FF2B5EF4-FFF2-40B4-BE49-F238E27FC236}">
                <a16:creationId xmlns:a16="http://schemas.microsoft.com/office/drawing/2014/main" id="{9E5F834D-0B88-DB62-1AF6-96581A9B35F0}"/>
              </a:ext>
            </a:extLst>
          </p:cNvPr>
          <p:cNvPicPr>
            <a:picLocks noChangeAspect="1"/>
          </p:cNvPicPr>
          <p:nvPr/>
        </p:nvPicPr>
        <p:blipFill>
          <a:blip r:embed="rId2"/>
          <a:stretch>
            <a:fillRect/>
          </a:stretch>
        </p:blipFill>
        <p:spPr>
          <a:xfrm>
            <a:off x="4801966" y="1410345"/>
            <a:ext cx="6551834" cy="4580697"/>
          </a:xfrm>
          <a:prstGeom prst="rect">
            <a:avLst/>
          </a:prstGeom>
        </p:spPr>
      </p:pic>
      <p:sp>
        <p:nvSpPr>
          <p:cNvPr id="4" name="Date Placeholder 3">
            <a:extLst>
              <a:ext uri="{FF2B5EF4-FFF2-40B4-BE49-F238E27FC236}">
                <a16:creationId xmlns:a16="http://schemas.microsoft.com/office/drawing/2014/main" id="{250B4D79-2A52-E668-9FC4-F1E283189867}"/>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8BBF9267-081E-A998-CDA9-20B69D5AE6D5}"/>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CD72C6F9-0FFF-2B5D-D318-006B41D1A7B4}"/>
              </a:ext>
            </a:extLst>
          </p:cNvPr>
          <p:cNvSpPr>
            <a:spLocks noGrp="1"/>
          </p:cNvSpPr>
          <p:nvPr>
            <p:ph type="sldNum" sz="quarter" idx="12"/>
          </p:nvPr>
        </p:nvSpPr>
        <p:spPr/>
        <p:txBody>
          <a:bodyPr/>
          <a:lstStyle/>
          <a:p>
            <a:fld id="{D6975048-8560-6844-9003-9E44BA219913}" type="slidenum">
              <a:rPr lang="da-DK" smtClean="0"/>
              <a:t>17</a:t>
            </a:fld>
            <a:endParaRPr lang="da-DK"/>
          </a:p>
        </p:txBody>
      </p:sp>
    </p:spTree>
    <p:extLst>
      <p:ext uri="{BB962C8B-B14F-4D97-AF65-F5344CB8AC3E}">
        <p14:creationId xmlns:p14="http://schemas.microsoft.com/office/powerpoint/2010/main" val="3558167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1C37-8932-676E-C436-27CA74C3A3EA}"/>
              </a:ext>
            </a:extLst>
          </p:cNvPr>
          <p:cNvSpPr>
            <a:spLocks noGrp="1"/>
          </p:cNvSpPr>
          <p:nvPr>
            <p:ph type="title"/>
          </p:nvPr>
        </p:nvSpPr>
        <p:spPr/>
        <p:txBody>
          <a:bodyPr/>
          <a:lstStyle/>
          <a:p>
            <a:r>
              <a:rPr lang="da-DK" dirty="0"/>
              <a:t>With a </a:t>
            </a:r>
            <a:r>
              <a:rPr lang="da-DK" dirty="0" err="1"/>
              <a:t>few</a:t>
            </a:r>
            <a:r>
              <a:rPr lang="da-DK" dirty="0"/>
              <a:t> </a:t>
            </a:r>
            <a:r>
              <a:rPr lang="da-DK" dirty="0" err="1"/>
              <a:t>buts</a:t>
            </a:r>
            <a:endParaRPr lang="da-DK" dirty="0"/>
          </a:p>
        </p:txBody>
      </p:sp>
      <p:sp>
        <p:nvSpPr>
          <p:cNvPr id="3" name="Content Placeholder 2">
            <a:extLst>
              <a:ext uri="{FF2B5EF4-FFF2-40B4-BE49-F238E27FC236}">
                <a16:creationId xmlns:a16="http://schemas.microsoft.com/office/drawing/2014/main" id="{0AE8FA22-974D-8969-1CCC-4873A64D40B4}"/>
              </a:ext>
            </a:extLst>
          </p:cNvPr>
          <p:cNvSpPr>
            <a:spLocks noGrp="1"/>
          </p:cNvSpPr>
          <p:nvPr>
            <p:ph idx="1"/>
          </p:nvPr>
        </p:nvSpPr>
        <p:spPr/>
        <p:txBody>
          <a:bodyPr/>
          <a:lstStyle/>
          <a:p>
            <a:r>
              <a:rPr lang="da-DK" dirty="0" err="1"/>
              <a:t>Kewly</a:t>
            </a:r>
            <a:r>
              <a:rPr lang="da-DK" dirty="0"/>
              <a:t> et al 2001</a:t>
            </a:r>
          </a:p>
          <a:p>
            <a:r>
              <a:rPr lang="da-DK" dirty="0"/>
              <a:t>Kauffmann et al 2003</a:t>
            </a:r>
          </a:p>
        </p:txBody>
      </p:sp>
      <p:pic>
        <p:nvPicPr>
          <p:cNvPr id="4" name="Picture 3">
            <a:extLst>
              <a:ext uri="{FF2B5EF4-FFF2-40B4-BE49-F238E27FC236}">
                <a16:creationId xmlns:a16="http://schemas.microsoft.com/office/drawing/2014/main" id="{DE63B3D6-B5EA-16A8-6D1D-4353DC7779C2}"/>
              </a:ext>
            </a:extLst>
          </p:cNvPr>
          <p:cNvPicPr>
            <a:picLocks noChangeAspect="1"/>
          </p:cNvPicPr>
          <p:nvPr/>
        </p:nvPicPr>
        <p:blipFill>
          <a:blip r:embed="rId2"/>
          <a:stretch>
            <a:fillRect/>
          </a:stretch>
        </p:blipFill>
        <p:spPr>
          <a:xfrm>
            <a:off x="4897463" y="1509444"/>
            <a:ext cx="6758553" cy="4516651"/>
          </a:xfrm>
          <a:prstGeom prst="rect">
            <a:avLst/>
          </a:prstGeom>
        </p:spPr>
      </p:pic>
      <p:sp>
        <p:nvSpPr>
          <p:cNvPr id="5" name="Date Placeholder 4">
            <a:extLst>
              <a:ext uri="{FF2B5EF4-FFF2-40B4-BE49-F238E27FC236}">
                <a16:creationId xmlns:a16="http://schemas.microsoft.com/office/drawing/2014/main" id="{B4B6BF2E-DA3C-D6BE-2575-7868E90F2B4C}"/>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D93FE5FD-6F8D-C861-95C1-3DB115FE3500}"/>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424D04ED-2FCA-1C58-BE0F-D927C661C10C}"/>
              </a:ext>
            </a:extLst>
          </p:cNvPr>
          <p:cNvSpPr>
            <a:spLocks noGrp="1"/>
          </p:cNvSpPr>
          <p:nvPr>
            <p:ph type="sldNum" sz="quarter" idx="12"/>
          </p:nvPr>
        </p:nvSpPr>
        <p:spPr/>
        <p:txBody>
          <a:bodyPr/>
          <a:lstStyle/>
          <a:p>
            <a:fld id="{D6975048-8560-6844-9003-9E44BA219913}" type="slidenum">
              <a:rPr lang="da-DK" smtClean="0"/>
              <a:t>18</a:t>
            </a:fld>
            <a:endParaRPr lang="da-DK"/>
          </a:p>
        </p:txBody>
      </p:sp>
    </p:spTree>
    <p:extLst>
      <p:ext uri="{BB962C8B-B14F-4D97-AF65-F5344CB8AC3E}">
        <p14:creationId xmlns:p14="http://schemas.microsoft.com/office/powerpoint/2010/main" val="295171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B687-BEF7-E104-3119-AB078B7772E8}"/>
              </a:ext>
            </a:extLst>
          </p:cNvPr>
          <p:cNvSpPr>
            <a:spLocks noGrp="1"/>
          </p:cNvSpPr>
          <p:nvPr>
            <p:ph type="title"/>
          </p:nvPr>
        </p:nvSpPr>
        <p:spPr/>
        <p:txBody>
          <a:bodyPr/>
          <a:lstStyle/>
          <a:p>
            <a:r>
              <a:rPr lang="da-DK" dirty="0" err="1"/>
              <a:t>Other</a:t>
            </a:r>
            <a:r>
              <a:rPr lang="da-DK" dirty="0"/>
              <a:t> </a:t>
            </a:r>
            <a:r>
              <a:rPr lang="da-DK" dirty="0" err="1"/>
              <a:t>noteworthy</a:t>
            </a:r>
            <a:r>
              <a:rPr lang="da-DK" dirty="0"/>
              <a:t> </a:t>
            </a:r>
            <a:r>
              <a:rPr lang="da-DK" dirty="0" err="1"/>
              <a:t>methods</a:t>
            </a:r>
            <a:endParaRPr lang="da-DK" dirty="0"/>
          </a:p>
        </p:txBody>
      </p:sp>
      <p:sp>
        <p:nvSpPr>
          <p:cNvPr id="3" name="Content Placeholder 2">
            <a:extLst>
              <a:ext uri="{FF2B5EF4-FFF2-40B4-BE49-F238E27FC236}">
                <a16:creationId xmlns:a16="http://schemas.microsoft.com/office/drawing/2014/main" id="{8F6EB809-47D0-122F-752F-46249706A0C5}"/>
              </a:ext>
            </a:extLst>
          </p:cNvPr>
          <p:cNvSpPr>
            <a:spLocks noGrp="1"/>
          </p:cNvSpPr>
          <p:nvPr>
            <p:ph idx="1"/>
          </p:nvPr>
        </p:nvSpPr>
        <p:spPr/>
        <p:txBody>
          <a:bodyPr/>
          <a:lstStyle/>
          <a:p>
            <a:r>
              <a:rPr lang="da-DK" dirty="0"/>
              <a:t>WHAN diagram (</a:t>
            </a:r>
            <a:r>
              <a:rPr lang="da-DK" dirty="0" err="1"/>
              <a:t>relies</a:t>
            </a:r>
            <a:r>
              <a:rPr lang="da-DK" dirty="0"/>
              <a:t> on </a:t>
            </a:r>
            <a:r>
              <a:rPr lang="da-DK" dirty="0" err="1"/>
              <a:t>equivalent</a:t>
            </a:r>
            <a:r>
              <a:rPr lang="da-DK" dirty="0"/>
              <a:t> </a:t>
            </a:r>
            <a:r>
              <a:rPr lang="da-DK" dirty="0" err="1"/>
              <a:t>width</a:t>
            </a:r>
            <a:r>
              <a:rPr lang="da-DK" dirty="0"/>
              <a:t> </a:t>
            </a:r>
            <a:r>
              <a:rPr lang="da-DK" dirty="0" err="1"/>
              <a:t>rather</a:t>
            </a:r>
            <a:r>
              <a:rPr lang="da-DK" dirty="0"/>
              <a:t> </a:t>
            </a:r>
            <a:r>
              <a:rPr lang="da-DK" dirty="0" err="1"/>
              <a:t>than</a:t>
            </a:r>
            <a:r>
              <a:rPr lang="da-DK" dirty="0"/>
              <a:t> </a:t>
            </a:r>
            <a:r>
              <a:rPr lang="da-DK" dirty="0">
                <a:latin typeface="Symbol" pitchFamily="2" charset="2"/>
              </a:rPr>
              <a:t>O III/</a:t>
            </a:r>
            <a:r>
              <a:rPr lang="da-DK" dirty="0" err="1">
                <a:latin typeface="Symbol" pitchFamily="2" charset="2"/>
              </a:rPr>
              <a:t>Hb</a:t>
            </a:r>
            <a:r>
              <a:rPr lang="da-DK" dirty="0"/>
              <a:t>, so a bit more robust but </a:t>
            </a:r>
            <a:r>
              <a:rPr lang="da-DK" dirty="0" err="1"/>
              <a:t>less</a:t>
            </a:r>
            <a:r>
              <a:rPr lang="da-DK" dirty="0"/>
              <a:t> </a:t>
            </a:r>
            <a:r>
              <a:rPr lang="da-DK" dirty="0" err="1"/>
              <a:t>precise</a:t>
            </a:r>
            <a:r>
              <a:rPr lang="da-DK" dirty="0"/>
              <a:t>, </a:t>
            </a:r>
            <a:r>
              <a:rPr lang="da-DK" dirty="0" err="1"/>
              <a:t>Cid</a:t>
            </a:r>
            <a:r>
              <a:rPr lang="da-DK" dirty="0"/>
              <a:t> Fernandes et al. 2011)</a:t>
            </a:r>
          </a:p>
          <a:p>
            <a:r>
              <a:rPr lang="da-DK" dirty="0"/>
              <a:t>WISE </a:t>
            </a:r>
            <a:r>
              <a:rPr lang="da-DK" dirty="0" err="1"/>
              <a:t>colours</a:t>
            </a:r>
            <a:r>
              <a:rPr lang="da-DK" dirty="0"/>
              <a:t> (</a:t>
            </a:r>
            <a:r>
              <a:rPr lang="da-DK" dirty="0" err="1"/>
              <a:t>infrared</a:t>
            </a:r>
            <a:r>
              <a:rPr lang="da-DK" dirty="0"/>
              <a:t> </a:t>
            </a:r>
            <a:r>
              <a:rPr lang="da-DK" dirty="0" err="1"/>
              <a:t>colours</a:t>
            </a:r>
            <a:r>
              <a:rPr lang="da-DK" dirty="0"/>
              <a:t>, so </a:t>
            </a:r>
            <a:r>
              <a:rPr lang="da-DK" dirty="0" err="1"/>
              <a:t>less</a:t>
            </a:r>
            <a:r>
              <a:rPr lang="da-DK" dirty="0"/>
              <a:t> resolution but parallel </a:t>
            </a:r>
            <a:r>
              <a:rPr lang="da-DK" dirty="0" err="1"/>
              <a:t>channel</a:t>
            </a:r>
            <a:r>
              <a:rPr lang="da-DK" dirty="0"/>
              <a:t> for </a:t>
            </a:r>
            <a:r>
              <a:rPr lang="da-DK" dirty="0" err="1"/>
              <a:t>identification</a:t>
            </a:r>
            <a:r>
              <a:rPr lang="da-DK" dirty="0"/>
              <a:t>, Stern et al. 2005, 2012)</a:t>
            </a:r>
          </a:p>
          <a:p>
            <a:pPr lvl="1"/>
            <a:r>
              <a:rPr lang="da-DK" dirty="0"/>
              <a:t>JWST </a:t>
            </a:r>
            <a:r>
              <a:rPr lang="da-DK" dirty="0" err="1"/>
              <a:t>identification</a:t>
            </a:r>
            <a:r>
              <a:rPr lang="da-DK" dirty="0"/>
              <a:t>, </a:t>
            </a:r>
            <a:r>
              <a:rPr lang="da-DK" dirty="0" err="1"/>
              <a:t>although</a:t>
            </a:r>
            <a:r>
              <a:rPr lang="da-DK" dirty="0"/>
              <a:t> not sure of status</a:t>
            </a:r>
          </a:p>
          <a:p>
            <a:r>
              <a:rPr lang="da-DK" dirty="0"/>
              <a:t>XMM-Newton (x-</a:t>
            </a:r>
            <a:r>
              <a:rPr lang="da-DK" dirty="0" err="1"/>
              <a:t>ray</a:t>
            </a:r>
            <a:r>
              <a:rPr lang="da-DK" dirty="0"/>
              <a:t> </a:t>
            </a:r>
            <a:r>
              <a:rPr lang="da-DK" dirty="0" err="1"/>
              <a:t>sources</a:t>
            </a:r>
            <a:r>
              <a:rPr lang="da-DK" dirty="0"/>
              <a:t> </a:t>
            </a:r>
            <a:r>
              <a:rPr lang="da-DK" dirty="0" err="1"/>
              <a:t>are</a:t>
            </a:r>
            <a:r>
              <a:rPr lang="da-DK" dirty="0"/>
              <a:t> </a:t>
            </a:r>
            <a:r>
              <a:rPr lang="da-DK" dirty="0" err="1"/>
              <a:t>almost</a:t>
            </a:r>
            <a:r>
              <a:rPr lang="da-DK" dirty="0"/>
              <a:t> </a:t>
            </a:r>
            <a:r>
              <a:rPr lang="da-DK" dirty="0" err="1"/>
              <a:t>unambigously</a:t>
            </a:r>
            <a:r>
              <a:rPr lang="da-DK" dirty="0"/>
              <a:t> AGN, Mateos et al. 2012 (but x-</a:t>
            </a:r>
            <a:r>
              <a:rPr lang="da-DK" dirty="0" err="1"/>
              <a:t>ray</a:t>
            </a:r>
            <a:r>
              <a:rPr lang="da-DK" dirty="0"/>
              <a:t> binaries </a:t>
            </a:r>
            <a:r>
              <a:rPr lang="da-DK" dirty="0" err="1"/>
              <a:t>contaminate</a:t>
            </a:r>
            <a:r>
              <a:rPr lang="da-DK" dirty="0"/>
              <a:t> a </a:t>
            </a:r>
            <a:r>
              <a:rPr lang="da-DK" dirty="0" err="1"/>
              <a:t>lot</a:t>
            </a:r>
            <a:r>
              <a:rPr lang="da-DK" dirty="0"/>
              <a:t>))</a:t>
            </a:r>
          </a:p>
          <a:p>
            <a:r>
              <a:rPr lang="da-DK" dirty="0" err="1"/>
              <a:t>Variability</a:t>
            </a:r>
            <a:r>
              <a:rPr lang="da-DK" dirty="0"/>
              <a:t> (UV-IR </a:t>
            </a:r>
            <a:r>
              <a:rPr lang="da-DK" dirty="0" err="1"/>
              <a:t>wavebands</a:t>
            </a:r>
            <a:r>
              <a:rPr lang="da-DK" dirty="0"/>
              <a:t>, long- and short term, </a:t>
            </a:r>
            <a:r>
              <a:rPr lang="da-DK" dirty="0" err="1"/>
              <a:t>e.g</a:t>
            </a:r>
            <a:r>
              <a:rPr lang="da-DK" dirty="0"/>
              <a:t> Peterson et al. 2005)</a:t>
            </a:r>
          </a:p>
          <a:p>
            <a:endParaRPr lang="da-DK" dirty="0"/>
          </a:p>
        </p:txBody>
      </p:sp>
      <p:sp>
        <p:nvSpPr>
          <p:cNvPr id="4" name="Date Placeholder 3">
            <a:extLst>
              <a:ext uri="{FF2B5EF4-FFF2-40B4-BE49-F238E27FC236}">
                <a16:creationId xmlns:a16="http://schemas.microsoft.com/office/drawing/2014/main" id="{826AB033-38A0-C387-731A-EB181D8C0483}"/>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97A7029D-1AFF-7AA8-87A1-4A7CC4F513D3}"/>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8D1A0739-9769-9259-9446-4579314B442D}"/>
              </a:ext>
            </a:extLst>
          </p:cNvPr>
          <p:cNvSpPr>
            <a:spLocks noGrp="1"/>
          </p:cNvSpPr>
          <p:nvPr>
            <p:ph type="sldNum" sz="quarter" idx="12"/>
          </p:nvPr>
        </p:nvSpPr>
        <p:spPr/>
        <p:txBody>
          <a:bodyPr/>
          <a:lstStyle/>
          <a:p>
            <a:fld id="{D6975048-8560-6844-9003-9E44BA219913}" type="slidenum">
              <a:rPr lang="da-DK" smtClean="0"/>
              <a:t>19</a:t>
            </a:fld>
            <a:endParaRPr lang="da-DK"/>
          </a:p>
        </p:txBody>
      </p:sp>
    </p:spTree>
    <p:extLst>
      <p:ext uri="{BB962C8B-B14F-4D97-AF65-F5344CB8AC3E}">
        <p14:creationId xmlns:p14="http://schemas.microsoft.com/office/powerpoint/2010/main" val="3285055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C5F8-A35B-8408-A07F-97E520A7FDFE}"/>
              </a:ext>
            </a:extLst>
          </p:cNvPr>
          <p:cNvSpPr>
            <a:spLocks noGrp="1"/>
          </p:cNvSpPr>
          <p:nvPr>
            <p:ph type="title"/>
          </p:nvPr>
        </p:nvSpPr>
        <p:spPr/>
        <p:txBody>
          <a:bodyPr/>
          <a:lstStyle/>
          <a:p>
            <a:r>
              <a:rPr lang="da-DK" dirty="0"/>
              <a:t>Agenda</a:t>
            </a:r>
          </a:p>
        </p:txBody>
      </p:sp>
      <p:sp>
        <p:nvSpPr>
          <p:cNvPr id="3" name="Content Placeholder 2">
            <a:extLst>
              <a:ext uri="{FF2B5EF4-FFF2-40B4-BE49-F238E27FC236}">
                <a16:creationId xmlns:a16="http://schemas.microsoft.com/office/drawing/2014/main" id="{73A24948-12D3-9EF1-2873-DCF89585E81E}"/>
              </a:ext>
            </a:extLst>
          </p:cNvPr>
          <p:cNvSpPr>
            <a:spLocks noGrp="1"/>
          </p:cNvSpPr>
          <p:nvPr>
            <p:ph idx="1"/>
          </p:nvPr>
        </p:nvSpPr>
        <p:spPr/>
        <p:txBody>
          <a:bodyPr/>
          <a:lstStyle/>
          <a:p>
            <a:r>
              <a:rPr lang="da-DK" dirty="0" err="1"/>
              <a:t>Why</a:t>
            </a:r>
            <a:r>
              <a:rPr lang="da-DK" dirty="0"/>
              <a:t> is </a:t>
            </a:r>
            <a:r>
              <a:rPr lang="da-DK" dirty="0" err="1"/>
              <a:t>this</a:t>
            </a:r>
            <a:r>
              <a:rPr lang="da-DK" dirty="0"/>
              <a:t> research </a:t>
            </a:r>
            <a:r>
              <a:rPr lang="da-DK" dirty="0" err="1"/>
              <a:t>interesting</a:t>
            </a:r>
            <a:r>
              <a:rPr lang="da-DK" dirty="0"/>
              <a:t>?</a:t>
            </a:r>
          </a:p>
          <a:p>
            <a:r>
              <a:rPr lang="da-DK" dirty="0" err="1"/>
              <a:t>What</a:t>
            </a:r>
            <a:r>
              <a:rPr lang="da-DK" dirty="0"/>
              <a:t> </a:t>
            </a:r>
            <a:r>
              <a:rPr lang="da-DK" dirty="0" err="1"/>
              <a:t>are</a:t>
            </a:r>
            <a:r>
              <a:rPr lang="da-DK" dirty="0"/>
              <a:t> </a:t>
            </a:r>
            <a:r>
              <a:rPr lang="da-DK" dirty="0" err="1"/>
              <a:t>active</a:t>
            </a:r>
            <a:r>
              <a:rPr lang="da-DK" dirty="0"/>
              <a:t> </a:t>
            </a:r>
            <a:r>
              <a:rPr lang="da-DK" dirty="0" err="1"/>
              <a:t>galactic</a:t>
            </a:r>
            <a:r>
              <a:rPr lang="da-DK" dirty="0"/>
              <a:t> </a:t>
            </a:r>
            <a:r>
              <a:rPr lang="da-DK" dirty="0" err="1"/>
              <a:t>nuclei</a:t>
            </a:r>
            <a:r>
              <a:rPr lang="da-DK" dirty="0"/>
              <a:t>?</a:t>
            </a:r>
          </a:p>
          <a:p>
            <a:r>
              <a:rPr lang="da-DK" dirty="0"/>
              <a:t>How </a:t>
            </a:r>
            <a:r>
              <a:rPr lang="da-DK" dirty="0" err="1"/>
              <a:t>are</a:t>
            </a:r>
            <a:r>
              <a:rPr lang="da-DK" dirty="0"/>
              <a:t> </a:t>
            </a:r>
            <a:r>
              <a:rPr lang="da-DK" dirty="0" err="1"/>
              <a:t>they</a:t>
            </a:r>
            <a:r>
              <a:rPr lang="da-DK" dirty="0"/>
              <a:t> </a:t>
            </a:r>
            <a:r>
              <a:rPr lang="da-DK" dirty="0" err="1"/>
              <a:t>usually</a:t>
            </a:r>
            <a:r>
              <a:rPr lang="da-DK" dirty="0"/>
              <a:t> </a:t>
            </a:r>
            <a:r>
              <a:rPr lang="da-DK" dirty="0" err="1"/>
              <a:t>identified</a:t>
            </a:r>
            <a:r>
              <a:rPr lang="da-DK" dirty="0"/>
              <a:t>?</a:t>
            </a:r>
          </a:p>
          <a:p>
            <a:r>
              <a:rPr lang="da-DK" dirty="0" err="1"/>
              <a:t>Why</a:t>
            </a:r>
            <a:r>
              <a:rPr lang="da-DK" dirty="0"/>
              <a:t> </a:t>
            </a:r>
            <a:r>
              <a:rPr lang="da-DK" dirty="0" err="1"/>
              <a:t>are</a:t>
            </a:r>
            <a:r>
              <a:rPr lang="da-DK" dirty="0"/>
              <a:t> </a:t>
            </a:r>
            <a:r>
              <a:rPr lang="da-DK" dirty="0" err="1"/>
              <a:t>dwarf</a:t>
            </a:r>
            <a:r>
              <a:rPr lang="da-DK" dirty="0"/>
              <a:t> </a:t>
            </a:r>
            <a:r>
              <a:rPr lang="da-DK" dirty="0" err="1"/>
              <a:t>galaxies</a:t>
            </a:r>
            <a:r>
              <a:rPr lang="da-DK" dirty="0"/>
              <a:t> </a:t>
            </a:r>
            <a:r>
              <a:rPr lang="da-DK" dirty="0" err="1"/>
              <a:t>troublesome</a:t>
            </a:r>
            <a:r>
              <a:rPr lang="da-DK" dirty="0"/>
              <a:t>?</a:t>
            </a:r>
          </a:p>
          <a:p>
            <a:r>
              <a:rPr lang="da-DK" dirty="0"/>
              <a:t>How to bypass </a:t>
            </a:r>
            <a:r>
              <a:rPr lang="da-DK" dirty="0" err="1"/>
              <a:t>this</a:t>
            </a:r>
            <a:r>
              <a:rPr lang="da-DK" dirty="0"/>
              <a:t>?</a:t>
            </a:r>
          </a:p>
          <a:p>
            <a:r>
              <a:rPr lang="da-DK" dirty="0" err="1"/>
              <a:t>Novel</a:t>
            </a:r>
            <a:r>
              <a:rPr lang="da-DK" dirty="0"/>
              <a:t> approach to bypass </a:t>
            </a:r>
            <a:r>
              <a:rPr lang="da-DK" dirty="0" err="1"/>
              <a:t>this</a:t>
            </a:r>
            <a:r>
              <a:rPr lang="da-DK" dirty="0"/>
              <a:t> - ML</a:t>
            </a:r>
          </a:p>
        </p:txBody>
      </p:sp>
      <p:sp>
        <p:nvSpPr>
          <p:cNvPr id="4" name="Date Placeholder 3">
            <a:extLst>
              <a:ext uri="{FF2B5EF4-FFF2-40B4-BE49-F238E27FC236}">
                <a16:creationId xmlns:a16="http://schemas.microsoft.com/office/drawing/2014/main" id="{EFA47440-EA44-FAD7-4FCC-38E876D231D8}"/>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9431CD76-87EB-F055-6AA3-972950ECD64E}"/>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38C3EFBE-7A9D-BBCD-AC0A-A866E4B8E5E5}"/>
              </a:ext>
            </a:extLst>
          </p:cNvPr>
          <p:cNvSpPr>
            <a:spLocks noGrp="1"/>
          </p:cNvSpPr>
          <p:nvPr>
            <p:ph type="sldNum" sz="quarter" idx="12"/>
          </p:nvPr>
        </p:nvSpPr>
        <p:spPr/>
        <p:txBody>
          <a:bodyPr/>
          <a:lstStyle/>
          <a:p>
            <a:fld id="{D6975048-8560-6844-9003-9E44BA219913}" type="slidenum">
              <a:rPr lang="da-DK" smtClean="0"/>
              <a:t>2</a:t>
            </a:fld>
            <a:endParaRPr lang="da-DK"/>
          </a:p>
        </p:txBody>
      </p:sp>
    </p:spTree>
    <p:extLst>
      <p:ext uri="{BB962C8B-B14F-4D97-AF65-F5344CB8AC3E}">
        <p14:creationId xmlns:p14="http://schemas.microsoft.com/office/powerpoint/2010/main" val="1777851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08060F-62DD-CC79-61D7-2557A8628462}"/>
              </a:ext>
            </a:extLst>
          </p:cNvPr>
          <p:cNvPicPr>
            <a:picLocks noChangeAspect="1"/>
          </p:cNvPicPr>
          <p:nvPr/>
        </p:nvPicPr>
        <p:blipFill>
          <a:blip r:embed="rId2"/>
          <a:stretch>
            <a:fillRect/>
          </a:stretch>
        </p:blipFill>
        <p:spPr>
          <a:xfrm>
            <a:off x="7404316" y="665509"/>
            <a:ext cx="4672742" cy="5464960"/>
          </a:xfrm>
          <a:prstGeom prst="rect">
            <a:avLst/>
          </a:prstGeom>
        </p:spPr>
      </p:pic>
      <p:pic>
        <p:nvPicPr>
          <p:cNvPr id="6" name="Picture 5">
            <a:extLst>
              <a:ext uri="{FF2B5EF4-FFF2-40B4-BE49-F238E27FC236}">
                <a16:creationId xmlns:a16="http://schemas.microsoft.com/office/drawing/2014/main" id="{981E80D0-6456-6C2B-A14C-1D738B866497}"/>
              </a:ext>
            </a:extLst>
          </p:cNvPr>
          <p:cNvPicPr>
            <a:picLocks noChangeAspect="1"/>
          </p:cNvPicPr>
          <p:nvPr/>
        </p:nvPicPr>
        <p:blipFill>
          <a:blip r:embed="rId3"/>
          <a:stretch>
            <a:fillRect/>
          </a:stretch>
        </p:blipFill>
        <p:spPr>
          <a:xfrm>
            <a:off x="114941" y="718947"/>
            <a:ext cx="4503553" cy="5406920"/>
          </a:xfrm>
          <a:prstGeom prst="rect">
            <a:avLst/>
          </a:prstGeom>
        </p:spPr>
      </p:pic>
      <p:sp>
        <p:nvSpPr>
          <p:cNvPr id="7" name="TextBox 6">
            <a:extLst>
              <a:ext uri="{FF2B5EF4-FFF2-40B4-BE49-F238E27FC236}">
                <a16:creationId xmlns:a16="http://schemas.microsoft.com/office/drawing/2014/main" id="{0FD4C6F6-40AE-BFBC-6170-DE99EBC0FAC4}"/>
              </a:ext>
            </a:extLst>
          </p:cNvPr>
          <p:cNvSpPr txBox="1"/>
          <p:nvPr/>
        </p:nvSpPr>
        <p:spPr>
          <a:xfrm>
            <a:off x="114941" y="219111"/>
            <a:ext cx="4276242" cy="369332"/>
          </a:xfrm>
          <a:prstGeom prst="rect">
            <a:avLst/>
          </a:prstGeom>
          <a:noFill/>
        </p:spPr>
        <p:txBody>
          <a:bodyPr wrap="square" rtlCol="0">
            <a:spAutoFit/>
          </a:bodyPr>
          <a:lstStyle/>
          <a:p>
            <a:r>
              <a:rPr lang="da-DK" dirty="0">
                <a:solidFill>
                  <a:schemeClr val="bg1"/>
                </a:solidFill>
                <a:latin typeface="Segoe UI" panose="020B0502040204020203" pitchFamily="34" charset="0"/>
                <a:cs typeface="Segoe UI" panose="020B0502040204020203" pitchFamily="34" charset="0"/>
              </a:rPr>
              <a:t>agn </a:t>
            </a:r>
            <a:r>
              <a:rPr lang="da-DK" dirty="0" err="1">
                <a:solidFill>
                  <a:schemeClr val="bg1"/>
                </a:solidFill>
                <a:latin typeface="Segoe UI" panose="020B0502040204020203" pitchFamily="34" charset="0"/>
                <a:cs typeface="Segoe UI" panose="020B0502040204020203" pitchFamily="34" charset="0"/>
              </a:rPr>
              <a:t>identification</a:t>
            </a:r>
            <a:endParaRPr lang="da-DK" dirty="0">
              <a:solidFill>
                <a:schemeClr val="bg1"/>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3A1778F-568B-DFCE-AACA-03B477E20A87}"/>
              </a:ext>
            </a:extLst>
          </p:cNvPr>
          <p:cNvSpPr txBox="1"/>
          <p:nvPr/>
        </p:nvSpPr>
        <p:spPr>
          <a:xfrm>
            <a:off x="7433372" y="203187"/>
            <a:ext cx="4276242" cy="369332"/>
          </a:xfrm>
          <a:prstGeom prst="rect">
            <a:avLst/>
          </a:prstGeom>
          <a:noFill/>
        </p:spPr>
        <p:txBody>
          <a:bodyPr wrap="square" rtlCol="0">
            <a:spAutoFit/>
          </a:bodyPr>
          <a:lstStyle/>
          <a:p>
            <a:r>
              <a:rPr lang="da-DK" dirty="0" err="1">
                <a:solidFill>
                  <a:schemeClr val="bg1"/>
                </a:solidFill>
                <a:latin typeface="Segoe UI" panose="020B0502040204020203" pitchFamily="34" charset="0"/>
                <a:cs typeface="Segoe UI" panose="020B0502040204020203" pitchFamily="34" charset="0"/>
              </a:rPr>
              <a:t>dwarf</a:t>
            </a:r>
            <a:r>
              <a:rPr lang="da-DK" dirty="0">
                <a:solidFill>
                  <a:schemeClr val="bg1"/>
                </a:solidFill>
                <a:latin typeface="Segoe UI" panose="020B0502040204020203" pitchFamily="34" charset="0"/>
                <a:cs typeface="Segoe UI" panose="020B0502040204020203" pitchFamily="34" charset="0"/>
              </a:rPr>
              <a:t> agn </a:t>
            </a:r>
            <a:r>
              <a:rPr lang="da-DK" dirty="0" err="1">
                <a:solidFill>
                  <a:schemeClr val="bg1"/>
                </a:solidFill>
                <a:latin typeface="Segoe UI" panose="020B0502040204020203" pitchFamily="34" charset="0"/>
                <a:cs typeface="Segoe UI" panose="020B0502040204020203" pitchFamily="34" charset="0"/>
              </a:rPr>
              <a:t>identification</a:t>
            </a:r>
            <a:endParaRPr lang="da-DK" dirty="0">
              <a:solidFill>
                <a:schemeClr val="bg1"/>
              </a:solidFill>
              <a:latin typeface="Segoe UI" panose="020B0502040204020203" pitchFamily="34" charset="0"/>
              <a:cs typeface="Segoe UI" panose="020B0502040204020203" pitchFamily="34" charset="0"/>
            </a:endParaRPr>
          </a:p>
        </p:txBody>
      </p:sp>
      <p:sp>
        <p:nvSpPr>
          <p:cNvPr id="2" name="Date Placeholder 1">
            <a:extLst>
              <a:ext uri="{FF2B5EF4-FFF2-40B4-BE49-F238E27FC236}">
                <a16:creationId xmlns:a16="http://schemas.microsoft.com/office/drawing/2014/main" id="{CFB2732E-79F8-0BC6-1891-E59CBFEE9A25}"/>
              </a:ext>
            </a:extLst>
          </p:cNvPr>
          <p:cNvSpPr>
            <a:spLocks noGrp="1"/>
          </p:cNvSpPr>
          <p:nvPr>
            <p:ph type="dt" sz="half" idx="10"/>
          </p:nvPr>
        </p:nvSpPr>
        <p:spPr/>
        <p:txBody>
          <a:bodyPr/>
          <a:lstStyle/>
          <a:p>
            <a:r>
              <a:rPr lang="da-DK"/>
              <a:t>20.08.2024</a:t>
            </a:r>
          </a:p>
        </p:txBody>
      </p:sp>
      <p:sp>
        <p:nvSpPr>
          <p:cNvPr id="3" name="Footer Placeholder 2">
            <a:extLst>
              <a:ext uri="{FF2B5EF4-FFF2-40B4-BE49-F238E27FC236}">
                <a16:creationId xmlns:a16="http://schemas.microsoft.com/office/drawing/2014/main" id="{6BC39B4F-7686-8C13-A73B-78C1A638DAA9}"/>
              </a:ext>
            </a:extLst>
          </p:cNvPr>
          <p:cNvSpPr>
            <a:spLocks noGrp="1"/>
          </p:cNvSpPr>
          <p:nvPr>
            <p:ph type="ftr" sz="quarter" idx="11"/>
          </p:nvPr>
        </p:nvSpPr>
        <p:spPr/>
        <p:txBody>
          <a:bodyPr/>
          <a:lstStyle/>
          <a:p>
            <a:r>
              <a:rPr lang="da-DK"/>
              <a:t>HAMLET - PHYSICS</a:t>
            </a:r>
          </a:p>
        </p:txBody>
      </p:sp>
      <p:sp>
        <p:nvSpPr>
          <p:cNvPr id="4" name="Slide Number Placeholder 3">
            <a:extLst>
              <a:ext uri="{FF2B5EF4-FFF2-40B4-BE49-F238E27FC236}">
                <a16:creationId xmlns:a16="http://schemas.microsoft.com/office/drawing/2014/main" id="{396B4F6A-1097-A371-E02B-07BEF80B0DF5}"/>
              </a:ext>
            </a:extLst>
          </p:cNvPr>
          <p:cNvSpPr>
            <a:spLocks noGrp="1"/>
          </p:cNvSpPr>
          <p:nvPr>
            <p:ph type="sldNum" sz="quarter" idx="12"/>
          </p:nvPr>
        </p:nvSpPr>
        <p:spPr/>
        <p:txBody>
          <a:bodyPr/>
          <a:lstStyle/>
          <a:p>
            <a:fld id="{D6975048-8560-6844-9003-9E44BA219913}" type="slidenum">
              <a:rPr lang="da-DK" smtClean="0"/>
              <a:t>20</a:t>
            </a:fld>
            <a:endParaRPr lang="da-DK"/>
          </a:p>
        </p:txBody>
      </p:sp>
    </p:spTree>
    <p:extLst>
      <p:ext uri="{BB962C8B-B14F-4D97-AF65-F5344CB8AC3E}">
        <p14:creationId xmlns:p14="http://schemas.microsoft.com/office/powerpoint/2010/main" val="3011924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D4C6F6-40AE-BFBC-6170-DE99EBC0FAC4}"/>
              </a:ext>
            </a:extLst>
          </p:cNvPr>
          <p:cNvSpPr txBox="1"/>
          <p:nvPr/>
        </p:nvSpPr>
        <p:spPr>
          <a:xfrm>
            <a:off x="190648" y="231787"/>
            <a:ext cx="4276242" cy="369332"/>
          </a:xfrm>
          <a:prstGeom prst="rect">
            <a:avLst/>
          </a:prstGeom>
          <a:noFill/>
        </p:spPr>
        <p:txBody>
          <a:bodyPr wrap="square" rtlCol="0">
            <a:spAutoFit/>
          </a:bodyPr>
          <a:lstStyle/>
          <a:p>
            <a:r>
              <a:rPr lang="da-DK" dirty="0">
                <a:solidFill>
                  <a:schemeClr val="bg1"/>
                </a:solidFill>
                <a:latin typeface="Segoe UI" panose="020B0502040204020203" pitchFamily="34" charset="0"/>
                <a:cs typeface="Segoe UI" panose="020B0502040204020203" pitchFamily="34" charset="0"/>
              </a:rPr>
              <a:t>agn </a:t>
            </a:r>
            <a:r>
              <a:rPr lang="da-DK" dirty="0" err="1">
                <a:solidFill>
                  <a:schemeClr val="bg1"/>
                </a:solidFill>
                <a:latin typeface="Segoe UI" panose="020B0502040204020203" pitchFamily="34" charset="0"/>
                <a:cs typeface="Segoe UI" panose="020B0502040204020203" pitchFamily="34" charset="0"/>
              </a:rPr>
              <a:t>identification</a:t>
            </a:r>
            <a:endParaRPr lang="da-DK" dirty="0">
              <a:solidFill>
                <a:schemeClr val="bg1"/>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3A1778F-568B-DFCE-AACA-03B477E20A87}"/>
              </a:ext>
            </a:extLst>
          </p:cNvPr>
          <p:cNvSpPr txBox="1"/>
          <p:nvPr/>
        </p:nvSpPr>
        <p:spPr>
          <a:xfrm>
            <a:off x="6422006" y="173959"/>
            <a:ext cx="4276242" cy="369332"/>
          </a:xfrm>
          <a:prstGeom prst="rect">
            <a:avLst/>
          </a:prstGeom>
          <a:noFill/>
        </p:spPr>
        <p:txBody>
          <a:bodyPr wrap="square" rtlCol="0">
            <a:spAutoFit/>
          </a:bodyPr>
          <a:lstStyle/>
          <a:p>
            <a:r>
              <a:rPr lang="da-DK" dirty="0" err="1">
                <a:solidFill>
                  <a:schemeClr val="bg1"/>
                </a:solidFill>
                <a:latin typeface="Segoe UI" panose="020B0502040204020203" pitchFamily="34" charset="0"/>
                <a:cs typeface="Segoe UI" panose="020B0502040204020203" pitchFamily="34" charset="0"/>
              </a:rPr>
              <a:t>dwarf</a:t>
            </a:r>
            <a:r>
              <a:rPr lang="da-DK" dirty="0">
                <a:solidFill>
                  <a:schemeClr val="bg1"/>
                </a:solidFill>
                <a:latin typeface="Segoe UI" panose="020B0502040204020203" pitchFamily="34" charset="0"/>
                <a:cs typeface="Segoe UI" panose="020B0502040204020203" pitchFamily="34" charset="0"/>
              </a:rPr>
              <a:t> agn </a:t>
            </a:r>
            <a:r>
              <a:rPr lang="da-DK" dirty="0" err="1">
                <a:solidFill>
                  <a:schemeClr val="bg1"/>
                </a:solidFill>
                <a:latin typeface="Segoe UI" panose="020B0502040204020203" pitchFamily="34" charset="0"/>
                <a:cs typeface="Segoe UI" panose="020B0502040204020203" pitchFamily="34" charset="0"/>
              </a:rPr>
              <a:t>identification</a:t>
            </a:r>
            <a:endParaRPr lang="da-DK" dirty="0">
              <a:solidFill>
                <a:schemeClr val="bg1"/>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4BFC7353-EE38-A410-F625-DD0CE1BAB2BA}"/>
              </a:ext>
            </a:extLst>
          </p:cNvPr>
          <p:cNvPicPr>
            <a:picLocks noChangeAspect="1"/>
          </p:cNvPicPr>
          <p:nvPr/>
        </p:nvPicPr>
        <p:blipFill>
          <a:blip r:embed="rId2"/>
          <a:stretch>
            <a:fillRect/>
          </a:stretch>
        </p:blipFill>
        <p:spPr>
          <a:xfrm>
            <a:off x="6422006" y="602958"/>
            <a:ext cx="5659427" cy="5496515"/>
          </a:xfrm>
          <a:prstGeom prst="rect">
            <a:avLst/>
          </a:prstGeom>
        </p:spPr>
      </p:pic>
      <p:pic>
        <p:nvPicPr>
          <p:cNvPr id="10" name="Picture 9">
            <a:extLst>
              <a:ext uri="{FF2B5EF4-FFF2-40B4-BE49-F238E27FC236}">
                <a16:creationId xmlns:a16="http://schemas.microsoft.com/office/drawing/2014/main" id="{266FCBCB-984B-822C-EDB7-1B30AEC06AED}"/>
              </a:ext>
            </a:extLst>
          </p:cNvPr>
          <p:cNvPicPr>
            <a:picLocks noChangeAspect="1"/>
          </p:cNvPicPr>
          <p:nvPr/>
        </p:nvPicPr>
        <p:blipFill>
          <a:blip r:embed="rId3"/>
          <a:stretch>
            <a:fillRect/>
          </a:stretch>
        </p:blipFill>
        <p:spPr>
          <a:xfrm>
            <a:off x="190648" y="603547"/>
            <a:ext cx="5628610" cy="5495926"/>
          </a:xfrm>
          <a:prstGeom prst="rect">
            <a:avLst/>
          </a:prstGeom>
        </p:spPr>
      </p:pic>
      <p:sp>
        <p:nvSpPr>
          <p:cNvPr id="2" name="Rectangle 1">
            <a:extLst>
              <a:ext uri="{FF2B5EF4-FFF2-40B4-BE49-F238E27FC236}">
                <a16:creationId xmlns:a16="http://schemas.microsoft.com/office/drawing/2014/main" id="{808B46A4-EE7C-1B6D-9469-E90FC518B65C}"/>
              </a:ext>
            </a:extLst>
          </p:cNvPr>
          <p:cNvSpPr/>
          <p:nvPr/>
        </p:nvSpPr>
        <p:spPr>
          <a:xfrm>
            <a:off x="190648" y="602958"/>
            <a:ext cx="5628610" cy="657431"/>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B74780-2F66-A58B-94A0-5D063CA968E0}"/>
              </a:ext>
            </a:extLst>
          </p:cNvPr>
          <p:cNvSpPr/>
          <p:nvPr/>
        </p:nvSpPr>
        <p:spPr>
          <a:xfrm>
            <a:off x="190648" y="1260389"/>
            <a:ext cx="5628610" cy="657431"/>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8ADC7DDA-E472-E2AB-E44C-D0C407FD5453}"/>
              </a:ext>
            </a:extLst>
          </p:cNvPr>
          <p:cNvSpPr/>
          <p:nvPr/>
        </p:nvSpPr>
        <p:spPr>
          <a:xfrm>
            <a:off x="203166" y="1919659"/>
            <a:ext cx="5628610" cy="796040"/>
          </a:xfrm>
          <a:prstGeom prst="rect">
            <a:avLst/>
          </a:prstGeom>
          <a:solidFill>
            <a:schemeClr val="accent4">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E48AF75E-FAF4-8FC2-3B6C-5E3D92B08DA1}"/>
              </a:ext>
            </a:extLst>
          </p:cNvPr>
          <p:cNvSpPr/>
          <p:nvPr/>
        </p:nvSpPr>
        <p:spPr>
          <a:xfrm>
            <a:off x="203166" y="3441357"/>
            <a:ext cx="5628610" cy="657431"/>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ctangle 11">
            <a:extLst>
              <a:ext uri="{FF2B5EF4-FFF2-40B4-BE49-F238E27FC236}">
                <a16:creationId xmlns:a16="http://schemas.microsoft.com/office/drawing/2014/main" id="{EB562805-23E9-CD79-2FB8-F2E40D8ED8BF}"/>
              </a:ext>
            </a:extLst>
          </p:cNvPr>
          <p:cNvSpPr/>
          <p:nvPr/>
        </p:nvSpPr>
        <p:spPr>
          <a:xfrm>
            <a:off x="190648" y="4770415"/>
            <a:ext cx="5628610" cy="657431"/>
          </a:xfrm>
          <a:prstGeom prst="rect">
            <a:avLst/>
          </a:prstGeom>
          <a:solidFill>
            <a:schemeClr val="accent4">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ctangle 12">
            <a:extLst>
              <a:ext uri="{FF2B5EF4-FFF2-40B4-BE49-F238E27FC236}">
                <a16:creationId xmlns:a16="http://schemas.microsoft.com/office/drawing/2014/main" id="{93A54280-1B6F-4BFF-C183-974DF9285DFB}"/>
              </a:ext>
            </a:extLst>
          </p:cNvPr>
          <p:cNvSpPr/>
          <p:nvPr/>
        </p:nvSpPr>
        <p:spPr>
          <a:xfrm>
            <a:off x="203166" y="4098788"/>
            <a:ext cx="5628610" cy="671627"/>
          </a:xfrm>
          <a:prstGeom prst="rect">
            <a:avLst/>
          </a:prstGeom>
          <a:solidFill>
            <a:schemeClr val="accent4">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ctangle 13">
            <a:extLst>
              <a:ext uri="{FF2B5EF4-FFF2-40B4-BE49-F238E27FC236}">
                <a16:creationId xmlns:a16="http://schemas.microsoft.com/office/drawing/2014/main" id="{4FB497B6-4A76-1387-1F2B-5EAE5A1E267B}"/>
              </a:ext>
            </a:extLst>
          </p:cNvPr>
          <p:cNvSpPr/>
          <p:nvPr/>
        </p:nvSpPr>
        <p:spPr>
          <a:xfrm>
            <a:off x="196291" y="5434944"/>
            <a:ext cx="5628610" cy="657431"/>
          </a:xfrm>
          <a:prstGeom prst="rect">
            <a:avLst/>
          </a:prstGeom>
          <a:solidFill>
            <a:schemeClr val="accent4">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876CEADA-9AD7-A74F-1625-0E41584842EA}"/>
              </a:ext>
            </a:extLst>
          </p:cNvPr>
          <p:cNvSpPr/>
          <p:nvPr/>
        </p:nvSpPr>
        <p:spPr>
          <a:xfrm>
            <a:off x="196291" y="2715698"/>
            <a:ext cx="5628610" cy="738015"/>
          </a:xfrm>
          <a:prstGeom prst="rect">
            <a:avLst/>
          </a:prstGeom>
          <a:solidFill>
            <a:srgbClr val="FFFF00">
              <a:alpha val="3947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ctangle 15">
            <a:extLst>
              <a:ext uri="{FF2B5EF4-FFF2-40B4-BE49-F238E27FC236}">
                <a16:creationId xmlns:a16="http://schemas.microsoft.com/office/drawing/2014/main" id="{D4A9BD16-4C1A-EBF4-CA42-72E47A63F55A}"/>
              </a:ext>
            </a:extLst>
          </p:cNvPr>
          <p:cNvSpPr/>
          <p:nvPr/>
        </p:nvSpPr>
        <p:spPr>
          <a:xfrm>
            <a:off x="6437414" y="602957"/>
            <a:ext cx="5659426" cy="765205"/>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87B74FB8-9216-3D1B-283A-37660790C9EB}"/>
              </a:ext>
            </a:extLst>
          </p:cNvPr>
          <p:cNvSpPr/>
          <p:nvPr/>
        </p:nvSpPr>
        <p:spPr>
          <a:xfrm>
            <a:off x="6437414" y="1368162"/>
            <a:ext cx="5659426" cy="765205"/>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ctangle 17">
            <a:extLst>
              <a:ext uri="{FF2B5EF4-FFF2-40B4-BE49-F238E27FC236}">
                <a16:creationId xmlns:a16="http://schemas.microsoft.com/office/drawing/2014/main" id="{2CAFB41B-7018-A598-6BA0-7095EB3686DC}"/>
              </a:ext>
            </a:extLst>
          </p:cNvPr>
          <p:cNvSpPr/>
          <p:nvPr/>
        </p:nvSpPr>
        <p:spPr>
          <a:xfrm>
            <a:off x="6422007" y="2130065"/>
            <a:ext cx="5659426" cy="633761"/>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ctangle 18">
            <a:extLst>
              <a:ext uri="{FF2B5EF4-FFF2-40B4-BE49-F238E27FC236}">
                <a16:creationId xmlns:a16="http://schemas.microsoft.com/office/drawing/2014/main" id="{53453352-2DDC-2CEC-ED16-B0C5B81A3D22}"/>
              </a:ext>
            </a:extLst>
          </p:cNvPr>
          <p:cNvSpPr/>
          <p:nvPr/>
        </p:nvSpPr>
        <p:spPr>
          <a:xfrm>
            <a:off x="6415131" y="3277871"/>
            <a:ext cx="5659426" cy="765205"/>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C9EACDAF-C176-D9C7-343E-0869E7B16BC4}"/>
              </a:ext>
            </a:extLst>
          </p:cNvPr>
          <p:cNvSpPr/>
          <p:nvPr/>
        </p:nvSpPr>
        <p:spPr>
          <a:xfrm>
            <a:off x="6437414" y="4043075"/>
            <a:ext cx="5659426" cy="681559"/>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ctangle 20">
            <a:extLst>
              <a:ext uri="{FF2B5EF4-FFF2-40B4-BE49-F238E27FC236}">
                <a16:creationId xmlns:a16="http://schemas.microsoft.com/office/drawing/2014/main" id="{1688127D-831E-CBBB-04E4-2220280F0D9D}"/>
              </a:ext>
            </a:extLst>
          </p:cNvPr>
          <p:cNvSpPr/>
          <p:nvPr/>
        </p:nvSpPr>
        <p:spPr>
          <a:xfrm>
            <a:off x="6422007" y="4716528"/>
            <a:ext cx="5659426" cy="681560"/>
          </a:xfrm>
          <a:prstGeom prst="rect">
            <a:avLst/>
          </a:prstGeom>
          <a:solidFill>
            <a:schemeClr val="accent6">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B4F8F136-E464-85F1-C2D5-D2AD2B98A4A8}"/>
              </a:ext>
            </a:extLst>
          </p:cNvPr>
          <p:cNvSpPr/>
          <p:nvPr/>
        </p:nvSpPr>
        <p:spPr>
          <a:xfrm>
            <a:off x="6429711" y="5398086"/>
            <a:ext cx="5659426" cy="701387"/>
          </a:xfrm>
          <a:prstGeom prst="rect">
            <a:avLst/>
          </a:prstGeom>
          <a:solidFill>
            <a:schemeClr val="accent4">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ctangle 22">
            <a:extLst>
              <a:ext uri="{FF2B5EF4-FFF2-40B4-BE49-F238E27FC236}">
                <a16:creationId xmlns:a16="http://schemas.microsoft.com/office/drawing/2014/main" id="{2B58E58A-57FD-991D-1407-83F1B3F16044}"/>
              </a:ext>
            </a:extLst>
          </p:cNvPr>
          <p:cNvSpPr/>
          <p:nvPr/>
        </p:nvSpPr>
        <p:spPr>
          <a:xfrm>
            <a:off x="6422007" y="2763826"/>
            <a:ext cx="5659426" cy="514044"/>
          </a:xfrm>
          <a:prstGeom prst="rect">
            <a:avLst/>
          </a:prstGeom>
          <a:solidFill>
            <a:schemeClr val="accent4">
              <a:lumMod val="60000"/>
              <a:lumOff val="40000"/>
              <a:alpha val="394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Date Placeholder 4">
            <a:extLst>
              <a:ext uri="{FF2B5EF4-FFF2-40B4-BE49-F238E27FC236}">
                <a16:creationId xmlns:a16="http://schemas.microsoft.com/office/drawing/2014/main" id="{20677191-F167-9602-26FE-DBA92C5C9396}"/>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35AB81CB-964E-1DD2-F9B9-0FFA534B4A26}"/>
              </a:ext>
            </a:extLst>
          </p:cNvPr>
          <p:cNvSpPr>
            <a:spLocks noGrp="1"/>
          </p:cNvSpPr>
          <p:nvPr>
            <p:ph type="ftr" sz="quarter" idx="11"/>
          </p:nvPr>
        </p:nvSpPr>
        <p:spPr/>
        <p:txBody>
          <a:bodyPr/>
          <a:lstStyle/>
          <a:p>
            <a:r>
              <a:rPr lang="da-DK"/>
              <a:t>HAMLET - PHYSICS</a:t>
            </a:r>
          </a:p>
        </p:txBody>
      </p:sp>
      <p:sp>
        <p:nvSpPr>
          <p:cNvPr id="24" name="Slide Number Placeholder 23">
            <a:extLst>
              <a:ext uri="{FF2B5EF4-FFF2-40B4-BE49-F238E27FC236}">
                <a16:creationId xmlns:a16="http://schemas.microsoft.com/office/drawing/2014/main" id="{87A61A72-6284-563E-10CF-5D233B9BA1E6}"/>
              </a:ext>
            </a:extLst>
          </p:cNvPr>
          <p:cNvSpPr>
            <a:spLocks noGrp="1"/>
          </p:cNvSpPr>
          <p:nvPr>
            <p:ph type="sldNum" sz="quarter" idx="12"/>
          </p:nvPr>
        </p:nvSpPr>
        <p:spPr/>
        <p:txBody>
          <a:bodyPr/>
          <a:lstStyle/>
          <a:p>
            <a:fld id="{D6975048-8560-6844-9003-9E44BA219913}" type="slidenum">
              <a:rPr lang="da-DK" smtClean="0"/>
              <a:t>21</a:t>
            </a:fld>
            <a:endParaRPr lang="da-DK"/>
          </a:p>
        </p:txBody>
      </p:sp>
    </p:spTree>
    <p:extLst>
      <p:ext uri="{BB962C8B-B14F-4D97-AF65-F5344CB8AC3E}">
        <p14:creationId xmlns:p14="http://schemas.microsoft.com/office/powerpoint/2010/main" val="719404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7C32-DEB2-656F-EEEC-9B5C7756D003}"/>
              </a:ext>
            </a:extLst>
          </p:cNvPr>
          <p:cNvSpPr>
            <a:spLocks noGrp="1"/>
          </p:cNvSpPr>
          <p:nvPr>
            <p:ph type="title"/>
          </p:nvPr>
        </p:nvSpPr>
        <p:spPr/>
        <p:txBody>
          <a:bodyPr/>
          <a:lstStyle/>
          <a:p>
            <a:r>
              <a:rPr lang="da-DK" dirty="0"/>
              <a:t>Problems with </a:t>
            </a:r>
            <a:r>
              <a:rPr lang="da-DK" dirty="0" err="1"/>
              <a:t>dwarf</a:t>
            </a:r>
            <a:r>
              <a:rPr lang="da-DK" dirty="0"/>
              <a:t> </a:t>
            </a:r>
            <a:r>
              <a:rPr lang="da-DK" dirty="0" err="1"/>
              <a:t>galaxies</a:t>
            </a:r>
            <a:endParaRPr lang="da-DK" dirty="0"/>
          </a:p>
        </p:txBody>
      </p:sp>
      <p:sp>
        <p:nvSpPr>
          <p:cNvPr id="3" name="Content Placeholder 2">
            <a:extLst>
              <a:ext uri="{FF2B5EF4-FFF2-40B4-BE49-F238E27FC236}">
                <a16:creationId xmlns:a16="http://schemas.microsoft.com/office/drawing/2014/main" id="{7A587845-149E-417B-3D01-1003FEEF33CE}"/>
              </a:ext>
            </a:extLst>
          </p:cNvPr>
          <p:cNvSpPr>
            <a:spLocks noGrp="1"/>
          </p:cNvSpPr>
          <p:nvPr>
            <p:ph idx="1"/>
          </p:nvPr>
        </p:nvSpPr>
        <p:spPr/>
        <p:txBody>
          <a:bodyPr/>
          <a:lstStyle/>
          <a:p>
            <a:r>
              <a:rPr lang="da-DK" dirty="0"/>
              <a:t>Generally more star </a:t>
            </a:r>
            <a:r>
              <a:rPr lang="da-DK" dirty="0" err="1"/>
              <a:t>forming</a:t>
            </a:r>
            <a:r>
              <a:rPr lang="da-DK" dirty="0"/>
              <a:t> in SDSS </a:t>
            </a:r>
            <a:r>
              <a:rPr lang="da-DK" dirty="0" err="1"/>
              <a:t>spectroscopic</a:t>
            </a:r>
            <a:r>
              <a:rPr lang="da-DK" dirty="0"/>
              <a:t> </a:t>
            </a:r>
            <a:r>
              <a:rPr lang="da-DK" dirty="0" err="1"/>
              <a:t>surveys</a:t>
            </a:r>
            <a:r>
              <a:rPr lang="da-DK" dirty="0"/>
              <a:t> due to observation </a:t>
            </a:r>
            <a:r>
              <a:rPr lang="da-DK" dirty="0" err="1"/>
              <a:t>threshold</a:t>
            </a:r>
            <a:r>
              <a:rPr lang="da-DK" dirty="0"/>
              <a:t> (</a:t>
            </a:r>
            <a:r>
              <a:rPr lang="da-DK" dirty="0" err="1"/>
              <a:t>drowns</a:t>
            </a:r>
            <a:r>
              <a:rPr lang="da-DK" dirty="0"/>
              <a:t> out AGN signal)</a:t>
            </a:r>
          </a:p>
          <a:p>
            <a:r>
              <a:rPr lang="da-DK" dirty="0" err="1"/>
              <a:t>Shallow</a:t>
            </a:r>
            <a:r>
              <a:rPr lang="da-DK" dirty="0"/>
              <a:t> potential </a:t>
            </a:r>
            <a:r>
              <a:rPr lang="da-DK" dirty="0" err="1"/>
              <a:t>wells</a:t>
            </a:r>
            <a:r>
              <a:rPr lang="da-DK" dirty="0"/>
              <a:t> </a:t>
            </a:r>
            <a:r>
              <a:rPr lang="da-DK" dirty="0" err="1"/>
              <a:t>make</a:t>
            </a:r>
            <a:r>
              <a:rPr lang="da-DK" dirty="0"/>
              <a:t> </a:t>
            </a:r>
            <a:r>
              <a:rPr lang="da-DK" dirty="0" err="1"/>
              <a:t>them</a:t>
            </a:r>
            <a:r>
              <a:rPr lang="da-DK" dirty="0"/>
              <a:t> </a:t>
            </a:r>
            <a:r>
              <a:rPr lang="da-DK" dirty="0" err="1"/>
              <a:t>susceptible</a:t>
            </a:r>
            <a:r>
              <a:rPr lang="da-DK" dirty="0"/>
              <a:t> to feedback </a:t>
            </a:r>
            <a:r>
              <a:rPr lang="da-DK" dirty="0" err="1"/>
              <a:t>processes</a:t>
            </a:r>
            <a:endParaRPr lang="da-DK" dirty="0"/>
          </a:p>
          <a:p>
            <a:r>
              <a:rPr lang="da-DK" dirty="0"/>
              <a:t>Low </a:t>
            </a:r>
            <a:r>
              <a:rPr lang="da-DK" dirty="0" err="1"/>
              <a:t>luminosity</a:t>
            </a:r>
            <a:r>
              <a:rPr lang="da-DK" dirty="0"/>
              <a:t> </a:t>
            </a:r>
            <a:r>
              <a:rPr lang="da-DK" dirty="0" err="1"/>
              <a:t>requires</a:t>
            </a:r>
            <a:r>
              <a:rPr lang="da-DK" dirty="0"/>
              <a:t> longer integration time to provide robust signal</a:t>
            </a:r>
          </a:p>
          <a:p>
            <a:r>
              <a:rPr lang="da-DK" dirty="0"/>
              <a:t>Trump et al. 2015 ”</a:t>
            </a:r>
            <a:r>
              <a:rPr lang="en-GB" b="0" i="0" dirty="0">
                <a:effectLst/>
                <a:latin typeface="Helvetica Neue" panose="02000503000000020004" pitchFamily="2" charset="0"/>
              </a:rPr>
              <a:t>demonstrate that “star formation (SF) dilution” by H ii regions causes a significant bias against AGN selection in low-mass, blue, star-forming, disk-dominated galaxies. ”</a:t>
            </a:r>
            <a:endParaRPr lang="da-DK" dirty="0"/>
          </a:p>
        </p:txBody>
      </p:sp>
      <p:sp>
        <p:nvSpPr>
          <p:cNvPr id="4" name="Date Placeholder 3">
            <a:extLst>
              <a:ext uri="{FF2B5EF4-FFF2-40B4-BE49-F238E27FC236}">
                <a16:creationId xmlns:a16="http://schemas.microsoft.com/office/drawing/2014/main" id="{9BD05511-17E7-A8CA-155E-370B9959ED3C}"/>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0AC40EB3-892D-019B-4A7B-258EAA6CB263}"/>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911CFC1B-1E52-B915-CAEC-FBA056CB1398}"/>
              </a:ext>
            </a:extLst>
          </p:cNvPr>
          <p:cNvSpPr>
            <a:spLocks noGrp="1"/>
          </p:cNvSpPr>
          <p:nvPr>
            <p:ph type="sldNum" sz="quarter" idx="12"/>
          </p:nvPr>
        </p:nvSpPr>
        <p:spPr/>
        <p:txBody>
          <a:bodyPr/>
          <a:lstStyle/>
          <a:p>
            <a:fld id="{D6975048-8560-6844-9003-9E44BA219913}" type="slidenum">
              <a:rPr lang="da-DK" smtClean="0"/>
              <a:t>22</a:t>
            </a:fld>
            <a:endParaRPr lang="da-DK"/>
          </a:p>
        </p:txBody>
      </p:sp>
    </p:spTree>
    <p:extLst>
      <p:ext uri="{BB962C8B-B14F-4D97-AF65-F5344CB8AC3E}">
        <p14:creationId xmlns:p14="http://schemas.microsoft.com/office/powerpoint/2010/main" val="107546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1D22E-4696-0514-5D6B-DDFF3F937FF0}"/>
              </a:ext>
            </a:extLst>
          </p:cNvPr>
          <p:cNvSpPr>
            <a:spLocks noGrp="1"/>
          </p:cNvSpPr>
          <p:nvPr>
            <p:ph type="title"/>
          </p:nvPr>
        </p:nvSpPr>
        <p:spPr/>
        <p:txBody>
          <a:bodyPr/>
          <a:lstStyle/>
          <a:p>
            <a:r>
              <a:rPr lang="da-DK" dirty="0"/>
              <a:t>Solutions</a:t>
            </a:r>
          </a:p>
        </p:txBody>
      </p:sp>
      <p:sp>
        <p:nvSpPr>
          <p:cNvPr id="3" name="Content Placeholder 2">
            <a:extLst>
              <a:ext uri="{FF2B5EF4-FFF2-40B4-BE49-F238E27FC236}">
                <a16:creationId xmlns:a16="http://schemas.microsoft.com/office/drawing/2014/main" id="{F0B7CDF2-3AF2-89F0-E902-40604297094D}"/>
              </a:ext>
            </a:extLst>
          </p:cNvPr>
          <p:cNvSpPr>
            <a:spLocks noGrp="1"/>
          </p:cNvSpPr>
          <p:nvPr>
            <p:ph idx="1"/>
          </p:nvPr>
        </p:nvSpPr>
        <p:spPr/>
        <p:txBody>
          <a:bodyPr/>
          <a:lstStyle/>
          <a:p>
            <a:r>
              <a:rPr lang="da-DK" dirty="0" err="1"/>
              <a:t>Multiwavelength</a:t>
            </a:r>
            <a:r>
              <a:rPr lang="da-DK" dirty="0"/>
              <a:t> </a:t>
            </a:r>
            <a:r>
              <a:rPr lang="da-DK" dirty="0" err="1"/>
              <a:t>surveys</a:t>
            </a:r>
            <a:endParaRPr lang="da-DK" dirty="0"/>
          </a:p>
          <a:p>
            <a:r>
              <a:rPr lang="da-DK" dirty="0"/>
              <a:t>Multiple </a:t>
            </a:r>
            <a:r>
              <a:rPr lang="da-DK" dirty="0" err="1"/>
              <a:t>selection</a:t>
            </a:r>
            <a:r>
              <a:rPr lang="da-DK" dirty="0"/>
              <a:t> </a:t>
            </a:r>
            <a:r>
              <a:rPr lang="da-DK" dirty="0" err="1"/>
              <a:t>methods</a:t>
            </a:r>
            <a:endParaRPr lang="da-DK" dirty="0"/>
          </a:p>
          <a:p>
            <a:r>
              <a:rPr lang="da-DK" dirty="0" err="1"/>
              <a:t>Improve</a:t>
            </a:r>
            <a:r>
              <a:rPr lang="da-DK" dirty="0"/>
              <a:t> </a:t>
            </a:r>
            <a:r>
              <a:rPr lang="da-DK" dirty="0" err="1"/>
              <a:t>current</a:t>
            </a:r>
            <a:r>
              <a:rPr lang="da-DK" dirty="0"/>
              <a:t> </a:t>
            </a:r>
            <a:r>
              <a:rPr lang="da-DK" dirty="0" err="1"/>
              <a:t>selection</a:t>
            </a:r>
            <a:r>
              <a:rPr lang="da-DK" dirty="0"/>
              <a:t> </a:t>
            </a:r>
            <a:r>
              <a:rPr lang="da-DK" dirty="0" err="1"/>
              <a:t>methods</a:t>
            </a:r>
            <a:endParaRPr lang="da-DK" dirty="0"/>
          </a:p>
          <a:p>
            <a:r>
              <a:rPr lang="da-DK" dirty="0" err="1"/>
              <a:t>Develop</a:t>
            </a:r>
            <a:r>
              <a:rPr lang="da-DK" dirty="0"/>
              <a:t> new </a:t>
            </a:r>
            <a:r>
              <a:rPr lang="da-DK" dirty="0" err="1"/>
              <a:t>selection</a:t>
            </a:r>
            <a:r>
              <a:rPr lang="da-DK" dirty="0"/>
              <a:t> </a:t>
            </a:r>
            <a:r>
              <a:rPr lang="da-DK" dirty="0" err="1"/>
              <a:t>methods</a:t>
            </a:r>
            <a:endParaRPr lang="da-DK" dirty="0"/>
          </a:p>
        </p:txBody>
      </p:sp>
      <p:sp>
        <p:nvSpPr>
          <p:cNvPr id="4" name="Date Placeholder 3">
            <a:extLst>
              <a:ext uri="{FF2B5EF4-FFF2-40B4-BE49-F238E27FC236}">
                <a16:creationId xmlns:a16="http://schemas.microsoft.com/office/drawing/2014/main" id="{CC3C6DF8-A358-29F4-278F-4424F0E37590}"/>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646A247D-023F-F95F-77AD-299BD2848E25}"/>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4A934B86-836A-B1CE-B679-24E7E43D5D72}"/>
              </a:ext>
            </a:extLst>
          </p:cNvPr>
          <p:cNvSpPr>
            <a:spLocks noGrp="1"/>
          </p:cNvSpPr>
          <p:nvPr>
            <p:ph type="sldNum" sz="quarter" idx="12"/>
          </p:nvPr>
        </p:nvSpPr>
        <p:spPr/>
        <p:txBody>
          <a:bodyPr/>
          <a:lstStyle/>
          <a:p>
            <a:fld id="{D6975048-8560-6844-9003-9E44BA219913}" type="slidenum">
              <a:rPr lang="da-DK" smtClean="0"/>
              <a:t>23</a:t>
            </a:fld>
            <a:endParaRPr lang="da-DK"/>
          </a:p>
        </p:txBody>
      </p:sp>
    </p:spTree>
    <p:extLst>
      <p:ext uri="{BB962C8B-B14F-4D97-AF65-F5344CB8AC3E}">
        <p14:creationId xmlns:p14="http://schemas.microsoft.com/office/powerpoint/2010/main" val="4131210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99F4F9-EBB1-A3AE-D684-387C347B2166}"/>
              </a:ext>
            </a:extLst>
          </p:cNvPr>
          <p:cNvSpPr/>
          <p:nvPr/>
        </p:nvSpPr>
        <p:spPr>
          <a:xfrm>
            <a:off x="507123" y="4390729"/>
            <a:ext cx="3834581" cy="1727905"/>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t>Outer properties (12)</a:t>
            </a:r>
          </a:p>
        </p:txBody>
      </p:sp>
      <p:sp>
        <p:nvSpPr>
          <p:cNvPr id="7" name="Rectangle 6">
            <a:extLst>
              <a:ext uri="{FF2B5EF4-FFF2-40B4-BE49-F238E27FC236}">
                <a16:creationId xmlns:a16="http://schemas.microsoft.com/office/drawing/2014/main" id="{023FB23B-3B33-4493-C6CB-6104EAB47B0A}"/>
              </a:ext>
            </a:extLst>
          </p:cNvPr>
          <p:cNvSpPr/>
          <p:nvPr/>
        </p:nvSpPr>
        <p:spPr>
          <a:xfrm>
            <a:off x="507123" y="1455366"/>
            <a:ext cx="3834581" cy="2905432"/>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t>Inner properties (11)</a:t>
            </a:r>
          </a:p>
        </p:txBody>
      </p:sp>
      <p:sp>
        <p:nvSpPr>
          <p:cNvPr id="2" name="Title 1">
            <a:extLst>
              <a:ext uri="{FF2B5EF4-FFF2-40B4-BE49-F238E27FC236}">
                <a16:creationId xmlns:a16="http://schemas.microsoft.com/office/drawing/2014/main" id="{2FF65C2E-F3DA-72AF-568A-3B48A6B308ED}"/>
              </a:ext>
            </a:extLst>
          </p:cNvPr>
          <p:cNvSpPr>
            <a:spLocks noGrp="1"/>
          </p:cNvSpPr>
          <p:nvPr>
            <p:ph type="title"/>
          </p:nvPr>
        </p:nvSpPr>
        <p:spPr>
          <a:xfrm>
            <a:off x="113717" y="49010"/>
            <a:ext cx="10515600" cy="1325563"/>
          </a:xfrm>
        </p:spPr>
        <p:txBody>
          <a:bodyPr/>
          <a:lstStyle/>
          <a:p>
            <a:r>
              <a:rPr lang="da-DK" dirty="0"/>
              <a:t>My solution!</a:t>
            </a:r>
          </a:p>
        </p:txBody>
      </p:sp>
      <p:sp>
        <p:nvSpPr>
          <p:cNvPr id="4" name="Rectangle 3">
            <a:extLst>
              <a:ext uri="{FF2B5EF4-FFF2-40B4-BE49-F238E27FC236}">
                <a16:creationId xmlns:a16="http://schemas.microsoft.com/office/drawing/2014/main" id="{4F205C26-EF50-9897-1197-AB155882301E}"/>
              </a:ext>
            </a:extLst>
          </p:cNvPr>
          <p:cNvSpPr/>
          <p:nvPr/>
        </p:nvSpPr>
        <p:spPr>
          <a:xfrm>
            <a:off x="735723" y="1952125"/>
            <a:ext cx="3377380" cy="10323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Segoe UI" panose="020B0502040204020203" pitchFamily="34" charset="0"/>
                <a:cs typeface="Segoe UI" panose="020B0502040204020203" pitchFamily="34" charset="0"/>
              </a:rPr>
              <a:t>Spatial data (</a:t>
            </a:r>
            <a:r>
              <a:rPr lang="da-DK" dirty="0" err="1">
                <a:latin typeface="Segoe UI" panose="020B0502040204020203" pitchFamily="34" charset="0"/>
                <a:cs typeface="Segoe UI" panose="020B0502040204020203" pitchFamily="34" charset="0"/>
              </a:rPr>
              <a:t>MaNGA</a:t>
            </a:r>
            <a:r>
              <a:rPr lang="da-DK" dirty="0">
                <a:latin typeface="Segoe UI" panose="020B0502040204020203" pitchFamily="34" charset="0"/>
                <a:cs typeface="Segoe UI" panose="020B0502040204020203" pitchFamily="34" charset="0"/>
              </a:rPr>
              <a:t>)</a:t>
            </a:r>
          </a:p>
          <a:p>
            <a:pPr marL="285750" indent="-285750">
              <a:buFont typeface="Arial" panose="020B0604020202020204" pitchFamily="34" charset="0"/>
              <a:buChar char="•"/>
            </a:pPr>
            <a:r>
              <a:rPr lang="da-DK" sz="1400" dirty="0" err="1">
                <a:latin typeface="Segoe UI" panose="020B0502040204020203" pitchFamily="34" charset="0"/>
                <a:cs typeface="Segoe UI" panose="020B0502040204020203" pitchFamily="34" charset="0"/>
              </a:rPr>
              <a:t>Stellar</a:t>
            </a:r>
            <a:r>
              <a:rPr lang="da-DK" sz="1400" dirty="0">
                <a:latin typeface="Segoe UI" panose="020B0502040204020203" pitchFamily="34" charset="0"/>
                <a:cs typeface="Segoe UI" panose="020B0502040204020203" pitchFamily="34" charset="0"/>
              </a:rPr>
              <a:t> age gradient</a:t>
            </a:r>
          </a:p>
          <a:p>
            <a:pPr marL="285750" indent="-285750">
              <a:buFont typeface="Arial" panose="020B0604020202020204" pitchFamily="34" charset="0"/>
              <a:buChar char="•"/>
            </a:pPr>
            <a:r>
              <a:rPr lang="da-DK" sz="1400" dirty="0">
                <a:latin typeface="Segoe UI" panose="020B0502040204020203" pitchFamily="34" charset="0"/>
                <a:cs typeface="Segoe UI" panose="020B0502040204020203" pitchFamily="34" charset="0"/>
              </a:rPr>
              <a:t>Ratio of ratios </a:t>
            </a:r>
            <a:r>
              <a:rPr lang="da-DK" sz="1400" dirty="0" err="1">
                <a:latin typeface="Segoe UI" panose="020B0502040204020203" pitchFamily="34" charset="0"/>
                <a:cs typeface="Segoe UI" panose="020B0502040204020203" pitchFamily="34" charset="0"/>
              </a:rPr>
              <a:t>between</a:t>
            </a:r>
            <a:r>
              <a:rPr lang="da-DK" sz="1400" dirty="0">
                <a:latin typeface="Segoe UI" panose="020B0502040204020203" pitchFamily="34" charset="0"/>
                <a:cs typeface="Segoe UI" panose="020B0502040204020203" pitchFamily="34" charset="0"/>
              </a:rPr>
              <a:t> </a:t>
            </a:r>
            <a:r>
              <a:rPr lang="da-DK" sz="1400" dirty="0" err="1">
                <a:latin typeface="Segoe UI" panose="020B0502040204020203" pitchFamily="34" charset="0"/>
                <a:cs typeface="Segoe UI" panose="020B0502040204020203" pitchFamily="34" charset="0"/>
              </a:rPr>
              <a:t>inner</a:t>
            </a:r>
            <a:r>
              <a:rPr lang="da-DK" sz="1400" dirty="0">
                <a:latin typeface="Segoe UI" panose="020B0502040204020203" pitchFamily="34" charset="0"/>
                <a:cs typeface="Segoe UI" panose="020B0502040204020203" pitchFamily="34" charset="0"/>
              </a:rPr>
              <a:t>/</a:t>
            </a:r>
            <a:r>
              <a:rPr lang="da-DK" sz="1400" dirty="0" err="1">
                <a:latin typeface="Segoe UI" panose="020B0502040204020203" pitchFamily="34" charset="0"/>
                <a:cs typeface="Segoe UI" panose="020B0502040204020203" pitchFamily="34" charset="0"/>
              </a:rPr>
              <a:t>outer</a:t>
            </a:r>
            <a:r>
              <a:rPr lang="da-DK" sz="1400" dirty="0">
                <a:latin typeface="Segoe UI" panose="020B0502040204020203" pitchFamily="34" charset="0"/>
                <a:cs typeface="Segoe UI" panose="020B0502040204020203" pitchFamily="34" charset="0"/>
              </a:rPr>
              <a:t> parts</a:t>
            </a:r>
          </a:p>
        </p:txBody>
      </p:sp>
      <p:sp>
        <p:nvSpPr>
          <p:cNvPr id="5" name="Rectangle 4">
            <a:extLst>
              <a:ext uri="{FF2B5EF4-FFF2-40B4-BE49-F238E27FC236}">
                <a16:creationId xmlns:a16="http://schemas.microsoft.com/office/drawing/2014/main" id="{60E35E73-0027-80A5-89AB-5B156B0D306B}"/>
              </a:ext>
            </a:extLst>
          </p:cNvPr>
          <p:cNvSpPr/>
          <p:nvPr/>
        </p:nvSpPr>
        <p:spPr>
          <a:xfrm>
            <a:off x="772596" y="4886453"/>
            <a:ext cx="3377380" cy="10323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err="1">
                <a:latin typeface="Segoe UI" panose="020B0502040204020203" pitchFamily="34" charset="0"/>
                <a:cs typeface="Segoe UI" panose="020B0502040204020203" pitchFamily="34" charset="0"/>
              </a:rPr>
              <a:t>Environmental</a:t>
            </a:r>
            <a:r>
              <a:rPr lang="da-DK" dirty="0">
                <a:latin typeface="Segoe UI" panose="020B0502040204020203" pitchFamily="34" charset="0"/>
                <a:cs typeface="Segoe UI" panose="020B0502040204020203" pitchFamily="34" charset="0"/>
              </a:rPr>
              <a:t> data (SDSS)</a:t>
            </a:r>
          </a:p>
          <a:p>
            <a:pPr marL="285750" indent="-285750">
              <a:buFont typeface="Arial" panose="020B0604020202020204" pitchFamily="34" charset="0"/>
              <a:buChar char="•"/>
            </a:pPr>
            <a:r>
              <a:rPr lang="da-DK" sz="1400" dirty="0">
                <a:latin typeface="Segoe UI" panose="020B0502040204020203" pitchFamily="34" charset="0"/>
                <a:cs typeface="Segoe UI" panose="020B0502040204020203" pitchFamily="34" charset="0"/>
              </a:rPr>
              <a:t>Distance to {1-10}th nearest </a:t>
            </a:r>
            <a:r>
              <a:rPr lang="da-DK" sz="1400" dirty="0" err="1">
                <a:latin typeface="Segoe UI" panose="020B0502040204020203" pitchFamily="34" charset="0"/>
                <a:cs typeface="Segoe UI" panose="020B0502040204020203" pitchFamily="34" charset="0"/>
              </a:rPr>
              <a:t>neighbours</a:t>
            </a:r>
            <a:endParaRPr lang="da-DK" sz="14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da-DK" sz="1400" dirty="0">
                <a:latin typeface="Segoe UI" panose="020B0502040204020203" pitchFamily="34" charset="0"/>
                <a:cs typeface="Segoe UI" panose="020B0502040204020203" pitchFamily="34" charset="0"/>
              </a:rPr>
              <a:t>Distance gradient</a:t>
            </a:r>
          </a:p>
        </p:txBody>
      </p:sp>
      <p:sp>
        <p:nvSpPr>
          <p:cNvPr id="6" name="Rectangle 5">
            <a:extLst>
              <a:ext uri="{FF2B5EF4-FFF2-40B4-BE49-F238E27FC236}">
                <a16:creationId xmlns:a16="http://schemas.microsoft.com/office/drawing/2014/main" id="{8B3B39E5-2C26-EFE8-52C7-D1BCEE2037B2}"/>
              </a:ext>
            </a:extLst>
          </p:cNvPr>
          <p:cNvSpPr/>
          <p:nvPr/>
        </p:nvSpPr>
        <p:spPr>
          <a:xfrm>
            <a:off x="772595" y="3215800"/>
            <a:ext cx="3377380" cy="10323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err="1">
                <a:latin typeface="Segoe UI" panose="020B0502040204020203" pitchFamily="34" charset="0"/>
                <a:cs typeface="Segoe UI" panose="020B0502040204020203" pitchFamily="34" charset="0"/>
              </a:rPr>
              <a:t>Spectral</a:t>
            </a:r>
            <a:r>
              <a:rPr lang="da-DK" dirty="0">
                <a:latin typeface="Segoe UI" panose="020B0502040204020203" pitchFamily="34" charset="0"/>
                <a:cs typeface="Segoe UI" panose="020B0502040204020203" pitchFamily="34" charset="0"/>
              </a:rPr>
              <a:t> and </a:t>
            </a:r>
            <a:r>
              <a:rPr lang="da-DK" dirty="0" err="1">
                <a:latin typeface="Segoe UI" panose="020B0502040204020203" pitchFamily="34" charset="0"/>
                <a:cs typeface="Segoe UI" panose="020B0502040204020203" pitchFamily="34" charset="0"/>
              </a:rPr>
              <a:t>photometric</a:t>
            </a:r>
            <a:r>
              <a:rPr lang="da-DK" dirty="0">
                <a:latin typeface="Segoe UI" panose="020B0502040204020203" pitchFamily="34" charset="0"/>
                <a:cs typeface="Segoe UI" panose="020B0502040204020203" pitchFamily="34" charset="0"/>
              </a:rPr>
              <a:t> data (</a:t>
            </a:r>
            <a:r>
              <a:rPr lang="da-DK" dirty="0" err="1">
                <a:latin typeface="Segoe UI" panose="020B0502040204020203" pitchFamily="34" charset="0"/>
                <a:cs typeface="Segoe UI" panose="020B0502040204020203" pitchFamily="34" charset="0"/>
              </a:rPr>
              <a:t>MaNGA+WISE+XMM</a:t>
            </a:r>
            <a:r>
              <a:rPr lang="da-DK" dirty="0">
                <a:latin typeface="Segoe UI" panose="020B0502040204020203" pitchFamily="34" charset="0"/>
                <a:cs typeface="Segoe UI" panose="020B0502040204020203" pitchFamily="34" charset="0"/>
              </a:rPr>
              <a:t>)</a:t>
            </a:r>
          </a:p>
          <a:p>
            <a:pPr marL="285750" indent="-285750">
              <a:buFont typeface="Arial" panose="020B0604020202020204" pitchFamily="34" charset="0"/>
              <a:buChar char="•"/>
            </a:pPr>
            <a:r>
              <a:rPr lang="da-DK" sz="1400" dirty="0">
                <a:latin typeface="Segoe UI" panose="020B0502040204020203" pitchFamily="34" charset="0"/>
                <a:cs typeface="Segoe UI" panose="020B0502040204020203" pitchFamily="34" charset="0"/>
              </a:rPr>
              <a:t>WISE </a:t>
            </a:r>
            <a:r>
              <a:rPr lang="da-DK" sz="1400" dirty="0" err="1">
                <a:latin typeface="Segoe UI" panose="020B0502040204020203" pitchFamily="34" charset="0"/>
                <a:cs typeface="Segoe UI" panose="020B0502040204020203" pitchFamily="34" charset="0"/>
              </a:rPr>
              <a:t>colours</a:t>
            </a:r>
            <a:endParaRPr lang="da-DK" sz="14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da-DK" sz="1400" dirty="0" err="1">
                <a:latin typeface="Segoe UI" panose="020B0502040204020203" pitchFamily="34" charset="0"/>
                <a:cs typeface="Segoe UI" panose="020B0502040204020203" pitchFamily="34" charset="0"/>
              </a:rPr>
              <a:t>Metallicity</a:t>
            </a:r>
            <a:endParaRPr lang="da-DK" sz="14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59028F56-C704-216B-59B5-A584445AE992}"/>
              </a:ext>
            </a:extLst>
          </p:cNvPr>
          <p:cNvSpPr/>
          <p:nvPr/>
        </p:nvSpPr>
        <p:spPr>
          <a:xfrm>
            <a:off x="5220428" y="597042"/>
            <a:ext cx="2052485" cy="2424111"/>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t>AGN </a:t>
            </a:r>
            <a:r>
              <a:rPr lang="da-DK" dirty="0" err="1"/>
              <a:t>classification</a:t>
            </a:r>
            <a:endParaRPr lang="da-DK" dirty="0"/>
          </a:p>
        </p:txBody>
      </p:sp>
      <p:sp>
        <p:nvSpPr>
          <p:cNvPr id="12" name="Rectangle 11">
            <a:extLst>
              <a:ext uri="{FF2B5EF4-FFF2-40B4-BE49-F238E27FC236}">
                <a16:creationId xmlns:a16="http://schemas.microsoft.com/office/drawing/2014/main" id="{E9600DCC-B771-45F6-B6AF-E2DAE3348104}"/>
              </a:ext>
            </a:extLst>
          </p:cNvPr>
          <p:cNvSpPr/>
          <p:nvPr/>
        </p:nvSpPr>
        <p:spPr>
          <a:xfrm>
            <a:off x="5402325" y="1152794"/>
            <a:ext cx="1688690" cy="53117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Segoe UI" panose="020B0502040204020203" pitchFamily="34" charset="0"/>
                <a:cs typeface="Segoe UI" panose="020B0502040204020203" pitchFamily="34" charset="0"/>
              </a:rPr>
              <a:t>BPT (N2 + S2)</a:t>
            </a:r>
            <a:endParaRPr lang="da-DK" sz="1400" dirty="0">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6D390D46-F0A9-CCC8-5547-5BDE56F24E91}"/>
              </a:ext>
            </a:extLst>
          </p:cNvPr>
          <p:cNvSpPr/>
          <p:nvPr/>
        </p:nvSpPr>
        <p:spPr>
          <a:xfrm>
            <a:off x="5402325" y="1767538"/>
            <a:ext cx="1688690" cy="53117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Segoe UI" panose="020B0502040204020203" pitchFamily="34" charset="0"/>
                <a:cs typeface="Segoe UI" panose="020B0502040204020203" pitchFamily="34" charset="0"/>
              </a:rPr>
              <a:t>WISE</a:t>
            </a:r>
            <a:endParaRPr lang="da-DK" sz="14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146CD6C8-E6E8-6CB5-44FF-E6292288FCC2}"/>
              </a:ext>
            </a:extLst>
          </p:cNvPr>
          <p:cNvSpPr/>
          <p:nvPr/>
        </p:nvSpPr>
        <p:spPr>
          <a:xfrm>
            <a:off x="5402325" y="2376910"/>
            <a:ext cx="1688690" cy="53117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latin typeface="Segoe UI" panose="020B0502040204020203" pitchFamily="34" charset="0"/>
                <a:cs typeface="Segoe UI" panose="020B0502040204020203" pitchFamily="34" charset="0"/>
              </a:rPr>
              <a:t>XMM</a:t>
            </a:r>
            <a:endParaRPr lang="da-DK" sz="1400" dirty="0">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68924443-1BB9-86F2-E2E7-93CB2E27C59A}"/>
              </a:ext>
            </a:extLst>
          </p:cNvPr>
          <p:cNvSpPr/>
          <p:nvPr/>
        </p:nvSpPr>
        <p:spPr>
          <a:xfrm>
            <a:off x="8698378" y="408434"/>
            <a:ext cx="3379905" cy="2768961"/>
          </a:xfrm>
          <a:prstGeom prst="rect">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err="1"/>
              <a:t>Random</a:t>
            </a:r>
            <a:r>
              <a:rPr lang="da-DK" dirty="0"/>
              <a:t> </a:t>
            </a:r>
            <a:r>
              <a:rPr lang="da-DK" dirty="0" err="1"/>
              <a:t>forest</a:t>
            </a:r>
            <a:r>
              <a:rPr lang="da-DK" dirty="0"/>
              <a:t> </a:t>
            </a:r>
            <a:r>
              <a:rPr lang="da-DK" dirty="0" err="1"/>
              <a:t>classification</a:t>
            </a:r>
            <a:endParaRPr lang="da-DK" dirty="0"/>
          </a:p>
          <a:p>
            <a:pPr algn="ctr"/>
            <a:r>
              <a:rPr lang="da-DK" dirty="0"/>
              <a:t>AGN or not</a:t>
            </a:r>
          </a:p>
        </p:txBody>
      </p:sp>
      <p:sp>
        <p:nvSpPr>
          <p:cNvPr id="16" name="Right Arrow 15">
            <a:extLst>
              <a:ext uri="{FF2B5EF4-FFF2-40B4-BE49-F238E27FC236}">
                <a16:creationId xmlns:a16="http://schemas.microsoft.com/office/drawing/2014/main" id="{1D80D02D-BEC8-4007-5278-479CB23111A1}"/>
              </a:ext>
            </a:extLst>
          </p:cNvPr>
          <p:cNvSpPr/>
          <p:nvPr/>
        </p:nvSpPr>
        <p:spPr>
          <a:xfrm rot="19188835">
            <a:off x="3814017" y="1896077"/>
            <a:ext cx="1748637" cy="363334"/>
          </a:xfrm>
          <a:prstGeom prst="rightArrow">
            <a:avLst>
              <a:gd name="adj1" fmla="val 100000"/>
              <a:gd name="adj2" fmla="val 50000"/>
            </a:avLst>
          </a:prstGeom>
          <a:gradFill>
            <a:gsLst>
              <a:gs pos="0">
                <a:schemeClr val="accent1"/>
              </a:gs>
              <a:gs pos="31000">
                <a:schemeClr val="accent1"/>
              </a:gs>
              <a:gs pos="80000">
                <a:schemeClr val="accent2">
                  <a:lumMod val="75000"/>
                </a:schemeClr>
              </a:gs>
              <a:gs pos="100000">
                <a:schemeClr val="accent2">
                  <a:lumMod val="75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ight Arrow 16">
            <a:extLst>
              <a:ext uri="{FF2B5EF4-FFF2-40B4-BE49-F238E27FC236}">
                <a16:creationId xmlns:a16="http://schemas.microsoft.com/office/drawing/2014/main" id="{94EF0BEC-92CD-D453-5136-E2243D3E73CF}"/>
              </a:ext>
            </a:extLst>
          </p:cNvPr>
          <p:cNvSpPr/>
          <p:nvPr/>
        </p:nvSpPr>
        <p:spPr>
          <a:xfrm rot="19200156">
            <a:off x="3717725" y="2995727"/>
            <a:ext cx="1885335" cy="363334"/>
          </a:xfrm>
          <a:prstGeom prst="rightArrow">
            <a:avLst>
              <a:gd name="adj1" fmla="val 100000"/>
              <a:gd name="adj2" fmla="val 50000"/>
            </a:avLst>
          </a:prstGeom>
          <a:gradFill>
            <a:gsLst>
              <a:gs pos="0">
                <a:schemeClr val="accent1"/>
              </a:gs>
              <a:gs pos="31000">
                <a:schemeClr val="accent1"/>
              </a:gs>
              <a:gs pos="80000">
                <a:schemeClr val="accent2">
                  <a:lumMod val="75000"/>
                </a:schemeClr>
              </a:gs>
              <a:gs pos="100000">
                <a:schemeClr val="accent2">
                  <a:lumMod val="75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ctangle 17">
            <a:extLst>
              <a:ext uri="{FF2B5EF4-FFF2-40B4-BE49-F238E27FC236}">
                <a16:creationId xmlns:a16="http://schemas.microsoft.com/office/drawing/2014/main" id="{A14B67E2-E239-3CA5-F6F7-8BECABC3E336}"/>
              </a:ext>
            </a:extLst>
          </p:cNvPr>
          <p:cNvSpPr/>
          <p:nvPr/>
        </p:nvSpPr>
        <p:spPr>
          <a:xfrm>
            <a:off x="8776301" y="989103"/>
            <a:ext cx="1556664" cy="203081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solidFill>
                  <a:schemeClr val="tx1"/>
                </a:solidFill>
              </a:rPr>
              <a:t>Training</a:t>
            </a:r>
          </a:p>
        </p:txBody>
      </p:sp>
      <p:sp>
        <p:nvSpPr>
          <p:cNvPr id="19" name="Rectangle 18">
            <a:extLst>
              <a:ext uri="{FF2B5EF4-FFF2-40B4-BE49-F238E27FC236}">
                <a16:creationId xmlns:a16="http://schemas.microsoft.com/office/drawing/2014/main" id="{9E587926-1653-E0A0-488F-2400531913CF}"/>
              </a:ext>
            </a:extLst>
          </p:cNvPr>
          <p:cNvSpPr/>
          <p:nvPr/>
        </p:nvSpPr>
        <p:spPr>
          <a:xfrm>
            <a:off x="10410888" y="990335"/>
            <a:ext cx="1622399" cy="203081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err="1">
                <a:solidFill>
                  <a:schemeClr val="tx1"/>
                </a:solidFill>
              </a:rPr>
              <a:t>Prediction</a:t>
            </a:r>
            <a:endParaRPr lang="da-DK" dirty="0">
              <a:solidFill>
                <a:schemeClr val="tx1"/>
              </a:solidFill>
            </a:endParaRPr>
          </a:p>
        </p:txBody>
      </p:sp>
      <p:sp>
        <p:nvSpPr>
          <p:cNvPr id="20" name="Rectangle 19">
            <a:extLst>
              <a:ext uri="{FF2B5EF4-FFF2-40B4-BE49-F238E27FC236}">
                <a16:creationId xmlns:a16="http://schemas.microsoft.com/office/drawing/2014/main" id="{ECA3AB8D-2A88-137E-C5C0-BE27D207DF10}"/>
              </a:ext>
            </a:extLst>
          </p:cNvPr>
          <p:cNvSpPr/>
          <p:nvPr/>
        </p:nvSpPr>
        <p:spPr>
          <a:xfrm>
            <a:off x="4782408" y="4103961"/>
            <a:ext cx="4479604" cy="1727905"/>
          </a:xfrm>
          <a:prstGeom prst="rect">
            <a:avLst/>
          </a:prstGeom>
          <a:solidFill>
            <a:srgbClr val="FF6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err="1"/>
              <a:t>Stellar</a:t>
            </a:r>
            <a:r>
              <a:rPr lang="da-DK" dirty="0"/>
              <a:t> </a:t>
            </a:r>
            <a:r>
              <a:rPr lang="da-DK" dirty="0" err="1"/>
              <a:t>mass</a:t>
            </a:r>
            <a:endParaRPr lang="da-DK"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1271E51E-818C-476C-A157-5C7D626DA43C}"/>
                  </a:ext>
                </a:extLst>
              </p:cNvPr>
              <p:cNvSpPr/>
              <p:nvPr/>
            </p:nvSpPr>
            <p:spPr>
              <a:xfrm>
                <a:off x="4983908" y="4493163"/>
                <a:ext cx="1919877" cy="531172"/>
              </a:xfrm>
              <a:prstGeom prst="rect">
                <a:avLst/>
              </a:prstGeom>
              <a:solidFill>
                <a:srgbClr val="CF4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latin typeface="Segoe UI" panose="020B0502040204020203" pitchFamily="34" charset="0"/>
                    <a:cs typeface="Segoe UI" panose="020B0502040204020203" pitchFamily="34" charset="0"/>
                  </a:rPr>
                  <a:t>Low (1,149)</a:t>
                </a:r>
                <a:endParaRPr lang="da-DK" sz="1600" b="0" i="1" dirty="0">
                  <a:latin typeface="Cambria Math" panose="02040503050406030204" pitchFamily="18" charset="0"/>
                  <a:cs typeface="Segoe UI" panose="020B0502040204020203" pitchFamily="34" charset="0"/>
                </a:endParaRPr>
              </a:p>
              <a:p>
                <a:pPr algn="ctr"/>
                <a14:m>
                  <m:oMathPara xmlns:m="http://schemas.openxmlformats.org/officeDocument/2006/math">
                    <m:oMathParaPr>
                      <m:jc m:val="centerGroup"/>
                    </m:oMathParaPr>
                    <m:oMath xmlns:m="http://schemas.openxmlformats.org/officeDocument/2006/math">
                      <m:sSub>
                        <m:sSubPr>
                          <m:ctrlPr>
                            <a:rPr lang="da-DK" sz="1600" b="0" i="1" smtClean="0">
                              <a:latin typeface="Cambria Math" panose="02040503050406030204" pitchFamily="18" charset="0"/>
                              <a:cs typeface="Segoe UI" panose="020B0502040204020203" pitchFamily="34" charset="0"/>
                            </a:rPr>
                          </m:ctrlPr>
                        </m:sSubPr>
                        <m:e>
                          <m:r>
                            <a:rPr lang="da-DK" sz="1600" b="0" i="1" smtClean="0">
                              <a:latin typeface="Cambria Math" panose="02040503050406030204" pitchFamily="18" charset="0"/>
                              <a:cs typeface="Segoe UI" panose="020B0502040204020203" pitchFamily="34" charset="0"/>
                            </a:rPr>
                            <m:t>𝑀</m:t>
                          </m:r>
                        </m:e>
                        <m:sub>
                          <m:r>
                            <a:rPr lang="da-DK" sz="1600" b="0" i="1" smtClean="0">
                              <a:latin typeface="Cambria Math" panose="02040503050406030204" pitchFamily="18" charset="0"/>
                              <a:cs typeface="Segoe UI" panose="020B0502040204020203" pitchFamily="34" charset="0"/>
                            </a:rPr>
                            <m:t>∗</m:t>
                          </m:r>
                        </m:sub>
                      </m:sSub>
                      <m:r>
                        <a:rPr lang="da-DK" sz="1600" b="0" i="1" smtClean="0">
                          <a:latin typeface="Cambria Math" panose="02040503050406030204" pitchFamily="18" charset="0"/>
                          <a:cs typeface="Segoe UI" panose="020B0502040204020203" pitchFamily="34" charset="0"/>
                        </a:rPr>
                        <m:t> ≤3 × </m:t>
                      </m:r>
                      <m:sSup>
                        <m:sSupPr>
                          <m:ctrlPr>
                            <a:rPr lang="da-DK" sz="1600" b="0" i="1" smtClean="0">
                              <a:latin typeface="Cambria Math" panose="02040503050406030204" pitchFamily="18" charset="0"/>
                              <a:cs typeface="Segoe UI" panose="020B0502040204020203" pitchFamily="34" charset="0"/>
                            </a:rPr>
                          </m:ctrlPr>
                        </m:sSupPr>
                        <m:e>
                          <m:r>
                            <a:rPr lang="da-DK" sz="1600" b="0" i="1" smtClean="0">
                              <a:latin typeface="Cambria Math" panose="02040503050406030204" pitchFamily="18" charset="0"/>
                              <a:cs typeface="Segoe UI" panose="020B0502040204020203" pitchFamily="34" charset="0"/>
                            </a:rPr>
                            <m:t>10</m:t>
                          </m:r>
                        </m:e>
                        <m:sup>
                          <m:r>
                            <a:rPr lang="da-DK" sz="1600" b="0" i="1" smtClean="0">
                              <a:latin typeface="Cambria Math" panose="02040503050406030204" pitchFamily="18" charset="0"/>
                              <a:cs typeface="Segoe UI" panose="020B0502040204020203" pitchFamily="34" charset="0"/>
                            </a:rPr>
                            <m:t>9</m:t>
                          </m:r>
                        </m:sup>
                      </m:sSup>
                      <m:r>
                        <a:rPr lang="da-DK" sz="1600" b="0" i="1" smtClean="0">
                          <a:latin typeface="Cambria Math" panose="02040503050406030204" pitchFamily="18" charset="0"/>
                          <a:cs typeface="Segoe UI" panose="020B0502040204020203" pitchFamily="34" charset="0"/>
                        </a:rPr>
                        <m:t> </m:t>
                      </m:r>
                      <m:sSub>
                        <m:sSubPr>
                          <m:ctrlPr>
                            <a:rPr lang="da-DK" sz="1600" b="0" i="1" smtClean="0">
                              <a:latin typeface="Cambria Math" panose="02040503050406030204" pitchFamily="18" charset="0"/>
                              <a:cs typeface="Segoe UI" panose="020B0502040204020203" pitchFamily="34" charset="0"/>
                            </a:rPr>
                          </m:ctrlPr>
                        </m:sSubPr>
                        <m:e>
                          <m:r>
                            <m:rPr>
                              <m:sty m:val="p"/>
                            </m:rPr>
                            <a:rPr lang="da-DK" sz="1600" b="0" i="0" smtClean="0">
                              <a:latin typeface="Cambria Math" panose="02040503050406030204" pitchFamily="18" charset="0"/>
                              <a:cs typeface="Segoe UI" panose="020B0502040204020203" pitchFamily="34" charset="0"/>
                            </a:rPr>
                            <m:t>M</m:t>
                          </m:r>
                        </m:e>
                        <m:sub>
                          <m:r>
                            <a:rPr lang="da-DK" sz="1600" b="0" i="0" smtClean="0">
                              <a:latin typeface="Cambria Math" panose="02040503050406030204" pitchFamily="18" charset="0"/>
                              <a:cs typeface="Segoe UI" panose="020B0502040204020203" pitchFamily="34" charset="0"/>
                            </a:rPr>
                            <m:t>⊙</m:t>
                          </m:r>
                        </m:sub>
                      </m:sSub>
                    </m:oMath>
                  </m:oMathPara>
                </a14:m>
                <a:endParaRPr lang="da-DK" sz="1200" dirty="0">
                  <a:latin typeface="Segoe UI" panose="020B0502040204020203" pitchFamily="34" charset="0"/>
                  <a:cs typeface="Segoe UI" panose="020B0502040204020203" pitchFamily="34" charset="0"/>
                </a:endParaRPr>
              </a:p>
            </p:txBody>
          </p:sp>
        </mc:Choice>
        <mc:Fallback xmlns="">
          <p:sp>
            <p:nvSpPr>
              <p:cNvPr id="21" name="Rectangle 20">
                <a:extLst>
                  <a:ext uri="{FF2B5EF4-FFF2-40B4-BE49-F238E27FC236}">
                    <a16:creationId xmlns:a16="http://schemas.microsoft.com/office/drawing/2014/main" id="{1271E51E-818C-476C-A157-5C7D626DA43C}"/>
                  </a:ext>
                </a:extLst>
              </p:cNvPr>
              <p:cNvSpPr>
                <a:spLocks noRot="1" noChangeAspect="1" noMove="1" noResize="1" noEditPoints="1" noAdjustHandles="1" noChangeArrowheads="1" noChangeShapeType="1" noTextEdit="1"/>
              </p:cNvSpPr>
              <p:nvPr/>
            </p:nvSpPr>
            <p:spPr>
              <a:xfrm>
                <a:off x="4983908" y="4493163"/>
                <a:ext cx="1919877" cy="531172"/>
              </a:xfrm>
              <a:prstGeom prst="rect">
                <a:avLst/>
              </a:prstGeom>
              <a:blipFill>
                <a:blip r:embed="rId2"/>
                <a:stretch>
                  <a:fillRect t="-11628" b="-13953"/>
                </a:stretch>
              </a:blipFill>
              <a:ln>
                <a:noFill/>
              </a:ln>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91C533A-5E74-3C5E-C58E-A5D4FBA3DDB3}"/>
                  </a:ext>
                </a:extLst>
              </p:cNvPr>
              <p:cNvSpPr/>
              <p:nvPr/>
            </p:nvSpPr>
            <p:spPr>
              <a:xfrm>
                <a:off x="4983908" y="5132106"/>
                <a:ext cx="4080386" cy="531172"/>
              </a:xfrm>
              <a:prstGeom prst="rect">
                <a:avLst/>
              </a:prstGeom>
              <a:solidFill>
                <a:srgbClr val="CF4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err="1">
                    <a:latin typeface="Segoe UI" panose="020B0502040204020203" pitchFamily="34" charset="0"/>
                    <a:cs typeface="Segoe UI" panose="020B0502040204020203" pitchFamily="34" charset="0"/>
                  </a:rPr>
                  <a:t>Intermediate</a:t>
                </a:r>
                <a:r>
                  <a:rPr lang="da-DK" sz="1600" dirty="0">
                    <a:latin typeface="Segoe UI" panose="020B0502040204020203" pitchFamily="34" charset="0"/>
                    <a:cs typeface="Segoe UI" panose="020B0502040204020203" pitchFamily="34" charset="0"/>
                  </a:rPr>
                  <a:t> 1+2 (6,516)</a:t>
                </a:r>
                <a:endParaRPr lang="da-DK" sz="1600" b="0" i="1" dirty="0">
                  <a:latin typeface="Cambria Math" panose="02040503050406030204" pitchFamily="18" charset="0"/>
                  <a:cs typeface="Segoe UI" panose="020B0502040204020203" pitchFamily="34" charset="0"/>
                </a:endParaRPr>
              </a:p>
              <a:p>
                <a:pPr algn="ctr"/>
                <a14:m>
                  <m:oMathPara xmlns:m="http://schemas.openxmlformats.org/officeDocument/2006/math">
                    <m:oMathParaPr>
                      <m:jc m:val="centerGroup"/>
                    </m:oMathParaPr>
                    <m:oMath xmlns:m="http://schemas.openxmlformats.org/officeDocument/2006/math">
                      <m:r>
                        <a:rPr lang="da-DK" sz="1600" b="0" i="1" smtClean="0">
                          <a:latin typeface="Cambria Math" panose="02040503050406030204" pitchFamily="18" charset="0"/>
                          <a:cs typeface="Segoe UI" panose="020B0502040204020203" pitchFamily="34" charset="0"/>
                        </a:rPr>
                        <m:t>3 ×</m:t>
                      </m:r>
                      <m:sSup>
                        <m:sSupPr>
                          <m:ctrlPr>
                            <a:rPr lang="da-DK" sz="1600" b="0" i="1" smtClean="0">
                              <a:latin typeface="Cambria Math" panose="02040503050406030204" pitchFamily="18" charset="0"/>
                              <a:cs typeface="Segoe UI" panose="020B0502040204020203" pitchFamily="34" charset="0"/>
                            </a:rPr>
                          </m:ctrlPr>
                        </m:sSupPr>
                        <m:e>
                          <m:r>
                            <a:rPr lang="da-DK" sz="1600" b="0" i="1" smtClean="0">
                              <a:latin typeface="Cambria Math" panose="02040503050406030204" pitchFamily="18" charset="0"/>
                              <a:cs typeface="Segoe UI" panose="020B0502040204020203" pitchFamily="34" charset="0"/>
                            </a:rPr>
                            <m:t> 10</m:t>
                          </m:r>
                        </m:e>
                        <m:sup>
                          <m:r>
                            <a:rPr lang="da-DK" sz="1600" b="0" i="1" smtClean="0">
                              <a:latin typeface="Cambria Math" panose="02040503050406030204" pitchFamily="18" charset="0"/>
                              <a:cs typeface="Segoe UI" panose="020B0502040204020203" pitchFamily="34" charset="0"/>
                            </a:rPr>
                            <m:t>9</m:t>
                          </m:r>
                        </m:sup>
                      </m:sSup>
                      <m:sSub>
                        <m:sSubPr>
                          <m:ctrlPr>
                            <a:rPr lang="da-DK" sz="1600" b="0" i="1" smtClean="0">
                              <a:latin typeface="Cambria Math" panose="02040503050406030204" pitchFamily="18" charset="0"/>
                              <a:cs typeface="Segoe UI" panose="020B0502040204020203" pitchFamily="34" charset="0"/>
                            </a:rPr>
                          </m:ctrlPr>
                        </m:sSubPr>
                        <m:e>
                          <m:r>
                            <a:rPr lang="da-DK" sz="1600" b="0" i="0" smtClean="0">
                              <a:latin typeface="Cambria Math" panose="02040503050406030204" pitchFamily="18" charset="0"/>
                              <a:cs typeface="Segoe UI" panose="020B0502040204020203" pitchFamily="34" charset="0"/>
                            </a:rPr>
                            <m:t> </m:t>
                          </m:r>
                          <m:r>
                            <m:rPr>
                              <m:sty m:val="p"/>
                            </m:rPr>
                            <a:rPr lang="da-DK" sz="1600" b="0" i="0" smtClean="0">
                              <a:latin typeface="Cambria Math" panose="02040503050406030204" pitchFamily="18" charset="0"/>
                              <a:cs typeface="Segoe UI" panose="020B0502040204020203" pitchFamily="34" charset="0"/>
                            </a:rPr>
                            <m:t>M</m:t>
                          </m:r>
                        </m:e>
                        <m:sub>
                          <m:r>
                            <a:rPr lang="da-DK" sz="1600" b="0" i="0" smtClean="0">
                              <a:latin typeface="Cambria Math" panose="02040503050406030204" pitchFamily="18" charset="0"/>
                              <a:cs typeface="Segoe UI" panose="020B0502040204020203" pitchFamily="34" charset="0"/>
                            </a:rPr>
                            <m:t>⊙</m:t>
                          </m:r>
                        </m:sub>
                      </m:sSub>
                      <m:r>
                        <a:rPr lang="da-DK" sz="1600" b="0" i="1" smtClean="0">
                          <a:latin typeface="Cambria Math" panose="02040503050406030204" pitchFamily="18" charset="0"/>
                          <a:cs typeface="Segoe UI" panose="020B0502040204020203" pitchFamily="34" charset="0"/>
                        </a:rPr>
                        <m:t>≤</m:t>
                      </m:r>
                      <m:sSub>
                        <m:sSubPr>
                          <m:ctrlPr>
                            <a:rPr lang="da-DK" sz="1600" b="0" i="1" smtClean="0">
                              <a:latin typeface="Cambria Math" panose="02040503050406030204" pitchFamily="18" charset="0"/>
                              <a:cs typeface="Segoe UI" panose="020B0502040204020203" pitchFamily="34" charset="0"/>
                            </a:rPr>
                          </m:ctrlPr>
                        </m:sSubPr>
                        <m:e>
                          <m:r>
                            <a:rPr lang="da-DK" sz="1600" b="0" i="1" smtClean="0">
                              <a:latin typeface="Cambria Math" panose="02040503050406030204" pitchFamily="18" charset="0"/>
                              <a:cs typeface="Segoe UI" panose="020B0502040204020203" pitchFamily="34" charset="0"/>
                            </a:rPr>
                            <m:t>𝑀</m:t>
                          </m:r>
                        </m:e>
                        <m:sub>
                          <m:r>
                            <a:rPr lang="da-DK" sz="1600" b="0" i="1" smtClean="0">
                              <a:latin typeface="Cambria Math" panose="02040503050406030204" pitchFamily="18" charset="0"/>
                              <a:cs typeface="Segoe UI" panose="020B0502040204020203" pitchFamily="34" charset="0"/>
                            </a:rPr>
                            <m:t>∗</m:t>
                          </m:r>
                        </m:sub>
                      </m:sSub>
                      <m:r>
                        <a:rPr lang="da-DK" sz="1600" b="0" i="1" smtClean="0">
                          <a:latin typeface="Cambria Math" panose="02040503050406030204" pitchFamily="18" charset="0"/>
                          <a:cs typeface="Segoe UI" panose="020B0502040204020203" pitchFamily="34" charset="0"/>
                        </a:rPr>
                        <m:t> ≤8 ×</m:t>
                      </m:r>
                      <m:sSup>
                        <m:sSupPr>
                          <m:ctrlPr>
                            <a:rPr lang="da-DK" sz="1600" b="0" i="1" smtClean="0">
                              <a:latin typeface="Cambria Math" panose="02040503050406030204" pitchFamily="18" charset="0"/>
                              <a:cs typeface="Segoe UI" panose="020B0502040204020203" pitchFamily="34" charset="0"/>
                            </a:rPr>
                          </m:ctrlPr>
                        </m:sSupPr>
                        <m:e>
                          <m:r>
                            <a:rPr lang="da-DK" sz="1600" b="0" i="1" smtClean="0">
                              <a:latin typeface="Cambria Math" panose="02040503050406030204" pitchFamily="18" charset="0"/>
                              <a:cs typeface="Segoe UI" panose="020B0502040204020203" pitchFamily="34" charset="0"/>
                            </a:rPr>
                            <m:t>10</m:t>
                          </m:r>
                        </m:e>
                        <m:sup>
                          <m:r>
                            <a:rPr lang="da-DK" sz="1600" b="0" i="1" smtClean="0">
                              <a:latin typeface="Cambria Math" panose="02040503050406030204" pitchFamily="18" charset="0"/>
                              <a:cs typeface="Segoe UI" panose="020B0502040204020203" pitchFamily="34" charset="0"/>
                            </a:rPr>
                            <m:t>10</m:t>
                          </m:r>
                        </m:sup>
                      </m:sSup>
                      <m:r>
                        <a:rPr lang="da-DK" sz="1600" b="0" i="1" smtClean="0">
                          <a:latin typeface="Cambria Math" panose="02040503050406030204" pitchFamily="18" charset="0"/>
                          <a:cs typeface="Segoe UI" panose="020B0502040204020203" pitchFamily="34" charset="0"/>
                        </a:rPr>
                        <m:t> </m:t>
                      </m:r>
                      <m:sSub>
                        <m:sSubPr>
                          <m:ctrlPr>
                            <a:rPr lang="da-DK" sz="1600" b="0" i="1" smtClean="0">
                              <a:latin typeface="Cambria Math" panose="02040503050406030204" pitchFamily="18" charset="0"/>
                              <a:cs typeface="Segoe UI" panose="020B0502040204020203" pitchFamily="34" charset="0"/>
                            </a:rPr>
                          </m:ctrlPr>
                        </m:sSubPr>
                        <m:e>
                          <m:r>
                            <m:rPr>
                              <m:sty m:val="p"/>
                            </m:rPr>
                            <a:rPr lang="da-DK" sz="1600" b="0" i="0" smtClean="0">
                              <a:latin typeface="Cambria Math" panose="02040503050406030204" pitchFamily="18" charset="0"/>
                              <a:cs typeface="Segoe UI" panose="020B0502040204020203" pitchFamily="34" charset="0"/>
                            </a:rPr>
                            <m:t>M</m:t>
                          </m:r>
                        </m:e>
                        <m:sub>
                          <m:r>
                            <a:rPr lang="da-DK" sz="1600" b="0" i="0" smtClean="0">
                              <a:latin typeface="Cambria Math" panose="02040503050406030204" pitchFamily="18" charset="0"/>
                              <a:cs typeface="Segoe UI" panose="020B0502040204020203" pitchFamily="34" charset="0"/>
                            </a:rPr>
                            <m:t>⊙</m:t>
                          </m:r>
                        </m:sub>
                      </m:sSub>
                    </m:oMath>
                  </m:oMathPara>
                </a14:m>
                <a:endParaRPr lang="da-DK" sz="1200" dirty="0">
                  <a:latin typeface="Segoe UI" panose="020B0502040204020203" pitchFamily="34" charset="0"/>
                  <a:cs typeface="Segoe UI" panose="020B0502040204020203" pitchFamily="34" charset="0"/>
                </a:endParaRPr>
              </a:p>
            </p:txBody>
          </p:sp>
        </mc:Choice>
        <mc:Fallback xmlns="">
          <p:sp>
            <p:nvSpPr>
              <p:cNvPr id="22" name="Rectangle 21">
                <a:extLst>
                  <a:ext uri="{FF2B5EF4-FFF2-40B4-BE49-F238E27FC236}">
                    <a16:creationId xmlns:a16="http://schemas.microsoft.com/office/drawing/2014/main" id="{191C533A-5E74-3C5E-C58E-A5D4FBA3DDB3}"/>
                  </a:ext>
                </a:extLst>
              </p:cNvPr>
              <p:cNvSpPr>
                <a:spLocks noRot="1" noChangeAspect="1" noMove="1" noResize="1" noEditPoints="1" noAdjustHandles="1" noChangeArrowheads="1" noChangeShapeType="1" noTextEdit="1"/>
              </p:cNvSpPr>
              <p:nvPr/>
            </p:nvSpPr>
            <p:spPr>
              <a:xfrm>
                <a:off x="4983908" y="5132106"/>
                <a:ext cx="4080386" cy="531172"/>
              </a:xfrm>
              <a:prstGeom prst="rect">
                <a:avLst/>
              </a:prstGeom>
              <a:blipFill>
                <a:blip r:embed="rId3"/>
                <a:stretch>
                  <a:fillRect t="-11905" b="-16667"/>
                </a:stretch>
              </a:blipFill>
              <a:ln>
                <a:noFill/>
              </a:ln>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E6AC6E9-968B-A738-D4C0-C4FC81F9B50D}"/>
                  </a:ext>
                </a:extLst>
              </p:cNvPr>
              <p:cNvSpPr/>
              <p:nvPr/>
            </p:nvSpPr>
            <p:spPr>
              <a:xfrm>
                <a:off x="7144417" y="4498521"/>
                <a:ext cx="1919877" cy="531172"/>
              </a:xfrm>
              <a:prstGeom prst="rect">
                <a:avLst/>
              </a:prstGeom>
              <a:solidFill>
                <a:srgbClr val="CF48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latin typeface="Segoe UI" panose="020B0502040204020203" pitchFamily="34" charset="0"/>
                    <a:cs typeface="Segoe UI" panose="020B0502040204020203" pitchFamily="34" charset="0"/>
                  </a:rPr>
                  <a:t>High (2,439)</a:t>
                </a:r>
                <a:endParaRPr lang="da-DK" sz="1600" b="0" i="1" dirty="0">
                  <a:latin typeface="Cambria Math" panose="02040503050406030204" pitchFamily="18" charset="0"/>
                  <a:cs typeface="Segoe UI" panose="020B0502040204020203" pitchFamily="34" charset="0"/>
                </a:endParaRPr>
              </a:p>
              <a:p>
                <a:pPr algn="ctr"/>
                <a14:m>
                  <m:oMathPara xmlns:m="http://schemas.openxmlformats.org/officeDocument/2006/math">
                    <m:oMathParaPr>
                      <m:jc m:val="centerGroup"/>
                    </m:oMathParaPr>
                    <m:oMath xmlns:m="http://schemas.openxmlformats.org/officeDocument/2006/math">
                      <m:sSub>
                        <m:sSubPr>
                          <m:ctrlPr>
                            <a:rPr lang="da-DK" sz="1600" b="0" i="1" smtClean="0">
                              <a:latin typeface="Cambria Math" panose="02040503050406030204" pitchFamily="18" charset="0"/>
                              <a:cs typeface="Segoe UI" panose="020B0502040204020203" pitchFamily="34" charset="0"/>
                            </a:rPr>
                          </m:ctrlPr>
                        </m:sSubPr>
                        <m:e>
                          <m:r>
                            <a:rPr lang="da-DK" sz="1600" b="0" i="1" smtClean="0">
                              <a:latin typeface="Cambria Math" panose="02040503050406030204" pitchFamily="18" charset="0"/>
                              <a:cs typeface="Segoe UI" panose="020B0502040204020203" pitchFamily="34" charset="0"/>
                            </a:rPr>
                            <m:t>𝑀</m:t>
                          </m:r>
                        </m:e>
                        <m:sub>
                          <m:r>
                            <a:rPr lang="da-DK" sz="1600" b="0" i="1" smtClean="0">
                              <a:latin typeface="Cambria Math" panose="02040503050406030204" pitchFamily="18" charset="0"/>
                              <a:cs typeface="Segoe UI" panose="020B0502040204020203" pitchFamily="34" charset="0"/>
                            </a:rPr>
                            <m:t>∗</m:t>
                          </m:r>
                        </m:sub>
                      </m:sSub>
                      <m:r>
                        <a:rPr lang="da-DK" sz="1600" b="0" i="1" smtClean="0">
                          <a:latin typeface="Cambria Math" panose="02040503050406030204" pitchFamily="18" charset="0"/>
                          <a:cs typeface="Segoe UI" panose="020B0502040204020203" pitchFamily="34" charset="0"/>
                        </a:rPr>
                        <m:t>≥8 × </m:t>
                      </m:r>
                      <m:sSup>
                        <m:sSupPr>
                          <m:ctrlPr>
                            <a:rPr lang="da-DK" sz="1600" b="0" i="1" smtClean="0">
                              <a:latin typeface="Cambria Math" panose="02040503050406030204" pitchFamily="18" charset="0"/>
                              <a:cs typeface="Segoe UI" panose="020B0502040204020203" pitchFamily="34" charset="0"/>
                            </a:rPr>
                          </m:ctrlPr>
                        </m:sSupPr>
                        <m:e>
                          <m:r>
                            <a:rPr lang="da-DK" sz="1600" b="0" i="1" smtClean="0">
                              <a:latin typeface="Cambria Math" panose="02040503050406030204" pitchFamily="18" charset="0"/>
                              <a:cs typeface="Segoe UI" panose="020B0502040204020203" pitchFamily="34" charset="0"/>
                            </a:rPr>
                            <m:t>10</m:t>
                          </m:r>
                        </m:e>
                        <m:sup>
                          <m:r>
                            <a:rPr lang="da-DK" sz="1600" b="0" i="1" smtClean="0">
                              <a:latin typeface="Cambria Math" panose="02040503050406030204" pitchFamily="18" charset="0"/>
                              <a:cs typeface="Segoe UI" panose="020B0502040204020203" pitchFamily="34" charset="0"/>
                            </a:rPr>
                            <m:t>10</m:t>
                          </m:r>
                        </m:sup>
                      </m:sSup>
                      <m:r>
                        <a:rPr lang="da-DK" sz="1600" b="0" i="1" smtClean="0">
                          <a:latin typeface="Cambria Math" panose="02040503050406030204" pitchFamily="18" charset="0"/>
                          <a:cs typeface="Segoe UI" panose="020B0502040204020203" pitchFamily="34" charset="0"/>
                        </a:rPr>
                        <m:t> </m:t>
                      </m:r>
                      <m:sSub>
                        <m:sSubPr>
                          <m:ctrlPr>
                            <a:rPr lang="da-DK" sz="1600" b="0" i="1" smtClean="0">
                              <a:latin typeface="Cambria Math" panose="02040503050406030204" pitchFamily="18" charset="0"/>
                              <a:cs typeface="Segoe UI" panose="020B0502040204020203" pitchFamily="34" charset="0"/>
                            </a:rPr>
                          </m:ctrlPr>
                        </m:sSubPr>
                        <m:e>
                          <m:r>
                            <m:rPr>
                              <m:sty m:val="p"/>
                            </m:rPr>
                            <a:rPr lang="da-DK" sz="1600" b="0" i="0" smtClean="0">
                              <a:latin typeface="Cambria Math" panose="02040503050406030204" pitchFamily="18" charset="0"/>
                              <a:cs typeface="Segoe UI" panose="020B0502040204020203" pitchFamily="34" charset="0"/>
                            </a:rPr>
                            <m:t>M</m:t>
                          </m:r>
                        </m:e>
                        <m:sub>
                          <m:r>
                            <a:rPr lang="da-DK" sz="1600" b="0" i="0" smtClean="0">
                              <a:latin typeface="Cambria Math" panose="02040503050406030204" pitchFamily="18" charset="0"/>
                              <a:cs typeface="Segoe UI" panose="020B0502040204020203" pitchFamily="34" charset="0"/>
                            </a:rPr>
                            <m:t>⊙</m:t>
                          </m:r>
                        </m:sub>
                      </m:sSub>
                    </m:oMath>
                  </m:oMathPara>
                </a14:m>
                <a:endParaRPr lang="da-DK" sz="1200" dirty="0">
                  <a:latin typeface="Segoe UI" panose="020B0502040204020203" pitchFamily="34" charset="0"/>
                  <a:cs typeface="Segoe UI" panose="020B0502040204020203" pitchFamily="34" charset="0"/>
                </a:endParaRPr>
              </a:p>
            </p:txBody>
          </p:sp>
        </mc:Choice>
        <mc:Fallback xmlns="">
          <p:sp>
            <p:nvSpPr>
              <p:cNvPr id="23" name="Rectangle 22">
                <a:extLst>
                  <a:ext uri="{FF2B5EF4-FFF2-40B4-BE49-F238E27FC236}">
                    <a16:creationId xmlns:a16="http://schemas.microsoft.com/office/drawing/2014/main" id="{1E6AC6E9-968B-A738-D4C0-C4FC81F9B50D}"/>
                  </a:ext>
                </a:extLst>
              </p:cNvPr>
              <p:cNvSpPr>
                <a:spLocks noRot="1" noChangeAspect="1" noMove="1" noResize="1" noEditPoints="1" noAdjustHandles="1" noChangeArrowheads="1" noChangeShapeType="1" noTextEdit="1"/>
              </p:cNvSpPr>
              <p:nvPr/>
            </p:nvSpPr>
            <p:spPr>
              <a:xfrm>
                <a:off x="7144417" y="4498521"/>
                <a:ext cx="1919877" cy="531172"/>
              </a:xfrm>
              <a:prstGeom prst="rect">
                <a:avLst/>
              </a:prstGeom>
              <a:blipFill>
                <a:blip r:embed="rId4"/>
                <a:stretch>
                  <a:fillRect t="-11905" b="-16667"/>
                </a:stretch>
              </a:blipFill>
              <a:ln>
                <a:noFill/>
              </a:ln>
            </p:spPr>
            <p:txBody>
              <a:bodyPr/>
              <a:lstStyle/>
              <a:p>
                <a:r>
                  <a:rPr lang="da-DK">
                    <a:noFill/>
                  </a:rPr>
                  <a:t> </a:t>
                </a:r>
              </a:p>
            </p:txBody>
          </p:sp>
        </mc:Fallback>
      </mc:AlternateContent>
      <p:sp>
        <p:nvSpPr>
          <p:cNvPr id="30" name="Rectangle 29">
            <a:extLst>
              <a:ext uri="{FF2B5EF4-FFF2-40B4-BE49-F238E27FC236}">
                <a16:creationId xmlns:a16="http://schemas.microsoft.com/office/drawing/2014/main" id="{4AA8F209-561D-529C-3813-EC944FB2C1E7}"/>
              </a:ext>
            </a:extLst>
          </p:cNvPr>
          <p:cNvSpPr/>
          <p:nvPr/>
        </p:nvSpPr>
        <p:spPr>
          <a:xfrm>
            <a:off x="8865626" y="1374785"/>
            <a:ext cx="1396785" cy="1441764"/>
          </a:xfrm>
          <a:prstGeom prst="rect">
            <a:avLst/>
          </a:prstGeom>
          <a:solidFill>
            <a:srgbClr val="FF6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t>Sample</a:t>
            </a:r>
          </a:p>
        </p:txBody>
      </p:sp>
      <p:sp>
        <p:nvSpPr>
          <p:cNvPr id="28" name="Rectangle 27">
            <a:extLst>
              <a:ext uri="{FF2B5EF4-FFF2-40B4-BE49-F238E27FC236}">
                <a16:creationId xmlns:a16="http://schemas.microsoft.com/office/drawing/2014/main" id="{EB6019D4-7A49-8638-6E19-CD288057114A}"/>
              </a:ext>
            </a:extLst>
          </p:cNvPr>
          <p:cNvSpPr/>
          <p:nvPr/>
        </p:nvSpPr>
        <p:spPr>
          <a:xfrm>
            <a:off x="9168017" y="1822830"/>
            <a:ext cx="773231" cy="392061"/>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t>Label</a:t>
            </a:r>
          </a:p>
        </p:txBody>
      </p:sp>
      <p:sp>
        <p:nvSpPr>
          <p:cNvPr id="29" name="Rectangle 28">
            <a:extLst>
              <a:ext uri="{FF2B5EF4-FFF2-40B4-BE49-F238E27FC236}">
                <a16:creationId xmlns:a16="http://schemas.microsoft.com/office/drawing/2014/main" id="{046B4E51-B27D-6F70-234D-5E555988B5D3}"/>
              </a:ext>
            </a:extLst>
          </p:cNvPr>
          <p:cNvSpPr/>
          <p:nvPr/>
        </p:nvSpPr>
        <p:spPr>
          <a:xfrm>
            <a:off x="8985989" y="2333078"/>
            <a:ext cx="1140744" cy="388650"/>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t>Features</a:t>
            </a:r>
          </a:p>
        </p:txBody>
      </p:sp>
      <p:sp>
        <p:nvSpPr>
          <p:cNvPr id="31" name="Right Arrow 30">
            <a:extLst>
              <a:ext uri="{FF2B5EF4-FFF2-40B4-BE49-F238E27FC236}">
                <a16:creationId xmlns:a16="http://schemas.microsoft.com/office/drawing/2014/main" id="{1007CAF9-3F41-0392-0D5B-67EA326A24BA}"/>
              </a:ext>
            </a:extLst>
          </p:cNvPr>
          <p:cNvSpPr/>
          <p:nvPr/>
        </p:nvSpPr>
        <p:spPr>
          <a:xfrm rot="17466506">
            <a:off x="8149870" y="3946320"/>
            <a:ext cx="2709310" cy="363334"/>
          </a:xfrm>
          <a:prstGeom prst="rightArrow">
            <a:avLst>
              <a:gd name="adj1" fmla="val 100000"/>
              <a:gd name="adj2" fmla="val 50000"/>
            </a:avLst>
          </a:prstGeom>
          <a:gradFill>
            <a:gsLst>
              <a:gs pos="0">
                <a:srgbClr val="FF6059"/>
              </a:gs>
              <a:gs pos="31000">
                <a:srgbClr val="FF6059"/>
              </a:gs>
              <a:gs pos="80000">
                <a:schemeClr val="accent5">
                  <a:lumMod val="20000"/>
                  <a:lumOff val="80000"/>
                </a:schemeClr>
              </a:gs>
              <a:gs pos="100000">
                <a:schemeClr val="accent5">
                  <a:lumMod val="20000"/>
                  <a:lumOff val="8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ight Arrow 24">
            <a:extLst>
              <a:ext uri="{FF2B5EF4-FFF2-40B4-BE49-F238E27FC236}">
                <a16:creationId xmlns:a16="http://schemas.microsoft.com/office/drawing/2014/main" id="{A237DEAF-A92D-5C77-27D9-8293494E2512}"/>
              </a:ext>
            </a:extLst>
          </p:cNvPr>
          <p:cNvSpPr/>
          <p:nvPr/>
        </p:nvSpPr>
        <p:spPr>
          <a:xfrm>
            <a:off x="7158863" y="1781111"/>
            <a:ext cx="1748637" cy="363334"/>
          </a:xfrm>
          <a:prstGeom prst="rightArrow">
            <a:avLst>
              <a:gd name="adj1" fmla="val 100000"/>
              <a:gd name="adj2" fmla="val 50000"/>
            </a:avLst>
          </a:prstGeom>
          <a:gradFill>
            <a:gsLst>
              <a:gs pos="0">
                <a:schemeClr val="accent2">
                  <a:lumMod val="60000"/>
                  <a:lumOff val="40000"/>
                </a:schemeClr>
              </a:gs>
              <a:gs pos="31000">
                <a:schemeClr val="accent2">
                  <a:lumMod val="60000"/>
                  <a:lumOff val="40000"/>
                </a:schemeClr>
              </a:gs>
              <a:gs pos="80000">
                <a:schemeClr val="accent5">
                  <a:lumMod val="20000"/>
                  <a:lumOff val="80000"/>
                </a:schemeClr>
              </a:gs>
              <a:gs pos="100000">
                <a:schemeClr val="accent5">
                  <a:lumMod val="20000"/>
                  <a:lumOff val="8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Right Arrow 25">
            <a:extLst>
              <a:ext uri="{FF2B5EF4-FFF2-40B4-BE49-F238E27FC236}">
                <a16:creationId xmlns:a16="http://schemas.microsoft.com/office/drawing/2014/main" id="{409810EA-B7C4-6398-AD6C-C753B333DA21}"/>
              </a:ext>
            </a:extLst>
          </p:cNvPr>
          <p:cNvSpPr/>
          <p:nvPr/>
        </p:nvSpPr>
        <p:spPr>
          <a:xfrm rot="20416516">
            <a:off x="4069747" y="3100435"/>
            <a:ext cx="4959598" cy="363334"/>
          </a:xfrm>
          <a:prstGeom prst="rightArrow">
            <a:avLst>
              <a:gd name="adj1" fmla="val 100000"/>
              <a:gd name="adj2" fmla="val 50000"/>
            </a:avLst>
          </a:prstGeom>
          <a:gradFill>
            <a:gsLst>
              <a:gs pos="0">
                <a:schemeClr val="tx2">
                  <a:lumMod val="50000"/>
                  <a:lumOff val="50000"/>
                </a:schemeClr>
              </a:gs>
              <a:gs pos="31000">
                <a:schemeClr val="tx2">
                  <a:lumMod val="50000"/>
                  <a:lumOff val="50000"/>
                </a:schemeClr>
              </a:gs>
              <a:gs pos="80000">
                <a:schemeClr val="accent5">
                  <a:lumMod val="20000"/>
                  <a:lumOff val="80000"/>
                </a:schemeClr>
              </a:gs>
              <a:gs pos="100000">
                <a:schemeClr val="accent5">
                  <a:lumMod val="20000"/>
                  <a:lumOff val="8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Right Arrow 31">
            <a:extLst>
              <a:ext uri="{FF2B5EF4-FFF2-40B4-BE49-F238E27FC236}">
                <a16:creationId xmlns:a16="http://schemas.microsoft.com/office/drawing/2014/main" id="{392A5B88-79B7-2CF5-4050-F477068AD86F}"/>
              </a:ext>
            </a:extLst>
          </p:cNvPr>
          <p:cNvSpPr/>
          <p:nvPr/>
        </p:nvSpPr>
        <p:spPr>
          <a:xfrm rot="20036983">
            <a:off x="3819803" y="3478863"/>
            <a:ext cx="5321677" cy="363334"/>
          </a:xfrm>
          <a:prstGeom prst="rightArrow">
            <a:avLst>
              <a:gd name="adj1" fmla="val 100000"/>
              <a:gd name="adj2" fmla="val 50000"/>
            </a:avLst>
          </a:prstGeom>
          <a:gradFill>
            <a:gsLst>
              <a:gs pos="0">
                <a:schemeClr val="tx2">
                  <a:lumMod val="50000"/>
                  <a:lumOff val="50000"/>
                </a:schemeClr>
              </a:gs>
              <a:gs pos="31000">
                <a:schemeClr val="tx2">
                  <a:lumMod val="50000"/>
                  <a:lumOff val="50000"/>
                </a:schemeClr>
              </a:gs>
              <a:gs pos="80000">
                <a:schemeClr val="accent5">
                  <a:lumMod val="20000"/>
                  <a:lumOff val="80000"/>
                </a:schemeClr>
              </a:gs>
              <a:gs pos="100000">
                <a:schemeClr val="accent5">
                  <a:lumMod val="20000"/>
                  <a:lumOff val="8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ight Arrow 26">
            <a:extLst>
              <a:ext uri="{FF2B5EF4-FFF2-40B4-BE49-F238E27FC236}">
                <a16:creationId xmlns:a16="http://schemas.microsoft.com/office/drawing/2014/main" id="{7C4106B3-BA4C-6FAC-DF65-90F5E49177EC}"/>
              </a:ext>
            </a:extLst>
          </p:cNvPr>
          <p:cNvSpPr/>
          <p:nvPr/>
        </p:nvSpPr>
        <p:spPr>
          <a:xfrm rot="17466506">
            <a:off x="7733926" y="3454282"/>
            <a:ext cx="1782548" cy="363334"/>
          </a:xfrm>
          <a:prstGeom prst="rightArrow">
            <a:avLst>
              <a:gd name="adj1" fmla="val 100000"/>
              <a:gd name="adj2" fmla="val 50000"/>
            </a:avLst>
          </a:prstGeom>
          <a:gradFill>
            <a:gsLst>
              <a:gs pos="0">
                <a:srgbClr val="FF6059"/>
              </a:gs>
              <a:gs pos="31000">
                <a:srgbClr val="FF6059"/>
              </a:gs>
              <a:gs pos="80000">
                <a:schemeClr val="accent5">
                  <a:lumMod val="20000"/>
                  <a:lumOff val="80000"/>
                </a:schemeClr>
              </a:gs>
              <a:gs pos="100000">
                <a:schemeClr val="accent5">
                  <a:lumMod val="20000"/>
                  <a:lumOff val="8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ctangle 33">
            <a:extLst>
              <a:ext uri="{FF2B5EF4-FFF2-40B4-BE49-F238E27FC236}">
                <a16:creationId xmlns:a16="http://schemas.microsoft.com/office/drawing/2014/main" id="{7C0A7970-BFE1-B72F-26F6-74D31A57D4A6}"/>
              </a:ext>
            </a:extLst>
          </p:cNvPr>
          <p:cNvSpPr/>
          <p:nvPr/>
        </p:nvSpPr>
        <p:spPr>
          <a:xfrm>
            <a:off x="10522928" y="1374785"/>
            <a:ext cx="1396785" cy="1441764"/>
          </a:xfrm>
          <a:prstGeom prst="rect">
            <a:avLst/>
          </a:prstGeom>
          <a:solidFill>
            <a:srgbClr val="FF605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t>Low</a:t>
            </a:r>
          </a:p>
        </p:txBody>
      </p:sp>
      <p:sp>
        <p:nvSpPr>
          <p:cNvPr id="36" name="Rectangle 35">
            <a:extLst>
              <a:ext uri="{FF2B5EF4-FFF2-40B4-BE49-F238E27FC236}">
                <a16:creationId xmlns:a16="http://schemas.microsoft.com/office/drawing/2014/main" id="{873DA619-A141-4D87-3514-86583DB7CA3E}"/>
              </a:ext>
            </a:extLst>
          </p:cNvPr>
          <p:cNvSpPr/>
          <p:nvPr/>
        </p:nvSpPr>
        <p:spPr>
          <a:xfrm>
            <a:off x="10830377" y="1797470"/>
            <a:ext cx="773231" cy="392061"/>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dirty="0"/>
              <a:t>AGN</a:t>
            </a:r>
          </a:p>
        </p:txBody>
      </p:sp>
      <p:sp>
        <p:nvSpPr>
          <p:cNvPr id="37" name="Rectangle 36">
            <a:extLst>
              <a:ext uri="{FF2B5EF4-FFF2-40B4-BE49-F238E27FC236}">
                <a16:creationId xmlns:a16="http://schemas.microsoft.com/office/drawing/2014/main" id="{F350650D-2D41-A62F-44D6-3653212B0675}"/>
              </a:ext>
            </a:extLst>
          </p:cNvPr>
          <p:cNvSpPr/>
          <p:nvPr/>
        </p:nvSpPr>
        <p:spPr>
          <a:xfrm>
            <a:off x="10648349" y="2307718"/>
            <a:ext cx="1140744" cy="388650"/>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da-DK" sz="1600" dirty="0"/>
              <a:t>In, out, all</a:t>
            </a:r>
          </a:p>
        </p:txBody>
      </p:sp>
      <p:sp>
        <p:nvSpPr>
          <p:cNvPr id="48" name="TextBox 47">
            <a:extLst>
              <a:ext uri="{FF2B5EF4-FFF2-40B4-BE49-F238E27FC236}">
                <a16:creationId xmlns:a16="http://schemas.microsoft.com/office/drawing/2014/main" id="{D408ECAE-350B-0222-5B58-0B1C67D6BB87}"/>
              </a:ext>
            </a:extLst>
          </p:cNvPr>
          <p:cNvSpPr txBox="1"/>
          <p:nvPr/>
        </p:nvSpPr>
        <p:spPr>
          <a:xfrm>
            <a:off x="10049057" y="3469510"/>
            <a:ext cx="1984230" cy="2585323"/>
          </a:xfrm>
          <a:prstGeom prst="rect">
            <a:avLst/>
          </a:prstGeom>
          <a:solidFill>
            <a:schemeClr val="tx1"/>
          </a:solidFill>
          <a:ln>
            <a:solidFill>
              <a:schemeClr val="bg1"/>
            </a:solidFill>
          </a:ln>
        </p:spPr>
        <p:txBody>
          <a:bodyPr wrap="square" rtlCol="0">
            <a:spAutoFit/>
          </a:bodyPr>
          <a:lstStyle/>
          <a:p>
            <a:r>
              <a:rPr lang="da-DK" dirty="0">
                <a:solidFill>
                  <a:schemeClr val="bg1"/>
                </a:solidFill>
              </a:rPr>
              <a:t>3 </a:t>
            </a:r>
            <a:r>
              <a:rPr lang="da-DK" dirty="0" err="1">
                <a:solidFill>
                  <a:schemeClr val="bg1"/>
                </a:solidFill>
              </a:rPr>
              <a:t>training</a:t>
            </a:r>
            <a:r>
              <a:rPr lang="da-DK" dirty="0">
                <a:solidFill>
                  <a:schemeClr val="bg1"/>
                </a:solidFill>
              </a:rPr>
              <a:t> samples</a:t>
            </a:r>
          </a:p>
          <a:p>
            <a:r>
              <a:rPr lang="da-DK" dirty="0">
                <a:solidFill>
                  <a:schemeClr val="bg1"/>
                </a:solidFill>
              </a:rPr>
              <a:t>- Int 1, Int 2, High</a:t>
            </a:r>
          </a:p>
          <a:p>
            <a:r>
              <a:rPr lang="da-DK" dirty="0">
                <a:solidFill>
                  <a:schemeClr val="bg1"/>
                </a:solidFill>
              </a:rPr>
              <a:t>4 labels</a:t>
            </a:r>
          </a:p>
          <a:p>
            <a:r>
              <a:rPr lang="da-DK" dirty="0">
                <a:solidFill>
                  <a:schemeClr val="bg1"/>
                </a:solidFill>
              </a:rPr>
              <a:t>- BPT N2, BPT S2, WISE, XMM</a:t>
            </a:r>
          </a:p>
          <a:p>
            <a:r>
              <a:rPr lang="da-DK" dirty="0">
                <a:solidFill>
                  <a:schemeClr val="bg1"/>
                </a:solidFill>
              </a:rPr>
              <a:t>3 featurelists</a:t>
            </a:r>
          </a:p>
          <a:p>
            <a:pPr marL="285750" indent="-285750">
              <a:buFontTx/>
              <a:buChar char="-"/>
            </a:pPr>
            <a:r>
              <a:rPr lang="da-DK" dirty="0">
                <a:solidFill>
                  <a:schemeClr val="bg1"/>
                </a:solidFill>
              </a:rPr>
              <a:t>Inner, </a:t>
            </a:r>
            <a:r>
              <a:rPr lang="da-DK" dirty="0" err="1">
                <a:solidFill>
                  <a:schemeClr val="bg1"/>
                </a:solidFill>
              </a:rPr>
              <a:t>outer</a:t>
            </a:r>
            <a:r>
              <a:rPr lang="da-DK" dirty="0">
                <a:solidFill>
                  <a:schemeClr val="bg1"/>
                </a:solidFill>
              </a:rPr>
              <a:t>, all</a:t>
            </a:r>
          </a:p>
          <a:p>
            <a:pPr marL="285750" indent="-285750">
              <a:buFontTx/>
              <a:buChar char="-"/>
            </a:pPr>
            <a:endParaRPr lang="da-DK" dirty="0">
              <a:solidFill>
                <a:schemeClr val="bg1"/>
              </a:solidFill>
            </a:endParaRPr>
          </a:p>
          <a:p>
            <a:r>
              <a:rPr lang="da-DK" dirty="0">
                <a:solidFill>
                  <a:schemeClr val="bg1"/>
                </a:solidFill>
              </a:rPr>
              <a:t>= 36 models</a:t>
            </a:r>
          </a:p>
        </p:txBody>
      </p:sp>
      <p:sp>
        <p:nvSpPr>
          <p:cNvPr id="3" name="Date Placeholder 2">
            <a:extLst>
              <a:ext uri="{FF2B5EF4-FFF2-40B4-BE49-F238E27FC236}">
                <a16:creationId xmlns:a16="http://schemas.microsoft.com/office/drawing/2014/main" id="{DE663082-B0CE-DD85-C8A0-DEFB8B92361A}"/>
              </a:ext>
            </a:extLst>
          </p:cNvPr>
          <p:cNvSpPr>
            <a:spLocks noGrp="1"/>
          </p:cNvSpPr>
          <p:nvPr>
            <p:ph type="dt" sz="half" idx="10"/>
          </p:nvPr>
        </p:nvSpPr>
        <p:spPr/>
        <p:txBody>
          <a:bodyPr/>
          <a:lstStyle/>
          <a:p>
            <a:r>
              <a:rPr lang="da-DK"/>
              <a:t>20.08.2024</a:t>
            </a:r>
          </a:p>
        </p:txBody>
      </p:sp>
      <p:sp>
        <p:nvSpPr>
          <p:cNvPr id="10" name="Footer Placeholder 9">
            <a:extLst>
              <a:ext uri="{FF2B5EF4-FFF2-40B4-BE49-F238E27FC236}">
                <a16:creationId xmlns:a16="http://schemas.microsoft.com/office/drawing/2014/main" id="{8BD339FA-38E9-6CC9-B7B8-A0BC49328AC1}"/>
              </a:ext>
            </a:extLst>
          </p:cNvPr>
          <p:cNvSpPr>
            <a:spLocks noGrp="1"/>
          </p:cNvSpPr>
          <p:nvPr>
            <p:ph type="ftr" sz="quarter" idx="11"/>
          </p:nvPr>
        </p:nvSpPr>
        <p:spPr/>
        <p:txBody>
          <a:bodyPr/>
          <a:lstStyle/>
          <a:p>
            <a:r>
              <a:rPr lang="da-DK"/>
              <a:t>HAMLET - PHYSICS</a:t>
            </a:r>
          </a:p>
        </p:txBody>
      </p:sp>
      <p:sp>
        <p:nvSpPr>
          <p:cNvPr id="11" name="Slide Number Placeholder 10">
            <a:extLst>
              <a:ext uri="{FF2B5EF4-FFF2-40B4-BE49-F238E27FC236}">
                <a16:creationId xmlns:a16="http://schemas.microsoft.com/office/drawing/2014/main" id="{2F34D30E-0248-97F9-8262-88B00D84D6CC}"/>
              </a:ext>
            </a:extLst>
          </p:cNvPr>
          <p:cNvSpPr>
            <a:spLocks noGrp="1"/>
          </p:cNvSpPr>
          <p:nvPr>
            <p:ph type="sldNum" sz="quarter" idx="12"/>
          </p:nvPr>
        </p:nvSpPr>
        <p:spPr/>
        <p:txBody>
          <a:bodyPr/>
          <a:lstStyle/>
          <a:p>
            <a:fld id="{D6975048-8560-6844-9003-9E44BA219913}" type="slidenum">
              <a:rPr lang="da-DK" smtClean="0"/>
              <a:t>24</a:t>
            </a:fld>
            <a:endParaRPr lang="da-DK"/>
          </a:p>
        </p:txBody>
      </p:sp>
    </p:spTree>
    <p:extLst>
      <p:ext uri="{BB962C8B-B14F-4D97-AF65-F5344CB8AC3E}">
        <p14:creationId xmlns:p14="http://schemas.microsoft.com/office/powerpoint/2010/main" val="256173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4" grpId="0" animBg="1"/>
      <p:bldP spid="5" grpId="0" animBg="1"/>
      <p:bldP spid="6"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animBg="1"/>
      <p:bldP spid="28" grpId="0" animBg="1"/>
      <p:bldP spid="29" grpId="0" animBg="1"/>
      <p:bldP spid="31" grpId="0" animBg="1"/>
      <p:bldP spid="25" grpId="0" animBg="1"/>
      <p:bldP spid="26" grpId="0" animBg="1"/>
      <p:bldP spid="32" grpId="0" animBg="1"/>
      <p:bldP spid="27" grpId="0" animBg="1"/>
      <p:bldP spid="34" grpId="0" animBg="1"/>
      <p:bldP spid="36" grpId="0" animBg="1"/>
      <p:bldP spid="37" grpId="0" animBg="1"/>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5D5E-9A09-6CD4-3150-7197E6A0830D}"/>
              </a:ext>
            </a:extLst>
          </p:cNvPr>
          <p:cNvSpPr>
            <a:spLocks noGrp="1"/>
          </p:cNvSpPr>
          <p:nvPr>
            <p:ph type="title"/>
          </p:nvPr>
        </p:nvSpPr>
        <p:spPr>
          <a:xfrm>
            <a:off x="233766" y="69917"/>
            <a:ext cx="10515600" cy="1325563"/>
          </a:xfrm>
        </p:spPr>
        <p:txBody>
          <a:bodyPr/>
          <a:lstStyle/>
          <a:p>
            <a:r>
              <a:rPr lang="da-DK" dirty="0"/>
              <a:t>Cross </a:t>
            </a:r>
            <a:r>
              <a:rPr lang="da-DK" dirty="0" err="1"/>
              <a:t>validation</a:t>
            </a:r>
            <a:r>
              <a:rPr lang="da-DK" dirty="0"/>
              <a:t> scores</a:t>
            </a:r>
          </a:p>
        </p:txBody>
      </p:sp>
      <p:pic>
        <p:nvPicPr>
          <p:cNvPr id="3" name="Picture 2">
            <a:extLst>
              <a:ext uri="{FF2B5EF4-FFF2-40B4-BE49-F238E27FC236}">
                <a16:creationId xmlns:a16="http://schemas.microsoft.com/office/drawing/2014/main" id="{F976BEA3-9E15-1ECE-36F4-879C652DF386}"/>
              </a:ext>
            </a:extLst>
          </p:cNvPr>
          <p:cNvPicPr>
            <a:picLocks noChangeAspect="1"/>
          </p:cNvPicPr>
          <p:nvPr/>
        </p:nvPicPr>
        <p:blipFill>
          <a:blip r:embed="rId2"/>
          <a:stretch>
            <a:fillRect/>
          </a:stretch>
        </p:blipFill>
        <p:spPr>
          <a:xfrm>
            <a:off x="6320880" y="357092"/>
            <a:ext cx="5694051" cy="5547761"/>
          </a:xfrm>
          <a:prstGeom prst="rect">
            <a:avLst/>
          </a:prstGeom>
        </p:spPr>
      </p:pic>
      <p:pic>
        <p:nvPicPr>
          <p:cNvPr id="4" name="Picture 3">
            <a:extLst>
              <a:ext uri="{FF2B5EF4-FFF2-40B4-BE49-F238E27FC236}">
                <a16:creationId xmlns:a16="http://schemas.microsoft.com/office/drawing/2014/main" id="{42F6A75A-E0D4-D169-9A88-F268C6CBD412}"/>
              </a:ext>
            </a:extLst>
          </p:cNvPr>
          <p:cNvPicPr>
            <a:picLocks noChangeAspect="1"/>
          </p:cNvPicPr>
          <p:nvPr/>
        </p:nvPicPr>
        <p:blipFill>
          <a:blip r:embed="rId3"/>
          <a:stretch>
            <a:fillRect/>
          </a:stretch>
        </p:blipFill>
        <p:spPr>
          <a:xfrm>
            <a:off x="401949" y="1322155"/>
            <a:ext cx="5694051" cy="4582698"/>
          </a:xfrm>
          <a:prstGeom prst="rect">
            <a:avLst/>
          </a:prstGeom>
          <a:solidFill>
            <a:schemeClr val="bg1"/>
          </a:solidFill>
        </p:spPr>
      </p:pic>
      <p:sp>
        <p:nvSpPr>
          <p:cNvPr id="5" name="Date Placeholder 4">
            <a:extLst>
              <a:ext uri="{FF2B5EF4-FFF2-40B4-BE49-F238E27FC236}">
                <a16:creationId xmlns:a16="http://schemas.microsoft.com/office/drawing/2014/main" id="{A369A430-9425-8413-F01D-8097AED2F92D}"/>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3ABE5576-8A4C-AE93-EC9E-4995627164D0}"/>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48F3FA1B-858C-528C-2D72-EE58B6D9C189}"/>
              </a:ext>
            </a:extLst>
          </p:cNvPr>
          <p:cNvSpPr>
            <a:spLocks noGrp="1"/>
          </p:cNvSpPr>
          <p:nvPr>
            <p:ph type="sldNum" sz="quarter" idx="12"/>
          </p:nvPr>
        </p:nvSpPr>
        <p:spPr/>
        <p:txBody>
          <a:bodyPr/>
          <a:lstStyle/>
          <a:p>
            <a:fld id="{D6975048-8560-6844-9003-9E44BA219913}" type="slidenum">
              <a:rPr lang="da-DK" smtClean="0"/>
              <a:t>25</a:t>
            </a:fld>
            <a:endParaRPr lang="da-DK"/>
          </a:p>
        </p:txBody>
      </p:sp>
    </p:spTree>
    <p:extLst>
      <p:ext uri="{BB962C8B-B14F-4D97-AF65-F5344CB8AC3E}">
        <p14:creationId xmlns:p14="http://schemas.microsoft.com/office/powerpoint/2010/main" val="550463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EFA9-BB5C-A63F-D21E-F25D93A3511A}"/>
              </a:ext>
            </a:extLst>
          </p:cNvPr>
          <p:cNvSpPr>
            <a:spLocks noGrp="1"/>
          </p:cNvSpPr>
          <p:nvPr>
            <p:ph type="title"/>
          </p:nvPr>
        </p:nvSpPr>
        <p:spPr>
          <a:xfrm>
            <a:off x="838199" y="88615"/>
            <a:ext cx="10515600" cy="1325563"/>
          </a:xfrm>
        </p:spPr>
        <p:txBody>
          <a:bodyPr/>
          <a:lstStyle/>
          <a:p>
            <a:r>
              <a:rPr lang="da-DK" dirty="0"/>
              <a:t>Feature </a:t>
            </a:r>
            <a:r>
              <a:rPr lang="da-DK" dirty="0" err="1"/>
              <a:t>importance</a:t>
            </a:r>
            <a:br>
              <a:rPr lang="da-DK" dirty="0"/>
            </a:br>
            <a:r>
              <a:rPr lang="da-DK" sz="3200" dirty="0" err="1"/>
              <a:t>Intermediate</a:t>
            </a:r>
            <a:r>
              <a:rPr lang="da-DK" sz="3200" dirty="0"/>
              <a:t> 2 as </a:t>
            </a:r>
            <a:r>
              <a:rPr lang="da-DK" sz="3200" dirty="0" err="1"/>
              <a:t>training</a:t>
            </a:r>
            <a:r>
              <a:rPr lang="da-DK" sz="3200" dirty="0"/>
              <a:t> set</a:t>
            </a:r>
            <a:endParaRPr lang="da-DK" dirty="0"/>
          </a:p>
        </p:txBody>
      </p:sp>
      <p:pic>
        <p:nvPicPr>
          <p:cNvPr id="3" name="Picture 2">
            <a:extLst>
              <a:ext uri="{FF2B5EF4-FFF2-40B4-BE49-F238E27FC236}">
                <a16:creationId xmlns:a16="http://schemas.microsoft.com/office/drawing/2014/main" id="{3F536CF7-8F1D-F944-08D4-428CA8C3974B}"/>
              </a:ext>
            </a:extLst>
          </p:cNvPr>
          <p:cNvPicPr>
            <a:picLocks noChangeAspect="1"/>
          </p:cNvPicPr>
          <p:nvPr/>
        </p:nvPicPr>
        <p:blipFill>
          <a:blip r:embed="rId2"/>
          <a:stretch>
            <a:fillRect/>
          </a:stretch>
        </p:blipFill>
        <p:spPr>
          <a:xfrm>
            <a:off x="553597" y="1394764"/>
            <a:ext cx="11084805" cy="4711839"/>
          </a:xfrm>
          <a:prstGeom prst="rect">
            <a:avLst/>
          </a:prstGeom>
        </p:spPr>
      </p:pic>
      <p:sp>
        <p:nvSpPr>
          <p:cNvPr id="4" name="Date Placeholder 3">
            <a:extLst>
              <a:ext uri="{FF2B5EF4-FFF2-40B4-BE49-F238E27FC236}">
                <a16:creationId xmlns:a16="http://schemas.microsoft.com/office/drawing/2014/main" id="{2828391C-5AF0-DCCC-F8E1-8CD2FF72DBD6}"/>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FE8ED7AE-234A-CC95-AAF1-38638AC06161}"/>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571590C2-8683-79B1-1126-9D5CD5D7A7F4}"/>
              </a:ext>
            </a:extLst>
          </p:cNvPr>
          <p:cNvSpPr>
            <a:spLocks noGrp="1"/>
          </p:cNvSpPr>
          <p:nvPr>
            <p:ph type="sldNum" sz="quarter" idx="12"/>
          </p:nvPr>
        </p:nvSpPr>
        <p:spPr/>
        <p:txBody>
          <a:bodyPr/>
          <a:lstStyle/>
          <a:p>
            <a:fld id="{D6975048-8560-6844-9003-9E44BA219913}" type="slidenum">
              <a:rPr lang="da-DK" smtClean="0"/>
              <a:t>26</a:t>
            </a:fld>
            <a:endParaRPr lang="da-DK"/>
          </a:p>
        </p:txBody>
      </p:sp>
    </p:spTree>
    <p:extLst>
      <p:ext uri="{BB962C8B-B14F-4D97-AF65-F5344CB8AC3E}">
        <p14:creationId xmlns:p14="http://schemas.microsoft.com/office/powerpoint/2010/main" val="48965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EFA9-BB5C-A63F-D21E-F25D93A3511A}"/>
              </a:ext>
            </a:extLst>
          </p:cNvPr>
          <p:cNvSpPr>
            <a:spLocks noGrp="1"/>
          </p:cNvSpPr>
          <p:nvPr>
            <p:ph type="title"/>
          </p:nvPr>
        </p:nvSpPr>
        <p:spPr>
          <a:xfrm>
            <a:off x="838199" y="88615"/>
            <a:ext cx="10515600" cy="1325563"/>
          </a:xfrm>
        </p:spPr>
        <p:txBody>
          <a:bodyPr/>
          <a:lstStyle/>
          <a:p>
            <a:r>
              <a:rPr lang="da-DK" dirty="0" err="1"/>
              <a:t>Characterisation</a:t>
            </a:r>
            <a:r>
              <a:rPr lang="da-DK" dirty="0"/>
              <a:t> matrix</a:t>
            </a:r>
            <a:br>
              <a:rPr lang="da-DK" dirty="0"/>
            </a:br>
            <a:r>
              <a:rPr lang="da-DK" sz="3200" dirty="0" err="1"/>
              <a:t>Intermediate</a:t>
            </a:r>
            <a:r>
              <a:rPr lang="da-DK" sz="3200" dirty="0"/>
              <a:t> 2 as </a:t>
            </a:r>
            <a:r>
              <a:rPr lang="da-DK" sz="3200" dirty="0" err="1"/>
              <a:t>training</a:t>
            </a:r>
            <a:r>
              <a:rPr lang="da-DK" sz="3200" dirty="0"/>
              <a:t> set, </a:t>
            </a:r>
            <a:r>
              <a:rPr lang="da-DK" sz="3200" dirty="0" err="1"/>
              <a:t>prediction</a:t>
            </a:r>
            <a:r>
              <a:rPr lang="da-DK" sz="3200" dirty="0"/>
              <a:t> on </a:t>
            </a:r>
            <a:r>
              <a:rPr lang="da-DK" sz="3200" dirty="0" err="1"/>
              <a:t>dwarfs</a:t>
            </a:r>
            <a:endParaRPr lang="da-DK" dirty="0"/>
          </a:p>
        </p:txBody>
      </p:sp>
      <p:pic>
        <p:nvPicPr>
          <p:cNvPr id="4" name="Picture 3">
            <a:extLst>
              <a:ext uri="{FF2B5EF4-FFF2-40B4-BE49-F238E27FC236}">
                <a16:creationId xmlns:a16="http://schemas.microsoft.com/office/drawing/2014/main" id="{26DE1B01-9E14-37BA-D1D7-5A38D66C0B86}"/>
              </a:ext>
            </a:extLst>
          </p:cNvPr>
          <p:cNvPicPr>
            <a:picLocks noChangeAspect="1"/>
          </p:cNvPicPr>
          <p:nvPr/>
        </p:nvPicPr>
        <p:blipFill>
          <a:blip r:embed="rId2"/>
          <a:stretch>
            <a:fillRect/>
          </a:stretch>
        </p:blipFill>
        <p:spPr>
          <a:xfrm>
            <a:off x="2209799" y="1297865"/>
            <a:ext cx="7772400" cy="4748046"/>
          </a:xfrm>
          <a:prstGeom prst="rect">
            <a:avLst/>
          </a:prstGeom>
        </p:spPr>
      </p:pic>
      <p:sp>
        <p:nvSpPr>
          <p:cNvPr id="3" name="Date Placeholder 2">
            <a:extLst>
              <a:ext uri="{FF2B5EF4-FFF2-40B4-BE49-F238E27FC236}">
                <a16:creationId xmlns:a16="http://schemas.microsoft.com/office/drawing/2014/main" id="{547159FF-8D00-E820-19C3-136D82F9222A}"/>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E1C84A41-F398-BB20-C383-353CCB6CE11A}"/>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CD38C004-D504-FCF6-4EE5-645FBD9C633B}"/>
              </a:ext>
            </a:extLst>
          </p:cNvPr>
          <p:cNvSpPr>
            <a:spLocks noGrp="1"/>
          </p:cNvSpPr>
          <p:nvPr>
            <p:ph type="sldNum" sz="quarter" idx="12"/>
          </p:nvPr>
        </p:nvSpPr>
        <p:spPr/>
        <p:txBody>
          <a:bodyPr/>
          <a:lstStyle/>
          <a:p>
            <a:fld id="{D6975048-8560-6844-9003-9E44BA219913}" type="slidenum">
              <a:rPr lang="da-DK" smtClean="0"/>
              <a:t>27</a:t>
            </a:fld>
            <a:endParaRPr lang="da-DK"/>
          </a:p>
        </p:txBody>
      </p:sp>
    </p:spTree>
    <p:extLst>
      <p:ext uri="{BB962C8B-B14F-4D97-AF65-F5344CB8AC3E}">
        <p14:creationId xmlns:p14="http://schemas.microsoft.com/office/powerpoint/2010/main" val="274612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EFA9-BB5C-A63F-D21E-F25D93A3511A}"/>
              </a:ext>
            </a:extLst>
          </p:cNvPr>
          <p:cNvSpPr>
            <a:spLocks noGrp="1"/>
          </p:cNvSpPr>
          <p:nvPr>
            <p:ph type="title"/>
          </p:nvPr>
        </p:nvSpPr>
        <p:spPr>
          <a:xfrm>
            <a:off x="838199" y="88615"/>
            <a:ext cx="10515600" cy="1325563"/>
          </a:xfrm>
        </p:spPr>
        <p:txBody>
          <a:bodyPr/>
          <a:lstStyle/>
          <a:p>
            <a:r>
              <a:rPr lang="da-DK" dirty="0" err="1"/>
              <a:t>Characterisation</a:t>
            </a:r>
            <a:r>
              <a:rPr lang="da-DK" dirty="0"/>
              <a:t> matrix</a:t>
            </a:r>
            <a:br>
              <a:rPr lang="da-DK" dirty="0"/>
            </a:br>
            <a:r>
              <a:rPr lang="da-DK" sz="3200" dirty="0" err="1"/>
              <a:t>Intermediate</a:t>
            </a:r>
            <a:r>
              <a:rPr lang="da-DK" sz="3200" dirty="0"/>
              <a:t> 2 as </a:t>
            </a:r>
            <a:r>
              <a:rPr lang="da-DK" sz="3200" dirty="0" err="1"/>
              <a:t>training</a:t>
            </a:r>
            <a:r>
              <a:rPr lang="da-DK" sz="3200" dirty="0"/>
              <a:t> set, </a:t>
            </a:r>
            <a:r>
              <a:rPr lang="da-DK" sz="3200" dirty="0" err="1"/>
              <a:t>prediction</a:t>
            </a:r>
            <a:r>
              <a:rPr lang="da-DK" sz="3200" dirty="0"/>
              <a:t> on </a:t>
            </a:r>
            <a:r>
              <a:rPr lang="da-DK" sz="3200" dirty="0" err="1"/>
              <a:t>dwarfs</a:t>
            </a:r>
            <a:endParaRPr lang="da-DK" dirty="0"/>
          </a:p>
        </p:txBody>
      </p:sp>
      <p:pic>
        <p:nvPicPr>
          <p:cNvPr id="3" name="Picture 2">
            <a:extLst>
              <a:ext uri="{FF2B5EF4-FFF2-40B4-BE49-F238E27FC236}">
                <a16:creationId xmlns:a16="http://schemas.microsoft.com/office/drawing/2014/main" id="{EDA9262F-658F-4419-6B6D-C85A99413852}"/>
              </a:ext>
            </a:extLst>
          </p:cNvPr>
          <p:cNvPicPr>
            <a:picLocks noChangeAspect="1"/>
          </p:cNvPicPr>
          <p:nvPr/>
        </p:nvPicPr>
        <p:blipFill>
          <a:blip r:embed="rId2"/>
          <a:stretch>
            <a:fillRect/>
          </a:stretch>
        </p:blipFill>
        <p:spPr>
          <a:xfrm>
            <a:off x="2209799" y="1361628"/>
            <a:ext cx="7772400" cy="4697535"/>
          </a:xfrm>
          <a:prstGeom prst="rect">
            <a:avLst/>
          </a:prstGeom>
        </p:spPr>
      </p:pic>
      <p:sp>
        <p:nvSpPr>
          <p:cNvPr id="4" name="Date Placeholder 3">
            <a:extLst>
              <a:ext uri="{FF2B5EF4-FFF2-40B4-BE49-F238E27FC236}">
                <a16:creationId xmlns:a16="http://schemas.microsoft.com/office/drawing/2014/main" id="{9CEC0CEF-75BB-7235-4AC9-9E268AD9CB9C}"/>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B3A18A84-2DE9-12FF-AA3A-5490F730A5F3}"/>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7AFDC7A9-CD67-833C-D2B8-D7715B751874}"/>
              </a:ext>
            </a:extLst>
          </p:cNvPr>
          <p:cNvSpPr>
            <a:spLocks noGrp="1"/>
          </p:cNvSpPr>
          <p:nvPr>
            <p:ph type="sldNum" sz="quarter" idx="12"/>
          </p:nvPr>
        </p:nvSpPr>
        <p:spPr/>
        <p:txBody>
          <a:bodyPr/>
          <a:lstStyle/>
          <a:p>
            <a:fld id="{D6975048-8560-6844-9003-9E44BA219913}" type="slidenum">
              <a:rPr lang="da-DK" smtClean="0"/>
              <a:t>28</a:t>
            </a:fld>
            <a:endParaRPr lang="da-DK"/>
          </a:p>
        </p:txBody>
      </p:sp>
    </p:spTree>
    <p:extLst>
      <p:ext uri="{BB962C8B-B14F-4D97-AF65-F5344CB8AC3E}">
        <p14:creationId xmlns:p14="http://schemas.microsoft.com/office/powerpoint/2010/main" val="1801585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54F4-96C3-BFC6-9AD1-4E071D365890}"/>
              </a:ext>
            </a:extLst>
          </p:cNvPr>
          <p:cNvSpPr>
            <a:spLocks noGrp="1"/>
          </p:cNvSpPr>
          <p:nvPr>
            <p:ph type="title"/>
          </p:nvPr>
        </p:nvSpPr>
        <p:spPr/>
        <p:txBody>
          <a:bodyPr/>
          <a:lstStyle/>
          <a:p>
            <a:r>
              <a:rPr lang="da-DK" dirty="0"/>
              <a:t>Summary</a:t>
            </a:r>
          </a:p>
        </p:txBody>
      </p:sp>
      <p:sp>
        <p:nvSpPr>
          <p:cNvPr id="3" name="Content Placeholder 2">
            <a:extLst>
              <a:ext uri="{FF2B5EF4-FFF2-40B4-BE49-F238E27FC236}">
                <a16:creationId xmlns:a16="http://schemas.microsoft.com/office/drawing/2014/main" id="{A06E4873-C8A4-4A2F-AE10-AC60B69345A5}"/>
              </a:ext>
            </a:extLst>
          </p:cNvPr>
          <p:cNvSpPr>
            <a:spLocks noGrp="1"/>
          </p:cNvSpPr>
          <p:nvPr>
            <p:ph idx="1"/>
          </p:nvPr>
        </p:nvSpPr>
        <p:spPr>
          <a:xfrm>
            <a:off x="838200" y="1366345"/>
            <a:ext cx="10515600" cy="4810618"/>
          </a:xfrm>
        </p:spPr>
        <p:txBody>
          <a:bodyPr>
            <a:normAutofit fontScale="92500" lnSpcReduction="20000"/>
          </a:bodyPr>
          <a:lstStyle/>
          <a:p>
            <a:pPr>
              <a:lnSpc>
                <a:spcPct val="120000"/>
              </a:lnSpc>
            </a:pPr>
            <a:r>
              <a:rPr lang="en-GB" sz="1400" dirty="0">
                <a:effectLst/>
              </a:rPr>
              <a:t>Environmental features are poor predictors of AGN activity, even when used in combination with internal features. However, dwarf N2 and S2 BPT AGN that are identified as AGN in both RF and </a:t>
            </a:r>
            <a:r>
              <a:rPr lang="en-GB" sz="1400" dirty="0" err="1">
                <a:effectLst/>
              </a:rPr>
              <a:t>MaNGA</a:t>
            </a:r>
            <a:r>
              <a:rPr lang="en-GB" sz="1400" dirty="0">
                <a:effectLst/>
              </a:rPr>
              <a:t> data are on average closer to a massive galaxy than non-AGN.</a:t>
            </a:r>
          </a:p>
          <a:p>
            <a:pPr>
              <a:lnSpc>
                <a:spcPct val="120000"/>
              </a:lnSpc>
            </a:pPr>
            <a:r>
              <a:rPr lang="en-GB" sz="1400" dirty="0">
                <a:effectLst/>
              </a:rPr>
              <a:t>The more massive galaxies used for training, the better model, if going by F1 score alone. Going by score alone, though, washes out nuances such as class balance and feature importance. More massive galaxy models rely on fewer parameters that are more directly related to AGN activity. Specifically, [S ii] BPT ranks the [S ii]/H𝛼 ratio between inner and outer regions the highest – a feature that [N ii] BPT also rank highly but with a more flat feature importance distribution in general (</a:t>
            </a:r>
            <a:r>
              <a:rPr lang="en-GB" sz="1400" dirty="0" err="1">
                <a:effectLst/>
              </a:rPr>
              <a:t>i.e</a:t>
            </a:r>
            <a:r>
              <a:rPr lang="en-GB" sz="1400" dirty="0">
                <a:effectLst/>
              </a:rPr>
              <a:t> close to equal weighing of all features)</a:t>
            </a:r>
          </a:p>
          <a:p>
            <a:pPr>
              <a:lnSpc>
                <a:spcPct val="120000"/>
              </a:lnSpc>
            </a:pPr>
            <a:r>
              <a:rPr lang="en-GB" sz="1400" dirty="0">
                <a:effectLst/>
              </a:rPr>
              <a:t>Average stellar age within 1 effective radius is weighed the highest using lower mass galaxies as training sets but decreases in importance towards higher masses. For [N ii] BPT, metallicity, infrared colours, and [N ii]/H𝛼 inner/outer ratio are also ranked highly, while for [S ii] BPT, metallicity is less important and feature importance is ultimately dominated by [S ii]/H𝛼 inner/outer ratio.</a:t>
            </a:r>
          </a:p>
          <a:p>
            <a:pPr>
              <a:lnSpc>
                <a:spcPct val="120000"/>
              </a:lnSpc>
            </a:pPr>
            <a:r>
              <a:rPr lang="en-GB" sz="1400" dirty="0">
                <a:effectLst/>
              </a:rPr>
              <a:t>Predictions of dwarf galaxy classification from lower mass training sets yields results that most accurately resemble the observations, but the AGN occupation fraction is lower. As such, this training set alone is a poor choice for classifying AGN but can be used to find otherwise hidden AGN</a:t>
            </a:r>
          </a:p>
          <a:p>
            <a:pPr>
              <a:lnSpc>
                <a:spcPct val="120000"/>
              </a:lnSpc>
            </a:pPr>
            <a:r>
              <a:rPr lang="en-GB" sz="1400" dirty="0">
                <a:effectLst/>
              </a:rPr>
              <a:t>Conversely, higher mass training sets yield a high number of AGN that observations do not predict and generally disagrees the most with observations out of all models – despite their good CV scores. The question is then whether the predicted dwarf AGN actually are AGN.</a:t>
            </a:r>
          </a:p>
          <a:p>
            <a:pPr>
              <a:lnSpc>
                <a:spcPct val="120000"/>
              </a:lnSpc>
            </a:pPr>
            <a:r>
              <a:rPr lang="en-GB" sz="1400" dirty="0">
                <a:effectLst/>
              </a:rPr>
              <a:t>Since this study has been a preliminary approach, there are several improvements to the method that can be implemented for future work. Highest on the list is improving feature optimisation and inclusion. This includes reducing the number of features that are degenerate (</a:t>
            </a:r>
            <a:r>
              <a:rPr lang="en-GB" sz="1400" dirty="0" err="1">
                <a:effectLst/>
              </a:rPr>
              <a:t>e.g</a:t>
            </a:r>
            <a:r>
              <a:rPr lang="en-GB" sz="1400" dirty="0">
                <a:effectLst/>
              </a:rPr>
              <a:t> certain environmental parameters) while also including more relevant features (such as multi-wavelength data and colours).</a:t>
            </a:r>
          </a:p>
          <a:p>
            <a:pPr>
              <a:lnSpc>
                <a:spcPct val="120000"/>
              </a:lnSpc>
            </a:pPr>
            <a:r>
              <a:rPr lang="en-GB" sz="1400" dirty="0">
                <a:effectLst/>
              </a:rPr>
              <a:t>Further exploration of the different true/false </a:t>
            </a:r>
            <a:r>
              <a:rPr lang="en-GB" sz="1400" dirty="0" err="1">
                <a:effectLst/>
              </a:rPr>
              <a:t>postive</a:t>
            </a:r>
            <a:r>
              <a:rPr lang="en-GB" sz="1400" dirty="0">
                <a:effectLst/>
              </a:rPr>
              <a:t>/negative subcategories of dwarf AGN are similarly a venue for improving the validity of the method, but it can also be to adjust regular AGN selection methods such as the BPT diagram to better fit the dwarf mass regime.</a:t>
            </a:r>
            <a:endParaRPr lang="da-DK" sz="1000" dirty="0"/>
          </a:p>
        </p:txBody>
      </p:sp>
      <p:sp>
        <p:nvSpPr>
          <p:cNvPr id="4" name="Date Placeholder 3">
            <a:extLst>
              <a:ext uri="{FF2B5EF4-FFF2-40B4-BE49-F238E27FC236}">
                <a16:creationId xmlns:a16="http://schemas.microsoft.com/office/drawing/2014/main" id="{8E81D790-DF0E-6386-0DEE-2AD79C0E1F26}"/>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C31B6359-4ADC-8C86-3625-D585B1D40A7C}"/>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B55CEAC1-86D4-EBFB-F062-6F3DD8029F67}"/>
              </a:ext>
            </a:extLst>
          </p:cNvPr>
          <p:cNvSpPr>
            <a:spLocks noGrp="1"/>
          </p:cNvSpPr>
          <p:nvPr>
            <p:ph type="sldNum" sz="quarter" idx="12"/>
          </p:nvPr>
        </p:nvSpPr>
        <p:spPr/>
        <p:txBody>
          <a:bodyPr/>
          <a:lstStyle/>
          <a:p>
            <a:fld id="{D6975048-8560-6844-9003-9E44BA219913}" type="slidenum">
              <a:rPr lang="da-DK" smtClean="0"/>
              <a:t>29</a:t>
            </a:fld>
            <a:endParaRPr lang="da-DK"/>
          </a:p>
        </p:txBody>
      </p:sp>
    </p:spTree>
    <p:extLst>
      <p:ext uri="{BB962C8B-B14F-4D97-AF65-F5344CB8AC3E}">
        <p14:creationId xmlns:p14="http://schemas.microsoft.com/office/powerpoint/2010/main" val="827520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r the spell of the Magellanic Clouds">
            <a:extLst>
              <a:ext uri="{FF2B5EF4-FFF2-40B4-BE49-F238E27FC236}">
                <a16:creationId xmlns:a16="http://schemas.microsoft.com/office/drawing/2014/main" id="{46746E99-F0B0-626B-5F5C-4DA582DA5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83"/>
          <a:stretch/>
        </p:blipFill>
        <p:spPr bwMode="auto">
          <a:xfrm>
            <a:off x="0" y="-1293350"/>
            <a:ext cx="12192000" cy="74675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20704E-59A9-4D19-1AAF-C65E2C28AEDC}"/>
              </a:ext>
            </a:extLst>
          </p:cNvPr>
          <p:cNvSpPr>
            <a:spLocks noGrp="1"/>
          </p:cNvSpPr>
          <p:nvPr>
            <p:ph type="title"/>
          </p:nvPr>
        </p:nvSpPr>
        <p:spPr/>
        <p:txBody>
          <a:bodyPr/>
          <a:lstStyle/>
          <a:p>
            <a:r>
              <a:rPr lang="da-DK" dirty="0" err="1"/>
              <a:t>Dwarf</a:t>
            </a:r>
            <a:r>
              <a:rPr lang="da-DK" dirty="0"/>
              <a:t> </a:t>
            </a:r>
            <a:r>
              <a:rPr lang="da-DK" dirty="0" err="1"/>
              <a:t>galaxies</a:t>
            </a:r>
            <a:endParaRPr lang="da-DK" dirty="0"/>
          </a:p>
        </p:txBody>
      </p:sp>
      <p:sp>
        <p:nvSpPr>
          <p:cNvPr id="3" name="Content Placeholder 2">
            <a:extLst>
              <a:ext uri="{FF2B5EF4-FFF2-40B4-BE49-F238E27FC236}">
                <a16:creationId xmlns:a16="http://schemas.microsoft.com/office/drawing/2014/main" id="{BDFAC492-4031-3BF2-D569-D32446DC7F9C}"/>
              </a:ext>
            </a:extLst>
          </p:cNvPr>
          <p:cNvSpPr>
            <a:spLocks noGrp="1"/>
          </p:cNvSpPr>
          <p:nvPr>
            <p:ph idx="1"/>
          </p:nvPr>
        </p:nvSpPr>
        <p:spPr/>
        <p:txBody>
          <a:bodyPr/>
          <a:lstStyle/>
          <a:p>
            <a:endParaRPr lang="da-DK" dirty="0"/>
          </a:p>
        </p:txBody>
      </p:sp>
      <p:sp>
        <p:nvSpPr>
          <p:cNvPr id="5" name="TextBox 4">
            <a:extLst>
              <a:ext uri="{FF2B5EF4-FFF2-40B4-BE49-F238E27FC236}">
                <a16:creationId xmlns:a16="http://schemas.microsoft.com/office/drawing/2014/main" id="{C74E2974-8E3C-59EA-2BD7-1ECB895752AD}"/>
              </a:ext>
            </a:extLst>
          </p:cNvPr>
          <p:cNvSpPr txBox="1"/>
          <p:nvPr/>
        </p:nvSpPr>
        <p:spPr>
          <a:xfrm>
            <a:off x="-61232" y="5912638"/>
            <a:ext cx="6098720" cy="261610"/>
          </a:xfrm>
          <a:prstGeom prst="rect">
            <a:avLst/>
          </a:prstGeom>
          <a:noFill/>
        </p:spPr>
        <p:txBody>
          <a:bodyPr wrap="square">
            <a:spAutoFit/>
          </a:bodyPr>
          <a:lstStyle/>
          <a:p>
            <a:pPr algn="l" fontAlgn="t"/>
            <a:r>
              <a:rPr lang="en-GB" sz="1100" b="1" i="0" dirty="0">
                <a:solidFill>
                  <a:schemeClr val="bg1"/>
                </a:solidFill>
                <a:effectLst/>
                <a:latin typeface="Helvetica Neue LT ESO" panose="02000503000000020004" pitchFamily="2" charset="0"/>
              </a:rPr>
              <a:t>Credit: </a:t>
            </a:r>
            <a:r>
              <a:rPr lang="en-GB" sz="1100" b="0" i="0" dirty="0">
                <a:solidFill>
                  <a:schemeClr val="bg1"/>
                </a:solidFill>
                <a:effectLst/>
                <a:latin typeface="Helvetica Neue LT ESO" panose="02000503000000020004" pitchFamily="2" charset="0"/>
              </a:rPr>
              <a:t>ESO/C. Malin</a:t>
            </a:r>
          </a:p>
        </p:txBody>
      </p:sp>
      <p:sp>
        <p:nvSpPr>
          <p:cNvPr id="6" name="Date Placeholder 5">
            <a:extLst>
              <a:ext uri="{FF2B5EF4-FFF2-40B4-BE49-F238E27FC236}">
                <a16:creationId xmlns:a16="http://schemas.microsoft.com/office/drawing/2014/main" id="{BCAB97C6-D454-3C90-0D8A-7D24D3D1580B}"/>
              </a:ext>
            </a:extLst>
          </p:cNvPr>
          <p:cNvSpPr>
            <a:spLocks noGrp="1"/>
          </p:cNvSpPr>
          <p:nvPr>
            <p:ph type="dt" sz="half" idx="10"/>
          </p:nvPr>
        </p:nvSpPr>
        <p:spPr/>
        <p:txBody>
          <a:bodyPr/>
          <a:lstStyle/>
          <a:p>
            <a:r>
              <a:rPr lang="da-DK"/>
              <a:t>20.08.2024</a:t>
            </a:r>
          </a:p>
        </p:txBody>
      </p:sp>
      <p:sp>
        <p:nvSpPr>
          <p:cNvPr id="7" name="Footer Placeholder 6">
            <a:extLst>
              <a:ext uri="{FF2B5EF4-FFF2-40B4-BE49-F238E27FC236}">
                <a16:creationId xmlns:a16="http://schemas.microsoft.com/office/drawing/2014/main" id="{FE12E465-4413-6C7A-ADA9-4D360BB921D7}"/>
              </a:ext>
            </a:extLst>
          </p:cNvPr>
          <p:cNvSpPr>
            <a:spLocks noGrp="1"/>
          </p:cNvSpPr>
          <p:nvPr>
            <p:ph type="ftr" sz="quarter" idx="11"/>
          </p:nvPr>
        </p:nvSpPr>
        <p:spPr/>
        <p:txBody>
          <a:bodyPr/>
          <a:lstStyle/>
          <a:p>
            <a:r>
              <a:rPr lang="da-DK"/>
              <a:t>HAMLET - PHYSICS</a:t>
            </a:r>
          </a:p>
        </p:txBody>
      </p:sp>
      <p:sp>
        <p:nvSpPr>
          <p:cNvPr id="8" name="Slide Number Placeholder 7">
            <a:extLst>
              <a:ext uri="{FF2B5EF4-FFF2-40B4-BE49-F238E27FC236}">
                <a16:creationId xmlns:a16="http://schemas.microsoft.com/office/drawing/2014/main" id="{E8A90E1B-D7DB-6B7C-7D92-AF4601981585}"/>
              </a:ext>
            </a:extLst>
          </p:cNvPr>
          <p:cNvSpPr>
            <a:spLocks noGrp="1"/>
          </p:cNvSpPr>
          <p:nvPr>
            <p:ph type="sldNum" sz="quarter" idx="12"/>
          </p:nvPr>
        </p:nvSpPr>
        <p:spPr/>
        <p:txBody>
          <a:bodyPr/>
          <a:lstStyle/>
          <a:p>
            <a:fld id="{D6975048-8560-6844-9003-9E44BA219913}" type="slidenum">
              <a:rPr lang="da-DK" smtClean="0"/>
              <a:t>3</a:t>
            </a:fld>
            <a:endParaRPr lang="da-DK"/>
          </a:p>
        </p:txBody>
      </p:sp>
    </p:spTree>
    <p:extLst>
      <p:ext uri="{BB962C8B-B14F-4D97-AF65-F5344CB8AC3E}">
        <p14:creationId xmlns:p14="http://schemas.microsoft.com/office/powerpoint/2010/main" val="1282045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DECB08B-B3C5-5C44-0A40-BD895D519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24"/>
          <a:stretch/>
        </p:blipFill>
        <p:spPr bwMode="auto">
          <a:xfrm>
            <a:off x="5021364" y="0"/>
            <a:ext cx="7170636" cy="6176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2DCCE6-76D2-0B9B-D66F-7A50405E6454}"/>
              </a:ext>
            </a:extLst>
          </p:cNvPr>
          <p:cNvSpPr>
            <a:spLocks noGrp="1"/>
          </p:cNvSpPr>
          <p:nvPr>
            <p:ph type="title"/>
          </p:nvPr>
        </p:nvSpPr>
        <p:spPr/>
        <p:txBody>
          <a:bodyPr/>
          <a:lstStyle/>
          <a:p>
            <a:r>
              <a:rPr lang="da-DK" dirty="0" err="1"/>
              <a:t>Early</a:t>
            </a:r>
            <a:r>
              <a:rPr lang="da-DK" dirty="0"/>
              <a:t> </a:t>
            </a:r>
            <a:r>
              <a:rPr lang="da-DK" dirty="0" err="1"/>
              <a:t>galaxies</a:t>
            </a:r>
            <a:endParaRPr lang="da-DK" dirty="0"/>
          </a:p>
        </p:txBody>
      </p:sp>
      <p:sp>
        <p:nvSpPr>
          <p:cNvPr id="3" name="Content Placeholder 2">
            <a:extLst>
              <a:ext uri="{FF2B5EF4-FFF2-40B4-BE49-F238E27FC236}">
                <a16:creationId xmlns:a16="http://schemas.microsoft.com/office/drawing/2014/main" id="{8B8E2BD6-ABA7-CAAC-DC54-50B15599690F}"/>
              </a:ext>
            </a:extLst>
          </p:cNvPr>
          <p:cNvSpPr>
            <a:spLocks noGrp="1"/>
          </p:cNvSpPr>
          <p:nvPr>
            <p:ph idx="1"/>
          </p:nvPr>
        </p:nvSpPr>
        <p:spPr>
          <a:xfrm>
            <a:off x="0" y="1690688"/>
            <a:ext cx="10515600" cy="4351338"/>
          </a:xfrm>
        </p:spPr>
        <p:txBody>
          <a:bodyPr>
            <a:normAutofit/>
          </a:bodyPr>
          <a:lstStyle/>
          <a:p>
            <a:pPr marL="0" indent="0">
              <a:buNone/>
            </a:pPr>
            <a:r>
              <a:rPr lang="da-DK" sz="2200" dirty="0" err="1"/>
              <a:t>Dwarf</a:t>
            </a:r>
            <a:r>
              <a:rPr lang="da-DK" sz="2200" dirty="0"/>
              <a:t> </a:t>
            </a:r>
            <a:r>
              <a:rPr lang="da-DK" sz="2200" dirty="0" err="1"/>
              <a:t>galaxies</a:t>
            </a:r>
            <a:r>
              <a:rPr lang="da-DK" sz="2200" dirty="0"/>
              <a:t> </a:t>
            </a:r>
            <a:r>
              <a:rPr lang="da-DK" sz="2200" dirty="0" err="1"/>
              <a:t>are</a:t>
            </a:r>
            <a:r>
              <a:rPr lang="da-DK" sz="2200" dirty="0"/>
              <a:t> the </a:t>
            </a:r>
            <a:r>
              <a:rPr lang="da-DK" sz="2200" dirty="0" err="1"/>
              <a:t>first</a:t>
            </a:r>
            <a:r>
              <a:rPr lang="da-DK" sz="2200" dirty="0"/>
              <a:t> in the </a:t>
            </a:r>
            <a:r>
              <a:rPr lang="da-DK" sz="2200" dirty="0" err="1"/>
              <a:t>chain</a:t>
            </a:r>
            <a:r>
              <a:rPr lang="da-DK" sz="2200" dirty="0"/>
              <a:t>!</a:t>
            </a:r>
          </a:p>
        </p:txBody>
      </p:sp>
      <p:pic>
        <p:nvPicPr>
          <p:cNvPr id="2056" name="Picture 8">
            <a:extLst>
              <a:ext uri="{FF2B5EF4-FFF2-40B4-BE49-F238E27FC236}">
                <a16:creationId xmlns:a16="http://schemas.microsoft.com/office/drawing/2014/main" id="{AE4A5AB9-778B-E88D-8B9E-7B014B7E4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5063"/>
            <a:ext cx="5029200" cy="37719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10013736-6C6B-7D68-4E2F-2B61EE666B17}"/>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F5EDD44E-2359-B2D3-3118-B2D86BE2BB97}"/>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BF584D48-0A60-426B-D7A9-102F508ECDE1}"/>
              </a:ext>
            </a:extLst>
          </p:cNvPr>
          <p:cNvSpPr>
            <a:spLocks noGrp="1"/>
          </p:cNvSpPr>
          <p:nvPr>
            <p:ph type="sldNum" sz="quarter" idx="12"/>
          </p:nvPr>
        </p:nvSpPr>
        <p:spPr/>
        <p:txBody>
          <a:bodyPr/>
          <a:lstStyle/>
          <a:p>
            <a:fld id="{D6975048-8560-6844-9003-9E44BA219913}" type="slidenum">
              <a:rPr lang="da-DK" smtClean="0"/>
              <a:t>4</a:t>
            </a:fld>
            <a:endParaRPr lang="da-DK"/>
          </a:p>
        </p:txBody>
      </p:sp>
    </p:spTree>
    <p:extLst>
      <p:ext uri="{BB962C8B-B14F-4D97-AF65-F5344CB8AC3E}">
        <p14:creationId xmlns:p14="http://schemas.microsoft.com/office/powerpoint/2010/main" val="1953420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51B4B3F-005F-A007-61F7-11C733171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569"/>
            <a:ext cx="12192000" cy="632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1756CE-1476-820D-796F-F908B044C022}"/>
              </a:ext>
            </a:extLst>
          </p:cNvPr>
          <p:cNvSpPr>
            <a:spLocks noGrp="1"/>
          </p:cNvSpPr>
          <p:nvPr>
            <p:ph type="title"/>
          </p:nvPr>
        </p:nvSpPr>
        <p:spPr/>
        <p:txBody>
          <a:bodyPr/>
          <a:lstStyle/>
          <a:p>
            <a:r>
              <a:rPr lang="da-DK" dirty="0"/>
              <a:t>Active </a:t>
            </a:r>
            <a:r>
              <a:rPr lang="da-DK" dirty="0" err="1"/>
              <a:t>galactic</a:t>
            </a:r>
            <a:r>
              <a:rPr lang="da-DK" dirty="0"/>
              <a:t> </a:t>
            </a:r>
            <a:r>
              <a:rPr lang="da-DK" dirty="0" err="1"/>
              <a:t>nuclei</a:t>
            </a:r>
            <a:r>
              <a:rPr lang="da-DK" dirty="0"/>
              <a:t> (AGN)</a:t>
            </a:r>
            <a:br>
              <a:rPr lang="da-DK" dirty="0"/>
            </a:br>
            <a:r>
              <a:rPr lang="da-DK" sz="3200" dirty="0" err="1"/>
              <a:t>Centaurus</a:t>
            </a:r>
            <a:r>
              <a:rPr lang="da-DK" sz="3200" dirty="0"/>
              <a:t> A – </a:t>
            </a:r>
            <a:r>
              <a:rPr lang="da-DK" sz="3200" dirty="0" err="1"/>
              <a:t>closest</a:t>
            </a:r>
            <a:r>
              <a:rPr lang="da-DK" sz="3200" dirty="0"/>
              <a:t> </a:t>
            </a:r>
            <a:r>
              <a:rPr lang="da-DK" sz="3200" dirty="0" err="1"/>
              <a:t>active</a:t>
            </a:r>
            <a:r>
              <a:rPr lang="da-DK" sz="3200" dirty="0"/>
              <a:t> </a:t>
            </a:r>
            <a:r>
              <a:rPr lang="da-DK" sz="3200" dirty="0" err="1"/>
              <a:t>galaxy</a:t>
            </a:r>
            <a:endParaRPr lang="da-DK" dirty="0"/>
          </a:p>
        </p:txBody>
      </p:sp>
      <p:sp>
        <p:nvSpPr>
          <p:cNvPr id="3" name="Content Placeholder 2">
            <a:extLst>
              <a:ext uri="{FF2B5EF4-FFF2-40B4-BE49-F238E27FC236}">
                <a16:creationId xmlns:a16="http://schemas.microsoft.com/office/drawing/2014/main" id="{E2EFAC89-DC95-C727-9262-982DD516A61E}"/>
              </a:ext>
            </a:extLst>
          </p:cNvPr>
          <p:cNvSpPr>
            <a:spLocks noGrp="1"/>
          </p:cNvSpPr>
          <p:nvPr>
            <p:ph idx="1"/>
          </p:nvPr>
        </p:nvSpPr>
        <p:spPr/>
        <p:txBody>
          <a:bodyPr/>
          <a:lstStyle/>
          <a:p>
            <a:endParaRPr lang="da-DK"/>
          </a:p>
        </p:txBody>
      </p:sp>
      <p:sp>
        <p:nvSpPr>
          <p:cNvPr id="5" name="TextBox 4">
            <a:extLst>
              <a:ext uri="{FF2B5EF4-FFF2-40B4-BE49-F238E27FC236}">
                <a16:creationId xmlns:a16="http://schemas.microsoft.com/office/drawing/2014/main" id="{5CCC7BD4-C2E5-54C5-8B60-32BC1D61C251}"/>
              </a:ext>
            </a:extLst>
          </p:cNvPr>
          <p:cNvSpPr txBox="1"/>
          <p:nvPr/>
        </p:nvSpPr>
        <p:spPr>
          <a:xfrm>
            <a:off x="0" y="5886235"/>
            <a:ext cx="11600328" cy="261610"/>
          </a:xfrm>
          <a:prstGeom prst="rect">
            <a:avLst/>
          </a:prstGeom>
          <a:noFill/>
        </p:spPr>
        <p:txBody>
          <a:bodyPr wrap="square">
            <a:spAutoFit/>
          </a:bodyPr>
          <a:lstStyle/>
          <a:p>
            <a:pPr algn="l" fontAlgn="t"/>
            <a:r>
              <a:rPr lang="en-GB" sz="1100" b="1" i="0" dirty="0">
                <a:solidFill>
                  <a:schemeClr val="bg1">
                    <a:lumMod val="65000"/>
                  </a:schemeClr>
                </a:solidFill>
                <a:effectLst/>
                <a:latin typeface="Helvetica Neue LT ESO" panose="02000503000000020004" pitchFamily="2" charset="0"/>
              </a:rPr>
              <a:t>Credit: </a:t>
            </a:r>
            <a:r>
              <a:rPr lang="en-GB" sz="1100" b="0" i="0" dirty="0">
                <a:solidFill>
                  <a:schemeClr val="bg1">
                    <a:lumMod val="65000"/>
                  </a:schemeClr>
                </a:solidFill>
                <a:effectLst/>
                <a:latin typeface="Helvetica Neue LT ESO" panose="02000503000000020004" pitchFamily="2" charset="0"/>
              </a:rPr>
              <a:t>ESO,ESA/Hubble, NASA. Digitized Sky Survey. Acknowledgement: Davide de Martin</a:t>
            </a:r>
          </a:p>
        </p:txBody>
      </p:sp>
      <p:sp>
        <p:nvSpPr>
          <p:cNvPr id="4" name="Date Placeholder 3">
            <a:extLst>
              <a:ext uri="{FF2B5EF4-FFF2-40B4-BE49-F238E27FC236}">
                <a16:creationId xmlns:a16="http://schemas.microsoft.com/office/drawing/2014/main" id="{EDC5A0D8-07BC-B94F-D1F5-3F6E1CEA2107}"/>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B3664090-D9B3-9C06-98AC-A059499DD71B}"/>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E5A8E909-C172-1257-9759-2C3937AC6BF5}"/>
              </a:ext>
            </a:extLst>
          </p:cNvPr>
          <p:cNvSpPr>
            <a:spLocks noGrp="1"/>
          </p:cNvSpPr>
          <p:nvPr>
            <p:ph type="sldNum" sz="quarter" idx="12"/>
          </p:nvPr>
        </p:nvSpPr>
        <p:spPr/>
        <p:txBody>
          <a:bodyPr/>
          <a:lstStyle/>
          <a:p>
            <a:fld id="{D6975048-8560-6844-9003-9E44BA219913}" type="slidenum">
              <a:rPr lang="da-DK" smtClean="0"/>
              <a:t>5</a:t>
            </a:fld>
            <a:endParaRPr lang="da-DK"/>
          </a:p>
        </p:txBody>
      </p:sp>
    </p:spTree>
    <p:extLst>
      <p:ext uri="{BB962C8B-B14F-4D97-AF65-F5344CB8AC3E}">
        <p14:creationId xmlns:p14="http://schemas.microsoft.com/office/powerpoint/2010/main" val="158798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51B4B3F-005F-A007-61F7-11C733171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569"/>
            <a:ext cx="12192000" cy="632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1756CE-1476-820D-796F-F908B044C022}"/>
              </a:ext>
            </a:extLst>
          </p:cNvPr>
          <p:cNvSpPr>
            <a:spLocks noGrp="1"/>
          </p:cNvSpPr>
          <p:nvPr>
            <p:ph type="title"/>
          </p:nvPr>
        </p:nvSpPr>
        <p:spPr/>
        <p:txBody>
          <a:bodyPr/>
          <a:lstStyle/>
          <a:p>
            <a:r>
              <a:rPr lang="da-DK" dirty="0"/>
              <a:t>AGN jets</a:t>
            </a:r>
          </a:p>
        </p:txBody>
      </p:sp>
      <p:sp>
        <p:nvSpPr>
          <p:cNvPr id="3" name="Content Placeholder 2">
            <a:extLst>
              <a:ext uri="{FF2B5EF4-FFF2-40B4-BE49-F238E27FC236}">
                <a16:creationId xmlns:a16="http://schemas.microsoft.com/office/drawing/2014/main" id="{E2EFAC89-DC95-C727-9262-982DD516A61E}"/>
              </a:ext>
            </a:extLst>
          </p:cNvPr>
          <p:cNvSpPr>
            <a:spLocks noGrp="1"/>
          </p:cNvSpPr>
          <p:nvPr>
            <p:ph idx="1"/>
          </p:nvPr>
        </p:nvSpPr>
        <p:spPr/>
        <p:txBody>
          <a:bodyPr/>
          <a:lstStyle/>
          <a:p>
            <a:endParaRPr lang="da-DK" dirty="0"/>
          </a:p>
        </p:txBody>
      </p:sp>
      <p:sp>
        <p:nvSpPr>
          <p:cNvPr id="5" name="TextBox 4">
            <a:extLst>
              <a:ext uri="{FF2B5EF4-FFF2-40B4-BE49-F238E27FC236}">
                <a16:creationId xmlns:a16="http://schemas.microsoft.com/office/drawing/2014/main" id="{5CCC7BD4-C2E5-54C5-8B60-32BC1D61C251}"/>
              </a:ext>
            </a:extLst>
          </p:cNvPr>
          <p:cNvSpPr txBox="1"/>
          <p:nvPr/>
        </p:nvSpPr>
        <p:spPr>
          <a:xfrm>
            <a:off x="0" y="5886235"/>
            <a:ext cx="11600328" cy="261610"/>
          </a:xfrm>
          <a:prstGeom prst="rect">
            <a:avLst/>
          </a:prstGeom>
          <a:noFill/>
        </p:spPr>
        <p:txBody>
          <a:bodyPr wrap="square">
            <a:spAutoFit/>
          </a:bodyPr>
          <a:lstStyle/>
          <a:p>
            <a:pPr algn="l" fontAlgn="t"/>
            <a:r>
              <a:rPr lang="en-GB" sz="1100" b="1" i="0" dirty="0">
                <a:solidFill>
                  <a:schemeClr val="bg1">
                    <a:lumMod val="65000"/>
                  </a:schemeClr>
                </a:solidFill>
                <a:effectLst/>
                <a:latin typeface="Helvetica Neue LT ESO" panose="02000503000000020004" pitchFamily="2" charset="0"/>
              </a:rPr>
              <a:t>Credit: </a:t>
            </a:r>
            <a:r>
              <a:rPr lang="en-GB" sz="1100" b="0" i="0" dirty="0">
                <a:solidFill>
                  <a:schemeClr val="bg1">
                    <a:lumMod val="65000"/>
                  </a:schemeClr>
                </a:solidFill>
                <a:effectLst/>
                <a:latin typeface="Helvetica Neue LT ESO" panose="02000503000000020004" pitchFamily="2" charset="0"/>
              </a:rPr>
              <a:t>ESO,ESA/Hubble, NASA. Digitized Sky Survey. Acknowledgement: Davide de Martin</a:t>
            </a:r>
          </a:p>
        </p:txBody>
      </p:sp>
      <p:pic>
        <p:nvPicPr>
          <p:cNvPr id="3074" name="Picture 2">
            <a:extLst>
              <a:ext uri="{FF2B5EF4-FFF2-40B4-BE49-F238E27FC236}">
                <a16:creationId xmlns:a16="http://schemas.microsoft.com/office/drawing/2014/main" id="{92FA42AE-BDB3-63E4-C84E-5A577BED6A30}"/>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100637" y="1872138"/>
            <a:ext cx="2119331" cy="223196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727F6406-2B6F-49BE-B252-202801FCEA9F}"/>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3360691C-C15D-74C8-A1AA-273C621256DE}"/>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C1A427BD-C49A-7163-519F-566C946DE6A3}"/>
              </a:ext>
            </a:extLst>
          </p:cNvPr>
          <p:cNvSpPr>
            <a:spLocks noGrp="1"/>
          </p:cNvSpPr>
          <p:nvPr>
            <p:ph type="sldNum" sz="quarter" idx="12"/>
          </p:nvPr>
        </p:nvSpPr>
        <p:spPr/>
        <p:txBody>
          <a:bodyPr/>
          <a:lstStyle/>
          <a:p>
            <a:fld id="{D6975048-8560-6844-9003-9E44BA219913}" type="slidenum">
              <a:rPr lang="da-DK" smtClean="0"/>
              <a:t>6</a:t>
            </a:fld>
            <a:endParaRPr lang="da-DK"/>
          </a:p>
        </p:txBody>
      </p:sp>
    </p:spTree>
    <p:extLst>
      <p:ext uri="{BB962C8B-B14F-4D97-AF65-F5344CB8AC3E}">
        <p14:creationId xmlns:p14="http://schemas.microsoft.com/office/powerpoint/2010/main" val="214432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2FA42AE-BDB3-63E4-C84E-5A577BED6A30}"/>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20365538">
            <a:off x="1831259" y="-1209358"/>
            <a:ext cx="8597020" cy="90539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1756CE-1476-820D-796F-F908B044C022}"/>
              </a:ext>
            </a:extLst>
          </p:cNvPr>
          <p:cNvSpPr>
            <a:spLocks noGrp="1"/>
          </p:cNvSpPr>
          <p:nvPr>
            <p:ph type="title"/>
          </p:nvPr>
        </p:nvSpPr>
        <p:spPr/>
        <p:txBody>
          <a:bodyPr/>
          <a:lstStyle/>
          <a:p>
            <a:r>
              <a:rPr lang="da-DK" dirty="0"/>
              <a:t>Zoom in</a:t>
            </a:r>
          </a:p>
        </p:txBody>
      </p:sp>
      <p:sp>
        <p:nvSpPr>
          <p:cNvPr id="3" name="Content Placeholder 2">
            <a:extLst>
              <a:ext uri="{FF2B5EF4-FFF2-40B4-BE49-F238E27FC236}">
                <a16:creationId xmlns:a16="http://schemas.microsoft.com/office/drawing/2014/main" id="{E2EFAC89-DC95-C727-9262-982DD516A61E}"/>
              </a:ext>
            </a:extLst>
          </p:cNvPr>
          <p:cNvSpPr>
            <a:spLocks noGrp="1"/>
          </p:cNvSpPr>
          <p:nvPr>
            <p:ph idx="1"/>
          </p:nvPr>
        </p:nvSpPr>
        <p:spPr/>
        <p:txBody>
          <a:bodyPr/>
          <a:lstStyle/>
          <a:p>
            <a:endParaRPr lang="da-DK" dirty="0"/>
          </a:p>
        </p:txBody>
      </p:sp>
      <p:sp>
        <p:nvSpPr>
          <p:cNvPr id="5" name="TextBox 4">
            <a:extLst>
              <a:ext uri="{FF2B5EF4-FFF2-40B4-BE49-F238E27FC236}">
                <a16:creationId xmlns:a16="http://schemas.microsoft.com/office/drawing/2014/main" id="{5CCC7BD4-C2E5-54C5-8B60-32BC1D61C251}"/>
              </a:ext>
            </a:extLst>
          </p:cNvPr>
          <p:cNvSpPr txBox="1"/>
          <p:nvPr/>
        </p:nvSpPr>
        <p:spPr>
          <a:xfrm>
            <a:off x="0" y="5886235"/>
            <a:ext cx="11600328" cy="261610"/>
          </a:xfrm>
          <a:prstGeom prst="rect">
            <a:avLst/>
          </a:prstGeom>
        </p:spPr>
        <p:txBody>
          <a:bodyPr wrap="square">
            <a:spAutoFit/>
          </a:bodyPr>
          <a:lstStyle/>
          <a:p>
            <a:pPr algn="l" fontAlgn="t"/>
            <a:r>
              <a:rPr lang="en-GB" sz="1100" b="1" i="0" dirty="0">
                <a:solidFill>
                  <a:schemeClr val="bg1">
                    <a:lumMod val="65000"/>
                  </a:schemeClr>
                </a:solidFill>
                <a:effectLst/>
                <a:latin typeface="Helvetica Neue LT ESO" panose="02000503000000020004" pitchFamily="2" charset="0"/>
              </a:rPr>
              <a:t>Credit: </a:t>
            </a:r>
            <a:r>
              <a:rPr lang="en-GB" sz="1100" b="0" i="0" dirty="0">
                <a:solidFill>
                  <a:schemeClr val="bg1">
                    <a:lumMod val="65000"/>
                  </a:schemeClr>
                </a:solidFill>
                <a:effectLst/>
                <a:latin typeface="Helvetica Neue LT ESO" panose="02000503000000020004" pitchFamily="2" charset="0"/>
              </a:rPr>
              <a:t>ESO/WFI (Optical); </a:t>
            </a:r>
            <a:r>
              <a:rPr lang="en-GB" sz="1100" b="0" i="0" dirty="0" err="1">
                <a:solidFill>
                  <a:schemeClr val="bg1">
                    <a:lumMod val="65000"/>
                  </a:schemeClr>
                </a:solidFill>
                <a:effectLst/>
                <a:latin typeface="Helvetica Neue LT ESO" panose="02000503000000020004" pitchFamily="2" charset="0"/>
              </a:rPr>
              <a:t>MPIfR</a:t>
            </a:r>
            <a:r>
              <a:rPr lang="en-GB" sz="1100" b="0" i="0" dirty="0">
                <a:solidFill>
                  <a:schemeClr val="bg1">
                    <a:lumMod val="65000"/>
                  </a:schemeClr>
                </a:solidFill>
                <a:effectLst/>
                <a:latin typeface="Helvetica Neue LT ESO" panose="02000503000000020004" pitchFamily="2" charset="0"/>
              </a:rPr>
              <a:t>/ESO/APEX/</a:t>
            </a:r>
            <a:r>
              <a:rPr lang="en-GB" sz="1100" b="0" i="0" dirty="0" err="1">
                <a:solidFill>
                  <a:schemeClr val="bg1">
                    <a:lumMod val="65000"/>
                  </a:schemeClr>
                </a:solidFill>
                <a:effectLst/>
                <a:latin typeface="Helvetica Neue LT ESO" panose="02000503000000020004" pitchFamily="2" charset="0"/>
              </a:rPr>
              <a:t>A.Weiss</a:t>
            </a:r>
            <a:r>
              <a:rPr lang="en-GB" sz="1100" b="0" i="0" dirty="0">
                <a:solidFill>
                  <a:schemeClr val="bg1">
                    <a:lumMod val="65000"/>
                  </a:schemeClr>
                </a:solidFill>
                <a:effectLst/>
                <a:latin typeface="Helvetica Neue LT ESO" panose="02000503000000020004" pitchFamily="2" charset="0"/>
              </a:rPr>
              <a:t> et al. (Submillimetre); NASA/CXC/</a:t>
            </a:r>
            <a:r>
              <a:rPr lang="en-GB" sz="1100" b="0" i="0" dirty="0" err="1">
                <a:solidFill>
                  <a:schemeClr val="bg1">
                    <a:lumMod val="65000"/>
                  </a:schemeClr>
                </a:solidFill>
                <a:effectLst/>
                <a:latin typeface="Helvetica Neue LT ESO" panose="02000503000000020004" pitchFamily="2" charset="0"/>
              </a:rPr>
              <a:t>CfA</a:t>
            </a:r>
            <a:r>
              <a:rPr lang="en-GB" sz="1100" b="0" i="0" dirty="0">
                <a:solidFill>
                  <a:schemeClr val="bg1">
                    <a:lumMod val="65000"/>
                  </a:schemeClr>
                </a:solidFill>
                <a:effectLst/>
                <a:latin typeface="Helvetica Neue LT ESO" panose="02000503000000020004" pitchFamily="2" charset="0"/>
              </a:rPr>
              <a:t>/</a:t>
            </a:r>
            <a:r>
              <a:rPr lang="en-GB" sz="1100" b="0" i="0" dirty="0" err="1">
                <a:solidFill>
                  <a:schemeClr val="bg1">
                    <a:lumMod val="65000"/>
                  </a:schemeClr>
                </a:solidFill>
                <a:effectLst/>
                <a:latin typeface="Helvetica Neue LT ESO" panose="02000503000000020004" pitchFamily="2" charset="0"/>
              </a:rPr>
              <a:t>R.Kraft</a:t>
            </a:r>
            <a:r>
              <a:rPr lang="en-GB" sz="1100" b="0" i="0" dirty="0">
                <a:solidFill>
                  <a:schemeClr val="bg1">
                    <a:lumMod val="65000"/>
                  </a:schemeClr>
                </a:solidFill>
                <a:effectLst/>
                <a:latin typeface="Helvetica Neue LT ESO" panose="02000503000000020004" pitchFamily="2" charset="0"/>
              </a:rPr>
              <a:t> et al. (X-ray)</a:t>
            </a:r>
          </a:p>
        </p:txBody>
      </p:sp>
      <p:sp>
        <p:nvSpPr>
          <p:cNvPr id="4" name="Date Placeholder 3">
            <a:extLst>
              <a:ext uri="{FF2B5EF4-FFF2-40B4-BE49-F238E27FC236}">
                <a16:creationId xmlns:a16="http://schemas.microsoft.com/office/drawing/2014/main" id="{B630FCA7-46E1-3719-3172-F8B7868592D7}"/>
              </a:ext>
            </a:extLst>
          </p:cNvPr>
          <p:cNvSpPr>
            <a:spLocks noGrp="1"/>
          </p:cNvSpPr>
          <p:nvPr>
            <p:ph type="dt" sz="half" idx="10"/>
          </p:nvPr>
        </p:nvSpPr>
        <p:spPr/>
        <p:txBody>
          <a:bodyPr/>
          <a:lstStyle/>
          <a:p>
            <a:r>
              <a:rPr lang="da-DK"/>
              <a:t>20.08.2024</a:t>
            </a:r>
          </a:p>
        </p:txBody>
      </p:sp>
      <p:sp>
        <p:nvSpPr>
          <p:cNvPr id="6" name="Footer Placeholder 5">
            <a:extLst>
              <a:ext uri="{FF2B5EF4-FFF2-40B4-BE49-F238E27FC236}">
                <a16:creationId xmlns:a16="http://schemas.microsoft.com/office/drawing/2014/main" id="{D3EA3062-7030-A1DC-AF84-E9255EF5F77D}"/>
              </a:ext>
            </a:extLst>
          </p:cNvPr>
          <p:cNvSpPr>
            <a:spLocks noGrp="1"/>
          </p:cNvSpPr>
          <p:nvPr>
            <p:ph type="ftr" sz="quarter" idx="11"/>
          </p:nvPr>
        </p:nvSpPr>
        <p:spPr/>
        <p:txBody>
          <a:bodyPr/>
          <a:lstStyle/>
          <a:p>
            <a:r>
              <a:rPr lang="da-DK"/>
              <a:t>HAMLET - PHYSICS</a:t>
            </a:r>
          </a:p>
        </p:txBody>
      </p:sp>
      <p:sp>
        <p:nvSpPr>
          <p:cNvPr id="7" name="Slide Number Placeholder 6">
            <a:extLst>
              <a:ext uri="{FF2B5EF4-FFF2-40B4-BE49-F238E27FC236}">
                <a16:creationId xmlns:a16="http://schemas.microsoft.com/office/drawing/2014/main" id="{E71E1165-215C-85F9-CBA6-E85042385403}"/>
              </a:ext>
            </a:extLst>
          </p:cNvPr>
          <p:cNvSpPr>
            <a:spLocks noGrp="1"/>
          </p:cNvSpPr>
          <p:nvPr>
            <p:ph type="sldNum" sz="quarter" idx="12"/>
          </p:nvPr>
        </p:nvSpPr>
        <p:spPr/>
        <p:txBody>
          <a:bodyPr/>
          <a:lstStyle/>
          <a:p>
            <a:fld id="{D6975048-8560-6844-9003-9E44BA219913}" type="slidenum">
              <a:rPr lang="da-DK" smtClean="0"/>
              <a:t>7</a:t>
            </a:fld>
            <a:endParaRPr lang="da-DK"/>
          </a:p>
        </p:txBody>
      </p:sp>
    </p:spTree>
    <p:extLst>
      <p:ext uri="{BB962C8B-B14F-4D97-AF65-F5344CB8AC3E}">
        <p14:creationId xmlns:p14="http://schemas.microsoft.com/office/powerpoint/2010/main" val="1315342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2362011-59EE-34D9-B426-9D8B0FF46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8" b="25987"/>
          <a:stretch/>
        </p:blipFill>
        <p:spPr bwMode="auto">
          <a:xfrm>
            <a:off x="0" y="-247145"/>
            <a:ext cx="12192000" cy="64276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F96238-863A-4537-F17A-075FC94B5199}"/>
              </a:ext>
            </a:extLst>
          </p:cNvPr>
          <p:cNvSpPr>
            <a:spLocks noGrp="1"/>
          </p:cNvSpPr>
          <p:nvPr>
            <p:ph type="title"/>
          </p:nvPr>
        </p:nvSpPr>
        <p:spPr/>
        <p:txBody>
          <a:bodyPr/>
          <a:lstStyle/>
          <a:p>
            <a:r>
              <a:rPr lang="da-DK" dirty="0"/>
              <a:t>M87</a:t>
            </a:r>
            <a:br>
              <a:rPr lang="da-DK" dirty="0"/>
            </a:br>
            <a:r>
              <a:rPr lang="da-DK" sz="3200" dirty="0" err="1"/>
              <a:t>Another</a:t>
            </a:r>
            <a:r>
              <a:rPr lang="da-DK" sz="3200" dirty="0"/>
              <a:t> </a:t>
            </a:r>
            <a:r>
              <a:rPr lang="da-DK" sz="3200" dirty="0" err="1"/>
              <a:t>well-known</a:t>
            </a:r>
            <a:r>
              <a:rPr lang="da-DK" sz="3200" dirty="0"/>
              <a:t> </a:t>
            </a:r>
            <a:r>
              <a:rPr lang="da-DK" sz="3200" dirty="0" err="1"/>
              <a:t>active</a:t>
            </a:r>
            <a:r>
              <a:rPr lang="da-DK" sz="3200" dirty="0"/>
              <a:t> </a:t>
            </a:r>
            <a:r>
              <a:rPr lang="da-DK" sz="3200" dirty="0" err="1"/>
              <a:t>galaxy</a:t>
            </a:r>
            <a:endParaRPr lang="da-DK" dirty="0"/>
          </a:p>
        </p:txBody>
      </p:sp>
      <p:sp>
        <p:nvSpPr>
          <p:cNvPr id="3" name="Content Placeholder 2">
            <a:extLst>
              <a:ext uri="{FF2B5EF4-FFF2-40B4-BE49-F238E27FC236}">
                <a16:creationId xmlns:a16="http://schemas.microsoft.com/office/drawing/2014/main" id="{FD2BC0B3-AC08-6169-E8F2-2594FB578DEB}"/>
              </a:ext>
            </a:extLst>
          </p:cNvPr>
          <p:cNvSpPr>
            <a:spLocks noGrp="1"/>
          </p:cNvSpPr>
          <p:nvPr>
            <p:ph idx="1"/>
          </p:nvPr>
        </p:nvSpPr>
        <p:spPr/>
        <p:txBody>
          <a:bodyPr/>
          <a:lstStyle/>
          <a:p>
            <a:endParaRPr lang="da-DK"/>
          </a:p>
        </p:txBody>
      </p:sp>
      <p:sp>
        <p:nvSpPr>
          <p:cNvPr id="4" name="Date Placeholder 3">
            <a:extLst>
              <a:ext uri="{FF2B5EF4-FFF2-40B4-BE49-F238E27FC236}">
                <a16:creationId xmlns:a16="http://schemas.microsoft.com/office/drawing/2014/main" id="{AB5DD9E2-7EDF-3478-3662-7AD913A24495}"/>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34B27A03-9D59-78D2-AE03-C2F438037542}"/>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52A6DC84-C28A-AE42-D1E0-06CE0A6AFFCC}"/>
              </a:ext>
            </a:extLst>
          </p:cNvPr>
          <p:cNvSpPr>
            <a:spLocks noGrp="1"/>
          </p:cNvSpPr>
          <p:nvPr>
            <p:ph type="sldNum" sz="quarter" idx="12"/>
          </p:nvPr>
        </p:nvSpPr>
        <p:spPr/>
        <p:txBody>
          <a:bodyPr/>
          <a:lstStyle/>
          <a:p>
            <a:fld id="{D6975048-8560-6844-9003-9E44BA219913}" type="slidenum">
              <a:rPr lang="da-DK" smtClean="0"/>
              <a:t>8</a:t>
            </a:fld>
            <a:endParaRPr lang="da-DK"/>
          </a:p>
        </p:txBody>
      </p:sp>
    </p:spTree>
    <p:extLst>
      <p:ext uri="{BB962C8B-B14F-4D97-AF65-F5344CB8AC3E}">
        <p14:creationId xmlns:p14="http://schemas.microsoft.com/office/powerpoint/2010/main" val="1500727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rst Image of a Black Hole">
            <a:extLst>
              <a:ext uri="{FF2B5EF4-FFF2-40B4-BE49-F238E27FC236}">
                <a16:creationId xmlns:a16="http://schemas.microsoft.com/office/drawing/2014/main" id="{F4688ECD-FF62-5CDF-09C9-AF222454F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69"/>
            <a:ext cx="12192000" cy="71059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ED88EA-4F6D-478F-FD10-53893A0038C4}"/>
              </a:ext>
            </a:extLst>
          </p:cNvPr>
          <p:cNvSpPr>
            <a:spLocks noGrp="1"/>
          </p:cNvSpPr>
          <p:nvPr>
            <p:ph type="title"/>
          </p:nvPr>
        </p:nvSpPr>
        <p:spPr/>
        <p:txBody>
          <a:bodyPr/>
          <a:lstStyle/>
          <a:p>
            <a:r>
              <a:rPr lang="da-DK" dirty="0"/>
              <a:t>First image of a </a:t>
            </a:r>
            <a:r>
              <a:rPr lang="da-DK" dirty="0" err="1"/>
              <a:t>black</a:t>
            </a:r>
            <a:r>
              <a:rPr lang="da-DK" dirty="0"/>
              <a:t> hole</a:t>
            </a:r>
            <a:br>
              <a:rPr lang="da-DK" dirty="0"/>
            </a:br>
            <a:r>
              <a:rPr lang="da-DK" dirty="0"/>
              <a:t>M87* </a:t>
            </a:r>
          </a:p>
        </p:txBody>
      </p:sp>
      <p:sp>
        <p:nvSpPr>
          <p:cNvPr id="3" name="Content Placeholder 2">
            <a:extLst>
              <a:ext uri="{FF2B5EF4-FFF2-40B4-BE49-F238E27FC236}">
                <a16:creationId xmlns:a16="http://schemas.microsoft.com/office/drawing/2014/main" id="{7B5BA31A-3166-FAA7-6002-C18004F95F7C}"/>
              </a:ext>
            </a:extLst>
          </p:cNvPr>
          <p:cNvSpPr>
            <a:spLocks noGrp="1"/>
          </p:cNvSpPr>
          <p:nvPr>
            <p:ph idx="1"/>
          </p:nvPr>
        </p:nvSpPr>
        <p:spPr/>
        <p:txBody>
          <a:bodyPr/>
          <a:lstStyle/>
          <a:p>
            <a:endParaRPr lang="da-DK" dirty="0"/>
          </a:p>
        </p:txBody>
      </p:sp>
      <p:sp>
        <p:nvSpPr>
          <p:cNvPr id="4" name="Date Placeholder 3">
            <a:extLst>
              <a:ext uri="{FF2B5EF4-FFF2-40B4-BE49-F238E27FC236}">
                <a16:creationId xmlns:a16="http://schemas.microsoft.com/office/drawing/2014/main" id="{7BE19D52-D7A0-25F5-2566-4C174105E6DC}"/>
              </a:ext>
            </a:extLst>
          </p:cNvPr>
          <p:cNvSpPr>
            <a:spLocks noGrp="1"/>
          </p:cNvSpPr>
          <p:nvPr>
            <p:ph type="dt" sz="half" idx="10"/>
          </p:nvPr>
        </p:nvSpPr>
        <p:spPr/>
        <p:txBody>
          <a:bodyPr/>
          <a:lstStyle/>
          <a:p>
            <a:r>
              <a:rPr lang="da-DK"/>
              <a:t>20.08.2024</a:t>
            </a:r>
          </a:p>
        </p:txBody>
      </p:sp>
      <p:sp>
        <p:nvSpPr>
          <p:cNvPr id="5" name="Footer Placeholder 4">
            <a:extLst>
              <a:ext uri="{FF2B5EF4-FFF2-40B4-BE49-F238E27FC236}">
                <a16:creationId xmlns:a16="http://schemas.microsoft.com/office/drawing/2014/main" id="{020ECF0F-214D-1760-F40F-B3CE1D4D57CD}"/>
              </a:ext>
            </a:extLst>
          </p:cNvPr>
          <p:cNvSpPr>
            <a:spLocks noGrp="1"/>
          </p:cNvSpPr>
          <p:nvPr>
            <p:ph type="ftr" sz="quarter" idx="11"/>
          </p:nvPr>
        </p:nvSpPr>
        <p:spPr/>
        <p:txBody>
          <a:bodyPr/>
          <a:lstStyle/>
          <a:p>
            <a:r>
              <a:rPr lang="da-DK"/>
              <a:t>HAMLET - PHYSICS</a:t>
            </a:r>
          </a:p>
        </p:txBody>
      </p:sp>
      <p:sp>
        <p:nvSpPr>
          <p:cNvPr id="6" name="Slide Number Placeholder 5">
            <a:extLst>
              <a:ext uri="{FF2B5EF4-FFF2-40B4-BE49-F238E27FC236}">
                <a16:creationId xmlns:a16="http://schemas.microsoft.com/office/drawing/2014/main" id="{80F4A344-B1DA-5A5A-77D6-CE78D09E5FD5}"/>
              </a:ext>
            </a:extLst>
          </p:cNvPr>
          <p:cNvSpPr>
            <a:spLocks noGrp="1"/>
          </p:cNvSpPr>
          <p:nvPr>
            <p:ph type="sldNum" sz="quarter" idx="12"/>
          </p:nvPr>
        </p:nvSpPr>
        <p:spPr/>
        <p:txBody>
          <a:bodyPr/>
          <a:lstStyle/>
          <a:p>
            <a:fld id="{D6975048-8560-6844-9003-9E44BA219913}" type="slidenum">
              <a:rPr lang="da-DK" smtClean="0"/>
              <a:t>9</a:t>
            </a:fld>
            <a:endParaRPr lang="da-DK"/>
          </a:p>
        </p:txBody>
      </p:sp>
    </p:spTree>
    <p:extLst>
      <p:ext uri="{BB962C8B-B14F-4D97-AF65-F5344CB8AC3E}">
        <p14:creationId xmlns:p14="http://schemas.microsoft.com/office/powerpoint/2010/main" val="2516837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7917</TotalTime>
  <Words>1307</Words>
  <Application>Microsoft Macintosh PowerPoint</Application>
  <PresentationFormat>Widescreen</PresentationFormat>
  <Paragraphs>211</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Arial</vt:lpstr>
      <vt:lpstr>Cambria Math</vt:lpstr>
      <vt:lpstr>Helvetica Neue</vt:lpstr>
      <vt:lpstr>Helvetica Neue LT ESO</vt:lpstr>
      <vt:lpstr>Liberation Sans</vt:lpstr>
      <vt:lpstr>Segoe UI</vt:lpstr>
      <vt:lpstr>Symbol</vt:lpstr>
      <vt:lpstr>Office Theme</vt:lpstr>
      <vt:lpstr>Identifying dwarf AGN candidates through novel machine learning techniques</vt:lpstr>
      <vt:lpstr>Agenda</vt:lpstr>
      <vt:lpstr>Dwarf galaxies</vt:lpstr>
      <vt:lpstr>Early galaxies</vt:lpstr>
      <vt:lpstr>Active galactic nuclei (AGN) Centaurus A – closest active galaxy</vt:lpstr>
      <vt:lpstr>AGN jets</vt:lpstr>
      <vt:lpstr>Zoom in</vt:lpstr>
      <vt:lpstr>M87 Another well-known active galaxy</vt:lpstr>
      <vt:lpstr>First image of a black hole M87* </vt:lpstr>
      <vt:lpstr>Sense of scale </vt:lpstr>
      <vt:lpstr>Our black hole Sgr A*</vt:lpstr>
      <vt:lpstr>Slightly smaller</vt:lpstr>
      <vt:lpstr>Schematic of AGN</vt:lpstr>
      <vt:lpstr>How to distinguish ionisation?</vt:lpstr>
      <vt:lpstr>Optical diagnostic Baldwin-Phillips-Terlevich (BPT) diagram</vt:lpstr>
      <vt:lpstr>Optical diagnostic Baldwin-Phillips-Terlevich (BPT) diagram</vt:lpstr>
      <vt:lpstr>Improved since then</vt:lpstr>
      <vt:lpstr>With a few buts</vt:lpstr>
      <vt:lpstr>Other noteworthy methods</vt:lpstr>
      <vt:lpstr>PowerPoint Presentation</vt:lpstr>
      <vt:lpstr>PowerPoint Presentation</vt:lpstr>
      <vt:lpstr>Problems with dwarf galaxies</vt:lpstr>
      <vt:lpstr>Solutions</vt:lpstr>
      <vt:lpstr>My solution!</vt:lpstr>
      <vt:lpstr>Cross validation scores</vt:lpstr>
      <vt:lpstr>Feature importance Intermediate 2 as training set</vt:lpstr>
      <vt:lpstr>Characterisation matrix Intermediate 2 as training set, prediction on dwarfs</vt:lpstr>
      <vt:lpstr>Characterisation matrix Intermediate 2 as training set, prediction on dwarfs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Mikkel Theiss Kristensen</dc:creator>
  <cp:lastModifiedBy>Mikkel Theiss Kristensen</cp:lastModifiedBy>
  <cp:revision>11</cp:revision>
  <dcterms:created xsi:type="dcterms:W3CDTF">2024-08-13T08:33:58Z</dcterms:created>
  <dcterms:modified xsi:type="dcterms:W3CDTF">2024-08-20T09:53:35Z</dcterms:modified>
</cp:coreProperties>
</file>