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handoutMasterIdLst>
    <p:handoutMasterId r:id="rId28"/>
  </p:handoutMasterIdLst>
  <p:sldIdLst>
    <p:sldId id="349" r:id="rId2"/>
    <p:sldId id="319" r:id="rId3"/>
    <p:sldId id="395" r:id="rId4"/>
    <p:sldId id="396" r:id="rId5"/>
    <p:sldId id="397" r:id="rId6"/>
    <p:sldId id="328" r:id="rId7"/>
    <p:sldId id="398" r:id="rId8"/>
    <p:sldId id="318" r:id="rId9"/>
    <p:sldId id="399" r:id="rId10"/>
    <p:sldId id="400" r:id="rId11"/>
    <p:sldId id="401" r:id="rId12"/>
    <p:sldId id="339" r:id="rId13"/>
    <p:sldId id="316" r:id="rId14"/>
    <p:sldId id="340" r:id="rId15"/>
    <p:sldId id="393" r:id="rId16"/>
    <p:sldId id="390" r:id="rId17"/>
    <p:sldId id="327" r:id="rId18"/>
    <p:sldId id="320" r:id="rId19"/>
    <p:sldId id="330" r:id="rId20"/>
    <p:sldId id="391" r:id="rId21"/>
    <p:sldId id="392" r:id="rId22"/>
    <p:sldId id="348" r:id="rId23"/>
    <p:sldId id="302" r:id="rId24"/>
    <p:sldId id="325" r:id="rId25"/>
    <p:sldId id="338" r:id="rId2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9"/>
    </p:embeddedFont>
    <p:embeddedFont>
      <p:font typeface="Oswald" panose="00000500000000000000" pitchFamily="2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Master Thesis" id="{A3047EA9-04BD-42C6-AE4F-1FCE8269A37A}">
          <p14:sldIdLst>
            <p14:sldId id="349"/>
            <p14:sldId id="319"/>
            <p14:sldId id="395"/>
            <p14:sldId id="396"/>
            <p14:sldId id="397"/>
            <p14:sldId id="328"/>
            <p14:sldId id="398"/>
            <p14:sldId id="318"/>
            <p14:sldId id="399"/>
            <p14:sldId id="400"/>
            <p14:sldId id="401"/>
            <p14:sldId id="339"/>
            <p14:sldId id="316"/>
            <p14:sldId id="340"/>
          </p14:sldIdLst>
        </p14:section>
        <p14:section name="backup" id="{D56DC9FE-AC05-42A9-9DD2-1F6276FC7B8B}">
          <p14:sldIdLst>
            <p14:sldId id="393"/>
            <p14:sldId id="390"/>
            <p14:sldId id="327"/>
            <p14:sldId id="320"/>
            <p14:sldId id="330"/>
            <p14:sldId id="391"/>
            <p14:sldId id="392"/>
            <p14:sldId id="348"/>
            <p14:sldId id="302"/>
            <p14:sldId id="325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876500-4BD8-0506-AD7D-221FD3FBDB4E}" name="Maria Duran" initials="MD" userId="6efa37042cdbdb2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8EB6F8"/>
    <a:srgbClr val="FEFD66"/>
    <a:srgbClr val="7F7B92"/>
    <a:srgbClr val="66A0DB"/>
    <a:srgbClr val="4285F4"/>
    <a:srgbClr val="F6BDD0"/>
    <a:srgbClr val="FFAB40"/>
    <a:srgbClr val="F999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5039" autoAdjust="0"/>
  </p:normalViewPr>
  <p:slideViewPr>
    <p:cSldViewPr snapToGrid="0">
      <p:cViewPr varScale="1">
        <p:scale>
          <a:sx n="109" d="100"/>
          <a:sy n="109" d="100"/>
        </p:scale>
        <p:origin x="845" y="10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69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299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6D80DA-1253-C6E7-3D98-569E1DD2FB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439B50-7D1F-AEFA-B1DA-902C616787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9C914-B9DE-439C-ABFC-39F0ADC80B34}" type="datetimeFigureOut">
              <a:rPr lang="en-GB" smtClean="0"/>
              <a:t>05/07/2025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12E31-565A-2D3F-BCEE-4164801952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4AC48-6F09-E98B-A33E-C71681599C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9AE0A-E190-46B5-BE3A-AC9FA9234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240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7T14:16:05.742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412 155 11869,'-13'-26'983,"-2"0"-761,3 17 1,-16 1-195,-13 5 1,2 2 8,-7 1 1,13 1-137,-13 2 237,20 1 33,-23 11 127,22 10 117,2 4-264,14 4 0,34-6-68,16-5 1,-3-8-42,8-6 0,1 1 59,9 1 1,-2-1-89,0-4 0,-2-4 7,2-1 1,-11-6-51,4-7-35,-18 3-115,29-12 64,-35 4 74,6-9 45,-35-6 0,-17 3 62,-18 0 0,6 10-24,0 4 0,10 4 154,-11-1 0,8 3-30,-11-1 0,9 3-44,-9 2 0,8 0-74,-11 3 0,13 1 103,-13 2-28,23 3 68,-24 5-564,26 5 269,-8 7 75,6 4 43,9 9 28,4 0 112,12 0 160,5-9 35,14-4-235,3 0 1,14-6-114,6-1 0,-9-7-48,4-3 0,-4-3 85,11-3 0,-12-2 12,5-6-374,-16 5-489,16-12 623,-15 12 191,3-9 0,-12 10 0,-10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7T14:16:11.675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534 78 11762,'-33'-22'-251,"-7"7"1,-5 7 508,-12 3 1,13-2-110,-2-2 0,16 4-129,-10 0 1,11 4-71,-12 1 1,14 2-75,-10 10 9,13-6 105,-7 28 31,21-7 0,19 15 61,24-10 1,0-11-10,11-13 1,-5-1-97,6 1 1,1 0-18,4 0 1,6-4 11,6-1 1,-2-3-1,-1-3 1,-2-1 169,-3-4 1,-13-1-44,5-2-400,-20 2 267,15-10 271,-30-2-99,-18-4 0,-25 1-84,-23 8 0,11 6-192,3 5 0,13 0 0,-16-4 0,10 3 126,-17-2 0,12 4 273,-15-4 0,6 5 267,-9 1-337,8 0-384,-3 6 399,6 1-180,1 10-270,16 6 68,14 12 0,30-6 12,15-2-1,-4-8 165,23-9 0,-25 0 0,15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7T14:16:27.77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 12117,'53'0'983,"4"2"-492,0 1 1,-8 0-1,2-3 1,5-3-324,6 0 0,-6 1-245,-7 2 0,-7 0 73,4 0 0,-9 0 13,9 0 1,-11 0 73,12 0 1,-16 0 32,10 0 22,-17 0-36,25 0 1,-14 6 45,16 2 0,-8-1-95,1-5 0,-13-1 23,13-1-131,-20-3 43,25 2 513,-18 1-473,17 4 0,0 1-137,4-2 143,-16-3-119,9 0 71,-18 0-81,3 0-138,-4 0 235,-9 4 405,11-3-124,-6-1 184,5-1-227,-3-6-668,9 2-556,0 1 0,3-3 780,-15 5 1,-1-4-1,-12 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7T14:15:09.14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240 203 12098,'-27'-39'983,"8"6"-492,-6 13 1,-3 25-1,-6 25 1,5-5-129,12 18 1,4-3-576,4 11 0,14-10 200,17-7 1,2-17-58,18-9 0,-5-9 70,7-12 0,-11-1-108,-3-20 0,-8 1-108,-5-14 207,-8-1 1,-12-4 20,-15 5 0,0 15 550,-16 19 73,14 10-532,-28-9 1,20 19 5,-15 6 0,18 8 9,4 18 0,13-11-275,0 11 1,8-11-67,8 11 1,3-13 234,15-1 0,5-14 163,17-2 1,-15-9 314,5-9 1,-5-10-651,5-16 1,-9 1 10,-3-4 1,-15 9-28,-3-9 0,-14 13-51,-16-9 1,4 13 116,-17-5 1,2 10 298,-9 4 1,-1 7 131,-9 13 0,18 3-138,-5 10 1,14 7 338,-1 11-100,12-12 1,17 19-119,14-12 1,9 0-177,12-4 1,2-8-645,3-5 51,-9-8 1,13-17-299,-8-13 525,-15-3 1,-4-19 115,-20 0 0,-5 11 65,-17 2 1,-2 11 330,-15 2 0,10 8-466,-9 5 1,14 10-794,-10 7 738,13-1 0,3 18 0,12-3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7T14:15:13.14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116 278 12189,'14'-22'-517,"3"-6"1500,-15 19 0,4-9-492,-18 5 1,-3 14 491,-10 12-1051,11 0-265,-4 28 129,23-12 1,17 0 29,16-21 0,11-21 112,-7-25 0,0-6 67,-8-8 0,-14 5 0,-11 0 0,-17 17 106,-13 4 0,1 10 167,-18 8 0,8 8-89,-13 8 1,14 5-36,-5 4 0,17 1 65,-5 7-36,15-8 20,-4 19-283,28-9 1,14-1-170,21-9 1,-7-10-261,-2-11 183,-17-3 257,10-17 0,-39 2 46,-15-8 0,-4 14 290,-25 8 1,2 9 169,-6 12 0,11 0-593,5 17-336,7 0 0,15 10 246,18-6 0,4-11 0,29-17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7T14:15:18.813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153 89 11980,'-43'14'253,"9"12"0,14 0 238,16 16 1,5-16-1,8 13 1,3-20-1,18-1 1,-6-12-476,14-9 1,-16-9-332,8-14 0,-11-1 140,-2-20 1,-8 16 153,-5-12 1,-7 13 237,-10-9 1,-1 17 139,-20 5 0,8 9 134,-17 13 1,18 7-64,-14 10 0,13 10-105,1 12 1,11-12-324,9 11 0,10-18-185,12 5 12,-6-18 0,36 3 108,-8-15 0,-11-2-164,2-15 1,-14 1 62,6-18 1,-8 10-586,-6-15-143,-2 12 426,-12-21 689,-18 19 0,-12 12 270,-11 25 1,10 6-1,15 16 1,8-2 491,1 10-212,7-14-699,23 12 0,14-34-533,20-7 1,-11-7-524,-5-14 738,-16 9 0,0-19 0,-13 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D60A6425-2C17-A5E7-65A6-71C17D9E7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0a46354af_0_0:notes">
            <a:extLst>
              <a:ext uri="{FF2B5EF4-FFF2-40B4-BE49-F238E27FC236}">
                <a16:creationId xmlns:a16="http://schemas.microsoft.com/office/drawing/2014/main" id="{16E1A17A-09CC-1878-4F0F-34975E475A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0a46354af_0_0:notes">
            <a:extLst>
              <a:ext uri="{FF2B5EF4-FFF2-40B4-BE49-F238E27FC236}">
                <a16:creationId xmlns:a16="http://schemas.microsoft.com/office/drawing/2014/main" id="{B5C16F39-2F04-2C87-BAC8-4DEB98B81A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Hello</a:t>
            </a:r>
            <a:r>
              <a:rPr lang="es-ES" dirty="0"/>
              <a:t> </a:t>
            </a:r>
            <a:r>
              <a:rPr lang="es-ES" dirty="0" err="1"/>
              <a:t>everyone</a:t>
            </a:r>
            <a:r>
              <a:rPr lang="es-ES" dirty="0"/>
              <a:t>! </a:t>
            </a:r>
            <a:r>
              <a:rPr lang="es-ES" dirty="0" err="1"/>
              <a:t>I’m</a:t>
            </a:r>
            <a:r>
              <a:rPr lang="es-ES" dirty="0"/>
              <a:t> María Durán and </a:t>
            </a:r>
            <a:r>
              <a:rPr lang="es-ES" dirty="0" err="1"/>
              <a:t>today</a:t>
            </a:r>
            <a:r>
              <a:rPr lang="es-ES" dirty="0"/>
              <a:t> </a:t>
            </a:r>
            <a:r>
              <a:rPr lang="es-ES" dirty="0" err="1"/>
              <a:t>Im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present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master tesis Project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b="1" dirty="0" err="1"/>
              <a:t>Prospects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detecting</a:t>
            </a:r>
            <a:r>
              <a:rPr lang="es-ES" b="1" dirty="0"/>
              <a:t> quark </a:t>
            </a:r>
            <a:r>
              <a:rPr lang="es-ES" b="1" dirty="0" err="1"/>
              <a:t>star</a:t>
            </a:r>
            <a:r>
              <a:rPr lang="es-ES" b="1" dirty="0"/>
              <a:t> </a:t>
            </a:r>
            <a:r>
              <a:rPr lang="es-ES" b="1" dirty="0" err="1"/>
              <a:t>features</a:t>
            </a:r>
            <a:r>
              <a:rPr lang="es-ES" b="1" dirty="0"/>
              <a:t> </a:t>
            </a:r>
            <a:r>
              <a:rPr lang="es-ES" b="1" dirty="0" err="1"/>
              <a:t>with</a:t>
            </a:r>
            <a:r>
              <a:rPr lang="es-ES" b="1" dirty="0"/>
              <a:t> </a:t>
            </a:r>
            <a:r>
              <a:rPr lang="es-ES" b="1" dirty="0" err="1"/>
              <a:t>Icecube</a:t>
            </a:r>
            <a:r>
              <a:rPr lang="es-ES" dirty="0"/>
              <a:t>, </a:t>
            </a:r>
            <a:r>
              <a:rPr lang="es-ES" dirty="0" err="1"/>
              <a:t>supervised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Erin </a:t>
            </a:r>
            <a:r>
              <a:rPr lang="es-ES" dirty="0" err="1"/>
              <a:t>O’Sullivan</a:t>
            </a:r>
            <a:r>
              <a:rPr lang="es-ES" dirty="0"/>
              <a:t> and Jakob </a:t>
            </a:r>
            <a:r>
              <a:rPr lang="es-ES" dirty="0" err="1"/>
              <a:t>Beise</a:t>
            </a:r>
            <a:r>
              <a:rPr lang="es-E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691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endParaRPr lang="en-GB" dirty="0">
              <a:effectLst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Here’s I plot the simulated electron antineutrino emission light curve. 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have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orange: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-first collapse burst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-accretion phase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blue: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-second collapse (way sharper and brighter) almost 1 order of magnitude, much higher luminosity than the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model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endParaRPr lang="en-GB" b="0" dirty="0">
              <a:effectLst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endParaRPr lang="en-GB" b="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60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 </a:t>
            </a:r>
            <a:r>
              <a:rPr lang="es-ES" dirty="0" err="1"/>
              <a:t>simulate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detection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signal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energies</a:t>
            </a:r>
            <a:r>
              <a:rPr lang="es-ES" dirty="0"/>
              <a:t> and </a:t>
            </a:r>
            <a:r>
              <a:rPr lang="es-ES" dirty="0" err="1"/>
              <a:t>luminosities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hit </a:t>
            </a:r>
            <a:r>
              <a:rPr lang="es-ES" dirty="0" err="1"/>
              <a:t>rate</a:t>
            </a:r>
            <a:r>
              <a:rPr lang="es-ES" dirty="0"/>
              <a:t> per sensor </a:t>
            </a:r>
            <a:r>
              <a:rPr lang="es-ES" dirty="0" err="1"/>
              <a:t>equation</a:t>
            </a:r>
            <a:r>
              <a:rPr lang="en-GB" dirty="0"/>
              <a:t>, creating a signal hypothesis (orange)</a:t>
            </a:r>
          </a:p>
          <a:p>
            <a:endParaRPr lang="en-GB" dirty="0"/>
          </a:p>
          <a:p>
            <a:r>
              <a:rPr lang="en-GB" dirty="0"/>
              <a:t>Then, the null hypothesis, was calculated using a </a:t>
            </a:r>
            <a:r>
              <a:rPr lang="en-GB" dirty="0" err="1"/>
              <a:t>fourier</a:t>
            </a:r>
            <a:r>
              <a:rPr lang="en-GB" dirty="0"/>
              <a:t> transformation of the signal to cut the peak of he signal mimicking a </a:t>
            </a:r>
            <a:r>
              <a:rPr lang="en-GB" dirty="0" err="1"/>
              <a:t>CCSNe</a:t>
            </a:r>
            <a:r>
              <a:rPr lang="en-GB" dirty="0"/>
              <a:t> with no PT feature</a:t>
            </a:r>
            <a:endParaRPr lang="es-E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807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Finally</a:t>
            </a:r>
            <a:r>
              <a:rPr lang="es-ES" dirty="0"/>
              <a:t> I </a:t>
            </a:r>
            <a:r>
              <a:rPr lang="es-ES" dirty="0" err="1"/>
              <a:t>calculated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detection</a:t>
            </a:r>
            <a:r>
              <a:rPr lang="es-ES" dirty="0"/>
              <a:t> </a:t>
            </a:r>
            <a:r>
              <a:rPr lang="es-ES" dirty="0" err="1"/>
              <a:t>significance</a:t>
            </a:r>
            <a:r>
              <a:rPr lang="es-ES" dirty="0"/>
              <a:t> </a:t>
            </a:r>
            <a:r>
              <a:rPr lang="es-ES" dirty="0" err="1"/>
              <a:t>transforming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previous</a:t>
            </a:r>
            <a:r>
              <a:rPr lang="es-ES" dirty="0"/>
              <a:t> p </a:t>
            </a:r>
            <a:r>
              <a:rPr lang="es-ES" dirty="0" err="1"/>
              <a:t>value</a:t>
            </a:r>
            <a:r>
              <a:rPr lang="es-ES" dirty="0"/>
              <a:t> in a Z score: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how many standard deviations a value is from the mean under the null hypothesis.</a:t>
            </a:r>
          </a:p>
          <a:p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sym typeface="Wingdings" panose="05000000000000000000" pitchFamily="2" charset="2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In this plot the bands are the 16, 50 and 84 % confidence levels, and in blue we have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icecube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, orange gen2 and  green gen2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wls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sym typeface="Wingdings" panose="05000000000000000000" pitchFamily="2" charset="2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The main takeaway of this plot: 50 to 95 percent of the galaxy</a:t>
            </a:r>
          </a:p>
          <a:p>
            <a:r>
              <a:rPr lang="en-GB" dirty="0"/>
              <a:t>Top x-axis: galaxy edge, large and small </a:t>
            </a:r>
            <a:r>
              <a:rPr lang="en-GB" dirty="0" err="1"/>
              <a:t>magellanic</a:t>
            </a:r>
            <a:r>
              <a:rPr lang="en-GB" dirty="0"/>
              <a:t> clouds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515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AB91E7E3-0A1C-F27B-B24E-A8825C6C3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0a46354af_0_0:notes">
            <a:extLst>
              <a:ext uri="{FF2B5EF4-FFF2-40B4-BE49-F238E27FC236}">
                <a16:creationId xmlns:a16="http://schemas.microsoft.com/office/drawing/2014/main" id="{51C1E8D7-CCB2-FF22-B5D1-0570357895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0a46354af_0_0:notes">
            <a:extLst>
              <a:ext uri="{FF2B5EF4-FFF2-40B4-BE49-F238E27FC236}">
                <a16:creationId xmlns:a16="http://schemas.microsoft.com/office/drawing/2014/main" id="{1954636C-E61E-2D29-1CBF-1DC9D43B3D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9189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296A0E8B-2633-CA7A-A714-F7DED51F1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0a46354af_0_0:notes">
            <a:extLst>
              <a:ext uri="{FF2B5EF4-FFF2-40B4-BE49-F238E27FC236}">
                <a16:creationId xmlns:a16="http://schemas.microsoft.com/office/drawing/2014/main" id="{4E540B8A-C02F-FF13-280B-44E37A676D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0a46354af_0_0:notes">
            <a:extLst>
              <a:ext uri="{FF2B5EF4-FFF2-40B4-BE49-F238E27FC236}">
                <a16:creationId xmlns:a16="http://schemas.microsoft.com/office/drawing/2014/main" id="{E344C733-9E7A-8779-47B5-74C9A961DE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Lets</a:t>
            </a:r>
            <a:r>
              <a:rPr lang="es-ES" dirty="0"/>
              <a:t> </a:t>
            </a:r>
            <a:r>
              <a:rPr lang="es-ES" dirty="0" err="1"/>
              <a:t>now</a:t>
            </a:r>
            <a:r>
              <a:rPr lang="es-ES" dirty="0"/>
              <a:t> dive </a:t>
            </a:r>
            <a:r>
              <a:rPr lang="es-ES" dirty="0" err="1"/>
              <a:t>into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simulations</a:t>
            </a:r>
            <a:r>
              <a:rPr lang="es-ES" dirty="0"/>
              <a:t> and </a:t>
            </a:r>
            <a:r>
              <a:rPr lang="es-ES" dirty="0" err="1"/>
              <a:t>analysis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896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call</a:t>
            </a:r>
            <a:r>
              <a:rPr lang="es-ES" dirty="0"/>
              <a:t> neutrinos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ghostly</a:t>
            </a:r>
            <a:r>
              <a:rPr lang="es-ES" dirty="0"/>
              <a:t> </a:t>
            </a:r>
            <a:r>
              <a:rPr lang="es-ES" dirty="0" err="1"/>
              <a:t>messengers</a:t>
            </a:r>
            <a:r>
              <a:rPr lang="es-ES" dirty="0"/>
              <a:t> 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interact</a:t>
            </a:r>
            <a:r>
              <a:rPr lang="es-ES" dirty="0"/>
              <a:t> </a:t>
            </a:r>
            <a:r>
              <a:rPr lang="es-ES" dirty="0" err="1"/>
              <a:t>via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weak</a:t>
            </a:r>
            <a:r>
              <a:rPr lang="es-ES" dirty="0"/>
              <a:t> </a:t>
            </a:r>
            <a:r>
              <a:rPr lang="es-ES" dirty="0" err="1"/>
              <a:t>force</a:t>
            </a:r>
            <a:r>
              <a:rPr lang="es-ES" dirty="0"/>
              <a:t>,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neutral </a:t>
            </a:r>
            <a:r>
              <a:rPr lang="es-ES" dirty="0" err="1"/>
              <a:t>current</a:t>
            </a:r>
            <a:r>
              <a:rPr lang="es-ES" dirty="0"/>
              <a:t> and </a:t>
            </a:r>
            <a:r>
              <a:rPr lang="es-ES" dirty="0" err="1"/>
              <a:t>charged</a:t>
            </a:r>
            <a:r>
              <a:rPr lang="es-ES" dirty="0"/>
              <a:t> </a:t>
            </a:r>
            <a:r>
              <a:rPr lang="es-ES" dirty="0" err="1"/>
              <a:t>current</a:t>
            </a:r>
            <a:r>
              <a:rPr lang="es-ES" dirty="0"/>
              <a:t> </a:t>
            </a:r>
            <a:r>
              <a:rPr lang="es-ES" dirty="0" err="1"/>
              <a:t>channels</a:t>
            </a:r>
            <a:r>
              <a:rPr lang="es-ES" dirty="0"/>
              <a:t>.</a:t>
            </a:r>
          </a:p>
          <a:p>
            <a:r>
              <a:rPr lang="es-ES" dirty="0"/>
              <a:t>-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can’t</a:t>
            </a:r>
            <a:r>
              <a:rPr lang="es-ES" dirty="0"/>
              <a:t> observe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directly</a:t>
            </a:r>
            <a:r>
              <a:rPr lang="es-ES" dirty="0"/>
              <a:t>. </a:t>
            </a:r>
          </a:p>
          <a:p>
            <a:r>
              <a:rPr lang="es-ES" dirty="0"/>
              <a:t>-</a:t>
            </a:r>
            <a:r>
              <a:rPr lang="es-ES" dirty="0" err="1"/>
              <a:t>We</a:t>
            </a:r>
            <a:r>
              <a:rPr lang="es-ES" dirty="0"/>
              <a:t> observe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product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interactions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matter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Now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might</a:t>
            </a:r>
            <a:r>
              <a:rPr lang="es-ES" dirty="0"/>
              <a:t> be </a:t>
            </a:r>
            <a:r>
              <a:rPr lang="es-ES" dirty="0" err="1"/>
              <a:t>wondering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do quark </a:t>
            </a:r>
            <a:r>
              <a:rPr lang="es-ES" dirty="0" err="1"/>
              <a:t>stars</a:t>
            </a:r>
            <a:r>
              <a:rPr lang="es-ES" dirty="0"/>
              <a:t> come </a:t>
            </a:r>
            <a:r>
              <a:rPr lang="es-ES" dirty="0" err="1"/>
              <a:t>from</a:t>
            </a:r>
            <a:r>
              <a:rPr lang="es-ES" dirty="0"/>
              <a:t> and </a:t>
            </a:r>
            <a:r>
              <a:rPr lang="es-ES" dirty="0" err="1"/>
              <a:t>how</a:t>
            </a:r>
            <a:r>
              <a:rPr lang="es-ES" dirty="0"/>
              <a:t> do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connect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neutrinos?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945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It’s important to understand the types of optical modules:</a:t>
            </a:r>
            <a:endParaRPr lang="en-GB" b="0" dirty="0">
              <a:effectLst/>
            </a:endParaRPr>
          </a:p>
          <a:p>
            <a:pPr rtl="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DOMs each contain a single photomultiplier tube (PMT).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mDOMs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planned for IceCube-Gen2, contain multiple PMTs—improving angular resolution and detection efficiency.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Some future designs may also include wavelength shifters, which further enhance light collection.</a:t>
            </a:r>
            <a:endParaRPr lang="en-GB" b="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546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endParaRPr lang="en-GB" dirty="0">
              <a:effectLst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Here’s I plot the simulated electron antineutrino emission light curve. 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have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orange: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-first collapse burst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-accretion phase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blue: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-second collapse (way sharper and brighter)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endParaRPr lang="en-GB" b="0" dirty="0">
              <a:effectLst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endParaRPr lang="en-GB" b="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754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07EFE23-B068-9EAD-E9AE-B0C46757D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0a46354af_0_0:notes">
            <a:extLst>
              <a:ext uri="{FF2B5EF4-FFF2-40B4-BE49-F238E27FC236}">
                <a16:creationId xmlns:a16="http://schemas.microsoft.com/office/drawing/2014/main" id="{08AEC217-36DA-E65A-17C2-E4EEF58DE0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0a46354af_0_0:notes">
            <a:extLst>
              <a:ext uri="{FF2B5EF4-FFF2-40B4-BE49-F238E27FC236}">
                <a16:creationId xmlns:a16="http://schemas.microsoft.com/office/drawing/2014/main" id="{BB28B405-C5E4-7C95-24D4-A71A2D3571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Let’s look at the first model—the 40-solar-mass progenitor, which forms a delayed black hole.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851242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 </a:t>
            </a:r>
            <a:r>
              <a:rPr lang="es-ES" dirty="0" err="1"/>
              <a:t>simulate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detection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signal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energies</a:t>
            </a:r>
            <a:r>
              <a:rPr lang="es-ES" dirty="0"/>
              <a:t> and </a:t>
            </a:r>
            <a:r>
              <a:rPr lang="es-ES" dirty="0" err="1"/>
              <a:t>luminosities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hit </a:t>
            </a:r>
            <a:r>
              <a:rPr lang="es-ES" dirty="0" err="1"/>
              <a:t>rate</a:t>
            </a:r>
            <a:r>
              <a:rPr lang="es-ES" dirty="0"/>
              <a:t> per sensor </a:t>
            </a:r>
            <a:r>
              <a:rPr lang="es-ES" dirty="0" err="1"/>
              <a:t>equation</a:t>
            </a:r>
            <a:r>
              <a:rPr lang="en-GB" dirty="0"/>
              <a:t>, creating a signal hypothesis (orange)</a:t>
            </a:r>
          </a:p>
          <a:p>
            <a:endParaRPr lang="en-GB" dirty="0"/>
          </a:p>
          <a:p>
            <a:r>
              <a:rPr lang="en-GB" dirty="0"/>
              <a:t>Then, the null hypothesis, was calculated using a </a:t>
            </a:r>
            <a:r>
              <a:rPr lang="en-GB" dirty="0" err="1"/>
              <a:t>fourier</a:t>
            </a:r>
            <a:r>
              <a:rPr lang="en-GB" dirty="0"/>
              <a:t> transformation of the signal to cut the peak of he signal mimicking a </a:t>
            </a:r>
            <a:r>
              <a:rPr lang="en-GB" dirty="0" err="1"/>
              <a:t>CCSNe</a:t>
            </a:r>
            <a:r>
              <a:rPr lang="en-GB" dirty="0"/>
              <a:t> with no PT feature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493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objective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Project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assess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capability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IceCube</a:t>
            </a:r>
            <a:r>
              <a:rPr lang="es-ES" dirty="0"/>
              <a:t> and </a:t>
            </a:r>
            <a:r>
              <a:rPr lang="es-ES" dirty="0" err="1"/>
              <a:t>IceCube</a:t>
            </a:r>
            <a:r>
              <a:rPr lang="es-ES" dirty="0"/>
              <a:t> gen2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detect</a:t>
            </a:r>
            <a:r>
              <a:rPr lang="es-ES" dirty="0"/>
              <a:t> Sharp neutrino </a:t>
            </a:r>
            <a:r>
              <a:rPr lang="es-ES" dirty="0" err="1"/>
              <a:t>features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hadron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quarks </a:t>
            </a:r>
            <a:r>
              <a:rPr lang="es-ES" dirty="0" err="1"/>
              <a:t>phase</a:t>
            </a:r>
            <a:r>
              <a:rPr lang="es-ES" dirty="0"/>
              <a:t> </a:t>
            </a:r>
            <a:r>
              <a:rPr lang="es-ES" dirty="0" err="1"/>
              <a:t>transition</a:t>
            </a:r>
            <a:r>
              <a:rPr lang="es-ES" dirty="0"/>
              <a:t> </a:t>
            </a:r>
            <a:r>
              <a:rPr lang="es-ES" dirty="0" err="1"/>
              <a:t>present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formation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quark </a:t>
            </a:r>
            <a:r>
              <a:rPr lang="es-ES" dirty="0" err="1"/>
              <a:t>star</a:t>
            </a:r>
            <a:r>
              <a:rPr lang="es-ES" dirty="0"/>
              <a:t>. </a:t>
            </a:r>
          </a:p>
          <a:p>
            <a:endParaRPr lang="es-ES" dirty="0"/>
          </a:p>
          <a:p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qs</a:t>
            </a:r>
            <a:r>
              <a:rPr lang="es-ES" dirty="0"/>
              <a:t>?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theoretical</a:t>
            </a:r>
            <a:r>
              <a:rPr lang="es-ES" dirty="0"/>
              <a:t> </a:t>
            </a:r>
            <a:r>
              <a:rPr lang="es-ES" dirty="0" err="1"/>
              <a:t>type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compact </a:t>
            </a:r>
            <a:r>
              <a:rPr lang="es-ES" dirty="0" err="1"/>
              <a:t>object</a:t>
            </a:r>
            <a:r>
              <a:rPr lang="es-ES" dirty="0"/>
              <a:t>, so a </a:t>
            </a:r>
            <a:r>
              <a:rPr lang="es-ES" dirty="0" err="1"/>
              <a:t>remanant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dirty="0" err="1"/>
              <a:t>star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has </a:t>
            </a:r>
            <a:r>
              <a:rPr lang="es-ES" dirty="0" err="1"/>
              <a:t>burn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its</a:t>
            </a:r>
            <a:r>
              <a:rPr lang="es-ES" dirty="0"/>
              <a:t> nuclear fuel.</a:t>
            </a:r>
          </a:p>
          <a:p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instead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being</a:t>
            </a:r>
            <a:r>
              <a:rPr lang="es-ES" dirty="0"/>
              <a:t> </a:t>
            </a:r>
            <a:r>
              <a:rPr lang="es-ES" dirty="0" err="1"/>
              <a:t>composed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hadronic</a:t>
            </a:r>
            <a:r>
              <a:rPr lang="es-ES" dirty="0"/>
              <a:t> </a:t>
            </a:r>
            <a:r>
              <a:rPr lang="es-ES" dirty="0" err="1"/>
              <a:t>matter</a:t>
            </a:r>
            <a:r>
              <a:rPr lang="es-ES" dirty="0"/>
              <a:t>,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neutron</a:t>
            </a:r>
            <a:r>
              <a:rPr lang="es-ES" dirty="0"/>
              <a:t> </a:t>
            </a:r>
            <a:r>
              <a:rPr lang="es-ES" dirty="0" err="1"/>
              <a:t>star</a:t>
            </a:r>
            <a:r>
              <a:rPr lang="es-ES" dirty="0"/>
              <a:t>,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composed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deconfined</a:t>
            </a:r>
            <a:r>
              <a:rPr lang="es-ES" dirty="0"/>
              <a:t> quark </a:t>
            </a:r>
            <a:r>
              <a:rPr lang="es-ES" dirty="0" err="1"/>
              <a:t>matter</a:t>
            </a:r>
            <a:r>
              <a:rPr lang="es-ES" dirty="0"/>
              <a:t>.</a:t>
            </a:r>
          </a:p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could</a:t>
            </a:r>
            <a:r>
              <a:rPr lang="es-ES" dirty="0"/>
              <a:t> use neutrinos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identify</a:t>
            </a:r>
            <a:r>
              <a:rPr lang="es-ES" dirty="0"/>
              <a:t> </a:t>
            </a:r>
            <a:r>
              <a:rPr lang="es-ES" dirty="0" err="1"/>
              <a:t>such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object</a:t>
            </a:r>
            <a:r>
              <a:rPr lang="es-ES" dirty="0"/>
              <a:t> </a:t>
            </a:r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formation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87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Finally</a:t>
            </a:r>
            <a:r>
              <a:rPr lang="es-ES" dirty="0"/>
              <a:t> I </a:t>
            </a:r>
            <a:r>
              <a:rPr lang="es-ES" dirty="0" err="1"/>
              <a:t>calculated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detection</a:t>
            </a:r>
            <a:r>
              <a:rPr lang="es-ES" dirty="0"/>
              <a:t> </a:t>
            </a:r>
            <a:r>
              <a:rPr lang="es-ES" dirty="0" err="1"/>
              <a:t>significance</a:t>
            </a:r>
            <a:r>
              <a:rPr lang="es-ES" dirty="0"/>
              <a:t> </a:t>
            </a:r>
            <a:r>
              <a:rPr lang="es-ES" dirty="0" err="1"/>
              <a:t>transforming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previous</a:t>
            </a:r>
            <a:r>
              <a:rPr lang="es-ES" dirty="0"/>
              <a:t> p </a:t>
            </a:r>
            <a:r>
              <a:rPr lang="es-ES" dirty="0" err="1"/>
              <a:t>value</a:t>
            </a:r>
            <a:r>
              <a:rPr lang="es-ES" dirty="0"/>
              <a:t> in a Z score: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how many standard deviations a value is from the mean under the null hypothesis.</a:t>
            </a:r>
          </a:p>
          <a:p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sym typeface="Wingdings" panose="05000000000000000000" pitchFamily="2" charset="2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In this plot the bands are the 16, 50 and 84 % confidence levels, and in blue we have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icecube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, orange gen2 and  green gen2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wls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sym typeface="Wingdings" panose="05000000000000000000" pitchFamily="2" charset="2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The main takeaway of this plot: 50 to 95 percent of the galaxy</a:t>
            </a:r>
          </a:p>
          <a:p>
            <a:r>
              <a:rPr lang="en-GB" dirty="0"/>
              <a:t>Top x-axis: cumulative </a:t>
            </a:r>
            <a:r>
              <a:rPr lang="en-GB" dirty="0" err="1"/>
              <a:t>galatic</a:t>
            </a:r>
            <a:r>
              <a:rPr lang="en-GB" dirty="0"/>
              <a:t> </a:t>
            </a:r>
            <a:r>
              <a:rPr lang="en-GB" dirty="0" err="1"/>
              <a:t>ccsne</a:t>
            </a:r>
            <a:r>
              <a:rPr lang="en-GB" dirty="0"/>
              <a:t>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499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66C32C7B-5DE8-B8C0-7680-066FAD86F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0a46354af_0_0:notes">
            <a:extLst>
              <a:ext uri="{FF2B5EF4-FFF2-40B4-BE49-F238E27FC236}">
                <a16:creationId xmlns:a16="http://schemas.microsoft.com/office/drawing/2014/main" id="{690C3CC0-7574-1CC4-AF7F-A7F6168E43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0a46354af_0_0:notes">
            <a:extLst>
              <a:ext uri="{FF2B5EF4-FFF2-40B4-BE49-F238E27FC236}">
                <a16:creationId xmlns:a16="http://schemas.microsoft.com/office/drawing/2014/main" id="{1200103B-9D0D-B318-4051-68B472E520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Which</a:t>
            </a:r>
            <a:r>
              <a:rPr lang="es-ES" dirty="0"/>
              <a:t> can </a:t>
            </a:r>
            <a:r>
              <a:rPr lang="es-ES" dirty="0" err="1"/>
              <a:t>happen</a:t>
            </a:r>
            <a:r>
              <a:rPr lang="es-ES" dirty="0"/>
              <a:t> in a </a:t>
            </a:r>
            <a:r>
              <a:rPr lang="es-ES" dirty="0" err="1"/>
              <a:t>phase</a:t>
            </a:r>
            <a:r>
              <a:rPr lang="es-ES" dirty="0"/>
              <a:t> </a:t>
            </a:r>
            <a:r>
              <a:rPr lang="es-ES" dirty="0" err="1"/>
              <a:t>transition</a:t>
            </a:r>
            <a:r>
              <a:rPr lang="es-ES" dirty="0"/>
              <a:t> </a:t>
            </a:r>
            <a:r>
              <a:rPr lang="es-ES" dirty="0" err="1"/>
              <a:t>driven</a:t>
            </a:r>
            <a:r>
              <a:rPr lang="es-ES" dirty="0"/>
              <a:t> </a:t>
            </a:r>
            <a:r>
              <a:rPr lang="es-ES" dirty="0" err="1"/>
              <a:t>core</a:t>
            </a:r>
            <a:r>
              <a:rPr lang="es-ES" dirty="0"/>
              <a:t> </a:t>
            </a:r>
            <a:r>
              <a:rPr lang="es-ES" dirty="0" err="1"/>
              <a:t>collapse</a:t>
            </a:r>
            <a:r>
              <a:rPr lang="es-ES" dirty="0"/>
              <a:t> supernova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43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BA5C1E68-A673-704F-7E0D-12B816584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0a46354af_0_0:notes">
            <a:extLst>
              <a:ext uri="{FF2B5EF4-FFF2-40B4-BE49-F238E27FC236}">
                <a16:creationId xmlns:a16="http://schemas.microsoft.com/office/drawing/2014/main" id="{1EBCA5C7-DC42-638F-2E9B-CDE09A52CE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0a46354af_0_0:notes">
            <a:extLst>
              <a:ext uri="{FF2B5EF4-FFF2-40B4-BE49-F238E27FC236}">
                <a16:creationId xmlns:a16="http://schemas.microsoft.com/office/drawing/2014/main" id="{7132BB06-0A5C-EF15-BD31-9A760AF391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0" marR="38100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Stars with a main-sequence mass over 10 solar masses produce extended iron cores, where photodisintegration of heavy nuclei and electron captures reduce the radiative pressure, breaking its equilibrium with gravity. </a:t>
            </a:r>
            <a:endParaRPr lang="en-GB" dirty="0">
              <a:effectLst/>
            </a:endParaRPr>
          </a:p>
          <a:p>
            <a:pPr marL="381000" marR="38100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triggers gravitational collapse, making the core contract. Neutrinos from the nuclear reactions get trapped due to the high densities</a:t>
            </a:r>
            <a:endParaRPr lang="en-GB" dirty="0">
              <a:effectLst/>
            </a:endParaRPr>
          </a:p>
          <a:p>
            <a:pPr marL="381000" marR="38100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we zoom into the core, we see that the collapse triggers an outward-going shockwave that reduces the density in the outer layers of the core (called </a:t>
            </a: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neutrinospheres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 opening a window for neutrinos to escape—emitting a first neutrino burst.</a:t>
            </a:r>
            <a:endParaRPr lang="en-GB" dirty="0">
              <a:effectLst/>
            </a:endParaRPr>
          </a:p>
          <a:p>
            <a:pPr marL="381000" marR="38100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 this stage, the final fate of the star is not decided. Depending on the progenitor mass, it could end up as a black hole, or we could have what is called a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proto-neutron star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formed by neutrons—each composed of two down quarks and one up quark.</a:t>
            </a:r>
            <a:endParaRPr lang="en-GB" dirty="0">
              <a:effectLst/>
            </a:endParaRPr>
          </a:p>
          <a:p>
            <a:pPr marL="381000" marR="38100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the progenitor is massive enough, the density in the PNS can overcome the neutron degeneracy pressure, triggering a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phase transition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from hadronic to deconfined quark matter.</a:t>
            </a:r>
            <a:endParaRPr lang="en-GB" dirty="0">
              <a:effectLst/>
            </a:endParaRPr>
          </a:p>
          <a:p>
            <a:pPr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phase transition will lead to a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secondary gravitational collapse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which generates a second shockwave, enabling the release of a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second neutrino burst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dominated by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electron antineutrinos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938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IceCube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1 </a:t>
            </a:r>
            <a:r>
              <a:rPr lang="es-ES" dirty="0" err="1"/>
              <a:t>cubic</a:t>
            </a:r>
            <a:r>
              <a:rPr lang="es-ES" dirty="0"/>
              <a:t> </a:t>
            </a:r>
            <a:r>
              <a:rPr lang="es-ES" dirty="0" err="1"/>
              <a:t>kilometer</a:t>
            </a:r>
            <a:r>
              <a:rPr lang="es-ES" dirty="0"/>
              <a:t> neutrino </a:t>
            </a:r>
            <a:r>
              <a:rPr lang="es-ES" dirty="0" err="1"/>
              <a:t>obsertvatory</a:t>
            </a:r>
            <a:r>
              <a:rPr lang="es-ES" dirty="0"/>
              <a:t> in </a:t>
            </a:r>
            <a:r>
              <a:rPr lang="es-ES" dirty="0" err="1"/>
              <a:t>antartica</a:t>
            </a:r>
            <a:r>
              <a:rPr lang="es-ES" dirty="0"/>
              <a:t>, </a:t>
            </a:r>
            <a:r>
              <a:rPr lang="es-ES" dirty="0" err="1"/>
              <a:t>composed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86 </a:t>
            </a:r>
            <a:r>
              <a:rPr lang="es-ES" dirty="0" err="1"/>
              <a:t>strings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five</a:t>
            </a:r>
            <a:r>
              <a:rPr lang="es-ES" dirty="0"/>
              <a:t> </a:t>
            </a:r>
            <a:r>
              <a:rPr lang="es-ES" dirty="0" err="1"/>
              <a:t>thousand</a:t>
            </a:r>
            <a:r>
              <a:rPr lang="es-ES" dirty="0"/>
              <a:t> </a:t>
            </a:r>
            <a:r>
              <a:rPr lang="es-ES" dirty="0" err="1"/>
              <a:t>sixty</a:t>
            </a:r>
            <a:r>
              <a:rPr lang="es-ES" dirty="0"/>
              <a:t> digital </a:t>
            </a:r>
            <a:r>
              <a:rPr lang="es-ES" dirty="0" err="1"/>
              <a:t>optical</a:t>
            </a:r>
            <a:r>
              <a:rPr lang="es-ES" dirty="0"/>
              <a:t> modules.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detects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cherenkov</a:t>
            </a:r>
            <a:r>
              <a:rPr lang="es-ES" dirty="0"/>
              <a:t> </a:t>
            </a:r>
            <a:r>
              <a:rPr lang="es-ES" dirty="0" err="1"/>
              <a:t>radiation</a:t>
            </a:r>
            <a:r>
              <a:rPr lang="es-ES" dirty="0"/>
              <a:t> </a:t>
            </a:r>
            <a:r>
              <a:rPr lang="es-ES" dirty="0" err="1"/>
              <a:t>thanks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he </a:t>
            </a:r>
            <a:r>
              <a:rPr lang="es-ES" dirty="0" err="1"/>
              <a:t>photomultipliers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optical</a:t>
            </a:r>
            <a:r>
              <a:rPr lang="es-ES" dirty="0"/>
              <a:t> modules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578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expect two peaks in the neutrino signal from the core collapse supernova: 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-a first peak from the first collapse and a 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-second peak triggered by the second shockwave from the quark phase transition.</a:t>
            </a:r>
            <a:endParaRPr lang="en-GB" b="0" dirty="0">
              <a:effectLst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IceCube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is particularly sensitive to electron antineutrinos, which interact via inverse beta decay, producing a positron and a neutron. The positron emits Cherenkov light, which our optical modules detect.</a:t>
            </a:r>
            <a:endParaRPr lang="en-GB" b="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676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69B0F2D7-C137-2638-992C-FED40173D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0a46354af_0_0:notes">
            <a:extLst>
              <a:ext uri="{FF2B5EF4-FFF2-40B4-BE49-F238E27FC236}">
                <a16:creationId xmlns:a16="http://schemas.microsoft.com/office/drawing/2014/main" id="{3B1A0E55-D1E0-061D-CCA3-AC13B5C5DD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0a46354af_0_0:notes">
            <a:extLst>
              <a:ext uri="{FF2B5EF4-FFF2-40B4-BE49-F238E27FC236}">
                <a16:creationId xmlns:a16="http://schemas.microsoft.com/office/drawing/2014/main" id="{CED6CC13-106A-CB4D-FD4B-C31BBBC259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Lets</a:t>
            </a:r>
            <a:r>
              <a:rPr lang="es-ES" dirty="0"/>
              <a:t> </a:t>
            </a:r>
            <a:r>
              <a:rPr lang="es-ES" dirty="0" err="1"/>
              <a:t>now</a:t>
            </a:r>
            <a:r>
              <a:rPr lang="es-ES" dirty="0"/>
              <a:t> dive </a:t>
            </a:r>
            <a:r>
              <a:rPr lang="es-ES" dirty="0" err="1"/>
              <a:t>into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simulations</a:t>
            </a:r>
            <a:r>
              <a:rPr lang="es-ES" dirty="0"/>
              <a:t> and </a:t>
            </a:r>
            <a:r>
              <a:rPr lang="es-ES" dirty="0" err="1"/>
              <a:t>analysis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704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this work, Evan used GR1D to simulate the the phase-transition supernova taking into account the equations of state for hadronic and quark matter</a:t>
            </a: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focused the analysis on two stellar models:</a:t>
            </a:r>
            <a:endParaRPr lang="en-GB" b="0" dirty="0">
              <a:effectLst/>
            </a:endParaRPr>
          </a:p>
          <a:p>
            <a:pPr rtl="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40-solar-mass star that forms a black hole after the phase transition.</a:t>
            </a:r>
          </a:p>
          <a:p>
            <a:pPr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30-solar-mass star that leaves behind a quark star remnant.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using the ASTERIA simulation framework, I calculated the expected detector response for:</a:t>
            </a:r>
            <a:endParaRPr lang="en-GB" b="0" dirty="0">
              <a:effectLst/>
            </a:endParaRPr>
          </a:p>
          <a:p>
            <a:pPr rtl="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Current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IceCube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IceCube-Gen2</a:t>
            </a:r>
          </a:p>
          <a:p>
            <a:pPr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Gen2 + wavelength shifters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I used the hit rate formula that depends on luminosity, neutrino energy, detector efficiency, and distance squared.</a:t>
            </a:r>
            <a:endParaRPr lang="en-GB" b="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704B7-AF32-4329-AD3C-C5C963E4EDD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803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AB91E7E3-0A1C-F27B-B24E-A8825C6C3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0a46354af_0_0:notes">
            <a:extLst>
              <a:ext uri="{FF2B5EF4-FFF2-40B4-BE49-F238E27FC236}">
                <a16:creationId xmlns:a16="http://schemas.microsoft.com/office/drawing/2014/main" id="{51C1E8D7-CCB2-FF22-B5D1-0570357895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0a46354af_0_0:notes">
            <a:extLst>
              <a:ext uri="{FF2B5EF4-FFF2-40B4-BE49-F238E27FC236}">
                <a16:creationId xmlns:a16="http://schemas.microsoft.com/office/drawing/2014/main" id="{1954636C-E61E-2D29-1CBF-1DC9D43B3D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Now lets see what we get when we look at the quark star remnant model (with a 30sm progenitor)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458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37.png"/><Relationship Id="rId5" Type="http://schemas.openxmlformats.org/officeDocument/2006/relationships/image" Target="../media/image26.png"/><Relationship Id="rId10" Type="http://schemas.openxmlformats.org/officeDocument/2006/relationships/customXml" Target="../ink/ink3.xml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3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51.png"/><Relationship Id="rId5" Type="http://schemas.openxmlformats.org/officeDocument/2006/relationships/image" Target="../media/image44.png"/><Relationship Id="rId10" Type="http://schemas.openxmlformats.org/officeDocument/2006/relationships/customXml" Target="../ink/ink6.xml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5.jp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6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30539B72-0947-4AAA-E1BB-4FB65B9A4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50CC2323-C7EB-1B48-B85D-A94284E1BB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698" y="1209810"/>
            <a:ext cx="8520600" cy="205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/>
          <a:p>
            <a:r>
              <a:rPr lang="en-GB" noProof="0" dirty="0">
                <a:solidFill>
                  <a:srgbClr val="6581A0"/>
                </a:solidFill>
                <a:latin typeface="Oswald"/>
                <a:ea typeface="Oswald"/>
                <a:cs typeface="Oswald"/>
                <a:sym typeface="Oswald"/>
              </a:rPr>
              <a:t>Prospects for detecting quark star features with </a:t>
            </a:r>
            <a:r>
              <a:rPr lang="en-GB" noProof="0" dirty="0" err="1">
                <a:solidFill>
                  <a:srgbClr val="6581A0"/>
                </a:solidFill>
                <a:latin typeface="Oswald"/>
                <a:ea typeface="Oswald"/>
                <a:cs typeface="Oswald"/>
                <a:sym typeface="Oswald"/>
              </a:rPr>
              <a:t>IceCube</a:t>
            </a:r>
            <a:endParaRPr lang="en-GB" noProof="0" dirty="0">
              <a:solidFill>
                <a:srgbClr val="6581A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F124BA59-7EA2-8A5F-5D0D-4ECE9EF9F36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1698" y="3292338"/>
            <a:ext cx="8621287" cy="18511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-GB" sz="2700" dirty="0">
                <a:latin typeface="Oswald"/>
                <a:ea typeface="Oswald"/>
                <a:cs typeface="Oswald"/>
                <a:sym typeface="Oswald"/>
              </a:rPr>
              <a:t>María Durán de las Heras</a:t>
            </a:r>
          </a:p>
          <a:p>
            <a:r>
              <a:rPr lang="en-GB" sz="1600" dirty="0">
                <a:latin typeface="Oswald"/>
                <a:ea typeface="Oswald"/>
                <a:cs typeface="Oswald"/>
                <a:sym typeface="Oswald"/>
              </a:rPr>
              <a:t>Uppsala University </a:t>
            </a:r>
            <a:r>
              <a:rPr lang="en-GB" sz="1600" dirty="0" err="1">
                <a:latin typeface="Oswald"/>
                <a:ea typeface="Oswald"/>
                <a:cs typeface="Oswald"/>
                <a:sym typeface="Oswald"/>
              </a:rPr>
              <a:t>Msc</a:t>
            </a:r>
            <a:r>
              <a:rPr lang="en-GB" sz="1600" dirty="0">
                <a:latin typeface="Oswald"/>
                <a:ea typeface="Oswald"/>
                <a:cs typeface="Oswald"/>
                <a:sym typeface="Oswald"/>
              </a:rPr>
              <a:t> student</a:t>
            </a:r>
          </a:p>
          <a:p>
            <a:endParaRPr lang="en-GB" sz="1600" dirty="0">
              <a:latin typeface="Oswald"/>
              <a:ea typeface="Oswald"/>
              <a:cs typeface="Oswald"/>
              <a:sym typeface="Oswald"/>
            </a:endParaRPr>
          </a:p>
          <a:p>
            <a:endParaRPr lang="en-GB" sz="1600" dirty="0">
              <a:latin typeface="Oswald"/>
              <a:ea typeface="Oswald"/>
              <a:cs typeface="Oswald"/>
              <a:sym typeface="Oswald"/>
            </a:endParaRPr>
          </a:p>
          <a:p>
            <a:endParaRPr lang="en-GB" sz="1600" dirty="0">
              <a:latin typeface="Oswald"/>
              <a:ea typeface="Oswald"/>
              <a:cs typeface="Oswald"/>
              <a:sym typeface="Oswald"/>
            </a:endParaRPr>
          </a:p>
          <a:p>
            <a:r>
              <a:rPr lang="en-GB" sz="1600" dirty="0">
                <a:latin typeface="Oswald"/>
                <a:ea typeface="Oswald"/>
                <a:cs typeface="Oswald"/>
                <a:sym typeface="Oswald"/>
              </a:rPr>
              <a:t>				Supervisors: Erin O’Sullivan &amp; Jakob Beise</a:t>
            </a:r>
          </a:p>
        </p:txBody>
      </p:sp>
      <p:pic>
        <p:nvPicPr>
          <p:cNvPr id="56" name="Google Shape;56;p13">
            <a:extLst>
              <a:ext uri="{FF2B5EF4-FFF2-40B4-BE49-F238E27FC236}">
                <a16:creationId xmlns:a16="http://schemas.microsoft.com/office/drawing/2014/main" id="{4AA1BF4F-1C04-735F-3148-BCF1ECB417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80" y="3634764"/>
            <a:ext cx="1533599" cy="14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ceCube Logos – IceCube">
            <a:extLst>
              <a:ext uri="{FF2B5EF4-FFF2-40B4-BE49-F238E27FC236}">
                <a16:creationId xmlns:a16="http://schemas.microsoft.com/office/drawing/2014/main" id="{76BCCC2D-10A7-3F6C-2BDC-851A9DE80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026" y="3581327"/>
            <a:ext cx="1362974" cy="15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eCube Observatory Finds Source of Mysterious High-Energy Neutrinos">
            <a:extLst>
              <a:ext uri="{FF2B5EF4-FFF2-40B4-BE49-F238E27FC236}">
                <a16:creationId xmlns:a16="http://schemas.microsoft.com/office/drawing/2014/main" id="{2ADA1AFD-4D33-E507-DEC4-958529E01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4" b="50781"/>
          <a:stretch/>
        </p:blipFill>
        <p:spPr bwMode="auto">
          <a:xfrm flipH="1">
            <a:off x="-2" y="0"/>
            <a:ext cx="9144000" cy="13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095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D5C6D-7F04-79F5-37BD-8589AC678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a line&#10;&#10;AI-generated content may be incorrect.">
            <a:extLst>
              <a:ext uri="{FF2B5EF4-FFF2-40B4-BE49-F238E27FC236}">
                <a16:creationId xmlns:a16="http://schemas.microsoft.com/office/drawing/2014/main" id="{976CC571-B9B5-7365-CEA7-6CDFB229E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7304"/>
            <a:ext cx="4020716" cy="3197195"/>
          </a:xfrm>
          <a:prstGeom prst="rect">
            <a:avLst/>
          </a:prstGeom>
        </p:spPr>
      </p:pic>
      <p:pic>
        <p:nvPicPr>
          <p:cNvPr id="11" name="Picture 10" descr="IceCube Observatory Finds Source of Mysterious High-Energy Neutrinos">
            <a:extLst>
              <a:ext uri="{FF2B5EF4-FFF2-40B4-BE49-F238E27FC236}">
                <a16:creationId xmlns:a16="http://schemas.microsoft.com/office/drawing/2014/main" id="{60969208-A3ED-1DD0-1ECB-839FF7523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-7374" y="-17034"/>
            <a:ext cx="9151374" cy="87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2F0D3E-7883-581A-5761-E87CDF11A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14295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bg1"/>
                </a:solidFill>
                <a:latin typeface="Oswald"/>
                <a:sym typeface="Oswald"/>
              </a:rPr>
              <a:t>Simulations: quark star remnant</a:t>
            </a:r>
            <a:endParaRPr lang="en-GB" noProof="0" dirty="0">
              <a:latin typeface="Oswald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1E610-9713-A38D-7AF0-C73BE08B2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95" y="898926"/>
            <a:ext cx="8342189" cy="3208298"/>
          </a:xfrm>
        </p:spPr>
        <p:txBody>
          <a:bodyPr/>
          <a:lstStyle/>
          <a:p>
            <a:pPr marL="114297" indent="0">
              <a:buNone/>
            </a:pPr>
            <a:r>
              <a:rPr lang="en-GB" noProof="0" dirty="0">
                <a:latin typeface="Oswald" panose="00000500000000000000" pitchFamily="2" charset="0"/>
              </a:rPr>
              <a:t>Neutrino emission in a phase transition driven supernovae</a:t>
            </a:r>
          </a:p>
          <a:p>
            <a:pPr marL="114297" indent="0">
              <a:buNone/>
            </a:pPr>
            <a:r>
              <a:rPr lang="en-GB" noProof="0" dirty="0">
                <a:solidFill>
                  <a:srgbClr val="FFA918"/>
                </a:solidFill>
                <a:latin typeface="Oswald" panose="00000500000000000000" pitchFamily="2" charset="0"/>
              </a:rPr>
              <a:t>-First collapse emission</a:t>
            </a:r>
            <a:endParaRPr lang="en-GB" noProof="0" dirty="0">
              <a:latin typeface="Oswald" panose="00000500000000000000" pitchFamily="2" charset="0"/>
            </a:endParaRPr>
          </a:p>
          <a:p>
            <a:pPr marL="114297" indent="0">
              <a:buNone/>
            </a:pPr>
            <a:r>
              <a:rPr lang="en-GB" noProof="0" dirty="0">
                <a:solidFill>
                  <a:srgbClr val="0000FF"/>
                </a:solidFill>
                <a:latin typeface="Oswald" panose="00000500000000000000" pitchFamily="2" charset="0"/>
              </a:rPr>
              <a:t>-Phase transition emission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283476-CA22-6974-B908-65D64B609E0B}"/>
              </a:ext>
            </a:extLst>
          </p:cNvPr>
          <p:cNvCxnSpPr>
            <a:cxnSpLocks/>
          </p:cNvCxnSpPr>
          <p:nvPr/>
        </p:nvCxnSpPr>
        <p:spPr>
          <a:xfrm>
            <a:off x="1836466" y="3129491"/>
            <a:ext cx="0" cy="683440"/>
          </a:xfrm>
          <a:prstGeom prst="straightConnector1">
            <a:avLst/>
          </a:prstGeom>
          <a:ln w="57150">
            <a:solidFill>
              <a:srgbClr val="FFA91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E6B2A5-B1D0-DEB6-F882-329F50078695}"/>
              </a:ext>
            </a:extLst>
          </p:cNvPr>
          <p:cNvCxnSpPr>
            <a:cxnSpLocks/>
          </p:cNvCxnSpPr>
          <p:nvPr/>
        </p:nvCxnSpPr>
        <p:spPr>
          <a:xfrm>
            <a:off x="2708951" y="2916100"/>
            <a:ext cx="742613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D3A2EE-BC35-CD8B-27D3-202B2A0A03C9}"/>
              </a:ext>
            </a:extLst>
          </p:cNvPr>
          <p:cNvGrpSpPr/>
          <p:nvPr/>
        </p:nvGrpSpPr>
        <p:grpSpPr>
          <a:xfrm>
            <a:off x="3528936" y="1737709"/>
            <a:ext cx="5359590" cy="3262833"/>
            <a:chOff x="3528936" y="1737709"/>
            <a:chExt cx="5359590" cy="3262833"/>
          </a:xfrm>
        </p:grpSpPr>
        <p:pic>
          <p:nvPicPr>
            <p:cNvPr id="10" name="Picture 9" descr="A graph of a graph&#10;&#10;AI-generated content may be incorrect.">
              <a:extLst>
                <a:ext uri="{FF2B5EF4-FFF2-40B4-BE49-F238E27FC236}">
                  <a16:creationId xmlns:a16="http://schemas.microsoft.com/office/drawing/2014/main" id="{4F9A64D8-43ED-D4BC-21A6-8548FE415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87"/>
            <a:stretch/>
          </p:blipFill>
          <p:spPr>
            <a:xfrm>
              <a:off x="4604119" y="1879704"/>
              <a:ext cx="4284407" cy="309163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9147D6E-3515-234F-5244-2C2B28DD3B98}"/>
                </a:ext>
              </a:extLst>
            </p:cNvPr>
            <p:cNvGrpSpPr/>
            <p:nvPr/>
          </p:nvGrpSpPr>
          <p:grpSpPr>
            <a:xfrm>
              <a:off x="3528936" y="1737709"/>
              <a:ext cx="1010947" cy="3262833"/>
              <a:chOff x="3451294" y="1737708"/>
              <a:chExt cx="1287382" cy="3262834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8326E20-84C1-823B-A02D-2E29D36A94E0}"/>
                  </a:ext>
                </a:extLst>
              </p:cNvPr>
              <p:cNvSpPr/>
              <p:nvPr/>
            </p:nvSpPr>
            <p:spPr>
              <a:xfrm>
                <a:off x="3451294" y="2072646"/>
                <a:ext cx="626247" cy="2590560"/>
              </a:xfrm>
              <a:prstGeom prst="ellipse">
                <a:avLst/>
              </a:prstGeom>
              <a:solidFill>
                <a:schemeClr val="tx2">
                  <a:lumMod val="75000"/>
                  <a:lumOff val="25000"/>
                  <a:alpha val="33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AC7E266-C73B-4491-4601-0968A20DEA56}"/>
                  </a:ext>
                </a:extLst>
              </p:cNvPr>
              <p:cNvCxnSpPr>
                <a:cxnSpLocks/>
                <a:stCxn id="5" idx="4"/>
              </p:cNvCxnSpPr>
              <p:nvPr/>
            </p:nvCxnSpPr>
            <p:spPr>
              <a:xfrm>
                <a:off x="3764418" y="4663206"/>
                <a:ext cx="974258" cy="337336"/>
              </a:xfrm>
              <a:prstGeom prst="line">
                <a:avLst/>
              </a:prstGeom>
              <a:ln w="28575">
                <a:solidFill>
                  <a:srgbClr val="8EB6F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06868D0-7643-65AE-3013-B53CC9D15DEB}"/>
                  </a:ext>
                </a:extLst>
              </p:cNvPr>
              <p:cNvCxnSpPr>
                <a:cxnSpLocks/>
                <a:stCxn id="5" idx="0"/>
              </p:cNvCxnSpPr>
              <p:nvPr/>
            </p:nvCxnSpPr>
            <p:spPr>
              <a:xfrm flipV="1">
                <a:off x="3764418" y="1737708"/>
                <a:ext cx="974258" cy="334938"/>
              </a:xfrm>
              <a:prstGeom prst="line">
                <a:avLst/>
              </a:prstGeom>
              <a:ln w="28575">
                <a:solidFill>
                  <a:srgbClr val="8EB6F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D5FA5F-7C1C-5102-5A20-EAC2EF12A863}"/>
                </a:ext>
              </a:extLst>
            </p:cNvPr>
            <p:cNvSpPr/>
            <p:nvPr/>
          </p:nvSpPr>
          <p:spPr>
            <a:xfrm>
              <a:off x="4539882" y="1737709"/>
              <a:ext cx="4104715" cy="3262833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D21B-C1D1-13D9-3EE3-567A0797FD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131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B4A9D-1917-CA1F-D2B5-891489A53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eCube Observatory Finds Source of Mysterious High-Energy Neutrinos">
            <a:extLst>
              <a:ext uri="{FF2B5EF4-FFF2-40B4-BE49-F238E27FC236}">
                <a16:creationId xmlns:a16="http://schemas.microsoft.com/office/drawing/2014/main" id="{C63B9D99-E0FB-3F44-F178-D6F0DCBBD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0" y="-58020"/>
            <a:ext cx="9144000" cy="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E7CCE-D242-87B1-104F-F74C8B6D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3" y="17992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s-ES" noProof="0" dirty="0">
                <a:solidFill>
                  <a:schemeClr val="bg1"/>
                </a:solidFill>
                <a:latin typeface="Oswald"/>
                <a:sym typeface="Oswald"/>
              </a:rPr>
              <a:t>ASTERIA: </a:t>
            </a:r>
            <a:r>
              <a:rPr lang="es-ES" noProof="0" dirty="0" err="1">
                <a:solidFill>
                  <a:schemeClr val="bg1"/>
                </a:solidFill>
                <a:latin typeface="Oswald"/>
                <a:sym typeface="Oswald"/>
              </a:rPr>
              <a:t>detection</a:t>
            </a:r>
            <a:r>
              <a:rPr lang="es-ES" noProof="0" dirty="0">
                <a:solidFill>
                  <a:schemeClr val="bg1"/>
                </a:solidFill>
                <a:latin typeface="Oswald"/>
                <a:sym typeface="Oswald"/>
              </a:rPr>
              <a:t> </a:t>
            </a:r>
            <a:r>
              <a:rPr lang="es-ES" noProof="0" dirty="0" err="1">
                <a:solidFill>
                  <a:schemeClr val="bg1"/>
                </a:solidFill>
                <a:latin typeface="Oswald"/>
                <a:sym typeface="Oswald"/>
              </a:rPr>
              <a:t>simulation</a:t>
            </a:r>
            <a:endParaRPr lang="en-GB" noProof="0" dirty="0">
              <a:solidFill>
                <a:schemeClr val="bg1"/>
              </a:solidFill>
              <a:latin typeface="Oswald"/>
              <a:sym typeface="Oswa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4F94F-C5D9-7C39-4DF9-5487C1AB5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839" y="1282075"/>
            <a:ext cx="8500461" cy="738455"/>
          </a:xfrm>
        </p:spPr>
        <p:txBody>
          <a:bodyPr/>
          <a:lstStyle/>
          <a:p>
            <a:pPr marL="596885" lvl="1" indent="0">
              <a:buNone/>
            </a:pPr>
            <a:endParaRPr lang="en-GB" noProof="0" dirty="0">
              <a:latin typeface="Oswald" panose="00000500000000000000" pitchFamily="2" charset="0"/>
            </a:endParaRPr>
          </a:p>
          <a:p>
            <a:pPr lvl="1">
              <a:buFont typeface="+mj-lt"/>
              <a:buAutoNum type="alphaLcParenR"/>
            </a:pPr>
            <a:endParaRPr lang="en-GB" noProof="0" dirty="0">
              <a:latin typeface="Oswald" panose="00000500000000000000" pitchFamily="2" charset="0"/>
            </a:endParaRPr>
          </a:p>
          <a:p>
            <a:pPr lvl="1">
              <a:buFont typeface="+mj-lt"/>
              <a:buAutoNum type="alphaLcParenR"/>
            </a:pPr>
            <a:endParaRPr lang="en-GB" noProof="0" dirty="0">
              <a:latin typeface="Oswald" panose="00000500000000000000" pitchFamily="2" charset="0"/>
            </a:endParaRPr>
          </a:p>
          <a:p>
            <a:endParaRPr lang="en-GB" noProof="0" dirty="0">
              <a:latin typeface="Oswald" panose="00000500000000000000" pitchFamily="2" charset="0"/>
            </a:endParaRPr>
          </a:p>
          <a:p>
            <a:endParaRPr lang="en-GB" noProof="0" dirty="0">
              <a:latin typeface="Oswal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EE820-F85A-3558-AFF8-FE640E2A7B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11</a:t>
            </a:fld>
            <a:endParaRPr lang="en-GB" noProof="0" dirty="0"/>
          </a:p>
        </p:txBody>
      </p:sp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4A4363A4-89A1-71D5-CA06-05AF72AAF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" y="2002668"/>
            <a:ext cx="9110412" cy="2770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18A26F-120D-53A0-80AE-FA02FA3911E0}"/>
              </a:ext>
            </a:extLst>
          </p:cNvPr>
          <p:cNvSpPr txBox="1"/>
          <p:nvPr/>
        </p:nvSpPr>
        <p:spPr>
          <a:xfrm>
            <a:off x="357813" y="886815"/>
            <a:ext cx="1943428" cy="369332"/>
          </a:xfrm>
          <a:prstGeom prst="rect">
            <a:avLst/>
          </a:prstGeom>
          <a:noFill/>
          <a:ln w="28575">
            <a:solidFill>
              <a:srgbClr val="FF7C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FF7C08"/>
                </a:solidFill>
                <a:latin typeface="Oswald" panose="00000500000000000000" pitchFamily="2" charset="0"/>
              </a:rPr>
              <a:t>SIGNAL HYPOTHESIS</a:t>
            </a:r>
            <a:endParaRPr lang="en-GB" sz="1800" dirty="0">
              <a:solidFill>
                <a:srgbClr val="FF7C08"/>
              </a:solidFill>
              <a:latin typeface="Oswald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3B7D36-E330-0846-8481-590BA0E39146}"/>
              </a:ext>
            </a:extLst>
          </p:cNvPr>
          <p:cNvSpPr txBox="1"/>
          <p:nvPr/>
        </p:nvSpPr>
        <p:spPr>
          <a:xfrm>
            <a:off x="331839" y="1409574"/>
            <a:ext cx="1969402" cy="369332"/>
          </a:xfrm>
          <a:prstGeom prst="rect">
            <a:avLst/>
          </a:prstGeom>
          <a:noFill/>
          <a:ln w="28575">
            <a:solidFill>
              <a:srgbClr val="1470B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1470B0"/>
                </a:solidFill>
                <a:latin typeface="Oswald" panose="00000500000000000000" pitchFamily="2" charset="0"/>
              </a:rPr>
              <a:t>NULL HYPOTHESIS</a:t>
            </a:r>
            <a:endParaRPr lang="en-GB" sz="1800" dirty="0">
              <a:solidFill>
                <a:srgbClr val="1470B0"/>
              </a:solidFill>
              <a:latin typeface="Oswald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31CE1A-6B20-5987-61A1-43D13BFA8EC6}"/>
              </a:ext>
            </a:extLst>
          </p:cNvPr>
          <p:cNvSpPr txBox="1"/>
          <p:nvPr/>
        </p:nvSpPr>
        <p:spPr>
          <a:xfrm>
            <a:off x="2991665" y="962405"/>
            <a:ext cx="1527940" cy="3693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616161"/>
                </a:solidFill>
                <a:latin typeface="Oswald" panose="00000500000000000000" pitchFamily="2" charset="0"/>
              </a:rPr>
              <a:t>OUR MODEL</a:t>
            </a:r>
            <a:endParaRPr lang="en-GB" sz="1800" dirty="0">
              <a:solidFill>
                <a:srgbClr val="616161"/>
              </a:solidFill>
              <a:latin typeface="Oswald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C8AAA5-DE8E-D0EF-98C1-E3496B5059A3}"/>
              </a:ext>
            </a:extLst>
          </p:cNvPr>
          <p:cNvCxnSpPr>
            <a:cxnSpLocks/>
          </p:cNvCxnSpPr>
          <p:nvPr/>
        </p:nvCxnSpPr>
        <p:spPr>
          <a:xfrm>
            <a:off x="2578650" y="1125935"/>
            <a:ext cx="328841" cy="0"/>
          </a:xfrm>
          <a:prstGeom prst="straightConnector1">
            <a:avLst/>
          </a:prstGeom>
          <a:ln w="57150">
            <a:solidFill>
              <a:srgbClr val="FF7C0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67A458F-EE21-CCC1-6280-B7AB3958009A}"/>
              </a:ext>
            </a:extLst>
          </p:cNvPr>
          <p:cNvSpPr txBox="1"/>
          <p:nvPr/>
        </p:nvSpPr>
        <p:spPr>
          <a:xfrm>
            <a:off x="2953165" y="1410375"/>
            <a:ext cx="1310137" cy="3693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616161"/>
                </a:solidFill>
                <a:latin typeface="Oswald" panose="00000500000000000000" pitchFamily="2" charset="0"/>
              </a:rPr>
              <a:t>NO PT CCSN</a:t>
            </a:r>
            <a:endParaRPr lang="en-GB" sz="1800" dirty="0">
              <a:solidFill>
                <a:srgbClr val="616161"/>
              </a:solidFill>
              <a:latin typeface="Oswald" panose="00000500000000000000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2409C0-130A-0858-7EE2-8DA97352F6B8}"/>
              </a:ext>
            </a:extLst>
          </p:cNvPr>
          <p:cNvCxnSpPr>
            <a:cxnSpLocks/>
          </p:cNvCxnSpPr>
          <p:nvPr/>
        </p:nvCxnSpPr>
        <p:spPr>
          <a:xfrm>
            <a:off x="2578650" y="1567415"/>
            <a:ext cx="328841" cy="0"/>
          </a:xfrm>
          <a:prstGeom prst="straightConnector1">
            <a:avLst/>
          </a:prstGeom>
          <a:ln w="57150">
            <a:solidFill>
              <a:srgbClr val="1470B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3DAC7CC-D608-A48D-65B0-20FB8CF38C1F}"/>
              </a:ext>
            </a:extLst>
          </p:cNvPr>
          <p:cNvSpPr txBox="1"/>
          <p:nvPr/>
        </p:nvSpPr>
        <p:spPr>
          <a:xfrm>
            <a:off x="4589899" y="986765"/>
            <a:ext cx="1409700" cy="323165"/>
          </a:xfrm>
          <a:prstGeom prst="rect">
            <a:avLst/>
          </a:prstGeom>
          <a:noFill/>
          <a:ln w="28575">
            <a:solidFill>
              <a:srgbClr val="FF7C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500" dirty="0">
                <a:latin typeface="Oswald" panose="00000500000000000000" pitchFamily="2" charset="0"/>
              </a:rPr>
              <a:t>TS_H1= p(TS| H1)</a:t>
            </a:r>
            <a:endParaRPr lang="en-GB" sz="1500" dirty="0">
              <a:latin typeface="Oswald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C0F5D9-2973-0E32-B782-D2A6F5BB98EA}"/>
              </a:ext>
            </a:extLst>
          </p:cNvPr>
          <p:cNvSpPr txBox="1"/>
          <p:nvPr/>
        </p:nvSpPr>
        <p:spPr>
          <a:xfrm>
            <a:off x="4600764" y="1439851"/>
            <a:ext cx="1409700" cy="323165"/>
          </a:xfrm>
          <a:prstGeom prst="rect">
            <a:avLst/>
          </a:prstGeom>
          <a:noFill/>
          <a:ln w="28575">
            <a:solidFill>
              <a:srgbClr val="1470B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500" dirty="0">
                <a:solidFill>
                  <a:schemeClr val="tx1"/>
                </a:solidFill>
                <a:latin typeface="Oswald" panose="00000500000000000000" pitchFamily="2" charset="0"/>
              </a:rPr>
              <a:t>TS_H0= p(TS| H0)</a:t>
            </a:r>
            <a:endParaRPr lang="en-GB" sz="1500" dirty="0">
              <a:solidFill>
                <a:schemeClr val="tx1"/>
              </a:solidFill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7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BFAF6-6947-AD43-6F1B-FDE15DABF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eCube Observatory Finds Source of Mysterious High-Energy Neutrinos">
            <a:extLst>
              <a:ext uri="{FF2B5EF4-FFF2-40B4-BE49-F238E27FC236}">
                <a16:creationId xmlns:a16="http://schemas.microsoft.com/office/drawing/2014/main" id="{423161A0-BC3F-F3EE-14CF-8B3CC2B6C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6" b="53130"/>
          <a:stretch/>
        </p:blipFill>
        <p:spPr bwMode="auto">
          <a:xfrm flipH="1">
            <a:off x="0" y="-232822"/>
            <a:ext cx="9144000" cy="11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F7162-5202-9295-17C8-055BBF1D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3" y="17992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bg1"/>
                </a:solidFill>
                <a:latin typeface="Oswald"/>
                <a:sym typeface="Oswald"/>
              </a:rPr>
              <a:t>Detection significance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3226D-FBD3-D4B0-C385-834F53491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82075"/>
            <a:ext cx="8520600" cy="3416400"/>
          </a:xfrm>
        </p:spPr>
        <p:txBody>
          <a:bodyPr/>
          <a:lstStyle/>
          <a:p>
            <a:pPr lvl="1">
              <a:buFont typeface="+mj-lt"/>
              <a:buAutoNum type="alphaLcParenR"/>
            </a:pPr>
            <a:endParaRPr lang="en-GB" noProof="0" dirty="0">
              <a:latin typeface="Oswald" panose="00000500000000000000" pitchFamily="2" charset="0"/>
            </a:endParaRPr>
          </a:p>
          <a:p>
            <a:pPr lvl="1">
              <a:buFont typeface="+mj-lt"/>
              <a:buAutoNum type="alphaLcParenR"/>
            </a:pPr>
            <a:endParaRPr lang="en-GB" noProof="0" dirty="0">
              <a:latin typeface="Oswald" panose="00000500000000000000" pitchFamily="2" charset="0"/>
            </a:endParaRPr>
          </a:p>
          <a:p>
            <a:pPr lvl="1">
              <a:buFont typeface="+mj-lt"/>
              <a:buAutoNum type="alphaLcParenR"/>
            </a:pPr>
            <a:endParaRPr lang="en-GB" noProof="0" dirty="0">
              <a:latin typeface="Oswald" panose="00000500000000000000" pitchFamily="2" charset="0"/>
            </a:endParaRPr>
          </a:p>
          <a:p>
            <a:endParaRPr lang="en-GB" noProof="0" dirty="0">
              <a:latin typeface="Oswald" panose="00000500000000000000" pitchFamily="2" charset="0"/>
            </a:endParaRPr>
          </a:p>
          <a:p>
            <a:endParaRPr lang="en-GB" noProof="0" dirty="0">
              <a:latin typeface="Oswal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41DCD-B7EB-BB66-9560-89C2401595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12</a:t>
            </a:fld>
            <a:endParaRPr lang="en-GB" noProof="0" dirty="0"/>
          </a:p>
        </p:txBody>
      </p:sp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3DA5903-2CB5-63CF-0831-E51CB7A93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073"/>
            <a:ext cx="5417831" cy="4039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84BC3C-1659-A504-567B-3F5647A6F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830" y="2004060"/>
            <a:ext cx="3694552" cy="14789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F93FDC01-796A-959D-A24C-CD7DF048D18B}"/>
                  </a:ext>
                </a:extLst>
              </p14:cNvPr>
              <p14:cNvContentPartPr/>
              <p14:nvPr/>
            </p14:nvContentPartPr>
            <p14:xfrm>
              <a:off x="2944889" y="1325493"/>
              <a:ext cx="239220" cy="10692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F93FDC01-796A-959D-A24C-CD7DF048D18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0930" y="1217493"/>
                <a:ext cx="346779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8CCFFEC1-E036-6477-417D-1823177BE217}"/>
                  </a:ext>
                </a:extLst>
              </p14:cNvPr>
              <p14:cNvContentPartPr/>
              <p14:nvPr/>
            </p14:nvContentPartPr>
            <p14:xfrm>
              <a:off x="2134158" y="1356308"/>
              <a:ext cx="292680" cy="8019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8CCFFEC1-E036-6477-417D-1823177BE21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80158" y="1248429"/>
                <a:ext cx="400320" cy="2955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41ACCB8D-8973-30B7-EA0C-8404AEA7155E}"/>
                  </a:ext>
                </a:extLst>
              </p14:cNvPr>
              <p14:cNvContentPartPr/>
              <p14:nvPr/>
            </p14:nvContentPartPr>
            <p14:xfrm>
              <a:off x="394818" y="1389788"/>
              <a:ext cx="655830" cy="1350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41ACCB8D-8973-30B7-EA0C-8404AEA7155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0825" y="1283209"/>
                <a:ext cx="763455" cy="2263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129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5AAB-D8F9-A8E8-9F41-F4BA267F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 noProof="0" dirty="0"/>
          </a:p>
        </p:txBody>
      </p:sp>
      <p:pic>
        <p:nvPicPr>
          <p:cNvPr id="4" name="Picture 3" descr="IceCube Observatory Finds Source of Mysterious High-Energy Neutrinos">
            <a:extLst>
              <a:ext uri="{FF2B5EF4-FFF2-40B4-BE49-F238E27FC236}">
                <a16:creationId xmlns:a16="http://schemas.microsoft.com/office/drawing/2014/main" id="{AEA1FED1-E5E3-04D0-8B9F-5D85FFF2A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6" b="53130"/>
          <a:stretch/>
        </p:blipFill>
        <p:spPr bwMode="auto">
          <a:xfrm flipH="1">
            <a:off x="-2" y="423"/>
            <a:ext cx="9144000" cy="11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5DE721-574C-7AC3-2A66-962EB6738CA3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rmAutofit fontScale="97500" lnSpcReduction="100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 sz="3300" dirty="0">
                <a:solidFill>
                  <a:schemeClr val="bg1"/>
                </a:solidFill>
                <a:latin typeface="Oswald"/>
                <a:sym typeface="Oswald"/>
              </a:rPr>
              <a:t>Conclusions</a:t>
            </a:r>
            <a:endParaRPr lang="en-GB" sz="3300" dirty="0">
              <a:latin typeface="Oswald" panose="00000500000000000000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1D95B61-A80D-417B-1E47-4EC2779A57C5}"/>
              </a:ext>
            </a:extLst>
          </p:cNvPr>
          <p:cNvSpPr txBox="1">
            <a:spLocks/>
          </p:cNvSpPr>
          <p:nvPr/>
        </p:nvSpPr>
        <p:spPr>
          <a:xfrm>
            <a:off x="311701" y="1147317"/>
            <a:ext cx="8059937" cy="3551158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rmAutofit fontScale="92500" lnSpcReduction="10000"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GB" sz="2100" dirty="0">
              <a:solidFill>
                <a:schemeClr val="tx1">
                  <a:lumMod val="75000"/>
                  <a:lumOff val="25000"/>
                </a:schemeClr>
              </a:solidFill>
              <a:latin typeface="Oswald" panose="00000500000000000000" pitchFamily="2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We could see such an event even at high distances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GB" sz="2100" dirty="0">
              <a:solidFill>
                <a:schemeClr val="tx1">
                  <a:lumMod val="75000"/>
                  <a:lumOff val="25000"/>
                </a:schemeClr>
              </a:solidFill>
              <a:latin typeface="Oswald" panose="00000500000000000000" pitchFamily="2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However, the </a:t>
            </a:r>
            <a:r>
              <a:rPr lang="en-GB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likelihood for a SN </a:t>
            </a: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is not that high, we expect </a:t>
            </a:r>
            <a:r>
              <a:rPr lang="en-GB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1 every 100 years within the Milky Way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GB" sz="2100" b="1" dirty="0">
              <a:solidFill>
                <a:schemeClr val="tx1">
                  <a:lumMod val="75000"/>
                  <a:lumOff val="25000"/>
                </a:schemeClr>
              </a:solidFill>
              <a:latin typeface="Oswald" panose="00000500000000000000" pitchFamily="2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O</a:t>
            </a:r>
            <a:r>
              <a:rPr lang="en-GB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nly</a:t>
            </a: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 SN1987A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GB" sz="2100" dirty="0">
              <a:solidFill>
                <a:schemeClr val="tx1">
                  <a:lumMod val="75000"/>
                  <a:lumOff val="25000"/>
                </a:schemeClr>
              </a:solidFill>
              <a:latin typeface="Oswald" panose="00000500000000000000" pitchFamily="2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Next generation detectors would </a:t>
            </a:r>
            <a:r>
              <a:rPr lang="en-GB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enhance our detection of sharp features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GB" sz="2100" dirty="0">
              <a:solidFill>
                <a:schemeClr val="tx1">
                  <a:lumMod val="75000"/>
                  <a:lumOff val="25000"/>
                </a:schemeClr>
              </a:solidFill>
              <a:latin typeface="Oswald" panose="00000500000000000000" pitchFamily="2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Insights for the QCD phase-diagram + sate of matter at the early universe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GB" sz="2100" dirty="0">
              <a:solidFill>
                <a:schemeClr val="tx1">
                  <a:lumMod val="75000"/>
                  <a:lumOff val="25000"/>
                </a:schemeClr>
              </a:solidFill>
              <a:latin typeface="Oswald" panose="00000500000000000000" pitchFamily="2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…one day we</a:t>
            </a:r>
            <a:r>
              <a:rPr lang="en-GB" sz="2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 could  </a:t>
            </a:r>
            <a:r>
              <a:rPr lang="en-GB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discover quark stars</a:t>
            </a: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!	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GB" sz="2100" dirty="0">
              <a:solidFill>
                <a:schemeClr val="tx1">
                  <a:lumMod val="75000"/>
                  <a:lumOff val="25000"/>
                </a:schemeClr>
              </a:solidFill>
              <a:latin typeface="Oswald" panose="00000500000000000000" pitchFamily="2" charset="0"/>
            </a:endParaRPr>
          </a:p>
          <a:p>
            <a:pPr marL="114297" indent="0">
              <a:buNone/>
            </a:pPr>
            <a:endParaRPr lang="en-GB" sz="2100" dirty="0">
              <a:solidFill>
                <a:schemeClr val="tx1">
                  <a:lumMod val="75000"/>
                  <a:lumOff val="25000"/>
                </a:schemeClr>
              </a:solidFill>
              <a:latin typeface="Oswald" panose="00000500000000000000" pitchFamily="2" charset="0"/>
            </a:endParaRPr>
          </a:p>
        </p:txBody>
      </p:sp>
      <p:pic>
        <p:nvPicPr>
          <p:cNvPr id="7" name="Graphic 6" descr="Confetti ball with solid fill">
            <a:extLst>
              <a:ext uri="{FF2B5EF4-FFF2-40B4-BE49-F238E27FC236}">
                <a16:creationId xmlns:a16="http://schemas.microsoft.com/office/drawing/2014/main" id="{BC4E90BA-984E-DE9C-6680-F287C05EE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1806" y="1276909"/>
            <a:ext cx="528065" cy="528065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13421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F1E64B9F-DC94-FAB9-8CB3-E61D09FFA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IceCube Observatory Finds Source of Mysterious High-Energy Neutrinos">
            <a:extLst>
              <a:ext uri="{FF2B5EF4-FFF2-40B4-BE49-F238E27FC236}">
                <a16:creationId xmlns:a16="http://schemas.microsoft.com/office/drawing/2014/main" id="{46A4EA8A-D9DE-1908-CD9F-99AFFFFFD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4" t="15445" r="1" b="181"/>
          <a:stretch/>
        </p:blipFill>
        <p:spPr bwMode="auto">
          <a:xfrm flipH="1">
            <a:off x="-34290" y="-251460"/>
            <a:ext cx="9314409" cy="54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394C13-571E-9E7F-607E-91694D5767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4" descr="IceCube Observatory Finds Source of Mysterious High-Energy Neutrinos">
            <a:extLst>
              <a:ext uri="{FF2B5EF4-FFF2-40B4-BE49-F238E27FC236}">
                <a16:creationId xmlns:a16="http://schemas.microsoft.com/office/drawing/2014/main" id="{047105DB-685A-BA2E-E499-B70535ABE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44" r="1" b="53806"/>
          <a:stretch/>
        </p:blipFill>
        <p:spPr bwMode="auto">
          <a:xfrm flipH="1">
            <a:off x="0" y="-137160"/>
            <a:ext cx="914400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artoon of a person holding a balloon&#10;&#10;AI-generated content may be incorrect.">
            <a:extLst>
              <a:ext uri="{FF2B5EF4-FFF2-40B4-BE49-F238E27FC236}">
                <a16:creationId xmlns:a16="http://schemas.microsoft.com/office/drawing/2014/main" id="{F2A3562E-32BC-4BF5-5C82-46C035475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1056">
            <a:off x="2132183" y="-594740"/>
            <a:ext cx="4879632" cy="800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64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47428F71-FF14-84AF-9848-EC0F2A4C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4D3C7E91-87CD-5587-EBD4-B59EA28FC2D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84547" y="125482"/>
            <a:ext cx="6774902" cy="30745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/>
          <a:p>
            <a:r>
              <a:rPr lang="es-ES" noProof="0" dirty="0" err="1">
                <a:solidFill>
                  <a:srgbClr val="6581A0"/>
                </a:solidFill>
                <a:latin typeface="Oswald"/>
                <a:ea typeface="Oswald"/>
                <a:cs typeface="Oswald"/>
                <a:sym typeface="Oswald"/>
              </a:rPr>
              <a:t>Backup</a:t>
            </a:r>
            <a:r>
              <a:rPr lang="es-ES" noProof="0" dirty="0">
                <a:solidFill>
                  <a:srgbClr val="6581A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-ES" noProof="0" dirty="0" err="1">
                <a:solidFill>
                  <a:srgbClr val="6581A0"/>
                </a:solidFill>
                <a:latin typeface="Oswald"/>
                <a:ea typeface="Oswald"/>
                <a:cs typeface="Oswald"/>
                <a:sym typeface="Oswald"/>
              </a:rPr>
              <a:t>slides</a:t>
            </a:r>
            <a:endParaRPr lang="en-GB" noProof="0" dirty="0">
              <a:solidFill>
                <a:srgbClr val="6581A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23ABAC36-0D22-47C7-DC25-65879869D4B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1698" y="3292338"/>
            <a:ext cx="8520600" cy="12874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endParaRPr lang="en-GB" sz="2700"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" name="Google Shape;56;p13">
            <a:extLst>
              <a:ext uri="{FF2B5EF4-FFF2-40B4-BE49-F238E27FC236}">
                <a16:creationId xmlns:a16="http://schemas.microsoft.com/office/drawing/2014/main" id="{A2476FCF-6631-B273-C81E-DF6BE86B51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80" y="3634764"/>
            <a:ext cx="1533599" cy="14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ceCube Logos – IceCube">
            <a:extLst>
              <a:ext uri="{FF2B5EF4-FFF2-40B4-BE49-F238E27FC236}">
                <a16:creationId xmlns:a16="http://schemas.microsoft.com/office/drawing/2014/main" id="{B2E62CAB-8499-7178-5528-91AB5E2E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026" y="3581327"/>
            <a:ext cx="1362974" cy="15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eCube Observatory Finds Source of Mysterious High-Energy Neutrinos">
            <a:extLst>
              <a:ext uri="{FF2B5EF4-FFF2-40B4-BE49-F238E27FC236}">
                <a16:creationId xmlns:a16="http://schemas.microsoft.com/office/drawing/2014/main" id="{D03D13F1-1322-81D8-6524-B49693ACD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4" b="50781"/>
          <a:stretch/>
        </p:blipFill>
        <p:spPr bwMode="auto">
          <a:xfrm flipH="1">
            <a:off x="-2" y="0"/>
            <a:ext cx="9144000" cy="13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28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C8A7B-4574-5478-B3E0-FACD4A50E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A0668-CC2C-957E-B916-6B01570F72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16</a:t>
            </a:fld>
            <a:endParaRPr lang="en-GB" noProof="0" dirty="0"/>
          </a:p>
        </p:txBody>
      </p:sp>
      <p:pic>
        <p:nvPicPr>
          <p:cNvPr id="6" name="Picture 5" descr="IceCube Observatory Finds Source of Mysterious High-Energy Neutrinos">
            <a:extLst>
              <a:ext uri="{FF2B5EF4-FFF2-40B4-BE49-F238E27FC236}">
                <a16:creationId xmlns:a16="http://schemas.microsoft.com/office/drawing/2014/main" id="{6B9069C3-D3C1-2E2B-705B-2CA292AC3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-7374" y="-17034"/>
            <a:ext cx="9151374" cy="87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3EE9C64-0555-A0DA-C5A8-4319D0079CA4}"/>
              </a:ext>
            </a:extLst>
          </p:cNvPr>
          <p:cNvSpPr txBox="1">
            <a:spLocks/>
          </p:cNvSpPr>
          <p:nvPr/>
        </p:nvSpPr>
        <p:spPr>
          <a:xfrm>
            <a:off x="226208" y="17890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000" dirty="0">
                <a:solidFill>
                  <a:schemeClr val="bg1"/>
                </a:solidFill>
                <a:latin typeface="Oswald" panose="00000500000000000000" pitchFamily="2" charset="0"/>
              </a:rPr>
              <a:t>QCD </a:t>
            </a:r>
            <a:r>
              <a:rPr lang="es-ES" sz="3000" dirty="0" err="1">
                <a:solidFill>
                  <a:schemeClr val="bg1"/>
                </a:solidFill>
                <a:latin typeface="Oswald" panose="00000500000000000000" pitchFamily="2" charset="0"/>
              </a:rPr>
              <a:t>phase</a:t>
            </a:r>
            <a:r>
              <a:rPr lang="es-ES" sz="3000" dirty="0">
                <a:solidFill>
                  <a:schemeClr val="bg1"/>
                </a:solidFill>
                <a:latin typeface="Oswald" panose="00000500000000000000" pitchFamily="2" charset="0"/>
              </a:rPr>
              <a:t> </a:t>
            </a:r>
            <a:r>
              <a:rPr lang="es-ES" sz="3000" dirty="0" err="1">
                <a:solidFill>
                  <a:schemeClr val="bg1"/>
                </a:solidFill>
                <a:latin typeface="Oswald" panose="00000500000000000000" pitchFamily="2" charset="0"/>
              </a:rPr>
              <a:t>diagram</a:t>
            </a:r>
            <a:endParaRPr lang="en-GB" sz="3000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pic>
        <p:nvPicPr>
          <p:cNvPr id="5" name="Picture 4" descr="A diagram of a matter&#10;&#10;AI-generated content may be incorrect.">
            <a:extLst>
              <a:ext uri="{FF2B5EF4-FFF2-40B4-BE49-F238E27FC236}">
                <a16:creationId xmlns:a16="http://schemas.microsoft.com/office/drawing/2014/main" id="{2973A484-81A0-CE53-0C22-E4078A99D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81" y="1298509"/>
            <a:ext cx="5926319" cy="336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2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F33A8-E5C8-B46C-9712-92EEA9AA1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C1EA8E0-9754-1218-B960-5C7D22B64E12}"/>
              </a:ext>
            </a:extLst>
          </p:cNvPr>
          <p:cNvSpPr txBox="1"/>
          <p:nvPr/>
        </p:nvSpPr>
        <p:spPr>
          <a:xfrm>
            <a:off x="646857" y="3264998"/>
            <a:ext cx="248634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We observe the product of their interaction with matter</a:t>
            </a:r>
            <a:endParaRPr lang="en-GB" sz="1050" dirty="0">
              <a:solidFill>
                <a:schemeClr val="bg2"/>
              </a:solidFill>
            </a:endParaRPr>
          </a:p>
        </p:txBody>
      </p:sp>
      <p:pic>
        <p:nvPicPr>
          <p:cNvPr id="7" name="Picture 6" descr="A diagram of a chemical reaction&#10;&#10;AI-generated content may be incorrect.">
            <a:extLst>
              <a:ext uri="{FF2B5EF4-FFF2-40B4-BE49-F238E27FC236}">
                <a16:creationId xmlns:a16="http://schemas.microsoft.com/office/drawing/2014/main" id="{D596389A-B95E-B9FD-DA70-4BEA35A0A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30" y="1288243"/>
            <a:ext cx="3781289" cy="3270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5B1449-A1BF-22AB-C97C-A7CBA4D2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Ghostly messengers</a:t>
            </a:r>
            <a:endParaRPr lang="en-GB" sz="3000" dirty="0">
              <a:latin typeface="Oswal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B5F91-C02E-E7DF-5F8C-4891131BC12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10513"/>
            <a:ext cx="548700" cy="393600"/>
          </a:xfrm>
        </p:spPr>
        <p:txBody>
          <a:bodyPr/>
          <a:lstStyle/>
          <a:p>
            <a:pPr defTabSz="914378"/>
            <a:fld id="{00000000-1234-1234-1234-123412341234}" type="slidenum">
              <a:rPr lang="en-GB" kern="0" noProof="0" smtClea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914378"/>
              <a:t>17</a:t>
            </a:fld>
            <a:endParaRPr lang="en-GB" kern="0" noProof="0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08EE31-AE0E-C86F-1116-B01406BBF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209" y="1017726"/>
            <a:ext cx="4011964" cy="3399233"/>
          </a:xfrm>
        </p:spPr>
        <p:txBody>
          <a:bodyPr>
            <a:normAutofit/>
          </a:bodyPr>
          <a:lstStyle/>
          <a:p>
            <a:endParaRPr lang="en-GB" dirty="0">
              <a:latin typeface="Oswald" panose="00000500000000000000" pitchFamily="2" charset="0"/>
            </a:endParaRPr>
          </a:p>
          <a:p>
            <a:pPr marL="114297" indent="0">
              <a:buNone/>
            </a:pPr>
            <a:r>
              <a:rPr lang="en-GB" dirty="0">
                <a:latin typeface="Oswald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GB" dirty="0">
                <a:latin typeface="Oswald" panose="00000500000000000000" pitchFamily="2" charset="0"/>
              </a:rPr>
              <a:t>Weakly interacting particles</a:t>
            </a:r>
          </a:p>
          <a:p>
            <a:endParaRPr lang="en-GB" dirty="0">
              <a:latin typeface="Oswald" panose="00000500000000000000" pitchFamily="2" charset="0"/>
            </a:endParaRPr>
          </a:p>
          <a:p>
            <a:pPr marL="114297" indent="0">
              <a:buNone/>
            </a:pPr>
            <a:endParaRPr lang="en-GB" dirty="0">
              <a:latin typeface="Oswald" panose="00000500000000000000" pitchFamily="2" charset="0"/>
            </a:endParaRPr>
          </a:p>
          <a:p>
            <a:pPr marL="114297" indent="0">
              <a:buNone/>
            </a:pPr>
            <a:r>
              <a:rPr lang="en-GB" dirty="0">
                <a:latin typeface="Oswald" panose="00000500000000000000" pitchFamily="2" charset="0"/>
              </a:rPr>
              <a:t>They travel trough space without interacting, we cannot observe them directly</a:t>
            </a:r>
          </a:p>
          <a:p>
            <a:endParaRPr lang="en-GB" dirty="0">
              <a:latin typeface="Oswald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4E0D15-5989-75DE-6A57-3C41722F70FC}"/>
              </a:ext>
            </a:extLst>
          </p:cNvPr>
          <p:cNvSpPr/>
          <p:nvPr/>
        </p:nvSpPr>
        <p:spPr>
          <a:xfrm>
            <a:off x="5768612" y="3503901"/>
            <a:ext cx="707923" cy="53831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6D1F26-FE79-659C-0F5B-890869DAB867}"/>
              </a:ext>
            </a:extLst>
          </p:cNvPr>
          <p:cNvSpPr/>
          <p:nvPr/>
        </p:nvSpPr>
        <p:spPr>
          <a:xfrm>
            <a:off x="7964448" y="3626929"/>
            <a:ext cx="707923" cy="53831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B0F03B-3229-2D6A-F2CF-C3EBC53E6F57}"/>
              </a:ext>
            </a:extLst>
          </p:cNvPr>
          <p:cNvGrpSpPr/>
          <p:nvPr/>
        </p:nvGrpSpPr>
        <p:grpSpPr>
          <a:xfrm>
            <a:off x="3023177" y="1052637"/>
            <a:ext cx="1276085" cy="993994"/>
            <a:chOff x="4217442" y="1789098"/>
            <a:chExt cx="1701447" cy="132532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E81408B-F0B9-2179-ACC5-E939566EB0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7442" y="2024621"/>
              <a:ext cx="881588" cy="452284"/>
            </a:xfrm>
            <a:prstGeom prst="straightConnector1">
              <a:avLst/>
            </a:prstGeom>
            <a:ln w="38100">
              <a:solidFill>
                <a:srgbClr val="6581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22295CD-A6B6-C826-3B7F-8228CBA101D4}"/>
                </a:ext>
              </a:extLst>
            </p:cNvPr>
            <p:cNvCxnSpPr>
              <a:cxnSpLocks/>
            </p:cNvCxnSpPr>
            <p:nvPr/>
          </p:nvCxnSpPr>
          <p:spPr>
            <a:xfrm>
              <a:off x="4217442" y="2476905"/>
              <a:ext cx="881588" cy="290151"/>
            </a:xfrm>
            <a:prstGeom prst="straightConnector1">
              <a:avLst/>
            </a:prstGeom>
            <a:ln w="38100">
              <a:solidFill>
                <a:srgbClr val="6581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A57AAA-170E-A0B6-3EA2-B4BD8DB7413C}"/>
                </a:ext>
              </a:extLst>
            </p:cNvPr>
            <p:cNvSpPr txBox="1"/>
            <p:nvPr/>
          </p:nvSpPr>
          <p:spPr>
            <a:xfrm>
              <a:off x="5236684" y="1789098"/>
              <a:ext cx="680691" cy="492442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39000"/>
              </a:schemeClr>
            </a:solidFill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GB" sz="1800" dirty="0">
                  <a:solidFill>
                    <a:srgbClr val="595959"/>
                  </a:solidFill>
                  <a:latin typeface="Oswald" panose="00000500000000000000" pitchFamily="2" charset="0"/>
                </a:rPr>
                <a:t>NC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EA6C-738D-2E61-CC2D-658745E04C59}"/>
                </a:ext>
              </a:extLst>
            </p:cNvPr>
            <p:cNvSpPr txBox="1"/>
            <p:nvPr/>
          </p:nvSpPr>
          <p:spPr>
            <a:xfrm>
              <a:off x="5238198" y="2621980"/>
              <a:ext cx="680691" cy="492442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39000"/>
              </a:schemeClr>
            </a:solidFill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GB" sz="1800" dirty="0">
                  <a:solidFill>
                    <a:srgbClr val="595959"/>
                  </a:solidFill>
                  <a:latin typeface="Oswald" panose="00000500000000000000" pitchFamily="2" charset="0"/>
                </a:rPr>
                <a:t>CC</a:t>
              </a:r>
            </a:p>
          </p:txBody>
        </p:sp>
      </p:grpSp>
      <p:pic>
        <p:nvPicPr>
          <p:cNvPr id="30" name="Picture 29" descr="IceCube Observatory Finds Source of Mysterious High-Energy Neutrinos">
            <a:extLst>
              <a:ext uri="{FF2B5EF4-FFF2-40B4-BE49-F238E27FC236}">
                <a16:creationId xmlns:a16="http://schemas.microsoft.com/office/drawing/2014/main" id="{401053AA-4611-125B-308F-04E56CC1E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-7374" y="-17034"/>
            <a:ext cx="9144000" cy="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040BC2B-8B02-E027-1085-0EC896988624}"/>
              </a:ext>
            </a:extLst>
          </p:cNvPr>
          <p:cNvSpPr txBox="1">
            <a:spLocks/>
          </p:cNvSpPr>
          <p:nvPr/>
        </p:nvSpPr>
        <p:spPr>
          <a:xfrm>
            <a:off x="226208" y="17890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Ghostly messengers</a:t>
            </a:r>
            <a:endParaRPr lang="en-GB" sz="3000" dirty="0">
              <a:latin typeface="Oswald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670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B68A6-E199-BA9D-85C8-67730E465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2B9C3-BF85-0E36-A68F-191699D401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E47775-3DCA-0044-9DE4-D91E24162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9" name="Picture 8" descr="A diagram of a surface detector&#10;&#10;AI-generated content may be incorrect.">
            <a:extLst>
              <a:ext uri="{FF2B5EF4-FFF2-40B4-BE49-F238E27FC236}">
                <a16:creationId xmlns:a16="http://schemas.microsoft.com/office/drawing/2014/main" id="{8FCEE6DE-CFFD-AC4F-1261-1014DCBB6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2" y="0"/>
            <a:ext cx="6929438" cy="51435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3577160-3CAE-E72D-F44C-7B0104D1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30630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204E1-7D88-DE1F-D862-4F8DF4388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eCube Observatory Finds Source of Mysterious High-Energy Neutrinos">
            <a:extLst>
              <a:ext uri="{FF2B5EF4-FFF2-40B4-BE49-F238E27FC236}">
                <a16:creationId xmlns:a16="http://schemas.microsoft.com/office/drawing/2014/main" id="{81AC415E-82FB-CC56-ED35-41DBB2C42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-7374" y="-17034"/>
            <a:ext cx="9144000" cy="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B7BEC8-C205-F501-2729-6AD02EF3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168324"/>
            <a:ext cx="8520600" cy="572700"/>
          </a:xfrm>
        </p:spPr>
        <p:txBody>
          <a:bodyPr>
            <a:noAutofit/>
          </a:bodyPr>
          <a:lstStyle/>
          <a:p>
            <a:r>
              <a:rPr lang="en-GB" sz="3000" dirty="0" err="1">
                <a:solidFill>
                  <a:schemeClr val="bg1"/>
                </a:solidFill>
                <a:latin typeface="Oswald"/>
                <a:sym typeface="Oswald"/>
              </a:rPr>
              <a:t>IceCube</a:t>
            </a:r>
            <a:r>
              <a:rPr lang="en-GB" sz="3000" dirty="0">
                <a:solidFill>
                  <a:schemeClr val="bg1"/>
                </a:solidFill>
                <a:latin typeface="Oswald"/>
                <a:sym typeface="Oswald"/>
              </a:rPr>
              <a:t>: Optical  modules</a:t>
            </a:r>
            <a:endParaRPr lang="en-GB" sz="3000" dirty="0">
              <a:latin typeface="Oswald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67F2E-F471-5B9C-11C9-EBDBFBBF5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0762" y="933181"/>
            <a:ext cx="789039" cy="399116"/>
          </a:xfrm>
        </p:spPr>
        <p:txBody>
          <a:bodyPr>
            <a:normAutofit fontScale="62500" lnSpcReduction="20000"/>
          </a:bodyPr>
          <a:lstStyle/>
          <a:p>
            <a:pPr marL="114297" indent="0">
              <a:buNone/>
            </a:pPr>
            <a:r>
              <a:rPr lang="en-GB" sz="2100" b="1" dirty="0">
                <a:solidFill>
                  <a:srgbClr val="1F77B3"/>
                </a:solidFill>
                <a:latin typeface="Oswald" panose="00000500000000000000" pitchFamily="2" charset="0"/>
              </a:rPr>
              <a:t>DOM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b="1" dirty="0">
              <a:latin typeface="Oswald" panose="000005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dirty="0">
              <a:latin typeface="Oswald" panose="00000500000000000000" pitchFamily="2" charset="0"/>
            </a:endParaRPr>
          </a:p>
          <a:p>
            <a:endParaRPr lang="en-GB" noProof="0" dirty="0">
              <a:latin typeface="Oswal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E54C3-A5FC-178E-B373-554C6DFF27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19</a:t>
            </a:fld>
            <a:endParaRPr lang="en-GB" noProof="0" dirty="0"/>
          </a:p>
        </p:txBody>
      </p:sp>
      <p:pic>
        <p:nvPicPr>
          <p:cNvPr id="12" name="Picture 11" descr="A round object with many lights&#10;&#10;AI-generated content may be incorrect.">
            <a:extLst>
              <a:ext uri="{FF2B5EF4-FFF2-40B4-BE49-F238E27FC236}">
                <a16:creationId xmlns:a16="http://schemas.microsoft.com/office/drawing/2014/main" id="{43371749-5EB9-FEFB-1B0A-80EA39FDE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27" y="1391927"/>
            <a:ext cx="2046561" cy="2046561"/>
          </a:xfrm>
          <a:prstGeom prst="rect">
            <a:avLst/>
          </a:prstGeom>
        </p:spPr>
      </p:pic>
      <p:pic>
        <p:nvPicPr>
          <p:cNvPr id="15" name="Picture 14" descr="A close-up of a sphere&#10;&#10;AI-generated content may be incorrect.">
            <a:extLst>
              <a:ext uri="{FF2B5EF4-FFF2-40B4-BE49-F238E27FC236}">
                <a16:creationId xmlns:a16="http://schemas.microsoft.com/office/drawing/2014/main" id="{82F306AD-22C3-50C4-1258-13FC9D527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96" y="1332296"/>
            <a:ext cx="2189772" cy="2165822"/>
          </a:xfrm>
          <a:prstGeom prst="rect">
            <a:avLst/>
          </a:prstGeom>
        </p:spPr>
      </p:pic>
      <p:pic>
        <p:nvPicPr>
          <p:cNvPr id="10" name="Picture 9" descr="A diagram of a cell&#10;&#10;AI-generated content may be incorrect.">
            <a:extLst>
              <a:ext uri="{FF2B5EF4-FFF2-40B4-BE49-F238E27FC236}">
                <a16:creationId xmlns:a16="http://schemas.microsoft.com/office/drawing/2014/main" id="{73A27D57-12BB-FDFD-D0DE-4FCB4A75E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/>
          <a:stretch/>
        </p:blipFill>
        <p:spPr>
          <a:xfrm>
            <a:off x="1674351" y="3277273"/>
            <a:ext cx="5795299" cy="1866095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8B9368-270F-140E-D83F-3560EF19492D}"/>
              </a:ext>
            </a:extLst>
          </p:cNvPr>
          <p:cNvSpPr txBox="1">
            <a:spLocks/>
          </p:cNvSpPr>
          <p:nvPr/>
        </p:nvSpPr>
        <p:spPr>
          <a:xfrm>
            <a:off x="5531308" y="933181"/>
            <a:ext cx="885200" cy="39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297" indent="0">
              <a:buNone/>
            </a:pPr>
            <a:r>
              <a:rPr lang="en-GB" sz="2100" b="1" dirty="0" err="1">
                <a:solidFill>
                  <a:srgbClr val="FA7D11"/>
                </a:solidFill>
                <a:latin typeface="Oswald" panose="00000500000000000000" pitchFamily="2" charset="0"/>
              </a:rPr>
              <a:t>mDOM</a:t>
            </a:r>
            <a:endParaRPr lang="en-GB" sz="2100" b="1" dirty="0">
              <a:solidFill>
                <a:srgbClr val="FA7D11"/>
              </a:solidFill>
              <a:latin typeface="Oswald" panose="000005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b="1" dirty="0">
              <a:latin typeface="Oswald" panose="000005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dirty="0">
              <a:latin typeface="Oswald" panose="00000500000000000000" pitchFamily="2" charset="0"/>
            </a:endParaRPr>
          </a:p>
          <a:p>
            <a:endParaRPr lang="en-GB" sz="1350" dirty="0">
              <a:latin typeface="Oswald" panose="00000500000000000000" pitchFamily="2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FED9EA1-8CC3-9C72-2454-2D5ACA9C7A75}"/>
              </a:ext>
            </a:extLst>
          </p:cNvPr>
          <p:cNvSpPr txBox="1">
            <a:spLocks/>
          </p:cNvSpPr>
          <p:nvPr/>
        </p:nvSpPr>
        <p:spPr>
          <a:xfrm>
            <a:off x="328534" y="3574600"/>
            <a:ext cx="1508120" cy="66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297" indent="0">
              <a:buNone/>
            </a:pPr>
            <a:r>
              <a:rPr lang="en-GB" sz="2100" dirty="0" err="1">
                <a:latin typeface="Oswald" panose="00000500000000000000" pitchFamily="2" charset="0"/>
              </a:rPr>
              <a:t>IceCube</a:t>
            </a:r>
            <a:r>
              <a:rPr lang="en-GB" sz="2100" dirty="0">
                <a:latin typeface="Oswald" panose="00000500000000000000" pitchFamily="2" charset="0"/>
              </a:rPr>
              <a:t> Gen2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b="1" dirty="0">
              <a:latin typeface="Oswald" panose="000005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dirty="0">
              <a:latin typeface="Oswald" panose="00000500000000000000" pitchFamily="2" charset="0"/>
            </a:endParaRPr>
          </a:p>
          <a:p>
            <a:endParaRPr lang="en-GB" sz="1350" dirty="0">
              <a:latin typeface="Oswald" panose="00000500000000000000" pitchFamily="2" charset="0"/>
            </a:endParaRPr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E70FF625-CD1C-3622-0353-95F437CE1ABC}"/>
              </a:ext>
            </a:extLst>
          </p:cNvPr>
          <p:cNvSpPr/>
          <p:nvPr/>
        </p:nvSpPr>
        <p:spPr>
          <a:xfrm rot="5400000">
            <a:off x="1018957" y="4039741"/>
            <a:ext cx="410742" cy="442874"/>
          </a:xfrm>
          <a:prstGeom prst="bentUp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750450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27AEB-194A-DA15-B70C-8E9775A3B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eCube Observatory Finds Source of Mysterious High-Energy Neutrinos">
            <a:extLst>
              <a:ext uri="{FF2B5EF4-FFF2-40B4-BE49-F238E27FC236}">
                <a16:creationId xmlns:a16="http://schemas.microsoft.com/office/drawing/2014/main" id="{C3F0FE80-D088-E205-6B94-58F3931D4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6" b="53130"/>
          <a:stretch/>
        </p:blipFill>
        <p:spPr bwMode="auto">
          <a:xfrm flipH="1">
            <a:off x="-2" y="423"/>
            <a:ext cx="9144000" cy="11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6D154-2743-86DB-15BC-04F7214F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Introduction</a:t>
            </a:r>
            <a:endParaRPr lang="en-GB" sz="3000" dirty="0">
              <a:latin typeface="Oswal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0270F-7FDA-AA28-B582-791BAF9ED7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914378"/>
            <a:fld id="{00000000-1234-1234-1234-123412341234}" type="slidenum">
              <a:rPr lang="en-GB" kern="0" noProof="0" smtClea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914378"/>
              <a:t>2</a:t>
            </a:fld>
            <a:endParaRPr lang="en-GB" kern="0" noProof="0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9579A-5F19-C75A-9B40-DD6544F2D0A4}"/>
              </a:ext>
            </a:extLst>
          </p:cNvPr>
          <p:cNvSpPr txBox="1"/>
          <p:nvPr/>
        </p:nvSpPr>
        <p:spPr>
          <a:xfrm>
            <a:off x="379082" y="1225990"/>
            <a:ext cx="8014235" cy="4197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chemeClr val="tx1"/>
                </a:solidFill>
                <a:latin typeface="Oswald" panose="00000500000000000000" pitchFamily="2" charset="0"/>
              </a:rPr>
              <a:t>Aim: </a:t>
            </a: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study the </a:t>
            </a:r>
            <a:r>
              <a:rPr lang="en-GB" sz="1800" b="1" dirty="0">
                <a:solidFill>
                  <a:schemeClr val="bg2"/>
                </a:solidFill>
                <a:latin typeface="Oswald" panose="00000500000000000000" pitchFamily="2" charset="0"/>
              </a:rPr>
              <a:t>capability</a:t>
            </a: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 of </a:t>
            </a:r>
            <a:r>
              <a:rPr lang="en-GB" sz="1800" dirty="0" err="1">
                <a:solidFill>
                  <a:schemeClr val="bg2"/>
                </a:solidFill>
                <a:latin typeface="Oswald" panose="00000500000000000000" pitchFamily="2" charset="0"/>
              </a:rPr>
              <a:t>IceCube</a:t>
            </a: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 to detect </a:t>
            </a:r>
            <a:r>
              <a:rPr lang="en-GB" sz="1800" b="1" dirty="0">
                <a:solidFill>
                  <a:schemeClr val="bg2"/>
                </a:solidFill>
                <a:latin typeface="Oswald" panose="00000500000000000000" pitchFamily="2" charset="0"/>
              </a:rPr>
              <a:t>sharp features</a:t>
            </a: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 from the </a:t>
            </a:r>
            <a:r>
              <a:rPr lang="en-GB" sz="1800" b="1" dirty="0">
                <a:solidFill>
                  <a:schemeClr val="bg2"/>
                </a:solidFill>
                <a:latin typeface="Oswald" panose="00000500000000000000" pitchFamily="2" charset="0"/>
              </a:rPr>
              <a:t>hadron-quark phase transition</a:t>
            </a: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 present in the formation of a </a:t>
            </a:r>
            <a:r>
              <a:rPr lang="en-GB" sz="1800" b="1" dirty="0">
                <a:solidFill>
                  <a:schemeClr val="bg2"/>
                </a:solidFill>
                <a:latin typeface="Oswald" panose="00000500000000000000" pitchFamily="2" charset="0"/>
              </a:rPr>
              <a:t>quark star</a:t>
            </a:r>
            <a:endParaRPr lang="en-GB" sz="1800" b="1" dirty="0">
              <a:solidFill>
                <a:schemeClr val="tx1"/>
              </a:solidFill>
              <a:latin typeface="Oswald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1800" b="1" dirty="0">
              <a:latin typeface="Oswald" panose="000005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1800" b="1" dirty="0">
                <a:latin typeface="Oswald" panose="00000500000000000000" pitchFamily="2" charset="0"/>
              </a:rPr>
              <a:t>But, what is a quark star?</a:t>
            </a:r>
            <a:r>
              <a:rPr lang="en-GB" sz="1800" dirty="0">
                <a:latin typeface="Oswald" panose="00000500000000000000" pitchFamily="2" charset="0"/>
                <a:sym typeface="Wingdings" panose="05000000000000000000" pitchFamily="2" charset="2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Compact object: remnant of a star that has burn all its</a:t>
            </a:r>
          </a:p>
          <a:p>
            <a:pPr lvl="1">
              <a:lnSpc>
                <a:spcPct val="150000"/>
              </a:lnSpc>
            </a:pP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 nuclear fuel</a:t>
            </a:r>
          </a:p>
          <a:p>
            <a:pPr lvl="1">
              <a:lnSpc>
                <a:spcPct val="150000"/>
              </a:lnSpc>
            </a:pP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Composed by deconfined quark matter</a:t>
            </a:r>
          </a:p>
          <a:p>
            <a:pPr lvl="1">
              <a:lnSpc>
                <a:spcPct val="150000"/>
              </a:lnSpc>
            </a:pPr>
            <a:endParaRPr lang="en-US" sz="1800" b="1" dirty="0">
              <a:latin typeface="Oswald" panose="000005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1800" b="1" dirty="0">
                <a:latin typeface="Oswald" panose="00000500000000000000" pitchFamily="2" charset="0"/>
              </a:rPr>
              <a:t>*We can use neutrinos to identify the quark </a:t>
            </a:r>
            <a:r>
              <a:rPr lang="en-US" sz="1800" b="1" dirty="0" err="1">
                <a:latin typeface="Oswald" panose="00000500000000000000" pitchFamily="2" charset="0"/>
              </a:rPr>
              <a:t>deconfinment</a:t>
            </a:r>
            <a:r>
              <a:rPr lang="en-US" sz="1800" b="1" dirty="0">
                <a:latin typeface="Oswald" panose="00000500000000000000" pitchFamily="2" charset="0"/>
              </a:rPr>
              <a:t>!</a:t>
            </a:r>
          </a:p>
          <a:p>
            <a:pPr lvl="1">
              <a:lnSpc>
                <a:spcPct val="150000"/>
              </a:lnSpc>
            </a:pPr>
            <a:endParaRPr lang="en-US" sz="1800" b="1" dirty="0">
              <a:latin typeface="Oswald" panose="00000500000000000000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DC73A6-DB3B-6CA9-0680-06734C39E1EF}"/>
              </a:ext>
            </a:extLst>
          </p:cNvPr>
          <p:cNvGrpSpPr/>
          <p:nvPr/>
        </p:nvGrpSpPr>
        <p:grpSpPr>
          <a:xfrm>
            <a:off x="5574202" y="2734588"/>
            <a:ext cx="3258098" cy="1254648"/>
            <a:chOff x="255959" y="3802168"/>
            <a:chExt cx="3258098" cy="125464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9F2C478-AEF2-AA84-953A-EDE95B7A5672}"/>
                </a:ext>
              </a:extLst>
            </p:cNvPr>
            <p:cNvGrpSpPr/>
            <p:nvPr/>
          </p:nvGrpSpPr>
          <p:grpSpPr>
            <a:xfrm>
              <a:off x="255959" y="3802168"/>
              <a:ext cx="1812827" cy="1254648"/>
              <a:chOff x="7044596" y="1254659"/>
              <a:chExt cx="2682176" cy="1779638"/>
            </a:xfrm>
          </p:grpSpPr>
          <p:pic>
            <p:nvPicPr>
              <p:cNvPr id="29" name="Picture 28" descr="A satellite view of a city&#10;&#10;AI-generated content may be incorrect.">
                <a:extLst>
                  <a:ext uri="{FF2B5EF4-FFF2-40B4-BE49-F238E27FC236}">
                    <a16:creationId xmlns:a16="http://schemas.microsoft.com/office/drawing/2014/main" id="{918AB983-1A12-83F5-762A-DF1198B24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06" r="45010" b="31979"/>
              <a:stretch/>
            </p:blipFill>
            <p:spPr>
              <a:xfrm>
                <a:off x="7044596" y="1254659"/>
                <a:ext cx="2682176" cy="1779638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C6A8EB0-44F3-D8F2-AD42-61DE8C289921}"/>
                  </a:ext>
                </a:extLst>
              </p:cNvPr>
              <p:cNvSpPr txBox="1"/>
              <p:nvPr/>
            </p:nvSpPr>
            <p:spPr>
              <a:xfrm>
                <a:off x="7976184" y="1787492"/>
                <a:ext cx="1401205" cy="916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noProof="0" dirty="0">
                    <a:solidFill>
                      <a:schemeClr val="accent1">
                        <a:lumMod val="50000"/>
                      </a:schemeClr>
                    </a:solidFill>
                    <a:latin typeface="Oswald" panose="00000500000000000000" pitchFamily="2" charset="0"/>
                  </a:rPr>
                  <a:t>Neutron star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536A988-17A3-D93E-A774-A89A6DB0E184}"/>
                </a:ext>
              </a:extLst>
            </p:cNvPr>
            <p:cNvGrpSpPr/>
            <p:nvPr/>
          </p:nvGrpSpPr>
          <p:grpSpPr>
            <a:xfrm>
              <a:off x="2001600" y="3802168"/>
              <a:ext cx="1512457" cy="1254648"/>
              <a:chOff x="9306446" y="1262512"/>
              <a:chExt cx="2173484" cy="1779638"/>
            </a:xfrm>
          </p:grpSpPr>
          <p:pic>
            <p:nvPicPr>
              <p:cNvPr id="33" name="Picture 32" descr="A satellite view of a city&#10;&#10;AI-generated content may be incorrect.">
                <a:extLst>
                  <a:ext uri="{FF2B5EF4-FFF2-40B4-BE49-F238E27FC236}">
                    <a16:creationId xmlns:a16="http://schemas.microsoft.com/office/drawing/2014/main" id="{31541D40-F028-03C5-23DD-D0F4091DB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37" t="3106" r="3602" b="31979"/>
              <a:stretch/>
            </p:blipFill>
            <p:spPr>
              <a:xfrm>
                <a:off x="9306446" y="1262512"/>
                <a:ext cx="2173484" cy="1779638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5321E29-21E1-3CD5-F70B-F44DABC5C636}"/>
                  </a:ext>
                </a:extLst>
              </p:cNvPr>
              <p:cNvSpPr txBox="1"/>
              <p:nvPr/>
            </p:nvSpPr>
            <p:spPr>
              <a:xfrm>
                <a:off x="9480216" y="2119133"/>
                <a:ext cx="1400374" cy="829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noProof="0" dirty="0">
                    <a:solidFill>
                      <a:srgbClr val="7030A0"/>
                    </a:solidFill>
                    <a:latin typeface="Oswald" panose="00000500000000000000" pitchFamily="2" charset="0"/>
                  </a:rPr>
                  <a:t>Quark star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960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570DD-85B4-DC0B-589F-9D72FC741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18AB4-DDFB-03AE-AEC3-661AADFEE7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20</a:t>
            </a:fld>
            <a:endParaRPr lang="en-GB" noProof="0" dirty="0"/>
          </a:p>
        </p:txBody>
      </p:sp>
      <p:pic>
        <p:nvPicPr>
          <p:cNvPr id="6" name="Picture 5" descr="IceCube Observatory Finds Source of Mysterious High-Energy Neutrinos">
            <a:extLst>
              <a:ext uri="{FF2B5EF4-FFF2-40B4-BE49-F238E27FC236}">
                <a16:creationId xmlns:a16="http://schemas.microsoft.com/office/drawing/2014/main" id="{A36C01B9-B60F-8B0B-C45A-DF1CFEE51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-7374" y="-17034"/>
            <a:ext cx="9151374" cy="87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10F1FE-5AA6-B6C1-12F3-FC32E3BC4B34}"/>
              </a:ext>
            </a:extLst>
          </p:cNvPr>
          <p:cNvSpPr txBox="1">
            <a:spLocks/>
          </p:cNvSpPr>
          <p:nvPr/>
        </p:nvSpPr>
        <p:spPr>
          <a:xfrm>
            <a:off x="226208" y="17890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000" dirty="0">
                <a:solidFill>
                  <a:schemeClr val="bg1"/>
                </a:solidFill>
                <a:latin typeface="Oswald" panose="00000500000000000000" pitchFamily="2" charset="0"/>
              </a:rPr>
              <a:t>Cherenkov </a:t>
            </a:r>
            <a:r>
              <a:rPr lang="es-ES" sz="3000" dirty="0" err="1">
                <a:solidFill>
                  <a:schemeClr val="bg1"/>
                </a:solidFill>
                <a:latin typeface="Oswald" panose="00000500000000000000" pitchFamily="2" charset="0"/>
              </a:rPr>
              <a:t>radiation</a:t>
            </a:r>
            <a:endParaRPr lang="en-GB" sz="3000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pic>
        <p:nvPicPr>
          <p:cNvPr id="2" name="Picture 1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D58B7065-E2AF-793E-286C-DB39DFA95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97" y="1124727"/>
            <a:ext cx="5057747" cy="3608086"/>
          </a:xfrm>
          <a:prstGeom prst="rect">
            <a:avLst/>
          </a:prstGeom>
        </p:spPr>
      </p:pic>
      <p:pic>
        <p:nvPicPr>
          <p:cNvPr id="13" name="Picture 12" descr="A diagram of a diagram of a wire&#10;&#10;AI-generated content may be incorrect.">
            <a:extLst>
              <a:ext uri="{FF2B5EF4-FFF2-40B4-BE49-F238E27FC236}">
                <a16:creationId xmlns:a16="http://schemas.microsoft.com/office/drawing/2014/main" id="{A77B8860-706E-F4AA-F4D7-5B03589BC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4" y="2542182"/>
            <a:ext cx="1694838" cy="242241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D36BB35-A47A-6D0C-0257-5370A5876AE6}"/>
              </a:ext>
            </a:extLst>
          </p:cNvPr>
          <p:cNvSpPr/>
          <p:nvPr/>
        </p:nvSpPr>
        <p:spPr>
          <a:xfrm>
            <a:off x="1789244" y="2626335"/>
            <a:ext cx="376084" cy="352999"/>
          </a:xfrm>
          <a:prstGeom prst="ellipse">
            <a:avLst/>
          </a:prstGeom>
          <a:solidFill>
            <a:schemeClr val="accent3">
              <a:lumMod val="40000"/>
              <a:lumOff val="60000"/>
              <a:alpha val="51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84E0BD-F86E-BBE5-E314-146B0706E3ED}"/>
              </a:ext>
            </a:extLst>
          </p:cNvPr>
          <p:cNvCxnSpPr>
            <a:cxnSpLocks/>
          </p:cNvCxnSpPr>
          <p:nvPr/>
        </p:nvCxnSpPr>
        <p:spPr>
          <a:xfrm>
            <a:off x="2273576" y="2802835"/>
            <a:ext cx="16772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657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E7DCA-3323-6E7C-872F-4FBF1719E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09D69-B2DD-23FB-F51F-C21318E13A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21</a:t>
            </a:fld>
            <a:endParaRPr lang="en-GB" noProof="0" dirty="0"/>
          </a:p>
        </p:txBody>
      </p:sp>
      <p:pic>
        <p:nvPicPr>
          <p:cNvPr id="6" name="Picture 5" descr="IceCube Observatory Finds Source of Mysterious High-Energy Neutrinos">
            <a:extLst>
              <a:ext uri="{FF2B5EF4-FFF2-40B4-BE49-F238E27FC236}">
                <a16:creationId xmlns:a16="http://schemas.microsoft.com/office/drawing/2014/main" id="{FE6A2CF8-E18B-15C0-F71F-3A16FAD29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-7374" y="-17034"/>
            <a:ext cx="9151374" cy="87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9BC05D1-06C7-F1B5-2102-EB3929BBC0AF}"/>
              </a:ext>
            </a:extLst>
          </p:cNvPr>
          <p:cNvSpPr txBox="1">
            <a:spLocks/>
          </p:cNvSpPr>
          <p:nvPr/>
        </p:nvSpPr>
        <p:spPr>
          <a:xfrm>
            <a:off x="226208" y="17890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000" dirty="0">
                <a:solidFill>
                  <a:schemeClr val="bg1"/>
                </a:solidFill>
                <a:latin typeface="Oswald" panose="00000500000000000000" pitchFamily="2" charset="0"/>
              </a:rPr>
              <a:t>A</a:t>
            </a:r>
            <a:r>
              <a:rPr lang="en-GB" sz="3000" dirty="0" err="1">
                <a:solidFill>
                  <a:schemeClr val="bg1"/>
                </a:solidFill>
                <a:latin typeface="Oswald" panose="00000500000000000000" pitchFamily="2" charset="0"/>
              </a:rPr>
              <a:t>nalysis</a:t>
            </a:r>
            <a:r>
              <a:rPr lang="en-GB" sz="3000" dirty="0">
                <a:solidFill>
                  <a:schemeClr val="bg1"/>
                </a:solidFill>
                <a:latin typeface="Oswald" panose="00000500000000000000" pitchFamily="2" charset="0"/>
              </a:rPr>
              <a:t> method: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5AF0CC-99DA-866A-BAA1-261B081E41CC}"/>
              </a:ext>
            </a:extLst>
          </p:cNvPr>
          <p:cNvSpPr txBox="1"/>
          <p:nvPr/>
        </p:nvSpPr>
        <p:spPr>
          <a:xfrm>
            <a:off x="508072" y="1109597"/>
            <a:ext cx="72414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Calculate a signal and null hypothesis (cutting the peak)</a:t>
            </a:r>
          </a:p>
          <a:p>
            <a:pPr marL="342900" indent="-342900">
              <a:buAutoNum type="arabicPeriod"/>
            </a:pP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Evaluate a TS:</a:t>
            </a:r>
          </a:p>
          <a:p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	TS=max signal</a:t>
            </a:r>
          </a:p>
          <a:p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	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TS_H0= p(TS| H0)</a:t>
            </a:r>
          </a:p>
          <a:p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	TS_H1= p(TS| H1)</a:t>
            </a:r>
          </a:p>
          <a:p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Probability of TS to be in the H0 / H1 hypotheses</a:t>
            </a:r>
          </a:p>
          <a:p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</a:endParaRPr>
          </a:p>
          <a:p>
            <a:pPr marL="342900" indent="-342900">
              <a:buAutoNum type="arabicPeriod"/>
            </a:pP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Find detection significance as a function of the distance</a:t>
            </a:r>
          </a:p>
          <a:p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Transform the p-value in a Z-score</a:t>
            </a:r>
          </a:p>
          <a:p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(how many standard deviations a value is from the mean</a:t>
            </a:r>
          </a:p>
          <a:p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sym typeface="Wingdings" panose="05000000000000000000" pitchFamily="2" charset="2"/>
              </a:rPr>
              <a:t>under the null hypothesis)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</a:endParaRPr>
          </a:p>
          <a:p>
            <a:pPr marL="342900" indent="-342900">
              <a:buAutoNum type="arabicPeriod" startAt="3"/>
            </a:pPr>
            <a:endParaRPr lang="en-GB" sz="1800" dirty="0">
              <a:solidFill>
                <a:schemeClr val="bg2"/>
              </a:solidFill>
              <a:latin typeface="Oswald" panose="00000500000000000000" pitchFamily="2" charset="0"/>
            </a:endParaRPr>
          </a:p>
          <a:p>
            <a:pPr marL="342900" indent="-342900">
              <a:buAutoNum type="arabicPeriod" startAt="3"/>
            </a:pPr>
            <a:endParaRPr lang="en-GB" sz="1800" dirty="0">
              <a:solidFill>
                <a:schemeClr val="bg2"/>
              </a:solidFill>
              <a:latin typeface="Oswald" panose="00000500000000000000" pitchFamily="2" charset="0"/>
            </a:endParaRPr>
          </a:p>
          <a:p>
            <a:pPr marL="342900" indent="-342900">
              <a:buAutoNum type="arabicPeriod" startAt="3"/>
            </a:pPr>
            <a:endParaRPr lang="es-ES" sz="1800" dirty="0">
              <a:solidFill>
                <a:schemeClr val="bg2"/>
              </a:solidFill>
              <a:latin typeface="Oswald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F075F0-23DD-B86B-F963-AB42FEA839F3}"/>
              </a:ext>
            </a:extLst>
          </p:cNvPr>
          <p:cNvSpPr txBox="1"/>
          <p:nvPr/>
        </p:nvSpPr>
        <p:spPr>
          <a:xfrm>
            <a:off x="5345281" y="2212108"/>
            <a:ext cx="2096192" cy="1200329"/>
          </a:xfrm>
          <a:prstGeom prst="rect">
            <a:avLst/>
          </a:prstGeom>
          <a:noFill/>
          <a:ln w="28575">
            <a:solidFill>
              <a:srgbClr val="1F77B3"/>
            </a:solidFill>
          </a:ln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INCLUDING 10</a:t>
            </a:r>
            <a:r>
              <a:rPr lang="es-ES" sz="1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8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 BACKGROUND TRIALS (ENHANCE STATISTICS)</a:t>
            </a:r>
          </a:p>
        </p:txBody>
      </p:sp>
    </p:spTree>
    <p:extLst>
      <p:ext uri="{BB962C8B-B14F-4D97-AF65-F5344CB8AC3E}">
        <p14:creationId xmlns:p14="http://schemas.microsoft.com/office/powerpoint/2010/main" val="2331687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07AE-AEC4-A6F2-2911-C03836356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eCube Observatory Finds Source of Mysterious High-Energy Neutrinos">
            <a:extLst>
              <a:ext uri="{FF2B5EF4-FFF2-40B4-BE49-F238E27FC236}">
                <a16:creationId xmlns:a16="http://schemas.microsoft.com/office/drawing/2014/main" id="{EDB80CE2-907A-D071-53C8-2F1C9D77F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-7374" y="-17034"/>
            <a:ext cx="9151374" cy="87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aph with a line&#10;&#10;AI-generated content may be incorrect.">
            <a:extLst>
              <a:ext uri="{FF2B5EF4-FFF2-40B4-BE49-F238E27FC236}">
                <a16:creationId xmlns:a16="http://schemas.microsoft.com/office/drawing/2014/main" id="{5B0F2C87-DAAF-3D76-ABAF-2B8EA6C16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" y="1948428"/>
            <a:ext cx="3712746" cy="3052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F4C80-5AB3-1680-64F5-6FA37357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14295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bg1"/>
                </a:solidFill>
                <a:latin typeface="Oswald"/>
                <a:sym typeface="Oswald"/>
              </a:rPr>
              <a:t>Simulations: delayed black hole</a:t>
            </a:r>
            <a:endParaRPr lang="en-GB" noProof="0" dirty="0">
              <a:latin typeface="Oswald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8213E-3DF4-4C8B-6F55-2AD6F5C88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051" y="842655"/>
            <a:ext cx="6993014" cy="3208298"/>
          </a:xfrm>
        </p:spPr>
        <p:txBody>
          <a:bodyPr/>
          <a:lstStyle/>
          <a:p>
            <a:pPr marL="114297" indent="0">
              <a:buNone/>
            </a:pPr>
            <a:r>
              <a:rPr lang="en-GB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Neutrino emission in the phase transition driven supernovae</a:t>
            </a:r>
            <a:endParaRPr lang="en-GB" noProof="0" dirty="0">
              <a:latin typeface="Oswald" panose="00000500000000000000" pitchFamily="2" charset="0"/>
            </a:endParaRPr>
          </a:p>
          <a:p>
            <a:pPr marL="114297" indent="0">
              <a:buNone/>
            </a:pPr>
            <a:r>
              <a:rPr lang="en-GB" noProof="0" dirty="0">
                <a:solidFill>
                  <a:srgbClr val="FFA918"/>
                </a:solidFill>
                <a:latin typeface="Oswald" panose="00000500000000000000" pitchFamily="2" charset="0"/>
              </a:rPr>
              <a:t>-First collapse emission</a:t>
            </a:r>
            <a:endParaRPr lang="en-GB" noProof="0" dirty="0">
              <a:latin typeface="Oswald" panose="00000500000000000000" pitchFamily="2" charset="0"/>
            </a:endParaRPr>
          </a:p>
          <a:p>
            <a:pPr marL="114297" indent="0">
              <a:buNone/>
            </a:pPr>
            <a:r>
              <a:rPr lang="en-GB" noProof="0" dirty="0">
                <a:solidFill>
                  <a:srgbClr val="0000FF"/>
                </a:solidFill>
                <a:latin typeface="Oswald" panose="00000500000000000000" pitchFamily="2" charset="0"/>
              </a:rPr>
              <a:t>-Phase transition emission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68772-35B6-2BD4-1533-DD199D643B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22</a:t>
            </a:fld>
            <a:endParaRPr lang="en-GB" noProof="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86E671-CC0C-FD33-C2F1-391C04C583F2}"/>
              </a:ext>
            </a:extLst>
          </p:cNvPr>
          <p:cNvCxnSpPr>
            <a:cxnSpLocks/>
          </p:cNvCxnSpPr>
          <p:nvPr/>
        </p:nvCxnSpPr>
        <p:spPr>
          <a:xfrm>
            <a:off x="1535421" y="2070777"/>
            <a:ext cx="0" cy="654516"/>
          </a:xfrm>
          <a:prstGeom prst="straightConnector1">
            <a:avLst/>
          </a:prstGeom>
          <a:ln w="57150">
            <a:solidFill>
              <a:srgbClr val="FFA91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BD493D-E083-D504-D2B8-98243C56A02C}"/>
              </a:ext>
            </a:extLst>
          </p:cNvPr>
          <p:cNvCxnSpPr>
            <a:cxnSpLocks/>
          </p:cNvCxnSpPr>
          <p:nvPr/>
        </p:nvCxnSpPr>
        <p:spPr>
          <a:xfrm>
            <a:off x="2610535" y="2560994"/>
            <a:ext cx="669055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380787-5AA5-3009-444E-EF7BCB8218C4}"/>
              </a:ext>
            </a:extLst>
          </p:cNvPr>
          <p:cNvGrpSpPr/>
          <p:nvPr/>
        </p:nvGrpSpPr>
        <p:grpSpPr>
          <a:xfrm>
            <a:off x="3279590" y="1793984"/>
            <a:ext cx="5115661" cy="3262833"/>
            <a:chOff x="3528936" y="1737709"/>
            <a:chExt cx="5115661" cy="326283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BAB963B-50AF-C2CF-1E9C-4B2D82FA0D2E}"/>
                </a:ext>
              </a:extLst>
            </p:cNvPr>
            <p:cNvGrpSpPr/>
            <p:nvPr/>
          </p:nvGrpSpPr>
          <p:grpSpPr>
            <a:xfrm>
              <a:off x="3528936" y="1737709"/>
              <a:ext cx="1010947" cy="3262833"/>
              <a:chOff x="3451294" y="1737708"/>
              <a:chExt cx="1287382" cy="326283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65C47F7-4522-7F61-FF88-DB8D6C4B7323}"/>
                  </a:ext>
                </a:extLst>
              </p:cNvPr>
              <p:cNvSpPr/>
              <p:nvPr/>
            </p:nvSpPr>
            <p:spPr>
              <a:xfrm>
                <a:off x="3451294" y="2072646"/>
                <a:ext cx="626247" cy="2590560"/>
              </a:xfrm>
              <a:prstGeom prst="ellipse">
                <a:avLst/>
              </a:prstGeom>
              <a:solidFill>
                <a:schemeClr val="tx2">
                  <a:lumMod val="75000"/>
                  <a:lumOff val="25000"/>
                  <a:alpha val="33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504BFF5-5FB1-6C51-BE43-52D95A16E164}"/>
                  </a:ext>
                </a:extLst>
              </p:cNvPr>
              <p:cNvCxnSpPr>
                <a:cxnSpLocks/>
                <a:stCxn id="18" idx="4"/>
              </p:cNvCxnSpPr>
              <p:nvPr/>
            </p:nvCxnSpPr>
            <p:spPr>
              <a:xfrm>
                <a:off x="3764418" y="4663206"/>
                <a:ext cx="974258" cy="337336"/>
              </a:xfrm>
              <a:prstGeom prst="line">
                <a:avLst/>
              </a:prstGeom>
              <a:ln w="28575">
                <a:solidFill>
                  <a:srgbClr val="8EB6F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697C187-F34C-5CD5-1E28-6B6E3C0DA78C}"/>
                  </a:ext>
                </a:extLst>
              </p:cNvPr>
              <p:cNvCxnSpPr>
                <a:cxnSpLocks/>
                <a:stCxn id="18" idx="0"/>
              </p:cNvCxnSpPr>
              <p:nvPr/>
            </p:nvCxnSpPr>
            <p:spPr>
              <a:xfrm flipV="1">
                <a:off x="3764418" y="1737708"/>
                <a:ext cx="974258" cy="334938"/>
              </a:xfrm>
              <a:prstGeom prst="line">
                <a:avLst/>
              </a:prstGeom>
              <a:ln w="28575">
                <a:solidFill>
                  <a:srgbClr val="8EB6F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B726DC-8C88-7EA0-23B7-DE994E50CD45}"/>
                </a:ext>
              </a:extLst>
            </p:cNvPr>
            <p:cNvSpPr/>
            <p:nvPr/>
          </p:nvSpPr>
          <p:spPr>
            <a:xfrm>
              <a:off x="4539882" y="1737709"/>
              <a:ext cx="4104715" cy="3262833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/>
            </a:p>
          </p:txBody>
        </p:sp>
      </p:grpSp>
      <p:pic>
        <p:nvPicPr>
          <p:cNvPr id="21" name="Picture 20" descr="A graph of a graph&#10;&#10;AI-generated content may be incorrect.">
            <a:extLst>
              <a:ext uri="{FF2B5EF4-FFF2-40B4-BE49-F238E27FC236}">
                <a16:creationId xmlns:a16="http://schemas.microsoft.com/office/drawing/2014/main" id="{C16B5AAF-AC6E-463D-A4D4-05FCEC0D8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03" y="1900444"/>
            <a:ext cx="3946098" cy="295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93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B8FEB5A1-BD05-84E1-C73F-2DCA68AF4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C5783030-72CF-CCB4-434D-CB4D6BA9634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698" y="1209810"/>
            <a:ext cx="8520600" cy="205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/>
          <a:p>
            <a:r>
              <a:rPr lang="en-GB" noProof="0" dirty="0">
                <a:solidFill>
                  <a:srgbClr val="6581A0"/>
                </a:solidFill>
                <a:latin typeface="Oswald"/>
                <a:ea typeface="Oswald"/>
                <a:cs typeface="Oswald"/>
                <a:sym typeface="Oswald"/>
              </a:rPr>
              <a:t>MODEL RDF-1.7 (s40a28)</a:t>
            </a:r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9D544F2E-2AA7-1201-3424-9ABFF986B15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1698" y="3292338"/>
            <a:ext cx="8520600" cy="12874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-GB" sz="2700" dirty="0">
                <a:latin typeface="Oswald"/>
                <a:ea typeface="Oswald"/>
                <a:cs typeface="Oswald"/>
                <a:sym typeface="Oswald"/>
              </a:rPr>
              <a:t>Delayed black hole</a:t>
            </a:r>
          </a:p>
        </p:txBody>
      </p:sp>
      <p:pic>
        <p:nvPicPr>
          <p:cNvPr id="56" name="Google Shape;56;p13">
            <a:extLst>
              <a:ext uri="{FF2B5EF4-FFF2-40B4-BE49-F238E27FC236}">
                <a16:creationId xmlns:a16="http://schemas.microsoft.com/office/drawing/2014/main" id="{4958AE94-27DE-A20A-D511-9AFD2CAB20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80" y="3634764"/>
            <a:ext cx="1533599" cy="14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ceCube Logos – IceCube">
            <a:extLst>
              <a:ext uri="{FF2B5EF4-FFF2-40B4-BE49-F238E27FC236}">
                <a16:creationId xmlns:a16="http://schemas.microsoft.com/office/drawing/2014/main" id="{9E068246-7CE8-A3DB-7FDE-54C68B683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026" y="3581327"/>
            <a:ext cx="1362974" cy="15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eCube Observatory Finds Source of Mysterious High-Energy Neutrinos">
            <a:extLst>
              <a:ext uri="{FF2B5EF4-FFF2-40B4-BE49-F238E27FC236}">
                <a16:creationId xmlns:a16="http://schemas.microsoft.com/office/drawing/2014/main" id="{1D53ACC3-71DA-2623-3DC3-6FEBB9FEC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4" b="50781"/>
          <a:stretch/>
        </p:blipFill>
        <p:spPr bwMode="auto">
          <a:xfrm flipH="1">
            <a:off x="-2" y="0"/>
            <a:ext cx="9144000" cy="13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51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65E53-7739-2693-3676-5DEE191EA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eCube Observatory Finds Source of Mysterious High-Energy Neutrinos">
            <a:extLst>
              <a:ext uri="{FF2B5EF4-FFF2-40B4-BE49-F238E27FC236}">
                <a16:creationId xmlns:a16="http://schemas.microsoft.com/office/drawing/2014/main" id="{610CCEAB-00BE-0EB4-5D20-5405274B5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250" y="1"/>
            <a:ext cx="9144000" cy="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CAA0AD-0318-A925-44EA-3124D9B00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3" y="17992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bg1"/>
                </a:solidFill>
                <a:latin typeface="Oswald"/>
                <a:sym typeface="Oswald"/>
              </a:rPr>
              <a:t>ASTERIA: detection simulation</a:t>
            </a:r>
          </a:p>
        </p:txBody>
      </p:sp>
      <p:pic>
        <p:nvPicPr>
          <p:cNvPr id="9" name="Picture 8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6B50CADC-31F1-6497-75B8-B378B765A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" y="1954825"/>
            <a:ext cx="9071666" cy="27701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F60D0-1F78-ABAC-9699-3E2112D89B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24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C69A0-FF84-6238-331A-BE38E5803CFC}"/>
              </a:ext>
            </a:extLst>
          </p:cNvPr>
          <p:cNvSpPr txBox="1"/>
          <p:nvPr/>
        </p:nvSpPr>
        <p:spPr>
          <a:xfrm>
            <a:off x="357813" y="929019"/>
            <a:ext cx="1943428" cy="369332"/>
          </a:xfrm>
          <a:prstGeom prst="rect">
            <a:avLst/>
          </a:prstGeom>
          <a:noFill/>
          <a:ln w="28575">
            <a:solidFill>
              <a:srgbClr val="FF7C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FF7C08"/>
                </a:solidFill>
                <a:latin typeface="Oswald" panose="00000500000000000000" pitchFamily="2" charset="0"/>
              </a:rPr>
              <a:t>SIGNAL HYPOTHESIS</a:t>
            </a:r>
            <a:endParaRPr lang="en-GB" sz="1800" dirty="0">
              <a:solidFill>
                <a:srgbClr val="FF7C08"/>
              </a:solidFill>
              <a:latin typeface="Oswald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4B150-DD95-27D7-A004-46E9DEB87B57}"/>
              </a:ext>
            </a:extLst>
          </p:cNvPr>
          <p:cNvSpPr txBox="1"/>
          <p:nvPr/>
        </p:nvSpPr>
        <p:spPr>
          <a:xfrm>
            <a:off x="331839" y="1451778"/>
            <a:ext cx="1969402" cy="369332"/>
          </a:xfrm>
          <a:prstGeom prst="rect">
            <a:avLst/>
          </a:prstGeom>
          <a:noFill/>
          <a:ln w="28575">
            <a:solidFill>
              <a:srgbClr val="1470B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1470B0"/>
                </a:solidFill>
                <a:latin typeface="Oswald" panose="00000500000000000000" pitchFamily="2" charset="0"/>
              </a:rPr>
              <a:t>NULL HYPOTHESIS</a:t>
            </a:r>
            <a:endParaRPr lang="en-GB" sz="1800" dirty="0">
              <a:solidFill>
                <a:srgbClr val="1470B0"/>
              </a:solidFill>
              <a:latin typeface="Oswal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66CF9-6E24-E4A3-028A-66240522C18D}"/>
              </a:ext>
            </a:extLst>
          </p:cNvPr>
          <p:cNvSpPr txBox="1"/>
          <p:nvPr/>
        </p:nvSpPr>
        <p:spPr>
          <a:xfrm>
            <a:off x="2991665" y="1004609"/>
            <a:ext cx="1527940" cy="3693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616161"/>
                </a:solidFill>
                <a:latin typeface="Oswald" panose="00000500000000000000" pitchFamily="2" charset="0"/>
              </a:rPr>
              <a:t>OUR MODEL</a:t>
            </a:r>
            <a:endParaRPr lang="en-GB" sz="1800" dirty="0">
              <a:solidFill>
                <a:srgbClr val="616161"/>
              </a:solidFill>
              <a:latin typeface="Oswald" panose="00000500000000000000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1299CE-E96F-2D64-0FE0-ED6610725EF8}"/>
              </a:ext>
            </a:extLst>
          </p:cNvPr>
          <p:cNvCxnSpPr>
            <a:cxnSpLocks/>
          </p:cNvCxnSpPr>
          <p:nvPr/>
        </p:nvCxnSpPr>
        <p:spPr>
          <a:xfrm>
            <a:off x="2578650" y="1168139"/>
            <a:ext cx="328841" cy="0"/>
          </a:xfrm>
          <a:prstGeom prst="straightConnector1">
            <a:avLst/>
          </a:prstGeom>
          <a:ln w="57150">
            <a:solidFill>
              <a:srgbClr val="FF7C0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6C00207-CCC1-AABE-52FA-59A564139E4F}"/>
              </a:ext>
            </a:extLst>
          </p:cNvPr>
          <p:cNvSpPr txBox="1"/>
          <p:nvPr/>
        </p:nvSpPr>
        <p:spPr>
          <a:xfrm>
            <a:off x="2953165" y="1452579"/>
            <a:ext cx="1310137" cy="3693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616161"/>
                </a:solidFill>
                <a:latin typeface="Oswald" panose="00000500000000000000" pitchFamily="2" charset="0"/>
              </a:rPr>
              <a:t>NO PT CCSN</a:t>
            </a:r>
            <a:endParaRPr lang="en-GB" sz="1800" dirty="0">
              <a:solidFill>
                <a:srgbClr val="616161"/>
              </a:solidFill>
              <a:latin typeface="Oswald" panose="00000500000000000000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D990BE-CE3E-B5FA-FAA2-CEE11A445FB7}"/>
              </a:ext>
            </a:extLst>
          </p:cNvPr>
          <p:cNvCxnSpPr>
            <a:cxnSpLocks/>
          </p:cNvCxnSpPr>
          <p:nvPr/>
        </p:nvCxnSpPr>
        <p:spPr>
          <a:xfrm>
            <a:off x="2578650" y="1609619"/>
            <a:ext cx="328841" cy="0"/>
          </a:xfrm>
          <a:prstGeom prst="straightConnector1">
            <a:avLst/>
          </a:prstGeom>
          <a:ln w="57150">
            <a:solidFill>
              <a:srgbClr val="1470B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DB5391-5211-DB65-8324-75225859A984}"/>
              </a:ext>
            </a:extLst>
          </p:cNvPr>
          <p:cNvSpPr txBox="1"/>
          <p:nvPr/>
        </p:nvSpPr>
        <p:spPr>
          <a:xfrm>
            <a:off x="4589899" y="1028969"/>
            <a:ext cx="1409700" cy="323165"/>
          </a:xfrm>
          <a:prstGeom prst="rect">
            <a:avLst/>
          </a:prstGeom>
          <a:noFill/>
          <a:ln w="28575">
            <a:solidFill>
              <a:srgbClr val="FF7C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500" dirty="0">
                <a:latin typeface="Oswald" panose="00000500000000000000" pitchFamily="2" charset="0"/>
              </a:rPr>
              <a:t>TS_H1= p(TS| H1)</a:t>
            </a:r>
            <a:endParaRPr lang="en-GB" sz="1500" dirty="0">
              <a:latin typeface="Oswald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40A0F7-48BA-AAF1-4513-1811E3035681}"/>
              </a:ext>
            </a:extLst>
          </p:cNvPr>
          <p:cNvSpPr txBox="1"/>
          <p:nvPr/>
        </p:nvSpPr>
        <p:spPr>
          <a:xfrm>
            <a:off x="4600764" y="1482055"/>
            <a:ext cx="1409700" cy="323165"/>
          </a:xfrm>
          <a:prstGeom prst="rect">
            <a:avLst/>
          </a:prstGeom>
          <a:noFill/>
          <a:ln w="28575">
            <a:solidFill>
              <a:srgbClr val="1470B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500" dirty="0">
                <a:solidFill>
                  <a:schemeClr val="tx1"/>
                </a:solidFill>
                <a:latin typeface="Oswald" panose="00000500000000000000" pitchFamily="2" charset="0"/>
              </a:rPr>
              <a:t>TS_H0= p(TS| H0)</a:t>
            </a:r>
            <a:endParaRPr lang="en-GB" sz="1500" dirty="0">
              <a:solidFill>
                <a:schemeClr val="tx1"/>
              </a:solidFill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113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63F76-B5DA-5C51-3127-487A5B8BC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eCube Observatory Finds Source of Mysterious High-Energy Neutrinos">
            <a:extLst>
              <a:ext uri="{FF2B5EF4-FFF2-40B4-BE49-F238E27FC236}">
                <a16:creationId xmlns:a16="http://schemas.microsoft.com/office/drawing/2014/main" id="{5BAF0210-DEF6-0787-1BB0-BC07CEB33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6" b="53130"/>
          <a:stretch/>
        </p:blipFill>
        <p:spPr bwMode="auto">
          <a:xfrm flipH="1">
            <a:off x="0" y="-232822"/>
            <a:ext cx="9144000" cy="11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5897A4-0871-CD50-F665-0447A30CE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3" y="17992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bg1"/>
                </a:solidFill>
                <a:latin typeface="Oswald"/>
                <a:sym typeface="Oswald"/>
              </a:rPr>
              <a:t>Detection significance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2E31E-6228-E635-5987-4D7D2B814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82075"/>
            <a:ext cx="8520600" cy="3416400"/>
          </a:xfrm>
        </p:spPr>
        <p:txBody>
          <a:bodyPr/>
          <a:lstStyle/>
          <a:p>
            <a:pPr lvl="1">
              <a:buFont typeface="+mj-lt"/>
              <a:buAutoNum type="alphaLcParenR"/>
            </a:pPr>
            <a:endParaRPr lang="en-GB" noProof="0" dirty="0">
              <a:latin typeface="Oswald" panose="00000500000000000000" pitchFamily="2" charset="0"/>
            </a:endParaRPr>
          </a:p>
          <a:p>
            <a:pPr lvl="1">
              <a:buFont typeface="+mj-lt"/>
              <a:buAutoNum type="alphaLcParenR"/>
            </a:pPr>
            <a:endParaRPr lang="en-GB" noProof="0" dirty="0">
              <a:latin typeface="Oswald" panose="00000500000000000000" pitchFamily="2" charset="0"/>
            </a:endParaRPr>
          </a:p>
          <a:p>
            <a:pPr lvl="1">
              <a:buFont typeface="+mj-lt"/>
              <a:buAutoNum type="alphaLcParenR"/>
            </a:pPr>
            <a:endParaRPr lang="en-GB" noProof="0" dirty="0">
              <a:latin typeface="Oswald" panose="00000500000000000000" pitchFamily="2" charset="0"/>
            </a:endParaRPr>
          </a:p>
          <a:p>
            <a:endParaRPr lang="en-GB" noProof="0" dirty="0">
              <a:latin typeface="Oswald" panose="00000500000000000000" pitchFamily="2" charset="0"/>
            </a:endParaRPr>
          </a:p>
          <a:p>
            <a:endParaRPr lang="en-GB" noProof="0" dirty="0">
              <a:latin typeface="Oswal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24FEE-35CC-F3A7-0332-0696059518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25</a:t>
            </a:fld>
            <a:endParaRPr lang="en-GB" noProof="0" dirty="0"/>
          </a:p>
        </p:txBody>
      </p:sp>
      <p:pic>
        <p:nvPicPr>
          <p:cNvPr id="7" name="Picture 6" descr="A graph of a number of numbers and a number of numbers&#10;&#10;AI-generated content may be incorrect.">
            <a:extLst>
              <a:ext uri="{FF2B5EF4-FFF2-40B4-BE49-F238E27FC236}">
                <a16:creationId xmlns:a16="http://schemas.microsoft.com/office/drawing/2014/main" id="{1C3DC4A0-9B65-1975-C368-E16F48EE6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" y="1003653"/>
            <a:ext cx="5369825" cy="4039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6A48AD-2147-3E55-F735-0A830AC95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476" y="2226254"/>
            <a:ext cx="3591524" cy="15941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531747A3-3C0E-0070-0CD7-D06A41D52D96}"/>
                  </a:ext>
                </a:extLst>
              </p14:cNvPr>
              <p14:cNvContentPartPr/>
              <p14:nvPr/>
            </p14:nvContentPartPr>
            <p14:xfrm>
              <a:off x="1453679" y="1483580"/>
              <a:ext cx="140400" cy="14607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531747A3-3C0E-0070-0CD7-D06A41D52D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9679" y="1375647"/>
                <a:ext cx="248040" cy="361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09B571C3-AC8D-C752-C45B-AAA11ABCFDCD}"/>
                  </a:ext>
                </a:extLst>
              </p14:cNvPr>
              <p14:cNvContentPartPr/>
              <p14:nvPr/>
            </p14:nvContentPartPr>
            <p14:xfrm>
              <a:off x="1965059" y="1484390"/>
              <a:ext cx="119340" cy="11583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09B571C3-AC8D-C752-C45B-AAA11ABCFD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1302" y="1376474"/>
                <a:ext cx="226495" cy="331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1E135F2F-7678-AD3D-BC20-DC4E7B8EA870}"/>
                  </a:ext>
                </a:extLst>
              </p14:cNvPr>
              <p14:cNvContentPartPr/>
              <p14:nvPr/>
            </p14:nvContentPartPr>
            <p14:xfrm>
              <a:off x="2894939" y="1524620"/>
              <a:ext cx="96390" cy="1101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1E135F2F-7678-AD3D-BC20-DC4E7B8EA87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40989" y="1416620"/>
                <a:ext cx="203930" cy="32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3877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FA3ACD64-DEC2-2D73-3CF2-8DD87EE9F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F1397168-BEC5-9474-E56F-263DCE4B83A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698" y="1209810"/>
            <a:ext cx="8520600" cy="205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/>
          <a:p>
            <a:r>
              <a:rPr lang="en-GB" noProof="0" dirty="0">
                <a:solidFill>
                  <a:srgbClr val="6581A0"/>
                </a:solidFill>
                <a:latin typeface="Oswald"/>
                <a:ea typeface="Oswald"/>
                <a:cs typeface="Oswald"/>
                <a:sym typeface="Oswald"/>
              </a:rPr>
              <a:t>Phase transition driven Core-collapse SNe</a:t>
            </a:r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5BD06C4B-5628-D4F4-B97B-7BC56861D3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1698" y="3292338"/>
            <a:ext cx="8520600" cy="12874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-GB" sz="2700" dirty="0">
                <a:latin typeface="Oswald"/>
                <a:ea typeface="Oswald"/>
                <a:cs typeface="Oswald"/>
                <a:sym typeface="Oswald"/>
              </a:rPr>
              <a:t>In a nutshell</a:t>
            </a:r>
          </a:p>
        </p:txBody>
      </p:sp>
      <p:pic>
        <p:nvPicPr>
          <p:cNvPr id="56" name="Google Shape;56;p13">
            <a:extLst>
              <a:ext uri="{FF2B5EF4-FFF2-40B4-BE49-F238E27FC236}">
                <a16:creationId xmlns:a16="http://schemas.microsoft.com/office/drawing/2014/main" id="{07D78B09-A9D6-C4F9-EA99-64E0F39B3FC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80" y="3634764"/>
            <a:ext cx="1533599" cy="14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ceCube Logos – IceCube">
            <a:extLst>
              <a:ext uri="{FF2B5EF4-FFF2-40B4-BE49-F238E27FC236}">
                <a16:creationId xmlns:a16="http://schemas.microsoft.com/office/drawing/2014/main" id="{8482AA17-19F8-C469-3F3D-705CDDD05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026" y="3581327"/>
            <a:ext cx="1362974" cy="15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eCube Observatory Finds Source of Mysterious High-Energy Neutrinos">
            <a:extLst>
              <a:ext uri="{FF2B5EF4-FFF2-40B4-BE49-F238E27FC236}">
                <a16:creationId xmlns:a16="http://schemas.microsoft.com/office/drawing/2014/main" id="{2AEC6495-9EAE-CFF1-D500-320DECAF2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4" b="50781"/>
          <a:stretch/>
        </p:blipFill>
        <p:spPr bwMode="auto">
          <a:xfrm flipH="1">
            <a:off x="-2" y="0"/>
            <a:ext cx="9144000" cy="13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02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93F2078A-1290-EAF0-8A70-2AFF57A0E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1547485D-DC4D-BEE4-4932-EB598DD5D13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11481" y="4785741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700163-9C97-E0F4-8449-8CC39BE2175D}"/>
              </a:ext>
            </a:extLst>
          </p:cNvPr>
          <p:cNvSpPr/>
          <p:nvPr/>
        </p:nvSpPr>
        <p:spPr>
          <a:xfrm>
            <a:off x="1886586" y="3644265"/>
            <a:ext cx="86995" cy="639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5" name="Picture 4" descr="Diagram of a diagram of a cell&#10;&#10;AI-generated content may be incorrect.">
            <a:extLst>
              <a:ext uri="{FF2B5EF4-FFF2-40B4-BE49-F238E27FC236}">
                <a16:creationId xmlns:a16="http://schemas.microsoft.com/office/drawing/2014/main" id="{ED1F5EA9-D85C-C8D4-C913-31C2A2CF4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81" b="51244"/>
          <a:stretch/>
        </p:blipFill>
        <p:spPr>
          <a:xfrm>
            <a:off x="919439" y="0"/>
            <a:ext cx="2177966" cy="2507754"/>
          </a:xfrm>
          <a:prstGeom prst="rect">
            <a:avLst/>
          </a:prstGeom>
        </p:spPr>
      </p:pic>
      <p:pic>
        <p:nvPicPr>
          <p:cNvPr id="7" name="Picture 6" descr="Diagram of a diagram of a cell&#10;&#10;AI-generated content may be incorrect.">
            <a:extLst>
              <a:ext uri="{FF2B5EF4-FFF2-40B4-BE49-F238E27FC236}">
                <a16:creationId xmlns:a16="http://schemas.microsoft.com/office/drawing/2014/main" id="{8A0379DF-DC3E-7087-CFCB-C2FD7FC09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2" r="54258" b="55165"/>
          <a:stretch/>
        </p:blipFill>
        <p:spPr>
          <a:xfrm>
            <a:off x="3233057" y="0"/>
            <a:ext cx="1868993" cy="2306097"/>
          </a:xfrm>
          <a:prstGeom prst="rect">
            <a:avLst/>
          </a:prstGeom>
        </p:spPr>
      </p:pic>
      <p:pic>
        <p:nvPicPr>
          <p:cNvPr id="10" name="Picture 9" descr="Diagram of a diagram of a cell&#10;&#10;AI-generated content may be incorrect.">
            <a:extLst>
              <a:ext uri="{FF2B5EF4-FFF2-40B4-BE49-F238E27FC236}">
                <a16:creationId xmlns:a16="http://schemas.microsoft.com/office/drawing/2014/main" id="{0ED8FFC0-1B0F-D2C6-EF58-547D2F94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2" r="20110" b="50000"/>
          <a:stretch/>
        </p:blipFill>
        <p:spPr>
          <a:xfrm>
            <a:off x="5102049" y="0"/>
            <a:ext cx="3122512" cy="2571750"/>
          </a:xfrm>
          <a:prstGeom prst="rect">
            <a:avLst/>
          </a:prstGeom>
        </p:spPr>
      </p:pic>
      <p:pic>
        <p:nvPicPr>
          <p:cNvPr id="11" name="Picture 10" descr="Diagram of a diagram of a cell&#10;&#10;AI-generated content may be incorrect.">
            <a:extLst>
              <a:ext uri="{FF2B5EF4-FFF2-40B4-BE49-F238E27FC236}">
                <a16:creationId xmlns:a16="http://schemas.microsoft.com/office/drawing/2014/main" id="{28D3772F-A2F1-6675-14A7-F21EA40CC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6" r="71484"/>
          <a:stretch/>
        </p:blipFill>
        <p:spPr>
          <a:xfrm>
            <a:off x="919439" y="2507754"/>
            <a:ext cx="2607533" cy="2635746"/>
          </a:xfrm>
          <a:prstGeom prst="rect">
            <a:avLst/>
          </a:prstGeom>
        </p:spPr>
      </p:pic>
      <p:pic>
        <p:nvPicPr>
          <p:cNvPr id="12" name="Picture 11" descr="Diagram of a diagram of a cell&#10;&#10;AI-generated content may be incorrect.">
            <a:extLst>
              <a:ext uri="{FF2B5EF4-FFF2-40B4-BE49-F238E27FC236}">
                <a16:creationId xmlns:a16="http://schemas.microsoft.com/office/drawing/2014/main" id="{6D6C55E0-A970-C1FA-EF20-B0961E997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t="48756" r="50385"/>
          <a:stretch/>
        </p:blipFill>
        <p:spPr>
          <a:xfrm>
            <a:off x="3526972" y="2507754"/>
            <a:ext cx="1929284" cy="2635746"/>
          </a:xfrm>
          <a:prstGeom prst="rect">
            <a:avLst/>
          </a:prstGeom>
        </p:spPr>
      </p:pic>
      <p:pic>
        <p:nvPicPr>
          <p:cNvPr id="13" name="Picture 12" descr="Diagram of a diagram of a cell&#10;&#10;AI-generated content may be incorrect.">
            <a:extLst>
              <a:ext uri="{FF2B5EF4-FFF2-40B4-BE49-F238E27FC236}">
                <a16:creationId xmlns:a16="http://schemas.microsoft.com/office/drawing/2014/main" id="{45807520-7B19-2C08-A236-CDB844A91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6" t="50000" r="20110"/>
          <a:stretch/>
        </p:blipFill>
        <p:spPr>
          <a:xfrm>
            <a:off x="5395965" y="2571749"/>
            <a:ext cx="2828597" cy="25717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35A8305-5E7A-F40D-5D58-EF805186F5BD}"/>
              </a:ext>
            </a:extLst>
          </p:cNvPr>
          <p:cNvGrpSpPr/>
          <p:nvPr/>
        </p:nvGrpSpPr>
        <p:grpSpPr>
          <a:xfrm>
            <a:off x="3943591" y="1420794"/>
            <a:ext cx="396486" cy="494253"/>
            <a:chOff x="2483051" y="1888615"/>
            <a:chExt cx="625735" cy="76014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9CB34B5-9F1A-7413-0AD1-CDA8B33A806C}"/>
                </a:ext>
              </a:extLst>
            </p:cNvPr>
            <p:cNvSpPr/>
            <p:nvPr/>
          </p:nvSpPr>
          <p:spPr>
            <a:xfrm>
              <a:off x="2573444" y="2035277"/>
              <a:ext cx="446056" cy="452284"/>
            </a:xfrm>
            <a:prstGeom prst="ellipse">
              <a:avLst/>
            </a:prstGeom>
            <a:solidFill>
              <a:srgbClr val="FF3A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l-GR" sz="135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υ</a:t>
              </a:r>
              <a:endParaRPr lang="en-GB" sz="1350" b="1" i="1" dirty="0">
                <a:solidFill>
                  <a:schemeClr val="bg1"/>
                </a:solidFill>
                <a:latin typeface="Oswald" panose="00000500000000000000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A30D66-FDDF-D104-57EB-0280A50438DA}"/>
                </a:ext>
              </a:extLst>
            </p:cNvPr>
            <p:cNvSpPr txBox="1"/>
            <p:nvPr/>
          </p:nvSpPr>
          <p:spPr>
            <a:xfrm>
              <a:off x="2483051" y="2070937"/>
              <a:ext cx="426444" cy="461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35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υ</a:t>
              </a:r>
              <a:endParaRPr lang="en-GB" sz="1350" b="1" i="1" dirty="0">
                <a:solidFill>
                  <a:schemeClr val="bg1"/>
                </a:solidFill>
                <a:latin typeface="Oswald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DEBE3C-4E1C-24EF-15C5-1CCFF1942782}"/>
                </a:ext>
              </a:extLst>
            </p:cNvPr>
            <p:cNvSpPr txBox="1"/>
            <p:nvPr/>
          </p:nvSpPr>
          <p:spPr>
            <a:xfrm>
              <a:off x="2571396" y="2187244"/>
              <a:ext cx="211055" cy="461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35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υ</a:t>
              </a:r>
              <a:endParaRPr lang="en-GB" sz="1350" b="1" i="1" dirty="0">
                <a:solidFill>
                  <a:schemeClr val="bg1"/>
                </a:solidFill>
                <a:latin typeface="Oswald" panose="000005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77D626-68EB-A60E-FDE7-0B56CC9E0C4E}"/>
                </a:ext>
              </a:extLst>
            </p:cNvPr>
            <p:cNvSpPr txBox="1"/>
            <p:nvPr/>
          </p:nvSpPr>
          <p:spPr>
            <a:xfrm>
              <a:off x="2783070" y="2003463"/>
              <a:ext cx="271539" cy="461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35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υ</a:t>
              </a:r>
              <a:endParaRPr lang="en-GB" sz="1350" b="1" i="1" dirty="0">
                <a:solidFill>
                  <a:schemeClr val="bg1"/>
                </a:solidFill>
                <a:latin typeface="Oswald" panose="000005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2A0E25-0DBB-CD2C-01EB-152C444D29B7}"/>
                </a:ext>
              </a:extLst>
            </p:cNvPr>
            <p:cNvSpPr txBox="1"/>
            <p:nvPr/>
          </p:nvSpPr>
          <p:spPr>
            <a:xfrm>
              <a:off x="2745848" y="2175957"/>
              <a:ext cx="211055" cy="461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35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υ</a:t>
              </a:r>
              <a:endParaRPr lang="en-GB" sz="1350" b="1" i="1" dirty="0">
                <a:solidFill>
                  <a:schemeClr val="bg1"/>
                </a:solidFill>
                <a:latin typeface="Oswald" panose="000005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F92750-51E7-6D84-9257-8DE72D1804CC}"/>
                </a:ext>
              </a:extLst>
            </p:cNvPr>
            <p:cNvSpPr txBox="1"/>
            <p:nvPr/>
          </p:nvSpPr>
          <p:spPr>
            <a:xfrm>
              <a:off x="2529840" y="1915866"/>
              <a:ext cx="426444" cy="461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35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υ</a:t>
              </a:r>
              <a:endParaRPr lang="en-GB" sz="1350" b="1" i="1" dirty="0">
                <a:solidFill>
                  <a:schemeClr val="bg1"/>
                </a:solidFill>
                <a:latin typeface="Oswald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B515C3-C955-27B3-D71E-A56A0EE593F6}"/>
                </a:ext>
              </a:extLst>
            </p:cNvPr>
            <p:cNvSpPr txBox="1"/>
            <p:nvPr/>
          </p:nvSpPr>
          <p:spPr>
            <a:xfrm>
              <a:off x="2682342" y="1888615"/>
              <a:ext cx="426444" cy="461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35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υ</a:t>
              </a:r>
              <a:endParaRPr lang="en-GB" sz="1350" b="1" i="1" dirty="0">
                <a:solidFill>
                  <a:schemeClr val="bg1"/>
                </a:solidFill>
                <a:latin typeface="Oswald" panose="00000500000000000000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7E639C-3A61-87B2-D8D0-31BEF7F26CBE}"/>
              </a:ext>
            </a:extLst>
          </p:cNvPr>
          <p:cNvGrpSpPr/>
          <p:nvPr/>
        </p:nvGrpSpPr>
        <p:grpSpPr>
          <a:xfrm>
            <a:off x="5706923" y="1207528"/>
            <a:ext cx="1214088" cy="838679"/>
            <a:chOff x="7609230" y="1610036"/>
            <a:chExt cx="1618784" cy="111823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2971FF-0052-F236-B922-82E148C953C1}"/>
                </a:ext>
              </a:extLst>
            </p:cNvPr>
            <p:cNvSpPr txBox="1"/>
            <p:nvPr/>
          </p:nvSpPr>
          <p:spPr>
            <a:xfrm>
              <a:off x="8768319" y="2088729"/>
              <a:ext cx="23217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350" b="1" i="1" dirty="0">
                  <a:solidFill>
                    <a:srgbClr val="8A3EAA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υ</a:t>
              </a:r>
              <a:endParaRPr lang="en-GB" sz="1350" b="1" i="1" dirty="0">
                <a:solidFill>
                  <a:srgbClr val="8A3EAA"/>
                </a:solidFill>
                <a:latin typeface="Oswald" panose="0000050000000000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EF8D20-36AA-7C24-CAA6-E2C1D1A43991}"/>
                </a:ext>
              </a:extLst>
            </p:cNvPr>
            <p:cNvSpPr txBox="1"/>
            <p:nvPr/>
          </p:nvSpPr>
          <p:spPr>
            <a:xfrm>
              <a:off x="8786749" y="2328166"/>
              <a:ext cx="23217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350" b="1" i="1" dirty="0">
                  <a:solidFill>
                    <a:srgbClr val="8A3EAA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υ</a:t>
              </a:r>
              <a:endParaRPr lang="en-GB" sz="1350" b="1" i="1" dirty="0">
                <a:solidFill>
                  <a:srgbClr val="8A3EAA"/>
                </a:solidFill>
                <a:latin typeface="Oswald" panose="000005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619AB3-245F-89CA-89D6-AF279DFF39B5}"/>
                </a:ext>
              </a:extLst>
            </p:cNvPr>
            <p:cNvSpPr txBox="1"/>
            <p:nvPr/>
          </p:nvSpPr>
          <p:spPr>
            <a:xfrm>
              <a:off x="8995839" y="1932037"/>
              <a:ext cx="23217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350" b="1" i="1" dirty="0">
                  <a:solidFill>
                    <a:srgbClr val="8A3EAA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υ</a:t>
              </a:r>
              <a:endParaRPr lang="en-GB" sz="1350" b="1" i="1" dirty="0">
                <a:solidFill>
                  <a:srgbClr val="8A3EAA"/>
                </a:solidFill>
                <a:latin typeface="Oswald" panose="00000500000000000000" pitchFamily="2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3ED7E7A-52F9-5CA5-F01F-5C65EAB3F013}"/>
                </a:ext>
              </a:extLst>
            </p:cNvPr>
            <p:cNvGrpSpPr/>
            <p:nvPr/>
          </p:nvGrpSpPr>
          <p:grpSpPr>
            <a:xfrm>
              <a:off x="7609230" y="1610036"/>
              <a:ext cx="1390741" cy="999279"/>
              <a:chOff x="2425412" y="1809003"/>
              <a:chExt cx="1390741" cy="99927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0F3215-ECB1-5450-2288-04247B3DAB8A}"/>
                  </a:ext>
                </a:extLst>
              </p:cNvPr>
              <p:cNvSpPr txBox="1"/>
              <p:nvPr/>
            </p:nvSpPr>
            <p:spPr>
              <a:xfrm>
                <a:off x="3332169" y="1864912"/>
                <a:ext cx="426447" cy="400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350" b="1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υ</a:t>
                </a:r>
                <a:endParaRPr lang="en-GB" sz="1350" b="1" i="1" dirty="0">
                  <a:solidFill>
                    <a:schemeClr val="bg1"/>
                  </a:solidFill>
                  <a:latin typeface="Oswald" panose="00000500000000000000" pitchFamily="2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E24EC28-1FB5-8FAC-DC10-C19429150073}"/>
                  </a:ext>
                </a:extLst>
              </p:cNvPr>
              <p:cNvSpPr txBox="1"/>
              <p:nvPr/>
            </p:nvSpPr>
            <p:spPr>
              <a:xfrm>
                <a:off x="3298369" y="2408173"/>
                <a:ext cx="426447" cy="400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350" b="1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υ</a:t>
                </a:r>
                <a:endParaRPr lang="en-GB" sz="1350" b="1" i="1" dirty="0">
                  <a:solidFill>
                    <a:schemeClr val="bg1"/>
                  </a:solidFill>
                  <a:latin typeface="Oswald" panose="00000500000000000000" pitchFamily="2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203D25F-2CDE-8443-DDE3-A9586085F75A}"/>
                  </a:ext>
                </a:extLst>
              </p:cNvPr>
              <p:cNvSpPr txBox="1"/>
              <p:nvPr/>
            </p:nvSpPr>
            <p:spPr>
              <a:xfrm>
                <a:off x="2788849" y="2345471"/>
                <a:ext cx="426447" cy="400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350" b="1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υ</a:t>
                </a:r>
                <a:endParaRPr lang="en-GB" sz="1350" b="1" i="1" dirty="0">
                  <a:solidFill>
                    <a:schemeClr val="bg1"/>
                  </a:solidFill>
                  <a:latin typeface="Oswald" panose="00000500000000000000" pitchFamily="2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7BCF5CC-07D0-9CD1-A3CC-8A8338401383}"/>
                  </a:ext>
                </a:extLst>
              </p:cNvPr>
              <p:cNvSpPr txBox="1"/>
              <p:nvPr/>
            </p:nvSpPr>
            <p:spPr>
              <a:xfrm>
                <a:off x="2425412" y="2038840"/>
                <a:ext cx="426447" cy="400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350" b="1" i="1" dirty="0">
                    <a:solidFill>
                      <a:srgbClr val="8A3EAA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υ</a:t>
                </a:r>
                <a:endParaRPr lang="en-GB" sz="1350" b="1" i="1" dirty="0">
                  <a:solidFill>
                    <a:srgbClr val="8A3EAA"/>
                  </a:solidFill>
                  <a:latin typeface="Oswald" panose="00000500000000000000" pitchFamily="2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E16B40A-8468-14CA-7A11-13A3886C0BC4}"/>
                  </a:ext>
                </a:extLst>
              </p:cNvPr>
              <p:cNvSpPr txBox="1"/>
              <p:nvPr/>
            </p:nvSpPr>
            <p:spPr>
              <a:xfrm>
                <a:off x="3031740" y="1809003"/>
                <a:ext cx="426447" cy="400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350" b="1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υ</a:t>
                </a:r>
                <a:endParaRPr lang="en-GB" sz="1350" b="1" i="1" dirty="0">
                  <a:solidFill>
                    <a:schemeClr val="bg1"/>
                  </a:solidFill>
                  <a:latin typeface="Oswald" panose="00000500000000000000" pitchFamily="2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20FA086-B264-ABEA-3023-79B99A624731}"/>
                  </a:ext>
                </a:extLst>
              </p:cNvPr>
              <p:cNvSpPr txBox="1"/>
              <p:nvPr/>
            </p:nvSpPr>
            <p:spPr>
              <a:xfrm>
                <a:off x="3389706" y="2057860"/>
                <a:ext cx="426447" cy="400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350" b="1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υ</a:t>
                </a:r>
                <a:endParaRPr lang="en-GB" sz="1350" b="1" i="1" dirty="0">
                  <a:solidFill>
                    <a:schemeClr val="bg1"/>
                  </a:solidFill>
                  <a:latin typeface="Oswald" panose="00000500000000000000" pitchFamily="2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DA5DA6-D587-C92F-3FEA-B64CA23FAD68}"/>
                </a:ext>
              </a:extLst>
            </p:cNvPr>
            <p:cNvSpPr txBox="1"/>
            <p:nvPr/>
          </p:nvSpPr>
          <p:spPr>
            <a:xfrm>
              <a:off x="7713775" y="2229154"/>
              <a:ext cx="4264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350" b="1" i="1" dirty="0">
                  <a:solidFill>
                    <a:srgbClr val="8A3EAA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υ</a:t>
              </a:r>
              <a:endParaRPr lang="en-GB" sz="1350" b="1" i="1" dirty="0">
                <a:solidFill>
                  <a:srgbClr val="8A3EAA"/>
                </a:solidFill>
                <a:latin typeface="Oswald" panose="00000500000000000000" pitchFamily="2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CE45F8D-C9D7-2581-53AF-D277567CD518}"/>
              </a:ext>
            </a:extLst>
          </p:cNvPr>
          <p:cNvGrpSpPr/>
          <p:nvPr/>
        </p:nvGrpSpPr>
        <p:grpSpPr>
          <a:xfrm>
            <a:off x="5771316" y="3909742"/>
            <a:ext cx="1214088" cy="918239"/>
            <a:chOff x="7695088" y="5212988"/>
            <a:chExt cx="1618784" cy="122431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AF60756-FE67-319A-4E20-077C09BD92EB}"/>
                </a:ext>
              </a:extLst>
            </p:cNvPr>
            <p:cNvSpPr/>
            <p:nvPr/>
          </p:nvSpPr>
          <p:spPr>
            <a:xfrm>
              <a:off x="8066145" y="5259394"/>
              <a:ext cx="883908" cy="904592"/>
            </a:xfrm>
            <a:prstGeom prst="ellipse">
              <a:avLst/>
            </a:prstGeom>
            <a:solidFill>
              <a:srgbClr val="5414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6B75AB0-452F-E883-C148-B889B1ABDAD4}"/>
                </a:ext>
              </a:extLst>
            </p:cNvPr>
            <p:cNvGrpSpPr/>
            <p:nvPr/>
          </p:nvGrpSpPr>
          <p:grpSpPr>
            <a:xfrm>
              <a:off x="7695088" y="5212988"/>
              <a:ext cx="1618784" cy="947393"/>
              <a:chOff x="7695088" y="5212988"/>
              <a:chExt cx="1618784" cy="94739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D401D60-8D13-6B09-2DC0-4A0756ED84AF}"/>
                  </a:ext>
                </a:extLst>
              </p:cNvPr>
              <p:cNvGrpSpPr/>
              <p:nvPr/>
            </p:nvGrpSpPr>
            <p:grpSpPr>
              <a:xfrm>
                <a:off x="7695088" y="5282717"/>
                <a:ext cx="1618784" cy="877664"/>
                <a:chOff x="7609230" y="1665945"/>
                <a:chExt cx="1618784" cy="877664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BBE90D9-0551-EA40-7D2F-0AE0A97EA0CC}"/>
                    </a:ext>
                  </a:extLst>
                </p:cNvPr>
                <p:cNvSpPr txBox="1"/>
                <p:nvPr/>
              </p:nvSpPr>
              <p:spPr>
                <a:xfrm>
                  <a:off x="8995839" y="1932037"/>
                  <a:ext cx="232175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endParaRPr lang="en-GB" sz="1350" b="1" i="1" dirty="0">
                    <a:solidFill>
                      <a:srgbClr val="8A3EAA"/>
                    </a:solidFill>
                    <a:latin typeface="Oswald" panose="00000500000000000000" pitchFamily="2" charset="0"/>
                  </a:endParaRPr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1EABC2ED-6E9D-EE62-C006-BB1C9BA431DA}"/>
                    </a:ext>
                  </a:extLst>
                </p:cNvPr>
                <p:cNvGrpSpPr/>
                <p:nvPr/>
              </p:nvGrpSpPr>
              <p:grpSpPr>
                <a:xfrm>
                  <a:off x="7609230" y="1665945"/>
                  <a:ext cx="1390741" cy="877664"/>
                  <a:chOff x="2425412" y="1864912"/>
                  <a:chExt cx="1390741" cy="877664"/>
                </a:xfrm>
              </p:grpSpPr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0D1698C-E481-248B-A286-ECDD4890776D}"/>
                      </a:ext>
                    </a:extLst>
                  </p:cNvPr>
                  <p:cNvSpPr txBox="1"/>
                  <p:nvPr/>
                </p:nvSpPr>
                <p:spPr>
                  <a:xfrm>
                    <a:off x="3332169" y="1864912"/>
                    <a:ext cx="426447" cy="4001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l-GR" sz="135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υ</a:t>
                    </a:r>
                    <a:endParaRPr lang="en-GB" sz="1350" b="1" i="1" dirty="0">
                      <a:solidFill>
                        <a:schemeClr val="bg1"/>
                      </a:solidFill>
                      <a:latin typeface="Oswald" panose="00000500000000000000" pitchFamily="2" charset="0"/>
                    </a:endParaRP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0485E7D2-FC43-7E0C-9649-6073496816CF}"/>
                      </a:ext>
                    </a:extLst>
                  </p:cNvPr>
                  <p:cNvSpPr txBox="1"/>
                  <p:nvPr/>
                </p:nvSpPr>
                <p:spPr>
                  <a:xfrm>
                    <a:off x="2963037" y="2342467"/>
                    <a:ext cx="426447" cy="4001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l-GR" sz="135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υ</a:t>
                    </a:r>
                    <a:endParaRPr lang="en-GB" sz="1350" b="1" i="1" dirty="0">
                      <a:solidFill>
                        <a:schemeClr val="bg1"/>
                      </a:solidFill>
                      <a:latin typeface="Oswald" panose="00000500000000000000" pitchFamily="2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FBCF4FBC-30C8-EAE5-B44A-274126B7A5F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25412" y="2038840"/>
                        <a:ext cx="426447" cy="40010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350" b="1" i="1">
                                      <a:solidFill>
                                        <a:srgbClr val="9D2C5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sz="1050" b="1" i="1">
                                          <a:solidFill>
                                            <a:srgbClr val="9D2C5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1050" b="1" i="1">
                                          <a:solidFill>
                                            <a:srgbClr val="9D2C5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𝝊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s-ES" sz="1350" b="1" i="1">
                                      <a:solidFill>
                                        <a:srgbClr val="9D2C5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𝒆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50" b="1" i="1" dirty="0">
                          <a:solidFill>
                            <a:srgbClr val="9D2C54"/>
                          </a:solidFill>
                          <a:latin typeface="Oswald" panose="000005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FBCF4FBC-30C8-EAE5-B44A-274126B7A5F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25412" y="2038840"/>
                        <a:ext cx="426447" cy="40010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ABEC7CF-83D0-3D2D-11F7-7D105CB71DF7}"/>
                      </a:ext>
                    </a:extLst>
                  </p:cNvPr>
                  <p:cNvSpPr txBox="1"/>
                  <p:nvPr/>
                </p:nvSpPr>
                <p:spPr>
                  <a:xfrm>
                    <a:off x="3389706" y="2057860"/>
                    <a:ext cx="426447" cy="4001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l-GR" sz="135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υ</a:t>
                    </a:r>
                    <a:endParaRPr lang="en-GB" sz="1350" b="1" i="1" dirty="0">
                      <a:solidFill>
                        <a:schemeClr val="bg1"/>
                      </a:solidFill>
                      <a:latin typeface="Oswald" panose="00000500000000000000" pitchFamily="2" charset="0"/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7B697EC6-4938-8A9C-03A6-DA3310D32F50}"/>
                      </a:ext>
                    </a:extLst>
                  </p:cNvPr>
                  <p:cNvSpPr txBox="1"/>
                  <p:nvPr/>
                </p:nvSpPr>
                <p:spPr>
                  <a:xfrm>
                    <a:off x="8396591" y="5503955"/>
                    <a:ext cx="426447" cy="3936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l-GR" sz="135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sz="105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e>
                          </m:acc>
                        </m:oMath>
                      </m:oMathPara>
                    </a14:m>
                    <a:endParaRPr lang="en-GB" sz="1350" b="1" i="1" dirty="0">
                      <a:solidFill>
                        <a:schemeClr val="bg1"/>
                      </a:solidFill>
                      <a:latin typeface="Oswald" panose="00000500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7B697EC6-4938-8A9C-03A6-DA3310D32F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6591" y="5503955"/>
                    <a:ext cx="426447" cy="3936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F228149E-DE42-287C-BFA4-A24C4146A97A}"/>
                      </a:ext>
                    </a:extLst>
                  </p:cNvPr>
                  <p:cNvSpPr txBox="1"/>
                  <p:nvPr/>
                </p:nvSpPr>
                <p:spPr>
                  <a:xfrm>
                    <a:off x="8226079" y="5212988"/>
                    <a:ext cx="426447" cy="3936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l-GR" sz="135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sz="105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e>
                          </m:acc>
                        </m:oMath>
                      </m:oMathPara>
                    </a14:m>
                    <a:endParaRPr lang="en-GB" sz="1350" b="1" i="1" dirty="0">
                      <a:solidFill>
                        <a:schemeClr val="bg1"/>
                      </a:solidFill>
                      <a:latin typeface="Oswald" panose="00000500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F228149E-DE42-287C-BFA4-A24C4146A9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26079" y="5212988"/>
                    <a:ext cx="426447" cy="3936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63EAC08-F492-E95A-3E8F-A37226565297}"/>
                    </a:ext>
                  </a:extLst>
                </p:cNvPr>
                <p:cNvSpPr txBox="1"/>
                <p:nvPr/>
              </p:nvSpPr>
              <p:spPr>
                <a:xfrm>
                  <a:off x="8940084" y="5424891"/>
                  <a:ext cx="373788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350" b="1" i="1">
                                <a:solidFill>
                                  <a:srgbClr val="9D2C5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l-GR" sz="1050" b="1" i="1">
                                    <a:solidFill>
                                      <a:srgbClr val="9D2C5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1050" b="1" i="1">
                                    <a:solidFill>
                                      <a:srgbClr val="9D2C5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𝝊</m:t>
                                </m:r>
                              </m:e>
                            </m:acc>
                          </m:e>
                          <m:sub>
                            <m:r>
                              <a:rPr lang="es-ES" sz="1350" b="1" i="1">
                                <a:solidFill>
                                  <a:srgbClr val="9D2C5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GB" sz="1350" b="1" i="1" dirty="0">
                    <a:solidFill>
                      <a:srgbClr val="9D2C54"/>
                    </a:solidFill>
                    <a:latin typeface="Oswald" panose="00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63EAC08-F492-E95A-3E8F-A372265652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0084" y="5424891"/>
                  <a:ext cx="373788" cy="40010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46593B8-63EE-4DC9-3D6A-A30C540865D6}"/>
                    </a:ext>
                  </a:extLst>
                </p:cNvPr>
                <p:cNvSpPr txBox="1"/>
                <p:nvPr/>
              </p:nvSpPr>
              <p:spPr>
                <a:xfrm>
                  <a:off x="8865483" y="5802506"/>
                  <a:ext cx="426447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350" b="1" i="1">
                                <a:solidFill>
                                  <a:srgbClr val="9D2C5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l-GR" sz="1050" b="1" i="1">
                                    <a:solidFill>
                                      <a:srgbClr val="9D2C5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1050" b="1" i="1">
                                    <a:solidFill>
                                      <a:srgbClr val="9D2C5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𝝊</m:t>
                                </m:r>
                              </m:e>
                            </m:acc>
                          </m:e>
                          <m:sub>
                            <m:r>
                              <a:rPr lang="es-ES" sz="1350" b="1" i="1">
                                <a:solidFill>
                                  <a:srgbClr val="9D2C5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GB" sz="1350" b="1" i="1" dirty="0">
                    <a:solidFill>
                      <a:srgbClr val="9D2C54"/>
                    </a:solidFill>
                    <a:latin typeface="Oswald" panose="00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46593B8-63EE-4DC9-3D6A-A30C54086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5483" y="5802506"/>
                  <a:ext cx="426447" cy="40010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640628E-0159-D652-D79B-4BA0C3C2CBDC}"/>
                    </a:ext>
                  </a:extLst>
                </p:cNvPr>
                <p:cNvSpPr txBox="1"/>
                <p:nvPr/>
              </p:nvSpPr>
              <p:spPr>
                <a:xfrm>
                  <a:off x="8109031" y="5472632"/>
                  <a:ext cx="426447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35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l-GR" sz="105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105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𝝊</m:t>
                                </m:r>
                              </m:e>
                            </m:acc>
                          </m:e>
                          <m:sub>
                            <m:r>
                              <a:rPr lang="es-ES" sz="135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GB" sz="1350" b="1" i="1" dirty="0">
                    <a:solidFill>
                      <a:schemeClr val="bg1"/>
                    </a:solidFill>
                    <a:latin typeface="Oswald" panose="00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640628E-0159-D652-D79B-4BA0C3C2C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9031" y="5472632"/>
                  <a:ext cx="426447" cy="40010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B896625-703A-0B1E-9E01-85EF680EA6B7}"/>
                    </a:ext>
                  </a:extLst>
                </p:cNvPr>
                <p:cNvSpPr txBox="1"/>
                <p:nvPr/>
              </p:nvSpPr>
              <p:spPr>
                <a:xfrm>
                  <a:off x="8517504" y="5702393"/>
                  <a:ext cx="426447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35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l-GR" sz="105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105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𝝊</m:t>
                                </m:r>
                              </m:e>
                            </m:acc>
                          </m:e>
                          <m:sub>
                            <m:r>
                              <a:rPr lang="es-ES" sz="135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GB" sz="1350" b="1" i="1" dirty="0">
                    <a:solidFill>
                      <a:schemeClr val="bg1"/>
                    </a:solidFill>
                    <a:latin typeface="Oswald" panose="00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B896625-703A-0B1E-9E01-85EF680EA6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7504" y="5702393"/>
                  <a:ext cx="426447" cy="40010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D320C37-3FAD-6CF4-8C8C-DD195516571D}"/>
                    </a:ext>
                  </a:extLst>
                </p:cNvPr>
                <p:cNvSpPr txBox="1"/>
                <p:nvPr/>
              </p:nvSpPr>
              <p:spPr>
                <a:xfrm>
                  <a:off x="8038877" y="6037198"/>
                  <a:ext cx="426447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350" b="1" i="1">
                                <a:solidFill>
                                  <a:srgbClr val="9D2C5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l-GR" sz="1050" b="1" i="1">
                                    <a:solidFill>
                                      <a:srgbClr val="9D2C5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1050" b="1" i="1">
                                    <a:solidFill>
                                      <a:srgbClr val="9D2C5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𝝊</m:t>
                                </m:r>
                              </m:e>
                            </m:acc>
                          </m:e>
                          <m:sub>
                            <m:r>
                              <a:rPr lang="es-ES" sz="1350" b="1" i="1">
                                <a:solidFill>
                                  <a:srgbClr val="9D2C5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GB" sz="1350" b="1" i="1" dirty="0">
                    <a:solidFill>
                      <a:srgbClr val="9D2C54"/>
                    </a:solidFill>
                    <a:latin typeface="Oswald" panose="00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D320C37-3FAD-6CF4-8C8C-DD19551657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8877" y="6037198"/>
                  <a:ext cx="426447" cy="40010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282471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FBF64-54AB-BF68-16F7-19B15140D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eCube Observatory Finds Source of Mysterious High-Energy Neutrinos">
            <a:extLst>
              <a:ext uri="{FF2B5EF4-FFF2-40B4-BE49-F238E27FC236}">
                <a16:creationId xmlns:a16="http://schemas.microsoft.com/office/drawing/2014/main" id="{7DFBD7CE-A088-EACC-3DEA-9AE7D14AC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-7374" y="-17034"/>
            <a:ext cx="9144000" cy="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diagram of a scientific experiment&#10;&#10;AI-generated content may be incorrect.">
            <a:extLst>
              <a:ext uri="{FF2B5EF4-FFF2-40B4-BE49-F238E27FC236}">
                <a16:creationId xmlns:a16="http://schemas.microsoft.com/office/drawing/2014/main" id="{00357C39-196B-DE47-EEF0-429D5D9AB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861" y="1198051"/>
            <a:ext cx="5256878" cy="394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89F9D1-595D-16A9-D0B0-98CAEA4D4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168324"/>
            <a:ext cx="8520600" cy="572700"/>
          </a:xfrm>
        </p:spPr>
        <p:txBody>
          <a:bodyPr>
            <a:noAutofit/>
          </a:bodyPr>
          <a:lstStyle/>
          <a:p>
            <a:r>
              <a:rPr lang="en-GB" sz="3000" dirty="0" err="1">
                <a:solidFill>
                  <a:schemeClr val="bg1"/>
                </a:solidFill>
                <a:latin typeface="Oswald"/>
                <a:sym typeface="Oswald"/>
              </a:rPr>
              <a:t>IceCube</a:t>
            </a:r>
            <a:r>
              <a:rPr lang="en-GB" sz="3000" dirty="0">
                <a:solidFill>
                  <a:schemeClr val="bg1"/>
                </a:solidFill>
                <a:latin typeface="Oswald"/>
                <a:sym typeface="Oswald"/>
              </a:rPr>
              <a:t>: neutrino detection</a:t>
            </a:r>
            <a:endParaRPr lang="en-GB" sz="3000" dirty="0">
              <a:latin typeface="Oswald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233AE-2BF5-09E2-57BF-80779C611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817" y="1045487"/>
            <a:ext cx="3604260" cy="3858766"/>
          </a:xfrm>
        </p:spPr>
        <p:txBody>
          <a:bodyPr>
            <a:normAutofit/>
          </a:bodyPr>
          <a:lstStyle/>
          <a:p>
            <a:r>
              <a:rPr lang="en-GB" dirty="0" err="1">
                <a:latin typeface="Oswald" panose="00000500000000000000" pitchFamily="2" charset="0"/>
              </a:rPr>
              <a:t>IceCube</a:t>
            </a:r>
            <a:r>
              <a:rPr lang="en-GB" dirty="0">
                <a:latin typeface="Oswald" panose="00000500000000000000" pitchFamily="2" charset="0"/>
              </a:rPr>
              <a:t>: neutrino observatory in Antarctica</a:t>
            </a:r>
          </a:p>
          <a:p>
            <a:r>
              <a:rPr lang="en-GB" dirty="0">
                <a:latin typeface="Oswald" panose="00000500000000000000" pitchFamily="2" charset="0"/>
              </a:rPr>
              <a:t>1km</a:t>
            </a:r>
            <a:r>
              <a:rPr lang="en-GB" baseline="30000" dirty="0">
                <a:latin typeface="Oswald" panose="00000500000000000000" pitchFamily="2" charset="0"/>
              </a:rPr>
              <a:t>3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baseline="30000" dirty="0">
              <a:latin typeface="Oswald" panose="000005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Oswald" panose="00000500000000000000" pitchFamily="2" charset="0"/>
              </a:rPr>
              <a:t>5160 Digital Optical Modules (DOMs)</a:t>
            </a:r>
          </a:p>
          <a:p>
            <a:pPr marL="114297" indent="0">
              <a:buNone/>
            </a:pPr>
            <a:endParaRPr lang="en-GB" baseline="30000" dirty="0">
              <a:latin typeface="Oswald" panose="000005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Oswald" panose="00000500000000000000" pitchFamily="2" charset="0"/>
              </a:rPr>
              <a:t>Detection of the neutrino-induced </a:t>
            </a:r>
            <a:r>
              <a:rPr lang="en-GB" b="1" dirty="0">
                <a:latin typeface="Oswald" panose="00000500000000000000" pitchFamily="2" charset="0"/>
              </a:rPr>
              <a:t>Cherenkov radiation</a:t>
            </a:r>
            <a:endParaRPr lang="en-GB" dirty="0">
              <a:latin typeface="Oswald" panose="00000500000000000000" pitchFamily="2" charset="0"/>
            </a:endParaRPr>
          </a:p>
          <a:p>
            <a:endParaRPr lang="en-GB" noProof="0" dirty="0">
              <a:latin typeface="Oswal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090BE-8717-E3AA-8011-2864A293CB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5</a:t>
            </a:fld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2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82986-A868-3ED7-AFF4-BBEB3B792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ear ice cube with bubbles&#10;&#10;AI-generated content may be incorrect.">
            <a:extLst>
              <a:ext uri="{FF2B5EF4-FFF2-40B4-BE49-F238E27FC236}">
                <a16:creationId xmlns:a16="http://schemas.microsoft.com/office/drawing/2014/main" id="{93BE2B16-9BD6-E13D-2822-70C3EB18F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1" t="8973" r="18117" b="21774"/>
          <a:stretch/>
        </p:blipFill>
        <p:spPr>
          <a:xfrm>
            <a:off x="5835894" y="1139947"/>
            <a:ext cx="787255" cy="8720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CA88C-8106-FA5F-3A3D-65DCA80165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6</a:t>
            </a:fld>
            <a:endParaRPr lang="en-GB" noProof="0" dirty="0"/>
          </a:p>
        </p:txBody>
      </p:sp>
      <p:pic>
        <p:nvPicPr>
          <p:cNvPr id="8" name="Picture 7" descr="IceCube Observatory Finds Source of Mysterious High-Energy Neutrinos">
            <a:extLst>
              <a:ext uri="{FF2B5EF4-FFF2-40B4-BE49-F238E27FC236}">
                <a16:creationId xmlns:a16="http://schemas.microsoft.com/office/drawing/2014/main" id="{EE639C94-7774-66AF-13EB-425586FD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-7374" y="-17034"/>
            <a:ext cx="9144000" cy="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73E16A-C3A1-B2EA-CBF9-A6480551BCDF}"/>
              </a:ext>
            </a:extLst>
          </p:cNvPr>
          <p:cNvSpPr txBox="1">
            <a:spLocks/>
          </p:cNvSpPr>
          <p:nvPr/>
        </p:nvSpPr>
        <p:spPr>
          <a:xfrm>
            <a:off x="226208" y="17890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Observable features</a:t>
            </a:r>
            <a:endParaRPr lang="en-GB" sz="3000" dirty="0">
              <a:latin typeface="Oswald" panose="00000500000000000000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5B52722-8D33-0278-B30A-015F71C75EFB}"/>
              </a:ext>
            </a:extLst>
          </p:cNvPr>
          <p:cNvSpPr txBox="1">
            <a:spLocks/>
          </p:cNvSpPr>
          <p:nvPr/>
        </p:nvSpPr>
        <p:spPr>
          <a:xfrm>
            <a:off x="122842" y="1072820"/>
            <a:ext cx="4759703" cy="370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297" indent="0">
              <a:buNone/>
            </a:pPr>
            <a:r>
              <a:rPr lang="en-GB" sz="1875" dirty="0">
                <a:latin typeface="Oswald" panose="00000500000000000000" pitchFamily="2" charset="0"/>
              </a:rPr>
              <a:t>We would observe a second peak on the emission signal:</a:t>
            </a:r>
          </a:p>
          <a:p>
            <a:pPr marL="114297" indent="0">
              <a:buNone/>
            </a:pPr>
            <a:r>
              <a:rPr lang="en-GB" sz="1875" dirty="0">
                <a:latin typeface="Oswald" panose="00000500000000000000" pitchFamily="2" charset="0"/>
                <a:sym typeface="Wingdings" panose="05000000000000000000" pitchFamily="2" charset="2"/>
              </a:rPr>
              <a:t>from the second shock wave (PNS collapse due to phase-transition)</a:t>
            </a:r>
          </a:p>
          <a:p>
            <a:pPr marL="114297" indent="0">
              <a:buNone/>
            </a:pPr>
            <a:endParaRPr lang="en-GB" sz="1875" dirty="0">
              <a:latin typeface="Oswald" panose="00000500000000000000" pitchFamily="2" charset="0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875" dirty="0">
              <a:latin typeface="Oswald" panose="00000500000000000000" pitchFamily="2" charset="0"/>
            </a:endParaRPr>
          </a:p>
          <a:p>
            <a:pPr marL="114297" indent="0">
              <a:buNone/>
            </a:pPr>
            <a:endParaRPr lang="en-GB" sz="1875" dirty="0">
              <a:latin typeface="Oswald" panose="00000500000000000000" pitchFamily="2" charset="0"/>
            </a:endParaRPr>
          </a:p>
          <a:p>
            <a:r>
              <a:rPr lang="en-GB" sz="1875" dirty="0">
                <a:latin typeface="Oswald" panose="00000500000000000000" pitchFamily="2" charset="0"/>
              </a:rPr>
              <a:t>Burst of electron antineutrinos:</a:t>
            </a:r>
          </a:p>
          <a:p>
            <a:endParaRPr lang="en-GB" sz="1875" dirty="0">
              <a:latin typeface="Oswald" panose="00000500000000000000" pitchFamily="2" charset="0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en-GB" sz="1875" dirty="0">
                <a:latin typeface="Oswald" panose="00000500000000000000" pitchFamily="2" charset="0"/>
              </a:rPr>
              <a:t>Detectable via inverse beta decay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GB" sz="1875" dirty="0">
                <a:latin typeface="Oswald" panose="00000500000000000000" pitchFamily="2" charset="0"/>
              </a:rPr>
              <a:t> (10 MeV range)</a:t>
            </a:r>
          </a:p>
          <a:p>
            <a:pPr marL="114297" indent="0">
              <a:buNone/>
            </a:pPr>
            <a:endParaRPr lang="en-GB" sz="1350" dirty="0">
              <a:latin typeface="Oswald" panose="00000500000000000000" pitchFamily="2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32E2B32-4591-D7AE-70A3-C6D0DB760AB0}"/>
              </a:ext>
            </a:extLst>
          </p:cNvPr>
          <p:cNvSpPr/>
          <p:nvPr/>
        </p:nvSpPr>
        <p:spPr>
          <a:xfrm>
            <a:off x="6908286" y="1772427"/>
            <a:ext cx="133648" cy="361821"/>
          </a:xfrm>
          <a:prstGeom prst="downArrow">
            <a:avLst/>
          </a:prstGeom>
          <a:solidFill>
            <a:srgbClr val="66A0DB"/>
          </a:solidFill>
          <a:ln>
            <a:solidFill>
              <a:srgbClr val="66A0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EBB2B7-1FEE-7FAC-B09B-5F1817A048F2}"/>
              </a:ext>
            </a:extLst>
          </p:cNvPr>
          <p:cNvSpPr txBox="1"/>
          <p:nvPr/>
        </p:nvSpPr>
        <p:spPr>
          <a:xfrm>
            <a:off x="6229521" y="2177830"/>
            <a:ext cx="1491175" cy="369332"/>
          </a:xfrm>
          <a:prstGeom prst="rect">
            <a:avLst/>
          </a:prstGeom>
          <a:noFill/>
          <a:ln w="19050">
            <a:solidFill>
              <a:srgbClr val="DECE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Cherenkov light</a:t>
            </a:r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5C5BA475-63BE-0C8B-5CAC-D2BBD29B5AEF}"/>
              </a:ext>
            </a:extLst>
          </p:cNvPr>
          <p:cNvSpPr/>
          <p:nvPr/>
        </p:nvSpPr>
        <p:spPr>
          <a:xfrm rot="1259082">
            <a:off x="5915900" y="2671480"/>
            <a:ext cx="2148147" cy="2214158"/>
          </a:xfrm>
          <a:prstGeom prst="sun">
            <a:avLst/>
          </a:prstGeom>
          <a:solidFill>
            <a:srgbClr val="DECE00"/>
          </a:solidFill>
          <a:ln>
            <a:solidFill>
              <a:srgbClr val="DECE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highlight>
                <a:srgbClr val="DECE00"/>
              </a:highlight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871D0EAE-1199-B88B-3561-0DF9F8780445}"/>
              </a:ext>
            </a:extLst>
          </p:cNvPr>
          <p:cNvSpPr/>
          <p:nvPr/>
        </p:nvSpPr>
        <p:spPr>
          <a:xfrm rot="1259082">
            <a:off x="6050931" y="2798398"/>
            <a:ext cx="1878088" cy="1916966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A650AD3-E5F3-CD22-A4A0-14B5E0DC21B1}"/>
              </a:ext>
            </a:extLst>
          </p:cNvPr>
          <p:cNvSpPr/>
          <p:nvPr/>
        </p:nvSpPr>
        <p:spPr>
          <a:xfrm>
            <a:off x="6908285" y="2575007"/>
            <a:ext cx="133648" cy="388222"/>
          </a:xfrm>
          <a:prstGeom prst="downArrow">
            <a:avLst/>
          </a:prstGeom>
          <a:solidFill>
            <a:srgbClr val="66A0DB"/>
          </a:solidFill>
          <a:ln>
            <a:solidFill>
              <a:srgbClr val="66A0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15" name="Picture 14" descr="A close-up of a sphere&#10;&#10;AI-generated content may be incorrect.">
            <a:extLst>
              <a:ext uri="{FF2B5EF4-FFF2-40B4-BE49-F238E27FC236}">
                <a16:creationId xmlns:a16="http://schemas.microsoft.com/office/drawing/2014/main" id="{77246234-A54B-AABC-65E8-CA5C2C364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2508" y="3189241"/>
            <a:ext cx="1265199" cy="1193504"/>
          </a:xfrm>
          <a:prstGeom prst="flowChartConnector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0B7525-F2D7-CE4F-C523-D7CD24553DD6}"/>
                  </a:ext>
                </a:extLst>
              </p:cNvPr>
              <p:cNvSpPr txBox="1"/>
              <p:nvPr/>
            </p:nvSpPr>
            <p:spPr>
              <a:xfrm>
                <a:off x="5740443" y="1355328"/>
                <a:ext cx="2223687" cy="415498"/>
              </a:xfrm>
              <a:prstGeom prst="rect">
                <a:avLst/>
              </a:prstGeom>
              <a:solidFill>
                <a:schemeClr val="bg1">
                  <a:alpha val="34000"/>
                </a:schemeClr>
              </a:solidFill>
              <a:ln w="28575">
                <a:solidFill>
                  <a:srgbClr val="1F77B3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700" b="1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GB" sz="27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2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GB" sz="2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n-GB" sz="2700" b="1" i="1" dirty="0">
                  <a:latin typeface="Oswald" panose="00000500000000000000" pitchFamily="2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0B7525-F2D7-CE4F-C523-D7CD24553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443" y="1355328"/>
                <a:ext cx="2223687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1F77B3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B549A8F-B75E-442C-635F-6DDEAF0C4532}"/>
              </a:ext>
            </a:extLst>
          </p:cNvPr>
          <p:cNvSpPr txBox="1"/>
          <p:nvPr/>
        </p:nvSpPr>
        <p:spPr>
          <a:xfrm>
            <a:off x="7626035" y="4290804"/>
            <a:ext cx="652437" cy="369332"/>
          </a:xfrm>
          <a:prstGeom prst="rect">
            <a:avLst/>
          </a:prstGeom>
          <a:noFill/>
          <a:ln w="19050">
            <a:solidFill>
              <a:srgbClr val="DECE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DOM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3A7E90-BF7E-15BA-11A9-EE86953E5A36}"/>
              </a:ext>
            </a:extLst>
          </p:cNvPr>
          <p:cNvSpPr/>
          <p:nvPr/>
        </p:nvSpPr>
        <p:spPr>
          <a:xfrm>
            <a:off x="6718598" y="1355328"/>
            <a:ext cx="504665" cy="415499"/>
          </a:xfrm>
          <a:prstGeom prst="rect">
            <a:avLst/>
          </a:prstGeom>
          <a:solidFill>
            <a:srgbClr val="09735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46C30ED-0B70-2F3F-123A-E62201DD329F}"/>
                  </a:ext>
                </a:extLst>
              </p:cNvPr>
              <p:cNvSpPr txBox="1"/>
              <p:nvPr/>
            </p:nvSpPr>
            <p:spPr>
              <a:xfrm>
                <a:off x="3509889" y="3182205"/>
                <a:ext cx="457200" cy="414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F77B3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2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en-GB" sz="26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GB" sz="2600" b="1" i="1" dirty="0">
                  <a:latin typeface="Oswald" panose="00000500000000000000" pitchFamily="2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46C30ED-0B70-2F3F-123A-E62201DD3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9889" y="3182205"/>
                <a:ext cx="457200" cy="414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1F77B3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6971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7284E-7 L 0.09705 -6.17284E-7 C 0.14063 -6.17284E-7 0.19497 -0.09938 0.19497 -0.17839 L 0.19497 -0.355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40" grpId="0" animBg="1"/>
      <p:bldP spid="2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609C291E-B364-44B6-8797-1FCFF0CAB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4AB82F79-F1F3-0C5D-61F0-0D5A3EA6E0C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84547" y="653394"/>
            <a:ext cx="6774902" cy="30745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/>
          <a:p>
            <a:r>
              <a:rPr lang="es-ES" dirty="0">
                <a:solidFill>
                  <a:srgbClr val="6581A0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en-GB" dirty="0" err="1">
                <a:solidFill>
                  <a:srgbClr val="6581A0"/>
                </a:solidFill>
                <a:latin typeface="Oswald"/>
                <a:ea typeface="Oswald"/>
                <a:cs typeface="Oswald"/>
                <a:sym typeface="Oswald"/>
              </a:rPr>
              <a:t>imulation</a:t>
            </a:r>
            <a:r>
              <a:rPr lang="en-GB" dirty="0">
                <a:solidFill>
                  <a:srgbClr val="6581A0"/>
                </a:solidFill>
                <a:latin typeface="Oswald"/>
                <a:ea typeface="Oswald"/>
                <a:cs typeface="Oswald"/>
                <a:sym typeface="Oswald"/>
              </a:rPr>
              <a:t> set up and results</a:t>
            </a:r>
            <a:endParaRPr lang="en-GB" noProof="0" dirty="0">
              <a:solidFill>
                <a:srgbClr val="6581A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2CC12B99-4D78-2DD7-FC48-6E21DA4CCB0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1698" y="3292338"/>
            <a:ext cx="8520600" cy="12874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endParaRPr lang="en-GB" sz="2700"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" name="Google Shape;56;p13">
            <a:extLst>
              <a:ext uri="{FF2B5EF4-FFF2-40B4-BE49-F238E27FC236}">
                <a16:creationId xmlns:a16="http://schemas.microsoft.com/office/drawing/2014/main" id="{310E0CA8-8495-9AD1-FD9A-1B805CA879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80" y="3634764"/>
            <a:ext cx="1533599" cy="14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ceCube Logos – IceCube">
            <a:extLst>
              <a:ext uri="{FF2B5EF4-FFF2-40B4-BE49-F238E27FC236}">
                <a16:creationId xmlns:a16="http://schemas.microsoft.com/office/drawing/2014/main" id="{C49EA790-D334-F56D-FDB6-A037C77C2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026" y="3581327"/>
            <a:ext cx="1362974" cy="15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eCube Observatory Finds Source of Mysterious High-Energy Neutrinos">
            <a:extLst>
              <a:ext uri="{FF2B5EF4-FFF2-40B4-BE49-F238E27FC236}">
                <a16:creationId xmlns:a16="http://schemas.microsoft.com/office/drawing/2014/main" id="{29D4D4A2-99BF-96C1-663D-A4E6B6153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4" b="50781"/>
          <a:stretch/>
        </p:blipFill>
        <p:spPr bwMode="auto">
          <a:xfrm flipH="1">
            <a:off x="-2" y="0"/>
            <a:ext cx="9144000" cy="13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10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0D976-D1DF-66D5-E103-7A097A9B3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8103316-E3CB-BD23-DE28-99E57A45AECD}"/>
              </a:ext>
            </a:extLst>
          </p:cNvPr>
          <p:cNvGrpSpPr/>
          <p:nvPr/>
        </p:nvGrpSpPr>
        <p:grpSpPr>
          <a:xfrm>
            <a:off x="5818339" y="3224399"/>
            <a:ext cx="3005672" cy="1677491"/>
            <a:chOff x="596232" y="2446306"/>
            <a:chExt cx="3305682" cy="16235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3A4EEF-87E2-33D6-5A02-D9508244C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7410"/>
            <a:stretch/>
          </p:blipFill>
          <p:spPr>
            <a:xfrm>
              <a:off x="596232" y="2456764"/>
              <a:ext cx="2580622" cy="16131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BB4908-3545-7DC0-0E2F-1D85E3D0E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148" t="-305" r="1125" b="305"/>
            <a:stretch/>
          </p:blipFill>
          <p:spPr>
            <a:xfrm>
              <a:off x="3172171" y="2446306"/>
              <a:ext cx="729743" cy="161842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B7BCE-1DF7-BDD7-3937-9852F74E8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9078" y="2143967"/>
            <a:ext cx="2828287" cy="413754"/>
          </a:xfrm>
          <a:ln w="28575">
            <a:solidFill>
              <a:srgbClr val="1F77B3"/>
            </a:solidFill>
          </a:ln>
        </p:spPr>
        <p:txBody>
          <a:bodyPr>
            <a:noAutofit/>
          </a:bodyPr>
          <a:lstStyle/>
          <a:p>
            <a:pPr marL="114297" indent="0">
              <a:buNone/>
            </a:pPr>
            <a:r>
              <a:rPr lang="en-GB" sz="1600" b="1" dirty="0">
                <a:latin typeface="Oswald" panose="00000500000000000000" pitchFamily="2" charset="0"/>
              </a:rPr>
              <a:t>DD2F (hadron) + RDF (quark)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F9F01-DF61-4700-6010-718D2DE66F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3CBD5-0BE5-D369-500A-209D0C0AF30C}"/>
              </a:ext>
            </a:extLst>
          </p:cNvPr>
          <p:cNvSpPr txBox="1"/>
          <p:nvPr/>
        </p:nvSpPr>
        <p:spPr>
          <a:xfrm>
            <a:off x="534553" y="1052078"/>
            <a:ext cx="4465148" cy="8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3" lvl="1" indent="-28574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b="1" dirty="0">
                <a:latin typeface="Oswald" panose="00000500000000000000" pitchFamily="2" charset="0"/>
              </a:rPr>
              <a:t>GR1D: </a:t>
            </a: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simulate the </a:t>
            </a:r>
            <a:r>
              <a:rPr lang="en-GB" sz="1800" dirty="0" err="1">
                <a:solidFill>
                  <a:schemeClr val="bg2"/>
                </a:solidFill>
                <a:latin typeface="Oswald" panose="00000500000000000000" pitchFamily="2" charset="0"/>
              </a:rPr>
              <a:t>CCSNe</a:t>
            </a:r>
            <a:r>
              <a:rPr lang="en-GB" sz="1800" baseline="30000" dirty="0">
                <a:solidFill>
                  <a:schemeClr val="bg2"/>
                </a:solidFill>
                <a:latin typeface="Oswald" panose="00000500000000000000" pitchFamily="2" charset="0"/>
              </a:rPr>
              <a:t> </a:t>
            </a: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(flexible </a:t>
            </a:r>
            <a:r>
              <a:rPr lang="en-GB" sz="1800" dirty="0" err="1">
                <a:solidFill>
                  <a:schemeClr val="bg2"/>
                </a:solidFill>
                <a:latin typeface="Oswald" panose="00000500000000000000" pitchFamily="2" charset="0"/>
              </a:rPr>
              <a:t>EoS</a:t>
            </a:r>
            <a:r>
              <a:rPr lang="en-GB" sz="1800" dirty="0">
                <a:solidFill>
                  <a:schemeClr val="bg2"/>
                </a:solidFill>
                <a:latin typeface="Oswald" panose="00000500000000000000" pitchFamily="2" charset="0"/>
              </a:rPr>
              <a:t> module to include quark and hadron matter)</a:t>
            </a:r>
          </a:p>
        </p:txBody>
      </p:sp>
      <p:pic>
        <p:nvPicPr>
          <p:cNvPr id="6" name="Picture 5" descr="IceCube Observatory Finds Source of Mysterious High-Energy Neutrinos">
            <a:extLst>
              <a:ext uri="{FF2B5EF4-FFF2-40B4-BE49-F238E27FC236}">
                <a16:creationId xmlns:a16="http://schemas.microsoft.com/office/drawing/2014/main" id="{B209F4CF-F58C-3FF4-2CEE-C17CABE53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53579"/>
          <a:stretch/>
        </p:blipFill>
        <p:spPr bwMode="auto">
          <a:xfrm flipH="1">
            <a:off x="-7374" y="-17034"/>
            <a:ext cx="9144000" cy="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36C219-F78D-4951-3990-50CBD144A00A}"/>
              </a:ext>
            </a:extLst>
          </p:cNvPr>
          <p:cNvSpPr txBox="1">
            <a:spLocks/>
          </p:cNvSpPr>
          <p:nvPr/>
        </p:nvSpPr>
        <p:spPr>
          <a:xfrm>
            <a:off x="226208" y="17890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Simulation setup</a:t>
            </a:r>
            <a:endParaRPr lang="en-GB" sz="3000" dirty="0">
              <a:latin typeface="Oswald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71C205-C2EC-0329-C85F-D1AEA46D3B16}"/>
                  </a:ext>
                </a:extLst>
              </p:cNvPr>
              <p:cNvSpPr txBox="1"/>
              <p:nvPr/>
            </p:nvSpPr>
            <p:spPr>
              <a:xfrm>
                <a:off x="524222" y="2872720"/>
                <a:ext cx="4037448" cy="873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43" indent="-285743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1800" b="1" dirty="0">
                    <a:latin typeface="Oswald" panose="00000500000000000000" pitchFamily="2" charset="0"/>
                  </a:rPr>
                  <a:t>ASTERIA: </a:t>
                </a:r>
                <a:r>
                  <a:rPr lang="en-GB" sz="1800" dirty="0">
                    <a:solidFill>
                      <a:schemeClr val="bg2"/>
                    </a:solidFill>
                    <a:latin typeface="Oswald" panose="00000500000000000000" pitchFamily="2" charset="0"/>
                  </a:rPr>
                  <a:t>simulate </a:t>
                </a:r>
                <a:r>
                  <a:rPr lang="en-GB" sz="1800" dirty="0" err="1">
                    <a:solidFill>
                      <a:schemeClr val="bg2"/>
                    </a:solidFill>
                    <a:latin typeface="Oswald" panose="00000500000000000000" pitchFamily="2" charset="0"/>
                  </a:rPr>
                  <a:t>IceCube</a:t>
                </a:r>
                <a:r>
                  <a:rPr lang="en-GB" sz="1800" dirty="0">
                    <a:solidFill>
                      <a:schemeClr val="bg2"/>
                    </a:solidFill>
                    <a:latin typeface="Oswald" panose="00000500000000000000" pitchFamily="2" charset="0"/>
                  </a:rPr>
                  <a:t> and </a:t>
                </a:r>
                <a:r>
                  <a:rPr lang="en-GB" sz="1800" dirty="0" err="1">
                    <a:solidFill>
                      <a:schemeClr val="bg2"/>
                    </a:solidFill>
                    <a:latin typeface="Oswald" panose="00000500000000000000" pitchFamily="2" charset="0"/>
                  </a:rPr>
                  <a:t>IceCube</a:t>
                </a:r>
                <a:r>
                  <a:rPr lang="en-GB" sz="1800" dirty="0">
                    <a:solidFill>
                      <a:schemeClr val="bg2"/>
                    </a:solidFill>
                    <a:latin typeface="Oswald" panose="00000500000000000000" pitchFamily="2" charset="0"/>
                  </a:rPr>
                  <a:t> Gen2 response to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1800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GB" sz="180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υ</m:t>
                            </m:r>
                          </m:e>
                        </m:acc>
                      </m:e>
                      <m:sub>
                        <m:r>
                          <a:rPr lang="en-GB" sz="18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rgbClr val="595959"/>
                    </a:solidFill>
                    <a:latin typeface="Oswald" panose="00000500000000000000" pitchFamily="2" charset="0"/>
                  </a:rPr>
                  <a:t> signal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71C205-C2EC-0329-C85F-D1AEA46D3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22" y="2872720"/>
                <a:ext cx="4037448" cy="873444"/>
              </a:xfrm>
              <a:prstGeom prst="rect">
                <a:avLst/>
              </a:prstGeom>
              <a:blipFill>
                <a:blip r:embed="rId5"/>
                <a:stretch>
                  <a:fillRect l="-1057" b="-97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219E8064-8E9D-B868-EBA5-95AC4DEC5B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3335"/>
          <a:stretch/>
        </p:blipFill>
        <p:spPr>
          <a:xfrm>
            <a:off x="5744496" y="1439958"/>
            <a:ext cx="2864951" cy="971128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B541F1-BE37-1BD3-E28D-F505C8EDE105}"/>
              </a:ext>
            </a:extLst>
          </p:cNvPr>
          <p:cNvCxnSpPr>
            <a:cxnSpLocks/>
          </p:cNvCxnSpPr>
          <p:nvPr/>
        </p:nvCxnSpPr>
        <p:spPr>
          <a:xfrm>
            <a:off x="2496539" y="1930936"/>
            <a:ext cx="0" cy="213032"/>
          </a:xfrm>
          <a:prstGeom prst="straightConnector1">
            <a:avLst/>
          </a:prstGeom>
          <a:ln w="38100">
            <a:solidFill>
              <a:srgbClr val="1F77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C31B2187-C8D7-35CE-BD8E-57A58C4FA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86" y="3796904"/>
            <a:ext cx="4069281" cy="1259914"/>
          </a:xfrm>
          <a:prstGeom prst="rect">
            <a:avLst/>
          </a:prstGeom>
          <a:ln w="28575">
            <a:solidFill>
              <a:srgbClr val="1F77B3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5588BE-F4EC-EB36-4D32-F4104A8CE856}"/>
              </a:ext>
            </a:extLst>
          </p:cNvPr>
          <p:cNvSpPr/>
          <p:nvPr/>
        </p:nvSpPr>
        <p:spPr>
          <a:xfrm>
            <a:off x="2344171" y="4210657"/>
            <a:ext cx="253302" cy="274682"/>
          </a:xfrm>
          <a:prstGeom prst="rect">
            <a:avLst/>
          </a:prstGeom>
          <a:solidFill>
            <a:schemeClr val="accent5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BDAABF-520E-CAD9-0267-9C9036E3696F}"/>
              </a:ext>
            </a:extLst>
          </p:cNvPr>
          <p:cNvSpPr/>
          <p:nvPr/>
        </p:nvSpPr>
        <p:spPr>
          <a:xfrm>
            <a:off x="2481680" y="3925804"/>
            <a:ext cx="434801" cy="274682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365551-5C86-12EC-1FCC-98F56AAF76DD}"/>
              </a:ext>
            </a:extLst>
          </p:cNvPr>
          <p:cNvSpPr/>
          <p:nvPr/>
        </p:nvSpPr>
        <p:spPr>
          <a:xfrm>
            <a:off x="1630955" y="4073314"/>
            <a:ext cx="253302" cy="274682"/>
          </a:xfrm>
          <a:prstGeom prst="rect">
            <a:avLst/>
          </a:prstGeom>
          <a:solidFill>
            <a:srgbClr val="FF99F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6B2156-A14F-B080-7DE8-E4EEE9092E63}"/>
              </a:ext>
            </a:extLst>
          </p:cNvPr>
          <p:cNvSpPr/>
          <p:nvPr/>
        </p:nvSpPr>
        <p:spPr>
          <a:xfrm>
            <a:off x="2607033" y="4200487"/>
            <a:ext cx="375426" cy="284855"/>
          </a:xfrm>
          <a:prstGeom prst="rect">
            <a:avLst/>
          </a:prstGeom>
          <a:solidFill>
            <a:srgbClr val="FF9966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FA67304F-C08A-AA8E-2D70-0CA02ADCF4C8}"/>
              </a:ext>
            </a:extLst>
          </p:cNvPr>
          <p:cNvSpPr/>
          <p:nvPr/>
        </p:nvSpPr>
        <p:spPr>
          <a:xfrm>
            <a:off x="5106636" y="1194586"/>
            <a:ext cx="449824" cy="1522088"/>
          </a:xfrm>
          <a:prstGeom prst="rightBrac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7A6C228-FFB1-F051-B55D-2F7B8DF3224A}"/>
              </a:ext>
            </a:extLst>
          </p:cNvPr>
          <p:cNvSpPr/>
          <p:nvPr/>
        </p:nvSpPr>
        <p:spPr>
          <a:xfrm>
            <a:off x="5186754" y="3276327"/>
            <a:ext cx="449824" cy="1522088"/>
          </a:xfrm>
          <a:prstGeom prst="rightBrac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13893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F1E64B9F-DC94-FAB9-8CB3-E61D09FFA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88359B42-1270-D88F-B9F7-3D6C60C36B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698" y="1209810"/>
            <a:ext cx="8520600" cy="205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/>
          <a:p>
            <a:r>
              <a:rPr lang="en-GB" noProof="0" dirty="0">
                <a:solidFill>
                  <a:srgbClr val="6581A0"/>
                </a:solidFill>
                <a:latin typeface="Oswald"/>
                <a:ea typeface="Oswald"/>
                <a:cs typeface="Oswald"/>
                <a:sym typeface="Oswald"/>
              </a:rPr>
              <a:t>MODEL RDF-1.2 (s30a28)</a:t>
            </a:r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6060F6E3-E1FF-36AC-9943-2FBFDE7680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1698" y="3292338"/>
            <a:ext cx="8520600" cy="12874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-GB" sz="2700" dirty="0">
                <a:latin typeface="Oswald"/>
                <a:ea typeface="Oswald"/>
                <a:cs typeface="Oswald"/>
                <a:sym typeface="Oswald"/>
              </a:rPr>
              <a:t>Explosion model: quark star remnant</a:t>
            </a:r>
          </a:p>
        </p:txBody>
      </p:sp>
      <p:pic>
        <p:nvPicPr>
          <p:cNvPr id="56" name="Google Shape;56;p13">
            <a:extLst>
              <a:ext uri="{FF2B5EF4-FFF2-40B4-BE49-F238E27FC236}">
                <a16:creationId xmlns:a16="http://schemas.microsoft.com/office/drawing/2014/main" id="{35C3DAC8-6F98-CD21-D464-51A51B36B4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80" y="3634764"/>
            <a:ext cx="1533599" cy="14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ceCube Logos – IceCube">
            <a:extLst>
              <a:ext uri="{FF2B5EF4-FFF2-40B4-BE49-F238E27FC236}">
                <a16:creationId xmlns:a16="http://schemas.microsoft.com/office/drawing/2014/main" id="{E784F5A6-A027-045B-F62D-F7543290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026" y="3581327"/>
            <a:ext cx="1362974" cy="15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eCube Observatory Finds Source of Mysterious High-Energy Neutrinos">
            <a:extLst>
              <a:ext uri="{FF2B5EF4-FFF2-40B4-BE49-F238E27FC236}">
                <a16:creationId xmlns:a16="http://schemas.microsoft.com/office/drawing/2014/main" id="{75DA5972-7670-7866-0213-EE24D6778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4" b="50781"/>
          <a:stretch/>
        </p:blipFill>
        <p:spPr bwMode="auto">
          <a:xfrm flipH="1">
            <a:off x="-2" y="0"/>
            <a:ext cx="9144000" cy="13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7992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4.7|9.5|3.3|14.2|3.4|27.5|24.5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4034</TotalTime>
  <Words>1739</Words>
  <Application>Microsoft Office PowerPoint</Application>
  <PresentationFormat>On-screen Show (16:9)</PresentationFormat>
  <Paragraphs>268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Oswald</vt:lpstr>
      <vt:lpstr>Cambria Math</vt:lpstr>
      <vt:lpstr>Wingdings</vt:lpstr>
      <vt:lpstr>Arial</vt:lpstr>
      <vt:lpstr>Simple Light</vt:lpstr>
      <vt:lpstr>Prospects for detecting quark star features with IceCube</vt:lpstr>
      <vt:lpstr>Introduction</vt:lpstr>
      <vt:lpstr>Phase transition driven Core-collapse SNe</vt:lpstr>
      <vt:lpstr>PowerPoint Presentation</vt:lpstr>
      <vt:lpstr>IceCube: neutrino detection</vt:lpstr>
      <vt:lpstr>PowerPoint Presentation</vt:lpstr>
      <vt:lpstr>Simulation set up and results</vt:lpstr>
      <vt:lpstr>PowerPoint Presentation</vt:lpstr>
      <vt:lpstr>MODEL RDF-1.2 (s30a28)</vt:lpstr>
      <vt:lpstr>Simulations: quark star remnant</vt:lpstr>
      <vt:lpstr>ASTERIA: detection simulation</vt:lpstr>
      <vt:lpstr>Detection significance</vt:lpstr>
      <vt:lpstr>PowerPoint Presentation</vt:lpstr>
      <vt:lpstr>PowerPoint Presentation</vt:lpstr>
      <vt:lpstr>Backup slides</vt:lpstr>
      <vt:lpstr>PowerPoint Presentation</vt:lpstr>
      <vt:lpstr>Ghostly messengers</vt:lpstr>
      <vt:lpstr>PowerPoint Presentation</vt:lpstr>
      <vt:lpstr>IceCube: Optical  modules</vt:lpstr>
      <vt:lpstr>PowerPoint Presentation</vt:lpstr>
      <vt:lpstr>PowerPoint Presentation</vt:lpstr>
      <vt:lpstr>Simulations: delayed black hole</vt:lpstr>
      <vt:lpstr>MODEL RDF-1.7 (s40a28)</vt:lpstr>
      <vt:lpstr>ASTERIA: detection simulation</vt:lpstr>
      <vt:lpstr>Detection significance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Askaryan</dc:title>
  <dc:creator>Usuario</dc:creator>
  <cp:lastModifiedBy>Maria Duran</cp:lastModifiedBy>
  <cp:revision>72</cp:revision>
  <dcterms:modified xsi:type="dcterms:W3CDTF">2025-07-05T18:50:25Z</dcterms:modified>
</cp:coreProperties>
</file>