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65" r:id="rId2"/>
    <p:sldId id="270" r:id="rId3"/>
    <p:sldId id="300" r:id="rId4"/>
    <p:sldId id="278" r:id="rId5"/>
    <p:sldId id="295" r:id="rId6"/>
    <p:sldId id="285" r:id="rId7"/>
    <p:sldId id="279" r:id="rId8"/>
    <p:sldId id="284" r:id="rId9"/>
    <p:sldId id="303" r:id="rId10"/>
    <p:sldId id="308" r:id="rId11"/>
    <p:sldId id="304" r:id="rId12"/>
    <p:sldId id="305" r:id="rId13"/>
    <p:sldId id="306" r:id="rId14"/>
    <p:sldId id="297" r:id="rId15"/>
    <p:sldId id="282" r:id="rId16"/>
    <p:sldId id="281" r:id="rId17"/>
    <p:sldId id="280" r:id="rId18"/>
    <p:sldId id="286" r:id="rId19"/>
    <p:sldId id="287" r:id="rId20"/>
    <p:sldId id="302" r:id="rId21"/>
    <p:sldId id="301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479F"/>
    <a:srgbClr val="C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68"/>
    <p:restoredTop sz="94756"/>
  </p:normalViewPr>
  <p:slideViewPr>
    <p:cSldViewPr snapToGrid="0">
      <p:cViewPr varScale="1">
        <p:scale>
          <a:sx n="114" d="100"/>
          <a:sy n="114" d="100"/>
        </p:scale>
        <p:origin x="91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FD956D-147A-2343-BBE0-1E585447658A}" type="doc">
      <dgm:prSet loTypeId="urn:microsoft.com/office/officeart/2005/8/layout/chevron1" loCatId="" qsTypeId="urn:microsoft.com/office/officeart/2005/8/quickstyle/simple2" qsCatId="simple" csTypeId="urn:microsoft.com/office/officeart/2005/8/colors/accent0_1" csCatId="mainScheme" phldr="1"/>
      <dgm:spPr/>
    </dgm:pt>
    <dgm:pt modelId="{5A1B45D7-A4F7-CD41-A095-1ECBF00EF1EB}">
      <dgm:prSet phldrT="[Texte]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20000"/>
              <a:lumOff val="80000"/>
            </a:schemeClr>
          </a:solidFill>
        </a:ln>
      </dgm:spPr>
      <dgm:t>
        <a:bodyPr/>
        <a:lstStyle/>
        <a:p>
          <a:r>
            <a:rPr lang="fr-FR" b="1" cap="none" spc="50" dirty="0" err="1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Astrophysical</a:t>
          </a:r>
          <a:r>
            <a:rPr lang="fr-FR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 neutrinos</a:t>
          </a:r>
        </a:p>
        <a:p>
          <a:r>
            <a:rPr lang="fr-FR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&gt; 10 </a:t>
          </a:r>
          <a:r>
            <a:rPr lang="fr-FR" b="1" cap="none" spc="50" dirty="0" err="1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PeV</a:t>
          </a:r>
          <a:endParaRPr lang="fr-FR" b="1" cap="none" spc="50" dirty="0">
            <a:ln w="0"/>
            <a:solidFill>
              <a:schemeClr val="bg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</a:endParaRPr>
        </a:p>
      </dgm:t>
    </dgm:pt>
    <dgm:pt modelId="{BBFBBBBB-30D2-254B-89C6-E65C77F53F91}" type="parTrans" cxnId="{484E6E70-69C6-4F4C-949B-2A43CCD07694}">
      <dgm:prSet/>
      <dgm:spPr/>
      <dgm:t>
        <a:bodyPr/>
        <a:lstStyle/>
        <a:p>
          <a:endParaRPr lang="fr-FR"/>
        </a:p>
      </dgm:t>
    </dgm:pt>
    <dgm:pt modelId="{EF663132-A4FE-CC48-91ED-0CA9BDFDED60}" type="sibTrans" cxnId="{484E6E70-69C6-4F4C-949B-2A43CCD07694}">
      <dgm:prSet/>
      <dgm:spPr/>
      <dgm:t>
        <a:bodyPr/>
        <a:lstStyle/>
        <a:p>
          <a:endParaRPr lang="fr-FR"/>
        </a:p>
      </dgm:t>
    </dgm:pt>
    <dgm:pt modelId="{21907C0B-7981-E24E-A192-3919CB13FD4F}">
      <dgm:prSet phldrT="[Texte]"/>
      <dgm:spPr>
        <a:solidFill>
          <a:schemeClr val="accent2"/>
        </a:solidFill>
        <a:ln>
          <a:solidFill>
            <a:schemeClr val="accent2">
              <a:lumMod val="20000"/>
              <a:lumOff val="80000"/>
            </a:schemeClr>
          </a:solidFill>
        </a:ln>
      </dgm:spPr>
      <dgm:t>
        <a:bodyPr/>
        <a:lstStyle/>
        <a:p>
          <a:r>
            <a:rPr lang="fr-FR" b="1" cap="none" spc="50" dirty="0" err="1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Cosmogenic</a:t>
          </a:r>
          <a:r>
            <a:rPr lang="fr-FR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 neutrinos</a:t>
          </a:r>
        </a:p>
        <a:p>
          <a:r>
            <a:rPr lang="fr-FR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&gt; </a:t>
          </a:r>
          <a:r>
            <a:rPr lang="fr-FR" b="1" cap="none" spc="50" dirty="0" err="1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EeV</a:t>
          </a:r>
          <a:endParaRPr lang="fr-FR" b="1" cap="none" spc="50" dirty="0">
            <a:ln w="0"/>
            <a:solidFill>
              <a:schemeClr val="bg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</a:endParaRPr>
        </a:p>
      </dgm:t>
    </dgm:pt>
    <dgm:pt modelId="{A1E47721-6F5D-E54B-84F5-E00BC934CC18}" type="parTrans" cxnId="{34C6681A-0369-014F-9999-FF548CD54998}">
      <dgm:prSet/>
      <dgm:spPr/>
      <dgm:t>
        <a:bodyPr/>
        <a:lstStyle/>
        <a:p>
          <a:endParaRPr lang="fr-FR"/>
        </a:p>
      </dgm:t>
    </dgm:pt>
    <dgm:pt modelId="{54450C61-3394-A34A-9303-7775A367B96A}" type="sibTrans" cxnId="{34C6681A-0369-014F-9999-FF548CD54998}">
      <dgm:prSet/>
      <dgm:spPr/>
      <dgm:t>
        <a:bodyPr/>
        <a:lstStyle/>
        <a:p>
          <a:endParaRPr lang="fr-FR"/>
        </a:p>
      </dgm:t>
    </dgm:pt>
    <dgm:pt modelId="{31F4D492-3205-F84A-8C1B-201141B6D736}" type="pres">
      <dgm:prSet presAssocID="{DEFD956D-147A-2343-BBE0-1E585447658A}" presName="Name0" presStyleCnt="0">
        <dgm:presLayoutVars>
          <dgm:dir/>
          <dgm:animLvl val="lvl"/>
          <dgm:resizeHandles val="exact"/>
        </dgm:presLayoutVars>
      </dgm:prSet>
      <dgm:spPr/>
    </dgm:pt>
    <dgm:pt modelId="{02D73A6D-DBA6-0D47-ABA4-7A477F174666}" type="pres">
      <dgm:prSet presAssocID="{5A1B45D7-A4F7-CD41-A095-1ECBF00EF1EB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03F54AE8-EC58-864D-9D40-95FD41B56487}" type="pres">
      <dgm:prSet presAssocID="{EF663132-A4FE-CC48-91ED-0CA9BDFDED60}" presName="parTxOnlySpace" presStyleCnt="0"/>
      <dgm:spPr/>
    </dgm:pt>
    <dgm:pt modelId="{9D498F7F-1144-624D-8B47-6F4E8505E99A}" type="pres">
      <dgm:prSet presAssocID="{21907C0B-7981-E24E-A192-3919CB13FD4F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4DBC3419-4404-F642-9457-03CDAE851BBD}" type="presOf" srcId="{5A1B45D7-A4F7-CD41-A095-1ECBF00EF1EB}" destId="{02D73A6D-DBA6-0D47-ABA4-7A477F174666}" srcOrd="0" destOrd="0" presId="urn:microsoft.com/office/officeart/2005/8/layout/chevron1"/>
    <dgm:cxn modelId="{34C6681A-0369-014F-9999-FF548CD54998}" srcId="{DEFD956D-147A-2343-BBE0-1E585447658A}" destId="{21907C0B-7981-E24E-A192-3919CB13FD4F}" srcOrd="1" destOrd="0" parTransId="{A1E47721-6F5D-E54B-84F5-E00BC934CC18}" sibTransId="{54450C61-3394-A34A-9303-7775A367B96A}"/>
    <dgm:cxn modelId="{484E6E70-69C6-4F4C-949B-2A43CCD07694}" srcId="{DEFD956D-147A-2343-BBE0-1E585447658A}" destId="{5A1B45D7-A4F7-CD41-A095-1ECBF00EF1EB}" srcOrd="0" destOrd="0" parTransId="{BBFBBBBB-30D2-254B-89C6-E65C77F53F91}" sibTransId="{EF663132-A4FE-CC48-91ED-0CA9BDFDED60}"/>
    <dgm:cxn modelId="{A4183AA7-998B-0244-9E71-F58317C04A11}" type="presOf" srcId="{DEFD956D-147A-2343-BBE0-1E585447658A}" destId="{31F4D492-3205-F84A-8C1B-201141B6D736}" srcOrd="0" destOrd="0" presId="urn:microsoft.com/office/officeart/2005/8/layout/chevron1"/>
    <dgm:cxn modelId="{296B90F5-E4E5-BD42-9EF3-0E47DF002EAB}" type="presOf" srcId="{21907C0B-7981-E24E-A192-3919CB13FD4F}" destId="{9D498F7F-1144-624D-8B47-6F4E8505E99A}" srcOrd="0" destOrd="0" presId="urn:microsoft.com/office/officeart/2005/8/layout/chevron1"/>
    <dgm:cxn modelId="{8C92A87A-93AF-CD49-909D-4F7367FD9FAF}" type="presParOf" srcId="{31F4D492-3205-F84A-8C1B-201141B6D736}" destId="{02D73A6D-DBA6-0D47-ABA4-7A477F174666}" srcOrd="0" destOrd="0" presId="urn:microsoft.com/office/officeart/2005/8/layout/chevron1"/>
    <dgm:cxn modelId="{B21577CB-8DB9-8147-8064-EC1BC977A475}" type="presParOf" srcId="{31F4D492-3205-F84A-8C1B-201141B6D736}" destId="{03F54AE8-EC58-864D-9D40-95FD41B56487}" srcOrd="1" destOrd="0" presId="urn:microsoft.com/office/officeart/2005/8/layout/chevron1"/>
    <dgm:cxn modelId="{9BFF24AA-CDBE-2541-B792-5C0D545A4207}" type="presParOf" srcId="{31F4D492-3205-F84A-8C1B-201141B6D736}" destId="{9D498F7F-1144-624D-8B47-6F4E8505E99A}" srcOrd="2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D73A6D-DBA6-0D47-ABA4-7A477F174666}">
      <dsp:nvSpPr>
        <dsp:cNvPr id="0" name=""/>
        <dsp:cNvSpPr/>
      </dsp:nvSpPr>
      <dsp:spPr>
        <a:xfrm>
          <a:off x="10102" y="0"/>
          <a:ext cx="6039100" cy="555445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cap="none" spc="50" dirty="0" err="1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Astrophysical</a:t>
          </a:r>
          <a:r>
            <a:rPr lang="fr-FR" sz="1500" b="1" kern="1200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 neutrinos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&gt; 10 </a:t>
          </a:r>
          <a:r>
            <a:rPr lang="fr-FR" sz="1500" b="1" kern="1200" cap="none" spc="50" dirty="0" err="1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PeV</a:t>
          </a:r>
          <a:endParaRPr lang="fr-FR" sz="1500" b="1" kern="1200" cap="none" spc="50" dirty="0">
            <a:ln w="0"/>
            <a:solidFill>
              <a:schemeClr val="bg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</a:endParaRPr>
        </a:p>
      </dsp:txBody>
      <dsp:txXfrm>
        <a:off x="287825" y="0"/>
        <a:ext cx="5483655" cy="555445"/>
      </dsp:txXfrm>
    </dsp:sp>
    <dsp:sp modelId="{9D498F7F-1144-624D-8B47-6F4E8505E99A}">
      <dsp:nvSpPr>
        <dsp:cNvPr id="0" name=""/>
        <dsp:cNvSpPr/>
      </dsp:nvSpPr>
      <dsp:spPr>
        <a:xfrm>
          <a:off x="5445292" y="0"/>
          <a:ext cx="6039100" cy="555445"/>
        </a:xfrm>
        <a:prstGeom prst="chevron">
          <a:avLst/>
        </a:prstGeom>
        <a:solidFill>
          <a:schemeClr val="accent2"/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007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cap="none" spc="50" dirty="0" err="1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Cosmogenic</a:t>
          </a:r>
          <a:r>
            <a:rPr lang="fr-FR" sz="1500" b="1" kern="1200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 neutrinos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&gt; </a:t>
          </a:r>
          <a:r>
            <a:rPr lang="fr-FR" sz="1500" b="1" kern="1200" cap="none" spc="50" dirty="0" err="1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rPr>
            <a:t>EeV</a:t>
          </a:r>
          <a:endParaRPr lang="fr-FR" sz="1500" b="1" kern="1200" cap="none" spc="50" dirty="0">
            <a:ln w="0"/>
            <a:solidFill>
              <a:schemeClr val="bg1"/>
            </a:solidFill>
            <a:effectLst>
              <a:innerShdw blurRad="63500" dist="50800" dir="13500000">
                <a:srgbClr val="000000">
                  <a:alpha val="50000"/>
                </a:srgbClr>
              </a:innerShdw>
            </a:effectLst>
          </a:endParaRPr>
        </a:p>
      </dsp:txBody>
      <dsp:txXfrm>
        <a:off x="5723015" y="0"/>
        <a:ext cx="5483655" cy="5554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6A61-1CA8-C24F-B658-5842BBEA8ED9}" type="datetimeFigureOut">
              <a:rPr lang="fr-FR" smtClean="0"/>
              <a:t>09/07/2025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6CE4-3D5D-6C4B-94E4-B50F6A84D5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212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07987-7938-8F8B-9DD7-AE1E50B6B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ED680A-8AD9-0F54-F7B7-5F27171C42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8C9B4C2-569A-1742-BFF7-C14109E30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3D6025-C58E-6A2D-D767-F4851661F2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6CE4-3D5D-6C4B-94E4-B50F6A84D51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519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8A29F-DDC7-09CC-B9DC-127ED0D9B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D5D85F7-1B8C-B6D4-16E9-54EA9B7D26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CF48358-CB17-6443-AA6B-12D4154D00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63DBA46-6836-3C2C-7FFE-DF44DE5D82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6CE4-3D5D-6C4B-94E4-B50F6A84D51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558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6CE4-3D5D-6C4B-94E4-B50F6A84D51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718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6CE4-3D5D-6C4B-94E4-B50F6A84D51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9154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F3B11-53C5-7724-C14E-4DE851D9C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A427900-D498-1004-E68C-81DDC237B8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AF139ED-46D6-92BE-25D7-39B03A1CE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CDDE52-EA40-2A3B-D6C5-BF85DBD31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6CE4-3D5D-6C4B-94E4-B50F6A84D51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201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6CE4-3D5D-6C4B-94E4-B50F6A84D51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431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6CE4-3D5D-6C4B-94E4-B50F6A84D51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5723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C60B6-D070-11E3-A9D0-1233394E2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2FECE0-B8D4-A9C4-99B8-0A0AE9DE91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5CF58C3-3DAB-45EA-A7DD-D8D2082C9E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5010B09-0A3E-1664-86A0-CE4BDB246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6CE4-3D5D-6C4B-94E4-B50F6A84D51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855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A8724-84D0-087C-C4CC-695C29C14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0FFCEB5-E694-16EF-D04B-B08212810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B17BB8D-444E-74AF-58B8-C5E64049E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61109D-DA33-351A-7F20-FB1A44AA6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6CE4-3D5D-6C4B-94E4-B50F6A84D51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803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CE9C0-A46A-D75C-8F53-0178C6557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8B53CE0-13AB-5525-0399-27CF69715F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0FB270E-0167-6DE4-D217-057673D5B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F3DFA3-F72A-4DC9-1E9F-D09B29F4F6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6CE4-3D5D-6C4B-94E4-B50F6A84D51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094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32710-3B4A-98B2-F3FE-75099E1AF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25B6746-5F2E-78ED-39EF-73C1146CD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7F9ACF-BAD9-A0A9-A925-07F02143AC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6A73C2-05B3-D367-BA9E-7CD974F82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6CE4-3D5D-6C4B-94E4-B50F6A84D51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77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D8A19-0526-F579-C7E4-F4948B9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B677CDC-EC71-578C-6E67-FA0A704788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F6F76B8-6331-5FBB-195C-5ACB205749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47FD0BD-7283-79F6-42EC-DFD5200E1F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6CE4-3D5D-6C4B-94E4-B50F6A84D51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406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861577-8395-88E4-4374-6C604F4F3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F53AA72-BC1C-859B-8F5D-BC5A64E2A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A78522-8718-5155-7464-1F2AB3AAE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2623-1D68-D949-9DC4-F2362356BD39}" type="datetimeFigureOut">
              <a:rPr lang="fr-FR" smtClean="0"/>
              <a:t>09/07/2025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E11C1D-5E26-F49B-9BC6-3EBDE6E38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E0EE86-C18C-1024-B138-7435C6806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FA23-17B0-4845-A89C-EF88FC007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196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EDC160-D702-B5B0-8AC3-2C39336A3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BA2D1E1-17B3-70AD-0B83-CC225677F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7AAEF6-BBEF-CEB6-ABED-629AF4BD2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2623-1D68-D949-9DC4-F2362356BD39}" type="datetimeFigureOut">
              <a:rPr lang="fr-FR" smtClean="0"/>
              <a:t>09/07/2025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09D7BD-937C-7B0D-2F52-22989F6DC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D22EA6-EF9C-17B4-B909-71760336C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FA23-17B0-4845-A89C-EF88FC007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849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8BF3146-A410-C7FE-5A7B-404889D922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A03B3EA-BFEF-7EEC-F5C7-463C4AA46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836D34-7C24-EE96-BAA8-B230C7C9D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2623-1D68-D949-9DC4-F2362356BD39}" type="datetimeFigureOut">
              <a:rPr lang="fr-FR" smtClean="0"/>
              <a:t>09/07/2025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C0F8EE-43DE-439E-5A21-D699FA176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BAADD6-B439-8F75-0F45-DDE185C4B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FA23-17B0-4845-A89C-EF88FC007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596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14BCA-0B2D-DCAE-A6AC-1DC3908FA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F7FCBD-D3AD-DA76-129F-AD999FC16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3A3B79-EF11-DAB4-A821-995E0FADE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2623-1D68-D949-9DC4-F2362356BD39}" type="datetimeFigureOut">
              <a:rPr lang="fr-FR" smtClean="0"/>
              <a:t>09/07/2025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582A9C-6600-2128-9C13-EA2439D8D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E1063B-32B0-057A-3E21-01717ADA7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FA23-17B0-4845-A89C-EF88FC007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3591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8996B1-4B6F-4C73-046B-BD24E2404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6A8324-88F3-B34E-C31D-126C0E8B8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B258AB-9BB0-B7FA-FB69-B2059B765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2623-1D68-D949-9DC4-F2362356BD39}" type="datetimeFigureOut">
              <a:rPr lang="fr-FR" smtClean="0"/>
              <a:t>09/07/2025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F36E42-EDC4-9AD7-7BB7-24B015FE6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EBCBBF-6A24-3E76-106F-78C39785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FA23-17B0-4845-A89C-EF88FC007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58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04A830-FC87-94AA-AFEC-F5A3C859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D888EA-DDC6-7182-3B15-75CCB58AE1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DA4C41-9E77-B093-2EF6-9E215F57D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928AFE-C706-34BA-3AA2-C777D707E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2623-1D68-D949-9DC4-F2362356BD39}" type="datetimeFigureOut">
              <a:rPr lang="fr-FR" smtClean="0"/>
              <a:t>09/07/2025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53004F-0B1D-97A9-AF37-7A75AEF1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D8E8E7-8DB7-F763-C195-1965CC7D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FA23-17B0-4845-A89C-EF88FC007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33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6F15E4-68FD-53D3-BED0-BC9410E5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41938F4-A7B9-8DEC-AA07-983373114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D83A72-D1D3-4AE4-A78C-D122705B2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7DC9581-A952-20E3-4C8B-0C6D52051B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61315D7-6667-C506-B79D-3B43EED29D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C203713-97B0-F1C5-632F-C7C72B5BA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2623-1D68-D949-9DC4-F2362356BD39}" type="datetimeFigureOut">
              <a:rPr lang="fr-FR" smtClean="0"/>
              <a:t>09/07/2025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B3BC9BC-1E02-7400-71A8-901519DB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76F3F3A-0BB3-A947-704B-FC555B13D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FA23-17B0-4845-A89C-EF88FC007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581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1AF127-2529-81E2-E6D2-5E9A0A9CF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1C1C993-8BB1-459A-98A5-225C397A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2623-1D68-D949-9DC4-F2362356BD39}" type="datetimeFigureOut">
              <a:rPr lang="fr-FR" smtClean="0"/>
              <a:t>09/07/2025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8DFF123-B1AB-C540-8275-D3B7876C4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924F7E-05A7-E200-DA14-E415E7215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FA23-17B0-4845-A89C-EF88FC007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770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81F587-A86F-5E15-AA0A-33142CE60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2623-1D68-D949-9DC4-F2362356BD39}" type="datetimeFigureOut">
              <a:rPr lang="fr-FR" smtClean="0"/>
              <a:t>09/07/2025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2F2C0E3-AE30-A789-0733-59E2F1829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10AB42-8DB2-E97D-9582-3080B896F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FA23-17B0-4845-A89C-EF88FC007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12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ACB93D-2A02-B7EC-A969-9C2128FE8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5DBB97-0D9A-5FFD-ED8E-30A84993A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518FD8-0A3F-D4BF-B2FE-6D18287AF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8FA41D-F9B4-FD66-0D68-4463075DD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2623-1D68-D949-9DC4-F2362356BD39}" type="datetimeFigureOut">
              <a:rPr lang="fr-FR" smtClean="0"/>
              <a:t>09/07/2025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E3D4B3-D9FB-E233-265E-236681703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AB137BC-77C9-9D9F-058A-F36E048B9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FA23-17B0-4845-A89C-EF88FC007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EBE1D4-A78D-CFDF-5F8F-A3F0F5CF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70B859D-FE38-F0EC-A87A-5096B57FB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B17B35B-01F2-3091-BA33-80DB8A0141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E1132C-6A91-A022-A0F3-577D447E6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02623-1D68-D949-9DC4-F2362356BD39}" type="datetimeFigureOut">
              <a:rPr lang="fr-FR" smtClean="0"/>
              <a:t>09/07/2025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6FDABBF-B3AB-C5FA-A906-EBE0AA36B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5B7587-36D8-018E-62A9-A021DDBB1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7FA23-17B0-4845-A89C-EF88FC007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472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3CBDAD1-BF8A-59C9-28E8-DD2AEB95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D08AF7-8BE8-5A1C-06D1-D4AC1272A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B5ECD1-8366-6B1F-3BE9-3DBD4E865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802623-1D68-D949-9DC4-F2362356BD39}" type="datetimeFigureOut">
              <a:rPr lang="fr-FR" smtClean="0"/>
              <a:t>09/07/2025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747030-403A-D6B6-D004-7C5D6B8CB3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2C4BF9-E23B-B0CF-0501-49883FAB7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77FA23-17B0-4845-A89C-EF88FC0076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99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7.png"/><Relationship Id="rId7" Type="http://schemas.openxmlformats.org/officeDocument/2006/relationships/image" Target="../media/image42.png"/><Relationship Id="rId12" Type="http://schemas.openxmlformats.org/officeDocument/2006/relationships/image" Target="../media/image3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34.jp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33.jp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6.png"/><Relationship Id="rId7" Type="http://schemas.openxmlformats.org/officeDocument/2006/relationships/diagramData" Target="../diagrams/data1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diagramDrawing" Target="../diagrams/drawing1.xml"/><Relationship Id="rId5" Type="http://schemas.microsoft.com/office/2007/relationships/hdphoto" Target="../media/hdphoto1.wdp"/><Relationship Id="rId10" Type="http://schemas.openxmlformats.org/officeDocument/2006/relationships/diagramColors" Target="../diagrams/colors1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ov"/><Relationship Id="rId7" Type="http://schemas.openxmlformats.org/officeDocument/2006/relationships/image" Target="../media/image5.png"/><Relationship Id="rId12" Type="http://schemas.openxmlformats.org/officeDocument/2006/relationships/image" Target="../media/image110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video" Target="../media/media2.mo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ractère coloré, Diode électroluminescente, obscurité, nuit&#10;&#10;Le contenu généré par l’IA peut être incorrect.">
            <a:extLst>
              <a:ext uri="{FF2B5EF4-FFF2-40B4-BE49-F238E27FC236}">
                <a16:creationId xmlns:a16="http://schemas.microsoft.com/office/drawing/2014/main" id="{696139EC-3B31-05E9-D922-E01405B0DF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887244" y="299362"/>
            <a:ext cx="7994672" cy="5756164"/>
          </a:xfrm>
          <a:prstGeom prst="rect">
            <a:avLst/>
          </a:prstGeom>
        </p:spPr>
      </p:pic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ED10796-4B33-3A54-F497-A78F65FD52A5}"/>
              </a:ext>
            </a:extLst>
          </p:cNvPr>
          <p:cNvCxnSpPr>
            <a:cxnSpLocks/>
          </p:cNvCxnSpPr>
          <p:nvPr/>
        </p:nvCxnSpPr>
        <p:spPr>
          <a:xfrm>
            <a:off x="782679" y="1746249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6F9CBD3-30E3-15F7-7C1B-CF4D8FB74943}"/>
              </a:ext>
            </a:extLst>
          </p:cNvPr>
          <p:cNvCxnSpPr>
            <a:cxnSpLocks/>
          </p:cNvCxnSpPr>
          <p:nvPr/>
        </p:nvCxnSpPr>
        <p:spPr>
          <a:xfrm>
            <a:off x="9535848" y="1746250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C3FDF62-407B-B9E6-FBE9-E9BAB710BE9D}"/>
              </a:ext>
            </a:extLst>
          </p:cNvPr>
          <p:cNvCxnSpPr>
            <a:cxnSpLocks/>
          </p:cNvCxnSpPr>
          <p:nvPr/>
        </p:nvCxnSpPr>
        <p:spPr>
          <a:xfrm>
            <a:off x="2199215" y="5569606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E949C1F-38F0-A0F6-BCC5-7D067860F8C5}"/>
              </a:ext>
            </a:extLst>
          </p:cNvPr>
          <p:cNvCxnSpPr>
            <a:cxnSpLocks/>
          </p:cNvCxnSpPr>
          <p:nvPr/>
        </p:nvCxnSpPr>
        <p:spPr>
          <a:xfrm>
            <a:off x="771525" y="5569606"/>
            <a:ext cx="1476374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:a16="http://schemas.microsoft.com/office/drawing/2014/main" id="{BF406941-DF59-185B-5D64-7C4C0F6E3EA2}"/>
              </a:ext>
            </a:extLst>
          </p:cNvPr>
          <p:cNvSpPr txBox="1">
            <a:spLocks/>
          </p:cNvSpPr>
          <p:nvPr/>
        </p:nvSpPr>
        <p:spPr>
          <a:xfrm>
            <a:off x="1010702" y="2464127"/>
            <a:ext cx="1017058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BE" b="1" dirty="0" err="1">
                <a:solidFill>
                  <a:schemeClr val="accent1">
                    <a:lumMod val="75000"/>
                  </a:schemeClr>
                </a:solidFill>
              </a:rPr>
              <a:t>Studying</a:t>
            </a:r>
            <a:r>
              <a:rPr lang="fr-BE" b="1" dirty="0">
                <a:solidFill>
                  <a:schemeClr val="accent1">
                    <a:lumMod val="75000"/>
                  </a:schemeClr>
                </a:solidFill>
              </a:rPr>
              <a:t> Muon Bundles for </a:t>
            </a:r>
            <a:r>
              <a:rPr lang="fr-BE" b="1" dirty="0" err="1">
                <a:solidFill>
                  <a:schemeClr val="accent1">
                    <a:lumMod val="75000"/>
                  </a:schemeClr>
                </a:solidFill>
              </a:rPr>
              <a:t>Improved</a:t>
            </a:r>
            <a:r>
              <a:rPr lang="fr-BE" b="1" dirty="0">
                <a:solidFill>
                  <a:schemeClr val="accent1">
                    <a:lumMod val="75000"/>
                  </a:schemeClr>
                </a:solidFill>
              </a:rPr>
              <a:t> EHE Neutrino Identification in </a:t>
            </a:r>
            <a:r>
              <a:rPr lang="fr-BE" b="1" dirty="0" err="1">
                <a:solidFill>
                  <a:schemeClr val="accent1">
                    <a:lumMod val="75000"/>
                  </a:schemeClr>
                </a:solidFill>
              </a:rPr>
              <a:t>IceCube</a:t>
            </a:r>
            <a:endParaRPr lang="fr-BE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9D0516-6E85-6EDA-7483-12E744866881}"/>
              </a:ext>
            </a:extLst>
          </p:cNvPr>
          <p:cNvSpPr txBox="1"/>
          <p:nvPr/>
        </p:nvSpPr>
        <p:spPr>
          <a:xfrm>
            <a:off x="91940" y="840549"/>
            <a:ext cx="2457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i="1" dirty="0">
                <a:solidFill>
                  <a:schemeClr val="accent1">
                    <a:lumMod val="75000"/>
                  </a:schemeClr>
                </a:solidFill>
              </a:rPr>
              <a:t>July 10, 2025</a:t>
            </a:r>
            <a:endParaRPr lang="fr-FR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041CDEA-20B7-E5F3-F33A-237320A8E8E0}"/>
              </a:ext>
            </a:extLst>
          </p:cNvPr>
          <p:cNvSpPr txBox="1"/>
          <p:nvPr/>
        </p:nvSpPr>
        <p:spPr>
          <a:xfrm>
            <a:off x="1698620" y="5726999"/>
            <a:ext cx="8794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b="1" dirty="0" err="1">
                <a:solidFill>
                  <a:schemeClr val="accent2"/>
                </a:solidFill>
              </a:rPr>
              <a:t>T.Delmeulle</a:t>
            </a:r>
            <a:r>
              <a:rPr lang="fr-BE" sz="2000" b="1" dirty="0">
                <a:solidFill>
                  <a:schemeClr val="accent2"/>
                </a:solidFill>
              </a:rPr>
              <a:t>*</a:t>
            </a:r>
            <a:r>
              <a:rPr lang="fr-BE" sz="2000" dirty="0">
                <a:solidFill>
                  <a:schemeClr val="accent2"/>
                </a:solidFill>
              </a:rPr>
              <a:t>, </a:t>
            </a:r>
            <a:r>
              <a:rPr lang="fr-BE" dirty="0">
                <a:solidFill>
                  <a:schemeClr val="accent2"/>
                </a:solidFill>
              </a:rPr>
              <a:t>on </a:t>
            </a:r>
            <a:r>
              <a:rPr lang="fr-BE" dirty="0" err="1">
                <a:solidFill>
                  <a:schemeClr val="accent2"/>
                </a:solidFill>
              </a:rPr>
              <a:t>behalf</a:t>
            </a:r>
            <a:r>
              <a:rPr lang="fr-BE" dirty="0">
                <a:solidFill>
                  <a:schemeClr val="accent2"/>
                </a:solidFill>
              </a:rPr>
              <a:t> of the </a:t>
            </a:r>
            <a:r>
              <a:rPr lang="fr-BE" dirty="0" err="1">
                <a:solidFill>
                  <a:schemeClr val="accent2"/>
                </a:solidFill>
              </a:rPr>
              <a:t>IceCube</a:t>
            </a:r>
            <a:r>
              <a:rPr lang="fr-BE" dirty="0">
                <a:solidFill>
                  <a:schemeClr val="accent2"/>
                </a:solidFill>
              </a:rPr>
              <a:t> Collaboration</a:t>
            </a:r>
            <a:endParaRPr lang="fr-BE" sz="2000" dirty="0">
              <a:solidFill>
                <a:schemeClr val="accent2"/>
              </a:solidFill>
            </a:endParaRPr>
          </a:p>
          <a:p>
            <a:pPr algn="ctr"/>
            <a:r>
              <a:rPr lang="fr-BE" b="1" dirty="0">
                <a:solidFill>
                  <a:schemeClr val="accent1">
                    <a:lumMod val="75000"/>
                  </a:schemeClr>
                </a:solidFill>
              </a:rPr>
              <a:t>Université Libre de Bruxelles - IIHE</a:t>
            </a:r>
          </a:p>
          <a:p>
            <a:pPr algn="ctr"/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(*e-mail: 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</a:rPr>
              <a:t>tdelmeul@icecube.wisc.edu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C3DA070-FB6D-36D2-CD8E-AFD0A6F81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8" b="23706"/>
          <a:stretch/>
        </p:blipFill>
        <p:spPr>
          <a:xfrm>
            <a:off x="383247" y="5712081"/>
            <a:ext cx="1874835" cy="96902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87EAB0E-4C9B-44B6-671B-573C0524B58D}"/>
              </a:ext>
            </a:extLst>
          </p:cNvPr>
          <p:cNvSpPr txBox="1"/>
          <p:nvPr/>
        </p:nvSpPr>
        <p:spPr>
          <a:xfrm>
            <a:off x="91940" y="155002"/>
            <a:ext cx="6463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i="1" dirty="0">
                <a:solidFill>
                  <a:schemeClr val="accent1">
                    <a:lumMod val="75000"/>
                  </a:schemeClr>
                </a:solidFill>
              </a:rPr>
              <a:t>IV PHD Neutrinos Summer </a:t>
            </a:r>
            <a:r>
              <a:rPr lang="fr-BE" b="1" i="1" dirty="0" err="1">
                <a:solidFill>
                  <a:schemeClr val="accent1">
                    <a:lumMod val="75000"/>
                  </a:schemeClr>
                </a:solidFill>
              </a:rPr>
              <a:t>School</a:t>
            </a:r>
            <a:r>
              <a:rPr lang="fr-BE" b="1" i="1" dirty="0">
                <a:solidFill>
                  <a:schemeClr val="accent1">
                    <a:lumMod val="75000"/>
                  </a:schemeClr>
                </a:solidFill>
              </a:rPr>
              <a:t> on</a:t>
            </a:r>
          </a:p>
          <a:p>
            <a:r>
              <a:rPr lang="fr-BE" b="1" i="1" dirty="0">
                <a:solidFill>
                  <a:schemeClr val="accent1">
                    <a:lumMod val="75000"/>
                  </a:schemeClr>
                </a:solidFill>
              </a:rPr>
              <a:t>Neutrinos </a:t>
            </a:r>
            <a:r>
              <a:rPr lang="fr-BE" b="1" i="1" dirty="0" err="1">
                <a:solidFill>
                  <a:schemeClr val="accent1">
                    <a:lumMod val="75000"/>
                  </a:schemeClr>
                </a:solidFill>
              </a:rPr>
              <a:t>Here</a:t>
            </a:r>
            <a:r>
              <a:rPr lang="fr-BE" b="1" i="1" dirty="0">
                <a:solidFill>
                  <a:schemeClr val="accent1">
                    <a:lumMod val="75000"/>
                  </a:schemeClr>
                </a:solidFill>
              </a:rPr>
              <a:t>, There &amp; </a:t>
            </a:r>
            <a:r>
              <a:rPr lang="fr-BE" b="1" i="1" dirty="0" err="1">
                <a:solidFill>
                  <a:schemeClr val="accent1">
                    <a:lumMod val="75000"/>
                  </a:schemeClr>
                </a:solidFill>
              </a:rPr>
              <a:t>everywhere</a:t>
            </a:r>
            <a:endParaRPr lang="fr-FR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Image 13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E7F51BD8-BD7E-AB3E-B275-C910630DF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5848" y="5838214"/>
            <a:ext cx="2351809" cy="731674"/>
          </a:xfrm>
          <a:prstGeom prst="rect">
            <a:avLst/>
          </a:prstGeom>
        </p:spPr>
      </p:pic>
      <p:pic>
        <p:nvPicPr>
          <p:cNvPr id="16" name="Image 15" descr="Une image contenant cercle, capture d’écran, logo, conception&#10;&#10;Le contenu généré par l’IA peut être incorrect.">
            <a:extLst>
              <a:ext uri="{FF2B5EF4-FFF2-40B4-BE49-F238E27FC236}">
                <a16:creationId xmlns:a16="http://schemas.microsoft.com/office/drawing/2014/main" id="{0D230BCD-3EEA-CF68-019A-D09598C62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7890" y="299362"/>
            <a:ext cx="3229767" cy="91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5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43A4F-AD49-9596-0329-89DFE1626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B588B1-5BEF-6898-B3B5-F0338941F24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Muon Bundles </a:t>
            </a:r>
            <a:r>
              <a:rPr lang="fr-BE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Characteristics</a:t>
            </a:r>
            <a:endParaRPr lang="fr-BE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EF190D1-4081-4A4A-BB32-411B9D7BBA0F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9DDAB71-8D2E-C1FF-0AD5-7868142126F3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F0B95E20-7246-80AD-6FDF-93BC09664F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1D78ACF-2A44-1993-C905-CCA4A611F59B}"/>
              </a:ext>
            </a:extLst>
          </p:cNvPr>
          <p:cNvSpPr txBox="1"/>
          <p:nvPr/>
        </p:nvSpPr>
        <p:spPr>
          <a:xfrm>
            <a:off x="838200" y="195848"/>
            <a:ext cx="85185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1600" dirty="0" err="1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IceCube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 detector —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 EHE neutrinos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dirty="0"/>
              <a:t>Muon Bundles </a:t>
            </a:r>
            <a:r>
              <a:rPr lang="fr-BE" sz="1600" dirty="0" err="1"/>
              <a:t>Characteristics</a:t>
            </a:r>
            <a:r>
              <a:rPr lang="fr-BE" sz="1600" b="0" i="0" u="none" strike="noStrike" dirty="0">
                <a:effectLst/>
              </a:rPr>
              <a:t>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Devil’s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tower</a:t>
            </a:r>
            <a:endParaRPr lang="fr-FR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DED2889-4365-0B9E-6DD8-3CB2894BC860}"/>
              </a:ext>
            </a:extLst>
          </p:cNvPr>
          <p:cNvSpPr txBox="1"/>
          <p:nvPr/>
        </p:nvSpPr>
        <p:spPr>
          <a:xfrm>
            <a:off x="11353800" y="6123501"/>
            <a:ext cx="1828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2800" b="1" dirty="0">
                <a:solidFill>
                  <a:schemeClr val="accent2"/>
                </a:solidFill>
              </a:rPr>
              <a:t>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63F1C3B-C440-47EF-BD88-DE5D7F8DD04B}"/>
              </a:ext>
            </a:extLst>
          </p:cNvPr>
          <p:cNvSpPr txBox="1"/>
          <p:nvPr/>
        </p:nvSpPr>
        <p:spPr>
          <a:xfrm>
            <a:off x="1375468" y="1513360"/>
            <a:ext cx="9441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</a:rPr>
              <a:t>Bundle </a:t>
            </a:r>
            <a:r>
              <a:rPr lang="fr-FR" sz="2000" dirty="0" err="1">
                <a:solidFill>
                  <a:schemeClr val="accent2"/>
                </a:solidFill>
              </a:rPr>
              <a:t>Multiplicity</a:t>
            </a:r>
            <a:r>
              <a:rPr lang="fr-FR" sz="2000" dirty="0">
                <a:solidFill>
                  <a:schemeClr val="accent2"/>
                </a:solidFill>
              </a:rPr>
              <a:t>: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secondary</a:t>
            </a:r>
            <a:r>
              <a:rPr lang="fr-FR" dirty="0"/>
              <a:t> muons passing </a:t>
            </a:r>
            <a:r>
              <a:rPr lang="fr-FR" dirty="0" err="1"/>
              <a:t>through</a:t>
            </a:r>
            <a:r>
              <a:rPr lang="fr-FR" dirty="0"/>
              <a:t> the detector volume.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34507A4-AAC8-13BC-6073-DA6825858405}"/>
              </a:ext>
            </a:extLst>
          </p:cNvPr>
          <p:cNvSpPr txBox="1"/>
          <p:nvPr/>
        </p:nvSpPr>
        <p:spPr>
          <a:xfrm>
            <a:off x="266178" y="2459550"/>
            <a:ext cx="526786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 err="1">
                <a:solidFill>
                  <a:schemeClr val="accent2"/>
                </a:solidFill>
              </a:rPr>
              <a:t>Lateral</a:t>
            </a:r>
            <a:r>
              <a:rPr lang="fr-FR" sz="2000" dirty="0">
                <a:solidFill>
                  <a:schemeClr val="accent2"/>
                </a:solidFill>
              </a:rPr>
              <a:t> extension </a:t>
            </a:r>
            <a:r>
              <a:rPr lang="fr-FR" sz="1600" dirty="0">
                <a:solidFill>
                  <a:schemeClr val="accent2"/>
                </a:solidFill>
              </a:rPr>
              <a:t>(at the detector </a:t>
            </a:r>
            <a:r>
              <a:rPr lang="fr-FR" sz="1600" dirty="0" err="1">
                <a:solidFill>
                  <a:schemeClr val="accent2"/>
                </a:solidFill>
              </a:rPr>
              <a:t>level</a:t>
            </a:r>
            <a:r>
              <a:rPr lang="fr-FR" sz="1600" dirty="0">
                <a:solidFill>
                  <a:schemeClr val="accent2"/>
                </a:solidFill>
              </a:rPr>
              <a:t>)</a:t>
            </a:r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1600" dirty="0"/>
              <a:t>Radius of a </a:t>
            </a:r>
            <a:r>
              <a:rPr lang="fr-FR" sz="1600" dirty="0" err="1"/>
              <a:t>cylinder</a:t>
            </a:r>
            <a:r>
              <a:rPr lang="fr-FR" sz="1600" dirty="0"/>
              <a:t> </a:t>
            </a:r>
            <a:r>
              <a:rPr lang="fr-FR" sz="1600" dirty="0" err="1"/>
              <a:t>along</a:t>
            </a:r>
            <a:r>
              <a:rPr lang="fr-FR" sz="1600" dirty="0"/>
              <a:t> the </a:t>
            </a:r>
            <a:r>
              <a:rPr lang="fr-FR" sz="1600" dirty="0" err="1"/>
              <a:t>track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contains</a:t>
            </a:r>
            <a:r>
              <a:rPr lang="fr-FR" sz="1600" dirty="0"/>
              <a:t> a </a:t>
            </a:r>
            <a:r>
              <a:rPr lang="fr-FR" sz="1600" dirty="0" err="1"/>
              <a:t>defined</a:t>
            </a:r>
            <a:r>
              <a:rPr lang="fr-FR" sz="1600" dirty="0"/>
              <a:t> percentage of the </a:t>
            </a:r>
            <a:r>
              <a:rPr lang="fr-FR" sz="1600" dirty="0" err="1"/>
              <a:t>collected</a:t>
            </a:r>
            <a:r>
              <a:rPr lang="fr-FR" sz="1600" dirty="0"/>
              <a:t> light.</a:t>
            </a:r>
          </a:p>
        </p:txBody>
      </p:sp>
      <p:pic>
        <p:nvPicPr>
          <p:cNvPr id="4" name="Image 3" descr="Une image contenant ligne, conception&#10;&#10;Le contenu généré par l’IA peut être incorrect.">
            <a:extLst>
              <a:ext uri="{FF2B5EF4-FFF2-40B4-BE49-F238E27FC236}">
                <a16:creationId xmlns:a16="http://schemas.microsoft.com/office/drawing/2014/main" id="{90EA78A7-3E21-98B3-1BD4-D5F73BD8F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452" y="2883324"/>
            <a:ext cx="3693522" cy="315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42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F35EA-2001-52EA-B864-048F33865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3BC5D2-6B2F-6330-C2B3-7674D393ECA3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Muon Bundles </a:t>
            </a:r>
            <a:r>
              <a:rPr lang="fr-BE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Characteristics</a:t>
            </a:r>
            <a:endParaRPr lang="fr-BE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C45C6F2-4AAB-D04A-35DB-3A139BD1C496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E3818D7-C875-00EA-FA83-68615779209C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ECE23BAF-FD69-573E-DCFB-0D88182BCC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E519C00-413D-0213-98FF-D02F954753D1}"/>
              </a:ext>
            </a:extLst>
          </p:cNvPr>
          <p:cNvSpPr txBox="1"/>
          <p:nvPr/>
        </p:nvSpPr>
        <p:spPr>
          <a:xfrm>
            <a:off x="838200" y="195848"/>
            <a:ext cx="85185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1600" dirty="0" err="1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IceCube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 detector —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 EHE neutrinos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dirty="0"/>
              <a:t>Muon Bundles </a:t>
            </a:r>
            <a:r>
              <a:rPr lang="fr-BE" sz="1600" dirty="0" err="1"/>
              <a:t>Characteristics</a:t>
            </a:r>
            <a:r>
              <a:rPr lang="fr-BE" sz="1600" b="0" i="0" u="none" strike="noStrike" dirty="0">
                <a:effectLst/>
              </a:rPr>
              <a:t>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Devil’s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tower</a:t>
            </a:r>
            <a:endParaRPr lang="fr-FR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F740189-A90F-8CAD-CAF8-57BD242354EE}"/>
              </a:ext>
            </a:extLst>
          </p:cNvPr>
          <p:cNvSpPr txBox="1"/>
          <p:nvPr/>
        </p:nvSpPr>
        <p:spPr>
          <a:xfrm>
            <a:off x="11353800" y="6123501"/>
            <a:ext cx="1828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2800" b="1" dirty="0">
                <a:solidFill>
                  <a:schemeClr val="accent2"/>
                </a:solidFill>
              </a:rPr>
              <a:t>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050AEF7-FD91-87C5-3934-5349419D9CE7}"/>
              </a:ext>
            </a:extLst>
          </p:cNvPr>
          <p:cNvSpPr txBox="1"/>
          <p:nvPr/>
        </p:nvSpPr>
        <p:spPr>
          <a:xfrm>
            <a:off x="1375468" y="1513360"/>
            <a:ext cx="9441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</a:rPr>
              <a:t>Bundle </a:t>
            </a:r>
            <a:r>
              <a:rPr lang="fr-FR" sz="2000" dirty="0" err="1">
                <a:solidFill>
                  <a:schemeClr val="accent2"/>
                </a:solidFill>
              </a:rPr>
              <a:t>Multiplicity</a:t>
            </a:r>
            <a:r>
              <a:rPr lang="fr-FR" sz="2000" dirty="0">
                <a:solidFill>
                  <a:schemeClr val="accent2"/>
                </a:solidFill>
              </a:rPr>
              <a:t>: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secondary</a:t>
            </a:r>
            <a:r>
              <a:rPr lang="fr-FR" dirty="0"/>
              <a:t> muons passing </a:t>
            </a:r>
            <a:r>
              <a:rPr lang="fr-FR" dirty="0" err="1"/>
              <a:t>through</a:t>
            </a:r>
            <a:r>
              <a:rPr lang="fr-FR" dirty="0"/>
              <a:t> the detector volume.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A5C0E74-1629-1DC3-17D0-2596E1F654B5}"/>
              </a:ext>
            </a:extLst>
          </p:cNvPr>
          <p:cNvSpPr txBox="1"/>
          <p:nvPr/>
        </p:nvSpPr>
        <p:spPr>
          <a:xfrm>
            <a:off x="266178" y="2459550"/>
            <a:ext cx="526786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 err="1">
                <a:solidFill>
                  <a:schemeClr val="accent2"/>
                </a:solidFill>
              </a:rPr>
              <a:t>Lateral</a:t>
            </a:r>
            <a:r>
              <a:rPr lang="fr-FR" sz="2000" dirty="0">
                <a:solidFill>
                  <a:schemeClr val="accent2"/>
                </a:solidFill>
              </a:rPr>
              <a:t> extension </a:t>
            </a:r>
            <a:r>
              <a:rPr lang="fr-FR" sz="1600" dirty="0">
                <a:solidFill>
                  <a:schemeClr val="accent2"/>
                </a:solidFill>
              </a:rPr>
              <a:t>(at the detector </a:t>
            </a:r>
            <a:r>
              <a:rPr lang="fr-FR" sz="1600" dirty="0" err="1">
                <a:solidFill>
                  <a:schemeClr val="accent2"/>
                </a:solidFill>
              </a:rPr>
              <a:t>level</a:t>
            </a:r>
            <a:r>
              <a:rPr lang="fr-FR" sz="1600" dirty="0">
                <a:solidFill>
                  <a:schemeClr val="accent2"/>
                </a:solidFill>
              </a:rPr>
              <a:t>)</a:t>
            </a:r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1600" dirty="0"/>
              <a:t>Radius of a </a:t>
            </a:r>
            <a:r>
              <a:rPr lang="fr-FR" sz="1600" dirty="0" err="1"/>
              <a:t>cylinder</a:t>
            </a:r>
            <a:r>
              <a:rPr lang="fr-FR" sz="1600" dirty="0"/>
              <a:t> </a:t>
            </a:r>
            <a:r>
              <a:rPr lang="fr-FR" sz="1600" dirty="0" err="1"/>
              <a:t>along</a:t>
            </a:r>
            <a:r>
              <a:rPr lang="fr-FR" sz="1600" dirty="0"/>
              <a:t> the </a:t>
            </a:r>
            <a:r>
              <a:rPr lang="fr-FR" sz="1600" dirty="0" err="1"/>
              <a:t>track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contains</a:t>
            </a:r>
            <a:r>
              <a:rPr lang="fr-FR" sz="1600" dirty="0"/>
              <a:t> a </a:t>
            </a:r>
            <a:r>
              <a:rPr lang="fr-FR" sz="1600" dirty="0" err="1"/>
              <a:t>defined</a:t>
            </a:r>
            <a:r>
              <a:rPr lang="fr-FR" sz="1600" dirty="0"/>
              <a:t> percentage of the </a:t>
            </a:r>
            <a:r>
              <a:rPr lang="fr-FR" sz="1600" dirty="0" err="1"/>
              <a:t>collected</a:t>
            </a:r>
            <a:r>
              <a:rPr lang="fr-FR" sz="1600" dirty="0"/>
              <a:t> light.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F528FD6-1073-3D14-85AB-FA6CD2FC4AF9}"/>
              </a:ext>
            </a:extLst>
          </p:cNvPr>
          <p:cNvSpPr txBox="1"/>
          <p:nvPr/>
        </p:nvSpPr>
        <p:spPr>
          <a:xfrm>
            <a:off x="266178" y="3695320"/>
            <a:ext cx="4928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1. </a:t>
            </a:r>
            <a:r>
              <a:rPr lang="fr-FR" sz="1600" dirty="0" err="1"/>
              <a:t>Compute</a:t>
            </a:r>
            <a:r>
              <a:rPr lang="fr-FR" sz="1600" dirty="0"/>
              <a:t> the center of </a:t>
            </a:r>
            <a:r>
              <a:rPr lang="fr-FR" sz="1600" dirty="0" err="1"/>
              <a:t>gravity</a:t>
            </a:r>
            <a:r>
              <a:rPr lang="fr-FR" sz="1600" dirty="0"/>
              <a:t> (COG) of the light distribution</a:t>
            </a:r>
          </a:p>
        </p:txBody>
      </p:sp>
      <p:pic>
        <p:nvPicPr>
          <p:cNvPr id="12" name="Image 11" descr="Une image contenant ligne, diagramme, cercle&#10;&#10;Le contenu généré par l’IA peut être incorrect.">
            <a:extLst>
              <a:ext uri="{FF2B5EF4-FFF2-40B4-BE49-F238E27FC236}">
                <a16:creationId xmlns:a16="http://schemas.microsoft.com/office/drawing/2014/main" id="{DBD486A8-AEC3-83EE-F253-E3408B7DB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108" y="2209957"/>
            <a:ext cx="3617866" cy="387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68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0569F-A098-3BFC-9972-4ED40AA2F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B034-217F-1653-7368-5AF0C4C8718F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Muon Bundles </a:t>
            </a:r>
            <a:r>
              <a:rPr lang="fr-BE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Characteristics</a:t>
            </a:r>
            <a:endParaRPr lang="fr-BE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B528177-AC4E-C879-73B4-716ED7ACB651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17F726F-5EFC-0563-7B41-1E08E5404144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44F31FF2-CAC7-0A10-119E-A7E62A7CF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B3D3B20E-2EF5-FAB1-6D2C-01E988A732BA}"/>
              </a:ext>
            </a:extLst>
          </p:cNvPr>
          <p:cNvSpPr txBox="1"/>
          <p:nvPr/>
        </p:nvSpPr>
        <p:spPr>
          <a:xfrm>
            <a:off x="838200" y="195848"/>
            <a:ext cx="85185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1600" dirty="0" err="1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IceCube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 detector —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 EHE neutrinos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dirty="0"/>
              <a:t>Muon Bundles </a:t>
            </a:r>
            <a:r>
              <a:rPr lang="fr-BE" sz="1600" dirty="0" err="1"/>
              <a:t>Characteristics</a:t>
            </a:r>
            <a:r>
              <a:rPr lang="fr-BE" sz="1600" b="0" i="0" u="none" strike="noStrike" dirty="0">
                <a:effectLst/>
              </a:rPr>
              <a:t>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Devil’s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tower</a:t>
            </a:r>
            <a:endParaRPr lang="fr-FR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043EB03-5368-602C-9429-E2C4535DAEAF}"/>
              </a:ext>
            </a:extLst>
          </p:cNvPr>
          <p:cNvSpPr txBox="1"/>
          <p:nvPr/>
        </p:nvSpPr>
        <p:spPr>
          <a:xfrm>
            <a:off x="11353800" y="6123501"/>
            <a:ext cx="1828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2800" b="1" dirty="0">
                <a:solidFill>
                  <a:schemeClr val="accent2"/>
                </a:solidFill>
              </a:rPr>
              <a:t>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F5230CC-9AD2-604C-3D17-40E5A2C85F41}"/>
              </a:ext>
            </a:extLst>
          </p:cNvPr>
          <p:cNvSpPr txBox="1"/>
          <p:nvPr/>
        </p:nvSpPr>
        <p:spPr>
          <a:xfrm>
            <a:off x="1375468" y="1513360"/>
            <a:ext cx="9441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</a:rPr>
              <a:t>Bundle </a:t>
            </a:r>
            <a:r>
              <a:rPr lang="fr-FR" sz="2000" dirty="0" err="1">
                <a:solidFill>
                  <a:schemeClr val="accent2"/>
                </a:solidFill>
              </a:rPr>
              <a:t>Multiplicity</a:t>
            </a:r>
            <a:r>
              <a:rPr lang="fr-FR" sz="2000" dirty="0">
                <a:solidFill>
                  <a:schemeClr val="accent2"/>
                </a:solidFill>
              </a:rPr>
              <a:t>: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secondary</a:t>
            </a:r>
            <a:r>
              <a:rPr lang="fr-FR" dirty="0"/>
              <a:t> muons passing </a:t>
            </a:r>
            <a:r>
              <a:rPr lang="fr-FR" dirty="0" err="1"/>
              <a:t>through</a:t>
            </a:r>
            <a:r>
              <a:rPr lang="fr-FR" dirty="0"/>
              <a:t> the detector volume.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36AD03-86EA-D276-AE69-E658DC2CCD92}"/>
              </a:ext>
            </a:extLst>
          </p:cNvPr>
          <p:cNvSpPr txBox="1"/>
          <p:nvPr/>
        </p:nvSpPr>
        <p:spPr>
          <a:xfrm>
            <a:off x="266178" y="2459550"/>
            <a:ext cx="526786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 err="1">
                <a:solidFill>
                  <a:schemeClr val="accent2"/>
                </a:solidFill>
              </a:rPr>
              <a:t>Lateral</a:t>
            </a:r>
            <a:r>
              <a:rPr lang="fr-FR" sz="2000" dirty="0">
                <a:solidFill>
                  <a:schemeClr val="accent2"/>
                </a:solidFill>
              </a:rPr>
              <a:t> extension </a:t>
            </a:r>
            <a:r>
              <a:rPr lang="fr-FR" sz="1600" dirty="0">
                <a:solidFill>
                  <a:schemeClr val="accent2"/>
                </a:solidFill>
              </a:rPr>
              <a:t>(at the detector </a:t>
            </a:r>
            <a:r>
              <a:rPr lang="fr-FR" sz="1600" dirty="0" err="1">
                <a:solidFill>
                  <a:schemeClr val="accent2"/>
                </a:solidFill>
              </a:rPr>
              <a:t>level</a:t>
            </a:r>
            <a:r>
              <a:rPr lang="fr-FR" sz="1600" dirty="0">
                <a:solidFill>
                  <a:schemeClr val="accent2"/>
                </a:solidFill>
              </a:rPr>
              <a:t>)</a:t>
            </a:r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1600" dirty="0"/>
              <a:t>Radius of a </a:t>
            </a:r>
            <a:r>
              <a:rPr lang="fr-FR" sz="1600" dirty="0" err="1"/>
              <a:t>cylinder</a:t>
            </a:r>
            <a:r>
              <a:rPr lang="fr-FR" sz="1600" dirty="0"/>
              <a:t> </a:t>
            </a:r>
            <a:r>
              <a:rPr lang="fr-FR" sz="1600" dirty="0" err="1"/>
              <a:t>along</a:t>
            </a:r>
            <a:r>
              <a:rPr lang="fr-FR" sz="1600" dirty="0"/>
              <a:t> the </a:t>
            </a:r>
            <a:r>
              <a:rPr lang="fr-FR" sz="1600" dirty="0" err="1"/>
              <a:t>track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contains</a:t>
            </a:r>
            <a:r>
              <a:rPr lang="fr-FR" sz="1600" dirty="0"/>
              <a:t> a </a:t>
            </a:r>
            <a:r>
              <a:rPr lang="fr-FR" sz="1600" dirty="0" err="1"/>
              <a:t>defined</a:t>
            </a:r>
            <a:r>
              <a:rPr lang="fr-FR" sz="1600" dirty="0"/>
              <a:t> percentage of the </a:t>
            </a:r>
            <a:r>
              <a:rPr lang="fr-FR" sz="1600" dirty="0" err="1"/>
              <a:t>collected</a:t>
            </a:r>
            <a:r>
              <a:rPr lang="fr-FR" sz="1600" dirty="0"/>
              <a:t> light.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303A71-CD9F-EFE4-DD52-183DF1144472}"/>
              </a:ext>
            </a:extLst>
          </p:cNvPr>
          <p:cNvSpPr txBox="1"/>
          <p:nvPr/>
        </p:nvSpPr>
        <p:spPr>
          <a:xfrm>
            <a:off x="266178" y="3695320"/>
            <a:ext cx="4928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1. </a:t>
            </a:r>
            <a:r>
              <a:rPr lang="fr-FR" sz="1600" dirty="0" err="1"/>
              <a:t>Compute</a:t>
            </a:r>
            <a:r>
              <a:rPr lang="fr-FR" sz="1600" dirty="0"/>
              <a:t> the center of </a:t>
            </a:r>
            <a:r>
              <a:rPr lang="fr-FR" sz="1600" dirty="0" err="1"/>
              <a:t>gravity</a:t>
            </a:r>
            <a:r>
              <a:rPr lang="fr-FR" sz="1600" dirty="0"/>
              <a:t> (COG) of the light distribution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C18E67B-FAF2-1D45-C6DA-6B9374AF4783}"/>
              </a:ext>
            </a:extLst>
          </p:cNvPr>
          <p:cNvSpPr txBox="1"/>
          <p:nvPr/>
        </p:nvSpPr>
        <p:spPr>
          <a:xfrm>
            <a:off x="266177" y="4371863"/>
            <a:ext cx="4928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2. Project DOM charges </a:t>
            </a:r>
            <a:r>
              <a:rPr lang="fr-FR" sz="1600" dirty="0" err="1"/>
              <a:t>into</a:t>
            </a:r>
            <a:r>
              <a:rPr lang="fr-FR" sz="1600" dirty="0"/>
              <a:t> the plane </a:t>
            </a:r>
            <a:r>
              <a:rPr lang="fr-FR" sz="1600" dirty="0" err="1"/>
              <a:t>perpendicular</a:t>
            </a:r>
            <a:r>
              <a:rPr lang="fr-FR" sz="1600" dirty="0"/>
              <a:t> to the </a:t>
            </a:r>
            <a:r>
              <a:rPr lang="fr-FR" sz="1600" dirty="0" err="1"/>
              <a:t>track</a:t>
            </a:r>
            <a:r>
              <a:rPr lang="fr-FR" sz="1600" dirty="0"/>
              <a:t> at the COG</a:t>
            </a:r>
          </a:p>
        </p:txBody>
      </p:sp>
      <p:pic>
        <p:nvPicPr>
          <p:cNvPr id="7" name="Image 6" descr="Une image contenant cercle, ligne, capture d’écran, Caractère coloré&#10;&#10;Le contenu généré par l’IA peut être incorrect.">
            <a:extLst>
              <a:ext uri="{FF2B5EF4-FFF2-40B4-BE49-F238E27FC236}">
                <a16:creationId xmlns:a16="http://schemas.microsoft.com/office/drawing/2014/main" id="{6BFA7C1F-6138-ECAD-AFBA-36E3F0ABD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700" y="1996034"/>
            <a:ext cx="3538978" cy="450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16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22F41-564F-5CCB-6A02-44F1442CF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66B232-099F-1A2E-2341-B074164AF53D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Muon Bundles </a:t>
            </a:r>
            <a:r>
              <a:rPr lang="fr-BE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Characteristics</a:t>
            </a:r>
            <a:endParaRPr lang="fr-BE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101838A9-4111-48BD-4FA1-D1D1666408DF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8AD2AF2-FD11-E338-3967-D2E304EB1502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55A9A204-0D5F-8908-EB22-14D587CA3B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3EA75AE-4258-FE7C-CB15-F1577966165D}"/>
              </a:ext>
            </a:extLst>
          </p:cNvPr>
          <p:cNvSpPr txBox="1"/>
          <p:nvPr/>
        </p:nvSpPr>
        <p:spPr>
          <a:xfrm>
            <a:off x="838200" y="195848"/>
            <a:ext cx="85185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1600" dirty="0" err="1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IceCube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 detector —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 EHE neutrinos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dirty="0"/>
              <a:t>Muon Bundles </a:t>
            </a:r>
            <a:r>
              <a:rPr lang="fr-BE" sz="1600" dirty="0" err="1"/>
              <a:t>Characteristics</a:t>
            </a:r>
            <a:r>
              <a:rPr lang="fr-BE" sz="1600" b="0" i="0" u="none" strike="noStrike" dirty="0">
                <a:effectLst/>
              </a:rPr>
              <a:t>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Devil’s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tower</a:t>
            </a:r>
            <a:endParaRPr lang="fr-FR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F0AD4E0-5A57-148F-7080-7E9AECF2AF80}"/>
              </a:ext>
            </a:extLst>
          </p:cNvPr>
          <p:cNvSpPr txBox="1"/>
          <p:nvPr/>
        </p:nvSpPr>
        <p:spPr>
          <a:xfrm>
            <a:off x="11353800" y="6123501"/>
            <a:ext cx="1828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2800" b="1" dirty="0">
                <a:solidFill>
                  <a:schemeClr val="accent2"/>
                </a:solidFill>
              </a:rPr>
              <a:t>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5CA8118-A5CF-E0B5-6FDE-07AB48AADAC2}"/>
              </a:ext>
            </a:extLst>
          </p:cNvPr>
          <p:cNvSpPr txBox="1"/>
          <p:nvPr/>
        </p:nvSpPr>
        <p:spPr>
          <a:xfrm>
            <a:off x="1375468" y="1513360"/>
            <a:ext cx="9441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</a:rPr>
              <a:t>Bundle </a:t>
            </a:r>
            <a:r>
              <a:rPr lang="fr-FR" sz="2000" dirty="0" err="1">
                <a:solidFill>
                  <a:schemeClr val="accent2"/>
                </a:solidFill>
              </a:rPr>
              <a:t>Multiplicity</a:t>
            </a:r>
            <a:r>
              <a:rPr lang="fr-FR" sz="2000" dirty="0">
                <a:solidFill>
                  <a:schemeClr val="accent2"/>
                </a:solidFill>
              </a:rPr>
              <a:t>: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secondary</a:t>
            </a:r>
            <a:r>
              <a:rPr lang="fr-FR" dirty="0"/>
              <a:t> muons passing </a:t>
            </a:r>
            <a:r>
              <a:rPr lang="fr-FR" dirty="0" err="1"/>
              <a:t>through</a:t>
            </a:r>
            <a:r>
              <a:rPr lang="fr-FR" dirty="0"/>
              <a:t> the detector volume.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A5D2A9F-B962-09D6-4413-9A9BB0B0893B}"/>
              </a:ext>
            </a:extLst>
          </p:cNvPr>
          <p:cNvSpPr txBox="1"/>
          <p:nvPr/>
        </p:nvSpPr>
        <p:spPr>
          <a:xfrm>
            <a:off x="266178" y="2459550"/>
            <a:ext cx="526786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 err="1">
                <a:solidFill>
                  <a:schemeClr val="accent2"/>
                </a:solidFill>
              </a:rPr>
              <a:t>Lateral</a:t>
            </a:r>
            <a:r>
              <a:rPr lang="fr-FR" sz="2000" dirty="0">
                <a:solidFill>
                  <a:schemeClr val="accent2"/>
                </a:solidFill>
              </a:rPr>
              <a:t> extension </a:t>
            </a:r>
            <a:r>
              <a:rPr lang="fr-FR" sz="1600" dirty="0">
                <a:solidFill>
                  <a:schemeClr val="accent2"/>
                </a:solidFill>
              </a:rPr>
              <a:t>(at the detector </a:t>
            </a:r>
            <a:r>
              <a:rPr lang="fr-FR" sz="1600" dirty="0" err="1">
                <a:solidFill>
                  <a:schemeClr val="accent2"/>
                </a:solidFill>
              </a:rPr>
              <a:t>level</a:t>
            </a:r>
            <a:r>
              <a:rPr lang="fr-FR" sz="1600" dirty="0">
                <a:solidFill>
                  <a:schemeClr val="accent2"/>
                </a:solidFill>
              </a:rPr>
              <a:t>)</a:t>
            </a:r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1600" dirty="0"/>
              <a:t>Radius of a </a:t>
            </a:r>
            <a:r>
              <a:rPr lang="fr-FR" sz="1600" dirty="0" err="1"/>
              <a:t>cylinder</a:t>
            </a:r>
            <a:r>
              <a:rPr lang="fr-FR" sz="1600" dirty="0"/>
              <a:t> </a:t>
            </a:r>
            <a:r>
              <a:rPr lang="fr-FR" sz="1600" dirty="0" err="1"/>
              <a:t>along</a:t>
            </a:r>
            <a:r>
              <a:rPr lang="fr-FR" sz="1600" dirty="0"/>
              <a:t> the </a:t>
            </a:r>
            <a:r>
              <a:rPr lang="fr-FR" sz="1600" dirty="0" err="1"/>
              <a:t>track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contains</a:t>
            </a:r>
            <a:r>
              <a:rPr lang="fr-FR" sz="1600" dirty="0"/>
              <a:t> a </a:t>
            </a:r>
            <a:r>
              <a:rPr lang="fr-FR" sz="1600" dirty="0" err="1"/>
              <a:t>defined</a:t>
            </a:r>
            <a:r>
              <a:rPr lang="fr-FR" sz="1600" dirty="0"/>
              <a:t> percentage of the </a:t>
            </a:r>
            <a:r>
              <a:rPr lang="fr-FR" sz="1600" dirty="0" err="1"/>
              <a:t>collected</a:t>
            </a:r>
            <a:r>
              <a:rPr lang="fr-FR" sz="1600" dirty="0"/>
              <a:t> light.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0B7F7D1-231D-AEB7-9284-08A7FD1E31FF}"/>
              </a:ext>
            </a:extLst>
          </p:cNvPr>
          <p:cNvSpPr txBox="1"/>
          <p:nvPr/>
        </p:nvSpPr>
        <p:spPr>
          <a:xfrm>
            <a:off x="266178" y="3695320"/>
            <a:ext cx="4928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1. </a:t>
            </a:r>
            <a:r>
              <a:rPr lang="fr-FR" sz="1600" dirty="0" err="1"/>
              <a:t>Compute</a:t>
            </a:r>
            <a:r>
              <a:rPr lang="fr-FR" sz="1600" dirty="0"/>
              <a:t> the center of </a:t>
            </a:r>
            <a:r>
              <a:rPr lang="fr-FR" sz="1600" dirty="0" err="1"/>
              <a:t>gravity</a:t>
            </a:r>
            <a:r>
              <a:rPr lang="fr-FR" sz="1600" dirty="0"/>
              <a:t> (COG) of the light distribution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7FA80B-2B90-F2D7-95C1-4B00B19DBB7A}"/>
              </a:ext>
            </a:extLst>
          </p:cNvPr>
          <p:cNvSpPr txBox="1"/>
          <p:nvPr/>
        </p:nvSpPr>
        <p:spPr>
          <a:xfrm>
            <a:off x="266177" y="4371863"/>
            <a:ext cx="4928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2. Project DOM charges </a:t>
            </a:r>
            <a:r>
              <a:rPr lang="fr-FR" sz="1600" dirty="0" err="1"/>
              <a:t>into</a:t>
            </a:r>
            <a:r>
              <a:rPr lang="fr-FR" sz="1600" dirty="0"/>
              <a:t> the plane </a:t>
            </a:r>
            <a:r>
              <a:rPr lang="fr-FR" sz="1600" dirty="0" err="1"/>
              <a:t>perpendicular</a:t>
            </a:r>
            <a:r>
              <a:rPr lang="fr-FR" sz="1600" dirty="0"/>
              <a:t> to the </a:t>
            </a:r>
            <a:r>
              <a:rPr lang="fr-FR" sz="1600" dirty="0" err="1"/>
              <a:t>track</a:t>
            </a:r>
            <a:r>
              <a:rPr lang="fr-FR" sz="1600" dirty="0"/>
              <a:t> at the COG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D9B7FC-7D43-C2CD-0283-AC8995912F78}"/>
              </a:ext>
            </a:extLst>
          </p:cNvPr>
          <p:cNvSpPr txBox="1"/>
          <p:nvPr/>
        </p:nvSpPr>
        <p:spPr>
          <a:xfrm>
            <a:off x="266177" y="5048406"/>
            <a:ext cx="4928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3. </a:t>
            </a:r>
            <a:r>
              <a:rPr lang="fr-FR" sz="1600" dirty="0" err="1"/>
              <a:t>Draw</a:t>
            </a:r>
            <a:r>
              <a:rPr lang="fr-FR" sz="1600" dirty="0"/>
              <a:t> a </a:t>
            </a:r>
            <a:r>
              <a:rPr lang="fr-FR" sz="1600" dirty="0" err="1"/>
              <a:t>circle</a:t>
            </a:r>
            <a:r>
              <a:rPr lang="fr-FR" sz="1600" dirty="0"/>
              <a:t> </a:t>
            </a:r>
            <a:r>
              <a:rPr lang="fr-FR" sz="1600" dirty="0" err="1"/>
              <a:t>containing</a:t>
            </a:r>
            <a:r>
              <a:rPr lang="fr-FR" sz="1600" dirty="0"/>
              <a:t> 95% of the total </a:t>
            </a:r>
            <a:r>
              <a:rPr lang="fr-FR" sz="1600" dirty="0" err="1"/>
              <a:t>projected</a:t>
            </a:r>
            <a:r>
              <a:rPr lang="fr-FR" sz="1600" dirty="0"/>
              <a:t> charge</a:t>
            </a:r>
          </a:p>
        </p:txBody>
      </p:sp>
      <p:pic>
        <p:nvPicPr>
          <p:cNvPr id="7" name="Image 6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672B0E6B-F919-34EB-CAD4-63543B424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404" y="2059239"/>
            <a:ext cx="3553946" cy="443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01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153AA-6F33-422C-04F6-721B5708C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81472E-1AFC-7F01-CA08-0383E9D79F98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Muon Bundles </a:t>
            </a:r>
            <a:r>
              <a:rPr lang="fr-BE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Characteristics</a:t>
            </a:r>
            <a:endParaRPr lang="fr-BE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DF88764-63F1-1BF9-B2DC-36552D76E123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77B6C90-5C06-0020-D109-7525CA0DF77E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FD2949A4-5E3B-7B91-9CD3-97A7BA632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EC04955-0F91-3341-5D3D-CD82D689E728}"/>
              </a:ext>
            </a:extLst>
          </p:cNvPr>
          <p:cNvSpPr txBox="1"/>
          <p:nvPr/>
        </p:nvSpPr>
        <p:spPr>
          <a:xfrm>
            <a:off x="838200" y="195848"/>
            <a:ext cx="85185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1600" dirty="0" err="1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IceCube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 detector —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 EHE neutrinos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dirty="0"/>
              <a:t>Muon Bundles </a:t>
            </a:r>
            <a:r>
              <a:rPr lang="fr-BE" sz="1600" dirty="0" err="1"/>
              <a:t>Characteristics</a:t>
            </a:r>
            <a:r>
              <a:rPr lang="fr-BE" sz="1600" b="0" i="0" u="none" strike="noStrike" dirty="0">
                <a:effectLst/>
              </a:rPr>
              <a:t>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Devil’s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tower</a:t>
            </a:r>
            <a:endParaRPr lang="fr-FR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F98B11F-CAEB-0FE4-86C3-8C90128BCA97}"/>
              </a:ext>
            </a:extLst>
          </p:cNvPr>
          <p:cNvSpPr txBox="1"/>
          <p:nvPr/>
        </p:nvSpPr>
        <p:spPr>
          <a:xfrm>
            <a:off x="11353800" y="6123501"/>
            <a:ext cx="182880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2800" b="1" dirty="0">
                <a:solidFill>
                  <a:schemeClr val="accent2"/>
                </a:solidFill>
              </a:rPr>
              <a:t>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DDC169E-CFF7-C624-02AD-9B35E68CA1D7}"/>
              </a:ext>
            </a:extLst>
          </p:cNvPr>
          <p:cNvSpPr txBox="1"/>
          <p:nvPr/>
        </p:nvSpPr>
        <p:spPr>
          <a:xfrm>
            <a:off x="1375468" y="1513360"/>
            <a:ext cx="9441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</a:rPr>
              <a:t>Bundle </a:t>
            </a:r>
            <a:r>
              <a:rPr lang="fr-FR" sz="2000" dirty="0" err="1">
                <a:solidFill>
                  <a:schemeClr val="accent2"/>
                </a:solidFill>
              </a:rPr>
              <a:t>Multiplicity</a:t>
            </a:r>
            <a:r>
              <a:rPr lang="fr-FR" sz="2000" dirty="0">
                <a:solidFill>
                  <a:schemeClr val="accent2"/>
                </a:solidFill>
              </a:rPr>
              <a:t>: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secondary</a:t>
            </a:r>
            <a:r>
              <a:rPr lang="fr-FR" dirty="0"/>
              <a:t> muons passing </a:t>
            </a:r>
            <a:r>
              <a:rPr lang="fr-FR" dirty="0" err="1"/>
              <a:t>through</a:t>
            </a:r>
            <a:r>
              <a:rPr lang="fr-FR" dirty="0"/>
              <a:t> the detector volume.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933F5C-B812-F727-36C6-1F6819B5408E}"/>
              </a:ext>
            </a:extLst>
          </p:cNvPr>
          <p:cNvSpPr txBox="1"/>
          <p:nvPr/>
        </p:nvSpPr>
        <p:spPr>
          <a:xfrm>
            <a:off x="266178" y="2459550"/>
            <a:ext cx="526786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 err="1">
                <a:solidFill>
                  <a:schemeClr val="accent2"/>
                </a:solidFill>
              </a:rPr>
              <a:t>Lateral</a:t>
            </a:r>
            <a:r>
              <a:rPr lang="fr-FR" sz="2000" dirty="0">
                <a:solidFill>
                  <a:schemeClr val="accent2"/>
                </a:solidFill>
              </a:rPr>
              <a:t> extension </a:t>
            </a:r>
            <a:r>
              <a:rPr lang="fr-FR" sz="1600" dirty="0">
                <a:solidFill>
                  <a:schemeClr val="accent2"/>
                </a:solidFill>
              </a:rPr>
              <a:t>(at the detector </a:t>
            </a:r>
            <a:r>
              <a:rPr lang="fr-FR" sz="1600" dirty="0" err="1">
                <a:solidFill>
                  <a:schemeClr val="accent2"/>
                </a:solidFill>
              </a:rPr>
              <a:t>level</a:t>
            </a:r>
            <a:r>
              <a:rPr lang="fr-FR" sz="1600" dirty="0">
                <a:solidFill>
                  <a:schemeClr val="accent2"/>
                </a:solidFill>
              </a:rPr>
              <a:t>)</a:t>
            </a:r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1600" dirty="0"/>
              <a:t>Radius of a </a:t>
            </a:r>
            <a:r>
              <a:rPr lang="fr-FR" sz="1600" dirty="0" err="1"/>
              <a:t>cylinder</a:t>
            </a:r>
            <a:r>
              <a:rPr lang="fr-FR" sz="1600" dirty="0"/>
              <a:t> </a:t>
            </a:r>
            <a:r>
              <a:rPr lang="fr-FR" sz="1600" dirty="0" err="1"/>
              <a:t>along</a:t>
            </a:r>
            <a:r>
              <a:rPr lang="fr-FR" sz="1600" dirty="0"/>
              <a:t> the </a:t>
            </a:r>
            <a:r>
              <a:rPr lang="fr-FR" sz="1600" dirty="0" err="1"/>
              <a:t>track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contains</a:t>
            </a:r>
            <a:r>
              <a:rPr lang="fr-FR" sz="1600" dirty="0"/>
              <a:t> a </a:t>
            </a:r>
            <a:r>
              <a:rPr lang="fr-FR" sz="1600" dirty="0" err="1"/>
              <a:t>defined</a:t>
            </a:r>
            <a:r>
              <a:rPr lang="fr-FR" sz="1600" dirty="0"/>
              <a:t> percentage of the </a:t>
            </a:r>
            <a:r>
              <a:rPr lang="fr-FR" sz="1600" dirty="0" err="1"/>
              <a:t>collected</a:t>
            </a:r>
            <a:r>
              <a:rPr lang="fr-FR" sz="1600" dirty="0"/>
              <a:t> light.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4D82265-F8AC-052A-0AA0-13E28B5AA6CE}"/>
              </a:ext>
            </a:extLst>
          </p:cNvPr>
          <p:cNvSpPr txBox="1"/>
          <p:nvPr/>
        </p:nvSpPr>
        <p:spPr>
          <a:xfrm>
            <a:off x="266178" y="3695320"/>
            <a:ext cx="4928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1. </a:t>
            </a:r>
            <a:r>
              <a:rPr lang="fr-FR" sz="1600" dirty="0" err="1"/>
              <a:t>Compute</a:t>
            </a:r>
            <a:r>
              <a:rPr lang="fr-FR" sz="1600" dirty="0"/>
              <a:t> the center of </a:t>
            </a:r>
            <a:r>
              <a:rPr lang="fr-FR" sz="1600" dirty="0" err="1"/>
              <a:t>gravity</a:t>
            </a:r>
            <a:r>
              <a:rPr lang="fr-FR" sz="1600" dirty="0"/>
              <a:t> (COG) of the light distribution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DADA022-99A4-D47C-E7FF-4AD0074FD96C}"/>
              </a:ext>
            </a:extLst>
          </p:cNvPr>
          <p:cNvSpPr txBox="1"/>
          <p:nvPr/>
        </p:nvSpPr>
        <p:spPr>
          <a:xfrm>
            <a:off x="266177" y="4371863"/>
            <a:ext cx="4928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2. Project DOM charges </a:t>
            </a:r>
            <a:r>
              <a:rPr lang="fr-FR" sz="1600" dirty="0" err="1"/>
              <a:t>into</a:t>
            </a:r>
            <a:r>
              <a:rPr lang="fr-FR" sz="1600" dirty="0"/>
              <a:t> the plane </a:t>
            </a:r>
            <a:r>
              <a:rPr lang="fr-FR" sz="1600" dirty="0" err="1"/>
              <a:t>perpendicular</a:t>
            </a:r>
            <a:r>
              <a:rPr lang="fr-FR" sz="1600" dirty="0"/>
              <a:t> to the </a:t>
            </a:r>
            <a:r>
              <a:rPr lang="fr-FR" sz="1600" dirty="0" err="1"/>
              <a:t>track</a:t>
            </a:r>
            <a:r>
              <a:rPr lang="fr-FR" sz="1600" dirty="0"/>
              <a:t> at the COG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9B13126-1E46-E979-37A7-3258090B25EC}"/>
              </a:ext>
            </a:extLst>
          </p:cNvPr>
          <p:cNvSpPr txBox="1"/>
          <p:nvPr/>
        </p:nvSpPr>
        <p:spPr>
          <a:xfrm>
            <a:off x="266177" y="5048406"/>
            <a:ext cx="4928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3. </a:t>
            </a:r>
            <a:r>
              <a:rPr lang="fr-FR" sz="1600" dirty="0" err="1"/>
              <a:t>Draw</a:t>
            </a:r>
            <a:r>
              <a:rPr lang="fr-FR" sz="1600" dirty="0"/>
              <a:t> a </a:t>
            </a:r>
            <a:r>
              <a:rPr lang="fr-FR" sz="1600" dirty="0" err="1"/>
              <a:t>circle</a:t>
            </a:r>
            <a:r>
              <a:rPr lang="fr-FR" sz="1600" dirty="0"/>
              <a:t> </a:t>
            </a:r>
            <a:r>
              <a:rPr lang="fr-FR" sz="1600" dirty="0" err="1"/>
              <a:t>containing</a:t>
            </a:r>
            <a:r>
              <a:rPr lang="fr-FR" sz="1600" dirty="0"/>
              <a:t> 95% of the total </a:t>
            </a:r>
            <a:r>
              <a:rPr lang="fr-FR" sz="1600" dirty="0" err="1"/>
              <a:t>projected</a:t>
            </a:r>
            <a:r>
              <a:rPr lang="fr-FR" sz="1600" dirty="0"/>
              <a:t> charge</a:t>
            </a:r>
          </a:p>
        </p:txBody>
      </p:sp>
      <p:pic>
        <p:nvPicPr>
          <p:cNvPr id="39" name="Image 38" descr="Une image contenant ligne, Tracé, diagramme, texte&#10;&#10;Le contenu généré par l’IA peut être incorrect.">
            <a:extLst>
              <a:ext uri="{FF2B5EF4-FFF2-40B4-BE49-F238E27FC236}">
                <a16:creationId xmlns:a16="http://schemas.microsoft.com/office/drawing/2014/main" id="{39CB9D79-CB7B-CB13-ABED-29EE87B3A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036" y="2459550"/>
            <a:ext cx="6789786" cy="34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3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51487-3A7F-6144-E432-7FD5582D1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76C597-2928-DB65-D66B-E8EC35E2D861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Muon Bundles </a:t>
            </a:r>
            <a:r>
              <a:rPr lang="fr-BE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Characteristics</a:t>
            </a:r>
            <a:endParaRPr lang="fr-BE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C7CE9B2-6B89-4B20-ADA0-1ECD7BCF36DC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11FEE53-4628-9EC6-3346-F94C516C2DD7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C0042E06-9AA5-AFFA-4C65-F45A6239E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C0CEC42-2D7B-E0AD-BFC9-4276A8682661}"/>
              </a:ext>
            </a:extLst>
          </p:cNvPr>
          <p:cNvSpPr txBox="1"/>
          <p:nvPr/>
        </p:nvSpPr>
        <p:spPr>
          <a:xfrm>
            <a:off x="838200" y="195848"/>
            <a:ext cx="85185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1600" dirty="0" err="1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IceCube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 detector —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 EHE neutrinos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dirty="0"/>
              <a:t>Muon Bundles </a:t>
            </a:r>
            <a:r>
              <a:rPr lang="fr-BE" sz="1600" dirty="0" err="1"/>
              <a:t>Characteristics</a:t>
            </a:r>
            <a:r>
              <a:rPr lang="fr-BE" sz="1600" b="0" i="0" u="none" strike="noStrike" dirty="0">
                <a:effectLst/>
              </a:rPr>
              <a:t>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Devil’s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tower</a:t>
            </a:r>
            <a:endParaRPr lang="fr-FR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Image 3" descr="Une image contenant ligne, texte, Tracé, diagramme&#10;&#10;Le contenu généré par l’IA peut être incorrect.">
            <a:extLst>
              <a:ext uri="{FF2B5EF4-FFF2-40B4-BE49-F238E27FC236}">
                <a16:creationId xmlns:a16="http://schemas.microsoft.com/office/drawing/2014/main" id="{D58E7B51-9973-535E-648C-140D32B78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010" y="2491820"/>
            <a:ext cx="7574485" cy="378989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1C5AFA6D-4361-0481-BACF-309A49EED171}"/>
              </a:ext>
            </a:extLst>
          </p:cNvPr>
          <p:cNvSpPr txBox="1"/>
          <p:nvPr/>
        </p:nvSpPr>
        <p:spPr>
          <a:xfrm>
            <a:off x="11353800" y="6123501"/>
            <a:ext cx="1828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2800" b="1" dirty="0">
                <a:solidFill>
                  <a:schemeClr val="accent2"/>
                </a:solidFill>
              </a:rPr>
              <a:t>9</a:t>
            </a:r>
          </a:p>
        </p:txBody>
      </p:sp>
      <p:pic>
        <p:nvPicPr>
          <p:cNvPr id="9" name="Image 8" descr="Une image contenant dessin, croquis, art, illustration&#10;&#10;Description générée automatiquement">
            <a:extLst>
              <a:ext uri="{FF2B5EF4-FFF2-40B4-BE49-F238E27FC236}">
                <a16:creationId xmlns:a16="http://schemas.microsoft.com/office/drawing/2014/main" id="{F90E8E9F-1DD8-D474-B679-DA5DF53645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11" r="2364" b="353"/>
          <a:stretch/>
        </p:blipFill>
        <p:spPr>
          <a:xfrm>
            <a:off x="838200" y="3829446"/>
            <a:ext cx="3378756" cy="255566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87F0C21-23C1-4CF6-8D8D-1697FBE22580}"/>
              </a:ext>
            </a:extLst>
          </p:cNvPr>
          <p:cNvSpPr txBox="1"/>
          <p:nvPr/>
        </p:nvSpPr>
        <p:spPr>
          <a:xfrm>
            <a:off x="5216303" y="1911206"/>
            <a:ext cx="6646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Variable S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characterizes</a:t>
            </a:r>
            <a:r>
              <a:rPr lang="fr-FR" dirty="0"/>
              <a:t> the </a:t>
            </a:r>
            <a:r>
              <a:rPr lang="fr-FR" dirty="0" err="1"/>
              <a:t>difference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observed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distribution and a </a:t>
            </a:r>
            <a:r>
              <a:rPr lang="fr-FR" dirty="0" err="1"/>
              <a:t>uniform</a:t>
            </a:r>
            <a:r>
              <a:rPr lang="fr-FR" dirty="0"/>
              <a:t> one (S=0). </a:t>
            </a:r>
          </a:p>
          <a:p>
            <a:r>
              <a:rPr lang="fr-FR" dirty="0"/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046F4DC-128D-0692-0A35-B2F6A623382E}"/>
              </a:ext>
            </a:extLst>
          </p:cNvPr>
          <p:cNvSpPr txBox="1"/>
          <p:nvPr/>
        </p:nvSpPr>
        <p:spPr>
          <a:xfrm>
            <a:off x="191100" y="1424930"/>
            <a:ext cx="4753288" cy="46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 err="1">
                <a:solidFill>
                  <a:schemeClr val="accent2"/>
                </a:solidFill>
              </a:rPr>
              <a:t>Stochastic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losses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9A95A4E-DFA4-B4B6-C094-41D7E0EFC6B2}"/>
              </a:ext>
            </a:extLst>
          </p:cNvPr>
          <p:cNvSpPr txBox="1"/>
          <p:nvPr/>
        </p:nvSpPr>
        <p:spPr>
          <a:xfrm>
            <a:off x="203300" y="1901970"/>
            <a:ext cx="47532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/>
              <a:t>Sudden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deposits</a:t>
            </a:r>
            <a:r>
              <a:rPr lang="fr-FR" dirty="0"/>
              <a:t> </a:t>
            </a:r>
            <a:r>
              <a:rPr lang="fr-FR" dirty="0" err="1"/>
              <a:t>along</a:t>
            </a:r>
            <a:r>
              <a:rPr lang="fr-FR" dirty="0"/>
              <a:t> a </a:t>
            </a:r>
            <a:r>
              <a:rPr lang="fr-FR" dirty="0" err="1"/>
              <a:t>muon's</a:t>
            </a:r>
            <a:r>
              <a:rPr lang="fr-FR" dirty="0"/>
              <a:t> </a:t>
            </a:r>
            <a:r>
              <a:rPr lang="fr-FR" dirty="0" err="1"/>
              <a:t>track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9F4CC95-9AE4-9BA1-0E40-8F38E5C3DEA2}"/>
              </a:ext>
            </a:extLst>
          </p:cNvPr>
          <p:cNvSpPr txBox="1"/>
          <p:nvPr/>
        </p:nvSpPr>
        <p:spPr>
          <a:xfrm>
            <a:off x="453153" y="2420158"/>
            <a:ext cx="4656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Causing</a:t>
            </a:r>
            <a:r>
              <a:rPr lang="fr-FR" dirty="0"/>
              <a:t> </a:t>
            </a:r>
            <a:r>
              <a:rPr lang="fr-FR" dirty="0" err="1"/>
              <a:t>localized</a:t>
            </a:r>
            <a:r>
              <a:rPr lang="fr-FR" dirty="0"/>
              <a:t> high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deposition</a:t>
            </a:r>
            <a:r>
              <a:rPr lang="fr-FR" dirty="0"/>
              <a:t> in the detector.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B16EDAC-9D72-67D7-174F-1E7EFB238ED5}"/>
              </a:ext>
            </a:extLst>
          </p:cNvPr>
          <p:cNvSpPr txBox="1"/>
          <p:nvPr/>
        </p:nvSpPr>
        <p:spPr>
          <a:xfrm>
            <a:off x="453153" y="3066237"/>
            <a:ext cx="4587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Due to interactions like </a:t>
            </a:r>
            <a:r>
              <a:rPr lang="fr-FR" dirty="0" err="1"/>
              <a:t>bremsstrahlung</a:t>
            </a:r>
            <a:r>
              <a:rPr lang="fr-FR" dirty="0"/>
              <a:t> or pair production </a:t>
            </a:r>
          </a:p>
        </p:txBody>
      </p:sp>
      <p:sp>
        <p:nvSpPr>
          <p:cNvPr id="24" name="Flèche : angle droit 40">
            <a:extLst>
              <a:ext uri="{FF2B5EF4-FFF2-40B4-BE49-F238E27FC236}">
                <a16:creationId xmlns:a16="http://schemas.microsoft.com/office/drawing/2014/main" id="{C1BDD6C0-256E-41BB-3DE5-E52DDF7F1469}"/>
              </a:ext>
            </a:extLst>
          </p:cNvPr>
          <p:cNvSpPr/>
          <p:nvPr/>
        </p:nvSpPr>
        <p:spPr>
          <a:xfrm rot="5400000">
            <a:off x="216023" y="2450466"/>
            <a:ext cx="172598" cy="222444"/>
          </a:xfrm>
          <a:prstGeom prst="bentUpArrow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Flèche : angle droit 40">
            <a:extLst>
              <a:ext uri="{FF2B5EF4-FFF2-40B4-BE49-F238E27FC236}">
                <a16:creationId xmlns:a16="http://schemas.microsoft.com/office/drawing/2014/main" id="{E9514C21-9F35-602F-1D9D-BD59D01811C8}"/>
              </a:ext>
            </a:extLst>
          </p:cNvPr>
          <p:cNvSpPr/>
          <p:nvPr/>
        </p:nvSpPr>
        <p:spPr>
          <a:xfrm rot="5400000">
            <a:off x="216023" y="3088359"/>
            <a:ext cx="172598" cy="222444"/>
          </a:xfrm>
          <a:prstGeom prst="bentUpArrow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E96D5C8-27F8-EFC9-33B5-1AC85DF4FB74}"/>
              </a:ext>
            </a:extLst>
          </p:cNvPr>
          <p:cNvSpPr txBox="1"/>
          <p:nvPr/>
        </p:nvSpPr>
        <p:spPr>
          <a:xfrm>
            <a:off x="7523344" y="1520278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2"/>
                </a:solidFill>
              </a:rPr>
              <a:t>Smoothness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3E2B2DE-779E-C7F1-C753-01EC74881636}"/>
              </a:ext>
            </a:extLst>
          </p:cNvPr>
          <p:cNvSpPr txBox="1"/>
          <p:nvPr/>
        </p:nvSpPr>
        <p:spPr>
          <a:xfrm>
            <a:off x="838199" y="6385111"/>
            <a:ext cx="3378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>
                <a:solidFill>
                  <a:schemeClr val="bg2">
                    <a:lumMod val="50000"/>
                  </a:schemeClr>
                </a:solidFill>
              </a:rPr>
              <a:t>[</a:t>
            </a:r>
            <a:r>
              <a:rPr lang="fr-BE" sz="1200" dirty="0" err="1">
                <a:solidFill>
                  <a:schemeClr val="bg2">
                    <a:lumMod val="50000"/>
                  </a:schemeClr>
                </a:solidFill>
              </a:rPr>
              <a:t>IceCube</a:t>
            </a:r>
            <a:r>
              <a:rPr lang="fr-BE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200" dirty="0" err="1">
                <a:solidFill>
                  <a:schemeClr val="bg2">
                    <a:lumMod val="50000"/>
                  </a:schemeClr>
                </a:solidFill>
              </a:rPr>
              <a:t>Masterclass</a:t>
            </a:r>
            <a:r>
              <a:rPr lang="fr-BE" sz="1200" dirty="0">
                <a:solidFill>
                  <a:schemeClr val="bg2">
                    <a:lumMod val="50000"/>
                  </a:schemeClr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666619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6414B-3555-DE57-03C7-36F3CFA58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BE0AEA-E6D2-9788-A054-6B4461E2643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Muon Bundles </a:t>
            </a:r>
            <a:r>
              <a:rPr lang="fr-BE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Characteristics</a:t>
            </a:r>
            <a:endParaRPr lang="fr-BE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965237F-9F7C-B82E-D2BE-717F35BE6438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7E19D73-9261-8BFF-F3F5-7AA507F8F254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FB7E5B98-3C8B-6FC1-638D-08135DA9EC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5F67E0AC-5183-2116-373D-527889FDEBD2}"/>
              </a:ext>
            </a:extLst>
          </p:cNvPr>
          <p:cNvSpPr txBox="1"/>
          <p:nvPr/>
        </p:nvSpPr>
        <p:spPr>
          <a:xfrm>
            <a:off x="11353800" y="6123501"/>
            <a:ext cx="182880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2800" b="1" dirty="0">
                <a:solidFill>
                  <a:schemeClr val="accent2"/>
                </a:solidFill>
              </a:rPr>
              <a:t>10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1A1366B-3D97-C373-9E71-A0E37A8718B5}"/>
              </a:ext>
            </a:extLst>
          </p:cNvPr>
          <p:cNvSpPr txBox="1"/>
          <p:nvPr/>
        </p:nvSpPr>
        <p:spPr>
          <a:xfrm>
            <a:off x="838200" y="195848"/>
            <a:ext cx="85185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1600" dirty="0" err="1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IceCube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 detector —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 EHE neutrinos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dirty="0"/>
              <a:t>Muon Bundles </a:t>
            </a:r>
            <a:r>
              <a:rPr lang="fr-BE" sz="1600" dirty="0" err="1"/>
              <a:t>Characteristics</a:t>
            </a:r>
            <a:r>
              <a:rPr lang="fr-BE" sz="1600" b="0" i="0" u="none" strike="noStrike" dirty="0">
                <a:effectLst/>
              </a:rPr>
              <a:t>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Devil’s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tower</a:t>
            </a:r>
            <a:endParaRPr lang="fr-FR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F9676CA-999D-AEE1-84D4-58A8F5471018}"/>
              </a:ext>
            </a:extLst>
          </p:cNvPr>
          <p:cNvSpPr txBox="1"/>
          <p:nvPr/>
        </p:nvSpPr>
        <p:spPr>
          <a:xfrm>
            <a:off x="1737471" y="2017990"/>
            <a:ext cx="5603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Difference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a </a:t>
            </a:r>
            <a:r>
              <a:rPr lang="fr-FR" dirty="0" err="1"/>
              <a:t>photon's</a:t>
            </a:r>
            <a:r>
              <a:rPr lang="fr-FR" dirty="0"/>
              <a:t> </a:t>
            </a:r>
            <a:r>
              <a:rPr lang="fr-FR" dirty="0" err="1"/>
              <a:t>arrival</a:t>
            </a:r>
            <a:r>
              <a:rPr lang="fr-FR" dirty="0"/>
              <a:t> time at the DOM and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expected</a:t>
            </a:r>
            <a:r>
              <a:rPr lang="fr-FR" dirty="0"/>
              <a:t> </a:t>
            </a:r>
            <a:r>
              <a:rPr lang="fr-FR" dirty="0" err="1"/>
              <a:t>arrival</a:t>
            </a:r>
            <a:r>
              <a:rPr lang="fr-FR" dirty="0"/>
              <a:t> time </a:t>
            </a:r>
            <a:r>
              <a:rPr lang="fr-FR" dirty="0" err="1"/>
              <a:t>assuming</a:t>
            </a:r>
            <a:r>
              <a:rPr lang="fr-FR" dirty="0"/>
              <a:t> a direct, </a:t>
            </a:r>
            <a:r>
              <a:rPr lang="fr-FR" dirty="0" err="1"/>
              <a:t>unscattered</a:t>
            </a:r>
            <a:r>
              <a:rPr lang="fr-FR" dirty="0"/>
              <a:t> </a:t>
            </a:r>
            <a:r>
              <a:rPr lang="fr-FR" dirty="0" err="1"/>
              <a:t>path</a:t>
            </a:r>
            <a:r>
              <a:rPr lang="fr-FR" dirty="0"/>
              <a:t>.</a:t>
            </a:r>
          </a:p>
        </p:txBody>
      </p:sp>
      <p:pic>
        <p:nvPicPr>
          <p:cNvPr id="6" name="Image 5" descr="Une image contenant texte, ligne, Bleu électrique, Tracé&#10;&#10;Le contenu généré par l’IA peut être incorrect.">
            <a:extLst>
              <a:ext uri="{FF2B5EF4-FFF2-40B4-BE49-F238E27FC236}">
                <a16:creationId xmlns:a16="http://schemas.microsoft.com/office/drawing/2014/main" id="{7D485CAC-11A0-7C2A-728D-69CF8E773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471" y="3724129"/>
            <a:ext cx="8717058" cy="290568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8261932-8203-1ABF-E542-C3DFB790F31E}"/>
              </a:ext>
            </a:extLst>
          </p:cNvPr>
          <p:cNvSpPr txBox="1"/>
          <p:nvPr/>
        </p:nvSpPr>
        <p:spPr>
          <a:xfrm>
            <a:off x="1737471" y="1540891"/>
            <a:ext cx="5603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chemeClr val="accent2"/>
                </a:solidFill>
              </a:rPr>
              <a:t>Residual</a:t>
            </a:r>
            <a:r>
              <a:rPr lang="fr-FR" sz="2000" dirty="0">
                <a:solidFill>
                  <a:schemeClr val="accent2"/>
                </a:solidFill>
              </a:rPr>
              <a:t>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4BCF44A-2BB2-1A1F-41AF-23326FB5315E}"/>
                  </a:ext>
                </a:extLst>
              </p:cNvPr>
              <p:cNvSpPr txBox="1"/>
              <p:nvPr/>
            </p:nvSpPr>
            <p:spPr>
              <a:xfrm>
                <a:off x="1737471" y="3033561"/>
                <a:ext cx="5603786" cy="425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nl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  <m:r>
                        <a:rPr lang="nl-B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nl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nl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h𝑖𝑡</m:t>
                          </m:r>
                        </m:sub>
                      </m:sSub>
                      <m:r>
                        <a:rPr lang="nl-B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nl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nl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𝑔𝑒𝑜</m:t>
                          </m:r>
                        </m:sub>
                      </m:sSub>
                      <m:r>
                        <a:rPr lang="nl-B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nl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nl-B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sz="20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4BCF44A-2BB2-1A1F-41AF-23326FB53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471" y="3033561"/>
                <a:ext cx="5603786" cy="425053"/>
              </a:xfrm>
              <a:prstGeom prst="rect">
                <a:avLst/>
              </a:prstGeom>
              <a:blipFill>
                <a:blip r:embed="rId4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 descr="Une image contenant diagramme, ligne, Dessin d’enfant&#10;&#10;Description générée automatiquement">
            <a:extLst>
              <a:ext uri="{FF2B5EF4-FFF2-40B4-BE49-F238E27FC236}">
                <a16:creationId xmlns:a16="http://schemas.microsoft.com/office/drawing/2014/main" id="{E6FDE314-9065-8B9E-E471-35C61DA2E7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259"/>
          <a:stretch>
            <a:fillRect/>
          </a:stretch>
        </p:blipFill>
        <p:spPr>
          <a:xfrm>
            <a:off x="8016645" y="1405834"/>
            <a:ext cx="2628900" cy="2071292"/>
          </a:xfrm>
          <a:prstGeom prst="rect">
            <a:avLst/>
          </a:prstGeom>
          <a:ln>
            <a:solidFill>
              <a:schemeClr val="bg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0DB43DF-7D73-BF5F-B2AF-CF96DE43CC0E}"/>
                  </a:ext>
                </a:extLst>
              </p:cNvPr>
              <p:cNvSpPr txBox="1"/>
              <p:nvPr/>
            </p:nvSpPr>
            <p:spPr>
              <a:xfrm>
                <a:off x="9487869" y="2504180"/>
                <a:ext cx="37114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sz="1400" i="1" smtClean="0">
                              <a:solidFill>
                                <a:srgbClr val="7E479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1400" i="1">
                              <a:solidFill>
                                <a:srgbClr val="7E479F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nl-BE" sz="1400" i="1">
                              <a:solidFill>
                                <a:srgbClr val="7E479F"/>
                              </a:solidFill>
                              <a:latin typeface="Cambria Math" panose="02040503050406030204" pitchFamily="18" charset="0"/>
                            </a:rPr>
                            <m:t>h𝑖𝑡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0DB43DF-7D73-BF5F-B2AF-CF96DE43C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7869" y="2504180"/>
                <a:ext cx="371144" cy="307777"/>
              </a:xfrm>
              <a:prstGeom prst="rect">
                <a:avLst/>
              </a:prstGeom>
              <a:blipFill>
                <a:blip r:embed="rId6"/>
                <a:stretch>
                  <a:fillRect r="-32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432314C-F2C2-B570-1109-A0F175A7CB36}"/>
                  </a:ext>
                </a:extLst>
              </p:cNvPr>
              <p:cNvSpPr txBox="1"/>
              <p:nvPr/>
            </p:nvSpPr>
            <p:spPr>
              <a:xfrm>
                <a:off x="9852177" y="1804942"/>
                <a:ext cx="526106" cy="325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nl-BE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𝑔𝑒𝑜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432314C-F2C2-B570-1109-A0F175A7C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2177" y="1804942"/>
                <a:ext cx="526106" cy="3252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90D29CA-8041-B6A9-4382-CD6415D3C009}"/>
                  </a:ext>
                </a:extLst>
              </p:cNvPr>
              <p:cNvSpPr txBox="1"/>
              <p:nvPr/>
            </p:nvSpPr>
            <p:spPr>
              <a:xfrm>
                <a:off x="10191500" y="1375970"/>
                <a:ext cx="3722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sz="14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1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nl-BE" sz="1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90D29CA-8041-B6A9-4382-CD6415D3C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500" y="1375970"/>
                <a:ext cx="372218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C0583A3-D829-7BA5-A268-BEDF74024BD7}"/>
              </a:ext>
            </a:extLst>
          </p:cNvPr>
          <p:cNvCxnSpPr>
            <a:cxnSpLocks/>
          </p:cNvCxnSpPr>
          <p:nvPr/>
        </p:nvCxnSpPr>
        <p:spPr>
          <a:xfrm flipH="1">
            <a:off x="9045888" y="1922646"/>
            <a:ext cx="1446969" cy="68886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6C2CAB89-84AD-3BD1-BB99-062BEAEA1AAE}"/>
              </a:ext>
            </a:extLst>
          </p:cNvPr>
          <p:cNvCxnSpPr/>
          <p:nvPr/>
        </p:nvCxnSpPr>
        <p:spPr>
          <a:xfrm flipV="1">
            <a:off x="10496465" y="1678464"/>
            <a:ext cx="72736" cy="2680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Multiplication 24">
            <a:extLst>
              <a:ext uri="{FF2B5EF4-FFF2-40B4-BE49-F238E27FC236}">
                <a16:creationId xmlns:a16="http://schemas.microsoft.com/office/drawing/2014/main" id="{14B28B28-8322-4782-6F4B-1C3D353C9549}"/>
              </a:ext>
            </a:extLst>
          </p:cNvPr>
          <p:cNvSpPr/>
          <p:nvPr/>
        </p:nvSpPr>
        <p:spPr>
          <a:xfrm>
            <a:off x="10449024" y="1527806"/>
            <a:ext cx="229388" cy="211517"/>
          </a:xfrm>
          <a:prstGeom prst="mathMultiply">
            <a:avLst/>
          </a:prstGeom>
          <a:solidFill>
            <a:srgbClr val="00B0F0"/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004DCA-2759-2DFF-72DE-1C0BC22A3A13}"/>
              </a:ext>
            </a:extLst>
          </p:cNvPr>
          <p:cNvSpPr txBox="1"/>
          <p:nvPr/>
        </p:nvSpPr>
        <p:spPr>
          <a:xfrm>
            <a:off x="7662517" y="3440767"/>
            <a:ext cx="3337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>
                <a:solidFill>
                  <a:schemeClr val="bg2">
                    <a:lumMod val="50000"/>
                  </a:schemeClr>
                </a:solidFill>
              </a:rPr>
              <a:t>[</a:t>
            </a:r>
            <a:r>
              <a:rPr lang="fr-BE" sz="1200" dirty="0" err="1">
                <a:solidFill>
                  <a:schemeClr val="bg2">
                    <a:lumMod val="50000"/>
                  </a:schemeClr>
                </a:solidFill>
              </a:rPr>
              <a:t>Adapted</a:t>
            </a:r>
            <a:r>
              <a:rPr lang="fr-BE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200" dirty="0" err="1">
                <a:solidFill>
                  <a:schemeClr val="bg2">
                    <a:lumMod val="50000"/>
                  </a:schemeClr>
                </a:solidFill>
              </a:rPr>
              <a:t>from</a:t>
            </a:r>
            <a:r>
              <a:rPr lang="fr-BE" sz="1200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fr-BE" sz="1200" dirty="0" err="1">
                <a:solidFill>
                  <a:schemeClr val="bg2">
                    <a:lumMod val="50000"/>
                  </a:schemeClr>
                </a:solidFill>
              </a:rPr>
              <a:t>Schwanekamp</a:t>
            </a:r>
            <a:r>
              <a:rPr lang="fr-BE" sz="1200" dirty="0">
                <a:solidFill>
                  <a:schemeClr val="bg2">
                    <a:lumMod val="50000"/>
                  </a:schemeClr>
                </a:solidFill>
              </a:rPr>
              <a:t> et al., 2022]</a:t>
            </a:r>
            <a:endParaRPr lang="fr-BE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BC81FB-8D57-F2EB-1E41-B30C09C7FFE0}"/>
              </a:ext>
            </a:extLst>
          </p:cNvPr>
          <p:cNvSpPr txBox="1"/>
          <p:nvPr/>
        </p:nvSpPr>
        <p:spPr>
          <a:xfrm>
            <a:off x="9785838" y="6462346"/>
            <a:ext cx="13276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@M. </a:t>
            </a:r>
            <a:r>
              <a:rPr lang="fr-FR" sz="1000" dirty="0" err="1"/>
              <a:t>Nakos</a:t>
            </a:r>
            <a:r>
              <a:rPr lang="fr-FR" sz="1000" dirty="0"/>
              <a:t> display</a:t>
            </a:r>
          </a:p>
        </p:txBody>
      </p:sp>
    </p:spTree>
    <p:extLst>
      <p:ext uri="{BB962C8B-B14F-4D97-AF65-F5344CB8AC3E}">
        <p14:creationId xmlns:p14="http://schemas.microsoft.com/office/powerpoint/2010/main" val="2066663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B417B-447B-28EB-01D0-91965F595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iagramme, ligne&#10;&#10;Le contenu généré par l’IA peut être incorrect.">
            <a:extLst>
              <a:ext uri="{FF2B5EF4-FFF2-40B4-BE49-F238E27FC236}">
                <a16:creationId xmlns:a16="http://schemas.microsoft.com/office/drawing/2014/main" id="{9C74CCC1-046A-0B76-BA34-452A8577E5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287" b="18109"/>
          <a:stretch>
            <a:fillRect/>
          </a:stretch>
        </p:blipFill>
        <p:spPr>
          <a:xfrm>
            <a:off x="838200" y="1527488"/>
            <a:ext cx="4885641" cy="461011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9345C8C-2697-6098-80B7-7427AD59AF11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Devil’s</a:t>
            </a:r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Tower Model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31A297A-A784-8C9A-8409-A1B8DB56B738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2F50B75-093E-0C66-4950-5D4ABFE63417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1DDA1167-96A5-E6FE-9C6A-4D20CB87A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731E2C3-F694-BC01-E5AE-688D20CD4BCC}"/>
              </a:ext>
            </a:extLst>
          </p:cNvPr>
          <p:cNvSpPr txBox="1"/>
          <p:nvPr/>
        </p:nvSpPr>
        <p:spPr>
          <a:xfrm>
            <a:off x="11353800" y="6123501"/>
            <a:ext cx="182880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2800" b="1" dirty="0">
                <a:solidFill>
                  <a:schemeClr val="accent2"/>
                </a:solidFill>
              </a:rPr>
              <a:t>11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32C3CCF-92E8-A075-55A5-480B30242E70}"/>
              </a:ext>
            </a:extLst>
          </p:cNvPr>
          <p:cNvSpPr txBox="1"/>
          <p:nvPr/>
        </p:nvSpPr>
        <p:spPr>
          <a:xfrm>
            <a:off x="838200" y="195848"/>
            <a:ext cx="85185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1600" dirty="0" err="1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IceCube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 detector —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 EHE neutrinos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Muon Bundles </a:t>
            </a:r>
            <a:r>
              <a:rPr lang="fr-BE" sz="1600" dirty="0" err="1">
                <a:solidFill>
                  <a:schemeClr val="bg2">
                    <a:lumMod val="75000"/>
                  </a:schemeClr>
                </a:solidFill>
              </a:rPr>
              <a:t>Characteristics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b="0" i="0" u="none" strike="noStrike" dirty="0" err="1">
                <a:effectLst/>
              </a:rPr>
              <a:t>Devil’s</a:t>
            </a:r>
            <a:r>
              <a:rPr lang="fr-BE" sz="1600" b="0" i="0" u="none" strike="noStrike" dirty="0">
                <a:effectLst/>
              </a:rPr>
              <a:t> </a:t>
            </a:r>
            <a:r>
              <a:rPr lang="fr-BE" sz="1600" b="0" i="0" u="none" strike="noStrike" dirty="0" err="1">
                <a:effectLst/>
              </a:rPr>
              <a:t>tower</a:t>
            </a:r>
            <a:endParaRPr lang="fr-FR" sz="16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1FB0CDC-E023-11CE-11CD-530E2B274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7489"/>
            <a:ext cx="4764721" cy="475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50A9409-5B64-9247-A854-BF6C2923EB3D}"/>
              </a:ext>
            </a:extLst>
          </p:cNvPr>
          <p:cNvSpPr txBox="1"/>
          <p:nvPr/>
        </p:nvSpPr>
        <p:spPr>
          <a:xfrm>
            <a:off x="7172595" y="2136072"/>
            <a:ext cx="195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Cherenkov</a:t>
            </a:r>
            <a:r>
              <a:rPr lang="fr-FR" dirty="0"/>
              <a:t> </a:t>
            </a:r>
            <a:r>
              <a:rPr lang="fr-FR" dirty="0" err="1"/>
              <a:t>cone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2586A529-5D3C-2716-2B5B-577C1E6829D3}"/>
                  </a:ext>
                </a:extLst>
              </p:cNvPr>
              <p:cNvSpPr txBox="1"/>
              <p:nvPr/>
            </p:nvSpPr>
            <p:spPr>
              <a:xfrm>
                <a:off x="9037610" y="1958744"/>
                <a:ext cx="1278005" cy="683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B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nl-B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2586A529-5D3C-2716-2B5B-577C1E682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7610" y="1958744"/>
                <a:ext cx="1278005" cy="683264"/>
              </a:xfrm>
              <a:prstGeom prst="rect">
                <a:avLst/>
              </a:prstGeom>
              <a:blipFill>
                <a:blip r:embed="rId5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0DCCA140-42B9-5575-A1E4-2A82EDCBCFEA}"/>
              </a:ext>
            </a:extLst>
          </p:cNvPr>
          <p:cNvSpPr txBox="1"/>
          <p:nvPr/>
        </p:nvSpPr>
        <p:spPr>
          <a:xfrm>
            <a:off x="6296890" y="1574835"/>
            <a:ext cx="3584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Single muon</a:t>
            </a:r>
            <a:r>
              <a:rPr lang="fr-FR" dirty="0"/>
              <a:t> = </a:t>
            </a:r>
            <a:r>
              <a:rPr lang="fr-FR" dirty="0" err="1"/>
              <a:t>only</a:t>
            </a:r>
            <a:r>
              <a:rPr lang="fr-FR" dirty="0"/>
              <a:t> one </a:t>
            </a:r>
            <a:r>
              <a:rPr lang="fr-FR" dirty="0" err="1"/>
              <a:t>track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90596E4-E44A-6FA7-2501-793381CA72C3}"/>
              </a:ext>
            </a:extLst>
          </p:cNvPr>
          <p:cNvSpPr txBox="1"/>
          <p:nvPr/>
        </p:nvSpPr>
        <p:spPr>
          <a:xfrm>
            <a:off x="6296889" y="2768403"/>
            <a:ext cx="358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Muon bundle</a:t>
            </a:r>
            <a:r>
              <a:rPr lang="fr-FR" dirty="0"/>
              <a:t> = multiple </a:t>
            </a:r>
            <a:r>
              <a:rPr lang="fr-FR" dirty="0" err="1"/>
              <a:t>tracks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BC8E875-EA2E-2507-EA98-2253A22708FE}"/>
              </a:ext>
            </a:extLst>
          </p:cNvPr>
          <p:cNvSpPr txBox="1"/>
          <p:nvPr/>
        </p:nvSpPr>
        <p:spPr>
          <a:xfrm>
            <a:off x="7028513" y="3138386"/>
            <a:ext cx="4656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Contained</a:t>
            </a:r>
            <a:r>
              <a:rPr lang="fr-FR" dirty="0"/>
              <a:t> in a </a:t>
            </a:r>
            <a:r>
              <a:rPr lang="fr-FR" dirty="0" err="1"/>
              <a:t>cylindrical</a:t>
            </a:r>
            <a:r>
              <a:rPr lang="fr-FR" dirty="0"/>
              <a:t> volume </a:t>
            </a:r>
            <a:r>
              <a:rPr lang="fr-FR" dirty="0" err="1"/>
              <a:t>around</a:t>
            </a:r>
            <a:r>
              <a:rPr lang="fr-FR" dirty="0"/>
              <a:t> the </a:t>
            </a:r>
            <a:r>
              <a:rPr lang="fr-FR" dirty="0" err="1"/>
              <a:t>track</a:t>
            </a:r>
            <a:r>
              <a:rPr lang="fr-FR" dirty="0"/>
              <a:t> direction</a:t>
            </a:r>
          </a:p>
        </p:txBody>
      </p:sp>
      <p:sp>
        <p:nvSpPr>
          <p:cNvPr id="12" name="Flèche : angle droit 40">
            <a:extLst>
              <a:ext uri="{FF2B5EF4-FFF2-40B4-BE49-F238E27FC236}">
                <a16:creationId xmlns:a16="http://schemas.microsoft.com/office/drawing/2014/main" id="{59FF624A-45BB-377B-4544-142FDA6D4F3C}"/>
              </a:ext>
            </a:extLst>
          </p:cNvPr>
          <p:cNvSpPr/>
          <p:nvPr/>
        </p:nvSpPr>
        <p:spPr>
          <a:xfrm rot="5400000">
            <a:off x="6791383" y="3168694"/>
            <a:ext cx="172598" cy="222444"/>
          </a:xfrm>
          <a:prstGeom prst="bentUpArrow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EF93A10-E137-B44E-FCB8-6F8D2DEE8F65}"/>
              </a:ext>
            </a:extLst>
          </p:cNvPr>
          <p:cNvSpPr txBox="1"/>
          <p:nvPr/>
        </p:nvSpPr>
        <p:spPr>
          <a:xfrm>
            <a:off x="6291463" y="4017250"/>
            <a:ext cx="5388163" cy="110799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>
                <a:solidFill>
                  <a:schemeClr val="accent2"/>
                </a:solidFill>
              </a:rPr>
              <a:t>Devils </a:t>
            </a:r>
            <a:r>
              <a:rPr lang="fr-FR" sz="2000" dirty="0" err="1">
                <a:solidFill>
                  <a:schemeClr val="accent2"/>
                </a:solidFill>
              </a:rPr>
              <a:t>tower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idea</a:t>
            </a:r>
            <a:r>
              <a:rPr lang="fr-FR" sz="2000" dirty="0">
                <a:solidFill>
                  <a:schemeClr val="accent2"/>
                </a:solidFill>
              </a:rPr>
              <a:t>:</a:t>
            </a:r>
          </a:p>
          <a:p>
            <a:pPr algn="ctr"/>
            <a:r>
              <a:rPr lang="fr-FR" dirty="0" err="1"/>
              <a:t>Truncate</a:t>
            </a:r>
            <a:r>
              <a:rPr lang="fr-FR" dirty="0"/>
              <a:t> the </a:t>
            </a:r>
            <a:r>
              <a:rPr lang="fr-FR" dirty="0" err="1"/>
              <a:t>Cherenkov</a:t>
            </a:r>
            <a:r>
              <a:rPr lang="fr-FR" dirty="0"/>
              <a:t> </a:t>
            </a:r>
            <a:r>
              <a:rPr lang="fr-FR" dirty="0" err="1"/>
              <a:t>cone</a:t>
            </a:r>
            <a:r>
              <a:rPr lang="fr-FR" dirty="0"/>
              <a:t> to use a </a:t>
            </a:r>
            <a:r>
              <a:rPr lang="fr-FR" dirty="0" err="1"/>
              <a:t>planewave</a:t>
            </a:r>
            <a:r>
              <a:rPr lang="fr-FR" dirty="0"/>
              <a:t> to </a:t>
            </a:r>
            <a:r>
              <a:rPr lang="fr-FR" dirty="0" err="1"/>
              <a:t>simulate</a:t>
            </a:r>
            <a:r>
              <a:rPr lang="fr-FR" dirty="0"/>
              <a:t> the front of the bundle </a:t>
            </a:r>
            <a:r>
              <a:rPr lang="fr-FR" sz="1100" dirty="0"/>
              <a:t>(</a:t>
            </a:r>
            <a:r>
              <a:rPr lang="fr-FR" sz="1100" dirty="0" err="1"/>
              <a:t>developed</a:t>
            </a:r>
            <a:r>
              <a:rPr lang="fr-FR" sz="1100" dirty="0"/>
              <a:t> by K. Rawlins)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3FC27C4-8A49-5713-17A1-C15DCF5004FE}"/>
              </a:ext>
            </a:extLst>
          </p:cNvPr>
          <p:cNvSpPr txBox="1"/>
          <p:nvPr/>
        </p:nvSpPr>
        <p:spPr>
          <a:xfrm>
            <a:off x="6296889" y="5446101"/>
            <a:ext cx="4640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Ligth</a:t>
            </a:r>
            <a:r>
              <a:rPr lang="fr-FR" b="1" dirty="0"/>
              <a:t> </a:t>
            </a:r>
            <a:r>
              <a:rPr lang="fr-FR" b="1" dirty="0" err="1"/>
              <a:t>emission</a:t>
            </a:r>
            <a:r>
              <a:rPr lang="fr-FR" b="1" dirty="0"/>
              <a:t> </a:t>
            </a:r>
            <a:r>
              <a:rPr lang="fr-FR" dirty="0" err="1"/>
              <a:t>depends</a:t>
            </a:r>
            <a:r>
              <a:rPr lang="fr-FR" dirty="0"/>
              <a:t> on DOM position: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2FCD63A-E6F8-1B99-4C75-0C53CC928C44}"/>
              </a:ext>
            </a:extLst>
          </p:cNvPr>
          <p:cNvSpPr txBox="1"/>
          <p:nvPr/>
        </p:nvSpPr>
        <p:spPr>
          <a:xfrm>
            <a:off x="6589081" y="5789385"/>
            <a:ext cx="528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Inside the </a:t>
            </a:r>
            <a:r>
              <a:rPr lang="fr-FR" dirty="0" err="1"/>
              <a:t>cylinder</a:t>
            </a:r>
            <a:r>
              <a:rPr lang="fr-FR" dirty="0"/>
              <a:t>: </a:t>
            </a:r>
            <a:r>
              <a:rPr lang="fr-FR" dirty="0" err="1"/>
              <a:t>planewave</a:t>
            </a:r>
            <a:r>
              <a:rPr lang="fr-FR" dirty="0"/>
              <a:t> </a:t>
            </a:r>
            <a:r>
              <a:rPr lang="fr-FR" dirty="0" err="1"/>
              <a:t>Cherenkov</a:t>
            </a:r>
            <a:r>
              <a:rPr lang="fr-FR" dirty="0"/>
              <a:t> </a:t>
            </a:r>
            <a:r>
              <a:rPr lang="fr-FR" dirty="0" err="1"/>
              <a:t>emission</a:t>
            </a:r>
            <a:r>
              <a:rPr lang="fr-FR" dirty="0"/>
              <a:t>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6E1322D-12A0-9B6C-DD5A-31326BF336EC}"/>
              </a:ext>
            </a:extLst>
          </p:cNvPr>
          <p:cNvSpPr txBox="1"/>
          <p:nvPr/>
        </p:nvSpPr>
        <p:spPr>
          <a:xfrm>
            <a:off x="6589082" y="6126494"/>
            <a:ext cx="5285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Outside</a:t>
            </a:r>
            <a:r>
              <a:rPr lang="fr-FR" dirty="0"/>
              <a:t> the </a:t>
            </a:r>
            <a:r>
              <a:rPr lang="fr-FR" dirty="0" err="1"/>
              <a:t>cylinder</a:t>
            </a:r>
            <a:r>
              <a:rPr lang="fr-FR" dirty="0"/>
              <a:t>: </a:t>
            </a:r>
            <a:r>
              <a:rPr lang="fr-FR" dirty="0" err="1"/>
              <a:t>Cherenkov</a:t>
            </a:r>
            <a:r>
              <a:rPr lang="fr-FR" dirty="0"/>
              <a:t> </a:t>
            </a:r>
            <a:r>
              <a:rPr lang="fr-FR" dirty="0" err="1"/>
              <a:t>cone</a:t>
            </a:r>
            <a:r>
              <a:rPr lang="fr-FR" dirty="0"/>
              <a:t> </a:t>
            </a:r>
            <a:r>
              <a:rPr lang="fr-FR" dirty="0" err="1"/>
              <a:t>emission</a:t>
            </a:r>
            <a:r>
              <a:rPr lang="fr-FR" dirty="0"/>
              <a:t> 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AD50E34-87AD-9EA4-4433-35DE985686A9}"/>
              </a:ext>
            </a:extLst>
          </p:cNvPr>
          <p:cNvSpPr/>
          <p:nvPr/>
        </p:nvSpPr>
        <p:spPr>
          <a:xfrm>
            <a:off x="6442364" y="5902542"/>
            <a:ext cx="146716" cy="1368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C94A392-AF1A-9832-C8C2-0F4CA7E29DC2}"/>
              </a:ext>
            </a:extLst>
          </p:cNvPr>
          <p:cNvSpPr/>
          <p:nvPr/>
        </p:nvSpPr>
        <p:spPr>
          <a:xfrm>
            <a:off x="6442364" y="6244328"/>
            <a:ext cx="146716" cy="13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D99482-27FE-CCD3-E074-8C171A601C4D}"/>
              </a:ext>
            </a:extLst>
          </p:cNvPr>
          <p:cNvSpPr txBox="1"/>
          <p:nvPr/>
        </p:nvSpPr>
        <p:spPr>
          <a:xfrm>
            <a:off x="0" y="6348891"/>
            <a:ext cx="5602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>
                <a:solidFill>
                  <a:schemeClr val="bg2">
                    <a:lumMod val="50000"/>
                  </a:schemeClr>
                </a:solidFill>
              </a:rPr>
              <a:t>[Rawlins, 2023]</a:t>
            </a:r>
          </a:p>
        </p:txBody>
      </p:sp>
    </p:spTree>
    <p:extLst>
      <p:ext uri="{BB962C8B-B14F-4D97-AF65-F5344CB8AC3E}">
        <p14:creationId xmlns:p14="http://schemas.microsoft.com/office/powerpoint/2010/main" val="302086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E3C1B-12A5-02FB-16BA-60E145368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C04B31-4A83-9718-1D3B-B91BAFD3DDBF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Devil’s</a:t>
            </a:r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Tower first </a:t>
            </a:r>
            <a:r>
              <a:rPr lang="fr-BE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result</a:t>
            </a:r>
            <a:endParaRPr lang="fr-BE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3750EF6-7985-04C4-4E99-5DEC33FE63C0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AE4C71D-C5F0-BAD8-CDAA-45CF9597A3CB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FB1AFEE5-7AB9-32A6-9259-8DB53A22C3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F1FD5E9-B53B-6069-C110-283853CD5715}"/>
              </a:ext>
            </a:extLst>
          </p:cNvPr>
          <p:cNvSpPr txBox="1"/>
          <p:nvPr/>
        </p:nvSpPr>
        <p:spPr>
          <a:xfrm>
            <a:off x="11353800" y="6123501"/>
            <a:ext cx="182880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2800" b="1" dirty="0">
                <a:solidFill>
                  <a:schemeClr val="accent2"/>
                </a:solidFill>
              </a:rPr>
              <a:t>12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ACF6191-BB45-7F1C-A985-752EEA8BB1D3}"/>
              </a:ext>
            </a:extLst>
          </p:cNvPr>
          <p:cNvSpPr txBox="1"/>
          <p:nvPr/>
        </p:nvSpPr>
        <p:spPr>
          <a:xfrm>
            <a:off x="838200" y="195848"/>
            <a:ext cx="85185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1600" dirty="0" err="1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IceCube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 detector —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 EHE neutrinos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Muon Bundles </a:t>
            </a:r>
            <a:r>
              <a:rPr lang="fr-BE" sz="1600" dirty="0" err="1">
                <a:solidFill>
                  <a:schemeClr val="bg2">
                    <a:lumMod val="75000"/>
                  </a:schemeClr>
                </a:solidFill>
              </a:rPr>
              <a:t>Characteristics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b="0" i="0" u="none" strike="noStrike" dirty="0" err="1">
                <a:effectLst/>
              </a:rPr>
              <a:t>Devil’s</a:t>
            </a:r>
            <a:r>
              <a:rPr lang="fr-BE" sz="1600" b="0" i="0" u="none" strike="noStrike" dirty="0">
                <a:effectLst/>
              </a:rPr>
              <a:t> </a:t>
            </a:r>
            <a:r>
              <a:rPr lang="fr-BE" sz="1600" b="0" i="0" u="none" strike="noStrike" dirty="0" err="1">
                <a:effectLst/>
              </a:rPr>
              <a:t>tower</a:t>
            </a:r>
            <a:endParaRPr lang="fr-FR" sz="1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B929F81-A538-E90E-81A7-5722BAA7BC64}"/>
              </a:ext>
            </a:extLst>
          </p:cNvPr>
          <p:cNvSpPr txBox="1"/>
          <p:nvPr/>
        </p:nvSpPr>
        <p:spPr>
          <a:xfrm>
            <a:off x="8204180" y="2928594"/>
            <a:ext cx="37168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err="1"/>
              <a:t>True</a:t>
            </a:r>
            <a:r>
              <a:rPr lang="fr-BE" b="1" dirty="0"/>
              <a:t> bundle</a:t>
            </a:r>
            <a:r>
              <a:rPr lang="fr-BE" dirty="0"/>
              <a:t>: </a:t>
            </a:r>
            <a:r>
              <a:rPr lang="fr-BE" dirty="0" err="1"/>
              <a:t>estimated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the set of </a:t>
            </a:r>
            <a:r>
              <a:rPr lang="fr-BE" dirty="0" err="1"/>
              <a:t>simulated</a:t>
            </a:r>
            <a:r>
              <a:rPr lang="fr-BE" dirty="0"/>
              <a:t> muons intersecting the detector</a:t>
            </a:r>
          </a:p>
          <a:p>
            <a:endParaRPr lang="fr-BE" dirty="0"/>
          </a:p>
          <a:p>
            <a:endParaRPr lang="fr-BE" dirty="0"/>
          </a:p>
          <a:p>
            <a:br>
              <a:rPr lang="fr-BE" dirty="0"/>
            </a:br>
            <a:r>
              <a:rPr lang="fr-BE" b="1" dirty="0" err="1"/>
              <a:t>Different</a:t>
            </a:r>
            <a:r>
              <a:rPr lang="fr-BE" b="1" dirty="0"/>
              <a:t> reconstruction </a:t>
            </a:r>
            <a:r>
              <a:rPr lang="fr-BE" b="1" dirty="0" err="1"/>
              <a:t>method</a:t>
            </a:r>
            <a:r>
              <a:rPr lang="fr-BE" b="1" dirty="0"/>
              <a:t>:</a:t>
            </a:r>
          </a:p>
          <a:p>
            <a:pPr marL="285750" indent="-285750">
              <a:buFontTx/>
              <a:buChar char="-"/>
            </a:pPr>
            <a:r>
              <a:rPr lang="fr-BE" dirty="0"/>
              <a:t>Multiple </a:t>
            </a:r>
            <a:r>
              <a:rPr lang="fr-BE" dirty="0" err="1"/>
              <a:t>PhotoElectron</a:t>
            </a:r>
            <a:r>
              <a:rPr lang="fr-BE" dirty="0"/>
              <a:t> (MPE)</a:t>
            </a:r>
          </a:p>
          <a:p>
            <a:pPr marL="285750" indent="-285750">
              <a:buFontTx/>
              <a:buChar char="-"/>
            </a:pPr>
            <a:r>
              <a:rPr lang="fr-BE" dirty="0"/>
              <a:t>Single </a:t>
            </a:r>
            <a:r>
              <a:rPr lang="fr-BE" dirty="0" err="1"/>
              <a:t>PhotoElectron</a:t>
            </a:r>
            <a:r>
              <a:rPr lang="fr-BE" dirty="0"/>
              <a:t> (SPE)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14C1428-77B2-7D87-36FE-5DC01646CF58}"/>
              </a:ext>
            </a:extLst>
          </p:cNvPr>
          <p:cNvSpPr txBox="1"/>
          <p:nvPr/>
        </p:nvSpPr>
        <p:spPr>
          <a:xfrm>
            <a:off x="526696" y="1525724"/>
            <a:ext cx="6260434" cy="676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dirty="0">
                <a:solidFill>
                  <a:schemeClr val="accent2"/>
                </a:solidFill>
              </a:rPr>
              <a:t>Bundle radius</a:t>
            </a:r>
            <a:endParaRPr lang="fr-FR" dirty="0"/>
          </a:p>
        </p:txBody>
      </p:sp>
      <p:pic>
        <p:nvPicPr>
          <p:cNvPr id="6" name="Image 5" descr="Une image contenant texte, diagramme, ligne, Tracé&#10;&#10;Le contenu généré par l’IA peut être incorrect.">
            <a:extLst>
              <a:ext uri="{FF2B5EF4-FFF2-40B4-BE49-F238E27FC236}">
                <a16:creationId xmlns:a16="http://schemas.microsoft.com/office/drawing/2014/main" id="{458AF995-9B98-6808-D23C-8389F3AB6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72" y="2323042"/>
            <a:ext cx="7772400" cy="405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15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34669-72D8-9CA6-DB93-D714205CD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321601-0362-9BA8-DCB1-28DB68AEF9C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Conclusion and Outlook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558B280-65D0-0C4C-459A-A5F3D6260586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E7249D4-7B7B-0ABC-1750-BACAF51FE5C4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393B5621-E485-A291-D197-2CD8230854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BF1F8D38-88D4-0967-EBEA-00B49D71AF3E}"/>
              </a:ext>
            </a:extLst>
          </p:cNvPr>
          <p:cNvSpPr txBox="1"/>
          <p:nvPr/>
        </p:nvSpPr>
        <p:spPr>
          <a:xfrm>
            <a:off x="11353800" y="6123501"/>
            <a:ext cx="182880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2800" b="1" dirty="0">
                <a:solidFill>
                  <a:schemeClr val="accent2"/>
                </a:solidFill>
              </a:rPr>
              <a:t>13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21B92C-13FA-8121-8D0F-E6B110324EAB}"/>
              </a:ext>
            </a:extLst>
          </p:cNvPr>
          <p:cNvSpPr txBox="1"/>
          <p:nvPr/>
        </p:nvSpPr>
        <p:spPr>
          <a:xfrm>
            <a:off x="357053" y="1677162"/>
            <a:ext cx="10902462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BE" sz="2400" b="1" dirty="0" err="1">
                <a:solidFill>
                  <a:schemeClr val="accent2"/>
                </a:solidFill>
              </a:rPr>
              <a:t>Research</a:t>
            </a:r>
            <a:r>
              <a:rPr lang="fr-BE" sz="2400" b="1" dirty="0">
                <a:solidFill>
                  <a:schemeClr val="accent2"/>
                </a:solidFill>
              </a:rPr>
              <a:t> Goal</a:t>
            </a:r>
            <a:endParaRPr lang="fr-BE" sz="2400" dirty="0">
              <a:solidFill>
                <a:schemeClr val="accent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fr-BE" dirty="0" err="1"/>
              <a:t>Study</a:t>
            </a:r>
            <a:r>
              <a:rPr lang="fr-BE" dirty="0"/>
              <a:t> muon bundles to </a:t>
            </a:r>
            <a:r>
              <a:rPr lang="fr-BE" dirty="0" err="1"/>
              <a:t>improve</a:t>
            </a:r>
            <a:r>
              <a:rPr lang="fr-BE" dirty="0"/>
              <a:t> the identification of </a:t>
            </a:r>
            <a:r>
              <a:rPr lang="fr-BE" dirty="0" err="1"/>
              <a:t>Extremely</a:t>
            </a:r>
            <a:r>
              <a:rPr lang="fr-BE" dirty="0"/>
              <a:t> High Energy (EHE) neutrinos in </a:t>
            </a:r>
            <a:r>
              <a:rPr lang="fr-BE" dirty="0" err="1"/>
              <a:t>IceCube</a:t>
            </a:r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B0B52D-08C4-DE71-392B-B93DFF495CE9}"/>
              </a:ext>
            </a:extLst>
          </p:cNvPr>
          <p:cNvSpPr txBox="1"/>
          <p:nvPr/>
        </p:nvSpPr>
        <p:spPr>
          <a:xfrm>
            <a:off x="447907" y="3549924"/>
            <a:ext cx="4484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Muon bundle </a:t>
            </a:r>
            <a:r>
              <a:rPr lang="fr-BE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characterization</a:t>
            </a:r>
            <a:br>
              <a:rPr lang="fr-BE" dirty="0"/>
            </a:br>
            <a:r>
              <a:rPr lang="fr-BE" dirty="0" err="1"/>
              <a:t>lateral</a:t>
            </a:r>
            <a:r>
              <a:rPr lang="fr-BE" dirty="0"/>
              <a:t> extension, </a:t>
            </a:r>
            <a:r>
              <a:rPr lang="fr-BE" dirty="0" err="1"/>
              <a:t>residual</a:t>
            </a:r>
            <a:r>
              <a:rPr lang="fr-BE" dirty="0"/>
              <a:t> time, </a:t>
            </a:r>
            <a:r>
              <a:rPr lang="fr-BE" dirty="0" err="1"/>
              <a:t>smoothness</a:t>
            </a:r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87253CE-DAB3-FD29-3547-262C56D33B04}"/>
              </a:ext>
            </a:extLst>
          </p:cNvPr>
          <p:cNvSpPr txBox="1"/>
          <p:nvPr/>
        </p:nvSpPr>
        <p:spPr>
          <a:xfrm>
            <a:off x="6563485" y="3549924"/>
            <a:ext cx="4909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Devil’s</a:t>
            </a:r>
            <a:r>
              <a:rPr lang="fr-BE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Tower </a:t>
            </a:r>
            <a:r>
              <a:rPr lang="fr-BE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Geometry</a:t>
            </a:r>
            <a:br>
              <a:rPr lang="fr-BE" dirty="0"/>
            </a:br>
            <a:r>
              <a:rPr lang="fr-BE" dirty="0" err="1"/>
              <a:t>Development</a:t>
            </a:r>
            <a:r>
              <a:rPr lang="fr-BE" dirty="0"/>
              <a:t> of the new Event reconstruction model to </a:t>
            </a:r>
            <a:r>
              <a:rPr lang="fr-BE" dirty="0" err="1"/>
              <a:t>refine</a:t>
            </a:r>
            <a:r>
              <a:rPr lang="fr-BE" dirty="0"/>
              <a:t> </a:t>
            </a:r>
            <a:r>
              <a:rPr lang="fr-BE" dirty="0" err="1"/>
              <a:t>track</a:t>
            </a:r>
            <a:r>
              <a:rPr lang="fr-BE" dirty="0"/>
              <a:t> </a:t>
            </a:r>
            <a:r>
              <a:rPr lang="fr-BE" dirty="0" err="1"/>
              <a:t>analysis</a:t>
            </a: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247D0A-CB74-7394-9708-8E0F2F2A854B}"/>
              </a:ext>
            </a:extLst>
          </p:cNvPr>
          <p:cNvSpPr txBox="1"/>
          <p:nvPr/>
        </p:nvSpPr>
        <p:spPr>
          <a:xfrm>
            <a:off x="1749240" y="5324133"/>
            <a:ext cx="811808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b="1" i="1" dirty="0">
                <a:solidFill>
                  <a:schemeClr val="accent2"/>
                </a:solidFill>
              </a:rPr>
              <a:t>Outlook</a:t>
            </a:r>
            <a:endParaRPr lang="fr-BE" dirty="0">
              <a:solidFill>
                <a:schemeClr val="accent2"/>
              </a:solidFill>
            </a:endParaRPr>
          </a:p>
          <a:p>
            <a:pPr algn="ctr"/>
            <a:r>
              <a:rPr lang="fr-BE" dirty="0"/>
              <a:t>Use </a:t>
            </a:r>
            <a:r>
              <a:rPr lang="fr-BE" dirty="0" err="1"/>
              <a:t>these</a:t>
            </a:r>
            <a:r>
              <a:rPr lang="fr-BE" dirty="0"/>
              <a:t> </a:t>
            </a:r>
            <a:r>
              <a:rPr lang="fr-BE" dirty="0" err="1"/>
              <a:t>features</a:t>
            </a:r>
            <a:r>
              <a:rPr lang="fr-BE" dirty="0"/>
              <a:t> to train a machine </a:t>
            </a:r>
            <a:r>
              <a:rPr lang="fr-BE" dirty="0" err="1"/>
              <a:t>learning</a:t>
            </a:r>
            <a:r>
              <a:rPr lang="fr-BE" dirty="0"/>
              <a:t> model (e.g., Graph Neural Network) for </a:t>
            </a:r>
            <a:r>
              <a:rPr lang="fr-BE" dirty="0" err="1"/>
              <a:t>better</a:t>
            </a:r>
            <a:r>
              <a:rPr lang="fr-BE" dirty="0"/>
              <a:t> </a:t>
            </a:r>
            <a:r>
              <a:rPr lang="fr-BE" dirty="0" err="1"/>
              <a:t>event</a:t>
            </a:r>
            <a:r>
              <a:rPr lang="fr-BE" dirty="0"/>
              <a:t> classification</a:t>
            </a:r>
            <a:endParaRPr lang="fr-FR" b="1" dirty="0"/>
          </a:p>
        </p:txBody>
      </p:sp>
      <p:cxnSp>
        <p:nvCxnSpPr>
          <p:cNvPr id="10" name="Connecteur en arc 9">
            <a:extLst>
              <a:ext uri="{FF2B5EF4-FFF2-40B4-BE49-F238E27FC236}">
                <a16:creationId xmlns:a16="http://schemas.microsoft.com/office/drawing/2014/main" id="{78B119AA-0056-5ACA-8F16-C23B2366785A}"/>
              </a:ext>
            </a:extLst>
          </p:cNvPr>
          <p:cNvCxnSpPr>
            <a:stCxn id="4" idx="2"/>
            <a:endCxn id="6" idx="0"/>
          </p:cNvCxnSpPr>
          <p:nvPr/>
        </p:nvCxnSpPr>
        <p:spPr>
          <a:xfrm rot="5400000">
            <a:off x="3823676" y="1565315"/>
            <a:ext cx="850879" cy="3118338"/>
          </a:xfrm>
          <a:prstGeom prst="curved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rc 11">
            <a:extLst>
              <a:ext uri="{FF2B5EF4-FFF2-40B4-BE49-F238E27FC236}">
                <a16:creationId xmlns:a16="http://schemas.microsoft.com/office/drawing/2014/main" id="{EFCFF8AA-99A2-01D6-76F0-4CA0A72B395E}"/>
              </a:ext>
            </a:extLst>
          </p:cNvPr>
          <p:cNvCxnSpPr>
            <a:stCxn id="4" idx="2"/>
            <a:endCxn id="7" idx="0"/>
          </p:cNvCxnSpPr>
          <p:nvPr/>
        </p:nvCxnSpPr>
        <p:spPr>
          <a:xfrm rot="16200000" flipH="1">
            <a:off x="6987705" y="1519623"/>
            <a:ext cx="850879" cy="3209721"/>
          </a:xfrm>
          <a:prstGeom prst="curved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rc 15">
            <a:extLst>
              <a:ext uri="{FF2B5EF4-FFF2-40B4-BE49-F238E27FC236}">
                <a16:creationId xmlns:a16="http://schemas.microsoft.com/office/drawing/2014/main" id="{967D4A68-DA1A-D596-1323-24E0CEF4FC5F}"/>
              </a:ext>
            </a:extLst>
          </p:cNvPr>
          <p:cNvCxnSpPr>
            <a:stCxn id="7" idx="2"/>
            <a:endCxn id="9" idx="0"/>
          </p:cNvCxnSpPr>
          <p:nvPr/>
        </p:nvCxnSpPr>
        <p:spPr>
          <a:xfrm rot="5400000">
            <a:off x="6987706" y="3293833"/>
            <a:ext cx="850879" cy="3209721"/>
          </a:xfrm>
          <a:prstGeom prst="curved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en arc 17">
            <a:extLst>
              <a:ext uri="{FF2B5EF4-FFF2-40B4-BE49-F238E27FC236}">
                <a16:creationId xmlns:a16="http://schemas.microsoft.com/office/drawing/2014/main" id="{E76F44A2-A2C8-709A-40C6-0B5E90F363CB}"/>
              </a:ext>
            </a:extLst>
          </p:cNvPr>
          <p:cNvCxnSpPr>
            <a:stCxn id="6" idx="2"/>
            <a:endCxn id="9" idx="0"/>
          </p:cNvCxnSpPr>
          <p:nvPr/>
        </p:nvCxnSpPr>
        <p:spPr>
          <a:xfrm rot="16200000" flipH="1">
            <a:off x="3823676" y="3339524"/>
            <a:ext cx="850879" cy="3118338"/>
          </a:xfrm>
          <a:prstGeom prst="curved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01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777F1B-D631-0E07-0334-A3EA55619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53" y="255676"/>
            <a:ext cx="10515600" cy="1325563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  <a:ea typeface="+mj-lt"/>
                <a:cs typeface="+mj-lt"/>
              </a:rPr>
              <a:t>Table of Contents</a:t>
            </a:r>
            <a:endParaRPr lang="fr-FR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ED10796-4B33-3A54-F497-A78F65FD52A5}"/>
              </a:ext>
            </a:extLst>
          </p:cNvPr>
          <p:cNvCxnSpPr>
            <a:cxnSpLocks/>
          </p:cNvCxnSpPr>
          <p:nvPr/>
        </p:nvCxnSpPr>
        <p:spPr>
          <a:xfrm>
            <a:off x="819839" y="1252276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6F9CBD3-30E3-15F7-7C1B-CF4D8FB74943}"/>
              </a:ext>
            </a:extLst>
          </p:cNvPr>
          <p:cNvCxnSpPr>
            <a:cxnSpLocks/>
          </p:cNvCxnSpPr>
          <p:nvPr/>
        </p:nvCxnSpPr>
        <p:spPr>
          <a:xfrm>
            <a:off x="9614589" y="1252276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E4D3BCBD-9181-9C66-0D1D-400846B6B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1BFFFFE-9913-FF10-B086-2ABFD6C7D4A0}"/>
              </a:ext>
            </a:extLst>
          </p:cNvPr>
          <p:cNvSpPr txBox="1"/>
          <p:nvPr/>
        </p:nvSpPr>
        <p:spPr>
          <a:xfrm>
            <a:off x="11343829" y="5910167"/>
            <a:ext cx="18288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 sz="2800" b="1">
                <a:solidFill>
                  <a:schemeClr val="accent2"/>
                </a:solidFill>
              </a:rPr>
              <a:t>1</a:t>
            </a:r>
            <a:endParaRPr lang="fr-FR" sz="2800" b="1">
              <a:solidFill>
                <a:schemeClr val="accent2"/>
              </a:solidFill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801C77C4-8FCA-AE3F-D51C-E0B57B5ADB3E}"/>
              </a:ext>
            </a:extLst>
          </p:cNvPr>
          <p:cNvGrpSpPr/>
          <p:nvPr/>
        </p:nvGrpSpPr>
        <p:grpSpPr>
          <a:xfrm>
            <a:off x="1662721" y="1581238"/>
            <a:ext cx="615139" cy="923330"/>
            <a:chOff x="1583950" y="1363627"/>
            <a:chExt cx="615139" cy="923330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D4ABDD21-A0C0-EF09-1FE8-661C3052A74B}"/>
                </a:ext>
              </a:extLst>
            </p:cNvPr>
            <p:cNvSpPr/>
            <p:nvPr/>
          </p:nvSpPr>
          <p:spPr>
            <a:xfrm>
              <a:off x="1833004" y="1654925"/>
              <a:ext cx="366085" cy="366085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23DB7AD-752D-BF5E-37B2-F927D5FC9E1B}"/>
                </a:ext>
              </a:extLst>
            </p:cNvPr>
            <p:cNvSpPr txBox="1"/>
            <p:nvPr/>
          </p:nvSpPr>
          <p:spPr>
            <a:xfrm>
              <a:off x="1583950" y="1363627"/>
              <a:ext cx="3323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BE" sz="5400" dirty="0"/>
                <a:t>1</a:t>
              </a:r>
              <a:endParaRPr lang="fr-FR" sz="5400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6F6005B-B273-0B34-64E7-C0A113A61CD5}"/>
              </a:ext>
            </a:extLst>
          </p:cNvPr>
          <p:cNvGrpSpPr/>
          <p:nvPr/>
        </p:nvGrpSpPr>
        <p:grpSpPr>
          <a:xfrm>
            <a:off x="1694191" y="2411258"/>
            <a:ext cx="633170" cy="923330"/>
            <a:chOff x="1565919" y="2050236"/>
            <a:chExt cx="633170" cy="923330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4D24521E-B902-911E-69AE-268DEF8F8B08}"/>
                </a:ext>
              </a:extLst>
            </p:cNvPr>
            <p:cNvSpPr/>
            <p:nvPr/>
          </p:nvSpPr>
          <p:spPr>
            <a:xfrm>
              <a:off x="1833004" y="2358385"/>
              <a:ext cx="366085" cy="36608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366BDD7-E0C0-D862-64BE-DD8ED9FF48A1}"/>
                </a:ext>
              </a:extLst>
            </p:cNvPr>
            <p:cNvSpPr txBox="1"/>
            <p:nvPr/>
          </p:nvSpPr>
          <p:spPr>
            <a:xfrm>
              <a:off x="1565919" y="2050236"/>
              <a:ext cx="3323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BE" sz="5400" dirty="0"/>
                <a:t>2</a:t>
              </a:r>
              <a:endParaRPr lang="fr-FR" sz="5400" dirty="0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3DD3CDC7-1BC7-EFFF-A052-4A79C8A8F402}"/>
              </a:ext>
            </a:extLst>
          </p:cNvPr>
          <p:cNvGrpSpPr/>
          <p:nvPr/>
        </p:nvGrpSpPr>
        <p:grpSpPr>
          <a:xfrm>
            <a:off x="1644691" y="4164607"/>
            <a:ext cx="633169" cy="923330"/>
            <a:chOff x="1565919" y="2753697"/>
            <a:chExt cx="633169" cy="923330"/>
          </a:xfrm>
        </p:grpSpPr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BDE18877-69D0-3D5D-E798-24C15F63728A}"/>
                </a:ext>
              </a:extLst>
            </p:cNvPr>
            <p:cNvSpPr/>
            <p:nvPr/>
          </p:nvSpPr>
          <p:spPr>
            <a:xfrm>
              <a:off x="1833003" y="3080387"/>
              <a:ext cx="366085" cy="366085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EB3EBD5-763D-798F-43DD-17E30AF22CF5}"/>
                </a:ext>
              </a:extLst>
            </p:cNvPr>
            <p:cNvSpPr txBox="1"/>
            <p:nvPr/>
          </p:nvSpPr>
          <p:spPr>
            <a:xfrm>
              <a:off x="1565919" y="2753697"/>
              <a:ext cx="6331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BE" sz="5400"/>
                <a:t>3</a:t>
              </a:r>
              <a:endParaRPr lang="fr-FR" sz="5400"/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5E76573D-006C-4982-F45B-4C9A25068F2F}"/>
              </a:ext>
            </a:extLst>
          </p:cNvPr>
          <p:cNvSpPr txBox="1"/>
          <p:nvPr/>
        </p:nvSpPr>
        <p:spPr>
          <a:xfrm>
            <a:off x="2439617" y="2579426"/>
            <a:ext cx="795129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Extremely High Energy (EHE) Neutrinos</a:t>
            </a:r>
            <a:endParaRPr lang="fr-B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26F3A0F-7720-C5EC-E2EE-29619BF32D08}"/>
              </a:ext>
            </a:extLst>
          </p:cNvPr>
          <p:cNvSpPr txBox="1"/>
          <p:nvPr/>
        </p:nvSpPr>
        <p:spPr>
          <a:xfrm>
            <a:off x="2421144" y="1750516"/>
            <a:ext cx="701521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3200" b="1" dirty="0">
                <a:latin typeface="Arial" panose="020B0604020202020204" pitchFamily="34" charset="0"/>
                <a:cs typeface="Arial" panose="020B0604020202020204" pitchFamily="34" charset="0"/>
              </a:rPr>
              <a:t>Neutrino </a:t>
            </a:r>
            <a:r>
              <a:rPr lang="fr-B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Astronomy</a:t>
            </a:r>
            <a:r>
              <a:rPr lang="fr-BE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BE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IceCube</a:t>
            </a:r>
            <a:endParaRPr lang="fr-FR" sz="3200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3A48E05-DA1A-17BF-EDFB-F656EF920731}"/>
              </a:ext>
            </a:extLst>
          </p:cNvPr>
          <p:cNvSpPr txBox="1"/>
          <p:nvPr/>
        </p:nvSpPr>
        <p:spPr>
          <a:xfrm>
            <a:off x="2439617" y="4381951"/>
            <a:ext cx="692166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3200" b="1" dirty="0">
                <a:latin typeface="Arial" panose="020B0604020202020204" pitchFamily="34" charset="0"/>
                <a:cs typeface="Arial" panose="020B0604020202020204" pitchFamily="34" charset="0"/>
              </a:rPr>
              <a:t>Muon bundles </a:t>
            </a:r>
            <a:r>
              <a:rPr lang="fr-B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endParaRPr lang="fr-B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5C715A00-BE0E-40A4-0C67-24C4928C4D16}"/>
              </a:ext>
            </a:extLst>
          </p:cNvPr>
          <p:cNvGrpSpPr/>
          <p:nvPr/>
        </p:nvGrpSpPr>
        <p:grpSpPr>
          <a:xfrm>
            <a:off x="3586981" y="3307823"/>
            <a:ext cx="6263600" cy="1342144"/>
            <a:chOff x="2846069" y="4781522"/>
            <a:chExt cx="3824818" cy="1342144"/>
          </a:xfrm>
        </p:grpSpPr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3C9246D7-06D8-61AB-47BC-F93DF4B7B37D}"/>
                </a:ext>
              </a:extLst>
            </p:cNvPr>
            <p:cNvSpPr txBox="1"/>
            <p:nvPr/>
          </p:nvSpPr>
          <p:spPr>
            <a:xfrm>
              <a:off x="2846069" y="4781522"/>
              <a:ext cx="3824817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l"/>
              <a:r>
                <a:rPr lang="fr-BE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Detection</a:t>
              </a:r>
              <a:endParaRPr lang="fr-FR" sz="2400" b="1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01A44B61-6E2C-6ABD-9605-D0BE525D26A8}"/>
                </a:ext>
              </a:extLst>
            </p:cNvPr>
            <p:cNvSpPr txBox="1"/>
            <p:nvPr/>
          </p:nvSpPr>
          <p:spPr>
            <a:xfrm>
              <a:off x="2846070" y="5292669"/>
              <a:ext cx="3824817" cy="8309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l"/>
              <a:r>
                <a:rPr lang="fr-BE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Atmospheric</a:t>
              </a:r>
              <a:r>
                <a:rPr lang="fr-BE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background: Muon bundles</a:t>
              </a:r>
              <a:endParaRPr lang="fr-FR" sz="2400" b="1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0EFFC8E3-D88C-D4A2-D750-4834A8DCFCF6}"/>
              </a:ext>
            </a:extLst>
          </p:cNvPr>
          <p:cNvGrpSpPr/>
          <p:nvPr/>
        </p:nvGrpSpPr>
        <p:grpSpPr>
          <a:xfrm>
            <a:off x="1644691" y="4994627"/>
            <a:ext cx="633170" cy="923330"/>
            <a:chOff x="1565919" y="2050236"/>
            <a:chExt cx="633170" cy="923330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F3C94CE8-F04B-51AA-0555-23AD5FD15F5B}"/>
                </a:ext>
              </a:extLst>
            </p:cNvPr>
            <p:cNvSpPr/>
            <p:nvPr/>
          </p:nvSpPr>
          <p:spPr>
            <a:xfrm>
              <a:off x="1833004" y="2358385"/>
              <a:ext cx="366085" cy="36608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B5802C5-E113-FE65-16CC-C1A3A1F67C55}"/>
                </a:ext>
              </a:extLst>
            </p:cNvPr>
            <p:cNvSpPr txBox="1"/>
            <p:nvPr/>
          </p:nvSpPr>
          <p:spPr>
            <a:xfrm>
              <a:off x="1565919" y="2050236"/>
              <a:ext cx="3323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BE" sz="5400" dirty="0"/>
                <a:t>4</a:t>
              </a:r>
              <a:endParaRPr lang="fr-FR" sz="5400" dirty="0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2D3D9608-6434-D67E-F619-DE170614507C}"/>
              </a:ext>
            </a:extLst>
          </p:cNvPr>
          <p:cNvSpPr txBox="1"/>
          <p:nvPr/>
        </p:nvSpPr>
        <p:spPr>
          <a:xfrm>
            <a:off x="2390117" y="5162795"/>
            <a:ext cx="680829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Devil’s</a:t>
            </a:r>
            <a:r>
              <a:rPr lang="fr-BE" sz="3200" b="1" dirty="0">
                <a:latin typeface="Arial" panose="020B0604020202020204" pitchFamily="34" charset="0"/>
                <a:cs typeface="Arial" panose="020B0604020202020204" pitchFamily="34" charset="0"/>
              </a:rPr>
              <a:t> Tower model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EED555E-8CEC-1677-650A-DD2B0E357648}"/>
              </a:ext>
            </a:extLst>
          </p:cNvPr>
          <p:cNvSpPr/>
          <p:nvPr/>
        </p:nvSpPr>
        <p:spPr>
          <a:xfrm>
            <a:off x="3446277" y="3473411"/>
            <a:ext cx="126108" cy="13048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FC496CB-1CDD-37FE-3414-C19601711A3F}"/>
              </a:ext>
            </a:extLst>
          </p:cNvPr>
          <p:cNvSpPr/>
          <p:nvPr/>
        </p:nvSpPr>
        <p:spPr>
          <a:xfrm>
            <a:off x="3446277" y="4014537"/>
            <a:ext cx="126108" cy="13048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2008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E4480A-DC42-0058-1CE6-2A971FA8BC98}"/>
              </a:ext>
            </a:extLst>
          </p:cNvPr>
          <p:cNvSpPr/>
          <p:nvPr/>
        </p:nvSpPr>
        <p:spPr>
          <a:xfrm>
            <a:off x="638881" y="670218"/>
            <a:ext cx="10909640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Thank you</a:t>
            </a:r>
            <a:endParaRPr lang="en-US" sz="6600" b="1" cap="none" spc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4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 descr="Une image contenant Caractère coloré, Diode électroluminescente, obscurité, nuit&#10;&#10;Le contenu généré par l’IA peut être incorrect.">
            <a:extLst>
              <a:ext uri="{FF2B5EF4-FFF2-40B4-BE49-F238E27FC236}">
                <a16:creationId xmlns:a16="http://schemas.microsoft.com/office/drawing/2014/main" id="{5F4298CD-2FDB-A5FC-6220-FA02588DAA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96"/>
          <a:stretch>
            <a:fillRect/>
          </a:stretch>
        </p:blipFill>
        <p:spPr>
          <a:xfrm>
            <a:off x="2864849" y="801098"/>
            <a:ext cx="6457704" cy="4579991"/>
          </a:xfrm>
          <a:prstGeom prst="rect">
            <a:avLst/>
          </a:prstGeom>
        </p:spPr>
      </p:pic>
      <p:pic>
        <p:nvPicPr>
          <p:cNvPr id="6" name="Image 5" descr="Une image contenant texte, Police, capture d’écran, Graphique&#10;&#10;Le contenu généré par l’IA peut être incorrect.">
            <a:extLst>
              <a:ext uri="{FF2B5EF4-FFF2-40B4-BE49-F238E27FC236}">
                <a16:creationId xmlns:a16="http://schemas.microsoft.com/office/drawing/2014/main" id="{CCEAF417-155B-0C18-FB2B-72F77B48C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4708" y="5016973"/>
            <a:ext cx="3758184" cy="1170809"/>
          </a:xfrm>
          <a:prstGeom prst="rect">
            <a:avLst/>
          </a:prstGeom>
        </p:spPr>
      </p:pic>
      <p:pic>
        <p:nvPicPr>
          <p:cNvPr id="5" name="Image 4" descr="Une image contenant cercle, capture d’écran, logo, conception&#10;&#10;Le contenu généré par l’IA peut être incorrect.">
            <a:extLst>
              <a:ext uri="{FF2B5EF4-FFF2-40B4-BE49-F238E27FC236}">
                <a16:creationId xmlns:a16="http://schemas.microsoft.com/office/drawing/2014/main" id="{1B1715B2-684F-624A-AFA8-692185CCF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376" y="4962495"/>
            <a:ext cx="4337304" cy="12252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286FA20-8444-7A01-2F3D-6280BCFB21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8" b="23706"/>
          <a:stretch/>
        </p:blipFill>
        <p:spPr>
          <a:xfrm>
            <a:off x="292608" y="4919687"/>
            <a:ext cx="2841080" cy="146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43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EA055-FF22-DE4A-46EE-3D5533A72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CE5A99-F70F-6576-EE48-7BECCD0863A1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Smoothness</a:t>
            </a:r>
            <a:endParaRPr lang="fr-BE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7E623F4-A8D0-03F3-0F03-822CD8E75FDE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D31EA5D-2F24-3A61-D091-66575A3D75CE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38F4E760-5CE4-90B8-3D5E-88937A0F3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574E396F-30FC-4FC9-FA97-ABEC304EF8BD}"/>
                  </a:ext>
                </a:extLst>
              </p:cNvPr>
              <p:cNvSpPr txBox="1"/>
              <p:nvPr/>
            </p:nvSpPr>
            <p:spPr>
              <a:xfrm>
                <a:off x="838199" y="6308209"/>
                <a:ext cx="6521604" cy="821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/>
                  <a:t>Smoothness: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BE" b="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nl-BE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BE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BE" i="1" dirty="0">
                            <a:latin typeface="Cambria Math" panose="02040503050406030204" pitchFamily="18" charset="0"/>
                          </a:rPr>
                          <m:t>𝑗</m:t>
                        </m:r>
                      </m:num>
                      <m:den>
                        <m:r>
                          <a:rPr lang="nl-BE" i="1" dirty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nl-BE" i="1" dirty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nl-BE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nl-B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BE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nl-BE" i="1" dirty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nl-B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BE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nl-BE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fr-FR" dirty="0"/>
                  <a:t>                       </a:t>
                </a:r>
                <a:r>
                  <a:rPr lang="fr-BE" dirty="0"/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BE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  <m:r>
                      <a:rPr lang="nl-B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B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nl-B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nl-B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1, </m:t>
                        </m:r>
                        <m:r>
                          <a:rPr lang="nl-B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fr-BE" dirty="0"/>
                  <a:t> 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574E396F-30FC-4FC9-FA97-ABEC304EF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6308209"/>
                <a:ext cx="6521604" cy="821250"/>
              </a:xfrm>
              <a:prstGeom prst="rect">
                <a:avLst/>
              </a:prstGeom>
              <a:blipFill>
                <a:blip r:embed="rId3"/>
                <a:stretch>
                  <a:fillRect l="-77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459B1C04-46C2-E100-73B4-A0EA18743CCD}"/>
              </a:ext>
            </a:extLst>
          </p:cNvPr>
          <p:cNvSpPr txBox="1"/>
          <p:nvPr/>
        </p:nvSpPr>
        <p:spPr>
          <a:xfrm>
            <a:off x="838200" y="1527717"/>
            <a:ext cx="639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List of the </a:t>
            </a:r>
            <a:r>
              <a:rPr lang="fr-BE" dirty="0" err="1"/>
              <a:t>projected</a:t>
            </a:r>
            <a:r>
              <a:rPr lang="fr-BE" dirty="0"/>
              <a:t> position of the hit DOMS:</a:t>
            </a:r>
            <a:endParaRPr lang="fr-B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90884B0-D5A0-4E9E-7BC8-605F99BA9A35}"/>
                  </a:ext>
                </a:extLst>
              </p:cNvPr>
              <p:cNvSpPr txBox="1"/>
              <p:nvPr/>
            </p:nvSpPr>
            <p:spPr>
              <a:xfrm>
                <a:off x="1204331" y="1918514"/>
                <a:ext cx="6032810" cy="651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BE" i="1" dirty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fr-BE" i="1" dirty="0" err="1">
                        <a:latin typeface="Cambria Math" panose="02040503050406030204" pitchFamily="18" charset="0"/>
                      </a:rPr>
                      <m:t>𝐴𝑙𝑜𝑛𝑔𝑇𝑟𝑎𝑐𝑘</m:t>
                    </m:r>
                    <m:r>
                      <a:rPr lang="fr-BE" i="1" dirty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B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i="1" dirty="0">
                            <a:latin typeface="Cambria Math" panose="02040503050406030204" pitchFamily="18" charset="0"/>
                          </a:rPr>
                          <m:t>𝐷𝑂𝑀</m:t>
                        </m:r>
                      </m:e>
                      <m:sub>
                        <m:r>
                          <a:rPr lang="nl-B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fr-BE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fr-BE" i="1" dirty="0">
                        <a:latin typeface="Cambria Math" panose="02040503050406030204" pitchFamily="18" charset="0"/>
                      </a:rPr>
                      <m:t>𝑇𝑟𝑎𝑐𝑘</m:t>
                    </m:r>
                    <m:r>
                      <a:rPr lang="fr-BE" i="1" dirty="0">
                        <a:latin typeface="Cambria Math" panose="02040503050406030204" pitchFamily="18" charset="0"/>
                      </a:rPr>
                      <m:t>)= </m:t>
                    </m:r>
                  </m:oMath>
                </a14:m>
                <a:r>
                  <a:rPr lang="fr-BE" dirty="0" err="1"/>
                  <a:t>projected</a:t>
                </a:r>
                <a:r>
                  <a:rPr lang="fr-BE" dirty="0"/>
                  <a:t> position 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B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BE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nl-BE" i="1" dirty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fr-BE" dirty="0"/>
                  <a:t> DOM on the line of the </a:t>
                </a:r>
                <a:r>
                  <a:rPr lang="fr-BE" dirty="0" err="1"/>
                  <a:t>configured</a:t>
                </a:r>
                <a:r>
                  <a:rPr lang="fr-BE" dirty="0"/>
                  <a:t> </a:t>
                </a:r>
                <a:r>
                  <a:rPr lang="fr-BE" dirty="0" err="1"/>
                  <a:t>track</a:t>
                </a:r>
                <a:endParaRPr lang="fr-BE" sz="16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790884B0-D5A0-4E9E-7BC8-605F99BA9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331" y="1918514"/>
                <a:ext cx="6032810" cy="651269"/>
              </a:xfrm>
              <a:prstGeom prst="rect">
                <a:avLst/>
              </a:prstGeom>
              <a:blipFill>
                <a:blip r:embed="rId4"/>
                <a:stretch>
                  <a:fillRect t="-5769" r="-842" b="-13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A9E1D63-E678-8D1C-74CE-DE6C4450F5CA}"/>
                  </a:ext>
                </a:extLst>
              </p:cNvPr>
              <p:cNvSpPr txBox="1"/>
              <p:nvPr/>
            </p:nvSpPr>
            <p:spPr>
              <a:xfrm>
                <a:off x="2062980" y="2638423"/>
                <a:ext cx="5174161" cy="6512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BE" dirty="0"/>
                  <a:t>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B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  <m:r>
                      <a:rPr lang="nl-B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B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nl-B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B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1, </m:t>
                        </m:r>
                        <m:sSub>
                          <m:sSubPr>
                            <m:ctrlPr>
                              <a:rPr lang="nl-B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B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nl-B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h𝑖𝑡</m:t>
                            </m:r>
                          </m:sub>
                        </m:sSub>
                      </m:e>
                    </m:d>
                  </m:oMath>
                </a14:m>
                <a:r>
                  <a:rPr lang="fr-BE" dirty="0"/>
                  <a:t> </a:t>
                </a:r>
              </a:p>
              <a:p>
                <a:r>
                  <a:rPr lang="fr-BE" dirty="0"/>
                  <a:t>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nl-BE" i="1">
                            <a:latin typeface="Cambria Math" panose="02040503050406030204" pitchFamily="18" charset="0"/>
                          </a:rPr>
                          <m:t>h𝑖𝑡</m:t>
                        </m:r>
                      </m:sub>
                    </m:sSub>
                  </m:oMath>
                </a14:m>
                <a:r>
                  <a:rPr lang="fr-BE" dirty="0"/>
                  <a:t> = the total </a:t>
                </a:r>
                <a:r>
                  <a:rPr lang="fr-BE" dirty="0" err="1"/>
                  <a:t>number</a:t>
                </a:r>
                <a:r>
                  <a:rPr lang="fr-BE" dirty="0"/>
                  <a:t> of hits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A9E1D63-E678-8D1C-74CE-DE6C4450F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980" y="2638423"/>
                <a:ext cx="5174161" cy="651269"/>
              </a:xfrm>
              <a:prstGeom prst="rect">
                <a:avLst/>
              </a:prstGeom>
              <a:blipFill>
                <a:blip r:embed="rId5"/>
                <a:stretch>
                  <a:fillRect l="-980" t="-3774" b="-1132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14">
            <a:extLst>
              <a:ext uri="{FF2B5EF4-FFF2-40B4-BE49-F238E27FC236}">
                <a16:creationId xmlns:a16="http://schemas.microsoft.com/office/drawing/2014/main" id="{9D79A893-C5A7-9461-790A-0200CD7F8DBC}"/>
              </a:ext>
            </a:extLst>
          </p:cNvPr>
          <p:cNvSpPr txBox="1"/>
          <p:nvPr/>
        </p:nvSpPr>
        <p:spPr>
          <a:xfrm>
            <a:off x="815896" y="3934307"/>
            <a:ext cx="6543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dirty="0"/>
              <a:t>The « distance » </a:t>
            </a:r>
            <a:r>
              <a:rPr lang="fr-BE" dirty="0" err="1"/>
              <a:t>list</a:t>
            </a:r>
            <a:r>
              <a:rPr lang="fr-BE" dirty="0"/>
              <a:t> </a:t>
            </a:r>
            <a:r>
              <a:rPr lang="fr-BE" dirty="0" err="1"/>
              <a:t>is</a:t>
            </a:r>
            <a:r>
              <a:rPr lang="fr-BE" dirty="0"/>
              <a:t> </a:t>
            </a:r>
            <a:r>
              <a:rPr lang="fr-BE" dirty="0" err="1"/>
              <a:t>rated</a:t>
            </a:r>
            <a:r>
              <a:rPr lang="fr-BE" dirty="0"/>
              <a:t> in </a:t>
            </a:r>
            <a:r>
              <a:rPr lang="fr-BE" dirty="0" err="1"/>
              <a:t>ascending</a:t>
            </a:r>
            <a:r>
              <a:rPr lang="fr-BE" dirty="0"/>
              <a:t> </a:t>
            </a:r>
            <a:r>
              <a:rPr lang="fr-BE" dirty="0" err="1"/>
              <a:t>order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FD972C7-1765-0233-55DD-D2B7292F7027}"/>
                  </a:ext>
                </a:extLst>
              </p:cNvPr>
              <p:cNvSpPr txBox="1"/>
              <p:nvPr/>
            </p:nvSpPr>
            <p:spPr>
              <a:xfrm>
                <a:off x="1306549" y="4363430"/>
                <a:ext cx="53395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BE" i="1" dirty="0" smtClean="0">
                          <a:latin typeface="Cambria Math" panose="02040503050406030204" pitchFamily="18" charset="0"/>
                        </a:rPr>
                        <m:t>𝑎𝑠𝑐𝐷𝑂𝑀𝐷𝑖𝑠𝑡𝐿𝑖𝑠𝑡</m:t>
                      </m:r>
                      <m:r>
                        <a:rPr lang="fr-BE" i="1" dirty="0" smtClean="0">
                          <a:latin typeface="Cambria Math" panose="02040503050406030204" pitchFamily="18" charset="0"/>
                        </a:rPr>
                        <m:t> := </m:t>
                      </m:r>
                      <m:r>
                        <a:rPr lang="fr-BE" i="1" dirty="0" err="1">
                          <a:latin typeface="Cambria Math" panose="02040503050406030204" pitchFamily="18" charset="0"/>
                        </a:rPr>
                        <m:t>𝑎𝑠𝑐𝑒𝑛𝑑𝑖𝑛𝑔</m:t>
                      </m:r>
                      <m:r>
                        <a:rPr lang="fr-BE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BE" i="1" dirty="0" smtClean="0">
                          <a:latin typeface="Cambria Math" panose="02040503050406030204" pitchFamily="18" charset="0"/>
                        </a:rPr>
                        <m:t>𝑆𝑜𝑟𝑡</m:t>
                      </m:r>
                      <m:r>
                        <a:rPr lang="fr-BE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BE" i="1" dirty="0" err="1" smtClean="0">
                          <a:latin typeface="Cambria Math" panose="02040503050406030204" pitchFamily="18" charset="0"/>
                        </a:rPr>
                        <m:t>𝑑𝑜𝑚𝐷𝑖𝑠𝑡𝐿𝑖𝑠𝑡</m:t>
                      </m:r>
                      <m:r>
                        <a:rPr lang="fr-BE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FD972C7-1765-0233-55DD-D2B7292F7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549" y="4363430"/>
                <a:ext cx="5339577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76EFFF2-6AA4-A83E-1D04-1F51EFDFCADB}"/>
                  </a:ext>
                </a:extLst>
              </p:cNvPr>
              <p:cNvSpPr txBox="1"/>
              <p:nvPr/>
            </p:nvSpPr>
            <p:spPr>
              <a:xfrm>
                <a:off x="815896" y="4868790"/>
                <a:ext cx="642124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BE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nl-B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BE" dirty="0"/>
                  <a:t> </a:t>
                </a:r>
                <a:r>
                  <a:rPr lang="fr-BE" dirty="0" err="1"/>
                  <a:t>is</a:t>
                </a:r>
                <a:r>
                  <a:rPr lang="fr-BE" dirty="0"/>
                  <a:t> the </a:t>
                </a:r>
                <a:r>
                  <a:rPr lang="fr-BE" dirty="0" err="1"/>
                  <a:t>lenght</a:t>
                </a:r>
                <a:r>
                  <a:rPr lang="fr-BE" dirty="0"/>
                  <a:t> of the </a:t>
                </a:r>
                <a:r>
                  <a:rPr lang="fr-BE" dirty="0" err="1"/>
                  <a:t>track</a:t>
                </a:r>
                <a:r>
                  <a:rPr lang="fr-BE" dirty="0"/>
                  <a:t> to the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B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BE" i="1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nl-BE" i="1" dirty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  <m:r>
                      <a:rPr lang="nl-B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BE" dirty="0"/>
                  <a:t> pulse in regard to the first pulse in </a:t>
                </a:r>
                <a:r>
                  <a:rPr lang="fr-BE" dirty="0" err="1"/>
                  <a:t>sorted</a:t>
                </a:r>
                <a:r>
                  <a:rPr lang="fr-BE" dirty="0"/>
                  <a:t> distance </a:t>
                </a:r>
                <a:r>
                  <a:rPr lang="fr-BE" dirty="0" err="1"/>
                  <a:t>list</a:t>
                </a:r>
                <a:endParaRPr lang="fr-BE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76EFFF2-6AA4-A83E-1D04-1F51EFDFC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896" y="4868790"/>
                <a:ext cx="6421245" cy="646331"/>
              </a:xfrm>
              <a:prstGeom prst="rect">
                <a:avLst/>
              </a:prstGeom>
              <a:blipFill>
                <a:blip r:embed="rId7"/>
                <a:stretch>
                  <a:fillRect l="-791" t="-3846" b="-153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77F887F-7E6E-AEF0-EB26-B4D054B748DF}"/>
                  </a:ext>
                </a:extLst>
              </p:cNvPr>
              <p:cNvSpPr txBox="1"/>
              <p:nvPr/>
            </p:nvSpPr>
            <p:spPr>
              <a:xfrm>
                <a:off x="838199" y="5695249"/>
                <a:ext cx="6398942" cy="544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BE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fr-BE" dirty="0"/>
                  <a:t> </a:t>
                </a:r>
                <a:r>
                  <a:rPr lang="fr-BE" dirty="0" err="1"/>
                  <a:t>is</a:t>
                </a:r>
                <a:r>
                  <a:rPr lang="fr-BE" dirty="0"/>
                  <a:t> the pulse </a:t>
                </a:r>
                <a:r>
                  <a:rPr lang="fr-BE" dirty="0" err="1"/>
                  <a:t>with</a:t>
                </a:r>
                <a:r>
                  <a:rPr lang="fr-BE" dirty="0"/>
                  <a:t>: </a:t>
                </a:r>
                <a14:m>
                  <m:oMath xmlns:m="http://schemas.openxmlformats.org/officeDocument/2006/math">
                    <m:r>
                      <a:rPr lang="fr-BE" i="1" dirty="0" smtClean="0">
                        <a:latin typeface="Cambria Math" panose="02040503050406030204" pitchFamily="18" charset="0"/>
                      </a:rPr>
                      <m:t>𝑚𝑎𝑥</m:t>
                    </m:r>
                    <m:r>
                      <a:rPr lang="fr-BE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B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fr-B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BE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nl-BE" i="1" dirty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num>
                              <m:den>
                                <m:r>
                                  <a:rPr lang="nl-BE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den>
                            </m:f>
                            <m:r>
                              <a:rPr lang="nl-BE" i="1" dirty="0"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d>
                              <m:dPr>
                                <m:begChr m:val=""/>
                                <m:endChr m:val="|"/>
                                <m:ctrlPr>
                                  <a:rPr lang="nl-BE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nl-BE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nl-BE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BE" i="1" dirty="0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e>
                                      <m:sub>
                                        <m:r>
                                          <a:rPr lang="nl-BE" i="1" dirty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nl-BE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BE" i="1" dirty="0"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e>
                                      <m:sub>
                                        <m:r>
                                          <a:rPr lang="nl-BE" i="1" dirty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fr-BE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77F887F-7E6E-AEF0-EB26-B4D054B74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5695249"/>
                <a:ext cx="6398942" cy="544252"/>
              </a:xfrm>
              <a:prstGeom prst="rect">
                <a:avLst/>
              </a:prstGeom>
              <a:blipFill>
                <a:blip r:embed="rId8"/>
                <a:stretch>
                  <a:fillRect l="-198" t="-156818" b="-2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D8C49C4-FB80-7776-1C5E-D40D28B2C11B}"/>
                  </a:ext>
                </a:extLst>
              </p:cNvPr>
              <p:cNvSpPr txBox="1"/>
              <p:nvPr/>
            </p:nvSpPr>
            <p:spPr>
              <a:xfrm>
                <a:off x="1204332" y="3332717"/>
                <a:ext cx="5174161" cy="4031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i="1" dirty="0" smtClean="0">
                          <a:latin typeface="Cambria Math" panose="02040503050406030204" pitchFamily="18" charset="0"/>
                        </a:rPr>
                        <m:t>𝑑𝑜𝑚𝐷𝑖𝑠𝑡𝐿𝑖𝑠𝑡</m:t>
                      </m:r>
                      <m:r>
                        <a:rPr lang="fr-BE" i="1" dirty="0" smtClean="0">
                          <a:latin typeface="Cambria Math" panose="02040503050406030204" pitchFamily="18" charset="0"/>
                        </a:rPr>
                        <m:t>:={</m:t>
                      </m:r>
                      <m:r>
                        <a:rPr lang="fr-BE" i="1" dirty="0" err="1" smtClean="0">
                          <a:latin typeface="Cambria Math" panose="02040503050406030204" pitchFamily="18" charset="0"/>
                        </a:rPr>
                        <m:t>𝑑𝑖𝑠𝑡𝐴𝑙𝑜𝑛𝑔𝑇𝑟𝑎𝑐𝑘</m:t>
                      </m:r>
                      <m:r>
                        <a:rPr lang="fr-BE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BE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i="1" dirty="0">
                              <a:latin typeface="Cambria Math" panose="02040503050406030204" pitchFamily="18" charset="0"/>
                            </a:rPr>
                            <m:t>𝐷𝑂𝑀</m:t>
                          </m:r>
                        </m:e>
                        <m:sub>
                          <m:r>
                            <a:rPr lang="fr-BE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fr-BE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BE" i="1" dirty="0">
                          <a:latin typeface="Cambria Math" panose="02040503050406030204" pitchFamily="18" charset="0"/>
                        </a:rPr>
                        <m:t>𝑇𝑟𝑎𝑐𝑘</m:t>
                      </m:r>
                      <m:r>
                        <a:rPr lang="fr-BE" i="1" dirty="0"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D8C49C4-FB80-7776-1C5E-D40D28B2C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332" y="3332717"/>
                <a:ext cx="5174161" cy="403124"/>
              </a:xfrm>
              <a:prstGeom prst="rect">
                <a:avLst/>
              </a:prstGeom>
              <a:blipFill>
                <a:blip r:embed="rId9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>
            <a:extLst>
              <a:ext uri="{FF2B5EF4-FFF2-40B4-BE49-F238E27FC236}">
                <a16:creationId xmlns:a16="http://schemas.microsoft.com/office/drawing/2014/main" id="{10C1E97B-C13D-C328-153B-7EA72EFD3DD9}"/>
              </a:ext>
            </a:extLst>
          </p:cNvPr>
          <p:cNvSpPr txBox="1"/>
          <p:nvPr/>
        </p:nvSpPr>
        <p:spPr>
          <a:xfrm>
            <a:off x="568713" y="1535868"/>
            <a:ext cx="63561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b="1" dirty="0">
                <a:solidFill>
                  <a:schemeClr val="accent2"/>
                </a:solidFill>
              </a:rPr>
              <a:t>1.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01F53A9-D50B-A383-442D-EBD7DD2465AC}"/>
              </a:ext>
            </a:extLst>
          </p:cNvPr>
          <p:cNvSpPr txBox="1"/>
          <p:nvPr/>
        </p:nvSpPr>
        <p:spPr>
          <a:xfrm>
            <a:off x="568713" y="3931660"/>
            <a:ext cx="63561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b="1" dirty="0">
                <a:solidFill>
                  <a:schemeClr val="accent2"/>
                </a:solidFill>
              </a:rPr>
              <a:t>2.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168DE38-0843-7A1D-D71A-59A2E99EDA99}"/>
              </a:ext>
            </a:extLst>
          </p:cNvPr>
          <p:cNvSpPr txBox="1"/>
          <p:nvPr/>
        </p:nvSpPr>
        <p:spPr>
          <a:xfrm>
            <a:off x="568713" y="4866143"/>
            <a:ext cx="63561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b="1" dirty="0">
                <a:solidFill>
                  <a:schemeClr val="accent2"/>
                </a:solidFill>
              </a:rPr>
              <a:t>3.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11F2F70-B0F6-CDB8-073C-2877F0C5E1A9}"/>
              </a:ext>
            </a:extLst>
          </p:cNvPr>
          <p:cNvSpPr txBox="1"/>
          <p:nvPr/>
        </p:nvSpPr>
        <p:spPr>
          <a:xfrm>
            <a:off x="568712" y="5797979"/>
            <a:ext cx="63561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b="1" dirty="0">
                <a:solidFill>
                  <a:schemeClr val="accent2"/>
                </a:solidFill>
              </a:rPr>
              <a:t>4.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81E70CD-C8F4-C386-E47D-2B672A6D7506}"/>
              </a:ext>
            </a:extLst>
          </p:cNvPr>
          <p:cNvSpPr txBox="1"/>
          <p:nvPr/>
        </p:nvSpPr>
        <p:spPr>
          <a:xfrm>
            <a:off x="579863" y="6419629"/>
            <a:ext cx="63561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b="1" dirty="0">
                <a:solidFill>
                  <a:schemeClr val="accent2"/>
                </a:solidFill>
              </a:rPr>
              <a:t>5.</a:t>
            </a:r>
          </a:p>
        </p:txBody>
      </p:sp>
      <p:pic>
        <p:nvPicPr>
          <p:cNvPr id="33" name="Image 32" descr="Une image contenant ligne, jaune, Police&#10;&#10;Le contenu généré par l’IA peut être incorrect.">
            <a:extLst>
              <a:ext uri="{FF2B5EF4-FFF2-40B4-BE49-F238E27FC236}">
                <a16:creationId xmlns:a16="http://schemas.microsoft.com/office/drawing/2014/main" id="{5F2E6F1B-D77C-9F23-36E0-FB6AEA3D79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6646" y="1825625"/>
            <a:ext cx="3979458" cy="1054796"/>
          </a:xfrm>
          <a:prstGeom prst="rect">
            <a:avLst/>
          </a:prstGeom>
        </p:spPr>
      </p:pic>
      <p:pic>
        <p:nvPicPr>
          <p:cNvPr id="38" name="Image 37" descr="Une image contenant Police, ligne&#10;&#10;Le contenu généré par l’IA peut être incorrect.">
            <a:extLst>
              <a:ext uri="{FF2B5EF4-FFF2-40B4-BE49-F238E27FC236}">
                <a16:creationId xmlns:a16="http://schemas.microsoft.com/office/drawing/2014/main" id="{1AB0472C-18E6-574D-5232-8C2A15D79F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2385" y="3536784"/>
            <a:ext cx="3813719" cy="1089634"/>
          </a:xfrm>
          <a:prstGeom prst="rect">
            <a:avLst/>
          </a:prstGeom>
        </p:spPr>
      </p:pic>
      <p:pic>
        <p:nvPicPr>
          <p:cNvPr id="39" name="Image 38" descr="Une image contenant Police, lign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E68E6512-18B2-05E8-E38D-FE0BF61E8F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2385" y="5309621"/>
            <a:ext cx="3813719" cy="1183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39F80378-331A-6D69-004A-A59F614C4979}"/>
                  </a:ext>
                </a:extLst>
              </p:cNvPr>
              <p:cNvSpPr txBox="1"/>
              <p:nvPr/>
            </p:nvSpPr>
            <p:spPr>
              <a:xfrm>
                <a:off x="8992835" y="1478291"/>
                <a:ext cx="9634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39F80378-331A-6D69-004A-A59F614C4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835" y="1478291"/>
                <a:ext cx="963405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44277053-2785-36C2-A047-2B906F93993B}"/>
                  </a:ext>
                </a:extLst>
              </p:cNvPr>
              <p:cNvSpPr txBox="1"/>
              <p:nvPr/>
            </p:nvSpPr>
            <p:spPr>
              <a:xfrm>
                <a:off x="8992836" y="3164947"/>
                <a:ext cx="10916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=0.39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44277053-2785-36C2-A047-2B906F939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836" y="3164947"/>
                <a:ext cx="109164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9E369ED7-1DF1-2931-DB14-203A80FAEC86}"/>
                  </a:ext>
                </a:extLst>
              </p:cNvPr>
              <p:cNvSpPr txBox="1"/>
              <p:nvPr/>
            </p:nvSpPr>
            <p:spPr>
              <a:xfrm>
                <a:off x="8992835" y="4940289"/>
                <a:ext cx="13160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=− 0.34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9E369ED7-1DF1-2931-DB14-203A80FAE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835" y="4940289"/>
                <a:ext cx="1316066" cy="369332"/>
              </a:xfrm>
              <a:prstGeom prst="rect">
                <a:avLst/>
              </a:prstGeom>
              <a:blipFill>
                <a:blip r:embed="rId1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266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6F14B-4E0E-BDBA-C3D4-A296B3450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59">
            <a:extLst>
              <a:ext uri="{FF2B5EF4-FFF2-40B4-BE49-F238E27FC236}">
                <a16:creationId xmlns:a16="http://schemas.microsoft.com/office/drawing/2014/main" id="{9C000CB4-DE30-A5ED-063A-055607D9F1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7213085" y="1859965"/>
            <a:ext cx="3102531" cy="1551266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C718B324-F6C7-9D8C-EF8C-9AF1950475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068" y="1853905"/>
            <a:ext cx="2820105" cy="158630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E146A5C-D424-6F1F-B6F9-805EBF6A477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Astrophysical</a:t>
            </a:r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Goals 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66F4E8B-71D9-7C0A-6A99-F0F3FEE8EF16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53F4632-14AA-2013-38F9-1751B78715EC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C96A5CAF-4DCF-EDB6-619A-AB7DA42109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00D492E-21FD-D7FF-A694-37BE120A488F}"/>
              </a:ext>
            </a:extLst>
          </p:cNvPr>
          <p:cNvSpPr txBox="1"/>
          <p:nvPr/>
        </p:nvSpPr>
        <p:spPr>
          <a:xfrm>
            <a:off x="11353800" y="6123501"/>
            <a:ext cx="182880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2800" b="1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E5B84F2-4FC2-C7CE-9439-E8B7570778DA}"/>
              </a:ext>
            </a:extLst>
          </p:cNvPr>
          <p:cNvSpPr txBox="1"/>
          <p:nvPr/>
        </p:nvSpPr>
        <p:spPr>
          <a:xfrm>
            <a:off x="838200" y="195848"/>
            <a:ext cx="85185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1600" dirty="0" err="1"/>
              <a:t>IceCube</a:t>
            </a:r>
            <a:r>
              <a:rPr lang="fr-BE" sz="1600" dirty="0"/>
              <a:t> detector 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—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 EHE neutrinos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Muon Bundles </a:t>
            </a:r>
            <a:r>
              <a:rPr lang="fr-BE" sz="1600" dirty="0" err="1">
                <a:solidFill>
                  <a:schemeClr val="bg2">
                    <a:lumMod val="75000"/>
                  </a:schemeClr>
                </a:solidFill>
              </a:rPr>
              <a:t>Characteristics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Devil’s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tower</a:t>
            </a:r>
            <a:endParaRPr lang="fr-FR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5DDCE1-7418-EC11-BE63-ED0FCB386A37}"/>
              </a:ext>
            </a:extLst>
          </p:cNvPr>
          <p:cNvSpPr txBox="1"/>
          <p:nvPr/>
        </p:nvSpPr>
        <p:spPr>
          <a:xfrm>
            <a:off x="3293287" y="1451960"/>
            <a:ext cx="5001684" cy="37767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EHE neutrino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= neutrino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&gt; 10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PeV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D2CC9EF0-4246-5D0D-CD64-DCD6809E20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1157794"/>
              </p:ext>
            </p:extLst>
          </p:nvPr>
        </p:nvGraphicFramePr>
        <p:xfrm>
          <a:off x="348752" y="3469198"/>
          <a:ext cx="11494496" cy="555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2F889CCE-ECE6-1DF7-7ECF-9DF926D69157}"/>
              </a:ext>
            </a:extLst>
          </p:cNvPr>
          <p:cNvSpPr txBox="1"/>
          <p:nvPr/>
        </p:nvSpPr>
        <p:spPr>
          <a:xfrm>
            <a:off x="396792" y="2458203"/>
            <a:ext cx="5397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/>
              <a:t>Produced</a:t>
            </a:r>
            <a:r>
              <a:rPr lang="fr-BE" sz="1600" dirty="0"/>
              <a:t> </a:t>
            </a:r>
            <a:r>
              <a:rPr lang="fr-BE" sz="1600" dirty="0" err="1"/>
              <a:t>directly</a:t>
            </a:r>
            <a:r>
              <a:rPr lang="fr-BE" sz="1600" dirty="0"/>
              <a:t> in point-like sources </a:t>
            </a:r>
          </a:p>
          <a:p>
            <a:pPr algn="ctr"/>
            <a:r>
              <a:rPr lang="fr-BE" sz="1600" dirty="0"/>
              <a:t>AGN, </a:t>
            </a:r>
            <a:r>
              <a:rPr lang="fr-BE" sz="1600" dirty="0" err="1"/>
              <a:t>GRBs</a:t>
            </a:r>
            <a:r>
              <a:rPr lang="fr-BE" sz="1600" dirty="0"/>
              <a:t>, …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100261B-ABE7-AE63-9F97-02F2A99D3148}"/>
                  </a:ext>
                </a:extLst>
              </p:cNvPr>
              <p:cNvSpPr txBox="1"/>
              <p:nvPr/>
            </p:nvSpPr>
            <p:spPr>
              <a:xfrm>
                <a:off x="6197990" y="2447655"/>
                <a:ext cx="5397338" cy="605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600" dirty="0"/>
                  <a:t>Produced via UHECR–CMB/EBL interactions (GZK process)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sz="16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nl-BE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nl-B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nl-B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→ </m:t>
                      </m:r>
                      <m:sSup>
                        <m:sSupPr>
                          <m:ctrlPr>
                            <a:rPr lang="nl-B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nl-B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nl-B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nl-B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nl-B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nl-B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B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nl-B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100261B-ABE7-AE63-9F97-02F2A99D3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990" y="2447655"/>
                <a:ext cx="5397338" cy="605871"/>
              </a:xfrm>
              <a:prstGeom prst="rect">
                <a:avLst/>
              </a:prstGeom>
              <a:blipFill>
                <a:blip r:embed="rId12"/>
                <a:stretch>
                  <a:fillRect t="-2041" b="-20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en arc 10">
            <a:extLst>
              <a:ext uri="{FF2B5EF4-FFF2-40B4-BE49-F238E27FC236}">
                <a16:creationId xmlns:a16="http://schemas.microsoft.com/office/drawing/2014/main" id="{810C5109-3512-3187-69B9-1A6E10195848}"/>
              </a:ext>
            </a:extLst>
          </p:cNvPr>
          <p:cNvCxnSpPr>
            <a:stCxn id="6" idx="2"/>
            <a:endCxn id="7" idx="0"/>
          </p:cNvCxnSpPr>
          <p:nvPr/>
        </p:nvCxnSpPr>
        <p:spPr>
          <a:xfrm rot="5400000">
            <a:off x="4130509" y="794583"/>
            <a:ext cx="628572" cy="2698668"/>
          </a:xfrm>
          <a:prstGeom prst="curved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en arc 12">
            <a:extLst>
              <a:ext uri="{FF2B5EF4-FFF2-40B4-BE49-F238E27FC236}">
                <a16:creationId xmlns:a16="http://schemas.microsoft.com/office/drawing/2014/main" id="{4A1C12FD-1A59-FFE4-51B6-1EA7304E2A77}"/>
              </a:ext>
            </a:extLst>
          </p:cNvPr>
          <p:cNvCxnSpPr>
            <a:stCxn id="6" idx="2"/>
            <a:endCxn id="9" idx="0"/>
          </p:cNvCxnSpPr>
          <p:nvPr/>
        </p:nvCxnSpPr>
        <p:spPr>
          <a:xfrm rot="16200000" flipH="1">
            <a:off x="7036382" y="587378"/>
            <a:ext cx="618024" cy="3102530"/>
          </a:xfrm>
          <a:prstGeom prst="curved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A93F683E-AFC9-D6CB-BD13-F4D841B2A17B}"/>
              </a:ext>
            </a:extLst>
          </p:cNvPr>
          <p:cNvSpPr txBox="1"/>
          <p:nvPr/>
        </p:nvSpPr>
        <p:spPr>
          <a:xfrm>
            <a:off x="6522736" y="4733643"/>
            <a:ext cx="47478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Trace the </a:t>
            </a:r>
            <a:r>
              <a:rPr lang="fr-BE" b="1" dirty="0" err="1"/>
              <a:t>origin</a:t>
            </a:r>
            <a:r>
              <a:rPr lang="fr-BE" b="1" dirty="0"/>
              <a:t> of </a:t>
            </a:r>
            <a:r>
              <a:rPr lang="fr-BE" b="1" dirty="0" err="1"/>
              <a:t>UHECRs</a:t>
            </a:r>
            <a:endParaRPr lang="fr-BE" dirty="0"/>
          </a:p>
          <a:p>
            <a:pPr algn="ctr"/>
            <a:r>
              <a:rPr lang="fr-BE" sz="1600" dirty="0"/>
              <a:t>composition (protons vs </a:t>
            </a:r>
            <a:r>
              <a:rPr lang="fr-BE" sz="1600" dirty="0" err="1"/>
              <a:t>nuclei</a:t>
            </a:r>
            <a:r>
              <a:rPr lang="fr-BE" sz="1600" dirty="0"/>
              <a:t>) </a:t>
            </a:r>
          </a:p>
          <a:p>
            <a:pPr algn="ctr"/>
            <a:r>
              <a:rPr lang="fr-BE" sz="1600" dirty="0" err="1"/>
              <a:t>spectrum</a:t>
            </a:r>
            <a:endParaRPr lang="fr-BE" sz="1600" dirty="0"/>
          </a:p>
          <a:p>
            <a:pPr algn="ctr"/>
            <a:r>
              <a:rPr lang="fr-BE" sz="1600" dirty="0"/>
              <a:t>source distribution</a:t>
            </a:r>
            <a:endParaRPr lang="fr-FR" sz="16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5D0665E-E09A-7B20-FB0E-0D293B9F8B32}"/>
              </a:ext>
            </a:extLst>
          </p:cNvPr>
          <p:cNvSpPr txBox="1"/>
          <p:nvPr/>
        </p:nvSpPr>
        <p:spPr>
          <a:xfrm>
            <a:off x="721538" y="4733643"/>
            <a:ext cx="47478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/>
              <a:t>Study</a:t>
            </a:r>
            <a:r>
              <a:rPr lang="fr-BE" b="1" dirty="0"/>
              <a:t> </a:t>
            </a:r>
            <a:r>
              <a:rPr lang="fr-BE" b="1" dirty="0" err="1"/>
              <a:t>astrophysical</a:t>
            </a:r>
            <a:r>
              <a:rPr lang="fr-BE" b="1" dirty="0"/>
              <a:t> sources</a:t>
            </a:r>
            <a:r>
              <a:rPr lang="fr-BE" dirty="0"/>
              <a:t> </a:t>
            </a:r>
          </a:p>
          <a:p>
            <a:pPr algn="ctr"/>
            <a:r>
              <a:rPr lang="fr-BE" sz="1600" dirty="0"/>
              <a:t>Production </a:t>
            </a:r>
            <a:r>
              <a:rPr lang="fr-BE" sz="1600" dirty="0" err="1"/>
              <a:t>mechanism</a:t>
            </a:r>
            <a:endParaRPr lang="fr-BE" sz="1600" dirty="0"/>
          </a:p>
          <a:p>
            <a:pPr algn="ctr"/>
            <a:r>
              <a:rPr lang="fr-BE" sz="1600" dirty="0" err="1"/>
              <a:t>Acceleration</a:t>
            </a:r>
            <a:r>
              <a:rPr lang="fr-BE" sz="1600" dirty="0"/>
              <a:t> process</a:t>
            </a:r>
          </a:p>
          <a:p>
            <a:pPr algn="ctr"/>
            <a:r>
              <a:rPr lang="fr-BE" sz="1600" dirty="0"/>
              <a:t>Source distribution</a:t>
            </a:r>
            <a:endParaRPr lang="fr-FR" sz="1600" dirty="0"/>
          </a:p>
        </p:txBody>
      </p:sp>
      <p:sp>
        <p:nvSpPr>
          <p:cNvPr id="31" name="Flèche vers le bas 30">
            <a:extLst>
              <a:ext uri="{FF2B5EF4-FFF2-40B4-BE49-F238E27FC236}">
                <a16:creationId xmlns:a16="http://schemas.microsoft.com/office/drawing/2014/main" id="{AD209B81-AFA6-8085-4BA5-127075DE09D7}"/>
              </a:ext>
            </a:extLst>
          </p:cNvPr>
          <p:cNvSpPr/>
          <p:nvPr/>
        </p:nvSpPr>
        <p:spPr>
          <a:xfrm>
            <a:off x="2911105" y="4157097"/>
            <a:ext cx="364312" cy="4595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vers le bas 32">
            <a:extLst>
              <a:ext uri="{FF2B5EF4-FFF2-40B4-BE49-F238E27FC236}">
                <a16:creationId xmlns:a16="http://schemas.microsoft.com/office/drawing/2014/main" id="{C9E1236C-763E-39C0-9DE1-99115740CAD3}"/>
              </a:ext>
            </a:extLst>
          </p:cNvPr>
          <p:cNvSpPr/>
          <p:nvPr/>
        </p:nvSpPr>
        <p:spPr>
          <a:xfrm>
            <a:off x="8714503" y="4157097"/>
            <a:ext cx="364312" cy="45952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AC5DD64-0DDB-70C1-FB12-6440370D9942}"/>
              </a:ext>
            </a:extLst>
          </p:cNvPr>
          <p:cNvSpPr txBox="1"/>
          <p:nvPr/>
        </p:nvSpPr>
        <p:spPr>
          <a:xfrm>
            <a:off x="2533138" y="6123501"/>
            <a:ext cx="6521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/>
              <a:t>Constrain</a:t>
            </a:r>
            <a:r>
              <a:rPr lang="fr-BE" b="1" dirty="0"/>
              <a:t> </a:t>
            </a:r>
            <a:r>
              <a:rPr lang="fr-BE" b="1" dirty="0" err="1"/>
              <a:t>astrophysical</a:t>
            </a:r>
            <a:r>
              <a:rPr lang="fr-BE" b="1" dirty="0"/>
              <a:t> </a:t>
            </a:r>
            <a:r>
              <a:rPr lang="fr-BE" b="1" dirty="0" err="1"/>
              <a:t>models</a:t>
            </a:r>
            <a:r>
              <a:rPr lang="fr-BE" b="1" dirty="0"/>
              <a:t> </a:t>
            </a:r>
          </a:p>
          <a:p>
            <a:pPr algn="ctr"/>
            <a:r>
              <a:rPr lang="fr-BE" b="1" dirty="0"/>
              <a:t>Test </a:t>
            </a:r>
            <a:r>
              <a:rPr lang="fr-BE" b="1" dirty="0" err="1"/>
              <a:t>fundamental</a:t>
            </a:r>
            <a:r>
              <a:rPr lang="fr-BE" b="1" dirty="0"/>
              <a:t> </a:t>
            </a:r>
            <a:r>
              <a:rPr lang="fr-BE" b="1" dirty="0" err="1"/>
              <a:t>physics</a:t>
            </a:r>
            <a:r>
              <a:rPr lang="fr-BE" b="1" dirty="0"/>
              <a:t> at </a:t>
            </a:r>
            <a:r>
              <a:rPr lang="fr-BE" b="1" dirty="0" err="1"/>
              <a:t>energies</a:t>
            </a:r>
            <a:r>
              <a:rPr lang="fr-BE" b="1" dirty="0"/>
              <a:t> not accessible at </a:t>
            </a:r>
            <a:r>
              <a:rPr lang="fr-BE" b="1" dirty="0" err="1"/>
              <a:t>Earth</a:t>
            </a:r>
            <a:endParaRPr lang="fr-BE" dirty="0"/>
          </a:p>
        </p:txBody>
      </p:sp>
      <p:cxnSp>
        <p:nvCxnSpPr>
          <p:cNvPr id="41" name="Connecteur en arc 40">
            <a:extLst>
              <a:ext uri="{FF2B5EF4-FFF2-40B4-BE49-F238E27FC236}">
                <a16:creationId xmlns:a16="http://schemas.microsoft.com/office/drawing/2014/main" id="{566CB26A-B9B9-BDC6-30BB-EB5A34199588}"/>
              </a:ext>
            </a:extLst>
          </p:cNvPr>
          <p:cNvCxnSpPr>
            <a:stCxn id="17" idx="2"/>
            <a:endCxn id="36" idx="1"/>
          </p:cNvCxnSpPr>
          <p:nvPr/>
        </p:nvCxnSpPr>
        <p:spPr>
          <a:xfrm rot="5400000">
            <a:off x="2527175" y="5878380"/>
            <a:ext cx="574251" cy="562323"/>
          </a:xfrm>
          <a:prstGeom prst="curvedConnector4">
            <a:avLst>
              <a:gd name="adj1" fmla="val 21862"/>
              <a:gd name="adj2" fmla="val 14065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en arc 47">
            <a:extLst>
              <a:ext uri="{FF2B5EF4-FFF2-40B4-BE49-F238E27FC236}">
                <a16:creationId xmlns:a16="http://schemas.microsoft.com/office/drawing/2014/main" id="{9FAA0B2F-2B2F-E17C-55F0-AFEF2649DF3C}"/>
              </a:ext>
            </a:extLst>
          </p:cNvPr>
          <p:cNvCxnSpPr>
            <a:stCxn id="16" idx="2"/>
            <a:endCxn id="36" idx="3"/>
          </p:cNvCxnSpPr>
          <p:nvPr/>
        </p:nvCxnSpPr>
        <p:spPr>
          <a:xfrm rot="16200000" flipH="1">
            <a:off x="8688764" y="6080310"/>
            <a:ext cx="574251" cy="158461"/>
          </a:xfrm>
          <a:prstGeom prst="curvedConnector4">
            <a:avLst>
              <a:gd name="adj1" fmla="val 21862"/>
              <a:gd name="adj2" fmla="val 49382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239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777F1B-D631-0E07-0334-A3EA55619366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IceCube</a:t>
            </a:r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 Detector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280157A-E1CB-AFA3-138B-A3604105B45C}"/>
              </a:ext>
            </a:extLst>
          </p:cNvPr>
          <p:cNvSpPr txBox="1"/>
          <p:nvPr/>
        </p:nvSpPr>
        <p:spPr>
          <a:xfrm>
            <a:off x="838200" y="195848"/>
            <a:ext cx="85185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1600" dirty="0" err="1">
                <a:ea typeface="+mn-lt"/>
                <a:cs typeface="+mn-lt"/>
              </a:rPr>
              <a:t>IceCube</a:t>
            </a:r>
            <a:r>
              <a:rPr lang="fr-BE" sz="1600" dirty="0">
                <a:ea typeface="+mn-lt"/>
                <a:cs typeface="+mn-lt"/>
              </a:rPr>
              <a:t> detector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 —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 EHE neutrinos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Muon Bundles </a:t>
            </a:r>
            <a:r>
              <a:rPr lang="fr-BE" sz="1600" dirty="0" err="1">
                <a:solidFill>
                  <a:schemeClr val="bg2">
                    <a:lumMod val="75000"/>
                  </a:schemeClr>
                </a:solidFill>
              </a:rPr>
              <a:t>C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haracteristics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 —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Devil’s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tower</a:t>
            </a:r>
            <a:endParaRPr lang="fr-FR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ED10796-4B33-3A54-F497-A78F65FD52A5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6F9CBD3-30E3-15F7-7C1B-CF4D8FB74943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E4D3BCBD-9181-9C66-0D1D-400846B6B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1BFFFFE-9913-FF10-B086-2ABFD6C7D4A0}"/>
              </a:ext>
            </a:extLst>
          </p:cNvPr>
          <p:cNvSpPr txBox="1"/>
          <p:nvPr/>
        </p:nvSpPr>
        <p:spPr>
          <a:xfrm>
            <a:off x="11353800" y="6108130"/>
            <a:ext cx="182880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2800" b="1" dirty="0">
                <a:solidFill>
                  <a:schemeClr val="accent2"/>
                </a:solidFill>
              </a:rPr>
              <a:t>3</a:t>
            </a:r>
          </a:p>
        </p:txBody>
      </p:sp>
      <p:pic>
        <p:nvPicPr>
          <p:cNvPr id="13" name="Image 12" descr="Une image contenant texte, diagramme, capture d’écran, conception&#10;&#10;Description générée automatiquement">
            <a:extLst>
              <a:ext uri="{FF2B5EF4-FFF2-40B4-BE49-F238E27FC236}">
                <a16:creationId xmlns:a16="http://schemas.microsoft.com/office/drawing/2014/main" id="{B69755BF-B35B-D060-03BF-EB6050C98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6" t="-711" r="43368" b="3069"/>
          <a:stretch/>
        </p:blipFill>
        <p:spPr>
          <a:xfrm>
            <a:off x="101189" y="1344084"/>
            <a:ext cx="5897829" cy="45983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D7DF8EA-7DE9-B2AB-2B15-61C98D320265}"/>
              </a:ext>
            </a:extLst>
          </p:cNvPr>
          <p:cNvSpPr txBox="1"/>
          <p:nvPr/>
        </p:nvSpPr>
        <p:spPr>
          <a:xfrm>
            <a:off x="5999018" y="1718560"/>
            <a:ext cx="5863799" cy="4108817"/>
          </a:xfrm>
          <a:prstGeom prst="rect">
            <a:avLst/>
          </a:prstGeom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 err="1">
                <a:solidFill>
                  <a:schemeClr val="accent2"/>
                </a:solidFill>
              </a:rPr>
              <a:t>Detection</a:t>
            </a:r>
            <a:r>
              <a:rPr lang="fr-FR" sz="2000" dirty="0">
                <a:solidFill>
                  <a:schemeClr val="accent2"/>
                </a:solidFill>
              </a:rPr>
              <a:t> </a:t>
            </a:r>
            <a:r>
              <a:rPr lang="fr-FR" sz="2000" dirty="0" err="1">
                <a:solidFill>
                  <a:schemeClr val="accent2"/>
                </a:solidFill>
              </a:rPr>
              <a:t>principle</a:t>
            </a:r>
            <a:r>
              <a:rPr lang="fr-FR" sz="2000" dirty="0">
                <a:solidFill>
                  <a:schemeClr val="accent2"/>
                </a:solidFill>
              </a:rPr>
              <a:t>:</a:t>
            </a:r>
            <a:endParaRPr lang="fr-FR" sz="2000" b="1" dirty="0">
              <a:solidFill>
                <a:schemeClr val="accent2"/>
              </a:solidFill>
            </a:endParaRPr>
          </a:p>
          <a:p>
            <a:pPr algn="ctr"/>
            <a:r>
              <a:rPr lang="fr-FR" dirty="0" err="1"/>
              <a:t>Detection</a:t>
            </a:r>
            <a:r>
              <a:rPr lang="fr-FR" dirty="0"/>
              <a:t> of </a:t>
            </a:r>
            <a:r>
              <a:rPr lang="fr-FR" dirty="0" err="1"/>
              <a:t>Cherenkov</a:t>
            </a:r>
            <a:r>
              <a:rPr lang="fr-FR" dirty="0"/>
              <a:t> light </a:t>
            </a:r>
            <a:r>
              <a:rPr lang="fr-FR" dirty="0" err="1"/>
              <a:t>produced</a:t>
            </a:r>
            <a:r>
              <a:rPr lang="fr-FR" dirty="0"/>
              <a:t> by </a:t>
            </a:r>
            <a:r>
              <a:rPr lang="fr-FR" dirty="0" err="1"/>
              <a:t>charged</a:t>
            </a:r>
            <a:r>
              <a:rPr lang="fr-FR" dirty="0"/>
              <a:t> </a:t>
            </a:r>
            <a:r>
              <a:rPr lang="fr-FR" dirty="0" err="1"/>
              <a:t>particles</a:t>
            </a:r>
            <a:r>
              <a:rPr lang="fr-FR" dirty="0"/>
              <a:t> </a:t>
            </a:r>
            <a:r>
              <a:rPr lang="fr-FR" dirty="0" err="1"/>
              <a:t>resulting</a:t>
            </a:r>
            <a:r>
              <a:rPr lang="fr-FR" dirty="0"/>
              <a:t> </a:t>
            </a:r>
            <a:r>
              <a:rPr lang="fr-FR" dirty="0" err="1"/>
              <a:t>from</a:t>
            </a:r>
            <a:r>
              <a:rPr lang="fr-FR" dirty="0"/>
              <a:t> </a:t>
            </a:r>
            <a:r>
              <a:rPr lang="fr-FR" dirty="0" err="1"/>
              <a:t>neutrino’s</a:t>
            </a:r>
            <a:r>
              <a:rPr lang="fr-FR" dirty="0"/>
              <a:t> </a:t>
            </a:r>
            <a:r>
              <a:rPr lang="fr-FR" dirty="0" err="1"/>
              <a:t>deep</a:t>
            </a:r>
            <a:r>
              <a:rPr lang="fr-FR" dirty="0"/>
              <a:t> </a:t>
            </a:r>
            <a:r>
              <a:rPr lang="fr-FR" dirty="0" err="1"/>
              <a:t>inelastic</a:t>
            </a:r>
            <a:r>
              <a:rPr lang="fr-FR" dirty="0"/>
              <a:t> </a:t>
            </a:r>
            <a:r>
              <a:rPr lang="fr-FR" dirty="0" err="1"/>
              <a:t>scattering</a:t>
            </a:r>
            <a:r>
              <a:rPr lang="fr-FR" dirty="0"/>
              <a:t> interaction </a:t>
            </a:r>
            <a:r>
              <a:rPr lang="fr-FR" dirty="0" err="1"/>
              <a:t>with</a:t>
            </a:r>
            <a:r>
              <a:rPr lang="fr-FR" dirty="0"/>
              <a:t> </a:t>
            </a:r>
            <a:r>
              <a:rPr lang="fr-FR" dirty="0" err="1"/>
              <a:t>nucleon</a:t>
            </a:r>
            <a:r>
              <a:rPr lang="fr-FR" dirty="0"/>
              <a:t> of the </a:t>
            </a:r>
            <a:r>
              <a:rPr lang="fr-FR" dirty="0" err="1"/>
              <a:t>ice</a:t>
            </a:r>
            <a:r>
              <a:rPr lang="fr-FR" dirty="0"/>
              <a:t>.</a:t>
            </a:r>
          </a:p>
          <a:p>
            <a:pPr algn="ctr"/>
            <a:endParaRPr lang="fr-FR" dirty="0"/>
          </a:p>
          <a:p>
            <a:pPr>
              <a:lnSpc>
                <a:spcPct val="150000"/>
              </a:lnSpc>
            </a:pPr>
            <a:r>
              <a:rPr lang="fr-FR" sz="2000" dirty="0">
                <a:solidFill>
                  <a:schemeClr val="accent2"/>
                </a:solidFill>
              </a:rPr>
              <a:t>Main Target:</a:t>
            </a:r>
            <a:endParaRPr lang="fr-FR" dirty="0">
              <a:solidFill>
                <a:schemeClr val="accent2"/>
              </a:solidFill>
            </a:endParaRPr>
          </a:p>
          <a:p>
            <a:pPr algn="ctr"/>
            <a:r>
              <a:rPr lang="fr-FR" dirty="0"/>
              <a:t>Neutrinos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Northern</a:t>
            </a:r>
            <a:r>
              <a:rPr lang="fr-FR" dirty="0"/>
              <a:t> sky</a:t>
            </a:r>
          </a:p>
          <a:p>
            <a:pPr algn="ctr"/>
            <a:r>
              <a:rPr lang="fr-FR" dirty="0"/>
              <a:t>(</a:t>
            </a:r>
            <a:r>
              <a:rPr lang="fr-FR" dirty="0" err="1"/>
              <a:t>Earth</a:t>
            </a:r>
            <a:r>
              <a:rPr lang="fr-FR" dirty="0"/>
              <a:t> = </a:t>
            </a:r>
            <a:r>
              <a:rPr lang="fr-FR" dirty="0" err="1"/>
              <a:t>shield</a:t>
            </a:r>
            <a:r>
              <a:rPr lang="fr-FR" dirty="0"/>
              <a:t> </a:t>
            </a:r>
            <a:r>
              <a:rPr lang="fr-FR" dirty="0" err="1"/>
              <a:t>against</a:t>
            </a:r>
            <a:r>
              <a:rPr lang="fr-FR" dirty="0"/>
              <a:t> </a:t>
            </a:r>
            <a:r>
              <a:rPr lang="fr-FR" dirty="0" err="1"/>
              <a:t>atmospheric</a:t>
            </a:r>
            <a:r>
              <a:rPr lang="fr-FR" dirty="0"/>
              <a:t> background)</a:t>
            </a:r>
          </a:p>
          <a:p>
            <a:pPr algn="ctr"/>
            <a:endParaRPr lang="fr-FR" dirty="0"/>
          </a:p>
          <a:p>
            <a:pPr>
              <a:lnSpc>
                <a:spcPct val="150000"/>
              </a:lnSpc>
            </a:pPr>
            <a:r>
              <a:rPr lang="fr-FR" sz="2000" dirty="0" err="1">
                <a:solidFill>
                  <a:schemeClr val="accent2"/>
                </a:solidFill>
              </a:rPr>
              <a:t>Optimized</a:t>
            </a:r>
            <a:r>
              <a:rPr lang="fr-FR" sz="2000" dirty="0">
                <a:solidFill>
                  <a:schemeClr val="accent2"/>
                </a:solidFill>
              </a:rPr>
              <a:t> Energy Range (In-Ice): </a:t>
            </a:r>
            <a:endParaRPr lang="fr-FR" dirty="0">
              <a:solidFill>
                <a:schemeClr val="accent2"/>
              </a:solidFill>
            </a:endParaRPr>
          </a:p>
          <a:p>
            <a:pPr algn="ctr"/>
            <a:r>
              <a:rPr lang="fr-FR" dirty="0"/>
              <a:t>Main Detector: 100 </a:t>
            </a:r>
            <a:r>
              <a:rPr lang="fr-FR" dirty="0" err="1"/>
              <a:t>GeV</a:t>
            </a:r>
            <a:r>
              <a:rPr lang="fr-FR" dirty="0"/>
              <a:t> to 1 </a:t>
            </a:r>
            <a:r>
              <a:rPr lang="fr-FR" dirty="0" err="1"/>
              <a:t>PeV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Deep-</a:t>
            </a:r>
            <a:r>
              <a:rPr lang="fr-FR" dirty="0" err="1"/>
              <a:t>core</a:t>
            </a:r>
            <a:r>
              <a:rPr lang="fr-FR" dirty="0"/>
              <a:t>: down to 10 </a:t>
            </a:r>
            <a:r>
              <a:rPr lang="fr-FR" dirty="0" err="1"/>
              <a:t>GeV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36D90E5-B5B4-DB2B-8556-13B9C53BBE82}"/>
              </a:ext>
            </a:extLst>
          </p:cNvPr>
          <p:cNvSpPr txBox="1"/>
          <p:nvPr/>
        </p:nvSpPr>
        <p:spPr>
          <a:xfrm>
            <a:off x="101189" y="5855249"/>
            <a:ext cx="5897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>
                <a:solidFill>
                  <a:schemeClr val="bg2">
                    <a:lumMod val="50000"/>
                  </a:schemeClr>
                </a:solidFill>
              </a:rPr>
              <a:t>[Yu, 2023]</a:t>
            </a:r>
            <a:endParaRPr lang="fr-BE" sz="1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47B67B2-E061-BB83-EF9B-021ED8E1B787}"/>
              </a:ext>
            </a:extLst>
          </p:cNvPr>
          <p:cNvSpPr txBox="1"/>
          <p:nvPr/>
        </p:nvSpPr>
        <p:spPr>
          <a:xfrm>
            <a:off x="2144888" y="6208139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Possibility</a:t>
            </a:r>
            <a:r>
              <a:rPr lang="fr-FR" dirty="0"/>
              <a:t> to probe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/>
              <a:t>energies: </a:t>
            </a:r>
            <a:r>
              <a:rPr lang="fr-FR" dirty="0"/>
              <a:t>1 </a:t>
            </a:r>
            <a:r>
              <a:rPr lang="fr-FR" dirty="0" err="1"/>
              <a:t>PeV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 1EeV </a:t>
            </a:r>
            <a:r>
              <a:rPr lang="fr-FR" dirty="0" err="1">
                <a:sym typeface="Wingdings" pitchFamily="2" charset="2"/>
              </a:rPr>
              <a:t>even</a:t>
            </a:r>
            <a:r>
              <a:rPr lang="fr-FR" dirty="0">
                <a:sym typeface="Wingdings" pitchFamily="2" charset="2"/>
              </a:rPr>
              <a:t> if </a:t>
            </a:r>
            <a:r>
              <a:rPr lang="fr-FR" dirty="0" err="1">
                <a:sym typeface="Wingdings" pitchFamily="2" charset="2"/>
              </a:rPr>
              <a:t>detected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events</a:t>
            </a:r>
            <a:r>
              <a:rPr lang="fr-FR" dirty="0">
                <a:sym typeface="Wingdings" pitchFamily="2" charset="2"/>
              </a:rPr>
              <a:t> are rare.</a:t>
            </a:r>
            <a:endParaRPr lang="fr-FR" dirty="0"/>
          </a:p>
        </p:txBody>
      </p:sp>
      <p:sp>
        <p:nvSpPr>
          <p:cNvPr id="7" name="Flèche : droite 17">
            <a:extLst>
              <a:ext uri="{FF2B5EF4-FFF2-40B4-BE49-F238E27FC236}">
                <a16:creationId xmlns:a16="http://schemas.microsoft.com/office/drawing/2014/main" id="{D9537069-EC35-7A1F-42B0-1B8C9DABFEEE}"/>
              </a:ext>
            </a:extLst>
          </p:cNvPr>
          <p:cNvSpPr/>
          <p:nvPr/>
        </p:nvSpPr>
        <p:spPr>
          <a:xfrm>
            <a:off x="1893798" y="6295136"/>
            <a:ext cx="251090" cy="19773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6318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AE22F-9108-C57F-DC1C-7D8A0F5C1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D78157-0234-5C61-C876-EF675121FFD5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In-</a:t>
            </a:r>
            <a:r>
              <a:rPr lang="fr-BE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ice</a:t>
            </a:r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neutrino signatures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7FDC48E-6B69-B513-A921-671D8308075B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8E74EAF-F69B-2CE9-F4EF-9FEA83663FA0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A1ED896D-D98A-6F46-7790-F8582F606B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10F53DF9-5BC3-30E0-2C58-47F8C967F60C}"/>
              </a:ext>
            </a:extLst>
          </p:cNvPr>
          <p:cNvSpPr txBox="1"/>
          <p:nvPr/>
        </p:nvSpPr>
        <p:spPr>
          <a:xfrm>
            <a:off x="11353800" y="6123501"/>
            <a:ext cx="182880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2800" b="1" dirty="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0EC20BF-FEBF-C25B-99B7-FB273B47EB9D}"/>
              </a:ext>
            </a:extLst>
          </p:cNvPr>
          <p:cNvSpPr txBox="1"/>
          <p:nvPr/>
        </p:nvSpPr>
        <p:spPr>
          <a:xfrm>
            <a:off x="838200" y="195848"/>
            <a:ext cx="85185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1600" dirty="0" err="1">
                <a:ea typeface="+mn-lt"/>
                <a:cs typeface="+mn-lt"/>
              </a:rPr>
              <a:t>IceCube</a:t>
            </a:r>
            <a:r>
              <a:rPr lang="fr-BE" sz="1600" dirty="0">
                <a:ea typeface="+mn-lt"/>
                <a:cs typeface="+mn-lt"/>
              </a:rPr>
              <a:t> detector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 —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 EHE neutrinos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Muon Bundles </a:t>
            </a:r>
            <a:r>
              <a:rPr lang="fr-BE" sz="1600" dirty="0" err="1">
                <a:solidFill>
                  <a:schemeClr val="bg2">
                    <a:lumMod val="75000"/>
                  </a:schemeClr>
                </a:solidFill>
              </a:rPr>
              <a:t>Characteristics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Devil’s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tower</a:t>
            </a:r>
            <a:endParaRPr lang="fr-FR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Photons from a muon in South Pole ice [1080p].mov" descr="Photons from a muon in South Pole ice [1080p].mov">
            <a:extLst>
              <a:ext uri="{FF2B5EF4-FFF2-40B4-BE49-F238E27FC236}">
                <a16:creationId xmlns:a16="http://schemas.microsoft.com/office/drawing/2014/main" id="{E535505F-C1B4-EFC6-C8D5-C2DC340BD12F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5664" y="2218309"/>
            <a:ext cx="3690679" cy="1919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hotons from an electromagnetic shower in South Pole ice [1080p].mov" descr="Photons from an electromagnetic shower in South Pole ice [1080p].mov">
            <a:extLst>
              <a:ext uri="{FF2B5EF4-FFF2-40B4-BE49-F238E27FC236}">
                <a16:creationId xmlns:a16="http://schemas.microsoft.com/office/drawing/2014/main" id="{C4D7CCFE-8DA6-09AF-5DCD-F3059C9B2929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15663" y="4390495"/>
            <a:ext cx="3690680" cy="183372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9F40572-3E56-9D38-8A4E-3FF1A765EB1B}"/>
              </a:ext>
            </a:extLst>
          </p:cNvPr>
          <p:cNvSpPr txBox="1"/>
          <p:nvPr/>
        </p:nvSpPr>
        <p:spPr>
          <a:xfrm>
            <a:off x="8415662" y="6278199"/>
            <a:ext cx="3331791" cy="275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fr-BE" sz="1200" b="0" i="0" u="none" strike="noStrike" baseline="0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IceCube</a:t>
            </a:r>
            <a:r>
              <a:rPr lang="fr-BE" sz="1200" b="0" i="0" u="none" strike="noStrike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Collaboration, 2024</a:t>
            </a:r>
            <a:r>
              <a:rPr lang="fr-F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fr-BE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819B9E9-4A34-61B0-EDBA-D5EA1780B58B}"/>
              </a:ext>
            </a:extLst>
          </p:cNvPr>
          <p:cNvSpPr txBox="1"/>
          <p:nvPr/>
        </p:nvSpPr>
        <p:spPr>
          <a:xfrm>
            <a:off x="2038649" y="1424688"/>
            <a:ext cx="8114702" cy="64633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dirty="0"/>
              <a:t>Events signature</a:t>
            </a:r>
            <a:r>
              <a:rPr lang="fr-FR" dirty="0"/>
              <a:t>: total charge </a:t>
            </a:r>
            <a:r>
              <a:rPr lang="fr-FR" dirty="0" err="1"/>
              <a:t>collected</a:t>
            </a:r>
            <a:r>
              <a:rPr lang="fr-FR" dirty="0"/>
              <a:t> per DOM and photons </a:t>
            </a:r>
            <a:r>
              <a:rPr lang="fr-FR" dirty="0" err="1"/>
              <a:t>arrival</a:t>
            </a:r>
            <a:r>
              <a:rPr lang="fr-FR" dirty="0"/>
              <a:t> time </a:t>
            </a:r>
            <a:r>
              <a:rPr lang="fr-FR" dirty="0" err="1">
                <a:ea typeface="+mn-lt"/>
                <a:cs typeface="+mn-lt"/>
              </a:rPr>
              <a:t>create</a:t>
            </a:r>
            <a:r>
              <a:rPr lang="fr-FR" dirty="0">
                <a:ea typeface="+mn-lt"/>
                <a:cs typeface="+mn-lt"/>
              </a:rPr>
              <a:t> </a:t>
            </a:r>
            <a:r>
              <a:rPr lang="fr-FR" dirty="0" err="1">
                <a:ea typeface="+mn-lt"/>
                <a:cs typeface="+mn-lt"/>
              </a:rPr>
              <a:t>characteristic</a:t>
            </a:r>
            <a:r>
              <a:rPr lang="fr-FR" dirty="0">
                <a:ea typeface="+mn-lt"/>
                <a:cs typeface="+mn-lt"/>
              </a:rPr>
              <a:t> </a:t>
            </a:r>
            <a:r>
              <a:rPr lang="fr-FR" dirty="0" err="1">
                <a:ea typeface="+mn-lt"/>
                <a:cs typeface="+mn-lt"/>
              </a:rPr>
              <a:t>shapes</a:t>
            </a:r>
            <a:r>
              <a:rPr lang="fr-FR" dirty="0">
                <a:ea typeface="+mn-lt"/>
                <a:cs typeface="+mn-lt"/>
              </a:rPr>
              <a:t> in the detector</a:t>
            </a:r>
            <a:r>
              <a:rPr lang="fr-FR" dirty="0"/>
              <a:t>. </a:t>
            </a:r>
          </a:p>
        </p:txBody>
      </p:sp>
      <p:pic>
        <p:nvPicPr>
          <p:cNvPr id="31" name="Image 30" descr="Une image contenant dessin, dessin humoristique, légume, art&#10;&#10;Description générée automatiquement">
            <a:extLst>
              <a:ext uri="{FF2B5EF4-FFF2-40B4-BE49-F238E27FC236}">
                <a16:creationId xmlns:a16="http://schemas.microsoft.com/office/drawing/2014/main" id="{B388BF6E-9049-D574-0894-76777050E4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8674" y="4198966"/>
            <a:ext cx="2392364" cy="21696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2" name="Image 31" descr="Une image contenant dessin, croquis, art, illustration&#10;&#10;Description générée automatiquement">
            <a:extLst>
              <a:ext uri="{FF2B5EF4-FFF2-40B4-BE49-F238E27FC236}">
                <a16:creationId xmlns:a16="http://schemas.microsoft.com/office/drawing/2014/main" id="{C80EBC41-78D1-DDED-A7C6-53880C09A1D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511" r="2364" b="353"/>
          <a:stretch/>
        </p:blipFill>
        <p:spPr>
          <a:xfrm>
            <a:off x="1960012" y="2185971"/>
            <a:ext cx="2661311" cy="20129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C8E119C5-7FBB-2A26-C49B-5D6638177238}"/>
              </a:ext>
            </a:extLst>
          </p:cNvPr>
          <p:cNvSpPr txBox="1"/>
          <p:nvPr/>
        </p:nvSpPr>
        <p:spPr>
          <a:xfrm>
            <a:off x="-184496" y="5198438"/>
            <a:ext cx="221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Cascade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87FE8CF-EB11-940D-DEF9-917E4729F523}"/>
              </a:ext>
            </a:extLst>
          </p:cNvPr>
          <p:cNvSpPr txBox="1"/>
          <p:nvPr/>
        </p:nvSpPr>
        <p:spPr>
          <a:xfrm>
            <a:off x="-178079" y="3007802"/>
            <a:ext cx="2216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Muon Track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F3C18DDF-B72B-8BE9-BF03-B3039ED2B7F8}"/>
              </a:ext>
            </a:extLst>
          </p:cNvPr>
          <p:cNvSpPr txBox="1"/>
          <p:nvPr/>
        </p:nvSpPr>
        <p:spPr>
          <a:xfrm>
            <a:off x="4621323" y="2671480"/>
            <a:ext cx="3587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i="1" dirty="0"/>
              <a:t>A</a:t>
            </a:r>
            <a:r>
              <a:rPr lang="fr-BE" i="1" dirty="0" err="1"/>
              <a:t>ngular</a:t>
            </a:r>
            <a:r>
              <a:rPr lang="fr-BE" i="1" dirty="0"/>
              <a:t> </a:t>
            </a:r>
            <a:r>
              <a:rPr lang="fr-BE" i="1" dirty="0" err="1"/>
              <a:t>resolution</a:t>
            </a:r>
            <a:r>
              <a:rPr lang="fr-BE" i="1" dirty="0"/>
              <a:t>: </a:t>
            </a:r>
          </a:p>
          <a:p>
            <a:pPr algn="ctr"/>
            <a:r>
              <a:rPr lang="fr-BE" dirty="0"/>
              <a:t>0.1° – 1°</a:t>
            </a:r>
          </a:p>
          <a:p>
            <a:pPr algn="ctr"/>
            <a:endParaRPr lang="fr-BE" dirty="0"/>
          </a:p>
          <a:p>
            <a:pPr algn="ctr"/>
            <a:r>
              <a:rPr lang="fr-BE" i="1" dirty="0"/>
              <a:t>Vertex can </a:t>
            </a:r>
            <a:r>
              <a:rPr lang="fr-BE" i="1" dirty="0" err="1"/>
              <a:t>be</a:t>
            </a:r>
            <a:r>
              <a:rPr lang="fr-BE" i="1" dirty="0"/>
              <a:t> </a:t>
            </a:r>
            <a:r>
              <a:rPr lang="fr-BE" i="1" dirty="0" err="1"/>
              <a:t>outside</a:t>
            </a:r>
            <a:r>
              <a:rPr lang="fr-BE" i="1" dirty="0"/>
              <a:t> detector</a:t>
            </a:r>
            <a:r>
              <a:rPr lang="fr-BE" dirty="0"/>
              <a:t>:</a:t>
            </a:r>
          </a:p>
          <a:p>
            <a:pPr algn="ctr"/>
            <a:r>
              <a:rPr lang="fr-BE" dirty="0" err="1"/>
              <a:t>increased</a:t>
            </a:r>
            <a:r>
              <a:rPr lang="fr-BE" dirty="0"/>
              <a:t> effective volume</a:t>
            </a:r>
          </a:p>
          <a:p>
            <a:pPr algn="ctr"/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9F5E1E1E-C7F5-81C3-F3EF-B5BAC3F62B96}"/>
                  </a:ext>
                </a:extLst>
              </p:cNvPr>
              <p:cNvSpPr txBox="1"/>
              <p:nvPr/>
            </p:nvSpPr>
            <p:spPr>
              <a:xfrm>
                <a:off x="4833924" y="4707193"/>
                <a:ext cx="316207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i="1" dirty="0" err="1"/>
                  <a:t>Deposited</a:t>
                </a:r>
                <a:r>
                  <a:rPr lang="fr-BE" i="1" dirty="0"/>
                  <a:t> </a:t>
                </a:r>
                <a:r>
                  <a:rPr lang="fr-BE" i="1" dirty="0" err="1"/>
                  <a:t>energy</a:t>
                </a:r>
                <a:r>
                  <a:rPr lang="fr-BE" i="1" dirty="0"/>
                  <a:t> </a:t>
                </a:r>
                <a:r>
                  <a:rPr lang="fr-BE" i="1" dirty="0" err="1"/>
                  <a:t>resolution</a:t>
                </a:r>
                <a:r>
                  <a:rPr lang="fr-BE" i="1" dirty="0"/>
                  <a:t>: </a:t>
                </a:r>
                <a:r>
                  <a:rPr lang="fr-BE" dirty="0"/>
                  <a:t>≈ 15%</a:t>
                </a:r>
              </a:p>
              <a:p>
                <a:pPr algn="ctr"/>
                <a:endParaRPr lang="fr-BE" dirty="0"/>
              </a:p>
              <a:p>
                <a:pPr algn="ctr"/>
                <a:r>
                  <a:rPr lang="fr-BE" dirty="0" err="1"/>
                  <a:t>Angular</a:t>
                </a:r>
                <a:r>
                  <a:rPr lang="fr-BE" dirty="0"/>
                  <a:t> </a:t>
                </a:r>
                <a:r>
                  <a:rPr lang="fr-BE" dirty="0" err="1"/>
                  <a:t>resolution</a:t>
                </a:r>
                <a:r>
                  <a:rPr lang="fr-BE" dirty="0"/>
                  <a:t>: </a:t>
                </a:r>
              </a:p>
              <a:p>
                <a:pPr algn="ctr"/>
                <a:r>
                  <a:rPr lang="fr-BE" dirty="0"/>
                  <a:t>≈ 10°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B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l-GR" dirty="0"/>
                  <a:t> </a:t>
                </a:r>
                <a:r>
                  <a:rPr lang="fr-BE" dirty="0"/>
                  <a:t>&gt; 100 </a:t>
                </a:r>
                <a:r>
                  <a:rPr lang="fr-BE" dirty="0" err="1"/>
                  <a:t>TeV</a:t>
                </a:r>
                <a:r>
                  <a:rPr lang="fr-BE" dirty="0"/>
                  <a:t>)</a:t>
                </a:r>
              </a:p>
            </p:txBody>
          </p:sp>
        </mc:Choice>
        <mc:Fallback xmlns=""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9F5E1E1E-C7F5-81C3-F3EF-B5BAC3F62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924" y="4707193"/>
                <a:ext cx="3162071" cy="1477328"/>
              </a:xfrm>
              <a:prstGeom prst="rect">
                <a:avLst/>
              </a:prstGeom>
              <a:blipFill>
                <a:blip r:embed="rId12"/>
                <a:stretch>
                  <a:fillRect t="-1695" b="-508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ZoneTexte 36">
            <a:extLst>
              <a:ext uri="{FF2B5EF4-FFF2-40B4-BE49-F238E27FC236}">
                <a16:creationId xmlns:a16="http://schemas.microsoft.com/office/drawing/2014/main" id="{AF2D0FD5-4946-1DAD-EBF7-169C747959DE}"/>
              </a:ext>
            </a:extLst>
          </p:cNvPr>
          <p:cNvSpPr txBox="1"/>
          <p:nvPr/>
        </p:nvSpPr>
        <p:spPr>
          <a:xfrm>
            <a:off x="1946563" y="6443594"/>
            <a:ext cx="28873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>
                <a:solidFill>
                  <a:schemeClr val="bg2">
                    <a:lumMod val="50000"/>
                  </a:schemeClr>
                </a:solidFill>
              </a:rPr>
              <a:t>[</a:t>
            </a:r>
            <a:r>
              <a:rPr lang="fr-BE" sz="1200" dirty="0" err="1">
                <a:solidFill>
                  <a:schemeClr val="bg2">
                    <a:lumMod val="50000"/>
                  </a:schemeClr>
                </a:solidFill>
              </a:rPr>
              <a:t>IceCube</a:t>
            </a:r>
            <a:r>
              <a:rPr lang="fr-BE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BE" sz="1200" dirty="0" err="1">
                <a:solidFill>
                  <a:schemeClr val="bg2">
                    <a:lumMod val="50000"/>
                  </a:schemeClr>
                </a:solidFill>
              </a:rPr>
              <a:t>Masterclass</a:t>
            </a:r>
            <a:r>
              <a:rPr lang="fr-BE" sz="1200" dirty="0">
                <a:solidFill>
                  <a:schemeClr val="bg2">
                    <a:lumMod val="50000"/>
                  </a:schemeClr>
                </a:solidFill>
              </a:rPr>
              <a:t>, 2024]</a:t>
            </a:r>
          </a:p>
        </p:txBody>
      </p:sp>
    </p:spTree>
    <p:extLst>
      <p:ext uri="{BB962C8B-B14F-4D97-AF65-F5344CB8AC3E}">
        <p14:creationId xmlns:p14="http://schemas.microsoft.com/office/powerpoint/2010/main" val="185332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9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1F4A7-FF64-4987-F114-A5F536CDC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D37857C8-995E-95D0-46B5-4657D9D58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39" y="1884035"/>
            <a:ext cx="3610826" cy="326363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CE370D2-CDD6-60E9-E3C2-5044D40E975A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Extremely</a:t>
            </a:r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High Energy (EHE) Neutrinos 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E546271-423D-4EC5-6EA0-08E9066EC285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0C55FC5-0486-D764-36BE-7C9EC7DD8046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5A8BAF13-C01B-BDC4-5FA4-6C63EDBBCF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514627C4-D4FA-9DA2-110D-F07425E86D15}"/>
              </a:ext>
            </a:extLst>
          </p:cNvPr>
          <p:cNvSpPr txBox="1"/>
          <p:nvPr/>
        </p:nvSpPr>
        <p:spPr>
          <a:xfrm>
            <a:off x="11353800" y="6123501"/>
            <a:ext cx="1828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2800" b="1" dirty="0">
                <a:solidFill>
                  <a:schemeClr val="accent2"/>
                </a:solidFill>
              </a:rPr>
              <a:t>5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2D2AC87-FFA8-CCF9-4CEE-2640BF758F19}"/>
              </a:ext>
            </a:extLst>
          </p:cNvPr>
          <p:cNvSpPr txBox="1"/>
          <p:nvPr/>
        </p:nvSpPr>
        <p:spPr>
          <a:xfrm>
            <a:off x="838200" y="195848"/>
            <a:ext cx="85185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1600" dirty="0" err="1">
                <a:solidFill>
                  <a:schemeClr val="bg2">
                    <a:lumMod val="75000"/>
                  </a:schemeClr>
                </a:solidFill>
              </a:rPr>
              <a:t>IceCube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 detector 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—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 </a:t>
            </a:r>
            <a:r>
              <a:rPr lang="fr-BE" sz="1600" dirty="0"/>
              <a:t>EHE neutrinos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Muon Bundles </a:t>
            </a:r>
            <a:r>
              <a:rPr lang="fr-BE" sz="1600" dirty="0" err="1">
                <a:solidFill>
                  <a:schemeClr val="bg2">
                    <a:lumMod val="75000"/>
                  </a:schemeClr>
                </a:solidFill>
              </a:rPr>
              <a:t>Characteristics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Devil’s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tower</a:t>
            </a:r>
            <a:endParaRPr lang="fr-FR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10BC883-DEFD-E004-F790-9B94D0C42F99}"/>
              </a:ext>
            </a:extLst>
          </p:cNvPr>
          <p:cNvSpPr txBox="1"/>
          <p:nvPr/>
        </p:nvSpPr>
        <p:spPr>
          <a:xfrm>
            <a:off x="1085439" y="5064013"/>
            <a:ext cx="3610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fr-BE" sz="1200" b="0" i="0" u="none" strike="noStrike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Meier et al., 2025</a:t>
            </a:r>
            <a:r>
              <a:rPr lang="fr-FR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fr-BE" sz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466E7C0-D651-C767-A515-0361A8C71114}"/>
              </a:ext>
            </a:extLst>
          </p:cNvPr>
          <p:cNvSpPr txBox="1"/>
          <p:nvPr/>
        </p:nvSpPr>
        <p:spPr>
          <a:xfrm>
            <a:off x="6887263" y="1407884"/>
            <a:ext cx="35546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</a:rPr>
              <a:t>KM3Net</a:t>
            </a:r>
          </a:p>
          <a:p>
            <a:pPr algn="ctr"/>
            <a:r>
              <a:rPr lang="fr-FR" dirty="0"/>
              <a:t> </a:t>
            </a:r>
            <a:r>
              <a:rPr lang="fr-BE" sz="1600" i="1" dirty="0"/>
              <a:t>KM3-230213A </a:t>
            </a:r>
            <a:r>
              <a:rPr lang="fr-FR" sz="1600" dirty="0"/>
              <a:t>Event </a:t>
            </a:r>
            <a:endParaRPr lang="fr-FR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56121EAC-CDFD-B737-8322-8FA5DDEB0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592" y="2148792"/>
            <a:ext cx="5865046" cy="24847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FD2314E6-A551-7231-138F-803108EE7F72}"/>
                  </a:ext>
                </a:extLst>
              </p:cNvPr>
              <p:cNvSpPr txBox="1"/>
              <p:nvPr/>
            </p:nvSpPr>
            <p:spPr>
              <a:xfrm>
                <a:off x="7218330" y="5205935"/>
                <a:ext cx="2756958" cy="402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Muon: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nl-BE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120</m:t>
                        </m:r>
                      </m:e>
                      <m:sub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−60</m:t>
                        </m:r>
                      </m:sub>
                      <m:sup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+110</m:t>
                        </m:r>
                      </m:sup>
                    </m:sSubSup>
                    <m:r>
                      <a:rPr lang="nl-BE" b="0" i="1" smtClean="0">
                        <a:latin typeface="Cambria Math" panose="02040503050406030204" pitchFamily="18" charset="0"/>
                      </a:rPr>
                      <m:t>𝑃𝑒𝑉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FD2314E6-A551-7231-138F-803108EE7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330" y="5205935"/>
                <a:ext cx="2756958" cy="402354"/>
              </a:xfrm>
              <a:prstGeom prst="rect">
                <a:avLst/>
              </a:prstGeom>
              <a:blipFill>
                <a:blip r:embed="rId6"/>
                <a:stretch>
                  <a:fillRect t="-3030" b="-181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7308ED72-0F75-B957-A294-4543B8071CD5}"/>
                  </a:ext>
                </a:extLst>
              </p:cNvPr>
              <p:cNvSpPr txBox="1"/>
              <p:nvPr/>
            </p:nvSpPr>
            <p:spPr>
              <a:xfrm>
                <a:off x="7218330" y="5608289"/>
                <a:ext cx="28925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Estimated neutrino </a:t>
                </a:r>
                <a:r>
                  <a:rPr lang="fr-FR" dirty="0" err="1"/>
                  <a:t>energy</a:t>
                </a:r>
                <a:r>
                  <a:rPr lang="fr-FR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nl-B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220 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𝑃𝑒𝑉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7308ED72-0F75-B957-A294-4543B8071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8330" y="5608289"/>
                <a:ext cx="2892567" cy="646331"/>
              </a:xfrm>
              <a:prstGeom prst="rect">
                <a:avLst/>
              </a:prstGeom>
              <a:blipFill>
                <a:blip r:embed="rId7"/>
                <a:stretch>
                  <a:fillRect l="-873" t="-3846" r="-2183" b="-7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ZoneTexte 42">
            <a:extLst>
              <a:ext uri="{FF2B5EF4-FFF2-40B4-BE49-F238E27FC236}">
                <a16:creationId xmlns:a16="http://schemas.microsoft.com/office/drawing/2014/main" id="{FE61E39F-1025-4F12-D3C6-E096933C4C15}"/>
              </a:ext>
            </a:extLst>
          </p:cNvPr>
          <p:cNvSpPr txBox="1"/>
          <p:nvPr/>
        </p:nvSpPr>
        <p:spPr>
          <a:xfrm>
            <a:off x="6570911" y="4659302"/>
            <a:ext cx="4187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>
                <a:solidFill>
                  <a:schemeClr val="bg2">
                    <a:lumMod val="50000"/>
                  </a:schemeClr>
                </a:solidFill>
              </a:rPr>
              <a:t>[KM3NeT Collaboration, 2025]</a:t>
            </a:r>
            <a:endParaRPr lang="fr-BE" sz="1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250EBD40-1016-9CBC-4586-6F2A340FEDC7}"/>
              </a:ext>
            </a:extLst>
          </p:cNvPr>
          <p:cNvSpPr txBox="1"/>
          <p:nvPr/>
        </p:nvSpPr>
        <p:spPr>
          <a:xfrm>
            <a:off x="902284" y="5477170"/>
            <a:ext cx="3793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Flux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dropping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and no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r>
              <a:rPr lang="fr-FR" i="1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fr-FR" i="1" dirty="0" err="1">
                <a:latin typeface="Arial" panose="020B0604020202020204" pitchFamily="34" charset="0"/>
                <a:cs typeface="Arial" panose="020B0604020202020204" pitchFamily="34" charset="0"/>
              </a:rPr>
              <a:t>PeV</a:t>
            </a:r>
            <a:endParaRPr lang="fr-FR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71BD5C-628B-869D-1B3C-3E8B3AA9792C}"/>
              </a:ext>
            </a:extLst>
          </p:cNvPr>
          <p:cNvSpPr txBox="1"/>
          <p:nvPr/>
        </p:nvSpPr>
        <p:spPr>
          <a:xfrm>
            <a:off x="1607397" y="1415110"/>
            <a:ext cx="2566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solidFill>
                  <a:schemeClr val="accent2"/>
                </a:solidFill>
              </a:rPr>
              <a:t>IceCube</a:t>
            </a:r>
            <a:r>
              <a:rPr lang="fr-FR" sz="2000" dirty="0">
                <a:solidFill>
                  <a:schemeClr val="accent2"/>
                </a:solidFill>
              </a:rPr>
              <a:t> detector</a:t>
            </a:r>
          </a:p>
        </p:txBody>
      </p:sp>
    </p:spTree>
    <p:extLst>
      <p:ext uri="{BB962C8B-B14F-4D97-AF65-F5344CB8AC3E}">
        <p14:creationId xmlns:p14="http://schemas.microsoft.com/office/powerpoint/2010/main" val="3361247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03429-D365-575D-D562-F940757AE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6A2ADD-21EA-27EF-8ADE-BB7B96F4E02D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Atmospheric</a:t>
            </a:r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background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DCCC9BC-0117-A24A-FA15-CD9390CCFA8D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EE58175-4434-5879-4A0E-4BA4E7D41866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03B77978-1064-656F-9BE0-3EC864849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8CC74BE-CD3E-4119-A888-D6D0AB3A1386}"/>
              </a:ext>
            </a:extLst>
          </p:cNvPr>
          <p:cNvSpPr txBox="1"/>
          <p:nvPr/>
        </p:nvSpPr>
        <p:spPr>
          <a:xfrm>
            <a:off x="838200" y="195848"/>
            <a:ext cx="85185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1600" dirty="0" err="1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IceCube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 detector —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 </a:t>
            </a:r>
            <a:r>
              <a:rPr lang="fr-BE" sz="1600" dirty="0"/>
              <a:t>EHE neutrinos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Muon Bundles </a:t>
            </a:r>
            <a:r>
              <a:rPr lang="fr-BE" sz="1600" dirty="0" err="1">
                <a:solidFill>
                  <a:schemeClr val="bg2">
                    <a:lumMod val="75000"/>
                  </a:schemeClr>
                </a:solidFill>
              </a:rPr>
              <a:t>Characteristics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Devil’s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tower</a:t>
            </a:r>
            <a:endParaRPr lang="fr-FR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7B8DCE4-20A4-E5E4-4BD1-0E2AD9C1107A}"/>
              </a:ext>
            </a:extLst>
          </p:cNvPr>
          <p:cNvSpPr txBox="1"/>
          <p:nvPr/>
        </p:nvSpPr>
        <p:spPr>
          <a:xfrm>
            <a:off x="177842" y="1781312"/>
            <a:ext cx="26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EHE  </a:t>
            </a:r>
            <a:r>
              <a:rPr lang="fr-FR" dirty="0" err="1"/>
              <a:t>increasing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interaction cross-section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E4BCC3D-8473-98C4-E904-CB7BE0F12F3F}"/>
              </a:ext>
            </a:extLst>
          </p:cNvPr>
          <p:cNvSpPr txBox="1"/>
          <p:nvPr/>
        </p:nvSpPr>
        <p:spPr>
          <a:xfrm>
            <a:off x="3171890" y="1793264"/>
            <a:ext cx="2885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Earth</a:t>
            </a:r>
            <a:r>
              <a:rPr lang="fr-FR" dirty="0"/>
              <a:t> </a:t>
            </a:r>
            <a:r>
              <a:rPr lang="fr-FR" dirty="0" err="1"/>
              <a:t>becomes</a:t>
            </a:r>
            <a:r>
              <a:rPr lang="fr-FR" dirty="0"/>
              <a:t> opaque </a:t>
            </a:r>
          </a:p>
          <a:p>
            <a:pPr algn="ctr"/>
            <a:r>
              <a:rPr lang="fr-FR" dirty="0"/>
              <a:t>to neutrinos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3A41117-016B-B7FC-4BC3-4E28B4C6BBB8}"/>
              </a:ext>
            </a:extLst>
          </p:cNvPr>
          <p:cNvSpPr txBox="1"/>
          <p:nvPr/>
        </p:nvSpPr>
        <p:spPr>
          <a:xfrm>
            <a:off x="9316915" y="1793264"/>
            <a:ext cx="2885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Atmospheric</a:t>
            </a:r>
            <a:r>
              <a:rPr lang="fr-FR" dirty="0"/>
              <a:t> background </a:t>
            </a:r>
          </a:p>
          <a:p>
            <a:pPr algn="ctr"/>
            <a:r>
              <a:rPr lang="fr-FR" dirty="0" err="1"/>
              <a:t>omnipresent</a:t>
            </a:r>
            <a:endParaRPr lang="fr-FR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034B9C8-5451-4DB2-7016-FA4D0CF04218}"/>
              </a:ext>
            </a:extLst>
          </p:cNvPr>
          <p:cNvSpPr txBox="1"/>
          <p:nvPr/>
        </p:nvSpPr>
        <p:spPr>
          <a:xfrm>
            <a:off x="6178021" y="1650856"/>
            <a:ext cx="2957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Focus on horizontal and down-</a:t>
            </a:r>
            <a:r>
              <a:rPr lang="fr-FR" dirty="0" err="1"/>
              <a:t>going</a:t>
            </a:r>
            <a:r>
              <a:rPr lang="fr-FR" dirty="0"/>
              <a:t> </a:t>
            </a:r>
            <a:r>
              <a:rPr lang="fr-FR" dirty="0" err="1"/>
              <a:t>events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NO </a:t>
            </a:r>
            <a:r>
              <a:rPr lang="fr-FR" dirty="0" err="1"/>
              <a:t>Earth</a:t>
            </a:r>
            <a:r>
              <a:rPr lang="fr-FR" dirty="0"/>
              <a:t> </a:t>
            </a:r>
            <a:r>
              <a:rPr lang="fr-FR" dirty="0" err="1"/>
              <a:t>shield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C5FB5C3-C3DE-9EA9-D508-A3BA6FC5A459}"/>
              </a:ext>
            </a:extLst>
          </p:cNvPr>
          <p:cNvSpPr txBox="1"/>
          <p:nvPr/>
        </p:nvSpPr>
        <p:spPr>
          <a:xfrm>
            <a:off x="11353800" y="6123501"/>
            <a:ext cx="182880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2800" b="1" dirty="0">
                <a:solidFill>
                  <a:schemeClr val="accent2"/>
                </a:solidFill>
              </a:rPr>
              <a:t>6</a:t>
            </a:r>
          </a:p>
        </p:txBody>
      </p:sp>
      <p:sp>
        <p:nvSpPr>
          <p:cNvPr id="58" name="Flèche : droite 17">
            <a:extLst>
              <a:ext uri="{FF2B5EF4-FFF2-40B4-BE49-F238E27FC236}">
                <a16:creationId xmlns:a16="http://schemas.microsoft.com/office/drawing/2014/main" id="{464977E6-3729-1FE8-FCEE-A0042F6C8ED6}"/>
              </a:ext>
            </a:extLst>
          </p:cNvPr>
          <p:cNvSpPr/>
          <p:nvPr/>
        </p:nvSpPr>
        <p:spPr>
          <a:xfrm>
            <a:off x="2894821" y="2013652"/>
            <a:ext cx="251090" cy="19773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9" name="Flèche : droite 17">
            <a:extLst>
              <a:ext uri="{FF2B5EF4-FFF2-40B4-BE49-F238E27FC236}">
                <a16:creationId xmlns:a16="http://schemas.microsoft.com/office/drawing/2014/main" id="{6535B847-97E7-E363-6350-4280011F8995}"/>
              </a:ext>
            </a:extLst>
          </p:cNvPr>
          <p:cNvSpPr/>
          <p:nvPr/>
        </p:nvSpPr>
        <p:spPr>
          <a:xfrm>
            <a:off x="9065825" y="2013652"/>
            <a:ext cx="251090" cy="19773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1" name="Image 60" descr="Une image contenant texte, diagramme, ligne, Tracé&#10;&#10;Le contenu généré par l’IA peut être incorrect.">
            <a:extLst>
              <a:ext uri="{FF2B5EF4-FFF2-40B4-BE49-F238E27FC236}">
                <a16:creationId xmlns:a16="http://schemas.microsoft.com/office/drawing/2014/main" id="{B0B196F6-9C5F-3285-F78B-4A200CCD3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673" y="2777486"/>
            <a:ext cx="4905789" cy="3823373"/>
          </a:xfrm>
          <a:prstGeom prst="rect">
            <a:avLst/>
          </a:prstGeom>
        </p:spPr>
      </p:pic>
      <p:pic>
        <p:nvPicPr>
          <p:cNvPr id="63" name="Image 62" descr="Une image contenant cercle, horloge, capture d’écran, diagramme&#10;&#10;Le contenu généré par l’IA peut être incorrect.">
            <a:extLst>
              <a:ext uri="{FF2B5EF4-FFF2-40B4-BE49-F238E27FC236}">
                <a16:creationId xmlns:a16="http://schemas.microsoft.com/office/drawing/2014/main" id="{ABB04CAE-79B3-EE9E-5926-A91EF7DF5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3765" y="2819946"/>
            <a:ext cx="4083507" cy="3838050"/>
          </a:xfrm>
          <a:prstGeom prst="rect">
            <a:avLst/>
          </a:prstGeom>
        </p:spPr>
      </p:pic>
      <p:sp>
        <p:nvSpPr>
          <p:cNvPr id="64" name="Flèche : droite 17">
            <a:extLst>
              <a:ext uri="{FF2B5EF4-FFF2-40B4-BE49-F238E27FC236}">
                <a16:creationId xmlns:a16="http://schemas.microsoft.com/office/drawing/2014/main" id="{517DB9AB-051F-2784-1C2B-CBBB0B2840D6}"/>
              </a:ext>
            </a:extLst>
          </p:cNvPr>
          <p:cNvSpPr/>
          <p:nvPr/>
        </p:nvSpPr>
        <p:spPr>
          <a:xfrm>
            <a:off x="5996673" y="2013652"/>
            <a:ext cx="251090" cy="19773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3E72DDF-5411-AEAC-2B2F-162BB48E45D9}"/>
              </a:ext>
            </a:extLst>
          </p:cNvPr>
          <p:cNvSpPr txBox="1"/>
          <p:nvPr/>
        </p:nvSpPr>
        <p:spPr>
          <a:xfrm>
            <a:off x="4517900" y="6519497"/>
            <a:ext cx="2957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i="1" dirty="0" err="1">
                <a:solidFill>
                  <a:schemeClr val="bg2">
                    <a:lumMod val="50000"/>
                  </a:schemeClr>
                </a:solidFill>
              </a:rPr>
              <a:t>Credit</a:t>
            </a:r>
            <a:r>
              <a:rPr lang="fr-BE" sz="1200" i="1" dirty="0">
                <a:solidFill>
                  <a:schemeClr val="bg2">
                    <a:lumMod val="50000"/>
                  </a:schemeClr>
                </a:solidFill>
              </a:rPr>
              <a:t>: J.A. Aguilar</a:t>
            </a:r>
            <a:endParaRPr lang="fr-BE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DCDCB02-4AA4-87C0-4A91-CFFB31029C16}"/>
              </a:ext>
            </a:extLst>
          </p:cNvPr>
          <p:cNvSpPr txBox="1"/>
          <p:nvPr/>
        </p:nvSpPr>
        <p:spPr>
          <a:xfrm>
            <a:off x="8681852" y="4958331"/>
            <a:ext cx="1349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Down-</a:t>
            </a:r>
            <a:r>
              <a:rPr lang="fr-FR" sz="1200" dirty="0" err="1"/>
              <a:t>going</a:t>
            </a:r>
            <a:r>
              <a:rPr lang="fr-FR" sz="1200" dirty="0"/>
              <a:t> </a:t>
            </a:r>
            <a:r>
              <a:rPr lang="fr-FR" sz="1200" dirty="0" err="1"/>
              <a:t>events</a:t>
            </a:r>
            <a:endParaRPr lang="fr-FR" sz="12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1609C97-0AFE-B106-326C-75E651A09D77}"/>
              </a:ext>
            </a:extLst>
          </p:cNvPr>
          <p:cNvSpPr txBox="1"/>
          <p:nvPr/>
        </p:nvSpPr>
        <p:spPr>
          <a:xfrm>
            <a:off x="6800514" y="3999414"/>
            <a:ext cx="13498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Up-</a:t>
            </a:r>
            <a:r>
              <a:rPr lang="fr-FR" sz="1200" dirty="0" err="1"/>
              <a:t>going</a:t>
            </a:r>
            <a:r>
              <a:rPr lang="fr-FR" sz="1200" dirty="0"/>
              <a:t> </a:t>
            </a:r>
            <a:r>
              <a:rPr lang="fr-FR" sz="1200" dirty="0" err="1"/>
              <a:t>events</a:t>
            </a:r>
            <a:endParaRPr lang="fr-FR" sz="1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59EE85-BD6D-3011-3505-C9B98B94C2F4}"/>
              </a:ext>
            </a:extLst>
          </p:cNvPr>
          <p:cNvSpPr txBox="1"/>
          <p:nvPr/>
        </p:nvSpPr>
        <p:spPr>
          <a:xfrm>
            <a:off x="7165729" y="5380715"/>
            <a:ext cx="177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819458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B433D-ED1D-4EFF-5D8F-239F2574C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3801AF-D276-EF78-D658-957237D322CA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Muon Bundles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33772D10-F69E-8D8B-CB3A-693900D046EF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A10642A-8BD7-821E-76AE-9FC39CD41565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0683EC62-BB0A-7AC8-8235-7D5696C2D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DD4B26B6-C5A5-0DDB-6C13-F3A57EBD4A9D}"/>
              </a:ext>
            </a:extLst>
          </p:cNvPr>
          <p:cNvSpPr txBox="1"/>
          <p:nvPr/>
        </p:nvSpPr>
        <p:spPr>
          <a:xfrm>
            <a:off x="11353800" y="6123501"/>
            <a:ext cx="1828800" cy="5386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2800" b="1" dirty="0">
                <a:solidFill>
                  <a:schemeClr val="accent2"/>
                </a:solidFill>
              </a:rPr>
              <a:t>7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4AC0C3B-AA80-5B58-2B19-5155AAF74BBE}"/>
              </a:ext>
            </a:extLst>
          </p:cNvPr>
          <p:cNvSpPr txBox="1"/>
          <p:nvPr/>
        </p:nvSpPr>
        <p:spPr>
          <a:xfrm>
            <a:off x="838200" y="195848"/>
            <a:ext cx="85185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1600" dirty="0" err="1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IceCube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 detector —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 </a:t>
            </a:r>
            <a:r>
              <a:rPr lang="fr-BE" sz="1600" dirty="0"/>
              <a:t>EHE neutrinos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Muon Bundles </a:t>
            </a:r>
            <a:r>
              <a:rPr lang="fr-BE" sz="1600" dirty="0" err="1">
                <a:solidFill>
                  <a:schemeClr val="bg2">
                    <a:lumMod val="75000"/>
                  </a:schemeClr>
                </a:solidFill>
              </a:rPr>
              <a:t>Characteristics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Devil’s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tower</a:t>
            </a:r>
            <a:endParaRPr lang="fr-FR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Image 3" descr="Une image contenant conception, art, origami&#10;&#10;Le contenu généré par l’IA peut être incorrect.">
            <a:extLst>
              <a:ext uri="{FF2B5EF4-FFF2-40B4-BE49-F238E27FC236}">
                <a16:creationId xmlns:a16="http://schemas.microsoft.com/office/drawing/2014/main" id="{023C56DA-982A-788A-2924-A0ECBF7D5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528" y="1384430"/>
            <a:ext cx="2944278" cy="50849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DFDEBDA-3A11-BA97-C606-AEDAD617126E}"/>
                  </a:ext>
                </a:extLst>
              </p:cNvPr>
              <p:cNvSpPr txBox="1"/>
              <p:nvPr/>
            </p:nvSpPr>
            <p:spPr>
              <a:xfrm>
                <a:off x="156161" y="5992695"/>
                <a:ext cx="702279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>
                    <a:solidFill>
                      <a:schemeClr val="accent2"/>
                    </a:solidFill>
                  </a:rPr>
                  <a:t>Simulations: </a:t>
                </a:r>
                <a:r>
                  <a:rPr lang="fr-FR" sz="1600" dirty="0" err="1"/>
                  <a:t>charged</a:t>
                </a:r>
                <a:r>
                  <a:rPr lang="fr-FR" sz="1600" dirty="0"/>
                  <a:t> </a:t>
                </a:r>
                <a:r>
                  <a:rPr lang="fr-FR" sz="1600" dirty="0" err="1"/>
                  <a:t>current</a:t>
                </a:r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fr-FR" sz="1600" dirty="0"/>
                  <a:t> interactions, </a:t>
                </a:r>
                <a:r>
                  <a:rPr lang="fr-FR" sz="1600" dirty="0" err="1"/>
                  <a:t>only</a:t>
                </a:r>
                <a:r>
                  <a:rPr lang="fr-FR" sz="1600" dirty="0"/>
                  <a:t> for </a:t>
                </a:r>
                <a:r>
                  <a:rPr lang="fr-FR" sz="1600" dirty="0" err="1"/>
                  <a:t>throughgoing</a:t>
                </a:r>
                <a:r>
                  <a:rPr lang="fr-FR" sz="1600" dirty="0"/>
                  <a:t> </a:t>
                </a:r>
                <a:r>
                  <a:rPr lang="fr-FR" sz="1600" dirty="0" err="1"/>
                  <a:t>events</a:t>
                </a:r>
                <a:endParaRPr lang="fr-FR" sz="1600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4DFDEBDA-3A11-BA97-C606-AEDAD6171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161" y="5992695"/>
                <a:ext cx="7022796" cy="400110"/>
              </a:xfrm>
              <a:prstGeom prst="rect">
                <a:avLst/>
              </a:prstGeom>
              <a:blipFill>
                <a:blip r:embed="rId4"/>
                <a:stretch>
                  <a:fillRect l="-903" t="-6061" b="-242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A142FBFB-FC79-90E4-821C-3F4972AB1BE2}"/>
              </a:ext>
            </a:extLst>
          </p:cNvPr>
          <p:cNvSpPr txBox="1"/>
          <p:nvPr/>
        </p:nvSpPr>
        <p:spPr>
          <a:xfrm>
            <a:off x="161630" y="2115648"/>
            <a:ext cx="70173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solidFill>
                  <a:schemeClr val="accent2"/>
                </a:solidFill>
              </a:rPr>
              <a:t>Main background: Muon bundles </a:t>
            </a:r>
          </a:p>
          <a:p>
            <a:r>
              <a:rPr lang="fr-BE" dirty="0"/>
              <a:t>Muon groups </a:t>
            </a:r>
            <a:r>
              <a:rPr lang="fr-BE" dirty="0" err="1"/>
              <a:t>from</a:t>
            </a:r>
            <a:r>
              <a:rPr lang="fr-BE" dirty="0"/>
              <a:t> a single air </a:t>
            </a:r>
            <a:r>
              <a:rPr lang="fr-BE" dirty="0" err="1"/>
              <a:t>shower</a:t>
            </a:r>
            <a:r>
              <a:rPr lang="fr-BE" dirty="0"/>
              <a:t> </a:t>
            </a:r>
            <a:r>
              <a:rPr lang="fr-BE" dirty="0" err="1"/>
              <a:t>caused</a:t>
            </a:r>
            <a:r>
              <a:rPr lang="fr-BE" dirty="0"/>
              <a:t> by </a:t>
            </a:r>
            <a:r>
              <a:rPr lang="fr-BE" dirty="0" err="1"/>
              <a:t>cosmic</a:t>
            </a:r>
            <a:r>
              <a:rPr lang="fr-BE" dirty="0"/>
              <a:t> ray interactions in the </a:t>
            </a:r>
            <a:r>
              <a:rPr lang="fr-BE" dirty="0" err="1"/>
              <a:t>atmosphere</a:t>
            </a:r>
            <a:r>
              <a:rPr lang="fr-BE" dirty="0"/>
              <a:t>.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BF9E9C0-A405-3905-0626-37D7C801DD0E}"/>
              </a:ext>
            </a:extLst>
          </p:cNvPr>
          <p:cNvSpPr txBox="1"/>
          <p:nvPr/>
        </p:nvSpPr>
        <p:spPr>
          <a:xfrm>
            <a:off x="826295" y="3214974"/>
            <a:ext cx="347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Mimic</a:t>
            </a:r>
            <a:r>
              <a:rPr lang="fr-FR" dirty="0"/>
              <a:t> the signal of a single muon</a:t>
            </a:r>
          </a:p>
        </p:txBody>
      </p:sp>
      <p:sp>
        <p:nvSpPr>
          <p:cNvPr id="19" name="Flèche : angle droit 40">
            <a:extLst>
              <a:ext uri="{FF2B5EF4-FFF2-40B4-BE49-F238E27FC236}">
                <a16:creationId xmlns:a16="http://schemas.microsoft.com/office/drawing/2014/main" id="{BAC009C6-9A26-5DEA-5DFC-FC94BAFB2774}"/>
              </a:ext>
            </a:extLst>
          </p:cNvPr>
          <p:cNvSpPr/>
          <p:nvPr/>
        </p:nvSpPr>
        <p:spPr>
          <a:xfrm rot="5400000">
            <a:off x="609313" y="3242548"/>
            <a:ext cx="172598" cy="222444"/>
          </a:xfrm>
          <a:prstGeom prst="bentUpArrow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Flèche : angle droit 40">
            <a:extLst>
              <a:ext uri="{FF2B5EF4-FFF2-40B4-BE49-F238E27FC236}">
                <a16:creationId xmlns:a16="http://schemas.microsoft.com/office/drawing/2014/main" id="{D39D02DC-B637-E1C4-61B9-7DB2EBD6F3D8}"/>
              </a:ext>
            </a:extLst>
          </p:cNvPr>
          <p:cNvSpPr/>
          <p:nvPr/>
        </p:nvSpPr>
        <p:spPr>
          <a:xfrm rot="5400000">
            <a:off x="1166959" y="3654974"/>
            <a:ext cx="172598" cy="222444"/>
          </a:xfrm>
          <a:prstGeom prst="bentUpArrow">
            <a:avLst/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D7158E-947E-D59F-BBD7-694740CF2B43}"/>
              </a:ext>
            </a:extLst>
          </p:cNvPr>
          <p:cNvSpPr txBox="1"/>
          <p:nvPr/>
        </p:nvSpPr>
        <p:spPr>
          <a:xfrm>
            <a:off x="1364480" y="3605472"/>
            <a:ext cx="356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Difficult</a:t>
            </a:r>
            <a:r>
              <a:rPr lang="fr-FR" dirty="0"/>
              <a:t> to </a:t>
            </a:r>
            <a:r>
              <a:rPr lang="fr-FR" dirty="0" err="1"/>
              <a:t>identify</a:t>
            </a:r>
            <a:r>
              <a:rPr lang="fr-FR" dirty="0"/>
              <a:t> the signal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1B5246F-D47D-83B1-FDEC-CBF7C91F4EB7}"/>
              </a:ext>
            </a:extLst>
          </p:cNvPr>
          <p:cNvSpPr txBox="1"/>
          <p:nvPr/>
        </p:nvSpPr>
        <p:spPr>
          <a:xfrm>
            <a:off x="156161" y="4353429"/>
            <a:ext cx="7022796" cy="110799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 err="1">
                <a:solidFill>
                  <a:schemeClr val="accent2"/>
                </a:solidFill>
              </a:rPr>
              <a:t>Research</a:t>
            </a:r>
            <a:r>
              <a:rPr lang="fr-FR" sz="2000" dirty="0">
                <a:solidFill>
                  <a:schemeClr val="accent2"/>
                </a:solidFill>
              </a:rPr>
              <a:t> goal</a:t>
            </a:r>
            <a:endParaRPr lang="fr-FR" dirty="0">
              <a:solidFill>
                <a:schemeClr val="accent2"/>
              </a:solidFill>
            </a:endParaRPr>
          </a:p>
          <a:p>
            <a:pPr algn="ctr"/>
            <a:r>
              <a:rPr lang="fr-BE" dirty="0" err="1"/>
              <a:t>Identify</a:t>
            </a:r>
            <a:r>
              <a:rPr lang="fr-BE" dirty="0"/>
              <a:t> </a:t>
            </a:r>
            <a:r>
              <a:rPr lang="fr-BE" dirty="0" err="1"/>
              <a:t>features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distinguish</a:t>
            </a:r>
            <a:r>
              <a:rPr lang="fr-BE" dirty="0"/>
              <a:t> muon bundles </a:t>
            </a:r>
            <a:r>
              <a:rPr lang="fr-BE" dirty="0" err="1"/>
              <a:t>from</a:t>
            </a:r>
            <a:r>
              <a:rPr lang="fr-BE" dirty="0"/>
              <a:t> single muons to train a machine </a:t>
            </a:r>
            <a:r>
              <a:rPr lang="fr-BE" dirty="0" err="1"/>
              <a:t>learning</a:t>
            </a:r>
            <a:r>
              <a:rPr lang="fr-BE" dirty="0"/>
              <a:t> model and </a:t>
            </a:r>
            <a:r>
              <a:rPr lang="fr-BE" dirty="0" err="1"/>
              <a:t>improve</a:t>
            </a:r>
            <a:r>
              <a:rPr lang="fr-BE" dirty="0"/>
              <a:t> </a:t>
            </a:r>
            <a:r>
              <a:rPr lang="fr-BE" dirty="0" err="1"/>
              <a:t>event</a:t>
            </a:r>
            <a:r>
              <a:rPr lang="fr-BE" dirty="0"/>
              <a:t> </a:t>
            </a:r>
            <a:r>
              <a:rPr lang="fr-BE" dirty="0" err="1"/>
              <a:t>selection</a:t>
            </a:r>
            <a:r>
              <a:rPr lang="fr-BE" dirty="0"/>
              <a:t>.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D83DEC-2967-49D0-670E-1BF0C049106D}"/>
              </a:ext>
            </a:extLst>
          </p:cNvPr>
          <p:cNvSpPr txBox="1"/>
          <p:nvPr/>
        </p:nvSpPr>
        <p:spPr>
          <a:xfrm>
            <a:off x="713337" y="1614714"/>
            <a:ext cx="726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Signal: Muon </a:t>
            </a:r>
            <a:r>
              <a:rPr lang="fr-FR" dirty="0" err="1"/>
              <a:t>tracks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EHE neutrinos</a:t>
            </a:r>
          </a:p>
        </p:txBody>
      </p:sp>
      <p:sp>
        <p:nvSpPr>
          <p:cNvPr id="6" name="Flèche : droite 17">
            <a:extLst>
              <a:ext uri="{FF2B5EF4-FFF2-40B4-BE49-F238E27FC236}">
                <a16:creationId xmlns:a16="http://schemas.microsoft.com/office/drawing/2014/main" id="{DFF8280A-6BA2-1D85-E16B-304C601BDA88}"/>
              </a:ext>
            </a:extLst>
          </p:cNvPr>
          <p:cNvSpPr/>
          <p:nvPr/>
        </p:nvSpPr>
        <p:spPr>
          <a:xfrm>
            <a:off x="416241" y="1699092"/>
            <a:ext cx="251090" cy="197739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1B0A85B-08F6-8049-8BCB-B4981BEE7212}"/>
              </a:ext>
            </a:extLst>
          </p:cNvPr>
          <p:cNvSpPr txBox="1"/>
          <p:nvPr/>
        </p:nvSpPr>
        <p:spPr>
          <a:xfrm>
            <a:off x="7855527" y="6449787"/>
            <a:ext cx="2944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>
                <a:solidFill>
                  <a:schemeClr val="bg2">
                    <a:lumMod val="50000"/>
                  </a:schemeClr>
                </a:solidFill>
              </a:rPr>
              <a:t>[</a:t>
            </a:r>
            <a:r>
              <a:rPr lang="fr-BE" sz="1200" dirty="0" err="1">
                <a:solidFill>
                  <a:schemeClr val="bg2">
                    <a:lumMod val="50000"/>
                  </a:schemeClr>
                </a:solidFill>
              </a:rPr>
              <a:t>IceCube</a:t>
            </a:r>
            <a:r>
              <a:rPr lang="fr-BE" sz="1200" dirty="0">
                <a:solidFill>
                  <a:schemeClr val="bg2">
                    <a:lumMod val="50000"/>
                  </a:schemeClr>
                </a:solidFill>
              </a:rPr>
              <a:t> Collaboration, 2021]</a:t>
            </a:r>
            <a:endParaRPr lang="fr-BE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44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EB856-F180-0AAC-1DB8-331E1D216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E8556C-570F-8004-17B6-67EAA3061F3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BE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Muon Bundles </a:t>
            </a:r>
            <a:r>
              <a:rPr lang="fr-BE" sz="3600" b="1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Characteristics</a:t>
            </a:r>
            <a:endParaRPr lang="fr-BE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B104318-A851-D5B7-82D8-E8E2D1FEF613}"/>
              </a:ext>
            </a:extLst>
          </p:cNvPr>
          <p:cNvCxnSpPr>
            <a:cxnSpLocks/>
          </p:cNvCxnSpPr>
          <p:nvPr/>
        </p:nvCxnSpPr>
        <p:spPr>
          <a:xfrm>
            <a:off x="838200" y="1344083"/>
            <a:ext cx="8794750" cy="0"/>
          </a:xfrm>
          <a:prstGeom prst="straightConnector1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4F073A7-809A-64EF-D658-01897D7D5A18}"/>
              </a:ext>
            </a:extLst>
          </p:cNvPr>
          <p:cNvCxnSpPr>
            <a:cxnSpLocks/>
          </p:cNvCxnSpPr>
          <p:nvPr/>
        </p:nvCxnSpPr>
        <p:spPr>
          <a:xfrm>
            <a:off x="9632950" y="1344083"/>
            <a:ext cx="1720850" cy="0"/>
          </a:xfrm>
          <a:prstGeom prst="straightConnector1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234B1C25-B5E1-5BC1-BC7C-A02C255843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8" t="28739" r="6349" b="51628"/>
          <a:stretch/>
        </p:blipFill>
        <p:spPr>
          <a:xfrm>
            <a:off x="10315616" y="304271"/>
            <a:ext cx="1547201" cy="90487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17443FD-541A-458F-A3EE-D05A7F5267A5}"/>
              </a:ext>
            </a:extLst>
          </p:cNvPr>
          <p:cNvSpPr txBox="1"/>
          <p:nvPr/>
        </p:nvSpPr>
        <p:spPr>
          <a:xfrm>
            <a:off x="838200" y="195848"/>
            <a:ext cx="851858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BE" sz="1600" dirty="0" err="1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IceCube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  <a:ea typeface="+mn-lt"/>
                <a:cs typeface="+mn-lt"/>
              </a:rPr>
              <a:t> detector —</a:t>
            </a:r>
            <a:r>
              <a:rPr lang="fr-BE" sz="1600" dirty="0">
                <a:solidFill>
                  <a:schemeClr val="bg2">
                    <a:lumMod val="75000"/>
                  </a:schemeClr>
                </a:solidFill>
              </a:rPr>
              <a:t> EHE neutrinos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dirty="0"/>
              <a:t>Muon Bundles </a:t>
            </a:r>
            <a:r>
              <a:rPr lang="fr-BE" sz="1600" dirty="0" err="1"/>
              <a:t>Characteristics</a:t>
            </a:r>
            <a:r>
              <a:rPr lang="fr-BE" sz="1600" b="0" i="0" u="none" strike="noStrike" dirty="0">
                <a:effectLst/>
              </a:rPr>
              <a:t> 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—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Devil’s</a:t>
            </a:r>
            <a:r>
              <a:rPr lang="fr-BE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</a:rPr>
              <a:t> </a:t>
            </a:r>
            <a:r>
              <a:rPr lang="fr-BE" sz="1600" b="0" i="0" u="none" strike="noStrike" dirty="0" err="1">
                <a:solidFill>
                  <a:schemeClr val="bg2">
                    <a:lumMod val="75000"/>
                  </a:schemeClr>
                </a:solidFill>
                <a:effectLst/>
              </a:rPr>
              <a:t>tower</a:t>
            </a:r>
            <a:endParaRPr lang="fr-FR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82D1BF7-4C5B-B60A-8F75-8704C4CF723B}"/>
              </a:ext>
            </a:extLst>
          </p:cNvPr>
          <p:cNvSpPr txBox="1"/>
          <p:nvPr/>
        </p:nvSpPr>
        <p:spPr>
          <a:xfrm>
            <a:off x="11353800" y="6123501"/>
            <a:ext cx="18288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fr-BE" sz="2800" b="1" dirty="0">
                <a:solidFill>
                  <a:schemeClr val="accent2"/>
                </a:solidFill>
              </a:rPr>
              <a:t>8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96F6A5C-E9E9-01E3-8ECF-70DE6BBA4D15}"/>
              </a:ext>
            </a:extLst>
          </p:cNvPr>
          <p:cNvSpPr txBox="1"/>
          <p:nvPr/>
        </p:nvSpPr>
        <p:spPr>
          <a:xfrm>
            <a:off x="1375468" y="1513360"/>
            <a:ext cx="9441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2"/>
                </a:solidFill>
              </a:rPr>
              <a:t>Bundle </a:t>
            </a:r>
            <a:r>
              <a:rPr lang="fr-FR" sz="2000" dirty="0" err="1">
                <a:solidFill>
                  <a:schemeClr val="accent2"/>
                </a:solidFill>
              </a:rPr>
              <a:t>Multiplicity</a:t>
            </a:r>
            <a:r>
              <a:rPr lang="fr-FR" sz="2000" dirty="0">
                <a:solidFill>
                  <a:schemeClr val="accent2"/>
                </a:solidFill>
              </a:rPr>
              <a:t>: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secondary</a:t>
            </a:r>
            <a:r>
              <a:rPr lang="fr-FR" dirty="0"/>
              <a:t> muons passing </a:t>
            </a:r>
            <a:r>
              <a:rPr lang="fr-FR" dirty="0" err="1"/>
              <a:t>through</a:t>
            </a:r>
            <a:r>
              <a:rPr lang="fr-FR" dirty="0"/>
              <a:t> the detector volume.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882106-5607-C392-6301-F4021497F482}"/>
              </a:ext>
            </a:extLst>
          </p:cNvPr>
          <p:cNvSpPr txBox="1"/>
          <p:nvPr/>
        </p:nvSpPr>
        <p:spPr>
          <a:xfrm>
            <a:off x="266178" y="2459550"/>
            <a:ext cx="526786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 err="1">
                <a:solidFill>
                  <a:schemeClr val="accent2"/>
                </a:solidFill>
              </a:rPr>
              <a:t>Lateral</a:t>
            </a:r>
            <a:r>
              <a:rPr lang="fr-FR" sz="2000" dirty="0">
                <a:solidFill>
                  <a:schemeClr val="accent2"/>
                </a:solidFill>
              </a:rPr>
              <a:t> extension </a:t>
            </a:r>
            <a:r>
              <a:rPr lang="fr-FR" sz="1600" dirty="0">
                <a:solidFill>
                  <a:schemeClr val="accent2"/>
                </a:solidFill>
              </a:rPr>
              <a:t>(at the detector </a:t>
            </a:r>
            <a:r>
              <a:rPr lang="fr-FR" sz="1600" dirty="0" err="1">
                <a:solidFill>
                  <a:schemeClr val="accent2"/>
                </a:solidFill>
              </a:rPr>
              <a:t>level</a:t>
            </a:r>
            <a:r>
              <a:rPr lang="fr-FR" sz="1600" dirty="0">
                <a:solidFill>
                  <a:schemeClr val="accent2"/>
                </a:solidFill>
              </a:rPr>
              <a:t>)</a:t>
            </a:r>
            <a:endParaRPr lang="fr-FR" sz="2000" dirty="0">
              <a:solidFill>
                <a:schemeClr val="accent2"/>
              </a:solidFill>
            </a:endParaRPr>
          </a:p>
          <a:p>
            <a:r>
              <a:rPr lang="fr-FR" sz="1600" dirty="0"/>
              <a:t>Radius of a </a:t>
            </a:r>
            <a:r>
              <a:rPr lang="fr-FR" sz="1600" dirty="0" err="1"/>
              <a:t>cylinder</a:t>
            </a:r>
            <a:r>
              <a:rPr lang="fr-FR" sz="1600" dirty="0"/>
              <a:t> </a:t>
            </a:r>
            <a:r>
              <a:rPr lang="fr-FR" sz="1600" dirty="0" err="1"/>
              <a:t>along</a:t>
            </a:r>
            <a:r>
              <a:rPr lang="fr-FR" sz="1600" dirty="0"/>
              <a:t> the </a:t>
            </a:r>
            <a:r>
              <a:rPr lang="fr-FR" sz="1600" dirty="0" err="1"/>
              <a:t>track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contains</a:t>
            </a:r>
            <a:r>
              <a:rPr lang="fr-FR" sz="1600" dirty="0"/>
              <a:t> a </a:t>
            </a:r>
            <a:r>
              <a:rPr lang="fr-FR" sz="1600" dirty="0" err="1"/>
              <a:t>defined</a:t>
            </a:r>
            <a:r>
              <a:rPr lang="fr-FR" sz="1600" dirty="0"/>
              <a:t> percentage of the </a:t>
            </a:r>
            <a:r>
              <a:rPr lang="fr-FR" sz="1600" dirty="0" err="1"/>
              <a:t>collected</a:t>
            </a:r>
            <a:r>
              <a:rPr lang="fr-FR" sz="1600" dirty="0"/>
              <a:t> light.</a:t>
            </a:r>
          </a:p>
        </p:txBody>
      </p:sp>
      <p:pic>
        <p:nvPicPr>
          <p:cNvPr id="12" name="Image 11" descr="Une image contenant ligne, conception&#10;&#10;Le contenu généré par l’IA peut être incorrect.">
            <a:extLst>
              <a:ext uri="{FF2B5EF4-FFF2-40B4-BE49-F238E27FC236}">
                <a16:creationId xmlns:a16="http://schemas.microsoft.com/office/drawing/2014/main" id="{8A1A0692-9B5C-E60F-443E-8C734B5CD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9797" y="2843567"/>
            <a:ext cx="3562177" cy="326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1248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12937</TotalTime>
  <Words>1507</Words>
  <Application>Microsoft Macintosh PowerPoint</Application>
  <PresentationFormat>Grand écran</PresentationFormat>
  <Paragraphs>242</Paragraphs>
  <Slides>21</Slides>
  <Notes>12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Cambria Math</vt:lpstr>
      <vt:lpstr>Wingdings</vt:lpstr>
      <vt:lpstr>Thème Office</vt:lpstr>
      <vt:lpstr>Présentation PowerPoint</vt:lpstr>
      <vt:lpstr>Table of Contents</vt:lpstr>
      <vt:lpstr>Astrophysical Goals </vt:lpstr>
      <vt:lpstr>IceCube Detector</vt:lpstr>
      <vt:lpstr>In-ice neutrino signatures</vt:lpstr>
      <vt:lpstr>Extremely High Energy (EHE) Neutrinos </vt:lpstr>
      <vt:lpstr>Atmospheric background</vt:lpstr>
      <vt:lpstr>Muon Bundles</vt:lpstr>
      <vt:lpstr>Muon Bundles Characteristics</vt:lpstr>
      <vt:lpstr>Muon Bundles Characteristics</vt:lpstr>
      <vt:lpstr>Muon Bundles Characteristics</vt:lpstr>
      <vt:lpstr>Muon Bundles Characteristics</vt:lpstr>
      <vt:lpstr>Muon Bundles Characteristics</vt:lpstr>
      <vt:lpstr>Muon Bundles Characteristics</vt:lpstr>
      <vt:lpstr>Muon Bundles Characteristics</vt:lpstr>
      <vt:lpstr>Muon Bundles Characteristics</vt:lpstr>
      <vt:lpstr>Devil’s Tower Model</vt:lpstr>
      <vt:lpstr>Devil’s Tower first result</vt:lpstr>
      <vt:lpstr>Conclusion and Outlook</vt:lpstr>
      <vt:lpstr>Présentation PowerPoint</vt:lpstr>
      <vt:lpstr>Smoothness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DELMEULLE Thomas</dc:creator>
  <cp:lastModifiedBy>DELMEULLE Thomas</cp:lastModifiedBy>
  <cp:revision>13</cp:revision>
  <dcterms:created xsi:type="dcterms:W3CDTF">2025-06-22T12:41:18Z</dcterms:created>
  <dcterms:modified xsi:type="dcterms:W3CDTF">2025-07-09T21:19:21Z</dcterms:modified>
</cp:coreProperties>
</file>