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4"/>
  </p:notesMasterIdLst>
  <p:handoutMasterIdLst>
    <p:handoutMasterId r:id="rId45"/>
  </p:handoutMasterIdLst>
  <p:sldIdLst>
    <p:sldId id="267" r:id="rId5"/>
    <p:sldId id="413" r:id="rId6"/>
    <p:sldId id="414" r:id="rId7"/>
    <p:sldId id="390" r:id="rId8"/>
    <p:sldId id="389" r:id="rId9"/>
    <p:sldId id="392" r:id="rId10"/>
    <p:sldId id="415" r:id="rId11"/>
    <p:sldId id="394" r:id="rId12"/>
    <p:sldId id="416" r:id="rId13"/>
    <p:sldId id="418" r:id="rId14"/>
    <p:sldId id="419" r:id="rId15"/>
    <p:sldId id="425" r:id="rId16"/>
    <p:sldId id="431" r:id="rId17"/>
    <p:sldId id="430" r:id="rId18"/>
    <p:sldId id="432" r:id="rId19"/>
    <p:sldId id="395" r:id="rId20"/>
    <p:sldId id="393" r:id="rId21"/>
    <p:sldId id="420" r:id="rId22"/>
    <p:sldId id="421" r:id="rId23"/>
    <p:sldId id="396" r:id="rId24"/>
    <p:sldId id="397" r:id="rId25"/>
    <p:sldId id="398" r:id="rId26"/>
    <p:sldId id="422" r:id="rId27"/>
    <p:sldId id="429" r:id="rId28"/>
    <p:sldId id="401" r:id="rId29"/>
    <p:sldId id="399" r:id="rId30"/>
    <p:sldId id="433" r:id="rId31"/>
    <p:sldId id="403" r:id="rId32"/>
    <p:sldId id="404" r:id="rId33"/>
    <p:sldId id="434" r:id="rId34"/>
    <p:sldId id="405" r:id="rId35"/>
    <p:sldId id="406" r:id="rId36"/>
    <p:sldId id="407" r:id="rId37"/>
    <p:sldId id="400" r:id="rId38"/>
    <p:sldId id="409" r:id="rId39"/>
    <p:sldId id="435" r:id="rId40"/>
    <p:sldId id="412" r:id="rId41"/>
    <p:sldId id="411" r:id="rId42"/>
    <p:sldId id="424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092042E-11CC-4FF9-9972-056E42E3D4DF}">
          <p14:sldIdLst>
            <p14:sldId id="267"/>
            <p14:sldId id="413"/>
            <p14:sldId id="414"/>
            <p14:sldId id="390"/>
            <p14:sldId id="389"/>
            <p14:sldId id="392"/>
            <p14:sldId id="415"/>
            <p14:sldId id="394"/>
            <p14:sldId id="416"/>
            <p14:sldId id="418"/>
            <p14:sldId id="419"/>
            <p14:sldId id="425"/>
            <p14:sldId id="431"/>
            <p14:sldId id="430"/>
            <p14:sldId id="432"/>
            <p14:sldId id="395"/>
            <p14:sldId id="393"/>
            <p14:sldId id="420"/>
            <p14:sldId id="421"/>
            <p14:sldId id="396"/>
            <p14:sldId id="397"/>
            <p14:sldId id="398"/>
            <p14:sldId id="422"/>
            <p14:sldId id="429"/>
            <p14:sldId id="401"/>
            <p14:sldId id="399"/>
            <p14:sldId id="433"/>
            <p14:sldId id="403"/>
            <p14:sldId id="404"/>
            <p14:sldId id="434"/>
            <p14:sldId id="405"/>
            <p14:sldId id="406"/>
            <p14:sldId id="407"/>
            <p14:sldId id="400"/>
            <p14:sldId id="409"/>
            <p14:sldId id="435"/>
            <p14:sldId id="412"/>
            <p14:sldId id="411"/>
            <p14:sldId id="4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Raudales" initials="DR" lastIdx="1" clrIdx="0">
    <p:extLst>
      <p:ext uri="{19B8F6BF-5375-455C-9EA6-DF929625EA0E}">
        <p15:presenceInfo xmlns:p15="http://schemas.microsoft.com/office/powerpoint/2012/main" userId="c89d110199d162d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A69"/>
    <a:srgbClr val="092F57"/>
    <a:srgbClr val="B2A268"/>
    <a:srgbClr val="FF6666"/>
    <a:srgbClr val="9ED6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655822-BB0B-47DC-BB36-4BF94F0B4A8B}" v="99" dt="2025-07-09T13:04:44.9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08" y="96"/>
      </p:cViewPr>
      <p:guideLst>
        <p:guide orient="horz" pos="913"/>
        <p:guide pos="25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09.07.2025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4T04:03:52.569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0 712 24575,'4'3'0,"0"-1"0,-1 1 0,1 0 0,-1 0 0,0 1 0,0-1 0,0 1 0,0-1 0,-1 1 0,1 0 0,-1 0 0,3 7 0,-1-2 0,112 161 0,-40-54 0,45 63 0,150 121 0,-155-212 0,-90-64 0,0-1 0,2-1 0,0-2 0,62 34 0,-78-47 0,0 0 0,-1 1 0,20 18 0,27 19 0,147 78 0,-25-21 0,59 61 0,-222-150 0,4 0 0,42 21 0,-5-3 0,-9-5 0,56 22 0,-60-30 0,-1 3 0,43 27 0,80 43 0,-42-25 0,-86-45 0,0-1 0,2-1 0,68 20 0,98 39 0,-152-53 0,-48-21 0,1 1 0,0-1 0,0-1 0,1 0 0,-1 0 0,17 3 0,-4-1 0,1 0 0,-1 1 0,-1 2 0,1 0 0,29 16 0,36 15 0,-69-35 0,0 1 0,0-2 0,1 0 0,19 0 0,39 6 0,-27-2 0,0-2 0,1-2 0,76-6 0,-21 0 0,595 3 0,-686-1 0,1-1 0,-1-1 0,0 0 0,0 0 0,0-2 0,0 0 0,21-11 0,-17 8 0,0 1 0,0 0 0,31-6 0,20-1 0,0-3 0,-1-3 0,67-29 0,-120 42 0,-2-1 0,1 0 0,-1-1 0,15-13 0,-13 10 0,-1 1 0,29-16 0,-29 20 0,3-1 0,0 0 0,0-2 0,-1 0 0,0-1 0,16-14 0,-6 3 0,1 2 0,0 1 0,2 1 0,55-26 0,-37 20 0,70-53 0,-71 53 0,-26 15 0,-1-1 0,23-17 0,-29 20 0,-1 0 0,1 1 0,-1 0 0,2 2 0,-1-1 0,24-4 0,21-7 0,11-5 0,-48 15 0,1 0 0,-1-2 0,39-18 0,222-106 0,-265 125 0,18-6 0,-26 10 0,1 0 0,-1-1 0,0 0 0,-1 0 0,1-1 0,-1 0 0,10-8 0,1-1 0,0 1 0,1 0 0,1 1 0,0 1 0,25-8 0,-24 10 0,0-2 0,0 1 0,-1-2 0,35-27 0,-1-3 0,-33 26 0,33-31 0,48-31 0,27-25 0,-108 83 0,2 1 0,38-24 0,-35 25 0,46-38 0,-71 54 0,20-19 0,0 1 0,46-30 0,-54 42 0,-1 0 0,0-2 0,-1 1 0,23-24 0,14-14 0,-19 18 0,-1-1 0,27-36 0,86-105 0,-115 138 0,-1-2 0,-2-1 0,24-45 0,-41 69 0,1 0 0,0 1 0,0 0 0,15-14 0,-12 13 0,0 0 0,15-24 0,-8 5 0,-4 10 0,-1-2 0,15-37 0,-15 31 0,1-1 0,31-46 0,-37 62 0,-1-1 0,0 0 0,7-26 0,-11 29 0,1 1 0,0-1 0,1 1 0,0 0 0,1 0 0,0 1 0,1-1 0,8-9 0,-8 11 14,-1 0 0,0 0 0,0-1 0,-1 1 0,6-17 0,-8 17-146,0 1 0,1 1 1,-1-1-1,2 0 0,-1 1 1,1 0-1,0 0 0,1 0 0,-1 1 1,9-8-1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4T12:46:36.400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0 712 24575,'4'3'0,"0"-1"0,-1 1 0,1 0 0,-1 0 0,0 1 0,0-1 0,0 1 0,0-1 0,-1 1 0,1 0 0,-1 0 0,3 7 0,-1-2 0,112 161 0,-40-54 0,45 63 0,150 121 0,-155-212 0,-90-64 0,0-1 0,2-1 0,0-2 0,62 34 0,-78-47 0,0 0 0,-1 1 0,20 18 0,27 19 0,147 78 0,-25-21 0,59 61 0,-222-150 0,4 0 0,42 21 0,-5-3 0,-9-5 0,56 22 0,-60-30 0,-1 3 0,43 27 0,80 43 0,-42-25 0,-86-45 0,0-1 0,2-1 0,68 20 0,98 39 0,-152-53 0,-48-21 0,1 1 0,0-1 0,0-1 0,1 0 0,-1 0 0,17 3 0,-4-1 0,1 0 0,-1 1 0,-1 2 0,1 0 0,29 16 0,36 15 0,-69-35 0,0 1 0,0-2 0,1 0 0,19 0 0,39 6 0,-27-2 0,0-2 0,1-2 0,76-6 0,-21 0 0,595 3 0,-686-1 0,1-1 0,-1-1 0,0 0 0,0 0 0,0-2 0,0 0 0,21-11 0,-17 8 0,0 1 0,0 0 0,31-6 0,20-1 0,0-3 0,-1-3 0,67-29 0,-120 42 0,-2-1 0,1 0 0,-1-1 0,15-13 0,-13 10 0,-1 1 0,29-16 0,-29 20 0,3-1 0,0 0 0,0-2 0,-1 0 0,0-1 0,16-14 0,-6 3 0,1 2 0,0 1 0,2 1 0,55-26 0,-37 20 0,70-53 0,-71 53 0,-26 15 0,-1-1 0,23-17 0,-29 20 0,-1 0 0,1 1 0,-1 0 0,2 2 0,-1-1 0,24-4 0,21-7 0,11-5 0,-48 15 0,1 0 0,-1-2 0,39-18 0,222-106 0,-265 125 0,18-6 0,-26 10 0,1 0 0,-1-1 0,0 0 0,-1 0 0,1-1 0,-1 0 0,10-8 0,1-1 0,0 1 0,1 0 0,1 1 0,0 1 0,25-8 0,-24 10 0,0-2 0,0 1 0,-1-2 0,35-27 0,-1-3 0,-33 26 0,33-31 0,48-31 0,27-25 0,-108 83 0,2 1 0,38-24 0,-35 25 0,46-38 0,-71 54 0,20-19 0,0 1 0,46-30 0,-54 42 0,-1 0 0,0-2 0,-1 1 0,23-24 0,14-14 0,-19 18 0,-1-1 0,27-36 0,86-105 0,-115 138 0,-1-2 0,-2-1 0,24-45 0,-41 69 0,1 0 0,0 1 0,0 0 0,15-14 0,-12 13 0,0 0 0,15-24 0,-8 5 0,-4 10 0,-1-2 0,15-37 0,-15 31 0,1-1 0,31-46 0,-37 62 0,-1-1 0,0 0 0,7-26 0,-11 29 0,1 1 0,0-1 0,1 1 0,0 0 0,1 0 0,0 1 0,1-1 0,8-9 0,-8 11 14,-1 0 0,0 0 0,0-1 0,-1 1 0,6-17 0,-8 17-146,0 1 0,1 1 1,-1-1-1,2 0 0,-1 1 1,1 0-1,0 0 0,1 0 0,-1 1 1,9-8-1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4T12:46:37.827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0 712 24575,'4'3'0,"0"-1"0,-1 1 0,1 0 0,-1 0 0,0 1 0,0-1 0,0 1 0,0-1 0,-1 1 0,1 0 0,-1 0 0,3 7 0,-1-2 0,112 161 0,-40-54 0,45 63 0,150 121 0,-155-212 0,-90-64 0,0-1 0,2-1 0,0-2 0,62 34 0,-78-47 0,0 0 0,-1 1 0,20 18 0,27 19 0,147 78 0,-25-21 0,59 61 0,-222-150 0,4 0 0,42 21 0,-5-3 0,-9-5 0,56 22 0,-60-30 0,-1 3 0,43 27 0,80 43 0,-42-25 0,-86-45 0,0-1 0,2-1 0,68 20 0,98 39 0,-152-53 0,-48-21 0,1 1 0,0-1 0,0-1 0,1 0 0,-1 0 0,17 3 0,-4-1 0,1 0 0,-1 1 0,-1 2 0,1 0 0,29 16 0,36 15 0,-69-35 0,0 1 0,0-2 0,1 0 0,19 0 0,39 6 0,-27-2 0,0-2 0,1-2 0,76-6 0,-21 0 0,595 3 0,-686-1 0,1-1 0,-1-1 0,0 0 0,0 0 0,0-2 0,0 0 0,21-11 0,-17 8 0,0 1 0,0 0 0,31-6 0,20-1 0,0-3 0,-1-3 0,67-29 0,-120 42 0,-2-1 0,1 0 0,-1-1 0,15-13 0,-13 10 0,-1 1 0,29-16 0,-29 20 0,3-1 0,0 0 0,0-2 0,-1 0 0,0-1 0,16-14 0,-6 3 0,1 2 0,0 1 0,2 1 0,55-26 0,-37 20 0,70-53 0,-71 53 0,-26 15 0,-1-1 0,23-17 0,-29 20 0,-1 0 0,1 1 0,-1 0 0,2 2 0,-1-1 0,24-4 0,21-7 0,11-5 0,-48 15 0,1 0 0,-1-2 0,39-18 0,222-106 0,-265 125 0,18-6 0,-26 10 0,1 0 0,-1-1 0,0 0 0,-1 0 0,1-1 0,-1 0 0,10-8 0,1-1 0,0 1 0,1 0 0,1 1 0,0 1 0,25-8 0,-24 10 0,0-2 0,0 1 0,-1-2 0,35-27 0,-1-3 0,-33 26 0,33-31 0,48-31 0,27-25 0,-108 83 0,2 1 0,38-24 0,-35 25 0,46-38 0,-71 54 0,20-19 0,0 1 0,46-30 0,-54 42 0,-1 0 0,0-2 0,-1 1 0,23-24 0,14-14 0,-19 18 0,-1-1 0,27-36 0,86-105 0,-115 138 0,-1-2 0,-2-1 0,24-45 0,-41 69 0,1 0 0,0 1 0,0 0 0,15-14 0,-12 13 0,0 0 0,15-24 0,-8 5 0,-4 10 0,-1-2 0,15-37 0,-15 31 0,1-1 0,31-46 0,-37 62 0,-1-1 0,0 0 0,7-26 0,-11 29 0,1 1 0,0-1 0,1 1 0,0 0 0,1 0 0,0 1 0,1-1 0,8-9 0,-8 11 14,-1 0 0,0 0 0,0-1 0,-1 1 0,6-17 0,-8 17-146,0 1 0,1 1 1,-1-1-1,2 0 0,-1 1 1,1 0-1,0 0 0,1 0 0,-1 1 1,9-8-1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4T12:46:37.827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0 712 24575,'4'3'0,"0"-1"0,-1 1 0,1 0 0,-1 0 0,0 1 0,0-1 0,0 1 0,0-1 0,-1 1 0,1 0 0,-1 0 0,3 7 0,-1-2 0,112 161 0,-40-54 0,45 63 0,150 121 0,-155-212 0,-90-64 0,0-1 0,2-1 0,0-2 0,62 34 0,-78-47 0,0 0 0,-1 1 0,20 18 0,27 19 0,147 78 0,-25-21 0,59 61 0,-222-150 0,4 0 0,42 21 0,-5-3 0,-9-5 0,56 22 0,-60-30 0,-1 3 0,43 27 0,80 43 0,-42-25 0,-86-45 0,0-1 0,2-1 0,68 20 0,98 39 0,-152-53 0,-48-21 0,1 1 0,0-1 0,0-1 0,1 0 0,-1 0 0,17 3 0,-4-1 0,1 0 0,-1 1 0,-1 2 0,1 0 0,29 16 0,36 15 0,-69-35 0,0 1 0,0-2 0,1 0 0,19 0 0,39 6 0,-27-2 0,0-2 0,1-2 0,76-6 0,-21 0 0,595 3 0,-686-1 0,1-1 0,-1-1 0,0 0 0,0 0 0,0-2 0,0 0 0,21-11 0,-17 8 0,0 1 0,0 0 0,31-6 0,20-1 0,0-3 0,-1-3 0,67-29 0,-120 42 0,-2-1 0,1 0 0,-1-1 0,15-13 0,-13 10 0,-1 1 0,29-16 0,-29 20 0,3-1 0,0 0 0,0-2 0,-1 0 0,0-1 0,16-14 0,-6 3 0,1 2 0,0 1 0,2 1 0,55-26 0,-37 20 0,70-53 0,-71 53 0,-26 15 0,-1-1 0,23-17 0,-29 20 0,-1 0 0,1 1 0,-1 0 0,2 2 0,-1-1 0,24-4 0,21-7 0,11-5 0,-48 15 0,1 0 0,-1-2 0,39-18 0,222-106 0,-265 125 0,18-6 0,-26 10 0,1 0 0,-1-1 0,0 0 0,-1 0 0,1-1 0,-1 0 0,10-8 0,1-1 0,0 1 0,1 0 0,1 1 0,0 1 0,25-8 0,-24 10 0,0-2 0,0 1 0,-1-2 0,35-27 0,-1-3 0,-33 26 0,33-31 0,48-31 0,27-25 0,-108 83 0,2 1 0,38-24 0,-35 25 0,46-38 0,-71 54 0,20-19 0,0 1 0,46-30 0,-54 42 0,-1 0 0,0-2 0,-1 1 0,23-24 0,14-14 0,-19 18 0,-1-1 0,27-36 0,86-105 0,-115 138 0,-1-2 0,-2-1 0,24-45 0,-41 69 0,1 0 0,0 1 0,0 0 0,15-14 0,-12 13 0,0 0 0,15-24 0,-8 5 0,-4 10 0,-1-2 0,15-37 0,-15 31 0,1-1 0,31-46 0,-37 62 0,-1-1 0,0 0 0,7-26 0,-11 29 0,1 1 0,0-1 0,1 1 0,0 0 0,1 0 0,0 1 0,1-1 0,8-9 0,-8 11 14,-1 0 0,0 0 0,0-1 0,-1 1 0,6-17 0,-8 17-146,0 1 0,1 1 1,-1-1-1,2 0 0,-1 1 1,1 0-1,0 0 0,1 0 0,-1 1 1,9-8-1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4T12:46:37.827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0 712 24575,'4'3'0,"0"-1"0,-1 1 0,1 0 0,-1 0 0,0 1 0,0-1 0,0 1 0,0-1 0,-1 1 0,1 0 0,-1 0 0,3 7 0,-1-2 0,112 161 0,-40-54 0,45 63 0,150 121 0,-155-212 0,-90-64 0,0-1 0,2-1 0,0-2 0,62 34 0,-78-47 0,0 0 0,-1 1 0,20 18 0,27 19 0,147 78 0,-25-21 0,59 61 0,-222-150 0,4 0 0,42 21 0,-5-3 0,-9-5 0,56 22 0,-60-30 0,-1 3 0,43 27 0,80 43 0,-42-25 0,-86-45 0,0-1 0,2-1 0,68 20 0,98 39 0,-152-53 0,-48-21 0,1 1 0,0-1 0,0-1 0,1 0 0,-1 0 0,17 3 0,-4-1 0,1 0 0,-1 1 0,-1 2 0,1 0 0,29 16 0,36 15 0,-69-35 0,0 1 0,0-2 0,1 0 0,19 0 0,39 6 0,-27-2 0,0-2 0,1-2 0,76-6 0,-21 0 0,595 3 0,-686-1 0,1-1 0,-1-1 0,0 0 0,0 0 0,0-2 0,0 0 0,21-11 0,-17 8 0,0 1 0,0 0 0,31-6 0,20-1 0,0-3 0,-1-3 0,67-29 0,-120 42 0,-2-1 0,1 0 0,-1-1 0,15-13 0,-13 10 0,-1 1 0,29-16 0,-29 20 0,3-1 0,0 0 0,0-2 0,-1 0 0,0-1 0,16-14 0,-6 3 0,1 2 0,0 1 0,2 1 0,55-26 0,-37 20 0,70-53 0,-71 53 0,-26 15 0,-1-1 0,23-17 0,-29 20 0,-1 0 0,1 1 0,-1 0 0,2 2 0,-1-1 0,24-4 0,21-7 0,11-5 0,-48 15 0,1 0 0,-1-2 0,39-18 0,222-106 0,-265 125 0,18-6 0,-26 10 0,1 0 0,-1-1 0,0 0 0,-1 0 0,1-1 0,-1 0 0,10-8 0,1-1 0,0 1 0,1 0 0,1 1 0,0 1 0,25-8 0,-24 10 0,0-2 0,0 1 0,-1-2 0,35-27 0,-1-3 0,-33 26 0,33-31 0,48-31 0,27-25 0,-108 83 0,2 1 0,38-24 0,-35 25 0,46-38 0,-71 54 0,20-19 0,0 1 0,46-30 0,-54 42 0,-1 0 0,0-2 0,-1 1 0,23-24 0,14-14 0,-19 18 0,-1-1 0,27-36 0,86-105 0,-115 138 0,-1-2 0,-2-1 0,24-45 0,-41 69 0,1 0 0,0 1 0,0 0 0,15-14 0,-12 13 0,0 0 0,15-24 0,-8 5 0,-4 10 0,-1-2 0,15-37 0,-15 31 0,1-1 0,31-46 0,-37 62 0,-1-1 0,0 0 0,7-26 0,-11 29 0,1 1 0,0-1 0,1 1 0,0 0 0,1 0 0,0 1 0,1-1 0,8-9 0,-8 11 14,-1 0 0,0 0 0,0-1 0,-1 1 0,6-17 0,-8 17-146,0 1 0,1 1 1,-1-1-1,2 0 0,-1 1 1,1 0-1,0 0 0,1 0 0,-1 1 1,9-8-1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4T12:46:37.827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0 712 24575,'4'3'0,"0"-1"0,-1 1 0,1 0 0,-1 0 0,0 1 0,0-1 0,0 1 0,0-1 0,-1 1 0,1 0 0,-1 0 0,3 7 0,-1-2 0,112 161 0,-40-54 0,45 63 0,150 121 0,-155-212 0,-90-64 0,0-1 0,2-1 0,0-2 0,62 34 0,-78-47 0,0 0 0,-1 1 0,20 18 0,27 19 0,147 78 0,-25-21 0,59 61 0,-222-150 0,4 0 0,42 21 0,-5-3 0,-9-5 0,56 22 0,-60-30 0,-1 3 0,43 27 0,80 43 0,-42-25 0,-86-45 0,0-1 0,2-1 0,68 20 0,98 39 0,-152-53 0,-48-21 0,1 1 0,0-1 0,0-1 0,1 0 0,-1 0 0,17 3 0,-4-1 0,1 0 0,-1 1 0,-1 2 0,1 0 0,29 16 0,36 15 0,-69-35 0,0 1 0,0-2 0,1 0 0,19 0 0,39 6 0,-27-2 0,0-2 0,1-2 0,76-6 0,-21 0 0,595 3 0,-686-1 0,1-1 0,-1-1 0,0 0 0,0 0 0,0-2 0,0 0 0,21-11 0,-17 8 0,0 1 0,0 0 0,31-6 0,20-1 0,0-3 0,-1-3 0,67-29 0,-120 42 0,-2-1 0,1 0 0,-1-1 0,15-13 0,-13 10 0,-1 1 0,29-16 0,-29 20 0,3-1 0,0 0 0,0-2 0,-1 0 0,0-1 0,16-14 0,-6 3 0,1 2 0,0 1 0,2 1 0,55-26 0,-37 20 0,70-53 0,-71 53 0,-26 15 0,-1-1 0,23-17 0,-29 20 0,-1 0 0,1 1 0,-1 0 0,2 2 0,-1-1 0,24-4 0,21-7 0,11-5 0,-48 15 0,1 0 0,-1-2 0,39-18 0,222-106 0,-265 125 0,18-6 0,-26 10 0,1 0 0,-1-1 0,0 0 0,-1 0 0,1-1 0,-1 0 0,10-8 0,1-1 0,0 1 0,1 0 0,1 1 0,0 1 0,25-8 0,-24 10 0,0-2 0,0 1 0,-1-2 0,35-27 0,-1-3 0,-33 26 0,33-31 0,48-31 0,27-25 0,-108 83 0,2 1 0,38-24 0,-35 25 0,46-38 0,-71 54 0,20-19 0,0 1 0,46-30 0,-54 42 0,-1 0 0,0-2 0,-1 1 0,23-24 0,14-14 0,-19 18 0,-1-1 0,27-36 0,86-105 0,-115 138 0,-1-2 0,-2-1 0,24-45 0,-41 69 0,1 0 0,0 1 0,0 0 0,15-14 0,-12 13 0,0 0 0,15-24 0,-8 5 0,-4 10 0,-1-2 0,15-37 0,-15 31 0,1-1 0,31-46 0,-37 62 0,-1-1 0,0 0 0,7-26 0,-11 29 0,1 1 0,0-1 0,1 1 0,0 0 0,1 0 0,0 1 0,1-1 0,8-9 0,-8 11 14,-1 0 0,0 0 0,0-1 0,-1 1 0,6-17 0,-8 17-146,0 1 0,1 1 1,-1-1-1,2 0 0,-1 1 1,1 0-1,0 0 0,1 0 0,-1 1 1,9-8-1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09.07.2025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/>
              <a:t>Desvelando el Posbrillo del GRB221009A | David Raudales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err="1"/>
              <a:t>Object</a:t>
            </a:r>
            <a:r>
              <a:rPr lang="de-DE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err="1"/>
              <a:t>Object</a:t>
            </a:r>
            <a:r>
              <a:rPr lang="de-DE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/>
              <a:t>Desvelando el Posbrillo del GRB221009A | David Raudales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/>
              <a:t>Desvelando el Posbrillo del GRB221009A | David Raudales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/>
              <a:t>Desvelando el Posbrillo del GRB221009A | David Raudales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/>
              <a:t>Desvelando el Posbrillo del GRB221009A | David Raudales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/>
              <a:t>Desvelando el Posbrillo del GRB221009A | David Raudales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/>
              <a:t>Desvelando el Posbrillo del GRB221009A | David Raudales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/>
              <a:t>Desvelando el Posbrillo del GRB221009A | David Raudales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/>
            </a:pPr>
            <a:r>
              <a:rPr lang="de-DE"/>
              <a:t>Deutsches Elektronen-</a:t>
            </a:r>
          </a:p>
          <a:p>
            <a:pPr>
              <a:lnSpc>
                <a:spcPct val="120000"/>
              </a:lnSpc>
              <a:tabLst/>
            </a:pPr>
            <a:r>
              <a:rPr lang="de-DE"/>
              <a:t>Synchrotron DESY</a:t>
            </a:r>
          </a:p>
          <a:p>
            <a:pPr>
              <a:lnSpc>
                <a:spcPct val="120000"/>
              </a:lnSpc>
            </a:pPr>
            <a:endParaRPr lang="de-DE"/>
          </a:p>
          <a:p>
            <a:pPr>
              <a:lnSpc>
                <a:spcPct val="120000"/>
              </a:lnSpc>
            </a:pPr>
            <a:r>
              <a:rPr lang="de-DE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007AC7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s-ES" b="1">
                <a:solidFill>
                  <a:srgbClr val="007AC7"/>
                </a:solidFill>
                <a:latin typeface="Arial"/>
                <a:cs typeface="Arial"/>
              </a:rPr>
              <a:t>Desvelando el Posbrillo del GRB221009A | David Raudales</a:t>
            </a:r>
            <a:endParaRPr spc="-5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pc="5"/>
              <a:t>P</a:t>
            </a:r>
            <a:r>
              <a:rPr spc="-5"/>
              <a:t>a</a:t>
            </a:r>
            <a:r>
              <a:rPr spc="10"/>
              <a:t>g</a:t>
            </a:r>
            <a:r>
              <a:t>e</a:t>
            </a:r>
            <a:r>
              <a:rPr spc="-50"/>
              <a:t> </a:t>
            </a:r>
            <a:fld id="{81D60167-4931-47E6-BA6A-407CBD079E47}" type="slidenum">
              <a:rPr dirty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0875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/>
              <a:t>Desvelando el Posbrillo del GRB221009A | David Raudales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/>
              <a:t>Desvelando el Posbrillo del GRB221009A | David Raudales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/>
              <a:t>Desvelando el Posbrillo del GRB221009A | David Raudales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/>
              <a:t>Desvelando el Posbrillo del GRB221009A | David Raudales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err="1"/>
              <a:t>Object</a:t>
            </a:r>
            <a:r>
              <a:rPr lang="de-DE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err="1"/>
              <a:t>Object</a:t>
            </a:r>
            <a:r>
              <a:rPr lang="de-DE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/>
              <a:t>Desvelando el Posbrillo del GRB221009A | David Raudales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9416" y="6580800"/>
            <a:ext cx="9901099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s-ES"/>
              <a:t>Desvelando el Posbrillo del GRB221009A | David Raudales</a:t>
            </a:r>
            <a:endParaRPr lang="en-US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/>
          </a:p>
        </p:txBody>
      </p:sp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  <p:sldLayoutId id="2147483682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0.png"/><Relationship Id="rId5" Type="http://schemas.openxmlformats.org/officeDocument/2006/relationships/customXml" Target="../ink/ink1.xml"/><Relationship Id="rId4" Type="http://schemas.openxmlformats.org/officeDocument/2006/relationships/hyperlink" Target="mailto:draudales@gatech.ed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0.png"/><Relationship Id="rId5" Type="http://schemas.openxmlformats.org/officeDocument/2006/relationships/customXml" Target="../ink/ink2.xml"/><Relationship Id="rId4" Type="http://schemas.openxmlformats.org/officeDocument/2006/relationships/hyperlink" Target="mailto:draudales@gatech.ed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0.png"/><Relationship Id="rId5" Type="http://schemas.openxmlformats.org/officeDocument/2006/relationships/customXml" Target="../ink/ink3.xml"/><Relationship Id="rId4" Type="http://schemas.openxmlformats.org/officeDocument/2006/relationships/hyperlink" Target="mailto:draudales@gatech.ed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0.png"/><Relationship Id="rId5" Type="http://schemas.openxmlformats.org/officeDocument/2006/relationships/customXml" Target="../ink/ink4.xml"/><Relationship Id="rId4" Type="http://schemas.openxmlformats.org/officeDocument/2006/relationships/hyperlink" Target="mailto:draudales@gatech.edu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0.png"/><Relationship Id="rId5" Type="http://schemas.openxmlformats.org/officeDocument/2006/relationships/customXml" Target="../ink/ink5.xml"/><Relationship Id="rId4" Type="http://schemas.openxmlformats.org/officeDocument/2006/relationships/hyperlink" Target="mailto:draudales@gatech.edu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0.png"/><Relationship Id="rId5" Type="http://schemas.openxmlformats.org/officeDocument/2006/relationships/customXml" Target="../ink/ink6.xml"/><Relationship Id="rId4" Type="http://schemas.openxmlformats.org/officeDocument/2006/relationships/hyperlink" Target="mailto:draudales@gatech.ed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draudales@gatech.ed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draudales@gatech.edu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hyperlink" Target="mailto:draudales@gatech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hyperlink" Target="mailto:draudales@gatech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draudales@gatech.ed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hyperlink" Target="mailto:draudales@gatech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draudales@gatech.edu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draudales@gatech.edu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draudales@gatech.edu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hyperlink" Target="mailto:draudales@gatech.edu" TargetMode="Externa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draudales@gatech.edu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hyperlink" Target="mailto:draudales@gatech.edu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hyperlink" Target="mailto:draudales@gatech.edu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draudales@gatech.edu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draudales@gatech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draudales@gatech.edu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draudales@gatech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draudales@gatech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draudales@gatech.edu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draudales@gatech.edu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draudales@gatech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draudales@gatech.edu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mailto:draudales@gatech.edu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draudales@gatech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draudales@gatech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draudales@gatech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draudales@gatech.edu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draudales@gatech.ed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draudales@gatech.ed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draudales@gatech.ed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draudales@gatech.ed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draudales@gatech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69EAD7-06C8-60F0-E331-952E3BF60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8424" y="439304"/>
            <a:ext cx="11857983" cy="6670116"/>
          </a:xfrm>
          <a:prstGeom prst="rect">
            <a:avLst/>
          </a:prstGeom>
        </p:spPr>
      </p:pic>
      <p:pic>
        <p:nvPicPr>
          <p:cNvPr id="4" name="Picture 2" descr="Trinity ">
            <a:extLst>
              <a:ext uri="{FF2B5EF4-FFF2-40B4-BE49-F238E27FC236}">
                <a16:creationId xmlns:a16="http://schemas.microsoft.com/office/drawing/2014/main" id="{794A9494-2B20-4284-E70A-15D18627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9" y="5664640"/>
            <a:ext cx="2904098" cy="88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079DFE-6E8D-BC8A-47D8-E6528AB6262C}"/>
              </a:ext>
            </a:extLst>
          </p:cNvPr>
          <p:cNvSpPr txBox="1"/>
          <p:nvPr/>
        </p:nvSpPr>
        <p:spPr>
          <a:xfrm>
            <a:off x="2151528" y="51150"/>
            <a:ext cx="876031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131A69"/>
                </a:solidFill>
                <a:latin typeface="Georgia" panose="02040502050405020303" pitchFamily="18" charset="0"/>
              </a:rPr>
              <a:t>Neutrino</a:t>
            </a:r>
            <a:r>
              <a:rPr lang="en-US" sz="4000" b="1" dirty="0">
                <a:solidFill>
                  <a:srgbClr val="131A69"/>
                </a:solidFill>
                <a:latin typeface="Georgia" panose="02040502050405020303" pitchFamily="18" charset="0"/>
              </a:rPr>
              <a:t> Detection Forecasts: Estimates for the Trinity Observatory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CAF489-442E-0C0B-801C-2A77B13E796F}"/>
              </a:ext>
            </a:extLst>
          </p:cNvPr>
          <p:cNvSpPr txBox="1"/>
          <p:nvPr/>
        </p:nvSpPr>
        <p:spPr>
          <a:xfrm>
            <a:off x="7121562" y="2444550"/>
            <a:ext cx="36821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Georgia" panose="02040502050405020303" pitchFamily="18" charset="0"/>
              </a:rPr>
              <a:t>David A. Raudales O. for the Trinity Collaboration</a:t>
            </a:r>
          </a:p>
          <a:p>
            <a:pPr algn="r"/>
            <a:endParaRPr lang="en-US" sz="2000" dirty="0">
              <a:latin typeface="Georgia" panose="02040502050405020303" pitchFamily="18" charset="0"/>
            </a:endParaRPr>
          </a:p>
          <a:p>
            <a:pPr algn="r"/>
            <a:r>
              <a:rPr lang="en-US" sz="2000" dirty="0">
                <a:latin typeface="Georgia" panose="02040502050405020303" pitchFamily="18" charset="0"/>
              </a:rPr>
              <a:t>School of Physics and Center for Relativistic Astrophysics, </a:t>
            </a:r>
            <a:r>
              <a:rPr lang="en-US" sz="2000" b="1" dirty="0">
                <a:latin typeface="Georgia" panose="02040502050405020303" pitchFamily="18" charset="0"/>
              </a:rPr>
              <a:t>Georgia</a:t>
            </a:r>
            <a:r>
              <a:rPr lang="en-US" sz="2000" dirty="0">
                <a:latin typeface="Georgia" panose="02040502050405020303" pitchFamily="18" charset="0"/>
              </a:rPr>
              <a:t> Institute of </a:t>
            </a:r>
            <a:r>
              <a:rPr lang="en-US" sz="2000" b="1" dirty="0">
                <a:latin typeface="Georgia" panose="02040502050405020303" pitchFamily="18" charset="0"/>
              </a:rPr>
              <a:t>Tech</a:t>
            </a:r>
            <a:r>
              <a:rPr lang="en-US" sz="2000" dirty="0">
                <a:latin typeface="Georgia" panose="02040502050405020303" pitchFamily="18" charset="0"/>
              </a:rPr>
              <a:t>nology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F9A765-0627-2C30-2FCE-49307409D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49" y="240391"/>
            <a:ext cx="1011331" cy="6351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32A1C6-BC0A-77A6-375F-91BA72270FB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2801" y="762505"/>
            <a:ext cx="1623226" cy="1623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81C831-6EB8-E63D-0338-DC179B3ABC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1659"/>
          <a:stretch>
            <a:fillRect/>
          </a:stretch>
        </p:blipFill>
        <p:spPr>
          <a:xfrm>
            <a:off x="11096938" y="2234058"/>
            <a:ext cx="985872" cy="1499286"/>
          </a:xfrm>
          <a:prstGeom prst="rect">
            <a:avLst/>
          </a:prstGeom>
        </p:spPr>
      </p:pic>
      <p:pic>
        <p:nvPicPr>
          <p:cNvPr id="2058" name="Picture 10" descr="Università degli Studi di Padova | EU-Japan">
            <a:extLst>
              <a:ext uri="{FF2B5EF4-FFF2-40B4-BE49-F238E27FC236}">
                <a16:creationId xmlns:a16="http://schemas.microsoft.com/office/drawing/2014/main" id="{072D6E0D-B4AE-0765-F1B2-4CB68ADA1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0"/>
          <a:stretch>
            <a:fillRect/>
          </a:stretch>
        </p:blipFill>
        <p:spPr bwMode="auto">
          <a:xfrm>
            <a:off x="11039706" y="3313124"/>
            <a:ext cx="1133251" cy="115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University of Bari Aldo Moro (UNIBA) - Nica.team">
            <a:extLst>
              <a:ext uri="{FF2B5EF4-FFF2-40B4-BE49-F238E27FC236}">
                <a16:creationId xmlns:a16="http://schemas.microsoft.com/office/drawing/2014/main" id="{E6F8019A-11BF-6F6C-E0E7-4C176646E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330" y="4456483"/>
            <a:ext cx="1166167" cy="127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owa Hawkeyes - Iowa Logo - Tigerhawk - Dimensional - Wall Decal - College  Wall Art">
            <a:extLst>
              <a:ext uri="{FF2B5EF4-FFF2-40B4-BE49-F238E27FC236}">
                <a16:creationId xmlns:a16="http://schemas.microsoft.com/office/drawing/2014/main" id="{25E108A3-F1B4-6B96-EB43-B234F26F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733" y="5714641"/>
            <a:ext cx="1143359" cy="11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6743C32-90B5-0B11-0A2F-27762157D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" y="190825"/>
            <a:ext cx="1137536" cy="11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647730-E0E7-7B0E-A715-6B2AE6E951FA}"/>
              </a:ext>
            </a:extLst>
          </p:cNvPr>
          <p:cNvSpPr txBox="1"/>
          <p:nvPr/>
        </p:nvSpPr>
        <p:spPr>
          <a:xfrm>
            <a:off x="7980888" y="4891839"/>
            <a:ext cx="2771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trinity-observatory.org</a:t>
            </a:r>
          </a:p>
        </p:txBody>
      </p:sp>
      <p:pic>
        <p:nvPicPr>
          <p:cNvPr id="1030" name="Picture 6" descr="NBIA Summer School on Neutrinos: Here, There &amp; Everywhere">
            <a:extLst>
              <a:ext uri="{FF2B5EF4-FFF2-40B4-BE49-F238E27FC236}">
                <a16:creationId xmlns:a16="http://schemas.microsoft.com/office/drawing/2014/main" id="{5C741D0C-FB40-BE47-6CDA-EEB3C0253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26" y="5781424"/>
            <a:ext cx="5201735" cy="11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485B-CC87-9D20-77C7-B307A354A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F76617DB-DA89-02F2-AB24-EBC0F3C7475C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1013739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771C48-19A2-CB5B-B244-78972778C8EC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4835C202-22BF-FE7F-0633-75CD3EC1E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8E820B2-6DAF-B497-E68D-F254CCB70B5C}"/>
              </a:ext>
            </a:extLst>
          </p:cNvPr>
          <p:cNvCxnSpPr/>
          <p:nvPr/>
        </p:nvCxnSpPr>
        <p:spPr>
          <a:xfrm>
            <a:off x="395426" y="1339272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6F56915-12BA-204F-1593-7694D1E99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26" y="1630021"/>
            <a:ext cx="6515100" cy="44958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4BA1312-D3A8-98DC-513D-5D7CB15027E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4B5F1B-DA6C-B53D-D3B3-13F35716D031}"/>
              </a:ext>
            </a:extLst>
          </p:cNvPr>
          <p:cNvSpPr/>
          <p:nvPr/>
        </p:nvSpPr>
        <p:spPr>
          <a:xfrm>
            <a:off x="3797559" y="1966823"/>
            <a:ext cx="1399592" cy="3700730"/>
          </a:xfrm>
          <a:prstGeom prst="rect">
            <a:avLst/>
          </a:prstGeom>
          <a:solidFill>
            <a:srgbClr val="FF6666">
              <a:alpha val="18000"/>
            </a:srgbClr>
          </a:solidFill>
          <a:ln w="9525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9F5C0-A076-0AFD-83A8-866B630947EC}"/>
              </a:ext>
            </a:extLst>
          </p:cNvPr>
          <p:cNvSpPr/>
          <p:nvPr/>
        </p:nvSpPr>
        <p:spPr>
          <a:xfrm>
            <a:off x="1073021" y="1966823"/>
            <a:ext cx="2043404" cy="3700730"/>
          </a:xfrm>
          <a:prstGeom prst="rect">
            <a:avLst/>
          </a:prstGeom>
          <a:solidFill>
            <a:srgbClr val="131A69">
              <a:alpha val="18000"/>
            </a:srgbClr>
          </a:solidFill>
          <a:ln w="9525">
            <a:solidFill>
              <a:srgbClr val="131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rgbClr val="131A69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82FA1AA-D2B7-F618-EF07-4C5E667E2C75}"/>
                  </a:ext>
                </a:extLst>
              </p14:cNvPr>
              <p14:cNvContentPartPr/>
              <p14:nvPr/>
            </p14:nvContentPartPr>
            <p14:xfrm>
              <a:off x="2406916" y="3942272"/>
              <a:ext cx="3093840" cy="1089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82FA1AA-D2B7-F618-EF07-4C5E667E2C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43916" y="3879293"/>
                <a:ext cx="3219480" cy="1214598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Arrow: Right 10">
            <a:extLst>
              <a:ext uri="{FF2B5EF4-FFF2-40B4-BE49-F238E27FC236}">
                <a16:creationId xmlns:a16="http://schemas.microsoft.com/office/drawing/2014/main" id="{F4822D8D-18A3-2C20-CBE7-306D089E9442}"/>
              </a:ext>
            </a:extLst>
          </p:cNvPr>
          <p:cNvSpPr/>
          <p:nvPr/>
        </p:nvSpPr>
        <p:spPr>
          <a:xfrm rot="19376194">
            <a:off x="5328966" y="3128474"/>
            <a:ext cx="2258008" cy="186841"/>
          </a:xfrm>
          <a:prstGeom prst="rightArrow">
            <a:avLst/>
          </a:prstGeom>
          <a:solidFill>
            <a:srgbClr val="8B6E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err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03AD75-D755-97A4-7B1F-370A4FB4F8AC}"/>
              </a:ext>
            </a:extLst>
          </p:cNvPr>
          <p:cNvSpPr txBox="1"/>
          <p:nvPr/>
        </p:nvSpPr>
        <p:spPr>
          <a:xfrm>
            <a:off x="7302412" y="1661010"/>
            <a:ext cx="44413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Closes the gap between ice/water Cherenkov telescopes and radio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8A9764-5620-167D-BCCB-7821DBE05B0A}"/>
              </a:ext>
            </a:extLst>
          </p:cNvPr>
          <p:cNvSpPr txBox="1"/>
          <p:nvPr/>
        </p:nvSpPr>
        <p:spPr>
          <a:xfrm>
            <a:off x="3881534" y="2034073"/>
            <a:ext cx="131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RADIO</a:t>
            </a:r>
            <a:endParaRPr lang="en-US" sz="2400" b="1" dirty="0" err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616B10-DFEF-B5EB-9BD8-C55447E92B0F}"/>
              </a:ext>
            </a:extLst>
          </p:cNvPr>
          <p:cNvSpPr txBox="1"/>
          <p:nvPr/>
        </p:nvSpPr>
        <p:spPr>
          <a:xfrm>
            <a:off x="1073021" y="4766314"/>
            <a:ext cx="2332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b="1" dirty="0">
                <a:solidFill>
                  <a:srgbClr val="131A69"/>
                </a:solidFill>
                <a:latin typeface="Georgia" panose="02040502050405020303" pitchFamily="18" charset="0"/>
              </a:rPr>
              <a:t>ICE</a:t>
            </a:r>
            <a:r>
              <a:rPr lang="en-US" sz="2400" b="1" dirty="0">
                <a:solidFill>
                  <a:srgbClr val="131A69"/>
                </a:solidFill>
                <a:latin typeface="Georgia" panose="02040502050405020303" pitchFamily="18" charset="0"/>
              </a:rPr>
              <a:t>/WATER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00668E-B009-F56B-B9D5-81DED016E2F1}"/>
              </a:ext>
            </a:extLst>
          </p:cNvPr>
          <p:cNvSpPr txBox="1"/>
          <p:nvPr/>
        </p:nvSpPr>
        <p:spPr>
          <a:xfrm>
            <a:off x="643034" y="6004035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Georgia" panose="02040502050405020303" pitchFamily="18" charset="0"/>
              </a:rPr>
              <a:t>Snowmass 2022</a:t>
            </a:r>
          </a:p>
        </p:txBody>
      </p:sp>
    </p:spTree>
    <p:extLst>
      <p:ext uri="{BB962C8B-B14F-4D97-AF65-F5344CB8AC3E}">
        <p14:creationId xmlns:p14="http://schemas.microsoft.com/office/powerpoint/2010/main" val="344079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E99A6-F086-F8D9-614F-3BE7AB49C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512458F7-29ED-483C-A98B-C2FE786192AF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1013739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540786-8A19-8F89-C11E-C4EB618D2B01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CF284C38-6DD1-E879-63A9-C19C32485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CF9885-D089-FF42-7DA8-2B908CAAD7BD}"/>
              </a:ext>
            </a:extLst>
          </p:cNvPr>
          <p:cNvCxnSpPr/>
          <p:nvPr/>
        </p:nvCxnSpPr>
        <p:spPr>
          <a:xfrm>
            <a:off x="395426" y="1339272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CFCEFAA-472C-0CE5-469D-D9E4DBD6A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26" y="1630021"/>
            <a:ext cx="6515100" cy="44958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BC8C66E-9F8B-66C5-BCCF-723A92AD553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1E76-E1CD-C60C-B17D-41F71773F005}"/>
              </a:ext>
            </a:extLst>
          </p:cNvPr>
          <p:cNvSpPr txBox="1"/>
          <p:nvPr/>
        </p:nvSpPr>
        <p:spPr>
          <a:xfrm>
            <a:off x="7259217" y="2059288"/>
            <a:ext cx="44413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Closes the gap between ice/water Cherenkov telescopes and radio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Overlap with </a:t>
            </a:r>
            <a:r>
              <a:rPr lang="en-US" sz="2400" dirty="0" err="1">
                <a:latin typeface="Georgia" panose="02040502050405020303" pitchFamily="18" charset="0"/>
              </a:rPr>
              <a:t>IceCube</a:t>
            </a:r>
            <a:r>
              <a:rPr lang="en-US" sz="2400" dirty="0">
                <a:latin typeface="Georgia" panose="02040502050405020303" pitchFamily="18" charset="0"/>
              </a:rPr>
              <a:t> ensures neutrino detection.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9FBB73-3BE0-69B6-CD4E-9A2F153DA65D}"/>
              </a:ext>
            </a:extLst>
          </p:cNvPr>
          <p:cNvSpPr/>
          <p:nvPr/>
        </p:nvSpPr>
        <p:spPr>
          <a:xfrm>
            <a:off x="3797559" y="1966823"/>
            <a:ext cx="1399592" cy="3700730"/>
          </a:xfrm>
          <a:prstGeom prst="rect">
            <a:avLst/>
          </a:prstGeom>
          <a:solidFill>
            <a:srgbClr val="FF6666">
              <a:alpha val="18000"/>
            </a:srgbClr>
          </a:solidFill>
          <a:ln w="9525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5A3A2D-0DD0-9C98-6D45-C7AC3A3DE508}"/>
              </a:ext>
            </a:extLst>
          </p:cNvPr>
          <p:cNvSpPr/>
          <p:nvPr/>
        </p:nvSpPr>
        <p:spPr>
          <a:xfrm>
            <a:off x="1073021" y="1966823"/>
            <a:ext cx="2043404" cy="3700730"/>
          </a:xfrm>
          <a:prstGeom prst="rect">
            <a:avLst/>
          </a:prstGeom>
          <a:solidFill>
            <a:srgbClr val="131A69">
              <a:alpha val="18000"/>
            </a:srgbClr>
          </a:solidFill>
          <a:ln w="9525">
            <a:solidFill>
              <a:srgbClr val="131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rgbClr val="131A69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DB29745-066B-7B44-9A5D-FF632E580C60}"/>
                  </a:ext>
                </a:extLst>
              </p14:cNvPr>
              <p14:cNvContentPartPr/>
              <p14:nvPr/>
            </p14:nvContentPartPr>
            <p14:xfrm>
              <a:off x="2406916" y="3942272"/>
              <a:ext cx="3093840" cy="1089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DB29745-066B-7B44-9A5D-FF632E580C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43916" y="3879293"/>
                <a:ext cx="3219480" cy="1214598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5535392-9CF8-38C0-9653-3D8EB666236D}"/>
              </a:ext>
            </a:extLst>
          </p:cNvPr>
          <p:cNvSpPr txBox="1"/>
          <p:nvPr/>
        </p:nvSpPr>
        <p:spPr>
          <a:xfrm>
            <a:off x="3881534" y="2034073"/>
            <a:ext cx="131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RADIO</a:t>
            </a:r>
            <a:endParaRPr lang="en-US" sz="2400" b="1" dirty="0" err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90534C-A11A-8B66-87A9-ABEE96D69690}"/>
              </a:ext>
            </a:extLst>
          </p:cNvPr>
          <p:cNvSpPr txBox="1"/>
          <p:nvPr/>
        </p:nvSpPr>
        <p:spPr>
          <a:xfrm>
            <a:off x="1073021" y="4766314"/>
            <a:ext cx="2332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b="1" dirty="0">
                <a:solidFill>
                  <a:srgbClr val="131A69"/>
                </a:solidFill>
                <a:latin typeface="Georgia" panose="02040502050405020303" pitchFamily="18" charset="0"/>
              </a:rPr>
              <a:t>ICE</a:t>
            </a:r>
            <a:r>
              <a:rPr lang="en-US" sz="2400" b="1" dirty="0">
                <a:solidFill>
                  <a:srgbClr val="131A69"/>
                </a:solidFill>
                <a:latin typeface="Georgia" panose="02040502050405020303" pitchFamily="18" charset="0"/>
              </a:rPr>
              <a:t>/WATER</a:t>
            </a:r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73838D8F-2743-5D4B-86C4-23C9433276A9}"/>
              </a:ext>
            </a:extLst>
          </p:cNvPr>
          <p:cNvSpPr/>
          <p:nvPr/>
        </p:nvSpPr>
        <p:spPr>
          <a:xfrm>
            <a:off x="2239348" y="4120710"/>
            <a:ext cx="665218" cy="281865"/>
          </a:xfrm>
          <a:prstGeom prst="left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259AE1-F769-E601-FC75-ED09568593DE}"/>
              </a:ext>
            </a:extLst>
          </p:cNvPr>
          <p:cNvSpPr txBox="1"/>
          <p:nvPr/>
        </p:nvSpPr>
        <p:spPr>
          <a:xfrm>
            <a:off x="643034" y="6004035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Georgia" panose="02040502050405020303" pitchFamily="18" charset="0"/>
              </a:rPr>
              <a:t>Snowmass 2022</a:t>
            </a:r>
          </a:p>
        </p:txBody>
      </p:sp>
    </p:spTree>
    <p:extLst>
      <p:ext uri="{BB962C8B-B14F-4D97-AF65-F5344CB8AC3E}">
        <p14:creationId xmlns:p14="http://schemas.microsoft.com/office/powerpoint/2010/main" val="3051717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15283-2B4C-7E74-E1F3-84F1E0D2F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DE32D0D8-EAE8-E901-02B4-E6331AB7CEAD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1013739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9E5863-E1A5-DEB9-A521-B0B6C72874BC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D30C5F09-442A-2D77-C1D8-E01920F6B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3F8F7F-F30A-78A5-83EA-B9A0C22A55B7}"/>
              </a:ext>
            </a:extLst>
          </p:cNvPr>
          <p:cNvCxnSpPr/>
          <p:nvPr/>
        </p:nvCxnSpPr>
        <p:spPr>
          <a:xfrm>
            <a:off x="395426" y="1339272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9B4C280-5349-D4DD-FE75-5C8F6BC32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26" y="1630021"/>
            <a:ext cx="6515100" cy="44958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10ACF62-7BB5-12F7-F500-AFA5EC0A5AD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ECAC0-04B1-52A0-7F6B-CFF3DD63E27C}"/>
              </a:ext>
            </a:extLst>
          </p:cNvPr>
          <p:cNvSpPr txBox="1"/>
          <p:nvPr/>
        </p:nvSpPr>
        <p:spPr>
          <a:xfrm>
            <a:off x="7259217" y="2059288"/>
            <a:ext cx="4441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Expect no background.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415BC6-F34B-5E72-DA68-FF5631CE6FFB}"/>
              </a:ext>
            </a:extLst>
          </p:cNvPr>
          <p:cNvSpPr/>
          <p:nvPr/>
        </p:nvSpPr>
        <p:spPr>
          <a:xfrm>
            <a:off x="3797559" y="1966823"/>
            <a:ext cx="1399592" cy="3700730"/>
          </a:xfrm>
          <a:prstGeom prst="rect">
            <a:avLst/>
          </a:prstGeom>
          <a:solidFill>
            <a:srgbClr val="FF6666">
              <a:alpha val="18000"/>
            </a:srgbClr>
          </a:solidFill>
          <a:ln w="9525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51CE45-410F-19C7-F686-0C799AE0E0CD}"/>
              </a:ext>
            </a:extLst>
          </p:cNvPr>
          <p:cNvSpPr/>
          <p:nvPr/>
        </p:nvSpPr>
        <p:spPr>
          <a:xfrm>
            <a:off x="1073021" y="1966823"/>
            <a:ext cx="2043404" cy="3700730"/>
          </a:xfrm>
          <a:prstGeom prst="rect">
            <a:avLst/>
          </a:prstGeom>
          <a:solidFill>
            <a:srgbClr val="131A69">
              <a:alpha val="18000"/>
            </a:srgbClr>
          </a:solidFill>
          <a:ln w="9525">
            <a:solidFill>
              <a:srgbClr val="131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rgbClr val="131A69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128C876-0BF1-1DF8-48F3-793C40040B9B}"/>
                  </a:ext>
                </a:extLst>
              </p14:cNvPr>
              <p14:cNvContentPartPr/>
              <p14:nvPr/>
            </p14:nvContentPartPr>
            <p14:xfrm>
              <a:off x="2406916" y="3942272"/>
              <a:ext cx="3093840" cy="1089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128C876-0BF1-1DF8-48F3-793C40040B9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43916" y="3879293"/>
                <a:ext cx="3219480" cy="1214598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048F585-8DA9-D831-5345-D4DC2D427CEF}"/>
              </a:ext>
            </a:extLst>
          </p:cNvPr>
          <p:cNvSpPr txBox="1"/>
          <p:nvPr/>
        </p:nvSpPr>
        <p:spPr>
          <a:xfrm>
            <a:off x="3881534" y="2034073"/>
            <a:ext cx="131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RADIO</a:t>
            </a:r>
            <a:endParaRPr lang="en-US" sz="2400" b="1" dirty="0" err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594695-39A1-007A-1F36-EE9A07D03D44}"/>
              </a:ext>
            </a:extLst>
          </p:cNvPr>
          <p:cNvSpPr txBox="1"/>
          <p:nvPr/>
        </p:nvSpPr>
        <p:spPr>
          <a:xfrm>
            <a:off x="1073021" y="4766314"/>
            <a:ext cx="2332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b="1" dirty="0">
                <a:solidFill>
                  <a:srgbClr val="131A69"/>
                </a:solidFill>
                <a:latin typeface="Georgia" panose="02040502050405020303" pitchFamily="18" charset="0"/>
              </a:rPr>
              <a:t>ICE</a:t>
            </a:r>
            <a:r>
              <a:rPr lang="en-US" sz="2400" b="1" dirty="0">
                <a:solidFill>
                  <a:srgbClr val="131A69"/>
                </a:solidFill>
                <a:latin typeface="Georgia" panose="02040502050405020303" pitchFamily="18" charset="0"/>
              </a:rPr>
              <a:t>/WATER</a:t>
            </a:r>
          </a:p>
        </p:txBody>
      </p:sp>
    </p:spTree>
    <p:extLst>
      <p:ext uri="{BB962C8B-B14F-4D97-AF65-F5344CB8AC3E}">
        <p14:creationId xmlns:p14="http://schemas.microsoft.com/office/powerpoint/2010/main" val="4152940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042EC-764B-9E3F-329E-5B06CCBE2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3836269E-C054-FE0D-D830-79CF1372B946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1013739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E605DC-A821-08E1-3A04-2C12DD4F8567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BBC302F0-2591-D746-756E-84888790C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277A6D9-913B-C438-66E3-8DD69B2456E9}"/>
              </a:ext>
            </a:extLst>
          </p:cNvPr>
          <p:cNvCxnSpPr/>
          <p:nvPr/>
        </p:nvCxnSpPr>
        <p:spPr>
          <a:xfrm>
            <a:off x="395426" y="1339272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C290614-3C46-3A2B-51E0-936620E1D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26" y="1630021"/>
            <a:ext cx="6515100" cy="44958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1A13862-8A15-014C-F0E5-D56BE7F5B96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4A4ACC-DC8B-11A1-5A00-C4A0333C562E}"/>
              </a:ext>
            </a:extLst>
          </p:cNvPr>
          <p:cNvSpPr txBox="1"/>
          <p:nvPr/>
        </p:nvSpPr>
        <p:spPr>
          <a:xfrm>
            <a:off x="7259217" y="2059288"/>
            <a:ext cx="4441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Expect no background.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Camera yields 0.3° angular resolution. 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B68CC9-E91A-FDB0-2194-8E927D9AD3AF}"/>
              </a:ext>
            </a:extLst>
          </p:cNvPr>
          <p:cNvSpPr/>
          <p:nvPr/>
        </p:nvSpPr>
        <p:spPr>
          <a:xfrm>
            <a:off x="3797559" y="1966823"/>
            <a:ext cx="1399592" cy="3700730"/>
          </a:xfrm>
          <a:prstGeom prst="rect">
            <a:avLst/>
          </a:prstGeom>
          <a:solidFill>
            <a:srgbClr val="FF6666">
              <a:alpha val="18000"/>
            </a:srgbClr>
          </a:solidFill>
          <a:ln w="9525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C5F57E-149E-3DA9-6C3F-437770A4DADA}"/>
              </a:ext>
            </a:extLst>
          </p:cNvPr>
          <p:cNvSpPr/>
          <p:nvPr/>
        </p:nvSpPr>
        <p:spPr>
          <a:xfrm>
            <a:off x="1073021" y="1966823"/>
            <a:ext cx="2043404" cy="3700730"/>
          </a:xfrm>
          <a:prstGeom prst="rect">
            <a:avLst/>
          </a:prstGeom>
          <a:solidFill>
            <a:srgbClr val="131A69">
              <a:alpha val="18000"/>
            </a:srgbClr>
          </a:solidFill>
          <a:ln w="9525">
            <a:solidFill>
              <a:srgbClr val="131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rgbClr val="131A69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E6321A4-6B82-ACAA-117F-3F5623F1885C}"/>
                  </a:ext>
                </a:extLst>
              </p14:cNvPr>
              <p14:cNvContentPartPr/>
              <p14:nvPr/>
            </p14:nvContentPartPr>
            <p14:xfrm>
              <a:off x="2406916" y="3942272"/>
              <a:ext cx="3093840" cy="1089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E6321A4-6B82-ACAA-117F-3F5623F1885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43916" y="3879293"/>
                <a:ext cx="3219480" cy="1214598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8C1BE64-7211-1FBE-2D05-BA448D26EA98}"/>
              </a:ext>
            </a:extLst>
          </p:cNvPr>
          <p:cNvSpPr txBox="1"/>
          <p:nvPr/>
        </p:nvSpPr>
        <p:spPr>
          <a:xfrm>
            <a:off x="3881534" y="2034073"/>
            <a:ext cx="131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RADIO</a:t>
            </a:r>
            <a:endParaRPr lang="en-US" sz="2400" b="1" dirty="0" err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C21B82-A8A3-8442-8D1F-315CEE6D7323}"/>
              </a:ext>
            </a:extLst>
          </p:cNvPr>
          <p:cNvSpPr txBox="1"/>
          <p:nvPr/>
        </p:nvSpPr>
        <p:spPr>
          <a:xfrm>
            <a:off x="1073021" y="4766314"/>
            <a:ext cx="2332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b="1" dirty="0">
                <a:solidFill>
                  <a:srgbClr val="131A69"/>
                </a:solidFill>
                <a:latin typeface="Georgia" panose="02040502050405020303" pitchFamily="18" charset="0"/>
              </a:rPr>
              <a:t>ICE</a:t>
            </a:r>
            <a:r>
              <a:rPr lang="en-US" sz="2400" b="1" dirty="0">
                <a:solidFill>
                  <a:srgbClr val="131A69"/>
                </a:solidFill>
                <a:latin typeface="Georgia" panose="02040502050405020303" pitchFamily="18" charset="0"/>
              </a:rPr>
              <a:t>/WATER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387EC5-BB79-E23B-953D-6CF4B2D50C6E}"/>
              </a:ext>
            </a:extLst>
          </p:cNvPr>
          <p:cNvSpPr txBox="1"/>
          <p:nvPr/>
        </p:nvSpPr>
        <p:spPr>
          <a:xfrm>
            <a:off x="643034" y="6004035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Georgia" panose="02040502050405020303" pitchFamily="18" charset="0"/>
              </a:rPr>
              <a:t>Snowmass 2022</a:t>
            </a:r>
          </a:p>
        </p:txBody>
      </p:sp>
    </p:spTree>
    <p:extLst>
      <p:ext uri="{BB962C8B-B14F-4D97-AF65-F5344CB8AC3E}">
        <p14:creationId xmlns:p14="http://schemas.microsoft.com/office/powerpoint/2010/main" val="1298215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C0E3B-877E-2445-E94F-B2B424F18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B133129E-AF54-C173-431A-8B5B2382A6D8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1013739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512167-9486-2B26-35A2-9CA4EB480909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118DCB6E-1896-2657-B567-9834041FE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394521-B6C7-8914-BA9C-9FC2E476E9AB}"/>
              </a:ext>
            </a:extLst>
          </p:cNvPr>
          <p:cNvCxnSpPr/>
          <p:nvPr/>
        </p:nvCxnSpPr>
        <p:spPr>
          <a:xfrm>
            <a:off x="395426" y="1339272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8E89826-5A02-8D8A-2798-6BC2D07F9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26" y="1630021"/>
            <a:ext cx="6515100" cy="44958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00B03CA-5A4B-F88D-5232-E32AAE39257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0BEA1B-4A7C-4A07-F6BE-F9F0C27DB1F2}"/>
              </a:ext>
            </a:extLst>
          </p:cNvPr>
          <p:cNvSpPr txBox="1"/>
          <p:nvPr/>
        </p:nvSpPr>
        <p:spPr>
          <a:xfrm>
            <a:off x="7259217" y="2059288"/>
            <a:ext cx="44413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Expect no background.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Camera yields 0.3° angular resolution.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Deep point source sensitivity.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FD5D52-462C-3D0A-8D7D-DF63B475B843}"/>
              </a:ext>
            </a:extLst>
          </p:cNvPr>
          <p:cNvSpPr/>
          <p:nvPr/>
        </p:nvSpPr>
        <p:spPr>
          <a:xfrm>
            <a:off x="3797559" y="1966823"/>
            <a:ext cx="1399592" cy="3700730"/>
          </a:xfrm>
          <a:prstGeom prst="rect">
            <a:avLst/>
          </a:prstGeom>
          <a:solidFill>
            <a:srgbClr val="FF6666">
              <a:alpha val="18000"/>
            </a:srgbClr>
          </a:solidFill>
          <a:ln w="9525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84AB6A-7E8E-49D9-E249-E89A8C52E812}"/>
              </a:ext>
            </a:extLst>
          </p:cNvPr>
          <p:cNvSpPr/>
          <p:nvPr/>
        </p:nvSpPr>
        <p:spPr>
          <a:xfrm>
            <a:off x="1073021" y="1966823"/>
            <a:ext cx="2043404" cy="3700730"/>
          </a:xfrm>
          <a:prstGeom prst="rect">
            <a:avLst/>
          </a:prstGeom>
          <a:solidFill>
            <a:srgbClr val="131A69">
              <a:alpha val="18000"/>
            </a:srgbClr>
          </a:solidFill>
          <a:ln w="9525">
            <a:solidFill>
              <a:srgbClr val="131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rgbClr val="131A69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CD0CCFA-6F02-6A22-9C90-35455BA3DC47}"/>
                  </a:ext>
                </a:extLst>
              </p14:cNvPr>
              <p14:cNvContentPartPr/>
              <p14:nvPr/>
            </p14:nvContentPartPr>
            <p14:xfrm>
              <a:off x="2406916" y="3942272"/>
              <a:ext cx="3093840" cy="1089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CD0CCFA-6F02-6A22-9C90-35455BA3DC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43916" y="3879293"/>
                <a:ext cx="3219480" cy="1214598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12AA80C-5FB9-D794-F5F4-97085AD92228}"/>
              </a:ext>
            </a:extLst>
          </p:cNvPr>
          <p:cNvSpPr txBox="1"/>
          <p:nvPr/>
        </p:nvSpPr>
        <p:spPr>
          <a:xfrm>
            <a:off x="3881534" y="2034073"/>
            <a:ext cx="131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RADIO</a:t>
            </a:r>
            <a:endParaRPr lang="en-US" sz="2400" b="1" dirty="0" err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88EF35-8E0A-005D-4F32-A5CFA53949DF}"/>
              </a:ext>
            </a:extLst>
          </p:cNvPr>
          <p:cNvSpPr txBox="1"/>
          <p:nvPr/>
        </p:nvSpPr>
        <p:spPr>
          <a:xfrm>
            <a:off x="1073021" y="4766314"/>
            <a:ext cx="2332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b="1" dirty="0">
                <a:solidFill>
                  <a:srgbClr val="131A69"/>
                </a:solidFill>
                <a:latin typeface="Georgia" panose="02040502050405020303" pitchFamily="18" charset="0"/>
              </a:rPr>
              <a:t>ICE</a:t>
            </a:r>
            <a:r>
              <a:rPr lang="en-US" sz="2400" b="1" dirty="0">
                <a:solidFill>
                  <a:srgbClr val="131A69"/>
                </a:solidFill>
                <a:latin typeface="Georgia" panose="02040502050405020303" pitchFamily="18" charset="0"/>
              </a:rPr>
              <a:t>/WATER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021506-575F-56FA-C16C-35A8AC0D6A5A}"/>
              </a:ext>
            </a:extLst>
          </p:cNvPr>
          <p:cNvSpPr txBox="1"/>
          <p:nvPr/>
        </p:nvSpPr>
        <p:spPr>
          <a:xfrm>
            <a:off x="643034" y="6004035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Georgia" panose="02040502050405020303" pitchFamily="18" charset="0"/>
              </a:rPr>
              <a:t>Snowmass 2022</a:t>
            </a:r>
          </a:p>
        </p:txBody>
      </p:sp>
    </p:spTree>
    <p:extLst>
      <p:ext uri="{BB962C8B-B14F-4D97-AF65-F5344CB8AC3E}">
        <p14:creationId xmlns:p14="http://schemas.microsoft.com/office/powerpoint/2010/main" val="1500578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E181C-FE70-F0E8-2DD6-DA443009B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C5172683-EA38-3B33-E4B9-428C52588D96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1013739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A9EA00-9DB9-B53F-3CF5-C968A6EBBBD9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9AC82363-2FB0-F2F7-3E33-6F4645DF9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C3B2CA5-CBB6-2342-DECD-4960717C2FC9}"/>
              </a:ext>
            </a:extLst>
          </p:cNvPr>
          <p:cNvCxnSpPr/>
          <p:nvPr/>
        </p:nvCxnSpPr>
        <p:spPr>
          <a:xfrm>
            <a:off x="395426" y="1339272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28A9750-965B-F6C0-9D66-887D29110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26" y="1630021"/>
            <a:ext cx="6515100" cy="44958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8F9A95-5803-44FF-663E-725442E1AB1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106595-BAE0-0AEF-D1AE-BFF2BE11AAB2}"/>
              </a:ext>
            </a:extLst>
          </p:cNvPr>
          <p:cNvSpPr txBox="1"/>
          <p:nvPr/>
        </p:nvSpPr>
        <p:spPr>
          <a:xfrm>
            <a:off x="7259217" y="2059288"/>
            <a:ext cx="44413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Expect no background.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Camera yields 0.3° angular resolution.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Deep point source sensitivity.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Proves the imaging technique as a valid method for UHE neutrino searches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6A2D06-0723-B803-567A-2F7F4A3427C6}"/>
              </a:ext>
            </a:extLst>
          </p:cNvPr>
          <p:cNvSpPr/>
          <p:nvPr/>
        </p:nvSpPr>
        <p:spPr>
          <a:xfrm>
            <a:off x="3797559" y="1966823"/>
            <a:ext cx="1399592" cy="3700730"/>
          </a:xfrm>
          <a:prstGeom prst="rect">
            <a:avLst/>
          </a:prstGeom>
          <a:solidFill>
            <a:srgbClr val="FF6666">
              <a:alpha val="18000"/>
            </a:srgbClr>
          </a:solidFill>
          <a:ln w="9525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42B2F8-9217-71CD-F521-5E57C7F74EDB}"/>
              </a:ext>
            </a:extLst>
          </p:cNvPr>
          <p:cNvSpPr/>
          <p:nvPr/>
        </p:nvSpPr>
        <p:spPr>
          <a:xfrm>
            <a:off x="1073021" y="1966823"/>
            <a:ext cx="2043404" cy="3700730"/>
          </a:xfrm>
          <a:prstGeom prst="rect">
            <a:avLst/>
          </a:prstGeom>
          <a:solidFill>
            <a:srgbClr val="131A69">
              <a:alpha val="18000"/>
            </a:srgbClr>
          </a:solidFill>
          <a:ln w="9525">
            <a:solidFill>
              <a:srgbClr val="131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rgbClr val="131A69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4B256B5-45C7-9B3F-D00F-C32306C5DBAF}"/>
                  </a:ext>
                </a:extLst>
              </p14:cNvPr>
              <p14:cNvContentPartPr/>
              <p14:nvPr/>
            </p14:nvContentPartPr>
            <p14:xfrm>
              <a:off x="2406916" y="3942272"/>
              <a:ext cx="3093840" cy="1089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4B256B5-45C7-9B3F-D00F-C32306C5DBA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43916" y="3879293"/>
                <a:ext cx="3219480" cy="1214598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1379319-50D0-BDA5-457A-002774DDE35C}"/>
              </a:ext>
            </a:extLst>
          </p:cNvPr>
          <p:cNvSpPr txBox="1"/>
          <p:nvPr/>
        </p:nvSpPr>
        <p:spPr>
          <a:xfrm>
            <a:off x="3881534" y="2034073"/>
            <a:ext cx="131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RADIO</a:t>
            </a:r>
            <a:endParaRPr lang="en-US" sz="2400" b="1" dirty="0" err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11C6E2-D096-828E-F639-D99DEF47130C}"/>
              </a:ext>
            </a:extLst>
          </p:cNvPr>
          <p:cNvSpPr txBox="1"/>
          <p:nvPr/>
        </p:nvSpPr>
        <p:spPr>
          <a:xfrm>
            <a:off x="1073021" y="4766314"/>
            <a:ext cx="2332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b="1" dirty="0">
                <a:solidFill>
                  <a:srgbClr val="131A69"/>
                </a:solidFill>
                <a:latin typeface="Georgia" panose="02040502050405020303" pitchFamily="18" charset="0"/>
              </a:rPr>
              <a:t>ICE</a:t>
            </a:r>
            <a:r>
              <a:rPr lang="en-US" sz="2400" b="1" dirty="0">
                <a:solidFill>
                  <a:srgbClr val="131A69"/>
                </a:solidFill>
                <a:latin typeface="Georgia" panose="02040502050405020303" pitchFamily="18" charset="0"/>
              </a:rPr>
              <a:t>/WATER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2CFED7-E921-75B6-CA73-61141AC9515D}"/>
              </a:ext>
            </a:extLst>
          </p:cNvPr>
          <p:cNvSpPr txBox="1"/>
          <p:nvPr/>
        </p:nvSpPr>
        <p:spPr>
          <a:xfrm>
            <a:off x="643034" y="6004035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Georgia" panose="02040502050405020303" pitchFamily="18" charset="0"/>
              </a:rPr>
              <a:t>Snowmass 2022</a:t>
            </a:r>
          </a:p>
        </p:txBody>
      </p:sp>
    </p:spTree>
    <p:extLst>
      <p:ext uri="{BB962C8B-B14F-4D97-AF65-F5344CB8AC3E}">
        <p14:creationId xmlns:p14="http://schemas.microsoft.com/office/powerpoint/2010/main" val="1790279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0547E-704A-83A3-937C-0F9AD3177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412C7AAD-6812-E955-F974-6A6F993E1632}"/>
              </a:ext>
            </a:extLst>
          </p:cNvPr>
          <p:cNvSpPr/>
          <p:nvPr/>
        </p:nvSpPr>
        <p:spPr>
          <a:xfrm rot="14336601">
            <a:off x="6400040" y="-3124759"/>
            <a:ext cx="7170960" cy="8128595"/>
          </a:xfrm>
          <a:prstGeom prst="triangle">
            <a:avLst/>
          </a:prstGeom>
          <a:gradFill flip="none" rotWithShape="1">
            <a:gsLst>
              <a:gs pos="79000">
                <a:srgbClr val="9ED6DB">
                  <a:tint val="66000"/>
                  <a:satMod val="160000"/>
                </a:srgbClr>
              </a:gs>
              <a:gs pos="49000">
                <a:srgbClr val="9ED6DB">
                  <a:tint val="44500"/>
                  <a:satMod val="160000"/>
                </a:srgbClr>
              </a:gs>
              <a:gs pos="0">
                <a:srgbClr val="9ED6DB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9ED6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F9F3F50E-940C-6704-7D85-09CF87A7FB38}"/>
              </a:ext>
            </a:extLst>
          </p:cNvPr>
          <p:cNvSpPr txBox="1">
            <a:spLocks/>
          </p:cNvSpPr>
          <p:nvPr/>
        </p:nvSpPr>
        <p:spPr>
          <a:xfrm>
            <a:off x="3857730" y="481344"/>
            <a:ext cx="4200495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does Trinity detect neutrinos?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5AD543-3B48-0B96-02CE-2BC711977737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BCAAD79D-6EB8-AECB-463C-F6ADBD0B4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inity ">
            <a:extLst>
              <a:ext uri="{FF2B5EF4-FFF2-40B4-BE49-F238E27FC236}">
                <a16:creationId xmlns:a16="http://schemas.microsoft.com/office/drawing/2014/main" id="{CB78E334-E2F9-80D1-76BF-C2CE5AD51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73" b="-2817"/>
          <a:stretch>
            <a:fillRect/>
          </a:stretch>
        </p:blipFill>
        <p:spPr bwMode="auto">
          <a:xfrm>
            <a:off x="5454804" y="2853781"/>
            <a:ext cx="1006348" cy="90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620E55B6-B001-8B49-DA43-FDDA3EC4661F}"/>
              </a:ext>
            </a:extLst>
          </p:cNvPr>
          <p:cNvSpPr txBox="1">
            <a:spLocks/>
          </p:cNvSpPr>
          <p:nvPr/>
        </p:nvSpPr>
        <p:spPr>
          <a:xfrm>
            <a:off x="7653173" y="1496596"/>
            <a:ext cx="444968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22DB7884-701E-45FF-9555-50CFAE33DC42}"/>
              </a:ext>
            </a:extLst>
          </p:cNvPr>
          <p:cNvSpPr txBox="1">
            <a:spLocks/>
          </p:cNvSpPr>
          <p:nvPr/>
        </p:nvSpPr>
        <p:spPr>
          <a:xfrm>
            <a:off x="7759318" y="4474884"/>
            <a:ext cx="423739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the past, present and future of Trinity?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C3957332-D239-88E1-417F-83B55CE577D6}"/>
              </a:ext>
            </a:extLst>
          </p:cNvPr>
          <p:cNvSpPr txBox="1">
            <a:spLocks/>
          </p:cNvSpPr>
          <p:nvPr/>
        </p:nvSpPr>
        <p:spPr>
          <a:xfrm>
            <a:off x="212290" y="4464811"/>
            <a:ext cx="3842126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Could Trinity observe blazar flares?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76D189FB-34ED-255E-EB96-D051E5DC6B26}"/>
              </a:ext>
            </a:extLst>
          </p:cNvPr>
          <p:cNvSpPr txBox="1">
            <a:spLocks/>
          </p:cNvSpPr>
          <p:nvPr/>
        </p:nvSpPr>
        <p:spPr>
          <a:xfrm>
            <a:off x="304800" y="1617929"/>
            <a:ext cx="3574707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can Trinity contribute to GRB physics?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F20A97A-C3CB-93AF-AD49-24698AAE0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3758">
            <a:off x="4582444" y="2270611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E32852A-4542-B919-8505-F8E021392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0285">
            <a:off x="4576367" y="317245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81A19FF-D174-E1F0-282F-DA92BEC7C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74808" y="3630747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4B625A0-276F-C31B-D0FF-C45BAFB39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6697">
            <a:off x="6152498" y="3202523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608DD0E-A841-BBE3-E4E3-5DCD5C15B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644">
            <a:off x="6150267" y="2259874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20B4E22-4106-BBCD-E1B4-33C84112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61" y="181880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9357D087-1B33-97AF-6E64-EE43ADDBE60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D93E4864-A77C-829C-E6E3-AAD564DA6189}"/>
              </a:ext>
            </a:extLst>
          </p:cNvPr>
          <p:cNvSpPr txBox="1">
            <a:spLocks/>
          </p:cNvSpPr>
          <p:nvPr/>
        </p:nvSpPr>
        <p:spPr>
          <a:xfrm>
            <a:off x="3700395" y="5655620"/>
            <a:ext cx="4515164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Trinity’s detection capability?</a:t>
            </a:r>
          </a:p>
        </p:txBody>
      </p:sp>
    </p:spTree>
    <p:extLst>
      <p:ext uri="{BB962C8B-B14F-4D97-AF65-F5344CB8AC3E}">
        <p14:creationId xmlns:p14="http://schemas.microsoft.com/office/powerpoint/2010/main" val="985795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7B624-B190-7094-7582-CAACC0239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7F2183AB-11A7-29EF-2A17-CA9330B49252}"/>
              </a:ext>
            </a:extLst>
          </p:cNvPr>
          <p:cNvSpPr/>
          <p:nvPr/>
        </p:nvSpPr>
        <p:spPr>
          <a:xfrm rot="18323644">
            <a:off x="5834176" y="1922980"/>
            <a:ext cx="7578577" cy="7829527"/>
          </a:xfrm>
          <a:prstGeom prst="triangle">
            <a:avLst/>
          </a:prstGeom>
          <a:gradFill flip="none" rotWithShape="1">
            <a:gsLst>
              <a:gs pos="79000">
                <a:srgbClr val="9ED6DB">
                  <a:tint val="66000"/>
                  <a:satMod val="160000"/>
                </a:srgbClr>
              </a:gs>
              <a:gs pos="49000">
                <a:srgbClr val="9ED6DB">
                  <a:tint val="44500"/>
                  <a:satMod val="160000"/>
                </a:srgbClr>
              </a:gs>
              <a:gs pos="0">
                <a:srgbClr val="9ED6DB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9ED6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8760D0E1-6669-3D3F-222D-E68B2E5930AD}"/>
              </a:ext>
            </a:extLst>
          </p:cNvPr>
          <p:cNvSpPr txBox="1">
            <a:spLocks/>
          </p:cNvSpPr>
          <p:nvPr/>
        </p:nvSpPr>
        <p:spPr>
          <a:xfrm>
            <a:off x="3857730" y="481344"/>
            <a:ext cx="4200495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does Trinity detect neutrinos?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765839-D836-A85E-33BF-F782B70DB5E9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635791B7-7F98-339B-BC83-6DBF975DD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inity ">
            <a:extLst>
              <a:ext uri="{FF2B5EF4-FFF2-40B4-BE49-F238E27FC236}">
                <a16:creationId xmlns:a16="http://schemas.microsoft.com/office/drawing/2014/main" id="{30EFCBFA-84F6-6289-0CFC-17403F3EE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73" b="-2817"/>
          <a:stretch>
            <a:fillRect/>
          </a:stretch>
        </p:blipFill>
        <p:spPr bwMode="auto">
          <a:xfrm>
            <a:off x="5454804" y="2853781"/>
            <a:ext cx="1006348" cy="90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BA9B3DE5-AE8A-3E3B-247A-879CA330D4D4}"/>
              </a:ext>
            </a:extLst>
          </p:cNvPr>
          <p:cNvSpPr txBox="1">
            <a:spLocks/>
          </p:cNvSpPr>
          <p:nvPr/>
        </p:nvSpPr>
        <p:spPr>
          <a:xfrm>
            <a:off x="7653173" y="1496596"/>
            <a:ext cx="444968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E9B37494-DDA1-01DD-F38D-2D3052B506C3}"/>
              </a:ext>
            </a:extLst>
          </p:cNvPr>
          <p:cNvSpPr txBox="1">
            <a:spLocks/>
          </p:cNvSpPr>
          <p:nvPr/>
        </p:nvSpPr>
        <p:spPr>
          <a:xfrm>
            <a:off x="7777928" y="4554061"/>
            <a:ext cx="423739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the past, present and future of Trinity?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5AE7D881-0B41-E70C-938A-F1ACE7DFC245}"/>
              </a:ext>
            </a:extLst>
          </p:cNvPr>
          <p:cNvSpPr txBox="1">
            <a:spLocks/>
          </p:cNvSpPr>
          <p:nvPr/>
        </p:nvSpPr>
        <p:spPr>
          <a:xfrm>
            <a:off x="212290" y="4464811"/>
            <a:ext cx="3842126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Could Trinity observe blazar flares?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6993C9AA-0575-D3DB-6E47-BA2D5E37B9E2}"/>
              </a:ext>
            </a:extLst>
          </p:cNvPr>
          <p:cNvSpPr txBox="1">
            <a:spLocks/>
          </p:cNvSpPr>
          <p:nvPr/>
        </p:nvSpPr>
        <p:spPr>
          <a:xfrm>
            <a:off x="304800" y="1617929"/>
            <a:ext cx="3574707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can Trinity contribute to GRB physics?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6FE173F-8FDA-E052-E823-0E00C1FAA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3758">
            <a:off x="4582444" y="2270611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503F780-C3E6-64DF-6E4D-C8CA7541C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0285">
            <a:off x="4576367" y="317245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C5E4B53-3B11-1458-E333-FC3A2A1F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74808" y="3630747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62EA5BF-21F2-42FB-70EB-89B7659C7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6697">
            <a:off x="6152498" y="3202523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394000E-9963-E703-05FD-861017552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644">
            <a:off x="6150267" y="2259874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FE1AFED-58C6-B59C-8B88-52220D270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61" y="181880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1270A9CC-3F65-0E3E-FBCB-5C66596B174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45FE684B-DD4D-D999-8919-65361972277D}"/>
              </a:ext>
            </a:extLst>
          </p:cNvPr>
          <p:cNvSpPr txBox="1">
            <a:spLocks/>
          </p:cNvSpPr>
          <p:nvPr/>
        </p:nvSpPr>
        <p:spPr>
          <a:xfrm>
            <a:off x="3700395" y="5655620"/>
            <a:ext cx="4515164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Trinity’s detection capability?</a:t>
            </a:r>
          </a:p>
        </p:txBody>
      </p:sp>
    </p:spTree>
    <p:extLst>
      <p:ext uri="{BB962C8B-B14F-4D97-AF65-F5344CB8AC3E}">
        <p14:creationId xmlns:p14="http://schemas.microsoft.com/office/powerpoint/2010/main" val="2711308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5DAD8-9E8D-DA5B-7CAE-E6568456E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B85A3C60-5336-CFA1-3312-88E59C7E30AC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552074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What is the past, present and future of Trinity?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6C7CCE-8E3A-1580-594E-36023AE6869D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96EF36FD-2171-732E-0679-1C86DEE5C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C26901C-D13E-2611-437E-15E7BB94EB6F}"/>
              </a:ext>
            </a:extLst>
          </p:cNvPr>
          <p:cNvCxnSpPr/>
          <p:nvPr/>
        </p:nvCxnSpPr>
        <p:spPr>
          <a:xfrm>
            <a:off x="395426" y="942108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Right 1">
            <a:extLst>
              <a:ext uri="{FF2B5EF4-FFF2-40B4-BE49-F238E27FC236}">
                <a16:creationId xmlns:a16="http://schemas.microsoft.com/office/drawing/2014/main" id="{23EBA756-AE8F-6793-1377-4E7402437D2C}"/>
              </a:ext>
            </a:extLst>
          </p:cNvPr>
          <p:cNvSpPr/>
          <p:nvPr/>
        </p:nvSpPr>
        <p:spPr>
          <a:xfrm>
            <a:off x="521854" y="5549466"/>
            <a:ext cx="11148291" cy="634517"/>
          </a:xfrm>
          <a:prstGeom prst="rightArrow">
            <a:avLst/>
          </a:prstGeom>
          <a:solidFill>
            <a:srgbClr val="131A69"/>
          </a:solidFill>
          <a:ln w="1905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5CD599-DEC5-C81C-7B18-782B9DDDA821}"/>
              </a:ext>
            </a:extLst>
          </p:cNvPr>
          <p:cNvSpPr txBox="1"/>
          <p:nvPr/>
        </p:nvSpPr>
        <p:spPr>
          <a:xfrm>
            <a:off x="643034" y="5721051"/>
            <a:ext cx="146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Demonstrator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590AA7C-0547-EA41-F4DC-1C582C3BC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23838" r="16240" b="30100"/>
          <a:stretch>
            <a:fillRect/>
          </a:stretch>
        </p:blipFill>
        <p:spPr bwMode="auto">
          <a:xfrm>
            <a:off x="763107" y="1317483"/>
            <a:ext cx="3042275" cy="262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truck with a large antenna&#10;&#10;AI-generated content may be incorrect.">
            <a:extLst>
              <a:ext uri="{FF2B5EF4-FFF2-40B4-BE49-F238E27FC236}">
                <a16:creationId xmlns:a16="http://schemas.microsoft.com/office/drawing/2014/main" id="{65830D1B-2419-5598-1A32-4EA5ABCC921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6" r="23185"/>
          <a:stretch>
            <a:fillRect/>
          </a:stretch>
        </p:blipFill>
        <p:spPr>
          <a:xfrm>
            <a:off x="4274127" y="1135513"/>
            <a:ext cx="3042275" cy="2830945"/>
          </a:xfrm>
          <a:prstGeom prst="rect">
            <a:avLst/>
          </a:prstGeom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BACB4F1-AF8F-8597-6A75-F4B6EB679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46" y="1225054"/>
            <a:ext cx="2737982" cy="273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73AD7D9-8D58-068F-D479-5B07DDC49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3758">
            <a:off x="7952182" y="2047298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2AF1471-B3A8-F5FE-F076-C3A25ADBE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0285">
            <a:off x="7946105" y="2949137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1AD2FC4-8102-65EF-F2F1-41BB253F5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44546" y="3407434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1978494-8C5D-4958-CFFD-D9B7758B8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6697">
            <a:off x="9522236" y="297921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9BCAB33A-98D1-D5CD-45AF-9CCC1849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644">
            <a:off x="9520005" y="2036561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FEAE0CE-4D6B-FDB4-2ABE-9F9333E2C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699" y="1595487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E5DCF8B1-30CA-8F3F-B3BD-8173491DCC8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7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700C50-3A82-31F1-BB8C-D9B17B176203}"/>
              </a:ext>
            </a:extLst>
          </p:cNvPr>
          <p:cNvSpPr txBox="1"/>
          <p:nvPr/>
        </p:nvSpPr>
        <p:spPr>
          <a:xfrm>
            <a:off x="521854" y="4116486"/>
            <a:ext cx="3463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Area -&gt; 1 sq 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Field of View -&gt; 3.87°x3.87°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Resolution -&gt; 0.24 °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6C7680-C21B-366A-85AF-EFAE9996874C}"/>
              </a:ext>
            </a:extLst>
          </p:cNvPr>
          <p:cNvCxnSpPr>
            <a:cxnSpLocks/>
          </p:cNvCxnSpPr>
          <p:nvPr/>
        </p:nvCxnSpPr>
        <p:spPr>
          <a:xfrm>
            <a:off x="521854" y="5400339"/>
            <a:ext cx="0" cy="320712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28D4B40-793E-C9B0-997F-AEC7437342CA}"/>
              </a:ext>
            </a:extLst>
          </p:cNvPr>
          <p:cNvSpPr txBox="1"/>
          <p:nvPr/>
        </p:nvSpPr>
        <p:spPr>
          <a:xfrm>
            <a:off x="395426" y="5061785"/>
            <a:ext cx="2776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2021 Demonstrator Funding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24AAF7-53F1-6910-0C8A-5678BE0E76C3}"/>
              </a:ext>
            </a:extLst>
          </p:cNvPr>
          <p:cNvCxnSpPr>
            <a:cxnSpLocks/>
          </p:cNvCxnSpPr>
          <p:nvPr/>
        </p:nvCxnSpPr>
        <p:spPr>
          <a:xfrm>
            <a:off x="1685473" y="5389110"/>
            <a:ext cx="0" cy="320712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2641B2B-81DA-21AE-8354-3D3CFD582E10}"/>
              </a:ext>
            </a:extLst>
          </p:cNvPr>
          <p:cNvSpPr txBox="1"/>
          <p:nvPr/>
        </p:nvSpPr>
        <p:spPr>
          <a:xfrm>
            <a:off x="1685472" y="5344197"/>
            <a:ext cx="1816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2023 Data Taking</a:t>
            </a:r>
          </a:p>
        </p:txBody>
      </p:sp>
    </p:spTree>
    <p:extLst>
      <p:ext uri="{BB962C8B-B14F-4D97-AF65-F5344CB8AC3E}">
        <p14:creationId xmlns:p14="http://schemas.microsoft.com/office/powerpoint/2010/main" val="818414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796B2-78BA-711F-1DF5-994B0A89D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179DB9C3-C887-0579-5F7C-4196A8C1B768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552074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What is the past, present and future of Trinity?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21A2E7-20FA-1359-89B3-458907A31EE1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0D309CA4-112A-5BC2-CFB6-5E1343DF4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B5C364-8187-0013-178E-7FA9DC6515F1}"/>
              </a:ext>
            </a:extLst>
          </p:cNvPr>
          <p:cNvCxnSpPr/>
          <p:nvPr/>
        </p:nvCxnSpPr>
        <p:spPr>
          <a:xfrm>
            <a:off x="395426" y="942108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Right 1">
            <a:extLst>
              <a:ext uri="{FF2B5EF4-FFF2-40B4-BE49-F238E27FC236}">
                <a16:creationId xmlns:a16="http://schemas.microsoft.com/office/drawing/2014/main" id="{B55A9EAD-4B77-B92E-85AD-F6BB8BD199FD}"/>
              </a:ext>
            </a:extLst>
          </p:cNvPr>
          <p:cNvSpPr/>
          <p:nvPr/>
        </p:nvSpPr>
        <p:spPr>
          <a:xfrm>
            <a:off x="521854" y="5549466"/>
            <a:ext cx="11148291" cy="634517"/>
          </a:xfrm>
          <a:prstGeom prst="rightArrow">
            <a:avLst/>
          </a:prstGeom>
          <a:solidFill>
            <a:srgbClr val="131A69"/>
          </a:solidFill>
          <a:ln w="1905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4E8494-FCF6-416E-5298-6A70D440618B}"/>
              </a:ext>
            </a:extLst>
          </p:cNvPr>
          <p:cNvSpPr txBox="1"/>
          <p:nvPr/>
        </p:nvSpPr>
        <p:spPr>
          <a:xfrm>
            <a:off x="643034" y="5721051"/>
            <a:ext cx="146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Demonstrator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0151D9B-FFC1-7EA9-DB01-68E95BC21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23838" r="16240" b="30100"/>
          <a:stretch>
            <a:fillRect/>
          </a:stretch>
        </p:blipFill>
        <p:spPr bwMode="auto">
          <a:xfrm>
            <a:off x="763107" y="1317483"/>
            <a:ext cx="3042275" cy="262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truck with a large antenna&#10;&#10;AI-generated content may be incorrect.">
            <a:extLst>
              <a:ext uri="{FF2B5EF4-FFF2-40B4-BE49-F238E27FC236}">
                <a16:creationId xmlns:a16="http://schemas.microsoft.com/office/drawing/2014/main" id="{00A87F35-4FCB-0FEF-D89E-4D74D00AB9E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6" r="23185"/>
          <a:stretch>
            <a:fillRect/>
          </a:stretch>
        </p:blipFill>
        <p:spPr>
          <a:xfrm>
            <a:off x="4274127" y="1135513"/>
            <a:ext cx="3042275" cy="2830945"/>
          </a:xfrm>
          <a:prstGeom prst="rect">
            <a:avLst/>
          </a:prstGeom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0C97604-33BA-3693-C064-1A50EDE73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46" y="1225054"/>
            <a:ext cx="2737982" cy="273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685FF48-5763-BE7E-D68E-24A936967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3758">
            <a:off x="7952182" y="2047298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5FCC75A-A88F-8D4F-9867-4DFE0ABA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0285">
            <a:off x="7946105" y="2949137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3E32C8D-441D-A927-B7CE-B409A2B42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44546" y="3407434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712DBA2-FB67-65AF-5C48-3E69FE7BE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6697">
            <a:off x="9522236" y="297921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C92E4ED1-7137-6F29-95CD-64F91107B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644">
            <a:off x="9520005" y="2036561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CD2939F-2E8B-2B77-DAD6-E45A68F47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699" y="1595487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A75D5115-1C44-9031-DEE9-F9620D47C24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7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5D409F-8D00-5B63-E6AF-F83968A7A22C}"/>
              </a:ext>
            </a:extLst>
          </p:cNvPr>
          <p:cNvSpPr txBox="1"/>
          <p:nvPr/>
        </p:nvSpPr>
        <p:spPr>
          <a:xfrm>
            <a:off x="521854" y="4116486"/>
            <a:ext cx="3463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Area -&gt; 1 sq 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Field of View -&gt; 3.87°x3.87°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Resolution -&gt; 0.24 °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B064AC8-0E7D-784D-29CD-993C244718AF}"/>
              </a:ext>
            </a:extLst>
          </p:cNvPr>
          <p:cNvSpPr/>
          <p:nvPr/>
        </p:nvSpPr>
        <p:spPr>
          <a:xfrm>
            <a:off x="4152947" y="5562900"/>
            <a:ext cx="7517197" cy="634517"/>
          </a:xfrm>
          <a:prstGeom prst="rightArrow">
            <a:avLst/>
          </a:prstGeom>
          <a:solidFill>
            <a:srgbClr val="131A69"/>
          </a:solidFill>
          <a:ln w="1905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4BE116-E005-8E99-D427-EA270A7A5780}"/>
              </a:ext>
            </a:extLst>
          </p:cNvPr>
          <p:cNvSpPr txBox="1"/>
          <p:nvPr/>
        </p:nvSpPr>
        <p:spPr>
          <a:xfrm>
            <a:off x="4274127" y="5725907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Trinity One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01F84C-C1F7-986B-DD48-648D7F98FD8F}"/>
              </a:ext>
            </a:extLst>
          </p:cNvPr>
          <p:cNvSpPr txBox="1"/>
          <p:nvPr/>
        </p:nvSpPr>
        <p:spPr>
          <a:xfrm>
            <a:off x="4063131" y="4096874"/>
            <a:ext cx="3752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Area -&gt; 16 sq 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Field of View -&gt; 60°x5°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Resolution -&gt; 0.3 °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2C2E10-256C-4A15-AEAB-292BC36758ED}"/>
              </a:ext>
            </a:extLst>
          </p:cNvPr>
          <p:cNvCxnSpPr>
            <a:cxnSpLocks/>
          </p:cNvCxnSpPr>
          <p:nvPr/>
        </p:nvCxnSpPr>
        <p:spPr>
          <a:xfrm>
            <a:off x="4152947" y="5389894"/>
            <a:ext cx="0" cy="320712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CDF8456-9120-20E8-05BB-868FF40CA130}"/>
              </a:ext>
            </a:extLst>
          </p:cNvPr>
          <p:cNvSpPr txBox="1"/>
          <p:nvPr/>
        </p:nvSpPr>
        <p:spPr>
          <a:xfrm>
            <a:off x="4063131" y="5051367"/>
            <a:ext cx="2876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2026 Trinity One Funding (?)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B5BCD0-D040-83EE-A4AB-8E6FA0D6F774}"/>
              </a:ext>
            </a:extLst>
          </p:cNvPr>
          <p:cNvCxnSpPr>
            <a:cxnSpLocks/>
          </p:cNvCxnSpPr>
          <p:nvPr/>
        </p:nvCxnSpPr>
        <p:spPr>
          <a:xfrm>
            <a:off x="521854" y="5400339"/>
            <a:ext cx="0" cy="320712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9EA9680-02A8-C580-C101-13D139FF326A}"/>
              </a:ext>
            </a:extLst>
          </p:cNvPr>
          <p:cNvSpPr txBox="1"/>
          <p:nvPr/>
        </p:nvSpPr>
        <p:spPr>
          <a:xfrm>
            <a:off x="395426" y="5061785"/>
            <a:ext cx="2776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2021 Demonstrator Funding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9817FF-DD1D-04D5-961D-10CD7D068762}"/>
              </a:ext>
            </a:extLst>
          </p:cNvPr>
          <p:cNvSpPr txBox="1"/>
          <p:nvPr/>
        </p:nvSpPr>
        <p:spPr>
          <a:xfrm>
            <a:off x="1685472" y="5344197"/>
            <a:ext cx="1816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2023 Data Taking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F80A71-4E6F-0325-00EC-99FE127B07FE}"/>
              </a:ext>
            </a:extLst>
          </p:cNvPr>
          <p:cNvCxnSpPr>
            <a:cxnSpLocks/>
          </p:cNvCxnSpPr>
          <p:nvPr/>
        </p:nvCxnSpPr>
        <p:spPr>
          <a:xfrm>
            <a:off x="1685473" y="5389110"/>
            <a:ext cx="0" cy="320712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871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A61F9-050B-F2C5-D248-D7A0BCE45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1080C468-4ABA-AF54-D9AE-18CF065FC4F8}"/>
              </a:ext>
            </a:extLst>
          </p:cNvPr>
          <p:cNvSpPr txBox="1">
            <a:spLocks/>
          </p:cNvSpPr>
          <p:nvPr/>
        </p:nvSpPr>
        <p:spPr>
          <a:xfrm>
            <a:off x="3857730" y="481344"/>
            <a:ext cx="4200495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does Trinity detect neutrinos?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9914F5-510A-1E6A-9356-7A05475CCFD3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87EDEF66-4FE8-C2BE-FB7F-1250EA825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inity ">
            <a:extLst>
              <a:ext uri="{FF2B5EF4-FFF2-40B4-BE49-F238E27FC236}">
                <a16:creationId xmlns:a16="http://schemas.microsoft.com/office/drawing/2014/main" id="{68CBC22C-28D1-559B-FAD1-E5A37E9CB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73" b="-2817"/>
          <a:stretch>
            <a:fillRect/>
          </a:stretch>
        </p:blipFill>
        <p:spPr bwMode="auto">
          <a:xfrm>
            <a:off x="5454804" y="2853781"/>
            <a:ext cx="1006348" cy="90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42C847B5-0B22-07ED-59A1-23EFEAE73A89}"/>
              </a:ext>
            </a:extLst>
          </p:cNvPr>
          <p:cNvSpPr txBox="1">
            <a:spLocks/>
          </p:cNvSpPr>
          <p:nvPr/>
        </p:nvSpPr>
        <p:spPr>
          <a:xfrm>
            <a:off x="7653173" y="1605466"/>
            <a:ext cx="444968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23B62828-D47F-3FD7-A2E7-3A8979F2D4F1}"/>
              </a:ext>
            </a:extLst>
          </p:cNvPr>
          <p:cNvSpPr txBox="1">
            <a:spLocks/>
          </p:cNvSpPr>
          <p:nvPr/>
        </p:nvSpPr>
        <p:spPr>
          <a:xfrm>
            <a:off x="7759318" y="4474884"/>
            <a:ext cx="423739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the past, present and future of Trinity?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37D0818-8C6B-FD0B-36B1-18D38A90E2AD}"/>
              </a:ext>
            </a:extLst>
          </p:cNvPr>
          <p:cNvSpPr txBox="1">
            <a:spLocks/>
          </p:cNvSpPr>
          <p:nvPr/>
        </p:nvSpPr>
        <p:spPr>
          <a:xfrm>
            <a:off x="3700395" y="5655620"/>
            <a:ext cx="4515164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Trinity’s detection capability?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BEC920CC-64C6-AFD3-20CF-8C04B63103D5}"/>
              </a:ext>
            </a:extLst>
          </p:cNvPr>
          <p:cNvSpPr txBox="1">
            <a:spLocks/>
          </p:cNvSpPr>
          <p:nvPr/>
        </p:nvSpPr>
        <p:spPr>
          <a:xfrm>
            <a:off x="212290" y="4464811"/>
            <a:ext cx="3842126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Could Trinity observe blazar flares?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F50557E-B381-5506-31A2-07150B9C0995}"/>
              </a:ext>
            </a:extLst>
          </p:cNvPr>
          <p:cNvSpPr txBox="1">
            <a:spLocks/>
          </p:cNvSpPr>
          <p:nvPr/>
        </p:nvSpPr>
        <p:spPr>
          <a:xfrm>
            <a:off x="304800" y="1617929"/>
            <a:ext cx="3574707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can Trinity contribute to GRB physics?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CECA5CA-2D8C-7DD7-01E6-DE9FD9E83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3758">
            <a:off x="4582444" y="2270611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E62DD96-20F3-2381-45AA-4D0A2586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0285">
            <a:off x="4576367" y="317245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68E7E50-8559-D43C-8F71-FC80B5C49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74808" y="3630747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191870E-146B-0DA1-AB3C-37D11FD39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6697">
            <a:off x="6152498" y="3202523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FE8CA4B-DE49-7937-D651-0F027FDBD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644">
            <a:off x="6150267" y="2259874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4A5A397-62C2-C243-411A-7B1E8919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61" y="181880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017AD40E-92FC-C392-F4B1-DFE7E0B5C07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044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B55AD-8DCC-34F0-7E04-39DB163FC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26A0CAF9-11FE-D549-01F5-BE22FE1F37DD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552074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What is the past, present and future of Trinity?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1EB935-AE51-4134-5696-1AC8AB307476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6AE5BDA4-5151-6F66-164D-B8EDCFB7F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E9A44-4D82-4E40-A098-0D389FF356C1}"/>
              </a:ext>
            </a:extLst>
          </p:cNvPr>
          <p:cNvCxnSpPr/>
          <p:nvPr/>
        </p:nvCxnSpPr>
        <p:spPr>
          <a:xfrm>
            <a:off x="395426" y="942108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Right 1">
            <a:extLst>
              <a:ext uri="{FF2B5EF4-FFF2-40B4-BE49-F238E27FC236}">
                <a16:creationId xmlns:a16="http://schemas.microsoft.com/office/drawing/2014/main" id="{1530168D-6263-8FB2-3FE3-4F48760E879C}"/>
              </a:ext>
            </a:extLst>
          </p:cNvPr>
          <p:cNvSpPr/>
          <p:nvPr/>
        </p:nvSpPr>
        <p:spPr>
          <a:xfrm>
            <a:off x="521854" y="5549466"/>
            <a:ext cx="11148291" cy="634517"/>
          </a:xfrm>
          <a:prstGeom prst="rightArrow">
            <a:avLst/>
          </a:prstGeom>
          <a:solidFill>
            <a:srgbClr val="131A69"/>
          </a:solidFill>
          <a:ln w="1905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BA4128-7105-510A-A952-B444269C4163}"/>
              </a:ext>
            </a:extLst>
          </p:cNvPr>
          <p:cNvSpPr txBox="1"/>
          <p:nvPr/>
        </p:nvSpPr>
        <p:spPr>
          <a:xfrm>
            <a:off x="643034" y="5721051"/>
            <a:ext cx="146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Demonstrator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607ED5F-8585-30A3-FE4E-60A4DFD98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23838" r="16240" b="30100"/>
          <a:stretch>
            <a:fillRect/>
          </a:stretch>
        </p:blipFill>
        <p:spPr bwMode="auto">
          <a:xfrm>
            <a:off x="763107" y="1317483"/>
            <a:ext cx="3042275" cy="262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31AE8106-F181-6CE9-E368-0521D770CB98}"/>
              </a:ext>
            </a:extLst>
          </p:cNvPr>
          <p:cNvSpPr/>
          <p:nvPr/>
        </p:nvSpPr>
        <p:spPr>
          <a:xfrm>
            <a:off x="4152947" y="5562900"/>
            <a:ext cx="7517197" cy="634517"/>
          </a:xfrm>
          <a:prstGeom prst="rightArrow">
            <a:avLst/>
          </a:prstGeom>
          <a:solidFill>
            <a:srgbClr val="131A69"/>
          </a:solidFill>
          <a:ln w="1905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6DC99E-8E1E-2AB6-0CD6-A0A129A50598}"/>
              </a:ext>
            </a:extLst>
          </p:cNvPr>
          <p:cNvSpPr txBox="1"/>
          <p:nvPr/>
        </p:nvSpPr>
        <p:spPr>
          <a:xfrm>
            <a:off x="4274127" y="5725907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Trinity One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F670F5B-7F47-1294-43F7-8CFAA04EE4E8}"/>
              </a:ext>
            </a:extLst>
          </p:cNvPr>
          <p:cNvSpPr/>
          <p:nvPr/>
        </p:nvSpPr>
        <p:spPr>
          <a:xfrm>
            <a:off x="7352145" y="5561267"/>
            <a:ext cx="4317999" cy="634517"/>
          </a:xfrm>
          <a:prstGeom prst="rightArrow">
            <a:avLst/>
          </a:prstGeom>
          <a:solidFill>
            <a:srgbClr val="131A69"/>
          </a:solidFill>
          <a:ln w="1905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55B89-C37D-0EA4-8862-8C31269BB4F0}"/>
              </a:ext>
            </a:extLst>
          </p:cNvPr>
          <p:cNvSpPr txBox="1"/>
          <p:nvPr/>
        </p:nvSpPr>
        <p:spPr>
          <a:xfrm>
            <a:off x="7352144" y="5709999"/>
            <a:ext cx="1970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Trinity Observatory</a:t>
            </a:r>
          </a:p>
        </p:txBody>
      </p:sp>
      <p:pic>
        <p:nvPicPr>
          <p:cNvPr id="14" name="Picture 13" descr="A truck with a large antenna&#10;&#10;AI-generated content may be incorrect.">
            <a:extLst>
              <a:ext uri="{FF2B5EF4-FFF2-40B4-BE49-F238E27FC236}">
                <a16:creationId xmlns:a16="http://schemas.microsoft.com/office/drawing/2014/main" id="{413FABC9-E7B3-EBDC-9FAA-F022072809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6" r="23185"/>
          <a:stretch>
            <a:fillRect/>
          </a:stretch>
        </p:blipFill>
        <p:spPr>
          <a:xfrm>
            <a:off x="4274127" y="1135513"/>
            <a:ext cx="3042275" cy="2830945"/>
          </a:xfrm>
          <a:prstGeom prst="rect">
            <a:avLst/>
          </a:prstGeom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4614036-FD08-3AE8-23EF-F4CD89E53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46" y="1225054"/>
            <a:ext cx="2737982" cy="273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8D9051B-DEFD-0877-CF37-126F419A0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3758">
            <a:off x="7952182" y="2047298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29177DA-BFCE-D336-4511-865EEA9EF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0285">
            <a:off x="7946105" y="2949137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D207472-983F-9062-11C2-780F3CF7C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6697">
            <a:off x="9522236" y="297921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340FC4BE-5DB0-03C4-CF04-0A0F169EC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644">
            <a:off x="9520005" y="2036561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3114D2B-7847-CB24-2643-65EB9D4B8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699" y="1595487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96F8DA7F-F507-3372-96A7-74BEC0A478F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7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B6C624-887A-D12C-765C-B46E8E3BC750}"/>
              </a:ext>
            </a:extLst>
          </p:cNvPr>
          <p:cNvSpPr txBox="1"/>
          <p:nvPr/>
        </p:nvSpPr>
        <p:spPr>
          <a:xfrm>
            <a:off x="521854" y="4116486"/>
            <a:ext cx="3463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Area -&gt; 1 sq 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Field of View -&gt; 3.87°x3.87°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Resolution -&gt; 0.24 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214BAC-9496-B4CB-75CD-D63B2C1C88D3}"/>
              </a:ext>
            </a:extLst>
          </p:cNvPr>
          <p:cNvSpPr txBox="1"/>
          <p:nvPr/>
        </p:nvSpPr>
        <p:spPr>
          <a:xfrm>
            <a:off x="4063131" y="4096874"/>
            <a:ext cx="3752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Area -&gt; 16 sq 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Field of View -&gt; 60°x5°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Resolution -&gt; 0.3 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C741C8-C2FC-0CD1-4716-51D7DBA30423}"/>
              </a:ext>
            </a:extLst>
          </p:cNvPr>
          <p:cNvSpPr txBox="1"/>
          <p:nvPr/>
        </p:nvSpPr>
        <p:spPr>
          <a:xfrm>
            <a:off x="7742987" y="4116486"/>
            <a:ext cx="3752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3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6 telescopes per site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C6A3172-8B35-F43B-98CA-194A6F233922}"/>
              </a:ext>
            </a:extLst>
          </p:cNvPr>
          <p:cNvCxnSpPr>
            <a:cxnSpLocks/>
          </p:cNvCxnSpPr>
          <p:nvPr/>
        </p:nvCxnSpPr>
        <p:spPr>
          <a:xfrm>
            <a:off x="521854" y="5400339"/>
            <a:ext cx="0" cy="320712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243363D-DE8C-5DCF-47BB-13BBD14CED9F}"/>
              </a:ext>
            </a:extLst>
          </p:cNvPr>
          <p:cNvSpPr txBox="1"/>
          <p:nvPr/>
        </p:nvSpPr>
        <p:spPr>
          <a:xfrm>
            <a:off x="395426" y="5061785"/>
            <a:ext cx="2776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2021 Demonstrator Funding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5097F9-FC91-728C-E7DD-5DC3C293686B}"/>
              </a:ext>
            </a:extLst>
          </p:cNvPr>
          <p:cNvSpPr txBox="1"/>
          <p:nvPr/>
        </p:nvSpPr>
        <p:spPr>
          <a:xfrm>
            <a:off x="1685472" y="5344197"/>
            <a:ext cx="1816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2023 Data Taking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8F04F7-DD46-FEBA-3CEF-7905F267B210}"/>
              </a:ext>
            </a:extLst>
          </p:cNvPr>
          <p:cNvCxnSpPr>
            <a:cxnSpLocks/>
          </p:cNvCxnSpPr>
          <p:nvPr/>
        </p:nvCxnSpPr>
        <p:spPr>
          <a:xfrm>
            <a:off x="1685473" y="5389110"/>
            <a:ext cx="0" cy="320712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6CCBE7-70E6-7F30-748C-9F3DCFE59D9B}"/>
              </a:ext>
            </a:extLst>
          </p:cNvPr>
          <p:cNvCxnSpPr>
            <a:cxnSpLocks/>
          </p:cNvCxnSpPr>
          <p:nvPr/>
        </p:nvCxnSpPr>
        <p:spPr>
          <a:xfrm>
            <a:off x="4152947" y="5389894"/>
            <a:ext cx="0" cy="320712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0B8A420-1F31-5864-A7A5-915157FC00BA}"/>
              </a:ext>
            </a:extLst>
          </p:cNvPr>
          <p:cNvSpPr txBox="1"/>
          <p:nvPr/>
        </p:nvSpPr>
        <p:spPr>
          <a:xfrm>
            <a:off x="4063131" y="5051367"/>
            <a:ext cx="2876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2026 Trinity One Funding (?)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C2B2A4A-FD12-907E-5AC4-322A8AB847F6}"/>
              </a:ext>
            </a:extLst>
          </p:cNvPr>
          <p:cNvCxnSpPr>
            <a:cxnSpLocks/>
          </p:cNvCxnSpPr>
          <p:nvPr/>
        </p:nvCxnSpPr>
        <p:spPr>
          <a:xfrm>
            <a:off x="7329448" y="5386488"/>
            <a:ext cx="0" cy="320712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75687DE-ECD1-8B85-5D95-0C6E12DC4CB6}"/>
              </a:ext>
            </a:extLst>
          </p:cNvPr>
          <p:cNvSpPr txBox="1"/>
          <p:nvPr/>
        </p:nvSpPr>
        <p:spPr>
          <a:xfrm>
            <a:off x="7227067" y="5061785"/>
            <a:ext cx="3584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2031 Trinity Observatory Funding (?)</a:t>
            </a:r>
          </a:p>
        </p:txBody>
      </p:sp>
    </p:spTree>
    <p:extLst>
      <p:ext uri="{BB962C8B-B14F-4D97-AF65-F5344CB8AC3E}">
        <p14:creationId xmlns:p14="http://schemas.microsoft.com/office/powerpoint/2010/main" val="1083567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24462-431F-9BA7-2076-B54FD7334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549AD60A-EB81-36E8-6E19-09446004BC47}"/>
              </a:ext>
            </a:extLst>
          </p:cNvPr>
          <p:cNvSpPr/>
          <p:nvPr/>
        </p:nvSpPr>
        <p:spPr>
          <a:xfrm rot="18323644">
            <a:off x="5834176" y="1922980"/>
            <a:ext cx="7578577" cy="7829527"/>
          </a:xfrm>
          <a:prstGeom prst="triangle">
            <a:avLst/>
          </a:prstGeom>
          <a:gradFill flip="none" rotWithShape="1">
            <a:gsLst>
              <a:gs pos="79000">
                <a:srgbClr val="9ED6DB">
                  <a:tint val="66000"/>
                  <a:satMod val="160000"/>
                </a:srgbClr>
              </a:gs>
              <a:gs pos="49000">
                <a:srgbClr val="9ED6DB">
                  <a:tint val="44500"/>
                  <a:satMod val="160000"/>
                </a:srgbClr>
              </a:gs>
              <a:gs pos="0">
                <a:srgbClr val="9ED6DB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9ED6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B0D3FB31-CA6A-AEB3-7230-E8DD27E5B839}"/>
              </a:ext>
            </a:extLst>
          </p:cNvPr>
          <p:cNvSpPr txBox="1">
            <a:spLocks/>
          </p:cNvSpPr>
          <p:nvPr/>
        </p:nvSpPr>
        <p:spPr>
          <a:xfrm>
            <a:off x="3857730" y="481344"/>
            <a:ext cx="4200495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does Trinity detect neutrinos?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B4E17B-69F4-E826-CF35-A6D0ADACB761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FE20A941-4A51-A15A-8DFF-0177A1A83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inity ">
            <a:extLst>
              <a:ext uri="{FF2B5EF4-FFF2-40B4-BE49-F238E27FC236}">
                <a16:creationId xmlns:a16="http://schemas.microsoft.com/office/drawing/2014/main" id="{AAB2E54D-89CC-9F17-75C9-567E0A091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73" b="-2817"/>
          <a:stretch>
            <a:fillRect/>
          </a:stretch>
        </p:blipFill>
        <p:spPr bwMode="auto">
          <a:xfrm>
            <a:off x="5454804" y="2853781"/>
            <a:ext cx="1006348" cy="90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C339DB28-E4FA-6833-D87F-A5AE98C6AEC0}"/>
              </a:ext>
            </a:extLst>
          </p:cNvPr>
          <p:cNvSpPr txBox="1">
            <a:spLocks/>
          </p:cNvSpPr>
          <p:nvPr/>
        </p:nvSpPr>
        <p:spPr>
          <a:xfrm>
            <a:off x="7653173" y="1496596"/>
            <a:ext cx="444968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F164D7F-2DAB-17DF-A081-FB54ECDF0B1E}"/>
              </a:ext>
            </a:extLst>
          </p:cNvPr>
          <p:cNvSpPr txBox="1">
            <a:spLocks/>
          </p:cNvSpPr>
          <p:nvPr/>
        </p:nvSpPr>
        <p:spPr>
          <a:xfrm>
            <a:off x="7777928" y="4554061"/>
            <a:ext cx="423739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the past, present and future of Trinity?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195B97F5-FB0C-9593-E2C8-D08C1787D7A1}"/>
              </a:ext>
            </a:extLst>
          </p:cNvPr>
          <p:cNvSpPr txBox="1">
            <a:spLocks/>
          </p:cNvSpPr>
          <p:nvPr/>
        </p:nvSpPr>
        <p:spPr>
          <a:xfrm>
            <a:off x="212290" y="4464811"/>
            <a:ext cx="3842126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Could Trinity observe blazar flares?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9304AE0-DF4D-FF59-0AC7-13809F0CF81F}"/>
              </a:ext>
            </a:extLst>
          </p:cNvPr>
          <p:cNvSpPr txBox="1">
            <a:spLocks/>
          </p:cNvSpPr>
          <p:nvPr/>
        </p:nvSpPr>
        <p:spPr>
          <a:xfrm>
            <a:off x="304800" y="1617929"/>
            <a:ext cx="3574707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can Trinity contribute to GRB physics?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A7BC69A-D599-00F3-E328-F744CF254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3758">
            <a:off x="4582444" y="2270611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50B79AC-51B8-FA0D-0195-0CCB77192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0285">
            <a:off x="4576367" y="317245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DEBE1B7-0029-D59F-F238-9BF6DCF80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74808" y="3630747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834042D-87B6-7792-CDBB-83B1FBCFE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6697">
            <a:off x="6152498" y="3202523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5BD259E-02F8-BA1D-CFB3-AF11AD05B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644">
            <a:off x="6150267" y="2259874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AAF0884-496F-6256-58E3-E5DB0A4F2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61" y="181880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0DA2797B-45A3-6A32-A85B-0526C25B7D6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A0D10BAC-F731-A519-B2C8-D77D37816F42}"/>
              </a:ext>
            </a:extLst>
          </p:cNvPr>
          <p:cNvSpPr txBox="1">
            <a:spLocks/>
          </p:cNvSpPr>
          <p:nvPr/>
        </p:nvSpPr>
        <p:spPr>
          <a:xfrm>
            <a:off x="3700395" y="5655620"/>
            <a:ext cx="4515164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Trinity’s detection capability?</a:t>
            </a:r>
          </a:p>
        </p:txBody>
      </p:sp>
    </p:spTree>
    <p:extLst>
      <p:ext uri="{BB962C8B-B14F-4D97-AF65-F5344CB8AC3E}">
        <p14:creationId xmlns:p14="http://schemas.microsoft.com/office/powerpoint/2010/main" val="1079555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4B954-CFF3-8ACB-2F5D-D59C15974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CA49FFC1-1957-0453-A561-9BFF4C169691}"/>
              </a:ext>
            </a:extLst>
          </p:cNvPr>
          <p:cNvSpPr/>
          <p:nvPr/>
        </p:nvSpPr>
        <p:spPr>
          <a:xfrm>
            <a:off x="2041759" y="3898439"/>
            <a:ext cx="7832435" cy="3712267"/>
          </a:xfrm>
          <a:prstGeom prst="triangle">
            <a:avLst/>
          </a:prstGeom>
          <a:gradFill flip="none" rotWithShape="1">
            <a:gsLst>
              <a:gs pos="79000">
                <a:srgbClr val="9ED6DB">
                  <a:tint val="66000"/>
                  <a:satMod val="160000"/>
                </a:srgbClr>
              </a:gs>
              <a:gs pos="49000">
                <a:srgbClr val="9ED6DB">
                  <a:tint val="44500"/>
                  <a:satMod val="160000"/>
                </a:srgbClr>
              </a:gs>
              <a:gs pos="0">
                <a:srgbClr val="9ED6DB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9ED6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AA88524F-2F59-D00D-6084-7EF9C7A00E13}"/>
              </a:ext>
            </a:extLst>
          </p:cNvPr>
          <p:cNvSpPr txBox="1">
            <a:spLocks/>
          </p:cNvSpPr>
          <p:nvPr/>
        </p:nvSpPr>
        <p:spPr>
          <a:xfrm>
            <a:off x="3857730" y="481344"/>
            <a:ext cx="4200495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does Trinity detect neutrinos?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82E86A-C775-F5F0-D01F-E7EC94298855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7963E20C-D271-DA6B-1556-FECC80DF7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inity ">
            <a:extLst>
              <a:ext uri="{FF2B5EF4-FFF2-40B4-BE49-F238E27FC236}">
                <a16:creationId xmlns:a16="http://schemas.microsoft.com/office/drawing/2014/main" id="{19FB7225-B25F-93C4-B230-81D160F42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73" b="-2817"/>
          <a:stretch>
            <a:fillRect/>
          </a:stretch>
        </p:blipFill>
        <p:spPr bwMode="auto">
          <a:xfrm>
            <a:off x="5454804" y="2853781"/>
            <a:ext cx="1006348" cy="90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621BF0C6-F8AB-64B4-2CB3-82BFF0302CEF}"/>
              </a:ext>
            </a:extLst>
          </p:cNvPr>
          <p:cNvSpPr txBox="1">
            <a:spLocks/>
          </p:cNvSpPr>
          <p:nvPr/>
        </p:nvSpPr>
        <p:spPr>
          <a:xfrm>
            <a:off x="7653173" y="1496596"/>
            <a:ext cx="444968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5D1F94CB-533C-2A46-66EC-E4010C8B27D6}"/>
              </a:ext>
            </a:extLst>
          </p:cNvPr>
          <p:cNvSpPr txBox="1">
            <a:spLocks/>
          </p:cNvSpPr>
          <p:nvPr/>
        </p:nvSpPr>
        <p:spPr>
          <a:xfrm>
            <a:off x="7777928" y="4554061"/>
            <a:ext cx="423739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the past, present and future of Trinity?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CD8964BB-0A6A-4571-3C25-319E4AA398E3}"/>
              </a:ext>
            </a:extLst>
          </p:cNvPr>
          <p:cNvSpPr txBox="1">
            <a:spLocks/>
          </p:cNvSpPr>
          <p:nvPr/>
        </p:nvSpPr>
        <p:spPr>
          <a:xfrm>
            <a:off x="212290" y="4464811"/>
            <a:ext cx="3842126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Could Trinity observe blazar flares?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C4B69D00-7192-2756-8E19-D0FD35D76601}"/>
              </a:ext>
            </a:extLst>
          </p:cNvPr>
          <p:cNvSpPr txBox="1">
            <a:spLocks/>
          </p:cNvSpPr>
          <p:nvPr/>
        </p:nvSpPr>
        <p:spPr>
          <a:xfrm>
            <a:off x="304800" y="1617929"/>
            <a:ext cx="3574707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can Trinity contribute to GRB physics?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FFA5109-2D55-33F2-981B-C59D165FF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3758">
            <a:off x="4582444" y="2270611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BFA1F84-2658-144B-37B1-90BB2475C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0285">
            <a:off x="4576367" y="317245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63BEB92-8FF4-5ED4-B21B-0386DA91C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74808" y="3630747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D55975DC-4180-91B2-1B57-7790DA6E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6697">
            <a:off x="6152498" y="3202523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ABCC848-610F-0D18-FF76-FB48CD8F8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644">
            <a:off x="6150267" y="2259874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A14D46D-85B9-9621-ABE4-EEA4A4C3E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61" y="181880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BC2AA5D6-0477-BCFE-3AB5-21E0188F530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8D58463B-EFA6-98FB-4B2A-360404E38CC2}"/>
              </a:ext>
            </a:extLst>
          </p:cNvPr>
          <p:cNvSpPr txBox="1">
            <a:spLocks/>
          </p:cNvSpPr>
          <p:nvPr/>
        </p:nvSpPr>
        <p:spPr>
          <a:xfrm>
            <a:off x="3700395" y="5655620"/>
            <a:ext cx="4515164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Trinity’s detection capability?</a:t>
            </a:r>
          </a:p>
        </p:txBody>
      </p:sp>
    </p:spTree>
    <p:extLst>
      <p:ext uri="{BB962C8B-B14F-4D97-AF65-F5344CB8AC3E}">
        <p14:creationId xmlns:p14="http://schemas.microsoft.com/office/powerpoint/2010/main" val="3849453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26392-64DF-2B11-B1FE-FC9E39DC6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86800A96-E745-F2AA-5003-F4E7A1614B75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552074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What is Trinity’s detection capability?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369071-DE2C-A0F4-88A2-1C694D5EDB6C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7B5C5188-33F7-FCA4-093B-2C7EDC738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A93A0A-745F-FF4A-E336-359E5357BCBE}"/>
              </a:ext>
            </a:extLst>
          </p:cNvPr>
          <p:cNvCxnSpPr/>
          <p:nvPr/>
        </p:nvCxnSpPr>
        <p:spPr>
          <a:xfrm>
            <a:off x="395426" y="942108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E97DFF57-9901-0E9F-8A48-D7FE2328A05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3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pic>
        <p:nvPicPr>
          <p:cNvPr id="22" name="Picture 21" descr="A black and white diagram of a planet&#10;&#10;AI-generated content may be incorrect.">
            <a:extLst>
              <a:ext uri="{FF2B5EF4-FFF2-40B4-BE49-F238E27FC236}">
                <a16:creationId xmlns:a16="http://schemas.microsoft.com/office/drawing/2014/main" id="{EE108BA0-855E-EF35-CA83-4ED9E58774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" y="1106341"/>
            <a:ext cx="4980324" cy="2801432"/>
          </a:xfrm>
          <a:prstGeom prst="rect">
            <a:avLst/>
          </a:prstGeom>
        </p:spPr>
      </p:pic>
      <p:pic>
        <p:nvPicPr>
          <p:cNvPr id="24" name="Picture 23" descr="A black and white diagram of a globe&#10;&#10;AI-generated content may be incorrect.">
            <a:extLst>
              <a:ext uri="{FF2B5EF4-FFF2-40B4-BE49-F238E27FC236}">
                <a16:creationId xmlns:a16="http://schemas.microsoft.com/office/drawing/2014/main" id="{F60809BC-4976-306B-58EF-4225A869207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8" y="3781929"/>
            <a:ext cx="4975770" cy="2798871"/>
          </a:xfrm>
          <a:prstGeom prst="rect">
            <a:avLst/>
          </a:prstGeom>
        </p:spPr>
      </p:pic>
      <p:pic>
        <p:nvPicPr>
          <p:cNvPr id="4" name="Picture 3" descr="A graph of a graph&#10;&#10;AI-generated content may be incorrect.">
            <a:extLst>
              <a:ext uri="{FF2B5EF4-FFF2-40B4-BE49-F238E27FC236}">
                <a16:creationId xmlns:a16="http://schemas.microsoft.com/office/drawing/2014/main" id="{CBB54C5B-9775-3A7A-6E9C-B1B2B8C0E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887" y="1195125"/>
            <a:ext cx="5129580" cy="36722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729C48-FD34-52A8-9F09-1D7769602181}"/>
              </a:ext>
            </a:extLst>
          </p:cNvPr>
          <p:cNvSpPr txBox="1"/>
          <p:nvPr/>
        </p:nvSpPr>
        <p:spPr>
          <a:xfrm>
            <a:off x="6096000" y="4996822"/>
            <a:ext cx="4975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Simulations with </a:t>
            </a:r>
            <a:r>
              <a:rPr lang="en-US" sz="2400" dirty="0" err="1">
                <a:latin typeface="Georgia" panose="02040502050405020303" pitchFamily="18" charset="0"/>
              </a:rPr>
              <a:t>Corsika</a:t>
            </a:r>
            <a:r>
              <a:rPr lang="en-US" sz="2400" dirty="0">
                <a:latin typeface="Georgia" panose="02040502050405020303" pitchFamily="18" charset="0"/>
              </a:rPr>
              <a:t> and </a:t>
            </a:r>
            <a:r>
              <a:rPr lang="en-US" sz="2400" dirty="0" err="1">
                <a:latin typeface="Georgia" panose="02040502050405020303" pitchFamily="18" charset="0"/>
              </a:rPr>
              <a:t>NuTauSim</a:t>
            </a:r>
            <a:endParaRPr lang="en-US" sz="2400" dirty="0">
              <a:latin typeface="Georgia" panose="02040502050405020303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75F387-94BC-39CB-4467-D7376CEA3A0E}"/>
              </a:ext>
            </a:extLst>
          </p:cNvPr>
          <p:cNvCxnSpPr>
            <a:cxnSpLocks/>
          </p:cNvCxnSpPr>
          <p:nvPr/>
        </p:nvCxnSpPr>
        <p:spPr>
          <a:xfrm flipV="1">
            <a:off x="4518212" y="4181370"/>
            <a:ext cx="1957892" cy="72519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AB3D90-6F99-05ED-59FD-4834BE750679}"/>
              </a:ext>
            </a:extLst>
          </p:cNvPr>
          <p:cNvCxnSpPr>
            <a:cxnSpLocks/>
          </p:cNvCxnSpPr>
          <p:nvPr/>
        </p:nvCxnSpPr>
        <p:spPr>
          <a:xfrm flipV="1">
            <a:off x="4518212" y="1376416"/>
            <a:ext cx="5045336" cy="57502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0605E3E-F4A6-9E28-5AD4-3AF702B5959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9271" y="3690262"/>
            <a:ext cx="3640223" cy="57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80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68E0B-9CE1-F496-0806-F0B75F901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black and white diagram of a planet&#10;&#10;AI-generated content may be incorrect.">
            <a:extLst>
              <a:ext uri="{FF2B5EF4-FFF2-40B4-BE49-F238E27FC236}">
                <a16:creationId xmlns:a16="http://schemas.microsoft.com/office/drawing/2014/main" id="{BFE1B0DF-4558-DDFD-C2BC-9C88361C16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" y="1106341"/>
            <a:ext cx="4980324" cy="2801432"/>
          </a:xfrm>
          <a:prstGeom prst="rect">
            <a:avLst/>
          </a:prstGeom>
        </p:spPr>
      </p:pic>
      <p:pic>
        <p:nvPicPr>
          <p:cNvPr id="46" name="Picture 45" descr="A black and white diagram of a globe&#10;&#10;AI-generated content may be incorrect.">
            <a:extLst>
              <a:ext uri="{FF2B5EF4-FFF2-40B4-BE49-F238E27FC236}">
                <a16:creationId xmlns:a16="http://schemas.microsoft.com/office/drawing/2014/main" id="{1D2D247F-6953-86CC-19B1-78FEA26A40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8" y="3781929"/>
            <a:ext cx="4975770" cy="279887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2735D6B5-1E41-4C0C-8AE6-4CCFD67AB2F6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552074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What is Trinity’s detection capability?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926EC0-7CC1-EB39-B763-CC880E5997F1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13334982-4BCB-2028-62B6-A94E59844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2CA92A-FFCF-E771-A232-6BC5F66A98DB}"/>
              </a:ext>
            </a:extLst>
          </p:cNvPr>
          <p:cNvCxnSpPr/>
          <p:nvPr/>
        </p:nvCxnSpPr>
        <p:spPr>
          <a:xfrm>
            <a:off x="395426" y="942108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F4708721-2AA6-7D7D-9B96-41D52B2C5AF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5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2A280CA-6688-91C3-A09D-1D33E81BFEA6}"/>
              </a:ext>
            </a:extLst>
          </p:cNvPr>
          <p:cNvCxnSpPr>
            <a:cxnSpLocks/>
          </p:cNvCxnSpPr>
          <p:nvPr/>
        </p:nvCxnSpPr>
        <p:spPr>
          <a:xfrm>
            <a:off x="3285435" y="2056127"/>
            <a:ext cx="8554001" cy="1120044"/>
          </a:xfrm>
          <a:prstGeom prst="line">
            <a:avLst/>
          </a:prstGeom>
          <a:ln w="7620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5E6D38D-9BC7-150E-662B-D0226D5DA403}"/>
              </a:ext>
            </a:extLst>
          </p:cNvPr>
          <p:cNvCxnSpPr>
            <a:cxnSpLocks/>
          </p:cNvCxnSpPr>
          <p:nvPr/>
        </p:nvCxnSpPr>
        <p:spPr>
          <a:xfrm>
            <a:off x="3285435" y="4708344"/>
            <a:ext cx="8553932" cy="1000733"/>
          </a:xfrm>
          <a:prstGeom prst="line">
            <a:avLst/>
          </a:prstGeom>
          <a:ln w="7620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1118F18-4E1A-E6AC-740A-D3F966335FAF}"/>
              </a:ext>
            </a:extLst>
          </p:cNvPr>
          <p:cNvCxnSpPr>
            <a:cxnSpLocks/>
          </p:cNvCxnSpPr>
          <p:nvPr/>
        </p:nvCxnSpPr>
        <p:spPr>
          <a:xfrm flipV="1">
            <a:off x="3285504" y="3904236"/>
            <a:ext cx="8553932" cy="328315"/>
          </a:xfrm>
          <a:prstGeom prst="line">
            <a:avLst/>
          </a:prstGeom>
          <a:ln w="7620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13F6F02-B669-49C4-FB48-16C946113AE2}"/>
              </a:ext>
            </a:extLst>
          </p:cNvPr>
          <p:cNvSpPr/>
          <p:nvPr/>
        </p:nvSpPr>
        <p:spPr>
          <a:xfrm>
            <a:off x="1724051" y="1566583"/>
            <a:ext cx="1586204" cy="509213"/>
          </a:xfrm>
          <a:prstGeom prst="rect">
            <a:avLst/>
          </a:prstGeom>
          <a:noFill/>
          <a:ln w="3810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EBCEE7-6331-19C1-370D-68D73FD3115D}"/>
              </a:ext>
            </a:extLst>
          </p:cNvPr>
          <p:cNvSpPr/>
          <p:nvPr/>
        </p:nvSpPr>
        <p:spPr>
          <a:xfrm>
            <a:off x="1724051" y="4228093"/>
            <a:ext cx="1586204" cy="509213"/>
          </a:xfrm>
          <a:prstGeom prst="rect">
            <a:avLst/>
          </a:prstGeom>
          <a:noFill/>
          <a:ln w="3810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2" name="Picture 11" descr="A black and white diagram of a globe&#10;&#10;AI-generated content may be incorrect.">
            <a:extLst>
              <a:ext uri="{FF2B5EF4-FFF2-40B4-BE49-F238E27FC236}">
                <a16:creationId xmlns:a16="http://schemas.microsoft.com/office/drawing/2014/main" id="{B4019D89-7AED-A607-094D-E8FCF5738E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4" t="17542" r="30175" b="62305"/>
          <a:stretch>
            <a:fillRect/>
          </a:stretch>
        </p:blipFill>
        <p:spPr>
          <a:xfrm>
            <a:off x="6096000" y="3904550"/>
            <a:ext cx="5768260" cy="185176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2D7DBA6-C365-2AF1-79F2-93F4A0FC252C}"/>
              </a:ext>
            </a:extLst>
          </p:cNvPr>
          <p:cNvCxnSpPr>
            <a:cxnSpLocks/>
          </p:cNvCxnSpPr>
          <p:nvPr/>
        </p:nvCxnSpPr>
        <p:spPr>
          <a:xfrm>
            <a:off x="1724051" y="2065704"/>
            <a:ext cx="4371949" cy="1140375"/>
          </a:xfrm>
          <a:prstGeom prst="line">
            <a:avLst/>
          </a:prstGeom>
          <a:ln w="7620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9A148A2-913B-7F2D-671D-6628FD5F372C}"/>
              </a:ext>
            </a:extLst>
          </p:cNvPr>
          <p:cNvSpPr/>
          <p:nvPr/>
        </p:nvSpPr>
        <p:spPr>
          <a:xfrm>
            <a:off x="6096000" y="3904237"/>
            <a:ext cx="5743436" cy="1852078"/>
          </a:xfrm>
          <a:prstGeom prst="rect">
            <a:avLst/>
          </a:prstGeom>
          <a:noFill/>
          <a:ln w="7620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1D14F7A-E7B5-6FA8-D071-44EDBE1C8F3A}"/>
              </a:ext>
            </a:extLst>
          </p:cNvPr>
          <p:cNvCxnSpPr>
            <a:cxnSpLocks/>
          </p:cNvCxnSpPr>
          <p:nvPr/>
        </p:nvCxnSpPr>
        <p:spPr>
          <a:xfrm flipV="1">
            <a:off x="3310255" y="1422360"/>
            <a:ext cx="8554001" cy="144223"/>
          </a:xfrm>
          <a:prstGeom prst="line">
            <a:avLst/>
          </a:prstGeom>
          <a:ln w="7620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black and white diagram of a planet&#10;&#10;AI-generated content may be incorrect.">
            <a:extLst>
              <a:ext uri="{FF2B5EF4-FFF2-40B4-BE49-F238E27FC236}">
                <a16:creationId xmlns:a16="http://schemas.microsoft.com/office/drawing/2014/main" id="{F8EEDD60-2FAE-3503-1472-8EFDF73E5C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2" t="17217" r="31261" b="63734"/>
          <a:stretch>
            <a:fillRect/>
          </a:stretch>
        </p:blipFill>
        <p:spPr>
          <a:xfrm>
            <a:off x="6096000" y="1368336"/>
            <a:ext cx="5768256" cy="185176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8644EAD-5014-0F56-FE15-812C3127A086}"/>
              </a:ext>
            </a:extLst>
          </p:cNvPr>
          <p:cNvSpPr/>
          <p:nvPr/>
        </p:nvSpPr>
        <p:spPr>
          <a:xfrm>
            <a:off x="6096000" y="1381343"/>
            <a:ext cx="5768256" cy="1825050"/>
          </a:xfrm>
          <a:prstGeom prst="rect">
            <a:avLst/>
          </a:prstGeom>
          <a:noFill/>
          <a:ln w="7620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BCDAAA-937D-A0C1-368E-C1F8331DBF3F}"/>
              </a:ext>
            </a:extLst>
          </p:cNvPr>
          <p:cNvCxnSpPr>
            <a:cxnSpLocks/>
          </p:cNvCxnSpPr>
          <p:nvPr/>
        </p:nvCxnSpPr>
        <p:spPr>
          <a:xfrm>
            <a:off x="1724051" y="4749023"/>
            <a:ext cx="4371949" cy="1000733"/>
          </a:xfrm>
          <a:prstGeom prst="line">
            <a:avLst/>
          </a:prstGeom>
          <a:ln w="7620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55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134B6-929F-6010-2803-7403C9E97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F927CEC-532A-51F5-D9E7-4668F6FEAB51}"/>
              </a:ext>
            </a:extLst>
          </p:cNvPr>
          <p:cNvSpPr txBox="1"/>
          <p:nvPr/>
        </p:nvSpPr>
        <p:spPr>
          <a:xfrm>
            <a:off x="4767062" y="2475906"/>
            <a:ext cx="2157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Georgia" panose="02040502050405020303" pitchFamily="18" charset="0"/>
              </a:rPr>
              <a:t>Accesible</a:t>
            </a:r>
            <a:r>
              <a:rPr lang="en-US" sz="2400" dirty="0">
                <a:latin typeface="Georgia" panose="02040502050405020303" pitchFamily="18" charset="0"/>
              </a:rPr>
              <a:t> sky with repointing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E123D6-31EA-96DF-880E-8740FD2AD5F7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C7A825D5-7D89-5A18-2A2A-FCBC2C613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62CDA7-4045-F706-DEEC-C4F608AEDA96}"/>
              </a:ext>
            </a:extLst>
          </p:cNvPr>
          <p:cNvCxnSpPr/>
          <p:nvPr/>
        </p:nvCxnSpPr>
        <p:spPr>
          <a:xfrm>
            <a:off x="395426" y="942108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3EB92502-1975-A102-FF0F-8A027C7719E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3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BE027B7-DA2D-48B8-003D-B088BC3F3938}"/>
              </a:ext>
            </a:extLst>
          </p:cNvPr>
          <p:cNvCxnSpPr>
            <a:cxnSpLocks/>
          </p:cNvCxnSpPr>
          <p:nvPr/>
        </p:nvCxnSpPr>
        <p:spPr>
          <a:xfrm>
            <a:off x="4330460" y="2273704"/>
            <a:ext cx="262973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D715134-A159-0D57-2050-300D290AA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246" y="5167020"/>
            <a:ext cx="5153256" cy="748872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75F0C910-5057-642E-48AD-BC6D7780136B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552074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What is Trinity’s detection capability?</a:t>
            </a:r>
          </a:p>
        </p:txBody>
      </p:sp>
      <p:pic>
        <p:nvPicPr>
          <p:cNvPr id="7" name="Picture 6" descr="A black and white diagram of a planet&#10;&#10;AI-generated content may be incorrect.">
            <a:extLst>
              <a:ext uri="{FF2B5EF4-FFF2-40B4-BE49-F238E27FC236}">
                <a16:creationId xmlns:a16="http://schemas.microsoft.com/office/drawing/2014/main" id="{6E51FC04-6FF0-0A28-CFD8-37B59C9E067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" y="1106341"/>
            <a:ext cx="4980324" cy="2801432"/>
          </a:xfrm>
          <a:prstGeom prst="rect">
            <a:avLst/>
          </a:prstGeom>
        </p:spPr>
      </p:pic>
      <p:pic>
        <p:nvPicPr>
          <p:cNvPr id="10" name="Picture 9" descr="A black and white diagram of a globe&#10;&#10;AI-generated content may be incorrect.">
            <a:extLst>
              <a:ext uri="{FF2B5EF4-FFF2-40B4-BE49-F238E27FC236}">
                <a16:creationId xmlns:a16="http://schemas.microsoft.com/office/drawing/2014/main" id="{FFA62151-8AC7-6B9C-78E6-1C3465A1C9F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8" y="3781929"/>
            <a:ext cx="4975770" cy="2798871"/>
          </a:xfrm>
          <a:prstGeom prst="rect">
            <a:avLst/>
          </a:prstGeom>
        </p:spPr>
      </p:pic>
      <p:pic>
        <p:nvPicPr>
          <p:cNvPr id="14" name="Picture 13" descr="A diagram of a curved line&#10;&#10;AI-generated content may be incorrect.">
            <a:extLst>
              <a:ext uri="{FF2B5EF4-FFF2-40B4-BE49-F238E27FC236}">
                <a16:creationId xmlns:a16="http://schemas.microsoft.com/office/drawing/2014/main" id="{06AD3AAB-93B2-169B-A1AA-3829752CCBD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664" y="757296"/>
            <a:ext cx="5787198" cy="325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37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5891E-96A2-FD11-2CD3-C09C9F596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urved line&#10;&#10;AI-generated content may be incorrect.">
            <a:extLst>
              <a:ext uri="{FF2B5EF4-FFF2-40B4-BE49-F238E27FC236}">
                <a16:creationId xmlns:a16="http://schemas.microsoft.com/office/drawing/2014/main" id="{8F4AD3C9-7B93-2194-620D-11483D80D0F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829"/>
            <a:ext cx="5787198" cy="32552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D2B6FB-B165-FFC6-FD06-75F3B543BEAC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A0BCEE76-F3FB-040C-DC9D-6FBD35AE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5CB589-2463-310C-E57A-1977FB5E1ADF}"/>
              </a:ext>
            </a:extLst>
          </p:cNvPr>
          <p:cNvCxnSpPr/>
          <p:nvPr/>
        </p:nvCxnSpPr>
        <p:spPr>
          <a:xfrm>
            <a:off x="395426" y="942108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91A1EDDD-2936-C11B-1226-97676C82662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6265109-927E-F3A6-7A4C-69F0C1E8D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1738" y="5111985"/>
            <a:ext cx="3799026" cy="552075"/>
          </a:xfrm>
          <a:prstGeom prst="rect">
            <a:avLst/>
          </a:prstGeom>
        </p:spPr>
      </p:pic>
      <p:pic>
        <p:nvPicPr>
          <p:cNvPr id="50" name="Picture 49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34A00F79-5DDA-C28E-6548-596F6986F69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38128"/>
            <a:ext cx="5053727" cy="2842721"/>
          </a:xfrm>
          <a:prstGeom prst="rect">
            <a:avLst/>
          </a:prstGeom>
        </p:spPr>
      </p:pic>
      <p:pic>
        <p:nvPicPr>
          <p:cNvPr id="54" name="Picture 53" descr="A diagram of the earth&#10;&#10;AI-generated content may be incorrect.">
            <a:extLst>
              <a:ext uri="{FF2B5EF4-FFF2-40B4-BE49-F238E27FC236}">
                <a16:creationId xmlns:a16="http://schemas.microsoft.com/office/drawing/2014/main" id="{8E8C3016-39BD-79F9-6FB4-ADD29BB3806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19" y="3604232"/>
            <a:ext cx="5374953" cy="30234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60091D-E4AD-E438-2748-A8289106C0ED}"/>
              </a:ext>
            </a:extLst>
          </p:cNvPr>
          <p:cNvSpPr/>
          <p:nvPr/>
        </p:nvSpPr>
        <p:spPr>
          <a:xfrm>
            <a:off x="3433665" y="1203648"/>
            <a:ext cx="1586204" cy="509213"/>
          </a:xfrm>
          <a:prstGeom prst="rect">
            <a:avLst/>
          </a:prstGeom>
          <a:solidFill>
            <a:srgbClr val="131A69"/>
          </a:solidFill>
          <a:ln w="3810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Instantaneous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669CD8-83EB-7057-5FD1-22383CC9A11C}"/>
              </a:ext>
            </a:extLst>
          </p:cNvPr>
          <p:cNvSpPr/>
          <p:nvPr/>
        </p:nvSpPr>
        <p:spPr>
          <a:xfrm>
            <a:off x="9410170" y="1126920"/>
            <a:ext cx="1586204" cy="509213"/>
          </a:xfrm>
          <a:prstGeom prst="rect">
            <a:avLst/>
          </a:prstGeom>
          <a:solidFill>
            <a:srgbClr val="131A69"/>
          </a:solidFill>
          <a:ln w="3810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One day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E2D2F5-D853-32B2-684D-6FAE84404032}"/>
              </a:ext>
            </a:extLst>
          </p:cNvPr>
          <p:cNvSpPr/>
          <p:nvPr/>
        </p:nvSpPr>
        <p:spPr>
          <a:xfrm>
            <a:off x="6276730" y="3980849"/>
            <a:ext cx="1586204" cy="509213"/>
          </a:xfrm>
          <a:prstGeom prst="rect">
            <a:avLst/>
          </a:prstGeom>
          <a:solidFill>
            <a:srgbClr val="131A69"/>
          </a:solidFill>
          <a:ln w="3810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One year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138AC6EC-6964-1C17-7FD3-D97BFF5E3B75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552074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What is Trinity’s detection capability?</a:t>
            </a:r>
          </a:p>
        </p:txBody>
      </p:sp>
    </p:spTree>
    <p:extLst>
      <p:ext uri="{BB962C8B-B14F-4D97-AF65-F5344CB8AC3E}">
        <p14:creationId xmlns:p14="http://schemas.microsoft.com/office/powerpoint/2010/main" val="132538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2FF5F-AD7F-E124-3ECE-464ADE12B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urved line&#10;&#10;AI-generated content may be incorrect.">
            <a:extLst>
              <a:ext uri="{FF2B5EF4-FFF2-40B4-BE49-F238E27FC236}">
                <a16:creationId xmlns:a16="http://schemas.microsoft.com/office/drawing/2014/main" id="{E6175A1F-BB0C-3BBF-0629-325C9EB6EB6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829"/>
            <a:ext cx="5787198" cy="32552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DA58EF-4FCE-96FE-A870-AB68C1D54674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1A3F3FC2-4178-04AE-D183-BB414D86A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CA8B8A-C2D0-3F93-847A-C8B6255025FC}"/>
              </a:ext>
            </a:extLst>
          </p:cNvPr>
          <p:cNvCxnSpPr/>
          <p:nvPr/>
        </p:nvCxnSpPr>
        <p:spPr>
          <a:xfrm>
            <a:off x="395426" y="942108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9015D6C4-BB1D-B292-3E16-98F508FB457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3F9437A-EDCD-4BF1-7C34-C1B8B4DC7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3759" y="4952258"/>
            <a:ext cx="3799026" cy="552075"/>
          </a:xfrm>
          <a:prstGeom prst="rect">
            <a:avLst/>
          </a:prstGeom>
        </p:spPr>
      </p:pic>
      <p:pic>
        <p:nvPicPr>
          <p:cNvPr id="50" name="Picture 49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80B0B5FD-972B-4511-C41D-49D17B6DE3D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38128"/>
            <a:ext cx="5053727" cy="2842721"/>
          </a:xfrm>
          <a:prstGeom prst="rect">
            <a:avLst/>
          </a:prstGeom>
        </p:spPr>
      </p:pic>
      <p:pic>
        <p:nvPicPr>
          <p:cNvPr id="54" name="Picture 53" descr="A diagram of the earth&#10;&#10;AI-generated content may be incorrect.">
            <a:extLst>
              <a:ext uri="{FF2B5EF4-FFF2-40B4-BE49-F238E27FC236}">
                <a16:creationId xmlns:a16="http://schemas.microsoft.com/office/drawing/2014/main" id="{B7B12A6A-9C78-10E6-C376-CBCFC49C749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19" y="3604232"/>
            <a:ext cx="5374953" cy="30234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300123-EA05-99A0-2BCC-73B35B20D780}"/>
              </a:ext>
            </a:extLst>
          </p:cNvPr>
          <p:cNvSpPr/>
          <p:nvPr/>
        </p:nvSpPr>
        <p:spPr>
          <a:xfrm>
            <a:off x="3433665" y="1203648"/>
            <a:ext cx="1586204" cy="509213"/>
          </a:xfrm>
          <a:prstGeom prst="rect">
            <a:avLst/>
          </a:prstGeom>
          <a:solidFill>
            <a:srgbClr val="131A69"/>
          </a:solidFill>
          <a:ln w="3810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Instantaneous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CE0AD1-700E-0210-953D-3E31A489C13A}"/>
              </a:ext>
            </a:extLst>
          </p:cNvPr>
          <p:cNvSpPr/>
          <p:nvPr/>
        </p:nvSpPr>
        <p:spPr>
          <a:xfrm>
            <a:off x="9410170" y="1126920"/>
            <a:ext cx="1586204" cy="509213"/>
          </a:xfrm>
          <a:prstGeom prst="rect">
            <a:avLst/>
          </a:prstGeom>
          <a:solidFill>
            <a:srgbClr val="131A69"/>
          </a:solidFill>
          <a:ln w="3810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One day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6224C5-4331-9841-1B68-22FCE1403DE1}"/>
              </a:ext>
            </a:extLst>
          </p:cNvPr>
          <p:cNvSpPr/>
          <p:nvPr/>
        </p:nvSpPr>
        <p:spPr>
          <a:xfrm>
            <a:off x="6276730" y="3980849"/>
            <a:ext cx="1586204" cy="509213"/>
          </a:xfrm>
          <a:prstGeom prst="rect">
            <a:avLst/>
          </a:prstGeom>
          <a:solidFill>
            <a:srgbClr val="131A69"/>
          </a:solidFill>
          <a:ln w="3810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One year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1B9A69B-7B38-73DB-AEC9-AF4CCD6EB182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552074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What is Trinity’s detection capability?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ECAB22-2C69-7F4B-BB0C-E9DFBA1092AA}"/>
              </a:ext>
            </a:extLst>
          </p:cNvPr>
          <p:cNvSpPr txBox="1"/>
          <p:nvPr/>
        </p:nvSpPr>
        <p:spPr>
          <a:xfrm>
            <a:off x="304800" y="4808438"/>
            <a:ext cx="222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20% duty cycle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D0C20F9-11A7-5A56-DF4B-343D2BFC152C}"/>
              </a:ext>
            </a:extLst>
          </p:cNvPr>
          <p:cNvSpPr/>
          <p:nvPr/>
        </p:nvSpPr>
        <p:spPr>
          <a:xfrm>
            <a:off x="2554239" y="4788039"/>
            <a:ext cx="1115191" cy="502461"/>
          </a:xfrm>
          <a:prstGeom prst="rightArrow">
            <a:avLst/>
          </a:prstGeom>
          <a:solidFill>
            <a:srgbClr val="9ED6DB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26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72417-104B-4202-F420-D7B6409CF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56345B99-CAB8-0E84-AACD-2F1674D8E689}"/>
              </a:ext>
            </a:extLst>
          </p:cNvPr>
          <p:cNvSpPr/>
          <p:nvPr/>
        </p:nvSpPr>
        <p:spPr>
          <a:xfrm>
            <a:off x="2041759" y="3898439"/>
            <a:ext cx="7832435" cy="3712267"/>
          </a:xfrm>
          <a:prstGeom prst="triangle">
            <a:avLst/>
          </a:prstGeom>
          <a:gradFill flip="none" rotWithShape="1">
            <a:gsLst>
              <a:gs pos="79000">
                <a:srgbClr val="9ED6DB">
                  <a:tint val="66000"/>
                  <a:satMod val="160000"/>
                </a:srgbClr>
              </a:gs>
              <a:gs pos="49000">
                <a:srgbClr val="9ED6DB">
                  <a:tint val="44500"/>
                  <a:satMod val="160000"/>
                </a:srgbClr>
              </a:gs>
              <a:gs pos="0">
                <a:srgbClr val="9ED6DB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9ED6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B0A17C5B-E643-1B70-732C-53BC8AD7FFD1}"/>
              </a:ext>
            </a:extLst>
          </p:cNvPr>
          <p:cNvSpPr txBox="1">
            <a:spLocks/>
          </p:cNvSpPr>
          <p:nvPr/>
        </p:nvSpPr>
        <p:spPr>
          <a:xfrm>
            <a:off x="3857730" y="481344"/>
            <a:ext cx="4200495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does Trinity detect neutrinos?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177289-9561-C9E2-2FFC-5E7C54CF257E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75F64216-272F-3685-3301-E3BDA47D5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inity ">
            <a:extLst>
              <a:ext uri="{FF2B5EF4-FFF2-40B4-BE49-F238E27FC236}">
                <a16:creationId xmlns:a16="http://schemas.microsoft.com/office/drawing/2014/main" id="{C47DF65B-57C9-A3AA-3E2B-07EFE29CE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73" b="-2817"/>
          <a:stretch>
            <a:fillRect/>
          </a:stretch>
        </p:blipFill>
        <p:spPr bwMode="auto">
          <a:xfrm>
            <a:off x="5454804" y="2853781"/>
            <a:ext cx="1006348" cy="90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1E251EAE-A5D1-0E4A-264E-6A557372B9B9}"/>
              </a:ext>
            </a:extLst>
          </p:cNvPr>
          <p:cNvSpPr txBox="1">
            <a:spLocks/>
          </p:cNvSpPr>
          <p:nvPr/>
        </p:nvSpPr>
        <p:spPr>
          <a:xfrm>
            <a:off x="7653173" y="1496596"/>
            <a:ext cx="444968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59130755-488C-936D-AAA5-943B836D1A73}"/>
              </a:ext>
            </a:extLst>
          </p:cNvPr>
          <p:cNvSpPr txBox="1">
            <a:spLocks/>
          </p:cNvSpPr>
          <p:nvPr/>
        </p:nvSpPr>
        <p:spPr>
          <a:xfrm>
            <a:off x="7777928" y="4554061"/>
            <a:ext cx="423739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the past, present and future of Trinity?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EA981E4F-8763-7D08-91FF-C755F0AC3DB1}"/>
              </a:ext>
            </a:extLst>
          </p:cNvPr>
          <p:cNvSpPr txBox="1">
            <a:spLocks/>
          </p:cNvSpPr>
          <p:nvPr/>
        </p:nvSpPr>
        <p:spPr>
          <a:xfrm>
            <a:off x="212290" y="4464811"/>
            <a:ext cx="3842126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Could Trinity observe blazar flares?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4C7D23E5-EAC8-1D25-8446-16DB79EAF273}"/>
              </a:ext>
            </a:extLst>
          </p:cNvPr>
          <p:cNvSpPr txBox="1">
            <a:spLocks/>
          </p:cNvSpPr>
          <p:nvPr/>
        </p:nvSpPr>
        <p:spPr>
          <a:xfrm>
            <a:off x="304800" y="1617929"/>
            <a:ext cx="3574707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can Trinity contribute to GRB physics?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1C93AB9-8D5A-FA9B-2643-9AC780F6C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3758">
            <a:off x="4582444" y="2270611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D6443C0-BFDA-B21F-06A2-4F57BA9FF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0285">
            <a:off x="4576367" y="317245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7B733BD-3BA6-0E39-A091-588D5719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74808" y="3630747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2C700DB-AD22-574D-2B3C-17E8D10BF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6697">
            <a:off x="6152498" y="3202523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216E4DB-5413-E3F9-AAAB-A0198913A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644">
            <a:off x="6150267" y="2259874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D8577A5-0F55-39C7-819D-A9404F364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61" y="181880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1345AE17-77B4-6920-9AC8-41A407CF701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B9792C9-9DCA-5909-DD87-B9C8BBC87778}"/>
              </a:ext>
            </a:extLst>
          </p:cNvPr>
          <p:cNvSpPr txBox="1">
            <a:spLocks/>
          </p:cNvSpPr>
          <p:nvPr/>
        </p:nvSpPr>
        <p:spPr>
          <a:xfrm>
            <a:off x="3700395" y="5655620"/>
            <a:ext cx="4515164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Trinity’s detection capability?</a:t>
            </a:r>
          </a:p>
        </p:txBody>
      </p:sp>
    </p:spTree>
    <p:extLst>
      <p:ext uri="{BB962C8B-B14F-4D97-AF65-F5344CB8AC3E}">
        <p14:creationId xmlns:p14="http://schemas.microsoft.com/office/powerpoint/2010/main" val="1613143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0738E-4B45-1531-60F5-F146AF772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48E32D9B-2455-1B91-A888-E7980AA53026}"/>
              </a:ext>
            </a:extLst>
          </p:cNvPr>
          <p:cNvSpPr/>
          <p:nvPr/>
        </p:nvSpPr>
        <p:spPr>
          <a:xfrm rot="3571566">
            <a:off x="-1561836" y="1524148"/>
            <a:ext cx="6637032" cy="8501576"/>
          </a:xfrm>
          <a:prstGeom prst="triangle">
            <a:avLst/>
          </a:prstGeom>
          <a:gradFill flip="none" rotWithShape="1">
            <a:gsLst>
              <a:gs pos="79000">
                <a:srgbClr val="9ED6DB">
                  <a:tint val="66000"/>
                  <a:satMod val="160000"/>
                </a:srgbClr>
              </a:gs>
              <a:gs pos="49000">
                <a:srgbClr val="9ED6DB">
                  <a:tint val="44500"/>
                  <a:satMod val="160000"/>
                </a:srgbClr>
              </a:gs>
              <a:gs pos="0">
                <a:srgbClr val="9ED6DB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9ED6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69985741-0CFD-78BF-F28B-5C544B6C2053}"/>
              </a:ext>
            </a:extLst>
          </p:cNvPr>
          <p:cNvSpPr txBox="1">
            <a:spLocks/>
          </p:cNvSpPr>
          <p:nvPr/>
        </p:nvSpPr>
        <p:spPr>
          <a:xfrm>
            <a:off x="3857730" y="481344"/>
            <a:ext cx="4200495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does Trinity detect neutrinos?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B35EA2-4838-3357-F8CD-57D99BF17E0E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366E6780-E683-3805-1E30-F4561F044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inity ">
            <a:extLst>
              <a:ext uri="{FF2B5EF4-FFF2-40B4-BE49-F238E27FC236}">
                <a16:creationId xmlns:a16="http://schemas.microsoft.com/office/drawing/2014/main" id="{22ABDADC-8196-A4E5-BB54-81374E132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73" b="-2817"/>
          <a:stretch>
            <a:fillRect/>
          </a:stretch>
        </p:blipFill>
        <p:spPr bwMode="auto">
          <a:xfrm>
            <a:off x="5454804" y="2853781"/>
            <a:ext cx="1006348" cy="90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23DEA582-AF1D-0F09-8249-6A649B3A2F89}"/>
              </a:ext>
            </a:extLst>
          </p:cNvPr>
          <p:cNvSpPr txBox="1">
            <a:spLocks/>
          </p:cNvSpPr>
          <p:nvPr/>
        </p:nvSpPr>
        <p:spPr>
          <a:xfrm>
            <a:off x="7653173" y="1496596"/>
            <a:ext cx="444968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4CB6CE0B-1E35-B4CE-4A34-145C4249D200}"/>
              </a:ext>
            </a:extLst>
          </p:cNvPr>
          <p:cNvSpPr txBox="1">
            <a:spLocks/>
          </p:cNvSpPr>
          <p:nvPr/>
        </p:nvSpPr>
        <p:spPr>
          <a:xfrm>
            <a:off x="7777928" y="4554061"/>
            <a:ext cx="423739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the past, present and future of Trinity?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500B5BD6-B206-BF32-E567-BF534095BDEC}"/>
              </a:ext>
            </a:extLst>
          </p:cNvPr>
          <p:cNvSpPr txBox="1">
            <a:spLocks/>
          </p:cNvSpPr>
          <p:nvPr/>
        </p:nvSpPr>
        <p:spPr>
          <a:xfrm>
            <a:off x="212290" y="4464811"/>
            <a:ext cx="3842126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Could Trinity observe blazar flares?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AAC8B470-2217-B7C0-1AF8-55A1C6304227}"/>
              </a:ext>
            </a:extLst>
          </p:cNvPr>
          <p:cNvSpPr txBox="1">
            <a:spLocks/>
          </p:cNvSpPr>
          <p:nvPr/>
        </p:nvSpPr>
        <p:spPr>
          <a:xfrm>
            <a:off x="304800" y="1617929"/>
            <a:ext cx="3574707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can Trinity contribute to GRB physics?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4161058-0582-0E6A-905D-CD5FB4325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3758">
            <a:off x="4582444" y="2270611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7D17F5C-F410-70FE-F5F9-C1D883F75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0285">
            <a:off x="4576367" y="317245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2ED804C-2EBC-E5FA-16E4-7D495A7E3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74808" y="3630747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BE09A18-8F1A-4529-7ED9-236A470DE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6697">
            <a:off x="6152498" y="3202523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E6AF853-B16C-9091-81A7-60D176132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644">
            <a:off x="6150267" y="2259874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9D726AA-8648-DC6A-DA35-36DD70EF1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61" y="181880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AA75932E-930C-80BD-BA8B-E7270B6E684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9462D54-E5A3-0315-11A9-A030BF91BBAC}"/>
              </a:ext>
            </a:extLst>
          </p:cNvPr>
          <p:cNvSpPr txBox="1">
            <a:spLocks/>
          </p:cNvSpPr>
          <p:nvPr/>
        </p:nvSpPr>
        <p:spPr>
          <a:xfrm>
            <a:off x="3700395" y="5655620"/>
            <a:ext cx="4515164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Trinity’s detection capability?</a:t>
            </a:r>
          </a:p>
        </p:txBody>
      </p:sp>
    </p:spTree>
    <p:extLst>
      <p:ext uri="{BB962C8B-B14F-4D97-AF65-F5344CB8AC3E}">
        <p14:creationId xmlns:p14="http://schemas.microsoft.com/office/powerpoint/2010/main" val="1070086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9D79D-B8A0-EF57-1DA5-188DE4CFE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1474C84F-9F42-DE42-A211-3D3DD7A3D73B}"/>
              </a:ext>
            </a:extLst>
          </p:cNvPr>
          <p:cNvSpPr/>
          <p:nvPr/>
        </p:nvSpPr>
        <p:spPr>
          <a:xfrm rot="10800000">
            <a:off x="2053912" y="-1080656"/>
            <a:ext cx="7832435" cy="3712267"/>
          </a:xfrm>
          <a:prstGeom prst="triangle">
            <a:avLst/>
          </a:prstGeom>
          <a:gradFill flip="none" rotWithShape="1">
            <a:gsLst>
              <a:gs pos="79000">
                <a:srgbClr val="9ED6DB">
                  <a:tint val="66000"/>
                  <a:satMod val="160000"/>
                </a:srgbClr>
              </a:gs>
              <a:gs pos="49000">
                <a:srgbClr val="9ED6DB">
                  <a:tint val="44500"/>
                  <a:satMod val="160000"/>
                </a:srgbClr>
              </a:gs>
              <a:gs pos="0">
                <a:srgbClr val="9ED6DB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9ED6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CC202105-B047-FE08-49CE-0FFB98811878}"/>
              </a:ext>
            </a:extLst>
          </p:cNvPr>
          <p:cNvSpPr txBox="1">
            <a:spLocks/>
          </p:cNvSpPr>
          <p:nvPr/>
        </p:nvSpPr>
        <p:spPr>
          <a:xfrm>
            <a:off x="3857730" y="481344"/>
            <a:ext cx="4200495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does Trinity detect neutrinos?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C62AA6-D5BB-8EF5-201A-33BFDAC55A5B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1D563382-1E3A-30D8-8C07-41DACB86F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inity ">
            <a:extLst>
              <a:ext uri="{FF2B5EF4-FFF2-40B4-BE49-F238E27FC236}">
                <a16:creationId xmlns:a16="http://schemas.microsoft.com/office/drawing/2014/main" id="{8A8CBF2D-8FFA-2A8F-D695-ED3E18228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73" b="-2817"/>
          <a:stretch>
            <a:fillRect/>
          </a:stretch>
        </p:blipFill>
        <p:spPr bwMode="auto">
          <a:xfrm>
            <a:off x="5454804" y="2853781"/>
            <a:ext cx="1006348" cy="90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63712BDC-6E52-9C42-546F-21B2A13BFEF9}"/>
              </a:ext>
            </a:extLst>
          </p:cNvPr>
          <p:cNvSpPr txBox="1">
            <a:spLocks/>
          </p:cNvSpPr>
          <p:nvPr/>
        </p:nvSpPr>
        <p:spPr>
          <a:xfrm>
            <a:off x="7653173" y="1605466"/>
            <a:ext cx="444968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FCAC49F-E02E-A1D5-F5BD-BF6C84523D5B}"/>
              </a:ext>
            </a:extLst>
          </p:cNvPr>
          <p:cNvSpPr txBox="1">
            <a:spLocks/>
          </p:cNvSpPr>
          <p:nvPr/>
        </p:nvSpPr>
        <p:spPr>
          <a:xfrm>
            <a:off x="7759318" y="4474884"/>
            <a:ext cx="423739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the past, present and future of Trinity?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6A6B07E8-BCFD-43E3-091C-0F5DDEBBF032}"/>
              </a:ext>
            </a:extLst>
          </p:cNvPr>
          <p:cNvSpPr txBox="1">
            <a:spLocks/>
          </p:cNvSpPr>
          <p:nvPr/>
        </p:nvSpPr>
        <p:spPr>
          <a:xfrm>
            <a:off x="212290" y="4464811"/>
            <a:ext cx="3842126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Could Trinity observe blazar flares?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25952D4F-18F6-818C-58D5-ACB9D41F6A01}"/>
              </a:ext>
            </a:extLst>
          </p:cNvPr>
          <p:cNvSpPr txBox="1">
            <a:spLocks/>
          </p:cNvSpPr>
          <p:nvPr/>
        </p:nvSpPr>
        <p:spPr>
          <a:xfrm>
            <a:off x="304800" y="1617929"/>
            <a:ext cx="3574707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can Trinity contribute to GRB physics?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B6B73C9-AF72-AE23-C674-F2D2BB0A9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3758">
            <a:off x="4582444" y="2270611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C14AFE0-3571-90FC-708B-0549C32C1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0285">
            <a:off x="4576367" y="317245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494FD06-8713-D1BA-4CBD-D825BCCF9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74808" y="3630747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13DB5C9-8447-A82A-FB34-5E6645F7C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6697">
            <a:off x="6152498" y="3202523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3533696-E010-AB7F-6774-3036BE009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644">
            <a:off x="6150267" y="2259874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2CBBC48-A0AA-5301-216E-138BA47B6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61" y="181880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D29A3F2C-2868-56E9-E55B-E6BCF81E8BC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0AA72F4A-4499-C8CF-F49F-EF943BFEFFF5}"/>
              </a:ext>
            </a:extLst>
          </p:cNvPr>
          <p:cNvSpPr txBox="1">
            <a:spLocks/>
          </p:cNvSpPr>
          <p:nvPr/>
        </p:nvSpPr>
        <p:spPr>
          <a:xfrm>
            <a:off x="3700395" y="5655620"/>
            <a:ext cx="4515164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Trinity’s detection capability?</a:t>
            </a:r>
          </a:p>
        </p:txBody>
      </p:sp>
    </p:spTree>
    <p:extLst>
      <p:ext uri="{BB962C8B-B14F-4D97-AF65-F5344CB8AC3E}">
        <p14:creationId xmlns:p14="http://schemas.microsoft.com/office/powerpoint/2010/main" val="1318050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330AF-E583-2B6F-AC3A-14ADED5A2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C7DC2D-6707-5954-6A1A-9B5EF32FEE0A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5F8D5EE6-8B8E-17CC-920A-2749EF702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BF6427-3484-0DF0-16FF-2117CAC562B6}"/>
              </a:ext>
            </a:extLst>
          </p:cNvPr>
          <p:cNvCxnSpPr/>
          <p:nvPr/>
        </p:nvCxnSpPr>
        <p:spPr>
          <a:xfrm>
            <a:off x="395426" y="942108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633903CD-8898-A239-219F-71BB7636684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3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38E91D-3A76-B30A-C5A0-34E6CD860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26" y="1149345"/>
            <a:ext cx="5409832" cy="4634361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9C0FDE52-AEAD-1D9A-A454-B958DC37CDBD}"/>
              </a:ext>
            </a:extLst>
          </p:cNvPr>
          <p:cNvSpPr txBox="1">
            <a:spLocks/>
          </p:cNvSpPr>
          <p:nvPr/>
        </p:nvSpPr>
        <p:spPr>
          <a:xfrm>
            <a:off x="221004" y="293622"/>
            <a:ext cx="7430097" cy="552074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Could Trinity observe blazar flares?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D137E9-202B-2900-AA1A-1B629D8F115B}"/>
              </a:ext>
            </a:extLst>
          </p:cNvPr>
          <p:cNvSpPr txBox="1"/>
          <p:nvPr/>
        </p:nvSpPr>
        <p:spPr>
          <a:xfrm>
            <a:off x="6096000" y="1717760"/>
            <a:ext cx="3900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TXS 0506 2014-2015 Flare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28DBAF-32DA-5149-3E35-869DB9AB4973}"/>
              </a:ext>
            </a:extLst>
          </p:cNvPr>
          <p:cNvSpPr txBox="1"/>
          <p:nvPr/>
        </p:nvSpPr>
        <p:spPr>
          <a:xfrm>
            <a:off x="304800" y="5546139"/>
            <a:ext cx="531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Georgia" panose="02040502050405020303" pitchFamily="18" charset="0"/>
              </a:rPr>
              <a:t>Petropoulou, M. et al. </a:t>
            </a:r>
            <a:r>
              <a:rPr lang="en-US" i="1" dirty="0" err="1">
                <a:latin typeface="Georgia" panose="02040502050405020303" pitchFamily="18" charset="0"/>
              </a:rPr>
              <a:t>Astrophys.J</a:t>
            </a:r>
            <a:r>
              <a:rPr lang="en-US" i="1" dirty="0">
                <a:latin typeface="Georgia" panose="02040502050405020303" pitchFamily="18" charset="0"/>
              </a:rPr>
              <a:t>.</a:t>
            </a:r>
            <a:r>
              <a:rPr lang="en-US" dirty="0">
                <a:latin typeface="Georgia" panose="02040502050405020303" pitchFamily="18" charset="0"/>
              </a:rPr>
              <a:t> 891 (2020) 115</a:t>
            </a:r>
            <a:endParaRPr lang="en-US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391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D68CD-4143-4531-DFAA-FE4440745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A14713-0066-75BB-46EC-BEF69A98AAC3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94D7E56C-872B-E6DC-B1CE-3B522D3A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0FA0B22-154E-6A51-42BA-B4DFC0792EDF}"/>
              </a:ext>
            </a:extLst>
          </p:cNvPr>
          <p:cNvCxnSpPr/>
          <p:nvPr/>
        </p:nvCxnSpPr>
        <p:spPr>
          <a:xfrm>
            <a:off x="395426" y="942108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F5A5A02A-9E01-7B1F-6F80-4E75A61C137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3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FE6F49-16C1-D94B-5022-639CE94C1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26" y="1149345"/>
            <a:ext cx="5409832" cy="4634361"/>
          </a:xfrm>
          <a:prstGeom prst="rect">
            <a:avLst/>
          </a:prstGeom>
        </p:spPr>
      </p:pic>
      <p:pic>
        <p:nvPicPr>
          <p:cNvPr id="22" name="Picture 21" descr="A diagram of a number of lines&#10;&#10;AI-generated content may be incorrect.">
            <a:extLst>
              <a:ext uri="{FF2B5EF4-FFF2-40B4-BE49-F238E27FC236}">
                <a16:creationId xmlns:a16="http://schemas.microsoft.com/office/drawing/2014/main" id="{2341A459-02F3-5400-75C8-5A64FD162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709" y="1106222"/>
            <a:ext cx="5333865" cy="4444887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DA4F4144-BE2D-C51D-21E3-685A14C353A3}"/>
              </a:ext>
            </a:extLst>
          </p:cNvPr>
          <p:cNvSpPr txBox="1">
            <a:spLocks/>
          </p:cNvSpPr>
          <p:nvPr/>
        </p:nvSpPr>
        <p:spPr>
          <a:xfrm>
            <a:off x="221004" y="293622"/>
            <a:ext cx="7430097" cy="552074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Could Trinity observe blazar flares?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828AEB5-94A6-89CB-A571-CD14356F6275}"/>
              </a:ext>
            </a:extLst>
          </p:cNvPr>
          <p:cNvSpPr/>
          <p:nvPr/>
        </p:nvSpPr>
        <p:spPr>
          <a:xfrm rot="630497">
            <a:off x="5349273" y="2866377"/>
            <a:ext cx="4022726" cy="242852"/>
          </a:xfrm>
          <a:prstGeom prst="rightArrow">
            <a:avLst/>
          </a:prstGeom>
          <a:solidFill>
            <a:srgbClr val="B2A268"/>
          </a:solidFill>
          <a:ln w="9525"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F24814-326B-9441-1B18-E436FDF204F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8379" y="5616482"/>
            <a:ext cx="4082523" cy="5988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DAF0A3-C82D-CEA0-9F6D-BD0C7E82EE11}"/>
              </a:ext>
            </a:extLst>
          </p:cNvPr>
          <p:cNvSpPr txBox="1"/>
          <p:nvPr/>
        </p:nvSpPr>
        <p:spPr>
          <a:xfrm>
            <a:off x="304800" y="5546139"/>
            <a:ext cx="531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Georgia" panose="02040502050405020303" pitchFamily="18" charset="0"/>
              </a:rPr>
              <a:t>Petropoulou, M. et al. </a:t>
            </a:r>
            <a:r>
              <a:rPr lang="en-US" i="1" dirty="0" err="1">
                <a:latin typeface="Georgia" panose="02040502050405020303" pitchFamily="18" charset="0"/>
              </a:rPr>
              <a:t>Astrophys.J</a:t>
            </a:r>
            <a:r>
              <a:rPr lang="en-US" i="1" dirty="0">
                <a:latin typeface="Georgia" panose="02040502050405020303" pitchFamily="18" charset="0"/>
              </a:rPr>
              <a:t>.</a:t>
            </a:r>
            <a:r>
              <a:rPr lang="en-US" dirty="0">
                <a:latin typeface="Georgia" panose="02040502050405020303" pitchFamily="18" charset="0"/>
              </a:rPr>
              <a:t> 891 (2020) 115</a:t>
            </a:r>
            <a:endParaRPr lang="en-US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87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26B1C-C69B-56B0-DF00-B1E31468D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D1C94202-E6BF-DDA1-D058-40DD3B9EA8F2}"/>
              </a:ext>
            </a:extLst>
          </p:cNvPr>
          <p:cNvSpPr/>
          <p:nvPr/>
        </p:nvSpPr>
        <p:spPr>
          <a:xfrm rot="3571566">
            <a:off x="-1561836" y="1524148"/>
            <a:ext cx="6637032" cy="8501576"/>
          </a:xfrm>
          <a:prstGeom prst="triangle">
            <a:avLst/>
          </a:prstGeom>
          <a:gradFill flip="none" rotWithShape="1">
            <a:gsLst>
              <a:gs pos="79000">
                <a:srgbClr val="9ED6DB">
                  <a:tint val="66000"/>
                  <a:satMod val="160000"/>
                </a:srgbClr>
              </a:gs>
              <a:gs pos="49000">
                <a:srgbClr val="9ED6DB">
                  <a:tint val="44500"/>
                  <a:satMod val="160000"/>
                </a:srgbClr>
              </a:gs>
              <a:gs pos="0">
                <a:srgbClr val="9ED6DB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9ED6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07069A25-35B7-D28B-773D-8FF2484040C7}"/>
              </a:ext>
            </a:extLst>
          </p:cNvPr>
          <p:cNvSpPr txBox="1">
            <a:spLocks/>
          </p:cNvSpPr>
          <p:nvPr/>
        </p:nvSpPr>
        <p:spPr>
          <a:xfrm>
            <a:off x="3857730" y="481344"/>
            <a:ext cx="4200495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does Trinity detect neutrinos?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207EE-5C1A-68B6-9E89-13A4C54652BE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2CB071D8-CAB2-60C9-C4BA-8CB4A33C4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inity ">
            <a:extLst>
              <a:ext uri="{FF2B5EF4-FFF2-40B4-BE49-F238E27FC236}">
                <a16:creationId xmlns:a16="http://schemas.microsoft.com/office/drawing/2014/main" id="{83C06139-5131-70B8-690F-8E82BE57F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73" b="-2817"/>
          <a:stretch>
            <a:fillRect/>
          </a:stretch>
        </p:blipFill>
        <p:spPr bwMode="auto">
          <a:xfrm>
            <a:off x="5454804" y="2853781"/>
            <a:ext cx="1006348" cy="90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99618278-76A8-02A1-915A-E42D4EE3EA44}"/>
              </a:ext>
            </a:extLst>
          </p:cNvPr>
          <p:cNvSpPr txBox="1">
            <a:spLocks/>
          </p:cNvSpPr>
          <p:nvPr/>
        </p:nvSpPr>
        <p:spPr>
          <a:xfrm>
            <a:off x="7653173" y="1496596"/>
            <a:ext cx="444968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E752EA30-DC5A-BD69-26FF-C8B50E235A87}"/>
              </a:ext>
            </a:extLst>
          </p:cNvPr>
          <p:cNvSpPr txBox="1">
            <a:spLocks/>
          </p:cNvSpPr>
          <p:nvPr/>
        </p:nvSpPr>
        <p:spPr>
          <a:xfrm>
            <a:off x="7777928" y="4554061"/>
            <a:ext cx="423739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the past, present and future of Trinity?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B256F74-C262-8852-B800-BD7C7A5A5BB6}"/>
              </a:ext>
            </a:extLst>
          </p:cNvPr>
          <p:cNvSpPr txBox="1">
            <a:spLocks/>
          </p:cNvSpPr>
          <p:nvPr/>
        </p:nvSpPr>
        <p:spPr>
          <a:xfrm>
            <a:off x="212290" y="4464811"/>
            <a:ext cx="3842126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Could Trinity observe blazar flares?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BEA39095-4CD5-9C20-B9B0-54B8B62DD09F}"/>
              </a:ext>
            </a:extLst>
          </p:cNvPr>
          <p:cNvSpPr txBox="1">
            <a:spLocks/>
          </p:cNvSpPr>
          <p:nvPr/>
        </p:nvSpPr>
        <p:spPr>
          <a:xfrm>
            <a:off x="304800" y="1617929"/>
            <a:ext cx="3574707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can Trinity contribute to GRB physics?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CAC9C0F-9AF5-C53C-7042-324519345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3758">
            <a:off x="4582444" y="2270611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35B742B-DB61-AC84-2DC7-D50461226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0285">
            <a:off x="4576367" y="317245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3439FA7-6996-5A95-C66C-E9C13E95F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74808" y="3630747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0399912-7282-04CC-6724-CFBAB5017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6697">
            <a:off x="6152498" y="3202523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4394630-E800-5BB7-21E9-F687EBA5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644">
            <a:off x="6150267" y="2259874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02C8C9C-802B-E73E-4C23-12C4448E4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61" y="181880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91211932-1EF8-4C29-FB97-B4E3B2B1A5A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00326F55-1E2E-A28C-1F32-178FEAC097B5}"/>
              </a:ext>
            </a:extLst>
          </p:cNvPr>
          <p:cNvSpPr txBox="1">
            <a:spLocks/>
          </p:cNvSpPr>
          <p:nvPr/>
        </p:nvSpPr>
        <p:spPr>
          <a:xfrm>
            <a:off x="3700395" y="5655620"/>
            <a:ext cx="4515164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Trinity’s detection capability?</a:t>
            </a:r>
          </a:p>
        </p:txBody>
      </p:sp>
    </p:spTree>
    <p:extLst>
      <p:ext uri="{BB962C8B-B14F-4D97-AF65-F5344CB8AC3E}">
        <p14:creationId xmlns:p14="http://schemas.microsoft.com/office/powerpoint/2010/main" val="1574431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A3443-4CEB-3109-E3D8-EA6B1451E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005B2D16-A6A5-B3E6-310B-A8701ADE87CF}"/>
              </a:ext>
            </a:extLst>
          </p:cNvPr>
          <p:cNvSpPr/>
          <p:nvPr/>
        </p:nvSpPr>
        <p:spPr>
          <a:xfrm rot="7153886">
            <a:off x="-1546710" y="-3275182"/>
            <a:ext cx="6637032" cy="8501576"/>
          </a:xfrm>
          <a:prstGeom prst="triangle">
            <a:avLst/>
          </a:prstGeom>
          <a:gradFill flip="none" rotWithShape="1">
            <a:gsLst>
              <a:gs pos="79000">
                <a:srgbClr val="9ED6DB">
                  <a:tint val="66000"/>
                  <a:satMod val="160000"/>
                </a:srgbClr>
              </a:gs>
              <a:gs pos="49000">
                <a:srgbClr val="9ED6DB">
                  <a:tint val="44500"/>
                  <a:satMod val="160000"/>
                </a:srgbClr>
              </a:gs>
              <a:gs pos="0">
                <a:srgbClr val="9ED6DB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9ED6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688D5CF6-0078-FA93-5961-73BD301AAF55}"/>
              </a:ext>
            </a:extLst>
          </p:cNvPr>
          <p:cNvSpPr txBox="1">
            <a:spLocks/>
          </p:cNvSpPr>
          <p:nvPr/>
        </p:nvSpPr>
        <p:spPr>
          <a:xfrm>
            <a:off x="3857730" y="481344"/>
            <a:ext cx="4200495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does Trinity detect neutrinos?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127D19-A66C-5972-9B5B-D1EE79D512B1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B5AC58DE-CF20-5A58-B6B0-CC21DF4BA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inity ">
            <a:extLst>
              <a:ext uri="{FF2B5EF4-FFF2-40B4-BE49-F238E27FC236}">
                <a16:creationId xmlns:a16="http://schemas.microsoft.com/office/drawing/2014/main" id="{01372919-D153-2108-3B90-8AEF6B6D2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73" b="-2817"/>
          <a:stretch>
            <a:fillRect/>
          </a:stretch>
        </p:blipFill>
        <p:spPr bwMode="auto">
          <a:xfrm>
            <a:off x="5454804" y="2853781"/>
            <a:ext cx="1006348" cy="90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BEDEA76B-85F1-B806-F096-5F2A871AB704}"/>
              </a:ext>
            </a:extLst>
          </p:cNvPr>
          <p:cNvSpPr txBox="1">
            <a:spLocks/>
          </p:cNvSpPr>
          <p:nvPr/>
        </p:nvSpPr>
        <p:spPr>
          <a:xfrm>
            <a:off x="7653173" y="1496596"/>
            <a:ext cx="444968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4FBDE984-B771-113D-7B25-CE6DF0FF803D}"/>
              </a:ext>
            </a:extLst>
          </p:cNvPr>
          <p:cNvSpPr txBox="1">
            <a:spLocks/>
          </p:cNvSpPr>
          <p:nvPr/>
        </p:nvSpPr>
        <p:spPr>
          <a:xfrm>
            <a:off x="7777928" y="4554061"/>
            <a:ext cx="423739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the past, present and future of Trinity?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DBB62EC1-B7EA-35EF-A44D-3725FF0758D7}"/>
              </a:ext>
            </a:extLst>
          </p:cNvPr>
          <p:cNvSpPr txBox="1">
            <a:spLocks/>
          </p:cNvSpPr>
          <p:nvPr/>
        </p:nvSpPr>
        <p:spPr>
          <a:xfrm>
            <a:off x="212290" y="4464811"/>
            <a:ext cx="3842126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Could Trinity observe blazar flares?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5DFF536A-258B-4211-1555-FF1573510CAE}"/>
              </a:ext>
            </a:extLst>
          </p:cNvPr>
          <p:cNvSpPr txBox="1">
            <a:spLocks/>
          </p:cNvSpPr>
          <p:nvPr/>
        </p:nvSpPr>
        <p:spPr>
          <a:xfrm>
            <a:off x="304800" y="1617929"/>
            <a:ext cx="3574707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can Trinity contribute to GRB physics?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2A28CA8-649A-5379-00BB-1CD12630F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3758">
            <a:off x="4582444" y="2270611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E29E49E-2AFF-BC64-CD5F-022E387BB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0285">
            <a:off x="4576367" y="317245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83A8264-9F93-B434-0AD2-362BB5CD1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74808" y="3630747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96EA696-C1CA-2367-6738-50DCDAC3E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6697">
            <a:off x="6152498" y="3202523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985ECAD-0356-2F61-1A72-30E1CFFBA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644">
            <a:off x="6150267" y="2259874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4141FF8-E1DD-64B4-244B-4FF489A1E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61" y="181880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7E3C6B78-EAC5-FDB3-F923-DF7DF91BE17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13C4309-22AA-E2E1-B1BF-04214282576D}"/>
              </a:ext>
            </a:extLst>
          </p:cNvPr>
          <p:cNvSpPr txBox="1">
            <a:spLocks/>
          </p:cNvSpPr>
          <p:nvPr/>
        </p:nvSpPr>
        <p:spPr>
          <a:xfrm>
            <a:off x="3700395" y="5655620"/>
            <a:ext cx="4515164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Trinity’s detection capability?</a:t>
            </a:r>
          </a:p>
        </p:txBody>
      </p:sp>
    </p:spTree>
    <p:extLst>
      <p:ext uri="{BB962C8B-B14F-4D97-AF65-F5344CB8AC3E}">
        <p14:creationId xmlns:p14="http://schemas.microsoft.com/office/powerpoint/2010/main" val="4142651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68BF8-DE2D-3E0C-9A77-4AF481100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D7AD28B4-DEC2-BBF3-B75F-E3E42DBE897B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552074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How can Trinity contribute to GRB physics?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2C3B6C-102C-33D4-C7C1-3211592386D7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29EDD980-CD6C-FC9D-C4B8-219436A82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94CFF2-065D-D9C6-32F3-6F365A23C168}"/>
              </a:ext>
            </a:extLst>
          </p:cNvPr>
          <p:cNvCxnSpPr/>
          <p:nvPr/>
        </p:nvCxnSpPr>
        <p:spPr>
          <a:xfrm>
            <a:off x="395426" y="942108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B8D0FD2E-15FB-9E80-A06C-6F840185CD6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3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02199032-9DD6-8A56-E658-1A8E9A52B94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6" y="921527"/>
            <a:ext cx="6753397" cy="5065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1AD7A0-E100-5A32-7806-BEAEC0121132}"/>
              </a:ext>
            </a:extLst>
          </p:cNvPr>
          <p:cNvSpPr txBox="1"/>
          <p:nvPr/>
        </p:nvSpPr>
        <p:spPr>
          <a:xfrm>
            <a:off x="7028054" y="3090446"/>
            <a:ext cx="4768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Comparable sensitivity to radio counterparts with a single telescope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Ideal energy range for GRB model constrain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99D75-1190-4543-FCF8-926B162FC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0645" y="1514891"/>
            <a:ext cx="5274255" cy="130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28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64304-64A6-CA9E-8288-A372CBC0C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041E9790-D382-5AE8-691A-EE2691315D8A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552074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How can Trinity contribute to GRB physics?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70C868-AD3B-5DC7-3F7E-56A84832EF2E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CF996BB3-B9C5-D4DF-942F-FB4BFD67E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63B437-8066-E892-36B3-858016858FD5}"/>
              </a:ext>
            </a:extLst>
          </p:cNvPr>
          <p:cNvCxnSpPr/>
          <p:nvPr/>
        </p:nvCxnSpPr>
        <p:spPr>
          <a:xfrm>
            <a:off x="395426" y="942108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6F328A02-3742-B49F-96E2-535AAF8AA44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3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pic>
        <p:nvPicPr>
          <p:cNvPr id="14" name="Picture 13" descr="A graph of a boat&#10;&#10;AI-generated content may be incorrect.">
            <a:extLst>
              <a:ext uri="{FF2B5EF4-FFF2-40B4-BE49-F238E27FC236}">
                <a16:creationId xmlns:a16="http://schemas.microsoft.com/office/drawing/2014/main" id="{9C6BD69D-34E8-6C19-6CD6-459A01A879D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50" y="808894"/>
            <a:ext cx="5613211" cy="4209907"/>
          </a:xfrm>
          <a:prstGeom prst="rect">
            <a:avLst/>
          </a:prstGeom>
        </p:spPr>
      </p:pic>
      <p:pic>
        <p:nvPicPr>
          <p:cNvPr id="5" name="Picture 4" descr="A black oval with a rainbow colored line&#10;&#10;AI-generated content may be incorrect.">
            <a:extLst>
              <a:ext uri="{FF2B5EF4-FFF2-40B4-BE49-F238E27FC236}">
                <a16:creationId xmlns:a16="http://schemas.microsoft.com/office/drawing/2014/main" id="{36CB6F3B-721C-F2FC-77B3-7DF448038F1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5" y="1764603"/>
            <a:ext cx="6057861" cy="34075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64355C-C8A8-5CC0-9B72-9FDD166277E4}"/>
              </a:ext>
            </a:extLst>
          </p:cNvPr>
          <p:cNvSpPr/>
          <p:nvPr/>
        </p:nvSpPr>
        <p:spPr>
          <a:xfrm>
            <a:off x="3849417" y="1522942"/>
            <a:ext cx="2130139" cy="776958"/>
          </a:xfrm>
          <a:prstGeom prst="rect">
            <a:avLst/>
          </a:prstGeom>
          <a:solidFill>
            <a:srgbClr val="131A69"/>
          </a:solidFill>
          <a:ln w="3810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BOAT-like GRB IS Model 10 </a:t>
            </a:r>
            <a:r>
              <a:rPr lang="en-US" sz="1600" dirty="0" err="1">
                <a:solidFill>
                  <a:schemeClr val="bg1"/>
                </a:solidFill>
                <a:latin typeface="Georgia" panose="02040502050405020303" pitchFamily="18" charset="0"/>
              </a:rPr>
              <a:t>GPc</a:t>
            </a:r>
            <a:endParaRPr lang="en-US" sz="16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A32427-4672-FC28-D51E-BCF0C71222A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671" y="5222124"/>
            <a:ext cx="5464885" cy="10016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4A5526-D909-B430-177E-3A775BCF005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3286" y="5413811"/>
            <a:ext cx="5613211" cy="580833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31700948-2C6C-89CC-FC34-82EA3C4B0732}"/>
              </a:ext>
            </a:extLst>
          </p:cNvPr>
          <p:cNvSpPr/>
          <p:nvPr/>
        </p:nvSpPr>
        <p:spPr>
          <a:xfrm>
            <a:off x="5975581" y="5629545"/>
            <a:ext cx="473730" cy="186841"/>
          </a:xfrm>
          <a:prstGeom prst="rightArrow">
            <a:avLst/>
          </a:prstGeom>
          <a:solidFill>
            <a:srgbClr val="B2A268"/>
          </a:solidFill>
          <a:ln w="9525"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99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92824-D8B1-DE1A-22A0-79793DF3A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oval with a rainbow colored line&#10;&#10;AI-generated content may be incorrect.">
            <a:extLst>
              <a:ext uri="{FF2B5EF4-FFF2-40B4-BE49-F238E27FC236}">
                <a16:creationId xmlns:a16="http://schemas.microsoft.com/office/drawing/2014/main" id="{BD5CA2DC-3562-3EA4-D3DF-533630CD1DD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2" y="1718226"/>
            <a:ext cx="6078699" cy="3419268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56B94AC1-A963-3CC7-17EC-07F29CAD2057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552074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How can Trinity contribute to GRB physics?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3CFAD-8B23-E184-1292-9C45463E3C95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D4DFCE72-8953-015D-F567-74C946F7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E0E5DC-FC26-79A0-D765-8B1F07ADD479}"/>
              </a:ext>
            </a:extLst>
          </p:cNvPr>
          <p:cNvCxnSpPr/>
          <p:nvPr/>
        </p:nvCxnSpPr>
        <p:spPr>
          <a:xfrm>
            <a:off x="395426" y="942108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1ED8BB7E-39F3-F986-6080-295ABD82D83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8CE415-DC1B-5836-A123-A41B0B034DA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671" y="5222124"/>
            <a:ext cx="5464885" cy="10016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A67E12-1AF0-7947-43A7-937DABD5A3C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3286" y="5413811"/>
            <a:ext cx="5613211" cy="580833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F6D0CB5D-1FDB-90C3-02A7-D55E9E979194}"/>
              </a:ext>
            </a:extLst>
          </p:cNvPr>
          <p:cNvSpPr/>
          <p:nvPr/>
        </p:nvSpPr>
        <p:spPr>
          <a:xfrm>
            <a:off x="5975581" y="5629545"/>
            <a:ext cx="473730" cy="186841"/>
          </a:xfrm>
          <a:prstGeom prst="rightArrow">
            <a:avLst/>
          </a:prstGeom>
          <a:solidFill>
            <a:srgbClr val="B2A268"/>
          </a:solidFill>
          <a:ln w="9525"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7B3D88-06F8-6F33-0A02-97D5BEEE484D}"/>
              </a:ext>
            </a:extLst>
          </p:cNvPr>
          <p:cNvSpPr/>
          <p:nvPr/>
        </p:nvSpPr>
        <p:spPr>
          <a:xfrm>
            <a:off x="4063131" y="1500267"/>
            <a:ext cx="2130139" cy="776958"/>
          </a:xfrm>
          <a:prstGeom prst="rect">
            <a:avLst/>
          </a:prstGeom>
          <a:solidFill>
            <a:srgbClr val="131A69"/>
          </a:solidFill>
          <a:ln w="3810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Georgia" panose="02040502050405020303" pitchFamily="18" charset="0"/>
              </a:rPr>
              <a:t>sGRB</a:t>
            </a: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</a:rPr>
              <a:t> Extended Emission 40 </a:t>
            </a:r>
            <a:r>
              <a:rPr lang="en-US" sz="1600" dirty="0" err="1">
                <a:solidFill>
                  <a:schemeClr val="bg1"/>
                </a:solidFill>
                <a:latin typeface="Georgia" panose="02040502050405020303" pitchFamily="18" charset="0"/>
              </a:rPr>
              <a:t>MPc</a:t>
            </a:r>
            <a:endParaRPr lang="en-US" sz="16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0" name="Picture 9" descr="A graph of a line&#10;&#10;AI-generated content may be incorrect.">
            <a:extLst>
              <a:ext uri="{FF2B5EF4-FFF2-40B4-BE49-F238E27FC236}">
                <a16:creationId xmlns:a16="http://schemas.microsoft.com/office/drawing/2014/main" id="{68205738-3CB2-483B-3F5B-0CF794E7A9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311" y="1249347"/>
            <a:ext cx="5372077" cy="402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27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7A054-BF46-8159-CA50-C653E6635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789C7BBE-D6A3-D74A-C928-D490CE8C52DE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552074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How can Trinity contribute to GRB physics?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54349F-2CA6-A99A-C856-55855CA83CEA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964495C4-DAAB-C2F6-34AD-B32E78C2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C86758-C1BC-7BDC-9D76-A5B9CF23EA2D}"/>
              </a:ext>
            </a:extLst>
          </p:cNvPr>
          <p:cNvCxnSpPr/>
          <p:nvPr/>
        </p:nvCxnSpPr>
        <p:spPr>
          <a:xfrm>
            <a:off x="395426" y="942108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8F8F57D4-28FB-4A24-1F65-1EDD3C3CD9B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3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pic>
        <p:nvPicPr>
          <p:cNvPr id="12" name="Picture 11" descr="A blue line on a white background&#10;&#10;AI-generated content may be incorrect.">
            <a:extLst>
              <a:ext uri="{FF2B5EF4-FFF2-40B4-BE49-F238E27FC236}">
                <a16:creationId xmlns:a16="http://schemas.microsoft.com/office/drawing/2014/main" id="{2BE22242-1F3D-B49F-E54F-4D105387D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30" y="1907068"/>
            <a:ext cx="5761077" cy="43208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EFF09E-7D0A-69AD-3774-EC846F427F2B}"/>
              </a:ext>
            </a:extLst>
          </p:cNvPr>
          <p:cNvSpPr txBox="1"/>
          <p:nvPr/>
        </p:nvSpPr>
        <p:spPr>
          <a:xfrm>
            <a:off x="839416" y="5147795"/>
            <a:ext cx="5130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Follow ups from gravitational waves observatories expected</a:t>
            </a:r>
          </a:p>
        </p:txBody>
      </p:sp>
      <p:pic>
        <p:nvPicPr>
          <p:cNvPr id="5" name="Picture 4" descr="A diagram of a curved line&#10;&#10;AI-generated content may be incorrect.">
            <a:extLst>
              <a:ext uri="{FF2B5EF4-FFF2-40B4-BE49-F238E27FC236}">
                <a16:creationId xmlns:a16="http://schemas.microsoft.com/office/drawing/2014/main" id="{FE2747AA-627D-F6C0-0CD1-D98124AFAD8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454" y="1045291"/>
            <a:ext cx="6487813" cy="3649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F44F5E-9510-D013-9393-7A3357D154DA}"/>
              </a:ext>
            </a:extLst>
          </p:cNvPr>
          <p:cNvSpPr txBox="1"/>
          <p:nvPr/>
        </p:nvSpPr>
        <p:spPr>
          <a:xfrm>
            <a:off x="6671854" y="1445403"/>
            <a:ext cx="5130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1 </a:t>
            </a:r>
            <a:r>
              <a:rPr lang="en-US" sz="2400" dirty="0" err="1">
                <a:latin typeface="Georgia" panose="02040502050405020303" pitchFamily="18" charset="0"/>
              </a:rPr>
              <a:t>GPc</a:t>
            </a:r>
            <a:r>
              <a:rPr lang="en-US" sz="2400" dirty="0">
                <a:latin typeface="Georgia" panose="02040502050405020303" pitchFamily="18" charset="0"/>
              </a:rPr>
              <a:t> Upper Limit</a:t>
            </a:r>
          </a:p>
        </p:txBody>
      </p:sp>
    </p:spTree>
    <p:extLst>
      <p:ext uri="{BB962C8B-B14F-4D97-AF65-F5344CB8AC3E}">
        <p14:creationId xmlns:p14="http://schemas.microsoft.com/office/powerpoint/2010/main" val="1758514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B3B2B-EC2E-C178-5692-BF56F52A8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165D2915-3217-F1C8-8554-087C977AA190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552074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Summary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242F4C-E31B-059F-DDC7-BCA1B7BE44EF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9C647E23-BFBF-9830-9ED5-FCD92DC73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F7A150-FA43-AD03-21B1-D3C428D92670}"/>
              </a:ext>
            </a:extLst>
          </p:cNvPr>
          <p:cNvCxnSpPr/>
          <p:nvPr/>
        </p:nvCxnSpPr>
        <p:spPr>
          <a:xfrm>
            <a:off x="395426" y="942108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2C4CB9A6-734D-DAA8-643B-83A612240BA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3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CF04D-ABD7-23FB-E495-244C66071142}"/>
              </a:ext>
            </a:extLst>
          </p:cNvPr>
          <p:cNvSpPr txBox="1"/>
          <p:nvPr/>
        </p:nvSpPr>
        <p:spPr>
          <a:xfrm>
            <a:off x="597159" y="1530220"/>
            <a:ext cx="108704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Georgia" panose="02040502050405020303" pitchFamily="18" charset="0"/>
              </a:rPr>
              <a:t>Demonstrate Earth-skimming as a UHE neutrino detection method.</a:t>
            </a: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Georgia" panose="02040502050405020303" pitchFamily="18" charset="0"/>
              </a:rPr>
              <a:t>Leverage high sensitivity and sharp angular resolution for point-source studies.</a:t>
            </a: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Georgia" panose="02040502050405020303" pitchFamily="18" charset="0"/>
              </a:rPr>
              <a:t>Use azimuthal rotation to boost neutrino detection rates.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Georgia" panose="02040502050405020303" pitchFamily="18" charset="0"/>
              </a:rPr>
              <a:t>Work in progress, stay tuned…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57A75F-7AEE-435D-9F45-DC9525D4D267}"/>
              </a:ext>
            </a:extLst>
          </p:cNvPr>
          <p:cNvSpPr/>
          <p:nvPr/>
        </p:nvSpPr>
        <p:spPr>
          <a:xfrm>
            <a:off x="1052163" y="4912212"/>
            <a:ext cx="3685593" cy="1169352"/>
          </a:xfrm>
          <a:prstGeom prst="rect">
            <a:avLst/>
          </a:prstGeom>
          <a:solidFill>
            <a:srgbClr val="131A69"/>
          </a:solidFill>
          <a:ln w="3810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Going to ICRC next week? Check out our poster on Trinity One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6357AB-4AF6-52D7-543A-31700DEB4525}"/>
              </a:ext>
            </a:extLst>
          </p:cNvPr>
          <p:cNvSpPr/>
          <p:nvPr/>
        </p:nvSpPr>
        <p:spPr>
          <a:xfrm>
            <a:off x="6953427" y="4912212"/>
            <a:ext cx="3685593" cy="1169352"/>
          </a:xfrm>
          <a:prstGeom prst="rect">
            <a:avLst/>
          </a:prstGeom>
          <a:solidFill>
            <a:srgbClr val="131A69"/>
          </a:solidFill>
          <a:ln w="3810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Right after some of our first data analysis run from the Trinity Demonstrator!</a:t>
            </a:r>
          </a:p>
        </p:txBody>
      </p:sp>
    </p:spTree>
    <p:extLst>
      <p:ext uri="{BB962C8B-B14F-4D97-AF65-F5344CB8AC3E}">
        <p14:creationId xmlns:p14="http://schemas.microsoft.com/office/powerpoint/2010/main" val="1427889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FF938-2578-5079-5E61-6EE862F4C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A0EBE89E-108A-DB95-F409-1FF3897DDE39}"/>
              </a:ext>
            </a:extLst>
          </p:cNvPr>
          <p:cNvSpPr txBox="1">
            <a:spLocks/>
          </p:cNvSpPr>
          <p:nvPr/>
        </p:nvSpPr>
        <p:spPr>
          <a:xfrm>
            <a:off x="2223806" y="1771899"/>
            <a:ext cx="3346570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600" dirty="0">
                <a:solidFill>
                  <a:srgbClr val="131A69"/>
                </a:solidFill>
                <a:latin typeface="Georgia" panose="02040502050405020303" pitchFamily="18" charset="0"/>
              </a:rPr>
              <a:t>Questions?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57CB0E-62B9-791B-E824-016AB03C95A3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582C8B9F-CD17-0DBC-4375-AC6CFB18A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D2B13B5F-EDC3-0B0E-4A33-888E869295D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3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D07B4A-3E73-8FA8-4874-F3DD7C9B19ED}"/>
              </a:ext>
            </a:extLst>
          </p:cNvPr>
          <p:cNvSpPr txBox="1"/>
          <p:nvPr/>
        </p:nvSpPr>
        <p:spPr>
          <a:xfrm>
            <a:off x="2425960" y="2716859"/>
            <a:ext cx="2254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  <a:cs typeface="Arial"/>
                <a:hlinkClick r:id="rId3"/>
              </a:rPr>
              <a:t>draudales@gatech.edu</a:t>
            </a:r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5FFE19-A1B0-BD45-A6BC-7BAACD9F1DD7}"/>
              </a:ext>
            </a:extLst>
          </p:cNvPr>
          <p:cNvSpPr/>
          <p:nvPr/>
        </p:nvSpPr>
        <p:spPr>
          <a:xfrm>
            <a:off x="6982404" y="1716784"/>
            <a:ext cx="3685593" cy="1169352"/>
          </a:xfrm>
          <a:prstGeom prst="rect">
            <a:avLst/>
          </a:prstGeom>
          <a:solidFill>
            <a:srgbClr val="131A69"/>
          </a:solidFill>
          <a:ln w="3810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I appreciate your feedback!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6F750A-C47D-1A28-9D97-CE85A9733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837" y="3176951"/>
            <a:ext cx="2752725" cy="2781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A60342-B4A5-FD3B-71AB-EFB7AE29DE37}"/>
              </a:ext>
            </a:extLst>
          </p:cNvPr>
          <p:cNvSpPr txBox="1"/>
          <p:nvPr/>
        </p:nvSpPr>
        <p:spPr>
          <a:xfrm>
            <a:off x="304800" y="5127254"/>
            <a:ext cx="624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The speaker acknowledges support from Georgia Tech’s Center for Relativistic Astrophysics Student Travel Award and the American Astronomical Society International Travel Grant.</a:t>
            </a:r>
          </a:p>
        </p:txBody>
      </p:sp>
    </p:spTree>
    <p:extLst>
      <p:ext uri="{BB962C8B-B14F-4D97-AF65-F5344CB8AC3E}">
        <p14:creationId xmlns:p14="http://schemas.microsoft.com/office/powerpoint/2010/main" val="19408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C3F14-6DB7-C3C4-CAD8-FA81BA5F3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57D28A78-AC22-CF34-33C7-8F087A03E50E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552074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How does Trinity detect neutrinos?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C07A0107-77DE-2946-76DC-F6933BF4BEB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2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B8E24A-6028-D2BD-B3A1-EE230B617896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1BFFD70A-D464-8C3B-3010-E881D003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Uploaded image">
            <a:extLst>
              <a:ext uri="{FF2B5EF4-FFF2-40B4-BE49-F238E27FC236}">
                <a16:creationId xmlns:a16="http://schemas.microsoft.com/office/drawing/2014/main" id="{146C08C1-CFD0-E600-BA3D-BBCB2EEE6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6" y="1313316"/>
            <a:ext cx="4816473" cy="483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2B2464-D105-979F-E2A7-2A3CAF4D3A1D}"/>
              </a:ext>
            </a:extLst>
          </p:cNvPr>
          <p:cNvCxnSpPr/>
          <p:nvPr/>
        </p:nvCxnSpPr>
        <p:spPr>
          <a:xfrm>
            <a:off x="395426" y="895927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E5D4E08-02FD-4901-DA6A-3004A5F2A431}"/>
              </a:ext>
            </a:extLst>
          </p:cNvPr>
          <p:cNvSpPr txBox="1"/>
          <p:nvPr/>
        </p:nvSpPr>
        <p:spPr>
          <a:xfrm>
            <a:off x="5891147" y="2231678"/>
            <a:ext cx="5965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Earth-skimming neutrino detection technique with an air shower imaging telescope.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3772AC-2134-4AC6-0D7E-DA7092A789BD}"/>
              </a:ext>
            </a:extLst>
          </p:cNvPr>
          <p:cNvSpPr txBox="1"/>
          <p:nvPr/>
        </p:nvSpPr>
        <p:spPr>
          <a:xfrm>
            <a:off x="6096000" y="4413814"/>
            <a:ext cx="5965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Imaging technique well proven by the gamma-ray community.</a:t>
            </a:r>
          </a:p>
        </p:txBody>
      </p:sp>
    </p:spTree>
    <p:extLst>
      <p:ext uri="{BB962C8B-B14F-4D97-AF65-F5344CB8AC3E}">
        <p14:creationId xmlns:p14="http://schemas.microsoft.com/office/powerpoint/2010/main" val="1226491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41774996-E681-D770-9C4C-693C38D64DBE}"/>
              </a:ext>
            </a:extLst>
          </p:cNvPr>
          <p:cNvSpPr/>
          <p:nvPr/>
        </p:nvSpPr>
        <p:spPr>
          <a:xfrm rot="10800000">
            <a:off x="2053912" y="-1080656"/>
            <a:ext cx="7832435" cy="3712267"/>
          </a:xfrm>
          <a:prstGeom prst="triangle">
            <a:avLst/>
          </a:prstGeom>
          <a:gradFill flip="none" rotWithShape="1">
            <a:gsLst>
              <a:gs pos="79000">
                <a:srgbClr val="9ED6DB">
                  <a:tint val="66000"/>
                  <a:satMod val="160000"/>
                </a:srgbClr>
              </a:gs>
              <a:gs pos="49000">
                <a:srgbClr val="9ED6DB">
                  <a:tint val="44500"/>
                  <a:satMod val="160000"/>
                </a:srgbClr>
              </a:gs>
              <a:gs pos="0">
                <a:srgbClr val="9ED6DB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9ED6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84E4F069-38A3-A06E-5520-FF51D6CF1215}"/>
              </a:ext>
            </a:extLst>
          </p:cNvPr>
          <p:cNvSpPr txBox="1">
            <a:spLocks/>
          </p:cNvSpPr>
          <p:nvPr/>
        </p:nvSpPr>
        <p:spPr>
          <a:xfrm>
            <a:off x="3857730" y="481344"/>
            <a:ext cx="4200495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does Trinity detect neutrinos?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FA830C-87E5-2F1C-3466-DF721CCC74DB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29D862B8-298C-4B92-1954-549AF84C3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inity ">
            <a:extLst>
              <a:ext uri="{FF2B5EF4-FFF2-40B4-BE49-F238E27FC236}">
                <a16:creationId xmlns:a16="http://schemas.microsoft.com/office/drawing/2014/main" id="{792A270B-8E5C-09F7-4A97-4A9B023BD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73" b="-2817"/>
          <a:stretch>
            <a:fillRect/>
          </a:stretch>
        </p:blipFill>
        <p:spPr bwMode="auto">
          <a:xfrm>
            <a:off x="5454804" y="2853781"/>
            <a:ext cx="1006348" cy="90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60AF54C8-0819-5D51-6ADE-66B430625B6B}"/>
              </a:ext>
            </a:extLst>
          </p:cNvPr>
          <p:cNvSpPr txBox="1">
            <a:spLocks/>
          </p:cNvSpPr>
          <p:nvPr/>
        </p:nvSpPr>
        <p:spPr>
          <a:xfrm>
            <a:off x="7653173" y="1605466"/>
            <a:ext cx="444968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47B6CFDC-F033-A328-F75F-221004281FAE}"/>
              </a:ext>
            </a:extLst>
          </p:cNvPr>
          <p:cNvSpPr txBox="1">
            <a:spLocks/>
          </p:cNvSpPr>
          <p:nvPr/>
        </p:nvSpPr>
        <p:spPr>
          <a:xfrm>
            <a:off x="7759318" y="4474884"/>
            <a:ext cx="423739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the past, present and future of Trinity?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48ACBDC-2BB4-B5A6-395B-208466FABB05}"/>
              </a:ext>
            </a:extLst>
          </p:cNvPr>
          <p:cNvSpPr txBox="1">
            <a:spLocks/>
          </p:cNvSpPr>
          <p:nvPr/>
        </p:nvSpPr>
        <p:spPr>
          <a:xfrm>
            <a:off x="212290" y="4464811"/>
            <a:ext cx="3842126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Could Trinity observe blazar flares?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25B2178-9825-F828-2405-430740B5D183}"/>
              </a:ext>
            </a:extLst>
          </p:cNvPr>
          <p:cNvSpPr txBox="1">
            <a:spLocks/>
          </p:cNvSpPr>
          <p:nvPr/>
        </p:nvSpPr>
        <p:spPr>
          <a:xfrm>
            <a:off x="304800" y="1617929"/>
            <a:ext cx="3574707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can Trinity contribute to GRB physics?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64C2D6B-BE61-C7EE-C4E3-DEE2CAEA3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3758">
            <a:off x="4582444" y="2270611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2288B08-5680-C431-4747-CAED07067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0285">
            <a:off x="4576367" y="317245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29855E4-1646-B7FB-0CDA-6ADE867D7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74808" y="3630747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A22FEA2-0647-3482-ECC4-6A2167455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6697">
            <a:off x="6152498" y="3202523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4FE54A7-AF58-C49E-A639-5308F6921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644">
            <a:off x="6150267" y="2259874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266A25C-15BF-14A0-2623-D34219DAE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61" y="181880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355899E7-9EFA-F029-5F59-18BB3A4EBFB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4C8751E-BD2C-C662-7626-F23580AC8B2D}"/>
              </a:ext>
            </a:extLst>
          </p:cNvPr>
          <p:cNvSpPr txBox="1">
            <a:spLocks/>
          </p:cNvSpPr>
          <p:nvPr/>
        </p:nvSpPr>
        <p:spPr>
          <a:xfrm>
            <a:off x="3700395" y="5655620"/>
            <a:ext cx="4515164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Trinity’s detection capability?</a:t>
            </a:r>
          </a:p>
        </p:txBody>
      </p:sp>
    </p:spTree>
    <p:extLst>
      <p:ext uri="{BB962C8B-B14F-4D97-AF65-F5344CB8AC3E}">
        <p14:creationId xmlns:p14="http://schemas.microsoft.com/office/powerpoint/2010/main" val="1719419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5CC62-2A14-78BE-31B9-4140CCBF8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71D2630-24BE-DA00-D69C-08A60F735891}"/>
              </a:ext>
            </a:extLst>
          </p:cNvPr>
          <p:cNvSpPr/>
          <p:nvPr/>
        </p:nvSpPr>
        <p:spPr>
          <a:xfrm rot="14336601">
            <a:off x="6400040" y="-3124759"/>
            <a:ext cx="7170960" cy="8128595"/>
          </a:xfrm>
          <a:prstGeom prst="triangle">
            <a:avLst/>
          </a:prstGeom>
          <a:gradFill flip="none" rotWithShape="1">
            <a:gsLst>
              <a:gs pos="79000">
                <a:srgbClr val="9ED6DB">
                  <a:tint val="66000"/>
                  <a:satMod val="160000"/>
                </a:srgbClr>
              </a:gs>
              <a:gs pos="49000">
                <a:srgbClr val="9ED6DB">
                  <a:tint val="44500"/>
                  <a:satMod val="160000"/>
                </a:srgbClr>
              </a:gs>
              <a:gs pos="0">
                <a:srgbClr val="9ED6DB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9ED6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D85F5801-90FF-63F1-3A88-BBCC206E4146}"/>
              </a:ext>
            </a:extLst>
          </p:cNvPr>
          <p:cNvSpPr txBox="1">
            <a:spLocks/>
          </p:cNvSpPr>
          <p:nvPr/>
        </p:nvSpPr>
        <p:spPr>
          <a:xfrm>
            <a:off x="3857730" y="481344"/>
            <a:ext cx="4200495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does Trinity detect neutrinos?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A7DA4-B2D5-B646-C92A-80B6B52FEAE1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44AEFED2-B769-79FC-9E53-B5DB0726B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inity ">
            <a:extLst>
              <a:ext uri="{FF2B5EF4-FFF2-40B4-BE49-F238E27FC236}">
                <a16:creationId xmlns:a16="http://schemas.microsoft.com/office/drawing/2014/main" id="{C1A2562A-02CC-900D-81A0-6F0F92A72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73" b="-2817"/>
          <a:stretch>
            <a:fillRect/>
          </a:stretch>
        </p:blipFill>
        <p:spPr bwMode="auto">
          <a:xfrm>
            <a:off x="5454804" y="2853781"/>
            <a:ext cx="1006348" cy="90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98146D8F-046F-8A9C-6616-1AC10CED0981}"/>
              </a:ext>
            </a:extLst>
          </p:cNvPr>
          <p:cNvSpPr txBox="1">
            <a:spLocks/>
          </p:cNvSpPr>
          <p:nvPr/>
        </p:nvSpPr>
        <p:spPr>
          <a:xfrm>
            <a:off x="7653173" y="1496596"/>
            <a:ext cx="444968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A017B633-A9E1-30F1-6268-BB599DD0360C}"/>
              </a:ext>
            </a:extLst>
          </p:cNvPr>
          <p:cNvSpPr txBox="1">
            <a:spLocks/>
          </p:cNvSpPr>
          <p:nvPr/>
        </p:nvSpPr>
        <p:spPr>
          <a:xfrm>
            <a:off x="7759318" y="4474884"/>
            <a:ext cx="4237398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the past, present and future of Trinity?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D5393E32-66F1-9F76-2DFC-E7BC96563577}"/>
              </a:ext>
            </a:extLst>
          </p:cNvPr>
          <p:cNvSpPr txBox="1">
            <a:spLocks/>
          </p:cNvSpPr>
          <p:nvPr/>
        </p:nvSpPr>
        <p:spPr>
          <a:xfrm>
            <a:off x="212290" y="4464811"/>
            <a:ext cx="3842126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Could Trinity observe blazar flares?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C529F50C-324F-BE50-8B8F-A99D8EDC21C7}"/>
              </a:ext>
            </a:extLst>
          </p:cNvPr>
          <p:cNvSpPr txBox="1">
            <a:spLocks/>
          </p:cNvSpPr>
          <p:nvPr/>
        </p:nvSpPr>
        <p:spPr>
          <a:xfrm>
            <a:off x="304800" y="1617929"/>
            <a:ext cx="3574707" cy="644407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How can Trinity contribute to GRB physics?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912C16B-372F-7116-F795-5862D8716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3758">
            <a:off x="4582444" y="2270611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0F765A8-177D-22FD-E420-C569BEE26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0285">
            <a:off x="4576367" y="317245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AE2103E-8BBE-3AC2-3D85-8A2C89B49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74808" y="3630747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C1C0AC7-7C6A-CEA1-B7BA-3176E58AF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6697">
            <a:off x="6152498" y="3202523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6692D56-988C-BA63-A5DE-97591FCB6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644">
            <a:off x="6150267" y="2259874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8CDADF7-FBE8-17EF-8F8B-513FD502A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61" y="1818800"/>
            <a:ext cx="1166340" cy="11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F1B6E390-F415-4A7A-C63A-29B3928C7D3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3D7757E-3998-22C2-00F1-CAFEFBE60295}"/>
              </a:ext>
            </a:extLst>
          </p:cNvPr>
          <p:cNvSpPr txBox="1">
            <a:spLocks/>
          </p:cNvSpPr>
          <p:nvPr/>
        </p:nvSpPr>
        <p:spPr>
          <a:xfrm>
            <a:off x="3700395" y="5655620"/>
            <a:ext cx="4515164" cy="367408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1800" dirty="0">
                <a:solidFill>
                  <a:srgbClr val="131A69"/>
                </a:solidFill>
                <a:latin typeface="Georgia" panose="02040502050405020303" pitchFamily="18" charset="0"/>
              </a:rPr>
              <a:t>What is Trinity’s detection capability?</a:t>
            </a:r>
          </a:p>
        </p:txBody>
      </p:sp>
    </p:spTree>
    <p:extLst>
      <p:ext uri="{BB962C8B-B14F-4D97-AF65-F5344CB8AC3E}">
        <p14:creationId xmlns:p14="http://schemas.microsoft.com/office/powerpoint/2010/main" val="1306912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A5435-68D5-FB6E-C342-E55D00A35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132C0DAA-38B1-0A80-0E15-3CA8AD0FCF3B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1013739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B97B73-A0CB-1CB9-6C55-E28F095B65CD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538C92B8-A4A4-C9AA-632A-4373519EE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CB77611-D91E-6E33-7389-686867F4F57E}"/>
              </a:ext>
            </a:extLst>
          </p:cNvPr>
          <p:cNvCxnSpPr/>
          <p:nvPr/>
        </p:nvCxnSpPr>
        <p:spPr>
          <a:xfrm>
            <a:off x="395426" y="1339272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CE06963-6325-C2C2-E899-ADCF8C98A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26" y="1630021"/>
            <a:ext cx="6515100" cy="44958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1DB0523-0672-FCFB-812E-779412A96AA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CAFE73-536F-86CB-787B-05A5734DC4B2}"/>
              </a:ext>
            </a:extLst>
          </p:cNvPr>
          <p:cNvSpPr txBox="1"/>
          <p:nvPr/>
        </p:nvSpPr>
        <p:spPr>
          <a:xfrm>
            <a:off x="643034" y="6004035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Georgia" panose="02040502050405020303" pitchFamily="18" charset="0"/>
              </a:rPr>
              <a:t>Snowmass 2022</a:t>
            </a:r>
          </a:p>
        </p:txBody>
      </p:sp>
    </p:spTree>
    <p:extLst>
      <p:ext uri="{BB962C8B-B14F-4D97-AF65-F5344CB8AC3E}">
        <p14:creationId xmlns:p14="http://schemas.microsoft.com/office/powerpoint/2010/main" val="2912450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1A442-6A06-CE8C-F34D-B330F43FA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C582FA92-9286-9011-E4F8-3F9061BA02E0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1013739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71EE01-F868-F5B1-5D95-F52DB920D666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E7E8D74E-7704-39FD-1AB0-33EB98532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CB9D-9D3C-34EC-7141-58E4AB168C45}"/>
              </a:ext>
            </a:extLst>
          </p:cNvPr>
          <p:cNvCxnSpPr/>
          <p:nvPr/>
        </p:nvCxnSpPr>
        <p:spPr>
          <a:xfrm>
            <a:off x="395426" y="1339272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34700EE-7A6D-EED4-7AAD-9855BD068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26" y="1630021"/>
            <a:ext cx="6515100" cy="44958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819B18-73C6-64AA-8B90-524AEA90CE6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C194EA-4D77-DCA1-6760-2CB0E088D1D9}"/>
              </a:ext>
            </a:extLst>
          </p:cNvPr>
          <p:cNvSpPr/>
          <p:nvPr/>
        </p:nvSpPr>
        <p:spPr>
          <a:xfrm>
            <a:off x="3797559" y="1966823"/>
            <a:ext cx="1399592" cy="3700730"/>
          </a:xfrm>
          <a:prstGeom prst="rect">
            <a:avLst/>
          </a:prstGeom>
          <a:solidFill>
            <a:srgbClr val="FF6666">
              <a:alpha val="18000"/>
            </a:srgbClr>
          </a:solidFill>
          <a:ln w="9525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1B6504-0DCE-6C37-732B-89406E7B2177}"/>
              </a:ext>
            </a:extLst>
          </p:cNvPr>
          <p:cNvSpPr txBox="1"/>
          <p:nvPr/>
        </p:nvSpPr>
        <p:spPr>
          <a:xfrm>
            <a:off x="3881534" y="2034073"/>
            <a:ext cx="131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RADIO</a:t>
            </a:r>
            <a:endParaRPr lang="en-US" sz="2400" b="1" dirty="0" err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230E2F-3392-2DC1-3E47-3E09D607CCAE}"/>
              </a:ext>
            </a:extLst>
          </p:cNvPr>
          <p:cNvSpPr txBox="1"/>
          <p:nvPr/>
        </p:nvSpPr>
        <p:spPr>
          <a:xfrm>
            <a:off x="643034" y="6004035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Georgia" panose="02040502050405020303" pitchFamily="18" charset="0"/>
              </a:rPr>
              <a:t>Snowmass 2022</a:t>
            </a:r>
          </a:p>
        </p:txBody>
      </p:sp>
    </p:spTree>
    <p:extLst>
      <p:ext uri="{BB962C8B-B14F-4D97-AF65-F5344CB8AC3E}">
        <p14:creationId xmlns:p14="http://schemas.microsoft.com/office/powerpoint/2010/main" val="1203794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CC641-6EA2-432B-675D-A6390C61A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B1126025-85A5-5C15-F964-897222357FD4}"/>
              </a:ext>
            </a:extLst>
          </p:cNvPr>
          <p:cNvSpPr txBox="1">
            <a:spLocks/>
          </p:cNvSpPr>
          <p:nvPr/>
        </p:nvSpPr>
        <p:spPr>
          <a:xfrm>
            <a:off x="395426" y="205222"/>
            <a:ext cx="10991442" cy="1013739"/>
          </a:xfrm>
          <a:prstGeom prst="rect">
            <a:avLst/>
          </a:prstGeom>
        </p:spPr>
        <p:txBody>
          <a:bodyPr vert="horz" wrap="square" lIns="0" tIns="89535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7AC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n-US" sz="3000" dirty="0">
                <a:solidFill>
                  <a:srgbClr val="131A69"/>
                </a:solidFill>
                <a:latin typeface="Georgia" panose="02040502050405020303" pitchFamily="18" charset="0"/>
              </a:rPr>
              <a:t>What makes Trinity different from other neutrino telescopes?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4A926-96FF-D640-FD66-FD69028AE9B6}"/>
              </a:ext>
            </a:extLst>
          </p:cNvPr>
          <p:cNvSpPr/>
          <p:nvPr/>
        </p:nvSpPr>
        <p:spPr>
          <a:xfrm>
            <a:off x="304800" y="6580800"/>
            <a:ext cx="534616" cy="186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2050" name="Picture 2" descr="Trinity ">
            <a:extLst>
              <a:ext uri="{FF2B5EF4-FFF2-40B4-BE49-F238E27FC236}">
                <a16:creationId xmlns:a16="http://schemas.microsoft.com/office/drawing/2014/main" id="{0340E001-6E9F-BC94-993C-029874041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" y="6416569"/>
            <a:ext cx="1199072" cy="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913E4FF-1CEC-ECD6-FDE4-39C6D5CD7625}"/>
              </a:ext>
            </a:extLst>
          </p:cNvPr>
          <p:cNvCxnSpPr/>
          <p:nvPr/>
        </p:nvCxnSpPr>
        <p:spPr>
          <a:xfrm>
            <a:off x="395426" y="1339272"/>
            <a:ext cx="7335410" cy="0"/>
          </a:xfrm>
          <a:prstGeom prst="line">
            <a:avLst/>
          </a:prstGeom>
          <a:ln w="5715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FB17E06-B7D3-0E9F-A837-A83B7FCD2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26" y="1630021"/>
            <a:ext cx="6515100" cy="44958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3F16C31-7DF7-8B73-F2E0-102E00B8DF5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6181" y="6559357"/>
            <a:ext cx="9901099" cy="18684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en-US" dirty="0">
                <a:latin typeface="Georgia" panose="02040502050405020303" pitchFamily="18" charset="0"/>
                <a:cs typeface="Arial"/>
                <a:hlinkClick r:id="rId4"/>
              </a:rPr>
              <a:t>draudales@gatech.edu</a:t>
            </a:r>
            <a:r>
              <a:rPr lang="en-US" dirty="0">
                <a:latin typeface="Georgia" panose="02040502050405020303" pitchFamily="18" charset="0"/>
                <a:cs typeface="Arial"/>
              </a:rPr>
              <a:t>							     trinity-observatory.org</a:t>
            </a:r>
            <a:endParaRPr lang="en-US" spc="-5" dirty="0"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BB5E1C-6402-DB77-DD18-F957157E9E98}"/>
              </a:ext>
            </a:extLst>
          </p:cNvPr>
          <p:cNvSpPr/>
          <p:nvPr/>
        </p:nvSpPr>
        <p:spPr>
          <a:xfrm>
            <a:off x="3797559" y="1966823"/>
            <a:ext cx="1399592" cy="3700730"/>
          </a:xfrm>
          <a:prstGeom prst="rect">
            <a:avLst/>
          </a:prstGeom>
          <a:solidFill>
            <a:srgbClr val="FF6666">
              <a:alpha val="18000"/>
            </a:srgbClr>
          </a:solidFill>
          <a:ln w="9525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4E01E4-2FDA-F799-90EE-7D660C359A81}"/>
              </a:ext>
            </a:extLst>
          </p:cNvPr>
          <p:cNvSpPr/>
          <p:nvPr/>
        </p:nvSpPr>
        <p:spPr>
          <a:xfrm>
            <a:off x="1073021" y="1966823"/>
            <a:ext cx="2043404" cy="3700730"/>
          </a:xfrm>
          <a:prstGeom prst="rect">
            <a:avLst/>
          </a:prstGeom>
          <a:solidFill>
            <a:srgbClr val="131A69">
              <a:alpha val="18000"/>
            </a:srgbClr>
          </a:solidFill>
          <a:ln w="9525">
            <a:solidFill>
              <a:srgbClr val="131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rgbClr val="131A6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6767B2-2874-8E11-8499-985F09EDD596}"/>
              </a:ext>
            </a:extLst>
          </p:cNvPr>
          <p:cNvSpPr txBox="1"/>
          <p:nvPr/>
        </p:nvSpPr>
        <p:spPr>
          <a:xfrm>
            <a:off x="3881534" y="2034073"/>
            <a:ext cx="131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RADIO</a:t>
            </a:r>
            <a:endParaRPr lang="en-US" sz="2400" b="1" dirty="0" err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C07B8C-A4D5-ECD6-403B-7DC4DC78CFD1}"/>
              </a:ext>
            </a:extLst>
          </p:cNvPr>
          <p:cNvSpPr txBox="1"/>
          <p:nvPr/>
        </p:nvSpPr>
        <p:spPr>
          <a:xfrm>
            <a:off x="1073021" y="4766314"/>
            <a:ext cx="2332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b="1" dirty="0">
                <a:solidFill>
                  <a:srgbClr val="131A69"/>
                </a:solidFill>
                <a:latin typeface="Georgia" panose="02040502050405020303" pitchFamily="18" charset="0"/>
              </a:rPr>
              <a:t>ICE</a:t>
            </a:r>
            <a:r>
              <a:rPr lang="en-US" sz="2400" b="1" dirty="0">
                <a:solidFill>
                  <a:srgbClr val="131A69"/>
                </a:solidFill>
                <a:latin typeface="Georgia" panose="02040502050405020303" pitchFamily="18" charset="0"/>
              </a:rPr>
              <a:t>/WATER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D4EBBB-711E-207D-CDBE-D4EDB7776CA4}"/>
              </a:ext>
            </a:extLst>
          </p:cNvPr>
          <p:cNvSpPr txBox="1"/>
          <p:nvPr/>
        </p:nvSpPr>
        <p:spPr>
          <a:xfrm>
            <a:off x="643034" y="6004035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Georgia" panose="02040502050405020303" pitchFamily="18" charset="0"/>
              </a:rPr>
              <a:t>Snowmass 2022</a:t>
            </a:r>
          </a:p>
        </p:txBody>
      </p:sp>
    </p:spTree>
    <p:extLst>
      <p:ext uri="{BB962C8B-B14F-4D97-AF65-F5344CB8AC3E}">
        <p14:creationId xmlns:p14="http://schemas.microsoft.com/office/powerpoint/2010/main" val="4266838571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16x9_en_2022" id="{17417353-F29F-0A4B-83F7-29687F17E628}" vid="{93F30902-AA21-1949-BB7A-58A21D924294}"/>
    </a:ext>
  </a:extLst>
</a:theme>
</file>

<file path=ppt/theme/theme2.xml><?xml version="1.0" encoding="utf-8"?>
<a:theme xmlns:a="http://schemas.openxmlformats.org/drawingml/2006/main" name="Office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0558266E5E664EBC4F8FF2A52B6706" ma:contentTypeVersion="10" ma:contentTypeDescription="Create a new document." ma:contentTypeScope="" ma:versionID="c7a1a95a7a504bebaac3c1c1bae4770c">
  <xsd:schema xmlns:xsd="http://www.w3.org/2001/XMLSchema" xmlns:xs="http://www.w3.org/2001/XMLSchema" xmlns:p="http://schemas.microsoft.com/office/2006/metadata/properties" xmlns:ns3="b047e0d8-7a8d-464d-aa33-684fa23e659f" targetNamespace="http://schemas.microsoft.com/office/2006/metadata/properties" ma:root="true" ma:fieldsID="57b44500f976db16ff622c008846d8cc" ns3:_="">
    <xsd:import namespace="b047e0d8-7a8d-464d-aa33-684fa23e659f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47e0d8-7a8d-464d-aa33-684fa23e659f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047e0d8-7a8d-464d-aa33-684fa23e659f" xsi:nil="true"/>
  </documentManagement>
</p:properties>
</file>

<file path=customXml/itemProps1.xml><?xml version="1.0" encoding="utf-8"?>
<ds:datastoreItem xmlns:ds="http://schemas.openxmlformats.org/officeDocument/2006/customXml" ds:itemID="{1D4721A6-C7C8-4808-85D2-95E27F24C8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C1AFAC-20E0-4472-BBB2-538F6D52D9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47e0d8-7a8d-464d-aa33-684fa23e65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F726F8-643B-4B23-863F-A1E1C2E938EC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b047e0d8-7a8d-464d-aa33-684fa23e659f"/>
    <ds:schemaRef ds:uri="http://purl.org/dc/elements/1.1/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7495</TotalTime>
  <Words>1873</Words>
  <Application>Microsoft Office PowerPoint</Application>
  <PresentationFormat>Widescreen</PresentationFormat>
  <Paragraphs>249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Arial MT</vt:lpstr>
      <vt:lpstr>Georgia</vt:lpstr>
      <vt:lpstr>DESY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Raudales Oseguera, David A</dc:creator>
  <cp:lastModifiedBy>Raudales Oseguera, David A</cp:lastModifiedBy>
  <cp:revision>6</cp:revision>
  <dcterms:created xsi:type="dcterms:W3CDTF">2025-07-03T15:21:51Z</dcterms:created>
  <dcterms:modified xsi:type="dcterms:W3CDTF">2025-07-09T13:11:17Z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0x010100DB0558266E5E664EBC4F8FF2A52B6706</vt:lpwstr>
  </property>
</Properties>
</file>