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43"/>
  </p:notesMasterIdLst>
  <p:handoutMasterIdLst>
    <p:handoutMasterId r:id="rId44"/>
  </p:handoutMasterIdLst>
  <p:sldIdLst>
    <p:sldId id="423" r:id="rId2"/>
    <p:sldId id="697" r:id="rId3"/>
    <p:sldId id="700" r:id="rId4"/>
    <p:sldId id="675" r:id="rId5"/>
    <p:sldId id="655" r:id="rId6"/>
    <p:sldId id="735" r:id="rId7"/>
    <p:sldId id="736" r:id="rId8"/>
    <p:sldId id="784" r:id="rId9"/>
    <p:sldId id="750" r:id="rId10"/>
    <p:sldId id="705" r:id="rId11"/>
    <p:sldId id="737" r:id="rId12"/>
    <p:sldId id="731" r:id="rId13"/>
    <p:sldId id="799" r:id="rId14"/>
    <p:sldId id="746" r:id="rId15"/>
    <p:sldId id="710" r:id="rId16"/>
    <p:sldId id="740" r:id="rId17"/>
    <p:sldId id="782" r:id="rId18"/>
    <p:sldId id="783" r:id="rId19"/>
    <p:sldId id="808" r:id="rId20"/>
    <p:sldId id="806" r:id="rId21"/>
    <p:sldId id="804" r:id="rId22"/>
    <p:sldId id="769" r:id="rId23"/>
    <p:sldId id="822" r:id="rId24"/>
    <p:sldId id="821" r:id="rId25"/>
    <p:sldId id="823" r:id="rId26"/>
    <p:sldId id="824" r:id="rId27"/>
    <p:sldId id="825" r:id="rId28"/>
    <p:sldId id="826" r:id="rId29"/>
    <p:sldId id="820" r:id="rId30"/>
    <p:sldId id="742" r:id="rId31"/>
    <p:sldId id="798" r:id="rId32"/>
    <p:sldId id="763" r:id="rId33"/>
    <p:sldId id="765" r:id="rId34"/>
    <p:sldId id="745" r:id="rId35"/>
    <p:sldId id="747" r:id="rId36"/>
    <p:sldId id="748" r:id="rId37"/>
    <p:sldId id="749" r:id="rId38"/>
    <p:sldId id="781" r:id="rId39"/>
    <p:sldId id="743" r:id="rId40"/>
    <p:sldId id="819" r:id="rId41"/>
    <p:sldId id="816" r:id="rId4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4" autoAdjust="0"/>
    <p:restoredTop sz="85565" autoAdjust="0"/>
  </p:normalViewPr>
  <p:slideViewPr>
    <p:cSldViewPr>
      <p:cViewPr varScale="1">
        <p:scale>
          <a:sx n="147" d="100"/>
          <a:sy n="147" d="100"/>
        </p:scale>
        <p:origin x="132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125725-BC9F-4FC5-81E4-8D0836083E8F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4576C78-F8D2-4CC9-A3DB-27775C2DFDBD}">
      <dgm:prSet phldrT="[Text]" custT="1"/>
      <dgm:spPr/>
      <dgm:t>
        <a:bodyPr/>
        <a:lstStyle/>
        <a:p>
          <a:pPr>
            <a:buNone/>
          </a:pPr>
          <a:r>
            <a:rPr lang="en-US" sz="2300" dirty="0">
              <a:solidFill>
                <a:schemeClr val="accent6">
                  <a:lumMod val="20000"/>
                  <a:lumOff val="80000"/>
                </a:schemeClr>
              </a:solidFill>
            </a:rPr>
            <a:t>  </a:t>
          </a:r>
          <a:r>
            <a:rPr lang="en-US" sz="1850" dirty="0">
              <a:solidFill>
                <a:schemeClr val="accent6">
                  <a:lumMod val="20000"/>
                  <a:lumOff val="80000"/>
                </a:schemeClr>
              </a:solidFill>
            </a:rPr>
            <a:t>Quantum-Chromodynamics (QCD)</a:t>
          </a:r>
        </a:p>
      </dgm:t>
    </dgm:pt>
    <dgm:pt modelId="{C606A2AB-C115-4633-83D4-DB12F88E6C9E}" type="parTrans" cxnId="{DC8C9F23-C542-4045-9BC4-A3F56F792E3C}">
      <dgm:prSet/>
      <dgm:spPr/>
      <dgm:t>
        <a:bodyPr/>
        <a:lstStyle/>
        <a:p>
          <a:endParaRPr lang="en-US"/>
        </a:p>
      </dgm:t>
    </dgm:pt>
    <dgm:pt modelId="{CBC592EE-5F86-48AB-8572-BDB62CCC56D6}" type="sibTrans" cxnId="{DC8C9F23-C542-4045-9BC4-A3F56F792E3C}">
      <dgm:prSet/>
      <dgm:spPr/>
      <dgm:t>
        <a:bodyPr/>
        <a:lstStyle/>
        <a:p>
          <a:endParaRPr lang="en-US"/>
        </a:p>
      </dgm:t>
    </dgm:pt>
    <dgm:pt modelId="{55DFDE1B-BF65-4536-BFAA-C9D7240934B2}">
      <dgm:prSet phldrT="[Text]" custT="1"/>
      <dgm:spPr/>
      <dgm:t>
        <a:bodyPr/>
        <a:lstStyle/>
        <a:p>
          <a:pPr>
            <a:buNone/>
          </a:pPr>
          <a:r>
            <a:rPr lang="en-US" sz="1900" dirty="0">
              <a:solidFill>
                <a:schemeClr val="accent6">
                  <a:lumMod val="20000"/>
                  <a:lumOff val="80000"/>
                </a:schemeClr>
              </a:solidFill>
            </a:rPr>
            <a:t>  Recreating the big bang</a:t>
          </a:r>
        </a:p>
      </dgm:t>
    </dgm:pt>
    <dgm:pt modelId="{7BC65A4B-D35B-4C37-B871-9FF054482EDC}" type="parTrans" cxnId="{23BE27B0-8DF3-4062-AE6A-55402F2DC62F}">
      <dgm:prSet/>
      <dgm:spPr/>
      <dgm:t>
        <a:bodyPr/>
        <a:lstStyle/>
        <a:p>
          <a:endParaRPr lang="en-US"/>
        </a:p>
      </dgm:t>
    </dgm:pt>
    <dgm:pt modelId="{0CD29DF9-E970-4E09-BE9C-0D42F6B0D235}" type="sibTrans" cxnId="{23BE27B0-8DF3-4062-AE6A-55402F2DC62F}">
      <dgm:prSet/>
      <dgm:spPr/>
      <dgm:t>
        <a:bodyPr/>
        <a:lstStyle/>
        <a:p>
          <a:endParaRPr lang="en-US"/>
        </a:p>
      </dgm:t>
    </dgm:pt>
    <dgm:pt modelId="{4236CA5D-06EE-4C41-9D0B-5BB29BFFC4E4}">
      <dgm:prSet phldrT="[Text]" custT="1"/>
      <dgm:spPr/>
      <dgm:t>
        <a:bodyPr/>
        <a:lstStyle/>
        <a:p>
          <a:pPr>
            <a:buFontTx/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At age 1 </a:t>
          </a:r>
          <a:r>
            <a:rPr lang="en-US" sz="1600" dirty="0" err="1">
              <a:solidFill>
                <a:schemeClr val="accent6">
                  <a:lumMod val="20000"/>
                  <a:lumOff val="80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600" dirty="0" err="1">
              <a:solidFill>
                <a:schemeClr val="accent6">
                  <a:lumMod val="20000"/>
                  <a:lumOff val="80000"/>
                </a:schemeClr>
              </a:solidFill>
            </a:rPr>
            <a:t>s</a:t>
          </a: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the entire universe was QGP!</a:t>
          </a:r>
        </a:p>
      </dgm:t>
    </dgm:pt>
    <dgm:pt modelId="{49AA84E6-27F7-4485-8655-F3D4D82A5FC4}" type="parTrans" cxnId="{3DE52671-A3B5-4C1D-9853-4682A85633A7}">
      <dgm:prSet/>
      <dgm:spPr/>
      <dgm:t>
        <a:bodyPr/>
        <a:lstStyle/>
        <a:p>
          <a:endParaRPr lang="en-US"/>
        </a:p>
      </dgm:t>
    </dgm:pt>
    <dgm:pt modelId="{1259753E-EAFA-46C4-B9FD-834721703651}" type="sibTrans" cxnId="{3DE52671-A3B5-4C1D-9853-4682A85633A7}">
      <dgm:prSet/>
      <dgm:spPr/>
      <dgm:t>
        <a:bodyPr/>
        <a:lstStyle/>
        <a:p>
          <a:endParaRPr lang="en-US"/>
        </a:p>
      </dgm:t>
    </dgm:pt>
    <dgm:pt modelId="{13B12192-087C-46C0-812B-F7DFFD886E88}">
      <dgm:prSet phldrT="[Text]" custT="1"/>
      <dgm:spPr/>
      <dgm:t>
        <a:bodyPr/>
        <a:lstStyle/>
        <a:p>
          <a:pPr>
            <a:buNone/>
          </a:pPr>
          <a:r>
            <a:rPr lang="en-US" sz="1900" dirty="0">
              <a:solidFill>
                <a:schemeClr val="accent6">
                  <a:lumMod val="20000"/>
                  <a:lumOff val="80000"/>
                </a:schemeClr>
              </a:solidFill>
            </a:rPr>
            <a:t>  QGP turns out interesting</a:t>
          </a:r>
        </a:p>
      </dgm:t>
    </dgm:pt>
    <dgm:pt modelId="{460EA7E4-3D66-44D5-9B60-A518D8D68480}" type="parTrans" cxnId="{66939B2D-AE03-4944-81AC-738342E0037D}">
      <dgm:prSet/>
      <dgm:spPr/>
      <dgm:t>
        <a:bodyPr/>
        <a:lstStyle/>
        <a:p>
          <a:endParaRPr lang="en-US"/>
        </a:p>
      </dgm:t>
    </dgm:pt>
    <dgm:pt modelId="{5D29859E-C050-4D90-908E-A77178CB3C51}" type="sibTrans" cxnId="{66939B2D-AE03-4944-81AC-738342E0037D}">
      <dgm:prSet/>
      <dgm:spPr/>
      <dgm:t>
        <a:bodyPr/>
        <a:lstStyle/>
        <a:p>
          <a:endParaRPr lang="en-US"/>
        </a:p>
      </dgm:t>
    </dgm:pt>
    <dgm:pt modelId="{47DCD440-D35C-4ABB-9BD2-962A73472FFE}">
      <dgm:prSet phldrT="[Text]" custT="1"/>
      <dgm:spPr/>
      <dgm:t>
        <a:bodyPr/>
        <a:lstStyle/>
        <a:p>
          <a:pPr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Strongly coupled quantum matter</a:t>
          </a:r>
        </a:p>
      </dgm:t>
    </dgm:pt>
    <dgm:pt modelId="{BDB7EDB1-2E31-41CB-8BF0-9D6DC60B333C}" type="sibTrans" cxnId="{DDDC86EC-5A46-4A03-9F85-569FB57E5A0F}">
      <dgm:prSet/>
      <dgm:spPr/>
      <dgm:t>
        <a:bodyPr/>
        <a:lstStyle/>
        <a:p>
          <a:endParaRPr lang="en-US"/>
        </a:p>
      </dgm:t>
    </dgm:pt>
    <dgm:pt modelId="{F1084A23-9B8D-4890-B8E8-8D42DEF206EB}" type="parTrans" cxnId="{DDDC86EC-5A46-4A03-9F85-569FB57E5A0F}">
      <dgm:prSet/>
      <dgm:spPr/>
      <dgm:t>
        <a:bodyPr/>
        <a:lstStyle/>
        <a:p>
          <a:endParaRPr lang="en-US"/>
        </a:p>
      </dgm:t>
    </dgm:pt>
    <dgm:pt modelId="{A94898CA-B2C5-45B7-82C6-38DC3B059E06}">
      <dgm:prSet phldrT="[Text]" custT="1"/>
      <dgm:spPr/>
      <dgm:t>
        <a:bodyPr/>
        <a:lstStyle/>
        <a:p>
          <a:pPr>
            <a:buNone/>
          </a:pPr>
          <a:r>
            <a:rPr lang="en-US" sz="1600" dirty="0">
              <a:solidFill>
                <a:schemeClr val="accent6">
                  <a:lumMod val="20000"/>
                  <a:lumOff val="80000"/>
                </a:schemeClr>
              </a:solidFill>
            </a:rPr>
            <a:t>   A fundamental force of nature</a:t>
          </a:r>
        </a:p>
      </dgm:t>
    </dgm:pt>
    <dgm:pt modelId="{97C2A5B8-F148-4597-9467-4E9B3C21ED99}" type="sibTrans" cxnId="{CA2B63EB-6C1B-41CD-B9BE-61970F0AB0FE}">
      <dgm:prSet/>
      <dgm:spPr/>
      <dgm:t>
        <a:bodyPr/>
        <a:lstStyle/>
        <a:p>
          <a:endParaRPr lang="en-US"/>
        </a:p>
      </dgm:t>
    </dgm:pt>
    <dgm:pt modelId="{271D04E3-275E-4DF6-9225-A359CD67C6BE}" type="parTrans" cxnId="{CA2B63EB-6C1B-41CD-B9BE-61970F0AB0FE}">
      <dgm:prSet/>
      <dgm:spPr/>
      <dgm:t>
        <a:bodyPr/>
        <a:lstStyle/>
        <a:p>
          <a:endParaRPr lang="en-US"/>
        </a:p>
      </dgm:t>
    </dgm:pt>
    <dgm:pt modelId="{D3D309E3-04D8-438F-9E1F-EA514375200A}" type="pres">
      <dgm:prSet presAssocID="{BF125725-BC9F-4FC5-81E4-8D0836083E8F}" presName="linear" presStyleCnt="0">
        <dgm:presLayoutVars>
          <dgm:dir/>
          <dgm:resizeHandles val="exact"/>
        </dgm:presLayoutVars>
      </dgm:prSet>
      <dgm:spPr/>
    </dgm:pt>
    <dgm:pt modelId="{C92D3AD8-10A2-4306-8358-17F62E7DF4E6}" type="pres">
      <dgm:prSet presAssocID="{E4576C78-F8D2-4CC9-A3DB-27775C2DFDBD}" presName="comp" presStyleCnt="0"/>
      <dgm:spPr/>
    </dgm:pt>
    <dgm:pt modelId="{54B66CE9-385C-4C79-896C-03499FF5296B}" type="pres">
      <dgm:prSet presAssocID="{E4576C78-F8D2-4CC9-A3DB-27775C2DFDBD}" presName="box" presStyleLbl="node1" presStyleIdx="0" presStyleCnt="3" custLinFactNeighborX="-1613" custLinFactNeighborY="-14540"/>
      <dgm:spPr/>
    </dgm:pt>
    <dgm:pt modelId="{6ADB17AD-DBBA-4C26-A2C7-2B3102C30906}" type="pres">
      <dgm:prSet presAssocID="{E4576C78-F8D2-4CC9-A3DB-27775C2DFDBD}" presName="img" presStyleLbl="fgImgPlace1" presStyleIdx="0" presStyleCnt="3" custScaleX="115950"/>
      <dgm:spPr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</dgm:spPr>
    </dgm:pt>
    <dgm:pt modelId="{1E728AFC-B2AB-4515-9EE0-1DA02A86DC34}" type="pres">
      <dgm:prSet presAssocID="{E4576C78-F8D2-4CC9-A3DB-27775C2DFDBD}" presName="text" presStyleLbl="node1" presStyleIdx="0" presStyleCnt="3">
        <dgm:presLayoutVars>
          <dgm:bulletEnabled val="1"/>
        </dgm:presLayoutVars>
      </dgm:prSet>
      <dgm:spPr/>
    </dgm:pt>
    <dgm:pt modelId="{D40CA31B-EE82-4010-93C8-E146A5F0F8CB}" type="pres">
      <dgm:prSet presAssocID="{CBC592EE-5F86-48AB-8572-BDB62CCC56D6}" presName="spacer" presStyleCnt="0"/>
      <dgm:spPr/>
    </dgm:pt>
    <dgm:pt modelId="{A9FD014E-FE6C-426F-860B-36620C3B56F1}" type="pres">
      <dgm:prSet presAssocID="{55DFDE1B-BF65-4536-BFAA-C9D7240934B2}" presName="comp" presStyleCnt="0"/>
      <dgm:spPr/>
    </dgm:pt>
    <dgm:pt modelId="{8794BFE6-562C-4ECF-A6B9-71BD68A31BA5}" type="pres">
      <dgm:prSet presAssocID="{55DFDE1B-BF65-4536-BFAA-C9D7240934B2}" presName="box" presStyleLbl="node1" presStyleIdx="1" presStyleCnt="3"/>
      <dgm:spPr/>
    </dgm:pt>
    <dgm:pt modelId="{93314BD6-C9AC-4AD8-821D-958BFA7C1B63}" type="pres">
      <dgm:prSet presAssocID="{55DFDE1B-BF65-4536-BFAA-C9D7240934B2}" presName="img" presStyleLbl="fgImgPlace1" presStyleIdx="1" presStyleCnt="3" custScaleX="115950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1A011790-3D21-43AB-AFF8-365983CA9181}" type="pres">
      <dgm:prSet presAssocID="{55DFDE1B-BF65-4536-BFAA-C9D7240934B2}" presName="text" presStyleLbl="node1" presStyleIdx="1" presStyleCnt="3">
        <dgm:presLayoutVars>
          <dgm:bulletEnabled val="1"/>
        </dgm:presLayoutVars>
      </dgm:prSet>
      <dgm:spPr/>
    </dgm:pt>
    <dgm:pt modelId="{D28D7EF1-CF68-4F52-A43D-049DE78A79C1}" type="pres">
      <dgm:prSet presAssocID="{0CD29DF9-E970-4E09-BE9C-0D42F6B0D235}" presName="spacer" presStyleCnt="0"/>
      <dgm:spPr/>
    </dgm:pt>
    <dgm:pt modelId="{ACB40317-F0D7-4C3B-919D-766CB8AE5588}" type="pres">
      <dgm:prSet presAssocID="{13B12192-087C-46C0-812B-F7DFFD886E88}" presName="comp" presStyleCnt="0"/>
      <dgm:spPr/>
    </dgm:pt>
    <dgm:pt modelId="{8E3D9600-D2D7-4DB0-B31F-E5C37B21EFC1}" type="pres">
      <dgm:prSet presAssocID="{13B12192-087C-46C0-812B-F7DFFD886E88}" presName="box" presStyleLbl="node1" presStyleIdx="2" presStyleCnt="3"/>
      <dgm:spPr/>
    </dgm:pt>
    <dgm:pt modelId="{ACF07709-4684-455D-B666-318CB0C88785}" type="pres">
      <dgm:prSet presAssocID="{13B12192-087C-46C0-812B-F7DFFD886E88}" presName="img" presStyleLbl="fgImgPlace1" presStyleIdx="2" presStyleCnt="3" custScaleX="115950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F4393740-9EE3-4BB2-AE79-0B697818C763}" type="pres">
      <dgm:prSet presAssocID="{13B12192-087C-46C0-812B-F7DFFD886E88}" presName="text" presStyleLbl="node1" presStyleIdx="2" presStyleCnt="3">
        <dgm:presLayoutVars>
          <dgm:bulletEnabled val="1"/>
        </dgm:presLayoutVars>
      </dgm:prSet>
      <dgm:spPr/>
    </dgm:pt>
  </dgm:ptLst>
  <dgm:cxnLst>
    <dgm:cxn modelId="{78B9CC05-CF58-4DFC-8F5D-03CF1DCAF372}" type="presOf" srcId="{13B12192-087C-46C0-812B-F7DFFD886E88}" destId="{F4393740-9EE3-4BB2-AE79-0B697818C763}" srcOrd="1" destOrd="0" presId="urn:microsoft.com/office/officeart/2005/8/layout/vList4"/>
    <dgm:cxn modelId="{DC8C9F23-C542-4045-9BC4-A3F56F792E3C}" srcId="{BF125725-BC9F-4FC5-81E4-8D0836083E8F}" destId="{E4576C78-F8D2-4CC9-A3DB-27775C2DFDBD}" srcOrd="0" destOrd="0" parTransId="{C606A2AB-C115-4633-83D4-DB12F88E6C9E}" sibTransId="{CBC592EE-5F86-48AB-8572-BDB62CCC56D6}"/>
    <dgm:cxn modelId="{66939B2D-AE03-4944-81AC-738342E0037D}" srcId="{BF125725-BC9F-4FC5-81E4-8D0836083E8F}" destId="{13B12192-087C-46C0-812B-F7DFFD886E88}" srcOrd="2" destOrd="0" parTransId="{460EA7E4-3D66-44D5-9B60-A518D8D68480}" sibTransId="{5D29859E-C050-4D90-908E-A77178CB3C51}"/>
    <dgm:cxn modelId="{06D9975F-05AB-4944-BD1A-8AA687698F8C}" type="presOf" srcId="{47DCD440-D35C-4ABB-9BD2-962A73472FFE}" destId="{F4393740-9EE3-4BB2-AE79-0B697818C763}" srcOrd="1" destOrd="1" presId="urn:microsoft.com/office/officeart/2005/8/layout/vList4"/>
    <dgm:cxn modelId="{02629C5F-3FC4-478E-BBEA-2889B415B9A1}" type="presOf" srcId="{A94898CA-B2C5-45B7-82C6-38DC3B059E06}" destId="{54B66CE9-385C-4C79-896C-03499FF5296B}" srcOrd="0" destOrd="1" presId="urn:microsoft.com/office/officeart/2005/8/layout/vList4"/>
    <dgm:cxn modelId="{68BF174C-F73F-4537-BDCD-B8CBEB9916A9}" type="presOf" srcId="{55DFDE1B-BF65-4536-BFAA-C9D7240934B2}" destId="{8794BFE6-562C-4ECF-A6B9-71BD68A31BA5}" srcOrd="0" destOrd="0" presId="urn:microsoft.com/office/officeart/2005/8/layout/vList4"/>
    <dgm:cxn modelId="{130D5B4D-3310-4ED8-810F-4FD12D314CDB}" type="presOf" srcId="{4236CA5D-06EE-4C41-9D0B-5BB29BFFC4E4}" destId="{8794BFE6-562C-4ECF-A6B9-71BD68A31BA5}" srcOrd="0" destOrd="1" presId="urn:microsoft.com/office/officeart/2005/8/layout/vList4"/>
    <dgm:cxn modelId="{3DE52671-A3B5-4C1D-9853-4682A85633A7}" srcId="{55DFDE1B-BF65-4536-BFAA-C9D7240934B2}" destId="{4236CA5D-06EE-4C41-9D0B-5BB29BFFC4E4}" srcOrd="0" destOrd="0" parTransId="{49AA84E6-27F7-4485-8655-F3D4D82A5FC4}" sibTransId="{1259753E-EAFA-46C4-B9FD-834721703651}"/>
    <dgm:cxn modelId="{D830A752-0AFB-4824-A8C0-A1F7D405B485}" type="presOf" srcId="{E4576C78-F8D2-4CC9-A3DB-27775C2DFDBD}" destId="{1E728AFC-B2AB-4515-9EE0-1DA02A86DC34}" srcOrd="1" destOrd="0" presId="urn:microsoft.com/office/officeart/2005/8/layout/vList4"/>
    <dgm:cxn modelId="{134B9095-8DA5-46EB-B8FE-7392CE4B0831}" type="presOf" srcId="{13B12192-087C-46C0-812B-F7DFFD886E88}" destId="{8E3D9600-D2D7-4DB0-B31F-E5C37B21EFC1}" srcOrd="0" destOrd="0" presId="urn:microsoft.com/office/officeart/2005/8/layout/vList4"/>
    <dgm:cxn modelId="{66F34BA3-E984-4913-8FC2-DE80FA288BF9}" type="presOf" srcId="{E4576C78-F8D2-4CC9-A3DB-27775C2DFDBD}" destId="{54B66CE9-385C-4C79-896C-03499FF5296B}" srcOrd="0" destOrd="0" presId="urn:microsoft.com/office/officeart/2005/8/layout/vList4"/>
    <dgm:cxn modelId="{23BE27B0-8DF3-4062-AE6A-55402F2DC62F}" srcId="{BF125725-BC9F-4FC5-81E4-8D0836083E8F}" destId="{55DFDE1B-BF65-4536-BFAA-C9D7240934B2}" srcOrd="1" destOrd="0" parTransId="{7BC65A4B-D35B-4C37-B871-9FF054482EDC}" sibTransId="{0CD29DF9-E970-4E09-BE9C-0D42F6B0D235}"/>
    <dgm:cxn modelId="{0740FAC8-744C-401C-B9BF-FEAAC13968B1}" type="presOf" srcId="{BF125725-BC9F-4FC5-81E4-8D0836083E8F}" destId="{D3D309E3-04D8-438F-9E1F-EA514375200A}" srcOrd="0" destOrd="0" presId="urn:microsoft.com/office/officeart/2005/8/layout/vList4"/>
    <dgm:cxn modelId="{E0F892E1-2697-4EBB-9112-7D92B5F20556}" type="presOf" srcId="{55DFDE1B-BF65-4536-BFAA-C9D7240934B2}" destId="{1A011790-3D21-43AB-AFF8-365983CA9181}" srcOrd="1" destOrd="0" presId="urn:microsoft.com/office/officeart/2005/8/layout/vList4"/>
    <dgm:cxn modelId="{CA2B63EB-6C1B-41CD-B9BE-61970F0AB0FE}" srcId="{E4576C78-F8D2-4CC9-A3DB-27775C2DFDBD}" destId="{A94898CA-B2C5-45B7-82C6-38DC3B059E06}" srcOrd="0" destOrd="0" parTransId="{271D04E3-275E-4DF6-9225-A359CD67C6BE}" sibTransId="{97C2A5B8-F148-4597-9467-4E9B3C21ED99}"/>
    <dgm:cxn modelId="{DDDC86EC-5A46-4A03-9F85-569FB57E5A0F}" srcId="{13B12192-087C-46C0-812B-F7DFFD886E88}" destId="{47DCD440-D35C-4ABB-9BD2-962A73472FFE}" srcOrd="0" destOrd="0" parTransId="{F1084A23-9B8D-4890-B8E8-8D42DEF206EB}" sibTransId="{BDB7EDB1-2E31-41CB-8BF0-9D6DC60B333C}"/>
    <dgm:cxn modelId="{CB2C47ED-E23B-4762-9436-80A6E76D5335}" type="presOf" srcId="{4236CA5D-06EE-4C41-9D0B-5BB29BFFC4E4}" destId="{1A011790-3D21-43AB-AFF8-365983CA9181}" srcOrd="1" destOrd="1" presId="urn:microsoft.com/office/officeart/2005/8/layout/vList4"/>
    <dgm:cxn modelId="{22187EEE-ABA0-4E64-A2D0-AEA5DE1141F6}" type="presOf" srcId="{47DCD440-D35C-4ABB-9BD2-962A73472FFE}" destId="{8E3D9600-D2D7-4DB0-B31F-E5C37B21EFC1}" srcOrd="0" destOrd="1" presId="urn:microsoft.com/office/officeart/2005/8/layout/vList4"/>
    <dgm:cxn modelId="{5AE3E0EE-409B-49D3-803C-05464893ECEC}" type="presOf" srcId="{A94898CA-B2C5-45B7-82C6-38DC3B059E06}" destId="{1E728AFC-B2AB-4515-9EE0-1DA02A86DC34}" srcOrd="1" destOrd="1" presId="urn:microsoft.com/office/officeart/2005/8/layout/vList4"/>
    <dgm:cxn modelId="{C4F97E78-343B-4364-BD57-2D6B59BDD599}" type="presParOf" srcId="{D3D309E3-04D8-438F-9E1F-EA514375200A}" destId="{C92D3AD8-10A2-4306-8358-17F62E7DF4E6}" srcOrd="0" destOrd="0" presId="urn:microsoft.com/office/officeart/2005/8/layout/vList4"/>
    <dgm:cxn modelId="{8EB52964-CD97-4AA4-A6C2-997CCB4EE4AC}" type="presParOf" srcId="{C92D3AD8-10A2-4306-8358-17F62E7DF4E6}" destId="{54B66CE9-385C-4C79-896C-03499FF5296B}" srcOrd="0" destOrd="0" presId="urn:microsoft.com/office/officeart/2005/8/layout/vList4"/>
    <dgm:cxn modelId="{E94F086C-6B10-4834-B68D-83366E092D30}" type="presParOf" srcId="{C92D3AD8-10A2-4306-8358-17F62E7DF4E6}" destId="{6ADB17AD-DBBA-4C26-A2C7-2B3102C30906}" srcOrd="1" destOrd="0" presId="urn:microsoft.com/office/officeart/2005/8/layout/vList4"/>
    <dgm:cxn modelId="{CA4D23AF-A89D-42C6-B4AF-928361BC835B}" type="presParOf" srcId="{C92D3AD8-10A2-4306-8358-17F62E7DF4E6}" destId="{1E728AFC-B2AB-4515-9EE0-1DA02A86DC34}" srcOrd="2" destOrd="0" presId="urn:microsoft.com/office/officeart/2005/8/layout/vList4"/>
    <dgm:cxn modelId="{561CC030-3EA9-4750-96B8-E7277103A8D3}" type="presParOf" srcId="{D3D309E3-04D8-438F-9E1F-EA514375200A}" destId="{D40CA31B-EE82-4010-93C8-E146A5F0F8CB}" srcOrd="1" destOrd="0" presId="urn:microsoft.com/office/officeart/2005/8/layout/vList4"/>
    <dgm:cxn modelId="{D90BF22C-35EA-4E3B-A869-3773B0450037}" type="presParOf" srcId="{D3D309E3-04D8-438F-9E1F-EA514375200A}" destId="{A9FD014E-FE6C-426F-860B-36620C3B56F1}" srcOrd="2" destOrd="0" presId="urn:microsoft.com/office/officeart/2005/8/layout/vList4"/>
    <dgm:cxn modelId="{AC902977-D890-492C-ADB1-7326B5A625F6}" type="presParOf" srcId="{A9FD014E-FE6C-426F-860B-36620C3B56F1}" destId="{8794BFE6-562C-4ECF-A6B9-71BD68A31BA5}" srcOrd="0" destOrd="0" presId="urn:microsoft.com/office/officeart/2005/8/layout/vList4"/>
    <dgm:cxn modelId="{82FE766D-6E7F-43EC-9B58-D069BC22253C}" type="presParOf" srcId="{A9FD014E-FE6C-426F-860B-36620C3B56F1}" destId="{93314BD6-C9AC-4AD8-821D-958BFA7C1B63}" srcOrd="1" destOrd="0" presId="urn:microsoft.com/office/officeart/2005/8/layout/vList4"/>
    <dgm:cxn modelId="{24A822E4-2CCD-45A1-9E0E-7C2FE78E8BA5}" type="presParOf" srcId="{A9FD014E-FE6C-426F-860B-36620C3B56F1}" destId="{1A011790-3D21-43AB-AFF8-365983CA9181}" srcOrd="2" destOrd="0" presId="urn:microsoft.com/office/officeart/2005/8/layout/vList4"/>
    <dgm:cxn modelId="{FE76EE52-3AB8-49E8-9830-95221DC7D5B5}" type="presParOf" srcId="{D3D309E3-04D8-438F-9E1F-EA514375200A}" destId="{D28D7EF1-CF68-4F52-A43D-049DE78A79C1}" srcOrd="3" destOrd="0" presId="urn:microsoft.com/office/officeart/2005/8/layout/vList4"/>
    <dgm:cxn modelId="{2B2807F2-CA75-4E20-84AB-4D76088FAAE2}" type="presParOf" srcId="{D3D309E3-04D8-438F-9E1F-EA514375200A}" destId="{ACB40317-F0D7-4C3B-919D-766CB8AE5588}" srcOrd="4" destOrd="0" presId="urn:microsoft.com/office/officeart/2005/8/layout/vList4"/>
    <dgm:cxn modelId="{E5975B2D-03A5-4A0B-833E-5B77AC156A7C}" type="presParOf" srcId="{ACB40317-F0D7-4C3B-919D-766CB8AE5588}" destId="{8E3D9600-D2D7-4DB0-B31F-E5C37B21EFC1}" srcOrd="0" destOrd="0" presId="urn:microsoft.com/office/officeart/2005/8/layout/vList4"/>
    <dgm:cxn modelId="{79A22F4A-DB5F-4206-B3DB-24DA3243FB55}" type="presParOf" srcId="{ACB40317-F0D7-4C3B-919D-766CB8AE5588}" destId="{ACF07709-4684-455D-B666-318CB0C88785}" srcOrd="1" destOrd="0" presId="urn:microsoft.com/office/officeart/2005/8/layout/vList4"/>
    <dgm:cxn modelId="{94A192B0-12A8-48B4-BC54-750657EB5383}" type="presParOf" srcId="{ACB40317-F0D7-4C3B-919D-766CB8AE5588}" destId="{F4393740-9EE3-4BB2-AE79-0B697818C76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66CE9-385C-4C79-896C-03499FF5296B}">
      <dsp:nvSpPr>
        <dsp:cNvPr id="0" name=""/>
        <dsp:cNvSpPr/>
      </dsp:nvSpPr>
      <dsp:spPr>
        <a:xfrm>
          <a:off x="0" y="0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</a:t>
          </a:r>
          <a:r>
            <a:rPr lang="en-US" sz="185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Quantum-Chromodynamics (QCD)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A fundamental force of nature</a:t>
          </a:r>
        </a:p>
      </dsp:txBody>
      <dsp:txXfrm>
        <a:off x="1067646" y="0"/>
        <a:ext cx="3656753" cy="1227666"/>
      </dsp:txXfrm>
    </dsp:sp>
    <dsp:sp modelId="{6ADB17AD-DBBA-4C26-A2C7-2B3102C30906}">
      <dsp:nvSpPr>
        <dsp:cNvPr id="0" name=""/>
        <dsp:cNvSpPr/>
      </dsp:nvSpPr>
      <dsp:spPr>
        <a:xfrm>
          <a:off x="47412" y="122766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2000" r="-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794BFE6-562C-4ECF-A6B9-71BD68A31BA5}">
      <dsp:nvSpPr>
        <dsp:cNvPr id="0" name=""/>
        <dsp:cNvSpPr/>
      </dsp:nvSpPr>
      <dsp:spPr>
        <a:xfrm>
          <a:off x="0" y="1350433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665912"/>
                <a:satOff val="-293"/>
                <a:lumOff val="784"/>
                <a:alphaOff val="0"/>
                <a:shade val="85000"/>
                <a:satMod val="130000"/>
              </a:schemeClr>
            </a:gs>
            <a:gs pos="34000">
              <a:schemeClr val="accent2">
                <a:hueOff val="-665912"/>
                <a:satOff val="-293"/>
                <a:lumOff val="784"/>
                <a:alphaOff val="0"/>
                <a:shade val="87000"/>
                <a:satMod val="125000"/>
              </a:schemeClr>
            </a:gs>
            <a:gs pos="70000">
              <a:schemeClr val="accent2">
                <a:hueOff val="-665912"/>
                <a:satOff val="-293"/>
                <a:lumOff val="784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665912"/>
                <a:satOff val="-293"/>
                <a:lumOff val="784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Recreating the big bang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At age 1 </a:t>
          </a:r>
          <a:r>
            <a:rPr lang="en-US" sz="1600" kern="1200" dirty="0" err="1">
              <a:solidFill>
                <a:schemeClr val="accent6">
                  <a:lumMod val="20000"/>
                  <a:lumOff val="80000"/>
                </a:schemeClr>
              </a:solidFill>
              <a:latin typeface="Symbol" panose="05050102010706020507" pitchFamily="18" charset="2"/>
            </a:rPr>
            <a:t>m</a:t>
          </a:r>
          <a:r>
            <a:rPr lang="en-US" sz="1600" kern="1200" dirty="0" err="1">
              <a:solidFill>
                <a:schemeClr val="accent6">
                  <a:lumMod val="20000"/>
                  <a:lumOff val="80000"/>
                </a:schemeClr>
              </a:solidFill>
            </a:rPr>
            <a:t>s</a:t>
          </a: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the entire universe was QGP!</a:t>
          </a:r>
        </a:p>
      </dsp:txBody>
      <dsp:txXfrm>
        <a:off x="1067646" y="1350433"/>
        <a:ext cx="3656753" cy="1227666"/>
      </dsp:txXfrm>
    </dsp:sp>
    <dsp:sp modelId="{93314BD6-C9AC-4AD8-821D-958BFA7C1B63}">
      <dsp:nvSpPr>
        <dsp:cNvPr id="0" name=""/>
        <dsp:cNvSpPr/>
      </dsp:nvSpPr>
      <dsp:spPr>
        <a:xfrm>
          <a:off x="47412" y="1473199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E3D9600-D2D7-4DB0-B31F-E5C37B21EFC1}">
      <dsp:nvSpPr>
        <dsp:cNvPr id="0" name=""/>
        <dsp:cNvSpPr/>
      </dsp:nvSpPr>
      <dsp:spPr>
        <a:xfrm>
          <a:off x="0" y="2700866"/>
          <a:ext cx="4724399" cy="12276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331824"/>
                <a:satOff val="-586"/>
                <a:lumOff val="1569"/>
                <a:alphaOff val="0"/>
                <a:shade val="85000"/>
                <a:satMod val="130000"/>
              </a:schemeClr>
            </a:gs>
            <a:gs pos="34000">
              <a:schemeClr val="accent2">
                <a:hueOff val="-1331824"/>
                <a:satOff val="-586"/>
                <a:lumOff val="1569"/>
                <a:alphaOff val="0"/>
                <a:shade val="87000"/>
                <a:satMod val="125000"/>
              </a:schemeClr>
            </a:gs>
            <a:gs pos="70000">
              <a:schemeClr val="accent2">
                <a:hueOff val="-1331824"/>
                <a:satOff val="-586"/>
                <a:lumOff val="1569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-1331824"/>
                <a:satOff val="-586"/>
                <a:lumOff val="1569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QGP turns out interesting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1600" kern="1200" dirty="0">
              <a:solidFill>
                <a:schemeClr val="accent6">
                  <a:lumMod val="20000"/>
                  <a:lumOff val="80000"/>
                </a:schemeClr>
              </a:solidFill>
            </a:rPr>
            <a:t>   Strongly coupled quantum matter</a:t>
          </a:r>
        </a:p>
      </dsp:txBody>
      <dsp:txXfrm>
        <a:off x="1067646" y="2700866"/>
        <a:ext cx="3656753" cy="1227666"/>
      </dsp:txXfrm>
    </dsp:sp>
    <dsp:sp modelId="{ACF07709-4684-455D-B666-318CB0C88785}">
      <dsp:nvSpPr>
        <dsp:cNvPr id="0" name=""/>
        <dsp:cNvSpPr/>
      </dsp:nvSpPr>
      <dsp:spPr>
        <a:xfrm>
          <a:off x="47412" y="2823633"/>
          <a:ext cx="1095588" cy="98213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29-11-2024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29-11-2024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509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9370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46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413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9708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9838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0251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707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54076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0284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9ADA0-538E-2BE0-2E58-2BDBEF5E1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25CF29-86B6-590E-5297-68F3047116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5B8579-6F13-93F6-A1F0-FF1855E357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10DD-3696-7F28-4FFB-5967AA00AB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3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QGP is perhaps simplest interesting fluid in nature</a:t>
            </a:r>
          </a:p>
          <a:p>
            <a:r>
              <a:rPr lang="en-US" dirty="0"/>
              <a:t>Elementary particles, cosmology</a:t>
            </a:r>
          </a:p>
          <a:p>
            <a:r>
              <a:rPr lang="en-US" dirty="0"/>
              <a:t>Not a free gas: strongly interacting quantum matter</a:t>
            </a:r>
          </a:p>
          <a:p>
            <a:r>
              <a:rPr lang="en-US" dirty="0"/>
              <a:t>Theoretical perspective: strong and QCD point of view</a:t>
            </a:r>
          </a:p>
          <a:p>
            <a:r>
              <a:rPr lang="en-US" dirty="0"/>
              <a:t>Experimental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22906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A7D0F-D4ED-92BB-4945-480874BC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23083-6A38-5566-6681-CCDDE367C0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EA5407-CB6F-AEFE-DF51-F13CD86D1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23019-8D7E-FA4C-39E1-C22B59E263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956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9C98DC-02CC-07D4-DAEE-926CA806F7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20199-D282-B0C5-8D61-D50EC24E68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CFF0A3-A8A8-8423-16C0-D8C43F3A98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9090E3-0098-D64C-491F-1A316579C1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8829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B244D-C678-C3C8-14BE-F95680FA8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1662C-9445-9739-C4E7-E125D7216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EED38-9C35-33FA-72F4-014ACA5CC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437E0-B23C-949E-6914-025CAA8A7B3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0701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3FC9B-CBFC-DA2B-619F-7DFFF615E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1F60C8-F915-2DC4-EA0E-8C827B3496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1738E9-3ADA-E588-9C48-61AE13ED5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E9262-AB73-306E-A647-3223F5EE5D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122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C2E74-C14D-1946-4DC0-8D29C15AA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6699B1-A125-DA79-A3C2-0F3DC89DB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C7AF17-9AFB-1527-E426-8F38F9803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7896DD-243D-5871-7AD8-DC8E7DA5F0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18154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2B7F-D00A-FC7A-87EB-96B179FFC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47A63-A7A0-0C6C-A62C-FACE99D48D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F92415-A995-E4D0-E0DA-78F1369362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C15A2-086F-1538-35C5-EC00F533F5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2550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1998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1638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4666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106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QGP created at hadron colliders</a:t>
            </a:r>
          </a:p>
          <a:p>
            <a:r>
              <a:rPr lang="en-US" dirty="0"/>
              <a:t>Contribution Utrecht to ALICE</a:t>
            </a:r>
          </a:p>
          <a:p>
            <a:r>
              <a:rPr lang="en-US" dirty="0"/>
              <a:t>Contributions from all experiments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96433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0852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78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3597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26946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583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20212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614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Historically: Weak coupling: slow thermalization and larger viscosity</a:t>
            </a:r>
          </a:p>
          <a:p>
            <a:pPr lvl="0"/>
            <a:r>
              <a:rPr lang="en-US" dirty="0"/>
              <a:t>Review: spectra at RHIC and LHC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fast QGP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345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70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6788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905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Parameters </a:t>
            </a:r>
            <a:r>
              <a:rPr lang="nl-NL" dirty="0" err="1"/>
              <a:t>influence</a:t>
            </a:r>
            <a:r>
              <a:rPr lang="nl-NL" dirty="0"/>
              <a:t> </a:t>
            </a:r>
            <a:r>
              <a:rPr lang="nl-NL" dirty="0" err="1"/>
              <a:t>observables</a:t>
            </a:r>
            <a:r>
              <a:rPr lang="nl-NL" dirty="0"/>
              <a:t> in complex </a:t>
            </a:r>
            <a:r>
              <a:rPr lang="nl-NL" dirty="0" err="1"/>
              <a:t>and</a:t>
            </a:r>
            <a:r>
              <a:rPr lang="nl-NL" dirty="0"/>
              <a:t> non-</a:t>
            </a:r>
            <a:r>
              <a:rPr lang="nl-NL" dirty="0" err="1"/>
              <a:t>linear</a:t>
            </a:r>
            <a:r>
              <a:rPr lang="nl-NL" dirty="0"/>
              <a:t> way</a:t>
            </a:r>
          </a:p>
          <a:p>
            <a:r>
              <a:rPr lang="nl-NL" dirty="0"/>
              <a:t>Global analysis </a:t>
            </a:r>
            <a:r>
              <a:rPr lang="nl-NL" dirty="0" err="1"/>
              <a:t>needed</a:t>
            </a:r>
            <a:endParaRPr lang="nl-NL" dirty="0"/>
          </a:p>
          <a:p>
            <a:r>
              <a:rPr lang="nl-NL" dirty="0"/>
              <a:t>Run on design points + </a:t>
            </a:r>
            <a:r>
              <a:rPr lang="nl-NL" dirty="0" err="1"/>
              <a:t>emulate</a:t>
            </a:r>
            <a:endParaRPr lang="nl-NL" dirty="0"/>
          </a:p>
          <a:p>
            <a:r>
              <a:rPr lang="nl-NL" dirty="0"/>
              <a:t>MCMC </a:t>
            </a:r>
            <a:r>
              <a:rPr lang="nl-NL" dirty="0" err="1"/>
              <a:t>with</a:t>
            </a:r>
            <a:r>
              <a:rPr lang="nl-NL" dirty="0"/>
              <a:t> Bayes </a:t>
            </a:r>
            <a:r>
              <a:rPr lang="nl-NL" dirty="0" err="1"/>
              <a:t>theorem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over 500 datapoints</a:t>
            </a:r>
          </a:p>
          <a:p>
            <a:r>
              <a:rPr lang="nl-NL" dirty="0" err="1"/>
              <a:t>Verify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high </a:t>
            </a:r>
            <a:r>
              <a:rPr lang="nl-NL" dirty="0" err="1"/>
              <a:t>probability</a:t>
            </a:r>
            <a:r>
              <a:rPr lang="nl-NL" dirty="0"/>
              <a:t> parameter set </a:t>
            </a:r>
            <a:r>
              <a:rPr lang="nl-NL" dirty="0" err="1"/>
              <a:t>works</a:t>
            </a:r>
            <a:r>
              <a:rPr lang="nl-NL" dirty="0"/>
              <a:t> well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observables</a:t>
            </a:r>
            <a:endParaRPr lang="nl-NL" dirty="0"/>
          </a:p>
          <a:p>
            <a:r>
              <a:rPr lang="nl-NL" dirty="0" err="1"/>
              <a:t>Similar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gravitational</a:t>
            </a:r>
            <a:r>
              <a:rPr lang="nl-NL" dirty="0"/>
              <a:t> waves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instance</a:t>
            </a:r>
            <a:r>
              <a:rPr lang="nl-NL" dirty="0"/>
              <a:t> </a:t>
            </a:r>
            <a:r>
              <a:rPr lang="nl-NL" dirty="0" err="1"/>
              <a:t>waveform</a:t>
            </a:r>
            <a:r>
              <a:rPr lang="nl-NL" dirty="0"/>
              <a:t> </a:t>
            </a:r>
            <a:r>
              <a:rPr lang="nl-NL" dirty="0" err="1"/>
              <a:t>determines</a:t>
            </a:r>
            <a:r>
              <a:rPr lang="nl-NL" dirty="0"/>
              <a:t> </a:t>
            </a:r>
            <a:r>
              <a:rPr lang="nl-NL" dirty="0" err="1"/>
              <a:t>correlation</a:t>
            </a:r>
            <a:r>
              <a:rPr lang="nl-NL" dirty="0"/>
              <a:t> </a:t>
            </a:r>
            <a:r>
              <a:rPr lang="nl-NL" dirty="0" err="1"/>
              <a:t>between</a:t>
            </a:r>
            <a:r>
              <a:rPr lang="nl-NL" dirty="0"/>
              <a:t> </a:t>
            </a:r>
            <a:r>
              <a:rPr lang="nl-NL" dirty="0" err="1"/>
              <a:t>distance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inclination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1864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A93C87-F0F0-4BC6-BDC5-2C6B968D78CF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77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29-11-2024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2.png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139644/contributions/534393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gi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ilkevanderschee.nl/trajectum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sites.google.com/view/govertnijs/trajectum" TargetMode="External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143000" y="2876822"/>
            <a:ext cx="10470319" cy="6858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GB" sz="3400" b="1" dirty="0"/>
              <a:t>Global analyses of </a:t>
            </a:r>
            <a:r>
              <a:rPr lang="en-GB" sz="3400" b="1" dirty="0" err="1"/>
              <a:t>ultrarelativistic</a:t>
            </a:r>
            <a:r>
              <a:rPr lang="en-GB" sz="3400" b="1" dirty="0"/>
              <a:t> </a:t>
            </a:r>
            <a:br>
              <a:rPr lang="en-GB" sz="3400" b="1" dirty="0"/>
            </a:br>
            <a:r>
              <a:rPr lang="en-GB" sz="3400" b="1" dirty="0"/>
              <a:t>heavy ions in the LHC era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2401196" y="3706426"/>
            <a:ext cx="9037638" cy="4714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2500" spc="-80" dirty="0">
                <a:solidFill>
                  <a:srgbClr val="C00000"/>
                </a:solidFill>
                <a:latin typeface="Tw Cen MT" pitchFamily="34" charset="0"/>
                <a:ea typeface="+mj-ea"/>
                <a:cs typeface="+mj-cs"/>
              </a:rPr>
              <a:t>Towards a precision analysis of heavy ion collisions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2111" y="5385618"/>
            <a:ext cx="687625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Wilke van der Schee</a:t>
            </a:r>
            <a:endParaRPr lang="nl-NL" sz="1700" dirty="0"/>
          </a:p>
          <a:p>
            <a:pPr algn="r"/>
            <a:r>
              <a:rPr lang="en-US" sz="1700" dirty="0"/>
              <a:t>NBI heavy ion seminar</a:t>
            </a:r>
          </a:p>
          <a:p>
            <a:pPr algn="r"/>
            <a:r>
              <a:rPr lang="en-US" sz="1700" dirty="0"/>
              <a:t>29 November 2024</a:t>
            </a:r>
            <a:endParaRPr lang="nl-NL" sz="1700" dirty="0"/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B2D6CF3D-6565-4D3C-B247-426A40C8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-67235" y="16164"/>
            <a:ext cx="1981200" cy="200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DB8A181-1E44-441D-9D0C-60EF415D7F30}"/>
              </a:ext>
            </a:extLst>
          </p:cNvPr>
          <p:cNvGrpSpPr/>
          <p:nvPr/>
        </p:nvGrpSpPr>
        <p:grpSpPr>
          <a:xfrm>
            <a:off x="5334000" y="4914152"/>
            <a:ext cx="3786139" cy="1355488"/>
            <a:chOff x="8815339" y="3893982"/>
            <a:chExt cx="3200400" cy="12098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0C7571-6D12-4694-9A9A-5A4F2C108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5339" y="4035366"/>
              <a:ext cx="3200400" cy="856205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CC32CFF-0B43-4745-BDCA-B35C525F5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FF66"/>
                </a:clrFrom>
                <a:clrTo>
                  <a:srgbClr val="00FF6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188073" y="3893982"/>
              <a:ext cx="437553" cy="120986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5F80112-7AF1-4D34-9D13-A1A17E361817}"/>
              </a:ext>
            </a:extLst>
          </p:cNvPr>
          <p:cNvSpPr txBox="1"/>
          <p:nvPr/>
        </p:nvSpPr>
        <p:spPr>
          <a:xfrm>
            <a:off x="2210971" y="4221112"/>
            <a:ext cx="929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Work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mostly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Govert Nijs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accent1">
                    <a:lumMod val="75000"/>
                  </a:schemeClr>
                </a:solidFill>
              </a:rPr>
              <a:t>Giuliano</a:t>
            </a:r>
            <a:r>
              <a:rPr lang="nl-NL" sz="1600" dirty="0">
                <a:solidFill>
                  <a:schemeClr val="accent1">
                    <a:lumMod val="75000"/>
                  </a:schemeClr>
                </a:solidFill>
              </a:rPr>
              <a:t> Giacalone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452FB49-E279-5A75-884E-91A4F9793CAE}"/>
              </a:ext>
            </a:extLst>
          </p:cNvPr>
          <p:cNvGrpSpPr/>
          <p:nvPr/>
        </p:nvGrpSpPr>
        <p:grpSpPr>
          <a:xfrm>
            <a:off x="2133600" y="-600006"/>
            <a:ext cx="3200400" cy="2342322"/>
            <a:chOff x="6400255" y="-862273"/>
            <a:chExt cx="5548320" cy="3909624"/>
          </a:xfrm>
        </p:grpSpPr>
        <p:pic>
          <p:nvPicPr>
            <p:cNvPr id="8" name="Picture 8" descr="Voorbeeld van het aangepaste UU-logo">
              <a:extLst>
                <a:ext uri="{FF2B5EF4-FFF2-40B4-BE49-F238E27FC236}">
                  <a16:creationId xmlns:a16="http://schemas.microsoft.com/office/drawing/2014/main" id="{28086C36-A740-D912-501D-A7553D142F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96" r="53750"/>
            <a:stretch/>
          </p:blipFill>
          <p:spPr bwMode="auto">
            <a:xfrm>
              <a:off x="6400255" y="-862273"/>
              <a:ext cx="3651958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Voorbeeld van het aangepaste UU-logo">
              <a:extLst>
                <a:ext uri="{FF2B5EF4-FFF2-40B4-BE49-F238E27FC236}">
                  <a16:creationId xmlns:a16="http://schemas.microsoft.com/office/drawing/2014/main" id="{7FC2BD33-B7ED-5BBC-F565-C5B52CAF84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85121"/>
            <a:stretch/>
          </p:blipFill>
          <p:spPr bwMode="auto">
            <a:xfrm>
              <a:off x="10134600" y="-762649"/>
              <a:ext cx="1813975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21F7384-BC6F-B362-EEB0-8ABAF257711E}"/>
              </a:ext>
            </a:extLst>
          </p:cNvPr>
          <p:cNvSpPr/>
          <p:nvPr/>
        </p:nvSpPr>
        <p:spPr>
          <a:xfrm>
            <a:off x="-216381" y="6264565"/>
            <a:ext cx="4407381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3D02AECA-F58F-D84D-51C7-DA0E0EA1E5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476" y="2020069"/>
            <a:ext cx="5250485" cy="4888949"/>
          </a:xfrm>
          <a:prstGeom prst="rect">
            <a:avLst/>
          </a:prstGeom>
        </p:spPr>
      </p:pic>
      <p:pic>
        <p:nvPicPr>
          <p:cNvPr id="14" name="Picture 1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2A40021B-F665-B0AA-BEE1-269E87B8F3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21470" r="13125"/>
          <a:stretch/>
        </p:blipFill>
        <p:spPr>
          <a:xfrm rot="10800000">
            <a:off x="7543800" y="-23705"/>
            <a:ext cx="4648200" cy="24156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F337E2-C581-44E0-931C-2CC2860D9FF2}"/>
              </a:ext>
            </a:extLst>
          </p:cNvPr>
          <p:cNvSpPr/>
          <p:nvPr/>
        </p:nvSpPr>
        <p:spPr>
          <a:xfrm>
            <a:off x="8229600" y="1850249"/>
            <a:ext cx="3953142" cy="42790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73076"/>
            <a:ext cx="7162800" cy="1142682"/>
          </a:xfrm>
        </p:spPr>
        <p:txBody>
          <a:bodyPr>
            <a:normAutofit/>
          </a:bodyPr>
          <a:lstStyle/>
          <a:p>
            <a:r>
              <a:rPr lang="en-US" sz="3200" dirty="0"/>
              <a:t>Performing a global analysis</a:t>
            </a:r>
            <a:endParaRPr lang="en-US" sz="3200" baseline="-25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43000" y="21336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Model depends on parameters non-linearly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Run model on 3000 `design’ points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Use an emulator for any point in parameter space (</a:t>
            </a:r>
            <a:r>
              <a:rPr lang="en-US" b="1" dirty="0">
                <a:solidFill>
                  <a:schemeClr val="accent1"/>
                </a:solidFill>
              </a:rPr>
              <a:t>GP</a:t>
            </a:r>
            <a:r>
              <a:rPr lang="en-US" dirty="0">
                <a:solidFill>
                  <a:schemeClr val="accent1"/>
                </a:solidFill>
              </a:rPr>
              <a:t>)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Markov Chain Monte Carlo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653 data points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Obtain posterior probability density of parameters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  <a:sym typeface="Wingdings" pitchFamily="2" charset="2"/>
              </a:rPr>
              <a:t>Compare posterior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  <a:sym typeface="Wingdings" pitchFamily="2" charset="2"/>
              </a:rPr>
              <a:t>Can include high statistics run</a:t>
            </a:r>
            <a:endParaRPr lang="en-US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2AD2C7-37E1-4FE5-917E-664C96AA87AE}"/>
              </a:ext>
            </a:extLst>
          </p:cNvPr>
          <p:cNvGrpSpPr/>
          <p:nvPr/>
        </p:nvGrpSpPr>
        <p:grpSpPr>
          <a:xfrm>
            <a:off x="8204233" y="388367"/>
            <a:ext cx="3392449" cy="1199918"/>
            <a:chOff x="5715000" y="381000"/>
            <a:chExt cx="3392449" cy="11999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37625CC-E7D1-4298-9973-5FC50D3AA201}"/>
                </a:ext>
              </a:extLst>
            </p:cNvPr>
            <p:cNvSpPr/>
            <p:nvPr/>
          </p:nvSpPr>
          <p:spPr>
            <a:xfrm>
              <a:off x="5715000" y="381000"/>
              <a:ext cx="3392449" cy="1199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25EFE0-629C-4F10-9095-801CD6A73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750031"/>
              <a:ext cx="3266055" cy="83088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8AB581-5F60-41EF-9ECA-2F09E1527537}"/>
                </a:ext>
              </a:extLst>
            </p:cNvPr>
            <p:cNvSpPr txBox="1"/>
            <p:nvPr/>
          </p:nvSpPr>
          <p:spPr>
            <a:xfrm>
              <a:off x="5786718" y="415540"/>
              <a:ext cx="2514600" cy="370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Bayes theorem:</a:t>
              </a:r>
            </a:p>
          </p:txBody>
        </p:sp>
      </p:grp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C9BC572D-0355-498D-AC39-F9CB15D0A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10</a:t>
            </a:fld>
            <a:r>
              <a:rPr lang="nl-NL" dirty="0"/>
              <a:t>/30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C3A764-A8A0-4A6E-BB6F-79D25D3AD252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BC44B3-6772-4FE2-BB42-8CABBB530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8729" y="2219581"/>
            <a:ext cx="3648049" cy="18490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C8E825-4546-4F0D-9C47-DBA9C8AE3C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0774" y="4099876"/>
            <a:ext cx="3656029" cy="18728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13F9AED-D82B-4726-AAC2-5CD0C3A5A454}"/>
              </a:ext>
            </a:extLst>
          </p:cNvPr>
          <p:cNvSpPr txBox="1"/>
          <p:nvPr/>
        </p:nvSpPr>
        <p:spPr>
          <a:xfrm>
            <a:off x="0" y="6590183"/>
            <a:ext cx="9296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LIGO, Properties of the Binary Black Hole Merger GW150914 (2016)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18F2F5-553D-4EBF-8DA9-8D51FF8B702F}"/>
              </a:ext>
            </a:extLst>
          </p:cNvPr>
          <p:cNvSpPr txBox="1"/>
          <p:nvPr/>
        </p:nvSpPr>
        <p:spPr>
          <a:xfrm>
            <a:off x="8229600" y="1841483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Same technique: gravitational waves</a:t>
            </a:r>
          </a:p>
        </p:txBody>
      </p:sp>
    </p:spTree>
    <p:extLst>
      <p:ext uri="{BB962C8B-B14F-4D97-AF65-F5344CB8AC3E}">
        <p14:creationId xmlns:p14="http://schemas.microsoft.com/office/powerpoint/2010/main" val="119939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51930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517" y="381000"/>
            <a:ext cx="10442448" cy="1295082"/>
          </a:xfrm>
        </p:spPr>
        <p:txBody>
          <a:bodyPr>
            <a:normAutofit/>
          </a:bodyPr>
          <a:lstStyle/>
          <a:p>
            <a:r>
              <a:rPr lang="en-US" sz="3000" dirty="0"/>
              <a:t>Design parameter-observable correlations: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12</a:t>
            </a:fld>
            <a:r>
              <a:rPr lang="nl-NL" dirty="0"/>
              <a:t>/30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58A081-CED6-4DCF-8637-2C20A0B9294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C774F-970C-4DE1-8F84-3825389811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267" y="1828800"/>
            <a:ext cx="11957465" cy="41851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4002DB-1F7E-B00C-4978-BB63ECDCEB90}"/>
              </a:ext>
            </a:extLst>
          </p:cNvPr>
          <p:cNvSpPr/>
          <p:nvPr/>
        </p:nvSpPr>
        <p:spPr>
          <a:xfrm>
            <a:off x="609600" y="5499101"/>
            <a:ext cx="11477898" cy="1523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122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63" y="0"/>
            <a:ext cx="11790437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838201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Prior</a:t>
            </a:r>
          </a:p>
        </p:txBody>
      </p:sp>
    </p:spTree>
    <p:extLst>
      <p:ext uri="{BB962C8B-B14F-4D97-AF65-F5344CB8AC3E}">
        <p14:creationId xmlns:p14="http://schemas.microsoft.com/office/powerpoint/2010/main" val="147257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Posterior</a:t>
            </a:r>
          </a:p>
        </p:txBody>
      </p:sp>
    </p:spTree>
    <p:extLst>
      <p:ext uri="{BB962C8B-B14F-4D97-AF65-F5344CB8AC3E}">
        <p14:creationId xmlns:p14="http://schemas.microsoft.com/office/powerpoint/2010/main" val="5800803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06FAF873-277A-4F82-9CDB-5E4EEBEED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15</a:t>
            </a:fld>
            <a:r>
              <a:rPr lang="nl-NL" dirty="0"/>
              <a:t>/30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7085" y="-348312"/>
            <a:ext cx="8458200" cy="1293813"/>
          </a:xfrm>
        </p:spPr>
        <p:txBody>
          <a:bodyPr>
            <a:normAutofit/>
          </a:bodyPr>
          <a:lstStyle/>
          <a:p>
            <a:r>
              <a:rPr lang="nl-NL" sz="3600" dirty="0"/>
              <a:t>Full posterior </a:t>
            </a:r>
            <a:r>
              <a:rPr lang="nl-NL" sz="3600" dirty="0" err="1"/>
              <a:t>distributions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447800"/>
            <a:ext cx="4038600" cy="4781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Some parameters better constrained than others</a:t>
            </a:r>
          </a:p>
          <a:p>
            <a:pPr marL="749808" lvl="1" indent="-457200"/>
            <a:r>
              <a:rPr lang="en-US" dirty="0"/>
              <a:t>Correlations add important information, e.g. width constrained much more accurately if </a:t>
            </a:r>
            <a:r>
              <a:rPr lang="en-US" i="1" dirty="0"/>
              <a:t>p </a:t>
            </a:r>
            <a:r>
              <a:rPr lang="en-US" dirty="0"/>
              <a:t>parameter is known</a:t>
            </a:r>
          </a:p>
          <a:p>
            <a:pPr marL="749808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3FB973-436E-41A5-86F2-154B5BADD7E4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A2E82-A013-0B78-F6AF-E41952230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992" y="65532"/>
            <a:ext cx="6721923" cy="62590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0B9FCD7-390E-B70D-817B-8E040DA90960}"/>
              </a:ext>
            </a:extLst>
          </p:cNvPr>
          <p:cNvSpPr/>
          <p:nvPr/>
        </p:nvSpPr>
        <p:spPr>
          <a:xfrm>
            <a:off x="6191250" y="4489450"/>
            <a:ext cx="5410200" cy="1905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1362330-2883-D7C4-048C-9E32F212A575}"/>
              </a:ext>
            </a:extLst>
          </p:cNvPr>
          <p:cNvCxnSpPr/>
          <p:nvPr/>
        </p:nvCxnSpPr>
        <p:spPr>
          <a:xfrm flipV="1">
            <a:off x="4419600" y="1219200"/>
            <a:ext cx="2209800" cy="1295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64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46EF1AF-8FF1-5B09-31F5-0FA6A4DC856B}"/>
              </a:ext>
            </a:extLst>
          </p:cNvPr>
          <p:cNvSpPr/>
          <p:nvPr/>
        </p:nvSpPr>
        <p:spPr>
          <a:xfrm>
            <a:off x="8666664" y="1765104"/>
            <a:ext cx="2687136" cy="31386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8458200" cy="1295082"/>
          </a:xfrm>
        </p:spPr>
        <p:txBody>
          <a:bodyPr>
            <a:normAutofit/>
          </a:bodyPr>
          <a:lstStyle/>
          <a:p>
            <a:r>
              <a:rPr lang="nl-NL" sz="3600" dirty="0"/>
              <a:t>The nucleon </a:t>
            </a:r>
            <a:r>
              <a:rPr lang="nl-NL" sz="3600" dirty="0" err="1"/>
              <a:t>width</a:t>
            </a:r>
            <a:r>
              <a:rPr lang="nl-NL" sz="3600" dirty="0"/>
              <a:t> </a:t>
            </a:r>
            <a:r>
              <a:rPr lang="nl-NL" sz="3600" dirty="0" err="1"/>
              <a:t>from</a:t>
            </a:r>
            <a:r>
              <a:rPr lang="nl-NL" sz="3600" dirty="0"/>
              <a:t> </a:t>
            </a:r>
            <a:r>
              <a:rPr lang="nl-NL" sz="3600" dirty="0" err="1"/>
              <a:t>Bayesian</a:t>
            </a:r>
            <a:r>
              <a:rPr lang="nl-NL" sz="3600" dirty="0"/>
              <a:t> scans</a:t>
            </a:r>
            <a:br>
              <a:rPr lang="nl-NL" sz="3600" dirty="0"/>
            </a:br>
            <a:r>
              <a:rPr lang="nl-NL" sz="2600" dirty="0" err="1">
                <a:solidFill>
                  <a:schemeClr val="accent5"/>
                </a:solidFill>
              </a:rPr>
              <a:t>Nucleons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grow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with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collision</a:t>
            </a:r>
            <a:r>
              <a:rPr lang="nl-NL" sz="2600" dirty="0">
                <a:solidFill>
                  <a:schemeClr val="accent5"/>
                </a:solidFill>
              </a:rPr>
              <a:t> energy, but </a:t>
            </a:r>
            <a:r>
              <a:rPr lang="nl-NL" sz="2600" dirty="0" err="1">
                <a:solidFill>
                  <a:schemeClr val="accent5"/>
                </a:solidFill>
              </a:rPr>
              <a:t>by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how</a:t>
            </a:r>
            <a:r>
              <a:rPr lang="nl-NL" sz="2600" dirty="0">
                <a:solidFill>
                  <a:schemeClr val="accent5"/>
                </a:solidFill>
              </a:rPr>
              <a:t> </a:t>
            </a:r>
            <a:r>
              <a:rPr lang="nl-NL" sz="2600" dirty="0" err="1">
                <a:solidFill>
                  <a:schemeClr val="accent5"/>
                </a:solidFill>
              </a:rPr>
              <a:t>much</a:t>
            </a:r>
            <a:r>
              <a:rPr lang="nl-NL" sz="2600" dirty="0">
                <a:solidFill>
                  <a:schemeClr val="accent5"/>
                </a:solidFill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402C82-04AD-4CBE-A60B-2E36FEC3810B}"/>
              </a:ext>
            </a:extLst>
          </p:cNvPr>
          <p:cNvSpPr txBox="1"/>
          <p:nvPr/>
        </p:nvSpPr>
        <p:spPr>
          <a:xfrm>
            <a:off x="2730554" y="2056066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nature physics, 2018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9AAF9157-3704-4406-8B09-39BD4D57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16</a:t>
            </a:fld>
            <a:r>
              <a:rPr lang="nl-NL" dirty="0"/>
              <a:t>/30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E40FBB26-5702-48DA-96D9-C5D7714947A2}"/>
              </a:ext>
            </a:extLst>
          </p:cNvPr>
          <p:cNvSpPr txBox="1">
            <a:spLocks/>
          </p:cNvSpPr>
          <p:nvPr/>
        </p:nvSpPr>
        <p:spPr>
          <a:xfrm>
            <a:off x="1009623" y="4248216"/>
            <a:ext cx="7070224" cy="3569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rgbClr val="0070C0"/>
                </a:solidFill>
              </a:rPr>
              <a:t>Nucleon width increased in 2018 (very significantly)</a:t>
            </a:r>
            <a:endParaRPr lang="en-US" sz="1800" b="0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70C0"/>
                </a:solidFill>
              </a:rPr>
              <a:t>Includes initial stage (free streaming)</a:t>
            </a:r>
          </a:p>
          <a:p>
            <a:r>
              <a:rPr lang="en-US" sz="1800" dirty="0">
                <a:solidFill>
                  <a:srgbClr val="0070C0"/>
                </a:solidFill>
              </a:rPr>
              <a:t>Inconsistent with total hadronic cross section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70C0"/>
                </a:solidFill>
              </a:rPr>
              <a:t>Measured only 2022 (!)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>
                <a:solidFill>
                  <a:srgbClr val="0070C0"/>
                </a:solidFill>
              </a:rPr>
              <a:t>Much smaller width (~0.62 </a:t>
            </a:r>
            <a:r>
              <a:rPr lang="en-US" sz="1800" b="0" dirty="0" err="1">
                <a:solidFill>
                  <a:srgbClr val="0070C0"/>
                </a:solidFill>
              </a:rPr>
              <a:t>fm</a:t>
            </a:r>
            <a:r>
              <a:rPr lang="en-US" sz="1800" b="0" dirty="0">
                <a:solidFill>
                  <a:srgbClr val="0070C0"/>
                </a:solidFill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69480-C125-CC92-4AA0-96784B9E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234" y="2434395"/>
            <a:ext cx="1119163" cy="1628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415AE-A9AB-61DE-C2C2-A1E2F0F1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176" y="2425991"/>
            <a:ext cx="1114048" cy="1629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2B236C-28B5-803B-7B36-EEC194313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746" y="2416934"/>
            <a:ext cx="1287356" cy="1787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5259DE-5CC9-873E-1A0B-111BCFDBBA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5377" y="2372746"/>
            <a:ext cx="1724044" cy="15224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FA41DEE-31D0-D2CC-BB6D-F7B9F18660B9}"/>
              </a:ext>
            </a:extLst>
          </p:cNvPr>
          <p:cNvSpPr txBox="1"/>
          <p:nvPr/>
        </p:nvSpPr>
        <p:spPr>
          <a:xfrm>
            <a:off x="1014549" y="2112017"/>
            <a:ext cx="13233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Duke + OSU, 2016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371E0D-0ACA-2A98-0CE9-CA2C235BFC4F}"/>
              </a:ext>
            </a:extLst>
          </p:cNvPr>
          <p:cNvSpPr txBox="1"/>
          <p:nvPr/>
        </p:nvSpPr>
        <p:spPr>
          <a:xfrm>
            <a:off x="4740316" y="2021695"/>
            <a:ext cx="181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w Cen MT" pitchFamily="34" charset="0"/>
              </a:rPr>
              <a:t>Trajectum</a:t>
            </a:r>
            <a:r>
              <a:rPr lang="en-US" sz="1100" dirty="0">
                <a:latin typeface="Tw Cen MT" pitchFamily="34" charset="0"/>
              </a:rPr>
              <a:t>,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9F4AA-3F6F-438C-2469-4DCBECE5EEAC}"/>
              </a:ext>
            </a:extLst>
          </p:cNvPr>
          <p:cNvSpPr txBox="1"/>
          <p:nvPr/>
        </p:nvSpPr>
        <p:spPr>
          <a:xfrm>
            <a:off x="7094558" y="1997341"/>
            <a:ext cx="3336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w Cen MT" pitchFamily="34" charset="0"/>
              </a:rPr>
              <a:t>JETSCAPE,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EB4F53-9532-A841-310E-0B336561CF79}"/>
              </a:ext>
            </a:extLst>
          </p:cNvPr>
          <p:cNvSpPr txBox="1"/>
          <p:nvPr/>
        </p:nvSpPr>
        <p:spPr>
          <a:xfrm>
            <a:off x="6660325" y="7010400"/>
            <a:ext cx="5105400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Initially, this disparity seems contradictory, but the shift occurred because the previous model lacked pre-equilibrium free streaming, which generally increases radial flow; smaller nucleons compensated by creating steep initial pressure gradients, thereby driving similar radial flow. As for the apparent truncation: It reflects our prior that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w &lt;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0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fm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, which is perhaps justified. After all,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w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is the width of a Gaussian, not a hard radius, so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w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= 1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fm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implies very large nucleons of diameter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∼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4–6 fm. If, based on physical considerations, we believe such large nucleons are unlikely, we could choose a prior with continuously decreasing probability as 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w →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  <a:r>
              <a:rPr lang="en-US" sz="1200" b="0" i="1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0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fm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(instead of a sudden cutoff), and the posterior distribution would smoothly drop to zero.</a:t>
            </a:r>
            <a: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br>
              <a:rPr lang="en-US" sz="1200" dirty="0">
                <a:latin typeface="Times" panose="02020603050405020304" pitchFamily="18" charset="0"/>
                <a:cs typeface="Times" panose="02020603050405020304" pitchFamily="18" charset="0"/>
              </a:rPr>
            </a:br>
            <a:endParaRPr lang="en-U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E3C20A8-B804-A1FA-6014-3387F13009A8}"/>
              </a:ext>
            </a:extLst>
          </p:cNvPr>
          <p:cNvSpPr txBox="1"/>
          <p:nvPr/>
        </p:nvSpPr>
        <p:spPr>
          <a:xfrm>
            <a:off x="6477000" y="5470745"/>
            <a:ext cx="487680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Initial stage gives more radial flow, which is countered by larger 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w is Gaussian width: nucleons would  have ~5 </a:t>
            </a:r>
            <a:r>
              <a:rPr lang="en-US" sz="1200" b="0" i="0" dirty="0" err="1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fm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 diameter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Such large nucleons are unlikely: cut off prior at 1 </a:t>
            </a:r>
            <a:r>
              <a:rPr lang="en-US" sz="1200" dirty="0" err="1">
                <a:solidFill>
                  <a:srgbClr val="00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fm</a:t>
            </a:r>
            <a:endParaRPr lang="en-US" sz="1200" b="0" i="0" dirty="0">
              <a:solidFill>
                <a:srgbClr val="000000"/>
              </a:solidFill>
              <a:effectLst/>
              <a:latin typeface="Times" panose="02020603050405020304" pitchFamily="18" charset="0"/>
              <a:cs typeface="Times" panose="02020603050405020304" pitchFamily="18" charset="0"/>
            </a:endParaRP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Times" panose="02020603050405020304" pitchFamily="18" charset="0"/>
                <a:cs typeface="Times" panose="02020603050405020304" pitchFamily="18" charset="0"/>
              </a:rPr>
              <a:t>PhD thesis Jonah Bernhard (p157)</a:t>
            </a:r>
            <a:endParaRPr lang="en-US" sz="12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62C9142-8A03-0DE5-3FA9-3F5901FC364E}"/>
              </a:ext>
            </a:extLst>
          </p:cNvPr>
          <p:cNvSpPr txBox="1"/>
          <p:nvPr/>
        </p:nvSpPr>
        <p:spPr>
          <a:xfrm>
            <a:off x="-36177" y="6609523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Govert Nijs, WS,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 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Hadronic Nucleus-Nucleus Cross Section and the Nucleon Size (2022)</a:t>
            </a:r>
            <a:endParaRPr lang="en-US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71366-7426-98AB-8A0F-4A6CA3A2416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8573" y="2230852"/>
            <a:ext cx="2452234" cy="2587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CAAB9-DCAC-1DEF-C88F-55566783BA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8792" y="23029"/>
            <a:ext cx="2597007" cy="1398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4B4DA-6A30-1DA1-D871-C6E1B0991A67}"/>
              </a:ext>
            </a:extLst>
          </p:cNvPr>
          <p:cNvSpPr txBox="1"/>
          <p:nvPr/>
        </p:nvSpPr>
        <p:spPr>
          <a:xfrm>
            <a:off x="8789935" y="1765104"/>
            <a:ext cx="1812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>
                <a:latin typeface="Tw Cen MT" pitchFamily="34" charset="0"/>
              </a:rPr>
              <a:t>Trajectum</a:t>
            </a:r>
            <a:r>
              <a:rPr lang="en-US" sz="1600" b="1" dirty="0">
                <a:latin typeface="Tw Cen MT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3842598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posterior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Three parameters are most sensitive to the neutron skin:</a:t>
            </a:r>
          </a:p>
          <a:p>
            <a:pPr marL="749808" lvl="1" indent="-457200"/>
            <a:r>
              <a:rPr lang="en-US" sz="1300" dirty="0"/>
              <a:t>The nucleon width and the Trento parameters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 and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q</a:t>
            </a:r>
          </a:p>
          <a:p>
            <a:pPr marL="749808" lvl="1" indent="-457200"/>
            <a:r>
              <a:rPr lang="en-US" sz="1300" dirty="0"/>
              <a:t>Small correlation with width (cross section is highly sensitive to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w</a:t>
            </a:r>
            <a:r>
              <a:rPr lang="en-US" sz="1300" dirty="0"/>
              <a:t>)</a:t>
            </a:r>
          </a:p>
          <a:p>
            <a:pPr marL="749808" lvl="1" indent="-457200"/>
            <a:r>
              <a:rPr lang="en-US" sz="1300" dirty="0"/>
              <a:t>Very strong anticorrelation with </a:t>
            </a:r>
            <a:r>
              <a:rPr lang="en-US" sz="1300" i="1" dirty="0"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300" dirty="0"/>
              <a:t>; centrality dependence is important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17</a:t>
            </a:fld>
            <a:r>
              <a:rPr lang="nl-NL" dirty="0"/>
              <a:t>/30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853ECC-51AD-9584-34DB-BC37B38E7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90" y="65532"/>
            <a:ext cx="3448525" cy="32110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92FA6-6F92-7EF4-68EE-4C2A42072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94596"/>
            <a:ext cx="3422732" cy="31095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3161" y="3350310"/>
            <a:ext cx="3371959" cy="305387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22BA80-6F9D-10DE-7178-34662DDB6AF3}"/>
              </a:ext>
            </a:extLst>
          </p:cNvPr>
          <p:cNvGrpSpPr/>
          <p:nvPr/>
        </p:nvGrpSpPr>
        <p:grpSpPr>
          <a:xfrm>
            <a:off x="0" y="-8720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A68589-2265-AE98-BF9B-AB07749948D4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CF5177E-5E29-161E-FC63-8A9F98AB5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488F82-17C4-4A8B-9211-5DF332C71877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Trento: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504768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– final result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2355456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Transform to neutron radius minus proton radius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Final result consistent but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Uncertainty is about 20% smaller than PREX II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Cross section is crucially important, but also centrality dependence</a:t>
            </a:r>
          </a:p>
          <a:p>
            <a:pPr marL="749808" lvl="1" indent="-457200"/>
            <a:r>
              <a:rPr lang="en-US" sz="1300" dirty="0"/>
              <a:t>Important to vary Trento parameters in particular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18</a:t>
            </a:fld>
            <a:r>
              <a:rPr lang="nl-NL" dirty="0"/>
              <a:t>/30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85CA0E-8D09-4382-95F4-1BE2638BE136}"/>
              </a:ext>
            </a:extLst>
          </p:cNvPr>
          <p:cNvSpPr txBox="1"/>
          <p:nvPr/>
        </p:nvSpPr>
        <p:spPr>
          <a:xfrm>
            <a:off x="0" y="6427113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PREX II, Accurate Determination of the Neutron Skin Thickness of </a:t>
            </a:r>
            <a:r>
              <a:rPr lang="en-US" sz="1100" baseline="30000" dirty="0">
                <a:solidFill>
                  <a:schemeClr val="bg1"/>
                </a:solidFill>
                <a:latin typeface="Tw Cen MT" pitchFamily="34" charset="0"/>
              </a:rPr>
              <a:t>208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Pb through Parity-Violation in Electron Scattering (2022)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Baishan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 et al, Ab initio predictions link the neutron skin of 208Pb to nuclear forces (2021)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DB2BD01-A8FF-4121-E013-077297CEF0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78896" y="33091"/>
            <a:ext cx="2151020" cy="1948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E01FA-A8A5-2093-4BB7-59D60A7AD9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000" y="2640883"/>
            <a:ext cx="4720321" cy="281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1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EB8A1B5F-0801-4AFF-A489-335B6A851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201B52-6441-4DBA-BACE-235977581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9DF3DBB-17DD-4058-A944-5578E18A0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1600200"/>
            <a:ext cx="10058400" cy="144938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prediction: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extremely </a:t>
            </a:r>
            <a:r>
              <a:rPr lang="en-US" sz="6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ultracentral</a:t>
            </a:r>
            <a:r>
              <a:rPr lang="en-US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collisions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038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801B-F3C1-4D7E-B3B3-731AC36A0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0400" y="152401"/>
            <a:ext cx="5181600" cy="990600"/>
          </a:xfrm>
        </p:spPr>
        <p:txBody>
          <a:bodyPr>
            <a:normAutofit/>
          </a:bodyPr>
          <a:lstStyle/>
          <a:p>
            <a:r>
              <a:rPr lang="en-US" sz="3500" dirty="0">
                <a:solidFill>
                  <a:schemeClr val="accent2">
                    <a:lumMod val="75000"/>
                  </a:schemeClr>
                </a:solidFill>
              </a:rPr>
              <a:t>Quark-gluon plasma (QGP)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8FAE63E-35E7-47D5-911A-2E675DA34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56" y="0"/>
            <a:ext cx="6766983" cy="634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93B922B-FC51-4771-A06B-C92375F7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</a:t>
            </a:fld>
            <a:r>
              <a:rPr lang="nl-NL" dirty="0"/>
              <a:t>/30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6F44B0F-EF0D-463A-8029-2E282ECDDF9E}"/>
              </a:ext>
            </a:extLst>
          </p:cNvPr>
          <p:cNvGraphicFramePr/>
          <p:nvPr/>
        </p:nvGraphicFramePr>
        <p:xfrm>
          <a:off x="7162800" y="1981200"/>
          <a:ext cx="4724400" cy="3928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86A453E5-7E5B-43B7-B6C8-E406FD9AE2FD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703E0C-8B9F-4778-9FE6-72A898DAF6AD}"/>
              </a:ext>
            </a:extLst>
          </p:cNvPr>
          <p:cNvSpPr/>
          <p:nvPr/>
        </p:nvSpPr>
        <p:spPr>
          <a:xfrm>
            <a:off x="1752600" y="990600"/>
            <a:ext cx="53340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DC68223-72F8-483C-B73F-AF5D87A198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29" t="16643" r="66615" b="74945"/>
          <a:stretch/>
        </p:blipFill>
        <p:spPr bwMode="auto">
          <a:xfrm>
            <a:off x="1787769" y="1028701"/>
            <a:ext cx="457201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DF9970-6227-4ED7-9DE1-F6A5C0FA0073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48400" y="2209800"/>
            <a:ext cx="277207" cy="4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684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5443601"/>
            <a:ext cx="8382000" cy="129508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A true </a:t>
            </a:r>
            <a:r>
              <a:rPr lang="en-US" sz="1700" i="1" dirty="0"/>
              <a:t>prediction</a:t>
            </a:r>
            <a:r>
              <a:rPr lang="en-US" sz="1700" dirty="0"/>
              <a:t> using hydrodynamics (rare these days…)</a:t>
            </a:r>
          </a:p>
          <a:p>
            <a:pPr marL="749808" lvl="1" indent="-457200"/>
            <a:r>
              <a:rPr lang="en-US" sz="1500" dirty="0"/>
              <a:t>Non-trivial curve; non-monotonicity was unexpected</a:t>
            </a:r>
          </a:p>
          <a:p>
            <a:pPr marL="749808" lvl="1" indent="-457200"/>
            <a:r>
              <a:rPr lang="en-US" sz="1500" dirty="0"/>
              <a:t>Extremely precise (&lt;0.1%) due to uncertainty </a:t>
            </a:r>
            <a:r>
              <a:rPr lang="en-US" sz="1500" i="1" dirty="0"/>
              <a:t>cancellations</a:t>
            </a:r>
            <a:r>
              <a:rPr lang="en-US" sz="1500" dirty="0"/>
              <a:t> in the ratio (theory &amp; experiment (!))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20</a:t>
            </a:fld>
            <a:r>
              <a:rPr lang="nl-NL" dirty="0"/>
              <a:t>/30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49E5A5-D8EE-5275-D725-A5B32AD41648}"/>
              </a:ext>
            </a:extLst>
          </p:cNvPr>
          <p:cNvSpPr txBox="1"/>
          <p:nvPr/>
        </p:nvSpPr>
        <p:spPr>
          <a:xfrm>
            <a:off x="0" y="6325543"/>
            <a:ext cx="1021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Gardim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Giuliano Giacalone and Jean-Yves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Govert Nijs and WS, Predictions and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postdictions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for relativistic lead and oxygen collisions with the computational simulation code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Trajectum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(2021)</a:t>
            </a:r>
          </a:p>
          <a:p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Austin </a:t>
            </a:r>
            <a:r>
              <a:rPr lang="en-US" sz="1000" dirty="0" err="1">
                <a:solidFill>
                  <a:schemeClr val="bg1"/>
                </a:solidFill>
                <a:latin typeface="Tw Cen MT" pitchFamily="34" charset="0"/>
              </a:rPr>
              <a:t>Baty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, Overview of Recent CMS results, 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  <a:hlinkClick r:id="rId3"/>
              </a:rPr>
              <a:t>https://indico.cern.ch/event/1139644/contributions/5343932/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 (see also </a:t>
            </a:r>
            <a:r>
              <a:rPr lang="en-US" sz="1000" b="1" dirty="0">
                <a:solidFill>
                  <a:schemeClr val="bg1"/>
                </a:solidFill>
                <a:latin typeface="Tw Cen MT" pitchFamily="34" charset="0"/>
              </a:rPr>
              <a:t>Cesar </a:t>
            </a:r>
            <a:r>
              <a:rPr lang="en-US" sz="1000" b="1" dirty="0" err="1">
                <a:solidFill>
                  <a:schemeClr val="bg1"/>
                </a:solidFill>
                <a:latin typeface="Tw Cen MT" pitchFamily="34" charset="0"/>
              </a:rPr>
              <a:t>Bernardes</a:t>
            </a:r>
            <a:r>
              <a:rPr lang="en-US" sz="1000" dirty="0">
                <a:solidFill>
                  <a:schemeClr val="bg1"/>
                </a:solidFill>
                <a:latin typeface="Tw Cen MT" pitchFamily="34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25B649-C5A3-F7C4-0860-8A95E7500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33090"/>
            <a:ext cx="9372600" cy="5281829"/>
          </a:xfrm>
          <a:prstGeom prst="rect">
            <a:avLst/>
          </a:prstGeom>
          <a:ln w="127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F6B66E9-9DAD-8B65-74DA-0EDB59AE0C61}"/>
              </a:ext>
            </a:extLst>
          </p:cNvPr>
          <p:cNvSpPr/>
          <p:nvPr/>
        </p:nvSpPr>
        <p:spPr>
          <a:xfrm>
            <a:off x="10431780" y="1667256"/>
            <a:ext cx="1219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95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What is happening?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10058400" cy="4367043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(Extremely) </a:t>
            </a:r>
            <a:r>
              <a:rPr lang="en-US" sz="1700" dirty="0" err="1"/>
              <a:t>ultracentral</a:t>
            </a:r>
            <a:r>
              <a:rPr lang="en-US" sz="1700" dirty="0"/>
              <a:t> collisions are not driven by impact parameter</a:t>
            </a:r>
          </a:p>
          <a:p>
            <a:pPr marL="749808" lvl="1" indent="-457200"/>
            <a:r>
              <a:rPr lang="en-US" sz="1500" dirty="0"/>
              <a:t>Size does not extend beyond radius Lead nucleus</a:t>
            </a:r>
          </a:p>
          <a:p>
            <a:pPr marL="749808" lvl="1" indent="-457200"/>
            <a:r>
              <a:rPr lang="en-US" sz="1500" dirty="0"/>
              <a:t>(Local) </a:t>
            </a:r>
            <a:r>
              <a:rPr lang="en-US" sz="1500" b="1" dirty="0"/>
              <a:t>fluctuations</a:t>
            </a:r>
            <a:r>
              <a:rPr lang="en-US" sz="1500" dirty="0"/>
              <a:t> drive up multiplicity</a:t>
            </a:r>
          </a:p>
          <a:p>
            <a:pPr marL="749808" lvl="1" indent="-457200"/>
            <a:r>
              <a:rPr lang="en-US" sz="1500" dirty="0"/>
              <a:t>Average </a:t>
            </a:r>
            <a:r>
              <a:rPr lang="en-US" sz="1500" b="1" dirty="0"/>
              <a:t>temperature</a:t>
            </a:r>
            <a:r>
              <a:rPr lang="en-US" sz="1500" dirty="0"/>
              <a:t> can still increase</a:t>
            </a:r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endParaRPr lang="en-US" sz="17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A simplified picture:</a:t>
            </a:r>
          </a:p>
          <a:p>
            <a:pPr marL="749808" lvl="1" indent="-457200"/>
            <a:r>
              <a:rPr lang="en-US" sz="1500" dirty="0"/>
              <a:t>Entropy increase </a:t>
            </a:r>
            <a:r>
              <a:rPr lang="en-US" sz="1500" dirty="0">
                <a:sym typeface="Wingdings" panose="05000000000000000000" pitchFamily="2" charset="2"/>
              </a:rPr>
              <a:t> multiplicity increases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Temperature increases  mean pt increases (assuming ideal hydro + constant `work’ done in rapidity direction)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Slope: sensitive to speed of sound (solely ?!):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21</a:t>
            </a:fld>
            <a:r>
              <a:rPr lang="nl-NL" dirty="0"/>
              <a:t>/30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E88AF3-5C22-A7D5-594E-D672BE2DE80B}"/>
              </a:ext>
            </a:extLst>
          </p:cNvPr>
          <p:cNvSpPr txBox="1"/>
          <p:nvPr/>
        </p:nvSpPr>
        <p:spPr>
          <a:xfrm>
            <a:off x="0" y="6590183"/>
            <a:ext cx="10210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Fernando G. </a:t>
            </a:r>
            <a:r>
              <a:rPr lang="en-US" sz="1100">
                <a:solidFill>
                  <a:schemeClr val="bg1"/>
                </a:solidFill>
                <a:latin typeface="Tw Cen MT" pitchFamily="34" charset="0"/>
              </a:rPr>
              <a:t>Gardim,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Giacalone and Jean-Yves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Ollitrault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The mean transverse momentum of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ultracentral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heavy-ion collisions: A new probe of hydrodynamics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5B8B78-4F12-B1A1-9C19-30EFB1359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5799194"/>
            <a:ext cx="2514600" cy="4980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F93881-2365-98E4-D9B5-8D38098A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886793"/>
            <a:ext cx="5515585" cy="19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81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shape of nuclei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50A33-681F-6C2F-DD40-0FFA48014C00}"/>
              </a:ext>
            </a:extLst>
          </p:cNvPr>
          <p:cNvSpPr txBox="1"/>
          <p:nvPr/>
        </p:nvSpPr>
        <p:spPr>
          <a:xfrm>
            <a:off x="-76199" y="6324600"/>
            <a:ext cx="108966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Benjamin Bally, James Daniel Brandenburg, 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Ulrich Heinz,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Shengli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Huang,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Jiangoyng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Jia, Dean Lee, Yen-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Jie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Lee, Wei Li, 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Matthew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Jacquelyn Noronha-Hostler, Mateusz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Ploskon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WS,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Bjoern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Chun Shen, Vittorio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Somà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Anthony Timmins,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Zhangbu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Xu and You Zhou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Imaging the initial condition of heavy-ion collisions and nuclear structure across the nuclide chart (2022)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850703-E0ED-A155-A90E-D56AE5531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667000"/>
            <a:ext cx="5049050" cy="2826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40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08F65-BCEA-450A-187E-D1A4E7127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5E44A-8AAB-3806-F340-F70BC78655B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2848916"/>
            <a:ext cx="6096000" cy="4781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Elliptic deformation (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baseline="-25000" dirty="0"/>
              <a:t>2</a:t>
            </a:r>
            <a:r>
              <a:rPr lang="en-US" sz="1800" dirty="0"/>
              <a:t>):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Was known from nuclear structure (</a:t>
            </a:r>
            <a:r>
              <a:rPr lang="en-US" sz="1800" dirty="0">
                <a:solidFill>
                  <a:srgbClr val="C00000"/>
                </a:solidFill>
              </a:rPr>
              <a:t>0.16</a:t>
            </a:r>
            <a:r>
              <a:rPr lang="en-US" sz="18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b="1" dirty="0"/>
              <a:t>Prediction</a:t>
            </a:r>
            <a:r>
              <a:rPr lang="en-US" sz="1800" dirty="0"/>
              <a:t> (MSc thesis Giacalone)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Xenon </a:t>
            </a:r>
            <a:r>
              <a:rPr lang="en-US" sz="1800" b="1" dirty="0">
                <a:sym typeface="Wingdings" panose="05000000000000000000" pitchFamily="2" charset="2"/>
              </a:rPr>
              <a:t>6 (!) </a:t>
            </a:r>
            <a:r>
              <a:rPr lang="en-US" sz="1800" dirty="0">
                <a:sym typeface="Wingdings" panose="05000000000000000000" pitchFamily="2" charset="2"/>
              </a:rPr>
              <a:t>hour run: slightly bigger effect</a:t>
            </a:r>
          </a:p>
          <a:p>
            <a:pPr marL="749808" lvl="1" indent="-457200">
              <a:buFont typeface="+mj-lt"/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Sophisticated nuclear structure (PGCM)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confirms slightly larger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b</a:t>
            </a:r>
            <a:r>
              <a:rPr lang="en-US" sz="1800" baseline="-25000" dirty="0">
                <a:sym typeface="Wingdings" panose="05000000000000000000" pitchFamily="2" charset="2"/>
              </a:rPr>
              <a:t>2</a:t>
            </a:r>
            <a:r>
              <a:rPr lang="en-US" sz="1800" dirty="0">
                <a:sym typeface="Wingdings" panose="05000000000000000000" pitchFamily="2" charset="2"/>
              </a:rPr>
              <a:t> (</a:t>
            </a:r>
            <a:r>
              <a:rPr lang="en-US" sz="1800" dirty="0">
                <a:solidFill>
                  <a:srgbClr val="C00000"/>
                </a:solidFill>
                <a:sym typeface="Wingdings" panose="05000000000000000000" pitchFamily="2" charset="2"/>
              </a:rPr>
              <a:t>0.19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4605CC-B499-A587-3BC6-D7BC6FC0B35C}"/>
              </a:ext>
            </a:extLst>
          </p:cNvPr>
          <p:cNvSpPr txBox="1">
            <a:spLocks/>
          </p:cNvSpPr>
          <p:nvPr/>
        </p:nvSpPr>
        <p:spPr>
          <a:xfrm>
            <a:off x="200615" y="1456351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deformed nucleus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769DA-C4AF-4328-81C6-6A511EF3F94D}"/>
              </a:ext>
            </a:extLst>
          </p:cNvPr>
          <p:cNvSpPr txBox="1"/>
          <p:nvPr/>
        </p:nvSpPr>
        <p:spPr>
          <a:xfrm>
            <a:off x="0" y="6329762"/>
            <a:ext cx="119634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Jacquelyn Noronha-Hostler, Matthew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and Jean-Yves Ollitrault, Hydrodynamic predictions for 5.44 TeV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Xe+Xe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collisions (2017)</a:t>
            </a:r>
          </a:p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Jacquelyn Noronha-Hostler, Matthew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Luzum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, Jean-Yves Ollitrault, Confronting hydrodynamic predictions with Xe-Xe data  (2018)</a:t>
            </a:r>
            <a:br>
              <a:rPr lang="en-GB" sz="1100" dirty="0">
                <a:solidFill>
                  <a:schemeClr val="bg1"/>
                </a:solidFill>
                <a:latin typeface="Tw Cen MT" pitchFamily="34" charset="0"/>
              </a:rPr>
            </a:b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1D6E8C-EB73-E5BA-B48F-0D4C94A9B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846510"/>
            <a:ext cx="2998127" cy="51649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EFBE21-3657-C879-1DD3-C10BDC8E5E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032530"/>
            <a:ext cx="3079362" cy="2038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5E2C29-47DC-9FA2-2E87-5834115F9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013115"/>
            <a:ext cx="2500816" cy="221250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C3EA0E33-E344-4D40-228E-2F0386A2E90F}"/>
              </a:ext>
            </a:extLst>
          </p:cNvPr>
          <p:cNvSpPr/>
          <p:nvPr/>
        </p:nvSpPr>
        <p:spPr>
          <a:xfrm rot="12551085">
            <a:off x="8251834" y="1800145"/>
            <a:ext cx="876842" cy="503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AB771AC-ADA9-CBB9-7740-48131DAA4509}"/>
              </a:ext>
            </a:extLst>
          </p:cNvPr>
          <p:cNvSpPr/>
          <p:nvPr/>
        </p:nvSpPr>
        <p:spPr>
          <a:xfrm rot="5400000">
            <a:off x="6404617" y="3290438"/>
            <a:ext cx="876842" cy="5033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C1A302-5312-3B9F-EB06-CF4D34E35C20}"/>
              </a:ext>
            </a:extLst>
          </p:cNvPr>
          <p:cNvSpPr txBox="1"/>
          <p:nvPr/>
        </p:nvSpPr>
        <p:spPr>
          <a:xfrm>
            <a:off x="9296400" y="264836"/>
            <a:ext cx="114185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err="1"/>
              <a:t>Prediction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187730-D906-4234-903D-852D924FA64A}"/>
              </a:ext>
            </a:extLst>
          </p:cNvPr>
          <p:cNvSpPr txBox="1"/>
          <p:nvPr/>
        </p:nvSpPr>
        <p:spPr>
          <a:xfrm>
            <a:off x="6406585" y="533652"/>
            <a:ext cx="126297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/>
              <a:t>Experiment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03068-A454-2A17-8D18-6E5F5B233FD9}"/>
              </a:ext>
            </a:extLst>
          </p:cNvPr>
          <p:cNvSpPr txBox="1"/>
          <p:nvPr/>
        </p:nvSpPr>
        <p:spPr>
          <a:xfrm>
            <a:off x="4898389" y="3134546"/>
            <a:ext cx="175939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dirty="0" err="1"/>
              <a:t>Improved</a:t>
            </a:r>
            <a:r>
              <a:rPr lang="nl-NL" dirty="0"/>
              <a:t> </a:t>
            </a:r>
            <a:r>
              <a:rPr lang="nl-NL" dirty="0" err="1"/>
              <a:t>theory</a:t>
            </a:r>
            <a:endParaRPr lang="en-GB" dirty="0"/>
          </a:p>
        </p:txBody>
      </p:sp>
      <p:pic>
        <p:nvPicPr>
          <p:cNvPr id="1026" name="Picture 2" descr="rugbyballs pro and club level as well as promotion">
            <a:extLst>
              <a:ext uri="{FF2B5EF4-FFF2-40B4-BE49-F238E27FC236}">
                <a16:creationId xmlns:a16="http://schemas.microsoft.com/office/drawing/2014/main" id="{D597E761-C1E3-E94E-0098-D275026E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77" y="78551"/>
            <a:ext cx="2239707" cy="143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697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5CC50-6FBC-B392-F80B-7B57B75A6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D547A-EFFA-00BD-FA01-BC3BCBA8E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31167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Elliptic deformation (</a:t>
            </a:r>
            <a:r>
              <a:rPr lang="en-US" sz="1800" dirty="0">
                <a:latin typeface="Symbol" panose="05050102010706020507" pitchFamily="18" charset="2"/>
              </a:rPr>
              <a:t>b</a:t>
            </a:r>
            <a:r>
              <a:rPr lang="en-US" sz="1800" baseline="-25000" dirty="0"/>
              <a:t>2</a:t>
            </a:r>
            <a:r>
              <a:rPr lang="en-US" sz="1800" dirty="0"/>
              <a:t>):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Prolate or oblate: still has symmetry axis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Triaxial: all axis are independent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Curiously (?) especially </a:t>
            </a:r>
            <a:r>
              <a:rPr lang="en-US" sz="1800" dirty="0">
                <a:latin typeface="Symbol" panose="05050102010706020507" pitchFamily="18" charset="2"/>
                <a:sym typeface="Wingdings" panose="05000000000000000000" pitchFamily="2" charset="2"/>
              </a:rPr>
              <a:t>r</a:t>
            </a:r>
            <a:r>
              <a:rPr lang="en-US" sz="1800" baseline="-25000" dirty="0">
                <a:sym typeface="Wingdings" panose="05000000000000000000" pitchFamily="2" charset="2"/>
              </a:rPr>
              <a:t>2</a:t>
            </a:r>
            <a:r>
              <a:rPr lang="en-US" sz="1800" dirty="0">
                <a:sym typeface="Wingdings" panose="05000000000000000000" pitchFamily="2" charset="2"/>
              </a:rPr>
              <a:t> observable sensitive</a:t>
            </a:r>
          </a:p>
          <a:p>
            <a:pPr marL="749808" lvl="1" indent="-457200">
              <a:buFont typeface="+mj-lt"/>
              <a:buAutoNum type="arabicPeriod"/>
            </a:pPr>
            <a:endParaRPr lang="en-US" sz="16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600" dirty="0">
                <a:sym typeface="Wingdings" panose="05000000000000000000" pitchFamily="2" charset="2"/>
              </a:rPr>
              <a:t>Measures correlation between </a:t>
            </a:r>
            <a:br>
              <a:rPr lang="en-US" sz="1600" dirty="0">
                <a:sym typeface="Wingdings" panose="05000000000000000000" pitchFamily="2" charset="2"/>
              </a:rPr>
            </a:br>
            <a:r>
              <a:rPr lang="en-US" sz="1600" dirty="0">
                <a:sym typeface="Wingdings" panose="05000000000000000000" pitchFamily="2" charset="2"/>
              </a:rPr>
              <a:t>elliptic flow and mean pt</a:t>
            </a:r>
            <a:br>
              <a:rPr lang="en-US" sz="1600" dirty="0">
                <a:sym typeface="Wingdings" panose="05000000000000000000" pitchFamily="2" charset="2"/>
              </a:rPr>
            </a:br>
            <a:endParaRPr lang="en-US" sz="16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What’s happening?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C3B1F1-F890-E16A-2B7B-9CBFCFF7E84C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triaxial nucleus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4F8EA7-1063-1115-70F5-24BA33D7A6B8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F73147-83AC-B600-A3E0-AB0CD64C6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074" y="1786690"/>
            <a:ext cx="2826925" cy="4171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5481CE-55F5-2C92-2771-6A10CA390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21" y="2235177"/>
            <a:ext cx="2799314" cy="34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45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208AE-8CAC-8155-378D-5686C906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3D0F8-E968-A892-56D5-8E2D3F77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231167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Smart trick: </a:t>
            </a:r>
            <a:r>
              <a:rPr lang="en-US" sz="1800" b="1" dirty="0"/>
              <a:t>two selections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800" dirty="0"/>
              <a:t>Central and large (full overlap,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Prolate: large v</a:t>
            </a:r>
            <a:r>
              <a:rPr lang="en-US" sz="1800" baseline="-25000" dirty="0"/>
              <a:t>2</a:t>
            </a:r>
            <a:r>
              <a:rPr lang="en-US" sz="1800" dirty="0"/>
              <a:t> (negative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Oblate: small v</a:t>
            </a:r>
            <a:r>
              <a:rPr lang="en-US" sz="1800" baseline="-25000" dirty="0"/>
              <a:t>2</a:t>
            </a:r>
            <a:r>
              <a:rPr lang="en-US" sz="1800" dirty="0"/>
              <a:t> (positive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Conclusion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 determines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Alternatively: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en-US" sz="1800" dirty="0"/>
              <a:t>Central and spherical (full overlap, low v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Prolate: small area, high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(negative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	Oblate: large area , low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(positive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>Conclusion </a:t>
            </a:r>
            <a:r>
              <a:rPr lang="en-US" sz="1800" dirty="0">
                <a:latin typeface="Symbol" panose="05050102010706020507" pitchFamily="18" charset="2"/>
              </a:rPr>
              <a:t>r</a:t>
            </a:r>
            <a:r>
              <a:rPr lang="en-US" sz="1800" baseline="-25000" dirty="0"/>
              <a:t>2</a:t>
            </a:r>
            <a:r>
              <a:rPr lang="en-US" sz="1800" dirty="0"/>
              <a:t> determines </a:t>
            </a:r>
            <a:r>
              <a:rPr lang="en-US" sz="1800" dirty="0">
                <a:latin typeface="Symbol" panose="05050102010706020507" pitchFamily="18" charset="2"/>
              </a:rPr>
              <a:t>g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</a:rPr>
              <a:t>Note: just v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doesn’t work, </a:t>
            </a:r>
            <a:r>
              <a:rPr lang="en-US" sz="1800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gives v</a:t>
            </a:r>
            <a:r>
              <a:rPr lang="en-US" sz="1800" baseline="-25000" dirty="0">
                <a:solidFill>
                  <a:srgbClr val="C00000"/>
                </a:solidFill>
              </a:rPr>
              <a:t>2</a:t>
            </a:r>
            <a:r>
              <a:rPr lang="en-US" sz="1800" dirty="0">
                <a:solidFill>
                  <a:srgbClr val="C00000"/>
                </a:solidFill>
              </a:rPr>
              <a:t> in both cases (!)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8AB12C5-E197-0192-AE54-1C2938960D82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triaxial nucleus: what’s happening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4AAFB6-8DDE-CB7F-62A1-0226F8966412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Benjamin Bally, Michael Bender, Giuliano Giacalone and Vittorio Soma, Evidence of the triaxial structure of </a:t>
            </a:r>
            <a:r>
              <a:rPr lang="en-GB" sz="1100" baseline="30000" dirty="0">
                <a:solidFill>
                  <a:schemeClr val="bg1"/>
                </a:solidFill>
                <a:latin typeface="Tw Cen MT" pitchFamily="34" charset="0"/>
              </a:rPr>
              <a:t>129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Xe at the Large Hadron Collider (2021)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D8B28F-4700-7479-9941-74E889DBA3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65074" y="2042487"/>
            <a:ext cx="2826925" cy="36601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BBCB87-EAF5-256F-9188-7CF4757DD5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921" y="2235177"/>
            <a:ext cx="2799314" cy="344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68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1C963-29FA-3797-ED86-C415E01D0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54F4F-8698-C67E-1D3B-B6DECB3DA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05000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 big picture again: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C6F9B2-3375-6C59-F3D1-8B6D62D33C36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global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770E70-07B5-6DA3-33EC-27475E018D0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With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Govert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and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Giuliano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CD1E5F-683B-7246-E037-8070AB2D2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7000" y="0"/>
            <a:ext cx="1765610" cy="2286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2AEBF01-A50B-86FA-7B2A-9B983391F415}"/>
              </a:ext>
            </a:extLst>
          </p:cNvPr>
          <p:cNvGrpSpPr/>
          <p:nvPr/>
        </p:nvGrpSpPr>
        <p:grpSpPr>
          <a:xfrm>
            <a:off x="0" y="2286000"/>
            <a:ext cx="12192000" cy="3745948"/>
            <a:chOff x="0" y="2563796"/>
            <a:chExt cx="12192000" cy="37459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A475887-C757-93DD-F752-46737BDE3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563796"/>
              <a:ext cx="12192000" cy="3745948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9AA3277-ADE0-C1C1-F0BD-853884B57AA3}"/>
                </a:ext>
              </a:extLst>
            </p:cNvPr>
            <p:cNvCxnSpPr/>
            <p:nvPr/>
          </p:nvCxnSpPr>
          <p:spPr>
            <a:xfrm>
              <a:off x="38100" y="5791200"/>
              <a:ext cx="457200" cy="3048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1A60CA8-3C2B-7A6A-D912-3AB0BE3E22CD}"/>
                </a:ext>
              </a:extLst>
            </p:cNvPr>
            <p:cNvCxnSpPr/>
            <p:nvPr/>
          </p:nvCxnSpPr>
          <p:spPr>
            <a:xfrm>
              <a:off x="2438400" y="2895600"/>
              <a:ext cx="457200" cy="3048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6BBEB5B-D13E-1464-0432-2FC0EF03CF47}"/>
                </a:ext>
              </a:extLst>
            </p:cNvPr>
            <p:cNvCxnSpPr/>
            <p:nvPr/>
          </p:nvCxnSpPr>
          <p:spPr>
            <a:xfrm>
              <a:off x="2286000" y="5562600"/>
              <a:ext cx="457200" cy="30480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60374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E27FC-548C-5052-A389-C2BD6C312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0B7D1-6143-7809-D495-103EDA441E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05000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 bit more precise: (emulated) parameter dependence at MAP: </a:t>
            </a:r>
            <a:endParaRPr lang="en-US" sz="1800" b="1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0298668-2692-9338-195A-32951679589E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Xenon-129: a global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8AF20E-A304-51B0-16A7-1D8C4620BED5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With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Govert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and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Giuliano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8A9645-156D-2186-DDB7-2862B5F6A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01742" y="76201"/>
            <a:ext cx="1765610" cy="2286000"/>
          </a:xfrm>
          <a:prstGeom prst="rect">
            <a:avLst/>
          </a:prstGeom>
        </p:spPr>
      </p:pic>
      <p:pic>
        <p:nvPicPr>
          <p:cNvPr id="6" name="Picture 5" descr="A collage of graphs and equations&#10;&#10;Description automatically generated">
            <a:extLst>
              <a:ext uri="{FF2B5EF4-FFF2-40B4-BE49-F238E27FC236}">
                <a16:creationId xmlns:a16="http://schemas.microsoft.com/office/drawing/2014/main" id="{8CD38767-6E87-2A61-C8CD-0F849E0123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98955"/>
            <a:ext cx="8181152" cy="379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143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0C4B0-82BF-779D-F2D0-330DD7C43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A3F6B-87B6-2EBA-08DE-2EA0F641D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905000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Beta2 is very robust, gamma more difficult, but </a:t>
            </a:r>
            <a:br>
              <a:rPr lang="en-US" sz="1800" b="1" dirty="0"/>
            </a:br>
            <a:r>
              <a:rPr lang="en-US" sz="1800" b="1" dirty="0"/>
              <a:t>hopeful we can get meaningful constraints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698111F-07C3-EB08-B6A6-AEE5358463E2}"/>
              </a:ext>
            </a:extLst>
          </p:cNvPr>
          <p:cNvSpPr txBox="1">
            <a:spLocks/>
          </p:cNvSpPr>
          <p:nvPr/>
        </p:nvSpPr>
        <p:spPr>
          <a:xfrm>
            <a:off x="1066800" y="419060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Very preliminary results (and are still changing…)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36177-8360-E1B1-2263-3C4B9DEF1B4A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With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Govert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and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Giuliano</a:t>
            </a:r>
            <a:endParaRPr lang="en-GB" sz="1100" dirty="0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5" name="Picture 4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E1007C0D-DF8A-EC1E-9C52-3981098A33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048000"/>
            <a:ext cx="5962037" cy="24186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368A59-CD41-E187-1C1B-B4A2F7638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1600200"/>
            <a:ext cx="2335165" cy="21196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B0F09E-7B0B-88F4-6E6A-E3C95DF43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0304" y="152400"/>
            <a:ext cx="2348944" cy="21196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94280E-E9F7-87EF-67B6-1157B0783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7800" y="2545083"/>
            <a:ext cx="2580773" cy="2287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785B6F8-26BA-E60E-6099-807C7EAAE2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300" y="5071537"/>
            <a:ext cx="1802668" cy="14147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7F2879-93E1-9C14-8964-3D17DF723D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830" y="5014798"/>
            <a:ext cx="1802669" cy="148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91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4084-3070-1C80-FD77-09CF08287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72C90-9EB1-BBC0-115A-45A07E40F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804584"/>
            <a:ext cx="6096000" cy="4781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Two big surprises (at least to me </a:t>
            </a:r>
            <a:r>
              <a:rPr lang="en-US" sz="1800" dirty="0">
                <a:sym typeface="Wingdings" panose="05000000000000000000" pitchFamily="2" charset="2"/>
              </a:rPr>
              <a:t>)</a:t>
            </a: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16</a:t>
            </a:r>
            <a:r>
              <a:rPr lang="en-US" sz="1800" dirty="0"/>
              <a:t>O alphas do not form a regular tetrahedron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/>
              <a:t>more like two coupled rods </a:t>
            </a:r>
            <a:br>
              <a:rPr lang="en-US" sz="1800" dirty="0"/>
            </a:br>
            <a:r>
              <a:rPr lang="en-US" sz="1800" dirty="0"/>
              <a:t>Similar results in NLEFT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  <a:p>
            <a:pPr marL="457200" indent="-457200">
              <a:buFont typeface="+mj-lt"/>
              <a:buAutoNum type="arabicPeriod"/>
            </a:pPr>
            <a:r>
              <a:rPr lang="en-US" sz="1800" baseline="30000" dirty="0"/>
              <a:t>20</a:t>
            </a:r>
            <a:r>
              <a:rPr lang="en-US" sz="1800" dirty="0"/>
              <a:t>Ne alphas do not form a bipyramid (!)</a:t>
            </a:r>
            <a:br>
              <a:rPr lang="en-US" sz="1800" dirty="0"/>
            </a:br>
            <a:r>
              <a:rPr lang="en-US" sz="1800" dirty="0">
                <a:sym typeface="Wingdings" panose="05000000000000000000" pitchFamily="2" charset="2"/>
              </a:rPr>
              <a:t> seemingly randomly placed on top…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(was a challenge to find due to breaking of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symmetry, credit to Benjamin Bally)</a:t>
            </a:r>
            <a:br>
              <a:rPr lang="en-US" sz="1800" dirty="0">
                <a:sym typeface="Wingdings" panose="05000000000000000000" pitchFamily="2" charset="2"/>
              </a:rPr>
            </a:b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800" dirty="0">
                <a:sym typeface="Wingdings" panose="05000000000000000000" pitchFamily="2" charset="2"/>
              </a:rPr>
              <a:t>Of course the intuition of alphas as point particles</a:t>
            </a:r>
            <a:br>
              <a:rPr lang="en-US" sz="1800" dirty="0">
                <a:sym typeface="Wingdings" panose="05000000000000000000" pitchFamily="2" charset="2"/>
              </a:rPr>
            </a:br>
            <a:r>
              <a:rPr lang="en-US" sz="1800" dirty="0">
                <a:sym typeface="Wingdings" panose="05000000000000000000" pitchFamily="2" charset="2"/>
              </a:rPr>
              <a:t>with interaction energy is really quite naïve…</a:t>
            </a:r>
          </a:p>
          <a:p>
            <a:pPr marL="457200" indent="-457200">
              <a:buFont typeface="+mj-lt"/>
              <a:buAutoNum type="arabicPeriod"/>
            </a:pPr>
            <a:endParaRPr lang="en-US" sz="18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9BDC64-909F-FA1E-4FB6-22A96050E11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145198-2B91-03FD-B35C-AEB9B0104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48" y="3957757"/>
            <a:ext cx="3048000" cy="2900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325213-D2B4-2146-0BBB-D9A022206F2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91008" y="845972"/>
            <a:ext cx="2400592" cy="2678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8B5979-909F-64B8-3CE3-7C84F7EB4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497" y="3719946"/>
            <a:ext cx="1881472" cy="2780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7345DAC-09CF-FAD8-F87C-7507B39C7A95}"/>
              </a:ext>
            </a:extLst>
          </p:cNvPr>
          <p:cNvSpPr txBox="1">
            <a:spLocks/>
          </p:cNvSpPr>
          <p:nvPr/>
        </p:nvSpPr>
        <p:spPr>
          <a:xfrm>
            <a:off x="3927724" y="2282"/>
            <a:ext cx="10442448" cy="9687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C00000"/>
                </a:solidFill>
              </a:rPr>
              <a:t>Alphas from nuclear 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1E83D-60A2-8A71-367B-6D1921C84F16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DC013-6567-0103-0C45-3C99DD8FCE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36527"/>
          <a:stretch/>
        </p:blipFill>
        <p:spPr>
          <a:xfrm>
            <a:off x="0" y="-8159"/>
            <a:ext cx="3750991" cy="168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8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E514D-BBB5-4907-990D-34C3688B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5400" y="-73005"/>
            <a:ext cx="10058400" cy="1449387"/>
          </a:xfrm>
        </p:spPr>
        <p:txBody>
          <a:bodyPr/>
          <a:lstStyle/>
          <a:p>
            <a:r>
              <a:rPr lang="en-US" dirty="0"/>
              <a:t>How to create QGP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C6BF-9075-4FBC-BD4F-E42C2A9D0C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25705" y="1534080"/>
            <a:ext cx="10058400" cy="4022725"/>
          </a:xfrm>
        </p:spPr>
        <p:txBody>
          <a:bodyPr>
            <a:normAutofit/>
          </a:bodyPr>
          <a:lstStyle/>
          <a:p>
            <a:r>
              <a:rPr lang="en-US" sz="2200" dirty="0"/>
              <a:t>Colliding heavy nuclei (Pb) at high energies</a:t>
            </a:r>
          </a:p>
          <a:p>
            <a:r>
              <a:rPr lang="en-US" sz="2200" dirty="0"/>
              <a:t>Lorentz gamma factor up to 2500</a:t>
            </a:r>
          </a:p>
        </p:txBody>
      </p:sp>
      <p:pic>
        <p:nvPicPr>
          <p:cNvPr id="11266" name="Picture 2" descr="Perfect Liquid' Quark-Gluon Plasma is the Most Vortical Fluid | BNL Newsroom">
            <a:extLst>
              <a:ext uri="{FF2B5EF4-FFF2-40B4-BE49-F238E27FC236}">
                <a16:creationId xmlns:a16="http://schemas.microsoft.com/office/drawing/2014/main" id="{F354DDFA-4AD2-429A-BD34-07684544C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931" y="3505200"/>
            <a:ext cx="255107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42287A1-4646-4A1E-B3A7-60B36B70C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371" y="3505200"/>
            <a:ext cx="2541764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Volume 13 Issue 6">
            <a:extLst>
              <a:ext uri="{FF2B5EF4-FFF2-40B4-BE49-F238E27FC236}">
                <a16:creationId xmlns:a16="http://schemas.microsoft.com/office/drawing/2014/main" id="{CF4DEB7D-17F7-46D7-9A93-AF8426435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128" y="3505200"/>
            <a:ext cx="2559389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Quark soup by scientific american - [PDF Document]">
            <a:extLst>
              <a:ext uri="{FF2B5EF4-FFF2-40B4-BE49-F238E27FC236}">
                <a16:creationId xmlns:a16="http://schemas.microsoft.com/office/drawing/2014/main" id="{F99A4547-CA43-4045-B79D-B0ACAABA5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80" y="3505200"/>
            <a:ext cx="2496798" cy="336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FEF19C-3760-4931-8B04-A0E9C40D63A0}"/>
              </a:ext>
            </a:extLst>
          </p:cNvPr>
          <p:cNvSpPr txBox="1"/>
          <p:nvPr/>
        </p:nvSpPr>
        <p:spPr>
          <a:xfrm>
            <a:off x="375756" y="278261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Hottest fluid: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10</a:t>
            </a:r>
            <a:r>
              <a:rPr lang="en-US" sz="2000" baseline="30000" dirty="0">
                <a:solidFill>
                  <a:srgbClr val="C00000"/>
                </a:solidFill>
              </a:rPr>
              <a:t>12</a:t>
            </a:r>
            <a:r>
              <a:rPr lang="en-US" sz="2000" dirty="0">
                <a:solidFill>
                  <a:srgbClr val="C00000"/>
                </a:solidFill>
              </a:rPr>
              <a:t> 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9A4AF5-9FF9-4239-9969-05C3E62553E1}"/>
              </a:ext>
            </a:extLst>
          </p:cNvPr>
          <p:cNvSpPr txBox="1"/>
          <p:nvPr/>
        </p:nvSpPr>
        <p:spPr>
          <a:xfrm>
            <a:off x="9280931" y="276422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Most vortical fluid:</a:t>
            </a:r>
          </a:p>
          <a:p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</a:rPr>
              <a:t>w</a:t>
            </a:r>
            <a:r>
              <a:rPr lang="en-US" sz="2000" dirty="0">
                <a:solidFill>
                  <a:srgbClr val="C00000"/>
                </a:solidFill>
              </a:rPr>
              <a:t> ~ 10</a:t>
            </a:r>
            <a:r>
              <a:rPr lang="en-US" sz="2000" baseline="30000" dirty="0">
                <a:solidFill>
                  <a:srgbClr val="C00000"/>
                </a:solidFill>
              </a:rPr>
              <a:t>22</a:t>
            </a:r>
            <a:r>
              <a:rPr lang="en-US" sz="2000" dirty="0">
                <a:solidFill>
                  <a:srgbClr val="C00000"/>
                </a:solidFill>
              </a:rPr>
              <a:t>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79E003-F1E6-4991-B954-008FAB903CB8}"/>
              </a:ext>
            </a:extLst>
          </p:cNvPr>
          <p:cNvSpPr txBox="1"/>
          <p:nvPr/>
        </p:nvSpPr>
        <p:spPr>
          <a:xfrm>
            <a:off x="3433371" y="2764224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Smallest fluid:</a:t>
            </a:r>
          </a:p>
          <a:p>
            <a:r>
              <a:rPr lang="en-US" sz="2000" dirty="0">
                <a:solidFill>
                  <a:srgbClr val="C00000"/>
                </a:solidFill>
              </a:rPr>
              <a:t>~ 2 </a:t>
            </a:r>
            <a:r>
              <a:rPr lang="en-US" sz="2000" dirty="0" err="1">
                <a:solidFill>
                  <a:srgbClr val="C00000"/>
                </a:solidFill>
              </a:rPr>
              <a:t>fm</a:t>
            </a:r>
            <a:r>
              <a:rPr lang="en-US" sz="2000" dirty="0">
                <a:solidFill>
                  <a:srgbClr val="C00000"/>
                </a:solidFill>
              </a:rPr>
              <a:t> living 10</a:t>
            </a:r>
            <a:r>
              <a:rPr lang="en-US" sz="2000" baseline="30000" dirty="0">
                <a:solidFill>
                  <a:srgbClr val="C00000"/>
                </a:solidFill>
              </a:rPr>
              <a:t>-23</a:t>
            </a:r>
            <a:r>
              <a:rPr lang="en-US" sz="2000" dirty="0">
                <a:solidFill>
                  <a:srgbClr val="C00000"/>
                </a:solidFill>
              </a:rPr>
              <a:t> 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CC8164-7D24-48F2-B951-F94752DD68F7}"/>
              </a:ext>
            </a:extLst>
          </p:cNvPr>
          <p:cNvSpPr txBox="1"/>
          <p:nvPr/>
        </p:nvSpPr>
        <p:spPr>
          <a:xfrm>
            <a:off x="6400800" y="2759505"/>
            <a:ext cx="466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Most perfect/strange:</a:t>
            </a:r>
          </a:p>
          <a:p>
            <a:r>
              <a:rPr lang="en-US" sz="2000" dirty="0">
                <a:solidFill>
                  <a:srgbClr val="C0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>
                <a:solidFill>
                  <a:srgbClr val="C00000"/>
                </a:solidFill>
              </a:rPr>
              <a:t>/s ~ 0.08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A3851D2-1C14-4111-B067-07FD61AECDA1}"/>
              </a:ext>
            </a:extLst>
          </p:cNvPr>
          <p:cNvGrpSpPr/>
          <p:nvPr/>
        </p:nvGrpSpPr>
        <p:grpSpPr>
          <a:xfrm>
            <a:off x="7266005" y="630078"/>
            <a:ext cx="4380152" cy="1708734"/>
            <a:chOff x="7162800" y="790019"/>
            <a:chExt cx="4380152" cy="170873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2A2B0B6-DC48-40A9-85F0-2668A85DCDAB}"/>
                </a:ext>
              </a:extLst>
            </p:cNvPr>
            <p:cNvGrpSpPr/>
            <p:nvPr/>
          </p:nvGrpSpPr>
          <p:grpSpPr>
            <a:xfrm>
              <a:off x="7162800" y="811630"/>
              <a:ext cx="3268404" cy="1687123"/>
              <a:chOff x="2057401" y="3506033"/>
              <a:chExt cx="3824709" cy="2108003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BDD4A7F3-37B1-44FA-9AFB-135EE7ED90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997" t="22375" r="19996" b="28514"/>
              <a:stretch/>
            </p:blipFill>
            <p:spPr>
              <a:xfrm>
                <a:off x="2057401" y="3657601"/>
                <a:ext cx="1746683" cy="1693753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BEB93DEF-1917-4524-AA42-38EC5955B9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89" t="4451" r="40000" b="7777"/>
              <a:stretch/>
            </p:blipFill>
            <p:spPr>
              <a:xfrm>
                <a:off x="4999893" y="3506033"/>
                <a:ext cx="507023" cy="2108003"/>
              </a:xfrm>
              <a:prstGeom prst="rect">
                <a:avLst/>
              </a:prstGeom>
            </p:spPr>
          </p:pic>
          <p:sp>
            <p:nvSpPr>
              <p:cNvPr id="8" name="Arrow: Right 7">
                <a:extLst>
                  <a:ext uri="{FF2B5EF4-FFF2-40B4-BE49-F238E27FC236}">
                    <a16:creationId xmlns:a16="http://schemas.microsoft.com/office/drawing/2014/main" id="{4D46A8A6-06E7-473E-B968-365356402BBA}"/>
                  </a:ext>
                </a:extLst>
              </p:cNvPr>
              <p:cNvSpPr/>
              <p:nvPr/>
            </p:nvSpPr>
            <p:spPr>
              <a:xfrm>
                <a:off x="3900798" y="4191000"/>
                <a:ext cx="762000" cy="457200"/>
              </a:xfrm>
              <a:prstGeom prst="rightArrow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2062E70-BDC3-48D3-BDA9-E5BC7DF1B4A3}"/>
                  </a:ext>
                </a:extLst>
              </p:cNvPr>
              <p:cNvSpPr txBox="1"/>
              <p:nvPr/>
            </p:nvSpPr>
            <p:spPr>
              <a:xfrm rot="5400000">
                <a:off x="5334203" y="4387208"/>
                <a:ext cx="726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16 </a:t>
                </a:r>
                <a:r>
                  <a:rPr lang="en-US" dirty="0" err="1"/>
                  <a:t>fm</a:t>
                </a:r>
                <a:endParaRPr lang="en-GB" dirty="0"/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6362AFA-B7A2-4A0F-BA3D-688D0289D6BE}"/>
                  </a:ext>
                </a:extLst>
              </p:cNvPr>
              <p:cNvCxnSpPr/>
              <p:nvPr/>
            </p:nvCxnSpPr>
            <p:spPr>
              <a:xfrm flipV="1">
                <a:off x="5723847" y="3581400"/>
                <a:ext cx="8764" cy="6096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30A82C-BE13-43DD-B9DA-2B26D0DC87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4451" r="40000" b="7777"/>
            <a:stretch/>
          </p:blipFill>
          <p:spPr>
            <a:xfrm>
              <a:off x="11109676" y="790019"/>
              <a:ext cx="433276" cy="1687123"/>
            </a:xfrm>
            <a:prstGeom prst="rect">
              <a:avLst/>
            </a:prstGeom>
          </p:spPr>
        </p:pic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7A540C17-675E-49E5-BC6A-EA5D782B9491}"/>
                </a:ext>
              </a:extLst>
            </p:cNvPr>
            <p:cNvSpPr/>
            <p:nvPr/>
          </p:nvSpPr>
          <p:spPr>
            <a:xfrm rot="10800000">
              <a:off x="10803823" y="1481720"/>
              <a:ext cx="278363" cy="22552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B15C68D-CE6F-4F22-98DB-6E428C5F151A}"/>
              </a:ext>
            </a:extLst>
          </p:cNvPr>
          <p:cNvCxnSpPr>
            <a:cxnSpLocks/>
          </p:cNvCxnSpPr>
          <p:nvPr/>
        </p:nvCxnSpPr>
        <p:spPr>
          <a:xfrm>
            <a:off x="10399165" y="1874054"/>
            <a:ext cx="0" cy="443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A9AA4CF-1E88-1BF0-BDBC-C502F41D62A8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2453850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30</a:t>
            </a:fld>
            <a:r>
              <a:rPr lang="nl-NL" dirty="0"/>
              <a:t>/30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Discussion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50950" y="1111250"/>
            <a:ext cx="7712869" cy="505301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Exciting progress using global analyses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Heavy ion collisions towards percent level precision</a:t>
            </a:r>
          </a:p>
          <a:p>
            <a:pPr lvl="1">
              <a:buClr>
                <a:schemeClr val="accent6"/>
              </a:buClr>
            </a:pPr>
            <a:r>
              <a:rPr lang="en-US" dirty="0" err="1">
                <a:solidFill>
                  <a:srgbClr val="000000"/>
                </a:solidFill>
              </a:rPr>
              <a:t>Ultracentral</a:t>
            </a:r>
            <a:r>
              <a:rPr lang="en-US" dirty="0">
                <a:solidFill>
                  <a:srgbClr val="000000"/>
                </a:solidFill>
              </a:rPr>
              <a:t> prediction non-trivially verified by CMS experiment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Nuclear structure becoming relevant and interesting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First study for neutron skin, many improvements possible</a:t>
            </a:r>
          </a:p>
          <a:p>
            <a:pPr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A fun understanding of Xenon-129 </a:t>
            </a:r>
            <a:r>
              <a:rPr lang="en-US" dirty="0" err="1">
                <a:solidFill>
                  <a:srgbClr val="000000"/>
                </a:solidFill>
              </a:rPr>
              <a:t>collisisions</a:t>
            </a:r>
            <a:endParaRPr lang="en-US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endParaRPr lang="en-US" sz="800" dirty="0">
              <a:solidFill>
                <a:srgbClr val="000000"/>
              </a:solidFill>
            </a:endParaRPr>
          </a:p>
          <a:p>
            <a:pPr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Oxygen collisions to be performed at the LHC summer 2025!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movie6hq2">
            <a:hlinkClick r:id="" action="ppaction://media"/>
            <a:extLst>
              <a:ext uri="{FF2B5EF4-FFF2-40B4-BE49-F238E27FC236}">
                <a16:creationId xmlns:a16="http://schemas.microsoft.com/office/drawing/2014/main" id="{806E683A-760A-C2E0-0B06-BCB0E987BC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0458" y="4527345"/>
            <a:ext cx="1922830" cy="1668667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5513FEE8-3BEC-4AAF-AD22-0E94D90681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5" b="16552"/>
          <a:stretch/>
        </p:blipFill>
        <p:spPr>
          <a:xfrm rot="10800000">
            <a:off x="7167965" y="-1"/>
            <a:ext cx="5013701" cy="46149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2DB8C8-7959-6580-CAAF-C9301D3E0BC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9019" b="36527"/>
          <a:stretch/>
        </p:blipFill>
        <p:spPr>
          <a:xfrm>
            <a:off x="0" y="5943600"/>
            <a:ext cx="375099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6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23352"/>
            <a:ext cx="10442448" cy="1295082"/>
          </a:xfrm>
        </p:spPr>
        <p:txBody>
          <a:bodyPr>
            <a:normAutofit/>
          </a:bodyPr>
          <a:lstStyle/>
          <a:p>
            <a:r>
              <a:rPr lang="en-US" sz="2800" baseline="30000" dirty="0">
                <a:solidFill>
                  <a:srgbClr val="C00000"/>
                </a:solidFill>
              </a:rPr>
              <a:t>16</a:t>
            </a:r>
            <a:r>
              <a:rPr lang="en-US" sz="2800" dirty="0">
                <a:solidFill>
                  <a:srgbClr val="C00000"/>
                </a:solidFill>
              </a:rPr>
              <a:t>Oxygen and </a:t>
            </a:r>
            <a:r>
              <a:rPr lang="en-US" sz="2800" baseline="30000" dirty="0">
                <a:solidFill>
                  <a:srgbClr val="C00000"/>
                </a:solidFill>
              </a:rPr>
              <a:t>20</a:t>
            </a:r>
            <a:r>
              <a:rPr lang="en-US" sz="2800" dirty="0">
                <a:solidFill>
                  <a:srgbClr val="C00000"/>
                </a:solidFill>
              </a:rPr>
              <a:t>Neon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5657" y="1906236"/>
            <a:ext cx="7433345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Do we understand and/or need to understand the shape of O and Ne?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Seems so, need precision understanding of anisotropic flow</a:t>
            </a:r>
            <a:endParaRPr lang="en-US" sz="1600" i="1" baseline="-25000" dirty="0"/>
          </a:p>
          <a:p>
            <a:pPr marL="749808" lvl="1" indent="-457200">
              <a:lnSpc>
                <a:spcPct val="125000"/>
              </a:lnSpc>
            </a:pPr>
            <a:r>
              <a:rPr lang="en-US" sz="1600" dirty="0"/>
              <a:t>Interesting by itself: combination of 4 or 5 alpha particles</a:t>
            </a:r>
          </a:p>
          <a:p>
            <a:pPr marL="0" indent="0">
              <a:lnSpc>
                <a:spcPct val="100000"/>
              </a:lnSpc>
              <a:buNone/>
            </a:pPr>
            <a:endParaRPr lang="en-US" sz="17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1700" dirty="0"/>
              <a:t>Studied using two complementary nuclear structure methods: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State-of-the-art Projected Generator Coordinate Method (PGCM)</a:t>
            </a:r>
          </a:p>
          <a:p>
            <a:pPr marL="457200" indent="-457200">
              <a:lnSpc>
                <a:spcPct val="100000"/>
              </a:lnSpc>
              <a:buFont typeface="+mj-lt"/>
              <a:buAutoNum type="arabicPeriod"/>
            </a:pPr>
            <a:r>
              <a:rPr lang="en-US" sz="1700" dirty="0"/>
              <a:t>`Pinhole’ configurations from </a:t>
            </a:r>
            <a:br>
              <a:rPr lang="en-US" sz="1700" dirty="0"/>
            </a:br>
            <a:r>
              <a:rPr lang="en-US" sz="1700" dirty="0"/>
              <a:t>Nuclear Lattice Effective Field Theory (NLEFT)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31</a:t>
            </a:fld>
            <a:r>
              <a:rPr lang="nl-NL" dirty="0"/>
              <a:t>/30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28665-D46B-B184-9F19-C2E1BF446F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1600" y="70335"/>
            <a:ext cx="3364490" cy="3053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9F738-554F-687B-BC57-C9ACE2714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387522"/>
            <a:ext cx="3048000" cy="29002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F88761-1DAD-DE5C-8119-2FC4198B5C5C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1EA3C07-DC7B-07DA-D142-20FE26C3D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8510" y="-4848"/>
            <a:ext cx="1371791" cy="1228896"/>
          </a:xfrm>
          <a:prstGeom prst="rect">
            <a:avLst/>
          </a:prstGeom>
        </p:spPr>
      </p:pic>
      <p:pic>
        <p:nvPicPr>
          <p:cNvPr id="15" name="Picture 14" descr="Opportunities of OO and pO collisions at the LHC">
            <a:extLst>
              <a:ext uri="{FF2B5EF4-FFF2-40B4-BE49-F238E27FC236}">
                <a16:creationId xmlns:a16="http://schemas.microsoft.com/office/drawing/2014/main" id="{C43D9EC2-66D2-0F41-DF4B-8713B7594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809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946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126570"/>
            <a:ext cx="10442448" cy="4308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Anisotropic flow in light ions and nuclear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3945" y="2084755"/>
            <a:ext cx="6248400" cy="4781128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buNone/>
            </a:pPr>
            <a:r>
              <a:rPr lang="en-US" sz="1800" dirty="0"/>
              <a:t>What are the theoretical systematic uncertainties?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Parameters such as viscosities are highly correlated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Take random sample of `probable’ parameter settings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Compute one standard deviation systematic uncertainty</a:t>
            </a:r>
          </a:p>
          <a:p>
            <a:pPr marL="749808" lvl="1" indent="-457200">
              <a:lnSpc>
                <a:spcPct val="125000"/>
              </a:lnSpc>
            </a:pPr>
            <a:endParaRPr lang="en-US" dirty="0"/>
          </a:p>
          <a:p>
            <a:pPr marL="0" indent="0">
              <a:lnSpc>
                <a:spcPct val="125000"/>
              </a:lnSpc>
              <a:buNone/>
            </a:pPr>
            <a:r>
              <a:rPr lang="en-US" dirty="0"/>
              <a:t>Heavy ion and nuclear structure have comparable syst. </a:t>
            </a:r>
            <a:r>
              <a:rPr lang="en-US" dirty="0" err="1"/>
              <a:t>unc</a:t>
            </a:r>
            <a:r>
              <a:rPr lang="en-US" dirty="0"/>
              <a:t>.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Characteristic difference between O and Ne</a:t>
            </a:r>
          </a:p>
          <a:p>
            <a:pPr marL="749808" lvl="1" indent="-457200">
              <a:lnSpc>
                <a:spcPct val="125000"/>
              </a:lnSpc>
            </a:pPr>
            <a:r>
              <a:rPr lang="en-US" dirty="0"/>
              <a:t>Many systematics cancel when studying difference</a:t>
            </a:r>
          </a:p>
          <a:p>
            <a:pPr marL="0" indent="0">
              <a:lnSpc>
                <a:spcPct val="125000"/>
              </a:lnSpc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CC7219-6563-1FAE-7871-D9180A3A5A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8130" y="2009678"/>
            <a:ext cx="4865325" cy="3822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BE604-9211-D03F-3978-358372047A42}"/>
              </a:ext>
            </a:extLst>
          </p:cNvPr>
          <p:cNvSpPr txBox="1"/>
          <p:nvPr/>
        </p:nvSpPr>
        <p:spPr>
          <a:xfrm>
            <a:off x="0" y="6604273"/>
            <a:ext cx="1196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Giuliano Giacalone, Benjamin Bally, Govert Nijs,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Shihang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Shen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et al,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The unexpected uses of a bowling pin: exploiting 20Ne isotopes for precision characterizations of </a:t>
            </a:r>
            <a:r>
              <a:rPr lang="en-GB" sz="1100" dirty="0" err="1">
                <a:solidFill>
                  <a:schemeClr val="bg1"/>
                </a:solidFill>
                <a:latin typeface="Tw Cen MT" pitchFamily="34" charset="0"/>
              </a:rPr>
              <a:t>collectivity</a:t>
            </a:r>
            <a:r>
              <a:rPr lang="en-GB" sz="1100" dirty="0">
                <a:solidFill>
                  <a:schemeClr val="bg1"/>
                </a:solidFill>
                <a:latin typeface="Tw Cen MT" pitchFamily="34" charset="0"/>
              </a:rPr>
              <a:t> in small systems (2024)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B55BB5B-F778-AD69-25FE-5D4D56AC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564" y="2971800"/>
            <a:ext cx="1914792" cy="171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E3A799-92AD-75A1-ADC8-8AC9127938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4564" y="4475319"/>
            <a:ext cx="2152950" cy="219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C6784F-916D-9AA2-3FC1-7FF5D78B3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563" y="4185698"/>
            <a:ext cx="543001" cy="152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D05700-B5FA-01A4-DBE8-0A71797173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1005" y="2139493"/>
            <a:ext cx="457264" cy="152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533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F713A-22BA-F084-2895-C70B6960F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Back-up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38E7F-E5C4-F3B9-0142-2A9CD9437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8552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34</a:t>
            </a:fld>
            <a:r>
              <a:rPr lang="nl-NL" dirty="0"/>
              <a:t>/30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 err="1"/>
              <a:t>Why</a:t>
            </a:r>
            <a:r>
              <a:rPr lang="nl-NL" sz="3200" dirty="0"/>
              <a:t> was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width</a:t>
            </a:r>
            <a:r>
              <a:rPr lang="nl-NL" sz="3200" dirty="0"/>
              <a:t> </a:t>
            </a:r>
            <a:r>
              <a:rPr lang="nl-NL" sz="3200" dirty="0" err="1"/>
              <a:t>overestimated</a:t>
            </a:r>
            <a:r>
              <a:rPr lang="nl-NL" sz="3200" dirty="0"/>
              <a:t>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19200" y="1143000"/>
            <a:ext cx="9913938" cy="5053012"/>
          </a:xfrm>
        </p:spPr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r>
              <a:rPr lang="en-US" dirty="0"/>
              <a:t>Without cross section width is large, about 1.0 </a:t>
            </a:r>
            <a:r>
              <a:rPr lang="en-US" dirty="0" err="1"/>
              <a:t>fm</a:t>
            </a:r>
            <a:endParaRPr lang="en-US" dirty="0"/>
          </a:p>
          <a:p>
            <a:r>
              <a:rPr lang="en-US" dirty="0"/>
              <a:t>With the cross section width is smaller, about 0.7 </a:t>
            </a:r>
            <a:r>
              <a:rPr lang="en-US" dirty="0" err="1"/>
              <a:t>fm</a:t>
            </a:r>
            <a:endParaRPr lang="en-US" dirty="0"/>
          </a:p>
          <a:p>
            <a:pPr lvl="1"/>
            <a:r>
              <a:rPr lang="en-US" dirty="0"/>
              <a:t>Still tension with cross section: other data pushes width higher</a:t>
            </a:r>
          </a:p>
          <a:p>
            <a:pPr lvl="1"/>
            <a:endParaRPr lang="en-US" sz="400" dirty="0"/>
          </a:p>
          <a:p>
            <a:r>
              <a:rPr lang="en-US" dirty="0"/>
              <a:t>Need to capture `trust’ in observables: </a:t>
            </a:r>
            <a:r>
              <a:rPr lang="en-US" b="1" dirty="0"/>
              <a:t>weighting</a:t>
            </a:r>
          </a:p>
          <a:p>
            <a:pPr lvl="1"/>
            <a:r>
              <a:rPr lang="en-US" dirty="0"/>
              <a:t>Weight unity: cross section + integrated &amp; unidentified</a:t>
            </a:r>
          </a:p>
          <a:p>
            <a:pPr lvl="1"/>
            <a:r>
              <a:rPr lang="en-US" dirty="0"/>
              <a:t>Weight ½: integrated identified observables</a:t>
            </a:r>
          </a:p>
          <a:p>
            <a:pPr lvl="1"/>
            <a:r>
              <a:rPr lang="en-US" dirty="0"/>
              <a:t>Weight ¼: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-differential identified observables</a:t>
            </a:r>
          </a:p>
          <a:p>
            <a:pPr lvl="1"/>
            <a:r>
              <a:rPr lang="en-US" dirty="0"/>
              <a:t>Reduced weight: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&gt; 1.5 GeV (</a:t>
            </a:r>
            <a:r>
              <a:rPr lang="en-US" dirty="0" err="1">
                <a:latin typeface="Symbol" panose="05050102010706020507" pitchFamily="18" charset="2"/>
              </a:rPr>
              <a:t>p</a:t>
            </a:r>
            <a:r>
              <a:rPr lang="en-US" dirty="0" err="1"/>
              <a:t>+K</a:t>
            </a:r>
            <a:r>
              <a:rPr lang="en-US" dirty="0"/>
              <a:t>) and centrality &gt; 50%</a:t>
            </a:r>
          </a:p>
          <a:p>
            <a:pPr lvl="1"/>
            <a:endParaRPr lang="en-US" sz="400" dirty="0"/>
          </a:p>
          <a:p>
            <a:r>
              <a:rPr lang="en-US" dirty="0"/>
              <a:t>With weighting cross section comes out correctly</a:t>
            </a:r>
          </a:p>
          <a:p>
            <a:pPr lvl="1"/>
            <a:r>
              <a:rPr lang="en-US" dirty="0"/>
              <a:t>Broader uncertainties: reflect less `trust’ due to weighting</a:t>
            </a:r>
          </a:p>
          <a:p>
            <a:r>
              <a:rPr lang="en-US" dirty="0"/>
              <a:t>Also: description of data not much worse with smaller width</a:t>
            </a:r>
          </a:p>
          <a:p>
            <a:pPr lvl="1"/>
            <a:r>
              <a:rPr lang="en-US" dirty="0"/>
              <a:t>Important that Bayes factor is an addition of many (correlated!) data points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2225E6-AD18-49F2-A031-FA01428D4E3D}"/>
              </a:ext>
            </a:extLst>
          </p:cNvPr>
          <p:cNvGrpSpPr/>
          <p:nvPr/>
        </p:nvGrpSpPr>
        <p:grpSpPr>
          <a:xfrm>
            <a:off x="0" y="6156325"/>
            <a:ext cx="2935249" cy="701675"/>
            <a:chOff x="5715000" y="666518"/>
            <a:chExt cx="3392449" cy="9144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D0AB86A-25AC-44FE-94C0-00F9A942BE24}"/>
                </a:ext>
              </a:extLst>
            </p:cNvPr>
            <p:cNvSpPr/>
            <p:nvPr/>
          </p:nvSpPr>
          <p:spPr>
            <a:xfrm>
              <a:off x="5715000" y="666518"/>
              <a:ext cx="3392449" cy="914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B89A5D2-7D2B-4668-B903-516F47E08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41394" y="674102"/>
              <a:ext cx="3266055" cy="83088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520B9A7-5110-44D0-9EB8-581F52B8DF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2834" y="1864040"/>
            <a:ext cx="3935248" cy="4152695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DFF0AD4-431A-4199-B8E2-2ECD47500F50}"/>
              </a:ext>
            </a:extLst>
          </p:cNvPr>
          <p:cNvCxnSpPr>
            <a:cxnSpLocks/>
          </p:cNvCxnSpPr>
          <p:nvPr/>
        </p:nvCxnSpPr>
        <p:spPr>
          <a:xfrm>
            <a:off x="6477000" y="1738450"/>
            <a:ext cx="4191000" cy="1938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CF53335-1B8C-4675-AABD-E5BB6AE7C791}"/>
              </a:ext>
            </a:extLst>
          </p:cNvPr>
          <p:cNvCxnSpPr>
            <a:cxnSpLocks/>
          </p:cNvCxnSpPr>
          <p:nvPr/>
        </p:nvCxnSpPr>
        <p:spPr>
          <a:xfrm>
            <a:off x="6705600" y="2170113"/>
            <a:ext cx="2730978" cy="1337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DA1C11E-EF86-47DF-B8E5-D7C50C51D9AE}"/>
              </a:ext>
            </a:extLst>
          </p:cNvPr>
          <p:cNvCxnSpPr>
            <a:cxnSpLocks/>
          </p:cNvCxnSpPr>
          <p:nvPr/>
        </p:nvCxnSpPr>
        <p:spPr>
          <a:xfrm flipV="1">
            <a:off x="6629400" y="3940387"/>
            <a:ext cx="2286000" cy="936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6F16F52-9C93-4922-BB41-7FEDF20D4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103" y="92202"/>
            <a:ext cx="2834178" cy="152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293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3BC3B7F-3193-4435-893F-196D0816558A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With </a:t>
            </a:r>
            <a:r>
              <a:rPr lang="en-US" sz="2000" i="1" dirty="0" err="1">
                <a:latin typeface="Symbol" panose="05050102010706020507" pitchFamily="18" charset="2"/>
                <a:cs typeface="Times" panose="02020603050405020304" pitchFamily="18" charset="0"/>
              </a:rPr>
              <a:t>s</a:t>
            </a:r>
            <a:r>
              <a:rPr lang="en-US" sz="20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PbPb</a:t>
            </a:r>
            <a:endParaRPr lang="en-US" sz="2000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4922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33998" y="4905301"/>
            <a:ext cx="4988879" cy="15544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3700" dirty="0">
                <a:solidFill>
                  <a:srgbClr val="FFFFFF"/>
                </a:solidFill>
              </a:rPr>
              <a:t>Experimental observables: </a:t>
            </a:r>
            <a:r>
              <a:rPr lang="en-US" sz="3700" i="1" dirty="0">
                <a:solidFill>
                  <a:srgbClr val="FFFFFF"/>
                </a:solidFill>
              </a:rPr>
              <a:t>a wealth of data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783116-E3E4-40C5-9DF6-875C3D295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/30</a:t>
            </a:r>
          </a:p>
        </p:txBody>
      </p:sp>
      <p:pic>
        <p:nvPicPr>
          <p:cNvPr id="18" name="Picture 17" descr="A picture containing ball&#10;&#10;Description automatically generated">
            <a:extLst>
              <a:ext uri="{FF2B5EF4-FFF2-40B4-BE49-F238E27FC236}">
                <a16:creationId xmlns:a16="http://schemas.microsoft.com/office/drawing/2014/main" id="{90C3AF5E-2D2E-48D3-90F7-3DCE6B260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61" y="4165385"/>
            <a:ext cx="528288" cy="552942"/>
          </a:xfrm>
          <a:prstGeom prst="rect">
            <a:avLst/>
          </a:prstGeom>
        </p:spPr>
      </p:pic>
      <p:pic>
        <p:nvPicPr>
          <p:cNvPr id="20" name="Picture 19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683AB5C5-6F66-4A18-90F3-9E0B68675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54" y="4090687"/>
            <a:ext cx="690248" cy="722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7D2D87-08C6-48C6-87C0-5F6C2B24D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563" y="0"/>
            <a:ext cx="11790436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8C3611-B9F5-4F6B-9A7C-D2EA18F93396}"/>
              </a:ext>
            </a:extLst>
          </p:cNvPr>
          <p:cNvSpPr txBox="1"/>
          <p:nvPr/>
        </p:nvSpPr>
        <p:spPr>
          <a:xfrm>
            <a:off x="-1" y="0"/>
            <a:ext cx="1154625" cy="34471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18288" rIns="45720" bIns="18288" rtlCol="0">
            <a:spAutoFit/>
          </a:bodyPr>
          <a:lstStyle/>
          <a:p>
            <a:r>
              <a:rPr lang="en-US" sz="2000" i="1" dirty="0">
                <a:latin typeface="Times" panose="02020603050405020304" pitchFamily="18" charset="0"/>
                <a:cs typeface="Times" panose="02020603050405020304" pitchFamily="18" charset="0"/>
              </a:rPr>
              <a:t>No </a:t>
            </a:r>
            <a:r>
              <a:rPr lang="en-US" sz="2000" i="1" dirty="0" err="1">
                <a:latin typeface="Symbol" panose="05050102010706020507" pitchFamily="18" charset="2"/>
                <a:cs typeface="Times" panose="02020603050405020304" pitchFamily="18" charset="0"/>
              </a:rPr>
              <a:t>s</a:t>
            </a:r>
            <a:r>
              <a:rPr lang="en-US" sz="2000" i="1" baseline="-25000" dirty="0" err="1">
                <a:latin typeface="Times" panose="02020603050405020304" pitchFamily="18" charset="0"/>
                <a:cs typeface="Times" panose="02020603050405020304" pitchFamily="18" charset="0"/>
              </a:rPr>
              <a:t>PbPb</a:t>
            </a:r>
            <a:endParaRPr lang="en-US" sz="2000" i="1" baseline="-25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942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C036EA-09E6-17DA-2A7C-AF2AE32C0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02" y="1634407"/>
            <a:ext cx="3524795" cy="228252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37</a:t>
            </a:fld>
            <a:r>
              <a:rPr lang="nl-NL" dirty="0"/>
              <a:t>/30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2403" y="82711"/>
            <a:ext cx="8382000" cy="914400"/>
          </a:xfrm>
        </p:spPr>
        <p:txBody>
          <a:bodyPr>
            <a:normAutofit/>
          </a:bodyPr>
          <a:lstStyle/>
          <a:p>
            <a:r>
              <a:rPr lang="nl-NL" sz="3200" dirty="0"/>
              <a:t>Bonus: mean p</a:t>
            </a:r>
            <a:r>
              <a:rPr lang="nl-NL" sz="3200" baseline="-25000" dirty="0"/>
              <a:t>T</a:t>
            </a:r>
            <a:r>
              <a:rPr lang="nl-NL" sz="3200" dirty="0"/>
              <a:t> and v</a:t>
            </a:r>
            <a:r>
              <a:rPr lang="nl-NL" sz="3200" baseline="-25000" dirty="0"/>
              <a:t>2</a:t>
            </a:r>
            <a:r>
              <a:rPr lang="nl-NL" sz="3200" dirty="0"/>
              <a:t> or v</a:t>
            </a:r>
            <a:r>
              <a:rPr lang="nl-NL" sz="3200" baseline="-25000" dirty="0"/>
              <a:t>3</a:t>
            </a:r>
            <a:r>
              <a:rPr lang="nl-NL" sz="3200" dirty="0"/>
              <a:t> correlations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33400" y="1246968"/>
            <a:ext cx="4038600" cy="5053012"/>
          </a:xfrm>
        </p:spPr>
        <p:txBody>
          <a:bodyPr>
            <a:normAutofit/>
          </a:bodyPr>
          <a:lstStyle/>
          <a:p>
            <a:r>
              <a:rPr lang="en-US" dirty="0"/>
              <a:t>A Bayesian MAP check: unfitted data:</a:t>
            </a:r>
          </a:p>
          <a:p>
            <a:pPr lvl="1"/>
            <a:r>
              <a:rPr lang="en-US" dirty="0"/>
              <a:t>Triple differential observables:</a:t>
            </a:r>
          </a:p>
          <a:p>
            <a:pPr lvl="1"/>
            <a:r>
              <a:rPr lang="en-US" dirty="0"/>
              <a:t>Correlation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r>
              <a:rPr lang="en-US" dirty="0" err="1"/>
              <a:t>v</a:t>
            </a:r>
            <a:r>
              <a:rPr lang="en-US" baseline="-25000" dirty="0" err="1"/>
              <a:t>n</a:t>
            </a:r>
            <a:endParaRPr lang="en-US" baseline="-25000" dirty="0"/>
          </a:p>
          <a:p>
            <a:pPr lvl="1"/>
            <a:endParaRPr lang="en-US" baseline="-25000" dirty="0"/>
          </a:p>
          <a:p>
            <a:r>
              <a:rPr lang="en-US" dirty="0"/>
              <a:t>Anticipated by (simpler) </a:t>
            </a:r>
            <a:br>
              <a:rPr lang="en-US" dirty="0"/>
            </a:br>
            <a:r>
              <a:rPr lang="en-US" dirty="0"/>
              <a:t>Trento analysis: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597881" y="1061849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CB551B6-D8E8-44A8-85A1-628E4DD78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493" y="1981200"/>
            <a:ext cx="3834279" cy="38714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43CAA1-036C-4FD1-BCC3-E5A58C36120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Giuliano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Giacalone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Bjorn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Schenke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Chun Shen, Constraining the nucleon size with relativistic nuclear collisions (2021)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ALICE, Characterizing the initial conditions of heavy-ion collisions at the LHC with mean transverse momentum and anisotropic flow correlations (2021)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9CF71A-6929-4F59-9941-5DC1F3135F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566" y="3351413"/>
            <a:ext cx="1981200" cy="29485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9AFB38-ECA0-4314-B45A-6EAD70E31505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2906705-56BC-49C8-B068-EBE9569B470C}"/>
              </a:ext>
            </a:extLst>
          </p:cNvPr>
          <p:cNvCxnSpPr>
            <a:cxnSpLocks/>
          </p:cNvCxnSpPr>
          <p:nvPr/>
        </p:nvCxnSpPr>
        <p:spPr>
          <a:xfrm>
            <a:off x="6629400" y="2819400"/>
            <a:ext cx="2088397" cy="6599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39841-C8DD-BBEC-6A90-377154D8D0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727" y="4133890"/>
            <a:ext cx="3301670" cy="216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3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 - emulator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Plan is to vary </a:t>
            </a:r>
            <a:r>
              <a:rPr lang="en-US" sz="1700" i="1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sz="1700" dirty="0"/>
              <a:t> for neutrons and see if HIC can constrain it</a:t>
            </a:r>
          </a:p>
          <a:p>
            <a:pPr marL="749808" lvl="1" indent="-457200"/>
            <a:r>
              <a:rPr lang="en-US" sz="1600" i="1" dirty="0">
                <a:latin typeface="Times" panose="02020603050405020304" pitchFamily="18" charset="0"/>
                <a:cs typeface="Times" panose="02020603050405020304" pitchFamily="18" charset="0"/>
              </a:rPr>
              <a:t>a</a:t>
            </a:r>
            <a:r>
              <a:rPr lang="en-US" sz="1500" dirty="0"/>
              <a:t> determines the neutron radius (approx. linear for RMS radius)</a:t>
            </a:r>
          </a:p>
          <a:p>
            <a:pPr marL="749808" lvl="1" indent="-457200"/>
            <a:endParaRPr lang="en-US" sz="900" dirty="0"/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First step: what does the emulator say?</a:t>
            </a:r>
          </a:p>
          <a:p>
            <a:pPr marL="749808" lvl="1" indent="-457200"/>
            <a:r>
              <a:rPr lang="en-US" sz="1500" dirty="0"/>
              <a:t>Using a precise global analysis (26 parameters, 3000 design points)</a:t>
            </a:r>
          </a:p>
          <a:p>
            <a:pPr marL="749808" lvl="1" indent="-457200"/>
            <a:endParaRPr lang="en-US" sz="1500" dirty="0"/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endParaRPr lang="en-US" sz="1500" dirty="0">
              <a:sym typeface="Wingdings" panose="05000000000000000000" pitchFamily="2" charset="2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38</a:t>
            </a:fld>
            <a:r>
              <a:rPr lang="nl-NL" dirty="0"/>
              <a:t>/30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633B39-3BC7-2EB5-F3C8-CD07FA119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384" y="762000"/>
            <a:ext cx="2590801" cy="1744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73EED2-68CD-CD0C-9309-3C8404014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276600"/>
            <a:ext cx="2798597" cy="186806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7D7834-0F89-4819-6B0C-30E56CC39A74}"/>
              </a:ext>
            </a:extLst>
          </p:cNvPr>
          <p:cNvCxnSpPr>
            <a:cxnSpLocks/>
            <a:stCxn id="16" idx="2"/>
            <a:endCxn id="5" idx="0"/>
          </p:cNvCxnSpPr>
          <p:nvPr/>
        </p:nvCxnSpPr>
        <p:spPr>
          <a:xfrm flipH="1">
            <a:off x="10543299" y="2506302"/>
            <a:ext cx="288486" cy="7702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02C3CA6D-23CE-1910-8E3F-0DA53D3CDC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52" y="3581400"/>
            <a:ext cx="3660648" cy="273017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E17E6F0-053B-FF8B-6A4E-6DA887433623}"/>
              </a:ext>
            </a:extLst>
          </p:cNvPr>
          <p:cNvCxnSpPr>
            <a:cxnSpLocks/>
          </p:cNvCxnSpPr>
          <p:nvPr/>
        </p:nvCxnSpPr>
        <p:spPr>
          <a:xfrm>
            <a:off x="7086600" y="2438400"/>
            <a:ext cx="2667000" cy="685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BE25BE-8206-7B15-B847-57609289ABD4}"/>
              </a:ext>
            </a:extLst>
          </p:cNvPr>
          <p:cNvSpPr txBox="1">
            <a:spLocks/>
          </p:cNvSpPr>
          <p:nvPr/>
        </p:nvSpPr>
        <p:spPr>
          <a:xfrm>
            <a:off x="5123447" y="3894498"/>
            <a:ext cx="7848600" cy="478112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1700" dirty="0"/>
              <a:t>Main change: cross section</a:t>
            </a:r>
          </a:p>
          <a:p>
            <a:pPr marL="749808" lvl="1" indent="-457200"/>
            <a:r>
              <a:rPr lang="en-US" sz="1300" dirty="0">
                <a:sym typeface="Wingdings" panose="05000000000000000000" pitchFamily="2" charset="2"/>
              </a:rPr>
              <a:t>Measures ‘size’ of nucleus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>
                <a:sym typeface="Wingdings" panose="05000000000000000000" pitchFamily="2" charset="2"/>
              </a:rPr>
              <a:t>Both multiplicity and mean </a:t>
            </a:r>
            <a:r>
              <a:rPr lang="en-US" sz="1500" dirty="0" err="1">
                <a:sym typeface="Wingdings" panose="05000000000000000000" pitchFamily="2" charset="2"/>
              </a:rPr>
              <a:t>pT</a:t>
            </a:r>
            <a:r>
              <a:rPr lang="en-US" sz="1500" dirty="0">
                <a:sym typeface="Wingdings" panose="05000000000000000000" pitchFamily="2" charset="2"/>
              </a:rPr>
              <a:t> change</a:t>
            </a:r>
          </a:p>
          <a:p>
            <a:pPr marL="749808" lvl="1" indent="-457200"/>
            <a:r>
              <a:rPr lang="en-US" sz="1300" dirty="0">
                <a:sym typeface="Wingdings" panose="05000000000000000000" pitchFamily="2" charset="2"/>
              </a:rPr>
              <a:t>Mainly for peripheral (‘skin effect’)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>
                <a:sym typeface="Wingdings" panose="05000000000000000000" pitchFamily="2" charset="2"/>
              </a:rPr>
              <a:t>Small changes for other observables</a:t>
            </a:r>
          </a:p>
        </p:txBody>
      </p:sp>
    </p:spTree>
    <p:extLst>
      <p:ext uri="{BB962C8B-B14F-4D97-AF65-F5344CB8AC3E}">
        <p14:creationId xmlns:p14="http://schemas.microsoft.com/office/powerpoint/2010/main" val="1004454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39</a:t>
            </a:fld>
            <a:r>
              <a:rPr lang="nl-NL" dirty="0"/>
              <a:t>/30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19200" y="268287"/>
            <a:ext cx="8382000" cy="914400"/>
          </a:xfrm>
        </p:spPr>
        <p:txBody>
          <a:bodyPr>
            <a:normAutofit fontScale="90000"/>
          </a:bodyPr>
          <a:lstStyle/>
          <a:p>
            <a:r>
              <a:rPr lang="nl-NL" sz="3200" dirty="0"/>
              <a:t>The </a:t>
            </a:r>
            <a:r>
              <a:rPr lang="nl-NL" sz="3200" dirty="0" err="1"/>
              <a:t>PbPb</a:t>
            </a:r>
            <a:r>
              <a:rPr lang="nl-NL" sz="3200" dirty="0"/>
              <a:t> cross </a:t>
            </a:r>
            <a:r>
              <a:rPr lang="nl-NL" sz="3200" dirty="0" err="1"/>
              <a:t>section</a:t>
            </a:r>
            <a:r>
              <a:rPr lang="nl-NL" sz="3200" dirty="0"/>
              <a:t> </a:t>
            </a:r>
            <a:r>
              <a:rPr lang="nl-NL" sz="3200" dirty="0" err="1"/>
              <a:t>and</a:t>
            </a:r>
            <a:r>
              <a:rPr lang="nl-NL" sz="3200" dirty="0"/>
              <a:t> </a:t>
            </a:r>
            <a:r>
              <a:rPr lang="nl-NL" sz="3200" dirty="0" err="1"/>
              <a:t>the</a:t>
            </a:r>
            <a:r>
              <a:rPr lang="nl-NL" sz="3200" dirty="0"/>
              <a:t> </a:t>
            </a:r>
            <a:r>
              <a:rPr lang="nl-NL" sz="3200" dirty="0" err="1"/>
              <a:t>centrality</a:t>
            </a:r>
            <a:r>
              <a:rPr lang="nl-NL" sz="3200" dirty="0"/>
              <a:t> </a:t>
            </a:r>
            <a:r>
              <a:rPr lang="nl-NL" sz="3200" dirty="0" err="1"/>
              <a:t>normalisation</a:t>
            </a:r>
            <a:endParaRPr lang="nl-NL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295400" y="1447800"/>
            <a:ext cx="9913938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Cross section follows from </a:t>
            </a:r>
          </a:p>
          <a:p>
            <a:pPr lvl="1"/>
            <a:r>
              <a:rPr lang="en-US" dirty="0"/>
              <a:t>Luminosity (van der Meer scan, dominates uncertainty)</a:t>
            </a:r>
          </a:p>
          <a:p>
            <a:pPr lvl="1"/>
            <a:r>
              <a:rPr lang="en-US" dirty="0"/>
              <a:t>The number of collisions</a:t>
            </a:r>
          </a:p>
          <a:p>
            <a:pPr lvl="1"/>
            <a:r>
              <a:rPr lang="en-US" dirty="0"/>
              <a:t>First measured </a:t>
            </a:r>
            <a:r>
              <a:rPr lang="en-US" dirty="0">
                <a:solidFill>
                  <a:srgbClr val="C00000"/>
                </a:solidFill>
              </a:rPr>
              <a:t>in April 2022 </a:t>
            </a:r>
            <a:r>
              <a:rPr lang="en-US" dirty="0"/>
              <a:t>(!)</a:t>
            </a:r>
          </a:p>
          <a:p>
            <a:pPr lvl="1"/>
            <a:endParaRPr lang="en-US" dirty="0"/>
          </a:p>
          <a:p>
            <a:r>
              <a:rPr lang="en-US" dirty="0"/>
              <a:t>ALICE can accurately measure collisions in 0-90% region</a:t>
            </a:r>
          </a:p>
          <a:p>
            <a:pPr lvl="1"/>
            <a:r>
              <a:rPr lang="en-US" dirty="0"/>
              <a:t>90-100% is estimated from NBD Glauber fit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  <a:p>
            <a:r>
              <a:rPr lang="en-US" i="1" dirty="0" err="1">
                <a:solidFill>
                  <a:srgbClr val="000000"/>
                </a:solidFill>
              </a:rPr>
              <a:t>Trajectum</a:t>
            </a:r>
            <a:r>
              <a:rPr lang="en-US" i="1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defines 100% by having at least one nucleon-nucleon interaction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Now also a parameter, perhaps as a check, or to address experimental uncertainty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We take a Gaussian prior of width 1%</a:t>
            </a:r>
          </a:p>
          <a:p>
            <a:pPr lvl="1">
              <a:buClr>
                <a:schemeClr val="accent6"/>
              </a:buClr>
            </a:pPr>
            <a:endParaRPr lang="en-US" sz="800" dirty="0">
              <a:solidFill>
                <a:srgbClr val="000000"/>
              </a:solidFill>
            </a:endParaRPr>
          </a:p>
          <a:p>
            <a:r>
              <a:rPr lang="en-US" dirty="0"/>
              <a:t>Centrality </a:t>
            </a:r>
            <a:r>
              <a:rPr lang="en-US" dirty="0" err="1"/>
              <a:t>normalisation</a:t>
            </a:r>
            <a:r>
              <a:rPr lang="en-US" dirty="0"/>
              <a:t> trivially correlates </a:t>
            </a:r>
            <a:r>
              <a:rPr lang="en-US" b="1" dirty="0"/>
              <a:t>all </a:t>
            </a:r>
            <a:r>
              <a:rPr lang="en-US" dirty="0"/>
              <a:t>observables by shifting classes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Probably best to </a:t>
            </a:r>
            <a:r>
              <a:rPr lang="en-US" dirty="0" err="1">
                <a:solidFill>
                  <a:srgbClr val="000000"/>
                </a:solidFill>
              </a:rPr>
              <a:t>marginalise</a:t>
            </a:r>
            <a:r>
              <a:rPr lang="en-US" dirty="0">
                <a:solidFill>
                  <a:srgbClr val="000000"/>
                </a:solidFill>
              </a:rPr>
              <a:t> over in MCMC Bayesian analysis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Means ALICE should quote this uncertainty separately</a:t>
            </a:r>
          </a:p>
          <a:p>
            <a:pPr lvl="1">
              <a:buClr>
                <a:schemeClr val="accent6"/>
              </a:buClr>
            </a:pPr>
            <a:r>
              <a:rPr lang="en-US" dirty="0">
                <a:solidFill>
                  <a:srgbClr val="000000"/>
                </a:solidFill>
              </a:rPr>
              <a:t>Important even for some central observables (v</a:t>
            </a:r>
            <a:r>
              <a:rPr lang="en-US" baseline="-25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{2})</a:t>
            </a:r>
          </a:p>
          <a:p>
            <a:pPr lvl="1">
              <a:buClr>
                <a:schemeClr val="accent6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972B8A-85A9-4E40-869C-D4A856E570AA}"/>
              </a:ext>
            </a:extLst>
          </p:cNvPr>
          <p:cNvCxnSpPr/>
          <p:nvPr/>
        </p:nvCxnSpPr>
        <p:spPr>
          <a:xfrm flipV="1">
            <a:off x="1295400" y="1219200"/>
            <a:ext cx="5791200" cy="7620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F444E4D-55AC-5097-3376-562DF0D9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376276"/>
            <a:ext cx="4369646" cy="2575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9B99D-F11A-2E60-2D65-0329F28E2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4419600"/>
            <a:ext cx="2557400" cy="181478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74E969-7D5F-05D2-A581-03C42F0ECD16}"/>
              </a:ext>
            </a:extLst>
          </p:cNvPr>
          <p:cNvCxnSpPr>
            <a:cxnSpLocks/>
          </p:cNvCxnSpPr>
          <p:nvPr/>
        </p:nvCxnSpPr>
        <p:spPr>
          <a:xfrm flipV="1">
            <a:off x="6248400" y="5410200"/>
            <a:ext cx="32004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75D531F-1F9E-4198-A88F-2978A265AACF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, Centrality determination of Pb-Pb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2.76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(2013)</a:t>
            </a:r>
          </a:p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ALICE luminosity determination for Pb-−Pb collisions at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√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s</a:t>
            </a:r>
            <a:r>
              <a:rPr kumimoji="0" lang="en-US" sz="1100" b="0" i="0" u="none" strike="noStrike" kern="1200" cap="none" spc="0" normalizeH="0" baseline="-25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NN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= 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5.02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TeV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(2022)</a:t>
            </a:r>
          </a:p>
        </p:txBody>
      </p:sp>
      <p:pic>
        <p:nvPicPr>
          <p:cNvPr id="8" name="Picture 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42413CE7-1CB4-77DA-51F1-F4D5F4BDF5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7563" y="3461343"/>
            <a:ext cx="653637" cy="684140"/>
          </a:xfrm>
          <a:prstGeom prst="rect">
            <a:avLst/>
          </a:prstGeom>
        </p:spPr>
      </p:pic>
      <p:pic>
        <p:nvPicPr>
          <p:cNvPr id="10" name="Picture 9" descr="A picture containing ball&#10;&#10;Description automatically generated">
            <a:extLst>
              <a:ext uri="{FF2B5EF4-FFF2-40B4-BE49-F238E27FC236}">
                <a16:creationId xmlns:a16="http://schemas.microsoft.com/office/drawing/2014/main" id="{4F7DE31F-1764-D758-C0B4-D3F2119E82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3539111"/>
            <a:ext cx="486857" cy="5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602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7D8F0-299D-4D63-8E25-0D02AD18E0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E96EE-C0D6-45D5-9FFB-B58112BC13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993240-79AC-447A-9836-FFC86994E23D}"/>
              </a:ext>
            </a:extLst>
          </p:cNvPr>
          <p:cNvGrpSpPr/>
          <p:nvPr/>
        </p:nvGrpSpPr>
        <p:grpSpPr>
          <a:xfrm>
            <a:off x="0" y="1122363"/>
            <a:ext cx="12192000" cy="5735637"/>
            <a:chOff x="1526137" y="1645920"/>
            <a:chExt cx="8781646" cy="4135582"/>
          </a:xfrm>
        </p:grpSpPr>
        <p:pic>
          <p:nvPicPr>
            <p:cNvPr id="5" name="Picture 4" descr="An aerial view of a city&#10;&#10;Description automatically generated with medium confidence">
              <a:extLst>
                <a:ext uri="{FF2B5EF4-FFF2-40B4-BE49-F238E27FC236}">
                  <a16:creationId xmlns:a16="http://schemas.microsoft.com/office/drawing/2014/main" id="{E241C94A-0A2E-4CC6-A33F-9F6A3828A4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00" r="3918" b="15697"/>
            <a:stretch/>
          </p:blipFill>
          <p:spPr>
            <a:xfrm>
              <a:off x="1526137" y="1645920"/>
              <a:ext cx="8781646" cy="4135582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F1F0114-758F-4D3A-B120-B32757A0CA45}"/>
                </a:ext>
              </a:extLst>
            </p:cNvPr>
            <p:cNvSpPr/>
            <p:nvPr/>
          </p:nvSpPr>
          <p:spPr>
            <a:xfrm>
              <a:off x="2938549" y="3812556"/>
              <a:ext cx="4485833" cy="1205271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70AD47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EABF571-DF91-4E86-AF02-7E1CB1573238}"/>
              </a:ext>
            </a:extLst>
          </p:cNvPr>
          <p:cNvCxnSpPr/>
          <p:nvPr/>
        </p:nvCxnSpPr>
        <p:spPr>
          <a:xfrm flipH="1" flipV="1">
            <a:off x="2364971" y="4584469"/>
            <a:ext cx="261851" cy="11637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9289ABD-042F-444A-9BC0-BA87699558B7}"/>
              </a:ext>
            </a:extLst>
          </p:cNvPr>
          <p:cNvCxnSpPr>
            <a:cxnSpLocks/>
          </p:cNvCxnSpPr>
          <p:nvPr/>
        </p:nvCxnSpPr>
        <p:spPr>
          <a:xfrm flipH="1">
            <a:off x="8194965" y="4613564"/>
            <a:ext cx="259079" cy="239683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14AF6A-3471-41F6-BED2-D3820D7B2950}"/>
              </a:ext>
            </a:extLst>
          </p:cNvPr>
          <p:cNvCxnSpPr>
            <a:cxnSpLocks/>
          </p:cNvCxnSpPr>
          <p:nvPr/>
        </p:nvCxnSpPr>
        <p:spPr>
          <a:xfrm>
            <a:off x="1668780" y="4114800"/>
            <a:ext cx="286007" cy="115064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84E896-5FDA-40FF-99B8-0D6BE5F40969}"/>
              </a:ext>
            </a:extLst>
          </p:cNvPr>
          <p:cNvCxnSpPr>
            <a:cxnSpLocks/>
          </p:cNvCxnSpPr>
          <p:nvPr/>
        </p:nvCxnSpPr>
        <p:spPr>
          <a:xfrm flipH="1">
            <a:off x="9155430" y="2913611"/>
            <a:ext cx="296141" cy="10585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2119333-2E44-4DC6-AE89-E780AFC33860}"/>
              </a:ext>
            </a:extLst>
          </p:cNvPr>
          <p:cNvCxnSpPr>
            <a:cxnSpLocks/>
          </p:cNvCxnSpPr>
          <p:nvPr/>
        </p:nvCxnSpPr>
        <p:spPr>
          <a:xfrm flipH="1">
            <a:off x="4371020" y="3906982"/>
            <a:ext cx="284107" cy="220288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7B369A-3994-4BEE-9785-217E0F3792F0}"/>
              </a:ext>
            </a:extLst>
          </p:cNvPr>
          <p:cNvCxnSpPr>
            <a:cxnSpLocks/>
            <a:endCxn id="19" idx="6"/>
          </p:cNvCxnSpPr>
          <p:nvPr/>
        </p:nvCxnSpPr>
        <p:spPr>
          <a:xfrm flipH="1" flipV="1">
            <a:off x="5407430" y="4297134"/>
            <a:ext cx="141315" cy="17248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6BB0B2E9-FEFA-4909-90CA-27938C748AF9}"/>
              </a:ext>
            </a:extLst>
          </p:cNvPr>
          <p:cNvSpPr/>
          <p:nvPr/>
        </p:nvSpPr>
        <p:spPr>
          <a:xfrm>
            <a:off x="4055776" y="4124644"/>
            <a:ext cx="1351654" cy="34497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70AD47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3EFC6-EF15-466D-B5AA-C13889F57374}"/>
              </a:ext>
            </a:extLst>
          </p:cNvPr>
          <p:cNvSpPr txBox="1"/>
          <p:nvPr/>
        </p:nvSpPr>
        <p:spPr>
          <a:xfrm>
            <a:off x="4648200" y="3749040"/>
            <a:ext cx="916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ATLAS/TH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2CDB3D-E789-41D0-9B2C-CBCE49ABFCB3}"/>
              </a:ext>
            </a:extLst>
          </p:cNvPr>
          <p:cNvSpPr txBox="1"/>
          <p:nvPr/>
        </p:nvSpPr>
        <p:spPr>
          <a:xfrm>
            <a:off x="5397563" y="4407809"/>
            <a:ext cx="1233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SPS/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Prévessin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8EA55D-2E2A-4DA9-A021-76DB849BDCCE}"/>
              </a:ext>
            </a:extLst>
          </p:cNvPr>
          <p:cNvSpPr txBox="1"/>
          <p:nvPr/>
        </p:nvSpPr>
        <p:spPr>
          <a:xfrm>
            <a:off x="8418893" y="4453690"/>
            <a:ext cx="516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6AD793-0703-405B-BEA3-A8915F324289}"/>
              </a:ext>
            </a:extLst>
          </p:cNvPr>
          <p:cNvSpPr txBox="1"/>
          <p:nvPr/>
        </p:nvSpPr>
        <p:spPr>
          <a:xfrm>
            <a:off x="2584020" y="4607578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LHCb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37B3E8-8094-4808-B61D-E9B7F23C4F8A}"/>
              </a:ext>
            </a:extLst>
          </p:cNvPr>
          <p:cNvSpPr txBox="1"/>
          <p:nvPr/>
        </p:nvSpPr>
        <p:spPr>
          <a:xfrm>
            <a:off x="1072676" y="3897931"/>
            <a:ext cx="663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Rhône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CAED3C-D238-404C-9537-B0C4462BE344}"/>
              </a:ext>
            </a:extLst>
          </p:cNvPr>
          <p:cNvSpPr txBox="1"/>
          <p:nvPr/>
        </p:nvSpPr>
        <p:spPr>
          <a:xfrm>
            <a:off x="9451571" y="2711692"/>
            <a:ext cx="1285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reculet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/Jura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C6D1B6-F93D-4320-BB3F-CDFB2B879DAF}"/>
              </a:ext>
            </a:extLst>
          </p:cNvPr>
          <p:cNvCxnSpPr>
            <a:cxnSpLocks/>
          </p:cNvCxnSpPr>
          <p:nvPr/>
        </p:nvCxnSpPr>
        <p:spPr>
          <a:xfrm flipH="1">
            <a:off x="586740" y="6301741"/>
            <a:ext cx="525780" cy="114299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34362F8-DED9-418C-B8C8-C9EBE9C2F15C}"/>
              </a:ext>
            </a:extLst>
          </p:cNvPr>
          <p:cNvSpPr txBox="1"/>
          <p:nvPr/>
        </p:nvSpPr>
        <p:spPr>
          <a:xfrm>
            <a:off x="1105805" y="6159547"/>
            <a:ext cx="1969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Lac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Léman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/Lake Geneva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BC773CA-71A6-4D1D-8A69-0693352C5DC5}"/>
              </a:ext>
            </a:extLst>
          </p:cNvPr>
          <p:cNvCxnSpPr>
            <a:cxnSpLocks/>
          </p:cNvCxnSpPr>
          <p:nvPr/>
        </p:nvCxnSpPr>
        <p:spPr>
          <a:xfrm flipH="1">
            <a:off x="6276112" y="4056817"/>
            <a:ext cx="242798" cy="123166"/>
          </a:xfrm>
          <a:prstGeom prst="straightConnector1">
            <a:avLst/>
          </a:prstGeom>
          <a:ln w="190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F97187BA-64D1-41D0-9035-E3EAA4ED9A5B}"/>
              </a:ext>
            </a:extLst>
          </p:cNvPr>
          <p:cNvSpPr txBox="1"/>
          <p:nvPr/>
        </p:nvSpPr>
        <p:spPr>
          <a:xfrm>
            <a:off x="6484641" y="3836292"/>
            <a:ext cx="599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ALICE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C57DF0-1299-40A9-9807-44A46EDC1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938" y="3532554"/>
            <a:ext cx="827618" cy="6796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0DCBAD1-66A8-4644-9E83-46EDC5B87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3197" y="3429000"/>
            <a:ext cx="563807" cy="6583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F0A5971-D6C5-4260-B0C9-4C37E4058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4662" y="4711419"/>
            <a:ext cx="837168" cy="717809"/>
          </a:xfrm>
          <a:prstGeom prst="rect">
            <a:avLst/>
          </a:prstGeom>
        </p:spPr>
      </p:pic>
      <p:pic>
        <p:nvPicPr>
          <p:cNvPr id="1026" name="Picture 2" descr="Has LHCb spotted physics beyond the Standard Model? – Physics World">
            <a:extLst>
              <a:ext uri="{FF2B5EF4-FFF2-40B4-BE49-F238E27FC236}">
                <a16:creationId xmlns:a16="http://schemas.microsoft.com/office/drawing/2014/main" id="{72CB9224-D6D1-4CD5-BFCD-B11491C9C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821" y="4900299"/>
            <a:ext cx="744107" cy="4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0312B034-DA09-42C2-9F26-57AEC7CCB80F}"/>
              </a:ext>
            </a:extLst>
          </p:cNvPr>
          <p:cNvSpPr txBox="1">
            <a:spLocks/>
          </p:cNvSpPr>
          <p:nvPr/>
        </p:nvSpPr>
        <p:spPr>
          <a:xfrm>
            <a:off x="1728625" y="114212"/>
            <a:ext cx="9144000" cy="10081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CERN accelerator complex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C273215-7373-47AD-BB8A-5C7395BE2CCE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</p:spTree>
    <p:extLst>
      <p:ext uri="{BB962C8B-B14F-4D97-AF65-F5344CB8AC3E}">
        <p14:creationId xmlns:p14="http://schemas.microsoft.com/office/powerpoint/2010/main" val="26304698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4C3061-D558-447B-A988-09ECE1446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339771-9C8F-497E-8974-E09A86FEEB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2A2E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The PLB insight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371" y="2653800"/>
            <a:ext cx="3430420" cy="33355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500" dirty="0">
                <a:solidFill>
                  <a:srgbClr val="FFFFFF"/>
                </a:solidFill>
              </a:rPr>
              <a:t>Temperature fluctuations drive both multiplicity and mean </a:t>
            </a:r>
            <a:r>
              <a:rPr lang="en-US" sz="1500" i="1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</a:t>
            </a:r>
            <a:r>
              <a:rPr lang="en-US" sz="1500" i="1" baseline="-25000" dirty="0" err="1">
                <a:solidFill>
                  <a:srgbClr val="FFFFFF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endParaRPr lang="en-US" sz="1500" i="1" baseline="-25000" dirty="0">
              <a:solidFill>
                <a:srgbClr val="FFFFFF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749808" lvl="1" indent="-457200"/>
            <a:r>
              <a:rPr lang="en-US" sz="1500" dirty="0">
                <a:solidFill>
                  <a:srgbClr val="FFFFFF"/>
                </a:solidFill>
              </a:rPr>
              <a:t>Even </a:t>
            </a:r>
            <a:r>
              <a:rPr lang="en-US" sz="1500" i="1" dirty="0">
                <a:solidFill>
                  <a:srgbClr val="FFFFFF"/>
                </a:solidFill>
              </a:rPr>
              <a:t>more cancellation </a:t>
            </a:r>
            <a:r>
              <a:rPr lang="en-US" sz="1500" dirty="0">
                <a:solidFill>
                  <a:srgbClr val="FFFFFF"/>
                </a:solidFill>
              </a:rPr>
              <a:t>for multiplicity than for centrality: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DB54B0B-6CFB-4B92-A5DC-5DCD05BE5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55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1A58DBF-7C61-4997-9886-539CDC07A38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3440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r>
              <a:rPr kumimoji="0" lang="nl-NL" sz="1050" b="0" i="0" u="none" strike="noStrike" kern="1200" cap="none" spc="0" normalizeH="0" baseline="0" noProof="0" dirty="0">
                <a:ln>
                  <a:noFill/>
                </a:ln>
                <a:solidFill>
                  <a:srgbClr val="3440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75864D-F5B9-5891-C62E-2BB190431E45}"/>
              </a:ext>
            </a:extLst>
          </p:cNvPr>
          <p:cNvSpPr txBox="1"/>
          <p:nvPr/>
        </p:nvSpPr>
        <p:spPr>
          <a:xfrm>
            <a:off x="0" y="6101302"/>
            <a:ext cx="102108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Fernando G.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Gardim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Giuliano Giacalone and Jean-Yves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Ollitrault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The mean transverse momentum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ultracentral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 heavy-ion collisions: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itchFamily="34" charset="0"/>
                <a:ea typeface="+mn-ea"/>
                <a:cs typeface="+mn-cs"/>
              </a:rPr>
              <a:t>A new probe of hydrodynamics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FE3D5E-3E8D-FF88-63AC-F30C7548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40" y="433201"/>
            <a:ext cx="6048639" cy="566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32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06082"/>
            <a:ext cx="9832848" cy="700041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then determines the slope?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41</a:t>
            </a:fld>
            <a:r>
              <a:rPr lang="nl-NL" dirty="0"/>
              <a:t>/30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E5DEB2-CA93-51F5-D3B9-D03EBDD87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235" y="1752600"/>
            <a:ext cx="9755157" cy="463484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E65BA9-3302-F79A-12F2-3C6D1C09F148}"/>
              </a:ext>
            </a:extLst>
          </p:cNvPr>
          <p:cNvSpPr txBox="1">
            <a:spLocks/>
          </p:cNvSpPr>
          <p:nvPr/>
        </p:nvSpPr>
        <p:spPr>
          <a:xfrm>
            <a:off x="1219200" y="939721"/>
            <a:ext cx="10458080" cy="7856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en-US" dirty="0">
                <a:solidFill>
                  <a:schemeClr val="accent5"/>
                </a:solidFill>
              </a:rPr>
              <a:t>Centrality cuts are very important..; 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boost invariant, self-correlation, computationally expensive for |</a:t>
            </a:r>
            <a:r>
              <a:rPr lang="en-US" dirty="0">
                <a:solidFill>
                  <a:schemeClr val="accent5"/>
                </a:solidFill>
                <a:latin typeface="Symbol" panose="05050102010706020507" pitchFamily="18" charset="2"/>
              </a:rPr>
              <a:t>h|</a:t>
            </a:r>
            <a:r>
              <a:rPr lang="en-US" dirty="0">
                <a:solidFill>
                  <a:schemeClr val="accent5"/>
                </a:solidFill>
              </a:rPr>
              <a:t>&gt;1.5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60B285-560F-CC41-93F3-042DF0965B42}"/>
              </a:ext>
            </a:extLst>
          </p:cNvPr>
          <p:cNvSpPr txBox="1"/>
          <p:nvPr/>
        </p:nvSpPr>
        <p:spPr>
          <a:xfrm>
            <a:off x="2869324" y="4472151"/>
            <a:ext cx="1245149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`CMS FCAL’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23C3EA-D689-F241-0226-3FC6B0BB925C}"/>
              </a:ext>
            </a:extLst>
          </p:cNvPr>
          <p:cNvSpPr txBox="1"/>
          <p:nvPr/>
        </p:nvSpPr>
        <p:spPr>
          <a:xfrm>
            <a:off x="6645165" y="2102069"/>
            <a:ext cx="566181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`V0’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FF6D7-483C-C33D-5862-E0640E541977}"/>
              </a:ext>
            </a:extLst>
          </p:cNvPr>
          <p:cNvSpPr txBox="1"/>
          <p:nvPr/>
        </p:nvSpPr>
        <p:spPr>
          <a:xfrm>
            <a:off x="2925789" y="2129503"/>
            <a:ext cx="1267398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`</a:t>
            </a:r>
            <a:r>
              <a:rPr lang="nl-NL" b="1" dirty="0" err="1"/>
              <a:t>Trajectum</a:t>
            </a:r>
            <a:r>
              <a:rPr lang="nl-NL" b="1" dirty="0"/>
              <a:t>’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360F90-CA8B-D7A4-9CDC-7F1F77322F1C}"/>
              </a:ext>
            </a:extLst>
          </p:cNvPr>
          <p:cNvSpPr txBox="1"/>
          <p:nvPr/>
        </p:nvSpPr>
        <p:spPr>
          <a:xfrm>
            <a:off x="6227424" y="4425800"/>
            <a:ext cx="1312090" cy="3231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sz="1500" b="1" dirty="0"/>
              <a:t>`</a:t>
            </a:r>
            <a:r>
              <a:rPr lang="nl-NL" sz="1500" b="1" dirty="0" err="1"/>
              <a:t>other</a:t>
            </a:r>
            <a:r>
              <a:rPr lang="nl-NL" sz="1500" b="1" dirty="0"/>
              <a:t> </a:t>
            </a:r>
            <a:r>
              <a:rPr lang="nl-NL" sz="1500" b="1" dirty="0" err="1"/>
              <a:t>theory</a:t>
            </a:r>
            <a:r>
              <a:rPr lang="nl-NL" sz="1500" b="1" dirty="0"/>
              <a:t>’</a:t>
            </a:r>
            <a:endParaRPr lang="en-US" sz="15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BB4498-C0F5-FD93-AE98-837457F073E4}"/>
              </a:ext>
            </a:extLst>
          </p:cNvPr>
          <p:cNvSpPr txBox="1"/>
          <p:nvPr/>
        </p:nvSpPr>
        <p:spPr>
          <a:xfrm>
            <a:off x="9987059" y="4425800"/>
            <a:ext cx="581057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NL" b="1" dirty="0"/>
              <a:t>‘ITS’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5159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42688" y="-109999"/>
            <a:ext cx="8988425" cy="766763"/>
          </a:xfrm>
        </p:spPr>
        <p:txBody>
          <a:bodyPr>
            <a:normAutofit/>
          </a:bodyPr>
          <a:lstStyle/>
          <a:p>
            <a:r>
              <a:rPr lang="en-US" sz="5500" baseline="-25000" dirty="0"/>
              <a:t>Quark-gluon plasma is strongly coupled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32C0D1-0424-488B-8E4E-0E8E6D9D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373" y="1867010"/>
            <a:ext cx="2864498" cy="3537914"/>
          </a:xfrm>
          <a:prstGeom prst="rect">
            <a:avLst/>
          </a:prstGeom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DEE9E2C-F553-4355-9842-54D0AA62A186}"/>
              </a:ext>
            </a:extLst>
          </p:cNvPr>
          <p:cNvSpPr txBox="1">
            <a:spLocks/>
          </p:cNvSpPr>
          <p:nvPr/>
        </p:nvSpPr>
        <p:spPr>
          <a:xfrm>
            <a:off x="5257800" y="5951531"/>
            <a:ext cx="3074724" cy="53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Jet energy loss in </a:t>
            </a:r>
            <a:r>
              <a:rPr lang="en-US" dirty="0" err="1">
                <a:solidFill>
                  <a:srgbClr val="0070C0"/>
                </a:solidFill>
              </a:rPr>
              <a:t>dijet</a:t>
            </a:r>
            <a:r>
              <a:rPr lang="en-US" dirty="0">
                <a:solidFill>
                  <a:srgbClr val="0070C0"/>
                </a:solidFill>
              </a:rPr>
              <a:t> pair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D77FB7-DCF2-4B37-9F1D-04E2A60CAD42}"/>
              </a:ext>
            </a:extLst>
          </p:cNvPr>
          <p:cNvGrpSpPr/>
          <p:nvPr/>
        </p:nvGrpSpPr>
        <p:grpSpPr>
          <a:xfrm>
            <a:off x="5943601" y="1143000"/>
            <a:ext cx="4800600" cy="5130268"/>
            <a:chOff x="3962400" y="1294687"/>
            <a:chExt cx="4878009" cy="529861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7FD9E-3CAC-4B8D-AD5E-4B05AB370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62400" y="1294687"/>
              <a:ext cx="4442353" cy="2610999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B2824E-B728-411F-A2B0-357272582701}"/>
                </a:ext>
              </a:extLst>
            </p:cNvPr>
            <p:cNvGrpSpPr/>
            <p:nvPr/>
          </p:nvGrpSpPr>
          <p:grpSpPr>
            <a:xfrm>
              <a:off x="4205162" y="1362698"/>
              <a:ext cx="4635247" cy="5230606"/>
              <a:chOff x="4205162" y="1362698"/>
              <a:chExt cx="4635247" cy="5230606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2E14B77-F2C4-4BA6-A2EF-FFCD715B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205162" y="3928613"/>
                <a:ext cx="4635247" cy="2664691"/>
              </a:xfrm>
              <a:prstGeom prst="rect">
                <a:avLst/>
              </a:prstGeom>
            </p:spPr>
          </p:pic>
          <p:pic>
            <p:nvPicPr>
              <p:cNvPr id="14" name="Picture 13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D2903662-F143-4405-BAB0-FB2910F3E7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8142" y="1896631"/>
                <a:ext cx="457648" cy="1265424"/>
              </a:xfrm>
              <a:prstGeom prst="rect">
                <a:avLst/>
              </a:prstGeom>
            </p:spPr>
          </p:pic>
          <p:pic>
            <p:nvPicPr>
              <p:cNvPr id="16" name="Picture 15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0A1B78D3-CDCC-476C-8458-F45285ED0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clrChange>
                  <a:clrFrom>
                    <a:srgbClr val="00FF66"/>
                  </a:clrFrom>
                  <a:clrTo>
                    <a:srgbClr val="00FF66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05454" y="1362698"/>
                <a:ext cx="788724" cy="2180870"/>
              </a:xfrm>
              <a:prstGeom prst="rect">
                <a:avLst/>
              </a:prstGeom>
            </p:spPr>
          </p:pic>
          <p:pic>
            <p:nvPicPr>
              <p:cNvPr id="18" name="Picture 17" descr="A picture containing light, drawing&#10;&#10;Description automatically generated">
                <a:extLst>
                  <a:ext uri="{FF2B5EF4-FFF2-40B4-BE49-F238E27FC236}">
                    <a16:creationId xmlns:a16="http://schemas.microsoft.com/office/drawing/2014/main" id="{E472406F-812F-4A0F-9AEC-423BDC48A6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6913" y="2093495"/>
                <a:ext cx="317576" cy="862811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6CE3864-C424-4E4D-BA82-918A3090EDFE}"/>
              </a:ext>
            </a:extLst>
          </p:cNvPr>
          <p:cNvSpPr txBox="1"/>
          <p:nvPr/>
        </p:nvSpPr>
        <p:spPr>
          <a:xfrm>
            <a:off x="39187" y="6543456"/>
            <a:ext cx="75941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Wit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Busza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Krishna Rajagopal and WS, Heavy Ion Collisions: The Big Picture, and the Big Questions (2018)</a:t>
            </a: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800D0B51-432E-4582-A0C5-B80AB13A7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5</a:t>
            </a:fld>
            <a:r>
              <a:rPr lang="nl-NL" dirty="0"/>
              <a:t>/30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3FA5F7-4B53-453D-8ECF-1AA23E432948}"/>
              </a:ext>
            </a:extLst>
          </p:cNvPr>
          <p:cNvSpPr txBox="1"/>
          <p:nvPr/>
        </p:nvSpPr>
        <p:spPr>
          <a:xfrm>
            <a:off x="9213025" y="6207"/>
            <a:ext cx="199945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</a:t>
            </a:r>
          </a:p>
        </p:txBody>
      </p:sp>
      <p:pic>
        <p:nvPicPr>
          <p:cNvPr id="15" name="Picture 14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8AB25D7D-BE63-4326-B00D-AACD21840C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910" y="1434414"/>
            <a:ext cx="1709348" cy="1789118"/>
          </a:xfrm>
          <a:prstGeom prst="rect">
            <a:avLst/>
          </a:prstGeom>
        </p:spPr>
      </p:pic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8BC90920-2C1C-4A23-AEB8-F985511DF7BF}"/>
              </a:ext>
            </a:extLst>
          </p:cNvPr>
          <p:cNvSpPr txBox="1">
            <a:spLocks/>
          </p:cNvSpPr>
          <p:nvPr/>
        </p:nvSpPr>
        <p:spPr>
          <a:xfrm>
            <a:off x="1272950" y="1320847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Anisotropic flow (small viscosity)</a:t>
            </a: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F3DE845-8C03-48EC-ACBA-E27E9E0CAEE2}"/>
              </a:ext>
            </a:extLst>
          </p:cNvPr>
          <p:cNvSpPr txBox="1">
            <a:spLocks/>
          </p:cNvSpPr>
          <p:nvPr/>
        </p:nvSpPr>
        <p:spPr>
          <a:xfrm>
            <a:off x="5889519" y="770861"/>
            <a:ext cx="4583824" cy="796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</a:rPr>
              <a:t>Initial stage - QGP - hadronic phase</a:t>
            </a:r>
          </a:p>
          <a:p>
            <a:pPr marL="800100" lvl="1" indent="-342900"/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35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28FF642-F4B2-4A51-A7FC-A453F9D1CE29}"/>
              </a:ext>
            </a:extLst>
          </p:cNvPr>
          <p:cNvSpPr txBox="1">
            <a:spLocks/>
          </p:cNvSpPr>
          <p:nvPr/>
        </p:nvSpPr>
        <p:spPr>
          <a:xfrm>
            <a:off x="4607284" y="3063609"/>
            <a:ext cx="2968753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500" dirty="0"/>
              <a:t>Shear viscosity (</a:t>
            </a:r>
            <a:r>
              <a:rPr lang="en-US" sz="1500" dirty="0">
                <a:solidFill>
                  <a:srgbClr val="FF0000"/>
                </a:solidFill>
              </a:rPr>
              <a:t>4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Bulk viscosity (</a:t>
            </a:r>
            <a:r>
              <a:rPr lang="en-US" sz="1500" dirty="0">
                <a:solidFill>
                  <a:srgbClr val="FF0000"/>
                </a:solidFill>
              </a:rPr>
              <a:t>3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8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Second order transports: 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</a:p>
          <a:p>
            <a:pPr marL="0" indent="0">
              <a:buNone/>
            </a:pPr>
            <a:r>
              <a:rPr lang="en-US" sz="1500" dirty="0">
                <a:solidFill>
                  <a:schemeClr val="tx1"/>
                </a:solidFill>
              </a:rPr>
              <a:t>EOS: 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905" y="-355153"/>
            <a:ext cx="8458200" cy="1295082"/>
          </a:xfrm>
        </p:spPr>
        <p:txBody>
          <a:bodyPr>
            <a:normAutofit/>
          </a:bodyPr>
          <a:lstStyle/>
          <a:p>
            <a:r>
              <a:rPr lang="en-US" sz="3600" dirty="0"/>
              <a:t>Standard model of heavy ion collisions</a:t>
            </a:r>
            <a:endParaRPr lang="nl-NL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358" y="2551164"/>
            <a:ext cx="2968753" cy="3513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500" dirty="0" err="1"/>
              <a:t>Subnucleonic</a:t>
            </a:r>
            <a:r>
              <a:rPr lang="en-US" sz="1500" dirty="0"/>
              <a:t> structure? (</a:t>
            </a:r>
            <a:r>
              <a:rPr lang="en-US" sz="1500" dirty="0">
                <a:solidFill>
                  <a:srgbClr val="FF0000"/>
                </a:solidFill>
              </a:rPr>
              <a:t>8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1500" dirty="0"/>
              <a:t>Non-thermal flow?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r>
              <a:rPr lang="en-US" sz="1500" dirty="0"/>
              <a:t>with </a:t>
            </a:r>
            <a:r>
              <a:rPr lang="en-US" sz="1500" dirty="0" err="1">
                <a:solidFill>
                  <a:schemeClr val="accent2"/>
                </a:solidFill>
              </a:rPr>
              <a:t>hydrodynamised</a:t>
            </a:r>
            <a:r>
              <a:rPr lang="en-US" sz="1500" dirty="0">
                <a:solidFill>
                  <a:schemeClr val="accent2"/>
                </a:solidFill>
              </a:rPr>
              <a:t> initial stage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500" dirty="0"/>
              <a:t>Fluctuations? (</a:t>
            </a:r>
            <a:r>
              <a:rPr lang="en-US" sz="1500" dirty="0">
                <a:solidFill>
                  <a:srgbClr val="FF0000"/>
                </a:solidFill>
              </a:rPr>
              <a:t>1</a:t>
            </a:r>
            <a:r>
              <a:rPr lang="en-US" sz="1500" dirty="0"/>
              <a:t>)</a:t>
            </a:r>
          </a:p>
          <a:p>
            <a:pPr marL="0" indent="0">
              <a:buNone/>
            </a:pPr>
            <a:r>
              <a:rPr lang="en-US" sz="1500" dirty="0"/>
              <a:t>Shape (</a:t>
            </a:r>
            <a:r>
              <a:rPr lang="en-US" sz="1500" dirty="0">
                <a:solidFill>
                  <a:srgbClr val="FF0000"/>
                </a:solidFill>
              </a:rPr>
              <a:t>2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88A42-A926-4D84-9E29-E173E5AF64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9" y="967902"/>
            <a:ext cx="3070407" cy="665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79740D-F286-48D0-9649-39F417BBE9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909"/>
          <a:stretch/>
        </p:blipFill>
        <p:spPr>
          <a:xfrm>
            <a:off x="9896802" y="3495354"/>
            <a:ext cx="946172" cy="10304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D9092-36C1-48AB-B8E6-28BD55C5D5C0}"/>
              </a:ext>
            </a:extLst>
          </p:cNvPr>
          <p:cNvSpPr txBox="1"/>
          <p:nvPr/>
        </p:nvSpPr>
        <p:spPr>
          <a:xfrm>
            <a:off x="840188" y="1976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Initial stage (</a:t>
            </a:r>
            <a:r>
              <a:rPr lang="en-US" sz="2200" dirty="0">
                <a:solidFill>
                  <a:srgbClr val="FF0000"/>
                </a:solidFill>
              </a:rPr>
              <a:t>13</a:t>
            </a:r>
            <a:r>
              <a:rPr lang="en-US" sz="2200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C2F2B-DD5A-455A-9422-28625642C72D}"/>
              </a:ext>
            </a:extLst>
          </p:cNvPr>
          <p:cNvSpPr txBox="1"/>
          <p:nvPr/>
        </p:nvSpPr>
        <p:spPr>
          <a:xfrm>
            <a:off x="4423877" y="1961818"/>
            <a:ext cx="34117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Viscous hydrodynamics (</a:t>
            </a:r>
            <a:r>
              <a:rPr lang="en-US" sz="2100" dirty="0">
                <a:solidFill>
                  <a:srgbClr val="FF0000"/>
                </a:solidFill>
              </a:rPr>
              <a:t>10</a:t>
            </a:r>
            <a:r>
              <a:rPr lang="en-US" sz="2100" dirty="0"/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DE3E1D-3800-4AD9-BFF6-C3DF58C471E9}"/>
              </a:ext>
            </a:extLst>
          </p:cNvPr>
          <p:cNvSpPr txBox="1"/>
          <p:nvPr/>
        </p:nvSpPr>
        <p:spPr>
          <a:xfrm>
            <a:off x="8883345" y="2012460"/>
            <a:ext cx="26677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Cascade of hadrons (</a:t>
            </a:r>
            <a:r>
              <a:rPr lang="en-US" sz="2100" dirty="0">
                <a:solidFill>
                  <a:srgbClr val="FF0000"/>
                </a:solidFill>
              </a:rPr>
              <a:t>2</a:t>
            </a:r>
            <a:r>
              <a:rPr lang="en-US" sz="2100" dirty="0"/>
              <a:t>)</a:t>
            </a:r>
          </a:p>
          <a:p>
            <a:endParaRPr lang="en-US" sz="2100" dirty="0"/>
          </a:p>
          <a:p>
            <a:r>
              <a:rPr lang="en-US" sz="1500" dirty="0"/>
              <a:t>SMASH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0A05FA-4746-4D8F-A4C5-51B53AD69A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52" y="2927122"/>
            <a:ext cx="2895600" cy="145821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1F1436-D5C4-4275-B827-DDE96F1FB041}"/>
              </a:ext>
            </a:extLst>
          </p:cNvPr>
          <p:cNvCxnSpPr>
            <a:cxnSpLocks/>
          </p:cNvCxnSpPr>
          <p:nvPr/>
        </p:nvCxnSpPr>
        <p:spPr>
          <a:xfrm>
            <a:off x="4240933" y="1991970"/>
            <a:ext cx="8070" cy="42248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5EDD8EB-3257-4C18-957D-A7506B7E8E35}"/>
              </a:ext>
            </a:extLst>
          </p:cNvPr>
          <p:cNvCxnSpPr>
            <a:cxnSpLocks/>
          </p:cNvCxnSpPr>
          <p:nvPr/>
        </p:nvCxnSpPr>
        <p:spPr>
          <a:xfrm>
            <a:off x="8622332" y="1991970"/>
            <a:ext cx="0" cy="4229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4E4A19FB-EFE1-4616-90AB-DCCDBDB74664}"/>
              </a:ext>
            </a:extLst>
          </p:cNvPr>
          <p:cNvSpPr txBox="1">
            <a:spLocks/>
          </p:cNvSpPr>
          <p:nvPr/>
        </p:nvSpPr>
        <p:spPr>
          <a:xfrm>
            <a:off x="8708471" y="2632649"/>
            <a:ext cx="3212069" cy="378637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5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24442B-97D1-4388-A0B2-7A6ECB32AD29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Jonah Bernhard, Scott Moreland and Steffen Bass, Bayesian estimation of the specific shear and bulk viscosity of quark–gluon plasma (2019)</a:t>
            </a:r>
          </a:p>
          <a:p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Govert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Nijs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>
                <a:solidFill>
                  <a:srgbClr val="C00000"/>
                </a:solidFill>
                <a:latin typeface="Tw Cen MT" pitchFamily="34" charset="0"/>
              </a:rPr>
              <a:t>WS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Umut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Raimond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Snellings, A Bayesian analysis of Heavy Ion Collisions with </a:t>
            </a:r>
            <a:r>
              <a:rPr lang="en-US" sz="11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w Cen MT" pitchFamily="34" charset="0"/>
              </a:rPr>
              <a:t>Trajectum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(2020)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39331DB6-825F-47E9-81DD-BAC23608C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6</a:t>
            </a:fld>
            <a:r>
              <a:rPr lang="nl-NL" dirty="0"/>
              <a:t>/30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6E49-FD53-4A5C-952C-9DD790388497}"/>
              </a:ext>
            </a:extLst>
          </p:cNvPr>
          <p:cNvSpPr txBox="1"/>
          <p:nvPr/>
        </p:nvSpPr>
        <p:spPr>
          <a:xfrm>
            <a:off x="8633251" y="6207"/>
            <a:ext cx="25792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nl-NL" sz="1300" dirty="0">
                <a:solidFill>
                  <a:schemeClr val="bg2">
                    <a:lumMod val="50000"/>
                  </a:schemeClr>
                </a:solidFill>
              </a:rPr>
              <a:t>Wilke van der Schee, CERN/Utrecht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50465-9A22-40E2-8616-E4591295AFFF}"/>
              </a:ext>
            </a:extLst>
          </p:cNvPr>
          <p:cNvSpPr txBox="1"/>
          <p:nvPr/>
        </p:nvSpPr>
        <p:spPr>
          <a:xfrm>
            <a:off x="9567041" y="1299508"/>
            <a:ext cx="2590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(</a:t>
            </a:r>
            <a:r>
              <a:rPr lang="en-US" sz="2200" dirty="0">
                <a:solidFill>
                  <a:srgbClr val="FF0000"/>
                </a:solidFill>
              </a:rPr>
              <a:t># parameters</a:t>
            </a:r>
            <a:r>
              <a:rPr lang="en-US" sz="2200" dirty="0"/>
              <a:t>)</a:t>
            </a:r>
          </a:p>
        </p:txBody>
      </p:sp>
      <p:pic>
        <p:nvPicPr>
          <p:cNvPr id="9" name="Picture 8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74024F85-1937-F8E5-75F1-689D6CC4EE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/>
          <a:stretch/>
        </p:blipFill>
        <p:spPr>
          <a:xfrm>
            <a:off x="6550200" y="2460763"/>
            <a:ext cx="2026670" cy="1344753"/>
          </a:xfrm>
          <a:prstGeom prst="rect">
            <a:avLst/>
          </a:prstGeom>
        </p:spPr>
      </p:pic>
      <p:pic>
        <p:nvPicPr>
          <p:cNvPr id="13" name="Picture 12" descr="Graphical user interface, chart, line chart, histogram&#10;&#10;Description automatically generated">
            <a:extLst>
              <a:ext uri="{FF2B5EF4-FFF2-40B4-BE49-F238E27FC236}">
                <a16:creationId xmlns:a16="http://schemas.microsoft.com/office/drawing/2014/main" id="{2C1D735E-54A2-7FE5-08FC-DF083CD88B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8"/>
          <a:stretch/>
        </p:blipFill>
        <p:spPr>
          <a:xfrm>
            <a:off x="6454405" y="3802571"/>
            <a:ext cx="2081789" cy="13507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26556-FA05-260B-34F9-942D5C058735}"/>
              </a:ext>
            </a:extLst>
          </p:cNvPr>
          <p:cNvSpPr/>
          <p:nvPr/>
        </p:nvSpPr>
        <p:spPr>
          <a:xfrm>
            <a:off x="958285" y="5529943"/>
            <a:ext cx="1123064" cy="30438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4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i="1" dirty="0" err="1"/>
              <a:t>Trajectum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4044582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Quite straightforward to use </a:t>
            </a:r>
            <a:br>
              <a:rPr lang="en-US" dirty="0"/>
            </a:br>
            <a:r>
              <a:rPr lang="en-US" dirty="0"/>
              <a:t>(see param file, right)</a:t>
            </a:r>
          </a:p>
          <a:p>
            <a:pPr marL="749808" lvl="1" indent="-457200"/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Includes </a:t>
            </a:r>
            <a:r>
              <a:rPr lang="en-US" dirty="0" err="1"/>
              <a:t>analyse</a:t>
            </a:r>
            <a:r>
              <a:rPr lang="en-US" dirty="0"/>
              <a:t> routine</a:t>
            </a:r>
          </a:p>
          <a:p>
            <a:pPr marL="749808" lvl="1" indent="-457200"/>
            <a:r>
              <a:rPr lang="en-US" dirty="0" err="1"/>
              <a:t>Parallelised</a:t>
            </a:r>
            <a:r>
              <a:rPr lang="en-US" dirty="0"/>
              <a:t>: can </a:t>
            </a:r>
            <a:r>
              <a:rPr lang="en-US" dirty="0" err="1"/>
              <a:t>analyse</a:t>
            </a:r>
            <a:r>
              <a:rPr lang="en-US" dirty="0"/>
              <a:t> unlimited number of events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7</a:t>
            </a:fld>
            <a:r>
              <a:rPr lang="nl-NL" dirty="0"/>
              <a:t>/30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139BF8-3902-49B7-9290-2965F6ACA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634" y="-6207"/>
            <a:ext cx="1639956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F7A671-79FC-4595-8E51-B9371E9CA637}"/>
              </a:ext>
            </a:extLst>
          </p:cNvPr>
          <p:cNvSpPr txBox="1"/>
          <p:nvPr/>
        </p:nvSpPr>
        <p:spPr>
          <a:xfrm>
            <a:off x="-55667" y="6446999"/>
            <a:ext cx="8763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http://sites.google.com/view/govertnijs/trajectum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  <a:p>
            <a:r>
              <a:rPr lang="en-US" sz="1100" dirty="0">
                <a:solidFill>
                  <a:srgbClr val="92D050"/>
                </a:solidFill>
                <a:latin typeface="Tw Cen MT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http://wilkevanderschee.nl/trajectum</a:t>
            </a:r>
            <a:endParaRPr lang="en-US" sz="1100" dirty="0">
              <a:solidFill>
                <a:srgbClr val="92D050"/>
              </a:solidFill>
              <a:latin typeface="Tw Cen MT" pitchFamily="34" charset="0"/>
            </a:endParaRPr>
          </a:p>
        </p:txBody>
      </p:sp>
      <p:pic>
        <p:nvPicPr>
          <p:cNvPr id="4" name="moviehrv">
            <a:hlinkClick r:id="" action="ppaction://media"/>
            <a:extLst>
              <a:ext uri="{FF2B5EF4-FFF2-40B4-BE49-F238E27FC236}">
                <a16:creationId xmlns:a16="http://schemas.microsoft.com/office/drawing/2014/main" id="{7790F7D9-C730-45FD-DBD8-41EA0F062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03387" y="1932880"/>
            <a:ext cx="5077741" cy="4374918"/>
          </a:xfrm>
          <a:prstGeom prst="rect">
            <a:avLst/>
          </a:prstGeom>
        </p:spPr>
      </p:pic>
      <p:pic>
        <p:nvPicPr>
          <p:cNvPr id="6" name="moviehrv">
            <a:hlinkClick r:id="" action="ppaction://media"/>
            <a:extLst>
              <a:ext uri="{FF2B5EF4-FFF2-40B4-BE49-F238E27FC236}">
                <a16:creationId xmlns:a16="http://schemas.microsoft.com/office/drawing/2014/main" id="{FF956BDB-FA9D-40C3-95F8-000DD98CA7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31916" y="84145"/>
            <a:ext cx="1877341" cy="16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6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1045">
            <a:extLst>
              <a:ext uri="{FF2B5EF4-FFF2-40B4-BE49-F238E27FC236}">
                <a16:creationId xmlns:a16="http://schemas.microsoft.com/office/drawing/2014/main" id="{D829E218-74FB-4455-98BE-F2C5BA897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7E8D75FD-D4F9-4D11-B70D-82EFCB4CF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35BC1C-C251-861A-B846-B38943F2F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6" r="-1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96A657-EBE4-FFE9-BE96-317DE08AD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Neutron skin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9F9E540-35B5-CA31-0BBF-8766EC37B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051" y="4455621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With a short intro on Bayesian analysis</a:t>
            </a:r>
          </a:p>
        </p:txBody>
      </p:sp>
      <p:cxnSp>
        <p:nvCxnSpPr>
          <p:cNvPr id="1052" name="Straight Connector 1051">
            <a:extLst>
              <a:ext uri="{FF2B5EF4-FFF2-40B4-BE49-F238E27FC236}">
                <a16:creationId xmlns:a16="http://schemas.microsoft.com/office/drawing/2014/main" id="{F3CC58E3-BDF9-495D-9327-85F68058B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4" name="Rectangle 1053">
            <a:extLst>
              <a:ext uri="{FF2B5EF4-FFF2-40B4-BE49-F238E27FC236}">
                <a16:creationId xmlns:a16="http://schemas.microsoft.com/office/drawing/2014/main" id="{DA0CA737-33FC-47E3-965A-D1C2CAA62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2DD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56" name="Rectangle 1055">
            <a:extLst>
              <a:ext uri="{FF2B5EF4-FFF2-40B4-BE49-F238E27FC236}">
                <a16:creationId xmlns:a16="http://schemas.microsoft.com/office/drawing/2014/main" id="{22189942-24EB-488E-8B69-EB80F7E53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72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51792-C247-A6BD-588F-8D83F9FFA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1A58DBF-7C61-4997-9886-539CDC07A380}" type="slidenum">
              <a:rPr lang="en-US" smtClean="0"/>
              <a:pPr defTabSz="914400"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A0E3F2-91FE-45DB-D283-7175505EC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8820" y="61158"/>
            <a:ext cx="2991470" cy="496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39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952" y="214359"/>
            <a:ext cx="9832848" cy="1295082"/>
          </a:xfrm>
        </p:spPr>
        <p:txBody>
          <a:bodyPr>
            <a:normAutofit/>
          </a:bodyPr>
          <a:lstStyle/>
          <a:p>
            <a:r>
              <a:rPr lang="en-US" dirty="0"/>
              <a:t>The neutron skin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57557"/>
            <a:ext cx="7848600" cy="478112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700" dirty="0"/>
              <a:t>Nucleus charge profile can be measured very accurately</a:t>
            </a:r>
          </a:p>
          <a:p>
            <a:pPr marL="749808" lvl="1" indent="-457200"/>
            <a:r>
              <a:rPr lang="en-US" sz="1500" dirty="0"/>
              <a:t>Much more uncertainty in the profile of the neutrons</a:t>
            </a:r>
          </a:p>
          <a:p>
            <a:pPr marL="749808" lvl="1" indent="-457200"/>
            <a:r>
              <a:rPr lang="en-US" sz="1500" dirty="0"/>
              <a:t>Relevant to understand cold QCD: EOS for neutron stars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Can we make progress using heavy ion collisions?</a:t>
            </a:r>
          </a:p>
          <a:p>
            <a:pPr marL="749808" lvl="1" indent="-457200"/>
            <a:r>
              <a:rPr lang="en-US" sz="1500" dirty="0"/>
              <a:t>Isospin symmetry makes distinction neutron/proton difficult</a:t>
            </a:r>
          </a:p>
          <a:p>
            <a:pPr marL="749808" lvl="1" indent="-457200"/>
            <a:r>
              <a:rPr lang="en-US" sz="1500" dirty="0"/>
              <a:t>Leverage accurate proton knowledge and obtain profile of nucleus?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700" dirty="0"/>
              <a:t>How to obtain the profile of a nucleus?</a:t>
            </a:r>
          </a:p>
          <a:p>
            <a:pPr marL="749808" lvl="1" indent="-457200"/>
            <a:r>
              <a:rPr lang="en-US" sz="1500" dirty="0"/>
              <a:t>Wood-Saxon + MC-Glauber + (model like Trento) </a:t>
            </a:r>
            <a:r>
              <a:rPr lang="en-US" sz="1500" dirty="0">
                <a:sym typeface="Wingdings" panose="05000000000000000000" pitchFamily="2" charset="2"/>
              </a:rPr>
              <a:t> dynamics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Currently state-of-the-art …</a:t>
            </a:r>
          </a:p>
          <a:p>
            <a:pPr marL="749808" lvl="1" indent="-457200"/>
            <a:endParaRPr lang="en-US" sz="1500" dirty="0">
              <a:sym typeface="Wingdings" panose="05000000000000000000" pitchFamily="2" charset="2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1700" dirty="0">
                <a:sym typeface="Wingdings" panose="05000000000000000000" pitchFamily="2" charset="2"/>
              </a:rPr>
              <a:t>Profile influences many observables</a:t>
            </a: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Interplay with bulk viscosity, Trento model </a:t>
            </a:r>
            <a:r>
              <a:rPr lang="en-US" sz="1500" dirty="0" err="1">
                <a:sym typeface="Wingdings" panose="05000000000000000000" pitchFamily="2" charset="2"/>
              </a:rPr>
              <a:t>etc</a:t>
            </a:r>
            <a:endParaRPr lang="en-US" sz="1500" dirty="0">
              <a:sym typeface="Wingdings" panose="05000000000000000000" pitchFamily="2" charset="2"/>
            </a:endParaRPr>
          </a:p>
          <a:p>
            <a:pPr marL="749808" lvl="1" indent="-457200"/>
            <a:r>
              <a:rPr lang="en-US" sz="1500" dirty="0">
                <a:sym typeface="Wingdings" panose="05000000000000000000" pitchFamily="2" charset="2"/>
              </a:rPr>
              <a:t>Likely need a full global analysis</a:t>
            </a:r>
            <a:endParaRPr lang="en-US" sz="150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95CD3CCC-50D4-4C22-973B-17569282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1A58DBF-7C61-4997-9886-539CDC07A380}" type="slidenum">
              <a:rPr lang="nl-NL" smtClean="0"/>
              <a:pPr/>
              <a:t>9</a:t>
            </a:fld>
            <a:r>
              <a:rPr lang="nl-NL" dirty="0"/>
              <a:t>/30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5633B39-3BC7-2EB5-F3C8-CD07FA119F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454" y="2161140"/>
            <a:ext cx="3332008" cy="2243332"/>
          </a:xfrm>
          <a:prstGeom prst="rect">
            <a:avLst/>
          </a:prstGeom>
        </p:spPr>
      </p:pic>
      <p:pic>
        <p:nvPicPr>
          <p:cNvPr id="18" name="Picture 17" descr="A picture containing sweet, ball&#10;&#10;Description automatically generated">
            <a:extLst>
              <a:ext uri="{FF2B5EF4-FFF2-40B4-BE49-F238E27FC236}">
                <a16:creationId xmlns:a16="http://schemas.microsoft.com/office/drawing/2014/main" id="{21BAA0F2-426E-CA30-DC49-49C6EBF08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771" y="4130360"/>
            <a:ext cx="2590800" cy="27117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2F9EE62-8009-E445-A68E-B9E91FFE8913}"/>
              </a:ext>
            </a:extLst>
          </p:cNvPr>
          <p:cNvSpPr txBox="1"/>
          <p:nvPr/>
        </p:nvSpPr>
        <p:spPr>
          <a:xfrm>
            <a:off x="-1292" y="6616550"/>
            <a:ext cx="8763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Constantin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Jason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Kamin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 and David </a:t>
            </a:r>
            <a:r>
              <a:rPr lang="en-US" sz="1100" dirty="0" err="1">
                <a:solidFill>
                  <a:schemeClr val="bg1"/>
                </a:solidFill>
                <a:latin typeface="Tw Cen MT" pitchFamily="34" charset="0"/>
              </a:rPr>
              <a:t>d'Enterria</a:t>
            </a:r>
            <a:r>
              <a:rPr lang="en-US" sz="1100" dirty="0">
                <a:solidFill>
                  <a:schemeClr val="bg1"/>
                </a:solidFill>
                <a:latin typeface="Tw Cen MT" pitchFamily="34" charset="0"/>
              </a:rPr>
              <a:t>, Improved Monte Carlo Glauber predictions at present and future nuclear colliders (2017)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112A1B2-19D6-7402-93E1-CA16C2043BB8}"/>
              </a:ext>
            </a:extLst>
          </p:cNvPr>
          <p:cNvGrpSpPr/>
          <p:nvPr/>
        </p:nvGrpSpPr>
        <p:grpSpPr>
          <a:xfrm>
            <a:off x="7543800" y="-18035"/>
            <a:ext cx="4648200" cy="475235"/>
            <a:chOff x="7543800" y="-18035"/>
            <a:chExt cx="4648200" cy="4752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ACABCF-84B5-FD3F-6669-B04A3607DE1F}"/>
                </a:ext>
              </a:extLst>
            </p:cNvPr>
            <p:cNvSpPr/>
            <p:nvPr/>
          </p:nvSpPr>
          <p:spPr>
            <a:xfrm>
              <a:off x="7543800" y="0"/>
              <a:ext cx="4648200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5903A6-F1CA-B2E1-5FA9-AD3F13A9E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58200" y="1340"/>
              <a:ext cx="3657600" cy="33275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B6CD19-107D-9E77-CB62-2FBFB7B83D3C}"/>
                </a:ext>
              </a:extLst>
            </p:cNvPr>
            <p:cNvSpPr txBox="1"/>
            <p:nvPr/>
          </p:nvSpPr>
          <p:spPr>
            <a:xfrm>
              <a:off x="7543800" y="-18035"/>
              <a:ext cx="853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/>
                <a:t>Trento: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1226967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5876</TotalTime>
  <Words>2913</Words>
  <Application>Microsoft Office PowerPoint</Application>
  <PresentationFormat>Widescreen</PresentationFormat>
  <Paragraphs>417</Paragraphs>
  <Slides>41</Slides>
  <Notes>36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Arial</vt:lpstr>
      <vt:lpstr>Calibri</vt:lpstr>
      <vt:lpstr>Calibri Light</vt:lpstr>
      <vt:lpstr>Symbol</vt:lpstr>
      <vt:lpstr>Times</vt:lpstr>
      <vt:lpstr>Tw Cen MT</vt:lpstr>
      <vt:lpstr>Wingdings</vt:lpstr>
      <vt:lpstr>Retrospect</vt:lpstr>
      <vt:lpstr>Global analyses of ultrarelativistic  heavy ions in the LHC era</vt:lpstr>
      <vt:lpstr>Quark-gluon plasma (QGP)</vt:lpstr>
      <vt:lpstr>How to create QGP</vt:lpstr>
      <vt:lpstr>PowerPoint Presentation</vt:lpstr>
      <vt:lpstr>Quark-gluon plasma is strongly coupled</vt:lpstr>
      <vt:lpstr>Standard model of heavy ion collisions</vt:lpstr>
      <vt:lpstr>Trajectum</vt:lpstr>
      <vt:lpstr>Neutron skin</vt:lpstr>
      <vt:lpstr>The neutron skin</vt:lpstr>
      <vt:lpstr>Performing a global analysis</vt:lpstr>
      <vt:lpstr>Experimental observables: a wealth of data</vt:lpstr>
      <vt:lpstr>Design parameter-observable correlations:</vt:lpstr>
      <vt:lpstr>Experimental observables: a wealth of data</vt:lpstr>
      <vt:lpstr>Experimental observables: a wealth of data</vt:lpstr>
      <vt:lpstr>Full posterior distributions</vt:lpstr>
      <vt:lpstr>The nucleon width from Bayesian scans Nucleons grow with collision energy, but by how much?</vt:lpstr>
      <vt:lpstr>The neutron skin - posterior</vt:lpstr>
      <vt:lpstr>The neutron skin – final result</vt:lpstr>
      <vt:lpstr>A prediction:  extremely ultracentral collisions</vt:lpstr>
      <vt:lpstr>PowerPoint Presentation</vt:lpstr>
      <vt:lpstr>What is happening?</vt:lpstr>
      <vt:lpstr>The shape of nuclei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Discussion</vt:lpstr>
      <vt:lpstr>16Oxygen and 20Neon nuclear structure</vt:lpstr>
      <vt:lpstr>Anisotropic flow in light ions and nuclear structure</vt:lpstr>
      <vt:lpstr>Back-up</vt:lpstr>
      <vt:lpstr>Why was the width overestimated?</vt:lpstr>
      <vt:lpstr>Experimental observables: a wealth of data</vt:lpstr>
      <vt:lpstr>Experimental observables: a wealth of data</vt:lpstr>
      <vt:lpstr>Bonus: mean pT and v2 or v3 correlations</vt:lpstr>
      <vt:lpstr>The neutron skin - emulator</vt:lpstr>
      <vt:lpstr>The PbPb cross section and the centrality normalisation</vt:lpstr>
      <vt:lpstr>The PLB insight</vt:lpstr>
      <vt:lpstr>What then determines the slope?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Uncovering the inner workings of the QGP</dc:title>
  <dc:creator>Wilke van der Schee</dc:creator>
  <cp:lastModifiedBy>Wilke van der Schee</cp:lastModifiedBy>
  <cp:revision>652</cp:revision>
  <cp:lastPrinted>2020-01-13T13:28:42Z</cp:lastPrinted>
  <dcterms:created xsi:type="dcterms:W3CDTF">2020-01-05T16:58:15Z</dcterms:created>
  <dcterms:modified xsi:type="dcterms:W3CDTF">2024-11-28T23:52:35Z</dcterms:modified>
</cp:coreProperties>
</file>