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476" r:id="rId3"/>
    <p:sldId id="477" r:id="rId4"/>
    <p:sldId id="478" r:id="rId5"/>
    <p:sldId id="480" r:id="rId6"/>
    <p:sldId id="479" r:id="rId7"/>
    <p:sldId id="475" r:id="rId8"/>
    <p:sldId id="447" r:id="rId9"/>
    <p:sldId id="461" r:id="rId10"/>
    <p:sldId id="442" r:id="rId11"/>
    <p:sldId id="450" r:id="rId12"/>
    <p:sldId id="452" r:id="rId13"/>
    <p:sldId id="453" r:id="rId14"/>
    <p:sldId id="456" r:id="rId15"/>
    <p:sldId id="455" r:id="rId16"/>
    <p:sldId id="457" r:id="rId17"/>
    <p:sldId id="458" r:id="rId18"/>
    <p:sldId id="460" r:id="rId19"/>
    <p:sldId id="451" r:id="rId20"/>
    <p:sldId id="463" r:id="rId21"/>
    <p:sldId id="464" r:id="rId22"/>
    <p:sldId id="466" r:id="rId23"/>
    <p:sldId id="467" r:id="rId24"/>
    <p:sldId id="469" r:id="rId25"/>
    <p:sldId id="470" r:id="rId26"/>
    <p:sldId id="472" r:id="rId27"/>
    <p:sldId id="473" r:id="rId28"/>
    <p:sldId id="474" r:id="rId29"/>
    <p:sldId id="46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te Algren" initials="MA" lastIdx="1" clrIdx="0">
    <p:extLst>
      <p:ext uri="{19B8F6BF-5375-455C-9EA6-DF929625EA0E}">
        <p15:presenceInfo xmlns:p15="http://schemas.microsoft.com/office/powerpoint/2012/main" userId="c89af44c72b4ff1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17266"/>
    <a:srgbClr val="A6A6A6"/>
    <a:srgbClr val="0433FF"/>
    <a:srgbClr val="6325FF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4673" autoAdjust="0"/>
  </p:normalViewPr>
  <p:slideViewPr>
    <p:cSldViewPr snapToGrid="0">
      <p:cViewPr varScale="1">
        <p:scale>
          <a:sx n="105" d="100"/>
          <a:sy n="105" d="100"/>
        </p:scale>
        <p:origin x="99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E07D2-9263-4CE2-8DDE-B24A34ACD80B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A223A-0B82-4F66-B70A-EB7C318F70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035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332caf4d01_4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5" name="Google Shape;415;g1332caf4d0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2625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>
          <a:extLst>
            <a:ext uri="{FF2B5EF4-FFF2-40B4-BE49-F238E27FC236}">
              <a16:creationId xmlns:a16="http://schemas.microsoft.com/office/drawing/2014/main" id="{F8702984-E674-12AA-B4E7-E050982A9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344e98a2ac_0_29:notes">
            <a:extLst>
              <a:ext uri="{FF2B5EF4-FFF2-40B4-BE49-F238E27FC236}">
                <a16:creationId xmlns:a16="http://schemas.microsoft.com/office/drawing/2014/main" id="{0983B431-B0A2-5483-7CDE-2EC6E221D2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g1344e98a2ac_0_29:notes">
            <a:extLst>
              <a:ext uri="{FF2B5EF4-FFF2-40B4-BE49-F238E27FC236}">
                <a16:creationId xmlns:a16="http://schemas.microsoft.com/office/drawing/2014/main" id="{D7B2D9D1-932E-85EB-EE15-F91F6C88E7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4671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>
          <a:extLst>
            <a:ext uri="{FF2B5EF4-FFF2-40B4-BE49-F238E27FC236}">
              <a16:creationId xmlns:a16="http://schemas.microsoft.com/office/drawing/2014/main" id="{5EF0F8AB-7F8B-89DE-5958-9F22CF005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344e98a2ac_0_29:notes">
            <a:extLst>
              <a:ext uri="{FF2B5EF4-FFF2-40B4-BE49-F238E27FC236}">
                <a16:creationId xmlns:a16="http://schemas.microsoft.com/office/drawing/2014/main" id="{38B89306-36F6-BE15-41CC-E2042D209C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g1344e98a2ac_0_29:notes">
            <a:extLst>
              <a:ext uri="{FF2B5EF4-FFF2-40B4-BE49-F238E27FC236}">
                <a16:creationId xmlns:a16="http://schemas.microsoft.com/office/drawing/2014/main" id="{060DBA7D-AC30-B3CF-1A9C-5014BC1BDE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3033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>
          <a:extLst>
            <a:ext uri="{FF2B5EF4-FFF2-40B4-BE49-F238E27FC236}">
              <a16:creationId xmlns:a16="http://schemas.microsoft.com/office/drawing/2014/main" id="{E837C519-EECE-73F2-567C-28F8C71E0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344e98a2ac_0_29:notes">
            <a:extLst>
              <a:ext uri="{FF2B5EF4-FFF2-40B4-BE49-F238E27FC236}">
                <a16:creationId xmlns:a16="http://schemas.microsoft.com/office/drawing/2014/main" id="{F0CCEF8F-A054-A7DD-ADA0-96C75B0C3A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2" name="Google Shape;472;g1344e98a2ac_0_29:notes">
            <a:extLst>
              <a:ext uri="{FF2B5EF4-FFF2-40B4-BE49-F238E27FC236}">
                <a16:creationId xmlns:a16="http://schemas.microsoft.com/office/drawing/2014/main" id="{6631D8BA-2D8A-C744-6978-F42248D170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8313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>
          <a:extLst>
            <a:ext uri="{FF2B5EF4-FFF2-40B4-BE49-F238E27FC236}">
              <a16:creationId xmlns:a16="http://schemas.microsoft.com/office/drawing/2014/main" id="{EF49E1BB-5D91-7C55-7B14-DA1640B94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344e98a2ac_0_29:notes">
            <a:extLst>
              <a:ext uri="{FF2B5EF4-FFF2-40B4-BE49-F238E27FC236}">
                <a16:creationId xmlns:a16="http://schemas.microsoft.com/office/drawing/2014/main" id="{EC8DA035-4535-58E6-60CF-33AA39C41E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2" name="Google Shape;472;g1344e98a2ac_0_29:notes">
            <a:extLst>
              <a:ext uri="{FF2B5EF4-FFF2-40B4-BE49-F238E27FC236}">
                <a16:creationId xmlns:a16="http://schemas.microsoft.com/office/drawing/2014/main" id="{01F42C0F-1A72-51D8-9314-388D098E6B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1790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>
          <a:extLst>
            <a:ext uri="{FF2B5EF4-FFF2-40B4-BE49-F238E27FC236}">
              <a16:creationId xmlns:a16="http://schemas.microsoft.com/office/drawing/2014/main" id="{26E9222B-8DF7-CD4E-6430-CF25DC7BE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344e98a2ac_0_29:notes">
            <a:extLst>
              <a:ext uri="{FF2B5EF4-FFF2-40B4-BE49-F238E27FC236}">
                <a16:creationId xmlns:a16="http://schemas.microsoft.com/office/drawing/2014/main" id="{C4365DE0-7B9D-0790-997F-86C7541E84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2" name="Google Shape;472;g1344e98a2ac_0_29:notes">
            <a:extLst>
              <a:ext uri="{FF2B5EF4-FFF2-40B4-BE49-F238E27FC236}">
                <a16:creationId xmlns:a16="http://schemas.microsoft.com/office/drawing/2014/main" id="{1021B961-03D6-F0B1-3DA1-778F312502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170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>
          <a:extLst>
            <a:ext uri="{FF2B5EF4-FFF2-40B4-BE49-F238E27FC236}">
              <a16:creationId xmlns:a16="http://schemas.microsoft.com/office/drawing/2014/main" id="{F22C0A28-192C-A228-591B-A9F414406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344e98a2ac_0_29:notes">
            <a:extLst>
              <a:ext uri="{FF2B5EF4-FFF2-40B4-BE49-F238E27FC236}">
                <a16:creationId xmlns:a16="http://schemas.microsoft.com/office/drawing/2014/main" id="{AAA0A309-A82C-ADB0-5A41-E863C7FE2D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2" name="Google Shape;472;g1344e98a2ac_0_29:notes">
            <a:extLst>
              <a:ext uri="{FF2B5EF4-FFF2-40B4-BE49-F238E27FC236}">
                <a16:creationId xmlns:a16="http://schemas.microsoft.com/office/drawing/2014/main" id="{64A0AFA0-D0F7-2C18-549F-80CF687CC1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0493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>
          <a:extLst>
            <a:ext uri="{FF2B5EF4-FFF2-40B4-BE49-F238E27FC236}">
              <a16:creationId xmlns:a16="http://schemas.microsoft.com/office/drawing/2014/main" id="{E4717A58-F4C9-2CE9-99E4-D555A9EB8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344e98a2ac_0_29:notes">
            <a:extLst>
              <a:ext uri="{FF2B5EF4-FFF2-40B4-BE49-F238E27FC236}">
                <a16:creationId xmlns:a16="http://schemas.microsoft.com/office/drawing/2014/main" id="{D1819EE8-91CB-3AEE-5583-BEAF22A00D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2" name="Google Shape;472;g1344e98a2ac_0_29:notes">
            <a:extLst>
              <a:ext uri="{FF2B5EF4-FFF2-40B4-BE49-F238E27FC236}">
                <a16:creationId xmlns:a16="http://schemas.microsoft.com/office/drawing/2014/main" id="{9FF213DA-38F8-F231-12F8-4892C6C39A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04559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>
          <a:extLst>
            <a:ext uri="{FF2B5EF4-FFF2-40B4-BE49-F238E27FC236}">
              <a16:creationId xmlns:a16="http://schemas.microsoft.com/office/drawing/2014/main" id="{B3812BD0-C641-FC9F-B174-7E8F40320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344e98a2ac_0_29:notes">
            <a:extLst>
              <a:ext uri="{FF2B5EF4-FFF2-40B4-BE49-F238E27FC236}">
                <a16:creationId xmlns:a16="http://schemas.microsoft.com/office/drawing/2014/main" id="{1FF79EC1-CC62-434A-DF65-AFC88DCFDE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2" name="Google Shape;472;g1344e98a2ac_0_29:notes">
            <a:extLst>
              <a:ext uri="{FF2B5EF4-FFF2-40B4-BE49-F238E27FC236}">
                <a16:creationId xmlns:a16="http://schemas.microsoft.com/office/drawing/2014/main" id="{B12BB43E-F1B4-4D46-AC83-B47A58BC94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64224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>
          <a:extLst>
            <a:ext uri="{FF2B5EF4-FFF2-40B4-BE49-F238E27FC236}">
              <a16:creationId xmlns:a16="http://schemas.microsoft.com/office/drawing/2014/main" id="{77674F36-1127-1DDE-C72F-251824C6C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344e98a2ac_0_29:notes">
            <a:extLst>
              <a:ext uri="{FF2B5EF4-FFF2-40B4-BE49-F238E27FC236}">
                <a16:creationId xmlns:a16="http://schemas.microsoft.com/office/drawing/2014/main" id="{7516B84A-9217-7249-5374-A34473FACB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2" name="Google Shape;472;g1344e98a2ac_0_29:notes">
            <a:extLst>
              <a:ext uri="{FF2B5EF4-FFF2-40B4-BE49-F238E27FC236}">
                <a16:creationId xmlns:a16="http://schemas.microsoft.com/office/drawing/2014/main" id="{E532A4EC-B2B9-0508-02B5-2C67B89877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4213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>
          <a:extLst>
            <a:ext uri="{FF2B5EF4-FFF2-40B4-BE49-F238E27FC236}">
              <a16:creationId xmlns:a16="http://schemas.microsoft.com/office/drawing/2014/main" id="{6AD895ED-3B62-6200-59F2-DC67B2911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344e98a2ac_0_29:notes">
            <a:extLst>
              <a:ext uri="{FF2B5EF4-FFF2-40B4-BE49-F238E27FC236}">
                <a16:creationId xmlns:a16="http://schemas.microsoft.com/office/drawing/2014/main" id="{7CED195E-50B2-BE34-ADE7-B8F104A159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g1344e98a2ac_0_29:notes">
            <a:extLst>
              <a:ext uri="{FF2B5EF4-FFF2-40B4-BE49-F238E27FC236}">
                <a16:creationId xmlns:a16="http://schemas.microsoft.com/office/drawing/2014/main" id="{B24117A8-95CC-CC57-0E44-B3D01E4B1E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8109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>
          <a:extLst>
            <a:ext uri="{FF2B5EF4-FFF2-40B4-BE49-F238E27FC236}">
              <a16:creationId xmlns:a16="http://schemas.microsoft.com/office/drawing/2014/main" id="{209634CE-BC6F-F362-01A0-A2411949D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344e98a2ac_0_29:notes">
            <a:extLst>
              <a:ext uri="{FF2B5EF4-FFF2-40B4-BE49-F238E27FC236}">
                <a16:creationId xmlns:a16="http://schemas.microsoft.com/office/drawing/2014/main" id="{DF5AA3D4-CD8E-5EFD-D839-6B01A9027E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Dall-e:  VAE+GPT+CLIP</a:t>
            </a:r>
            <a:endParaRPr dirty="0"/>
          </a:p>
        </p:txBody>
      </p:sp>
      <p:sp>
        <p:nvSpPr>
          <p:cNvPr id="472" name="Google Shape;472;g1344e98a2ac_0_29:notes">
            <a:extLst>
              <a:ext uri="{FF2B5EF4-FFF2-40B4-BE49-F238E27FC236}">
                <a16:creationId xmlns:a16="http://schemas.microsoft.com/office/drawing/2014/main" id="{8AD93534-9255-036A-0EB2-5E8D8E606D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26428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>
          <a:extLst>
            <a:ext uri="{FF2B5EF4-FFF2-40B4-BE49-F238E27FC236}">
              <a16:creationId xmlns:a16="http://schemas.microsoft.com/office/drawing/2014/main" id="{2CF32756-9E4E-BA09-332B-801EF2C07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344e98a2ac_0_29:notes">
            <a:extLst>
              <a:ext uri="{FF2B5EF4-FFF2-40B4-BE49-F238E27FC236}">
                <a16:creationId xmlns:a16="http://schemas.microsoft.com/office/drawing/2014/main" id="{AA60F476-0321-11E8-DE5A-A06F21ABDA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g1344e98a2ac_0_29:notes">
            <a:extLst>
              <a:ext uri="{FF2B5EF4-FFF2-40B4-BE49-F238E27FC236}">
                <a16:creationId xmlns:a16="http://schemas.microsoft.com/office/drawing/2014/main" id="{53546368-5584-135D-1350-E021AEDA39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12797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>
          <a:extLst>
            <a:ext uri="{FF2B5EF4-FFF2-40B4-BE49-F238E27FC236}">
              <a16:creationId xmlns:a16="http://schemas.microsoft.com/office/drawing/2014/main" id="{A1815C32-1D0E-75BF-62F7-4E47CC4E9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344e98a2ac_0_29:notes">
            <a:extLst>
              <a:ext uri="{FF2B5EF4-FFF2-40B4-BE49-F238E27FC236}">
                <a16:creationId xmlns:a16="http://schemas.microsoft.com/office/drawing/2014/main" id="{DE6305B8-A015-4D3A-2A48-DD7F996D36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g1344e98a2ac_0_29:notes">
            <a:extLst>
              <a:ext uri="{FF2B5EF4-FFF2-40B4-BE49-F238E27FC236}">
                <a16:creationId xmlns:a16="http://schemas.microsoft.com/office/drawing/2014/main" id="{EB74506A-CADF-D6B9-D921-547703D1CB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3143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>
          <a:extLst>
            <a:ext uri="{FF2B5EF4-FFF2-40B4-BE49-F238E27FC236}">
              <a16:creationId xmlns:a16="http://schemas.microsoft.com/office/drawing/2014/main" id="{08DA7720-E2E7-6F90-402E-58F7F0E9A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344e98a2ac_0_29:notes">
            <a:extLst>
              <a:ext uri="{FF2B5EF4-FFF2-40B4-BE49-F238E27FC236}">
                <a16:creationId xmlns:a16="http://schemas.microsoft.com/office/drawing/2014/main" id="{E9AB4C58-CF70-223C-7610-8E025EF186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g1344e98a2ac_0_29:notes">
            <a:extLst>
              <a:ext uri="{FF2B5EF4-FFF2-40B4-BE49-F238E27FC236}">
                <a16:creationId xmlns:a16="http://schemas.microsoft.com/office/drawing/2014/main" id="{E0813439-6C4E-E38F-F2A2-8035BD6C9D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84604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>
          <a:extLst>
            <a:ext uri="{FF2B5EF4-FFF2-40B4-BE49-F238E27FC236}">
              <a16:creationId xmlns:a16="http://schemas.microsoft.com/office/drawing/2014/main" id="{E420FBCE-E32E-B1E7-CDFD-69AC6F9D0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344e98a2ac_0_29:notes">
            <a:extLst>
              <a:ext uri="{FF2B5EF4-FFF2-40B4-BE49-F238E27FC236}">
                <a16:creationId xmlns:a16="http://schemas.microsoft.com/office/drawing/2014/main" id="{39A19161-0DA3-FEA7-5506-25932D554C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g1344e98a2ac_0_29:notes">
            <a:extLst>
              <a:ext uri="{FF2B5EF4-FFF2-40B4-BE49-F238E27FC236}">
                <a16:creationId xmlns:a16="http://schemas.microsoft.com/office/drawing/2014/main" id="{E8D56559-7E12-0AE2-6070-90FE707D98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36196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>
          <a:extLst>
            <a:ext uri="{FF2B5EF4-FFF2-40B4-BE49-F238E27FC236}">
              <a16:creationId xmlns:a16="http://schemas.microsoft.com/office/drawing/2014/main" id="{9A41072B-B889-01E6-471A-1B0686BB1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344e98a2ac_0_29:notes">
            <a:extLst>
              <a:ext uri="{FF2B5EF4-FFF2-40B4-BE49-F238E27FC236}">
                <a16:creationId xmlns:a16="http://schemas.microsoft.com/office/drawing/2014/main" id="{B21EE6B5-3FF9-A573-1592-0B15F8FFB9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g1344e98a2ac_0_29:notes">
            <a:extLst>
              <a:ext uri="{FF2B5EF4-FFF2-40B4-BE49-F238E27FC236}">
                <a16:creationId xmlns:a16="http://schemas.microsoft.com/office/drawing/2014/main" id="{429E1AE3-6143-A8F5-8E7E-A6D1EAFAFA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80978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>
          <a:extLst>
            <a:ext uri="{FF2B5EF4-FFF2-40B4-BE49-F238E27FC236}">
              <a16:creationId xmlns:a16="http://schemas.microsoft.com/office/drawing/2014/main" id="{496B6463-6894-7517-2B12-9708E08A3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344e98a2ac_0_29:notes">
            <a:extLst>
              <a:ext uri="{FF2B5EF4-FFF2-40B4-BE49-F238E27FC236}">
                <a16:creationId xmlns:a16="http://schemas.microsoft.com/office/drawing/2014/main" id="{CA4897CE-4D91-1A06-A153-E005DC9DEC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g1344e98a2ac_0_29:notes">
            <a:extLst>
              <a:ext uri="{FF2B5EF4-FFF2-40B4-BE49-F238E27FC236}">
                <a16:creationId xmlns:a16="http://schemas.microsoft.com/office/drawing/2014/main" id="{A1E2031C-2444-4AF5-3FE4-415DB74073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90039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>
          <a:extLst>
            <a:ext uri="{FF2B5EF4-FFF2-40B4-BE49-F238E27FC236}">
              <a16:creationId xmlns:a16="http://schemas.microsoft.com/office/drawing/2014/main" id="{F53BBBC8-E4D6-D79C-0D7F-367231C55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344e98a2ac_0_29:notes">
            <a:extLst>
              <a:ext uri="{FF2B5EF4-FFF2-40B4-BE49-F238E27FC236}">
                <a16:creationId xmlns:a16="http://schemas.microsoft.com/office/drawing/2014/main" id="{A219BCFE-91BD-31CB-CC67-59ADA084E6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g1344e98a2ac_0_29:notes">
            <a:extLst>
              <a:ext uri="{FF2B5EF4-FFF2-40B4-BE49-F238E27FC236}">
                <a16:creationId xmlns:a16="http://schemas.microsoft.com/office/drawing/2014/main" id="{714F4A98-0413-F11B-5E77-4C9157DE11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96277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>
          <a:extLst>
            <a:ext uri="{FF2B5EF4-FFF2-40B4-BE49-F238E27FC236}">
              <a16:creationId xmlns:a16="http://schemas.microsoft.com/office/drawing/2014/main" id="{AE25CC3D-BF44-886C-42CF-ACBD9BC55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344e98a2ac_0_29:notes">
            <a:extLst>
              <a:ext uri="{FF2B5EF4-FFF2-40B4-BE49-F238E27FC236}">
                <a16:creationId xmlns:a16="http://schemas.microsoft.com/office/drawing/2014/main" id="{35B0F313-35C3-CE2E-8589-1BD1117601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g1344e98a2ac_0_29:notes">
            <a:extLst>
              <a:ext uri="{FF2B5EF4-FFF2-40B4-BE49-F238E27FC236}">
                <a16:creationId xmlns:a16="http://schemas.microsoft.com/office/drawing/2014/main" id="{2314B057-CDC5-4E3B-843F-36E3AF074B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73043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>
          <a:extLst>
            <a:ext uri="{FF2B5EF4-FFF2-40B4-BE49-F238E27FC236}">
              <a16:creationId xmlns:a16="http://schemas.microsoft.com/office/drawing/2014/main" id="{141C62B6-31FB-179B-154B-C41C4B70C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344e98a2ac_0_29:notes">
            <a:extLst>
              <a:ext uri="{FF2B5EF4-FFF2-40B4-BE49-F238E27FC236}">
                <a16:creationId xmlns:a16="http://schemas.microsoft.com/office/drawing/2014/main" id="{A1680764-F9D0-EF38-EC83-19F7A7EA96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g1344e98a2ac_0_29:notes">
            <a:extLst>
              <a:ext uri="{FF2B5EF4-FFF2-40B4-BE49-F238E27FC236}">
                <a16:creationId xmlns:a16="http://schemas.microsoft.com/office/drawing/2014/main" id="{3E0D4BBC-6223-B814-E3EF-85DEEF3421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73042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>
          <a:extLst>
            <a:ext uri="{FF2B5EF4-FFF2-40B4-BE49-F238E27FC236}">
              <a16:creationId xmlns:a16="http://schemas.microsoft.com/office/drawing/2014/main" id="{600061A4-F66C-FB2D-E220-5DD7DE40F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344e98a2ac_0_29:notes">
            <a:extLst>
              <a:ext uri="{FF2B5EF4-FFF2-40B4-BE49-F238E27FC236}">
                <a16:creationId xmlns:a16="http://schemas.microsoft.com/office/drawing/2014/main" id="{3F9141C2-36BB-BEDA-0D28-831D285D34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g1344e98a2ac_0_29:notes">
            <a:extLst>
              <a:ext uri="{FF2B5EF4-FFF2-40B4-BE49-F238E27FC236}">
                <a16:creationId xmlns:a16="http://schemas.microsoft.com/office/drawing/2014/main" id="{E587C395-BD58-3EB5-7F61-F6A3E5292C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0885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>
          <a:extLst>
            <a:ext uri="{FF2B5EF4-FFF2-40B4-BE49-F238E27FC236}">
              <a16:creationId xmlns:a16="http://schemas.microsoft.com/office/drawing/2014/main" id="{B2EBF109-6760-642B-DB55-D3EA020CA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344e98a2ac_0_29:notes">
            <a:extLst>
              <a:ext uri="{FF2B5EF4-FFF2-40B4-BE49-F238E27FC236}">
                <a16:creationId xmlns:a16="http://schemas.microsoft.com/office/drawing/2014/main" id="{F6A47810-4123-DD4F-A12E-4E37159BED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Dall-e:  VAE+GPT+CLIP</a:t>
            </a:r>
            <a:endParaRPr dirty="0"/>
          </a:p>
        </p:txBody>
      </p:sp>
      <p:sp>
        <p:nvSpPr>
          <p:cNvPr id="472" name="Google Shape;472;g1344e98a2ac_0_29:notes">
            <a:extLst>
              <a:ext uri="{FF2B5EF4-FFF2-40B4-BE49-F238E27FC236}">
                <a16:creationId xmlns:a16="http://schemas.microsoft.com/office/drawing/2014/main" id="{BD4EB798-9015-E4FB-5868-63E9FEC4F8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1912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>
          <a:extLst>
            <a:ext uri="{FF2B5EF4-FFF2-40B4-BE49-F238E27FC236}">
              <a16:creationId xmlns:a16="http://schemas.microsoft.com/office/drawing/2014/main" id="{40358087-0273-5FC6-5419-C8C43BA44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344e98a2ac_0_29:notes">
            <a:extLst>
              <a:ext uri="{FF2B5EF4-FFF2-40B4-BE49-F238E27FC236}">
                <a16:creationId xmlns:a16="http://schemas.microsoft.com/office/drawing/2014/main" id="{6750B615-FD7E-2361-34D7-8A5E43FB79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Dall-e:  VAE+GPT+CLIP</a:t>
            </a:r>
            <a:endParaRPr dirty="0"/>
          </a:p>
        </p:txBody>
      </p:sp>
      <p:sp>
        <p:nvSpPr>
          <p:cNvPr id="472" name="Google Shape;472;g1344e98a2ac_0_29:notes">
            <a:extLst>
              <a:ext uri="{FF2B5EF4-FFF2-40B4-BE49-F238E27FC236}">
                <a16:creationId xmlns:a16="http://schemas.microsoft.com/office/drawing/2014/main" id="{F13EEA2C-6474-6AF7-33C2-1597B3CEE6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8150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>
          <a:extLst>
            <a:ext uri="{FF2B5EF4-FFF2-40B4-BE49-F238E27FC236}">
              <a16:creationId xmlns:a16="http://schemas.microsoft.com/office/drawing/2014/main" id="{3C8DB446-A04D-EC9B-2AEA-22AE94421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344e98a2ac_0_29:notes">
            <a:extLst>
              <a:ext uri="{FF2B5EF4-FFF2-40B4-BE49-F238E27FC236}">
                <a16:creationId xmlns:a16="http://schemas.microsoft.com/office/drawing/2014/main" id="{4E61C4F2-D957-971E-52D0-B071F9D80C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Dall-e:  VAE+GPT+CLIP</a:t>
            </a:r>
            <a:endParaRPr dirty="0"/>
          </a:p>
        </p:txBody>
      </p:sp>
      <p:sp>
        <p:nvSpPr>
          <p:cNvPr id="472" name="Google Shape;472;g1344e98a2ac_0_29:notes">
            <a:extLst>
              <a:ext uri="{FF2B5EF4-FFF2-40B4-BE49-F238E27FC236}">
                <a16:creationId xmlns:a16="http://schemas.microsoft.com/office/drawing/2014/main" id="{F2802E56-4213-3A0A-7CFD-8DB6FEA4AB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9571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>
          <a:extLst>
            <a:ext uri="{FF2B5EF4-FFF2-40B4-BE49-F238E27FC236}">
              <a16:creationId xmlns:a16="http://schemas.microsoft.com/office/drawing/2014/main" id="{43770978-F072-1686-30D9-BA28F975B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344e98a2ac_0_29:notes">
            <a:extLst>
              <a:ext uri="{FF2B5EF4-FFF2-40B4-BE49-F238E27FC236}">
                <a16:creationId xmlns:a16="http://schemas.microsoft.com/office/drawing/2014/main" id="{BF62C150-BFFE-AC34-36A1-D324FF925B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Dall-e:  VAE+GPT+CLIP</a:t>
            </a:r>
            <a:endParaRPr dirty="0"/>
          </a:p>
        </p:txBody>
      </p:sp>
      <p:sp>
        <p:nvSpPr>
          <p:cNvPr id="472" name="Google Shape;472;g1344e98a2ac_0_29:notes">
            <a:extLst>
              <a:ext uri="{FF2B5EF4-FFF2-40B4-BE49-F238E27FC236}">
                <a16:creationId xmlns:a16="http://schemas.microsoft.com/office/drawing/2014/main" id="{45688485-4F21-D41D-77F0-3659C77A66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0404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>
          <a:extLst>
            <a:ext uri="{FF2B5EF4-FFF2-40B4-BE49-F238E27FC236}">
              <a16:creationId xmlns:a16="http://schemas.microsoft.com/office/drawing/2014/main" id="{047684DB-159A-273F-45B3-539B5D751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332caf4d01_4_0:notes">
            <a:extLst>
              <a:ext uri="{FF2B5EF4-FFF2-40B4-BE49-F238E27FC236}">
                <a16:creationId xmlns:a16="http://schemas.microsoft.com/office/drawing/2014/main" id="{12291EFE-0422-4C35-4B7F-F0C2574D06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5" name="Google Shape;415;g1332caf4d01_4_0:notes">
            <a:extLst>
              <a:ext uri="{FF2B5EF4-FFF2-40B4-BE49-F238E27FC236}">
                <a16:creationId xmlns:a16="http://schemas.microsoft.com/office/drawing/2014/main" id="{3F5BE090-6F98-69F2-64CD-D0E1AE0048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116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>
          <a:extLst>
            <a:ext uri="{FF2B5EF4-FFF2-40B4-BE49-F238E27FC236}">
              <a16:creationId xmlns:a16="http://schemas.microsoft.com/office/drawing/2014/main" id="{5C247CB9-5E8E-CF53-26A7-130E0AD28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344e98a2ac_0_29:notes">
            <a:extLst>
              <a:ext uri="{FF2B5EF4-FFF2-40B4-BE49-F238E27FC236}">
                <a16:creationId xmlns:a16="http://schemas.microsoft.com/office/drawing/2014/main" id="{02EDF4F8-B4AD-4947-3691-D93CE7E342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Dall-e:  VAE+GPT+CLIP</a:t>
            </a:r>
            <a:endParaRPr dirty="0"/>
          </a:p>
        </p:txBody>
      </p:sp>
      <p:sp>
        <p:nvSpPr>
          <p:cNvPr id="472" name="Google Shape;472;g1344e98a2ac_0_29:notes">
            <a:extLst>
              <a:ext uri="{FF2B5EF4-FFF2-40B4-BE49-F238E27FC236}">
                <a16:creationId xmlns:a16="http://schemas.microsoft.com/office/drawing/2014/main" id="{18B4A320-B15E-5A6C-91DB-6313948959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3061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>
          <a:extLst>
            <a:ext uri="{FF2B5EF4-FFF2-40B4-BE49-F238E27FC236}">
              <a16:creationId xmlns:a16="http://schemas.microsoft.com/office/drawing/2014/main" id="{FBF0C8EE-4069-ECB8-6583-447D35BEE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344e98a2ac_0_29:notes">
            <a:extLst>
              <a:ext uri="{FF2B5EF4-FFF2-40B4-BE49-F238E27FC236}">
                <a16:creationId xmlns:a16="http://schemas.microsoft.com/office/drawing/2014/main" id="{C5389E3D-9674-8212-8DA3-542BB73035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Dall-e:  VAE+GPT+CLIP</a:t>
            </a:r>
            <a:endParaRPr dirty="0"/>
          </a:p>
        </p:txBody>
      </p:sp>
      <p:sp>
        <p:nvSpPr>
          <p:cNvPr id="472" name="Google Shape;472;g1344e98a2ac_0_29:notes">
            <a:extLst>
              <a:ext uri="{FF2B5EF4-FFF2-40B4-BE49-F238E27FC236}">
                <a16:creationId xmlns:a16="http://schemas.microsoft.com/office/drawing/2014/main" id="{785E110E-BBE9-62F7-ACDA-DFBA287CF4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9163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3F4D-4FAF-4BE3-AA64-E2C4C74E1269}" type="datetime1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5371-23A0-47C6-BE70-F335E8788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900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0BA5-69DA-427F-A1CB-694471E7A0B5}" type="datetime1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5371-23A0-47C6-BE70-F335E8788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30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tlas.cern/sites/default/files/inline-images/ATLAS%20LGBTQ%20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84218" cy="99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upload.wikimedia.org/wikipedia/commons/2/24/Logo_of_the_University_of_Geneva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383" y="123187"/>
            <a:ext cx="2239453" cy="74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10A9-8491-41C7-8340-46FD24E3075B}" type="datetime1">
              <a:rPr lang="en-GB" smtClean="0"/>
              <a:t>11/06/2025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5371-23A0-47C6-BE70-F335E8788D2E}" type="slidenum">
              <a:rPr lang="en-GB" smtClean="0"/>
              <a:t>‹#›</a:t>
            </a:fld>
            <a:endParaRPr lang="en-GB"/>
          </a:p>
        </p:txBody>
      </p:sp>
      <p:cxnSp>
        <p:nvCxnSpPr>
          <p:cNvPr id="5" name="Google Shape;443;p39"/>
          <p:cNvCxnSpPr/>
          <p:nvPr userDrawn="1"/>
        </p:nvCxnSpPr>
        <p:spPr>
          <a:xfrm>
            <a:off x="448839" y="973111"/>
            <a:ext cx="11294400" cy="0"/>
          </a:xfrm>
          <a:prstGeom prst="straightConnector1">
            <a:avLst/>
          </a:prstGeom>
          <a:noFill/>
          <a:ln w="25400" cap="flat" cmpd="sng">
            <a:solidFill>
              <a:srgbClr val="017266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84218" y="147781"/>
            <a:ext cx="8052165" cy="76094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9156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 &amp; Subtitl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1190625" y="1151929"/>
            <a:ext cx="9810800" cy="2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>
            <a:off x="1190625" y="3545085"/>
            <a:ext cx="9810800" cy="7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rmAutofit/>
          </a:bodyPr>
          <a:lstStyle>
            <a:lvl1pPr marL="609585" lvl="0" indent="-30479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3200"/>
            </a:lvl1pPr>
            <a:lvl2pPr marL="1219170" lvl="1" indent="-30479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3200"/>
            </a:lvl2pPr>
            <a:lvl3pPr marL="1828754" lvl="2" indent="-30479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3200"/>
            </a:lvl3pPr>
            <a:lvl4pPr marL="2438339" lvl="3" indent="-30479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3200"/>
            </a:lvl4pPr>
            <a:lvl5pPr marL="3047924" lvl="4" indent="-30479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3200"/>
            </a:lvl5pPr>
            <a:lvl6pPr marL="3657509" lvl="5" indent="-448722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700"/>
              <a:buChar char="■"/>
              <a:defRPr/>
            </a:lvl6pPr>
            <a:lvl7pPr marL="4267093" lvl="6" indent="-448722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  <a:defRPr/>
            </a:lvl7pPr>
            <a:lvl8pPr marL="4876678" lvl="7" indent="-448722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700"/>
              <a:buChar char="○"/>
              <a:defRPr/>
            </a:lvl8pPr>
            <a:lvl9pPr marL="5486263" lvl="8" indent="-448722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7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10210280" y="6429818"/>
            <a:ext cx="1582188" cy="250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de" smtClean="0"/>
              <a:pPr/>
              <a:t>‹#›</a:t>
            </a:fld>
            <a:endParaRPr lang="de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399530" y="6392142"/>
            <a:ext cx="158218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2E95C-F30B-4151-BD2D-7FA38312F7D5}" type="datetime1">
              <a:rPr lang="en-GB" smtClean="0"/>
              <a:t>11/06/2025</a:t>
            </a:fld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656306" y="6356350"/>
            <a:ext cx="2879387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0" name="Picture 2" descr="https://atlas.cern/sites/default/files/inline-images/ATLAS%20LGBTQ%20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84218" cy="99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upload.wikimedia.org/wikipedia/commons/2/24/Logo_of_the_University_of_Geneva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383" y="123187"/>
            <a:ext cx="2239453" cy="74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609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AACB-7432-42BD-8B06-29F1318DB0FC}" type="datetime1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5371-23A0-47C6-BE70-F335E8788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767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E84E-E2E4-49ED-82AD-4110768FDA52}" type="datetime1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5371-23A0-47C6-BE70-F335E8788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127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FCD8-EF48-49A0-B797-4693A2AFBAD5}" type="datetime1">
              <a:rPr lang="en-GB" smtClean="0"/>
              <a:t>11/06/2025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5371-23A0-47C6-BE70-F335E8788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132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7E7F-6A40-4F91-BD34-7850D20E7F84}" type="datetime1">
              <a:rPr lang="en-GB" smtClean="0"/>
              <a:t>11/06/2025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5371-23A0-47C6-BE70-F335E8788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593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FBB1F-8B16-43DC-9F31-5D0F563E0153}" type="datetime1">
              <a:rPr lang="en-GB" smtClean="0"/>
              <a:t>11/06/2025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5371-23A0-47C6-BE70-F335E8788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11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BF66-9A0F-4DC1-9CA4-48CADCE7F9A0}" type="datetime1">
              <a:rPr lang="en-GB" smtClean="0"/>
              <a:t>11/06/2025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5371-23A0-47C6-BE70-F335E8788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393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B87E-F526-4111-A16F-C3D700BFBE41}" type="datetime1">
              <a:rPr lang="en-GB" smtClean="0"/>
              <a:t>11/06/2025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5371-23A0-47C6-BE70-F335E8788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309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2A4C-A345-4A60-B1C3-2D8FC2218F39}" type="datetime1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5371-23A0-47C6-BE70-F335E8788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301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7BBDD-D67E-49E5-AA9B-9C13FFDE24EF}" type="datetime1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A5371-23A0-47C6-BE70-F335E8788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56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55" r:id="rId11"/>
    <p:sldLayoutId id="2147483660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190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111.06377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hyperlink" Target="https://arxiv.org/abs/2304.0328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24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arxiv.org/abs/2010.11929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37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111.06377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arxiv.org/abs/2304.03283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103.1723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301.05712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301.0571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7"/>
          <p:cNvSpPr txBox="1">
            <a:spLocks noGrp="1"/>
          </p:cNvSpPr>
          <p:nvPr>
            <p:ph type="ctrTitle" idx="4294967295"/>
          </p:nvPr>
        </p:nvSpPr>
        <p:spPr>
          <a:xfrm>
            <a:off x="784993" y="2007349"/>
            <a:ext cx="10833600" cy="10595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667" tIns="43667" rIns="43667" bIns="43667" rtlCol="0" anchor="b" anchorCtr="0">
            <a:noAutofit/>
          </a:bodyPr>
          <a:lstStyle/>
          <a:p>
            <a:pPr lvl="0" algn="ctr">
              <a:lnSpc>
                <a:spcPct val="150000"/>
              </a:lnSpc>
              <a:buClr>
                <a:srgbClr val="111111"/>
              </a:buClr>
              <a:buSzPts val="3900"/>
            </a:pPr>
            <a:r>
              <a:rPr lang="en-US" i="1" dirty="0"/>
              <a:t>Transformers and foundation models</a:t>
            </a:r>
            <a:endParaRPr sz="1200" u="sng" dirty="0">
              <a:solidFill>
                <a:srgbClr val="000000"/>
              </a:solidFill>
            </a:endParaRPr>
          </a:p>
        </p:txBody>
      </p:sp>
      <p:cxnSp>
        <p:nvCxnSpPr>
          <p:cNvPr id="418" name="Google Shape;418;p37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CxnSpPr/>
          <p:nvPr/>
        </p:nvCxnSpPr>
        <p:spPr>
          <a:xfrm>
            <a:off x="785007" y="3777257"/>
            <a:ext cx="10622000" cy="0"/>
          </a:xfrm>
          <a:prstGeom prst="straightConnector1">
            <a:avLst/>
          </a:prstGeom>
          <a:noFill/>
          <a:ln w="25400" cap="flat" cmpd="sng">
            <a:solidFill>
              <a:srgbClr val="017266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20" name="Google Shape;420;p37"/>
          <p:cNvSpPr txBox="1"/>
          <p:nvPr/>
        </p:nvSpPr>
        <p:spPr>
          <a:xfrm>
            <a:off x="3456366" y="4625079"/>
            <a:ext cx="5279183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lvl="0" algn="ctr">
              <a:buSzPts val="2000"/>
            </a:pPr>
            <a:r>
              <a:rPr lang="en-US" sz="2400" dirty="0"/>
              <a:t>Malte Algren</a:t>
            </a:r>
            <a:endParaRPr lang="en-US" sz="24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21" name="Google Shape;421;p37"/>
          <p:cNvSpPr txBox="1"/>
          <p:nvPr/>
        </p:nvSpPr>
        <p:spPr>
          <a:xfrm>
            <a:off x="3456367" y="6258534"/>
            <a:ext cx="527918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US" i="1" dirty="0"/>
              <a:t>Between Models and Reality</a:t>
            </a:r>
            <a:endParaRPr lang="en-GB" sz="1733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0723482-F65A-44D5-A6A1-AF8311EB58C7}" type="datetime1">
              <a:rPr lang="en-GB" smtClean="0"/>
              <a:t>11/06/2025</a:t>
            </a:fld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" smtClean="0"/>
              <a:pPr/>
              <a:t>1</a:t>
            </a:fld>
            <a:endParaRPr lang="de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42F6D06B-B8B6-4EF7-754C-A89F2DFA9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904" y="0"/>
            <a:ext cx="2583801" cy="96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A79900-9879-8212-8F40-79ADE90E8BA9}"/>
              </a:ext>
            </a:extLst>
          </p:cNvPr>
          <p:cNvSpPr txBox="1"/>
          <p:nvPr/>
        </p:nvSpPr>
        <p:spPr>
          <a:xfrm>
            <a:off x="5637276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612259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>
          <a:extLst>
            <a:ext uri="{FF2B5EF4-FFF2-40B4-BE49-F238E27FC236}">
              <a16:creationId xmlns:a16="http://schemas.microsoft.com/office/drawing/2014/main" id="{F79B30CE-96AA-65B0-0E1D-AC1044071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4" name="Google Shape;474;p41">
            <a:extLst>
              <a:ext uri="{FF2B5EF4-FFF2-40B4-BE49-F238E27FC236}">
                <a16:creationId xmlns:a16="http://schemas.microsoft.com/office/drawing/2014/main" id="{2A864BF0-7B4A-2B78-2F4D-66F17320873A}"/>
              </a:ext>
            </a:extLst>
          </p:cNvPr>
          <p:cNvCxnSpPr/>
          <p:nvPr/>
        </p:nvCxnSpPr>
        <p:spPr>
          <a:xfrm>
            <a:off x="448839" y="973111"/>
            <a:ext cx="11294400" cy="0"/>
          </a:xfrm>
          <a:prstGeom prst="straightConnector1">
            <a:avLst/>
          </a:prstGeom>
          <a:noFill/>
          <a:ln w="25400" cap="flat" cmpd="sng">
            <a:solidFill>
              <a:srgbClr val="017266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89070E-51E7-19D0-5C88-E817D3157C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" smtClean="0"/>
              <a:pPr/>
              <a:t>10</a:t>
            </a:fld>
            <a:endParaRPr lang="de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C3502A-FD90-4BD2-E4B1-D377F1C654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2555862-0524-4953-8864-F0D1FE686A37}" type="datetime1">
              <a:rPr lang="en-GB"/>
              <a:pPr/>
              <a:t>11/06/2025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BE2007-8915-DAF8-69CE-CCB74349A4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Malte Algren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5074829-E44F-551D-DE0C-428061B530B0}"/>
              </a:ext>
            </a:extLst>
          </p:cNvPr>
          <p:cNvSpPr txBox="1">
            <a:spLocks/>
          </p:cNvSpPr>
          <p:nvPr/>
        </p:nvSpPr>
        <p:spPr>
          <a:xfrm>
            <a:off x="2385147" y="186110"/>
            <a:ext cx="7421783" cy="760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Notation and definitions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D9B1511-35A7-A16C-D9EE-731212B3DCB0}"/>
              </a:ext>
            </a:extLst>
          </p:cNvPr>
          <p:cNvSpPr/>
          <p:nvPr/>
        </p:nvSpPr>
        <p:spPr>
          <a:xfrm>
            <a:off x="11373949" y="6427962"/>
            <a:ext cx="594360" cy="213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7E0B844-798A-EDFE-5D58-2ECADC7BD349}"/>
                  </a:ext>
                </a:extLst>
              </p:cNvPr>
              <p:cNvSpPr txBox="1"/>
              <p:nvPr/>
            </p:nvSpPr>
            <p:spPr>
              <a:xfrm>
                <a:off x="448839" y="999165"/>
                <a:ext cx="11294400" cy="4466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Need to define some notation and language for foundation models</a:t>
                </a:r>
              </a:p>
              <a:p>
                <a:pPr marL="457200" indent="-457200">
                  <a:lnSpc>
                    <a:spcPct val="150000"/>
                  </a:lnSpc>
                  <a:buAutoNum type="arabicPeriod"/>
                </a:pPr>
                <a:r>
                  <a:rPr lang="en-US" sz="2400" dirty="0"/>
                  <a:t>Backbone (encoder)</a:t>
                </a:r>
              </a:p>
              <a:p>
                <a:pPr marL="914400" lvl="1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457200" indent="-457200">
                  <a:lnSpc>
                    <a:spcPct val="150000"/>
                  </a:lnSpc>
                  <a:buFontTx/>
                  <a:buAutoNum type="arabicPeriod"/>
                </a:pPr>
                <a:r>
                  <a:rPr lang="en-US" sz="2400" dirty="0"/>
                  <a:t>Latent representation</a:t>
                </a:r>
              </a:p>
              <a:p>
                <a:pPr marL="914400" lvl="1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Representation: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sz="2400" dirty="0"/>
              </a:p>
              <a:p>
                <a:pPr marL="457200" indent="-457200">
                  <a:lnSpc>
                    <a:spcPct val="150000"/>
                  </a:lnSpc>
                  <a:buFontTx/>
                  <a:buAutoNum type="arabicPeriod"/>
                </a:pPr>
                <a:r>
                  <a:rPr lang="en-US" sz="2400" dirty="0"/>
                  <a:t>Learning objective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Supervised: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Self-supervised: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7E0B844-798A-EDFE-5D58-2ECADC7BD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39" y="999165"/>
                <a:ext cx="11294400" cy="4466094"/>
              </a:xfrm>
              <a:prstGeom prst="rect">
                <a:avLst/>
              </a:prstGeom>
              <a:blipFill>
                <a:blip r:embed="rId3"/>
                <a:stretch>
                  <a:fillRect l="-864" b="-218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From Autoencoder to Beta-VAE | Lil'Log">
            <a:extLst>
              <a:ext uri="{FF2B5EF4-FFF2-40B4-BE49-F238E27FC236}">
                <a16:creationId xmlns:a16="http://schemas.microsoft.com/office/drawing/2014/main" id="{9EC0A2DD-5A75-E755-7626-2D466D54E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345" y="1691642"/>
            <a:ext cx="6939964" cy="323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7D4C259-9230-3426-4352-9BC108A684FB}"/>
              </a:ext>
            </a:extLst>
          </p:cNvPr>
          <p:cNvSpPr/>
          <p:nvPr/>
        </p:nvSpPr>
        <p:spPr>
          <a:xfrm>
            <a:off x="7257501" y="3809304"/>
            <a:ext cx="2549429" cy="10881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3C548B-68E1-88F7-D09D-C14BC87B28B6}"/>
              </a:ext>
            </a:extLst>
          </p:cNvPr>
          <p:cNvSpPr/>
          <p:nvPr/>
        </p:nvSpPr>
        <p:spPr>
          <a:xfrm>
            <a:off x="5779510" y="1695485"/>
            <a:ext cx="5897378" cy="544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0741D1-6D76-06EF-9E3B-518091362B0E}"/>
              </a:ext>
            </a:extLst>
          </p:cNvPr>
          <p:cNvSpPr/>
          <p:nvPr/>
        </p:nvSpPr>
        <p:spPr>
          <a:xfrm>
            <a:off x="7804944" y="3565057"/>
            <a:ext cx="923255" cy="10881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0ED1E6-734E-3C72-5E18-D98A8F686E2C}"/>
              </a:ext>
            </a:extLst>
          </p:cNvPr>
          <p:cNvSpPr/>
          <p:nvPr/>
        </p:nvSpPr>
        <p:spPr>
          <a:xfrm>
            <a:off x="6200319" y="2240280"/>
            <a:ext cx="2715081" cy="2657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412824-F26F-72AB-C2C2-C63F1760822D}"/>
              </a:ext>
            </a:extLst>
          </p:cNvPr>
          <p:cNvSpPr/>
          <p:nvPr/>
        </p:nvSpPr>
        <p:spPr>
          <a:xfrm>
            <a:off x="8915400" y="2163010"/>
            <a:ext cx="2414722" cy="2734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DC2C1C-3236-290E-6F6F-287E798854BD}"/>
              </a:ext>
            </a:extLst>
          </p:cNvPr>
          <p:cNvSpPr txBox="1"/>
          <p:nvPr/>
        </p:nvSpPr>
        <p:spPr>
          <a:xfrm>
            <a:off x="7535693" y="5087344"/>
            <a:ext cx="2088709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/>
              <a:t>(V)AE (1990s)</a:t>
            </a:r>
          </a:p>
        </p:txBody>
      </p:sp>
    </p:spTree>
    <p:extLst>
      <p:ext uri="{BB962C8B-B14F-4D97-AF65-F5344CB8AC3E}">
        <p14:creationId xmlns:p14="http://schemas.microsoft.com/office/powerpoint/2010/main" val="287642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>
          <a:extLst>
            <a:ext uri="{FF2B5EF4-FFF2-40B4-BE49-F238E27FC236}">
              <a16:creationId xmlns:a16="http://schemas.microsoft.com/office/drawing/2014/main" id="{545FBEE1-772A-638E-F2F1-1BD1D653C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4" name="Google Shape;474;p41">
            <a:extLst>
              <a:ext uri="{FF2B5EF4-FFF2-40B4-BE49-F238E27FC236}">
                <a16:creationId xmlns:a16="http://schemas.microsoft.com/office/drawing/2014/main" id="{7BC946A9-69E2-7AA8-3088-0F07E8A7A634}"/>
              </a:ext>
            </a:extLst>
          </p:cNvPr>
          <p:cNvCxnSpPr/>
          <p:nvPr/>
        </p:nvCxnSpPr>
        <p:spPr>
          <a:xfrm>
            <a:off x="448839" y="973111"/>
            <a:ext cx="11294400" cy="0"/>
          </a:xfrm>
          <a:prstGeom prst="straightConnector1">
            <a:avLst/>
          </a:prstGeom>
          <a:noFill/>
          <a:ln w="25400" cap="flat" cmpd="sng">
            <a:solidFill>
              <a:srgbClr val="017266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6A42EC-8B13-29ED-94BE-8820BBBBFD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" smtClean="0"/>
              <a:pPr/>
              <a:t>11</a:t>
            </a:fld>
            <a:endParaRPr lang="de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AE6D9B-D3BC-451D-77EF-E829ECBADD8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2555862-0524-4953-8864-F0D1FE686A37}" type="datetime1">
              <a:rPr lang="en-GB"/>
              <a:pPr/>
              <a:t>11/06/2025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A3F9CD-9949-B8A0-7A63-FD122D5D6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Malte Algren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4165905-E858-72D2-9FBD-EAF5460DC84D}"/>
              </a:ext>
            </a:extLst>
          </p:cNvPr>
          <p:cNvSpPr txBox="1">
            <a:spLocks/>
          </p:cNvSpPr>
          <p:nvPr/>
        </p:nvSpPr>
        <p:spPr>
          <a:xfrm>
            <a:off x="2385147" y="186110"/>
            <a:ext cx="7421783" cy="760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Notation and definitions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0003A6C-B2F8-9CA5-FDC3-CCF0C67758CA}"/>
              </a:ext>
            </a:extLst>
          </p:cNvPr>
          <p:cNvSpPr/>
          <p:nvPr/>
        </p:nvSpPr>
        <p:spPr>
          <a:xfrm>
            <a:off x="11373949" y="6427962"/>
            <a:ext cx="594360" cy="213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9AFF72-B217-2A74-88AB-40F62EF45CD1}"/>
                  </a:ext>
                </a:extLst>
              </p:cNvPr>
              <p:cNvSpPr txBox="1"/>
              <p:nvPr/>
            </p:nvSpPr>
            <p:spPr>
              <a:xfrm>
                <a:off x="448839" y="999165"/>
                <a:ext cx="11294400" cy="5574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Need to define some notation and language for foundation models</a:t>
                </a:r>
              </a:p>
              <a:p>
                <a:pPr marL="457200" indent="-457200">
                  <a:lnSpc>
                    <a:spcPct val="150000"/>
                  </a:lnSpc>
                  <a:buAutoNum type="arabicPeriod"/>
                </a:pPr>
                <a:r>
                  <a:rPr lang="en-US" sz="2400" dirty="0"/>
                  <a:t>Backbone (encoder)</a:t>
                </a:r>
              </a:p>
              <a:p>
                <a:pPr marL="914400" lvl="1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457200" indent="-457200">
                  <a:lnSpc>
                    <a:spcPct val="150000"/>
                  </a:lnSpc>
                  <a:buFontTx/>
                  <a:buAutoNum type="arabicPeriod"/>
                </a:pPr>
                <a:r>
                  <a:rPr lang="en-US" sz="2400" dirty="0"/>
                  <a:t>Latent representation</a:t>
                </a:r>
              </a:p>
              <a:p>
                <a:pPr marL="914400" lvl="1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Representation: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sz="2400" dirty="0"/>
              </a:p>
              <a:p>
                <a:pPr marL="457200" indent="-457200">
                  <a:lnSpc>
                    <a:spcPct val="150000"/>
                  </a:lnSpc>
                  <a:buFontTx/>
                  <a:buAutoNum type="arabicPeriod"/>
                </a:pPr>
                <a:r>
                  <a:rPr lang="en-US" sz="2400" dirty="0"/>
                  <a:t>Learning objective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Supervised: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Self-supervised: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457200" indent="-457200">
                  <a:lnSpc>
                    <a:spcPct val="150000"/>
                  </a:lnSpc>
                  <a:buFontTx/>
                  <a:buAutoNum type="arabicPeriod"/>
                </a:pPr>
                <a:r>
                  <a:rPr lang="en-US" sz="2400" dirty="0"/>
                  <a:t>Scale (The world biggest heist)</a:t>
                </a:r>
              </a:p>
              <a:p>
                <a:pPr marL="457200" indent="-457200">
                  <a:lnSpc>
                    <a:spcPct val="150000"/>
                  </a:lnSpc>
                  <a:buFontTx/>
                  <a:buAutoNum type="arabicPeriod"/>
                </a:pPr>
                <a:r>
                  <a:rPr lang="en-US" sz="2400" dirty="0"/>
                  <a:t>Downstream tasks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9AFF72-B217-2A74-88AB-40F62EF45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39" y="999165"/>
                <a:ext cx="11294400" cy="5574090"/>
              </a:xfrm>
              <a:prstGeom prst="rect">
                <a:avLst/>
              </a:prstGeom>
              <a:blipFill>
                <a:blip r:embed="rId3"/>
                <a:stretch>
                  <a:fillRect l="-864" b="-164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A96BB6CF-4846-EC23-3CC6-079A3FCDEB7D}"/>
              </a:ext>
            </a:extLst>
          </p:cNvPr>
          <p:cNvSpPr/>
          <p:nvPr/>
        </p:nvSpPr>
        <p:spPr>
          <a:xfrm>
            <a:off x="7257501" y="3809304"/>
            <a:ext cx="2549429" cy="10881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4F8169-7FC7-33BD-55D0-38453BD3C6A2}"/>
              </a:ext>
            </a:extLst>
          </p:cNvPr>
          <p:cNvSpPr/>
          <p:nvPr/>
        </p:nvSpPr>
        <p:spPr>
          <a:xfrm>
            <a:off x="5779510" y="1695485"/>
            <a:ext cx="5897378" cy="544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D5E522-0C56-258B-BB11-FEFDA78BC094}"/>
              </a:ext>
            </a:extLst>
          </p:cNvPr>
          <p:cNvSpPr/>
          <p:nvPr/>
        </p:nvSpPr>
        <p:spPr>
          <a:xfrm>
            <a:off x="7804944" y="3565057"/>
            <a:ext cx="923255" cy="10881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3C25BC-D453-0723-F03F-91FB5BF61BAA}"/>
              </a:ext>
            </a:extLst>
          </p:cNvPr>
          <p:cNvSpPr/>
          <p:nvPr/>
        </p:nvSpPr>
        <p:spPr>
          <a:xfrm>
            <a:off x="8915400" y="2163010"/>
            <a:ext cx="2414722" cy="2734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117BAA-7599-6F02-E312-7C2652444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889" y="1956377"/>
            <a:ext cx="6194491" cy="34856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C34500-7C72-0AE8-C301-FB233FC95BEB}"/>
              </a:ext>
            </a:extLst>
          </p:cNvPr>
          <p:cNvSpPr txBox="1"/>
          <p:nvPr/>
        </p:nvSpPr>
        <p:spPr>
          <a:xfrm>
            <a:off x="6578937" y="5483601"/>
            <a:ext cx="3775767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/>
              <a:t>Subset of the lawsuits</a:t>
            </a:r>
          </a:p>
        </p:txBody>
      </p:sp>
    </p:spTree>
    <p:extLst>
      <p:ext uri="{BB962C8B-B14F-4D97-AF65-F5344CB8AC3E}">
        <p14:creationId xmlns:p14="http://schemas.microsoft.com/office/powerpoint/2010/main" val="144266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>
          <a:extLst>
            <a:ext uri="{FF2B5EF4-FFF2-40B4-BE49-F238E27FC236}">
              <a16:creationId xmlns:a16="http://schemas.microsoft.com/office/drawing/2014/main" id="{98D15F20-501C-E28E-0276-598DFAF3E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4" name="Google Shape;474;p41">
            <a:extLst>
              <a:ext uri="{FF2B5EF4-FFF2-40B4-BE49-F238E27FC236}">
                <a16:creationId xmlns:a16="http://schemas.microsoft.com/office/drawing/2014/main" id="{A18A61C4-A6B3-DC50-5F4B-75D6367F1489}"/>
              </a:ext>
            </a:extLst>
          </p:cNvPr>
          <p:cNvCxnSpPr/>
          <p:nvPr/>
        </p:nvCxnSpPr>
        <p:spPr>
          <a:xfrm>
            <a:off x="448839" y="973111"/>
            <a:ext cx="11294400" cy="0"/>
          </a:xfrm>
          <a:prstGeom prst="straightConnector1">
            <a:avLst/>
          </a:prstGeom>
          <a:noFill/>
          <a:ln w="25400" cap="flat" cmpd="sng">
            <a:solidFill>
              <a:srgbClr val="017266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BC540E-8ED1-D7F1-8818-61743C4C97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" smtClean="0"/>
              <a:pPr/>
              <a:t>12</a:t>
            </a:fld>
            <a:endParaRPr lang="de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891F60-5963-6644-943B-2420F1DA4F1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2555862-0524-4953-8864-F0D1FE686A37}" type="datetime1">
              <a:rPr lang="en-GB"/>
              <a:pPr/>
              <a:t>11/06/2025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1AAC99-0192-984D-5D9A-D8F47AAE84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Malte Algren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1195E7-0890-D007-197E-463CC4851BBA}"/>
              </a:ext>
            </a:extLst>
          </p:cNvPr>
          <p:cNvSpPr txBox="1">
            <a:spLocks/>
          </p:cNvSpPr>
          <p:nvPr/>
        </p:nvSpPr>
        <p:spPr>
          <a:xfrm>
            <a:off x="2385147" y="186110"/>
            <a:ext cx="7421783" cy="760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Pretraining method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BC8D4AB-7737-158A-38F3-DBBE146076BB}"/>
              </a:ext>
            </a:extLst>
          </p:cNvPr>
          <p:cNvSpPr/>
          <p:nvPr/>
        </p:nvSpPr>
        <p:spPr>
          <a:xfrm>
            <a:off x="11373949" y="6427962"/>
            <a:ext cx="594360" cy="213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E080CC1-A80E-8E19-CD25-946A3043EA82}"/>
                  </a:ext>
                </a:extLst>
              </p:cNvPr>
              <p:cNvSpPr txBox="1"/>
              <p:nvPr/>
            </p:nvSpPr>
            <p:spPr>
              <a:xfrm>
                <a:off x="311679" y="999165"/>
                <a:ext cx="7224013" cy="4466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What does pretrain mean?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Constructing a pretrain model to solve tasks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What is the object of a pretrained model?</a:t>
                </a:r>
              </a:p>
              <a:p>
                <a:pPr marL="1371600" lvl="2" indent="-4572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 marL="1371600" lvl="2" indent="-4572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 marL="1371600" lvl="2" indent="-4572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 marL="1371600" lvl="2" indent="-4572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)≠≠≠≠≠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914400" lvl="1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Often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unknown but assume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E080CC1-A80E-8E19-CD25-946A3043E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79" y="999165"/>
                <a:ext cx="7224013" cy="4466094"/>
              </a:xfrm>
              <a:prstGeom prst="rect">
                <a:avLst/>
              </a:prstGeom>
              <a:blipFill>
                <a:blip r:embed="rId3"/>
                <a:stretch>
                  <a:fillRect l="-1097" b="-218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 diagram of a function&#10;&#10;AI-generated content may be incorrect.">
            <a:extLst>
              <a:ext uri="{FF2B5EF4-FFF2-40B4-BE49-F238E27FC236}">
                <a16:creationId xmlns:a16="http://schemas.microsoft.com/office/drawing/2014/main" id="{3B09D7B0-B31A-E173-5276-252429EFCA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692" y="1289305"/>
            <a:ext cx="1957061" cy="1236438"/>
          </a:xfrm>
          <a:prstGeom prst="rect">
            <a:avLst/>
          </a:prstGeom>
        </p:spPr>
      </p:pic>
      <p:pic>
        <p:nvPicPr>
          <p:cNvPr id="13" name="Picture 12" descr="A diagram of a algorithm&#10;&#10;AI-generated content may be incorrect.">
            <a:extLst>
              <a:ext uri="{FF2B5EF4-FFF2-40B4-BE49-F238E27FC236}">
                <a16:creationId xmlns:a16="http://schemas.microsoft.com/office/drawing/2014/main" id="{28CBEB5E-D745-0D9C-5A50-708D4DE06C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693" y="5026019"/>
            <a:ext cx="3213703" cy="1508917"/>
          </a:xfrm>
          <a:prstGeom prst="rect">
            <a:avLst/>
          </a:prstGeom>
        </p:spPr>
      </p:pic>
      <p:pic>
        <p:nvPicPr>
          <p:cNvPr id="17" name="Picture 16" descr="A diagram of a coder&#10;&#10;AI-generated content may be incorrect.">
            <a:extLst>
              <a:ext uri="{FF2B5EF4-FFF2-40B4-BE49-F238E27FC236}">
                <a16:creationId xmlns:a16="http://schemas.microsoft.com/office/drawing/2014/main" id="{922EF0CE-C685-316E-D950-EE7B3150ED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693" y="2930742"/>
            <a:ext cx="3213703" cy="169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3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>
          <a:extLst>
            <a:ext uri="{FF2B5EF4-FFF2-40B4-BE49-F238E27FC236}">
              <a16:creationId xmlns:a16="http://schemas.microsoft.com/office/drawing/2014/main" id="{0B6F4088-0805-F4FF-04FF-2EEB010A9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a number of circles&#10;&#10;AI-generated content may be incorrect.">
            <a:extLst>
              <a:ext uri="{FF2B5EF4-FFF2-40B4-BE49-F238E27FC236}">
                <a16:creationId xmlns:a16="http://schemas.microsoft.com/office/drawing/2014/main" id="{1C5FAF8D-1571-6303-5A25-3633F34BAD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663" y="2159321"/>
            <a:ext cx="4153905" cy="4165101"/>
          </a:xfrm>
          <a:prstGeom prst="rect">
            <a:avLst/>
          </a:prstGeom>
        </p:spPr>
      </p:pic>
      <p:pic>
        <p:nvPicPr>
          <p:cNvPr id="8" name="Picture 7" descr="A diagram of a mathematical function&#10;&#10;AI-generated content may be incorrect.">
            <a:extLst>
              <a:ext uri="{FF2B5EF4-FFF2-40B4-BE49-F238E27FC236}">
                <a16:creationId xmlns:a16="http://schemas.microsoft.com/office/drawing/2014/main" id="{06AD158B-8092-AB79-98BA-AD028325A9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701" y="1644975"/>
            <a:ext cx="4689828" cy="5193792"/>
          </a:xfrm>
          <a:prstGeom prst="rect">
            <a:avLst/>
          </a:prstGeom>
        </p:spPr>
      </p:pic>
      <p:cxnSp>
        <p:nvCxnSpPr>
          <p:cNvPr id="474" name="Google Shape;474;p41">
            <a:extLst>
              <a:ext uri="{FF2B5EF4-FFF2-40B4-BE49-F238E27FC236}">
                <a16:creationId xmlns:a16="http://schemas.microsoft.com/office/drawing/2014/main" id="{1764F627-7A01-2CC5-F1ED-6B3423A70059}"/>
              </a:ext>
            </a:extLst>
          </p:cNvPr>
          <p:cNvCxnSpPr/>
          <p:nvPr/>
        </p:nvCxnSpPr>
        <p:spPr>
          <a:xfrm>
            <a:off x="448839" y="973111"/>
            <a:ext cx="11294400" cy="0"/>
          </a:xfrm>
          <a:prstGeom prst="straightConnector1">
            <a:avLst/>
          </a:prstGeom>
          <a:noFill/>
          <a:ln w="25400" cap="flat" cmpd="sng">
            <a:solidFill>
              <a:srgbClr val="017266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1F9C08-0E73-3831-47D2-E1F8BDA6F6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" smtClean="0"/>
              <a:pPr/>
              <a:t>13</a:t>
            </a:fld>
            <a:endParaRPr lang="de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01AB7A-9CC4-F75B-DC95-9E29BFD5DF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2555862-0524-4953-8864-F0D1FE686A37}" type="datetime1">
              <a:rPr lang="en-GB"/>
              <a:pPr/>
              <a:t>11/06/2025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9EBD2E-AA51-63A2-DCD8-7ED807F1A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Malte Algren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F9E43AD-2403-D9F8-9408-8E573F2AA4FE}"/>
              </a:ext>
            </a:extLst>
          </p:cNvPr>
          <p:cNvSpPr txBox="1">
            <a:spLocks/>
          </p:cNvSpPr>
          <p:nvPr/>
        </p:nvSpPr>
        <p:spPr>
          <a:xfrm>
            <a:off x="2385147" y="186110"/>
            <a:ext cx="7421783" cy="760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Pretraining method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8B914A5-434B-5DC4-145C-D2A76603376E}"/>
              </a:ext>
            </a:extLst>
          </p:cNvPr>
          <p:cNvSpPr/>
          <p:nvPr/>
        </p:nvSpPr>
        <p:spPr>
          <a:xfrm>
            <a:off x="11373949" y="6427962"/>
            <a:ext cx="594360" cy="213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17B9FC9-A872-B4EC-C1FB-FC4735E994D8}"/>
                  </a:ext>
                </a:extLst>
              </p:cNvPr>
              <p:cNvSpPr txBox="1"/>
              <p:nvPr/>
            </p:nvSpPr>
            <p:spPr>
              <a:xfrm>
                <a:off x="311679" y="999165"/>
                <a:ext cx="7224013" cy="2251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Constructing a pretrain model to solve tasks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914400" lvl="1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rabicPeriod"/>
                </a:pPr>
                <a:endParaRPr lang="en-US" sz="2400" dirty="0"/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17B9FC9-A872-B4EC-C1FB-FC4735E99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79" y="999165"/>
                <a:ext cx="7224013" cy="2251065"/>
              </a:xfrm>
              <a:prstGeom prst="rect">
                <a:avLst/>
              </a:prstGeom>
              <a:blipFill>
                <a:blip r:embed="rId5"/>
                <a:stretch>
                  <a:fillRect l="-109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diagram of a function&#10;&#10;AI-generated content may be incorrect.">
            <a:extLst>
              <a:ext uri="{FF2B5EF4-FFF2-40B4-BE49-F238E27FC236}">
                <a16:creationId xmlns:a16="http://schemas.microsoft.com/office/drawing/2014/main" id="{A52F6ED8-DA74-4180-6571-984BD3410C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692" y="1289305"/>
            <a:ext cx="1957061" cy="1236438"/>
          </a:xfrm>
          <a:prstGeom prst="rect">
            <a:avLst/>
          </a:prstGeom>
        </p:spPr>
      </p:pic>
      <p:pic>
        <p:nvPicPr>
          <p:cNvPr id="7" name="Picture 6" descr="A diagram of a algorithm&#10;&#10;AI-generated content may be incorrect.">
            <a:extLst>
              <a:ext uri="{FF2B5EF4-FFF2-40B4-BE49-F238E27FC236}">
                <a16:creationId xmlns:a16="http://schemas.microsoft.com/office/drawing/2014/main" id="{D794EC54-6562-FB35-CE18-72BE78C68D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693" y="5026019"/>
            <a:ext cx="3213703" cy="1508917"/>
          </a:xfrm>
          <a:prstGeom prst="rect">
            <a:avLst/>
          </a:prstGeom>
        </p:spPr>
      </p:pic>
      <p:pic>
        <p:nvPicPr>
          <p:cNvPr id="9" name="Picture 8" descr="A diagram of a coder&#10;&#10;AI-generated content may be incorrect.">
            <a:extLst>
              <a:ext uri="{FF2B5EF4-FFF2-40B4-BE49-F238E27FC236}">
                <a16:creationId xmlns:a16="http://schemas.microsoft.com/office/drawing/2014/main" id="{0FE15053-558E-17A2-375B-5354A793B3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693" y="2930742"/>
            <a:ext cx="3213703" cy="169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0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>
          <a:extLst>
            <a:ext uri="{FF2B5EF4-FFF2-40B4-BE49-F238E27FC236}">
              <a16:creationId xmlns:a16="http://schemas.microsoft.com/office/drawing/2014/main" id="{D657E08D-8849-ECC9-0B31-B9AF02E2C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4" name="Google Shape;474;p41">
            <a:extLst>
              <a:ext uri="{FF2B5EF4-FFF2-40B4-BE49-F238E27FC236}">
                <a16:creationId xmlns:a16="http://schemas.microsoft.com/office/drawing/2014/main" id="{179F914A-8A3C-6F0C-326C-5F0018FE29FA}"/>
              </a:ext>
            </a:extLst>
          </p:cNvPr>
          <p:cNvCxnSpPr/>
          <p:nvPr/>
        </p:nvCxnSpPr>
        <p:spPr>
          <a:xfrm>
            <a:off x="448839" y="973111"/>
            <a:ext cx="11294400" cy="0"/>
          </a:xfrm>
          <a:prstGeom prst="straightConnector1">
            <a:avLst/>
          </a:prstGeom>
          <a:noFill/>
          <a:ln w="25400" cap="flat" cmpd="sng">
            <a:solidFill>
              <a:srgbClr val="017266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53B6A2-C1ED-F62C-13E6-E7BCAC65F6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" smtClean="0"/>
              <a:pPr/>
              <a:t>14</a:t>
            </a:fld>
            <a:endParaRPr lang="de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ACC006-903B-857D-B8C7-D79F1F3805B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2555862-0524-4953-8864-F0D1FE686A37}" type="datetime1">
              <a:rPr lang="en-GB"/>
              <a:pPr/>
              <a:t>11/06/2025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2DF43C-067D-2F69-144B-3D9092FB48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Malte Algren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C58C7DF-5EDC-066B-F856-F305F9047F55}"/>
              </a:ext>
            </a:extLst>
          </p:cNvPr>
          <p:cNvSpPr txBox="1">
            <a:spLocks/>
          </p:cNvSpPr>
          <p:nvPr/>
        </p:nvSpPr>
        <p:spPr>
          <a:xfrm>
            <a:off x="2385147" y="186110"/>
            <a:ext cx="7421783" cy="760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Pretraining method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53ECB02-932A-C0E3-6EE4-973B8EE8CC76}"/>
              </a:ext>
            </a:extLst>
          </p:cNvPr>
          <p:cNvSpPr/>
          <p:nvPr/>
        </p:nvSpPr>
        <p:spPr>
          <a:xfrm>
            <a:off x="11373949" y="6427962"/>
            <a:ext cx="594360" cy="213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FF7011B-DF98-408A-179D-738E085E89C8}"/>
                  </a:ext>
                </a:extLst>
              </p:cNvPr>
              <p:cNvSpPr txBox="1"/>
              <p:nvPr/>
            </p:nvSpPr>
            <p:spPr>
              <a:xfrm>
                <a:off x="311679" y="999165"/>
                <a:ext cx="7224013" cy="4467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Constructing a pretrain model to solve tasks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914400" lvl="1" indent="-457200">
                  <a:lnSpc>
                    <a:spcPct val="150000"/>
                  </a:lnSpc>
                  <a:buFontTx/>
                  <a:buAutoNum type="arabicPeriod"/>
                </a:pPr>
                <a:r>
                  <a:rPr lang="en-US" sz="2400" dirty="0"/>
                  <a:t>Supervised learning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1371600" lvl="2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MSE, BCE, CE, etc.</a:t>
                </a:r>
              </a:p>
              <a:p>
                <a:pPr marL="1371600" lvl="2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Multi-task learning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2400" dirty="0"/>
              </a:p>
              <a:p>
                <a:pPr marL="914400" lvl="1" indent="-457200">
                  <a:lnSpc>
                    <a:spcPct val="150000"/>
                  </a:lnSpc>
                  <a:buAutoNum type="arabicPeriod"/>
                </a:pPr>
                <a:r>
                  <a:rPr lang="en-US" sz="2400" dirty="0"/>
                  <a:t>Self-supervised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914400" lvl="1" indent="-457200">
                  <a:lnSpc>
                    <a:spcPct val="150000"/>
                  </a:lnSpc>
                  <a:buAutoNum type="arabicPeriod"/>
                </a:pPr>
                <a:r>
                  <a:rPr lang="en-US" sz="2400" dirty="0"/>
                  <a:t>Semi-supervised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1371600" lvl="2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Joint supervised and self-supervised</a:t>
                </a:r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lphaUcPeriod"/>
                </a:pPr>
                <a:r>
                  <a:rPr lang="en-US" sz="2400" dirty="0"/>
                  <a:t>Final step: Finetuning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FF7011B-DF98-408A-179D-738E085E8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79" y="999165"/>
                <a:ext cx="7224013" cy="4467057"/>
              </a:xfrm>
              <a:prstGeom prst="rect">
                <a:avLst/>
              </a:prstGeom>
              <a:blipFill>
                <a:blip r:embed="rId3"/>
                <a:stretch>
                  <a:fillRect l="-1097" b="-218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diagram of a function&#10;&#10;AI-generated content may be incorrect.">
            <a:extLst>
              <a:ext uri="{FF2B5EF4-FFF2-40B4-BE49-F238E27FC236}">
                <a16:creationId xmlns:a16="http://schemas.microsoft.com/office/drawing/2014/main" id="{13ABFC8D-D59C-2A60-CA93-C9374BF14B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692" y="1289305"/>
            <a:ext cx="1957061" cy="1236438"/>
          </a:xfrm>
          <a:prstGeom prst="rect">
            <a:avLst/>
          </a:prstGeom>
        </p:spPr>
      </p:pic>
      <p:pic>
        <p:nvPicPr>
          <p:cNvPr id="6" name="Picture 5" descr="A diagram of a algorithm&#10;&#10;AI-generated content may be incorrect.">
            <a:extLst>
              <a:ext uri="{FF2B5EF4-FFF2-40B4-BE49-F238E27FC236}">
                <a16:creationId xmlns:a16="http://schemas.microsoft.com/office/drawing/2014/main" id="{01C83B00-C146-8597-9EE0-5EC626E730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693" y="5026019"/>
            <a:ext cx="3213703" cy="1508917"/>
          </a:xfrm>
          <a:prstGeom prst="rect">
            <a:avLst/>
          </a:prstGeom>
        </p:spPr>
      </p:pic>
      <p:pic>
        <p:nvPicPr>
          <p:cNvPr id="7" name="Picture 6" descr="A diagram of a coder&#10;&#10;AI-generated content may be incorrect.">
            <a:extLst>
              <a:ext uri="{FF2B5EF4-FFF2-40B4-BE49-F238E27FC236}">
                <a16:creationId xmlns:a16="http://schemas.microsoft.com/office/drawing/2014/main" id="{A4493AD3-ACDB-8F5C-8ED7-D8D72CB414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693" y="2930742"/>
            <a:ext cx="3213703" cy="169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5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>
          <a:extLst>
            <a:ext uri="{FF2B5EF4-FFF2-40B4-BE49-F238E27FC236}">
              <a16:creationId xmlns:a16="http://schemas.microsoft.com/office/drawing/2014/main" id="{E6887CD0-C32F-85B7-A60F-76BAA1EDD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4" name="Google Shape;474;p41">
            <a:extLst>
              <a:ext uri="{FF2B5EF4-FFF2-40B4-BE49-F238E27FC236}">
                <a16:creationId xmlns:a16="http://schemas.microsoft.com/office/drawing/2014/main" id="{1599660F-F431-545B-8A10-FAF49AB3B248}"/>
              </a:ext>
            </a:extLst>
          </p:cNvPr>
          <p:cNvCxnSpPr/>
          <p:nvPr/>
        </p:nvCxnSpPr>
        <p:spPr>
          <a:xfrm>
            <a:off x="448839" y="973111"/>
            <a:ext cx="11294400" cy="0"/>
          </a:xfrm>
          <a:prstGeom prst="straightConnector1">
            <a:avLst/>
          </a:prstGeom>
          <a:noFill/>
          <a:ln w="25400" cap="flat" cmpd="sng">
            <a:solidFill>
              <a:srgbClr val="017266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0D1463-930C-0CAF-D147-405A900B7D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" smtClean="0"/>
              <a:pPr/>
              <a:t>15</a:t>
            </a:fld>
            <a:endParaRPr lang="de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7358E-54D3-09E1-A573-836529FB95E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2555862-0524-4953-8864-F0D1FE686A37}" type="datetime1">
              <a:rPr lang="en-GB"/>
              <a:pPr/>
              <a:t>11/06/2025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178748-181B-6EBC-6724-2E97E44CC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Malte Algren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D0B7D73-76A9-5B70-2456-03CED02379F1}"/>
              </a:ext>
            </a:extLst>
          </p:cNvPr>
          <p:cNvSpPr txBox="1">
            <a:spLocks/>
          </p:cNvSpPr>
          <p:nvPr/>
        </p:nvSpPr>
        <p:spPr>
          <a:xfrm>
            <a:off x="2385147" y="186110"/>
            <a:ext cx="7421783" cy="760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Supervised learning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E88FF12-5288-606A-C6F3-0B65B0DDAB5D}"/>
              </a:ext>
            </a:extLst>
          </p:cNvPr>
          <p:cNvSpPr/>
          <p:nvPr/>
        </p:nvSpPr>
        <p:spPr>
          <a:xfrm>
            <a:off x="11373949" y="6427962"/>
            <a:ext cx="594360" cy="213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D38C9BB-5753-F846-AB30-914FB2806ABD}"/>
                  </a:ext>
                </a:extLst>
              </p:cNvPr>
              <p:cNvSpPr txBox="1"/>
              <p:nvPr/>
            </p:nvSpPr>
            <p:spPr>
              <a:xfrm>
                <a:off x="311679" y="999165"/>
                <a:ext cx="9691857" cy="3913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If you have an idea about our downstream tasks</a:t>
                </a:r>
              </a:p>
              <a:p>
                <a:pPr marL="1257300" lvl="2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Use </a:t>
                </a:r>
                <a:r>
                  <a:rPr lang="en-US" sz="2400" i="1" dirty="0"/>
                  <a:t>x</a:t>
                </a:r>
                <a:r>
                  <a:rPr lang="en-US" sz="2400" dirty="0"/>
                  <a:t> to model </a:t>
                </a:r>
                <a:r>
                  <a:rPr lang="en-US" sz="2400" i="1" dirty="0"/>
                  <a:t>y – </a:t>
                </a:r>
                <a:r>
                  <a:rPr lang="en-US" sz="2400" dirty="0"/>
                  <a:t>access to </a:t>
                </a:r>
                <a:r>
                  <a:rPr lang="en-US" sz="2400" i="1" dirty="0"/>
                  <a:t>y</a:t>
                </a:r>
              </a:p>
              <a:p>
                <a:pPr marL="1257300" lvl="2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Multiple downstream task that are orthogonal</a:t>
                </a:r>
              </a:p>
              <a:p>
                <a:pPr marL="1257300" lvl="2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Board support in the phase space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Construct your representation </a:t>
                </a:r>
                <a:r>
                  <a:rPr lang="en-US" sz="2400" i="1" dirty="0"/>
                  <a:t>z </a:t>
                </a:r>
                <a:r>
                  <a:rPr lang="en-US" sz="2400" dirty="0"/>
                  <a:t>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i="1" dirty="0"/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1257300" lvl="2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D38C9BB-5753-F846-AB30-914FB2806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79" y="999165"/>
                <a:ext cx="9691857" cy="39130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ard parameter sharing for Multi-Task Learning integrated in neural... |  Download Scientific Diagram">
            <a:extLst>
              <a:ext uri="{FF2B5EF4-FFF2-40B4-BE49-F238E27FC236}">
                <a16:creationId xmlns:a16="http://schemas.microsoft.com/office/drawing/2014/main" id="{AC59E312-AE8C-320C-857F-C077D52FB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718" y="3950933"/>
            <a:ext cx="5937114" cy="275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7C4A2E-658E-4C0A-E1CB-FF6B7AA492DD}"/>
              </a:ext>
            </a:extLst>
          </p:cNvPr>
          <p:cNvSpPr/>
          <p:nvPr/>
        </p:nvSpPr>
        <p:spPr>
          <a:xfrm>
            <a:off x="5943276" y="5437781"/>
            <a:ext cx="176784" cy="329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chemeClr val="tx1"/>
                </a:solidFill>
              </a:rPr>
              <a:t>z</a:t>
            </a:r>
            <a:endParaRPr lang="en-CH" sz="3200" i="1" dirty="0">
              <a:solidFill>
                <a:schemeClr val="tx1"/>
              </a:solidFill>
            </a:endParaRPr>
          </a:p>
        </p:txBody>
      </p:sp>
      <p:pic>
        <p:nvPicPr>
          <p:cNvPr id="7" name="Picture 6" descr="A diagram of a number of circles&#10;&#10;AI-generated content may be incorrect.">
            <a:extLst>
              <a:ext uri="{FF2B5EF4-FFF2-40B4-BE49-F238E27FC236}">
                <a16:creationId xmlns:a16="http://schemas.microsoft.com/office/drawing/2014/main" id="{6B7AE39D-A16A-305B-D5CC-E43A42896E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739" y="1035741"/>
            <a:ext cx="3188580" cy="319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6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>
          <a:extLst>
            <a:ext uri="{FF2B5EF4-FFF2-40B4-BE49-F238E27FC236}">
              <a16:creationId xmlns:a16="http://schemas.microsoft.com/office/drawing/2014/main" id="{E2AD7D0B-2513-2978-04FF-CABDEBD09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4" name="Google Shape;474;p41">
            <a:extLst>
              <a:ext uri="{FF2B5EF4-FFF2-40B4-BE49-F238E27FC236}">
                <a16:creationId xmlns:a16="http://schemas.microsoft.com/office/drawing/2014/main" id="{0EF59420-580C-E8CD-F945-6936D6E213EA}"/>
              </a:ext>
            </a:extLst>
          </p:cNvPr>
          <p:cNvCxnSpPr/>
          <p:nvPr/>
        </p:nvCxnSpPr>
        <p:spPr>
          <a:xfrm>
            <a:off x="448839" y="973111"/>
            <a:ext cx="11294400" cy="0"/>
          </a:xfrm>
          <a:prstGeom prst="straightConnector1">
            <a:avLst/>
          </a:prstGeom>
          <a:noFill/>
          <a:ln w="25400" cap="flat" cmpd="sng">
            <a:solidFill>
              <a:srgbClr val="017266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5420C6-2C2A-271E-5799-557884F022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" smtClean="0"/>
              <a:pPr/>
              <a:t>16</a:t>
            </a:fld>
            <a:endParaRPr lang="de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C3BAC9-D071-96E6-9A89-9D799B43E04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2555862-0524-4953-8864-F0D1FE686A37}" type="datetime1">
              <a:rPr lang="en-GB"/>
              <a:pPr/>
              <a:t>11/06/2025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CA6540-EB48-B214-DEED-85119A5CE8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Malte Algren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0D4A71F-0598-13EF-DACA-C42882977D58}"/>
              </a:ext>
            </a:extLst>
          </p:cNvPr>
          <p:cNvSpPr txBox="1">
            <a:spLocks/>
          </p:cNvSpPr>
          <p:nvPr/>
        </p:nvSpPr>
        <p:spPr>
          <a:xfrm>
            <a:off x="2385147" y="186110"/>
            <a:ext cx="7421783" cy="760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Self-supervised learning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47D599-FD8E-D9A7-C1C5-4AEBCCDB0BDE}"/>
              </a:ext>
            </a:extLst>
          </p:cNvPr>
          <p:cNvSpPr/>
          <p:nvPr/>
        </p:nvSpPr>
        <p:spPr>
          <a:xfrm>
            <a:off x="11373949" y="6427962"/>
            <a:ext cx="594360" cy="213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A3EB550-B74A-6215-22D6-13FA6BFA3B00}"/>
                  </a:ext>
                </a:extLst>
              </p:cNvPr>
              <p:cNvSpPr txBox="1"/>
              <p:nvPr/>
            </p:nvSpPr>
            <p:spPr>
              <a:xfrm>
                <a:off x="311679" y="999165"/>
                <a:ext cx="9691857" cy="3913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You don’t have any </a:t>
                </a:r>
                <a:r>
                  <a:rPr lang="en-US" sz="2400" i="1" dirty="0"/>
                  <a:t>y</a:t>
                </a:r>
                <a:r>
                  <a:rPr lang="en-US" sz="2400" dirty="0"/>
                  <a:t>. You have access to </a:t>
                </a:r>
                <a:r>
                  <a:rPr lang="en-US" sz="2400" i="1" dirty="0"/>
                  <a:t>x</a:t>
                </a:r>
              </a:p>
              <a:p>
                <a:pPr marL="1257300" lvl="2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No specific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in mind</a:t>
                </a:r>
              </a:p>
              <a:p>
                <a:pPr marL="1257300" lvl="2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Board support in the phase space</a:t>
                </a:r>
              </a:p>
              <a:p>
                <a:pPr marL="1257300" lvl="2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Always similar encoder/decoder setup</a:t>
                </a:r>
              </a:p>
              <a:p>
                <a:pPr marL="1257300" lvl="2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 physics we have a lot of record data but no labels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1257300" lvl="2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A3EB550-B74A-6215-22D6-13FA6BFA3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79" y="999165"/>
                <a:ext cx="9691857" cy="39130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diagram of a mathematical function&#10;&#10;AI-generated content may be incorrect.">
            <a:extLst>
              <a:ext uri="{FF2B5EF4-FFF2-40B4-BE49-F238E27FC236}">
                <a16:creationId xmlns:a16="http://schemas.microsoft.com/office/drawing/2014/main" id="{FD183C6A-8460-3090-C74A-0FB62BB1F2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556" y="1092211"/>
            <a:ext cx="2865089" cy="3172968"/>
          </a:xfrm>
          <a:prstGeom prst="rect">
            <a:avLst/>
          </a:prstGeom>
        </p:spPr>
      </p:pic>
      <p:pic>
        <p:nvPicPr>
          <p:cNvPr id="9" name="Picture 8" descr="A diagram of a algorithm&#10;&#10;AI-generated content may be incorrect.">
            <a:extLst>
              <a:ext uri="{FF2B5EF4-FFF2-40B4-BE49-F238E27FC236}">
                <a16:creationId xmlns:a16="http://schemas.microsoft.com/office/drawing/2014/main" id="{7298A4DC-836B-F29E-FA38-0150EB4237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198" y="3872159"/>
            <a:ext cx="5119603" cy="240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6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>
          <a:extLst>
            <a:ext uri="{FF2B5EF4-FFF2-40B4-BE49-F238E27FC236}">
              <a16:creationId xmlns:a16="http://schemas.microsoft.com/office/drawing/2014/main" id="{A3A63718-B1FE-D40F-751E-E7ACFBFC6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4" name="Google Shape;474;p41">
            <a:extLst>
              <a:ext uri="{FF2B5EF4-FFF2-40B4-BE49-F238E27FC236}">
                <a16:creationId xmlns:a16="http://schemas.microsoft.com/office/drawing/2014/main" id="{34B365BD-AEF9-989D-96B9-B0B7FA0D9C28}"/>
              </a:ext>
            </a:extLst>
          </p:cNvPr>
          <p:cNvCxnSpPr/>
          <p:nvPr/>
        </p:nvCxnSpPr>
        <p:spPr>
          <a:xfrm>
            <a:off x="448839" y="973111"/>
            <a:ext cx="11294400" cy="0"/>
          </a:xfrm>
          <a:prstGeom prst="straightConnector1">
            <a:avLst/>
          </a:prstGeom>
          <a:noFill/>
          <a:ln w="25400" cap="flat" cmpd="sng">
            <a:solidFill>
              <a:srgbClr val="017266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8FC5E0-11B4-011B-DA34-A90EC3F371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" smtClean="0"/>
              <a:pPr/>
              <a:t>17</a:t>
            </a:fld>
            <a:endParaRPr lang="de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37A323-B95E-A8FB-27C6-AE118878D3E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2555862-0524-4953-8864-F0D1FE686A37}" type="datetime1">
              <a:rPr lang="en-GB" smtClean="0"/>
              <a:t>11/06/2025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930DD3-9C61-2EF3-33E5-3E081A3C3D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Malte Algren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DBEAB74-F9B6-B1B8-E5F4-477D8C27A2FC}"/>
              </a:ext>
            </a:extLst>
          </p:cNvPr>
          <p:cNvSpPr txBox="1">
            <a:spLocks/>
          </p:cNvSpPr>
          <p:nvPr/>
        </p:nvSpPr>
        <p:spPr>
          <a:xfrm>
            <a:off x="2385147" y="186110"/>
            <a:ext cx="7421783" cy="760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Self-supervised learning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1E4B5D4-59DA-69B1-3F74-F2D3E9E84EC2}"/>
              </a:ext>
            </a:extLst>
          </p:cNvPr>
          <p:cNvSpPr/>
          <p:nvPr/>
        </p:nvSpPr>
        <p:spPr>
          <a:xfrm>
            <a:off x="11373949" y="6427962"/>
            <a:ext cx="594360" cy="213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938DCF9-7109-8981-C194-A6ADF81DDC1A}"/>
                  </a:ext>
                </a:extLst>
              </p:cNvPr>
              <p:cNvSpPr txBox="1"/>
              <p:nvPr/>
            </p:nvSpPr>
            <p:spPr>
              <a:xfrm>
                <a:off x="311679" y="999165"/>
                <a:ext cx="7224013" cy="4467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Constructing a task from samples </a:t>
                </a:r>
                <a:r>
                  <a:rPr lang="en-US" sz="2400" i="1" dirty="0"/>
                  <a:t>X</a:t>
                </a:r>
                <a:endParaRPr lang="en-US" sz="24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Augmentations is the name of the game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/>
              </a:p>
              <a:p>
                <a:pPr marL="914400" lvl="1" indent="-457200">
                  <a:lnSpc>
                    <a:spcPct val="150000"/>
                  </a:lnSpc>
                  <a:buAutoNum type="arabicPeriod"/>
                </a:pPr>
                <a:r>
                  <a:rPr lang="en-US" sz="2400" dirty="0"/>
                  <a:t>Masking</a:t>
                </a:r>
              </a:p>
              <a:p>
                <a:pPr marL="914400" lvl="1" indent="-457200">
                  <a:lnSpc>
                    <a:spcPct val="150000"/>
                  </a:lnSpc>
                  <a:buFontTx/>
                  <a:buAutoNum type="arabicPeriod"/>
                </a:pPr>
                <a:r>
                  <a:rPr lang="en-US" sz="2400" dirty="0"/>
                  <a:t>Cropping/cutout</a:t>
                </a:r>
              </a:p>
              <a:p>
                <a:pPr marL="914400" lvl="1" indent="-457200">
                  <a:lnSpc>
                    <a:spcPct val="150000"/>
                  </a:lnSpc>
                  <a:buAutoNum type="arabicPeriod"/>
                </a:pPr>
                <a:r>
                  <a:rPr lang="en-US" sz="2400" dirty="0"/>
                  <a:t>Rotation</a:t>
                </a:r>
              </a:p>
              <a:p>
                <a:pPr marL="914400" lvl="1" indent="-457200">
                  <a:lnSpc>
                    <a:spcPct val="150000"/>
                  </a:lnSpc>
                  <a:buAutoNum type="arabicPeriod"/>
                </a:pPr>
                <a:r>
                  <a:rPr lang="en-US" sz="2400" dirty="0"/>
                  <a:t>Other invariances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Many of them are domain specific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938DCF9-7109-8981-C194-A6ADF81DD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79" y="999165"/>
                <a:ext cx="7224013" cy="4467057"/>
              </a:xfrm>
              <a:prstGeom prst="rect">
                <a:avLst/>
              </a:prstGeom>
              <a:blipFill>
                <a:blip r:embed="rId3"/>
                <a:stretch>
                  <a:fillRect l="-1097" b="-218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EAC8A4A9-C88B-EF29-64E9-4A3E54848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991" y="1076292"/>
            <a:ext cx="5600477" cy="246276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DF89650-CA7C-9947-CDE2-23D6208837AD}"/>
              </a:ext>
            </a:extLst>
          </p:cNvPr>
          <p:cNvSpPr/>
          <p:nvPr/>
        </p:nvSpPr>
        <p:spPr>
          <a:xfrm>
            <a:off x="5966691" y="2198255"/>
            <a:ext cx="6077527" cy="16059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60DD7E-6848-6C4A-BB1E-ED4AEB15EDC6}"/>
              </a:ext>
            </a:extLst>
          </p:cNvPr>
          <p:cNvSpPr/>
          <p:nvPr/>
        </p:nvSpPr>
        <p:spPr>
          <a:xfrm>
            <a:off x="7292295" y="999165"/>
            <a:ext cx="4588026" cy="16059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CCE3F70-E3E5-BC37-4494-D7EE68B56C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2266" y="1334218"/>
            <a:ext cx="3360202" cy="173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>
          <a:extLst>
            <a:ext uri="{FF2B5EF4-FFF2-40B4-BE49-F238E27FC236}">
              <a16:creationId xmlns:a16="http://schemas.microsoft.com/office/drawing/2014/main" id="{E2053848-B709-6C84-9D66-A187A75CA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4" name="Google Shape;474;p41">
            <a:extLst>
              <a:ext uri="{FF2B5EF4-FFF2-40B4-BE49-F238E27FC236}">
                <a16:creationId xmlns:a16="http://schemas.microsoft.com/office/drawing/2014/main" id="{44F3EB1F-577E-0C9B-6C98-43678613DEDE}"/>
              </a:ext>
            </a:extLst>
          </p:cNvPr>
          <p:cNvCxnSpPr/>
          <p:nvPr/>
        </p:nvCxnSpPr>
        <p:spPr>
          <a:xfrm>
            <a:off x="448839" y="973111"/>
            <a:ext cx="11294400" cy="0"/>
          </a:xfrm>
          <a:prstGeom prst="straightConnector1">
            <a:avLst/>
          </a:prstGeom>
          <a:noFill/>
          <a:ln w="25400" cap="flat" cmpd="sng">
            <a:solidFill>
              <a:srgbClr val="017266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E93290-3F72-1637-6462-0E9EEF49D8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" smtClean="0"/>
              <a:pPr/>
              <a:t>18</a:t>
            </a:fld>
            <a:endParaRPr lang="de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AB4F05-AF67-1B15-8E16-3FF1934EC12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2555862-0524-4953-8864-F0D1FE686A37}" type="datetime1">
              <a:rPr lang="en-GB" smtClean="0"/>
              <a:t>11/06/2025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67CBB8-5506-3B2E-9126-16E4FF42F5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Malte Algren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C820C3C-B637-623D-6378-7BE6BA35B578}"/>
              </a:ext>
            </a:extLst>
          </p:cNvPr>
          <p:cNvSpPr txBox="1">
            <a:spLocks/>
          </p:cNvSpPr>
          <p:nvPr/>
        </p:nvSpPr>
        <p:spPr>
          <a:xfrm>
            <a:off x="2385147" y="186110"/>
            <a:ext cx="7421783" cy="760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Self-supervised learning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B5FABD5-9DDC-4F4B-281D-E03D85AEB267}"/>
              </a:ext>
            </a:extLst>
          </p:cNvPr>
          <p:cNvSpPr/>
          <p:nvPr/>
        </p:nvSpPr>
        <p:spPr>
          <a:xfrm>
            <a:off x="11373949" y="6427962"/>
            <a:ext cx="594360" cy="213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DAF857-E933-81B5-29D8-7570DCFEED69}"/>
              </a:ext>
            </a:extLst>
          </p:cNvPr>
          <p:cNvSpPr txBox="1"/>
          <p:nvPr/>
        </p:nvSpPr>
        <p:spPr>
          <a:xfrm>
            <a:off x="0" y="3577773"/>
            <a:ext cx="12191999" cy="2273058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/>
              <a:t>Generative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Masked autoencoder</a:t>
            </a:r>
            <a:r>
              <a:rPr lang="en-US" sz="2400" dirty="0">
                <a:solidFill>
                  <a:schemeClr val="accent5"/>
                </a:solidFill>
              </a:rPr>
              <a:t> MAE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Diffusion </a:t>
            </a:r>
            <a:r>
              <a:rPr lang="en-US" sz="2400" dirty="0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MAE</a:t>
            </a:r>
            <a:endParaRPr lang="en-US" sz="2400" dirty="0">
              <a:solidFill>
                <a:schemeClr val="accent5"/>
              </a:solidFill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sz="2400" dirty="0"/>
          </a:p>
          <a:p>
            <a:pPr algn="ctr">
              <a:lnSpc>
                <a:spcPct val="150000"/>
              </a:lnSpc>
            </a:pPr>
            <a:r>
              <a:rPr lang="en-US" sz="2400" dirty="0"/>
              <a:t>Joint embedding - CLR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 err="1"/>
              <a:t>SimCLR</a:t>
            </a:r>
            <a:endParaRPr lang="en-US" sz="2400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/>
              <a:t>BYOL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/>
              <a:t>I-JEPA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Compression or not?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    What do we want?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    </a:t>
            </a:r>
            <a:r>
              <a:rPr lang="en-US" sz="2000" dirty="0"/>
              <a:t>Representation learning vs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       pretraining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3E273C-E5B1-8292-DE14-F8C019B3E9A6}"/>
              </a:ext>
            </a:extLst>
          </p:cNvPr>
          <p:cNvSpPr txBox="1"/>
          <p:nvPr/>
        </p:nvSpPr>
        <p:spPr>
          <a:xfrm>
            <a:off x="311679" y="999165"/>
            <a:ext cx="7224013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Constructing a task from samples </a:t>
            </a:r>
            <a:r>
              <a:rPr lang="en-US" sz="2400" i="1" dirty="0"/>
              <a:t>X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Augmentations is the name of the game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Masking (general)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Cropping (image)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05E75FB-D822-95E1-09DE-6644BD3F2A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1991" y="1076292"/>
            <a:ext cx="5600477" cy="24627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52EDA4-E1F7-9BC0-9CD6-3D93593B6C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2266" y="1334218"/>
            <a:ext cx="3360202" cy="173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>
          <a:extLst>
            <a:ext uri="{FF2B5EF4-FFF2-40B4-BE49-F238E27FC236}">
              <a16:creationId xmlns:a16="http://schemas.microsoft.com/office/drawing/2014/main" id="{2BE6AC95-D9B7-883E-5923-CED0415EC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4" name="Google Shape;474;p41">
            <a:extLst>
              <a:ext uri="{FF2B5EF4-FFF2-40B4-BE49-F238E27FC236}">
                <a16:creationId xmlns:a16="http://schemas.microsoft.com/office/drawing/2014/main" id="{73655B17-6E21-CD82-8D66-592817F19DF6}"/>
              </a:ext>
            </a:extLst>
          </p:cNvPr>
          <p:cNvCxnSpPr/>
          <p:nvPr/>
        </p:nvCxnSpPr>
        <p:spPr>
          <a:xfrm>
            <a:off x="448839" y="973111"/>
            <a:ext cx="11294400" cy="0"/>
          </a:xfrm>
          <a:prstGeom prst="straightConnector1">
            <a:avLst/>
          </a:prstGeom>
          <a:noFill/>
          <a:ln w="25400" cap="flat" cmpd="sng">
            <a:solidFill>
              <a:srgbClr val="017266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A8B21B-BEF7-373D-B7BC-F5C16ACE2A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" smtClean="0"/>
              <a:pPr/>
              <a:t>19</a:t>
            </a:fld>
            <a:endParaRPr lang="de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4E4B17-4FC0-B5AA-C150-9CF4A0AC853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2555862-0524-4953-8864-F0D1FE686A37}" type="datetime1">
              <a:rPr lang="en-GB" smtClean="0"/>
              <a:t>11/06/2025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2BFD77-376D-3110-1889-81685F6740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Malte Algren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2DF9E00-CEB2-5E50-29FF-BB8BD9A4B82A}"/>
              </a:ext>
            </a:extLst>
          </p:cNvPr>
          <p:cNvSpPr txBox="1">
            <a:spLocks/>
          </p:cNvSpPr>
          <p:nvPr/>
        </p:nvSpPr>
        <p:spPr>
          <a:xfrm>
            <a:off x="2385147" y="186110"/>
            <a:ext cx="7421783" cy="760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Self-supervised learning: </a:t>
            </a:r>
            <a:r>
              <a:rPr lang="en-US" dirty="0"/>
              <a:t>Generative</a:t>
            </a:r>
            <a:endParaRPr lang="en-GB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39B7C11-43B1-34CC-D953-A68423AFA43D}"/>
              </a:ext>
            </a:extLst>
          </p:cNvPr>
          <p:cNvSpPr/>
          <p:nvPr/>
        </p:nvSpPr>
        <p:spPr>
          <a:xfrm>
            <a:off x="11373949" y="6427962"/>
            <a:ext cx="594360" cy="213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CBA5167-7E0F-3AAD-0121-C87ABFDFCDBF}"/>
                  </a:ext>
                </a:extLst>
              </p:cNvPr>
              <p:cNvSpPr txBox="1"/>
              <p:nvPr/>
            </p:nvSpPr>
            <p:spPr>
              <a:xfrm>
                <a:off x="448839" y="999165"/>
                <a:ext cx="11294400" cy="482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Masked autoencoder (wo/ compression)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Apply masking to input and reconstruct it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𝑖𝑛𝑝𝑢𝑡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𝑡𝑎𝑟𝑔𝑒𝑡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𝑖𝑛𝑝𝑢𝑡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𝑡𝑎𝑟𝑔𝑒𝑡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Masking strategies and amount: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CBA5167-7E0F-3AAD-0121-C87ABFDFC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39" y="999165"/>
                <a:ext cx="11294400" cy="4829784"/>
              </a:xfrm>
              <a:prstGeom prst="rect">
                <a:avLst/>
              </a:prstGeom>
              <a:blipFill>
                <a:blip r:embed="rId3"/>
                <a:stretch>
                  <a:fillRect l="-86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93A3FB9-B9FD-E4CD-5608-D23692D4F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4509" y="4038034"/>
            <a:ext cx="4060914" cy="2318385"/>
          </a:xfrm>
          <a:prstGeom prst="rect">
            <a:avLst/>
          </a:prstGeom>
        </p:spPr>
      </p:pic>
      <p:pic>
        <p:nvPicPr>
          <p:cNvPr id="7" name="Picture 6" descr="A diagram of a algorithm&#10;&#10;AI-generated content may be incorrect.">
            <a:extLst>
              <a:ext uri="{FF2B5EF4-FFF2-40B4-BE49-F238E27FC236}">
                <a16:creationId xmlns:a16="http://schemas.microsoft.com/office/drawing/2014/main" id="{9B021A4B-5580-AA3F-C656-5A99EABACE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963" y="1570700"/>
            <a:ext cx="4340006" cy="203774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1AA0582-0A99-890E-5569-95B4D1A44A01}"/>
              </a:ext>
            </a:extLst>
          </p:cNvPr>
          <p:cNvSpPr/>
          <p:nvPr/>
        </p:nvSpPr>
        <p:spPr>
          <a:xfrm>
            <a:off x="6934963" y="1985818"/>
            <a:ext cx="407946" cy="2678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53F650-D475-99AC-215D-AE560CCB2F75}"/>
              </a:ext>
            </a:extLst>
          </p:cNvPr>
          <p:cNvSpPr/>
          <p:nvPr/>
        </p:nvSpPr>
        <p:spPr>
          <a:xfrm>
            <a:off x="6925727" y="2515730"/>
            <a:ext cx="407946" cy="2678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DAA0DD-F1A7-9245-5376-A4DAE82853FB}"/>
              </a:ext>
            </a:extLst>
          </p:cNvPr>
          <p:cNvSpPr/>
          <p:nvPr/>
        </p:nvSpPr>
        <p:spPr>
          <a:xfrm>
            <a:off x="6925727" y="3045642"/>
            <a:ext cx="407946" cy="2678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F79BEA-317C-22DE-84EA-B804758F8F37}"/>
              </a:ext>
            </a:extLst>
          </p:cNvPr>
          <p:cNvSpPr/>
          <p:nvPr/>
        </p:nvSpPr>
        <p:spPr>
          <a:xfrm>
            <a:off x="10876034" y="3355061"/>
            <a:ext cx="407946" cy="2678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1F86C1-2202-5374-54FB-9994B066F717}"/>
              </a:ext>
            </a:extLst>
          </p:cNvPr>
          <p:cNvSpPr/>
          <p:nvPr/>
        </p:nvSpPr>
        <p:spPr>
          <a:xfrm>
            <a:off x="10851005" y="2856296"/>
            <a:ext cx="407946" cy="2678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440E0B-DA88-684C-35D5-0255F76D9E09}"/>
              </a:ext>
            </a:extLst>
          </p:cNvPr>
          <p:cNvSpPr/>
          <p:nvPr/>
        </p:nvSpPr>
        <p:spPr>
          <a:xfrm>
            <a:off x="10857562" y="2226424"/>
            <a:ext cx="407946" cy="2678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B0FE81A-8372-DC9C-DA34-619E6A8C13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577" y="4150894"/>
            <a:ext cx="5666145" cy="220545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EA23342-E0AC-33CB-EF79-0598E9CF0D51}"/>
              </a:ext>
            </a:extLst>
          </p:cNvPr>
          <p:cNvSpPr txBox="1"/>
          <p:nvPr/>
        </p:nvSpPr>
        <p:spPr>
          <a:xfrm>
            <a:off x="7375456" y="902228"/>
            <a:ext cx="3466313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/>
              <a:t>Without Compression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667F91-4D0D-397B-C8D0-0358AEAA7F4B}"/>
              </a:ext>
            </a:extLst>
          </p:cNvPr>
          <p:cNvSpPr txBox="1"/>
          <p:nvPr/>
        </p:nvSpPr>
        <p:spPr>
          <a:xfrm>
            <a:off x="7172342" y="3620243"/>
            <a:ext cx="3466313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/>
              <a:t>Without Compression</a:t>
            </a:r>
          </a:p>
        </p:txBody>
      </p:sp>
    </p:spTree>
    <p:extLst>
      <p:ext uri="{BB962C8B-B14F-4D97-AF65-F5344CB8AC3E}">
        <p14:creationId xmlns:p14="http://schemas.microsoft.com/office/powerpoint/2010/main" val="9607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>
          <a:extLst>
            <a:ext uri="{FF2B5EF4-FFF2-40B4-BE49-F238E27FC236}">
              <a16:creationId xmlns:a16="http://schemas.microsoft.com/office/drawing/2014/main" id="{5381F459-BCC2-A1D5-9DF5-0B777541E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4" name="Google Shape;474;p41">
            <a:extLst>
              <a:ext uri="{FF2B5EF4-FFF2-40B4-BE49-F238E27FC236}">
                <a16:creationId xmlns:a16="http://schemas.microsoft.com/office/drawing/2014/main" id="{F54C57CA-29BE-30DD-F997-221D1332345B}"/>
              </a:ext>
            </a:extLst>
          </p:cNvPr>
          <p:cNvCxnSpPr/>
          <p:nvPr/>
        </p:nvCxnSpPr>
        <p:spPr>
          <a:xfrm>
            <a:off x="448839" y="973111"/>
            <a:ext cx="11294400" cy="0"/>
          </a:xfrm>
          <a:prstGeom prst="straightConnector1">
            <a:avLst/>
          </a:prstGeom>
          <a:noFill/>
          <a:ln w="25400" cap="flat" cmpd="sng">
            <a:solidFill>
              <a:srgbClr val="017266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3E6F9E-748C-F143-6926-1DF341D5FE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" smtClean="0"/>
              <a:pPr/>
              <a:t>2</a:t>
            </a:fld>
            <a:endParaRPr lang="de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4E34F9-FFC8-22C0-B2E0-BC4735CDA89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2555862-0524-4953-8864-F0D1FE686A37}" type="datetime1">
              <a:rPr lang="en-GB" smtClean="0"/>
              <a:t>11/06/2025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E8525A-62F5-5E66-313D-72FE583260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Malte Algren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9CD9752-422E-D4C7-14B5-55B2BD1323C2}"/>
              </a:ext>
            </a:extLst>
          </p:cNvPr>
          <p:cNvSpPr txBox="1">
            <a:spLocks/>
          </p:cNvSpPr>
          <p:nvPr/>
        </p:nvSpPr>
        <p:spPr>
          <a:xfrm>
            <a:off x="2385147" y="186110"/>
            <a:ext cx="7421783" cy="760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Transformers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69309F5-19E9-9406-A58C-E39478824478}"/>
              </a:ext>
            </a:extLst>
          </p:cNvPr>
          <p:cNvSpPr/>
          <p:nvPr/>
        </p:nvSpPr>
        <p:spPr>
          <a:xfrm>
            <a:off x="11373949" y="6427962"/>
            <a:ext cx="594360" cy="213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E558CE-4397-121E-AE81-2A11DC5CBDD9}"/>
              </a:ext>
            </a:extLst>
          </p:cNvPr>
          <p:cNvSpPr txBox="1"/>
          <p:nvPr/>
        </p:nvSpPr>
        <p:spPr>
          <a:xfrm>
            <a:off x="448839" y="999165"/>
            <a:ext cx="11294400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Set-to-set mapping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 transformer takes in a set and returns a set.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Classification/regression: vector or scalar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Add trainable latent space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Return that point at the end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Class token</a:t>
            </a:r>
          </a:p>
        </p:txBody>
      </p:sp>
      <p:pic>
        <p:nvPicPr>
          <p:cNvPr id="1026" name="Picture 2" descr="Vision Transformer Explained | Papers With Code">
            <a:extLst>
              <a:ext uri="{FF2B5EF4-FFF2-40B4-BE49-F238E27FC236}">
                <a16:creationId xmlns:a16="http://schemas.microsoft.com/office/drawing/2014/main" id="{B43AC30E-75B0-80D9-0C09-2E03CB827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860" y="1934601"/>
            <a:ext cx="5624449" cy="427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390097-2DEE-AC6D-DF15-C49B76DF3DCF}"/>
              </a:ext>
            </a:extLst>
          </p:cNvPr>
          <p:cNvSpPr txBox="1"/>
          <p:nvPr/>
        </p:nvSpPr>
        <p:spPr>
          <a:xfrm>
            <a:off x="7452373" y="1345529"/>
            <a:ext cx="3407421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hlinkClick r:id="rId4"/>
              </a:rPr>
              <a:t>Vision transformer</a:t>
            </a:r>
            <a:endParaRPr lang="en-US" sz="2400" dirty="0"/>
          </a:p>
        </p:txBody>
      </p:sp>
      <p:pic>
        <p:nvPicPr>
          <p:cNvPr id="6" name="Picture 5" descr="A diagram of a diagram&#10;&#10;Description automatically generated">
            <a:extLst>
              <a:ext uri="{FF2B5EF4-FFF2-40B4-BE49-F238E27FC236}">
                <a16:creationId xmlns:a16="http://schemas.microsoft.com/office/drawing/2014/main" id="{4449B480-0B71-9D35-981C-9CDEFEC2F1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802" y="3625407"/>
            <a:ext cx="6668834" cy="2448415"/>
          </a:xfrm>
          <a:prstGeom prst="rect">
            <a:avLst/>
          </a:prstGeom>
        </p:spPr>
      </p:pic>
      <p:pic>
        <p:nvPicPr>
          <p:cNvPr id="1028" name="Picture 4" descr="Binary Classification Using Convolution Neural Network (CNN) Model | by  Mayank Verma | Medium">
            <a:extLst>
              <a:ext uri="{FF2B5EF4-FFF2-40B4-BE49-F238E27FC236}">
                <a16:creationId xmlns:a16="http://schemas.microsoft.com/office/drawing/2014/main" id="{5B1EB609-967C-1E95-117C-2593CED9F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138" y="1191190"/>
            <a:ext cx="4461811" cy="184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9FF664D-8DC4-4666-3807-76B221205E70}"/>
              </a:ext>
            </a:extLst>
          </p:cNvPr>
          <p:cNvSpPr/>
          <p:nvPr/>
        </p:nvSpPr>
        <p:spPr>
          <a:xfrm>
            <a:off x="7656945" y="4119001"/>
            <a:ext cx="988292" cy="852132"/>
          </a:xfrm>
          <a:prstGeom prst="ellipse">
            <a:avLst/>
          </a:prstGeom>
          <a:noFill/>
          <a:ln w="76200">
            <a:solidFill>
              <a:srgbClr val="0172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4800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>
          <a:extLst>
            <a:ext uri="{FF2B5EF4-FFF2-40B4-BE49-F238E27FC236}">
              <a16:creationId xmlns:a16="http://schemas.microsoft.com/office/drawing/2014/main" id="{E71BFEBC-70B2-5DFB-63CC-92B474287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4" name="Google Shape;474;p41">
            <a:extLst>
              <a:ext uri="{FF2B5EF4-FFF2-40B4-BE49-F238E27FC236}">
                <a16:creationId xmlns:a16="http://schemas.microsoft.com/office/drawing/2014/main" id="{3E3F0D9C-B257-19A4-9552-4015172BE957}"/>
              </a:ext>
            </a:extLst>
          </p:cNvPr>
          <p:cNvCxnSpPr/>
          <p:nvPr/>
        </p:nvCxnSpPr>
        <p:spPr>
          <a:xfrm>
            <a:off x="448839" y="973111"/>
            <a:ext cx="11294400" cy="0"/>
          </a:xfrm>
          <a:prstGeom prst="straightConnector1">
            <a:avLst/>
          </a:prstGeom>
          <a:noFill/>
          <a:ln w="25400" cap="flat" cmpd="sng">
            <a:solidFill>
              <a:srgbClr val="017266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A64BC6-26E4-BA42-6824-74DD3049AB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" smtClean="0"/>
              <a:pPr/>
              <a:t>20</a:t>
            </a:fld>
            <a:endParaRPr lang="de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C528C9-32AA-A0C6-1982-AD73BE8EA25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2555862-0524-4953-8864-F0D1FE686A37}" type="datetime1">
              <a:rPr lang="en-GB" smtClean="0"/>
              <a:t>11/06/2025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702294-2293-A2E7-24E6-CB014B33F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Malte Algren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20E741D-54D1-F07F-E890-109538934BB5}"/>
              </a:ext>
            </a:extLst>
          </p:cNvPr>
          <p:cNvSpPr txBox="1">
            <a:spLocks/>
          </p:cNvSpPr>
          <p:nvPr/>
        </p:nvSpPr>
        <p:spPr>
          <a:xfrm>
            <a:off x="2385147" y="186110"/>
            <a:ext cx="7421783" cy="760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Self-supervised learning: </a:t>
            </a:r>
            <a:r>
              <a:rPr lang="en-US" dirty="0"/>
              <a:t>Generative</a:t>
            </a:r>
            <a:endParaRPr lang="en-GB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88ABBD2-804A-7404-931D-A70BE2D0AECE}"/>
              </a:ext>
            </a:extLst>
          </p:cNvPr>
          <p:cNvSpPr/>
          <p:nvPr/>
        </p:nvSpPr>
        <p:spPr>
          <a:xfrm>
            <a:off x="11373949" y="6427962"/>
            <a:ext cx="594360" cy="213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621A04B-61B6-A2E5-E990-2ED7FBF9C7B0}"/>
                  </a:ext>
                </a:extLst>
              </p:cNvPr>
              <p:cNvSpPr txBox="1"/>
              <p:nvPr/>
            </p:nvSpPr>
            <p:spPr>
              <a:xfrm>
                <a:off x="448839" y="999165"/>
                <a:ext cx="11294400" cy="4275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Masked autoencoder (wo/ compression)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Apply masking to input and reconstruct it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𝑖𝑛𝑝𝑢𝑡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𝑡𝑎𝑟𝑔𝑒𝑡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𝑖𝑛𝑝𝑢𝑡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𝑡𝑎𝑟𝑔𝑒𝑡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b="1" dirty="0"/>
                  <a:t>Do you remember the issue with VAE?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621A04B-61B6-A2E5-E990-2ED7FBF9C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39" y="999165"/>
                <a:ext cx="11294400" cy="4275786"/>
              </a:xfrm>
              <a:prstGeom prst="rect">
                <a:avLst/>
              </a:prstGeom>
              <a:blipFill>
                <a:blip r:embed="rId3"/>
                <a:stretch>
                  <a:fillRect l="-86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diagram of a algorithm&#10;&#10;AI-generated content may be incorrect.">
            <a:extLst>
              <a:ext uri="{FF2B5EF4-FFF2-40B4-BE49-F238E27FC236}">
                <a16:creationId xmlns:a16="http://schemas.microsoft.com/office/drawing/2014/main" id="{408ECF15-E707-3BED-997F-47DBE4693C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963" y="1570700"/>
            <a:ext cx="4340006" cy="203774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840B97-C5A8-0EC1-387A-4C4F02B2817D}"/>
              </a:ext>
            </a:extLst>
          </p:cNvPr>
          <p:cNvSpPr/>
          <p:nvPr/>
        </p:nvSpPr>
        <p:spPr>
          <a:xfrm>
            <a:off x="6934963" y="1985818"/>
            <a:ext cx="407946" cy="2678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063C82-E0BB-FCBF-EC8D-A1F45F24F335}"/>
              </a:ext>
            </a:extLst>
          </p:cNvPr>
          <p:cNvSpPr/>
          <p:nvPr/>
        </p:nvSpPr>
        <p:spPr>
          <a:xfrm>
            <a:off x="6925727" y="2515730"/>
            <a:ext cx="407946" cy="2678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584FE2-607C-5C3E-E2B4-770814BFECB2}"/>
              </a:ext>
            </a:extLst>
          </p:cNvPr>
          <p:cNvSpPr/>
          <p:nvPr/>
        </p:nvSpPr>
        <p:spPr>
          <a:xfrm>
            <a:off x="6925727" y="3045642"/>
            <a:ext cx="407946" cy="2678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C93821-6A83-8C23-EDB7-E418B9B2C0BF}"/>
              </a:ext>
            </a:extLst>
          </p:cNvPr>
          <p:cNvSpPr/>
          <p:nvPr/>
        </p:nvSpPr>
        <p:spPr>
          <a:xfrm>
            <a:off x="10876034" y="3355061"/>
            <a:ext cx="407946" cy="2678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AE2B57-3FBA-6FD1-0508-FE9E0541E68D}"/>
              </a:ext>
            </a:extLst>
          </p:cNvPr>
          <p:cNvSpPr/>
          <p:nvPr/>
        </p:nvSpPr>
        <p:spPr>
          <a:xfrm>
            <a:off x="10851005" y="2856296"/>
            <a:ext cx="407946" cy="2678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61C3C0-15D4-E3DA-BE19-6DAC64C47CBD}"/>
              </a:ext>
            </a:extLst>
          </p:cNvPr>
          <p:cNvSpPr/>
          <p:nvPr/>
        </p:nvSpPr>
        <p:spPr>
          <a:xfrm>
            <a:off x="10857562" y="2226424"/>
            <a:ext cx="407946" cy="2678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8DE20E-12CF-F4A6-32BC-FF6AE027FFE6}"/>
              </a:ext>
            </a:extLst>
          </p:cNvPr>
          <p:cNvSpPr txBox="1"/>
          <p:nvPr/>
        </p:nvSpPr>
        <p:spPr>
          <a:xfrm>
            <a:off x="7375456" y="902228"/>
            <a:ext cx="3466313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/>
              <a:t>Without Compression</a:t>
            </a:r>
          </a:p>
        </p:txBody>
      </p:sp>
      <p:pic>
        <p:nvPicPr>
          <p:cNvPr id="20" name="Picture 19" descr="A diagram of a loss&#10;&#10;Description automatically generated">
            <a:extLst>
              <a:ext uri="{FF2B5EF4-FFF2-40B4-BE49-F238E27FC236}">
                <a16:creationId xmlns:a16="http://schemas.microsoft.com/office/drawing/2014/main" id="{CA9D6B5D-81FF-FAF0-662E-95EE1DD97A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384" y="3983055"/>
            <a:ext cx="5586562" cy="281975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1F1C335-B62E-EB39-1220-AAB33157F3B2}"/>
              </a:ext>
            </a:extLst>
          </p:cNvPr>
          <p:cNvSpPr/>
          <p:nvPr/>
        </p:nvSpPr>
        <p:spPr>
          <a:xfrm>
            <a:off x="5787610" y="3932200"/>
            <a:ext cx="5990115" cy="1905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22" name="Picture 21" descr="A diagram of a diagram&#10;&#10;AI-generated content may be incorrect.">
            <a:extLst>
              <a:ext uri="{FF2B5EF4-FFF2-40B4-BE49-F238E27FC236}">
                <a16:creationId xmlns:a16="http://schemas.microsoft.com/office/drawing/2014/main" id="{2451E7B5-3F57-114B-58F2-B68B424EE2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513" y="4300150"/>
            <a:ext cx="6096000" cy="145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7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>
          <a:extLst>
            <a:ext uri="{FF2B5EF4-FFF2-40B4-BE49-F238E27FC236}">
              <a16:creationId xmlns:a16="http://schemas.microsoft.com/office/drawing/2014/main" id="{5AC1A05C-B40F-D174-3FCD-637E79871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4" name="Google Shape;474;p41">
            <a:extLst>
              <a:ext uri="{FF2B5EF4-FFF2-40B4-BE49-F238E27FC236}">
                <a16:creationId xmlns:a16="http://schemas.microsoft.com/office/drawing/2014/main" id="{E6462642-5D47-7624-FFAB-27D7A4BB4B17}"/>
              </a:ext>
            </a:extLst>
          </p:cNvPr>
          <p:cNvCxnSpPr/>
          <p:nvPr/>
        </p:nvCxnSpPr>
        <p:spPr>
          <a:xfrm>
            <a:off x="448839" y="973111"/>
            <a:ext cx="11294400" cy="0"/>
          </a:xfrm>
          <a:prstGeom prst="straightConnector1">
            <a:avLst/>
          </a:prstGeom>
          <a:noFill/>
          <a:ln w="25400" cap="flat" cmpd="sng">
            <a:solidFill>
              <a:srgbClr val="017266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8069BA-5B21-1954-231D-B5C123F0D7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" smtClean="0"/>
              <a:pPr/>
              <a:t>21</a:t>
            </a:fld>
            <a:endParaRPr lang="de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424458-AB08-DF00-B69F-4CE1090888A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2555862-0524-4953-8864-F0D1FE686A37}" type="datetime1">
              <a:rPr lang="en-GB" smtClean="0"/>
              <a:t>11/06/2025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B25065-F0AC-9E2B-69B9-3BF52A9FB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Malte Algren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3A99BE3-2FDD-AC86-7439-0F4DDD19B463}"/>
              </a:ext>
            </a:extLst>
          </p:cNvPr>
          <p:cNvSpPr txBox="1">
            <a:spLocks/>
          </p:cNvSpPr>
          <p:nvPr/>
        </p:nvSpPr>
        <p:spPr>
          <a:xfrm>
            <a:off x="2385147" y="186110"/>
            <a:ext cx="7421783" cy="760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Self-supervised learning: </a:t>
            </a:r>
            <a:r>
              <a:rPr lang="en-US" dirty="0"/>
              <a:t>Generative</a:t>
            </a:r>
            <a:endParaRPr lang="en-GB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A95E4FA-EC44-BE87-EB0C-34B58DA2CA60}"/>
              </a:ext>
            </a:extLst>
          </p:cNvPr>
          <p:cNvSpPr/>
          <p:nvPr/>
        </p:nvSpPr>
        <p:spPr>
          <a:xfrm>
            <a:off x="11373949" y="6427962"/>
            <a:ext cx="594360" cy="213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41AEA4D-9134-DCC2-84EF-24A2962D0686}"/>
                  </a:ext>
                </a:extLst>
              </p:cNvPr>
              <p:cNvSpPr txBox="1"/>
              <p:nvPr/>
            </p:nvSpPr>
            <p:spPr>
              <a:xfrm>
                <a:off x="448839" y="999165"/>
                <a:ext cx="6506143" cy="5466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Diffusion Models as Masked Autoencoders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Apply masking to input and reconstruct it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𝑖𝑛𝑝𝑢𝑡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𝑡𝑎𝑟𝑔𝑒𝑡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𝑖𝑛𝑝𝑢𝑡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𝑡𝑎𝑟𝑔𝑒𝑡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Swap the decoder with a diffusion model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Same setup as MAE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Still no compression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𝑖𝑛𝑝𝑢𝑡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But now compression can be introduced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41AEA4D-9134-DCC2-84EF-24A2962D0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39" y="999165"/>
                <a:ext cx="6506143" cy="5466240"/>
              </a:xfrm>
              <a:prstGeom prst="rect">
                <a:avLst/>
              </a:prstGeom>
              <a:blipFill>
                <a:blip r:embed="rId3"/>
                <a:stretch>
                  <a:fillRect l="-15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D9830207-5705-CF98-E648-E76AFC72E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640" y="1483089"/>
            <a:ext cx="4007056" cy="225436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A2A0FD0-B1C8-B611-4606-6BA13CFE0C84}"/>
              </a:ext>
            </a:extLst>
          </p:cNvPr>
          <p:cNvSpPr txBox="1"/>
          <p:nvPr/>
        </p:nvSpPr>
        <p:spPr>
          <a:xfrm>
            <a:off x="7375456" y="902228"/>
            <a:ext cx="3466313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DiffMAE</a:t>
            </a:r>
            <a:endParaRPr lang="en-US" sz="2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452AFF2-5A17-B3E4-7482-230B9C4BCA48}"/>
              </a:ext>
            </a:extLst>
          </p:cNvPr>
          <p:cNvSpPr txBox="1"/>
          <p:nvPr/>
        </p:nvSpPr>
        <p:spPr>
          <a:xfrm>
            <a:off x="7535061" y="3603519"/>
            <a:ext cx="3466313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/>
              <a:t>MAE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EC3FAC7-1F37-D6B2-3F01-12965466B5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4509" y="4185815"/>
            <a:ext cx="4060914" cy="2318385"/>
          </a:xfrm>
          <a:prstGeom prst="rect">
            <a:avLst/>
          </a:prstGeom>
        </p:spPr>
      </p:pic>
      <p:pic>
        <p:nvPicPr>
          <p:cNvPr id="37" name="Picture 36" descr="A diagram of a method&#10;&#10;AI-generated content may be incorrect.">
            <a:extLst>
              <a:ext uri="{FF2B5EF4-FFF2-40B4-BE49-F238E27FC236}">
                <a16:creationId xmlns:a16="http://schemas.microsoft.com/office/drawing/2014/main" id="{5D7FD33A-4206-8BAD-8CFD-5ED94160C4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904" y="1471656"/>
            <a:ext cx="5292527" cy="503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4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>
          <a:extLst>
            <a:ext uri="{FF2B5EF4-FFF2-40B4-BE49-F238E27FC236}">
              <a16:creationId xmlns:a16="http://schemas.microsoft.com/office/drawing/2014/main" id="{529A3276-7C3C-C21D-7A0B-F0E567D76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4" name="Google Shape;474;p41">
            <a:extLst>
              <a:ext uri="{FF2B5EF4-FFF2-40B4-BE49-F238E27FC236}">
                <a16:creationId xmlns:a16="http://schemas.microsoft.com/office/drawing/2014/main" id="{79C49C6A-9A3B-120E-EF43-9FEE5E4B2692}"/>
              </a:ext>
            </a:extLst>
          </p:cNvPr>
          <p:cNvCxnSpPr/>
          <p:nvPr/>
        </p:nvCxnSpPr>
        <p:spPr>
          <a:xfrm>
            <a:off x="448839" y="973111"/>
            <a:ext cx="11294400" cy="0"/>
          </a:xfrm>
          <a:prstGeom prst="straightConnector1">
            <a:avLst/>
          </a:prstGeom>
          <a:noFill/>
          <a:ln w="25400" cap="flat" cmpd="sng">
            <a:solidFill>
              <a:srgbClr val="017266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C9732A-3512-8F66-C852-0830ECFC97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" smtClean="0"/>
              <a:pPr/>
              <a:t>22</a:t>
            </a:fld>
            <a:endParaRPr lang="de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7F3740-9BA7-C4C3-887E-533F03824E5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2555862-0524-4953-8864-F0D1FE686A37}" type="datetime1">
              <a:rPr lang="en-GB" smtClean="0"/>
              <a:t>11/06/2025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8898A9-C6FE-6447-4207-63D8CFE944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Malte Algren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891B6E6-87EC-4597-E1F3-6F2D8468D816}"/>
              </a:ext>
            </a:extLst>
          </p:cNvPr>
          <p:cNvSpPr txBox="1">
            <a:spLocks/>
          </p:cNvSpPr>
          <p:nvPr/>
        </p:nvSpPr>
        <p:spPr>
          <a:xfrm>
            <a:off x="2385147" y="186110"/>
            <a:ext cx="7421783" cy="760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Self-supervised learning: </a:t>
            </a:r>
            <a:r>
              <a:rPr lang="en-US" dirty="0"/>
              <a:t>Generative</a:t>
            </a:r>
            <a:endParaRPr lang="en-GB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C7E8902-9C2B-0FAD-77D7-853F0A2F4A9D}"/>
              </a:ext>
            </a:extLst>
          </p:cNvPr>
          <p:cNvSpPr/>
          <p:nvPr/>
        </p:nvSpPr>
        <p:spPr>
          <a:xfrm>
            <a:off x="11373949" y="6427962"/>
            <a:ext cx="594360" cy="213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2D9F27F-D55E-E32B-A9DF-1F220143EF70}"/>
                  </a:ext>
                </a:extLst>
              </p:cNvPr>
              <p:cNvSpPr txBox="1"/>
              <p:nvPr/>
            </p:nvSpPr>
            <p:spPr>
              <a:xfrm>
                <a:off x="448840" y="999165"/>
                <a:ext cx="8214870" cy="3414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Bottleneck Diffusion Models for Representation Learning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𝑖𝑛𝑝𝑢𝑡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𝑡𝑎𝑟𝑔𝑒𝑡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 is different representations of the image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Diffusion autoencoder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Continuous latent representation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Allow for interpolation in the latent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2D9F27F-D55E-E32B-A9DF-1F220143E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40" y="999165"/>
                <a:ext cx="8214870" cy="3414204"/>
              </a:xfrm>
              <a:prstGeom prst="rect">
                <a:avLst/>
              </a:prstGeom>
              <a:blipFill>
                <a:blip r:embed="rId3"/>
                <a:stretch>
                  <a:fillRect l="-1188" b="-3036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3E786B37-0018-6336-3751-266BEFFDAB9C}"/>
              </a:ext>
            </a:extLst>
          </p:cNvPr>
          <p:cNvSpPr txBox="1"/>
          <p:nvPr/>
        </p:nvSpPr>
        <p:spPr>
          <a:xfrm>
            <a:off x="7241387" y="2245893"/>
            <a:ext cx="3466313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/>
              <a:t>SODA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B6F449-F4EF-1A66-A219-91ECE891F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6346" y="2901568"/>
            <a:ext cx="4762745" cy="37403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234AAB-A9EB-D5E6-FBC0-0CC97C23AF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257" y="1077550"/>
            <a:ext cx="2060886" cy="17028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41D938-434B-BC6D-7F4C-5F12CF79F2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993" y="4575203"/>
            <a:ext cx="6550976" cy="135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>
          <a:extLst>
            <a:ext uri="{FF2B5EF4-FFF2-40B4-BE49-F238E27FC236}">
              <a16:creationId xmlns:a16="http://schemas.microsoft.com/office/drawing/2014/main" id="{45B103F4-7886-0B01-8F16-794D34FD4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4" name="Google Shape;474;p41">
            <a:extLst>
              <a:ext uri="{FF2B5EF4-FFF2-40B4-BE49-F238E27FC236}">
                <a16:creationId xmlns:a16="http://schemas.microsoft.com/office/drawing/2014/main" id="{65855A0F-CE35-1466-CD32-A8D9897E870C}"/>
              </a:ext>
            </a:extLst>
          </p:cNvPr>
          <p:cNvCxnSpPr/>
          <p:nvPr/>
        </p:nvCxnSpPr>
        <p:spPr>
          <a:xfrm>
            <a:off x="448839" y="973111"/>
            <a:ext cx="11294400" cy="0"/>
          </a:xfrm>
          <a:prstGeom prst="straightConnector1">
            <a:avLst/>
          </a:prstGeom>
          <a:noFill/>
          <a:ln w="25400" cap="flat" cmpd="sng">
            <a:solidFill>
              <a:srgbClr val="017266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A5670A-5354-6723-45FE-AD920F547E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" smtClean="0"/>
              <a:pPr/>
              <a:t>23</a:t>
            </a:fld>
            <a:endParaRPr lang="de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DD30CD-2F1D-D715-156D-924EFB4D3EF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2555862-0524-4953-8864-F0D1FE686A37}" type="datetime1">
              <a:rPr lang="en-GB" smtClean="0"/>
              <a:t>11/06/2025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1B728E-631E-595C-AF1F-7FBEDC423C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Malte Algren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2B1E76C-8039-6D72-4018-CFD662CE37E8}"/>
              </a:ext>
            </a:extLst>
          </p:cNvPr>
          <p:cNvSpPr txBox="1">
            <a:spLocks/>
          </p:cNvSpPr>
          <p:nvPr/>
        </p:nvSpPr>
        <p:spPr>
          <a:xfrm>
            <a:off x="2385147" y="186110"/>
            <a:ext cx="7421783" cy="760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Self-supervised learning: </a:t>
            </a:r>
            <a:r>
              <a:rPr lang="en-US" dirty="0"/>
              <a:t>Generative</a:t>
            </a:r>
            <a:endParaRPr lang="en-GB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0AC5D84-95ED-AF40-76B6-76BC8CC29AE2}"/>
              </a:ext>
            </a:extLst>
          </p:cNvPr>
          <p:cNvSpPr/>
          <p:nvPr/>
        </p:nvSpPr>
        <p:spPr>
          <a:xfrm>
            <a:off x="11373949" y="6427962"/>
            <a:ext cx="594360" cy="213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1B34E3-3CD0-F565-837F-206E865F3766}"/>
              </a:ext>
            </a:extLst>
          </p:cNvPr>
          <p:cNvSpPr txBox="1"/>
          <p:nvPr/>
        </p:nvSpPr>
        <p:spPr>
          <a:xfrm>
            <a:off x="448839" y="999165"/>
            <a:ext cx="11294400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Back to Masked </a:t>
            </a:r>
            <a:r>
              <a:rPr lang="en-US" sz="2400" dirty="0" err="1"/>
              <a:t>AutoEncoders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Drawbacks?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How do we ensure that the information we reconstruct is relevant?</a:t>
            </a:r>
          </a:p>
        </p:txBody>
      </p:sp>
      <p:pic>
        <p:nvPicPr>
          <p:cNvPr id="5" name="Picture 2" descr="Troels Petersen from the Niels Bohr Institute receives Science  Dissemination Award – Niels Bohr Institute - University of Copenhagen">
            <a:extLst>
              <a:ext uri="{FF2B5EF4-FFF2-40B4-BE49-F238E27FC236}">
                <a16:creationId xmlns:a16="http://schemas.microsoft.com/office/drawing/2014/main" id="{19FDC8D4-967E-6B0A-A74F-43E16AA58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88" y="2779918"/>
            <a:ext cx="3260990" cy="397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erson smiling for a picture&#10;&#10;AI-generated content may be incorrect.">
            <a:extLst>
              <a:ext uri="{FF2B5EF4-FFF2-40B4-BE49-F238E27FC236}">
                <a16:creationId xmlns:a16="http://schemas.microsoft.com/office/drawing/2014/main" id="{2D091264-375D-2635-CCA8-52BCBAFB8B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959" y="2795387"/>
            <a:ext cx="3260990" cy="3885237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7FA13B00-E861-7176-C84E-621E036D983C}"/>
              </a:ext>
            </a:extLst>
          </p:cNvPr>
          <p:cNvSpPr/>
          <p:nvPr/>
        </p:nvSpPr>
        <p:spPr>
          <a:xfrm>
            <a:off x="4369518" y="4476748"/>
            <a:ext cx="3452962" cy="2098485"/>
          </a:xfrm>
          <a:prstGeom prst="rightArrow">
            <a:avLst/>
          </a:prstGeom>
          <a:solidFill>
            <a:srgbClr val="0172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Apply masking</a:t>
            </a:r>
            <a:endParaRPr lang="en-CH" sz="3200" dirty="0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231EADCF-FBE1-0CAC-AEF2-73DDE81B98F4}"/>
              </a:ext>
            </a:extLst>
          </p:cNvPr>
          <p:cNvSpPr/>
          <p:nvPr/>
        </p:nvSpPr>
        <p:spPr>
          <a:xfrm>
            <a:off x="3950999" y="2779918"/>
            <a:ext cx="3452962" cy="2098485"/>
          </a:xfrm>
          <a:prstGeom prst="leftArrow">
            <a:avLst/>
          </a:prstGeom>
          <a:solidFill>
            <a:srgbClr val="0172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MAE</a:t>
            </a:r>
            <a:endParaRPr lang="en-CH" sz="3200" dirty="0"/>
          </a:p>
        </p:txBody>
      </p:sp>
    </p:spTree>
    <p:extLst>
      <p:ext uri="{BB962C8B-B14F-4D97-AF65-F5344CB8AC3E}">
        <p14:creationId xmlns:p14="http://schemas.microsoft.com/office/powerpoint/2010/main" val="230722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>
          <a:extLst>
            <a:ext uri="{FF2B5EF4-FFF2-40B4-BE49-F238E27FC236}">
              <a16:creationId xmlns:a16="http://schemas.microsoft.com/office/drawing/2014/main" id="{EBDDDC5A-C9D9-10AA-37BD-3595CDE2A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agram of a algorithm&#10;&#10;AI-generated content may be incorrect.">
            <a:extLst>
              <a:ext uri="{FF2B5EF4-FFF2-40B4-BE49-F238E27FC236}">
                <a16:creationId xmlns:a16="http://schemas.microsoft.com/office/drawing/2014/main" id="{D636F7A1-1B6B-6B80-DB9C-B908BBF89D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119" y="4065154"/>
            <a:ext cx="4299905" cy="2018917"/>
          </a:xfrm>
          <a:prstGeom prst="rect">
            <a:avLst/>
          </a:prstGeom>
        </p:spPr>
      </p:pic>
      <p:cxnSp>
        <p:nvCxnSpPr>
          <p:cNvPr id="474" name="Google Shape;474;p41">
            <a:extLst>
              <a:ext uri="{FF2B5EF4-FFF2-40B4-BE49-F238E27FC236}">
                <a16:creationId xmlns:a16="http://schemas.microsoft.com/office/drawing/2014/main" id="{826706C1-0B21-9B6C-1B84-EEA708DF5C52}"/>
              </a:ext>
            </a:extLst>
          </p:cNvPr>
          <p:cNvCxnSpPr/>
          <p:nvPr/>
        </p:nvCxnSpPr>
        <p:spPr>
          <a:xfrm>
            <a:off x="448839" y="973111"/>
            <a:ext cx="11294400" cy="0"/>
          </a:xfrm>
          <a:prstGeom prst="straightConnector1">
            <a:avLst/>
          </a:prstGeom>
          <a:noFill/>
          <a:ln w="25400" cap="flat" cmpd="sng">
            <a:solidFill>
              <a:srgbClr val="017266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FB7CF9-234E-B8D4-41CF-F447990EC4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" smtClean="0"/>
              <a:pPr/>
              <a:t>24</a:t>
            </a:fld>
            <a:endParaRPr lang="de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28FB09-E601-52E0-F929-BB0BBCFD736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2555862-0524-4953-8864-F0D1FE686A37}" type="datetime1">
              <a:rPr lang="en-GB" smtClean="0"/>
              <a:t>11/06/2025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43A69-8D04-73A4-3BC2-4E4AD19EF6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Malte Algren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E77A4F1-0218-D356-0086-6E381B8E5821}"/>
              </a:ext>
            </a:extLst>
          </p:cNvPr>
          <p:cNvSpPr txBox="1">
            <a:spLocks/>
          </p:cNvSpPr>
          <p:nvPr/>
        </p:nvSpPr>
        <p:spPr>
          <a:xfrm>
            <a:off x="2385147" y="186110"/>
            <a:ext cx="7421783" cy="760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Self-supervised learning: </a:t>
            </a:r>
            <a:r>
              <a:rPr lang="en-US" dirty="0"/>
              <a:t>Generative</a:t>
            </a:r>
            <a:endParaRPr lang="en-GB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53853F9-AAEF-3A25-85EE-42FDB4DF3F71}"/>
              </a:ext>
            </a:extLst>
          </p:cNvPr>
          <p:cNvSpPr/>
          <p:nvPr/>
        </p:nvSpPr>
        <p:spPr>
          <a:xfrm>
            <a:off x="11373949" y="6427962"/>
            <a:ext cx="594360" cy="213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DCE37F-0A76-822D-9F5A-681FBC655B55}"/>
              </a:ext>
            </a:extLst>
          </p:cNvPr>
          <p:cNvSpPr txBox="1"/>
          <p:nvPr/>
        </p:nvSpPr>
        <p:spPr>
          <a:xfrm>
            <a:off x="448839" y="999165"/>
            <a:ext cx="11294400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Back to Masked autoencoders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Drawbacks?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How do we ensure that the information we reconstruct is relevant?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For image generation (VQ)-VAE are used to compress image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Then generate the image in the latent space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0648C3-DA52-A79B-B2C8-9D3BFC98F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666" y="3665683"/>
            <a:ext cx="4761495" cy="2418388"/>
          </a:xfrm>
          <a:prstGeom prst="rect">
            <a:avLst/>
          </a:prstGeom>
        </p:spPr>
      </p:pic>
      <p:pic>
        <p:nvPicPr>
          <p:cNvPr id="6" name="Picture 5" descr="A diagram of a algorithm&#10;&#10;AI-generated content may be incorrect.">
            <a:extLst>
              <a:ext uri="{FF2B5EF4-FFF2-40B4-BE49-F238E27FC236}">
                <a16:creationId xmlns:a16="http://schemas.microsoft.com/office/drawing/2014/main" id="{586AE741-0FEE-73B4-AE73-62287557D4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548" y="4065154"/>
            <a:ext cx="4355476" cy="204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3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>
          <a:extLst>
            <a:ext uri="{FF2B5EF4-FFF2-40B4-BE49-F238E27FC236}">
              <a16:creationId xmlns:a16="http://schemas.microsoft.com/office/drawing/2014/main" id="{8EB745D3-0BCA-046C-5CAA-E8F69DCE9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4" name="Google Shape;474;p41">
            <a:extLst>
              <a:ext uri="{FF2B5EF4-FFF2-40B4-BE49-F238E27FC236}">
                <a16:creationId xmlns:a16="http://schemas.microsoft.com/office/drawing/2014/main" id="{A9F80B97-D135-FA26-6530-1BE3FB94FD5C}"/>
              </a:ext>
            </a:extLst>
          </p:cNvPr>
          <p:cNvCxnSpPr/>
          <p:nvPr/>
        </p:nvCxnSpPr>
        <p:spPr>
          <a:xfrm>
            <a:off x="448839" y="973111"/>
            <a:ext cx="11294400" cy="0"/>
          </a:xfrm>
          <a:prstGeom prst="straightConnector1">
            <a:avLst/>
          </a:prstGeom>
          <a:noFill/>
          <a:ln w="25400" cap="flat" cmpd="sng">
            <a:solidFill>
              <a:srgbClr val="017266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A3B921-C69D-53A0-4293-99AC759C6F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" smtClean="0"/>
              <a:pPr/>
              <a:t>25</a:t>
            </a:fld>
            <a:endParaRPr lang="de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687E89-325B-E18B-B60C-79551A32BDF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2555862-0524-4953-8864-F0D1FE686A37}" type="datetime1">
              <a:rPr lang="en-GB" smtClean="0"/>
              <a:t>11/06/2025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E097DB-41AA-B9BA-B68D-CDE6070794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Malte Algren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0E8884E-B005-E449-FE92-E3A176A1B4BC}"/>
              </a:ext>
            </a:extLst>
          </p:cNvPr>
          <p:cNvSpPr txBox="1">
            <a:spLocks/>
          </p:cNvSpPr>
          <p:nvPr/>
        </p:nvSpPr>
        <p:spPr>
          <a:xfrm>
            <a:off x="2385147" y="186110"/>
            <a:ext cx="7421783" cy="760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Self-supervised learning: Joint embedding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6C60D64-873A-923E-C9F8-3C2EA16DE8BE}"/>
              </a:ext>
            </a:extLst>
          </p:cNvPr>
          <p:cNvSpPr/>
          <p:nvPr/>
        </p:nvSpPr>
        <p:spPr>
          <a:xfrm>
            <a:off x="11373949" y="6427962"/>
            <a:ext cx="594360" cy="213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6CEA18-AEEA-18AC-D30C-156A2A813A19}"/>
              </a:ext>
            </a:extLst>
          </p:cNvPr>
          <p:cNvSpPr txBox="1"/>
          <p:nvPr/>
        </p:nvSpPr>
        <p:spPr>
          <a:xfrm>
            <a:off x="448839" y="999165"/>
            <a:ext cx="6108979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Compare features in the latent space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/>
              <a:t>Augmentation in </a:t>
            </a:r>
            <a:r>
              <a:rPr lang="en-US" sz="2400" i="1" dirty="0"/>
              <a:t>x </a:t>
            </a:r>
            <a:r>
              <a:rPr lang="en-US" sz="2400" dirty="0"/>
              <a:t>to make x1 &amp; x2</a:t>
            </a:r>
            <a:endParaRPr lang="en-US" sz="2400" i="1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/>
              <a:t>Encoder into latent space: z1 &amp; z2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/>
              <a:t>Similarity comparison</a:t>
            </a:r>
            <a:endParaRPr lang="en-US" sz="2400" i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Less redundant information in z1 &amp; z2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 lot of research in CL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SimCLR</a:t>
            </a:r>
            <a:endParaRPr lang="en-US" sz="24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BYOL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…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05042CC-D3D3-B199-378D-D5A80088A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126" y="1636182"/>
            <a:ext cx="5414183" cy="45521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384E5B-D37C-9541-7AFE-2FDAF800C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172" y="1829112"/>
            <a:ext cx="5470205" cy="319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7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>
          <a:extLst>
            <a:ext uri="{FF2B5EF4-FFF2-40B4-BE49-F238E27FC236}">
              <a16:creationId xmlns:a16="http://schemas.microsoft.com/office/drawing/2014/main" id="{67951D01-4393-3CF7-7E54-E199D7421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4" name="Google Shape;474;p41">
            <a:extLst>
              <a:ext uri="{FF2B5EF4-FFF2-40B4-BE49-F238E27FC236}">
                <a16:creationId xmlns:a16="http://schemas.microsoft.com/office/drawing/2014/main" id="{1E8906FF-FE5B-8DE7-2B46-D5B3D2078A74}"/>
              </a:ext>
            </a:extLst>
          </p:cNvPr>
          <p:cNvCxnSpPr/>
          <p:nvPr/>
        </p:nvCxnSpPr>
        <p:spPr>
          <a:xfrm>
            <a:off x="448839" y="973111"/>
            <a:ext cx="11294400" cy="0"/>
          </a:xfrm>
          <a:prstGeom prst="straightConnector1">
            <a:avLst/>
          </a:prstGeom>
          <a:noFill/>
          <a:ln w="25400" cap="flat" cmpd="sng">
            <a:solidFill>
              <a:srgbClr val="017266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906E79-F368-5B48-80CB-C52CAF1B27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" smtClean="0"/>
              <a:pPr/>
              <a:t>26</a:t>
            </a:fld>
            <a:endParaRPr lang="de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59B28D-A555-F316-8967-E901468A91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2555862-0524-4953-8864-F0D1FE686A37}" type="datetime1">
              <a:rPr lang="en-GB" smtClean="0"/>
              <a:t>11/06/2025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E824C-A14E-3E4A-7608-EABE69CFA3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Malte Algren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67A9080-EBC9-AF3C-B1D0-09681F927F5C}"/>
              </a:ext>
            </a:extLst>
          </p:cNvPr>
          <p:cNvSpPr txBox="1">
            <a:spLocks/>
          </p:cNvSpPr>
          <p:nvPr/>
        </p:nvSpPr>
        <p:spPr>
          <a:xfrm>
            <a:off x="2385147" y="186110"/>
            <a:ext cx="7421783" cy="760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Self-supervised learning: Joint embedding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1C11794-0CF0-1FBA-1EF0-BCB08A5BECD0}"/>
              </a:ext>
            </a:extLst>
          </p:cNvPr>
          <p:cNvSpPr/>
          <p:nvPr/>
        </p:nvSpPr>
        <p:spPr>
          <a:xfrm>
            <a:off x="11373949" y="6427962"/>
            <a:ext cx="594360" cy="213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BFF73A-0653-6FC7-0620-ACABA92656FE}"/>
              </a:ext>
            </a:extLst>
          </p:cNvPr>
          <p:cNvSpPr txBox="1"/>
          <p:nvPr/>
        </p:nvSpPr>
        <p:spPr>
          <a:xfrm>
            <a:off x="448839" y="999165"/>
            <a:ext cx="6108979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Compare features in the latent space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/>
              <a:t>Augmentation in </a:t>
            </a:r>
            <a:r>
              <a:rPr lang="en-US" sz="2400" i="1" dirty="0"/>
              <a:t>x </a:t>
            </a:r>
            <a:r>
              <a:rPr lang="en-US" sz="2400" dirty="0"/>
              <a:t>to make x1 &amp; x2</a:t>
            </a:r>
            <a:endParaRPr lang="en-US" sz="2400" i="1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/>
              <a:t>Encoder into latent space: z1 &amp; z2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/>
              <a:t>Similarity comparison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Joint-Embedding Predictive Architecture</a:t>
            </a:r>
            <a:endParaRPr lang="en-US" sz="24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BFF262-76DE-FB5B-ED35-D069A1CD3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84" y="4138184"/>
            <a:ext cx="10716229" cy="225106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F106AFE-DA3A-10EA-64FB-7C83F6EDDE7E}"/>
              </a:ext>
            </a:extLst>
          </p:cNvPr>
          <p:cNvSpPr/>
          <p:nvPr/>
        </p:nvSpPr>
        <p:spPr>
          <a:xfrm>
            <a:off x="7748129" y="4282270"/>
            <a:ext cx="3625820" cy="214569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6638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>
          <a:extLst>
            <a:ext uri="{FF2B5EF4-FFF2-40B4-BE49-F238E27FC236}">
              <a16:creationId xmlns:a16="http://schemas.microsoft.com/office/drawing/2014/main" id="{3ECEAAA3-84FF-D665-3057-564B9938C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4" name="Google Shape;474;p41">
            <a:extLst>
              <a:ext uri="{FF2B5EF4-FFF2-40B4-BE49-F238E27FC236}">
                <a16:creationId xmlns:a16="http://schemas.microsoft.com/office/drawing/2014/main" id="{0E466545-4017-2FCB-3051-9FE222800DC0}"/>
              </a:ext>
            </a:extLst>
          </p:cNvPr>
          <p:cNvCxnSpPr/>
          <p:nvPr/>
        </p:nvCxnSpPr>
        <p:spPr>
          <a:xfrm>
            <a:off x="448839" y="973111"/>
            <a:ext cx="11294400" cy="0"/>
          </a:xfrm>
          <a:prstGeom prst="straightConnector1">
            <a:avLst/>
          </a:prstGeom>
          <a:noFill/>
          <a:ln w="25400" cap="flat" cmpd="sng">
            <a:solidFill>
              <a:srgbClr val="017266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A3DD77-95CD-CDEF-3F2D-78C3D1782C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" smtClean="0"/>
              <a:pPr/>
              <a:t>27</a:t>
            </a:fld>
            <a:endParaRPr lang="de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9ABC1C-CF25-1A49-808C-1A90A99A257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2555862-0524-4953-8864-F0D1FE686A37}" type="datetime1">
              <a:rPr lang="en-GB" smtClean="0"/>
              <a:t>11/06/2025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3CEB9-2637-96E7-C865-A45F8E5C7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Malte Algren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3B1FBE5-68D1-FCD1-0E1C-9ADA8C971FD7}"/>
              </a:ext>
            </a:extLst>
          </p:cNvPr>
          <p:cNvSpPr txBox="1">
            <a:spLocks/>
          </p:cNvSpPr>
          <p:nvPr/>
        </p:nvSpPr>
        <p:spPr>
          <a:xfrm>
            <a:off x="2385147" y="186110"/>
            <a:ext cx="7421783" cy="760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Self-supervised learning: Joint embedding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0CC2A97-A1DE-6F90-88D8-71088E20DA10}"/>
              </a:ext>
            </a:extLst>
          </p:cNvPr>
          <p:cNvSpPr/>
          <p:nvPr/>
        </p:nvSpPr>
        <p:spPr>
          <a:xfrm>
            <a:off x="11373949" y="6427962"/>
            <a:ext cx="594360" cy="213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519308-DDEF-AC55-5C55-5C825A5582E3}"/>
              </a:ext>
            </a:extLst>
          </p:cNvPr>
          <p:cNvSpPr txBox="1"/>
          <p:nvPr/>
        </p:nvSpPr>
        <p:spPr>
          <a:xfrm>
            <a:off x="448839" y="999165"/>
            <a:ext cx="6108979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Compare features in the latent space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/>
              <a:t>Augmentation in </a:t>
            </a:r>
            <a:r>
              <a:rPr lang="en-US" sz="2400" i="1" dirty="0"/>
              <a:t>x </a:t>
            </a:r>
            <a:r>
              <a:rPr lang="en-US" sz="2400" dirty="0"/>
              <a:t>to make x1 &amp; x2</a:t>
            </a:r>
            <a:endParaRPr lang="en-US" sz="2400" i="1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/>
              <a:t>Encoder into latent space: z1 &amp; z2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/>
              <a:t>Similarity comparison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Joint-Embedding Predictive Architecture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Extend to point clouds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73114C-E5AA-C942-1D3C-09DC3D2B9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818" y="1162234"/>
            <a:ext cx="5024582" cy="50468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941424-FD5B-9E7F-E4A7-967705196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39" y="4429428"/>
            <a:ext cx="4932218" cy="232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0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>
          <a:extLst>
            <a:ext uri="{FF2B5EF4-FFF2-40B4-BE49-F238E27FC236}">
              <a16:creationId xmlns:a16="http://schemas.microsoft.com/office/drawing/2014/main" id="{569F75B9-143E-27B4-34F2-7FC7A0B02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4" name="Google Shape;474;p41">
            <a:extLst>
              <a:ext uri="{FF2B5EF4-FFF2-40B4-BE49-F238E27FC236}">
                <a16:creationId xmlns:a16="http://schemas.microsoft.com/office/drawing/2014/main" id="{5D80CE20-1E34-0D53-71DC-E64A4AEDC64A}"/>
              </a:ext>
            </a:extLst>
          </p:cNvPr>
          <p:cNvCxnSpPr/>
          <p:nvPr/>
        </p:nvCxnSpPr>
        <p:spPr>
          <a:xfrm>
            <a:off x="448839" y="973111"/>
            <a:ext cx="11294400" cy="0"/>
          </a:xfrm>
          <a:prstGeom prst="straightConnector1">
            <a:avLst/>
          </a:prstGeom>
          <a:noFill/>
          <a:ln w="25400" cap="flat" cmpd="sng">
            <a:solidFill>
              <a:srgbClr val="017266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490798-7309-00EA-FCC9-F53DE0A1ED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" smtClean="0"/>
              <a:pPr/>
              <a:t>28</a:t>
            </a:fld>
            <a:endParaRPr lang="de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4C5212-7ABB-99E8-8EC0-4812E182872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2555862-0524-4953-8864-F0D1FE686A37}" type="datetime1">
              <a:rPr lang="en-GB" smtClean="0"/>
              <a:t>11/06/2025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955333-8195-DDE7-687B-1B52BEEEA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Malte Algren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028C099-A863-F4A6-F8AF-324E43893F4E}"/>
              </a:ext>
            </a:extLst>
          </p:cNvPr>
          <p:cNvSpPr txBox="1">
            <a:spLocks/>
          </p:cNvSpPr>
          <p:nvPr/>
        </p:nvSpPr>
        <p:spPr>
          <a:xfrm>
            <a:off x="2385147" y="186110"/>
            <a:ext cx="7421783" cy="760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Self-supervised learning: Comparisons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C2591B4-256C-53FD-32B3-C74A4435136E}"/>
              </a:ext>
            </a:extLst>
          </p:cNvPr>
          <p:cNvSpPr/>
          <p:nvPr/>
        </p:nvSpPr>
        <p:spPr>
          <a:xfrm>
            <a:off x="11373949" y="6427962"/>
            <a:ext cx="594360" cy="213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9A89F-CE51-C869-9B33-3F248BBE823C}"/>
              </a:ext>
            </a:extLst>
          </p:cNvPr>
          <p:cNvSpPr txBox="1"/>
          <p:nvPr/>
        </p:nvSpPr>
        <p:spPr>
          <a:xfrm>
            <a:off x="277093" y="1155942"/>
            <a:ext cx="11691216" cy="612905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/>
              <a:t>Generative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Masked autoencoder</a:t>
            </a:r>
            <a:r>
              <a:rPr lang="en-US" sz="2400" dirty="0">
                <a:solidFill>
                  <a:schemeClr val="accent5"/>
                </a:solidFill>
              </a:rPr>
              <a:t> MAE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Diffusion </a:t>
            </a:r>
            <a:r>
              <a:rPr lang="en-US" sz="2400" dirty="0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MAE</a:t>
            </a:r>
            <a:endParaRPr lang="en-US" sz="2400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/>
              <a:t>Properties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Loss/reconstruction in </a:t>
            </a:r>
            <a:r>
              <a:rPr lang="en-US" sz="2400" i="1" dirty="0"/>
              <a:t>x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Work very well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Stable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Have been sort of left by the by CS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400" dirty="0"/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sz="2400" dirty="0"/>
          </a:p>
          <a:p>
            <a:pPr algn="ctr">
              <a:lnSpc>
                <a:spcPct val="150000"/>
              </a:lnSpc>
            </a:pPr>
            <a:r>
              <a:rPr lang="en-US" sz="2400" dirty="0"/>
              <a:t>Joint embedding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 err="1"/>
              <a:t>SimCLR</a:t>
            </a:r>
            <a:endParaRPr lang="en-US" sz="2400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/>
              <a:t>BYOL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/>
              <a:t>I-JEPA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Properties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Loss/reconstruction in </a:t>
            </a:r>
            <a:r>
              <a:rPr lang="en-US" sz="2400" i="1" dirty="0"/>
              <a:t>z</a:t>
            </a:r>
            <a:endParaRPr lang="en-US" sz="24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Very active when it comes to research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Do also work well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Can have model collapse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65471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>
          <a:extLst>
            <a:ext uri="{FF2B5EF4-FFF2-40B4-BE49-F238E27FC236}">
              <a16:creationId xmlns:a16="http://schemas.microsoft.com/office/drawing/2014/main" id="{923FC43E-1FFD-9D46-4244-03AF30ADD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4" name="Google Shape;474;p41">
            <a:extLst>
              <a:ext uri="{FF2B5EF4-FFF2-40B4-BE49-F238E27FC236}">
                <a16:creationId xmlns:a16="http://schemas.microsoft.com/office/drawing/2014/main" id="{A392EE05-8D12-CDD0-F88E-36FA0E504B78}"/>
              </a:ext>
            </a:extLst>
          </p:cNvPr>
          <p:cNvCxnSpPr/>
          <p:nvPr/>
        </p:nvCxnSpPr>
        <p:spPr>
          <a:xfrm>
            <a:off x="448839" y="973111"/>
            <a:ext cx="11294400" cy="0"/>
          </a:xfrm>
          <a:prstGeom prst="straightConnector1">
            <a:avLst/>
          </a:prstGeom>
          <a:noFill/>
          <a:ln w="25400" cap="flat" cmpd="sng">
            <a:solidFill>
              <a:srgbClr val="017266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E4810F-241C-3318-EAFC-988F2F6AC5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" smtClean="0"/>
              <a:pPr/>
              <a:t>29</a:t>
            </a:fld>
            <a:endParaRPr lang="de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50C394-FD62-766D-6259-775C1EF2E5B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2555862-0524-4953-8864-F0D1FE686A37}" type="datetime1">
              <a:rPr lang="en-GB" smtClean="0"/>
              <a:t>11/06/2025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6CAC09-8F90-E83B-530B-D55AD2D805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Malte Algren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2423EF0-8361-52CA-256C-633837A6B40F}"/>
              </a:ext>
            </a:extLst>
          </p:cNvPr>
          <p:cNvSpPr txBox="1">
            <a:spLocks/>
          </p:cNvSpPr>
          <p:nvPr/>
        </p:nvSpPr>
        <p:spPr>
          <a:xfrm>
            <a:off x="2385147" y="186110"/>
            <a:ext cx="7421783" cy="760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Quick points on finetuning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89600B8-A1BA-9228-FE90-8EF8345EA331}"/>
              </a:ext>
            </a:extLst>
          </p:cNvPr>
          <p:cNvSpPr/>
          <p:nvPr/>
        </p:nvSpPr>
        <p:spPr>
          <a:xfrm>
            <a:off x="11373949" y="6427962"/>
            <a:ext cx="594360" cy="213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4C3332C-4A3A-AE30-75BE-AFE0AA2907D3}"/>
                  </a:ext>
                </a:extLst>
              </p:cNvPr>
              <p:cNvSpPr txBox="1"/>
              <p:nvPr/>
            </p:nvSpPr>
            <p:spPr>
              <a:xfrm>
                <a:off x="448839" y="999165"/>
                <a:ext cx="11294400" cy="3913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Now you have a pretrained model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How to finetune it for a task?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You have access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1. Size of model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Can you even backpropagate through the model?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2. Domain shift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err="1"/>
                  <a:t>ssl</a:t>
                </a:r>
                <a:r>
                  <a:rPr lang="en-US" sz="2400" dirty="0"/>
                  <a:t> in data, finetune on simulation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4C3332C-4A3A-AE30-75BE-AFE0AA290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39" y="999165"/>
                <a:ext cx="11294400" cy="3913059"/>
              </a:xfrm>
              <a:prstGeom prst="rect">
                <a:avLst/>
              </a:prstGeom>
              <a:blipFill>
                <a:blip r:embed="rId3"/>
                <a:stretch>
                  <a:fillRect l="-864" b="-2648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diagram of a complex function&#10;&#10;AI-generated content may be incorrect.">
            <a:extLst>
              <a:ext uri="{FF2B5EF4-FFF2-40B4-BE49-F238E27FC236}">
                <a16:creationId xmlns:a16="http://schemas.microsoft.com/office/drawing/2014/main" id="{4B9C23A1-39D0-84DF-7BF5-D281103465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629" y="1209098"/>
            <a:ext cx="4381500" cy="2038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835F2E-9A34-B31F-5804-176F18A4D1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8751" y="3966495"/>
            <a:ext cx="5919558" cy="231132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2302CD2-56AC-A719-3123-CADFC6455319}"/>
              </a:ext>
            </a:extLst>
          </p:cNvPr>
          <p:cNvSpPr/>
          <p:nvPr/>
        </p:nvSpPr>
        <p:spPr>
          <a:xfrm>
            <a:off x="134986" y="4996787"/>
            <a:ext cx="5554614" cy="1268968"/>
          </a:xfrm>
          <a:prstGeom prst="roundRect">
            <a:avLst>
              <a:gd name="adj" fmla="val 40932"/>
            </a:avLst>
          </a:prstGeom>
          <a:solidFill>
            <a:srgbClr val="017266"/>
          </a:solidFill>
          <a:ln>
            <a:solidFill>
              <a:srgbClr val="0172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 Light"/>
              </a:rPr>
              <a:t>Thanks for listening! Questions?</a:t>
            </a:r>
          </a:p>
        </p:txBody>
      </p:sp>
    </p:spTree>
    <p:extLst>
      <p:ext uri="{BB962C8B-B14F-4D97-AF65-F5344CB8AC3E}">
        <p14:creationId xmlns:p14="http://schemas.microsoft.com/office/powerpoint/2010/main" val="220213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>
          <a:extLst>
            <a:ext uri="{FF2B5EF4-FFF2-40B4-BE49-F238E27FC236}">
              <a16:creationId xmlns:a16="http://schemas.microsoft.com/office/drawing/2014/main" id="{D1DE238C-C26C-1294-5720-362F039DE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4" name="Google Shape;474;p41">
            <a:extLst>
              <a:ext uri="{FF2B5EF4-FFF2-40B4-BE49-F238E27FC236}">
                <a16:creationId xmlns:a16="http://schemas.microsoft.com/office/drawing/2014/main" id="{2B7CCC25-545E-8E76-9DB6-1CD8055E2D39}"/>
              </a:ext>
            </a:extLst>
          </p:cNvPr>
          <p:cNvCxnSpPr/>
          <p:nvPr/>
        </p:nvCxnSpPr>
        <p:spPr>
          <a:xfrm>
            <a:off x="448839" y="973111"/>
            <a:ext cx="11294400" cy="0"/>
          </a:xfrm>
          <a:prstGeom prst="straightConnector1">
            <a:avLst/>
          </a:prstGeom>
          <a:noFill/>
          <a:ln w="25400" cap="flat" cmpd="sng">
            <a:solidFill>
              <a:srgbClr val="017266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6B8FCB-AB49-FC43-CD55-AEE35863C2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" smtClean="0"/>
              <a:pPr/>
              <a:t>3</a:t>
            </a:fld>
            <a:endParaRPr lang="de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8203ED-8D5F-8CAD-2C0C-944C3AE3EE9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2555862-0524-4953-8864-F0D1FE686A37}" type="datetime1">
              <a:rPr lang="en-GB" smtClean="0"/>
              <a:t>11/06/2025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AECBBF-E3F4-AF54-A6D9-4BDE58BB7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Malte Algren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E511B23-16C5-82EB-1118-AA0F07D32B14}"/>
              </a:ext>
            </a:extLst>
          </p:cNvPr>
          <p:cNvSpPr txBox="1">
            <a:spLocks/>
          </p:cNvSpPr>
          <p:nvPr/>
        </p:nvSpPr>
        <p:spPr>
          <a:xfrm>
            <a:off x="2385147" y="186110"/>
            <a:ext cx="7421783" cy="760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Transformers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4236746-04D7-10E5-14B6-B877ED2AB992}"/>
              </a:ext>
            </a:extLst>
          </p:cNvPr>
          <p:cNvSpPr/>
          <p:nvPr/>
        </p:nvSpPr>
        <p:spPr>
          <a:xfrm>
            <a:off x="11373949" y="6427962"/>
            <a:ext cx="594360" cy="213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2D1FDB-E957-FA9B-87A5-F660B5D70079}"/>
              </a:ext>
            </a:extLst>
          </p:cNvPr>
          <p:cNvSpPr txBox="1"/>
          <p:nvPr/>
        </p:nvSpPr>
        <p:spPr>
          <a:xfrm>
            <a:off x="448839" y="999165"/>
            <a:ext cx="11294400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Set-to-set mapping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 transformer takes in a set and returns a set.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Classification/regression: vector or scalar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Add trainable latent space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Return that point at the end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Class token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78106E-45F1-F789-821C-0438B76443C8}"/>
              </a:ext>
            </a:extLst>
          </p:cNvPr>
          <p:cNvSpPr txBox="1"/>
          <p:nvPr/>
        </p:nvSpPr>
        <p:spPr>
          <a:xfrm>
            <a:off x="6871855" y="1345529"/>
            <a:ext cx="4608945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hlinkClick r:id="rId3"/>
              </a:rPr>
              <a:t>Going deeper with transformers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31A2B0-4BF5-3B34-7ED1-E36815A5E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3938" y="2229128"/>
            <a:ext cx="5377697" cy="393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4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>
          <a:extLst>
            <a:ext uri="{FF2B5EF4-FFF2-40B4-BE49-F238E27FC236}">
              <a16:creationId xmlns:a16="http://schemas.microsoft.com/office/drawing/2014/main" id="{38834FD8-850B-EE35-ABA3-C0A70F445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B50F595-7256-1E93-2433-862B8B68F69C}"/>
              </a:ext>
            </a:extLst>
          </p:cNvPr>
          <p:cNvSpPr txBox="1"/>
          <p:nvPr/>
        </p:nvSpPr>
        <p:spPr>
          <a:xfrm>
            <a:off x="448839" y="999165"/>
            <a:ext cx="11294400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Set-to-set mapping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Full self attention also create a lot of junk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Where to send the junk?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0" name="Picture 2" descr="Attention matrix visualization: (a) weights in BERT Encoding Unit... |  Download Scientific Diagram">
            <a:extLst>
              <a:ext uri="{FF2B5EF4-FFF2-40B4-BE49-F238E27FC236}">
                <a16:creationId xmlns:a16="http://schemas.microsoft.com/office/drawing/2014/main" id="{5C933453-4188-407E-88C1-55E5B771B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416" y="1052990"/>
            <a:ext cx="1495838" cy="150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4" name="Google Shape;474;p41">
            <a:extLst>
              <a:ext uri="{FF2B5EF4-FFF2-40B4-BE49-F238E27FC236}">
                <a16:creationId xmlns:a16="http://schemas.microsoft.com/office/drawing/2014/main" id="{BDC2B3B0-A1FA-F701-6FBB-E26891F6A7FF}"/>
              </a:ext>
            </a:extLst>
          </p:cNvPr>
          <p:cNvCxnSpPr/>
          <p:nvPr/>
        </p:nvCxnSpPr>
        <p:spPr>
          <a:xfrm>
            <a:off x="448839" y="973111"/>
            <a:ext cx="11294400" cy="0"/>
          </a:xfrm>
          <a:prstGeom prst="straightConnector1">
            <a:avLst/>
          </a:prstGeom>
          <a:noFill/>
          <a:ln w="25400" cap="flat" cmpd="sng">
            <a:solidFill>
              <a:srgbClr val="017266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05CD14-B60A-D7DE-4773-312825A33A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" smtClean="0"/>
              <a:pPr/>
              <a:t>4</a:t>
            </a:fld>
            <a:endParaRPr lang="de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D387AF-B0DA-6428-C9B5-81FFAA34EA1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2555862-0524-4953-8864-F0D1FE686A37}" type="datetime1">
              <a:rPr lang="en-GB" smtClean="0"/>
              <a:t>11/06/2025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40425F-4A61-58F9-876C-5271B5B0ED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Malte Algren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B8D584E-3B5F-D320-D475-7C81F6857E9B}"/>
              </a:ext>
            </a:extLst>
          </p:cNvPr>
          <p:cNvSpPr txBox="1">
            <a:spLocks/>
          </p:cNvSpPr>
          <p:nvPr/>
        </p:nvSpPr>
        <p:spPr>
          <a:xfrm>
            <a:off x="2385147" y="186110"/>
            <a:ext cx="7421783" cy="760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Transformers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7C7BA33-2655-25F9-1937-5ABAE6A18B08}"/>
              </a:ext>
            </a:extLst>
          </p:cNvPr>
          <p:cNvSpPr/>
          <p:nvPr/>
        </p:nvSpPr>
        <p:spPr>
          <a:xfrm>
            <a:off x="11373949" y="6427962"/>
            <a:ext cx="594360" cy="213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150CBB-411C-E99B-6A08-250E02A039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4461" y="2737105"/>
            <a:ext cx="8863075" cy="369178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63D5FFA-BE14-5BA2-8CF4-B02F07518510}"/>
              </a:ext>
            </a:extLst>
          </p:cNvPr>
          <p:cNvSpPr/>
          <p:nvPr/>
        </p:nvSpPr>
        <p:spPr>
          <a:xfrm>
            <a:off x="6871855" y="2669309"/>
            <a:ext cx="3722254" cy="37586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9428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>
          <a:extLst>
            <a:ext uri="{FF2B5EF4-FFF2-40B4-BE49-F238E27FC236}">
              <a16:creationId xmlns:a16="http://schemas.microsoft.com/office/drawing/2014/main" id="{DF668DC3-E8D1-6C1D-4ECF-1077D13B4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F5ECA23-E337-BED7-4827-92A834BCADA2}"/>
              </a:ext>
            </a:extLst>
          </p:cNvPr>
          <p:cNvSpPr txBox="1"/>
          <p:nvPr/>
        </p:nvSpPr>
        <p:spPr>
          <a:xfrm>
            <a:off x="448839" y="999165"/>
            <a:ext cx="11294400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Set-to-set mapping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Full self attention also create a lot of junk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Where to send the junk?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Garbage collectors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cxnSp>
        <p:nvCxnSpPr>
          <p:cNvPr id="474" name="Google Shape;474;p41">
            <a:extLst>
              <a:ext uri="{FF2B5EF4-FFF2-40B4-BE49-F238E27FC236}">
                <a16:creationId xmlns:a16="http://schemas.microsoft.com/office/drawing/2014/main" id="{09F2AF36-3D23-E008-4FB7-D6D15B08E07E}"/>
              </a:ext>
            </a:extLst>
          </p:cNvPr>
          <p:cNvCxnSpPr/>
          <p:nvPr/>
        </p:nvCxnSpPr>
        <p:spPr>
          <a:xfrm>
            <a:off x="448839" y="973111"/>
            <a:ext cx="11294400" cy="0"/>
          </a:xfrm>
          <a:prstGeom prst="straightConnector1">
            <a:avLst/>
          </a:prstGeom>
          <a:noFill/>
          <a:ln w="25400" cap="flat" cmpd="sng">
            <a:solidFill>
              <a:srgbClr val="017266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C529C0-0EDC-D4D2-2C26-05C863D77D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" smtClean="0"/>
              <a:pPr/>
              <a:t>5</a:t>
            </a:fld>
            <a:endParaRPr lang="de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39E142-E258-A0C1-B685-85733C64EB8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2555862-0524-4953-8864-F0D1FE686A37}" type="datetime1">
              <a:rPr lang="en-GB" smtClean="0"/>
              <a:t>11/06/2025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200DAA-8C62-35B8-EE1E-24ECE731F8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Malte Algren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C7BDAED-DC37-7A9D-0225-79C5C0F480EF}"/>
              </a:ext>
            </a:extLst>
          </p:cNvPr>
          <p:cNvSpPr txBox="1">
            <a:spLocks/>
          </p:cNvSpPr>
          <p:nvPr/>
        </p:nvSpPr>
        <p:spPr>
          <a:xfrm>
            <a:off x="2385147" y="186110"/>
            <a:ext cx="7421783" cy="760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Transformers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8AD48F9-F4F5-E2E4-1CED-72400784E064}"/>
              </a:ext>
            </a:extLst>
          </p:cNvPr>
          <p:cNvSpPr/>
          <p:nvPr/>
        </p:nvSpPr>
        <p:spPr>
          <a:xfrm>
            <a:off x="11373949" y="6427962"/>
            <a:ext cx="594360" cy="213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BCB434-BFAB-9145-8269-93CC2C2B0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827" y="3429000"/>
            <a:ext cx="7498344" cy="291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38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>
          <a:extLst>
            <a:ext uri="{FF2B5EF4-FFF2-40B4-BE49-F238E27FC236}">
              <a16:creationId xmlns:a16="http://schemas.microsoft.com/office/drawing/2014/main" id="{B6F9596C-3BF8-DD44-7C92-483307C1F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4" name="Google Shape;474;p41">
            <a:extLst>
              <a:ext uri="{FF2B5EF4-FFF2-40B4-BE49-F238E27FC236}">
                <a16:creationId xmlns:a16="http://schemas.microsoft.com/office/drawing/2014/main" id="{CC3D9BBC-C452-A38B-0BA8-FA442C369949}"/>
              </a:ext>
            </a:extLst>
          </p:cNvPr>
          <p:cNvCxnSpPr/>
          <p:nvPr/>
        </p:nvCxnSpPr>
        <p:spPr>
          <a:xfrm>
            <a:off x="448839" y="973111"/>
            <a:ext cx="11294400" cy="0"/>
          </a:xfrm>
          <a:prstGeom prst="straightConnector1">
            <a:avLst/>
          </a:prstGeom>
          <a:noFill/>
          <a:ln w="25400" cap="flat" cmpd="sng">
            <a:solidFill>
              <a:srgbClr val="017266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81B113-C95A-184F-31E8-CA42F2EFBE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" smtClean="0"/>
              <a:pPr/>
              <a:t>6</a:t>
            </a:fld>
            <a:endParaRPr lang="de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188CD-B59A-EABA-1A29-872806565E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2555862-0524-4953-8864-F0D1FE686A37}" type="datetime1">
              <a:rPr lang="en-GB" smtClean="0"/>
              <a:t>11/06/2025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1D2DF-7193-6E89-3347-953F43897B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Malte Algren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7A75354-BD77-6632-3C94-402E82F17DC0}"/>
              </a:ext>
            </a:extLst>
          </p:cNvPr>
          <p:cNvSpPr txBox="1">
            <a:spLocks/>
          </p:cNvSpPr>
          <p:nvPr/>
        </p:nvSpPr>
        <p:spPr>
          <a:xfrm>
            <a:off x="2385147" y="186110"/>
            <a:ext cx="7421783" cy="760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Transformers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B6CA35B-34E3-60B8-8CF5-7416C57CC80A}"/>
              </a:ext>
            </a:extLst>
          </p:cNvPr>
          <p:cNvSpPr/>
          <p:nvPr/>
        </p:nvSpPr>
        <p:spPr>
          <a:xfrm>
            <a:off x="11373949" y="6427962"/>
            <a:ext cx="594360" cy="213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4D85DD-1D7E-2376-B957-2AD1A86DF0BC}"/>
              </a:ext>
            </a:extLst>
          </p:cNvPr>
          <p:cNvSpPr txBox="1"/>
          <p:nvPr/>
        </p:nvSpPr>
        <p:spPr>
          <a:xfrm>
            <a:off x="448839" y="999165"/>
            <a:ext cx="11294400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Set-to-set mapping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Full self attention also create a lot of junk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Where to send the junk?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Adding trainable token that will be discarded afterwards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04A37F-39FC-3950-0636-C1EAA17FC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719" y="3501931"/>
            <a:ext cx="7571977" cy="29565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00AF13-8D0E-7FD9-F88B-DC682ADDA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54" y="3551532"/>
            <a:ext cx="11318395" cy="281455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BB938E-B07D-35C7-BC21-ACB14AB96CBF}"/>
              </a:ext>
            </a:extLst>
          </p:cNvPr>
          <p:cNvSpPr/>
          <p:nvPr/>
        </p:nvSpPr>
        <p:spPr>
          <a:xfrm rot="1068915">
            <a:off x="7551703" y="1760059"/>
            <a:ext cx="4199781" cy="926156"/>
          </a:xfrm>
          <a:prstGeom prst="roundRect">
            <a:avLst>
              <a:gd name="adj" fmla="val 40932"/>
            </a:avLst>
          </a:prstGeom>
          <a:solidFill>
            <a:srgbClr val="017266"/>
          </a:solidFill>
          <a:ln>
            <a:solidFill>
              <a:srgbClr val="0172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 Ligh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8759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>
          <a:extLst>
            <a:ext uri="{FF2B5EF4-FFF2-40B4-BE49-F238E27FC236}">
              <a16:creationId xmlns:a16="http://schemas.microsoft.com/office/drawing/2014/main" id="{2A405C52-2A18-9AC0-3474-E0F764204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7">
            <a:extLst>
              <a:ext uri="{FF2B5EF4-FFF2-40B4-BE49-F238E27FC236}">
                <a16:creationId xmlns:a16="http://schemas.microsoft.com/office/drawing/2014/main" id="{4B94B6B2-8605-76D2-AD91-6E073471B20D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784993" y="2007349"/>
            <a:ext cx="10833600" cy="10595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667" tIns="43667" rIns="43667" bIns="43667" rtlCol="0" anchor="b" anchorCtr="0">
            <a:noAutofit/>
          </a:bodyPr>
          <a:lstStyle/>
          <a:p>
            <a:pPr lvl="0" algn="ctr">
              <a:lnSpc>
                <a:spcPct val="150000"/>
              </a:lnSpc>
              <a:buClr>
                <a:srgbClr val="111111"/>
              </a:buClr>
              <a:buSzPts val="3900"/>
            </a:pPr>
            <a:r>
              <a:rPr lang="en-US" i="1" dirty="0"/>
              <a:t>Foundation models</a:t>
            </a:r>
            <a:br>
              <a:rPr lang="en-US" i="1" dirty="0"/>
            </a:br>
            <a:endParaRPr sz="1200" u="sng" dirty="0">
              <a:solidFill>
                <a:srgbClr val="000000"/>
              </a:solidFill>
            </a:endParaRPr>
          </a:p>
        </p:txBody>
      </p:sp>
      <p:cxnSp>
        <p:nvCxnSpPr>
          <p:cNvPr id="418" name="Google Shape;418;p37">
            <a:extLst>
              <a:ext uri="{FF2B5EF4-FFF2-40B4-BE49-F238E27FC236}">
                <a16:creationId xmlns:a16="http://schemas.microsoft.com/office/drawing/2014/main" id="{F075774C-0F83-93D5-BA03-4E6137B0C9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/>
          <p:nvPr/>
        </p:nvCxnSpPr>
        <p:spPr>
          <a:xfrm>
            <a:off x="785007" y="3777257"/>
            <a:ext cx="10622000" cy="0"/>
          </a:xfrm>
          <a:prstGeom prst="straightConnector1">
            <a:avLst/>
          </a:prstGeom>
          <a:noFill/>
          <a:ln w="25400" cap="flat" cmpd="sng">
            <a:solidFill>
              <a:srgbClr val="017266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20" name="Google Shape;420;p37">
            <a:extLst>
              <a:ext uri="{FF2B5EF4-FFF2-40B4-BE49-F238E27FC236}">
                <a16:creationId xmlns:a16="http://schemas.microsoft.com/office/drawing/2014/main" id="{8B3137CC-6E44-9D29-DEA6-F798F88B4954}"/>
              </a:ext>
            </a:extLst>
          </p:cNvPr>
          <p:cNvSpPr txBox="1"/>
          <p:nvPr/>
        </p:nvSpPr>
        <p:spPr>
          <a:xfrm>
            <a:off x="3456366" y="4625079"/>
            <a:ext cx="5279183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lvl="0" algn="ctr">
              <a:buSzPts val="2000"/>
            </a:pPr>
            <a:r>
              <a:rPr lang="en-US" sz="2400" dirty="0"/>
              <a:t>Malte Algren</a:t>
            </a:r>
            <a:endParaRPr lang="en-US" sz="24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21" name="Google Shape;421;p37">
            <a:extLst>
              <a:ext uri="{FF2B5EF4-FFF2-40B4-BE49-F238E27FC236}">
                <a16:creationId xmlns:a16="http://schemas.microsoft.com/office/drawing/2014/main" id="{05B4E042-78D2-03C0-A2C8-F5F7F852D98C}"/>
              </a:ext>
            </a:extLst>
          </p:cNvPr>
          <p:cNvSpPr txBox="1"/>
          <p:nvPr/>
        </p:nvSpPr>
        <p:spPr>
          <a:xfrm>
            <a:off x="3456367" y="6258534"/>
            <a:ext cx="527918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US" i="1" dirty="0"/>
              <a:t>Between Models and Reality</a:t>
            </a:r>
            <a:endParaRPr lang="en-GB" sz="1733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DE23E7-EB6A-B40C-2C57-46FD687D8DA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0723482-F65A-44D5-A6A1-AF8311EB58C7}" type="datetime1">
              <a:rPr lang="en-GB" smtClean="0"/>
              <a:t>11/06/2025</a:t>
            </a:fld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AA5D53-4243-5462-7935-D57D4A05A6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" smtClean="0"/>
              <a:pPr/>
              <a:t>7</a:t>
            </a:fld>
            <a:endParaRPr lang="de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094CB17-160F-07DC-26FE-D457565E7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904" y="0"/>
            <a:ext cx="2583801" cy="96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7C2F63-843B-6CE4-F723-C9BCFB8C3FEF}"/>
              </a:ext>
            </a:extLst>
          </p:cNvPr>
          <p:cNvSpPr txBox="1"/>
          <p:nvPr/>
        </p:nvSpPr>
        <p:spPr>
          <a:xfrm>
            <a:off x="5637276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CH" dirty="0"/>
          </a:p>
        </p:txBody>
      </p:sp>
      <p:sp>
        <p:nvSpPr>
          <p:cNvPr id="5" name="Google Shape;417;p37">
            <a:extLst>
              <a:ext uri="{FF2B5EF4-FFF2-40B4-BE49-F238E27FC236}">
                <a16:creationId xmlns:a16="http://schemas.microsoft.com/office/drawing/2014/main" id="{F3290C94-ABAC-342F-2D6A-9F7C7D05596A}"/>
              </a:ext>
            </a:extLst>
          </p:cNvPr>
          <p:cNvSpPr txBox="1">
            <a:spLocks/>
          </p:cNvSpPr>
          <p:nvPr/>
        </p:nvSpPr>
        <p:spPr>
          <a:xfrm>
            <a:off x="784993" y="2769015"/>
            <a:ext cx="10833600" cy="10595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667" tIns="43667" rIns="43667" bIns="43667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buClr>
                <a:srgbClr val="111111"/>
              </a:buClr>
              <a:buSzPts val="3900"/>
            </a:pPr>
            <a:r>
              <a:rPr lang="en-US" i="1" dirty="0"/>
              <a:t>How to make pretraining sound sexy</a:t>
            </a:r>
            <a:br>
              <a:rPr lang="en-US" i="1" dirty="0"/>
            </a:br>
            <a:endParaRPr lang="en-US" sz="1200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0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>
          <a:extLst>
            <a:ext uri="{FF2B5EF4-FFF2-40B4-BE49-F238E27FC236}">
              <a16:creationId xmlns:a16="http://schemas.microsoft.com/office/drawing/2014/main" id="{15C1BB75-0A13-93B5-CDDC-88AE96CED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4" name="Google Shape;474;p41">
            <a:extLst>
              <a:ext uri="{FF2B5EF4-FFF2-40B4-BE49-F238E27FC236}">
                <a16:creationId xmlns:a16="http://schemas.microsoft.com/office/drawing/2014/main" id="{7DD65C68-C7B8-F7E3-A067-CCB53A6424E6}"/>
              </a:ext>
            </a:extLst>
          </p:cNvPr>
          <p:cNvCxnSpPr/>
          <p:nvPr/>
        </p:nvCxnSpPr>
        <p:spPr>
          <a:xfrm>
            <a:off x="448839" y="973111"/>
            <a:ext cx="11294400" cy="0"/>
          </a:xfrm>
          <a:prstGeom prst="straightConnector1">
            <a:avLst/>
          </a:prstGeom>
          <a:noFill/>
          <a:ln w="25400" cap="flat" cmpd="sng">
            <a:solidFill>
              <a:srgbClr val="017266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252040-0574-0DE2-9F13-B3A0B5065B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" smtClean="0"/>
              <a:pPr/>
              <a:t>8</a:t>
            </a:fld>
            <a:endParaRPr lang="de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10CEF2-357F-EA49-94D9-C0A12223ED5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2555862-0524-4953-8864-F0D1FE686A37}" type="datetime1">
              <a:rPr lang="en-GB" smtClean="0"/>
              <a:t>11/06/2025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119F12-15B0-3779-B53C-16C6C384F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Malte Algren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B47B246-2265-4C89-5D88-F364B89C8BD8}"/>
              </a:ext>
            </a:extLst>
          </p:cNvPr>
          <p:cNvSpPr txBox="1">
            <a:spLocks/>
          </p:cNvSpPr>
          <p:nvPr/>
        </p:nvSpPr>
        <p:spPr>
          <a:xfrm>
            <a:off x="2385147" y="186110"/>
            <a:ext cx="7421783" cy="760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Zoo of foundation models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C8E9ED9-9552-7534-6F46-D0D063005F3A}"/>
              </a:ext>
            </a:extLst>
          </p:cNvPr>
          <p:cNvSpPr/>
          <p:nvPr/>
        </p:nvSpPr>
        <p:spPr>
          <a:xfrm>
            <a:off x="11373949" y="6427962"/>
            <a:ext cx="594360" cy="213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26A93A-837C-7E8E-18F1-090A1FD3C992}"/>
              </a:ext>
            </a:extLst>
          </p:cNvPr>
          <p:cNvSpPr txBox="1"/>
          <p:nvPr/>
        </p:nvSpPr>
        <p:spPr>
          <a:xfrm>
            <a:off x="448839" y="999165"/>
            <a:ext cx="11294400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Google trends on “Foundation model” since 2020: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Word2vec &amp; </a:t>
            </a:r>
            <a:r>
              <a:rPr lang="en-US" sz="2400" dirty="0" err="1"/>
              <a:t>GloVe</a:t>
            </a:r>
            <a:r>
              <a:rPr lang="en-US" sz="2400" dirty="0"/>
              <a:t> (2013)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GPT (2018)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BERT/</a:t>
            </a:r>
            <a:r>
              <a:rPr lang="en-US" sz="2400" dirty="0" err="1"/>
              <a:t>BEiT</a:t>
            </a:r>
            <a:r>
              <a:rPr lang="en-US" sz="2400" dirty="0"/>
              <a:t> (2018)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DALL-E (2021)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 </a:t>
            </a:r>
            <a:r>
              <a:rPr lang="en-US" sz="2400" dirty="0">
                <a:hlinkClick r:id="rId3"/>
              </a:rPr>
              <a:t>A Survey on Self-supervised Learning</a:t>
            </a:r>
            <a:r>
              <a:rPr lang="en-US" sz="2400" dirty="0"/>
              <a:t> (2023)</a:t>
            </a:r>
          </a:p>
        </p:txBody>
      </p:sp>
      <p:pic>
        <p:nvPicPr>
          <p:cNvPr id="2050" name="Picture 2" descr="Word2Vec Research Paper Explained | Towards Data Science">
            <a:extLst>
              <a:ext uri="{FF2B5EF4-FFF2-40B4-BE49-F238E27FC236}">
                <a16:creationId xmlns:a16="http://schemas.microsoft.com/office/drawing/2014/main" id="{8A0A6A76-9099-2C2F-F633-BD2FEAF62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007" y="1671029"/>
            <a:ext cx="4475607" cy="170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ndefined">
            <a:extLst>
              <a:ext uri="{FF2B5EF4-FFF2-40B4-BE49-F238E27FC236}">
                <a16:creationId xmlns:a16="http://schemas.microsoft.com/office/drawing/2014/main" id="{FC89152A-E543-F31A-AD21-8356AD1EB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539" y="1191651"/>
            <a:ext cx="2532391" cy="303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5E7645-8B5A-728F-449F-E6E8ECA40E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9557" y="1607104"/>
            <a:ext cx="4397057" cy="2207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40E5AE-63CB-0C06-F43B-43BBB7750D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3833" y="4229593"/>
            <a:ext cx="2914931" cy="246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3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>
          <a:extLst>
            <a:ext uri="{FF2B5EF4-FFF2-40B4-BE49-F238E27FC236}">
              <a16:creationId xmlns:a16="http://schemas.microsoft.com/office/drawing/2014/main" id="{A60ABD92-A020-1D06-6B66-07F37D6F2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4" name="Google Shape;474;p41">
            <a:extLst>
              <a:ext uri="{FF2B5EF4-FFF2-40B4-BE49-F238E27FC236}">
                <a16:creationId xmlns:a16="http://schemas.microsoft.com/office/drawing/2014/main" id="{B41B7B0C-8925-F631-5ADD-6730A8C9D164}"/>
              </a:ext>
            </a:extLst>
          </p:cNvPr>
          <p:cNvCxnSpPr/>
          <p:nvPr/>
        </p:nvCxnSpPr>
        <p:spPr>
          <a:xfrm>
            <a:off x="448839" y="973111"/>
            <a:ext cx="11294400" cy="0"/>
          </a:xfrm>
          <a:prstGeom prst="straightConnector1">
            <a:avLst/>
          </a:prstGeom>
          <a:noFill/>
          <a:ln w="25400" cap="flat" cmpd="sng">
            <a:solidFill>
              <a:srgbClr val="017266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78A1E5-ACC3-C414-1E19-2FE99E35C4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" smtClean="0"/>
              <a:pPr/>
              <a:t>9</a:t>
            </a:fld>
            <a:endParaRPr lang="de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452D74-B081-22AA-65D0-1A9277BA9E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2555862-0524-4953-8864-F0D1FE686A37}" type="datetime1">
              <a:rPr lang="en-GB" smtClean="0"/>
              <a:t>11/06/2025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68732F-358B-5E64-AD6C-72857763C0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Malte Algren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F7E5F81-17CA-63BC-595B-F7A4023D37A1}"/>
              </a:ext>
            </a:extLst>
          </p:cNvPr>
          <p:cNvSpPr txBox="1">
            <a:spLocks/>
          </p:cNvSpPr>
          <p:nvPr/>
        </p:nvSpPr>
        <p:spPr>
          <a:xfrm>
            <a:off x="2385147" y="186110"/>
            <a:ext cx="7421783" cy="760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Zoo of foundation models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9C79DC7-1B48-44C2-A325-F7290955D8F0}"/>
              </a:ext>
            </a:extLst>
          </p:cNvPr>
          <p:cNvSpPr/>
          <p:nvPr/>
        </p:nvSpPr>
        <p:spPr>
          <a:xfrm>
            <a:off x="11373949" y="6427962"/>
            <a:ext cx="594360" cy="213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F24FE3-8E2D-4042-2FE3-3663FEE85A91}"/>
              </a:ext>
            </a:extLst>
          </p:cNvPr>
          <p:cNvSpPr txBox="1"/>
          <p:nvPr/>
        </p:nvSpPr>
        <p:spPr>
          <a:xfrm>
            <a:off x="448839" y="999165"/>
            <a:ext cx="11294400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Google trends on “Foundation model” since 2020: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Word2vec &amp; </a:t>
            </a:r>
            <a:r>
              <a:rPr lang="en-US" sz="2400" dirty="0" err="1"/>
              <a:t>GloVe</a:t>
            </a:r>
            <a:r>
              <a:rPr lang="en-US" sz="2400" dirty="0"/>
              <a:t> (2013)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GPT (2018)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BERT/</a:t>
            </a:r>
            <a:r>
              <a:rPr lang="en-US" sz="2400" dirty="0" err="1"/>
              <a:t>BEiT</a:t>
            </a:r>
            <a:r>
              <a:rPr lang="en-US" sz="2400" dirty="0"/>
              <a:t> (2018)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DALL-E (2021)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 </a:t>
            </a:r>
            <a:r>
              <a:rPr lang="en-US" sz="2400" dirty="0">
                <a:hlinkClick r:id="rId3"/>
              </a:rPr>
              <a:t>A Survey on Self-supervised Learning</a:t>
            </a:r>
            <a:r>
              <a:rPr lang="en-US" sz="2400" dirty="0"/>
              <a:t> (2023)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4DFD4D-6E28-6554-89C8-39877727D8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861" y="4351641"/>
            <a:ext cx="9849356" cy="208290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9A4D473-F12E-B7FE-9553-C985D346C978}"/>
              </a:ext>
            </a:extLst>
          </p:cNvPr>
          <p:cNvSpPr/>
          <p:nvPr/>
        </p:nvSpPr>
        <p:spPr>
          <a:xfrm>
            <a:off x="6965208" y="4565119"/>
            <a:ext cx="1699491" cy="1043710"/>
          </a:xfrm>
          <a:prstGeom prst="ellipse">
            <a:avLst/>
          </a:prstGeom>
          <a:noFill/>
          <a:ln w="76200">
            <a:solidFill>
              <a:srgbClr val="0172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3CE4CDF-6E42-9C00-34F8-8A0ECA806068}"/>
              </a:ext>
            </a:extLst>
          </p:cNvPr>
          <p:cNvSpPr/>
          <p:nvPr/>
        </p:nvSpPr>
        <p:spPr>
          <a:xfrm>
            <a:off x="3806560" y="4761248"/>
            <a:ext cx="1699491" cy="1043710"/>
          </a:xfrm>
          <a:prstGeom prst="ellipse">
            <a:avLst/>
          </a:prstGeom>
          <a:noFill/>
          <a:ln w="76200">
            <a:solidFill>
              <a:srgbClr val="0172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C842704-7D3C-E3D0-F526-E2BD4D189BE2}"/>
              </a:ext>
            </a:extLst>
          </p:cNvPr>
          <p:cNvSpPr/>
          <p:nvPr/>
        </p:nvSpPr>
        <p:spPr>
          <a:xfrm rot="1164281">
            <a:off x="7338075" y="2581456"/>
            <a:ext cx="3891256" cy="1895735"/>
          </a:xfrm>
          <a:prstGeom prst="roundRect">
            <a:avLst>
              <a:gd name="adj" fmla="val 40932"/>
            </a:avLst>
          </a:prstGeom>
          <a:solidFill>
            <a:srgbClr val="017266"/>
          </a:solidFill>
          <a:ln>
            <a:solidFill>
              <a:srgbClr val="0172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 Light"/>
              </a:rPr>
              <a:t>These concepts connects nicely with what we talked about Wednesday</a:t>
            </a:r>
          </a:p>
        </p:txBody>
      </p:sp>
    </p:spTree>
    <p:extLst>
      <p:ext uri="{BB962C8B-B14F-4D97-AF65-F5344CB8AC3E}">
        <p14:creationId xmlns:p14="http://schemas.microsoft.com/office/powerpoint/2010/main" val="98327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OT_applications</Template>
  <TotalTime>11067</TotalTime>
  <Words>1327</Words>
  <Application>Microsoft Office PowerPoint</Application>
  <PresentationFormat>Widescreen</PresentationFormat>
  <Paragraphs>327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Helvetica Neue</vt:lpstr>
      <vt:lpstr>Helvetica Neue Light</vt:lpstr>
      <vt:lpstr>Lato</vt:lpstr>
      <vt:lpstr>Office Theme</vt:lpstr>
      <vt:lpstr>Transformers and foundation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Foundation models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Malte Algren</dc:creator>
  <cp:lastModifiedBy>Malte Algren</cp:lastModifiedBy>
  <cp:revision>257</cp:revision>
  <dcterms:created xsi:type="dcterms:W3CDTF">2024-12-29T16:15:44Z</dcterms:created>
  <dcterms:modified xsi:type="dcterms:W3CDTF">2025-06-11T11:34:02Z</dcterms:modified>
</cp:coreProperties>
</file>