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2" r:id="rId3"/>
    <p:sldId id="383" r:id="rId4"/>
    <p:sldId id="390" r:id="rId5"/>
    <p:sldId id="385" r:id="rId6"/>
    <p:sldId id="386" r:id="rId7"/>
    <p:sldId id="387" r:id="rId8"/>
    <p:sldId id="388" r:id="rId9"/>
    <p:sldId id="38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4FF"/>
    <a:srgbClr val="1EE805"/>
    <a:srgbClr val="F91AFF"/>
    <a:srgbClr val="1A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219" autoAdjust="0"/>
  </p:normalViewPr>
  <p:slideViewPr>
    <p:cSldViewPr snapToGrid="0" snapToObjects="1">
      <p:cViewPr varScale="1">
        <p:scale>
          <a:sx n="143" d="100"/>
          <a:sy n="143" d="100"/>
        </p:scale>
        <p:origin x="120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B4E5-CB15-514B-8BF0-589C4B32C07C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E621D-9B64-2C42-B33A-9F176F3A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6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18FC9-C33C-CD46-9540-4B101473EB35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3AFF0-1738-6741-9B2B-1AE3B1B66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3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04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60804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29A4-7F0A-484C-89B3-4CD52A5527B3}" type="datetime2">
              <a:rPr lang="da-DK" smtClean="0"/>
              <a:t>18. marts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6FA12F8-F6B1-44FF-0B3D-A3961D362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3"/>
            <a:ext cx="689174" cy="931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C294-F882-A449-BCFC-005D6CD21DBE}" type="datetime2">
              <a:rPr lang="da-DK" smtClean="0"/>
              <a:t>18. marts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F01C-22FF-7849-9527-4B08CADF8668}" type="datetime2">
              <a:rPr lang="da-DK" smtClean="0"/>
              <a:t>18. marts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9012" y="25146"/>
            <a:ext cx="2071255" cy="260604"/>
          </a:xfrm>
        </p:spPr>
        <p:txBody>
          <a:bodyPr/>
          <a:lstStyle/>
          <a:p>
            <a:fld id="{343D624D-C650-F64D-97A0-4DA5FCF0F6AA}" type="datetime2">
              <a:rPr lang="da-DK" smtClean="0"/>
              <a:t>18. marts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6467" y="13716"/>
            <a:ext cx="4487333" cy="260604"/>
          </a:xfrm>
        </p:spPr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5483523-1470-CFFB-8860-760A837BD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3"/>
            <a:ext cx="689174" cy="931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6CB-98B4-0840-A723-054B8F736BD4}" type="datetime2">
              <a:rPr lang="da-DK" smtClean="0"/>
              <a:t>18. marts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200A-4431-F249-943A-3DC361939B7B}" type="datetime2">
              <a:rPr lang="da-DK" smtClean="0"/>
              <a:t>18. marts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FFBD-B5C6-7B41-8B1B-419BA987461A}" type="datetime2">
              <a:rPr lang="da-DK" smtClean="0"/>
              <a:t>18. marts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4CBE-5473-6649-BDA9-96A389347C88}" type="datetime2">
              <a:rPr lang="da-DK" smtClean="0"/>
              <a:t>18. marts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3D9C-0234-7149-9DC8-773D6D89961B}" type="datetime2">
              <a:rPr lang="da-DK" smtClean="0"/>
              <a:t>18. marts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B151-2B6B-934A-A29D-E504A6211FFA}" type="datetime2">
              <a:rPr lang="da-DK" smtClean="0"/>
              <a:t>18. marts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7CEC-0FE7-BE43-9EE0-BD0153C1E371}" type="datetime2">
              <a:rPr lang="da-DK" smtClean="0"/>
              <a:t>18. marts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2133" y="13716"/>
            <a:ext cx="1905000" cy="260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BAB2F5-8173-7549-9064-F040F188215D}" type="datetime2">
              <a:rPr lang="da-DK" smtClean="0"/>
              <a:t>18. marts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1867" y="13716"/>
            <a:ext cx="4461933" cy="260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nat-logo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42616" y="0"/>
            <a:ext cx="701383" cy="102063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u="sng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055"/>
            <a:ext cx="7848600" cy="2466830"/>
          </a:xfrm>
        </p:spPr>
        <p:txBody>
          <a:bodyPr/>
          <a:lstStyle/>
          <a:p>
            <a:r>
              <a:rPr lang="en-US" u="sng" dirty="0"/>
              <a:t>Statistics</a:t>
            </a:r>
            <a:br>
              <a:rPr lang="en-US" dirty="0"/>
            </a:br>
            <a:r>
              <a:rPr lang="en-US" dirty="0"/>
              <a:t>and</a:t>
            </a:r>
            <a:br>
              <a:rPr lang="en-US" u="sng" dirty="0"/>
            </a:br>
            <a:r>
              <a:rPr lang="en-US" u="sng" dirty="0"/>
              <a:t>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4692" y="3518885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Kristjan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Gulbrandsen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ALICE Masterclass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18 March 2025</a:t>
            </a:r>
          </a:p>
        </p:txBody>
      </p:sp>
    </p:spTree>
    <p:extLst>
      <p:ext uri="{BB962C8B-B14F-4D97-AF65-F5344CB8AC3E}">
        <p14:creationId xmlns:p14="http://schemas.microsoft.com/office/powerpoint/2010/main" val="415726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A100-A6B4-A02B-DCDA-F8DDFF7C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 anchor="ctr">
            <a:normAutofit/>
          </a:bodyPr>
          <a:lstStyle/>
          <a:p>
            <a:r>
              <a:rPr lang="en-DK" dirty="0"/>
              <a:t>The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BAD3-E51F-B87A-D557-4BBA928C8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DK" sz="1800"/>
              <a:t>Data is collected by the detector</a:t>
            </a:r>
          </a:p>
          <a:p>
            <a:pPr lvl="1">
              <a:lnSpc>
                <a:spcPct val="90000"/>
              </a:lnSpc>
            </a:pPr>
            <a:r>
              <a:rPr lang="en-DK" sz="1800"/>
              <a:t>Little points are left in the detector where the particle deposited energy (only charged particles)</a:t>
            </a:r>
          </a:p>
          <a:p>
            <a:pPr lvl="1">
              <a:lnSpc>
                <a:spcPct val="90000"/>
              </a:lnSpc>
            </a:pPr>
            <a:r>
              <a:rPr lang="en-DK" sz="1800"/>
              <a:t>An algorithm is used to reconstruct a “track”</a:t>
            </a:r>
          </a:p>
          <a:p>
            <a:pPr lvl="1">
              <a:lnSpc>
                <a:spcPct val="90000"/>
              </a:lnSpc>
            </a:pPr>
            <a:r>
              <a:rPr lang="en-DK" sz="1800"/>
              <a:t>The bending of the track with the time of flight or the exact amount of energy lost can be used to identify the particle</a:t>
            </a:r>
            <a:br>
              <a:rPr lang="en-DK" sz="1800"/>
            </a:br>
            <a:r>
              <a:rPr lang="en-DK" sz="1800"/>
              <a:t>(mass, momentum, charge) </a:t>
            </a:r>
          </a:p>
        </p:txBody>
      </p:sp>
      <p:pic>
        <p:nvPicPr>
          <p:cNvPr id="7" name="Picture 6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EE627219-1E4F-3D5C-FC12-1CAF7A43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1610"/>
            <a:ext cx="4038600" cy="1625536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237B0-03ED-5735-8A4C-0F672CAE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867" y="13716"/>
            <a:ext cx="4461933" cy="260604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e-DE"/>
              <a:t>Kristjan Gulbrandsen, Niels Bohr Institute - 18 March 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597E8-AAD8-ADC2-9288-669C3709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42825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FBBBE0-B76C-8336-CDAF-82791325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 anchor="ctr">
            <a:normAutofit/>
          </a:bodyPr>
          <a:lstStyle/>
          <a:p>
            <a:r>
              <a:rPr lang="en-US" dirty="0"/>
              <a:t>Identifying V0s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3E70B5-817A-BF48-9323-F24CC8BE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The specific decay chain can be used to identify candidate decaying particles</a:t>
            </a:r>
          </a:p>
          <a:p>
            <a:pPr>
              <a:lnSpc>
                <a:spcPct val="90000"/>
              </a:lnSpc>
            </a:pPr>
            <a:r>
              <a:rPr lang="en-US" sz="2200"/>
              <a:t>Decay products must originate close to each other</a:t>
            </a:r>
          </a:p>
          <a:p>
            <a:pPr>
              <a:lnSpc>
                <a:spcPct val="90000"/>
              </a:lnSpc>
            </a:pPr>
            <a:r>
              <a:rPr lang="en-US" sz="2200"/>
              <a:t>Through energy and momentum conservation one can reconstruct which kind of particle this could be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53AE971-4389-423D-3C12-D57E62F2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8908"/>
            <a:ext cx="4038600" cy="2190940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3641-9499-640D-B3FA-D0B6FB9D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867" y="13716"/>
            <a:ext cx="4461933" cy="260604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e-DE"/>
              <a:t>Kristjan Gulbrandsen, Niels Bohr Institute - 18 March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D11F9-AD18-FD3B-1B55-DE508B2B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6126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FBBBE0-B76C-8336-CDAF-82791325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 anchor="ctr">
            <a:normAutofit/>
          </a:bodyPr>
          <a:lstStyle/>
          <a:p>
            <a:r>
              <a:rPr lang="en-US" dirty="0"/>
              <a:t>Counting how many particles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3E70B5-817A-BF48-9323-F24CC8BE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We want to know how many particles were created in the collision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How can we do that?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Are all of the particles actually </a:t>
            </a:r>
            <a:r>
              <a:rPr lang="en-US" sz="1800"/>
              <a:t>from decays</a:t>
            </a:r>
            <a:r>
              <a:rPr lang="en-US" sz="1800" dirty="0"/>
              <a:t>?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53AE971-4389-423D-3C12-D57E62F2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8908"/>
            <a:ext cx="4038600" cy="2190940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3641-9499-640D-B3FA-D0B6FB9D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867" y="13716"/>
            <a:ext cx="4461933" cy="260604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e-DE"/>
              <a:t>Kristjan Gulbrandsen, Niels Bohr Institute - 18 March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D11F9-AD18-FD3B-1B55-DE508B2B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51587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890A7B7-0496-8AED-2F9D-94A59AA9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D025B1-7214-037D-E5D3-37447308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3923414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can be a background of “fake” particles</a:t>
            </a:r>
          </a:p>
          <a:p>
            <a:r>
              <a:rPr lang="en-US" dirty="0"/>
              <a:t>We expect, from quite general principles, that the actual signal should have a normal distribution</a:t>
            </a:r>
          </a:p>
          <a:p>
            <a:pPr lvl="1"/>
            <a:r>
              <a:rPr lang="en-US" dirty="0"/>
              <a:t>which has 2 parameters when normalized to an area of 1.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839BC-0692-37A8-E03D-550206EB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6467" y="13716"/>
            <a:ext cx="4487333" cy="260604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e-DE"/>
              <a:t>Kristjan Gulbrandsen, Niels Bohr Institute - 18 March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3BF5-101D-1BB5-5105-EF391063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726E6-CFC0-B823-3243-FD9BBAAB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614" y="1282446"/>
            <a:ext cx="4558827" cy="216517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4819852-FBFE-B787-CEC3-DB20FE24E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67675"/>
              </p:ext>
            </p:extLst>
          </p:nvPr>
        </p:nvGraphicFramePr>
        <p:xfrm>
          <a:off x="4966980" y="3587063"/>
          <a:ext cx="3539066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800" imgH="495300" progId="Equation.3">
                  <p:embed/>
                </p:oleObj>
              </mc:Choice>
              <mc:Fallback>
                <p:oleObj name="Equation" r:id="rId3" imgW="1320800" imgH="4953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6980" y="3587063"/>
                        <a:ext cx="3539066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87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3BA1-CD5C-3725-35C2-A66A5DD6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Fitting to a 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ECBD-0949-EA95-6AB0-2EF7EEBD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455042" cy="3814302"/>
          </a:xfrm>
        </p:spPr>
        <p:txBody>
          <a:bodyPr>
            <a:normAutofit fontScale="92500" lnSpcReduction="20000"/>
          </a:bodyPr>
          <a:lstStyle/>
          <a:p>
            <a:r>
              <a:rPr lang="en-DK" dirty="0"/>
              <a:t>One can fit the signal to a normal distribution</a:t>
            </a:r>
          </a:p>
          <a:p>
            <a:pPr lvl="1"/>
            <a:r>
              <a:rPr lang="en-DK" dirty="0"/>
              <a:t>Fitting finds the parameters that reduces the sum of the square of the distance of the function to the data points</a:t>
            </a:r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endParaRPr lang="en-DK" dirty="0"/>
          </a:p>
          <a:p>
            <a:pPr lvl="1"/>
            <a:r>
              <a:rPr lang="en-GB" dirty="0"/>
              <a:t>a</a:t>
            </a:r>
            <a:r>
              <a:rPr lang="en-DK" baseline="-25000" dirty="0"/>
              <a:t>1,</a:t>
            </a:r>
            <a:r>
              <a:rPr lang="en-DK" dirty="0"/>
              <a:t>…,a</a:t>
            </a:r>
            <a:r>
              <a:rPr lang="en-DK" baseline="-25000" dirty="0"/>
              <a:t>m</a:t>
            </a:r>
            <a:r>
              <a:rPr lang="en-DK" dirty="0"/>
              <a:t> are parameters</a:t>
            </a:r>
          </a:p>
          <a:p>
            <a:pPr lvl="1"/>
            <a:r>
              <a:rPr lang="en-GB" dirty="0"/>
              <a:t>y</a:t>
            </a:r>
            <a:r>
              <a:rPr lang="en-DK" baseline="-25000" dirty="0"/>
              <a:t>i</a:t>
            </a:r>
            <a:r>
              <a:rPr lang="en-DK" dirty="0"/>
              <a:t> is the value of a data point</a:t>
            </a:r>
          </a:p>
          <a:p>
            <a:pPr lvl="1"/>
            <a:r>
              <a:rPr lang="en-GB" dirty="0">
                <a:latin typeface="Symbol" pitchFamily="2" charset="2"/>
              </a:rPr>
              <a:t>s</a:t>
            </a:r>
            <a:r>
              <a:rPr lang="en-DK" baseline="-25000" dirty="0"/>
              <a:t>i</a:t>
            </a:r>
            <a:r>
              <a:rPr lang="en-DK" dirty="0"/>
              <a:t> is the uncertainty of each data 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E7DA5-F680-D0CD-7577-8E597061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B1CCE-5DFB-FA24-64EA-A73A5D26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12E25992-25D0-920A-61DC-481841334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b="5788"/>
          <a:stretch/>
        </p:blipFill>
        <p:spPr>
          <a:xfrm>
            <a:off x="5039833" y="1376030"/>
            <a:ext cx="3848984" cy="336742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99A94F4-D92F-338D-405E-7BC58248A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176354"/>
              </p:ext>
            </p:extLst>
          </p:nvPr>
        </p:nvGraphicFramePr>
        <p:xfrm>
          <a:off x="290586" y="2611107"/>
          <a:ext cx="4788270" cy="9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51100" imgH="508000" progId="Equation.3">
                  <p:embed/>
                </p:oleObj>
              </mc:Choice>
              <mc:Fallback>
                <p:oleObj name="Equation" r:id="rId3" imgW="2451100" imgH="5080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586" y="2611107"/>
                        <a:ext cx="4788270" cy="99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1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F031-C7BE-1C13-C208-E3756578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DK" dirty="0"/>
              <a:t> heavy-ion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6AA2-4833-E906-7962-8D8419CA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200150"/>
            <a:ext cx="8686429" cy="1317846"/>
          </a:xfrm>
        </p:spPr>
        <p:txBody>
          <a:bodyPr>
            <a:normAutofit fontScale="85000" lnSpcReduction="10000"/>
          </a:bodyPr>
          <a:lstStyle/>
          <a:p>
            <a:r>
              <a:rPr lang="en-DK" dirty="0"/>
              <a:t>When lead ions are collided, many more particles are created</a:t>
            </a:r>
          </a:p>
          <a:p>
            <a:r>
              <a:rPr lang="en-DK" dirty="0"/>
              <a:t>For a central collision (head on hit) more than 20000 particles are created</a:t>
            </a:r>
          </a:p>
          <a:p>
            <a:r>
              <a:rPr lang="en-DK" dirty="0"/>
              <a:t>This give a high chance of matching particles that were not from a decay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A767F-1B79-A13D-8974-4F1A6CD1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3FF6E-EE70-F151-8B2B-DC24A862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4B6C7-FC25-85B2-6525-CD11C5924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2861" r="41186"/>
          <a:stretch/>
        </p:blipFill>
        <p:spPr bwMode="auto">
          <a:xfrm>
            <a:off x="5156650" y="2569816"/>
            <a:ext cx="3706761" cy="254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CB5EDBB8-0776-E0B5-605B-47B150862921}"/>
              </a:ext>
            </a:extLst>
          </p:cNvPr>
          <p:cNvGrpSpPr>
            <a:grpSpLocks/>
          </p:cNvGrpSpPr>
          <p:nvPr/>
        </p:nvGrpSpPr>
        <p:grpSpPr bwMode="auto">
          <a:xfrm>
            <a:off x="280589" y="2625506"/>
            <a:ext cx="4547050" cy="2383348"/>
            <a:chOff x="168" y="853"/>
            <a:chExt cx="3147" cy="16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A7DFAD-8B08-3F3A-543A-9EB55BD26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853"/>
              <a:ext cx="927" cy="1665"/>
              <a:chOff x="1313" y="853"/>
              <a:chExt cx="927" cy="1665"/>
            </a:xfrm>
          </p:grpSpPr>
          <p:grpSp>
            <p:nvGrpSpPr>
              <p:cNvPr id="31" name="Group 4">
                <a:extLst>
                  <a:ext uri="{FF2B5EF4-FFF2-40B4-BE49-F238E27FC236}">
                    <a16:creationId xmlns:a16="http://schemas.microsoft.com/office/drawing/2014/main" id="{39582267-9DD3-7E9E-78AA-E15204801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295"/>
                <a:ext cx="818" cy="681"/>
                <a:chOff x="1368" y="1295"/>
                <a:chExt cx="818" cy="681"/>
              </a:xfrm>
            </p:grpSpPr>
            <p:sp>
              <p:nvSpPr>
                <p:cNvPr id="47" name="Oval 5">
                  <a:extLst>
                    <a:ext uri="{FF2B5EF4-FFF2-40B4-BE49-F238E27FC236}">
                      <a16:creationId xmlns:a16="http://schemas.microsoft.com/office/drawing/2014/main" id="{6BB1BD7A-C109-D990-01CF-B4F31E0B8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6" y="1791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8" name="Oval 6">
                  <a:extLst>
                    <a:ext uri="{FF2B5EF4-FFF2-40B4-BE49-F238E27FC236}">
                      <a16:creationId xmlns:a16="http://schemas.microsoft.com/office/drawing/2014/main" id="{07196586-B8FD-343F-A309-ACB3FC971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499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9" name="Oval 7">
                  <a:extLst>
                    <a:ext uri="{FF2B5EF4-FFF2-40B4-BE49-F238E27FC236}">
                      <a16:creationId xmlns:a16="http://schemas.microsoft.com/office/drawing/2014/main" id="{30A33F60-9769-5D15-B93B-54D4E04873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597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50" name="Oval 8">
                  <a:extLst>
                    <a:ext uri="{FF2B5EF4-FFF2-40B4-BE49-F238E27FC236}">
                      <a16:creationId xmlns:a16="http://schemas.microsoft.com/office/drawing/2014/main" id="{90D318E6-A601-2554-DFD1-DC03EC44B2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7" y="1830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51" name="Oval 9">
                  <a:extLst>
                    <a:ext uri="{FF2B5EF4-FFF2-40B4-BE49-F238E27FC236}">
                      <a16:creationId xmlns:a16="http://schemas.microsoft.com/office/drawing/2014/main" id="{E9C7C236-0BF7-6807-8CA7-0762B41BD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684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52" name="Oval 10">
                  <a:extLst>
                    <a:ext uri="{FF2B5EF4-FFF2-40B4-BE49-F238E27FC236}">
                      <a16:creationId xmlns:a16="http://schemas.microsoft.com/office/drawing/2014/main" id="{85ED06CB-2C81-6C18-60F8-2693C66C5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7" y="1635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53" name="Oval 11">
                  <a:extLst>
                    <a:ext uri="{FF2B5EF4-FFF2-40B4-BE49-F238E27FC236}">
                      <a16:creationId xmlns:a16="http://schemas.microsoft.com/office/drawing/2014/main" id="{61A8F89A-6F00-2519-FBC1-B584A3CF7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1295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pSp>
            <p:nvGrpSpPr>
              <p:cNvPr id="32" name="Group 12">
                <a:extLst>
                  <a:ext uri="{FF2B5EF4-FFF2-40B4-BE49-F238E27FC236}">
                    <a16:creationId xmlns:a16="http://schemas.microsoft.com/office/drawing/2014/main" id="{6107105B-2E74-139A-6366-614F51EA1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3" y="853"/>
                <a:ext cx="927" cy="1665"/>
                <a:chOff x="1313" y="853"/>
                <a:chExt cx="927" cy="1665"/>
              </a:xfrm>
            </p:grpSpPr>
            <p:sp>
              <p:nvSpPr>
                <p:cNvPr id="33" name="Oval 13">
                  <a:extLst>
                    <a:ext uri="{FF2B5EF4-FFF2-40B4-BE49-F238E27FC236}">
                      <a16:creationId xmlns:a16="http://schemas.microsoft.com/office/drawing/2014/main" id="{288B6151-804C-4F4B-C847-2DD86A702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3" y="1253"/>
                  <a:ext cx="436" cy="1265"/>
                </a:xfrm>
                <a:prstGeom prst="ellips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34" name="Oval 14">
                  <a:extLst>
                    <a:ext uri="{FF2B5EF4-FFF2-40B4-BE49-F238E27FC236}">
                      <a16:creationId xmlns:a16="http://schemas.microsoft.com/office/drawing/2014/main" id="{6B904591-99CB-E22F-814C-C080A61D4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" y="2324"/>
                  <a:ext cx="109" cy="146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35" name="Oval 15">
                  <a:extLst>
                    <a:ext uri="{FF2B5EF4-FFF2-40B4-BE49-F238E27FC236}">
                      <a16:creationId xmlns:a16="http://schemas.microsoft.com/office/drawing/2014/main" id="{B1305854-2210-979B-DAA9-D40596563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6" y="2129"/>
                  <a:ext cx="109" cy="146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36" name="Oval 16">
                  <a:extLst>
                    <a:ext uri="{FF2B5EF4-FFF2-40B4-BE49-F238E27FC236}">
                      <a16:creationId xmlns:a16="http://schemas.microsoft.com/office/drawing/2014/main" id="{2AF564E6-C1B6-55A7-B59D-733F44A37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971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37" name="Oval 17">
                  <a:extLst>
                    <a:ext uri="{FF2B5EF4-FFF2-40B4-BE49-F238E27FC236}">
                      <a16:creationId xmlns:a16="http://schemas.microsoft.com/office/drawing/2014/main" id="{73098088-A1BE-3A98-C718-1884EC532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6" y="1591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38" name="Oval 18">
                  <a:extLst>
                    <a:ext uri="{FF2B5EF4-FFF2-40B4-BE49-F238E27FC236}">
                      <a16:creationId xmlns:a16="http://schemas.microsoft.com/office/drawing/2014/main" id="{9013128C-D2AE-7FEF-55F0-9EAB77781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289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39" name="Oval 19">
                  <a:extLst>
                    <a:ext uri="{FF2B5EF4-FFF2-40B4-BE49-F238E27FC236}">
                      <a16:creationId xmlns:a16="http://schemas.microsoft.com/office/drawing/2014/main" id="{5A2E3BC9-3396-92A2-B8E8-55B4163B0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435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0" name="Oval 20">
                  <a:extLst>
                    <a:ext uri="{FF2B5EF4-FFF2-40B4-BE49-F238E27FC236}">
                      <a16:creationId xmlns:a16="http://schemas.microsoft.com/office/drawing/2014/main" id="{B5BDA752-47F1-E292-B034-3709DCA44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6" y="1387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1" name="Oval 21">
                  <a:extLst>
                    <a:ext uri="{FF2B5EF4-FFF2-40B4-BE49-F238E27FC236}">
                      <a16:creationId xmlns:a16="http://schemas.microsoft.com/office/drawing/2014/main" id="{DE59197B-BEB7-3D0C-9F18-C8F2431D8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3" y="1776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2" name="Oval 22">
                  <a:extLst>
                    <a:ext uri="{FF2B5EF4-FFF2-40B4-BE49-F238E27FC236}">
                      <a16:creationId xmlns:a16="http://schemas.microsoft.com/office/drawing/2014/main" id="{97AB2EF0-F0CB-2DC8-84FE-A9707A250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" y="853"/>
                  <a:ext cx="436" cy="1265"/>
                </a:xfrm>
                <a:prstGeom prst="ellips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3" name="Oval 23">
                  <a:extLst>
                    <a:ext uri="{FF2B5EF4-FFF2-40B4-BE49-F238E27FC236}">
                      <a16:creationId xmlns:a16="http://schemas.microsoft.com/office/drawing/2014/main" id="{C0F1B14E-E85D-EDF3-4EE0-C998DB720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2" y="951"/>
                  <a:ext cx="109" cy="146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4" name="Oval 24">
                  <a:extLst>
                    <a:ext uri="{FF2B5EF4-FFF2-40B4-BE49-F238E27FC236}">
                      <a16:creationId xmlns:a16="http://schemas.microsoft.com/office/drawing/2014/main" id="{66DF68D8-1E36-40E7-379D-58F6B5F68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097"/>
                  <a:ext cx="109" cy="146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5" name="Oval 25">
                  <a:extLst>
                    <a:ext uri="{FF2B5EF4-FFF2-40B4-BE49-F238E27FC236}">
                      <a16:creationId xmlns:a16="http://schemas.microsoft.com/office/drawing/2014/main" id="{64DEA6E2-4A78-F744-EA66-6EE7FF16A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1535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46" name="Oval 26">
                  <a:extLst>
                    <a:ext uri="{FF2B5EF4-FFF2-40B4-BE49-F238E27FC236}">
                      <a16:creationId xmlns:a16="http://schemas.microsoft.com/office/drawing/2014/main" id="{067855F0-5D65-DDB1-316F-ACA5A6D15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1729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</p:grp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FCC37E0A-7796-A2F4-0CBC-3EA7351DA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" y="853"/>
              <a:ext cx="3147" cy="1599"/>
              <a:chOff x="168" y="853"/>
              <a:chExt cx="3147" cy="1599"/>
            </a:xfrm>
          </p:grpSpPr>
          <p:sp>
            <p:nvSpPr>
              <p:cNvPr id="10" name="Oval 28">
                <a:extLst>
                  <a:ext uri="{FF2B5EF4-FFF2-40B4-BE49-F238E27FC236}">
                    <a16:creationId xmlns:a16="http://schemas.microsoft.com/office/drawing/2014/main" id="{2B05875C-B7D9-8F4E-D942-3C402F383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2177"/>
                <a:ext cx="109" cy="146"/>
              </a:xfrm>
              <a:prstGeom prst="ellipse">
                <a:avLst/>
              </a:pr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1" name="Oval 29">
                <a:extLst>
                  <a:ext uri="{FF2B5EF4-FFF2-40B4-BE49-F238E27FC236}">
                    <a16:creationId xmlns:a16="http://schemas.microsoft.com/office/drawing/2014/main" id="{07368181-A615-DEC6-7FCD-A530F108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" y="2275"/>
                <a:ext cx="109" cy="146"/>
              </a:xfrm>
              <a:prstGeom prst="ellipse">
                <a:avLst/>
              </a:prstGeom>
              <a:solidFill>
                <a:srgbClr val="BBE0E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" name="Oval 30">
                <a:extLst>
                  <a:ext uri="{FF2B5EF4-FFF2-40B4-BE49-F238E27FC236}">
                    <a16:creationId xmlns:a16="http://schemas.microsoft.com/office/drawing/2014/main" id="{E5FFFD16-8A76-925D-0B49-0CA08DE8D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1788"/>
                <a:ext cx="109" cy="146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a-DK"/>
              </a:p>
            </p:txBody>
          </p:sp>
          <p:grpSp>
            <p:nvGrpSpPr>
              <p:cNvPr id="13" name="Group 31">
                <a:extLst>
                  <a:ext uri="{FF2B5EF4-FFF2-40B4-BE49-F238E27FC236}">
                    <a16:creationId xmlns:a16="http://schemas.microsoft.com/office/drawing/2014/main" id="{0AD5C24D-5E89-000B-EDA8-47804A58BD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" y="853"/>
                <a:ext cx="3147" cy="1599"/>
                <a:chOff x="168" y="853"/>
                <a:chExt cx="3147" cy="1599"/>
              </a:xfrm>
            </p:grpSpPr>
            <p:sp>
              <p:nvSpPr>
                <p:cNvPr id="14" name="Oval 32">
                  <a:extLst>
                    <a:ext uri="{FF2B5EF4-FFF2-40B4-BE49-F238E27FC236}">
                      <a16:creationId xmlns:a16="http://schemas.microsoft.com/office/drawing/2014/main" id="{2ED51C10-4B8A-BAA6-76BD-1722FA416D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3" y="1048"/>
                  <a:ext cx="109" cy="146"/>
                </a:xfrm>
                <a:prstGeom prst="ellipse">
                  <a:avLst/>
                </a:prstGeom>
                <a:solidFill>
                  <a:srgbClr val="BBE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" name="Oval 33">
                  <a:extLst>
                    <a:ext uri="{FF2B5EF4-FFF2-40B4-BE49-F238E27FC236}">
                      <a16:creationId xmlns:a16="http://schemas.microsoft.com/office/drawing/2014/main" id="{70B932EA-F35C-E5ED-DD1D-97FA406DF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495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" name="Oval 34">
                  <a:extLst>
                    <a:ext uri="{FF2B5EF4-FFF2-40B4-BE49-F238E27FC236}">
                      <a16:creationId xmlns:a16="http://schemas.microsoft.com/office/drawing/2014/main" id="{9378E3A3-1436-B68A-48EE-9700E0167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7" y="1194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" name="Oval 35">
                  <a:extLst>
                    <a:ext uri="{FF2B5EF4-FFF2-40B4-BE49-F238E27FC236}">
                      <a16:creationId xmlns:a16="http://schemas.microsoft.com/office/drawing/2014/main" id="{2488A086-FC35-89E7-6018-404499B51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291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" name="Oval 36">
                  <a:extLst>
                    <a:ext uri="{FF2B5EF4-FFF2-40B4-BE49-F238E27FC236}">
                      <a16:creationId xmlns:a16="http://schemas.microsoft.com/office/drawing/2014/main" id="{6FABA83C-9EC9-245F-92E3-A21EF98AD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7" y="1437"/>
                  <a:ext cx="109" cy="146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65052382-6EEA-C2E2-E3D5-523B3A2FBB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" y="853"/>
                  <a:ext cx="3147" cy="1599"/>
                  <a:chOff x="168" y="853"/>
                  <a:chExt cx="3147" cy="1599"/>
                </a:xfrm>
              </p:grpSpPr>
              <p:sp>
                <p:nvSpPr>
                  <p:cNvPr id="20" name="AutoShape 38">
                    <a:extLst>
                      <a:ext uri="{FF2B5EF4-FFF2-40B4-BE49-F238E27FC236}">
                        <a16:creationId xmlns:a16="http://schemas.microsoft.com/office/drawing/2014/main" id="{869DE3C9-628F-593F-5655-647BC4A52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743" y="2052"/>
                    <a:ext cx="1418" cy="400"/>
                  </a:xfrm>
                  <a:prstGeom prst="leftArrow">
                    <a:avLst>
                      <a:gd name="adj1" fmla="val 50000"/>
                      <a:gd name="adj2" fmla="val 88625"/>
                    </a:avLst>
                  </a:prstGeom>
                  <a:solidFill>
                    <a:srgbClr val="BBE0E3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21" name="Oval 39">
                    <a:extLst>
                      <a:ext uri="{FF2B5EF4-FFF2-40B4-BE49-F238E27FC236}">
                        <a16:creationId xmlns:a16="http://schemas.microsoft.com/office/drawing/2014/main" id="{8F806264-B9C5-D4CC-D357-FABDD2968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68" y="2031"/>
                    <a:ext cx="109" cy="14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22" name="Oval 40">
                    <a:extLst>
                      <a:ext uri="{FF2B5EF4-FFF2-40B4-BE49-F238E27FC236}">
                        <a16:creationId xmlns:a16="http://schemas.microsoft.com/office/drawing/2014/main" id="{D89FC87C-F975-B0CB-7F05-50975A5F8A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9" y="1194"/>
                    <a:ext cx="109" cy="14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23" name="Oval 41">
                    <a:extLst>
                      <a:ext uri="{FF2B5EF4-FFF2-40B4-BE49-F238E27FC236}">
                        <a16:creationId xmlns:a16="http://schemas.microsoft.com/office/drawing/2014/main" id="{DFA41566-07EF-851F-C316-AA3C8BAB06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3" y="902"/>
                    <a:ext cx="109" cy="146"/>
                  </a:xfrm>
                  <a:prstGeom prst="ellipse">
                    <a:avLst/>
                  </a:prstGeom>
                  <a:solidFill>
                    <a:srgbClr val="BBE0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24" name="Text Box 42">
                    <a:extLst>
                      <a:ext uri="{FF2B5EF4-FFF2-40B4-BE49-F238E27FC236}">
                        <a16:creationId xmlns:a16="http://schemas.microsoft.com/office/drawing/2014/main" id="{4D2723A1-A1A4-8465-835A-7421DD76DB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1" y="2094"/>
                    <a:ext cx="1183" cy="24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>
                      <a:lnSpc>
                        <a:spcPct val="98000"/>
                      </a:lnSpc>
                      <a:spcBef>
                        <a:spcPts val="125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600" dirty="0">
                        <a:solidFill>
                          <a:srgbClr val="0000CC"/>
                        </a:solidFill>
                        <a:latin typeface="Arial Narrow" pitchFamily="34" charset="0"/>
                      </a:rPr>
                      <a:t>“</a:t>
                    </a:r>
                    <a:r>
                      <a:rPr lang="en-GB" sz="2000" dirty="0">
                        <a:solidFill>
                          <a:srgbClr val="0000CC"/>
                        </a:solidFill>
                        <a:latin typeface="Arial Narrow" pitchFamily="34" charset="0"/>
                      </a:rPr>
                      <a:t>Spectators”</a:t>
                    </a:r>
                  </a:p>
                </p:txBody>
              </p:sp>
              <p:sp>
                <p:nvSpPr>
                  <p:cNvPr id="25" name="AutoShape 43">
                    <a:extLst>
                      <a:ext uri="{FF2B5EF4-FFF2-40B4-BE49-F238E27FC236}">
                        <a16:creationId xmlns:a16="http://schemas.microsoft.com/office/drawing/2014/main" id="{61A8E845-4351-555B-0465-1356A815D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1" y="1253"/>
                    <a:ext cx="437" cy="932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26" name="AutoShape 44">
                    <a:extLst>
                      <a:ext uri="{FF2B5EF4-FFF2-40B4-BE49-F238E27FC236}">
                        <a16:creationId xmlns:a16="http://schemas.microsoft.com/office/drawing/2014/main" id="{C16F3172-1B23-3D1A-F076-B7D23B3D43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3" y="853"/>
                    <a:ext cx="1582" cy="400"/>
                  </a:xfrm>
                  <a:prstGeom prst="leftArrow">
                    <a:avLst>
                      <a:gd name="adj1" fmla="val 50000"/>
                      <a:gd name="adj2" fmla="val 98875"/>
                    </a:avLst>
                  </a:prstGeom>
                  <a:solidFill>
                    <a:srgbClr val="BBE0E3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27" name="Text Box 45">
                    <a:extLst>
                      <a:ext uri="{FF2B5EF4-FFF2-40B4-BE49-F238E27FC236}">
                        <a16:creationId xmlns:a16="http://schemas.microsoft.com/office/drawing/2014/main" id="{C3FA1E2A-7137-0C54-778F-4C35C51401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907"/>
                    <a:ext cx="1172" cy="24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>
                      <a:lnSpc>
                        <a:spcPct val="98000"/>
                      </a:lnSpc>
                      <a:spcBef>
                        <a:spcPts val="125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2000" dirty="0">
                        <a:solidFill>
                          <a:srgbClr val="0000CC"/>
                        </a:solidFill>
                        <a:latin typeface="Arial Narrow" pitchFamily="34" charset="0"/>
                      </a:rPr>
                      <a:t>“Spectators”</a:t>
                    </a:r>
                  </a:p>
                </p:txBody>
              </p:sp>
              <p:sp>
                <p:nvSpPr>
                  <p:cNvPr id="28" name="Text Box 46">
                    <a:extLst>
                      <a:ext uri="{FF2B5EF4-FFF2-40B4-BE49-F238E27FC236}">
                        <a16:creationId xmlns:a16="http://schemas.microsoft.com/office/drawing/2014/main" id="{816225FA-1F5B-E07B-11F7-FFE4F4D0ED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" y="1786"/>
                    <a:ext cx="1309" cy="20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eaLnBrk="0">
                      <a:lnSpc>
                        <a:spcPct val="93000"/>
                      </a:lnSpc>
                      <a:spcBef>
                        <a:spcPts val="100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600" b="1">
                        <a:solidFill>
                          <a:srgbClr val="333399"/>
                        </a:solidFill>
                      </a:rPr>
                      <a:t>“Participants”</a:t>
                    </a:r>
                  </a:p>
                </p:txBody>
              </p:sp>
              <p:sp>
                <p:nvSpPr>
                  <p:cNvPr id="29" name="AutoShape 47">
                    <a:extLst>
                      <a:ext uri="{FF2B5EF4-FFF2-40B4-BE49-F238E27FC236}">
                        <a16:creationId xmlns:a16="http://schemas.microsoft.com/office/drawing/2014/main" id="{A32D9254-6BB7-83D3-2F0B-13B973279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>
                    <a:off x="2268" y="1527"/>
                    <a:ext cx="203" cy="384"/>
                  </a:xfrm>
                  <a:prstGeom prst="leftBrace">
                    <a:avLst>
                      <a:gd name="adj1" fmla="val 15764"/>
                      <a:gd name="adj2" fmla="val 50000"/>
                    </a:avLst>
                  </a:prstGeom>
                  <a:noFill/>
                  <a:ln w="2556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a-DK"/>
                  </a:p>
                </p:txBody>
              </p:sp>
              <p:sp>
                <p:nvSpPr>
                  <p:cNvPr id="30" name="Text Box 48">
                    <a:extLst>
                      <a:ext uri="{FF2B5EF4-FFF2-40B4-BE49-F238E27FC236}">
                        <a16:creationId xmlns:a16="http://schemas.microsoft.com/office/drawing/2014/main" id="{D89B5B26-0380-3A02-6981-8E9E41B3DA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0" y="1402"/>
                    <a:ext cx="875" cy="67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eaLnBrk="0">
                      <a:lnSpc>
                        <a:spcPct val="83000"/>
                      </a:lnSpc>
                      <a:spcBef>
                        <a:spcPts val="100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600" b="1" dirty="0">
                        <a:solidFill>
                          <a:srgbClr val="000000"/>
                        </a:solidFill>
                      </a:rPr>
                      <a:t>Impact</a:t>
                    </a:r>
                  </a:p>
                  <a:p>
                    <a:pPr eaLnBrk="0">
                      <a:lnSpc>
                        <a:spcPct val="83000"/>
                      </a:lnSpc>
                      <a:spcBef>
                        <a:spcPts val="100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600" b="1" dirty="0">
                        <a:solidFill>
                          <a:srgbClr val="000000"/>
                        </a:solidFill>
                      </a:rPr>
                      <a:t>Parameter</a:t>
                    </a:r>
                  </a:p>
                  <a:p>
                    <a:pPr eaLnBrk="0">
                      <a:lnSpc>
                        <a:spcPct val="83000"/>
                      </a:lnSpc>
                      <a:spcBef>
                        <a:spcPts val="1000"/>
                      </a:spcBef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sz="1600" b="1" dirty="0">
                        <a:solidFill>
                          <a:srgbClr val="000000"/>
                        </a:solidFill>
                      </a:rPr>
                      <a:t>“b”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6305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505E-6D88-9204-0750-AB99BFBC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Invariant mass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8967D-0171-3EDA-949D-F73AB38E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31"/>
            <a:ext cx="3593805" cy="2927786"/>
          </a:xfrm>
        </p:spPr>
        <p:txBody>
          <a:bodyPr/>
          <a:lstStyle/>
          <a:p>
            <a:r>
              <a:rPr lang="en-DK" dirty="0"/>
              <a:t>Invariant mass distribution for kaons looks like the following</a:t>
            </a:r>
          </a:p>
          <a:p>
            <a:pPr lvl="1"/>
            <a:r>
              <a:rPr lang="en-DK" dirty="0"/>
              <a:t>Why?</a:t>
            </a:r>
          </a:p>
          <a:p>
            <a:r>
              <a:rPr lang="en-DK" dirty="0"/>
              <a:t>How can we count the particles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ACE75-D139-13DD-8E02-12642F0A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A2124-CEE8-D63A-B509-70CA209A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ADB4C98-760F-8C00-9BF7-4452B76F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14" y="1999026"/>
            <a:ext cx="4445821" cy="22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26FF-F356-7682-F58E-F40260AAE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How to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B8B9-4B8F-6684-028B-15A7451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3923414" cy="3657600"/>
          </a:xfrm>
        </p:spPr>
        <p:txBody>
          <a:bodyPr>
            <a:normAutofit fontScale="92500" lnSpcReduction="10000"/>
          </a:bodyPr>
          <a:lstStyle/>
          <a:p>
            <a:r>
              <a:rPr lang="en-DK" dirty="0"/>
              <a:t>Fit both the signal and background together</a:t>
            </a:r>
          </a:p>
          <a:p>
            <a:r>
              <a:rPr lang="en-DK" dirty="0"/>
              <a:t>Use the signal fit to compute the number of particles</a:t>
            </a:r>
          </a:p>
          <a:p>
            <a:r>
              <a:rPr lang="en-DK" dirty="0"/>
              <a:t>This requires the background to be some smooth function underneath the signal</a:t>
            </a:r>
          </a:p>
          <a:p>
            <a:pPr lvl="1"/>
            <a:r>
              <a:rPr lang="en-DK" dirty="0"/>
              <a:t>In the exercise a second order polynomial is used:</a:t>
            </a:r>
            <a:br>
              <a:rPr lang="en-DK" dirty="0"/>
            </a:br>
            <a:r>
              <a:rPr lang="en-DK" dirty="0"/>
              <a:t>y=ax</a:t>
            </a:r>
            <a:r>
              <a:rPr lang="en-DK" baseline="30000" dirty="0"/>
              <a:t>2</a:t>
            </a:r>
            <a:r>
              <a:rPr lang="en-DK" dirty="0"/>
              <a:t>+bx+c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3A28-A8CF-F297-B130-85A5E21A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/>
              <a:t>Kristjan Gulbrandsen, Niels Bohr Institute - 18 March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F52ED-E7D6-D0CB-BB8B-FA48C4EC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8FEE8C85-AF61-E9D2-021C-358BD7D7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14" y="2029909"/>
            <a:ext cx="4572000" cy="2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16181</TotalTime>
  <Words>465</Words>
  <Application>Microsoft Macintosh PowerPoint</Application>
  <PresentationFormat>On-screen Show (16:9)</PresentationFormat>
  <Paragraphs>64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Clarity</vt:lpstr>
      <vt:lpstr>Equation</vt:lpstr>
      <vt:lpstr>Statistics and Measurements</vt:lpstr>
      <vt:lpstr>The Detector</vt:lpstr>
      <vt:lpstr>Identifying V0s</vt:lpstr>
      <vt:lpstr>Counting how many particles</vt:lpstr>
      <vt:lpstr>Normal distribution</vt:lpstr>
      <vt:lpstr>Fitting to a normal distribution</vt:lpstr>
      <vt:lpstr>A heavy-ion event</vt:lpstr>
      <vt:lpstr>Invariant mass distribution</vt:lpstr>
      <vt:lpstr>How to 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@ NBI</dc:title>
  <dc:creator>Y Zhou</dc:creator>
  <cp:lastModifiedBy>Kristjan Herlache Gulbrandsen</cp:lastModifiedBy>
  <cp:revision>819</cp:revision>
  <dcterms:created xsi:type="dcterms:W3CDTF">2016-09-18T13:12:08Z</dcterms:created>
  <dcterms:modified xsi:type="dcterms:W3CDTF">2025-03-18T04:36:38Z</dcterms:modified>
</cp:coreProperties>
</file>