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10287000" cx="18288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Montserrat Black"/>
      <p:bold r:id="rId39"/>
      <p:boldItalic r:id="rId40"/>
    </p:embeddedFont>
    <p:embeddedFont>
      <p:font typeface="Montserrat"/>
      <p:regular r:id="rId41"/>
      <p:bold r:id="rId42"/>
      <p:italic r:id="rId43"/>
      <p:boldItalic r:id="rId44"/>
    </p:embeddedFont>
    <p:embeddedFont>
      <p:font typeface="Cabin"/>
      <p:regular r:id="rId45"/>
      <p:bold r:id="rId46"/>
      <p:italic r:id="rId47"/>
      <p:boldItalic r:id="rId48"/>
    </p:embeddedFont>
    <p:embeddedFont>
      <p:font typeface="Lato"/>
      <p:regular r:id="rId49"/>
      <p:bold r:id="rId50"/>
      <p:italic r:id="rId51"/>
      <p:boldItalic r:id="rId52"/>
    </p:embeddedFont>
    <p:embeddedFont>
      <p:font typeface="Courgette"/>
      <p:regular r:id="rId53"/>
    </p:embeddedFont>
    <p:embeddedFont>
      <p:font typeface="Archivo Black"/>
      <p:regular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5" roundtripDataSignature="AMtx7mih2TQUPD+44BF/F7VPObGHzCxI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EE7EB73-231E-41DA-9005-E08077888FB5}">
  <a:tblStyle styleId="{7EE7EB73-231E-41DA-9005-E08077888F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29D47B3-DF8E-496C-99B5-09419B3C03A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Black-boldItalic.fntdata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44" Type="http://schemas.openxmlformats.org/officeDocument/2006/relationships/font" Target="fonts/Montserrat-boldItalic.fntdata"/><Relationship Id="rId43" Type="http://schemas.openxmlformats.org/officeDocument/2006/relationships/font" Target="fonts/Montserrat-italic.fntdata"/><Relationship Id="rId46" Type="http://schemas.openxmlformats.org/officeDocument/2006/relationships/font" Target="fonts/Cabin-bold.fntdata"/><Relationship Id="rId45" Type="http://schemas.openxmlformats.org/officeDocument/2006/relationships/font" Target="fonts/Cabin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Cabin-boldItalic.fntdata"/><Relationship Id="rId47" Type="http://schemas.openxmlformats.org/officeDocument/2006/relationships/font" Target="fonts/Cabin-italic.fntdata"/><Relationship Id="rId49" Type="http://schemas.openxmlformats.org/officeDocument/2006/relationships/font" Target="fonts/Lato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font" Target="fonts/Roboto-regular.fntdata"/><Relationship Id="rId34" Type="http://schemas.openxmlformats.org/officeDocument/2006/relationships/slide" Target="slides/slide27.xml"/><Relationship Id="rId37" Type="http://schemas.openxmlformats.org/officeDocument/2006/relationships/font" Target="fonts/Roboto-italic.fntdata"/><Relationship Id="rId36" Type="http://schemas.openxmlformats.org/officeDocument/2006/relationships/font" Target="fonts/Roboto-bold.fntdata"/><Relationship Id="rId39" Type="http://schemas.openxmlformats.org/officeDocument/2006/relationships/font" Target="fonts/MontserratBlack-bold.fntdata"/><Relationship Id="rId38" Type="http://schemas.openxmlformats.org/officeDocument/2006/relationships/font" Target="fonts/Roboto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Lato-italic.fntdata"/><Relationship Id="rId50" Type="http://schemas.openxmlformats.org/officeDocument/2006/relationships/font" Target="fonts/Lato-bold.fntdata"/><Relationship Id="rId53" Type="http://schemas.openxmlformats.org/officeDocument/2006/relationships/font" Target="fonts/Courgette-regular.fntdata"/><Relationship Id="rId52" Type="http://schemas.openxmlformats.org/officeDocument/2006/relationships/font" Target="fonts/Lato-boldItalic.fntdata"/><Relationship Id="rId11" Type="http://schemas.openxmlformats.org/officeDocument/2006/relationships/slide" Target="slides/slide4.xml"/><Relationship Id="rId55" Type="http://customschemas.google.com/relationships/presentationmetadata" Target="metadata"/><Relationship Id="rId10" Type="http://schemas.openxmlformats.org/officeDocument/2006/relationships/slide" Target="slides/slide3.xml"/><Relationship Id="rId54" Type="http://schemas.openxmlformats.org/officeDocument/2006/relationships/font" Target="fonts/ArchivoBlack-regular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76888c2602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g376888c2602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76888c2602_0_1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376888c260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76888c2602_0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376888c2602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76888c2602_0_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g376888c2602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76888c2602_0_1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376888c2602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76888c2602_0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376888c2602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76888c2602_0_2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376888c260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76888c2602_0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376888c2602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76888c2602_0_2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g376888c2602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76888c2602_0_2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376888c2602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76888c2602_0_2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376888c2602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76888c2602_0_2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376888c2602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76888c2602_0_3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g376888c2602_0_3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76888c2602_0_3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1" name="Google Shape;431;g376888c2602_0_3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76888c2602_0_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6" name="Google Shape;446;g376888c2602_0_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768794c1c5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g3768794c1c5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68794c1c5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3768794c1c5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768794c1c5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g3768794c1c5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68794c1c5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3768794c1c5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768794c1c5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g3768794c1c5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76888c260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g376888c260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6888c2602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76888c2602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376888c2602_0_1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b2a3f6308_1_458"/>
          <p:cNvSpPr txBox="1"/>
          <p:nvPr>
            <p:ph idx="11" type="ftr"/>
          </p:nvPr>
        </p:nvSpPr>
        <p:spPr>
          <a:xfrm>
            <a:off x="6217920" y="9566912"/>
            <a:ext cx="585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35b2a3f6308_1_458"/>
          <p:cNvSpPr txBox="1"/>
          <p:nvPr>
            <p:ph idx="10" type="dt"/>
          </p:nvPr>
        </p:nvSpPr>
        <p:spPr>
          <a:xfrm>
            <a:off x="914400" y="9566912"/>
            <a:ext cx="4206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35b2a3f6308_1_458"/>
          <p:cNvSpPr txBox="1"/>
          <p:nvPr>
            <p:ph idx="12" type="sldNum"/>
          </p:nvPr>
        </p:nvSpPr>
        <p:spPr>
          <a:xfrm>
            <a:off x="13167360" y="9566912"/>
            <a:ext cx="4206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7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6c417a62dc_13_593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90" name="Google Shape;90;g36c417a62dc_13_593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91" name="Google Shape;91;g36c417a62dc_13_59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/>
          <p:nvPr>
            <p:ph type="ctrTitle"/>
          </p:nvPr>
        </p:nvSpPr>
        <p:spPr>
          <a:xfrm>
            <a:off x="623416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/>
        </p:txBody>
      </p:sp>
      <p:sp>
        <p:nvSpPr>
          <p:cNvPr id="98" name="Google Shape;98;p28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/>
        </p:txBody>
      </p:sp>
      <p:sp>
        <p:nvSpPr>
          <p:cNvPr id="99" name="Google Shape;99;p28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9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39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3" name="Google Shape;103;p3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40"/>
          <p:cNvSpPr txBox="1"/>
          <p:nvPr>
            <p:ph idx="1" type="body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/>
        </p:txBody>
      </p:sp>
      <p:sp>
        <p:nvSpPr>
          <p:cNvPr id="107" name="Google Shape;107;p40"/>
          <p:cNvSpPr txBox="1"/>
          <p:nvPr>
            <p:ph idx="2" type="body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/>
        </p:txBody>
      </p:sp>
      <p:sp>
        <p:nvSpPr>
          <p:cNvPr id="108" name="Google Shape;108;p4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" name="Google Shape;111;p4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2"/>
          <p:cNvSpPr txBox="1"/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/>
        </p:txBody>
      </p:sp>
      <p:sp>
        <p:nvSpPr>
          <p:cNvPr id="114" name="Google Shape;114;p42"/>
          <p:cNvSpPr txBox="1"/>
          <p:nvPr>
            <p:ph idx="1" type="body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/>
        </p:txBody>
      </p:sp>
      <p:sp>
        <p:nvSpPr>
          <p:cNvPr id="115" name="Google Shape;115;p4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3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/>
        </p:txBody>
      </p:sp>
      <p:sp>
        <p:nvSpPr>
          <p:cNvPr id="118" name="Google Shape;118;p4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4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4"/>
          <p:cNvSpPr txBox="1"/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/>
        </p:txBody>
      </p:sp>
      <p:sp>
        <p:nvSpPr>
          <p:cNvPr id="122" name="Google Shape;122;p44"/>
          <p:cNvSpPr txBox="1"/>
          <p:nvPr>
            <p:ph idx="1" type="subTitle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/>
        </p:txBody>
      </p:sp>
      <p:sp>
        <p:nvSpPr>
          <p:cNvPr id="123" name="Google Shape;123;p44"/>
          <p:cNvSpPr txBox="1"/>
          <p:nvPr>
            <p:ph idx="2" type="body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4" name="Google Shape;124;p4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5"/>
          <p:cNvSpPr txBox="1"/>
          <p:nvPr>
            <p:ph idx="1" type="body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4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/>
          <p:nvPr>
            <p:ph type="title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/>
        </p:txBody>
      </p:sp>
      <p:sp>
        <p:nvSpPr>
          <p:cNvPr id="130" name="Google Shape;130;p46"/>
          <p:cNvSpPr txBox="1"/>
          <p:nvPr>
            <p:ph idx="1" type="body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1" name="Google Shape;131;p4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content" showMasterSp="0">
  <p:cSld name="Full slide conten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b2a3f6308_1_304"/>
          <p:cNvSpPr txBox="1"/>
          <p:nvPr>
            <p:ph idx="1" type="body"/>
          </p:nvPr>
        </p:nvSpPr>
        <p:spPr>
          <a:xfrm>
            <a:off x="493047" y="492918"/>
            <a:ext cx="17330400" cy="9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12750" lvl="0" marL="457200" marR="0" algn="l">
              <a:lnSpc>
                <a:spcPct val="99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​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12750" lvl="1" marL="914400" marR="0" algn="l">
              <a:lnSpc>
                <a:spcPct val="99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12750" lvl="2" marL="1371600" marR="0" algn="l">
              <a:lnSpc>
                <a:spcPct val="99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12750" lvl="3" marL="1828800" marR="0" algn="l">
              <a:lnSpc>
                <a:spcPct val="99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12750" lvl="4" marL="2286000" marR="0" algn="l">
              <a:lnSpc>
                <a:spcPct val="99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12750" lvl="5" marL="2743200" marR="0" algn="l">
              <a:lnSpc>
                <a:spcPct val="99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12750" lvl="6" marL="3200400" marR="0" algn="l">
              <a:lnSpc>
                <a:spcPct val="99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12750" lvl="7" marL="3657600" marR="0" algn="l">
              <a:lnSpc>
                <a:spcPct val="99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12750" lvl="8" marL="4114800" marR="0" algn="l">
              <a:lnSpc>
                <a:spcPct val="99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g35b2a3f6308_1_304"/>
          <p:cNvSpPr txBox="1"/>
          <p:nvPr>
            <p:ph idx="12" type="sldNum"/>
          </p:nvPr>
        </p:nvSpPr>
        <p:spPr>
          <a:xfrm>
            <a:off x="17716602" y="9872246"/>
            <a:ext cx="378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3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3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27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2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quantumready.eu/" TargetMode="External"/><Relationship Id="rId4" Type="http://schemas.openxmlformats.org/officeDocument/2006/relationships/hyperlink" Target="mailto:simon.goorney@mgmt.au.dk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6.jpg"/><Relationship Id="rId7" Type="http://schemas.openxmlformats.org/officeDocument/2006/relationships/image" Target="../media/image3.jp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Relationship Id="rId5" Type="http://schemas.openxmlformats.org/officeDocument/2006/relationships/image" Target="../media/image19.png"/><Relationship Id="rId6" Type="http://schemas.openxmlformats.org/officeDocument/2006/relationships/image" Target="../media/image23.png"/><Relationship Id="rId7" Type="http://schemas.openxmlformats.org/officeDocument/2006/relationships/image" Target="../media/image14.png"/><Relationship Id="rId8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34.png"/><Relationship Id="rId6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Relationship Id="rId5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Relationship Id="rId6" Type="http://schemas.openxmlformats.org/officeDocument/2006/relationships/image" Target="../media/image39.png"/><Relationship Id="rId7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hyperlink" Target="mailto:simon.goorney@mgmt.au.dk" TargetMode="External"/><Relationship Id="rId5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Relationship Id="rId6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51.png"/><Relationship Id="rId6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hyperlink" Target="mailto:simon.goorney@mgmt.au.dk" TargetMode="External"/><Relationship Id="rId6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82.png"/><Relationship Id="rId22" Type="http://schemas.openxmlformats.org/officeDocument/2006/relationships/image" Target="../media/image66.png"/><Relationship Id="rId21" Type="http://schemas.openxmlformats.org/officeDocument/2006/relationships/image" Target="../media/image65.png"/><Relationship Id="rId24" Type="http://schemas.openxmlformats.org/officeDocument/2006/relationships/image" Target="../media/image64.jpg"/><Relationship Id="rId23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g"/><Relationship Id="rId4" Type="http://schemas.openxmlformats.org/officeDocument/2006/relationships/image" Target="../media/image56.png"/><Relationship Id="rId9" Type="http://schemas.openxmlformats.org/officeDocument/2006/relationships/image" Target="../media/image58.jpg"/><Relationship Id="rId26" Type="http://schemas.openxmlformats.org/officeDocument/2006/relationships/image" Target="../media/image71.png"/><Relationship Id="rId25" Type="http://schemas.openxmlformats.org/officeDocument/2006/relationships/image" Target="../media/image69.png"/><Relationship Id="rId28" Type="http://schemas.openxmlformats.org/officeDocument/2006/relationships/image" Target="../media/image76.jpg"/><Relationship Id="rId27" Type="http://schemas.openxmlformats.org/officeDocument/2006/relationships/image" Target="../media/image81.png"/><Relationship Id="rId5" Type="http://schemas.openxmlformats.org/officeDocument/2006/relationships/image" Target="../media/image55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11" Type="http://schemas.openxmlformats.org/officeDocument/2006/relationships/image" Target="../media/image62.png"/><Relationship Id="rId10" Type="http://schemas.openxmlformats.org/officeDocument/2006/relationships/image" Target="../media/image68.jpg"/><Relationship Id="rId13" Type="http://schemas.openxmlformats.org/officeDocument/2006/relationships/image" Target="../media/image63.png"/><Relationship Id="rId12" Type="http://schemas.openxmlformats.org/officeDocument/2006/relationships/image" Target="../media/image47.png"/><Relationship Id="rId15" Type="http://schemas.openxmlformats.org/officeDocument/2006/relationships/image" Target="../media/image70.png"/><Relationship Id="rId14" Type="http://schemas.openxmlformats.org/officeDocument/2006/relationships/image" Target="../media/image60.png"/><Relationship Id="rId17" Type="http://schemas.openxmlformats.org/officeDocument/2006/relationships/image" Target="../media/image59.png"/><Relationship Id="rId16" Type="http://schemas.openxmlformats.org/officeDocument/2006/relationships/image" Target="../media/image61.png"/><Relationship Id="rId19" Type="http://schemas.openxmlformats.org/officeDocument/2006/relationships/image" Target="../media/image57.png"/><Relationship Id="rId18" Type="http://schemas.openxmlformats.org/officeDocument/2006/relationships/image" Target="../media/image7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4.png"/><Relationship Id="rId4" Type="http://schemas.openxmlformats.org/officeDocument/2006/relationships/image" Target="../media/image79.png"/><Relationship Id="rId5" Type="http://schemas.openxmlformats.org/officeDocument/2006/relationships/image" Target="../media/image78.png"/><Relationship Id="rId6" Type="http://schemas.openxmlformats.org/officeDocument/2006/relationships/hyperlink" Target="mailto:simon.goorney@mgmt.au.dk" TargetMode="External"/><Relationship Id="rId7" Type="http://schemas.openxmlformats.org/officeDocument/2006/relationships/image" Target="../media/image7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0.jpg"/><Relationship Id="rId4" Type="http://schemas.openxmlformats.org/officeDocument/2006/relationships/image" Target="../media/image73.jpg"/><Relationship Id="rId5" Type="http://schemas.openxmlformats.org/officeDocument/2006/relationships/image" Target="../media/image77.jpg"/><Relationship Id="rId6" Type="http://schemas.openxmlformats.org/officeDocument/2006/relationships/hyperlink" Target="https://qtedu.eu/" TargetMode="External"/><Relationship Id="rId7" Type="http://schemas.openxmlformats.org/officeDocument/2006/relationships/hyperlink" Target="https://digiq.e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3.jpg"/><Relationship Id="rId5" Type="http://schemas.openxmlformats.org/officeDocument/2006/relationships/image" Target="../media/image12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Google Shape;141;p1"/>
          <p:cNvCxnSpPr/>
          <p:nvPr/>
        </p:nvCxnSpPr>
        <p:spPr>
          <a:xfrm>
            <a:off x="-282420" y="9096375"/>
            <a:ext cx="18852900" cy="0"/>
          </a:xfrm>
          <a:prstGeom prst="straightConnector1">
            <a:avLst/>
          </a:prstGeom>
          <a:noFill/>
          <a:ln cap="rnd" cmpd="sng" w="28575">
            <a:solidFill>
              <a:srgbClr val="E1753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2" name="Google Shape;142;p1"/>
          <p:cNvSpPr txBox="1"/>
          <p:nvPr/>
        </p:nvSpPr>
        <p:spPr>
          <a:xfrm>
            <a:off x="1676400" y="495300"/>
            <a:ext cx="15792000" cy="3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57"/>
              <a:buFont typeface="Arial"/>
              <a:buNone/>
            </a:pPr>
            <a:r>
              <a:rPr b="1" lang="en-US" sz="6957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The Quantum Technology ecosystem: a data driven analysis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"/>
          <p:cNvSpPr txBox="1"/>
          <p:nvPr/>
        </p:nvSpPr>
        <p:spPr>
          <a:xfrm>
            <a:off x="1676400" y="3694565"/>
            <a:ext cx="19964400" cy="6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Simon Goorney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Dep. of Management, Aarhus University</a:t>
            </a:r>
            <a:b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nd Niels Bohr Insitute, Department of Physics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Head of Operations at DigiQ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Digitally Enhanced Quantum Technology Master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the European Quantum Readiness Center (EQRC)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https://quantumready.eu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"/>
          <p:cNvSpPr txBox="1"/>
          <p:nvPr/>
        </p:nvSpPr>
        <p:spPr>
          <a:xfrm>
            <a:off x="152400" y="9246577"/>
            <a:ext cx="837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0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simon.goorney@mgmt.au.dk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82400" y="8801099"/>
            <a:ext cx="1524000" cy="1369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6" name="Google Shape;146;p1"/>
          <p:cNvPicPr preferRelativeResize="0"/>
          <p:nvPr/>
        </p:nvPicPr>
        <p:blipFill rotWithShape="1">
          <a:blip r:embed="rId6">
            <a:alphaModFix/>
          </a:blip>
          <a:srcRect b="35690" l="24813" r="24813" t="41112"/>
          <a:stretch/>
        </p:blipFill>
        <p:spPr>
          <a:xfrm>
            <a:off x="7237854" y="8868675"/>
            <a:ext cx="2680356" cy="1234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"/>
          <p:cNvSpPr/>
          <p:nvPr/>
        </p:nvSpPr>
        <p:spPr>
          <a:xfrm>
            <a:off x="15316200" y="9179403"/>
            <a:ext cx="2602195" cy="908245"/>
          </a:xfrm>
          <a:custGeom>
            <a:rect b="b" l="l" r="r" t="t"/>
            <a:pathLst>
              <a:path extrusionOk="0" h="908245" w="2602195">
                <a:moveTo>
                  <a:pt x="0" y="0"/>
                </a:moveTo>
                <a:lnTo>
                  <a:pt x="2602194" y="0"/>
                </a:lnTo>
                <a:lnTo>
                  <a:pt x="2602194" y="908245"/>
                </a:lnTo>
                <a:lnTo>
                  <a:pt x="0" y="908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539787" y="6210300"/>
            <a:ext cx="3552825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"/>
          <p:cNvSpPr/>
          <p:nvPr/>
        </p:nvSpPr>
        <p:spPr>
          <a:xfrm>
            <a:off x="39329" y="60050"/>
            <a:ext cx="18288000" cy="220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Quantum Technology Job Market: Data Driven Analysis of 3641 Job Posts</a:t>
            </a:r>
            <a:endParaRPr b="0" i="0" sz="2200" u="none" cap="none" strike="noStrike">
              <a:solidFill>
                <a:srgbClr val="ED7D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22" name="Google Shape;22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87" y="2322283"/>
            <a:ext cx="4485151" cy="184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/>
          <p:nvPr/>
        </p:nvSpPr>
        <p:spPr>
          <a:xfrm>
            <a:off x="828468" y="3084296"/>
            <a:ext cx="37710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5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Finding job Offers</a:t>
            </a:r>
            <a:endParaRPr b="0" i="0" sz="2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4" name="Google Shape;224;p12"/>
          <p:cNvSpPr/>
          <p:nvPr/>
        </p:nvSpPr>
        <p:spPr>
          <a:xfrm>
            <a:off x="1142716" y="4337042"/>
            <a:ext cx="3771000" cy="18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35560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bin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Daily search for "Quantum" online and find the job title and company names of all offers displayer.</a:t>
            </a:r>
            <a:endParaRPr b="0" i="0" sz="2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preencoded.png" id="225" name="Google Shape;22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8217" y="2322283"/>
            <a:ext cx="4485151" cy="184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/>
          <p:nvPr/>
        </p:nvSpPr>
        <p:spPr>
          <a:xfrm>
            <a:off x="5420750" y="3084296"/>
            <a:ext cx="3299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5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Scraping Algorithms</a:t>
            </a:r>
            <a:endParaRPr b="0" i="0" sz="2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7" name="Google Shape;227;p12"/>
          <p:cNvSpPr/>
          <p:nvPr/>
        </p:nvSpPr>
        <p:spPr>
          <a:xfrm>
            <a:off x="5285054" y="4337042"/>
            <a:ext cx="3771000" cy="25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35560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bin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For each offer our algorithm scrapes the job details in the post, and all data available about the company such as location, description, industry domain.</a:t>
            </a:r>
            <a:endParaRPr b="0" i="0" sz="2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preencoded.png" id="228" name="Google Shape;22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70561" y="2322283"/>
            <a:ext cx="4485151" cy="184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/>
          <p:nvPr/>
        </p:nvSpPr>
        <p:spPr>
          <a:xfrm>
            <a:off x="9563090" y="3084296"/>
            <a:ext cx="3299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5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Cleaning and Filtering</a:t>
            </a:r>
            <a:endParaRPr b="0" i="0" sz="2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9427392" y="4337042"/>
            <a:ext cx="3771000" cy="18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35560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bin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The database is then filtered and cleaned to ensure only Quantum offers and clean data remains.</a:t>
            </a:r>
            <a:endParaRPr b="0" i="0" sz="2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preencoded.png" id="231" name="Google Shape;23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12905" y="2322283"/>
            <a:ext cx="4485151" cy="184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/>
          <p:nvPr/>
        </p:nvSpPr>
        <p:spPr>
          <a:xfrm>
            <a:off x="13705430" y="3084296"/>
            <a:ext cx="3299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35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28282E"/>
                </a:solidFill>
                <a:latin typeface="Cabin"/>
                <a:ea typeface="Cabin"/>
                <a:cs typeface="Cabin"/>
                <a:sym typeface="Cabin"/>
              </a:rPr>
              <a:t>Analysis</a:t>
            </a:r>
            <a:endParaRPr b="0" i="0" sz="2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3" name="Google Shape;233;p12"/>
          <p:cNvSpPr/>
          <p:nvPr/>
        </p:nvSpPr>
        <p:spPr>
          <a:xfrm>
            <a:off x="13569732" y="4337042"/>
            <a:ext cx="3771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35560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bin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Clustering and/or Plots and Statistics</a:t>
            </a:r>
            <a:endParaRPr b="0" i="0" sz="2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4" name="Google Shape;234;p12"/>
          <p:cNvSpPr/>
          <p:nvPr/>
        </p:nvSpPr>
        <p:spPr>
          <a:xfrm>
            <a:off x="14294948" y="2895706"/>
            <a:ext cx="2020200" cy="126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35" name="Google Shape;235;p12"/>
          <p:cNvPicPr preferRelativeResize="0"/>
          <p:nvPr/>
        </p:nvPicPr>
        <p:blipFill rotWithShape="1">
          <a:blip r:embed="rId6">
            <a:alphaModFix/>
          </a:blip>
          <a:srcRect b="18789" l="6755" r="6746" t="18789"/>
          <a:stretch/>
        </p:blipFill>
        <p:spPr>
          <a:xfrm>
            <a:off x="14294948" y="2895707"/>
            <a:ext cx="2020132" cy="126102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2"/>
          <p:cNvSpPr/>
          <p:nvPr/>
        </p:nvSpPr>
        <p:spPr>
          <a:xfrm>
            <a:off x="14294948" y="2895706"/>
            <a:ext cx="2020200" cy="12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storage.googleapis.com/firebase-beautifulslides-static-assets/images/frames/Apple-Macbook-Space-Grey.30d239f0964c80a65c4c4e23d710a49c.png" id="237" name="Google Shape;237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846181" y="2554093"/>
            <a:ext cx="2685709" cy="157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423250" y="9145251"/>
            <a:ext cx="2864749" cy="11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286150" y="7708800"/>
            <a:ext cx="3248560" cy="10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376888c2602_0_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4493" y="2110878"/>
            <a:ext cx="14619019" cy="741216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76888c2602_0_92"/>
          <p:cNvSpPr txBox="1"/>
          <p:nvPr/>
        </p:nvSpPr>
        <p:spPr>
          <a:xfrm>
            <a:off x="243200" y="324250"/>
            <a:ext cx="172059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QT Jobs are scraped from a large online job database every month. </a:t>
            </a: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23250" y="9145251"/>
            <a:ext cx="2864749" cy="11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6150" y="9210850"/>
            <a:ext cx="3248560" cy="10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/>
          <p:nvPr/>
        </p:nvSpPr>
        <p:spPr>
          <a:xfrm>
            <a:off x="12995750" y="243200"/>
            <a:ext cx="13858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649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Methodology </a:t>
            </a:r>
            <a:endParaRPr b="0" i="0" sz="2800" u="none" cap="none" strike="noStrik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53" name="Google Shape;25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821531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3"/>
          <p:cNvSpPr txBox="1"/>
          <p:nvPr/>
        </p:nvSpPr>
        <p:spPr>
          <a:xfrm>
            <a:off x="12821525" y="7066425"/>
            <a:ext cx="54645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1" lang="en-US" sz="2000">
                <a:solidFill>
                  <a:schemeClr val="lt1"/>
                </a:solidFill>
              </a:rPr>
              <a:t>The Quantum Technology Job Market: Data Driven Analysis of 3641 Job Posts</a:t>
            </a:r>
            <a:endParaRPr i="1"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1"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1" lang="en-US" sz="2000">
                <a:solidFill>
                  <a:schemeClr val="lt1"/>
                </a:solidFill>
              </a:rPr>
              <a:t>Simon Goorney et al. </a:t>
            </a:r>
            <a:endParaRPr i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376888c2602_0_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7251" y="-2"/>
            <a:ext cx="13345111" cy="54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376888c2602_0_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96750" y="2774675"/>
            <a:ext cx="9212075" cy="745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376888c2602_0_153"/>
          <p:cNvSpPr txBox="1"/>
          <p:nvPr/>
        </p:nvSpPr>
        <p:spPr>
          <a:xfrm>
            <a:off x="405325" y="5856850"/>
            <a:ext cx="8126700" cy="39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</a:rPr>
              <a:t>-GPT-classification with a “human in the loop”</a:t>
            </a:r>
            <a:endParaRPr sz="3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</a:rPr>
              <a:t>-Data labelled and codebook generated by humans, revised through </a:t>
            </a:r>
            <a:r>
              <a:rPr lang="en-US" sz="3200">
                <a:solidFill>
                  <a:schemeClr val="lt1"/>
                </a:solidFill>
              </a:rPr>
              <a:t>multiple</a:t>
            </a:r>
            <a:r>
              <a:rPr lang="en-US" sz="3200">
                <a:solidFill>
                  <a:schemeClr val="lt1"/>
                </a:solidFill>
              </a:rPr>
              <a:t> iterations w/ GPT labelling and human verification.</a:t>
            </a:r>
            <a:endParaRPr sz="3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</a:rPr>
              <a:t>-Total F1 score of &gt;89% for all steps in final dataset. </a:t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"/>
          <p:cNvSpPr/>
          <p:nvPr/>
        </p:nvSpPr>
        <p:spPr>
          <a:xfrm>
            <a:off x="47100" y="1902450"/>
            <a:ext cx="181938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23250" y="9145251"/>
            <a:ext cx="2864749" cy="11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6150" y="9210850"/>
            <a:ext cx="3248560" cy="10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4"/>
          <p:cNvSpPr/>
          <p:nvPr/>
        </p:nvSpPr>
        <p:spPr>
          <a:xfrm>
            <a:off x="1384650" y="347450"/>
            <a:ext cx="13858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649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Data validation method - ca 200 job posts fully labelled by QT experts</a:t>
            </a:r>
            <a:endParaRPr b="0" i="0" sz="2800" u="none" cap="none" strike="noStrik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70" name="Google Shape;27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00" y="2297350"/>
            <a:ext cx="8655600" cy="642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41851" y="2390900"/>
            <a:ext cx="7095750" cy="49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 txBox="1"/>
          <p:nvPr/>
        </p:nvSpPr>
        <p:spPr>
          <a:xfrm>
            <a:off x="1997842" y="9492201"/>
            <a:ext cx="4734600" cy="800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Courgette"/>
                <a:ea typeface="Courgette"/>
                <a:cs typeface="Courgette"/>
                <a:sym typeface="Courgette"/>
              </a:rPr>
              <a:t>Preliminary data</a:t>
            </a:r>
            <a:endParaRPr b="0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4"/>
          <p:cNvSpPr txBox="1"/>
          <p:nvPr/>
        </p:nvSpPr>
        <p:spPr>
          <a:xfrm>
            <a:off x="14904250" y="6405150"/>
            <a:ext cx="1925400" cy="615600"/>
          </a:xfrm>
          <a:prstGeom prst="rect">
            <a:avLst/>
          </a:prstGeom>
          <a:noFill/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4"/>
          <p:cNvSpPr txBox="1"/>
          <p:nvPr/>
        </p:nvSpPr>
        <p:spPr>
          <a:xfrm>
            <a:off x="9445350" y="7464100"/>
            <a:ext cx="7792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Classification accuracy is at 89% or higher for all classification steps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158050" y="8627100"/>
            <a:ext cx="77922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Mapping the Quantum Workforce: Insights into the Worldwide Job Landscape</a:t>
            </a: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Simon Goorney, Jacob Sherson, et al.  In preparation </a:t>
            </a: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76888c2602_0_169"/>
          <p:cNvSpPr/>
          <p:nvPr/>
        </p:nvSpPr>
        <p:spPr>
          <a:xfrm>
            <a:off x="-18000" y="2093850"/>
            <a:ext cx="18324000" cy="559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376888c2602_0_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23250" y="9145251"/>
            <a:ext cx="2864749" cy="11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76888c2602_0_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6150" y="9210850"/>
            <a:ext cx="3248560" cy="10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76888c2602_0_169"/>
          <p:cNvSpPr/>
          <p:nvPr/>
        </p:nvSpPr>
        <p:spPr>
          <a:xfrm>
            <a:off x="1382650" y="427650"/>
            <a:ext cx="13858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649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Findings from job analysis</a:t>
            </a:r>
            <a:endParaRPr b="0" i="0" sz="2800" u="none" cap="none" strike="noStrik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84" name="Google Shape;284;g376888c2602_0_169"/>
          <p:cNvSpPr txBox="1"/>
          <p:nvPr/>
        </p:nvSpPr>
        <p:spPr>
          <a:xfrm>
            <a:off x="0" y="2760450"/>
            <a:ext cx="4506000" cy="49254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USA Leads by a significant margin over any individual country.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EU-27 is pretty much neck and neck though!</a:t>
            </a:r>
            <a:b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N.B China is almost entirely not represented on online job boards accessible in English…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76888c2602_0_169"/>
          <p:cNvSpPr txBox="1"/>
          <p:nvPr/>
        </p:nvSpPr>
        <p:spPr>
          <a:xfrm>
            <a:off x="10407250" y="57450"/>
            <a:ext cx="77922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Mapping the Quantum Workforce: Insights into the Worldwide Job Landscape</a:t>
            </a: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Simon Goorney, Jacob Sherson, et al. In preparation </a:t>
            </a: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376888c2602_0_1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5650" y="1677475"/>
            <a:ext cx="12656573" cy="71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376888c2602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662225" cy="570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76888c2602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7300" y="1231007"/>
            <a:ext cx="10500701" cy="60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76888c2602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23250" y="9145251"/>
            <a:ext cx="2864749" cy="11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76888c2602_0_1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86150" y="9210850"/>
            <a:ext cx="3248560" cy="10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76888c2602_0_179"/>
          <p:cNvSpPr txBox="1"/>
          <p:nvPr/>
        </p:nvSpPr>
        <p:spPr>
          <a:xfrm>
            <a:off x="775150" y="6710100"/>
            <a:ext cx="7590000" cy="1046700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-635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hiring practices in large companies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USA “tech giants”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6" name="Google Shape;296;g376888c2602_0_179"/>
          <p:cNvGrpSpPr/>
          <p:nvPr/>
        </p:nvGrpSpPr>
        <p:grpSpPr>
          <a:xfrm>
            <a:off x="9132879" y="2898050"/>
            <a:ext cx="8908119" cy="6004622"/>
            <a:chOff x="5280568" y="2254131"/>
            <a:chExt cx="3758700" cy="2516395"/>
          </a:xfrm>
        </p:grpSpPr>
        <p:sp>
          <p:nvSpPr>
            <p:cNvPr id="297" name="Google Shape;297;g376888c2602_0_179"/>
            <p:cNvSpPr txBox="1"/>
            <p:nvPr/>
          </p:nvSpPr>
          <p:spPr>
            <a:xfrm>
              <a:off x="5280568" y="4151326"/>
              <a:ext cx="3758700" cy="619200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F796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00" lIns="182850" spcFirstLastPara="1" rIns="182850" wrap="square" tIns="91400">
              <a:spAutoFit/>
            </a:bodyPr>
            <a:lstStyle/>
            <a:p>
              <a:pPr indent="-571500" lvl="0" marL="5715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USA is hiring in large companies</a:t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571500" lvl="0" marL="5715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EU-27 is hiring in small- intermediate size companies</a:t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8" name="Google Shape;298;g376888c2602_0_179"/>
            <p:cNvCxnSpPr/>
            <p:nvPr/>
          </p:nvCxnSpPr>
          <p:spPr>
            <a:xfrm rot="10800000">
              <a:off x="6373550" y="3433450"/>
              <a:ext cx="414600" cy="865500"/>
            </a:xfrm>
            <a:prstGeom prst="straightConnector1">
              <a:avLst/>
            </a:prstGeom>
            <a:noFill/>
            <a:ln cap="flat" cmpd="sng" w="28575">
              <a:solidFill>
                <a:srgbClr val="F5913F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99" name="Google Shape;299;g376888c2602_0_179"/>
            <p:cNvCxnSpPr/>
            <p:nvPr/>
          </p:nvCxnSpPr>
          <p:spPr>
            <a:xfrm rot="10800000">
              <a:off x="7505575" y="2254131"/>
              <a:ext cx="460500" cy="2117100"/>
            </a:xfrm>
            <a:prstGeom prst="straightConnector1">
              <a:avLst/>
            </a:prstGeom>
            <a:noFill/>
            <a:ln cap="flat" cmpd="sng" w="28575">
              <a:solidFill>
                <a:srgbClr val="F5913F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300" name="Google Shape;300;g376888c2602_0_179"/>
          <p:cNvSpPr txBox="1"/>
          <p:nvPr/>
        </p:nvSpPr>
        <p:spPr>
          <a:xfrm>
            <a:off x="6719800" y="5270550"/>
            <a:ext cx="18912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676</a:t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76888c2602_0_179"/>
          <p:cNvSpPr txBox="1"/>
          <p:nvPr/>
        </p:nvSpPr>
        <p:spPr>
          <a:xfrm>
            <a:off x="11995700" y="240550"/>
            <a:ext cx="6051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Company Size distribution</a:t>
            </a:r>
            <a:endParaRPr b="0" i="1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g376888c2602_0_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175"/>
            <a:ext cx="17268926" cy="9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376888c2602_0_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23250" y="9145251"/>
            <a:ext cx="2864749" cy="11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76888c2602_0_1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86150" y="9210850"/>
            <a:ext cx="3248560" cy="10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76888c2602_0_193"/>
          <p:cNvSpPr txBox="1"/>
          <p:nvPr/>
        </p:nvSpPr>
        <p:spPr>
          <a:xfrm>
            <a:off x="6719800" y="5270550"/>
            <a:ext cx="18912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676</a:t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76888c2602_0_193"/>
          <p:cNvSpPr txBox="1"/>
          <p:nvPr/>
        </p:nvSpPr>
        <p:spPr>
          <a:xfrm>
            <a:off x="10566850" y="7802939"/>
            <a:ext cx="7590000" cy="1908600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-635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hiring practices in large companies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USA “tech giants”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 1/3 of the dataset is in the top 30 biggest companies.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76888c2602_0_193"/>
          <p:cNvSpPr txBox="1"/>
          <p:nvPr/>
        </p:nvSpPr>
        <p:spPr>
          <a:xfrm>
            <a:off x="11693750" y="1127350"/>
            <a:ext cx="6051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Company Size </a:t>
            </a:r>
            <a:endParaRPr b="0" i="1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distribution</a:t>
            </a:r>
            <a:endParaRPr b="0" i="1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6888c2602_0_202"/>
          <p:cNvSpPr txBox="1"/>
          <p:nvPr/>
        </p:nvSpPr>
        <p:spPr>
          <a:xfrm>
            <a:off x="6719800" y="5270550"/>
            <a:ext cx="18912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g376888c2602_0_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86150" y="9210850"/>
            <a:ext cx="3248560" cy="1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376888c2602_0_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23252" y="9166749"/>
            <a:ext cx="2864749" cy="114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376888c2602_0_202"/>
          <p:cNvSpPr txBox="1"/>
          <p:nvPr/>
        </p:nvSpPr>
        <p:spPr>
          <a:xfrm>
            <a:off x="762000" y="9210850"/>
            <a:ext cx="106680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7.7% of EU27 jobs are from USA companies.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1.3% of USA jobs are from EU27 companies. A 6x difference!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g376888c2602_0_202"/>
          <p:cNvPicPr preferRelativeResize="0"/>
          <p:nvPr/>
        </p:nvPicPr>
        <p:blipFill rotWithShape="1">
          <a:blip r:embed="rId5">
            <a:alphaModFix/>
          </a:blip>
          <a:srcRect b="0" l="9698" r="0" t="0"/>
          <a:stretch/>
        </p:blipFill>
        <p:spPr>
          <a:xfrm>
            <a:off x="1812175" y="152400"/>
            <a:ext cx="15456526" cy="883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376888c2602_0_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775" y="1661599"/>
            <a:ext cx="8387198" cy="514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76888c2602_0_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23250" y="9145251"/>
            <a:ext cx="2864749" cy="11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376888c2602_0_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86150" y="9210850"/>
            <a:ext cx="3248560" cy="1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76888c2602_0_2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92323" y="6031959"/>
            <a:ext cx="1625976" cy="114153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376888c2602_0_210"/>
          <p:cNvSpPr txBox="1"/>
          <p:nvPr/>
        </p:nvSpPr>
        <p:spPr>
          <a:xfrm>
            <a:off x="479152" y="7234339"/>
            <a:ext cx="4399200" cy="1477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EU-27 hiring somewhat more in academia than USA</a:t>
            </a:r>
            <a:endParaRPr b="0" i="0" sz="2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0" name="Google Shape;330;g376888c2602_0_210"/>
          <p:cNvSpPr txBox="1"/>
          <p:nvPr/>
        </p:nvSpPr>
        <p:spPr>
          <a:xfrm>
            <a:off x="5539950" y="7234351"/>
            <a:ext cx="3150000" cy="1477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Corporate sector more varied in hiring practices </a:t>
            </a:r>
            <a:endParaRPr b="0" i="0" sz="2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1" name="Google Shape;331;g376888c2602_0_210"/>
          <p:cNvSpPr txBox="1"/>
          <p:nvPr/>
        </p:nvSpPr>
        <p:spPr>
          <a:xfrm>
            <a:off x="13866050" y="6526126"/>
            <a:ext cx="4257000" cy="2034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Substantial fraction of internship opportunities in both academia and companies - look into it!</a:t>
            </a:r>
            <a:endParaRPr b="0" i="0" sz="33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2" name="Google Shape;332;g376888c2602_0_210"/>
          <p:cNvSpPr txBox="1"/>
          <p:nvPr/>
        </p:nvSpPr>
        <p:spPr>
          <a:xfrm>
            <a:off x="9510750" y="5769800"/>
            <a:ext cx="4257000" cy="1403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Primarily postdoc and higher positions advertised on job boards</a:t>
            </a:r>
            <a:endParaRPr b="0" i="0" sz="2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3" name="Google Shape;333;g376888c2602_0_210"/>
          <p:cNvSpPr txBox="1"/>
          <p:nvPr/>
        </p:nvSpPr>
        <p:spPr>
          <a:xfrm>
            <a:off x="992526" y="183800"/>
            <a:ext cx="74274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Academia/Corporate jobs comparison</a:t>
            </a:r>
            <a:endParaRPr b="0" i="1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376888c2602_0_210"/>
          <p:cNvSpPr txBox="1"/>
          <p:nvPr/>
        </p:nvSpPr>
        <p:spPr>
          <a:xfrm>
            <a:off x="214800" y="9014150"/>
            <a:ext cx="77922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Mapping the Quantum Workforce: Insights into the Worldwide Job Landscape</a:t>
            </a: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Simon Goorney, Jacob Sherson, et al. In preparation </a:t>
            </a: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5" name="Google Shape;335;g376888c2602_0_210"/>
          <p:cNvCxnSpPr/>
          <p:nvPr/>
        </p:nvCxnSpPr>
        <p:spPr>
          <a:xfrm flipH="1" rot="10800000">
            <a:off x="11963400" y="6662400"/>
            <a:ext cx="1981200" cy="843300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" name="Google Shape;336;g376888c2602_0_210"/>
          <p:cNvSpPr txBox="1"/>
          <p:nvPr/>
        </p:nvSpPr>
        <p:spPr>
          <a:xfrm>
            <a:off x="8991600" y="7505700"/>
            <a:ext cx="4399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Role for the qualification profiles in structuring job posts? 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g376888c2602_0_2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81079" y="152400"/>
            <a:ext cx="9854519" cy="528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/>
          <p:nvPr/>
        </p:nvSpPr>
        <p:spPr>
          <a:xfrm>
            <a:off x="9355015" y="6270361"/>
            <a:ext cx="8933100" cy="2099100"/>
          </a:xfrm>
          <a:prstGeom prst="rect">
            <a:avLst/>
          </a:prstGeom>
          <a:solidFill>
            <a:srgbClr val="000000">
              <a:alpha val="3255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/>
          <p:nvPr/>
        </p:nvSpPr>
        <p:spPr>
          <a:xfrm>
            <a:off x="8787276" y="6433744"/>
            <a:ext cx="9508800" cy="1768800"/>
          </a:xfrm>
          <a:prstGeom prst="rect">
            <a:avLst/>
          </a:prstGeom>
          <a:solidFill>
            <a:srgbClr val="EC634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" name="Google Shape;155;p2"/>
          <p:cNvCxnSpPr/>
          <p:nvPr/>
        </p:nvCxnSpPr>
        <p:spPr>
          <a:xfrm rot="-5400000">
            <a:off x="15939730" y="3593294"/>
            <a:ext cx="2456700" cy="0"/>
          </a:xfrm>
          <a:prstGeom prst="straightConnector1">
            <a:avLst/>
          </a:prstGeom>
          <a:noFill/>
          <a:ln cap="rnd" cmpd="sng" w="2857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6" name="Google Shape;156;p2"/>
          <p:cNvCxnSpPr/>
          <p:nvPr/>
        </p:nvCxnSpPr>
        <p:spPr>
          <a:xfrm>
            <a:off x="-130020" y="9248775"/>
            <a:ext cx="18852900" cy="0"/>
          </a:xfrm>
          <a:prstGeom prst="straightConnector1">
            <a:avLst/>
          </a:prstGeom>
          <a:noFill/>
          <a:ln cap="rnd" cmpd="sng" w="2857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7" name="Google Shape;157;p2"/>
          <p:cNvSpPr/>
          <p:nvPr/>
        </p:nvSpPr>
        <p:spPr>
          <a:xfrm>
            <a:off x="397859" y="1955747"/>
            <a:ext cx="8421501" cy="6797728"/>
          </a:xfrm>
          <a:custGeom>
            <a:rect b="b" l="l" r="r" t="t"/>
            <a:pathLst>
              <a:path extrusionOk="0" h="6797728" w="8421501">
                <a:moveTo>
                  <a:pt x="0" y="0"/>
                </a:moveTo>
                <a:lnTo>
                  <a:pt x="8421501" y="0"/>
                </a:lnTo>
                <a:lnTo>
                  <a:pt x="8421501" y="6797728"/>
                </a:lnTo>
                <a:lnTo>
                  <a:pt x="0" y="67977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29" r="-782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9355015" y="2679217"/>
            <a:ext cx="7904400" cy="19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Job opportunities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9588175" y="6433748"/>
            <a:ext cx="7671000" cy="16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4074" lvl="1" marL="788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50"/>
              <a:buFont typeface="Arial"/>
              <a:buChar char="•"/>
            </a:pPr>
            <a:r>
              <a:rPr b="0" i="0" lang="en-US" sz="36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There are more jobs than there are applicants on qt.eu!!!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787567" y="9672534"/>
            <a:ext cx="589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simon.goorney@mgmt.au.dk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161" name="Google Shape;161;p2"/>
          <p:cNvPicPr preferRelativeResize="0"/>
          <p:nvPr/>
        </p:nvPicPr>
        <p:blipFill rotWithShape="1">
          <a:blip r:embed="rId5">
            <a:alphaModFix/>
          </a:blip>
          <a:srcRect b="35690" l="54556" r="27981" t="41112"/>
          <a:stretch/>
        </p:blipFill>
        <p:spPr>
          <a:xfrm>
            <a:off x="0" y="9389048"/>
            <a:ext cx="644585" cy="85635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"/>
          <p:cNvSpPr txBox="1"/>
          <p:nvPr/>
        </p:nvSpPr>
        <p:spPr>
          <a:xfrm>
            <a:off x="787575" y="451525"/>
            <a:ext cx="169566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When I first started: the problem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376888c2602_0_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23250" y="9145251"/>
            <a:ext cx="2864749" cy="11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376888c2602_0_2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6150" y="9210850"/>
            <a:ext cx="3248560" cy="10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376888c2602_0_226"/>
          <p:cNvSpPr txBox="1"/>
          <p:nvPr/>
        </p:nvSpPr>
        <p:spPr>
          <a:xfrm>
            <a:off x="170200" y="6780901"/>
            <a:ext cx="4694400" cy="1477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Strong presence of physics but also a growing demand of interdisciplinary profiles </a:t>
            </a:r>
            <a:endParaRPr b="0" i="0" sz="2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5" name="Google Shape;345;g376888c2602_0_226"/>
          <p:cNvSpPr txBox="1"/>
          <p:nvPr/>
        </p:nvSpPr>
        <p:spPr>
          <a:xfrm>
            <a:off x="12780950" y="2691826"/>
            <a:ext cx="4694400" cy="912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United States hires more engineering</a:t>
            </a:r>
            <a:endParaRPr b="0" i="0" sz="2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6" name="Google Shape;346;g376888c2602_0_226"/>
          <p:cNvSpPr txBox="1"/>
          <p:nvPr/>
        </p:nvSpPr>
        <p:spPr>
          <a:xfrm>
            <a:off x="2883100" y="8814850"/>
            <a:ext cx="4539600" cy="912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 for specific degrees in “QT” higher in Europe </a:t>
            </a:r>
            <a:endParaRPr b="1" i="0" sz="2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47" name="Google Shape;347;g376888c2602_0_226"/>
          <p:cNvCxnSpPr>
            <a:stCxn id="346" idx="1"/>
          </p:cNvCxnSpPr>
          <p:nvPr/>
        </p:nvCxnSpPr>
        <p:spPr>
          <a:xfrm rot="10800000">
            <a:off x="2019100" y="8344750"/>
            <a:ext cx="864000" cy="926400"/>
          </a:xfrm>
          <a:prstGeom prst="straightConnector1">
            <a:avLst/>
          </a:prstGeom>
          <a:noFill/>
          <a:ln cap="flat" cmpd="sng" w="9525">
            <a:solidFill>
              <a:srgbClr val="ED7D3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48" name="Google Shape;348;g376888c2602_0_226"/>
          <p:cNvCxnSpPr>
            <a:stCxn id="345" idx="2"/>
          </p:cNvCxnSpPr>
          <p:nvPr/>
        </p:nvCxnSpPr>
        <p:spPr>
          <a:xfrm>
            <a:off x="15128150" y="3604426"/>
            <a:ext cx="82200" cy="365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9" name="Google Shape;349;g376888c2602_0_226"/>
          <p:cNvSpPr/>
          <p:nvPr/>
        </p:nvSpPr>
        <p:spPr>
          <a:xfrm>
            <a:off x="13797050" y="8674350"/>
            <a:ext cx="1129800" cy="1303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376888c2602_0_226"/>
          <p:cNvSpPr txBox="1"/>
          <p:nvPr/>
        </p:nvSpPr>
        <p:spPr>
          <a:xfrm>
            <a:off x="11213150" y="1214666"/>
            <a:ext cx="74274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Degree subject distribution</a:t>
            </a:r>
            <a:endParaRPr b="0" i="1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376888c2602_0_226"/>
          <p:cNvSpPr txBox="1"/>
          <p:nvPr/>
        </p:nvSpPr>
        <p:spPr>
          <a:xfrm>
            <a:off x="10959391" y="60050"/>
            <a:ext cx="77922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Quantum Technology Job Market: Data Driven Analysis of 3641 Job Posts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Simon Goorney, Jacob Sherson, et al. </a:t>
            </a:r>
            <a:b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g376888c2602_0_226"/>
          <p:cNvPicPr preferRelativeResize="0"/>
          <p:nvPr/>
        </p:nvPicPr>
        <p:blipFill rotWithShape="1">
          <a:blip r:embed="rId5">
            <a:alphaModFix/>
          </a:blip>
          <a:srcRect b="0" l="12556" r="0" t="0"/>
          <a:stretch/>
        </p:blipFill>
        <p:spPr>
          <a:xfrm>
            <a:off x="170200" y="277860"/>
            <a:ext cx="10789200" cy="618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376888c2602_0_2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4751" y="4677443"/>
            <a:ext cx="10593250" cy="5684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g376888c2602_0_226"/>
          <p:cNvCxnSpPr>
            <a:stCxn id="346" idx="3"/>
          </p:cNvCxnSpPr>
          <p:nvPr/>
        </p:nvCxnSpPr>
        <p:spPr>
          <a:xfrm flipH="1" rot="10800000">
            <a:off x="7422700" y="8495050"/>
            <a:ext cx="6256200" cy="776100"/>
          </a:xfrm>
          <a:prstGeom prst="straightConnector1">
            <a:avLst/>
          </a:prstGeom>
          <a:noFill/>
          <a:ln cap="flat" cmpd="sng" w="9525">
            <a:solidFill>
              <a:srgbClr val="ED7D3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55" name="Google Shape;355;g376888c2602_0_226"/>
          <p:cNvSpPr/>
          <p:nvPr/>
        </p:nvSpPr>
        <p:spPr>
          <a:xfrm>
            <a:off x="12983050" y="6746175"/>
            <a:ext cx="1467000" cy="2313300"/>
          </a:xfrm>
          <a:prstGeom prst="ellipse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g376888c2602_0_2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23250" y="9145251"/>
            <a:ext cx="2864749" cy="11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376888c2602_0_2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6150" y="9210850"/>
            <a:ext cx="3248560" cy="10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376888c2602_0_243"/>
          <p:cNvSpPr txBox="1"/>
          <p:nvPr/>
        </p:nvSpPr>
        <p:spPr>
          <a:xfrm>
            <a:off x="358299" y="6240625"/>
            <a:ext cx="7654200" cy="3197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-641350" lvl="0" marL="914400" marR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Larger companies hiring more PhD graduates, as they fulfill very technical roles 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Larger companies may offer more internships as part of their strategy to attract and develop talent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76888c2602_0_243"/>
          <p:cNvSpPr txBox="1"/>
          <p:nvPr/>
        </p:nvSpPr>
        <p:spPr>
          <a:xfrm>
            <a:off x="11247075" y="376125"/>
            <a:ext cx="74274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Degree level distribution</a:t>
            </a:r>
            <a:endParaRPr b="0" i="1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376888c2602_0_243"/>
          <p:cNvSpPr txBox="1"/>
          <p:nvPr/>
        </p:nvSpPr>
        <p:spPr>
          <a:xfrm>
            <a:off x="10014326" y="7911776"/>
            <a:ext cx="77922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376888c2602_0_243"/>
          <p:cNvSpPr txBox="1"/>
          <p:nvPr/>
        </p:nvSpPr>
        <p:spPr>
          <a:xfrm>
            <a:off x="9598478" y="7847181"/>
            <a:ext cx="77922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Quantum Technology Job Market: Data Driven Analysis of 3641 Job Posts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Simon Goorney, Jacob Sherson, et al. </a:t>
            </a:r>
            <a:b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g376888c2602_0_2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9"/>
            <a:ext cx="9283850" cy="518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76888c2602_0_2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33225" y="3286725"/>
            <a:ext cx="9754775" cy="4625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6888c2602_0_263"/>
          <p:cNvSpPr txBox="1"/>
          <p:nvPr/>
        </p:nvSpPr>
        <p:spPr>
          <a:xfrm>
            <a:off x="304800" y="304800"/>
            <a:ext cx="6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376888c2602_0_263"/>
          <p:cNvSpPr txBox="1"/>
          <p:nvPr/>
        </p:nvSpPr>
        <p:spPr>
          <a:xfrm>
            <a:off x="-99925" y="1834675"/>
            <a:ext cx="18042000" cy="8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US" sz="5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-The national strategies demonstrate a clearly increasing focus on commercialisation and applications of QT</a:t>
            </a:r>
            <a:r>
              <a:rPr i="1" lang="en-US" sz="50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endParaRPr i="1" sz="500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i="1" sz="500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i="1" lang="en-US" sz="50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-But the j</a:t>
            </a:r>
            <a:r>
              <a:rPr b="0" i="1" lang="en-US" sz="5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ob marketplace shows signs that we are still in fairly early stages</a:t>
            </a:r>
            <a:r>
              <a:rPr i="1" lang="en-US" sz="50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b="0" i="1" lang="en-US" sz="5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0" i="1" sz="5000" u="none" cap="none" strike="noStrik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i="1" sz="500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US" sz="5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-If you speak to industry professionals, </a:t>
            </a:r>
            <a:r>
              <a:rPr i="1" lang="en-US" sz="50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many of them say that they find it hard to fill technical roles in QT. How can we address that? </a:t>
            </a:r>
            <a:endParaRPr i="1" sz="500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i="1" sz="500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i="1" lang="en-US" sz="50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-Education programs? </a:t>
            </a:r>
            <a:endParaRPr i="1" sz="500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74" name="Google Shape;374;g376888c2602_0_263"/>
          <p:cNvSpPr txBox="1"/>
          <p:nvPr/>
        </p:nvSpPr>
        <p:spPr>
          <a:xfrm>
            <a:off x="3141225" y="364775"/>
            <a:ext cx="126663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00" u="sng">
                <a:solidFill>
                  <a:schemeClr val="lt1"/>
                </a:solidFill>
              </a:rPr>
              <a:t>Outlook</a:t>
            </a:r>
            <a:endParaRPr sz="5900" u="sng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76888c2602_0_254"/>
          <p:cNvSpPr txBox="1"/>
          <p:nvPr/>
        </p:nvSpPr>
        <p:spPr>
          <a:xfrm>
            <a:off x="304800" y="304800"/>
            <a:ext cx="6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76888c2602_0_254"/>
          <p:cNvSpPr txBox="1"/>
          <p:nvPr/>
        </p:nvSpPr>
        <p:spPr>
          <a:xfrm>
            <a:off x="76200" y="8801100"/>
            <a:ext cx="77922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Quantum Technology Job Market: Data Driven Analysis of 3641 Job Posts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Simon Goorney, Jacob Sherson, et al. </a:t>
            </a:r>
            <a:br>
              <a:rPr b="0" i="1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1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76888c2602_0_254"/>
          <p:cNvSpPr txBox="1"/>
          <p:nvPr/>
        </p:nvSpPr>
        <p:spPr>
          <a:xfrm>
            <a:off x="0" y="0"/>
            <a:ext cx="62508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1" lang="en-US" sz="7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What about education opportunities? </a:t>
            </a:r>
            <a:endParaRPr b="0" i="1" sz="7000" u="none" cap="none" strike="noStrik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82" name="Google Shape;382;g376888c2602_0_254"/>
          <p:cNvPicPr preferRelativeResize="0"/>
          <p:nvPr/>
        </p:nvPicPr>
        <p:blipFill rotWithShape="1">
          <a:blip r:embed="rId3">
            <a:alphaModFix/>
          </a:blip>
          <a:srcRect b="14587" l="11503" r="65345" t="23546"/>
          <a:stretch/>
        </p:blipFill>
        <p:spPr>
          <a:xfrm>
            <a:off x="831375" y="3429000"/>
            <a:ext cx="7993943" cy="6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76888c2602_0_2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801" y="-101262"/>
            <a:ext cx="8415251" cy="70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376888c2602_0_254"/>
          <p:cNvSpPr txBox="1"/>
          <p:nvPr/>
        </p:nvSpPr>
        <p:spPr>
          <a:xfrm>
            <a:off x="9240625" y="7256200"/>
            <a:ext cx="8877300" cy="18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programs are becoming more interdisciplinary and offering more hands-on experience. 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Goorney et al </a:t>
            </a:r>
            <a:r>
              <a:rPr b="0" i="1" lang="en-US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Quantum Technology Masters’s: A shortcut to the quantum industry?</a:t>
            </a:r>
            <a:endParaRPr b="0" i="1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76888c2602_0_295"/>
          <p:cNvSpPr txBox="1"/>
          <p:nvPr/>
        </p:nvSpPr>
        <p:spPr>
          <a:xfrm>
            <a:off x="128600" y="189150"/>
            <a:ext cx="18159300" cy="26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5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Perhaps we should not be too hasty. What do graduates actually need to know? </a:t>
            </a:r>
            <a:br>
              <a:rPr lang="en-US" sz="5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</a:br>
            <a:r>
              <a:rPr b="0" i="0" lang="en-US" sz="5800" u="sng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Competence Framework for Q</a:t>
            </a:r>
            <a:r>
              <a:rPr lang="en-US" sz="5800" u="sng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</a:t>
            </a:r>
            <a:endParaRPr b="0" i="0" sz="1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76888c2602_0_295"/>
          <p:cNvSpPr txBox="1"/>
          <p:nvPr/>
        </p:nvSpPr>
        <p:spPr>
          <a:xfrm>
            <a:off x="1198436" y="7258514"/>
            <a:ext cx="6589200" cy="20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71"/>
              <a:buFont typeface="Arial"/>
              <a:buNone/>
            </a:pPr>
            <a:r>
              <a:rPr b="0" i="0" lang="en-US" sz="4471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Building a common language for curricula and skills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g376888c2602_0_295"/>
          <p:cNvPicPr preferRelativeResize="0"/>
          <p:nvPr/>
        </p:nvPicPr>
        <p:blipFill rotWithShape="1">
          <a:blip r:embed="rId3">
            <a:alphaModFix/>
          </a:blip>
          <a:srcRect b="0" l="0" r="0" t="1787"/>
          <a:stretch/>
        </p:blipFill>
        <p:spPr>
          <a:xfrm>
            <a:off x="9924525" y="2867550"/>
            <a:ext cx="8039200" cy="72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76888c2602_0_295"/>
          <p:cNvPicPr preferRelativeResize="0"/>
          <p:nvPr/>
        </p:nvPicPr>
        <p:blipFill rotWithShape="1">
          <a:blip r:embed="rId4">
            <a:alphaModFix/>
          </a:blip>
          <a:srcRect b="0" l="0" r="15454" t="0"/>
          <a:stretch/>
        </p:blipFill>
        <p:spPr>
          <a:xfrm>
            <a:off x="128588" y="3874810"/>
            <a:ext cx="8705323" cy="30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376888c2602_0_295"/>
          <p:cNvSpPr txBox="1"/>
          <p:nvPr/>
        </p:nvSpPr>
        <p:spPr>
          <a:xfrm>
            <a:off x="787567" y="9672534"/>
            <a:ext cx="589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simon.goorney@mgmt.au.dk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394" name="Google Shape;394;g376888c2602_0_295"/>
          <p:cNvPicPr preferRelativeResize="0"/>
          <p:nvPr/>
        </p:nvPicPr>
        <p:blipFill rotWithShape="1">
          <a:blip r:embed="rId6">
            <a:alphaModFix/>
          </a:blip>
          <a:srcRect b="35690" l="54556" r="27980" t="41111"/>
          <a:stretch/>
        </p:blipFill>
        <p:spPr>
          <a:xfrm>
            <a:off x="0" y="9389048"/>
            <a:ext cx="644585" cy="856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376888c2602_0_333"/>
          <p:cNvGrpSpPr/>
          <p:nvPr/>
        </p:nvGrpSpPr>
        <p:grpSpPr>
          <a:xfrm>
            <a:off x="671370" y="8038752"/>
            <a:ext cx="16945260" cy="1538454"/>
            <a:chOff x="0" y="0"/>
            <a:chExt cx="22593680" cy="2051272"/>
          </a:xfrm>
        </p:grpSpPr>
        <p:sp>
          <p:nvSpPr>
            <p:cNvPr id="400" name="Google Shape;400;g376888c2602_0_333"/>
            <p:cNvSpPr/>
            <p:nvPr/>
          </p:nvSpPr>
          <p:spPr>
            <a:xfrm>
              <a:off x="7617703" y="164520"/>
              <a:ext cx="1725754" cy="678130"/>
            </a:xfrm>
            <a:custGeom>
              <a:rect b="b" l="l" r="r" t="t"/>
              <a:pathLst>
                <a:path extrusionOk="0" h="678130" w="1725754">
                  <a:moveTo>
                    <a:pt x="0" y="0"/>
                  </a:moveTo>
                  <a:lnTo>
                    <a:pt x="1725754" y="0"/>
                  </a:lnTo>
                  <a:lnTo>
                    <a:pt x="1725754" y="678130"/>
                  </a:lnTo>
                  <a:lnTo>
                    <a:pt x="0" y="6781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92165" l="-29129" r="-27118" t="-88954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g376888c2602_0_333"/>
            <p:cNvSpPr/>
            <p:nvPr/>
          </p:nvSpPr>
          <p:spPr>
            <a:xfrm>
              <a:off x="18122679" y="164520"/>
              <a:ext cx="1549053" cy="682874"/>
            </a:xfrm>
            <a:custGeom>
              <a:rect b="b" l="l" r="r" t="t"/>
              <a:pathLst>
                <a:path extrusionOk="0" h="682874" w="1549053">
                  <a:moveTo>
                    <a:pt x="0" y="0"/>
                  </a:moveTo>
                  <a:lnTo>
                    <a:pt x="1549053" y="0"/>
                  </a:lnTo>
                  <a:lnTo>
                    <a:pt x="1549053" y="682875"/>
                  </a:lnTo>
                  <a:lnTo>
                    <a:pt x="0" y="682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g376888c2602_0_333"/>
            <p:cNvSpPr/>
            <p:nvPr/>
          </p:nvSpPr>
          <p:spPr>
            <a:xfrm>
              <a:off x="4178552" y="156302"/>
              <a:ext cx="1835336" cy="682874"/>
            </a:xfrm>
            <a:custGeom>
              <a:rect b="b" l="l" r="r" t="t"/>
              <a:pathLst>
                <a:path extrusionOk="0" h="682874" w="1835336">
                  <a:moveTo>
                    <a:pt x="0" y="0"/>
                  </a:moveTo>
                  <a:lnTo>
                    <a:pt x="1835337" y="0"/>
                  </a:lnTo>
                  <a:lnTo>
                    <a:pt x="1835337" y="682875"/>
                  </a:lnTo>
                  <a:lnTo>
                    <a:pt x="0" y="682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g376888c2602_0_333"/>
            <p:cNvSpPr/>
            <p:nvPr/>
          </p:nvSpPr>
          <p:spPr>
            <a:xfrm>
              <a:off x="0" y="1043496"/>
              <a:ext cx="1921995" cy="1007776"/>
            </a:xfrm>
            <a:custGeom>
              <a:rect b="b" l="l" r="r" t="t"/>
              <a:pathLst>
                <a:path extrusionOk="0" h="1007776" w="1921995">
                  <a:moveTo>
                    <a:pt x="0" y="0"/>
                  </a:moveTo>
                  <a:lnTo>
                    <a:pt x="1921995" y="0"/>
                  </a:lnTo>
                  <a:lnTo>
                    <a:pt x="1921995" y="1007776"/>
                  </a:lnTo>
                  <a:lnTo>
                    <a:pt x="0" y="10077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g376888c2602_0_333"/>
            <p:cNvSpPr/>
            <p:nvPr/>
          </p:nvSpPr>
          <p:spPr>
            <a:xfrm>
              <a:off x="11587469" y="35030"/>
              <a:ext cx="1751756" cy="804147"/>
            </a:xfrm>
            <a:custGeom>
              <a:rect b="b" l="l" r="r" t="t"/>
              <a:pathLst>
                <a:path extrusionOk="0" h="804147" w="1751756">
                  <a:moveTo>
                    <a:pt x="0" y="0"/>
                  </a:moveTo>
                  <a:lnTo>
                    <a:pt x="1751757" y="0"/>
                  </a:lnTo>
                  <a:lnTo>
                    <a:pt x="1751757" y="804147"/>
                  </a:lnTo>
                  <a:lnTo>
                    <a:pt x="0" y="8041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g376888c2602_0_333"/>
            <p:cNvSpPr/>
            <p:nvPr/>
          </p:nvSpPr>
          <p:spPr>
            <a:xfrm>
              <a:off x="14575550" y="1368705"/>
              <a:ext cx="1179475" cy="558915"/>
            </a:xfrm>
            <a:custGeom>
              <a:rect b="b" l="l" r="r" t="t"/>
              <a:pathLst>
                <a:path extrusionOk="0" h="558915" w="1179475">
                  <a:moveTo>
                    <a:pt x="0" y="0"/>
                  </a:moveTo>
                  <a:lnTo>
                    <a:pt x="1179475" y="0"/>
                  </a:lnTo>
                  <a:lnTo>
                    <a:pt x="1179475" y="558915"/>
                  </a:lnTo>
                  <a:lnTo>
                    <a:pt x="0" y="55891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g376888c2602_0_333"/>
            <p:cNvSpPr/>
            <p:nvPr/>
          </p:nvSpPr>
          <p:spPr>
            <a:xfrm>
              <a:off x="16233397" y="120434"/>
              <a:ext cx="1376986" cy="672006"/>
            </a:xfrm>
            <a:custGeom>
              <a:rect b="b" l="l" r="r" t="t"/>
              <a:pathLst>
                <a:path extrusionOk="0" h="672006" w="1376986">
                  <a:moveTo>
                    <a:pt x="0" y="0"/>
                  </a:moveTo>
                  <a:lnTo>
                    <a:pt x="1376986" y="0"/>
                  </a:lnTo>
                  <a:lnTo>
                    <a:pt x="1376986" y="672006"/>
                  </a:lnTo>
                  <a:lnTo>
                    <a:pt x="0" y="6720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g376888c2602_0_333"/>
            <p:cNvSpPr/>
            <p:nvPr/>
          </p:nvSpPr>
          <p:spPr>
            <a:xfrm>
              <a:off x="6417998" y="1231547"/>
              <a:ext cx="1583391" cy="638244"/>
            </a:xfrm>
            <a:custGeom>
              <a:rect b="b" l="l" r="r" t="t"/>
              <a:pathLst>
                <a:path extrusionOk="0" h="638244" w="1583391">
                  <a:moveTo>
                    <a:pt x="0" y="0"/>
                  </a:moveTo>
                  <a:lnTo>
                    <a:pt x="1583391" y="0"/>
                  </a:lnTo>
                  <a:lnTo>
                    <a:pt x="1583391" y="638243"/>
                  </a:lnTo>
                  <a:lnTo>
                    <a:pt x="0" y="6382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g376888c2602_0_333"/>
            <p:cNvSpPr/>
            <p:nvPr/>
          </p:nvSpPr>
          <p:spPr>
            <a:xfrm>
              <a:off x="9589459" y="56184"/>
              <a:ext cx="1480407" cy="786466"/>
            </a:xfrm>
            <a:custGeom>
              <a:rect b="b" l="l" r="r" t="t"/>
              <a:pathLst>
                <a:path extrusionOk="0" h="786466" w="1480407">
                  <a:moveTo>
                    <a:pt x="0" y="0"/>
                  </a:moveTo>
                  <a:lnTo>
                    <a:pt x="1480407" y="0"/>
                  </a:lnTo>
                  <a:lnTo>
                    <a:pt x="1480407" y="786466"/>
                  </a:lnTo>
                  <a:lnTo>
                    <a:pt x="0" y="7864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g376888c2602_0_333"/>
            <p:cNvSpPr/>
            <p:nvPr/>
          </p:nvSpPr>
          <p:spPr>
            <a:xfrm>
              <a:off x="11311715" y="1196728"/>
              <a:ext cx="2873512" cy="707882"/>
            </a:xfrm>
            <a:custGeom>
              <a:rect b="b" l="l" r="r" t="t"/>
              <a:pathLst>
                <a:path extrusionOk="0" h="707882" w="2873512">
                  <a:moveTo>
                    <a:pt x="0" y="0"/>
                  </a:moveTo>
                  <a:lnTo>
                    <a:pt x="2873511" y="0"/>
                  </a:lnTo>
                  <a:lnTo>
                    <a:pt x="2873511" y="707882"/>
                  </a:lnTo>
                  <a:lnTo>
                    <a:pt x="0" y="7078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-3669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g376888c2602_0_333"/>
            <p:cNvSpPr/>
            <p:nvPr/>
          </p:nvSpPr>
          <p:spPr>
            <a:xfrm>
              <a:off x="13970518" y="120434"/>
              <a:ext cx="1626280" cy="657966"/>
            </a:xfrm>
            <a:custGeom>
              <a:rect b="b" l="l" r="r" t="t"/>
              <a:pathLst>
                <a:path extrusionOk="0" h="657966" w="1626280">
                  <a:moveTo>
                    <a:pt x="0" y="0"/>
                  </a:moveTo>
                  <a:lnTo>
                    <a:pt x="1626280" y="0"/>
                  </a:lnTo>
                  <a:lnTo>
                    <a:pt x="1626280" y="657966"/>
                  </a:lnTo>
                  <a:lnTo>
                    <a:pt x="0" y="657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g376888c2602_0_333"/>
            <p:cNvSpPr/>
            <p:nvPr/>
          </p:nvSpPr>
          <p:spPr>
            <a:xfrm>
              <a:off x="2161113" y="1227262"/>
              <a:ext cx="1779851" cy="646813"/>
            </a:xfrm>
            <a:custGeom>
              <a:rect b="b" l="l" r="r" t="t"/>
              <a:pathLst>
                <a:path extrusionOk="0" h="646813" w="1779851">
                  <a:moveTo>
                    <a:pt x="0" y="0"/>
                  </a:moveTo>
                  <a:lnTo>
                    <a:pt x="1779851" y="0"/>
                  </a:lnTo>
                  <a:lnTo>
                    <a:pt x="1779851" y="646813"/>
                  </a:lnTo>
                  <a:lnTo>
                    <a:pt x="0" y="646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g376888c2602_0_333"/>
            <p:cNvSpPr/>
            <p:nvPr/>
          </p:nvSpPr>
          <p:spPr>
            <a:xfrm>
              <a:off x="20074101" y="1242615"/>
              <a:ext cx="686355" cy="736171"/>
            </a:xfrm>
            <a:custGeom>
              <a:rect b="b" l="l" r="r" t="t"/>
              <a:pathLst>
                <a:path extrusionOk="0" h="736171" w="686355">
                  <a:moveTo>
                    <a:pt x="0" y="0"/>
                  </a:moveTo>
                  <a:lnTo>
                    <a:pt x="686356" y="0"/>
                  </a:lnTo>
                  <a:lnTo>
                    <a:pt x="686356" y="736171"/>
                  </a:lnTo>
                  <a:lnTo>
                    <a:pt x="0" y="7361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-21428" l="-31039" r="-30639" t="-29318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g376888c2602_0_333"/>
            <p:cNvSpPr/>
            <p:nvPr/>
          </p:nvSpPr>
          <p:spPr>
            <a:xfrm>
              <a:off x="8255948" y="1220798"/>
              <a:ext cx="1078952" cy="561055"/>
            </a:xfrm>
            <a:custGeom>
              <a:rect b="b" l="l" r="r" t="t"/>
              <a:pathLst>
                <a:path extrusionOk="0" h="561055" w="1078952">
                  <a:moveTo>
                    <a:pt x="0" y="0"/>
                  </a:moveTo>
                  <a:lnTo>
                    <a:pt x="1078952" y="0"/>
                  </a:lnTo>
                  <a:lnTo>
                    <a:pt x="1078952" y="561055"/>
                  </a:lnTo>
                  <a:lnTo>
                    <a:pt x="0" y="5610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g376888c2602_0_333"/>
            <p:cNvSpPr/>
            <p:nvPr/>
          </p:nvSpPr>
          <p:spPr>
            <a:xfrm>
              <a:off x="9727143" y="1206876"/>
              <a:ext cx="1484667" cy="667199"/>
            </a:xfrm>
            <a:custGeom>
              <a:rect b="b" l="l" r="r" t="t"/>
              <a:pathLst>
                <a:path extrusionOk="0" h="667199" w="1484667">
                  <a:moveTo>
                    <a:pt x="0" y="0"/>
                  </a:moveTo>
                  <a:lnTo>
                    <a:pt x="1484667" y="0"/>
                  </a:lnTo>
                  <a:lnTo>
                    <a:pt x="1484667" y="667199"/>
                  </a:lnTo>
                  <a:lnTo>
                    <a:pt x="0" y="6671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-35237" l="-33518" r="-33298" t="-36577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g376888c2602_0_333"/>
            <p:cNvSpPr/>
            <p:nvPr/>
          </p:nvSpPr>
          <p:spPr>
            <a:xfrm>
              <a:off x="19917806" y="0"/>
              <a:ext cx="842650" cy="842650"/>
            </a:xfrm>
            <a:custGeom>
              <a:rect b="b" l="l" r="r" t="t"/>
              <a:pathLst>
                <a:path extrusionOk="0" h="842650" w="842650">
                  <a:moveTo>
                    <a:pt x="0" y="0"/>
                  </a:moveTo>
                  <a:lnTo>
                    <a:pt x="842651" y="0"/>
                  </a:lnTo>
                  <a:lnTo>
                    <a:pt x="842651" y="842650"/>
                  </a:lnTo>
                  <a:lnTo>
                    <a:pt x="0" y="8426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g376888c2602_0_333"/>
            <p:cNvSpPr/>
            <p:nvPr/>
          </p:nvSpPr>
          <p:spPr>
            <a:xfrm>
              <a:off x="18076097" y="1350368"/>
              <a:ext cx="1526546" cy="519422"/>
            </a:xfrm>
            <a:custGeom>
              <a:rect b="b" l="l" r="r" t="t"/>
              <a:pathLst>
                <a:path extrusionOk="0" h="519422" w="1526546">
                  <a:moveTo>
                    <a:pt x="0" y="0"/>
                  </a:moveTo>
                  <a:lnTo>
                    <a:pt x="1526546" y="0"/>
                  </a:lnTo>
                  <a:lnTo>
                    <a:pt x="1526546" y="519422"/>
                  </a:lnTo>
                  <a:lnTo>
                    <a:pt x="0" y="51942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g376888c2602_0_333"/>
            <p:cNvSpPr/>
            <p:nvPr/>
          </p:nvSpPr>
          <p:spPr>
            <a:xfrm>
              <a:off x="4178552" y="1173718"/>
              <a:ext cx="1986755" cy="753902"/>
            </a:xfrm>
            <a:custGeom>
              <a:rect b="b" l="l" r="r" t="t"/>
              <a:pathLst>
                <a:path extrusionOk="0" h="753902" w="1986755">
                  <a:moveTo>
                    <a:pt x="0" y="0"/>
                  </a:moveTo>
                  <a:lnTo>
                    <a:pt x="1986755" y="0"/>
                  </a:lnTo>
                  <a:lnTo>
                    <a:pt x="1986755" y="753902"/>
                  </a:lnTo>
                  <a:lnTo>
                    <a:pt x="0" y="7539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g376888c2602_0_333"/>
            <p:cNvSpPr/>
            <p:nvPr/>
          </p:nvSpPr>
          <p:spPr>
            <a:xfrm>
              <a:off x="6417998" y="156302"/>
              <a:ext cx="469151" cy="684476"/>
            </a:xfrm>
            <a:custGeom>
              <a:rect b="b" l="l" r="r" t="t"/>
              <a:pathLst>
                <a:path extrusionOk="0" h="684476" w="469151">
                  <a:moveTo>
                    <a:pt x="0" y="0"/>
                  </a:moveTo>
                  <a:lnTo>
                    <a:pt x="469151" y="0"/>
                  </a:lnTo>
                  <a:lnTo>
                    <a:pt x="469151" y="684476"/>
                  </a:lnTo>
                  <a:lnTo>
                    <a:pt x="0" y="6844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g376888c2602_0_333"/>
            <p:cNvSpPr/>
            <p:nvPr/>
          </p:nvSpPr>
          <p:spPr>
            <a:xfrm>
              <a:off x="0" y="301078"/>
              <a:ext cx="1565402" cy="296679"/>
            </a:xfrm>
            <a:custGeom>
              <a:rect b="b" l="l" r="r" t="t"/>
              <a:pathLst>
                <a:path extrusionOk="0" h="296679" w="1565402">
                  <a:moveTo>
                    <a:pt x="0" y="0"/>
                  </a:moveTo>
                  <a:lnTo>
                    <a:pt x="1565402" y="0"/>
                  </a:lnTo>
                  <a:lnTo>
                    <a:pt x="1565402" y="296679"/>
                  </a:lnTo>
                  <a:lnTo>
                    <a:pt x="0" y="2966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g376888c2602_0_333"/>
            <p:cNvSpPr/>
            <p:nvPr/>
          </p:nvSpPr>
          <p:spPr>
            <a:xfrm>
              <a:off x="2442645" y="55484"/>
              <a:ext cx="1216786" cy="884510"/>
            </a:xfrm>
            <a:custGeom>
              <a:rect b="b" l="l" r="r" t="t"/>
              <a:pathLst>
                <a:path extrusionOk="0" h="884510" w="1216786">
                  <a:moveTo>
                    <a:pt x="0" y="0"/>
                  </a:moveTo>
                  <a:lnTo>
                    <a:pt x="1216786" y="0"/>
                  </a:lnTo>
                  <a:lnTo>
                    <a:pt x="1216786" y="884510"/>
                  </a:lnTo>
                  <a:lnTo>
                    <a:pt x="0" y="8845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g376888c2602_0_333"/>
            <p:cNvSpPr/>
            <p:nvPr/>
          </p:nvSpPr>
          <p:spPr>
            <a:xfrm>
              <a:off x="16145349" y="1371861"/>
              <a:ext cx="1553081" cy="555759"/>
            </a:xfrm>
            <a:custGeom>
              <a:rect b="b" l="l" r="r" t="t"/>
              <a:pathLst>
                <a:path extrusionOk="0" h="555759" w="1553081">
                  <a:moveTo>
                    <a:pt x="0" y="0"/>
                  </a:moveTo>
                  <a:lnTo>
                    <a:pt x="1553081" y="0"/>
                  </a:lnTo>
                  <a:lnTo>
                    <a:pt x="1553081" y="555759"/>
                  </a:lnTo>
                  <a:lnTo>
                    <a:pt x="0" y="555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g376888c2602_0_333"/>
            <p:cNvSpPr/>
            <p:nvPr/>
          </p:nvSpPr>
          <p:spPr>
            <a:xfrm>
              <a:off x="21163509" y="110256"/>
              <a:ext cx="1430171" cy="653694"/>
            </a:xfrm>
            <a:custGeom>
              <a:rect b="b" l="l" r="r" t="t"/>
              <a:pathLst>
                <a:path extrusionOk="0" h="653694" w="1430171">
                  <a:moveTo>
                    <a:pt x="0" y="0"/>
                  </a:moveTo>
                  <a:lnTo>
                    <a:pt x="1430170" y="0"/>
                  </a:lnTo>
                  <a:lnTo>
                    <a:pt x="1430170" y="653694"/>
                  </a:lnTo>
                  <a:lnTo>
                    <a:pt x="0" y="6536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g376888c2602_0_333"/>
            <p:cNvSpPr/>
            <p:nvPr/>
          </p:nvSpPr>
          <p:spPr>
            <a:xfrm>
              <a:off x="21217337" y="1242615"/>
              <a:ext cx="1376342" cy="564568"/>
            </a:xfrm>
            <a:custGeom>
              <a:rect b="b" l="l" r="r" t="t"/>
              <a:pathLst>
                <a:path extrusionOk="0" h="564568" w="1376342">
                  <a:moveTo>
                    <a:pt x="0" y="0"/>
                  </a:moveTo>
                  <a:lnTo>
                    <a:pt x="1376342" y="0"/>
                  </a:lnTo>
                  <a:lnTo>
                    <a:pt x="1376342" y="564567"/>
                  </a:lnTo>
                  <a:lnTo>
                    <a:pt x="0" y="5645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-25868" l="-11348" r="-11888" t="-42447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g376888c2602_0_333"/>
          <p:cNvGrpSpPr/>
          <p:nvPr/>
        </p:nvGrpSpPr>
        <p:grpSpPr>
          <a:xfrm>
            <a:off x="0" y="2770171"/>
            <a:ext cx="18241356" cy="5268613"/>
            <a:chOff x="0" y="-85725"/>
            <a:chExt cx="4804276" cy="1387609"/>
          </a:xfrm>
        </p:grpSpPr>
        <p:sp>
          <p:nvSpPr>
            <p:cNvPr id="425" name="Google Shape;425;g376888c2602_0_333"/>
            <p:cNvSpPr/>
            <p:nvPr/>
          </p:nvSpPr>
          <p:spPr>
            <a:xfrm>
              <a:off x="0" y="0"/>
              <a:ext cx="4804276" cy="1301884"/>
            </a:xfrm>
            <a:custGeom>
              <a:rect b="b" l="l" r="r" t="t"/>
              <a:pathLst>
                <a:path extrusionOk="0" h="1301884" w="4804276">
                  <a:moveTo>
                    <a:pt x="0" y="0"/>
                  </a:moveTo>
                  <a:lnTo>
                    <a:pt x="4804276" y="0"/>
                  </a:lnTo>
                  <a:lnTo>
                    <a:pt x="4804276" y="1301884"/>
                  </a:lnTo>
                  <a:lnTo>
                    <a:pt x="0" y="1301884"/>
                  </a:lnTo>
                  <a:close/>
                </a:path>
              </a:pathLst>
            </a:custGeom>
            <a:solidFill>
              <a:srgbClr val="0E284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g376888c2602_0_333"/>
            <p:cNvSpPr txBox="1"/>
            <p:nvPr/>
          </p:nvSpPr>
          <p:spPr>
            <a:xfrm>
              <a:off x="0" y="-85725"/>
              <a:ext cx="4804200" cy="138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-485766" lvl="1" marL="971533" marR="0" rtl="0" algn="l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99"/>
                <a:buFont typeface="Arial"/>
                <a:buChar char="•"/>
              </a:pPr>
              <a:r>
                <a:rPr b="0" i="0" lang="en-US" sz="4499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16 Quantum Master Programs across Europe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485766" lvl="1" marL="971533" marR="0" rtl="0" algn="l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99"/>
                <a:buFont typeface="Arial"/>
                <a:buChar char="•"/>
              </a:pPr>
              <a:r>
                <a:rPr b="0" i="0" lang="en-US" sz="4499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30 Innovative education modules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485766" lvl="1" marL="971533" marR="0" rtl="0" algn="l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99"/>
                <a:buFont typeface="Arial"/>
                <a:buChar char="•"/>
              </a:pPr>
              <a:r>
                <a:rPr b="0" i="0" lang="en-US" sz="4499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50+ Specialist courses for ECTS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485766" lvl="1" marL="971533" marR="0" rtl="0" algn="l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99"/>
                <a:buFont typeface="Arial"/>
                <a:buChar char="•"/>
              </a:pPr>
              <a:r>
                <a:rPr b="0" i="0" lang="en-US" sz="4499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4 Pan-European networks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485766" lvl="1" marL="971533" marR="0" rtl="0" algn="l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99"/>
                <a:buFont typeface="Arial"/>
                <a:buChar char="•"/>
              </a:pPr>
              <a:r>
                <a:rPr b="0" i="0" lang="en-US" sz="4499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A comprehensive internship program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g376888c2602_0_333"/>
          <p:cNvSpPr/>
          <p:nvPr/>
        </p:nvSpPr>
        <p:spPr>
          <a:xfrm>
            <a:off x="12510967" y="3509806"/>
            <a:ext cx="4748333" cy="4114800"/>
          </a:xfrm>
          <a:custGeom>
            <a:rect b="b" l="l" r="r" t="t"/>
            <a:pathLst>
              <a:path extrusionOk="0" h="4114800" w="4748333">
                <a:moveTo>
                  <a:pt x="0" y="0"/>
                </a:moveTo>
                <a:lnTo>
                  <a:pt x="4748333" y="0"/>
                </a:lnTo>
                <a:lnTo>
                  <a:pt x="4748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ogo for a company&#10;&#10;Description automatically generated" id="428" name="Google Shape;428;g376888c2602_0_333"/>
          <p:cNvPicPr preferRelativeResize="0"/>
          <p:nvPr/>
        </p:nvPicPr>
        <p:blipFill rotWithShape="1">
          <a:blip r:embed="rId28">
            <a:alphaModFix/>
          </a:blip>
          <a:srcRect b="35925" l="10739" r="7781" t="47777"/>
          <a:stretch/>
        </p:blipFill>
        <p:spPr>
          <a:xfrm>
            <a:off x="2911002" y="345066"/>
            <a:ext cx="12125535" cy="2425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376888c2602_0_310"/>
          <p:cNvPicPr preferRelativeResize="0"/>
          <p:nvPr/>
        </p:nvPicPr>
        <p:blipFill rotWithShape="1">
          <a:blip r:embed="rId3">
            <a:alphaModFix/>
          </a:blip>
          <a:srcRect b="0" l="5143" r="6329" t="8734"/>
          <a:stretch/>
        </p:blipFill>
        <p:spPr>
          <a:xfrm>
            <a:off x="12460575" y="2676415"/>
            <a:ext cx="5827399" cy="18480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g376888c2602_0_310"/>
          <p:cNvCxnSpPr/>
          <p:nvPr/>
        </p:nvCxnSpPr>
        <p:spPr>
          <a:xfrm>
            <a:off x="-282420" y="9286875"/>
            <a:ext cx="18852900" cy="0"/>
          </a:xfrm>
          <a:prstGeom prst="straightConnector1">
            <a:avLst/>
          </a:prstGeom>
          <a:noFill/>
          <a:ln cap="rnd" cmpd="sng" w="2857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5" name="Google Shape;435;g376888c2602_0_310"/>
          <p:cNvSpPr txBox="1"/>
          <p:nvPr/>
        </p:nvSpPr>
        <p:spPr>
          <a:xfrm>
            <a:off x="589270" y="-99324"/>
            <a:ext cx="16745100" cy="815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US" sz="53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rPr>
              <a:t>Other research into the Quantum Workforce </a:t>
            </a:r>
            <a:endParaRPr b="0" i="0" sz="5300" u="none" cap="none" strike="noStrike">
              <a:solidFill>
                <a:schemeClr val="lt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36" name="Google Shape;436;g376888c2602_0_310"/>
          <p:cNvSpPr txBox="1"/>
          <p:nvPr/>
        </p:nvSpPr>
        <p:spPr>
          <a:xfrm>
            <a:off x="28079" y="1002089"/>
            <a:ext cx="9982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Building a Quantum Technology Open Master:</a:t>
            </a:r>
            <a:br>
              <a:rPr b="0" i="1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Laying the foundation for a Pan-European program </a:t>
            </a:r>
            <a:endParaRPr b="0" i="1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g376888c2602_0_310"/>
          <p:cNvPicPr preferRelativeResize="0"/>
          <p:nvPr/>
        </p:nvPicPr>
        <p:blipFill rotWithShape="1">
          <a:blip r:embed="rId4">
            <a:alphaModFix/>
          </a:blip>
          <a:srcRect b="0" l="11348" r="6238" t="4049"/>
          <a:stretch/>
        </p:blipFill>
        <p:spPr>
          <a:xfrm>
            <a:off x="1143003" y="1956408"/>
            <a:ext cx="6858000" cy="355454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76888c2602_0_310"/>
          <p:cNvSpPr txBox="1"/>
          <p:nvPr/>
        </p:nvSpPr>
        <p:spPr>
          <a:xfrm>
            <a:off x="8603525" y="1438600"/>
            <a:ext cx="9216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Educating to the "Culture" of Quantum Technologies: A Survey Study on Concepts for Public Awareness</a:t>
            </a:r>
            <a:endParaRPr b="0" i="1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ideas for QT outreach </a:t>
            </a:r>
            <a:endParaRPr b="0" i="1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Google Shape;439;g376888c2602_0_310"/>
          <p:cNvPicPr preferRelativeResize="0"/>
          <p:nvPr/>
        </p:nvPicPr>
        <p:blipFill rotWithShape="1">
          <a:blip r:embed="rId5">
            <a:alphaModFix/>
          </a:blip>
          <a:srcRect b="0" l="2581" r="0" t="0"/>
          <a:stretch/>
        </p:blipFill>
        <p:spPr>
          <a:xfrm>
            <a:off x="10375225" y="5412425"/>
            <a:ext cx="6387359" cy="480231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376888c2602_0_310"/>
          <p:cNvSpPr txBox="1"/>
          <p:nvPr/>
        </p:nvSpPr>
        <p:spPr>
          <a:xfrm>
            <a:off x="8908356" y="4524466"/>
            <a:ext cx="9982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Quantum Curriculum Transformation Framework</a:t>
            </a:r>
            <a:b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developing curricula in Quantum Technologies</a:t>
            </a:r>
            <a:endParaRPr b="0" i="1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376888c2602_0_310"/>
          <p:cNvSpPr txBox="1"/>
          <p:nvPr/>
        </p:nvSpPr>
        <p:spPr>
          <a:xfrm>
            <a:off x="6483972" y="6474539"/>
            <a:ext cx="3016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Activity-theoretic analysis of the QTEdu community</a:t>
            </a:r>
            <a:endParaRPr i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i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376888c2602_0_310"/>
          <p:cNvSpPr txBox="1"/>
          <p:nvPr/>
        </p:nvSpPr>
        <p:spPr>
          <a:xfrm>
            <a:off x="10874221" y="738935"/>
            <a:ext cx="7696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4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simon.goorney@mgmt.au.dk</a:t>
            </a:r>
            <a:endParaRPr b="1" i="1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g376888c2602_0_3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625" y="5934998"/>
            <a:ext cx="6387349" cy="3519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76888c2602_0_268"/>
          <p:cNvSpPr txBox="1"/>
          <p:nvPr>
            <p:ph idx="4294967295" type="title"/>
          </p:nvPr>
        </p:nvSpPr>
        <p:spPr>
          <a:xfrm>
            <a:off x="63576" y="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00" lIns="137100" spcFirstLastPara="1" rIns="137100" wrap="square" tIns="1371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Thank you for listening!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Image" id="449" name="Google Shape;449;g376888c2602_0_2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81724"/>
            <a:ext cx="9787155" cy="5505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50" name="Google Shape;450;g376888c2602_0_2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6635" y="5646315"/>
            <a:ext cx="10171363" cy="4640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51" name="Google Shape;451;g376888c2602_0_2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51722" y="0"/>
            <a:ext cx="9236280" cy="692721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376888c2602_0_268"/>
          <p:cNvSpPr txBox="1"/>
          <p:nvPr/>
        </p:nvSpPr>
        <p:spPr>
          <a:xfrm>
            <a:off x="0" y="981511"/>
            <a:ext cx="9051600" cy="38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Join the community:</a:t>
            </a:r>
            <a:br>
              <a:rPr b="1" i="0" lang="en-US" sz="30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30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0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  <a:hlinkClick r:id="rId6"/>
              </a:rPr>
              <a:t>https://qtedu.eu</a:t>
            </a:r>
            <a:endParaRPr b="1" i="0" sz="3000" u="none" cap="none" strike="noStrik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https://quantumready.eu</a:t>
            </a:r>
            <a:endParaRPr b="1" i="0" sz="3000" u="none" cap="none" strike="noStrike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 u="sng">
                <a:solidFill>
                  <a:schemeClr val="hlink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  <a:hlinkClick r:id="rId7"/>
              </a:rPr>
              <a:t>https://digiq.eu</a:t>
            </a: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376888c2602_0_268"/>
          <p:cNvSpPr txBox="1"/>
          <p:nvPr/>
        </p:nvSpPr>
        <p:spPr>
          <a:xfrm>
            <a:off x="4290969" y="1623270"/>
            <a:ext cx="4853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1" lang="en-US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Simon.goorney@</a:t>
            </a:r>
            <a:r>
              <a:rPr b="1" i="1"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mgmt.</a:t>
            </a:r>
            <a:r>
              <a:rPr b="1" i="1" lang="en-US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au.dk</a:t>
            </a:r>
            <a:endParaRPr b="1" i="1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3768794c1c5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4700" y="1762575"/>
            <a:ext cx="10999051" cy="85244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768794c1c5_0_4"/>
          <p:cNvSpPr txBox="1"/>
          <p:nvPr/>
        </p:nvSpPr>
        <p:spPr>
          <a:xfrm>
            <a:off x="601250" y="121050"/>
            <a:ext cx="17583000" cy="24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best develop the workforce, we need to understand what we are training FOR? What does the quantum ecosystem look like now and in the future? </a:t>
            </a:r>
            <a:endParaRPr sz="4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3768794c1c5_0_4"/>
          <p:cNvSpPr/>
          <p:nvPr/>
        </p:nvSpPr>
        <p:spPr>
          <a:xfrm>
            <a:off x="3777765" y="3717031"/>
            <a:ext cx="2602195" cy="908245"/>
          </a:xfrm>
          <a:custGeom>
            <a:rect b="b" l="l" r="r" t="t"/>
            <a:pathLst>
              <a:path extrusionOk="0" h="908245" w="2602195">
                <a:moveTo>
                  <a:pt x="0" y="0"/>
                </a:moveTo>
                <a:lnTo>
                  <a:pt x="2602194" y="0"/>
                </a:lnTo>
                <a:lnTo>
                  <a:pt x="2602194" y="908245"/>
                </a:lnTo>
                <a:lnTo>
                  <a:pt x="0" y="908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3768794c1c5_0_4"/>
          <p:cNvSpPr/>
          <p:nvPr/>
        </p:nvSpPr>
        <p:spPr>
          <a:xfrm>
            <a:off x="3756042" y="5330568"/>
            <a:ext cx="2602195" cy="1208604"/>
          </a:xfrm>
          <a:custGeom>
            <a:rect b="b" l="l" r="r" t="t"/>
            <a:pathLst>
              <a:path extrusionOk="0" h="1208604" w="2602195">
                <a:moveTo>
                  <a:pt x="0" y="0"/>
                </a:moveTo>
                <a:lnTo>
                  <a:pt x="2602194" y="0"/>
                </a:lnTo>
                <a:lnTo>
                  <a:pt x="2602194" y="1208604"/>
                </a:lnTo>
                <a:lnTo>
                  <a:pt x="0" y="1208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949" l="0" r="0" t="-488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3768794c1c5_0_4"/>
          <p:cNvSpPr/>
          <p:nvPr/>
        </p:nvSpPr>
        <p:spPr>
          <a:xfrm>
            <a:off x="193724" y="3389999"/>
            <a:ext cx="3402752" cy="3562469"/>
          </a:xfrm>
          <a:custGeom>
            <a:rect b="b" l="l" r="r" t="t"/>
            <a:pathLst>
              <a:path extrusionOk="0" h="2071203" w="2330652">
                <a:moveTo>
                  <a:pt x="0" y="0"/>
                </a:moveTo>
                <a:lnTo>
                  <a:pt x="2330652" y="0"/>
                </a:lnTo>
                <a:lnTo>
                  <a:pt x="2330652" y="2071204"/>
                </a:lnTo>
                <a:lnTo>
                  <a:pt x="0" y="2071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637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3768794c1c5_0_4"/>
          <p:cNvSpPr txBox="1"/>
          <p:nvPr/>
        </p:nvSpPr>
        <p:spPr>
          <a:xfrm>
            <a:off x="1170938" y="2524354"/>
            <a:ext cx="3886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768794c1c5_0_4"/>
          <p:cNvSpPr txBox="1"/>
          <p:nvPr/>
        </p:nvSpPr>
        <p:spPr>
          <a:xfrm>
            <a:off x="3816516" y="2558289"/>
            <a:ext cx="3886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2020-2030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4" name="Google Shape;174;g3768794c1c5_0_4"/>
          <p:cNvCxnSpPr/>
          <p:nvPr/>
        </p:nvCxnSpPr>
        <p:spPr>
          <a:xfrm>
            <a:off x="1970602" y="4960690"/>
            <a:ext cx="2286900" cy="0"/>
          </a:xfrm>
          <a:prstGeom prst="straightConnector1">
            <a:avLst/>
          </a:prstGeom>
          <a:noFill/>
          <a:ln cap="flat" cmpd="sng" w="142875">
            <a:solidFill>
              <a:srgbClr val="FFFFFF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3768794c1c5_0_15"/>
          <p:cNvPicPr preferRelativeResize="0"/>
          <p:nvPr/>
        </p:nvPicPr>
        <p:blipFill rotWithShape="1">
          <a:blip r:embed="rId3">
            <a:alphaModFix/>
          </a:blip>
          <a:srcRect b="11296" l="2152" r="0" t="6782"/>
          <a:stretch/>
        </p:blipFill>
        <p:spPr>
          <a:xfrm>
            <a:off x="259325" y="1925100"/>
            <a:ext cx="17848617" cy="836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768794c1c5_0_15"/>
          <p:cNvSpPr txBox="1"/>
          <p:nvPr/>
        </p:nvSpPr>
        <p:spPr>
          <a:xfrm>
            <a:off x="508050" y="0"/>
            <a:ext cx="17271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62 Quantum Strategic Documents (QSDs)</a:t>
            </a:r>
            <a:endParaRPr sz="3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-Key criterion: Authored by the government or commissioned and endorsed by the government. </a:t>
            </a:r>
            <a:endParaRPr sz="3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3768794c1c5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7983201" cy="64188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768794c1c5_0_26"/>
          <p:cNvSpPr txBox="1"/>
          <p:nvPr/>
        </p:nvSpPr>
        <p:spPr>
          <a:xfrm>
            <a:off x="691575" y="6984775"/>
            <a:ext cx="17012400" cy="30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-62 documents, from 20 countries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-12,728 paragraphs extracted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-Clustered to 11 topics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768794c1c5_0_37"/>
          <p:cNvSpPr txBox="1"/>
          <p:nvPr/>
        </p:nvSpPr>
        <p:spPr>
          <a:xfrm>
            <a:off x="1248000" y="-194700"/>
            <a:ext cx="157920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57"/>
              <a:buFont typeface="Arial"/>
              <a:buNone/>
            </a:pPr>
            <a:r>
              <a:rPr b="1" lang="en-US" sz="6657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Data Processing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3768794c1c5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4400"/>
            <a:ext cx="17983201" cy="853499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768794c1c5_0_37"/>
          <p:cNvSpPr txBox="1"/>
          <p:nvPr/>
        </p:nvSpPr>
        <p:spPr>
          <a:xfrm rot="10800000">
            <a:off x="10262450" y="9901725"/>
            <a:ext cx="5788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3768794c1c5_0_37"/>
          <p:cNvSpPr txBox="1"/>
          <p:nvPr/>
        </p:nvSpPr>
        <p:spPr>
          <a:xfrm>
            <a:off x="283725" y="9443925"/>
            <a:ext cx="17851800" cy="8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Filtering included removal of paragraphs relating to the past or to work being done in other nations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g3768794c1c5_0_77"/>
          <p:cNvGraphicFramePr/>
          <p:nvPr/>
        </p:nvGraphicFramePr>
        <p:xfrm>
          <a:off x="76200" y="-46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{7EE7EB73-231E-41DA-9005-E08077888FB5}</a:tableStyleId>
              </a:tblPr>
              <a:tblGrid>
                <a:gridCol w="10231800"/>
                <a:gridCol w="2701650"/>
                <a:gridCol w="5202150"/>
              </a:tblGrid>
              <a:tr h="403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lt1"/>
                          </a:solidFill>
                        </a:rPr>
                        <a:t>Top Keywords</a:t>
                      </a:r>
                      <a:endParaRPr b="1"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lt1"/>
                          </a:solidFill>
                        </a:rPr>
                        <a:t>Coverage</a:t>
                      </a:r>
                      <a:endParaRPr b="1"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chemeClr val="lt1"/>
                          </a:solidFill>
                        </a:rPr>
                        <a:t>Topic Name</a:t>
                      </a:r>
                      <a:endParaRPr b="1"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866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technology, research, industry, development, innovation, investment, company, support, new, national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16.5%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Quantum Technology: Innovation, Industry, and Investment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3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photon, optical, source, light, system, use, single, photonic, detector, state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10.2%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Photonics and Optical Systems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3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entanglement, state, information, theory, physic, classical, system, one, entangle, science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9.2%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Quantum Physics and Information Theory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866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compute, technology, development, computer, software, system, application, hardware, develop, research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7.8%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Quantum Computing Hardware, Software, and Applications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3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national, government, program, project, technology, committee, research, support, programme, activity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7.2%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Government and National Quantum Programs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3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sensor, measurement, use, image, technology, application, field, magnetic, sense, clock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6.7%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Quantum Sensing and Applications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09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communication, security, cryptography, secure, key, network, qkd, use, cryptographic, protocol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6.7%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Quantum Communication, Networks, and Cryptography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866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research, collaboration, science, international, technology, researcher, university, national, support, project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6.4%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National and International Research Collaboration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3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atom, ion, trap, atomic, optical, clock, spin, state, lattice, single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6.3%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Quantum Platforms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866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qubits, qubit, gate, state, operation, control, error, computer, system, spin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6.2%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Qubits and Error Correction in Quantum Computing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3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computer, problem, classical, simulation, algorithm, system, compute, simulator, model, computation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6.0%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Quantum Algorithms and Simulation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3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phys, state, spin, system, et, lett, nature, control, phase, energy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5.3%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Spin and State Control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3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education, technology, student, training, skill, industry, talent, train, workforce, need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4.8%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</a:rPr>
                        <a:t>Quantum Education and Workforce Development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D50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376888c260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00" y="152400"/>
            <a:ext cx="17589801" cy="6596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5" name="Google Shape;205;g376888c2602_0_0"/>
          <p:cNvGraphicFramePr/>
          <p:nvPr/>
        </p:nvGraphicFramePr>
        <p:xfrm>
          <a:off x="76188" y="6959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{329D47B3-DF8E-496C-99B5-09419B3C03A5}</a:tableStyleId>
              </a:tblPr>
              <a:tblGrid>
                <a:gridCol w="10667275"/>
                <a:gridCol w="1847225"/>
                <a:gridCol w="1936075"/>
                <a:gridCol w="1641450"/>
                <a:gridCol w="2043575"/>
              </a:tblGrid>
              <a:tr h="452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Topic</a:t>
                      </a:r>
                      <a:endParaRPr sz="2400"/>
                    </a:p>
                  </a:txBody>
                  <a:tcPr marT="25400" marB="25400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Slope</a:t>
                      </a:r>
                      <a:endParaRPr sz="2100"/>
                    </a:p>
                  </a:txBody>
                  <a:tcPr marT="25400" marB="25400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Intercept</a:t>
                      </a:r>
                      <a:endParaRPr sz="2100"/>
                    </a:p>
                  </a:txBody>
                  <a:tcPr marT="25400" marB="25400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P_Value</a:t>
                      </a:r>
                      <a:endParaRPr sz="2100"/>
                    </a:p>
                  </a:txBody>
                  <a:tcPr marT="25400" marB="25400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Significance</a:t>
                      </a:r>
                      <a:endParaRPr sz="2100"/>
                    </a:p>
                  </a:txBody>
                  <a:tcPr marT="25400" marB="25400" marR="76200" marL="76200" anchor="ctr">
                    <a:lnL cap="flat" cmpd="sng" w="9525">
                      <a:solidFill>
                        <a:srgbClr val="35685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854"/>
                    </a:solidFill>
                  </a:tcPr>
                </a:tc>
              </a:tr>
              <a:tr h="452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highlight>
                            <a:srgbClr val="FFFF00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Atomic and Optical Quantum Systems (Platforms)</a:t>
                      </a:r>
                      <a:endParaRPr sz="2100">
                        <a:highlight>
                          <a:srgbClr val="FFFF00"/>
                        </a:highlight>
                      </a:endParaRPr>
                    </a:p>
                  </a:txBody>
                  <a:tcPr marT="25400" marB="25400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-0.436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11.805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0.04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***</a:t>
                      </a:r>
                      <a:endParaRPr sz="2100"/>
                    </a:p>
                  </a:txBody>
                  <a:tcPr marT="25400" marB="25400" marR="76200" marL="76200" anchor="ctr">
                    <a:lnR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01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highlight>
                            <a:srgbClr val="FFFF00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Quantum Technology: Innovation, Industry, and Investment</a:t>
                      </a:r>
                      <a:endParaRPr sz="2100">
                        <a:highlight>
                          <a:srgbClr val="FFFF00"/>
                        </a:highlight>
                      </a:endParaRPr>
                    </a:p>
                  </a:txBody>
                  <a:tcPr marT="25400" marB="25400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1.344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-3.222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0.04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***</a:t>
                      </a:r>
                      <a:endParaRPr sz="2100"/>
                    </a:p>
                  </a:txBody>
                  <a:tcPr marT="25400" marB="25400" marR="76200" marL="76200" anchor="ctr">
                    <a:lnR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01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highlight>
                            <a:srgbClr val="FFFF00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Quantum Education and Workforce Development</a:t>
                      </a:r>
                      <a:endParaRPr sz="2100">
                        <a:highlight>
                          <a:srgbClr val="FFFF00"/>
                        </a:highlight>
                      </a:endParaRPr>
                    </a:p>
                  </a:txBody>
                  <a:tcPr marT="25400" marB="25400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0.412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-1.723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0.02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***</a:t>
                      </a:r>
                      <a:endParaRPr sz="2100"/>
                    </a:p>
                  </a:txBody>
                  <a:tcPr marT="25400" marB="25400" marR="76200" marL="76200" anchor="ctr">
                    <a:lnR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01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highlight>
                            <a:srgbClr val="FFFF00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Quantum Physics and Information Theory</a:t>
                      </a:r>
                      <a:endParaRPr sz="2100">
                        <a:highlight>
                          <a:srgbClr val="FFFF00"/>
                        </a:highlight>
                      </a:endParaRPr>
                    </a:p>
                  </a:txBody>
                  <a:tcPr marT="25400" marB="25400" marR="76200" marL="76200" anchor="ctr">
                    <a:lnL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-1.386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33.01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0.01</a:t>
                      </a:r>
                      <a:endParaRPr sz="2100"/>
                    </a:p>
                  </a:txBody>
                  <a:tcPr marT="25400" marB="25400" marR="76200" marL="76200" anchor="ctr"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***</a:t>
                      </a:r>
                      <a:endParaRPr sz="2100"/>
                    </a:p>
                  </a:txBody>
                  <a:tcPr marT="25400" marB="25400" marR="76200" marL="76200" anchor="ctr">
                    <a:lnR cap="flat" cmpd="sng" w="9525">
                      <a:solidFill>
                        <a:srgbClr val="284E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6F8F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8F9"/>
                    </a:solidFill>
                  </a:tcPr>
                </a:tc>
              </a:tr>
            </a:tbl>
          </a:graphicData>
        </a:graphic>
      </p:graphicFrame>
      <p:pic>
        <p:nvPicPr>
          <p:cNvPr id="206" name="Google Shape;206;g376888c2602_0_0"/>
          <p:cNvPicPr preferRelativeResize="0"/>
          <p:nvPr/>
        </p:nvPicPr>
        <p:blipFill rotWithShape="1">
          <a:blip r:embed="rId4">
            <a:alphaModFix/>
          </a:blip>
          <a:srcRect b="0" l="0" r="36077" t="0"/>
          <a:stretch/>
        </p:blipFill>
        <p:spPr>
          <a:xfrm>
            <a:off x="161325" y="152400"/>
            <a:ext cx="9044547" cy="668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76888c2602_0_120"/>
          <p:cNvSpPr txBox="1"/>
          <p:nvPr/>
        </p:nvSpPr>
        <p:spPr>
          <a:xfrm>
            <a:off x="1074100" y="324250"/>
            <a:ext cx="16354500" cy="11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about meta-topics?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g376888c2602_0_120"/>
          <p:cNvPicPr preferRelativeResize="0"/>
          <p:nvPr/>
        </p:nvPicPr>
        <p:blipFill rotWithShape="1">
          <a:blip r:embed="rId3">
            <a:alphaModFix/>
          </a:blip>
          <a:srcRect b="4716" l="0" r="0" t="0"/>
          <a:stretch/>
        </p:blipFill>
        <p:spPr>
          <a:xfrm>
            <a:off x="8612900" y="194350"/>
            <a:ext cx="8815700" cy="49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76888c2602_0_120"/>
          <p:cNvSpPr txBox="1"/>
          <p:nvPr/>
        </p:nvSpPr>
        <p:spPr>
          <a:xfrm>
            <a:off x="0" y="1459150"/>
            <a:ext cx="8329200" cy="12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-Governance, education, commercialisation, and other transversal topics are increasing in prevalence </a:t>
            </a:r>
            <a:endParaRPr i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-Quantum pillars (applications of QT) are increasing in prevalence </a:t>
            </a:r>
            <a:endParaRPr i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-Foundational topics (theory and platforms) are decreasing in prevalence.</a:t>
            </a:r>
            <a:endParaRPr i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g376888c2602_0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200" y="4721975"/>
            <a:ext cx="17080075" cy="56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376888c2602_0_120"/>
          <p:cNvSpPr txBox="1"/>
          <p:nvPr/>
        </p:nvSpPr>
        <p:spPr>
          <a:xfrm>
            <a:off x="14003775" y="7478150"/>
            <a:ext cx="3992400" cy="2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Are these changes reaching the job marketplace???</a:t>
            </a:r>
            <a:endParaRPr b="1"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