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60" r:id="rId6"/>
    <p:sldId id="261" r:id="rId7"/>
    <p:sldId id="262" r:id="rId8"/>
    <p:sldId id="263" r:id="rId9"/>
    <p:sldId id="264" r:id="rId10"/>
    <p:sldId id="270" r:id="rId11"/>
    <p:sldId id="265" r:id="rId12"/>
  </p:sldIdLst>
  <p:sldSz cx="12192000" cy="6858000"/>
  <p:notesSz cx="6858000" cy="9144000"/>
  <p:defaultTextStyle>
    <a:defPPr>
      <a:defRPr lang="en-P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1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4F7F2-F9B9-FBCA-14F0-47CA8FF052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F7D2B8-5A96-FA23-38F2-9E011E1CB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EBE99C-1B5F-40F8-8F03-2ADD24A27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C54A1-9D40-4820-BC5A-8D83F60A1540}" type="datetimeFigureOut">
              <a:rPr lang="en-PK" smtClean="0"/>
              <a:t>21/08/2025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58C4CC-8556-CEB9-BD48-8A9C41D64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C6F3B-BDAD-CE0B-1010-67D350F5E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858B-9F47-461D-AF24-48518B1BB1EA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561311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BA1B8-2C7F-3045-6716-409F37B68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1735E9-6B1B-A16A-E7D8-8CE0730E8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DCB3D-0625-B050-782C-F56F7CBA3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C54A1-9D40-4820-BC5A-8D83F60A1540}" type="datetimeFigureOut">
              <a:rPr lang="en-PK" smtClean="0"/>
              <a:t>21/08/2025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D112DD-796F-9D70-D8A6-975B1C724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1192A-FFAB-D545-ED9F-7F91DB867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858B-9F47-461D-AF24-48518B1BB1EA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57161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FC9D4E-6211-6264-0D8F-419F686E70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5407CE-1878-3EB5-C779-6BDDB7E49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53F2C-9198-03D3-AB15-D80A9EE73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C54A1-9D40-4820-BC5A-8D83F60A1540}" type="datetimeFigureOut">
              <a:rPr lang="en-PK" smtClean="0"/>
              <a:t>21/08/2025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B942F-5476-7588-A32E-8DB396241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D3FFA8-0A2E-254C-27C3-7C879074D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858B-9F47-461D-AF24-48518B1BB1EA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100507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64139-AE16-1C69-D447-F55B06E30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A23C0-D135-3615-59E5-F39110C47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E0BACD-171E-73F8-A285-02F1C27BE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C54A1-9D40-4820-BC5A-8D83F60A1540}" type="datetimeFigureOut">
              <a:rPr lang="en-PK" smtClean="0"/>
              <a:t>21/08/2025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86A32-2C4F-CD19-94CB-E1D62E8FE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57800-FF5A-3E45-101F-DE4F041D7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858B-9F47-461D-AF24-48518B1BB1EA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45344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2AAFE-E9A3-7437-F315-23132ADD3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2C2E5-565D-B258-72B2-1C46702031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EA2F77-D42B-BE03-D802-F5ECED01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C54A1-9D40-4820-BC5A-8D83F60A1540}" type="datetimeFigureOut">
              <a:rPr lang="en-PK" smtClean="0"/>
              <a:t>21/08/2025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E9EEF-B450-6303-A659-FC99AD5F1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D497C8-56E8-698C-07CC-318D6497E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858B-9F47-461D-AF24-48518B1BB1EA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66901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A28A9-5A84-9B54-F9C2-8243A6DFC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DB3EE-9D6C-FBC7-F9DD-3E38B2B9CB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0B9A50-D0B7-5A73-44D9-EAEF5B60EE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2BFF55-4549-91A4-85BC-3B448A812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C54A1-9D40-4820-BC5A-8D83F60A1540}" type="datetimeFigureOut">
              <a:rPr lang="en-PK" smtClean="0"/>
              <a:t>21/08/2025</a:t>
            </a:fld>
            <a:endParaRPr lang="en-P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5DA302-CF3C-EC41-62DD-6378D3E94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411ECB-8FCF-BD2F-ECEB-386029BC6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858B-9F47-461D-AF24-48518B1BB1EA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444740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79E1C-B9D6-BB3A-6236-259E94BB5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EC7AF5-F660-571C-2F86-FE48F109A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45B88B-690A-4350-040A-FBF1BCC276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881530-311D-E53E-C10B-572636ACBA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DBBE56-155C-911C-32F1-63A66FB82F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3D511C-0B63-8B69-64F0-E0242E001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C54A1-9D40-4820-BC5A-8D83F60A1540}" type="datetimeFigureOut">
              <a:rPr lang="en-PK" smtClean="0"/>
              <a:t>21/08/2025</a:t>
            </a:fld>
            <a:endParaRPr lang="en-P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ECB923-B232-B731-5023-9FE69E1B9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9A812D-6CE6-CD2A-CE0A-58E096AB9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858B-9F47-461D-AF24-48518B1BB1EA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53040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C6AE3-2587-25DE-9C13-A61890BAF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629CB-63AD-F1D3-BD18-2C6ECB2F0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C54A1-9D40-4820-BC5A-8D83F60A1540}" type="datetimeFigureOut">
              <a:rPr lang="en-PK" smtClean="0"/>
              <a:t>21/08/2025</a:t>
            </a:fld>
            <a:endParaRPr lang="en-P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3103DC-E616-BDA1-2CC0-FAC98C9D4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6A87B8-72DC-DCB9-DB42-610B2B01F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858B-9F47-461D-AF24-48518B1BB1EA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527107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4D6D35-C214-6F29-2639-D7C91A17E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C54A1-9D40-4820-BC5A-8D83F60A1540}" type="datetimeFigureOut">
              <a:rPr lang="en-PK" smtClean="0"/>
              <a:t>21/08/2025</a:t>
            </a:fld>
            <a:endParaRPr lang="en-P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7B63BB-B793-A651-5CFB-7550229DF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C2BA59-EE99-0702-8BE9-4836059B2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858B-9F47-461D-AF24-48518B1BB1EA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188772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96F58-B56D-5C28-C4E5-191FA3DC0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A4BCF-7C53-039C-B737-C18931922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C0F30F-E81F-3F9F-4131-58E3CE3E0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42BA1C-A28D-ECD1-C930-6ED126865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C54A1-9D40-4820-BC5A-8D83F60A1540}" type="datetimeFigureOut">
              <a:rPr lang="en-PK" smtClean="0"/>
              <a:t>21/08/2025</a:t>
            </a:fld>
            <a:endParaRPr lang="en-P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5B8F12-2909-A170-F024-DB64C6344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787A44-C620-DB57-1902-C22FF0E87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858B-9F47-461D-AF24-48518B1BB1EA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141627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48B6A-17BF-0E22-2DA5-B4817FB92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0F52FA-CC2E-9E7A-717F-0DFD61D3D4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FDB56B-5BF6-99AC-F54C-901092DBAA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05AA5A-162F-C9DA-AFD3-D3EE0C9DB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C54A1-9D40-4820-BC5A-8D83F60A1540}" type="datetimeFigureOut">
              <a:rPr lang="en-PK" smtClean="0"/>
              <a:t>21/08/2025</a:t>
            </a:fld>
            <a:endParaRPr lang="en-P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0A9485-243A-2566-24D9-709C53270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8ADAA6-72C8-3704-6491-499148084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858B-9F47-461D-AF24-48518B1BB1EA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815589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47467B-57FF-84B5-E461-697AB7459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7A8715-11BA-C164-16F6-01D5A6114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25063-C9B0-0D19-86F8-993993AA6E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3C54A1-9D40-4820-BC5A-8D83F60A1540}" type="datetimeFigureOut">
              <a:rPr lang="en-PK" smtClean="0"/>
              <a:t>21/08/2025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041D9-508B-2D2A-014C-CF719DD89D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DE930-E6C9-C6A5-11D1-78063F9454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1F858B-9F47-461D-AF24-48518B1BB1EA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709768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muhammad.faryad@lums.edu.p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E6F39-73FF-6F67-1BF6-50B05F9A46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40371"/>
            <a:ext cx="9144000" cy="2387600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Neural Networks as Trace-Preserving Quasi-Inverse Quantum Channels</a:t>
            </a:r>
            <a:endParaRPr lang="en-PK" sz="4400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D133F0-070B-CA31-FAC1-A2F9D18DB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69101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Sameen </a:t>
            </a:r>
            <a:r>
              <a:rPr lang="en-US" sz="3200" b="1">
                <a:solidFill>
                  <a:srgbClr val="C00000"/>
                </a:solidFill>
              </a:rPr>
              <a:t>Aziz and Muhammad Faryad*</a:t>
            </a:r>
            <a:endParaRPr lang="en-US" sz="3200" b="1" dirty="0">
              <a:solidFill>
                <a:srgbClr val="C00000"/>
              </a:solidFill>
            </a:endParaRPr>
          </a:p>
          <a:p>
            <a:r>
              <a:rPr lang="en-US" dirty="0"/>
              <a:t>Department of Physics, School of Science and Engineering</a:t>
            </a:r>
          </a:p>
          <a:p>
            <a:r>
              <a:rPr lang="en-US" dirty="0"/>
              <a:t>Lahore University of Management Sciences, Lahore, Pakistan</a:t>
            </a:r>
          </a:p>
          <a:p>
            <a:r>
              <a:rPr lang="en-US" dirty="0">
                <a:hlinkClick r:id="rId2"/>
              </a:rPr>
              <a:t>muhammad.faryad@lums.edu.pk</a:t>
            </a:r>
            <a:r>
              <a:rPr lang="en-US" dirty="0"/>
              <a:t> </a:t>
            </a:r>
            <a:endParaRPr lang="en-PK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9778FD-C54B-4A16-8B69-468014C739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8518" y="0"/>
            <a:ext cx="2148590" cy="214859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670D445-8757-273B-F714-36A7B193F2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217" y="131815"/>
            <a:ext cx="5819783" cy="1322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876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3892F-EAD1-4FE0-4904-081E43B46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solidFill>
                  <a:srgbClr val="FF0000"/>
                </a:solidFill>
              </a:rPr>
              <a:t>Noise channels can be quasi-inverted with physically realizable quantum channels </a:t>
            </a:r>
            <a:endParaRPr lang="en-PK" sz="3000" dirty="0">
              <a:solidFill>
                <a:srgbClr val="FF0000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2C3080-E294-54F1-BCF2-94924BD0F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0757" y="1273970"/>
            <a:ext cx="5157787" cy="823912"/>
          </a:xfrm>
        </p:spPr>
        <p:txBody>
          <a:bodyPr/>
          <a:lstStyle/>
          <a:p>
            <a:r>
              <a:rPr lang="en-US" dirty="0"/>
              <a:t>Bit flip channel inverse</a:t>
            </a:r>
            <a:endParaRPr lang="en-PK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1825C55D-1E70-0FD6-F234-CF3B32FB70F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970757" y="2221707"/>
            <a:ext cx="4021956" cy="3684588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4A04134-9A2D-8ACE-0797-4439BB3789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9512" y="1114426"/>
            <a:ext cx="5183188" cy="823912"/>
          </a:xfrm>
        </p:spPr>
        <p:txBody>
          <a:bodyPr/>
          <a:lstStyle/>
          <a:p>
            <a:r>
              <a:rPr lang="en-US" dirty="0"/>
              <a:t>Bit-phase flip channel inverse</a:t>
            </a:r>
            <a:endParaRPr lang="en-PK" dirty="0"/>
          </a:p>
        </p:txBody>
      </p:sp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5DCBA6BB-FBA3-5274-55A2-DD37D6007161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508229" y="2097881"/>
            <a:ext cx="4214998" cy="368458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B111BB3-D750-8203-72A6-91C860CF94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5750" y="6030120"/>
            <a:ext cx="4000500" cy="4953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7865229-E282-7416-397D-174EDC913DF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13019"/>
          <a:stretch>
            <a:fillRect/>
          </a:stretch>
        </p:blipFill>
        <p:spPr>
          <a:xfrm>
            <a:off x="5368307" y="4418011"/>
            <a:ext cx="1339206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392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>
                <a:solidFill>
                  <a:srgbClr val="FF0000"/>
                </a:solidFill>
              </a:rPr>
              <a:t>Conclusions: Trained neural network can represent quantum processes</a:t>
            </a:r>
            <a:endParaRPr sz="3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Successfully approximated quasi-inverse for bit flip, phase flip, bit-phase flip, </a:t>
            </a:r>
            <a:r>
              <a:rPr lang="en-US" dirty="0"/>
              <a:t>and </a:t>
            </a:r>
            <a:r>
              <a:rPr dirty="0"/>
              <a:t>amplitude damping</a:t>
            </a:r>
            <a:r>
              <a:rPr lang="en-US" dirty="0"/>
              <a:t> channels using neural networks </a:t>
            </a:r>
            <a:r>
              <a:rPr lang="en-US" i="1" dirty="0"/>
              <a:t>for arbitrary value of error probability</a:t>
            </a:r>
            <a:r>
              <a:rPr lang="en-US" dirty="0"/>
              <a:t>.</a:t>
            </a:r>
          </a:p>
          <a:p>
            <a:endParaRPr dirty="0"/>
          </a:p>
          <a:p>
            <a:r>
              <a:rPr dirty="0"/>
              <a:t>Kraus operators consistent with physical CPTP maps</a:t>
            </a:r>
            <a:r>
              <a:rPr lang="en-US" dirty="0"/>
              <a:t> were obtained that can be directly implemented on physical systems.</a:t>
            </a:r>
          </a:p>
          <a:p>
            <a:endParaRPr dirty="0"/>
          </a:p>
          <a:p>
            <a:r>
              <a:rPr lang="en-US" dirty="0"/>
              <a:t>The method is general and can be used to discover more general quantum processes by performing quantum process tomography on physically constrained neural networks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F00B7-F11C-6224-110D-7898A390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dirty="0">
                <a:solidFill>
                  <a:srgbClr val="FF0000"/>
                </a:solidFill>
              </a:rPr>
              <a:t>Motivation &amp; Context</a:t>
            </a:r>
            <a:endParaRPr lang="en-PK" sz="3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665DC-A824-F5D0-B7F0-2AA730241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Quantum channels model noise in quantum systems.</a:t>
            </a:r>
          </a:p>
          <a:p>
            <a:r>
              <a:rPr lang="en-US" dirty="0"/>
              <a:t>Noise is a very important challenge for quantum computing, communication, and error mitigation.</a:t>
            </a:r>
          </a:p>
          <a:p>
            <a:r>
              <a:rPr lang="en-US" dirty="0"/>
              <a:t>Quantum channel inverse, in general, not possible.</a:t>
            </a:r>
          </a:p>
          <a:p>
            <a:r>
              <a:rPr lang="en-US" dirty="0"/>
              <a:t>Analytical results for quasi-inverse are available only in a restricted space of parameters. </a:t>
            </a:r>
          </a:p>
          <a:p>
            <a:r>
              <a:rPr lang="en-US" dirty="0"/>
              <a:t>Can neural network act as quantum channel (CPTP map)?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01114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3000" dirty="0">
                <a:solidFill>
                  <a:srgbClr val="FF0000"/>
                </a:solidFill>
              </a:rPr>
              <a:t>Quantum Channels</a:t>
            </a:r>
            <a:r>
              <a:rPr lang="en-US" sz="3000" dirty="0">
                <a:solidFill>
                  <a:srgbClr val="FF0000"/>
                </a:solidFill>
              </a:rPr>
              <a:t> describe physically realizable quantum processes </a:t>
            </a:r>
            <a:endParaRPr sz="3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Map density matrices to density matrices.</a:t>
            </a:r>
          </a:p>
          <a:p>
            <a:r>
              <a:rPr dirty="0"/>
              <a:t>Can be described by affine transformation: r → </a:t>
            </a:r>
            <a:r>
              <a:rPr lang="en-US" dirty="0"/>
              <a:t>r’ = </a:t>
            </a:r>
            <a:r>
              <a:rPr dirty="0"/>
              <a:t>M r + c.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145905-095C-9409-5DB1-96FFD2ED9B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5176" y="3017826"/>
            <a:ext cx="2774933" cy="73571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3DB28D1-0144-8E3C-1DD2-D1B4A14CE5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8871" y="3856395"/>
            <a:ext cx="5307541" cy="69521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1189863-2AFA-DEC3-7A39-F55F086B77FC}"/>
              </a:ext>
            </a:extLst>
          </p:cNvPr>
          <p:cNvSpPr txBox="1"/>
          <p:nvPr/>
        </p:nvSpPr>
        <p:spPr>
          <a:xfrm>
            <a:off x="549690" y="4810501"/>
            <a:ext cx="34343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Channel can be thought of as a density matrix transformation or  a Bloch vector transformation</a:t>
            </a:r>
            <a:endParaRPr lang="en-PK" dirty="0"/>
          </a:p>
          <a:p>
            <a:endParaRPr lang="en-PK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76CC2A-2C95-AB72-7D7C-B7A5677C7E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5455" y="3075364"/>
            <a:ext cx="2295525" cy="16002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0119CD5-94AF-15F1-54F8-990632A45D04}"/>
              </a:ext>
            </a:extLst>
          </p:cNvPr>
          <p:cNvSpPr txBox="1"/>
          <p:nvPr/>
        </p:nvSpPr>
        <p:spPr>
          <a:xfrm>
            <a:off x="5845875" y="4717954"/>
            <a:ext cx="52405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Channel can be represented using Kraus operators </a:t>
            </a:r>
          </a:p>
          <a:p>
            <a:r>
              <a:rPr lang="en-US" dirty="0"/>
              <a:t>as</a:t>
            </a:r>
            <a:endParaRPr lang="en-PK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7574F93-10CC-0F71-8319-6EC52DEAD0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7688" y="5478500"/>
            <a:ext cx="1981937" cy="63422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130A7CE-FEE5-6DF2-939B-A5ADA8CE649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61406"/>
          <a:stretch>
            <a:fillRect/>
          </a:stretch>
        </p:blipFill>
        <p:spPr>
          <a:xfrm>
            <a:off x="8981321" y="5530631"/>
            <a:ext cx="1383926" cy="44277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4087F421-055F-9DC9-1AFA-1FE039D7E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8906" y="4881073"/>
            <a:ext cx="5895975" cy="14859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2D4716-CB7C-82F9-756D-CFC4F81F5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910" y="17804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000" dirty="0">
                <a:solidFill>
                  <a:srgbClr val="FF0000"/>
                </a:solidFill>
              </a:rPr>
              <a:t>Quantum channels generally change the purity of quantum state, i.e., change the length of the Bloch vector</a:t>
            </a:r>
            <a:endParaRPr lang="en-PK" sz="3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84CF8-5BA6-EB2E-A1FB-DE6148621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Bit-flip</a:t>
            </a:r>
          </a:p>
          <a:p>
            <a:endParaRPr lang="en-US" dirty="0"/>
          </a:p>
          <a:p>
            <a:r>
              <a:rPr lang="en-US" dirty="0"/>
              <a:t>Phase-flip</a:t>
            </a:r>
          </a:p>
          <a:p>
            <a:endParaRPr lang="en-US" dirty="0"/>
          </a:p>
          <a:p>
            <a:r>
              <a:rPr lang="en-US" dirty="0"/>
              <a:t>Bit-phase-flip</a:t>
            </a:r>
          </a:p>
          <a:p>
            <a:endParaRPr lang="en-US" dirty="0"/>
          </a:p>
          <a:p>
            <a:r>
              <a:rPr lang="en-US" dirty="0"/>
              <a:t>Amplitude-damping</a:t>
            </a:r>
          </a:p>
          <a:p>
            <a:endParaRPr lang="en-US" dirty="0"/>
          </a:p>
          <a:p>
            <a:endParaRPr lang="en-PK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609C2F-D68A-FDFA-0FCB-37EC6278BA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798" y="1825625"/>
            <a:ext cx="3524250" cy="542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B383846-2547-F6E6-90C9-8942FD5DCE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3323" y="2748570"/>
            <a:ext cx="3514725" cy="5048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F6AA25B-D793-71F3-2C21-D1CBB2FD35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1898" y="3871811"/>
            <a:ext cx="3448050" cy="4762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D6BC149-59BC-1D62-B503-819E455A16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11210" y="2097087"/>
            <a:ext cx="2019300" cy="3048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54BD0CD-1ABB-5826-7A8F-680BBB18BA27}"/>
              </a:ext>
            </a:extLst>
          </p:cNvPr>
          <p:cNvSpPr txBox="1"/>
          <p:nvPr/>
        </p:nvSpPr>
        <p:spPr>
          <a:xfrm>
            <a:off x="9581143" y="1635615"/>
            <a:ext cx="1679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Pauli operators</a:t>
            </a:r>
            <a:endParaRPr lang="en-PK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CB83265-7D5D-6809-93B3-C1FB65C2DDB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19812" y="3253395"/>
            <a:ext cx="2267909" cy="2402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835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3000" dirty="0">
                <a:solidFill>
                  <a:srgbClr val="FF0000"/>
                </a:solidFill>
              </a:rPr>
              <a:t>Trace Distance</a:t>
            </a:r>
            <a:r>
              <a:rPr lang="en-US" sz="3000" dirty="0">
                <a:solidFill>
                  <a:srgbClr val="FF0000"/>
                </a:solidFill>
              </a:rPr>
              <a:t> D</a:t>
            </a:r>
            <a:r>
              <a:rPr sz="3000" dirty="0">
                <a:solidFill>
                  <a:srgbClr val="FF0000"/>
                </a:solidFill>
              </a:rPr>
              <a:t> </a:t>
            </a:r>
            <a:r>
              <a:rPr lang="en-US" sz="3000" dirty="0">
                <a:solidFill>
                  <a:srgbClr val="FF0000"/>
                </a:solidFill>
              </a:rPr>
              <a:t>is one of the measure of the dissimilarity of two quantum states</a:t>
            </a:r>
            <a:endParaRPr sz="3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89423"/>
            <a:ext cx="10515600" cy="999871"/>
          </a:xfrm>
        </p:spPr>
        <p:txBody>
          <a:bodyPr>
            <a:normAutofit fontScale="92500"/>
          </a:bodyPr>
          <a:lstStyle/>
          <a:p>
            <a:r>
              <a:rPr dirty="0"/>
              <a:t>MSTD: Mean Square Trace Distance averaged over Bloch ball.</a:t>
            </a:r>
          </a:p>
          <a:p>
            <a:r>
              <a:rPr dirty="0"/>
              <a:t>Allows </a:t>
            </a:r>
            <a:r>
              <a:rPr lang="en-US" dirty="0"/>
              <a:t>adaptation to neural-network loss function for</a:t>
            </a:r>
            <a:r>
              <a:rPr dirty="0"/>
              <a:t> mixed states.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FD0E7C-015B-F30C-842E-637A6E775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6447" y="1405478"/>
            <a:ext cx="1819440" cy="12683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5263E10-E894-60BC-53A8-1008536E24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8407" y="1838607"/>
            <a:ext cx="3333750" cy="15716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3CD6457-DEAA-95D0-5ADC-460F23208A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0973" y="3656916"/>
            <a:ext cx="3600450" cy="88582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7F50115-A1CB-4B86-6A70-64AA885A3C7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8528" y="3714065"/>
            <a:ext cx="2390775" cy="77152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5A0858F-3914-FCA7-464E-42AD06C017A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35751" y="2880470"/>
            <a:ext cx="1578985" cy="167236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solidFill>
                  <a:srgbClr val="FF0000"/>
                </a:solidFill>
              </a:rPr>
              <a:t>Quantum channels cannot be inverted, in general. Only quasi-inverse is possible.</a:t>
            </a:r>
            <a:endParaRPr sz="3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quantum channel rotates and shrinks the Bloch vector of a quantum state</a:t>
            </a:r>
          </a:p>
          <a:p>
            <a:r>
              <a:rPr lang="en-US" dirty="0"/>
              <a:t>A quasi-inverse can only undo the rotation by counter-rotation, but cannot increase the length of the Bloch vector (it would be un-physical)</a:t>
            </a:r>
          </a:p>
          <a:p>
            <a:r>
              <a:rPr lang="en-US" dirty="0"/>
              <a:t>So, quasi-inverse is a unitary operator.</a:t>
            </a:r>
          </a:p>
          <a:p>
            <a:r>
              <a:rPr lang="en-US" dirty="0"/>
              <a:t>Analytical results for quasi-inverse are available only when the error rate is very high, that too for qubit channels only.</a:t>
            </a:r>
          </a:p>
          <a:p>
            <a:r>
              <a:rPr lang="en-US" dirty="0"/>
              <a:t>For bit, phase, phase-flip channels, analytical results for quasi-inverse exist only for p&gt;0.5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688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000" dirty="0">
                <a:solidFill>
                  <a:srgbClr val="FF0000"/>
                </a:solidFill>
              </a:rPr>
              <a:t>Neural networks can act as physically realizable quasi-inverse quantum channels if loss appropriately defined</a:t>
            </a:r>
            <a:endParaRPr sz="3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9569"/>
            <a:ext cx="9997440" cy="97155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Input: Bloch vector after passing through noisy channel.</a:t>
            </a:r>
          </a:p>
          <a:p>
            <a:r>
              <a:rPr lang="en-US" dirty="0"/>
              <a:t>Output: Approximate original Bloch vector.</a:t>
            </a:r>
          </a:p>
          <a:p>
            <a:endParaRPr dirty="0"/>
          </a:p>
        </p:txBody>
      </p:sp>
      <p:pic>
        <p:nvPicPr>
          <p:cNvPr id="5" name="Content Placeholder 6">
            <a:extLst>
              <a:ext uri="{FF2B5EF4-FFF2-40B4-BE49-F238E27FC236}">
                <a16:creationId xmlns:a16="http://schemas.microsoft.com/office/drawing/2014/main" id="{101AB8B4-8A48-A16D-3086-A1B4326584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384" y="3916366"/>
            <a:ext cx="6003047" cy="70374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22D3FCD-2320-BE03-7241-9C473876741E}"/>
              </a:ext>
            </a:extLst>
          </p:cNvPr>
          <p:cNvSpPr txBox="1"/>
          <p:nvPr/>
        </p:nvSpPr>
        <p:spPr>
          <a:xfrm>
            <a:off x="292608" y="3621842"/>
            <a:ext cx="5411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Error function: Square of the Modified Trace Distance</a:t>
            </a:r>
            <a:endParaRPr lang="en-PK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EC9CAA6-A8FE-EFD2-F511-D2244E73B9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8976" y="5003536"/>
            <a:ext cx="6648450" cy="94381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579ECDB-3674-382A-6771-9B5B8DA1585F}"/>
              </a:ext>
            </a:extLst>
          </p:cNvPr>
          <p:cNvSpPr txBox="1"/>
          <p:nvPr/>
        </p:nvSpPr>
        <p:spPr>
          <a:xfrm>
            <a:off x="292608" y="4784471"/>
            <a:ext cx="3434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Loss function: Mean of the SMTD</a:t>
            </a:r>
            <a:endParaRPr lang="en-PK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A46B2AB-8987-3C5B-A357-E6B187C8AE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3071" y="2520006"/>
            <a:ext cx="6648450" cy="9715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972F4D5-7CBA-015D-0845-66FDCEB19F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7612" y="4073099"/>
            <a:ext cx="3458539" cy="54701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3000" dirty="0">
                <a:solidFill>
                  <a:srgbClr val="FF0000"/>
                </a:solidFill>
              </a:rPr>
              <a:t>Neural </a:t>
            </a:r>
            <a:r>
              <a:rPr lang="en-US" sz="3000" dirty="0">
                <a:solidFill>
                  <a:srgbClr val="FF0000"/>
                </a:solidFill>
              </a:rPr>
              <a:t>n</a:t>
            </a:r>
            <a:r>
              <a:rPr sz="3000" dirty="0">
                <a:solidFill>
                  <a:srgbClr val="FF0000"/>
                </a:solidFill>
              </a:rPr>
              <a:t>etwork </a:t>
            </a:r>
            <a:r>
              <a:rPr lang="en-US" sz="3000" dirty="0">
                <a:solidFill>
                  <a:srgbClr val="FF0000"/>
                </a:solidFill>
              </a:rPr>
              <a:t>a</a:t>
            </a:r>
            <a:r>
              <a:rPr sz="3000" dirty="0">
                <a:solidFill>
                  <a:srgbClr val="FF0000"/>
                </a:solidFill>
              </a:rPr>
              <a:t>rchitecture</a:t>
            </a:r>
            <a:r>
              <a:rPr lang="en-US" sz="3000" dirty="0">
                <a:solidFill>
                  <a:srgbClr val="FF0000"/>
                </a:solidFill>
              </a:rPr>
              <a:t> and training</a:t>
            </a:r>
            <a:endParaRPr sz="3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6257544" cy="441058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One f</a:t>
            </a:r>
            <a:r>
              <a:rPr dirty="0"/>
              <a:t>ully connected </a:t>
            </a:r>
            <a:r>
              <a:rPr lang="en-US" dirty="0"/>
              <a:t>hidden layer</a:t>
            </a:r>
            <a:r>
              <a:rPr dirty="0"/>
              <a:t> with 64 neurons</a:t>
            </a:r>
          </a:p>
          <a:p>
            <a:r>
              <a:rPr lang="en-US" dirty="0"/>
              <a:t>1000 input density matrices (r) generated randomly to uniformly span the whole Bloch ball</a:t>
            </a:r>
          </a:p>
          <a:p>
            <a:r>
              <a:rPr lang="en-US" dirty="0"/>
              <a:t>Passed through the original channel to get transformed density matrices (r’)</a:t>
            </a:r>
          </a:p>
          <a:p>
            <a:r>
              <a:rPr lang="en-US" dirty="0"/>
              <a:t>Trained neural network with r’ input and r’’ output </a:t>
            </a:r>
          </a:p>
          <a:p>
            <a:r>
              <a:rPr lang="en-US" dirty="0"/>
              <a:t>Used constrained loss function to incorporate the physics </a:t>
            </a:r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7068E9-4C25-7465-F9EB-0944FF1260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7820" y="1626253"/>
            <a:ext cx="2588092" cy="22430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C020907-F4C8-CD3C-02B6-2C2BB6ED66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0688" y="4249862"/>
            <a:ext cx="3238506" cy="208466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000" dirty="0">
                <a:solidFill>
                  <a:srgbClr val="FF0000"/>
                </a:solidFill>
              </a:rPr>
              <a:t>Trained neural network can be thought of as a physical quantum process, tomography can the be used to get the mathematical model</a:t>
            </a:r>
            <a:endParaRPr sz="3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648517" cy="4035127"/>
          </a:xfrm>
        </p:spPr>
        <p:txBody>
          <a:bodyPr/>
          <a:lstStyle/>
          <a:p>
            <a:r>
              <a:rPr lang="en-US" dirty="0"/>
              <a:t>Quantum process tomography characterizes a quantum process</a:t>
            </a:r>
          </a:p>
          <a:p>
            <a:r>
              <a:rPr lang="en-US" dirty="0"/>
              <a:t>A basis is chosen</a:t>
            </a:r>
          </a:p>
          <a:p>
            <a:r>
              <a:rPr lang="en-US" dirty="0"/>
              <a:t>Output density matrices for specific inputs are “measured”</a:t>
            </a:r>
          </a:p>
          <a:p>
            <a:r>
              <a:rPr lang="en-US" dirty="0"/>
              <a:t>The quantum map can then be obtained in terms of the chosen basis</a:t>
            </a:r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05E819-AB4A-2CF5-FE5C-72CF6A9421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0359" y="3276014"/>
            <a:ext cx="4925576" cy="143865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1B40C4C-BA66-7555-AEF0-D1998ED857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3391" y="5060652"/>
            <a:ext cx="2171700" cy="7905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2DD75CE-7BD1-E1E0-8A95-F884250A1F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42044" y="1645151"/>
            <a:ext cx="1304925" cy="16764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C5260B3-FD7D-66C1-B227-3667B36E11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5853" y="5127327"/>
            <a:ext cx="2867025" cy="73342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4D0F104-5B6E-E156-1975-10FC848DA6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5677" y="5060652"/>
            <a:ext cx="2533650" cy="8001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1386</TotalTime>
  <Words>583</Words>
  <Application>Microsoft Office PowerPoint</Application>
  <PresentationFormat>Widescreen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Neural Networks as Trace-Preserving Quasi-Inverse Quantum Channels</vt:lpstr>
      <vt:lpstr>Motivation &amp; Context</vt:lpstr>
      <vt:lpstr>Quantum Channels describe physically realizable quantum processes </vt:lpstr>
      <vt:lpstr>Quantum channels generally change the purity of quantum state, i.e., change the length of the Bloch vector</vt:lpstr>
      <vt:lpstr>Trace Distance D is one of the measure of the dissimilarity of two quantum states</vt:lpstr>
      <vt:lpstr>Quantum channels cannot be inverted, in general. Only quasi-inverse is possible.</vt:lpstr>
      <vt:lpstr>Neural networks can act as physically realizable quasi-inverse quantum channels if loss appropriately defined</vt:lpstr>
      <vt:lpstr>Neural network architecture and training</vt:lpstr>
      <vt:lpstr>Trained neural network can be thought of as a physical quantum process, tomography can the be used to get the mathematical model</vt:lpstr>
      <vt:lpstr>Noise channels can be quasi-inverted with physically realizable quantum channels </vt:lpstr>
      <vt:lpstr>Conclusions: Trained neural network can represent quantum processes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Muhammad Faryad</dc:creator>
  <cp:lastModifiedBy>Muhammad Faryad</cp:lastModifiedBy>
  <cp:revision>16</cp:revision>
  <dcterms:created xsi:type="dcterms:W3CDTF">2025-08-09T06:51:45Z</dcterms:created>
  <dcterms:modified xsi:type="dcterms:W3CDTF">2025-08-21T06:30:53Z</dcterms:modified>
</cp:coreProperties>
</file>