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ef55545f63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ef55545f63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91af090c6e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91af090c6e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72e974e65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f72e974e65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f72e974e65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f72e974e65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ef55545f63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ef55545f63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/>
          <p:nvPr>
            <p:ph type="ctrTitle"/>
          </p:nvPr>
        </p:nvSpPr>
        <p:spPr>
          <a:xfrm>
            <a:off x="4313775" y="1807275"/>
            <a:ext cx="4762200" cy="6369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80"/>
              </a:buClr>
              <a:buSzPts val="4500"/>
              <a:buFont typeface="Arial"/>
              <a:buNone/>
              <a:defRPr sz="3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4318825" y="2651075"/>
            <a:ext cx="46491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pic>
        <p:nvPicPr>
          <p:cNvPr id="15" name="Google Shape;15;p2" title="LundUniversity_C2line_RGB.png"/>
          <p:cNvPicPr preferRelativeResize="0"/>
          <p:nvPr/>
        </p:nvPicPr>
        <p:blipFill rotWithShape="1">
          <a:blip r:embed="rId3">
            <a:alphaModFix/>
          </a:blip>
          <a:srcRect b="44506" l="21452" r="0" t="0"/>
          <a:stretch/>
        </p:blipFill>
        <p:spPr>
          <a:xfrm>
            <a:off x="84000" y="2122800"/>
            <a:ext cx="3302325" cy="293927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/>
          <p:nvPr/>
        </p:nvSpPr>
        <p:spPr>
          <a:xfrm>
            <a:off x="3386325" y="1737300"/>
            <a:ext cx="5665200" cy="13635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dk1"/>
              </a:highlight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3396200" y="2492150"/>
            <a:ext cx="5647200" cy="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80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" type="body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1" name="Google Shape;71;p11" title="LundUniversity_C2line_RGB.png"/>
          <p:cNvPicPr preferRelativeResize="0"/>
          <p:nvPr/>
        </p:nvPicPr>
        <p:blipFill rotWithShape="1">
          <a:blip r:embed="rId2">
            <a:alphaModFix/>
          </a:blip>
          <a:srcRect b="44506" l="21452" r="0" t="0"/>
          <a:stretch/>
        </p:blipFill>
        <p:spPr>
          <a:xfrm>
            <a:off x="84000" y="3565075"/>
            <a:ext cx="1671600" cy="148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80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7" name="Google Shape;77;p12" title="LundUniversity_C2line_RGB.png"/>
          <p:cNvPicPr preferRelativeResize="0"/>
          <p:nvPr/>
        </p:nvPicPr>
        <p:blipFill rotWithShape="1">
          <a:blip r:embed="rId2">
            <a:alphaModFix/>
          </a:blip>
          <a:srcRect b="44506" l="21452" r="0" t="0"/>
          <a:stretch/>
        </p:blipFill>
        <p:spPr>
          <a:xfrm>
            <a:off x="84000" y="3565075"/>
            <a:ext cx="1671600" cy="148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80"/>
              </a:buClr>
              <a:buSzPts val="3300"/>
              <a:buFont typeface="Arial"/>
              <a:buNone/>
              <a:defRPr>
                <a:solidFill>
                  <a:srgbClr val="00008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" name="Google Shape;22;p3" title="LundUniversity_C2line_RGB.png"/>
          <p:cNvPicPr preferRelativeResize="0"/>
          <p:nvPr/>
        </p:nvPicPr>
        <p:blipFill rotWithShape="1">
          <a:blip r:embed="rId2">
            <a:alphaModFix/>
          </a:blip>
          <a:srcRect b="44506" l="21452" r="0" t="0"/>
          <a:stretch/>
        </p:blipFill>
        <p:spPr>
          <a:xfrm>
            <a:off x="84000" y="3565075"/>
            <a:ext cx="1671600" cy="148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80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623888" y="3442097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B38E76"/>
              </a:buClr>
              <a:buSzPts val="1800"/>
              <a:buNone/>
              <a:defRPr sz="1800">
                <a:solidFill>
                  <a:srgbClr val="B38E7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B38E76"/>
              </a:buClr>
              <a:buSzPts val="1500"/>
              <a:buNone/>
              <a:defRPr sz="1500">
                <a:solidFill>
                  <a:srgbClr val="B38E7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B38E76"/>
              </a:buClr>
              <a:buSzPts val="1400"/>
              <a:buNone/>
              <a:defRPr sz="1400">
                <a:solidFill>
                  <a:srgbClr val="B38E7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B38E76"/>
              </a:buClr>
              <a:buSzPts val="1200"/>
              <a:buNone/>
              <a:defRPr sz="1200">
                <a:solidFill>
                  <a:srgbClr val="B38E7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B38E76"/>
              </a:buClr>
              <a:buSzPts val="1200"/>
              <a:buNone/>
              <a:defRPr sz="1200">
                <a:solidFill>
                  <a:srgbClr val="B38E76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B38E76"/>
              </a:buClr>
              <a:buSzPts val="1200"/>
              <a:buNone/>
              <a:defRPr sz="1200">
                <a:solidFill>
                  <a:srgbClr val="B38E76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B38E76"/>
              </a:buClr>
              <a:buSzPts val="1200"/>
              <a:buNone/>
              <a:defRPr sz="1200">
                <a:solidFill>
                  <a:srgbClr val="B38E76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B38E76"/>
              </a:buClr>
              <a:buSzPts val="1200"/>
              <a:buNone/>
              <a:defRPr sz="1200">
                <a:solidFill>
                  <a:srgbClr val="B38E76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B38E76"/>
              </a:buClr>
              <a:buSzPts val="1200"/>
              <a:buNone/>
              <a:defRPr sz="1200">
                <a:solidFill>
                  <a:srgbClr val="B38E76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8" name="Google Shape;28;p4" title="LundUniversity_C2line_RGB.png"/>
          <p:cNvPicPr preferRelativeResize="0"/>
          <p:nvPr/>
        </p:nvPicPr>
        <p:blipFill rotWithShape="1">
          <a:blip r:embed="rId2">
            <a:alphaModFix/>
          </a:blip>
          <a:srcRect b="44506" l="21452" r="0" t="0"/>
          <a:stretch/>
        </p:blipFill>
        <p:spPr>
          <a:xfrm>
            <a:off x="84000" y="3565075"/>
            <a:ext cx="1671600" cy="148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80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5" name="Google Shape;35;p5" title="LundUniversity_C2line_RGB.png"/>
          <p:cNvPicPr preferRelativeResize="0"/>
          <p:nvPr/>
        </p:nvPicPr>
        <p:blipFill rotWithShape="1">
          <a:blip r:embed="rId2">
            <a:alphaModFix/>
          </a:blip>
          <a:srcRect b="44506" l="21452" r="0" t="0"/>
          <a:stretch/>
        </p:blipFill>
        <p:spPr>
          <a:xfrm>
            <a:off x="84000" y="3565075"/>
            <a:ext cx="1671600" cy="148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80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629841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4" name="Google Shape;44;p6" title="LundUniversity_C2line_RGB.png"/>
          <p:cNvPicPr preferRelativeResize="0"/>
          <p:nvPr/>
        </p:nvPicPr>
        <p:blipFill rotWithShape="1">
          <a:blip r:embed="rId2">
            <a:alphaModFix/>
          </a:blip>
          <a:srcRect b="44506" l="21452" r="0" t="0"/>
          <a:stretch/>
        </p:blipFill>
        <p:spPr>
          <a:xfrm>
            <a:off x="84000" y="3565075"/>
            <a:ext cx="1671600" cy="148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80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9" name="Google Shape;49;p7" title="LundUniversity_C2line_RGB.png"/>
          <p:cNvPicPr preferRelativeResize="0"/>
          <p:nvPr/>
        </p:nvPicPr>
        <p:blipFill rotWithShape="1">
          <a:blip r:embed="rId2">
            <a:alphaModFix/>
          </a:blip>
          <a:srcRect b="44506" l="21452" r="0" t="0"/>
          <a:stretch/>
        </p:blipFill>
        <p:spPr>
          <a:xfrm>
            <a:off x="84000" y="3565075"/>
            <a:ext cx="1671600" cy="148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8" title="LundUniversity_C2line_RGB.png"/>
          <p:cNvPicPr preferRelativeResize="0"/>
          <p:nvPr/>
        </p:nvPicPr>
        <p:blipFill rotWithShape="1">
          <a:blip r:embed="rId2">
            <a:alphaModFix/>
          </a:blip>
          <a:srcRect b="37555" l="0" r="0" t="4668"/>
          <a:stretch/>
        </p:blipFill>
        <p:spPr>
          <a:xfrm>
            <a:off x="2651800" y="1173925"/>
            <a:ext cx="3840399" cy="2795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/>
          <p:nvPr>
            <p:ph type="title"/>
          </p:nvPr>
        </p:nvSpPr>
        <p:spPr>
          <a:xfrm>
            <a:off x="629841" y="342900"/>
            <a:ext cx="29493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80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1" type="body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5" name="Google Shape;55;p9"/>
          <p:cNvSpPr txBox="1"/>
          <p:nvPr>
            <p:ph idx="2" type="body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8" name="Google Shape;58;p9" title="LundUniversity_C2line_RGB.png"/>
          <p:cNvPicPr preferRelativeResize="0"/>
          <p:nvPr/>
        </p:nvPicPr>
        <p:blipFill rotWithShape="1">
          <a:blip r:embed="rId2">
            <a:alphaModFix/>
          </a:blip>
          <a:srcRect b="44506" l="21452" r="0" t="0"/>
          <a:stretch/>
        </p:blipFill>
        <p:spPr>
          <a:xfrm>
            <a:off x="84000" y="3565075"/>
            <a:ext cx="1671600" cy="148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629841" y="342900"/>
            <a:ext cx="29493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80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1" name="Google Shape;61;p10"/>
          <p:cNvSpPr/>
          <p:nvPr>
            <p:ph idx="2" type="pic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10"/>
          <p:cNvSpPr txBox="1"/>
          <p:nvPr>
            <p:ph idx="1" type="body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10" title="LundUniversity_C2line_RGB.png"/>
          <p:cNvPicPr preferRelativeResize="0"/>
          <p:nvPr/>
        </p:nvPicPr>
        <p:blipFill rotWithShape="1">
          <a:blip r:embed="rId2">
            <a:alphaModFix/>
          </a:blip>
          <a:srcRect b="44506" l="21452" r="0" t="0"/>
          <a:stretch/>
        </p:blipFill>
        <p:spPr>
          <a:xfrm>
            <a:off x="84000" y="3565075"/>
            <a:ext cx="1671600" cy="148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80"/>
              </a:buClr>
              <a:buSzPts val="3300"/>
              <a:buFont typeface="Arial"/>
              <a:buNone/>
              <a:defRPr b="0" i="0" sz="33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B38E7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B38E7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B38E7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B38E7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B38E7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B38E7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B38E7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B38E7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B38E7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B38E7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B38E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" name="Google Shape;11;p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1714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4.jpg"/><Relationship Id="rId5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Relationship Id="rId4" Type="http://schemas.openxmlformats.org/officeDocument/2006/relationships/image" Target="../media/image7.jpg"/><Relationship Id="rId5" Type="http://schemas.openxmlformats.org/officeDocument/2006/relationships/image" Target="../media/image10.png"/><Relationship Id="rId6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/>
          <p:nvPr>
            <p:ph type="ctrTitle"/>
          </p:nvPr>
        </p:nvSpPr>
        <p:spPr>
          <a:xfrm>
            <a:off x="3415600" y="1808350"/>
            <a:ext cx="5616300" cy="6369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9A5A14"/>
                </a:solidFill>
              </a:rPr>
              <a:t>Enhancing Detector Alignment with ML</a:t>
            </a:r>
            <a:endParaRPr sz="2500"/>
          </a:p>
        </p:txBody>
      </p:sp>
      <p:sp>
        <p:nvSpPr>
          <p:cNvPr id="83" name="Google Shape;83;p13"/>
          <p:cNvSpPr txBox="1"/>
          <p:nvPr>
            <p:ph idx="1" type="subTitle"/>
          </p:nvPr>
        </p:nvSpPr>
        <p:spPr>
          <a:xfrm>
            <a:off x="3415600" y="2529900"/>
            <a:ext cx="4649100" cy="531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fontScale="32500"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127">
                <a:solidFill>
                  <a:srgbClr val="9A5A14"/>
                </a:solidFill>
                <a:highlight>
                  <a:schemeClr val="lt1"/>
                </a:highlight>
              </a:rPr>
              <a:t>Ștefan Crețu</a:t>
            </a:r>
            <a:r>
              <a:rPr lang="en" sz="4127">
                <a:solidFill>
                  <a:srgbClr val="9A5A14"/>
                </a:solidFill>
                <a:highlight>
                  <a:schemeClr val="lt1"/>
                </a:highlight>
              </a:rPr>
              <a:t>, M.Sc. student (</a:t>
            </a:r>
            <a:r>
              <a:rPr b="1" lang="en" sz="4127">
                <a:solidFill>
                  <a:srgbClr val="9A5A14"/>
                </a:solidFill>
                <a:highlight>
                  <a:schemeClr val="lt1"/>
                </a:highlight>
              </a:rPr>
              <a:t>Lund University</a:t>
            </a:r>
            <a:r>
              <a:rPr lang="en" sz="4127">
                <a:solidFill>
                  <a:srgbClr val="9A5A14"/>
                </a:solidFill>
                <a:highlight>
                  <a:schemeClr val="lt1"/>
                </a:highlight>
              </a:rPr>
              <a:t>,</a:t>
            </a:r>
            <a:r>
              <a:rPr b="1" lang="en" sz="4127">
                <a:solidFill>
                  <a:srgbClr val="9A5A14"/>
                </a:solidFill>
                <a:highlight>
                  <a:schemeClr val="lt1"/>
                </a:highlight>
              </a:rPr>
              <a:t> </a:t>
            </a:r>
            <a:r>
              <a:rPr lang="en" sz="4127">
                <a:solidFill>
                  <a:srgbClr val="9A5A14"/>
                </a:solidFill>
                <a:highlight>
                  <a:schemeClr val="lt1"/>
                </a:highlight>
              </a:rPr>
              <a:t>Sweden)</a:t>
            </a:r>
            <a:endParaRPr sz="4127">
              <a:solidFill>
                <a:srgbClr val="9A5A14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27">
                <a:solidFill>
                  <a:srgbClr val="9A5A14"/>
                </a:solidFill>
                <a:highlight>
                  <a:schemeClr val="lt1"/>
                </a:highlight>
              </a:rPr>
              <a:t>HAMLET Conference, 19th of August, 2026</a:t>
            </a:r>
            <a:endParaRPr sz="4127">
              <a:solidFill>
                <a:srgbClr val="9A5A14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9" name="Google Shape;89;p14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Detector alignment</a:t>
            </a:r>
            <a:endParaRPr/>
          </a:p>
        </p:txBody>
      </p:sp>
      <p:pic>
        <p:nvPicPr>
          <p:cNvPr id="90" name="Google Shape;90;p14" title="Drawings Hamlet-4.jpg"/>
          <p:cNvPicPr preferRelativeResize="0"/>
          <p:nvPr/>
        </p:nvPicPr>
        <p:blipFill rotWithShape="1">
          <a:blip r:embed="rId3">
            <a:alphaModFix/>
          </a:blip>
          <a:srcRect b="31323" l="19387" r="32400" t="0"/>
          <a:stretch/>
        </p:blipFill>
        <p:spPr>
          <a:xfrm>
            <a:off x="5077400" y="1034150"/>
            <a:ext cx="3437952" cy="34624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4"/>
          <p:cNvSpPr txBox="1"/>
          <p:nvPr>
            <p:ph idx="1" type="body"/>
          </p:nvPr>
        </p:nvSpPr>
        <p:spPr>
          <a:xfrm>
            <a:off x="628650" y="1133650"/>
            <a:ext cx="4487700" cy="1633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311150" lvl="0" marL="4572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1300"/>
              <a:buAutoNum type="arabicPeriod"/>
            </a:pPr>
            <a:r>
              <a:rPr lang="en" sz="2000"/>
              <a:t>Use “marker” particle tracks as references</a:t>
            </a:r>
            <a:endParaRPr sz="2000"/>
          </a:p>
          <a:p>
            <a:pPr indent="-31115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 sz="2000"/>
              <a:t>Estimated track constructed from recorded hits</a:t>
            </a:r>
            <a:endParaRPr sz="2000"/>
          </a:p>
          <a:p>
            <a:pPr indent="-31115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 sz="2000"/>
              <a:t>Alignment is done through minimizing the residuals</a:t>
            </a:r>
            <a:endParaRPr sz="2000"/>
          </a:p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>
            <a:off x="628650" y="2685200"/>
            <a:ext cx="4487700" cy="1633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i="1" lang="en" sz="2000"/>
              <a:t>Problem:</a:t>
            </a:r>
            <a:endParaRPr b="1" i="1" sz="2000"/>
          </a:p>
          <a:p>
            <a:pPr indent="-311150" lvl="0" marL="457200" rtl="0" algn="l">
              <a:spcBef>
                <a:spcPts val="800"/>
              </a:spcBef>
              <a:spcAft>
                <a:spcPts val="0"/>
              </a:spcAft>
              <a:buSzPts val="1300"/>
              <a:buChar char="•"/>
            </a:pPr>
            <a:r>
              <a:rPr lang="en" sz="2000"/>
              <a:t>Can get computationally heavy for large fits (~100.000s parameters)</a:t>
            </a:r>
            <a:endParaRPr sz="2000"/>
          </a:p>
        </p:txBody>
      </p:sp>
      <p:sp>
        <p:nvSpPr>
          <p:cNvPr id="93" name="Google Shape;93;p14"/>
          <p:cNvSpPr txBox="1"/>
          <p:nvPr>
            <p:ph idx="4294967295" type="sldNum"/>
          </p:nvPr>
        </p:nvSpPr>
        <p:spPr>
          <a:xfrm>
            <a:off x="3086250" y="4733800"/>
            <a:ext cx="2971500" cy="2739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Stefan Cretu, HAMLET Conference, 19.08.2026</a:t>
            </a:r>
            <a:endParaRPr/>
          </a:p>
        </p:txBody>
      </p:sp>
      <p:sp>
        <p:nvSpPr>
          <p:cNvPr id="94" name="Google Shape;94;p14"/>
          <p:cNvSpPr txBox="1"/>
          <p:nvPr>
            <p:ph idx="1" type="body"/>
          </p:nvPr>
        </p:nvSpPr>
        <p:spPr>
          <a:xfrm>
            <a:off x="1443275" y="3808250"/>
            <a:ext cx="3355500" cy="959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lnSpcReduction="10000"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rPr b="1" i="1" lang="en" sz="2000"/>
              <a:t>Can we narrow the simulated area down?</a:t>
            </a:r>
            <a:endParaRPr sz="2000"/>
          </a:p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000"/>
              <a:t> </a:t>
            </a:r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0" name="Google Shape;100;p15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idea + proof-of-concept</a:t>
            </a:r>
            <a:endParaRPr/>
          </a:p>
        </p:txBody>
      </p:sp>
      <p:sp>
        <p:nvSpPr>
          <p:cNvPr id="101" name="Google Shape;101;p15"/>
          <p:cNvSpPr txBox="1"/>
          <p:nvPr>
            <p:ph idx="4294967295" type="sldNum"/>
          </p:nvPr>
        </p:nvSpPr>
        <p:spPr>
          <a:xfrm>
            <a:off x="3086250" y="4733800"/>
            <a:ext cx="2971500" cy="2739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Stefan Cretu, HAMLET Conference, 19.08.2026</a:t>
            </a:r>
            <a:endParaRPr/>
          </a:p>
        </p:txBody>
      </p:sp>
      <p:pic>
        <p:nvPicPr>
          <p:cNvPr id="102" name="Google Shape;102;p15" title="overall_accuracy_2layerShifted_1_larg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6825" y="1182837"/>
            <a:ext cx="4125152" cy="2578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/>
          <p:nvPr>
            <p:ph idx="1" type="body"/>
          </p:nvPr>
        </p:nvSpPr>
        <p:spPr>
          <a:xfrm>
            <a:off x="4898475" y="3761050"/>
            <a:ext cx="3943500" cy="7704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</a:rPr>
              <a:t>Reasonable results for a simple proof-of-concept exercise.</a:t>
            </a:r>
            <a:endParaRPr sz="1800">
              <a:solidFill>
                <a:srgbClr val="000000"/>
              </a:solidFill>
            </a:endParaRPr>
          </a:p>
        </p:txBody>
      </p:sp>
      <p:pic>
        <p:nvPicPr>
          <p:cNvPr id="104" name="Google Shape;104;p15" title="Drawings Hamlet-5.jpg"/>
          <p:cNvPicPr preferRelativeResize="0"/>
          <p:nvPr/>
        </p:nvPicPr>
        <p:blipFill rotWithShape="1">
          <a:blip r:embed="rId4">
            <a:alphaModFix/>
          </a:blip>
          <a:srcRect b="22469" l="3581" r="13148" t="0"/>
          <a:stretch/>
        </p:blipFill>
        <p:spPr>
          <a:xfrm>
            <a:off x="190525" y="1182825"/>
            <a:ext cx="4526300" cy="2979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5" title="LundUniversity_C2line_RGB.png"/>
          <p:cNvPicPr preferRelativeResize="0"/>
          <p:nvPr/>
        </p:nvPicPr>
        <p:blipFill rotWithShape="1">
          <a:blip r:embed="rId5">
            <a:alphaModFix/>
          </a:blip>
          <a:srcRect b="44506" l="21452" r="0" t="0"/>
          <a:stretch/>
        </p:blipFill>
        <p:spPr>
          <a:xfrm>
            <a:off x="84000" y="3565075"/>
            <a:ext cx="1671600" cy="148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1" name="Google Shape;111;p16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Towards more complex geometries</a:t>
            </a:r>
            <a:endParaRPr/>
          </a:p>
        </p:txBody>
      </p:sp>
      <p:sp>
        <p:nvSpPr>
          <p:cNvPr id="112" name="Google Shape;112;p16"/>
          <p:cNvSpPr txBox="1"/>
          <p:nvPr>
            <p:ph idx="4294967295" type="sldNum"/>
          </p:nvPr>
        </p:nvSpPr>
        <p:spPr>
          <a:xfrm>
            <a:off x="3094200" y="4733800"/>
            <a:ext cx="2955600" cy="2739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Stefan Cretu, HAMLET Conference, 19.08.2026</a:t>
            </a:r>
            <a:endParaRPr/>
          </a:p>
        </p:txBody>
      </p:sp>
      <p:pic>
        <p:nvPicPr>
          <p:cNvPr id="113" name="Google Shape;113;p16" title="Drawings Hamlet-2.jpg"/>
          <p:cNvPicPr preferRelativeResize="0"/>
          <p:nvPr/>
        </p:nvPicPr>
        <p:blipFill rotWithShape="1">
          <a:blip r:embed="rId3">
            <a:alphaModFix/>
          </a:blip>
          <a:srcRect b="0" l="10593" r="11288" t="3326"/>
          <a:stretch/>
        </p:blipFill>
        <p:spPr>
          <a:xfrm>
            <a:off x="4723500" y="1100275"/>
            <a:ext cx="3791852" cy="3317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 title="Drawings Hamlet-1.jpg"/>
          <p:cNvPicPr preferRelativeResize="0"/>
          <p:nvPr/>
        </p:nvPicPr>
        <p:blipFill rotWithShape="1">
          <a:blip r:embed="rId4">
            <a:alphaModFix/>
          </a:blip>
          <a:srcRect b="16082" l="20429" r="25654" t="4065"/>
          <a:stretch/>
        </p:blipFill>
        <p:spPr>
          <a:xfrm>
            <a:off x="1499375" y="1100275"/>
            <a:ext cx="1669124" cy="3496428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/>
          <p:cNvSpPr/>
          <p:nvPr/>
        </p:nvSpPr>
        <p:spPr>
          <a:xfrm rot="904919">
            <a:off x="2070488" y="1400107"/>
            <a:ext cx="1088390" cy="553365"/>
          </a:xfrm>
          <a:prstGeom prst="roundRect">
            <a:avLst>
              <a:gd fmla="val 37712" name="adj"/>
            </a:avLst>
          </a:prstGeom>
          <a:solidFill>
            <a:srgbClr val="9A5A14"/>
          </a:solidFill>
          <a:ln cap="flat" cmpd="sng" w="28575">
            <a:solidFill>
              <a:srgbClr val="000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BLOCKS!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16" name="Google Shape;116;p16" title="telescope_confusion_matrix.png"/>
          <p:cNvPicPr preferRelativeResize="0"/>
          <p:nvPr/>
        </p:nvPicPr>
        <p:blipFill rotWithShape="1">
          <a:blip r:embed="rId5">
            <a:alphaModFix/>
          </a:blip>
          <a:srcRect b="1170" l="6827" r="19612" t="10225"/>
          <a:stretch/>
        </p:blipFill>
        <p:spPr>
          <a:xfrm>
            <a:off x="2680725" y="3059934"/>
            <a:ext cx="1531074" cy="1536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6" title="confusion_matrix_sparse_blocks.png"/>
          <p:cNvPicPr preferRelativeResize="0"/>
          <p:nvPr/>
        </p:nvPicPr>
        <p:blipFill rotWithShape="1">
          <a:blip r:embed="rId6">
            <a:alphaModFix/>
          </a:blip>
          <a:srcRect b="1215" l="6119" r="18432" t="10109"/>
          <a:stretch/>
        </p:blipFill>
        <p:spPr>
          <a:xfrm>
            <a:off x="6905720" y="2881175"/>
            <a:ext cx="1569018" cy="153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7" title="MaLign poste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263251">
            <a:off x="6865248" y="2281476"/>
            <a:ext cx="1710561" cy="2419347"/>
          </a:xfrm>
          <a:prstGeom prst="rect">
            <a:avLst/>
          </a:prstGeom>
          <a:noFill/>
          <a:ln cap="flat" cmpd="sng" w="9525">
            <a:solidFill>
              <a:srgbClr val="9A5A14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3" name="Google Shape;123;p17"/>
          <p:cNvSpPr txBox="1"/>
          <p:nvPr/>
        </p:nvSpPr>
        <p:spPr>
          <a:xfrm rot="-1233963">
            <a:off x="6449838" y="1133876"/>
            <a:ext cx="1206706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Poster!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24" name="Google Shape;124;p17"/>
          <p:cNvSpPr/>
          <p:nvPr/>
        </p:nvSpPr>
        <p:spPr>
          <a:xfrm rot="7266276">
            <a:off x="7479841" y="1523535"/>
            <a:ext cx="481415" cy="500914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Lund">
  <a:themeElements>
    <a:clrScheme name="LU">
      <a:dk1>
        <a:srgbClr val="9C6114"/>
      </a:dk1>
      <a:lt1>
        <a:srgbClr val="FFFFFF"/>
      </a:lt1>
      <a:dk2>
        <a:srgbClr val="4D4C44"/>
      </a:dk2>
      <a:lt2>
        <a:srgbClr val="D6D2C4"/>
      </a:lt2>
      <a:accent1>
        <a:srgbClr val="9C6114"/>
      </a:accent1>
      <a:accent2>
        <a:srgbClr val="E9C4C7"/>
      </a:accent2>
      <a:accent3>
        <a:srgbClr val="B9D3DC"/>
      </a:accent3>
      <a:accent4>
        <a:srgbClr val="ADCAB8"/>
      </a:accent4>
      <a:accent5>
        <a:srgbClr val="D6D2C4"/>
      </a:accent5>
      <a:accent6>
        <a:srgbClr val="BFB8AF"/>
      </a:accent6>
      <a:hlink>
        <a:srgbClr val="000080"/>
      </a:hlink>
      <a:folHlink>
        <a:srgbClr val="9C611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