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73ee86820_1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f73ee86820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73ee86820_1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73ee86820_1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73ee86820_1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f73ee86820_1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f768b3ae2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f768b3ae2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f768b3ae2e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f768b3ae2e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779366acc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f779366acc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f73ee86820_1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f73ee86820_1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f73ee86820_1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f73ee86820_1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779366acc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f779366acc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f779366acc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f779366acc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73ee86820_1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73ee86820_1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779366ac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f779366ac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f779366acc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f779366acc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f779366acc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f779366acc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f73ee86820_1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f73ee86820_1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f779366acc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f779366acc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3f779366acc_0_1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3f779366acc_0_1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f779366acc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3f779366acc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73ee86820_1_1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f73ee86820_1_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73ee86820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73ee86820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https://sealevel.nasa.gov/understanding-sea-level/regional-sea-level/ice-sheets/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73ee86820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f73ee86820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73ee86820_1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73ee86820_1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779366acc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f779366acc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779366acc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f779366acc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73ee86820_1_2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f73ee86820_1_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jp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10.png"/><Relationship Id="rId7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7.jpg"/><Relationship Id="rId4" Type="http://schemas.openxmlformats.org/officeDocument/2006/relationships/hyperlink" Target="mailto:clc@dmi.dk" TargetMode="External"/><Relationship Id="rId5" Type="http://schemas.openxmlformats.org/officeDocument/2006/relationships/hyperlink" Target="mailto:rum@dmi.dk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_DSC6460.jpg"/>
          <p:cNvPicPr preferRelativeResize="0"/>
          <p:nvPr/>
        </p:nvPicPr>
        <p:blipFill>
          <a:blip r:embed="rId3">
            <a:alphaModFix amt="37000"/>
          </a:blip>
          <a:stretch>
            <a:fillRect/>
          </a:stretch>
        </p:blipFill>
        <p:spPr>
          <a:xfrm>
            <a:off x="0" y="-298400"/>
            <a:ext cx="9144003" cy="583554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>
            <p:ph type="ctrTitle"/>
          </p:nvPr>
        </p:nvSpPr>
        <p:spPr>
          <a:xfrm>
            <a:off x="249833" y="-1691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Emulation of Regional Climate Models</a:t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447675" y="3936050"/>
            <a:ext cx="6772200" cy="11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500">
                <a:solidFill>
                  <a:schemeClr val="dk2"/>
                </a:solidFill>
              </a:rPr>
              <a:t>Clément Cherblanc¹ ², Emma Zirkel³, </a:t>
            </a:r>
            <a:r>
              <a:rPr lang="fr" sz="1500">
                <a:solidFill>
                  <a:schemeClr val="dk2"/>
                </a:solidFill>
              </a:rPr>
              <a:t>Nicolaj Hansen¹,</a:t>
            </a:r>
            <a:r>
              <a:rPr lang="fr" sz="1500">
                <a:solidFill>
                  <a:schemeClr val="dk2"/>
                </a:solidFill>
              </a:rPr>
              <a:t> Ruth Mottram¹ ⁴, Christine Schøtt Hvidberg², José Abraham Torres Alavez¹, </a:t>
            </a:r>
            <a:endParaRPr sz="15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>
                <a:solidFill>
                  <a:schemeClr val="dk2"/>
                </a:solidFill>
              </a:rPr>
              <a:t>1: Danish Meteorological Institute, 2: Niels Bohr Institute, 3: KU Leuven, 4: University of Aarhus</a:t>
            </a:r>
            <a:endParaRPr sz="1100">
              <a:solidFill>
                <a:schemeClr val="dk2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chemeClr val="dk2"/>
                </a:solidFill>
              </a:rPr>
              <a:t>Contact: clc@dmi.dk</a:t>
            </a:r>
            <a:endParaRPr sz="1100">
              <a:solidFill>
                <a:schemeClr val="dk2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91517" y="3867799"/>
            <a:ext cx="1228134" cy="115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708337" y="2388800"/>
            <a:ext cx="1394501" cy="147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5263" y="2563275"/>
            <a:ext cx="624700" cy="62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7">
            <a:alphaModFix/>
          </a:blip>
          <a:srcRect b="7869" l="55048" r="2210" t="7155"/>
          <a:stretch/>
        </p:blipFill>
        <p:spPr>
          <a:xfrm rot="5400000">
            <a:off x="2076837" y="1577113"/>
            <a:ext cx="2097451" cy="25970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7">
            <a:alphaModFix/>
          </a:blip>
          <a:srcRect b="7724" l="3680" r="53578" t="7307"/>
          <a:stretch/>
        </p:blipFill>
        <p:spPr>
          <a:xfrm rot="5400000">
            <a:off x="5145375" y="1575487"/>
            <a:ext cx="2100076" cy="260027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Data description:</a:t>
            </a:r>
            <a:endParaRPr/>
          </a:p>
        </p:txBody>
      </p:sp>
      <p:cxnSp>
        <p:nvCxnSpPr>
          <p:cNvPr id="140" name="Google Shape;140;p22"/>
          <p:cNvCxnSpPr/>
          <p:nvPr/>
        </p:nvCxnSpPr>
        <p:spPr>
          <a:xfrm flipH="1">
            <a:off x="1303450" y="1286700"/>
            <a:ext cx="1002600" cy="334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1" name="Google Shape;141;p22"/>
          <p:cNvSpPr txBox="1"/>
          <p:nvPr/>
        </p:nvSpPr>
        <p:spPr>
          <a:xfrm>
            <a:off x="2414675" y="1017725"/>
            <a:ext cx="3726300" cy="29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8 variables from the ESM/RCM: 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fr" sz="1800">
                <a:solidFill>
                  <a:schemeClr val="dk2"/>
                </a:solidFill>
              </a:rPr>
              <a:t>temperature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fr" sz="1800">
                <a:solidFill>
                  <a:schemeClr val="dk2"/>
                </a:solidFill>
              </a:rPr>
              <a:t>precipitation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fr" sz="1800">
                <a:solidFill>
                  <a:schemeClr val="dk2"/>
                </a:solidFill>
              </a:rPr>
              <a:t>evaporation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fr" sz="1800">
                <a:solidFill>
                  <a:schemeClr val="dk2"/>
                </a:solidFill>
              </a:rPr>
              <a:t>surface pressure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fr" sz="1800">
                <a:solidFill>
                  <a:schemeClr val="dk2"/>
                </a:solidFill>
              </a:rPr>
              <a:t>10m wind speed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fr" sz="1800">
                <a:solidFill>
                  <a:schemeClr val="dk2"/>
                </a:solidFill>
              </a:rPr>
              <a:t>surface shortwave down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fr" sz="1800">
                <a:solidFill>
                  <a:schemeClr val="dk2"/>
                </a:solidFill>
              </a:rPr>
              <a:t>surface longwave down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-"/>
            </a:pPr>
            <a:r>
              <a:rPr lang="fr" sz="1800">
                <a:solidFill>
                  <a:schemeClr val="dk2"/>
                </a:solidFill>
              </a:rPr>
              <a:t>surface latent heat flux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42" name="Google Shape;142;p22"/>
          <p:cNvSpPr txBox="1"/>
          <p:nvPr>
            <p:ph idx="1" type="body"/>
          </p:nvPr>
        </p:nvSpPr>
        <p:spPr>
          <a:xfrm rot="-2699209">
            <a:off x="6092661" y="1407818"/>
            <a:ext cx="1843852" cy="6266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8 channels</a:t>
            </a:r>
            <a:endParaRPr/>
          </a:p>
        </p:txBody>
      </p:sp>
      <p:sp>
        <p:nvSpPr>
          <p:cNvPr id="143" name="Google Shape;143;p22"/>
          <p:cNvSpPr/>
          <p:nvPr/>
        </p:nvSpPr>
        <p:spPr>
          <a:xfrm>
            <a:off x="6701150" y="1779675"/>
            <a:ext cx="1930200" cy="17463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4" name="Google Shape;14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1150" y="2238727"/>
            <a:ext cx="1486851" cy="12872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5" name="Google Shape;145;p22"/>
          <p:cNvSpPr txBox="1"/>
          <p:nvPr>
            <p:ph idx="1" type="body"/>
          </p:nvPr>
        </p:nvSpPr>
        <p:spPr>
          <a:xfrm rot="-5400607">
            <a:off x="5800966" y="2003753"/>
            <a:ext cx="1698300" cy="6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480</a:t>
            </a:r>
            <a:endParaRPr/>
          </a:p>
        </p:txBody>
      </p:sp>
      <p:sp>
        <p:nvSpPr>
          <p:cNvPr id="146" name="Google Shape;146;p22"/>
          <p:cNvSpPr txBox="1"/>
          <p:nvPr>
            <p:ph idx="1" type="body"/>
          </p:nvPr>
        </p:nvSpPr>
        <p:spPr>
          <a:xfrm rot="-607">
            <a:off x="6595425" y="3500901"/>
            <a:ext cx="16983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576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fr"/>
              <a:t>High resolution</a:t>
            </a:r>
            <a:endParaRPr/>
          </a:p>
        </p:txBody>
      </p:sp>
      <p:sp>
        <p:nvSpPr>
          <p:cNvPr id="147" name="Google Shape;147;p22"/>
          <p:cNvSpPr txBox="1"/>
          <p:nvPr>
            <p:ph idx="1" type="body"/>
          </p:nvPr>
        </p:nvSpPr>
        <p:spPr>
          <a:xfrm rot="-2699209">
            <a:off x="-115139" y="1798005"/>
            <a:ext cx="1843852" cy="6266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8 channels</a:t>
            </a:r>
            <a:endParaRPr/>
          </a:p>
        </p:txBody>
      </p:sp>
      <p:sp>
        <p:nvSpPr>
          <p:cNvPr id="148" name="Google Shape;148;p22"/>
          <p:cNvSpPr/>
          <p:nvPr/>
        </p:nvSpPr>
        <p:spPr>
          <a:xfrm>
            <a:off x="560175" y="2238722"/>
            <a:ext cx="1374000" cy="12429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6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5075" lIns="65075" spcFirstLastPara="1" rIns="65075" wrap="square" tIns="650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96"/>
          </a:p>
        </p:txBody>
      </p:sp>
      <p:pic>
        <p:nvPicPr>
          <p:cNvPr id="149" name="Google Shape;14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175" y="2565464"/>
            <a:ext cx="1058305" cy="916233"/>
          </a:xfrm>
          <a:prstGeom prst="rect">
            <a:avLst/>
          </a:prstGeom>
          <a:noFill/>
          <a:ln cap="flat" cmpd="sng" w="67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50" name="Google Shape;150;p22"/>
          <p:cNvSpPr txBox="1"/>
          <p:nvPr>
            <p:ph idx="1" type="body"/>
          </p:nvPr>
        </p:nvSpPr>
        <p:spPr>
          <a:xfrm rot="-5400607">
            <a:off x="-314934" y="2336615"/>
            <a:ext cx="1698300" cy="6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~40</a:t>
            </a:r>
            <a:endParaRPr/>
          </a:p>
        </p:txBody>
      </p:sp>
      <p:sp>
        <p:nvSpPr>
          <p:cNvPr id="151" name="Google Shape;151;p22"/>
          <p:cNvSpPr txBox="1"/>
          <p:nvPr>
            <p:ph idx="1" type="body"/>
          </p:nvPr>
        </p:nvSpPr>
        <p:spPr>
          <a:xfrm rot="-607">
            <a:off x="156200" y="3405203"/>
            <a:ext cx="16983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~300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fr"/>
              <a:t>Low resolution</a:t>
            </a:r>
            <a:endParaRPr/>
          </a:p>
        </p:txBody>
      </p:sp>
      <p:cxnSp>
        <p:nvCxnSpPr>
          <p:cNvPr id="152" name="Google Shape;152;p22"/>
          <p:cNvCxnSpPr/>
          <p:nvPr/>
        </p:nvCxnSpPr>
        <p:spPr>
          <a:xfrm>
            <a:off x="5811300" y="1379300"/>
            <a:ext cx="672300" cy="467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3" name="Google Shape;153;p22"/>
          <p:cNvSpPr/>
          <p:nvPr/>
        </p:nvSpPr>
        <p:spPr>
          <a:xfrm>
            <a:off x="1721175" y="3609475"/>
            <a:ext cx="4937975" cy="490724"/>
          </a:xfrm>
          <a:custGeom>
            <a:rect b="b" l="l" r="r" t="t"/>
            <a:pathLst>
              <a:path extrusionOk="0" h="31492" w="197519">
                <a:moveTo>
                  <a:pt x="0" y="0"/>
                </a:moveTo>
                <a:cubicBezTo>
                  <a:pt x="11029" y="4456"/>
                  <a:pt x="41442" y="21891"/>
                  <a:pt x="66174" y="26737"/>
                </a:cubicBezTo>
                <a:cubicBezTo>
                  <a:pt x="90906" y="31583"/>
                  <a:pt x="126499" y="33142"/>
                  <a:pt x="148390" y="29076"/>
                </a:cubicBezTo>
                <a:cubicBezTo>
                  <a:pt x="170281" y="25010"/>
                  <a:pt x="189331" y="6795"/>
                  <a:pt x="197519" y="2339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154" name="Google Shape;154;p22"/>
          <p:cNvSpPr txBox="1"/>
          <p:nvPr/>
        </p:nvSpPr>
        <p:spPr>
          <a:xfrm>
            <a:off x="367625" y="4311325"/>
            <a:ext cx="8263800" cy="63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Daily maps, 1985 to 2023 →39 years x ~365 = </a:t>
            </a:r>
            <a:r>
              <a:rPr b="1" lang="fr" sz="1800">
                <a:solidFill>
                  <a:schemeClr val="dk2"/>
                </a:solidFill>
              </a:rPr>
              <a:t>14244 time steps / samples</a:t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Data description: predicting the differentials</a:t>
            </a:r>
            <a:endParaRPr/>
          </a:p>
        </p:txBody>
      </p:sp>
      <p:cxnSp>
        <p:nvCxnSpPr>
          <p:cNvPr id="160" name="Google Shape;160;p23"/>
          <p:cNvCxnSpPr/>
          <p:nvPr/>
        </p:nvCxnSpPr>
        <p:spPr>
          <a:xfrm rot="10800000">
            <a:off x="2035688" y="2488650"/>
            <a:ext cx="2358300" cy="39000"/>
          </a:xfrm>
          <a:prstGeom prst="straightConnector1">
            <a:avLst/>
          </a:prstGeom>
          <a:noFill/>
          <a:ln cap="flat" cmpd="sng" w="19050">
            <a:solidFill>
              <a:srgbClr val="00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1" name="Google Shape;161;p23"/>
          <p:cNvSpPr txBox="1"/>
          <p:nvPr/>
        </p:nvSpPr>
        <p:spPr>
          <a:xfrm>
            <a:off x="2420363" y="1390900"/>
            <a:ext cx="3726300" cy="29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Prediction is not done on the regular RCM output, the </a:t>
            </a:r>
            <a:r>
              <a:rPr lang="fr" sz="1800">
                <a:solidFill>
                  <a:schemeClr val="dk2"/>
                </a:solidFill>
              </a:rPr>
              <a:t>predictand</a:t>
            </a:r>
            <a:r>
              <a:rPr lang="fr" sz="1800">
                <a:solidFill>
                  <a:schemeClr val="dk2"/>
                </a:solidFill>
              </a:rPr>
              <a:t> variable is: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chemeClr val="dk2"/>
                </a:solidFill>
              </a:rPr>
              <a:t>target - input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chemeClr val="dk2"/>
                </a:solidFill>
              </a:rPr>
              <a:t>RCM - ESM</a:t>
            </a:r>
            <a:endParaRPr b="1"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So the emulator only learns what the RCM has changed.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62" name="Google Shape;162;p23"/>
          <p:cNvSpPr txBox="1"/>
          <p:nvPr>
            <p:ph idx="1" type="body"/>
          </p:nvPr>
        </p:nvSpPr>
        <p:spPr>
          <a:xfrm rot="-2699209">
            <a:off x="6092661" y="1407818"/>
            <a:ext cx="1843852" cy="6266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8 channels</a:t>
            </a:r>
            <a:endParaRPr/>
          </a:p>
        </p:txBody>
      </p:sp>
      <p:sp>
        <p:nvSpPr>
          <p:cNvPr id="163" name="Google Shape;163;p23"/>
          <p:cNvSpPr/>
          <p:nvPr/>
        </p:nvSpPr>
        <p:spPr>
          <a:xfrm>
            <a:off x="6701150" y="1779675"/>
            <a:ext cx="1930200" cy="17463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4" name="Google Shape;16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1150" y="2238727"/>
            <a:ext cx="1486851" cy="12872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5" name="Google Shape;165;p23"/>
          <p:cNvSpPr txBox="1"/>
          <p:nvPr>
            <p:ph idx="1" type="body"/>
          </p:nvPr>
        </p:nvSpPr>
        <p:spPr>
          <a:xfrm rot="-5400607">
            <a:off x="5800966" y="2003753"/>
            <a:ext cx="1698300" cy="6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480</a:t>
            </a:r>
            <a:endParaRPr/>
          </a:p>
        </p:txBody>
      </p:sp>
      <p:sp>
        <p:nvSpPr>
          <p:cNvPr id="166" name="Google Shape;166;p23"/>
          <p:cNvSpPr txBox="1"/>
          <p:nvPr>
            <p:ph idx="1" type="body"/>
          </p:nvPr>
        </p:nvSpPr>
        <p:spPr>
          <a:xfrm rot="-2699209">
            <a:off x="-115139" y="1798005"/>
            <a:ext cx="1843852" cy="626638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8 channels</a:t>
            </a:r>
            <a:endParaRPr/>
          </a:p>
        </p:txBody>
      </p:sp>
      <p:sp>
        <p:nvSpPr>
          <p:cNvPr id="167" name="Google Shape;167;p23"/>
          <p:cNvSpPr/>
          <p:nvPr/>
        </p:nvSpPr>
        <p:spPr>
          <a:xfrm>
            <a:off x="560175" y="2238722"/>
            <a:ext cx="1374000" cy="12429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67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5075" lIns="65075" spcFirstLastPara="1" rIns="65075" wrap="square" tIns="650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96"/>
          </a:p>
        </p:txBody>
      </p:sp>
      <p:pic>
        <p:nvPicPr>
          <p:cNvPr id="168" name="Google Shape;16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175" y="2565464"/>
            <a:ext cx="1058305" cy="916233"/>
          </a:xfrm>
          <a:prstGeom prst="rect">
            <a:avLst/>
          </a:prstGeom>
          <a:noFill/>
          <a:ln cap="flat" cmpd="sng" w="67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69" name="Google Shape;169;p23"/>
          <p:cNvSpPr txBox="1"/>
          <p:nvPr>
            <p:ph idx="1" type="body"/>
          </p:nvPr>
        </p:nvSpPr>
        <p:spPr>
          <a:xfrm rot="-5400607">
            <a:off x="-314934" y="2336615"/>
            <a:ext cx="1698300" cy="63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~40</a:t>
            </a:r>
            <a:endParaRPr/>
          </a:p>
        </p:txBody>
      </p:sp>
      <p:cxnSp>
        <p:nvCxnSpPr>
          <p:cNvPr id="170" name="Google Shape;170;p23"/>
          <p:cNvCxnSpPr>
            <a:endCxn id="165" idx="1"/>
          </p:cNvCxnSpPr>
          <p:nvPr/>
        </p:nvCxnSpPr>
        <p:spPr>
          <a:xfrm flipH="1" rot="10800000">
            <a:off x="4274866" y="3169103"/>
            <a:ext cx="2375400" cy="615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71" name="Google Shape;171;p23"/>
          <p:cNvSpPr/>
          <p:nvPr/>
        </p:nvSpPr>
        <p:spPr>
          <a:xfrm>
            <a:off x="4383838" y="2503775"/>
            <a:ext cx="632700" cy="676800"/>
          </a:xfrm>
          <a:prstGeom prst="rect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3"/>
          <p:cNvSpPr/>
          <p:nvPr/>
        </p:nvSpPr>
        <p:spPr>
          <a:xfrm>
            <a:off x="3546300" y="2606525"/>
            <a:ext cx="740100" cy="6768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3"/>
          <p:cNvSpPr txBox="1"/>
          <p:nvPr>
            <p:ph idx="1" type="body"/>
          </p:nvPr>
        </p:nvSpPr>
        <p:spPr>
          <a:xfrm rot="-607">
            <a:off x="6595425" y="3500901"/>
            <a:ext cx="16983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576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fr"/>
              <a:t>High resolution</a:t>
            </a:r>
            <a:endParaRPr/>
          </a:p>
        </p:txBody>
      </p:sp>
      <p:sp>
        <p:nvSpPr>
          <p:cNvPr id="174" name="Google Shape;174;p23"/>
          <p:cNvSpPr txBox="1"/>
          <p:nvPr>
            <p:ph idx="1" type="body"/>
          </p:nvPr>
        </p:nvSpPr>
        <p:spPr>
          <a:xfrm rot="-607">
            <a:off x="156200" y="3405203"/>
            <a:ext cx="1698300" cy="8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~300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fr"/>
              <a:t>Low resolution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450" y="981569"/>
            <a:ext cx="2014925" cy="4044831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 txBox="1"/>
          <p:nvPr/>
        </p:nvSpPr>
        <p:spPr>
          <a:xfrm>
            <a:off x="-64675" y="54100"/>
            <a:ext cx="9208800" cy="11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700">
                <a:solidFill>
                  <a:schemeClr val="dk2"/>
                </a:solidFill>
              </a:rPr>
              <a:t>Differentials: reduced skewness in the data: example with all values from 1985 (365 samples)</a:t>
            </a:r>
            <a:endParaRPr sz="1700">
              <a:solidFill>
                <a:schemeClr val="dk2"/>
              </a:solidFill>
            </a:endParaRPr>
          </a:p>
        </p:txBody>
      </p:sp>
      <p:pic>
        <p:nvPicPr>
          <p:cNvPr id="181" name="Google Shape;181;p24"/>
          <p:cNvPicPr preferRelativeResize="0"/>
          <p:nvPr/>
        </p:nvPicPr>
        <p:blipFill rotWithShape="1">
          <a:blip r:embed="rId3">
            <a:alphaModFix/>
          </a:blip>
          <a:srcRect b="49925" l="0" r="0" t="37284"/>
          <a:stretch/>
        </p:blipFill>
        <p:spPr>
          <a:xfrm>
            <a:off x="2709787" y="406975"/>
            <a:ext cx="6294888" cy="161635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4"/>
          <p:cNvSpPr/>
          <p:nvPr/>
        </p:nvSpPr>
        <p:spPr>
          <a:xfrm>
            <a:off x="424200" y="2511375"/>
            <a:ext cx="2024100" cy="5310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3" name="Google Shape;183;p24"/>
          <p:cNvCxnSpPr/>
          <p:nvPr/>
        </p:nvCxnSpPr>
        <p:spPr>
          <a:xfrm flipH="1" rot="10800000">
            <a:off x="2461925" y="1863475"/>
            <a:ext cx="234300" cy="757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84" name="Google Shape;184;p24"/>
          <p:cNvSpPr/>
          <p:nvPr/>
        </p:nvSpPr>
        <p:spPr>
          <a:xfrm>
            <a:off x="424200" y="3506975"/>
            <a:ext cx="2024100" cy="5310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5" name="Google Shape;185;p24"/>
          <p:cNvPicPr preferRelativeResize="0"/>
          <p:nvPr/>
        </p:nvPicPr>
        <p:blipFill rotWithShape="1">
          <a:blip r:embed="rId3">
            <a:alphaModFix/>
          </a:blip>
          <a:srcRect b="25092" l="600" r="-600" t="62117"/>
          <a:stretch/>
        </p:blipFill>
        <p:spPr>
          <a:xfrm>
            <a:off x="2805425" y="1968712"/>
            <a:ext cx="6294825" cy="16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4"/>
          <p:cNvSpPr/>
          <p:nvPr/>
        </p:nvSpPr>
        <p:spPr>
          <a:xfrm>
            <a:off x="433450" y="4506300"/>
            <a:ext cx="2024100" cy="5310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7" name="Google Shape;187;p24"/>
          <p:cNvCxnSpPr/>
          <p:nvPr/>
        </p:nvCxnSpPr>
        <p:spPr>
          <a:xfrm flipH="1" rot="10800000">
            <a:off x="2471175" y="4642700"/>
            <a:ext cx="474900" cy="82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  <p:pic>
        <p:nvPicPr>
          <p:cNvPr id="188" name="Google Shape;188;p24"/>
          <p:cNvPicPr preferRelativeResize="0"/>
          <p:nvPr/>
        </p:nvPicPr>
        <p:blipFill rotWithShape="1">
          <a:blip r:embed="rId3">
            <a:alphaModFix/>
          </a:blip>
          <a:srcRect b="-234" l="-50" r="50" t="87443"/>
          <a:stretch/>
        </p:blipFill>
        <p:spPr>
          <a:xfrm>
            <a:off x="2922550" y="3626150"/>
            <a:ext cx="6134775" cy="1575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9" name="Google Shape;189;p24"/>
          <p:cNvCxnSpPr/>
          <p:nvPr/>
        </p:nvCxnSpPr>
        <p:spPr>
          <a:xfrm flipH="1" rot="10800000">
            <a:off x="2461925" y="3198475"/>
            <a:ext cx="515400" cy="5271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90" name="Google Shape;190;p24"/>
          <p:cNvSpPr txBox="1"/>
          <p:nvPr/>
        </p:nvSpPr>
        <p:spPr>
          <a:xfrm>
            <a:off x="184225" y="685950"/>
            <a:ext cx="2504700" cy="3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>
                <a:solidFill>
                  <a:schemeClr val="dk2"/>
                </a:solidFill>
              </a:rPr>
              <a:t>Predicting  predictand   diff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91" name="Google Shape;191;p24"/>
          <p:cNvSpPr txBox="1"/>
          <p:nvPr/>
        </p:nvSpPr>
        <p:spPr>
          <a:xfrm rot="-5400000">
            <a:off x="-1362100" y="2348250"/>
            <a:ext cx="33279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chemeClr val="dk2"/>
                </a:solidFill>
              </a:rPr>
              <a:t>8 variables / channels</a:t>
            </a:r>
            <a:endParaRPr sz="19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4650" y="1109713"/>
            <a:ext cx="5446459" cy="3243277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5"/>
          <p:cNvSpPr/>
          <p:nvPr/>
        </p:nvSpPr>
        <p:spPr>
          <a:xfrm>
            <a:off x="2465613" y="1374055"/>
            <a:ext cx="91200" cy="1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77625" lIns="77625" spcFirstLastPara="1" rIns="77625" wrap="square" tIns="77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8"/>
          </a:p>
        </p:txBody>
      </p:sp>
      <p:sp>
        <p:nvSpPr>
          <p:cNvPr id="198" name="Google Shape;198;p25"/>
          <p:cNvSpPr/>
          <p:nvPr/>
        </p:nvSpPr>
        <p:spPr>
          <a:xfrm>
            <a:off x="6780112" y="1412251"/>
            <a:ext cx="91200" cy="1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77625" lIns="77625" spcFirstLastPara="1" rIns="77625" wrap="square" tIns="77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8"/>
          </a:p>
        </p:txBody>
      </p:sp>
      <p:sp>
        <p:nvSpPr>
          <p:cNvPr id="199" name="Google Shape;199;p25"/>
          <p:cNvSpPr txBox="1"/>
          <p:nvPr/>
        </p:nvSpPr>
        <p:spPr>
          <a:xfrm>
            <a:off x="2390303" y="1280091"/>
            <a:ext cx="2283000" cy="3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77625" lIns="77625" spcFirstLastPara="1" rIns="77625" wrap="square" tIns="776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3">
                <a:solidFill>
                  <a:schemeClr val="dk2"/>
                </a:solidFill>
              </a:rPr>
              <a:t>8</a:t>
            </a:r>
            <a:endParaRPr sz="1103">
              <a:solidFill>
                <a:schemeClr val="dk2"/>
              </a:solidFill>
            </a:endParaRPr>
          </a:p>
        </p:txBody>
      </p:sp>
      <p:sp>
        <p:nvSpPr>
          <p:cNvPr id="200" name="Google Shape;200;p25"/>
          <p:cNvSpPr txBox="1"/>
          <p:nvPr/>
        </p:nvSpPr>
        <p:spPr>
          <a:xfrm>
            <a:off x="6703210" y="1318288"/>
            <a:ext cx="519600" cy="3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77625" lIns="77625" spcFirstLastPara="1" rIns="77625" wrap="square" tIns="776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3">
                <a:solidFill>
                  <a:schemeClr val="dk2"/>
                </a:solidFill>
              </a:rPr>
              <a:t>8</a:t>
            </a:r>
            <a:endParaRPr sz="1103">
              <a:solidFill>
                <a:schemeClr val="dk2"/>
              </a:solidFill>
            </a:endParaRPr>
          </a:p>
        </p:txBody>
      </p:sp>
      <p:sp>
        <p:nvSpPr>
          <p:cNvPr id="201" name="Google Shape;201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First model: UNet</a:t>
            </a:r>
            <a:endParaRPr/>
          </a:p>
        </p:txBody>
      </p:sp>
      <p:sp>
        <p:nvSpPr>
          <p:cNvPr id="202" name="Google Shape;202;p25"/>
          <p:cNvSpPr txBox="1"/>
          <p:nvPr>
            <p:ph idx="1" type="body"/>
          </p:nvPr>
        </p:nvSpPr>
        <p:spPr>
          <a:xfrm rot="-2698907">
            <a:off x="8117033" y="2896834"/>
            <a:ext cx="1334735" cy="453538"/>
          </a:xfrm>
          <a:prstGeom prst="rect">
            <a:avLst/>
          </a:prstGeom>
        </p:spPr>
        <p:txBody>
          <a:bodyPr anchorCtr="0" anchor="t" bIns="66175" lIns="66175" spcFirstLastPara="1" rIns="66175" wrap="square" tIns="661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69"/>
              </a:spcAft>
              <a:buNone/>
            </a:pPr>
            <a:r>
              <a:rPr lang="fr" sz="1303"/>
              <a:t>8 channels</a:t>
            </a:r>
            <a:endParaRPr sz="1303"/>
          </a:p>
        </p:txBody>
      </p:sp>
      <p:sp>
        <p:nvSpPr>
          <p:cNvPr id="203" name="Google Shape;203;p25"/>
          <p:cNvSpPr/>
          <p:nvPr/>
        </p:nvSpPr>
        <p:spPr>
          <a:xfrm>
            <a:off x="7239855" y="2054722"/>
            <a:ext cx="1397100" cy="12642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69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175" lIns="66175" spcFirstLastPara="1" rIns="66175" wrap="square" tIns="6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/>
          </a:p>
        </p:txBody>
      </p:sp>
      <p:pic>
        <p:nvPicPr>
          <p:cNvPr id="204" name="Google Shape;20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39855" y="2387012"/>
            <a:ext cx="1076272" cy="931789"/>
          </a:xfrm>
          <a:prstGeom prst="rect">
            <a:avLst/>
          </a:prstGeom>
          <a:noFill/>
          <a:ln cap="flat" cmpd="sng" w="69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5" name="Google Shape;205;p25"/>
          <p:cNvSpPr txBox="1"/>
          <p:nvPr>
            <p:ph idx="1" type="body"/>
          </p:nvPr>
        </p:nvSpPr>
        <p:spPr>
          <a:xfrm rot="-5400839">
            <a:off x="6588187" y="2216874"/>
            <a:ext cx="1229400" cy="457800"/>
          </a:xfrm>
          <a:prstGeom prst="rect">
            <a:avLst/>
          </a:prstGeom>
        </p:spPr>
        <p:txBody>
          <a:bodyPr anchorCtr="0" anchor="t" bIns="66175" lIns="66175" spcFirstLastPara="1" rIns="66175" wrap="square" tIns="661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69"/>
              </a:spcAft>
              <a:buNone/>
            </a:pPr>
            <a:r>
              <a:rPr lang="fr" sz="1303"/>
              <a:t>480</a:t>
            </a:r>
            <a:endParaRPr sz="1303"/>
          </a:p>
        </p:txBody>
      </p:sp>
      <p:sp>
        <p:nvSpPr>
          <p:cNvPr id="206" name="Google Shape;206;p25"/>
          <p:cNvSpPr txBox="1"/>
          <p:nvPr>
            <p:ph idx="1" type="body"/>
          </p:nvPr>
        </p:nvSpPr>
        <p:spPr>
          <a:xfrm rot="-2699034">
            <a:off x="-100601" y="1810474"/>
            <a:ext cx="1509956" cy="513360"/>
          </a:xfrm>
          <a:prstGeom prst="rect">
            <a:avLst/>
          </a:prstGeom>
        </p:spPr>
        <p:txBody>
          <a:bodyPr anchorCtr="0" anchor="t" bIns="74875" lIns="74875" spcFirstLastPara="1" rIns="74875" wrap="square" tIns="748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83"/>
              </a:spcAft>
              <a:buNone/>
            </a:pPr>
            <a:r>
              <a:rPr lang="fr" sz="1474"/>
              <a:t>8 channels</a:t>
            </a:r>
            <a:endParaRPr sz="1474"/>
          </a:p>
        </p:txBody>
      </p:sp>
      <p:sp>
        <p:nvSpPr>
          <p:cNvPr id="207" name="Google Shape;207;p25"/>
          <p:cNvSpPr/>
          <p:nvPr/>
        </p:nvSpPr>
        <p:spPr>
          <a:xfrm>
            <a:off x="452330" y="2171385"/>
            <a:ext cx="1125300" cy="10179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55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00" lIns="53300" spcFirstLastPara="1" rIns="53300" wrap="square" tIns="533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16"/>
          </a:p>
        </p:txBody>
      </p:sp>
      <p:pic>
        <p:nvPicPr>
          <p:cNvPr id="208" name="Google Shape;20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330" y="2438959"/>
            <a:ext cx="866660" cy="750315"/>
          </a:xfrm>
          <a:prstGeom prst="rect">
            <a:avLst/>
          </a:prstGeom>
          <a:noFill/>
          <a:ln cap="flat" cmpd="sng" w="55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09" name="Google Shape;209;p25"/>
          <p:cNvSpPr txBox="1"/>
          <p:nvPr>
            <p:ph idx="1" type="body"/>
          </p:nvPr>
        </p:nvSpPr>
        <p:spPr>
          <a:xfrm rot="-5400742">
            <a:off x="-264398" y="2251572"/>
            <a:ext cx="1390800" cy="517800"/>
          </a:xfrm>
          <a:prstGeom prst="rect">
            <a:avLst/>
          </a:prstGeom>
        </p:spPr>
        <p:txBody>
          <a:bodyPr anchorCtr="0" anchor="t" bIns="74875" lIns="74875" spcFirstLastPara="1" rIns="74875" wrap="square" tIns="748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83"/>
              </a:spcAft>
              <a:buNone/>
            </a:pPr>
            <a:r>
              <a:rPr lang="fr" sz="1474"/>
              <a:t>~40</a:t>
            </a:r>
            <a:endParaRPr sz="1474"/>
          </a:p>
        </p:txBody>
      </p:sp>
      <p:sp>
        <p:nvSpPr>
          <p:cNvPr id="210" name="Google Shape;210;p25"/>
          <p:cNvSpPr txBox="1"/>
          <p:nvPr>
            <p:ph idx="1" type="body"/>
          </p:nvPr>
        </p:nvSpPr>
        <p:spPr>
          <a:xfrm rot="-839">
            <a:off x="7163324" y="3300609"/>
            <a:ext cx="1229400" cy="596400"/>
          </a:xfrm>
          <a:prstGeom prst="rect">
            <a:avLst/>
          </a:prstGeom>
        </p:spPr>
        <p:txBody>
          <a:bodyPr anchorCtr="0" anchor="t" bIns="66175" lIns="66175" spcFirstLastPara="1" rIns="66175" wrap="square" tIns="6617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3"/>
              <a:t>576</a:t>
            </a:r>
            <a:endParaRPr sz="1303"/>
          </a:p>
          <a:p>
            <a:pPr indent="0" lvl="0" marL="0" rtl="0" algn="ctr">
              <a:spcBef>
                <a:spcPts val="869"/>
              </a:spcBef>
              <a:spcAft>
                <a:spcPts val="869"/>
              </a:spcAft>
              <a:buNone/>
            </a:pPr>
            <a:r>
              <a:rPr lang="fr" sz="1303"/>
              <a:t>High resolution</a:t>
            </a:r>
            <a:endParaRPr sz="1303"/>
          </a:p>
        </p:txBody>
      </p:sp>
      <p:sp>
        <p:nvSpPr>
          <p:cNvPr id="211" name="Google Shape;211;p25"/>
          <p:cNvSpPr txBox="1"/>
          <p:nvPr>
            <p:ph idx="1" type="body"/>
          </p:nvPr>
        </p:nvSpPr>
        <p:spPr>
          <a:xfrm rot="-742">
            <a:off x="121507" y="3126605"/>
            <a:ext cx="1390800" cy="674700"/>
          </a:xfrm>
          <a:prstGeom prst="rect">
            <a:avLst/>
          </a:prstGeom>
        </p:spPr>
        <p:txBody>
          <a:bodyPr anchorCtr="0" anchor="t" bIns="74875" lIns="74875" spcFirstLastPara="1" rIns="74875" wrap="square" tIns="7487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474"/>
              <a:t>~300</a:t>
            </a:r>
            <a:endParaRPr sz="1474"/>
          </a:p>
          <a:p>
            <a:pPr indent="0" lvl="0" marL="0" rtl="0" algn="ctr">
              <a:spcBef>
                <a:spcPts val="983"/>
              </a:spcBef>
              <a:spcAft>
                <a:spcPts val="983"/>
              </a:spcAft>
              <a:buNone/>
            </a:pPr>
            <a:r>
              <a:rPr lang="fr" sz="1474"/>
              <a:t>Low resolution</a:t>
            </a:r>
            <a:endParaRPr sz="1474"/>
          </a:p>
        </p:txBody>
      </p:sp>
      <p:sp>
        <p:nvSpPr>
          <p:cNvPr id="212" name="Google Shape;212;p25"/>
          <p:cNvSpPr/>
          <p:nvPr/>
        </p:nvSpPr>
        <p:spPr>
          <a:xfrm>
            <a:off x="1632025" y="1139850"/>
            <a:ext cx="994800" cy="39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5"/>
          <p:cNvSpPr txBox="1"/>
          <p:nvPr/>
        </p:nvSpPr>
        <p:spPr>
          <a:xfrm>
            <a:off x="3338125" y="4703025"/>
            <a:ext cx="274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adapted from Van de Meer et al. 2023</a:t>
            </a:r>
            <a:endParaRPr sz="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4650" y="1109713"/>
            <a:ext cx="5446459" cy="3243277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6"/>
          <p:cNvSpPr/>
          <p:nvPr/>
        </p:nvSpPr>
        <p:spPr>
          <a:xfrm>
            <a:off x="2465613" y="1374055"/>
            <a:ext cx="91200" cy="1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77625" lIns="77625" spcFirstLastPara="1" rIns="77625" wrap="square" tIns="77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8"/>
          </a:p>
        </p:txBody>
      </p:sp>
      <p:sp>
        <p:nvSpPr>
          <p:cNvPr id="220" name="Google Shape;220;p26"/>
          <p:cNvSpPr/>
          <p:nvPr/>
        </p:nvSpPr>
        <p:spPr>
          <a:xfrm>
            <a:off x="6780112" y="1412251"/>
            <a:ext cx="91200" cy="1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77625" lIns="77625" spcFirstLastPara="1" rIns="77625" wrap="square" tIns="77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8"/>
          </a:p>
        </p:txBody>
      </p:sp>
      <p:sp>
        <p:nvSpPr>
          <p:cNvPr id="221" name="Google Shape;221;p26"/>
          <p:cNvSpPr txBox="1"/>
          <p:nvPr/>
        </p:nvSpPr>
        <p:spPr>
          <a:xfrm>
            <a:off x="2390303" y="1280091"/>
            <a:ext cx="2283000" cy="3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77625" lIns="77625" spcFirstLastPara="1" rIns="77625" wrap="square" tIns="776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3">
                <a:solidFill>
                  <a:schemeClr val="dk2"/>
                </a:solidFill>
              </a:rPr>
              <a:t>8</a:t>
            </a:r>
            <a:endParaRPr sz="1103">
              <a:solidFill>
                <a:schemeClr val="dk2"/>
              </a:solidFill>
            </a:endParaRPr>
          </a:p>
        </p:txBody>
      </p:sp>
      <p:sp>
        <p:nvSpPr>
          <p:cNvPr id="222" name="Google Shape;222;p26"/>
          <p:cNvSpPr txBox="1"/>
          <p:nvPr/>
        </p:nvSpPr>
        <p:spPr>
          <a:xfrm>
            <a:off x="6703210" y="1318288"/>
            <a:ext cx="519600" cy="3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77625" lIns="77625" spcFirstLastPara="1" rIns="77625" wrap="square" tIns="776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3">
                <a:solidFill>
                  <a:schemeClr val="dk2"/>
                </a:solidFill>
              </a:rPr>
              <a:t>8</a:t>
            </a:r>
            <a:endParaRPr sz="1103">
              <a:solidFill>
                <a:schemeClr val="dk2"/>
              </a:solidFill>
            </a:endParaRPr>
          </a:p>
        </p:txBody>
      </p:sp>
      <p:sp>
        <p:nvSpPr>
          <p:cNvPr id="223" name="Google Shape;223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Optimization?</a:t>
            </a:r>
            <a:endParaRPr/>
          </a:p>
        </p:txBody>
      </p:sp>
      <p:sp>
        <p:nvSpPr>
          <p:cNvPr id="224" name="Google Shape;224;p26"/>
          <p:cNvSpPr txBox="1"/>
          <p:nvPr>
            <p:ph idx="1" type="body"/>
          </p:nvPr>
        </p:nvSpPr>
        <p:spPr>
          <a:xfrm rot="-2698907">
            <a:off x="8117033" y="2896834"/>
            <a:ext cx="1334735" cy="453538"/>
          </a:xfrm>
          <a:prstGeom prst="rect">
            <a:avLst/>
          </a:prstGeom>
        </p:spPr>
        <p:txBody>
          <a:bodyPr anchorCtr="0" anchor="t" bIns="66175" lIns="66175" spcFirstLastPara="1" rIns="66175" wrap="square" tIns="661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69"/>
              </a:spcAft>
              <a:buNone/>
            </a:pPr>
            <a:r>
              <a:rPr lang="fr" sz="1303"/>
              <a:t>8 channels</a:t>
            </a:r>
            <a:endParaRPr sz="1303"/>
          </a:p>
        </p:txBody>
      </p:sp>
      <p:sp>
        <p:nvSpPr>
          <p:cNvPr id="225" name="Google Shape;225;p26"/>
          <p:cNvSpPr/>
          <p:nvPr/>
        </p:nvSpPr>
        <p:spPr>
          <a:xfrm>
            <a:off x="7239855" y="2054722"/>
            <a:ext cx="1397100" cy="12642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69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175" lIns="66175" spcFirstLastPara="1" rIns="66175" wrap="square" tIns="6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/>
          </a:p>
        </p:txBody>
      </p:sp>
      <p:pic>
        <p:nvPicPr>
          <p:cNvPr id="226" name="Google Shape;226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39855" y="2387012"/>
            <a:ext cx="1076272" cy="931789"/>
          </a:xfrm>
          <a:prstGeom prst="rect">
            <a:avLst/>
          </a:prstGeom>
          <a:noFill/>
          <a:ln cap="flat" cmpd="sng" w="69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7" name="Google Shape;227;p26"/>
          <p:cNvSpPr txBox="1"/>
          <p:nvPr>
            <p:ph idx="1" type="body"/>
          </p:nvPr>
        </p:nvSpPr>
        <p:spPr>
          <a:xfrm rot="-5400839">
            <a:off x="6588187" y="2216874"/>
            <a:ext cx="1229400" cy="457800"/>
          </a:xfrm>
          <a:prstGeom prst="rect">
            <a:avLst/>
          </a:prstGeom>
        </p:spPr>
        <p:txBody>
          <a:bodyPr anchorCtr="0" anchor="t" bIns="66175" lIns="66175" spcFirstLastPara="1" rIns="66175" wrap="square" tIns="661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69"/>
              </a:spcAft>
              <a:buNone/>
            </a:pPr>
            <a:r>
              <a:rPr lang="fr" sz="1303"/>
              <a:t>480</a:t>
            </a:r>
            <a:endParaRPr sz="1303"/>
          </a:p>
        </p:txBody>
      </p:sp>
      <p:sp>
        <p:nvSpPr>
          <p:cNvPr id="228" name="Google Shape;228;p26"/>
          <p:cNvSpPr txBox="1"/>
          <p:nvPr>
            <p:ph idx="1" type="body"/>
          </p:nvPr>
        </p:nvSpPr>
        <p:spPr>
          <a:xfrm rot="-2699034">
            <a:off x="-100601" y="1810474"/>
            <a:ext cx="1509956" cy="513360"/>
          </a:xfrm>
          <a:prstGeom prst="rect">
            <a:avLst/>
          </a:prstGeom>
        </p:spPr>
        <p:txBody>
          <a:bodyPr anchorCtr="0" anchor="t" bIns="74875" lIns="74875" spcFirstLastPara="1" rIns="74875" wrap="square" tIns="748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83"/>
              </a:spcAft>
              <a:buNone/>
            </a:pPr>
            <a:r>
              <a:rPr lang="fr" sz="1474"/>
              <a:t>8 channels</a:t>
            </a:r>
            <a:endParaRPr sz="1474"/>
          </a:p>
        </p:txBody>
      </p:sp>
      <p:sp>
        <p:nvSpPr>
          <p:cNvPr id="229" name="Google Shape;229;p26"/>
          <p:cNvSpPr/>
          <p:nvPr/>
        </p:nvSpPr>
        <p:spPr>
          <a:xfrm>
            <a:off x="452330" y="2171385"/>
            <a:ext cx="1125300" cy="10179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55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00" lIns="53300" spcFirstLastPara="1" rIns="53300" wrap="square" tIns="533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16"/>
          </a:p>
        </p:txBody>
      </p:sp>
      <p:pic>
        <p:nvPicPr>
          <p:cNvPr id="230" name="Google Shape;23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330" y="2438959"/>
            <a:ext cx="866660" cy="750315"/>
          </a:xfrm>
          <a:prstGeom prst="rect">
            <a:avLst/>
          </a:prstGeom>
          <a:noFill/>
          <a:ln cap="flat" cmpd="sng" w="55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1" name="Google Shape;231;p26"/>
          <p:cNvSpPr txBox="1"/>
          <p:nvPr>
            <p:ph idx="1" type="body"/>
          </p:nvPr>
        </p:nvSpPr>
        <p:spPr>
          <a:xfrm rot="-5400742">
            <a:off x="-264398" y="2251572"/>
            <a:ext cx="1390800" cy="517800"/>
          </a:xfrm>
          <a:prstGeom prst="rect">
            <a:avLst/>
          </a:prstGeom>
        </p:spPr>
        <p:txBody>
          <a:bodyPr anchorCtr="0" anchor="t" bIns="74875" lIns="74875" spcFirstLastPara="1" rIns="74875" wrap="square" tIns="748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83"/>
              </a:spcAft>
              <a:buNone/>
            </a:pPr>
            <a:r>
              <a:rPr lang="fr" sz="1474"/>
              <a:t>~40</a:t>
            </a:r>
            <a:endParaRPr sz="1474"/>
          </a:p>
        </p:txBody>
      </p:sp>
      <p:sp>
        <p:nvSpPr>
          <p:cNvPr id="232" name="Google Shape;232;p26"/>
          <p:cNvSpPr txBox="1"/>
          <p:nvPr>
            <p:ph idx="1" type="body"/>
          </p:nvPr>
        </p:nvSpPr>
        <p:spPr>
          <a:xfrm rot="-839">
            <a:off x="7163324" y="3300609"/>
            <a:ext cx="1229400" cy="596400"/>
          </a:xfrm>
          <a:prstGeom prst="rect">
            <a:avLst/>
          </a:prstGeom>
        </p:spPr>
        <p:txBody>
          <a:bodyPr anchorCtr="0" anchor="t" bIns="66175" lIns="66175" spcFirstLastPara="1" rIns="66175" wrap="square" tIns="6617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3"/>
              <a:t>576</a:t>
            </a:r>
            <a:endParaRPr sz="1303"/>
          </a:p>
          <a:p>
            <a:pPr indent="0" lvl="0" marL="0" rtl="0" algn="ctr">
              <a:spcBef>
                <a:spcPts val="869"/>
              </a:spcBef>
              <a:spcAft>
                <a:spcPts val="869"/>
              </a:spcAft>
              <a:buNone/>
            </a:pPr>
            <a:r>
              <a:rPr lang="fr" sz="1303"/>
              <a:t>High resolution</a:t>
            </a:r>
            <a:endParaRPr sz="1303"/>
          </a:p>
        </p:txBody>
      </p:sp>
      <p:sp>
        <p:nvSpPr>
          <p:cNvPr id="233" name="Google Shape;233;p26"/>
          <p:cNvSpPr txBox="1"/>
          <p:nvPr>
            <p:ph idx="1" type="body"/>
          </p:nvPr>
        </p:nvSpPr>
        <p:spPr>
          <a:xfrm rot="-742">
            <a:off x="121507" y="3126605"/>
            <a:ext cx="1390800" cy="674700"/>
          </a:xfrm>
          <a:prstGeom prst="rect">
            <a:avLst/>
          </a:prstGeom>
        </p:spPr>
        <p:txBody>
          <a:bodyPr anchorCtr="0" anchor="t" bIns="74875" lIns="74875" spcFirstLastPara="1" rIns="74875" wrap="square" tIns="7487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474"/>
              <a:t>~300</a:t>
            </a:r>
            <a:endParaRPr sz="1474"/>
          </a:p>
          <a:p>
            <a:pPr indent="0" lvl="0" marL="0" rtl="0" algn="ctr">
              <a:spcBef>
                <a:spcPts val="983"/>
              </a:spcBef>
              <a:spcAft>
                <a:spcPts val="983"/>
              </a:spcAft>
              <a:buNone/>
            </a:pPr>
            <a:r>
              <a:rPr lang="fr" sz="1474"/>
              <a:t>Low resolution</a:t>
            </a:r>
            <a:endParaRPr sz="1474"/>
          </a:p>
        </p:txBody>
      </p:sp>
      <p:sp>
        <p:nvSpPr>
          <p:cNvPr id="234" name="Google Shape;234;p26"/>
          <p:cNvSpPr/>
          <p:nvPr/>
        </p:nvSpPr>
        <p:spPr>
          <a:xfrm>
            <a:off x="1632025" y="1139850"/>
            <a:ext cx="994800" cy="39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6"/>
          <p:cNvSpPr/>
          <p:nvPr/>
        </p:nvSpPr>
        <p:spPr>
          <a:xfrm>
            <a:off x="2683075" y="3655175"/>
            <a:ext cx="3375000" cy="890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6"/>
          <p:cNvSpPr txBox="1"/>
          <p:nvPr/>
        </p:nvSpPr>
        <p:spPr>
          <a:xfrm>
            <a:off x="3338125" y="4703025"/>
            <a:ext cx="274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adapted from Van de Meer et al. 2023</a:t>
            </a:r>
            <a:endParaRPr sz="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4650" y="1109713"/>
            <a:ext cx="5446459" cy="3243277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7"/>
          <p:cNvSpPr/>
          <p:nvPr/>
        </p:nvSpPr>
        <p:spPr>
          <a:xfrm>
            <a:off x="2465613" y="1374055"/>
            <a:ext cx="91200" cy="1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77625" lIns="77625" spcFirstLastPara="1" rIns="77625" wrap="square" tIns="77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8"/>
          </a:p>
        </p:txBody>
      </p:sp>
      <p:sp>
        <p:nvSpPr>
          <p:cNvPr id="243" name="Google Shape;243;p27"/>
          <p:cNvSpPr/>
          <p:nvPr/>
        </p:nvSpPr>
        <p:spPr>
          <a:xfrm>
            <a:off x="6780112" y="1412251"/>
            <a:ext cx="91200" cy="13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77625" lIns="77625" spcFirstLastPara="1" rIns="77625" wrap="square" tIns="776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88"/>
          </a:p>
        </p:txBody>
      </p:sp>
      <p:sp>
        <p:nvSpPr>
          <p:cNvPr id="244" name="Google Shape;244;p27"/>
          <p:cNvSpPr txBox="1"/>
          <p:nvPr/>
        </p:nvSpPr>
        <p:spPr>
          <a:xfrm>
            <a:off x="2390303" y="1280091"/>
            <a:ext cx="2283000" cy="3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77625" lIns="77625" spcFirstLastPara="1" rIns="77625" wrap="square" tIns="776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3">
                <a:solidFill>
                  <a:schemeClr val="dk2"/>
                </a:solidFill>
              </a:rPr>
              <a:t>8</a:t>
            </a:r>
            <a:endParaRPr sz="1103">
              <a:solidFill>
                <a:schemeClr val="dk2"/>
              </a:solidFill>
            </a:endParaRPr>
          </a:p>
        </p:txBody>
      </p:sp>
      <p:sp>
        <p:nvSpPr>
          <p:cNvPr id="245" name="Google Shape;245;p27"/>
          <p:cNvSpPr txBox="1"/>
          <p:nvPr/>
        </p:nvSpPr>
        <p:spPr>
          <a:xfrm>
            <a:off x="6703210" y="1318288"/>
            <a:ext cx="519600" cy="326700"/>
          </a:xfrm>
          <a:prstGeom prst="rect">
            <a:avLst/>
          </a:prstGeom>
          <a:noFill/>
          <a:ln>
            <a:noFill/>
          </a:ln>
        </p:spPr>
        <p:txBody>
          <a:bodyPr anchorCtr="0" anchor="t" bIns="77625" lIns="77625" spcFirstLastPara="1" rIns="77625" wrap="square" tIns="776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3">
                <a:solidFill>
                  <a:schemeClr val="dk2"/>
                </a:solidFill>
              </a:rPr>
              <a:t>8</a:t>
            </a:r>
            <a:endParaRPr sz="1103">
              <a:solidFill>
                <a:schemeClr val="dk2"/>
              </a:solidFill>
            </a:endParaRPr>
          </a:p>
        </p:txBody>
      </p:sp>
      <p:sp>
        <p:nvSpPr>
          <p:cNvPr id="246" name="Google Shape;246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Optimization?</a:t>
            </a:r>
            <a:endParaRPr/>
          </a:p>
        </p:txBody>
      </p:sp>
      <p:sp>
        <p:nvSpPr>
          <p:cNvPr id="247" name="Google Shape;247;p27"/>
          <p:cNvSpPr txBox="1"/>
          <p:nvPr>
            <p:ph idx="1" type="body"/>
          </p:nvPr>
        </p:nvSpPr>
        <p:spPr>
          <a:xfrm rot="-2698907">
            <a:off x="8117033" y="2896834"/>
            <a:ext cx="1334735" cy="453538"/>
          </a:xfrm>
          <a:prstGeom prst="rect">
            <a:avLst/>
          </a:prstGeom>
        </p:spPr>
        <p:txBody>
          <a:bodyPr anchorCtr="0" anchor="t" bIns="66175" lIns="66175" spcFirstLastPara="1" rIns="66175" wrap="square" tIns="661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69"/>
              </a:spcAft>
              <a:buNone/>
            </a:pPr>
            <a:r>
              <a:rPr lang="fr" sz="1303"/>
              <a:t>8 channels</a:t>
            </a:r>
            <a:endParaRPr sz="1303"/>
          </a:p>
        </p:txBody>
      </p:sp>
      <p:sp>
        <p:nvSpPr>
          <p:cNvPr id="248" name="Google Shape;248;p27"/>
          <p:cNvSpPr/>
          <p:nvPr/>
        </p:nvSpPr>
        <p:spPr>
          <a:xfrm>
            <a:off x="7239855" y="2054722"/>
            <a:ext cx="1397100" cy="12642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69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6175" lIns="66175" spcFirstLastPara="1" rIns="66175" wrap="square" tIns="661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/>
          </a:p>
        </p:txBody>
      </p:sp>
      <p:pic>
        <p:nvPicPr>
          <p:cNvPr id="249" name="Google Shape;249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39855" y="2387012"/>
            <a:ext cx="1076272" cy="931789"/>
          </a:xfrm>
          <a:prstGeom prst="rect">
            <a:avLst/>
          </a:prstGeom>
          <a:noFill/>
          <a:ln cap="flat" cmpd="sng" w="69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0" name="Google Shape;250;p27"/>
          <p:cNvSpPr txBox="1"/>
          <p:nvPr>
            <p:ph idx="1" type="body"/>
          </p:nvPr>
        </p:nvSpPr>
        <p:spPr>
          <a:xfrm rot="-5400839">
            <a:off x="6588187" y="2216874"/>
            <a:ext cx="1229400" cy="457800"/>
          </a:xfrm>
          <a:prstGeom prst="rect">
            <a:avLst/>
          </a:prstGeom>
        </p:spPr>
        <p:txBody>
          <a:bodyPr anchorCtr="0" anchor="t" bIns="66175" lIns="66175" spcFirstLastPara="1" rIns="66175" wrap="square" tIns="661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69"/>
              </a:spcAft>
              <a:buNone/>
            </a:pPr>
            <a:r>
              <a:rPr lang="fr" sz="1303"/>
              <a:t>480</a:t>
            </a:r>
            <a:endParaRPr sz="1303"/>
          </a:p>
        </p:txBody>
      </p:sp>
      <p:sp>
        <p:nvSpPr>
          <p:cNvPr id="251" name="Google Shape;251;p27"/>
          <p:cNvSpPr txBox="1"/>
          <p:nvPr>
            <p:ph idx="1" type="body"/>
          </p:nvPr>
        </p:nvSpPr>
        <p:spPr>
          <a:xfrm rot="-2699034">
            <a:off x="-100601" y="1810474"/>
            <a:ext cx="1509956" cy="513360"/>
          </a:xfrm>
          <a:prstGeom prst="rect">
            <a:avLst/>
          </a:prstGeom>
        </p:spPr>
        <p:txBody>
          <a:bodyPr anchorCtr="0" anchor="t" bIns="74875" lIns="74875" spcFirstLastPara="1" rIns="74875" wrap="square" tIns="748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83"/>
              </a:spcAft>
              <a:buNone/>
            </a:pPr>
            <a:r>
              <a:rPr lang="fr" sz="1474"/>
              <a:t>8 channels</a:t>
            </a:r>
            <a:endParaRPr sz="1474"/>
          </a:p>
        </p:txBody>
      </p:sp>
      <p:sp>
        <p:nvSpPr>
          <p:cNvPr id="252" name="Google Shape;252;p27"/>
          <p:cNvSpPr/>
          <p:nvPr/>
        </p:nvSpPr>
        <p:spPr>
          <a:xfrm>
            <a:off x="452330" y="2171385"/>
            <a:ext cx="1125300" cy="1017900"/>
          </a:xfrm>
          <a:prstGeom prst="cube">
            <a:avLst>
              <a:gd fmla="val 25000" name="adj"/>
            </a:avLst>
          </a:prstGeom>
          <a:solidFill>
            <a:schemeClr val="lt2"/>
          </a:solidFill>
          <a:ln cap="flat" cmpd="sng" w="55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3300" lIns="53300" spcFirstLastPara="1" rIns="53300" wrap="square" tIns="533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16"/>
          </a:p>
        </p:txBody>
      </p:sp>
      <p:pic>
        <p:nvPicPr>
          <p:cNvPr id="253" name="Google Shape;253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330" y="2438959"/>
            <a:ext cx="866660" cy="750315"/>
          </a:xfrm>
          <a:prstGeom prst="rect">
            <a:avLst/>
          </a:prstGeom>
          <a:noFill/>
          <a:ln cap="flat" cmpd="sng" w="55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54" name="Google Shape;254;p27"/>
          <p:cNvSpPr txBox="1"/>
          <p:nvPr>
            <p:ph idx="1" type="body"/>
          </p:nvPr>
        </p:nvSpPr>
        <p:spPr>
          <a:xfrm rot="-5400742">
            <a:off x="-264398" y="2251572"/>
            <a:ext cx="1390800" cy="517800"/>
          </a:xfrm>
          <a:prstGeom prst="rect">
            <a:avLst/>
          </a:prstGeom>
        </p:spPr>
        <p:txBody>
          <a:bodyPr anchorCtr="0" anchor="t" bIns="74875" lIns="74875" spcFirstLastPara="1" rIns="74875" wrap="square" tIns="7487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983"/>
              </a:spcAft>
              <a:buNone/>
            </a:pPr>
            <a:r>
              <a:rPr lang="fr" sz="1474"/>
              <a:t>~40</a:t>
            </a:r>
            <a:endParaRPr sz="1474"/>
          </a:p>
        </p:txBody>
      </p:sp>
      <p:sp>
        <p:nvSpPr>
          <p:cNvPr id="255" name="Google Shape;255;p27"/>
          <p:cNvSpPr txBox="1"/>
          <p:nvPr>
            <p:ph idx="1" type="body"/>
          </p:nvPr>
        </p:nvSpPr>
        <p:spPr>
          <a:xfrm rot="-839">
            <a:off x="7163324" y="3300609"/>
            <a:ext cx="1229400" cy="596400"/>
          </a:xfrm>
          <a:prstGeom prst="rect">
            <a:avLst/>
          </a:prstGeom>
        </p:spPr>
        <p:txBody>
          <a:bodyPr anchorCtr="0" anchor="t" bIns="66175" lIns="66175" spcFirstLastPara="1" rIns="66175" wrap="square" tIns="6617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3"/>
              <a:t>576</a:t>
            </a:r>
            <a:endParaRPr sz="1303"/>
          </a:p>
          <a:p>
            <a:pPr indent="0" lvl="0" marL="0" rtl="0" algn="ctr">
              <a:spcBef>
                <a:spcPts val="869"/>
              </a:spcBef>
              <a:spcAft>
                <a:spcPts val="869"/>
              </a:spcAft>
              <a:buNone/>
            </a:pPr>
            <a:r>
              <a:rPr lang="fr" sz="1303"/>
              <a:t>High resolution</a:t>
            </a:r>
            <a:endParaRPr sz="1303"/>
          </a:p>
        </p:txBody>
      </p:sp>
      <p:sp>
        <p:nvSpPr>
          <p:cNvPr id="256" name="Google Shape;256;p27"/>
          <p:cNvSpPr txBox="1"/>
          <p:nvPr>
            <p:ph idx="1" type="body"/>
          </p:nvPr>
        </p:nvSpPr>
        <p:spPr>
          <a:xfrm rot="-742">
            <a:off x="121507" y="3126605"/>
            <a:ext cx="1390800" cy="674700"/>
          </a:xfrm>
          <a:prstGeom prst="rect">
            <a:avLst/>
          </a:prstGeom>
        </p:spPr>
        <p:txBody>
          <a:bodyPr anchorCtr="0" anchor="t" bIns="74875" lIns="74875" spcFirstLastPara="1" rIns="74875" wrap="square" tIns="7487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474"/>
              <a:t>~300</a:t>
            </a:r>
            <a:endParaRPr sz="1474"/>
          </a:p>
          <a:p>
            <a:pPr indent="0" lvl="0" marL="0" rtl="0" algn="ctr">
              <a:spcBef>
                <a:spcPts val="983"/>
              </a:spcBef>
              <a:spcAft>
                <a:spcPts val="983"/>
              </a:spcAft>
              <a:buNone/>
            </a:pPr>
            <a:r>
              <a:rPr lang="fr" sz="1474"/>
              <a:t>Low resolution</a:t>
            </a:r>
            <a:endParaRPr sz="1474"/>
          </a:p>
        </p:txBody>
      </p:sp>
      <p:sp>
        <p:nvSpPr>
          <p:cNvPr id="257" name="Google Shape;257;p27"/>
          <p:cNvSpPr/>
          <p:nvPr/>
        </p:nvSpPr>
        <p:spPr>
          <a:xfrm>
            <a:off x="1632025" y="1139850"/>
            <a:ext cx="994800" cy="39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8" name="Google Shape;258;p27"/>
          <p:cNvPicPr preferRelativeResize="0"/>
          <p:nvPr/>
        </p:nvPicPr>
        <p:blipFill rotWithShape="1">
          <a:blip r:embed="rId5">
            <a:alphaModFix/>
          </a:blip>
          <a:srcRect b="9371" l="70772" r="9518" t="54474"/>
          <a:stretch/>
        </p:blipFill>
        <p:spPr>
          <a:xfrm>
            <a:off x="4786275" y="4304300"/>
            <a:ext cx="628363" cy="5727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259" name="Google Shape;259;p27"/>
          <p:cNvCxnSpPr/>
          <p:nvPr/>
        </p:nvCxnSpPr>
        <p:spPr>
          <a:xfrm rot="10800000">
            <a:off x="4741500" y="3962000"/>
            <a:ext cx="319500" cy="342300"/>
          </a:xfrm>
          <a:prstGeom prst="straightConnector1">
            <a:avLst/>
          </a:prstGeom>
          <a:noFill/>
          <a:ln cap="flat" cmpd="sng" w="9525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0" name="Google Shape;260;p27"/>
          <p:cNvPicPr preferRelativeResize="0"/>
          <p:nvPr/>
        </p:nvPicPr>
        <p:blipFill rotWithShape="1">
          <a:blip r:embed="rId5">
            <a:alphaModFix/>
          </a:blip>
          <a:srcRect b="9371" l="37599" r="42690" t="54474"/>
          <a:stretch/>
        </p:blipFill>
        <p:spPr>
          <a:xfrm>
            <a:off x="5400362" y="4110400"/>
            <a:ext cx="823253" cy="7503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261" name="Google Shape;261;p27"/>
          <p:cNvCxnSpPr/>
          <p:nvPr/>
        </p:nvCxnSpPr>
        <p:spPr>
          <a:xfrm rot="10800000">
            <a:off x="5277675" y="3654100"/>
            <a:ext cx="410700" cy="456300"/>
          </a:xfrm>
          <a:prstGeom prst="straightConnector1">
            <a:avLst/>
          </a:prstGeom>
          <a:noFill/>
          <a:ln cap="flat" cmpd="sng" w="9525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2" name="Google Shape;262;p27"/>
          <p:cNvPicPr preferRelativeResize="0"/>
          <p:nvPr/>
        </p:nvPicPr>
        <p:blipFill rotWithShape="1">
          <a:blip r:embed="rId5">
            <a:alphaModFix/>
          </a:blip>
          <a:srcRect b="9371" l="4297" r="75993" t="54474"/>
          <a:stretch/>
        </p:blipFill>
        <p:spPr>
          <a:xfrm>
            <a:off x="5913975" y="3934074"/>
            <a:ext cx="994800" cy="9066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263" name="Google Shape;263;p27"/>
          <p:cNvCxnSpPr/>
          <p:nvPr/>
        </p:nvCxnSpPr>
        <p:spPr>
          <a:xfrm rot="10800000">
            <a:off x="5688375" y="3220775"/>
            <a:ext cx="444900" cy="718500"/>
          </a:xfrm>
          <a:prstGeom prst="straightConnector1">
            <a:avLst/>
          </a:prstGeom>
          <a:noFill/>
          <a:ln cap="flat" cmpd="sng" w="9525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4" name="Google Shape;264;p27"/>
          <p:cNvPicPr preferRelativeResize="0"/>
          <p:nvPr/>
        </p:nvPicPr>
        <p:blipFill rotWithShape="1">
          <a:blip r:embed="rId5">
            <a:alphaModFix/>
          </a:blip>
          <a:srcRect b="58831" l="70772" r="9518" t="5015"/>
          <a:stretch/>
        </p:blipFill>
        <p:spPr>
          <a:xfrm>
            <a:off x="6703200" y="3816223"/>
            <a:ext cx="1125300" cy="102561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265" name="Google Shape;265;p27"/>
          <p:cNvCxnSpPr/>
          <p:nvPr/>
        </p:nvCxnSpPr>
        <p:spPr>
          <a:xfrm rot="10800000">
            <a:off x="6041900" y="2759025"/>
            <a:ext cx="775800" cy="1077600"/>
          </a:xfrm>
          <a:prstGeom prst="straightConnector1">
            <a:avLst/>
          </a:prstGeom>
          <a:noFill/>
          <a:ln cap="flat" cmpd="sng" w="9525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6" name="Google Shape;266;p27"/>
          <p:cNvPicPr preferRelativeResize="0"/>
          <p:nvPr/>
        </p:nvPicPr>
        <p:blipFill rotWithShape="1">
          <a:blip r:embed="rId5">
            <a:alphaModFix/>
          </a:blip>
          <a:srcRect b="58831" l="37576" r="42714" t="5015"/>
          <a:stretch/>
        </p:blipFill>
        <p:spPr>
          <a:xfrm>
            <a:off x="7369371" y="3816225"/>
            <a:ext cx="1348879" cy="12294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267" name="Google Shape;267;p27"/>
          <p:cNvCxnSpPr/>
          <p:nvPr/>
        </p:nvCxnSpPr>
        <p:spPr>
          <a:xfrm rot="10800000">
            <a:off x="6309525" y="2082200"/>
            <a:ext cx="1050000" cy="1743000"/>
          </a:xfrm>
          <a:prstGeom prst="straightConnector1">
            <a:avLst/>
          </a:prstGeom>
          <a:noFill/>
          <a:ln cap="flat" cmpd="sng" w="9525">
            <a:solidFill>
              <a:srgbClr val="9900F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68" name="Google Shape;268;p27"/>
          <p:cNvSpPr txBox="1"/>
          <p:nvPr/>
        </p:nvSpPr>
        <p:spPr>
          <a:xfrm>
            <a:off x="2465625" y="4532950"/>
            <a:ext cx="2745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/>
              <a:t>adapted from Van de Meer et al. 2023</a:t>
            </a:r>
            <a:endParaRPr sz="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Train-val-test split and normalization strategy</a:t>
            </a:r>
            <a:endParaRPr/>
          </a:p>
        </p:txBody>
      </p:sp>
      <p:sp>
        <p:nvSpPr>
          <p:cNvPr id="274" name="Google Shape;274;p28"/>
          <p:cNvSpPr txBox="1"/>
          <p:nvPr>
            <p:ph idx="1" type="body"/>
          </p:nvPr>
        </p:nvSpPr>
        <p:spPr>
          <a:xfrm>
            <a:off x="311700" y="1152475"/>
            <a:ext cx="8520600" cy="244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To start with: this applies to the predicting variables, and the predictand</a:t>
            </a:r>
            <a:endParaRPr/>
          </a:p>
        </p:txBody>
      </p:sp>
      <p:sp>
        <p:nvSpPr>
          <p:cNvPr id="275" name="Google Shape;275;p28"/>
          <p:cNvSpPr/>
          <p:nvPr/>
        </p:nvSpPr>
        <p:spPr>
          <a:xfrm>
            <a:off x="468575" y="1843550"/>
            <a:ext cx="3779400" cy="4686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28"/>
          <p:cNvSpPr/>
          <p:nvPr/>
        </p:nvSpPr>
        <p:spPr>
          <a:xfrm>
            <a:off x="4247975" y="1843550"/>
            <a:ext cx="1966200" cy="468600"/>
          </a:xfrm>
          <a:prstGeom prst="rect">
            <a:avLst/>
          </a:prstGeom>
          <a:solidFill>
            <a:srgbClr val="D9D2E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28"/>
          <p:cNvSpPr/>
          <p:nvPr/>
        </p:nvSpPr>
        <p:spPr>
          <a:xfrm>
            <a:off x="6214175" y="1843550"/>
            <a:ext cx="1966200" cy="468600"/>
          </a:xfrm>
          <a:prstGeom prst="rect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8"/>
          <p:cNvSpPr txBox="1"/>
          <p:nvPr/>
        </p:nvSpPr>
        <p:spPr>
          <a:xfrm>
            <a:off x="6059825" y="1843550"/>
            <a:ext cx="2274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test</a:t>
            </a:r>
            <a:r>
              <a:rPr lang="fr" sz="1800">
                <a:solidFill>
                  <a:schemeClr val="dk2"/>
                </a:solidFill>
              </a:rPr>
              <a:t>: 2014 - 2024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79" name="Google Shape;279;p28"/>
          <p:cNvSpPr txBox="1"/>
          <p:nvPr/>
        </p:nvSpPr>
        <p:spPr>
          <a:xfrm>
            <a:off x="4093625" y="1843550"/>
            <a:ext cx="2274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val</a:t>
            </a:r>
            <a:r>
              <a:rPr lang="fr" sz="1800">
                <a:solidFill>
                  <a:schemeClr val="dk2"/>
                </a:solidFill>
              </a:rPr>
              <a:t>: 2005 - 2013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80" name="Google Shape;280;p28"/>
          <p:cNvSpPr txBox="1"/>
          <p:nvPr/>
        </p:nvSpPr>
        <p:spPr>
          <a:xfrm>
            <a:off x="725975" y="1869500"/>
            <a:ext cx="3264600" cy="41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training: years 1985 to 2004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281" name="Google Shape;281;p28"/>
          <p:cNvCxnSpPr/>
          <p:nvPr/>
        </p:nvCxnSpPr>
        <p:spPr>
          <a:xfrm rot="10800000">
            <a:off x="2045550" y="2334425"/>
            <a:ext cx="0" cy="3435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282" name="Google Shape;282;p28"/>
          <p:cNvSpPr txBox="1"/>
          <p:nvPr/>
        </p:nvSpPr>
        <p:spPr>
          <a:xfrm>
            <a:off x="566075" y="2700200"/>
            <a:ext cx="3264600" cy="13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Compute the mean 𝛍</a:t>
            </a:r>
            <a:r>
              <a:rPr lang="fr" sz="900">
                <a:solidFill>
                  <a:schemeClr val="dk2"/>
                </a:solidFill>
              </a:rPr>
              <a:t>train</a:t>
            </a:r>
            <a:r>
              <a:rPr lang="fr" sz="1800">
                <a:solidFill>
                  <a:schemeClr val="dk2"/>
                </a:solidFill>
              </a:rPr>
              <a:t> and standard deviation σ</a:t>
            </a:r>
            <a:r>
              <a:rPr lang="fr" sz="900">
                <a:solidFill>
                  <a:schemeClr val="dk2"/>
                </a:solidFill>
              </a:rPr>
              <a:t>train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83" name="Google Shape;283;p28"/>
          <p:cNvSpPr txBox="1"/>
          <p:nvPr/>
        </p:nvSpPr>
        <p:spPr>
          <a:xfrm>
            <a:off x="4130275" y="2654525"/>
            <a:ext cx="3264600" cy="76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Normalize all datasets with</a:t>
            </a:r>
            <a:r>
              <a:rPr lang="fr" sz="1800">
                <a:solidFill>
                  <a:schemeClr val="dk2"/>
                </a:solidFill>
              </a:rPr>
              <a:t> 𝛍</a:t>
            </a:r>
            <a:r>
              <a:rPr lang="fr" sz="900">
                <a:solidFill>
                  <a:schemeClr val="dk2"/>
                </a:solidFill>
              </a:rPr>
              <a:t>train</a:t>
            </a:r>
            <a:r>
              <a:rPr lang="fr" sz="1800">
                <a:solidFill>
                  <a:schemeClr val="dk2"/>
                </a:solidFill>
              </a:rPr>
              <a:t> and σ</a:t>
            </a:r>
            <a:r>
              <a:rPr lang="fr" sz="900">
                <a:solidFill>
                  <a:schemeClr val="dk2"/>
                </a:solidFill>
              </a:rPr>
              <a:t>train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84" name="Google Shape;284;p28"/>
          <p:cNvSpPr/>
          <p:nvPr/>
        </p:nvSpPr>
        <p:spPr>
          <a:xfrm rot="5400000">
            <a:off x="4200375" y="-1327225"/>
            <a:ext cx="249900" cy="7713600"/>
          </a:xfrm>
          <a:prstGeom prst="rightBrace">
            <a:avLst>
              <a:gd fmla="val 50000" name="adj1"/>
              <a:gd fmla="val 40992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8"/>
          <p:cNvSpPr txBox="1"/>
          <p:nvPr/>
        </p:nvSpPr>
        <p:spPr>
          <a:xfrm>
            <a:off x="468525" y="3761900"/>
            <a:ext cx="7713600" cy="12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dk2"/>
                </a:solidFill>
              </a:rPr>
              <a:t>This method retains the information of whether it was a cold or warm year, a wet or dry year, etc.</a:t>
            </a:r>
            <a:endParaRPr sz="2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dk2"/>
                </a:solidFill>
              </a:rPr>
              <a:t>This may fail if extrapolating to never-seen-before values</a:t>
            </a:r>
            <a:endParaRPr sz="22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9"/>
          <p:cNvSpPr txBox="1"/>
          <p:nvPr>
            <p:ph type="title"/>
          </p:nvPr>
        </p:nvSpPr>
        <p:spPr>
          <a:xfrm>
            <a:off x="311700" y="218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Model choices?</a:t>
            </a:r>
            <a:endParaRPr/>
          </a:p>
        </p:txBody>
      </p:sp>
      <p:sp>
        <p:nvSpPr>
          <p:cNvPr id="291" name="Google Shape;291;p29"/>
          <p:cNvSpPr txBox="1"/>
          <p:nvPr/>
        </p:nvSpPr>
        <p:spPr>
          <a:xfrm>
            <a:off x="714750" y="862050"/>
            <a:ext cx="2239500" cy="8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dk2"/>
                </a:solidFill>
              </a:rPr>
              <a:t>Super-resolution</a:t>
            </a:r>
            <a:endParaRPr b="1" sz="13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-"/>
            </a:pPr>
            <a:r>
              <a:rPr lang="fr" sz="1300">
                <a:solidFill>
                  <a:schemeClr val="dk2"/>
                </a:solidFill>
              </a:rPr>
              <a:t>Good R and RMSE</a:t>
            </a:r>
            <a:endParaRPr sz="13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-"/>
            </a:pPr>
            <a:r>
              <a:rPr lang="fr" sz="1300">
                <a:solidFill>
                  <a:schemeClr val="dk2"/>
                </a:solidFill>
              </a:rPr>
              <a:t>smoothed output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292" name="Google Shape;292;p29"/>
          <p:cNvSpPr txBox="1"/>
          <p:nvPr/>
        </p:nvSpPr>
        <p:spPr>
          <a:xfrm>
            <a:off x="5878950" y="728849"/>
            <a:ext cx="3049200" cy="12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dk2"/>
                </a:solidFill>
              </a:rPr>
              <a:t>Realism</a:t>
            </a:r>
            <a:endParaRPr b="1" sz="13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-"/>
            </a:pPr>
            <a:r>
              <a:rPr lang="fr" sz="1300">
                <a:solidFill>
                  <a:schemeClr val="dk2"/>
                </a:solidFill>
              </a:rPr>
              <a:t>worse performance</a:t>
            </a:r>
            <a:endParaRPr sz="13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-"/>
            </a:pPr>
            <a:r>
              <a:rPr lang="fr" sz="1300">
                <a:solidFill>
                  <a:schemeClr val="dk2"/>
                </a:solidFill>
              </a:rPr>
              <a:t>improved “physics”</a:t>
            </a:r>
            <a:endParaRPr sz="13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-"/>
            </a:pPr>
            <a:r>
              <a:rPr lang="fr" sz="1300">
                <a:solidFill>
                  <a:schemeClr val="dk2"/>
                </a:solidFill>
              </a:rPr>
              <a:t>much more </a:t>
            </a:r>
            <a:r>
              <a:rPr lang="fr" sz="1300">
                <a:solidFill>
                  <a:schemeClr val="dk2"/>
                </a:solidFill>
              </a:rPr>
              <a:t>realistic patterns</a:t>
            </a:r>
            <a:endParaRPr sz="1300">
              <a:solidFill>
                <a:schemeClr val="dk2"/>
              </a:solidFill>
            </a:endParaRPr>
          </a:p>
        </p:txBody>
      </p:sp>
      <p:cxnSp>
        <p:nvCxnSpPr>
          <p:cNvPr id="293" name="Google Shape;293;p29"/>
          <p:cNvCxnSpPr/>
          <p:nvPr/>
        </p:nvCxnSpPr>
        <p:spPr>
          <a:xfrm>
            <a:off x="1308450" y="1787875"/>
            <a:ext cx="6527100" cy="0"/>
          </a:xfrm>
          <a:prstGeom prst="straightConnector1">
            <a:avLst/>
          </a:prstGeom>
          <a:noFill/>
          <a:ln cap="flat" cmpd="sng" w="76200">
            <a:solidFill>
              <a:srgbClr val="CCCCCC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294" name="Google Shape;294;p29"/>
          <p:cNvSpPr txBox="1"/>
          <p:nvPr/>
        </p:nvSpPr>
        <p:spPr>
          <a:xfrm>
            <a:off x="1826900" y="1780068"/>
            <a:ext cx="10227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38761D"/>
                </a:solidFill>
              </a:rPr>
              <a:t>UNet</a:t>
            </a:r>
            <a:endParaRPr b="1" sz="1800">
              <a:solidFill>
                <a:srgbClr val="38761D"/>
              </a:solidFill>
            </a:endParaRPr>
          </a:p>
        </p:txBody>
      </p:sp>
      <p:sp>
        <p:nvSpPr>
          <p:cNvPr id="295" name="Google Shape;295;p29"/>
          <p:cNvSpPr txBox="1"/>
          <p:nvPr/>
        </p:nvSpPr>
        <p:spPr>
          <a:xfrm>
            <a:off x="2487750" y="1787875"/>
            <a:ext cx="10227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FF0000"/>
                </a:solidFill>
              </a:rPr>
              <a:t>GCNN</a:t>
            </a:r>
            <a:endParaRPr b="1" sz="1800">
              <a:solidFill>
                <a:srgbClr val="FF0000"/>
              </a:solidFill>
            </a:endParaRPr>
          </a:p>
        </p:txBody>
      </p:sp>
      <p:sp>
        <p:nvSpPr>
          <p:cNvPr id="296" name="Google Shape;296;p29"/>
          <p:cNvSpPr txBox="1"/>
          <p:nvPr/>
        </p:nvSpPr>
        <p:spPr>
          <a:xfrm>
            <a:off x="5480775" y="1787875"/>
            <a:ext cx="1815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FF0000"/>
                </a:solidFill>
              </a:rPr>
              <a:t>Flow Matching</a:t>
            </a:r>
            <a:endParaRPr b="1" sz="1800">
              <a:solidFill>
                <a:srgbClr val="FF0000"/>
              </a:solidFill>
            </a:endParaRPr>
          </a:p>
        </p:txBody>
      </p:sp>
      <p:sp>
        <p:nvSpPr>
          <p:cNvPr id="297" name="Google Shape;297;p29"/>
          <p:cNvSpPr txBox="1"/>
          <p:nvPr/>
        </p:nvSpPr>
        <p:spPr>
          <a:xfrm>
            <a:off x="3456625" y="1787875"/>
            <a:ext cx="1815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rgbClr val="FF0000"/>
                </a:solidFill>
              </a:rPr>
              <a:t>Neural Operators</a:t>
            </a:r>
            <a:endParaRPr b="1" sz="1500">
              <a:solidFill>
                <a:srgbClr val="FF0000"/>
              </a:solidFill>
            </a:endParaRPr>
          </a:p>
        </p:txBody>
      </p:sp>
      <p:sp>
        <p:nvSpPr>
          <p:cNvPr id="298" name="Google Shape;298;p29"/>
          <p:cNvSpPr txBox="1"/>
          <p:nvPr>
            <p:ph type="title"/>
          </p:nvPr>
        </p:nvSpPr>
        <p:spPr>
          <a:xfrm>
            <a:off x="542175" y="2642500"/>
            <a:ext cx="8520600" cy="220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ct val="49010"/>
              <a:buNone/>
            </a:pPr>
            <a:r>
              <a:rPr lang="fr" sz="2020"/>
              <a:t>It will depend on the application:</a:t>
            </a:r>
            <a:endParaRPr sz="2020"/>
          </a:p>
          <a:p>
            <a:pPr indent="-34404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fr" sz="2020"/>
              <a:t>reasonably good output to drive snow models: UNet</a:t>
            </a:r>
            <a:endParaRPr sz="2020"/>
          </a:p>
          <a:p>
            <a:pPr indent="-34404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fr" sz="2020"/>
              <a:t>make the emulator compatible between ESMs (different input grids): GCNN</a:t>
            </a:r>
            <a:endParaRPr sz="2020"/>
          </a:p>
          <a:p>
            <a:pPr indent="-34404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fr" sz="2020"/>
              <a:t>Understanding the spatial patterns and transcend scales: neural operators</a:t>
            </a:r>
            <a:endParaRPr sz="2020"/>
          </a:p>
          <a:p>
            <a:pPr indent="-34404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fr" sz="2020"/>
              <a:t>ensembles of values: generative (mainly)</a:t>
            </a:r>
            <a:endParaRPr sz="2020"/>
          </a:p>
          <a:p>
            <a:pPr indent="-344043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fr" sz="2020"/>
              <a:t>realistic output: generative</a:t>
            </a:r>
            <a:endParaRPr sz="20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020"/>
              <a:t>etc.</a:t>
            </a:r>
            <a:endParaRPr sz="2020"/>
          </a:p>
        </p:txBody>
      </p:sp>
      <p:sp>
        <p:nvSpPr>
          <p:cNvPr id="299" name="Google Shape;299;p29"/>
          <p:cNvSpPr txBox="1"/>
          <p:nvPr/>
        </p:nvSpPr>
        <p:spPr>
          <a:xfrm>
            <a:off x="1826900" y="2074150"/>
            <a:ext cx="17175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0000"/>
                </a:solidFill>
              </a:rPr>
              <a:t>Physics-informed Loss</a:t>
            </a:r>
            <a:endParaRPr sz="1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 first look at the results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1"/>
          <p:cNvSpPr txBox="1"/>
          <p:nvPr/>
        </p:nvSpPr>
        <p:spPr>
          <a:xfrm>
            <a:off x="93625" y="39125"/>
            <a:ext cx="7545900" cy="4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Very preliminary UNet model</a:t>
            </a:r>
            <a:endParaRPr sz="1000">
              <a:solidFill>
                <a:schemeClr val="dk2"/>
              </a:solidFill>
            </a:endParaRPr>
          </a:p>
        </p:txBody>
      </p:sp>
      <p:sp>
        <p:nvSpPr>
          <p:cNvPr id="310" name="Google Shape;310;p31"/>
          <p:cNvSpPr txBox="1"/>
          <p:nvPr/>
        </p:nvSpPr>
        <p:spPr>
          <a:xfrm>
            <a:off x="5305375" y="703600"/>
            <a:ext cx="3762900" cy="202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arenR"/>
            </a:pPr>
            <a:r>
              <a:rPr lang="fr" sz="1800">
                <a:solidFill>
                  <a:schemeClr val="dk2"/>
                </a:solidFill>
              </a:rPr>
              <a:t>Hyper parameter and model optimization to get a robust baseline</a:t>
            </a:r>
            <a:br>
              <a:rPr lang="fr" sz="1800">
                <a:solidFill>
                  <a:schemeClr val="dk2"/>
                </a:solidFill>
              </a:rPr>
            </a:b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AutoNum type="arabicParenR"/>
            </a:pPr>
            <a:r>
              <a:rPr lang="fr" sz="1800">
                <a:solidFill>
                  <a:schemeClr val="dk2"/>
                </a:solidFill>
              </a:rPr>
              <a:t>Analyze output from a physical perspective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11" name="Google Shape;31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25" y="727125"/>
            <a:ext cx="5147250" cy="426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0175" y="152400"/>
            <a:ext cx="4843653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5967450" y="3221850"/>
            <a:ext cx="164100" cy="140400"/>
          </a:xfrm>
          <a:prstGeom prst="ellipse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14"/>
          <p:cNvSpPr/>
          <p:nvPr/>
        </p:nvSpPr>
        <p:spPr>
          <a:xfrm>
            <a:off x="5889375" y="2792450"/>
            <a:ext cx="449100" cy="690900"/>
          </a:xfrm>
          <a:prstGeom prst="ellipse">
            <a:avLst/>
          </a:prstGeom>
          <a:noFill/>
          <a:ln cap="flat" cmpd="sng" w="19050">
            <a:solidFill>
              <a:srgbClr val="FF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025" y="427250"/>
            <a:ext cx="2293725" cy="460452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32"/>
          <p:cNvSpPr txBox="1"/>
          <p:nvPr/>
        </p:nvSpPr>
        <p:spPr>
          <a:xfrm>
            <a:off x="270025" y="56750"/>
            <a:ext cx="2581200" cy="3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True  Pred  diff </a:t>
            </a:r>
            <a:r>
              <a:rPr lang="fr" sz="1000">
                <a:solidFill>
                  <a:schemeClr val="dk2"/>
                </a:solidFill>
              </a:rPr>
              <a:t>pred VS true</a:t>
            </a:r>
            <a:endParaRPr sz="1000">
              <a:solidFill>
                <a:schemeClr val="dk2"/>
              </a:solidFill>
            </a:endParaRPr>
          </a:p>
        </p:txBody>
      </p:sp>
      <p:pic>
        <p:nvPicPr>
          <p:cNvPr id="318" name="Google Shape;318;p32"/>
          <p:cNvPicPr preferRelativeResize="0"/>
          <p:nvPr/>
        </p:nvPicPr>
        <p:blipFill rotWithShape="1">
          <a:blip r:embed="rId3">
            <a:alphaModFix/>
          </a:blip>
          <a:srcRect b="74753" l="0" r="0" t="0"/>
          <a:stretch/>
        </p:blipFill>
        <p:spPr>
          <a:xfrm>
            <a:off x="2674825" y="0"/>
            <a:ext cx="6347750" cy="321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2"/>
          <p:cNvSpPr txBox="1"/>
          <p:nvPr/>
        </p:nvSpPr>
        <p:spPr>
          <a:xfrm>
            <a:off x="2995875" y="4774250"/>
            <a:ext cx="6026700" cy="31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Output is too smooth, with some regional biases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20" name="Google Shape;320;p32"/>
          <p:cNvPicPr preferRelativeResize="0"/>
          <p:nvPr/>
        </p:nvPicPr>
        <p:blipFill rotWithShape="1">
          <a:blip r:embed="rId3">
            <a:alphaModFix/>
          </a:blip>
          <a:srcRect b="49866" l="0" r="0" t="37588"/>
          <a:stretch/>
        </p:blipFill>
        <p:spPr>
          <a:xfrm>
            <a:off x="2674825" y="3217100"/>
            <a:ext cx="6347750" cy="1598775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32"/>
          <p:cNvSpPr txBox="1"/>
          <p:nvPr/>
        </p:nvSpPr>
        <p:spPr>
          <a:xfrm rot="-5400000">
            <a:off x="-1415000" y="2230650"/>
            <a:ext cx="33279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8 variables / channels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3"/>
          <p:cNvSpPr txBox="1"/>
          <p:nvPr/>
        </p:nvSpPr>
        <p:spPr>
          <a:xfrm rot="-5400000">
            <a:off x="-1115150" y="2230650"/>
            <a:ext cx="3327900" cy="6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chemeClr val="dk2"/>
                </a:solidFill>
              </a:rPr>
              <a:t>8 variables / channels</a:t>
            </a:r>
            <a:endParaRPr sz="2200">
              <a:solidFill>
                <a:schemeClr val="dk2"/>
              </a:solidFill>
            </a:endParaRPr>
          </a:p>
        </p:txBody>
      </p:sp>
      <p:pic>
        <p:nvPicPr>
          <p:cNvPr id="327" name="Google Shape;32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3675" y="325975"/>
            <a:ext cx="3818325" cy="4817525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33"/>
          <p:cNvSpPr txBox="1"/>
          <p:nvPr/>
        </p:nvSpPr>
        <p:spPr>
          <a:xfrm>
            <a:off x="810025" y="0"/>
            <a:ext cx="3705600" cy="3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Correlation  mean error      RMSE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29" name="Google Shape;329;p33"/>
          <p:cNvPicPr preferRelativeResize="0"/>
          <p:nvPr/>
        </p:nvPicPr>
        <p:blipFill rotWithShape="1">
          <a:blip r:embed="rId3">
            <a:alphaModFix/>
          </a:blip>
          <a:srcRect b="86660" l="3268" r="66243" t="1135"/>
          <a:stretch/>
        </p:blipFill>
        <p:spPr>
          <a:xfrm>
            <a:off x="4708675" y="325975"/>
            <a:ext cx="4435325" cy="224015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3"/>
          <p:cNvSpPr txBox="1"/>
          <p:nvPr/>
        </p:nvSpPr>
        <p:spPr>
          <a:xfrm>
            <a:off x="5228950" y="1444425"/>
            <a:ext cx="3633600" cy="76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training data          val.       testing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31" name="Google Shape;331;p33"/>
          <p:cNvSpPr txBox="1"/>
          <p:nvPr/>
        </p:nvSpPr>
        <p:spPr>
          <a:xfrm>
            <a:off x="4869825" y="2778625"/>
            <a:ext cx="4063200" cy="21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Only a “small” decline in performance on the test set. 6% drop in R, 9% increase in RMSE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The test performance is still better than the interpolation baseline, and this is not the fine-tuned model yet.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About baseline: how does interpolation compare?</a:t>
            </a:r>
            <a:endParaRPr/>
          </a:p>
        </p:txBody>
      </p:sp>
      <p:pic>
        <p:nvPicPr>
          <p:cNvPr id="337" name="Google Shape;337;p34"/>
          <p:cNvPicPr preferRelativeResize="0"/>
          <p:nvPr/>
        </p:nvPicPr>
        <p:blipFill rotWithShape="1">
          <a:blip r:embed="rId3">
            <a:alphaModFix/>
          </a:blip>
          <a:srcRect b="0" l="0" r="0" t="41854"/>
          <a:stretch/>
        </p:blipFill>
        <p:spPr>
          <a:xfrm>
            <a:off x="1705563" y="1793276"/>
            <a:ext cx="5732874" cy="22218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4"/>
          <p:cNvSpPr/>
          <p:nvPr/>
        </p:nvSpPr>
        <p:spPr>
          <a:xfrm>
            <a:off x="2001963" y="1587500"/>
            <a:ext cx="1346400" cy="30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4"/>
          <p:cNvSpPr txBox="1"/>
          <p:nvPr/>
        </p:nvSpPr>
        <p:spPr>
          <a:xfrm>
            <a:off x="5070200" y="4708500"/>
            <a:ext cx="3245700" cy="4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500">
                <a:solidFill>
                  <a:schemeClr val="dk2"/>
                </a:solidFill>
              </a:rPr>
              <a:t>Adapted from https://en.wikipedia.org/wiki/Linear_interpolation#/media/File:Comparison_of_1D_and_2D_interpolation.svg</a:t>
            </a:r>
            <a:endParaRPr sz="5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5"/>
          <p:cNvSpPr txBox="1"/>
          <p:nvPr/>
        </p:nvSpPr>
        <p:spPr>
          <a:xfrm>
            <a:off x="26025" y="52050"/>
            <a:ext cx="89952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Preliminary results: red = the emulator predicts better than simple interpolation metrics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345" name="Google Shape;345;p35"/>
          <p:cNvSpPr txBox="1"/>
          <p:nvPr/>
        </p:nvSpPr>
        <p:spPr>
          <a:xfrm>
            <a:off x="713400" y="4414275"/>
            <a:ext cx="82818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Great! Our preliminary emulator is useful already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46" name="Google Shape;34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33463"/>
            <a:ext cx="9144000" cy="307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6"/>
          <p:cNvSpPr txBox="1"/>
          <p:nvPr>
            <p:ph type="title"/>
          </p:nvPr>
        </p:nvSpPr>
        <p:spPr>
          <a:xfrm>
            <a:off x="311700" y="218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Next steps</a:t>
            </a:r>
            <a:endParaRPr/>
          </a:p>
        </p:txBody>
      </p:sp>
      <p:sp>
        <p:nvSpPr>
          <p:cNvPr id="352" name="Google Shape;352;p36"/>
          <p:cNvSpPr txBox="1"/>
          <p:nvPr/>
        </p:nvSpPr>
        <p:spPr>
          <a:xfrm>
            <a:off x="714750" y="862050"/>
            <a:ext cx="2239500" cy="8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dk2"/>
                </a:solidFill>
              </a:rPr>
              <a:t>Super-resolution</a:t>
            </a:r>
            <a:endParaRPr b="1" sz="13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-"/>
            </a:pPr>
            <a:r>
              <a:rPr lang="fr" sz="1300">
                <a:solidFill>
                  <a:schemeClr val="dk2"/>
                </a:solidFill>
              </a:rPr>
              <a:t>Good R and RMSE</a:t>
            </a:r>
            <a:endParaRPr sz="13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-"/>
            </a:pPr>
            <a:r>
              <a:rPr lang="fr" sz="1300">
                <a:solidFill>
                  <a:schemeClr val="dk2"/>
                </a:solidFill>
              </a:rPr>
              <a:t>smoothed output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353" name="Google Shape;353;p36"/>
          <p:cNvSpPr txBox="1"/>
          <p:nvPr/>
        </p:nvSpPr>
        <p:spPr>
          <a:xfrm>
            <a:off x="5878950" y="728849"/>
            <a:ext cx="3049200" cy="12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300">
                <a:solidFill>
                  <a:schemeClr val="dk2"/>
                </a:solidFill>
              </a:rPr>
              <a:t>Realism</a:t>
            </a:r>
            <a:endParaRPr b="1" sz="13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-"/>
            </a:pPr>
            <a:r>
              <a:rPr lang="fr" sz="1300">
                <a:solidFill>
                  <a:schemeClr val="dk2"/>
                </a:solidFill>
              </a:rPr>
              <a:t>worse performance</a:t>
            </a:r>
            <a:endParaRPr sz="13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-"/>
            </a:pPr>
            <a:r>
              <a:rPr lang="fr" sz="1300">
                <a:solidFill>
                  <a:schemeClr val="dk2"/>
                </a:solidFill>
              </a:rPr>
              <a:t>improved “physics”</a:t>
            </a:r>
            <a:endParaRPr sz="1300">
              <a:solidFill>
                <a:schemeClr val="dk2"/>
              </a:solidFill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Char char="-"/>
            </a:pPr>
            <a:r>
              <a:rPr lang="fr" sz="1300">
                <a:solidFill>
                  <a:schemeClr val="dk2"/>
                </a:solidFill>
              </a:rPr>
              <a:t>much more realistic patterns</a:t>
            </a:r>
            <a:endParaRPr sz="1300">
              <a:solidFill>
                <a:schemeClr val="dk2"/>
              </a:solidFill>
            </a:endParaRPr>
          </a:p>
        </p:txBody>
      </p:sp>
      <p:cxnSp>
        <p:nvCxnSpPr>
          <p:cNvPr id="354" name="Google Shape;354;p36"/>
          <p:cNvCxnSpPr/>
          <p:nvPr/>
        </p:nvCxnSpPr>
        <p:spPr>
          <a:xfrm>
            <a:off x="1308450" y="1787875"/>
            <a:ext cx="6527100" cy="0"/>
          </a:xfrm>
          <a:prstGeom prst="straightConnector1">
            <a:avLst/>
          </a:prstGeom>
          <a:noFill/>
          <a:ln cap="flat" cmpd="sng" w="76200">
            <a:solidFill>
              <a:srgbClr val="CCCCCC"/>
            </a:solidFill>
            <a:prstDash val="solid"/>
            <a:round/>
            <a:headEnd len="med" w="med" type="triangle"/>
            <a:tailEnd len="med" w="med" type="triangle"/>
          </a:ln>
        </p:spPr>
      </p:cxnSp>
      <p:sp>
        <p:nvSpPr>
          <p:cNvPr id="355" name="Google Shape;355;p36"/>
          <p:cNvSpPr txBox="1"/>
          <p:nvPr/>
        </p:nvSpPr>
        <p:spPr>
          <a:xfrm>
            <a:off x="1826900" y="1780068"/>
            <a:ext cx="10227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38761D"/>
                </a:solidFill>
              </a:rPr>
              <a:t>UNet</a:t>
            </a:r>
            <a:endParaRPr b="1" sz="1800">
              <a:solidFill>
                <a:srgbClr val="38761D"/>
              </a:solidFill>
            </a:endParaRPr>
          </a:p>
        </p:txBody>
      </p:sp>
      <p:sp>
        <p:nvSpPr>
          <p:cNvPr id="356" name="Google Shape;356;p36"/>
          <p:cNvSpPr txBox="1"/>
          <p:nvPr/>
        </p:nvSpPr>
        <p:spPr>
          <a:xfrm>
            <a:off x="2487750" y="1787875"/>
            <a:ext cx="10227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FF0000"/>
                </a:solidFill>
              </a:rPr>
              <a:t>GCNN</a:t>
            </a:r>
            <a:endParaRPr b="1" sz="1800">
              <a:solidFill>
                <a:srgbClr val="FF0000"/>
              </a:solidFill>
            </a:endParaRPr>
          </a:p>
        </p:txBody>
      </p:sp>
      <p:sp>
        <p:nvSpPr>
          <p:cNvPr id="357" name="Google Shape;357;p36"/>
          <p:cNvSpPr txBox="1"/>
          <p:nvPr/>
        </p:nvSpPr>
        <p:spPr>
          <a:xfrm>
            <a:off x="5480775" y="1787875"/>
            <a:ext cx="1815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>
                <a:solidFill>
                  <a:srgbClr val="FF0000"/>
                </a:solidFill>
              </a:rPr>
              <a:t>Flow Matching</a:t>
            </a:r>
            <a:endParaRPr b="1" sz="1800">
              <a:solidFill>
                <a:srgbClr val="FF0000"/>
              </a:solidFill>
            </a:endParaRPr>
          </a:p>
        </p:txBody>
      </p:sp>
      <p:sp>
        <p:nvSpPr>
          <p:cNvPr id="358" name="Google Shape;358;p36"/>
          <p:cNvSpPr txBox="1"/>
          <p:nvPr/>
        </p:nvSpPr>
        <p:spPr>
          <a:xfrm>
            <a:off x="3456625" y="1787875"/>
            <a:ext cx="18153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rgbClr val="FF0000"/>
                </a:solidFill>
              </a:rPr>
              <a:t>Neural Operators</a:t>
            </a:r>
            <a:endParaRPr b="1" sz="1500">
              <a:solidFill>
                <a:srgbClr val="FF0000"/>
              </a:solidFill>
            </a:endParaRPr>
          </a:p>
        </p:txBody>
      </p:sp>
      <p:sp>
        <p:nvSpPr>
          <p:cNvPr id="359" name="Google Shape;359;p36"/>
          <p:cNvSpPr txBox="1"/>
          <p:nvPr>
            <p:ph type="title"/>
          </p:nvPr>
        </p:nvSpPr>
        <p:spPr>
          <a:xfrm>
            <a:off x="278300" y="2642500"/>
            <a:ext cx="8784600" cy="220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0520" lvl="0" marL="457200" rtl="0" algn="l">
              <a:spcBef>
                <a:spcPts val="0"/>
              </a:spcBef>
              <a:spcAft>
                <a:spcPts val="0"/>
              </a:spcAft>
              <a:buSzPts val="1920"/>
              <a:buAutoNum type="arabicParenR"/>
            </a:pPr>
            <a:r>
              <a:rPr lang="fr" sz="1920"/>
              <a:t>Finalize the UNet architecture</a:t>
            </a:r>
            <a:br>
              <a:rPr lang="fr" sz="1920"/>
            </a:br>
            <a:endParaRPr sz="1920"/>
          </a:p>
          <a:p>
            <a:pPr indent="-350520" lvl="0" marL="457200" rtl="0" algn="l">
              <a:spcBef>
                <a:spcPts val="0"/>
              </a:spcBef>
              <a:spcAft>
                <a:spcPts val="0"/>
              </a:spcAft>
              <a:buSzPts val="1920"/>
              <a:buAutoNum type="arabicParenR"/>
            </a:pPr>
            <a:r>
              <a:rPr lang="fr" sz="1920"/>
              <a:t>Flow Matching →more realistic patterns? Potential for a recurrent model?</a:t>
            </a:r>
            <a:br>
              <a:rPr lang="fr" sz="1920"/>
            </a:br>
            <a:endParaRPr sz="1920"/>
          </a:p>
          <a:p>
            <a:pPr indent="-350520" lvl="0" marL="457200" rtl="0" algn="l">
              <a:spcBef>
                <a:spcPts val="0"/>
              </a:spcBef>
              <a:spcAft>
                <a:spcPts val="0"/>
              </a:spcAft>
              <a:buSzPts val="1920"/>
              <a:buAutoNum type="arabicParenR"/>
            </a:pPr>
            <a:r>
              <a:rPr lang="fr" sz="1920"/>
              <a:t>Towards a universal emulator?</a:t>
            </a:r>
            <a:endParaRPr sz="1920"/>
          </a:p>
        </p:txBody>
      </p:sp>
      <p:sp>
        <p:nvSpPr>
          <p:cNvPr id="360" name="Google Shape;360;p36"/>
          <p:cNvSpPr txBox="1"/>
          <p:nvPr/>
        </p:nvSpPr>
        <p:spPr>
          <a:xfrm>
            <a:off x="1826900" y="2074150"/>
            <a:ext cx="17175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>
                <a:solidFill>
                  <a:srgbClr val="FF0000"/>
                </a:solidFill>
              </a:rPr>
              <a:t>Physics-informed Loss</a:t>
            </a:r>
            <a:endParaRPr sz="12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7"/>
          <p:cNvSpPr txBox="1"/>
          <p:nvPr>
            <p:ph type="title"/>
          </p:nvPr>
        </p:nvSpPr>
        <p:spPr>
          <a:xfrm>
            <a:off x="311700" y="218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920"/>
              <a:t>Towards a universal emulator?</a:t>
            </a:r>
            <a:endParaRPr/>
          </a:p>
        </p:txBody>
      </p:sp>
      <p:sp>
        <p:nvSpPr>
          <p:cNvPr id="366" name="Google Shape;366;p37"/>
          <p:cNvSpPr txBox="1"/>
          <p:nvPr/>
        </p:nvSpPr>
        <p:spPr>
          <a:xfrm>
            <a:off x="395900" y="809425"/>
            <a:ext cx="47733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So far we trained on ERA5, but there are many more coarse models available!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367" name="Google Shape;367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2720" y="-14000"/>
            <a:ext cx="33714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37"/>
          <p:cNvSpPr txBox="1"/>
          <p:nvPr/>
        </p:nvSpPr>
        <p:spPr>
          <a:xfrm>
            <a:off x="2448675" y="4878700"/>
            <a:ext cx="3352200" cy="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800">
                <a:solidFill>
                  <a:schemeClr val="dk2"/>
                </a:solidFill>
              </a:rPr>
              <a:t>from: https://climate-scenarios.canada.ca/?page=cmip6-model-list</a:t>
            </a:r>
            <a:endParaRPr sz="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Google Shape;373;p38" title="_DSC759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463" y="-627175"/>
            <a:ext cx="9188925" cy="6124451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8"/>
          <p:cNvSpPr txBox="1"/>
          <p:nvPr/>
        </p:nvSpPr>
        <p:spPr>
          <a:xfrm>
            <a:off x="97525" y="102025"/>
            <a:ext cx="2808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lt1"/>
                </a:solidFill>
              </a:rPr>
              <a:t>Any questions?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75" name="Google Shape;375;p38"/>
          <p:cNvSpPr txBox="1"/>
          <p:nvPr/>
        </p:nvSpPr>
        <p:spPr>
          <a:xfrm>
            <a:off x="7168500" y="3811700"/>
            <a:ext cx="19755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>
                <a:solidFill>
                  <a:schemeClr val="dk2"/>
                </a:solidFill>
              </a:rPr>
              <a:t>Feel free to email us at: </a:t>
            </a:r>
            <a:r>
              <a:rPr lang="fr" sz="900" u="sng">
                <a:solidFill>
                  <a:schemeClr val="hlink"/>
                </a:solidFill>
                <a:hlinkClick r:id="rId4"/>
              </a:rPr>
              <a:t>clc@dmi.dk</a:t>
            </a:r>
            <a:r>
              <a:rPr lang="fr" sz="900">
                <a:solidFill>
                  <a:schemeClr val="dk2"/>
                </a:solidFill>
              </a:rPr>
              <a:t>; </a:t>
            </a:r>
            <a:r>
              <a:rPr lang="fr" sz="900" u="sng">
                <a:solidFill>
                  <a:schemeClr val="hlink"/>
                </a:solidFill>
                <a:hlinkClick r:id="rId5"/>
              </a:rPr>
              <a:t>rum@dmi.dk</a:t>
            </a:r>
            <a:r>
              <a:rPr lang="fr" sz="900">
                <a:solidFill>
                  <a:schemeClr val="dk2"/>
                </a:solidFill>
              </a:rPr>
              <a:t> </a:t>
            </a:r>
            <a:endParaRPr sz="9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b="40761" l="3840" r="24259" t="38909"/>
          <a:stretch/>
        </p:blipFill>
        <p:spPr>
          <a:xfrm>
            <a:off x="164025" y="972463"/>
            <a:ext cx="8815949" cy="31985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/>
        </p:nvSpPr>
        <p:spPr>
          <a:xfrm>
            <a:off x="6307325" y="4538375"/>
            <a:ext cx="2745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900"/>
              <a:t>adapted from: IPCC AR6</a:t>
            </a:r>
            <a:endParaRPr sz="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0400" y="0"/>
            <a:ext cx="6451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8217300" y="4822550"/>
            <a:ext cx="926700" cy="2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2"/>
                </a:solidFill>
              </a:rPr>
              <a:t>NASA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68650" y="111550"/>
            <a:ext cx="2461800" cy="39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chemeClr val="dk2"/>
                </a:solidFill>
              </a:rPr>
              <a:t>Ice sheet mass balance</a:t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300">
                <a:solidFill>
                  <a:schemeClr val="dk2"/>
                </a:solidFill>
              </a:rPr>
              <a:t>⇔</a:t>
            </a:r>
            <a:endParaRPr b="1" sz="33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chemeClr val="dk2"/>
                </a:solidFill>
              </a:rPr>
              <a:t>Bank account balance</a:t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2100">
                <a:solidFill>
                  <a:schemeClr val="dk2"/>
                </a:solidFill>
              </a:rPr>
              <a:t>Some </a:t>
            </a:r>
            <a:r>
              <a:rPr lang="fr" sz="2100">
                <a:solidFill>
                  <a:srgbClr val="38761D"/>
                </a:solidFill>
              </a:rPr>
              <a:t>inputs</a:t>
            </a:r>
            <a:r>
              <a:rPr lang="fr" sz="2100">
                <a:solidFill>
                  <a:schemeClr val="dk2"/>
                </a:solidFill>
              </a:rPr>
              <a:t> and some </a:t>
            </a:r>
            <a:r>
              <a:rPr lang="fr" sz="2100">
                <a:solidFill>
                  <a:srgbClr val="990000"/>
                </a:solidFill>
              </a:rPr>
              <a:t>outputs</a:t>
            </a:r>
            <a:endParaRPr sz="2100">
              <a:solidFill>
                <a:srgbClr val="99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2"/>
              </a:solidFill>
            </a:endParaRPr>
          </a:p>
        </p:txBody>
      </p:sp>
      <p:cxnSp>
        <p:nvCxnSpPr>
          <p:cNvPr id="82" name="Google Shape;82;p16"/>
          <p:cNvCxnSpPr/>
          <p:nvPr/>
        </p:nvCxnSpPr>
        <p:spPr>
          <a:xfrm flipH="1">
            <a:off x="7740050" y="1282875"/>
            <a:ext cx="180300" cy="1029600"/>
          </a:xfrm>
          <a:prstGeom prst="straightConnector1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3" name="Google Shape;83;p16"/>
          <p:cNvSpPr/>
          <p:nvPr/>
        </p:nvSpPr>
        <p:spPr>
          <a:xfrm>
            <a:off x="6221275" y="3702725"/>
            <a:ext cx="991125" cy="180225"/>
          </a:xfrm>
          <a:custGeom>
            <a:rect b="b" l="l" r="r" t="t"/>
            <a:pathLst>
              <a:path extrusionOk="0" h="7209" w="39645">
                <a:moveTo>
                  <a:pt x="0" y="0"/>
                </a:moveTo>
                <a:cubicBezTo>
                  <a:pt x="4720" y="343"/>
                  <a:pt x="21711" y="859"/>
                  <a:pt x="28318" y="2060"/>
                </a:cubicBezTo>
                <a:cubicBezTo>
                  <a:pt x="34926" y="3262"/>
                  <a:pt x="37757" y="6351"/>
                  <a:pt x="39645" y="7209"/>
                </a:cubicBezTo>
              </a:path>
            </a:pathLst>
          </a:custGeom>
          <a:noFill/>
          <a:ln cap="flat" cmpd="sng" w="76200">
            <a:solidFill>
              <a:srgbClr val="CC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4" name="Google Shape;84;p16"/>
          <p:cNvSpPr/>
          <p:nvPr/>
        </p:nvSpPr>
        <p:spPr>
          <a:xfrm>
            <a:off x="5294525" y="2505675"/>
            <a:ext cx="901025" cy="952500"/>
          </a:xfrm>
          <a:custGeom>
            <a:rect b="b" l="l" r="r" t="t"/>
            <a:pathLst>
              <a:path extrusionOk="0" h="38100" w="36041">
                <a:moveTo>
                  <a:pt x="0" y="0"/>
                </a:moveTo>
                <a:lnTo>
                  <a:pt x="26773" y="16991"/>
                </a:lnTo>
                <a:lnTo>
                  <a:pt x="14931" y="19565"/>
                </a:lnTo>
                <a:lnTo>
                  <a:pt x="20595" y="26773"/>
                </a:lnTo>
                <a:lnTo>
                  <a:pt x="36041" y="38100"/>
                </a:lnTo>
              </a:path>
            </a:pathLst>
          </a:custGeom>
          <a:noFill/>
          <a:ln cap="flat" cmpd="sng" w="76200">
            <a:solidFill>
              <a:srgbClr val="CC0000"/>
            </a:solidFill>
            <a:prstDash val="solid"/>
            <a:round/>
            <a:headEnd len="med" w="med" type="none"/>
            <a:tailEnd len="med" w="med" type="none"/>
          </a:ln>
        </p:spPr>
      </p:sp>
      <p:cxnSp>
        <p:nvCxnSpPr>
          <p:cNvPr id="85" name="Google Shape;85;p16"/>
          <p:cNvCxnSpPr/>
          <p:nvPr/>
        </p:nvCxnSpPr>
        <p:spPr>
          <a:xfrm flipH="1">
            <a:off x="6234025" y="3754225"/>
            <a:ext cx="334800" cy="399000"/>
          </a:xfrm>
          <a:prstGeom prst="straightConnector1">
            <a:avLst/>
          </a:prstGeom>
          <a:noFill/>
          <a:ln cap="flat" cmpd="sng" w="38100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6" name="Google Shape;86;p16"/>
          <p:cNvCxnSpPr/>
          <p:nvPr/>
        </p:nvCxnSpPr>
        <p:spPr>
          <a:xfrm flipH="1">
            <a:off x="5268625" y="3160075"/>
            <a:ext cx="500100" cy="105000"/>
          </a:xfrm>
          <a:prstGeom prst="straightConnector1">
            <a:avLst/>
          </a:prstGeom>
          <a:noFill/>
          <a:ln cap="flat" cmpd="sng" w="38100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87" name="Google Shape;8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175" y="3055025"/>
            <a:ext cx="2229975" cy="2088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1638" y="152400"/>
            <a:ext cx="7233326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7"/>
          <p:cNvSpPr txBox="1"/>
          <p:nvPr/>
        </p:nvSpPr>
        <p:spPr>
          <a:xfrm>
            <a:off x="6307325" y="4538375"/>
            <a:ext cx="2745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/>
              <a:t>adapted from: </a:t>
            </a:r>
            <a:r>
              <a:rPr lang="fr" sz="1000"/>
              <a:t>https://www.dataforchildrencollaborative.com/news/future-climate-model-predictions</a:t>
            </a:r>
            <a:endParaRPr sz="1000"/>
          </a:p>
        </p:txBody>
      </p:sp>
      <p:sp>
        <p:nvSpPr>
          <p:cNvPr id="94" name="Google Shape;94;p17"/>
          <p:cNvSpPr/>
          <p:nvPr/>
        </p:nvSpPr>
        <p:spPr>
          <a:xfrm>
            <a:off x="8156175" y="3321750"/>
            <a:ext cx="848400" cy="77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17"/>
          <p:cNvSpPr/>
          <p:nvPr/>
        </p:nvSpPr>
        <p:spPr>
          <a:xfrm>
            <a:off x="8204525" y="864775"/>
            <a:ext cx="848400" cy="776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17"/>
          <p:cNvSpPr txBox="1"/>
          <p:nvPr/>
        </p:nvSpPr>
        <p:spPr>
          <a:xfrm>
            <a:off x="0" y="223800"/>
            <a:ext cx="1931100" cy="13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Climate Models: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An oracle into the future?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8"/>
          <p:cNvPicPr preferRelativeResize="0"/>
          <p:nvPr/>
        </p:nvPicPr>
        <p:blipFill rotWithShape="1">
          <a:blip r:embed="rId3">
            <a:alphaModFix/>
          </a:blip>
          <a:srcRect b="7869" l="55048" r="2210" t="7155"/>
          <a:stretch/>
        </p:blipFill>
        <p:spPr>
          <a:xfrm rot="5400000">
            <a:off x="420525" y="56575"/>
            <a:ext cx="3529850" cy="437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 rotWithShape="1">
          <a:blip r:embed="rId3">
            <a:alphaModFix/>
          </a:blip>
          <a:srcRect b="7724" l="3680" r="53578" t="7307"/>
          <a:stretch/>
        </p:blipFill>
        <p:spPr>
          <a:xfrm rot="5400000">
            <a:off x="5193925" y="56575"/>
            <a:ext cx="3529850" cy="4370599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8"/>
          <p:cNvSpPr txBox="1"/>
          <p:nvPr/>
        </p:nvSpPr>
        <p:spPr>
          <a:xfrm>
            <a:off x="0" y="42550"/>
            <a:ext cx="9144000" cy="4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Earth System Model (ESM, ~100 km grid)      Regional Climate Model (RCM, 11km grid)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4" name="Google Shape;104;p18"/>
          <p:cNvSpPr/>
          <p:nvPr/>
        </p:nvSpPr>
        <p:spPr>
          <a:xfrm>
            <a:off x="3450875" y="4002950"/>
            <a:ext cx="2080450" cy="106619"/>
          </a:xfrm>
          <a:custGeom>
            <a:rect b="b" l="l" r="r" t="t"/>
            <a:pathLst>
              <a:path extrusionOk="0" h="13713" w="83218">
                <a:moveTo>
                  <a:pt x="0" y="0"/>
                </a:moveTo>
                <a:cubicBezTo>
                  <a:pt x="6016" y="2005"/>
                  <a:pt x="26403" y="9971"/>
                  <a:pt x="36095" y="12032"/>
                </a:cubicBezTo>
                <a:cubicBezTo>
                  <a:pt x="45787" y="14093"/>
                  <a:pt x="50299" y="14260"/>
                  <a:pt x="58153" y="12366"/>
                </a:cubicBezTo>
                <a:cubicBezTo>
                  <a:pt x="66007" y="10472"/>
                  <a:pt x="79041" y="2618"/>
                  <a:pt x="83218" y="668"/>
                </a:cubicBezTo>
              </a:path>
            </a:pathLst>
          </a:custGeom>
          <a:noFill/>
          <a:ln cap="flat" cmpd="sng" w="28575">
            <a:solidFill>
              <a:srgbClr val="FF00FF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105" name="Google Shape;105;p18"/>
          <p:cNvSpPr txBox="1"/>
          <p:nvPr/>
        </p:nvSpPr>
        <p:spPr>
          <a:xfrm>
            <a:off x="2265900" y="4043350"/>
            <a:ext cx="4612200" cy="4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2"/>
                </a:solidFill>
              </a:rPr>
              <a:t>“Forcing”, or “driving” a RCM with an ESM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177150" y="4390850"/>
            <a:ext cx="8789700" cy="7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700">
                <a:solidFill>
                  <a:schemeClr val="dk2"/>
                </a:solidFill>
              </a:rPr>
              <a:t>But this is a computationally expensive step!</a:t>
            </a:r>
            <a:endParaRPr b="1" sz="1700">
              <a:solidFill>
                <a:schemeClr val="dk2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9"/>
          <p:cNvPicPr preferRelativeResize="0"/>
          <p:nvPr/>
        </p:nvPicPr>
        <p:blipFill rotWithShape="1">
          <a:blip r:embed="rId3">
            <a:alphaModFix/>
          </a:blip>
          <a:srcRect b="7869" l="55048" r="2210" t="7155"/>
          <a:stretch/>
        </p:blipFill>
        <p:spPr>
          <a:xfrm rot="5400000">
            <a:off x="420525" y="56575"/>
            <a:ext cx="3529850" cy="437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 rotWithShape="1">
          <a:blip r:embed="rId3">
            <a:alphaModFix/>
          </a:blip>
          <a:srcRect b="7724" l="3680" r="53578" t="7307"/>
          <a:stretch/>
        </p:blipFill>
        <p:spPr>
          <a:xfrm rot="5400000">
            <a:off x="5193925" y="56575"/>
            <a:ext cx="3529850" cy="4370599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9"/>
          <p:cNvSpPr txBox="1"/>
          <p:nvPr/>
        </p:nvSpPr>
        <p:spPr>
          <a:xfrm>
            <a:off x="0" y="42550"/>
            <a:ext cx="9144000" cy="4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>
                <a:solidFill>
                  <a:schemeClr val="dk2"/>
                </a:solidFill>
              </a:rPr>
              <a:t>Earth System Model (ESM, ~100 km grid)      Regional Climate Model (RCM, 11km grid)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14" name="Google Shape;114;p19"/>
          <p:cNvSpPr/>
          <p:nvPr/>
        </p:nvSpPr>
        <p:spPr>
          <a:xfrm>
            <a:off x="3450875" y="4002950"/>
            <a:ext cx="2080450" cy="106619"/>
          </a:xfrm>
          <a:custGeom>
            <a:rect b="b" l="l" r="r" t="t"/>
            <a:pathLst>
              <a:path extrusionOk="0" h="13713" w="83218">
                <a:moveTo>
                  <a:pt x="0" y="0"/>
                </a:moveTo>
                <a:cubicBezTo>
                  <a:pt x="6016" y="2005"/>
                  <a:pt x="26403" y="9971"/>
                  <a:pt x="36095" y="12032"/>
                </a:cubicBezTo>
                <a:cubicBezTo>
                  <a:pt x="45787" y="14093"/>
                  <a:pt x="50299" y="14260"/>
                  <a:pt x="58153" y="12366"/>
                </a:cubicBezTo>
                <a:cubicBezTo>
                  <a:pt x="66007" y="10472"/>
                  <a:pt x="79041" y="2618"/>
                  <a:pt x="83218" y="668"/>
                </a:cubicBezTo>
              </a:path>
            </a:pathLst>
          </a:custGeom>
          <a:noFill/>
          <a:ln cap="flat" cmpd="sng" w="28575">
            <a:solidFill>
              <a:srgbClr val="FF00FF"/>
            </a:solidFill>
            <a:prstDash val="solid"/>
            <a:round/>
            <a:headEnd len="med" w="med" type="none"/>
            <a:tailEnd len="med" w="med" type="stealth"/>
          </a:ln>
        </p:spPr>
      </p:sp>
      <p:sp>
        <p:nvSpPr>
          <p:cNvPr id="115" name="Google Shape;115;p19"/>
          <p:cNvSpPr txBox="1"/>
          <p:nvPr/>
        </p:nvSpPr>
        <p:spPr>
          <a:xfrm>
            <a:off x="2265900" y="4043350"/>
            <a:ext cx="4612200" cy="4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600">
                <a:solidFill>
                  <a:schemeClr val="dk2"/>
                </a:solidFill>
              </a:rPr>
              <a:t>“Forcing”, or “driving” a RCM with an ESM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177150" y="4390850"/>
            <a:ext cx="8789700" cy="7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700">
                <a:solidFill>
                  <a:schemeClr val="dk2"/>
                </a:solidFill>
              </a:rPr>
              <a:t>But this is a computationally expensive step!</a:t>
            </a:r>
            <a:endParaRPr b="1" sz="1700">
              <a:solidFill>
                <a:schemeClr val="dk2"/>
              </a:solidFill>
            </a:endParaRPr>
          </a:p>
        </p:txBody>
      </p:sp>
      <p:sp>
        <p:nvSpPr>
          <p:cNvPr id="117" name="Google Shape;117;p19"/>
          <p:cNvSpPr txBox="1"/>
          <p:nvPr/>
        </p:nvSpPr>
        <p:spPr>
          <a:xfrm>
            <a:off x="919300" y="1870350"/>
            <a:ext cx="7143600" cy="1402800"/>
          </a:xfrm>
          <a:prstGeom prst="rect">
            <a:avLst/>
          </a:prstGeom>
          <a:solidFill>
            <a:srgbClr val="FFFFFF">
              <a:alpha val="83180"/>
            </a:srgbClr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700">
                <a:solidFill>
                  <a:schemeClr val="dk2"/>
                </a:solidFill>
              </a:rPr>
              <a:t>Problem statement:</a:t>
            </a:r>
            <a:endParaRPr sz="17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700">
                <a:solidFill>
                  <a:schemeClr val="dk2"/>
                </a:solidFill>
              </a:rPr>
              <a:t>RCMs improve modelling of snowfall, but they are too computationally expensive, can AI emulators reproduce the output of RCMs with good enough fidelity and realism? In what set-up do they fail to do so and why?</a:t>
            </a:r>
            <a:endParaRPr b="1" sz="1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/>
          <p:nvPr>
            <p:ph type="title"/>
          </p:nvPr>
        </p:nvSpPr>
        <p:spPr>
          <a:xfrm>
            <a:off x="311700" y="1922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fr" sz="1820"/>
              <a:t>Pick a driver and Regional Model pair: already downscaled by colleagues at DMI</a:t>
            </a:r>
            <a:endParaRPr sz="1820"/>
          </a:p>
        </p:txBody>
      </p:sp>
      <p:sp>
        <p:nvSpPr>
          <p:cNvPr id="123" name="Google Shape;123;p20"/>
          <p:cNvSpPr txBox="1"/>
          <p:nvPr>
            <p:ph idx="1" type="body"/>
          </p:nvPr>
        </p:nvSpPr>
        <p:spPr>
          <a:xfrm>
            <a:off x="311700" y="635075"/>
            <a:ext cx="8520600" cy="6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Global model (the predicting variable): the ERA5 reanalysis </a:t>
            </a:r>
            <a:r>
              <a:rPr lang="fr"/>
              <a:t>~30 km resolution</a:t>
            </a:r>
            <a:endParaRPr/>
          </a:p>
        </p:txBody>
      </p:sp>
      <p:pic>
        <p:nvPicPr>
          <p:cNvPr id="124" name="Google Shape;12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39525" y="3204300"/>
            <a:ext cx="5595600" cy="169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0675" y="982002"/>
            <a:ext cx="2464450" cy="1499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0"/>
          <p:cNvPicPr preferRelativeResize="0"/>
          <p:nvPr/>
        </p:nvPicPr>
        <p:blipFill rotWithShape="1">
          <a:blip r:embed="rId5">
            <a:alphaModFix/>
          </a:blip>
          <a:srcRect b="7869" l="55048" r="2210" t="7155"/>
          <a:stretch/>
        </p:blipFill>
        <p:spPr>
          <a:xfrm rot="5400000">
            <a:off x="1410637" y="878425"/>
            <a:ext cx="1278875" cy="158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0"/>
          <p:cNvPicPr preferRelativeResize="0"/>
          <p:nvPr/>
        </p:nvPicPr>
        <p:blipFill rotWithShape="1">
          <a:blip r:embed="rId5">
            <a:alphaModFix/>
          </a:blip>
          <a:srcRect b="7724" l="3680" r="53578" t="7307"/>
          <a:stretch/>
        </p:blipFill>
        <p:spPr>
          <a:xfrm rot="5400000">
            <a:off x="1398463" y="3094613"/>
            <a:ext cx="1303225" cy="161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0"/>
          <p:cNvSpPr txBox="1"/>
          <p:nvPr>
            <p:ph idx="1" type="body"/>
          </p:nvPr>
        </p:nvSpPr>
        <p:spPr>
          <a:xfrm>
            <a:off x="110925" y="2639650"/>
            <a:ext cx="5516400" cy="7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fr"/>
              <a:t>Regional Climate Model: HCLIM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"/>
          <p:cNvSpPr txBox="1"/>
          <p:nvPr>
            <p:ph type="title"/>
          </p:nvPr>
        </p:nvSpPr>
        <p:spPr>
          <a:xfrm>
            <a:off x="311700" y="468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Pick a domain:</a:t>
            </a:r>
            <a:endParaRPr/>
          </a:p>
        </p:txBody>
      </p:sp>
      <p:pic>
        <p:nvPicPr>
          <p:cNvPr id="134" name="Google Shape;13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8025" y="510250"/>
            <a:ext cx="9144000" cy="442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