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9" r:id="rId3"/>
    <p:sldId id="343" r:id="rId4"/>
    <p:sldId id="349" r:id="rId5"/>
    <p:sldId id="340" r:id="rId6"/>
  </p:sldIdLst>
  <p:sldSz cx="9144000" cy="5143500" type="screen16x9"/>
  <p:notesSz cx="6858000" cy="9144000"/>
  <p:defaultTextStyle>
    <a:defPPr>
      <a:defRPr lang="cs-CZ"/>
    </a:defPPr>
    <a:lvl1pPr marL="0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7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1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8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1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5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8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80FF"/>
    <a:srgbClr val="080001"/>
    <a:srgbClr val="0A0102"/>
    <a:srgbClr val="061319"/>
    <a:srgbClr val="11293D"/>
    <a:srgbClr val="07060B"/>
    <a:srgbClr val="F8F8F8"/>
    <a:srgbClr val="F6F4F2"/>
    <a:srgbClr val="DEDEDE"/>
    <a:srgbClr val="D5D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047" autoAdjust="0"/>
    <p:restoredTop sz="94660"/>
  </p:normalViewPr>
  <p:slideViewPr>
    <p:cSldViewPr>
      <p:cViewPr varScale="1">
        <p:scale>
          <a:sx n="138" d="100"/>
          <a:sy n="138" d="100"/>
        </p:scale>
        <p:origin x="432" y="120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A9A325-181A-45B9-A18D-9513CB4B21A2}" type="datetimeFigureOut">
              <a:rPr lang="cs-CZ" smtClean="0"/>
              <a:pPr/>
              <a:t>17.08.2026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30AA2-E246-406B-AEFF-DBA20640466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7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1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8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1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5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48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EE4EC-FC1D-4A5C-A5BA-DA124659C1D1}" type="slidenum">
              <a:rPr lang="cs-CZ" smtClean="0">
                <a:solidFill>
                  <a:prstClr val="black"/>
                </a:solidFill>
              </a:rPr>
              <a:pPr/>
              <a:t>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231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A7D0B-8079-5DF0-3186-1645189B7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E2A7F36-BD80-4B67-81A5-BA81D3AFA8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006B838-2452-DBC1-BFE2-8CCC34B6C8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36B0101-A8DB-6157-7D4C-B5F5463BCC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30AA2-E246-406B-AEFF-DBA206404662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984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5DC15-4AA9-0BAB-6B05-23AB45697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0DF8C53-51FB-3651-2B1A-4A68625427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FE90CB9-3C66-E32C-A613-C1AAD3DE7A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2853E9F-508C-8B9C-78DF-DCD02783F8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30AA2-E246-406B-AEFF-DBA206404662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9743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1" y="1597820"/>
            <a:ext cx="7772400" cy="1102519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1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F3146-F0B8-4E50-A682-AA1493627911}" type="datetime1">
              <a:rPr lang="cs-CZ" smtClean="0"/>
              <a:pPr/>
              <a:t>17.08.2026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D. Vašinka, 5. 5. 2022, Department of Optics, Palacký University Olomouc, Czechia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18B1-D81A-412A-9E02-C2E8CAB46E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4DF97-CB2F-4644-B64F-1C14208D6DC5}" type="datetime1">
              <a:rPr lang="cs-CZ" smtClean="0"/>
              <a:pPr/>
              <a:t>17.08.2026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D. Vašinka, 5. 5. 2022, Department of Optics, Palacký University Olomouc, Czechia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18B1-D81A-412A-9E02-C2E8CAB46E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48A26-29A6-476B-B013-BE47E3CB5627}" type="datetime1">
              <a:rPr lang="cs-CZ" smtClean="0"/>
              <a:pPr/>
              <a:t>17.08.2026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D. Vašinka, 5. 5. 2022, Department of Optics, Palacký University Olomouc, Czechia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18B1-D81A-412A-9E02-C2E8CAB46E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7337" y="4850356"/>
            <a:ext cx="6949796" cy="162414"/>
          </a:xfrm>
        </p:spPr>
        <p:txBody>
          <a:bodyPr/>
          <a:lstStyle/>
          <a:p>
            <a:pPr algn="ctr"/>
            <a:r>
              <a:rPr lang="en-US">
                <a:solidFill>
                  <a:srgbClr val="006BAB"/>
                </a:solidFill>
              </a:rPr>
              <a:t>D. Vašinka, 5. 5. 2022, Department of Optics, Palacký University Olomouc, Czechia</a:t>
            </a:r>
            <a:endParaRPr lang="cs-CZ" dirty="0">
              <a:solidFill>
                <a:srgbClr val="006BA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6205-E093-439F-9685-8F7A4FC3F425}" type="slidenum">
              <a:rPr lang="cs-CZ" smtClean="0">
                <a:solidFill>
                  <a:srgbClr val="006BAB"/>
                </a:solidFill>
              </a:rPr>
              <a:pPr/>
              <a:t>‹#›</a:t>
            </a:fld>
            <a:endParaRPr lang="cs-CZ">
              <a:solidFill>
                <a:srgbClr val="006BAB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340" y="2178308"/>
            <a:ext cx="2309791" cy="77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570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558" y="1488793"/>
            <a:ext cx="7681354" cy="1212737"/>
          </a:xfrm>
        </p:spPr>
        <p:txBody>
          <a:bodyPr anchor="t">
            <a:normAutofit/>
          </a:bodyPr>
          <a:lstStyle>
            <a:lvl1pPr algn="l">
              <a:defRPr sz="2600"/>
            </a:lvl1pPr>
          </a:lstStyle>
          <a:p>
            <a:r>
              <a:rPr lang="cs-CZ"/>
              <a:t>Klepnutím lze upravit styl předlohy nadpisů.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558" y="2701529"/>
            <a:ext cx="7681354" cy="116750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105" indent="0" algn="ctr">
              <a:buNone/>
              <a:defRPr sz="2000"/>
            </a:lvl2pPr>
            <a:lvl3pPr marL="914209" indent="0" algn="ctr">
              <a:buNone/>
              <a:defRPr sz="1800"/>
            </a:lvl3pPr>
            <a:lvl4pPr marL="1371314" indent="0" algn="ctr">
              <a:buNone/>
              <a:defRPr sz="1600"/>
            </a:lvl4pPr>
            <a:lvl5pPr marL="1828419" indent="0" algn="ctr">
              <a:buNone/>
              <a:defRPr sz="1600"/>
            </a:lvl5pPr>
            <a:lvl6pPr marL="2285523" indent="0" algn="ctr">
              <a:buNone/>
              <a:defRPr sz="1600"/>
            </a:lvl6pPr>
            <a:lvl7pPr marL="2742629" indent="0" algn="ctr">
              <a:buNone/>
              <a:defRPr sz="1600"/>
            </a:lvl7pPr>
            <a:lvl8pPr marL="3199735" indent="0" algn="ctr">
              <a:buNone/>
              <a:defRPr sz="1600"/>
            </a:lvl8pPr>
            <a:lvl9pPr marL="3656838" indent="0" algn="ctr">
              <a:buNone/>
              <a:defRPr sz="1600"/>
            </a:lvl9pPr>
          </a:lstStyle>
          <a:p>
            <a:r>
              <a:rPr lang="cs-CZ"/>
              <a:t>Klepnutím lze upravit styl předlohy podnadpisů.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BAB"/>
                </a:solidFill>
              </a:rPr>
              <a:t>D. Vašinka, 5. 5. 2022, Department of Optics, Palacký University Olomouc, Czechia</a:t>
            </a:r>
            <a:endParaRPr lang="cs-CZ" dirty="0">
              <a:solidFill>
                <a:srgbClr val="006BA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6205-E093-439F-9685-8F7A4FC3F425}" type="slidenum">
              <a:rPr lang="cs-CZ" smtClean="0">
                <a:solidFill>
                  <a:srgbClr val="006BAB"/>
                </a:solidFill>
              </a:rPr>
              <a:pPr/>
              <a:t>‹#›</a:t>
            </a:fld>
            <a:endParaRPr lang="cs-CZ">
              <a:solidFill>
                <a:srgbClr val="006B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721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558" y="3294099"/>
            <a:ext cx="7681354" cy="738777"/>
          </a:xfrm>
        </p:spPr>
        <p:txBody>
          <a:bodyPr anchor="t">
            <a:normAutofit/>
          </a:bodyPr>
          <a:lstStyle>
            <a:lvl1pPr algn="ctr">
              <a:defRPr sz="2600"/>
            </a:lvl1pPr>
          </a:lstStyle>
          <a:p>
            <a:r>
              <a:rPr lang="cs-CZ"/>
              <a:t>Klepnutím lze upravit styl předlohy nadpisů.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558" y="4032879"/>
            <a:ext cx="7681354" cy="71122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105" indent="0" algn="ctr">
              <a:buNone/>
              <a:defRPr sz="2000"/>
            </a:lvl2pPr>
            <a:lvl3pPr marL="914209" indent="0" algn="ctr">
              <a:buNone/>
              <a:defRPr sz="1800"/>
            </a:lvl3pPr>
            <a:lvl4pPr marL="1371314" indent="0" algn="ctr">
              <a:buNone/>
              <a:defRPr sz="1600"/>
            </a:lvl4pPr>
            <a:lvl5pPr marL="1828419" indent="0" algn="ctr">
              <a:buNone/>
              <a:defRPr sz="1600"/>
            </a:lvl5pPr>
            <a:lvl6pPr marL="2285523" indent="0" algn="ctr">
              <a:buNone/>
              <a:defRPr sz="1600"/>
            </a:lvl6pPr>
            <a:lvl7pPr marL="2742629" indent="0" algn="ctr">
              <a:buNone/>
              <a:defRPr sz="1600"/>
            </a:lvl7pPr>
            <a:lvl8pPr marL="3199735" indent="0" algn="ctr">
              <a:buNone/>
              <a:defRPr sz="1600"/>
            </a:lvl8pPr>
            <a:lvl9pPr marL="3656838" indent="0" algn="ctr">
              <a:buNone/>
              <a:defRPr sz="1600"/>
            </a:lvl9pPr>
          </a:lstStyle>
          <a:p>
            <a:r>
              <a:rPr lang="cs-CZ"/>
              <a:t>Klepnutím lze upravit styl předlohy podnadpisů.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7337" y="4850356"/>
            <a:ext cx="6949796" cy="162414"/>
          </a:xfrm>
        </p:spPr>
        <p:txBody>
          <a:bodyPr/>
          <a:lstStyle/>
          <a:p>
            <a:pPr algn="ctr"/>
            <a:r>
              <a:rPr lang="en-US">
                <a:solidFill>
                  <a:srgbClr val="006BAB"/>
                </a:solidFill>
              </a:rPr>
              <a:t>D. Vašinka, 5. 5. 2022, Department of Optics, Palacký University Olomouc, Czechia</a:t>
            </a:r>
            <a:endParaRPr lang="cs-CZ" dirty="0">
              <a:solidFill>
                <a:srgbClr val="006BA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6205-E093-439F-9685-8F7A4FC3F425}" type="slidenum">
              <a:rPr lang="cs-CZ" smtClean="0">
                <a:solidFill>
                  <a:srgbClr val="006BAB"/>
                </a:solidFill>
              </a:rPr>
              <a:pPr/>
              <a:t>‹#›</a:t>
            </a:fld>
            <a:endParaRPr lang="cs-CZ">
              <a:solidFill>
                <a:srgbClr val="006BAB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979" y="947412"/>
            <a:ext cx="1456512" cy="138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40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BAB"/>
                </a:solidFill>
              </a:rPr>
              <a:t>D. Vašinka, 5. 5. 2022, Department of Optics, Palacký University Olomouc, Czechia</a:t>
            </a:r>
            <a:endParaRPr lang="cs-CZ" dirty="0">
              <a:solidFill>
                <a:srgbClr val="006BA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6205-E093-439F-9685-8F7A4FC3F425}" type="slidenum">
              <a:rPr lang="cs-CZ" smtClean="0">
                <a:solidFill>
                  <a:srgbClr val="006BAB"/>
                </a:solidFill>
              </a:rPr>
              <a:pPr/>
              <a:t>‹#›</a:t>
            </a:fld>
            <a:endParaRPr lang="cs-CZ">
              <a:solidFill>
                <a:srgbClr val="006B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349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58" y="1851515"/>
            <a:ext cx="3680854" cy="2931564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2059" y="1851515"/>
            <a:ext cx="3680854" cy="2931564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BAB"/>
                </a:solidFill>
              </a:rPr>
              <a:t>D. Vašinka, 5. 5. 2022, Department of Optics, Palacký University Olomouc, Czechia</a:t>
            </a:r>
            <a:endParaRPr lang="cs-CZ">
              <a:solidFill>
                <a:srgbClr val="006BA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6205-E093-439F-9685-8F7A4FC3F425}" type="slidenum">
              <a:rPr lang="cs-CZ" smtClean="0">
                <a:solidFill>
                  <a:srgbClr val="006BAB"/>
                </a:solidFill>
              </a:rPr>
              <a:pPr/>
              <a:t>‹#›</a:t>
            </a:fld>
            <a:endParaRPr lang="cs-CZ">
              <a:solidFill>
                <a:srgbClr val="006B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382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58" y="1218101"/>
            <a:ext cx="7681354" cy="563034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57" y="1781136"/>
            <a:ext cx="3679735" cy="52135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5" indent="0">
              <a:buNone/>
              <a:defRPr sz="2000" b="1"/>
            </a:lvl2pPr>
            <a:lvl3pPr marL="914209" indent="0">
              <a:buNone/>
              <a:defRPr sz="1800" b="1"/>
            </a:lvl3pPr>
            <a:lvl4pPr marL="1371314" indent="0">
              <a:buNone/>
              <a:defRPr sz="1600" b="1"/>
            </a:lvl4pPr>
            <a:lvl5pPr marL="1828419" indent="0">
              <a:buNone/>
              <a:defRPr sz="1600" b="1"/>
            </a:lvl5pPr>
            <a:lvl6pPr marL="2285523" indent="0">
              <a:buNone/>
              <a:defRPr sz="1600" b="1"/>
            </a:lvl6pPr>
            <a:lvl7pPr marL="2742629" indent="0">
              <a:buNone/>
              <a:defRPr sz="1600" b="1"/>
            </a:lvl7pPr>
            <a:lvl8pPr marL="3199735" indent="0">
              <a:buNone/>
              <a:defRPr sz="1600" b="1"/>
            </a:lvl8pPr>
            <a:lvl9pPr marL="3656838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57" y="2369772"/>
            <a:ext cx="3679735" cy="2413307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3178" y="1781136"/>
            <a:ext cx="3679735" cy="52135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5" indent="0">
              <a:buNone/>
              <a:defRPr sz="2000" b="1"/>
            </a:lvl2pPr>
            <a:lvl3pPr marL="914209" indent="0">
              <a:buNone/>
              <a:defRPr sz="1800" b="1"/>
            </a:lvl3pPr>
            <a:lvl4pPr marL="1371314" indent="0">
              <a:buNone/>
              <a:defRPr sz="1600" b="1"/>
            </a:lvl4pPr>
            <a:lvl5pPr marL="1828419" indent="0">
              <a:buNone/>
              <a:defRPr sz="1600" b="1"/>
            </a:lvl5pPr>
            <a:lvl6pPr marL="2285523" indent="0">
              <a:buNone/>
              <a:defRPr sz="1600" b="1"/>
            </a:lvl6pPr>
            <a:lvl7pPr marL="2742629" indent="0">
              <a:buNone/>
              <a:defRPr sz="1600" b="1"/>
            </a:lvl7pPr>
            <a:lvl8pPr marL="3199735" indent="0">
              <a:buNone/>
              <a:defRPr sz="1600" b="1"/>
            </a:lvl8pPr>
            <a:lvl9pPr marL="3656838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3178" y="2369772"/>
            <a:ext cx="3679735" cy="2413307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BAB"/>
                </a:solidFill>
              </a:rPr>
              <a:t>D. Vašinka, 5. 5. 2022, Department of Optics, Palacký University Olomouc, Czechia</a:t>
            </a:r>
            <a:endParaRPr lang="cs-CZ">
              <a:solidFill>
                <a:srgbClr val="006BAB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6205-E093-439F-9685-8F7A4FC3F425}" type="slidenum">
              <a:rPr lang="cs-CZ" smtClean="0">
                <a:solidFill>
                  <a:srgbClr val="006BAB"/>
                </a:solidFill>
              </a:rPr>
              <a:pPr/>
              <a:t>‹#›</a:t>
            </a:fld>
            <a:endParaRPr lang="cs-CZ">
              <a:solidFill>
                <a:srgbClr val="006B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2717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BAB"/>
                </a:solidFill>
              </a:rPr>
              <a:t>D. Vašinka, 5. 5. 2022, Department of Optics, Palacký University Olomouc, Czechia</a:t>
            </a:r>
            <a:endParaRPr lang="cs-CZ">
              <a:solidFill>
                <a:srgbClr val="006BAB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6205-E093-439F-9685-8F7A4FC3F425}" type="slidenum">
              <a:rPr lang="cs-CZ" smtClean="0">
                <a:solidFill>
                  <a:srgbClr val="006BAB"/>
                </a:solidFill>
              </a:rPr>
              <a:pPr/>
              <a:t>‹#›</a:t>
            </a:fld>
            <a:endParaRPr lang="cs-CZ">
              <a:solidFill>
                <a:srgbClr val="006B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4721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BAB"/>
                </a:solidFill>
              </a:rPr>
              <a:t>D. Vašinka, 5. 5. 2022, Department of Optics, Palacký University Olomouc, Czechia</a:t>
            </a:r>
            <a:endParaRPr lang="cs-CZ">
              <a:solidFill>
                <a:srgbClr val="006BAB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6205-E093-439F-9685-8F7A4FC3F425}" type="slidenum">
              <a:rPr lang="cs-CZ" smtClean="0">
                <a:solidFill>
                  <a:srgbClr val="006BAB"/>
                </a:solidFill>
              </a:rPr>
              <a:pPr/>
              <a:t>‹#›</a:t>
            </a:fld>
            <a:endParaRPr lang="cs-CZ">
              <a:solidFill>
                <a:srgbClr val="006B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11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67F0-5C2C-4C4C-91BD-0B5B76B346B0}" type="datetime1">
              <a:rPr lang="cs-CZ" smtClean="0"/>
              <a:pPr/>
              <a:t>17.08.2026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D. Vašinka, 5. 5. 2022, Department of Optics, Palacký University Olomouc, Czechia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18B1-D81A-412A-9E02-C2E8CAB46E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59" y="1218101"/>
            <a:ext cx="3052324" cy="563034"/>
          </a:xfrm>
        </p:spPr>
        <p:txBody>
          <a:bodyPr anchor="b">
            <a:normAutofit/>
          </a:bodyPr>
          <a:lstStyle>
            <a:lvl1pPr>
              <a:defRPr sz="2600"/>
            </a:lvl1pPr>
          </a:lstStyle>
          <a:p>
            <a:r>
              <a:rPr lang="cs-CZ"/>
              <a:t>Klepnutím lze upravit styl předlohy nadpisů.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1218102"/>
            <a:ext cx="4525521" cy="355902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59" y="1848413"/>
            <a:ext cx="3052324" cy="2934667"/>
          </a:xfrm>
        </p:spPr>
        <p:txBody>
          <a:bodyPr/>
          <a:lstStyle>
            <a:lvl1pPr marL="0" indent="0">
              <a:buNone/>
              <a:defRPr sz="1600"/>
            </a:lvl1pPr>
            <a:lvl2pPr marL="457105" indent="0">
              <a:buNone/>
              <a:defRPr sz="1400"/>
            </a:lvl2pPr>
            <a:lvl3pPr marL="914209" indent="0">
              <a:buNone/>
              <a:defRPr sz="1200"/>
            </a:lvl3pPr>
            <a:lvl4pPr marL="1371314" indent="0">
              <a:buNone/>
              <a:defRPr sz="1000"/>
            </a:lvl4pPr>
            <a:lvl5pPr marL="1828419" indent="0">
              <a:buNone/>
              <a:defRPr sz="1000"/>
            </a:lvl5pPr>
            <a:lvl6pPr marL="2285523" indent="0">
              <a:buNone/>
              <a:defRPr sz="1000"/>
            </a:lvl6pPr>
            <a:lvl7pPr marL="2742629" indent="0">
              <a:buNone/>
              <a:defRPr sz="1000"/>
            </a:lvl7pPr>
            <a:lvl8pPr marL="3199735" indent="0">
              <a:buNone/>
              <a:defRPr sz="1000"/>
            </a:lvl8pPr>
            <a:lvl9pPr marL="3656838" indent="0">
              <a:buNone/>
              <a:defRPr sz="10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BAB"/>
                </a:solidFill>
              </a:rPr>
              <a:t>D. Vašinka, 5. 5. 2022, Department of Optics, Palacký University Olomouc, Czechia</a:t>
            </a:r>
            <a:endParaRPr lang="cs-CZ">
              <a:solidFill>
                <a:srgbClr val="006BA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6205-E093-439F-9685-8F7A4FC3F425}" type="slidenum">
              <a:rPr lang="cs-CZ" smtClean="0">
                <a:solidFill>
                  <a:srgbClr val="006BAB"/>
                </a:solidFill>
              </a:rPr>
              <a:pPr/>
              <a:t>‹#›</a:t>
            </a:fld>
            <a:endParaRPr lang="cs-CZ">
              <a:solidFill>
                <a:srgbClr val="006B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856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4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8973-FAB7-4772-8992-DC0F101CE810}" type="datetime1">
              <a:rPr lang="cs-CZ" smtClean="0"/>
              <a:pPr/>
              <a:t>17.08.2026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D. Vašinka, 5. 5. 2022, Department of Optics, Palacký University Olomouc, Czechia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18B1-D81A-412A-9E02-C2E8CAB46E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1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310E2-B278-40BD-81C3-8AA0A2C85247}" type="datetime1">
              <a:rPr lang="cs-CZ" smtClean="0"/>
              <a:pPr/>
              <a:t>17.08.2026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D. Vašinka, 5. 5. 2022, Department of Optics, Palacký University Olomouc, Czechia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18B1-D81A-412A-9E02-C2E8CAB46E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4" indent="0">
              <a:buNone/>
              <a:defRPr sz="2000" b="1"/>
            </a:lvl2pPr>
            <a:lvl3pPr marL="914287" indent="0">
              <a:buNone/>
              <a:defRPr sz="1800" b="1"/>
            </a:lvl3pPr>
            <a:lvl4pPr marL="1371431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8" indent="0">
              <a:buNone/>
              <a:defRPr sz="1600" b="1"/>
            </a:lvl6pPr>
            <a:lvl7pPr marL="2742861" indent="0">
              <a:buNone/>
              <a:defRPr sz="1600" b="1"/>
            </a:lvl7pPr>
            <a:lvl8pPr marL="3200005" indent="0">
              <a:buNone/>
              <a:defRPr sz="1600" b="1"/>
            </a:lvl8pPr>
            <a:lvl9pPr marL="3657148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4" indent="0">
              <a:buNone/>
              <a:defRPr sz="2000" b="1"/>
            </a:lvl2pPr>
            <a:lvl3pPr marL="914287" indent="0">
              <a:buNone/>
              <a:defRPr sz="1800" b="1"/>
            </a:lvl3pPr>
            <a:lvl4pPr marL="1371431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8" indent="0">
              <a:buNone/>
              <a:defRPr sz="1600" b="1"/>
            </a:lvl6pPr>
            <a:lvl7pPr marL="2742861" indent="0">
              <a:buNone/>
              <a:defRPr sz="1600" b="1"/>
            </a:lvl7pPr>
            <a:lvl8pPr marL="3200005" indent="0">
              <a:buNone/>
              <a:defRPr sz="1600" b="1"/>
            </a:lvl8pPr>
            <a:lvl9pPr marL="3657148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2213-7742-4BF5-AF9A-EC444FCF1F44}" type="datetime1">
              <a:rPr lang="cs-CZ" smtClean="0"/>
              <a:pPr/>
              <a:t>17.08.2026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D. Vašinka, 5. 5. 2022, Department of Optics, Palacký University Olomouc, Czechia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18B1-D81A-412A-9E02-C2E8CAB46E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ABC6-3623-4192-B995-6E1F7BC894CF}" type="datetime1">
              <a:rPr lang="cs-CZ" smtClean="0"/>
              <a:pPr/>
              <a:t>17.08.2026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D. Vašinka, 5. 5. 2022, Department of Optics, Palacký University Olomouc, Czechia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18B1-D81A-412A-9E02-C2E8CAB46E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802A9-FC72-427C-8897-DF2E391327D8}" type="datetime1">
              <a:rPr lang="cs-CZ" smtClean="0"/>
              <a:pPr/>
              <a:t>17.08.2026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D. Vašinka, 5. 5. 2022, Department of Optics, Palacký University Olomouc, Czechia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18B1-D81A-412A-9E02-C2E8CAB46E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44" indent="0">
              <a:buNone/>
              <a:defRPr sz="1200"/>
            </a:lvl2pPr>
            <a:lvl3pPr marL="914287" indent="0">
              <a:buNone/>
              <a:defRPr sz="1000"/>
            </a:lvl3pPr>
            <a:lvl4pPr marL="1371431" indent="0">
              <a:buNone/>
              <a:defRPr sz="900"/>
            </a:lvl4pPr>
            <a:lvl5pPr marL="1828574" indent="0">
              <a:buNone/>
              <a:defRPr sz="900"/>
            </a:lvl5pPr>
            <a:lvl6pPr marL="2285718" indent="0">
              <a:buNone/>
              <a:defRPr sz="900"/>
            </a:lvl6pPr>
            <a:lvl7pPr marL="2742861" indent="0">
              <a:buNone/>
              <a:defRPr sz="900"/>
            </a:lvl7pPr>
            <a:lvl8pPr marL="3200005" indent="0">
              <a:buNone/>
              <a:defRPr sz="900"/>
            </a:lvl8pPr>
            <a:lvl9pPr marL="3657148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CB899-15D7-4DEA-B902-2651F5DDED84}" type="datetime1">
              <a:rPr lang="cs-CZ" smtClean="0"/>
              <a:pPr/>
              <a:t>17.08.2026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D. Vašinka, 5. 5. 2022, Department of Optics, Palacký University Olomouc, Czechia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18B1-D81A-412A-9E02-C2E8CAB46E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44" indent="0">
              <a:buNone/>
              <a:defRPr sz="2800"/>
            </a:lvl2pPr>
            <a:lvl3pPr marL="914287" indent="0">
              <a:buNone/>
              <a:defRPr sz="2400"/>
            </a:lvl3pPr>
            <a:lvl4pPr marL="1371431" indent="0">
              <a:buNone/>
              <a:defRPr sz="2000"/>
            </a:lvl4pPr>
            <a:lvl5pPr marL="1828574" indent="0">
              <a:buNone/>
              <a:defRPr sz="2000"/>
            </a:lvl5pPr>
            <a:lvl6pPr marL="2285718" indent="0">
              <a:buNone/>
              <a:defRPr sz="2000"/>
            </a:lvl6pPr>
            <a:lvl7pPr marL="2742861" indent="0">
              <a:buNone/>
              <a:defRPr sz="2000"/>
            </a:lvl7pPr>
            <a:lvl8pPr marL="3200005" indent="0">
              <a:buNone/>
              <a:defRPr sz="2000"/>
            </a:lvl8pPr>
            <a:lvl9pPr marL="3657148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44" indent="0">
              <a:buNone/>
              <a:defRPr sz="1200"/>
            </a:lvl2pPr>
            <a:lvl3pPr marL="914287" indent="0">
              <a:buNone/>
              <a:defRPr sz="1000"/>
            </a:lvl3pPr>
            <a:lvl4pPr marL="1371431" indent="0">
              <a:buNone/>
              <a:defRPr sz="900"/>
            </a:lvl4pPr>
            <a:lvl5pPr marL="1828574" indent="0">
              <a:buNone/>
              <a:defRPr sz="900"/>
            </a:lvl5pPr>
            <a:lvl6pPr marL="2285718" indent="0">
              <a:buNone/>
              <a:defRPr sz="900"/>
            </a:lvl6pPr>
            <a:lvl7pPr marL="2742861" indent="0">
              <a:buNone/>
              <a:defRPr sz="900"/>
            </a:lvl7pPr>
            <a:lvl8pPr marL="3200005" indent="0">
              <a:buNone/>
              <a:defRPr sz="900"/>
            </a:lvl8pPr>
            <a:lvl9pPr marL="3657148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71CDC-78C0-47A4-99B7-3D9831B5467A}" type="datetime1">
              <a:rPr lang="cs-CZ" smtClean="0"/>
              <a:pPr/>
              <a:t>17.08.2026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D. Vašinka, 5. 5. 2022, Department of Optics, Palacký University Olomouc, Czechia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518B1-D81A-412A-9E02-C2E8CAB46E2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1" y="205979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1" y="1200152"/>
            <a:ext cx="8229600" cy="3394472"/>
          </a:xfrm>
          <a:prstGeom prst="rect">
            <a:avLst/>
          </a:prstGeom>
        </p:spPr>
        <p:txBody>
          <a:bodyPr vert="horz" lIns="91429" tIns="45714" rIns="91429" bIns="45714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29" tIns="45714" rIns="91429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F0E3F-9B1D-41A7-9CC3-9FBD3FF71851}" type="datetime1">
              <a:rPr lang="cs-CZ" smtClean="0"/>
              <a:pPr/>
              <a:t>17.08.2026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29" tIns="45714" rIns="91429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D. Vašinka, 5. 5. 2022, Department of Optics, Palacký University Olomouc, Czechia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29" tIns="45714" rIns="91429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518B1-D81A-412A-9E02-C2E8CAB46E2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28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7" indent="-342857" algn="l" defTabSz="91428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4" algn="l" defTabSz="91428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7" indent="-228572" algn="l" defTabSz="9142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0" indent="-228572" algn="l" defTabSz="91428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4" indent="-228572" algn="l" defTabSz="91428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7" indent="-228572" algn="l" defTabSz="91428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1" indent="-228572" algn="l" defTabSz="91428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7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1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4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8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1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5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8" algn="l" defTabSz="9142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58" y="1218102"/>
            <a:ext cx="7681354" cy="5624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58" y="1850137"/>
            <a:ext cx="7681354" cy="29314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559" y="4850356"/>
            <a:ext cx="7233176" cy="16241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defTabSz="680440">
              <a:defRPr sz="1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>
                <a:solidFill>
                  <a:srgbClr val="006BAB"/>
                </a:solidFill>
              </a:rPr>
              <a:t>D. Vašinka, 5. 5. 2022, Department of Optics, Palacký University Olomouc, Czechia</a:t>
            </a:r>
            <a:endParaRPr lang="cs-CZ" dirty="0">
              <a:solidFill>
                <a:srgbClr val="006BA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91426" y="4850356"/>
            <a:ext cx="321486" cy="16241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defTabSz="680440">
              <a:defRPr sz="10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3B6205-E093-439F-9685-8F7A4FC3F425}" type="slidenum">
              <a:rPr lang="cs-CZ" smtClean="0">
                <a:solidFill>
                  <a:srgbClr val="006BAB"/>
                </a:solidFill>
              </a:rPr>
              <a:pPr/>
              <a:t>‹#›</a:t>
            </a:fld>
            <a:endParaRPr lang="cs-CZ" dirty="0">
              <a:solidFill>
                <a:srgbClr val="006BAB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59" y="406034"/>
            <a:ext cx="1603413" cy="5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32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dt="0"/>
  <p:txStyles>
    <p:titleStyle>
      <a:lvl1pPr algn="l" defTabSz="914209" rtl="0" eaLnBrk="1" latinLnBrk="0" hangingPunct="1">
        <a:lnSpc>
          <a:spcPct val="100000"/>
        </a:lnSpc>
        <a:spcBef>
          <a:spcPct val="0"/>
        </a:spcBef>
        <a:buNone/>
        <a:defRPr sz="26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0925" indent="-270925" algn="l" defTabSz="914209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−"/>
        <a:defRPr sz="20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48301" indent="-277376" algn="l" defTabSz="914209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−"/>
        <a:defRPr sz="18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19226" indent="-270925" algn="l" defTabSz="914209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−"/>
        <a:defRPr sz="16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88538" indent="-269313" algn="l" defTabSz="914209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−"/>
        <a:defRPr sz="14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67526" indent="-278989" algn="l" defTabSz="914209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−"/>
        <a:defRPr sz="14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076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82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85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91" indent="-228553" algn="l" defTabSz="9142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5" algn="l" defTabSz="914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9" algn="l" defTabSz="914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4" algn="l" defTabSz="914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19" algn="l" defTabSz="914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3" algn="l" defTabSz="914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29" algn="l" defTabSz="914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5" algn="l" defTabSz="914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38" algn="l" defTabSz="9142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42A14BDA-024E-8FBA-F9FD-3E1FE6E194CE}"/>
              </a:ext>
            </a:extLst>
          </p:cNvPr>
          <p:cNvSpPr/>
          <p:nvPr/>
        </p:nvSpPr>
        <p:spPr>
          <a:xfrm>
            <a:off x="3683520" y="861688"/>
            <a:ext cx="1728388" cy="15689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1" y="2211710"/>
            <a:ext cx="9144000" cy="504056"/>
          </a:xfrm>
        </p:spPr>
        <p:txBody>
          <a:bodyPr>
            <a:normAutofit fontScale="90000"/>
          </a:bodyPr>
          <a:lstStyle/>
          <a:p>
            <a:r>
              <a:rPr lang="en-GB" dirty="0"/>
              <a:t>From Micro to Macro-World: Device-Agnostic Single-Emitter Super-Resolution Imaging using Deep Learning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-1" y="3365897"/>
            <a:ext cx="9144000" cy="357981"/>
          </a:xfrm>
        </p:spPr>
        <p:txBody>
          <a:bodyPr vert="horz" lIns="0" tIns="0" rIns="0" bIns="0" rtlCol="0" anchor="t">
            <a:noAutofit/>
          </a:bodyPr>
          <a:lstStyle/>
          <a:p>
            <a:pPr>
              <a:spcBef>
                <a:spcPts val="600"/>
              </a:spcBef>
            </a:pPr>
            <a:r>
              <a:rPr lang="en-US" sz="2000" dirty="0">
                <a:solidFill>
                  <a:schemeClr val="tx1"/>
                </a:solidFill>
                <a:latin typeface="Arial"/>
                <a:cs typeface="Arial"/>
              </a:rPr>
              <a:t>Dominik Vašinka</a:t>
            </a: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654C952A-11CB-CC64-CEDF-920C46CF00D5}"/>
              </a:ext>
            </a:extLst>
          </p:cNvPr>
          <p:cNvSpPr txBox="1">
            <a:spLocks/>
          </p:cNvSpPr>
          <p:nvPr/>
        </p:nvSpPr>
        <p:spPr>
          <a:xfrm>
            <a:off x="0" y="4011910"/>
            <a:ext cx="9144000" cy="35798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209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05" indent="0" algn="ctr" defTabSz="914209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209" indent="0" algn="ctr" defTabSz="914209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314" indent="0" algn="ctr" defTabSz="914209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419" indent="0" algn="ctr" defTabSz="914209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5523" indent="0" algn="ctr" defTabSz="9142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29" indent="0" algn="ctr" defTabSz="9142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35" indent="0" algn="ctr" defTabSz="9142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38" indent="0" algn="ctr" defTabSz="9142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GB" sz="1600" dirty="0">
                <a:solidFill>
                  <a:schemeClr val="tx1"/>
                </a:solidFill>
              </a:rPr>
              <a:t>Department of Optics, Faculty of Science,</a:t>
            </a:r>
          </a:p>
          <a:p>
            <a:pPr>
              <a:spcBef>
                <a:spcPts val="600"/>
              </a:spcBef>
            </a:pPr>
            <a:r>
              <a:rPr lang="en-GB" sz="1600" dirty="0" err="1">
                <a:solidFill>
                  <a:schemeClr val="tx1"/>
                </a:solidFill>
              </a:rPr>
              <a:t>Palacký</a:t>
            </a:r>
            <a:r>
              <a:rPr lang="en-GB" sz="1600" dirty="0">
                <a:solidFill>
                  <a:schemeClr val="tx1"/>
                </a:solidFill>
              </a:rPr>
              <a:t> University Olomouc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1" name="Obrázek 10" descr="Obsah obrázku text&#10;&#10;Popis byl vytvořen automaticky">
            <a:extLst>
              <a:ext uri="{FF2B5EF4-FFF2-40B4-BE49-F238E27FC236}">
                <a16:creationId xmlns:a16="http://schemas.microsoft.com/office/drawing/2014/main" id="{A708DCE1-5EB8-237B-F92B-D8B9115787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27534"/>
            <a:ext cx="1844983" cy="489189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03736179-176B-F588-F66C-B3C721735926}"/>
              </a:ext>
            </a:extLst>
          </p:cNvPr>
          <p:cNvSpPr/>
          <p:nvPr/>
        </p:nvSpPr>
        <p:spPr>
          <a:xfrm>
            <a:off x="853319" y="1032273"/>
            <a:ext cx="1280466" cy="1207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cs-CZ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IGA-PrF-2024-008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603B14C-E1AC-C9C4-A7D1-DF2987E3F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3307" y="627534"/>
            <a:ext cx="1469133" cy="714588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765DB10F-8C49-472F-C4C0-A5ED9B97090B}"/>
              </a:ext>
            </a:extLst>
          </p:cNvPr>
          <p:cNvSpPr/>
          <p:nvPr/>
        </p:nvSpPr>
        <p:spPr>
          <a:xfrm>
            <a:off x="2710675" y="1220933"/>
            <a:ext cx="3720281" cy="1986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cs-CZ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+mn-lt"/>
                <a:cs typeface="+mn-lt"/>
              </a:rPr>
              <a:t>Project </a:t>
            </a:r>
            <a:r>
              <a:rPr lang="cs-CZ" sz="11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+mn-lt"/>
                <a:cs typeface="+mn-lt"/>
              </a:rPr>
              <a:t>Optical</a:t>
            </a:r>
            <a:r>
              <a:rPr lang="cs-CZ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+mn-lt"/>
                <a:cs typeface="+mn-lt"/>
              </a:rPr>
              <a:t> </a:t>
            </a:r>
            <a:r>
              <a:rPr lang="cs-CZ" sz="11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+mn-lt"/>
                <a:cs typeface="+mn-lt"/>
              </a:rPr>
              <a:t>technologies</a:t>
            </a:r>
            <a:endParaRPr lang="cs-CZ" sz="1100" dirty="0" err="1">
              <a:solidFill>
                <a:schemeClr val="tx1"/>
              </a:solidFill>
              <a:ea typeface="+mn-lt"/>
              <a:cs typeface="+mn-lt"/>
            </a:endParaRPr>
          </a:p>
          <a:p>
            <a:pPr algn="ctr"/>
            <a:r>
              <a:rPr lang="cs-CZ" sz="11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+mn-lt"/>
                <a:cs typeface="+mn-lt"/>
              </a:rPr>
              <a:t>Reg</a:t>
            </a:r>
            <a:r>
              <a:rPr lang="cs-CZ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+mn-lt"/>
                <a:cs typeface="+mn-lt"/>
              </a:rPr>
              <a:t>. no. CZ.02.01.01/00/23_021/0008790 </a:t>
            </a:r>
            <a:endParaRPr lang="cs-CZ" sz="1100">
              <a:solidFill>
                <a:schemeClr val="tx1"/>
              </a:solidFill>
              <a:ea typeface="Calibri"/>
              <a:cs typeface="Calibri"/>
            </a:endParaRPr>
          </a:p>
          <a:p>
            <a:pPr algn="ctr"/>
            <a:r>
              <a:rPr lang="cs-CZ" sz="110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+mn-lt"/>
                <a:cs typeface="+mn-lt"/>
              </a:rPr>
              <a:t>Programme</a:t>
            </a:r>
            <a:r>
              <a:rPr lang="cs-CZ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+mn-lt"/>
                <a:cs typeface="+mn-lt"/>
              </a:rPr>
              <a:t> Johannes Amos </a:t>
            </a:r>
            <a:r>
              <a:rPr lang="cs-CZ" sz="110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+mn-lt"/>
                <a:cs typeface="+mn-lt"/>
              </a:rPr>
              <a:t>Comenius</a:t>
            </a:r>
            <a:endParaRPr lang="cs-CZ" sz="11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9F2D9CA7-950E-8002-123D-F49E9C12AA98}"/>
              </a:ext>
            </a:extLst>
          </p:cNvPr>
          <p:cNvSpPr/>
          <p:nvPr/>
        </p:nvSpPr>
        <p:spPr>
          <a:xfrm>
            <a:off x="853319" y="1196228"/>
            <a:ext cx="1280466" cy="1207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cs-CZ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IGA-PrF-2025-010</a:t>
            </a:r>
          </a:p>
        </p:txBody>
      </p:sp>
      <p:sp>
        <p:nvSpPr>
          <p:cNvPr id="10" name="Obdélník 5">
            <a:extLst>
              <a:ext uri="{FF2B5EF4-FFF2-40B4-BE49-F238E27FC236}">
                <a16:creationId xmlns:a16="http://schemas.microsoft.com/office/drawing/2014/main" id="{6E9A3652-B024-A295-E12F-95010E3A10F2}"/>
              </a:ext>
            </a:extLst>
          </p:cNvPr>
          <p:cNvSpPr/>
          <p:nvPr/>
        </p:nvSpPr>
        <p:spPr>
          <a:xfrm>
            <a:off x="853319" y="1357338"/>
            <a:ext cx="1280466" cy="1207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cs-CZ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IGA-PrF-202</a:t>
            </a:r>
            <a:r>
              <a:rPr lang="en-GB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r>
              <a:rPr lang="cs-CZ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-0</a:t>
            </a:r>
            <a:r>
              <a:rPr lang="en-GB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05</a:t>
            </a:r>
            <a:endParaRPr lang="cs-CZ" sz="11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83A5B3-5E67-71A5-E973-523D7B47A8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100" y="531668"/>
            <a:ext cx="4039617" cy="52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14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056A3-74D2-05F1-D929-C1DCB9696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060BC7B8-778B-50E1-1740-DA12BC3E8E0E}"/>
              </a:ext>
            </a:extLst>
          </p:cNvPr>
          <p:cNvSpPr txBox="1">
            <a:spLocks/>
          </p:cNvSpPr>
          <p:nvPr/>
        </p:nvSpPr>
        <p:spPr>
          <a:xfrm>
            <a:off x="457199" y="410400"/>
            <a:ext cx="8229600" cy="79319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defTabSz="914209">
              <a:spcBef>
                <a:spcPct val="0"/>
              </a:spcBef>
            </a:pPr>
            <a:r>
              <a:rPr lang="en-US" sz="2600" b="1" dirty="0">
                <a:solidFill>
                  <a:srgbClr val="006B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Super-resolution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BBBE8B-CBD8-028A-2838-E2F173F23E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" r="701"/>
          <a:stretch>
            <a:fillRect/>
          </a:stretch>
        </p:blipFill>
        <p:spPr>
          <a:xfrm>
            <a:off x="4140000" y="0"/>
            <a:ext cx="5004000" cy="5143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AB506C-EBF7-B18A-31F5-E226140C6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168" y="3345719"/>
            <a:ext cx="3635543" cy="1203707"/>
          </a:xfrm>
          <a:prstGeom prst="rect">
            <a:avLst/>
          </a:prstGeom>
        </p:spPr>
      </p:pic>
      <p:sp>
        <p:nvSpPr>
          <p:cNvPr id="13" name="TextBox 14">
            <a:extLst>
              <a:ext uri="{FF2B5EF4-FFF2-40B4-BE49-F238E27FC236}">
                <a16:creationId xmlns:a16="http://schemas.microsoft.com/office/drawing/2014/main" id="{2C47541E-89C3-D95F-F5F3-A804F9C7893E}"/>
              </a:ext>
            </a:extLst>
          </p:cNvPr>
          <p:cNvSpPr txBox="1"/>
          <p:nvPr/>
        </p:nvSpPr>
        <p:spPr>
          <a:xfrm>
            <a:off x="457199" y="1131590"/>
            <a:ext cx="36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Main benefits: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Device-agnostic &amp; calibration-free</a:t>
            </a: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Single</a:t>
            </a:r>
            <a:r>
              <a:rPr lang="en-US" sz="1600" dirty="0"/>
              <a:t>-pass reconstruction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Robust generalizability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From astronomy, to molecules and quantum dots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58039B-E3A9-3BDF-C91D-BF2C06E8E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168" y="3053239"/>
            <a:ext cx="1970371" cy="2622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9956118-3BDB-975D-FD55-A05F591DED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000" y="4363200"/>
            <a:ext cx="1800200" cy="129644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7BA8EDF5-B25C-3545-C431-CFC384944CF1}"/>
              </a:ext>
            </a:extLst>
          </p:cNvPr>
          <p:cNvSpPr txBox="1"/>
          <p:nvPr/>
        </p:nvSpPr>
        <p:spPr>
          <a:xfrm>
            <a:off x="4140000" y="4866501"/>
            <a:ext cx="1872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Art by Monika Tomanová</a:t>
            </a:r>
          </a:p>
        </p:txBody>
      </p:sp>
    </p:spTree>
    <p:extLst>
      <p:ext uri="{BB962C8B-B14F-4D97-AF65-F5344CB8AC3E}">
        <p14:creationId xmlns:p14="http://schemas.microsoft.com/office/powerpoint/2010/main" val="4125391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ED6B6-38D6-DF2E-B453-A2EBB6444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D8ADD3-8EAA-990F-E910-CD6D94DE89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3" b="-75"/>
          <a:stretch>
            <a:fillRect/>
          </a:stretch>
        </p:blipFill>
        <p:spPr>
          <a:xfrm>
            <a:off x="0" y="0"/>
            <a:ext cx="5004048" cy="5148000"/>
          </a:xfrm>
          <a:prstGeom prst="rect">
            <a:avLst/>
          </a:prstGeom>
        </p:spPr>
      </p:pic>
      <p:sp>
        <p:nvSpPr>
          <p:cNvPr id="11" name="TextBox 14">
            <a:extLst>
              <a:ext uri="{FF2B5EF4-FFF2-40B4-BE49-F238E27FC236}">
                <a16:creationId xmlns:a16="http://schemas.microsoft.com/office/drawing/2014/main" id="{AEF48D59-587C-089A-8F3A-78A8DDBD4651}"/>
              </a:ext>
            </a:extLst>
          </p:cNvPr>
          <p:cNvSpPr txBox="1"/>
          <p:nvPr/>
        </p:nvSpPr>
        <p:spPr>
          <a:xfrm rot="20074036">
            <a:off x="2190599" y="4389286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Art by Monika Tomanová</a:t>
            </a:r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9E61110D-B908-9CEB-7116-ADD08F3C17AE}"/>
              </a:ext>
            </a:extLst>
          </p:cNvPr>
          <p:cNvSpPr txBox="1"/>
          <p:nvPr/>
        </p:nvSpPr>
        <p:spPr>
          <a:xfrm>
            <a:off x="5328000" y="1131590"/>
            <a:ext cx="36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Main benefits: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Single-</a:t>
            </a:r>
            <a:r>
              <a:rPr lang="cs-CZ" sz="1600" dirty="0" err="1"/>
              <a:t>photon</a:t>
            </a:r>
            <a:r>
              <a:rPr lang="cs-CZ" sz="1600" dirty="0"/>
              <a:t> sensitivity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Single shot polarization measurement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Rapid speed</a:t>
            </a: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Feasible for constrained spaces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Long term stability</a:t>
            </a:r>
            <a:endParaRPr lang="en-US" sz="1600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56D0839F-8CAC-BE52-67E3-ACB809050FCC}"/>
              </a:ext>
            </a:extLst>
          </p:cNvPr>
          <p:cNvSpPr txBox="1">
            <a:spLocks/>
          </p:cNvSpPr>
          <p:nvPr/>
        </p:nvSpPr>
        <p:spPr>
          <a:xfrm>
            <a:off x="5328000" y="410400"/>
            <a:ext cx="3600400" cy="79319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defTabSz="914209">
              <a:spcBef>
                <a:spcPct val="0"/>
              </a:spcBef>
            </a:pPr>
            <a:r>
              <a:rPr lang="en-US" sz="2600" b="1" dirty="0">
                <a:solidFill>
                  <a:srgbClr val="006BAB"/>
                </a:solidFill>
                <a:latin typeface="Arial"/>
                <a:cs typeface="Arial"/>
              </a:rPr>
              <a:t>Polarization sensor</a:t>
            </a:r>
            <a:endParaRPr lang="cs-CZ" sz="2600" b="1" dirty="0">
              <a:solidFill>
                <a:srgbClr val="006BAB"/>
              </a:solidFill>
              <a:latin typeface="Arial"/>
              <a:cs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3ECD64-24DF-3704-CAB3-7E4BB1A58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000" y="2946306"/>
            <a:ext cx="3605956" cy="177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250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7D7F4-4CC2-D407-BF23-2123EF705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">
            <a:extLst>
              <a:ext uri="{FF2B5EF4-FFF2-40B4-BE49-F238E27FC236}">
                <a16:creationId xmlns:a16="http://schemas.microsoft.com/office/drawing/2014/main" id="{9D419C39-7573-8EAC-DD06-C18DE15A01DC}"/>
              </a:ext>
            </a:extLst>
          </p:cNvPr>
          <p:cNvSpPr txBox="1">
            <a:spLocks/>
          </p:cNvSpPr>
          <p:nvPr/>
        </p:nvSpPr>
        <p:spPr>
          <a:xfrm>
            <a:off x="0" y="410400"/>
            <a:ext cx="9143999" cy="79319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algn="ctr" defTabSz="914209">
              <a:spcBef>
                <a:spcPct val="0"/>
              </a:spcBef>
            </a:pPr>
            <a:r>
              <a:rPr lang="en-US" sz="2600" b="1" dirty="0">
                <a:solidFill>
                  <a:srgbClr val="006B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for your attention</a:t>
            </a:r>
          </a:p>
          <a:p>
            <a:pPr algn="ctr" defTabSz="914209">
              <a:spcBef>
                <a:spcPct val="0"/>
              </a:spcBef>
            </a:pPr>
            <a:r>
              <a:rPr lang="en-US" sz="2600" b="1" dirty="0">
                <a:solidFill>
                  <a:srgbClr val="006B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join me for the main talk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126F732-DA86-03D5-FA70-086BA396B2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382" y="4171096"/>
            <a:ext cx="713233" cy="7223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5858D0-3920-B778-8B2D-1B0E54FEA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814" y="1414774"/>
            <a:ext cx="7884368" cy="231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9927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P_prezentace_en_16x9 (1)">
  <a:themeElements>
    <a:clrScheme name="U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6BAB"/>
      </a:accent1>
      <a:accent2>
        <a:srgbClr val="6C6D70"/>
      </a:accent2>
      <a:accent3>
        <a:srgbClr val="A5A5A5"/>
      </a:accent3>
      <a:accent4>
        <a:srgbClr val="ED7D3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P_prezentace_en_16x9.potx" id="{F892C289-41A8-4571-8012-227E5D00B9BC}" vid="{94DB3C90-5850-4E98-8046-7CED1A1F99B2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12336</TotalTime>
  <Words>108</Words>
  <Application>Microsoft Office PowerPoint</Application>
  <PresentationFormat>On-screen Show (16:9)</PresentationFormat>
  <Paragraphs>30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Motiv sady Office</vt:lpstr>
      <vt:lpstr>UP_prezentace_en_16x9 (1)</vt:lpstr>
      <vt:lpstr>From Micro to Macro-World: Device-Agnostic Single-Emitter Super-Resolution Imaging using Deep Learning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Dominik</dc:creator>
  <cp:lastModifiedBy>Vasinka Dominik</cp:lastModifiedBy>
  <cp:revision>474</cp:revision>
  <dcterms:created xsi:type="dcterms:W3CDTF">2021-02-11T23:56:10Z</dcterms:created>
  <dcterms:modified xsi:type="dcterms:W3CDTF">2026-08-17T16:10:44Z</dcterms:modified>
</cp:coreProperties>
</file>