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471" r:id="rId4"/>
    <p:sldId id="262" r:id="rId5"/>
    <p:sldId id="476" r:id="rId6"/>
    <p:sldId id="264" r:id="rId7"/>
    <p:sldId id="464" r:id="rId8"/>
    <p:sldId id="478" r:id="rId9"/>
    <p:sldId id="465" r:id="rId10"/>
    <p:sldId id="466" r:id="rId11"/>
    <p:sldId id="467" r:id="rId12"/>
    <p:sldId id="263" r:id="rId13"/>
    <p:sldId id="474" r:id="rId14"/>
    <p:sldId id="472" r:id="rId15"/>
    <p:sldId id="473" r:id="rId16"/>
    <p:sldId id="475" r:id="rId17"/>
    <p:sldId id="479" r:id="rId18"/>
    <p:sldId id="48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3B9C"/>
    <a:srgbClr val="110F56"/>
    <a:srgbClr val="2B2A67"/>
    <a:srgbClr val="F8F6B7"/>
    <a:srgbClr val="DAE8FC"/>
    <a:srgbClr val="0000FF"/>
    <a:srgbClr val="8FD89F"/>
    <a:srgbClr val="A0D9EF"/>
    <a:srgbClr val="FBF6B8"/>
    <a:srgbClr val="FFF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3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283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4DE64-48EA-4BB1-991E-0973D604FAE8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586F0-1F76-4905-95F5-1EA6599AC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946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A013D-632A-414A-A176-C1464800580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80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3F8EA-03CC-4210-977D-A5BF1DAFC12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652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A013D-632A-414A-A176-C1464800580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969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586F0-1F76-4905-95F5-1EA6599AC6C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3151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586F0-1F76-4905-95F5-1EA6599AC6C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402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586F0-1F76-4905-95F5-1EA6599AC6C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7929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586F0-1F76-4905-95F5-1EA6599AC6C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7385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586F0-1F76-4905-95F5-1EA6599AC6C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528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586F0-1F76-4905-95F5-1EA6599AC6C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2409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586F0-1F76-4905-95F5-1EA6599AC6C4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092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A013D-632A-414A-A176-C1464800580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362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It's basically a huge system of ocean currents in the Atlantic that moves warm, salty water northward near the surface and returns colder, denser water southward deep below.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meridional overturning circulation is a two-dimensional representation of a complex three-dimensional circulation that is derived by zonal integration from boundary to boundary. It includes components of the buoyance-driven and wind-driven circulations.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586F0-1F76-4905-95F5-1EA6599AC6C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069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 system models (ESMs) integrate the interactions of atmosphere, ocean, land, ice, and biosphere to estimate the state of regional and global climate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EDA89B-3A9B-46AB-9AC9-7D58D6FB890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6698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F322D-A747-8E51-4FBE-A358F14B3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B62B40-BC82-01F4-6947-74811C0205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DABFA0-C701-3722-A447-171863D0F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 system models (ESMs) integrate the interactions of atmosphere, ocean, land, ice, and biosphere to estimate the state of regional and global climate</a:t>
            </a:r>
            <a:endParaRPr lang="en-GB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C2EC8-9760-59F2-35A1-B665CB6719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EDA89B-3A9B-46AB-9AC9-7D58D6FB890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8247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3F8EA-03CC-4210-977D-A5BF1DAFC1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925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3F8EA-03CC-4210-977D-A5BF1DAFC1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989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21484-C288-AE00-1DAA-898DDC2B2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72D526-0410-BA81-D839-69C80BBE0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224E83-290A-34BC-F368-4B3F5F5B27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92C74-CA44-F6E7-4DE2-7827BF85B1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3F8EA-03CC-4210-977D-A5BF1DAFC12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170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3F8EA-03CC-4210-977D-A5BF1DAFC12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520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9190E-226B-6BA7-67A0-885541A53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BF6F34-74D8-6496-0905-71FA1DA9DC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30954-05E2-7265-BCD7-5C7AB9107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433E-739D-4A8E-BDC2-298F9D89E5ED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52ED7-31D4-81E3-5A4D-DDA33AE8F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8730F-7D3B-C87F-18A0-B69CE989A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88DB6-C85B-4395-AE62-771BE2882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999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0F050-9B3E-7B4D-BC20-8060FE388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90B00-2C71-6000-9535-6E298D47D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E2A4A-5CCF-9598-9DF7-46CEBF849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433E-739D-4A8E-BDC2-298F9D89E5ED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55988-2FFE-B9E3-950E-7D9A3012D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4FA44C-CB50-D0E3-9ABB-5082EDB26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88DB6-C85B-4395-AE62-771BE2882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42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6EB47B-D633-82C5-C4EC-75463F073A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893C60-74A6-CEC2-F489-77973BB935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18B48-FA18-0719-824B-6F82280B9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433E-739D-4A8E-BDC2-298F9D89E5ED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BFD5F-F2DD-D99C-BCEC-4924B137B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8F35D-5097-5D6E-75E0-27675D3C0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88DB6-C85B-4395-AE62-771BE2882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24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AB1F6-CF4A-B8AA-7F38-1CB5C0855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7EBA1-98F8-3EA0-9EDE-471A6EB28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6F336-D721-8229-ABED-CA8953081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433E-739D-4A8E-BDC2-298F9D89E5ED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CCB40-64C2-0DAD-AB45-166B3CE6E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3AE6D-6F7F-5DF0-CC1F-C2D311D40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88DB6-C85B-4395-AE62-771BE2882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077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6BE09-155E-CF05-8D91-8DD945ADD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D4E409-8F00-CF94-7F0C-269EFD052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C948C-3DD3-E2EE-BC1F-0608F7796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433E-739D-4A8E-BDC2-298F9D89E5ED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5275D-9A77-A335-41B3-87D65104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4FA3F-39D2-B5DD-A20F-9F5B21C25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88DB6-C85B-4395-AE62-771BE2882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281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D6DA9-110F-5ED4-B0F7-38FF40372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8F592-83A7-EAD4-67A1-9D65315AF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FF6FB9-0756-982A-04E4-17CA8CA25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3F522-1AAE-897D-137F-87FEB8EBD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433E-739D-4A8E-BDC2-298F9D89E5ED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36A4B4-3077-2A33-27BE-775D44448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955CD4-8AE9-7B40-3429-43DE5182B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88DB6-C85B-4395-AE62-771BE2882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503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8422D-0DAB-29AF-4369-EA0FBCE08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9008A-FF48-3AA5-B8BE-699A3BC4E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9AF18-3886-10A5-B00C-023E41B244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2D175-DDFD-5D20-794C-8E503C0351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2EF448-CDA5-9791-C9A1-8698181EF5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F96E77-124E-9FE6-A025-6F6C8807B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433E-739D-4A8E-BDC2-298F9D89E5ED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EC6890-A31F-D8EF-809E-E721C6380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822E31-72DF-E4CF-CA85-9DDD5388A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88DB6-C85B-4395-AE62-771BE2882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33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EFAE-4FFD-3DEF-0C94-9DD5D83E5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61EAE4-8C15-4633-EE1C-065A310A0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433E-739D-4A8E-BDC2-298F9D89E5ED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C1D057-4BFF-FFA9-E2BE-F5530E5F9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06736-8B09-F797-7871-5359B29E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88DB6-C85B-4395-AE62-771BE2882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52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07FF48-4800-8132-5312-02502B9ED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433E-739D-4A8E-BDC2-298F9D89E5ED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A5E3F9-B6DA-FE95-F0D2-D603591F6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EF787C-2D6F-2D5D-D0EE-F1A6012CC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88DB6-C85B-4395-AE62-771BE2882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987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EA398-4AF1-3F2A-3F81-2A68C7992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AE01B-0A6F-70E1-E75C-9682B5A9F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EC3633-9D89-70EB-82D7-2D0B39DE7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187E3-9E76-B99D-A8CE-702573A93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433E-739D-4A8E-BDC2-298F9D89E5ED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CF9D8D-3B27-F123-763D-0C392FF59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217451-8DD5-B122-2DFE-7630EB6DE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88DB6-C85B-4395-AE62-771BE2882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44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A38D9-282C-C48F-E1D5-852F5B16A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C7C84B-B8FB-EA86-7418-4A0B072ED7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981E8C-E896-9108-9A6D-A3BBA69DE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823BF2-276B-258E-77D5-D19E6FB52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433E-739D-4A8E-BDC2-298F9D89E5ED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84AFB-9F25-72DC-46C2-875EC283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020DD6-A226-9AAC-07AA-C0A152254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88DB6-C85B-4395-AE62-771BE2882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248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557EEA-5C89-D498-4C58-0F873CD79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BF5205-FD34-5AE2-B182-A7C87008B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2D4AC-E61C-7EFC-F6EA-FA58A15EA3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F2433E-739D-4A8E-BDC2-298F9D89E5ED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B8F44-01CB-B20A-52D7-50C276E37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CF81C-D76D-4EAE-46EB-525B6D75B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388DB6-C85B-4395-AE62-771BE2882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9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E1DA3C9-51E9-D568-1E3F-397CFC293E6C}"/>
              </a:ext>
            </a:extLst>
          </p:cNvPr>
          <p:cNvSpPr txBox="1"/>
          <p:nvPr/>
        </p:nvSpPr>
        <p:spPr>
          <a:xfrm>
            <a:off x="870204" y="2731950"/>
            <a:ext cx="104515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rgbClr val="383B9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Machine Learning and Data-Driven Discovery </a:t>
            </a:r>
            <a:r>
              <a:rPr lang="en-US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Atlantic Meridional Overturning Circulation</a:t>
            </a:r>
            <a:endParaRPr lang="en-GB" sz="3600" dirty="0">
              <a:solidFill>
                <a:srgbClr val="383B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F56C72F-7FB1-C823-343C-C87026C759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2" r="5907" b="3979"/>
          <a:stretch>
            <a:fillRect/>
          </a:stretch>
        </p:blipFill>
        <p:spPr bwMode="auto">
          <a:xfrm>
            <a:off x="3644375" y="0"/>
            <a:ext cx="3020376" cy="143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5E35233-1BA4-3FC9-6997-3EC4CA40E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7807" y="116026"/>
            <a:ext cx="2015319" cy="187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E2852A-2228-DAF4-C002-7DAF0E6FF266}"/>
              </a:ext>
            </a:extLst>
          </p:cNvPr>
          <p:cNvSpPr txBox="1"/>
          <p:nvPr/>
        </p:nvSpPr>
        <p:spPr>
          <a:xfrm>
            <a:off x="870204" y="5227981"/>
            <a:ext cx="104515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0" i="0" dirty="0">
                <a:solidFill>
                  <a:srgbClr val="383B9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Qi-fan Wu, Dion Häfner, Roman Nuterman, Guido Vettoretti and Markus Jochum</a:t>
            </a:r>
          </a:p>
          <a:p>
            <a:pPr algn="ctr"/>
            <a:endParaRPr lang="en-US" sz="800" b="0" i="0" dirty="0">
              <a:solidFill>
                <a:srgbClr val="383B9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0" i="0" dirty="0">
                <a:solidFill>
                  <a:srgbClr val="383B9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Niels Bohr Institute Physics of Ice, Climate and Earth Section </a:t>
            </a:r>
          </a:p>
          <a:p>
            <a:pPr algn="ctr"/>
            <a:r>
              <a:rPr lang="en-US" sz="24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Copenhagen</a:t>
            </a:r>
            <a:endParaRPr lang="en-GB" sz="2400" dirty="0">
              <a:solidFill>
                <a:srgbClr val="383B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450ABD-6D29-B5A2-3052-907684E0B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4" t="24463" r="9307" b="24198"/>
          <a:stretch>
            <a:fillRect/>
          </a:stretch>
        </p:blipFill>
        <p:spPr bwMode="auto">
          <a:xfrm>
            <a:off x="59267" y="306580"/>
            <a:ext cx="3468517" cy="110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749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F082046-35AA-05AE-C363-C11786521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759" y="1477328"/>
            <a:ext cx="8174482" cy="51873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5EC6BA-E967-08DB-450A-9C6712910652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 Collapse and Stochastic Recovery </a:t>
            </a:r>
            <a:endParaRPr lang="en-GB" sz="3600" dirty="0">
              <a:solidFill>
                <a:srgbClr val="383B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5C4288-CEE9-9769-5DD0-224C3A406C84}"/>
              </a:ext>
            </a:extLst>
          </p:cNvPr>
          <p:cNvSpPr txBox="1"/>
          <p:nvPr/>
        </p:nvSpPr>
        <p:spPr>
          <a:xfrm>
            <a:off x="0" y="646331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Statistical assessment: AMOC collapse is predominantly deterministic, whereas abrupt recovery is strongly influenced by stochastic forcing</a:t>
            </a:r>
          </a:p>
        </p:txBody>
      </p:sp>
    </p:spTree>
    <p:extLst>
      <p:ext uri="{BB962C8B-B14F-4D97-AF65-F5344CB8AC3E}">
        <p14:creationId xmlns:p14="http://schemas.microsoft.com/office/powerpoint/2010/main" val="2598531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8334F75-04CA-4972-C1A9-EDD391C8A2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209" b="56704"/>
          <a:stretch>
            <a:fillRect/>
          </a:stretch>
        </p:blipFill>
        <p:spPr>
          <a:xfrm>
            <a:off x="1524280" y="3957081"/>
            <a:ext cx="9143437" cy="20938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645209-5BCC-AAD1-7407-9C8EE922EB46}"/>
              </a:ext>
            </a:extLst>
          </p:cNvPr>
          <p:cNvSpPr txBox="1"/>
          <p:nvPr/>
        </p:nvSpPr>
        <p:spPr>
          <a:xfrm>
            <a:off x="1263192" y="0"/>
            <a:ext cx="94670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39B4B3-2395-6D34-7AC5-63DF6A31780C}"/>
              </a:ext>
            </a:extLst>
          </p:cNvPr>
          <p:cNvSpPr txBox="1"/>
          <p:nvPr/>
        </p:nvSpPr>
        <p:spPr>
          <a:xfrm>
            <a:off x="1461718" y="807056"/>
            <a:ext cx="92685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・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Learned SDEs generates not only a bounded, but also realistic emulator of the underlying system.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 2" panose="05020102010507070707" pitchFamily="18" charset="2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 2" panose="05020102010507070707" pitchFamily="18" charset="2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 2" panose="05020102010507070707" pitchFamily="18" charset="2"/>
            </a:endParaRPr>
          </a:p>
          <a:p>
            <a:r>
              <a:rPr lang="en-US" sz="2400" dirty="0"/>
              <a:t>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 The off-on transitions are caused by stochastic forcing, whereas on-off transitions are more predictable.</a:t>
            </a:r>
          </a:p>
        </p:txBody>
      </p:sp>
    </p:spTree>
    <p:extLst>
      <p:ext uri="{BB962C8B-B14F-4D97-AF65-F5344CB8AC3E}">
        <p14:creationId xmlns:p14="http://schemas.microsoft.com/office/powerpoint/2010/main" val="1640828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79DA68-1802-2210-23F3-C4B6B9140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67" y="486368"/>
            <a:ext cx="10897466" cy="63988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17D220-F1DB-C056-0782-3E936F0B9946}"/>
              </a:ext>
            </a:extLst>
          </p:cNvPr>
          <p:cNvSpPr txBox="1"/>
          <p:nvPr/>
        </p:nvSpPr>
        <p:spPr>
          <a:xfrm>
            <a:off x="1" y="-75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Further Research: Real-World Applications</a:t>
            </a:r>
            <a:endParaRPr lang="en-GB" sz="3600" dirty="0">
              <a:solidFill>
                <a:srgbClr val="383B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3507251-35BF-6CF7-DE80-5BA0D084AA05}"/>
              </a:ext>
            </a:extLst>
          </p:cNvPr>
          <p:cNvSpPr/>
          <p:nvPr/>
        </p:nvSpPr>
        <p:spPr>
          <a:xfrm>
            <a:off x="1738362" y="3115256"/>
            <a:ext cx="446037" cy="148072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cmpd="dbl">
            <a:solidFill>
              <a:srgbClr val="365892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Flowchart: Punched Tape 9">
            <a:extLst>
              <a:ext uri="{FF2B5EF4-FFF2-40B4-BE49-F238E27FC236}">
                <a16:creationId xmlns:a16="http://schemas.microsoft.com/office/drawing/2014/main" id="{334AAEAC-859D-DF77-F271-F175A3B49070}"/>
              </a:ext>
            </a:extLst>
          </p:cNvPr>
          <p:cNvSpPr/>
          <p:nvPr/>
        </p:nvSpPr>
        <p:spPr>
          <a:xfrm>
            <a:off x="1790086" y="3860819"/>
            <a:ext cx="446037" cy="57103"/>
          </a:xfrm>
          <a:prstGeom prst="flowChartPunchedTape">
            <a:avLst/>
          </a:prstGeom>
          <a:solidFill>
            <a:srgbClr val="FFC000"/>
          </a:solidFill>
          <a:ln>
            <a:solidFill>
              <a:srgbClr val="F478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C30C31-6F3B-0B5A-4CE7-908DA7341231}"/>
              </a:ext>
            </a:extLst>
          </p:cNvPr>
          <p:cNvSpPr/>
          <p:nvPr/>
        </p:nvSpPr>
        <p:spPr>
          <a:xfrm rot="5400000" flipV="1">
            <a:off x="1869232" y="3667074"/>
            <a:ext cx="100177" cy="103446"/>
          </a:xfrm>
          <a:prstGeom prst="rect">
            <a:avLst/>
          </a:prstGeom>
          <a:solidFill>
            <a:srgbClr val="2FCCD6">
              <a:alpha val="50000"/>
            </a:srgbClr>
          </a:solidFill>
          <a:ln w="22225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282950"/>
                      <a:gd name="connsiteY0" fmla="*/ 0 h 3282950"/>
                      <a:gd name="connsiteX1" fmla="*/ 623761 w 3282950"/>
                      <a:gd name="connsiteY1" fmla="*/ 0 h 3282950"/>
                      <a:gd name="connsiteX2" fmla="*/ 1181862 w 3282950"/>
                      <a:gd name="connsiteY2" fmla="*/ 0 h 3282950"/>
                      <a:gd name="connsiteX3" fmla="*/ 1904111 w 3282950"/>
                      <a:gd name="connsiteY3" fmla="*/ 0 h 3282950"/>
                      <a:gd name="connsiteX4" fmla="*/ 2527872 w 3282950"/>
                      <a:gd name="connsiteY4" fmla="*/ 0 h 3282950"/>
                      <a:gd name="connsiteX5" fmla="*/ 3282950 w 3282950"/>
                      <a:gd name="connsiteY5" fmla="*/ 0 h 3282950"/>
                      <a:gd name="connsiteX6" fmla="*/ 3282950 w 3282950"/>
                      <a:gd name="connsiteY6" fmla="*/ 722249 h 3282950"/>
                      <a:gd name="connsiteX7" fmla="*/ 3282950 w 3282950"/>
                      <a:gd name="connsiteY7" fmla="*/ 1378839 h 3282950"/>
                      <a:gd name="connsiteX8" fmla="*/ 3282950 w 3282950"/>
                      <a:gd name="connsiteY8" fmla="*/ 2035429 h 3282950"/>
                      <a:gd name="connsiteX9" fmla="*/ 3282950 w 3282950"/>
                      <a:gd name="connsiteY9" fmla="*/ 2626360 h 3282950"/>
                      <a:gd name="connsiteX10" fmla="*/ 3282950 w 3282950"/>
                      <a:gd name="connsiteY10" fmla="*/ 3282950 h 3282950"/>
                      <a:gd name="connsiteX11" fmla="*/ 2626360 w 3282950"/>
                      <a:gd name="connsiteY11" fmla="*/ 3282950 h 3282950"/>
                      <a:gd name="connsiteX12" fmla="*/ 2002600 w 3282950"/>
                      <a:gd name="connsiteY12" fmla="*/ 3282950 h 3282950"/>
                      <a:gd name="connsiteX13" fmla="*/ 1280351 w 3282950"/>
                      <a:gd name="connsiteY13" fmla="*/ 3282950 h 3282950"/>
                      <a:gd name="connsiteX14" fmla="*/ 558102 w 3282950"/>
                      <a:gd name="connsiteY14" fmla="*/ 3282950 h 3282950"/>
                      <a:gd name="connsiteX15" fmla="*/ 0 w 3282950"/>
                      <a:gd name="connsiteY15" fmla="*/ 3282950 h 3282950"/>
                      <a:gd name="connsiteX16" fmla="*/ 0 w 3282950"/>
                      <a:gd name="connsiteY16" fmla="*/ 2626360 h 3282950"/>
                      <a:gd name="connsiteX17" fmla="*/ 0 w 3282950"/>
                      <a:gd name="connsiteY17" fmla="*/ 2002600 h 3282950"/>
                      <a:gd name="connsiteX18" fmla="*/ 0 w 3282950"/>
                      <a:gd name="connsiteY18" fmla="*/ 1444498 h 3282950"/>
                      <a:gd name="connsiteX19" fmla="*/ 0 w 3282950"/>
                      <a:gd name="connsiteY19" fmla="*/ 853567 h 3282950"/>
                      <a:gd name="connsiteX20" fmla="*/ 0 w 3282950"/>
                      <a:gd name="connsiteY20" fmla="*/ 0 h 328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282950" h="3282950" extrusionOk="0">
                        <a:moveTo>
                          <a:pt x="0" y="0"/>
                        </a:moveTo>
                        <a:cubicBezTo>
                          <a:pt x="282354" y="25420"/>
                          <a:pt x="363706" y="14540"/>
                          <a:pt x="623761" y="0"/>
                        </a:cubicBezTo>
                        <a:cubicBezTo>
                          <a:pt x="883816" y="-14540"/>
                          <a:pt x="982192" y="5237"/>
                          <a:pt x="1181862" y="0"/>
                        </a:cubicBezTo>
                        <a:cubicBezTo>
                          <a:pt x="1381532" y="-5237"/>
                          <a:pt x="1661242" y="-7116"/>
                          <a:pt x="1904111" y="0"/>
                        </a:cubicBezTo>
                        <a:cubicBezTo>
                          <a:pt x="2146980" y="7116"/>
                          <a:pt x="2243003" y="-7688"/>
                          <a:pt x="2527872" y="0"/>
                        </a:cubicBezTo>
                        <a:cubicBezTo>
                          <a:pt x="2812741" y="7688"/>
                          <a:pt x="3110936" y="6475"/>
                          <a:pt x="3282950" y="0"/>
                        </a:cubicBezTo>
                        <a:cubicBezTo>
                          <a:pt x="3255743" y="179842"/>
                          <a:pt x="3313401" y="477347"/>
                          <a:pt x="3282950" y="722249"/>
                        </a:cubicBezTo>
                        <a:cubicBezTo>
                          <a:pt x="3252499" y="967151"/>
                          <a:pt x="3307923" y="1188113"/>
                          <a:pt x="3282950" y="1378839"/>
                        </a:cubicBezTo>
                        <a:cubicBezTo>
                          <a:pt x="3257978" y="1569565"/>
                          <a:pt x="3313959" y="1853577"/>
                          <a:pt x="3282950" y="2035429"/>
                        </a:cubicBezTo>
                        <a:cubicBezTo>
                          <a:pt x="3251942" y="2217281"/>
                          <a:pt x="3255312" y="2346469"/>
                          <a:pt x="3282950" y="2626360"/>
                        </a:cubicBezTo>
                        <a:cubicBezTo>
                          <a:pt x="3310588" y="2906251"/>
                          <a:pt x="3265421" y="2982010"/>
                          <a:pt x="3282950" y="3282950"/>
                        </a:cubicBezTo>
                        <a:cubicBezTo>
                          <a:pt x="3037310" y="3290606"/>
                          <a:pt x="2827759" y="3259952"/>
                          <a:pt x="2626360" y="3282950"/>
                        </a:cubicBezTo>
                        <a:cubicBezTo>
                          <a:pt x="2424961" y="3305949"/>
                          <a:pt x="2225396" y="3288592"/>
                          <a:pt x="2002600" y="3282950"/>
                        </a:cubicBezTo>
                        <a:cubicBezTo>
                          <a:pt x="1779804" y="3277308"/>
                          <a:pt x="1466151" y="3305361"/>
                          <a:pt x="1280351" y="3282950"/>
                        </a:cubicBezTo>
                        <a:cubicBezTo>
                          <a:pt x="1094551" y="3260539"/>
                          <a:pt x="782817" y="3284214"/>
                          <a:pt x="558102" y="3282950"/>
                        </a:cubicBezTo>
                        <a:cubicBezTo>
                          <a:pt x="333387" y="3281686"/>
                          <a:pt x="226325" y="3255747"/>
                          <a:pt x="0" y="3282950"/>
                        </a:cubicBezTo>
                        <a:cubicBezTo>
                          <a:pt x="-1225" y="3110674"/>
                          <a:pt x="8668" y="2834276"/>
                          <a:pt x="0" y="2626360"/>
                        </a:cubicBezTo>
                        <a:cubicBezTo>
                          <a:pt x="-8668" y="2418444"/>
                          <a:pt x="30340" y="2188937"/>
                          <a:pt x="0" y="2002600"/>
                        </a:cubicBezTo>
                        <a:cubicBezTo>
                          <a:pt x="-30340" y="1816263"/>
                          <a:pt x="9665" y="1568408"/>
                          <a:pt x="0" y="1444498"/>
                        </a:cubicBezTo>
                        <a:cubicBezTo>
                          <a:pt x="-9665" y="1320588"/>
                          <a:pt x="-6477" y="1122858"/>
                          <a:pt x="0" y="853567"/>
                        </a:cubicBezTo>
                        <a:cubicBezTo>
                          <a:pt x="6477" y="584276"/>
                          <a:pt x="30320" y="2979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28759E-E27C-DB58-F61F-7049F340230D}"/>
              </a:ext>
            </a:extLst>
          </p:cNvPr>
          <p:cNvSpPr/>
          <p:nvPr/>
        </p:nvSpPr>
        <p:spPr>
          <a:xfrm>
            <a:off x="1877259" y="3685802"/>
            <a:ext cx="84122" cy="84121"/>
          </a:xfrm>
          <a:prstGeom prst="rect">
            <a:avLst/>
          </a:prstGeom>
          <a:noFill/>
          <a:ln>
            <a:solidFill>
              <a:srgbClr val="3658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29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471968-CED9-DF78-9276-8A84AD8FC24A}"/>
              </a:ext>
            </a:extLst>
          </p:cNvPr>
          <p:cNvSpPr txBox="1"/>
          <p:nvPr/>
        </p:nvSpPr>
        <p:spPr>
          <a:xfrm>
            <a:off x="197964" y="3105834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Slides</a:t>
            </a:r>
            <a:endParaRPr lang="en-GB" sz="3600" dirty="0">
              <a:solidFill>
                <a:srgbClr val="383B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309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11A229-6F5C-3DFC-011C-D441B91DA108}"/>
              </a:ext>
            </a:extLst>
          </p:cNvPr>
          <p:cNvSpPr txBox="1"/>
          <p:nvPr/>
        </p:nvSpPr>
        <p:spPr>
          <a:xfrm>
            <a:off x="1" y="-75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 in Case: Detailed Workflow</a:t>
            </a:r>
            <a:endParaRPr lang="en-GB" sz="3600" dirty="0">
              <a:solidFill>
                <a:srgbClr val="383B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176C8B-E671-8B03-8868-DB0AE5B94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3831"/>
            <a:ext cx="12192000" cy="625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0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A37B2E-D722-BFBD-7A3B-B4021575FF5B}"/>
              </a:ext>
            </a:extLst>
          </p:cNvPr>
          <p:cNvSpPr txBox="1"/>
          <p:nvPr/>
        </p:nvSpPr>
        <p:spPr>
          <a:xfrm>
            <a:off x="1" y="-75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 in Case: Ramp Fitting</a:t>
            </a:r>
            <a:endParaRPr lang="en-GB" sz="3600" dirty="0">
              <a:solidFill>
                <a:srgbClr val="383B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0F4712-F9B9-E10D-4D39-76074EA1B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656" y="579844"/>
            <a:ext cx="8322687" cy="627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19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27EE3B-52E2-5D01-1FE4-50CDDEEBDA7F}"/>
              </a:ext>
            </a:extLst>
          </p:cNvPr>
          <p:cNvSpPr txBox="1"/>
          <p:nvPr/>
        </p:nvSpPr>
        <p:spPr>
          <a:xfrm>
            <a:off x="2" y="-750"/>
            <a:ext cx="54204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 in Case: All Events</a:t>
            </a:r>
            <a:endParaRPr lang="en-GB" sz="3600" dirty="0">
              <a:solidFill>
                <a:srgbClr val="383B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286307-387C-3FC1-4C8B-21939DFA9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0413" y="0"/>
            <a:ext cx="66525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71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7DFC6-7410-D7DF-4071-22C4D8904911}"/>
              </a:ext>
            </a:extLst>
          </p:cNvPr>
          <p:cNvSpPr txBox="1"/>
          <p:nvPr/>
        </p:nvSpPr>
        <p:spPr>
          <a:xfrm>
            <a:off x="1" y="-75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 in Case: Polynomial Regression</a:t>
            </a:r>
            <a:endParaRPr lang="en-GB" sz="3600" dirty="0">
              <a:solidFill>
                <a:srgbClr val="383B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6EE19D-D069-CF45-79E6-7F8CB6EC3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734481"/>
            <a:ext cx="11391900" cy="599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537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220A41-89A4-6ADD-FABC-0EC12668E434}"/>
              </a:ext>
            </a:extLst>
          </p:cNvPr>
          <p:cNvSpPr txBox="1"/>
          <p:nvPr/>
        </p:nvSpPr>
        <p:spPr>
          <a:xfrm>
            <a:off x="1" y="-75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 in Case: Polynomial Regression</a:t>
            </a:r>
            <a:endParaRPr lang="en-GB" sz="3600" dirty="0">
              <a:solidFill>
                <a:srgbClr val="383B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09AB54-A6F3-0DFE-3DD6-52AF2D117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0187" y="645581"/>
            <a:ext cx="7491626" cy="602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56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71F04D-6292-E475-1751-0CF9B2BE80C0}"/>
              </a:ext>
            </a:extLst>
          </p:cNvPr>
          <p:cNvSpPr txBox="1"/>
          <p:nvPr/>
        </p:nvSpPr>
        <p:spPr>
          <a:xfrm>
            <a:off x="0" y="557784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rgbClr val="383B9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Outline of Talk</a:t>
            </a:r>
            <a:endParaRPr lang="en-GB" sz="3600" dirty="0">
              <a:solidFill>
                <a:srgbClr val="383B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9B4165-7BBA-5AFB-B19D-6407658AC223}"/>
              </a:ext>
            </a:extLst>
          </p:cNvPr>
          <p:cNvSpPr txBox="1"/>
          <p:nvPr/>
        </p:nvSpPr>
        <p:spPr>
          <a:xfrm>
            <a:off x="727435" y="1228397"/>
            <a:ext cx="1073712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 A brief introduction to the research background and datasets</a:t>
            </a:r>
          </a:p>
          <a:p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 2" panose="05020102010507070707" pitchFamily="18" charset="2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Wingdings 2" panose="05020102010507070707" pitchFamily="18" charset="2"/>
            </a:endParaRPr>
          </a:p>
          <a:p>
            <a:pPr marL="457200" indent="-457200">
              <a:buFont typeface="Wingdings 2" panose="05020102010507070707" pitchFamily="18" charset="2"/>
              <a:buChar char="k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There is no analytical framework for deep ocean circulation, including the Atlantic Meridional Overturning Circulation (AMOC). Can we learn such a framework from data? Can its dynamics be reproduced using coupled equations?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Wingdings 2" panose="05020102010507070707" pitchFamily="18" charset="2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Wingdings 2" panose="05020102010507070707" pitchFamily="18" charset="2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 Further research: How can our method be applied in the real world?</a:t>
            </a:r>
          </a:p>
        </p:txBody>
      </p:sp>
    </p:spTree>
    <p:extLst>
      <p:ext uri="{BB962C8B-B14F-4D97-AF65-F5344CB8AC3E}">
        <p14:creationId xmlns:p14="http://schemas.microsoft.com/office/powerpoint/2010/main" val="1709594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F7A66C-E225-7817-A7C4-2670710A73F6}"/>
              </a:ext>
            </a:extLst>
          </p:cNvPr>
          <p:cNvSpPr txBox="1"/>
          <p:nvPr/>
        </p:nvSpPr>
        <p:spPr>
          <a:xfrm>
            <a:off x="901830" y="184665"/>
            <a:ext cx="41195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rgbClr val="383B9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 is the AMOC?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F329BE-22EE-CAAE-5403-9FA658F2E568}"/>
              </a:ext>
            </a:extLst>
          </p:cNvPr>
          <p:cNvSpPr txBox="1"/>
          <p:nvPr/>
        </p:nvSpPr>
        <p:spPr>
          <a:xfrm>
            <a:off x="7170657" y="153076"/>
            <a:ext cx="41195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rgbClr val="383B9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Why is it important?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E99621-371E-4C0A-3AC7-9899E64CA09A}"/>
              </a:ext>
            </a:extLst>
          </p:cNvPr>
          <p:cNvSpPr txBox="1"/>
          <p:nvPr/>
        </p:nvSpPr>
        <p:spPr>
          <a:xfrm>
            <a:off x="580268" y="799407"/>
            <a:ext cx="49338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system in the Atlantic that transports heat and salt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ABD81D-8136-DA20-E2E1-78C50009AEC7}"/>
              </a:ext>
            </a:extLst>
          </p:cNvPr>
          <p:cNvSpPr txBox="1"/>
          <p:nvPr/>
        </p:nvSpPr>
        <p:spPr>
          <a:xfrm>
            <a:off x="6763466" y="799407"/>
            <a:ext cx="49338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AMOC plays a key role in shaping Earth's climate by moving heat, freshwater, and nutrients around the Atlantic Ocean. An AMOC collapse would likely cause widespread and rapid climate changes around the world.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86A5AE0-974A-1AE4-3327-AD85E64BE8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0269" y="1338827"/>
            <a:ext cx="4788596" cy="478859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AA6DB5E-F3D1-990D-7B5C-850218E30735}"/>
              </a:ext>
            </a:extLst>
          </p:cNvPr>
          <p:cNvSpPr/>
          <p:nvPr/>
        </p:nvSpPr>
        <p:spPr>
          <a:xfrm>
            <a:off x="580268" y="6127422"/>
            <a:ext cx="11117089" cy="622169"/>
          </a:xfrm>
          <a:prstGeom prst="rect">
            <a:avLst/>
          </a:prstGeom>
          <a:noFill/>
          <a:ln w="38100" cmpd="thinThick">
            <a:solidFill>
              <a:srgbClr val="383B9C">
                <a:alpha val="94000"/>
              </a:srgb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282950"/>
                      <a:gd name="connsiteY0" fmla="*/ 0 h 3282950"/>
                      <a:gd name="connsiteX1" fmla="*/ 623761 w 3282950"/>
                      <a:gd name="connsiteY1" fmla="*/ 0 h 3282950"/>
                      <a:gd name="connsiteX2" fmla="*/ 1181862 w 3282950"/>
                      <a:gd name="connsiteY2" fmla="*/ 0 h 3282950"/>
                      <a:gd name="connsiteX3" fmla="*/ 1904111 w 3282950"/>
                      <a:gd name="connsiteY3" fmla="*/ 0 h 3282950"/>
                      <a:gd name="connsiteX4" fmla="*/ 2527872 w 3282950"/>
                      <a:gd name="connsiteY4" fmla="*/ 0 h 3282950"/>
                      <a:gd name="connsiteX5" fmla="*/ 3282950 w 3282950"/>
                      <a:gd name="connsiteY5" fmla="*/ 0 h 3282950"/>
                      <a:gd name="connsiteX6" fmla="*/ 3282950 w 3282950"/>
                      <a:gd name="connsiteY6" fmla="*/ 722249 h 3282950"/>
                      <a:gd name="connsiteX7" fmla="*/ 3282950 w 3282950"/>
                      <a:gd name="connsiteY7" fmla="*/ 1378839 h 3282950"/>
                      <a:gd name="connsiteX8" fmla="*/ 3282950 w 3282950"/>
                      <a:gd name="connsiteY8" fmla="*/ 2035429 h 3282950"/>
                      <a:gd name="connsiteX9" fmla="*/ 3282950 w 3282950"/>
                      <a:gd name="connsiteY9" fmla="*/ 2626360 h 3282950"/>
                      <a:gd name="connsiteX10" fmla="*/ 3282950 w 3282950"/>
                      <a:gd name="connsiteY10" fmla="*/ 3282950 h 3282950"/>
                      <a:gd name="connsiteX11" fmla="*/ 2626360 w 3282950"/>
                      <a:gd name="connsiteY11" fmla="*/ 3282950 h 3282950"/>
                      <a:gd name="connsiteX12" fmla="*/ 2002600 w 3282950"/>
                      <a:gd name="connsiteY12" fmla="*/ 3282950 h 3282950"/>
                      <a:gd name="connsiteX13" fmla="*/ 1280351 w 3282950"/>
                      <a:gd name="connsiteY13" fmla="*/ 3282950 h 3282950"/>
                      <a:gd name="connsiteX14" fmla="*/ 558102 w 3282950"/>
                      <a:gd name="connsiteY14" fmla="*/ 3282950 h 3282950"/>
                      <a:gd name="connsiteX15" fmla="*/ 0 w 3282950"/>
                      <a:gd name="connsiteY15" fmla="*/ 3282950 h 3282950"/>
                      <a:gd name="connsiteX16" fmla="*/ 0 w 3282950"/>
                      <a:gd name="connsiteY16" fmla="*/ 2626360 h 3282950"/>
                      <a:gd name="connsiteX17" fmla="*/ 0 w 3282950"/>
                      <a:gd name="connsiteY17" fmla="*/ 2002600 h 3282950"/>
                      <a:gd name="connsiteX18" fmla="*/ 0 w 3282950"/>
                      <a:gd name="connsiteY18" fmla="*/ 1444498 h 3282950"/>
                      <a:gd name="connsiteX19" fmla="*/ 0 w 3282950"/>
                      <a:gd name="connsiteY19" fmla="*/ 853567 h 3282950"/>
                      <a:gd name="connsiteX20" fmla="*/ 0 w 3282950"/>
                      <a:gd name="connsiteY20" fmla="*/ 0 h 328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282950" h="3282950" extrusionOk="0">
                        <a:moveTo>
                          <a:pt x="0" y="0"/>
                        </a:moveTo>
                        <a:cubicBezTo>
                          <a:pt x="282354" y="25420"/>
                          <a:pt x="363706" y="14540"/>
                          <a:pt x="623761" y="0"/>
                        </a:cubicBezTo>
                        <a:cubicBezTo>
                          <a:pt x="883816" y="-14540"/>
                          <a:pt x="982192" y="5237"/>
                          <a:pt x="1181862" y="0"/>
                        </a:cubicBezTo>
                        <a:cubicBezTo>
                          <a:pt x="1381532" y="-5237"/>
                          <a:pt x="1661242" y="-7116"/>
                          <a:pt x="1904111" y="0"/>
                        </a:cubicBezTo>
                        <a:cubicBezTo>
                          <a:pt x="2146980" y="7116"/>
                          <a:pt x="2243003" y="-7688"/>
                          <a:pt x="2527872" y="0"/>
                        </a:cubicBezTo>
                        <a:cubicBezTo>
                          <a:pt x="2812741" y="7688"/>
                          <a:pt x="3110936" y="6475"/>
                          <a:pt x="3282950" y="0"/>
                        </a:cubicBezTo>
                        <a:cubicBezTo>
                          <a:pt x="3255743" y="179842"/>
                          <a:pt x="3313401" y="477347"/>
                          <a:pt x="3282950" y="722249"/>
                        </a:cubicBezTo>
                        <a:cubicBezTo>
                          <a:pt x="3252499" y="967151"/>
                          <a:pt x="3307923" y="1188113"/>
                          <a:pt x="3282950" y="1378839"/>
                        </a:cubicBezTo>
                        <a:cubicBezTo>
                          <a:pt x="3257978" y="1569565"/>
                          <a:pt x="3313959" y="1853577"/>
                          <a:pt x="3282950" y="2035429"/>
                        </a:cubicBezTo>
                        <a:cubicBezTo>
                          <a:pt x="3251942" y="2217281"/>
                          <a:pt x="3255312" y="2346469"/>
                          <a:pt x="3282950" y="2626360"/>
                        </a:cubicBezTo>
                        <a:cubicBezTo>
                          <a:pt x="3310588" y="2906251"/>
                          <a:pt x="3265421" y="2982010"/>
                          <a:pt x="3282950" y="3282950"/>
                        </a:cubicBezTo>
                        <a:cubicBezTo>
                          <a:pt x="3037310" y="3290606"/>
                          <a:pt x="2827759" y="3259952"/>
                          <a:pt x="2626360" y="3282950"/>
                        </a:cubicBezTo>
                        <a:cubicBezTo>
                          <a:pt x="2424961" y="3305949"/>
                          <a:pt x="2225396" y="3288592"/>
                          <a:pt x="2002600" y="3282950"/>
                        </a:cubicBezTo>
                        <a:cubicBezTo>
                          <a:pt x="1779804" y="3277308"/>
                          <a:pt x="1466151" y="3305361"/>
                          <a:pt x="1280351" y="3282950"/>
                        </a:cubicBezTo>
                        <a:cubicBezTo>
                          <a:pt x="1094551" y="3260539"/>
                          <a:pt x="782817" y="3284214"/>
                          <a:pt x="558102" y="3282950"/>
                        </a:cubicBezTo>
                        <a:cubicBezTo>
                          <a:pt x="333387" y="3281686"/>
                          <a:pt x="226325" y="3255747"/>
                          <a:pt x="0" y="3282950"/>
                        </a:cubicBezTo>
                        <a:cubicBezTo>
                          <a:pt x="-1225" y="3110674"/>
                          <a:pt x="8668" y="2834276"/>
                          <a:pt x="0" y="2626360"/>
                        </a:cubicBezTo>
                        <a:cubicBezTo>
                          <a:pt x="-8668" y="2418444"/>
                          <a:pt x="30340" y="2188937"/>
                          <a:pt x="0" y="2002600"/>
                        </a:cubicBezTo>
                        <a:cubicBezTo>
                          <a:pt x="-30340" y="1816263"/>
                          <a:pt x="9665" y="1568408"/>
                          <a:pt x="0" y="1444498"/>
                        </a:cubicBezTo>
                        <a:cubicBezTo>
                          <a:pt x="-9665" y="1320588"/>
                          <a:pt x="-6477" y="1122858"/>
                          <a:pt x="0" y="853567"/>
                        </a:cubicBezTo>
                        <a:cubicBezTo>
                          <a:pt x="6477" y="584276"/>
                          <a:pt x="30320" y="2979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softEdge rad="0"/>
          </a:effectLst>
          <a:scene3d>
            <a:camera prst="orthographicFront"/>
            <a:lightRig rig="threePt" dir="t"/>
          </a:scene3d>
          <a:sp3d prstMaterial="flat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CF2407-2DCE-C8BB-FAAD-E7345113E3E4}"/>
              </a:ext>
            </a:extLst>
          </p:cNvPr>
          <p:cNvSpPr txBox="1"/>
          <p:nvPr/>
        </p:nvSpPr>
        <p:spPr>
          <a:xfrm>
            <a:off x="580269" y="6265922"/>
            <a:ext cx="11117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no analytical framework for the AMOC, and a unifying theory that fully explains them is still lacking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6A3CEAE-1383-BDDC-BAC2-2DA310DADAE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22"/>
          <a:stretch>
            <a:fillRect/>
          </a:stretch>
        </p:blipFill>
        <p:spPr>
          <a:xfrm>
            <a:off x="5986019" y="2276735"/>
            <a:ext cx="6122872" cy="369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4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1A3C92DD-DA6F-A0AC-67DF-9CAE31E35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23" y="999160"/>
            <a:ext cx="5604750" cy="199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F0A751-14B2-2160-AF4F-490D71731361}"/>
              </a:ext>
            </a:extLst>
          </p:cNvPr>
          <p:cNvSpPr txBox="1"/>
          <p:nvPr/>
        </p:nvSpPr>
        <p:spPr>
          <a:xfrm>
            <a:off x="3741419" y="-44406"/>
            <a:ext cx="4709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and Dataset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60691A-F982-298C-F13D-0F4AB83D82B7}"/>
              </a:ext>
            </a:extLst>
          </p:cNvPr>
          <p:cNvSpPr/>
          <p:nvPr/>
        </p:nvSpPr>
        <p:spPr>
          <a:xfrm>
            <a:off x="62752" y="537508"/>
            <a:ext cx="7602071" cy="6243528"/>
          </a:xfrm>
          <a:prstGeom prst="rect">
            <a:avLst/>
          </a:pr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282950"/>
                      <a:gd name="connsiteY0" fmla="*/ 0 h 3282950"/>
                      <a:gd name="connsiteX1" fmla="*/ 623761 w 3282950"/>
                      <a:gd name="connsiteY1" fmla="*/ 0 h 3282950"/>
                      <a:gd name="connsiteX2" fmla="*/ 1181862 w 3282950"/>
                      <a:gd name="connsiteY2" fmla="*/ 0 h 3282950"/>
                      <a:gd name="connsiteX3" fmla="*/ 1904111 w 3282950"/>
                      <a:gd name="connsiteY3" fmla="*/ 0 h 3282950"/>
                      <a:gd name="connsiteX4" fmla="*/ 2527872 w 3282950"/>
                      <a:gd name="connsiteY4" fmla="*/ 0 h 3282950"/>
                      <a:gd name="connsiteX5" fmla="*/ 3282950 w 3282950"/>
                      <a:gd name="connsiteY5" fmla="*/ 0 h 3282950"/>
                      <a:gd name="connsiteX6" fmla="*/ 3282950 w 3282950"/>
                      <a:gd name="connsiteY6" fmla="*/ 722249 h 3282950"/>
                      <a:gd name="connsiteX7" fmla="*/ 3282950 w 3282950"/>
                      <a:gd name="connsiteY7" fmla="*/ 1378839 h 3282950"/>
                      <a:gd name="connsiteX8" fmla="*/ 3282950 w 3282950"/>
                      <a:gd name="connsiteY8" fmla="*/ 2035429 h 3282950"/>
                      <a:gd name="connsiteX9" fmla="*/ 3282950 w 3282950"/>
                      <a:gd name="connsiteY9" fmla="*/ 2626360 h 3282950"/>
                      <a:gd name="connsiteX10" fmla="*/ 3282950 w 3282950"/>
                      <a:gd name="connsiteY10" fmla="*/ 3282950 h 3282950"/>
                      <a:gd name="connsiteX11" fmla="*/ 2626360 w 3282950"/>
                      <a:gd name="connsiteY11" fmla="*/ 3282950 h 3282950"/>
                      <a:gd name="connsiteX12" fmla="*/ 2002600 w 3282950"/>
                      <a:gd name="connsiteY12" fmla="*/ 3282950 h 3282950"/>
                      <a:gd name="connsiteX13" fmla="*/ 1280351 w 3282950"/>
                      <a:gd name="connsiteY13" fmla="*/ 3282950 h 3282950"/>
                      <a:gd name="connsiteX14" fmla="*/ 558102 w 3282950"/>
                      <a:gd name="connsiteY14" fmla="*/ 3282950 h 3282950"/>
                      <a:gd name="connsiteX15" fmla="*/ 0 w 3282950"/>
                      <a:gd name="connsiteY15" fmla="*/ 3282950 h 3282950"/>
                      <a:gd name="connsiteX16" fmla="*/ 0 w 3282950"/>
                      <a:gd name="connsiteY16" fmla="*/ 2626360 h 3282950"/>
                      <a:gd name="connsiteX17" fmla="*/ 0 w 3282950"/>
                      <a:gd name="connsiteY17" fmla="*/ 2002600 h 3282950"/>
                      <a:gd name="connsiteX18" fmla="*/ 0 w 3282950"/>
                      <a:gd name="connsiteY18" fmla="*/ 1444498 h 3282950"/>
                      <a:gd name="connsiteX19" fmla="*/ 0 w 3282950"/>
                      <a:gd name="connsiteY19" fmla="*/ 853567 h 3282950"/>
                      <a:gd name="connsiteX20" fmla="*/ 0 w 3282950"/>
                      <a:gd name="connsiteY20" fmla="*/ 0 h 328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282950" h="3282950" extrusionOk="0">
                        <a:moveTo>
                          <a:pt x="0" y="0"/>
                        </a:moveTo>
                        <a:cubicBezTo>
                          <a:pt x="282354" y="25420"/>
                          <a:pt x="363706" y="14540"/>
                          <a:pt x="623761" y="0"/>
                        </a:cubicBezTo>
                        <a:cubicBezTo>
                          <a:pt x="883816" y="-14540"/>
                          <a:pt x="982192" y="5237"/>
                          <a:pt x="1181862" y="0"/>
                        </a:cubicBezTo>
                        <a:cubicBezTo>
                          <a:pt x="1381532" y="-5237"/>
                          <a:pt x="1661242" y="-7116"/>
                          <a:pt x="1904111" y="0"/>
                        </a:cubicBezTo>
                        <a:cubicBezTo>
                          <a:pt x="2146980" y="7116"/>
                          <a:pt x="2243003" y="-7688"/>
                          <a:pt x="2527872" y="0"/>
                        </a:cubicBezTo>
                        <a:cubicBezTo>
                          <a:pt x="2812741" y="7688"/>
                          <a:pt x="3110936" y="6475"/>
                          <a:pt x="3282950" y="0"/>
                        </a:cubicBezTo>
                        <a:cubicBezTo>
                          <a:pt x="3255743" y="179842"/>
                          <a:pt x="3313401" y="477347"/>
                          <a:pt x="3282950" y="722249"/>
                        </a:cubicBezTo>
                        <a:cubicBezTo>
                          <a:pt x="3252499" y="967151"/>
                          <a:pt x="3307923" y="1188113"/>
                          <a:pt x="3282950" y="1378839"/>
                        </a:cubicBezTo>
                        <a:cubicBezTo>
                          <a:pt x="3257978" y="1569565"/>
                          <a:pt x="3313959" y="1853577"/>
                          <a:pt x="3282950" y="2035429"/>
                        </a:cubicBezTo>
                        <a:cubicBezTo>
                          <a:pt x="3251942" y="2217281"/>
                          <a:pt x="3255312" y="2346469"/>
                          <a:pt x="3282950" y="2626360"/>
                        </a:cubicBezTo>
                        <a:cubicBezTo>
                          <a:pt x="3310588" y="2906251"/>
                          <a:pt x="3265421" y="2982010"/>
                          <a:pt x="3282950" y="3282950"/>
                        </a:cubicBezTo>
                        <a:cubicBezTo>
                          <a:pt x="3037310" y="3290606"/>
                          <a:pt x="2827759" y="3259952"/>
                          <a:pt x="2626360" y="3282950"/>
                        </a:cubicBezTo>
                        <a:cubicBezTo>
                          <a:pt x="2424961" y="3305949"/>
                          <a:pt x="2225396" y="3288592"/>
                          <a:pt x="2002600" y="3282950"/>
                        </a:cubicBezTo>
                        <a:cubicBezTo>
                          <a:pt x="1779804" y="3277308"/>
                          <a:pt x="1466151" y="3305361"/>
                          <a:pt x="1280351" y="3282950"/>
                        </a:cubicBezTo>
                        <a:cubicBezTo>
                          <a:pt x="1094551" y="3260539"/>
                          <a:pt x="782817" y="3284214"/>
                          <a:pt x="558102" y="3282950"/>
                        </a:cubicBezTo>
                        <a:cubicBezTo>
                          <a:pt x="333387" y="3281686"/>
                          <a:pt x="226325" y="3255747"/>
                          <a:pt x="0" y="3282950"/>
                        </a:cubicBezTo>
                        <a:cubicBezTo>
                          <a:pt x="-1225" y="3110674"/>
                          <a:pt x="8668" y="2834276"/>
                          <a:pt x="0" y="2626360"/>
                        </a:cubicBezTo>
                        <a:cubicBezTo>
                          <a:pt x="-8668" y="2418444"/>
                          <a:pt x="30340" y="2188937"/>
                          <a:pt x="0" y="2002600"/>
                        </a:cubicBezTo>
                        <a:cubicBezTo>
                          <a:pt x="-30340" y="1816263"/>
                          <a:pt x="9665" y="1568408"/>
                          <a:pt x="0" y="1444498"/>
                        </a:cubicBezTo>
                        <a:cubicBezTo>
                          <a:pt x="-9665" y="1320588"/>
                          <a:pt x="-6477" y="1122858"/>
                          <a:pt x="0" y="853567"/>
                        </a:cubicBezTo>
                        <a:cubicBezTo>
                          <a:pt x="6477" y="584276"/>
                          <a:pt x="30320" y="2979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6306F4-88B4-6EBF-202D-A2DBBD858D7B}"/>
              </a:ext>
            </a:extLst>
          </p:cNvPr>
          <p:cNvSpPr/>
          <p:nvPr/>
        </p:nvSpPr>
        <p:spPr>
          <a:xfrm>
            <a:off x="7788671" y="537507"/>
            <a:ext cx="4340577" cy="6243528"/>
          </a:xfrm>
          <a:prstGeom prst="rect">
            <a:avLst/>
          </a:pr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282950"/>
                      <a:gd name="connsiteY0" fmla="*/ 0 h 3282950"/>
                      <a:gd name="connsiteX1" fmla="*/ 623761 w 3282950"/>
                      <a:gd name="connsiteY1" fmla="*/ 0 h 3282950"/>
                      <a:gd name="connsiteX2" fmla="*/ 1181862 w 3282950"/>
                      <a:gd name="connsiteY2" fmla="*/ 0 h 3282950"/>
                      <a:gd name="connsiteX3" fmla="*/ 1904111 w 3282950"/>
                      <a:gd name="connsiteY3" fmla="*/ 0 h 3282950"/>
                      <a:gd name="connsiteX4" fmla="*/ 2527872 w 3282950"/>
                      <a:gd name="connsiteY4" fmla="*/ 0 h 3282950"/>
                      <a:gd name="connsiteX5" fmla="*/ 3282950 w 3282950"/>
                      <a:gd name="connsiteY5" fmla="*/ 0 h 3282950"/>
                      <a:gd name="connsiteX6" fmla="*/ 3282950 w 3282950"/>
                      <a:gd name="connsiteY6" fmla="*/ 722249 h 3282950"/>
                      <a:gd name="connsiteX7" fmla="*/ 3282950 w 3282950"/>
                      <a:gd name="connsiteY7" fmla="*/ 1378839 h 3282950"/>
                      <a:gd name="connsiteX8" fmla="*/ 3282950 w 3282950"/>
                      <a:gd name="connsiteY8" fmla="*/ 2035429 h 3282950"/>
                      <a:gd name="connsiteX9" fmla="*/ 3282950 w 3282950"/>
                      <a:gd name="connsiteY9" fmla="*/ 2626360 h 3282950"/>
                      <a:gd name="connsiteX10" fmla="*/ 3282950 w 3282950"/>
                      <a:gd name="connsiteY10" fmla="*/ 3282950 h 3282950"/>
                      <a:gd name="connsiteX11" fmla="*/ 2626360 w 3282950"/>
                      <a:gd name="connsiteY11" fmla="*/ 3282950 h 3282950"/>
                      <a:gd name="connsiteX12" fmla="*/ 2002600 w 3282950"/>
                      <a:gd name="connsiteY12" fmla="*/ 3282950 h 3282950"/>
                      <a:gd name="connsiteX13" fmla="*/ 1280351 w 3282950"/>
                      <a:gd name="connsiteY13" fmla="*/ 3282950 h 3282950"/>
                      <a:gd name="connsiteX14" fmla="*/ 558102 w 3282950"/>
                      <a:gd name="connsiteY14" fmla="*/ 3282950 h 3282950"/>
                      <a:gd name="connsiteX15" fmla="*/ 0 w 3282950"/>
                      <a:gd name="connsiteY15" fmla="*/ 3282950 h 3282950"/>
                      <a:gd name="connsiteX16" fmla="*/ 0 w 3282950"/>
                      <a:gd name="connsiteY16" fmla="*/ 2626360 h 3282950"/>
                      <a:gd name="connsiteX17" fmla="*/ 0 w 3282950"/>
                      <a:gd name="connsiteY17" fmla="*/ 2002600 h 3282950"/>
                      <a:gd name="connsiteX18" fmla="*/ 0 w 3282950"/>
                      <a:gd name="connsiteY18" fmla="*/ 1444498 h 3282950"/>
                      <a:gd name="connsiteX19" fmla="*/ 0 w 3282950"/>
                      <a:gd name="connsiteY19" fmla="*/ 853567 h 3282950"/>
                      <a:gd name="connsiteX20" fmla="*/ 0 w 3282950"/>
                      <a:gd name="connsiteY20" fmla="*/ 0 h 328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282950" h="3282950" extrusionOk="0">
                        <a:moveTo>
                          <a:pt x="0" y="0"/>
                        </a:moveTo>
                        <a:cubicBezTo>
                          <a:pt x="282354" y="25420"/>
                          <a:pt x="363706" y="14540"/>
                          <a:pt x="623761" y="0"/>
                        </a:cubicBezTo>
                        <a:cubicBezTo>
                          <a:pt x="883816" y="-14540"/>
                          <a:pt x="982192" y="5237"/>
                          <a:pt x="1181862" y="0"/>
                        </a:cubicBezTo>
                        <a:cubicBezTo>
                          <a:pt x="1381532" y="-5237"/>
                          <a:pt x="1661242" y="-7116"/>
                          <a:pt x="1904111" y="0"/>
                        </a:cubicBezTo>
                        <a:cubicBezTo>
                          <a:pt x="2146980" y="7116"/>
                          <a:pt x="2243003" y="-7688"/>
                          <a:pt x="2527872" y="0"/>
                        </a:cubicBezTo>
                        <a:cubicBezTo>
                          <a:pt x="2812741" y="7688"/>
                          <a:pt x="3110936" y="6475"/>
                          <a:pt x="3282950" y="0"/>
                        </a:cubicBezTo>
                        <a:cubicBezTo>
                          <a:pt x="3255743" y="179842"/>
                          <a:pt x="3313401" y="477347"/>
                          <a:pt x="3282950" y="722249"/>
                        </a:cubicBezTo>
                        <a:cubicBezTo>
                          <a:pt x="3252499" y="967151"/>
                          <a:pt x="3307923" y="1188113"/>
                          <a:pt x="3282950" y="1378839"/>
                        </a:cubicBezTo>
                        <a:cubicBezTo>
                          <a:pt x="3257978" y="1569565"/>
                          <a:pt x="3313959" y="1853577"/>
                          <a:pt x="3282950" y="2035429"/>
                        </a:cubicBezTo>
                        <a:cubicBezTo>
                          <a:pt x="3251942" y="2217281"/>
                          <a:pt x="3255312" y="2346469"/>
                          <a:pt x="3282950" y="2626360"/>
                        </a:cubicBezTo>
                        <a:cubicBezTo>
                          <a:pt x="3310588" y="2906251"/>
                          <a:pt x="3265421" y="2982010"/>
                          <a:pt x="3282950" y="3282950"/>
                        </a:cubicBezTo>
                        <a:cubicBezTo>
                          <a:pt x="3037310" y="3290606"/>
                          <a:pt x="2827759" y="3259952"/>
                          <a:pt x="2626360" y="3282950"/>
                        </a:cubicBezTo>
                        <a:cubicBezTo>
                          <a:pt x="2424961" y="3305949"/>
                          <a:pt x="2225396" y="3288592"/>
                          <a:pt x="2002600" y="3282950"/>
                        </a:cubicBezTo>
                        <a:cubicBezTo>
                          <a:pt x="1779804" y="3277308"/>
                          <a:pt x="1466151" y="3305361"/>
                          <a:pt x="1280351" y="3282950"/>
                        </a:cubicBezTo>
                        <a:cubicBezTo>
                          <a:pt x="1094551" y="3260539"/>
                          <a:pt x="782817" y="3284214"/>
                          <a:pt x="558102" y="3282950"/>
                        </a:cubicBezTo>
                        <a:cubicBezTo>
                          <a:pt x="333387" y="3281686"/>
                          <a:pt x="226325" y="3255747"/>
                          <a:pt x="0" y="3282950"/>
                        </a:cubicBezTo>
                        <a:cubicBezTo>
                          <a:pt x="-1225" y="3110674"/>
                          <a:pt x="8668" y="2834276"/>
                          <a:pt x="0" y="2626360"/>
                        </a:cubicBezTo>
                        <a:cubicBezTo>
                          <a:pt x="-8668" y="2418444"/>
                          <a:pt x="30340" y="2188937"/>
                          <a:pt x="0" y="2002600"/>
                        </a:cubicBezTo>
                        <a:cubicBezTo>
                          <a:pt x="-30340" y="1816263"/>
                          <a:pt x="9665" y="1568408"/>
                          <a:pt x="0" y="1444498"/>
                        </a:cubicBezTo>
                        <a:cubicBezTo>
                          <a:pt x="-9665" y="1320588"/>
                          <a:pt x="-6477" y="1122858"/>
                          <a:pt x="0" y="853567"/>
                        </a:cubicBezTo>
                        <a:cubicBezTo>
                          <a:pt x="6477" y="584276"/>
                          <a:pt x="30320" y="2979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49C087-8751-467E-0219-D2C80EABE2C9}"/>
              </a:ext>
            </a:extLst>
          </p:cNvPr>
          <p:cNvSpPr txBox="1"/>
          <p:nvPr/>
        </p:nvSpPr>
        <p:spPr>
          <a:xfrm>
            <a:off x="7788671" y="537507"/>
            <a:ext cx="4340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Source: Vettoretti et al., 2022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4A799F-17C2-4773-61C0-60E35CCE81B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1427" y="2430339"/>
            <a:ext cx="4315063" cy="19349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F58E790-5F2E-E9B4-F0AC-7FDC4E1F747B}"/>
              </a:ext>
            </a:extLst>
          </p:cNvPr>
          <p:cNvSpPr txBox="1"/>
          <p:nvPr/>
        </p:nvSpPr>
        <p:spPr>
          <a:xfrm>
            <a:off x="8300386" y="1165586"/>
            <a:ext cx="36216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Proposed a set of stochastic differential equations (SDEs) as the simple model that emulate AMOC transitions based on the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FitzHugh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-Nagumo model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F9A736-ED0D-0703-6912-DE5770B00589}"/>
              </a:ext>
            </a:extLst>
          </p:cNvPr>
          <p:cNvSpPr txBox="1"/>
          <p:nvPr/>
        </p:nvSpPr>
        <p:spPr>
          <a:xfrm>
            <a:off x="402331" y="722173"/>
            <a:ext cx="65333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Dansgaard-Oeschger (D-O) Events reported in Greenland ice cores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EE5EF14-1099-0F96-7768-F017D38C295B}"/>
              </a:ext>
            </a:extLst>
          </p:cNvPr>
          <p:cNvSpPr/>
          <p:nvPr/>
        </p:nvSpPr>
        <p:spPr>
          <a:xfrm>
            <a:off x="215153" y="689908"/>
            <a:ext cx="7255496" cy="2281024"/>
          </a:xfrm>
          <a:prstGeom prst="rect">
            <a:avLst/>
          </a:pr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282950"/>
                      <a:gd name="connsiteY0" fmla="*/ 0 h 3282950"/>
                      <a:gd name="connsiteX1" fmla="*/ 623761 w 3282950"/>
                      <a:gd name="connsiteY1" fmla="*/ 0 h 3282950"/>
                      <a:gd name="connsiteX2" fmla="*/ 1181862 w 3282950"/>
                      <a:gd name="connsiteY2" fmla="*/ 0 h 3282950"/>
                      <a:gd name="connsiteX3" fmla="*/ 1904111 w 3282950"/>
                      <a:gd name="connsiteY3" fmla="*/ 0 h 3282950"/>
                      <a:gd name="connsiteX4" fmla="*/ 2527872 w 3282950"/>
                      <a:gd name="connsiteY4" fmla="*/ 0 h 3282950"/>
                      <a:gd name="connsiteX5" fmla="*/ 3282950 w 3282950"/>
                      <a:gd name="connsiteY5" fmla="*/ 0 h 3282950"/>
                      <a:gd name="connsiteX6" fmla="*/ 3282950 w 3282950"/>
                      <a:gd name="connsiteY6" fmla="*/ 722249 h 3282950"/>
                      <a:gd name="connsiteX7" fmla="*/ 3282950 w 3282950"/>
                      <a:gd name="connsiteY7" fmla="*/ 1378839 h 3282950"/>
                      <a:gd name="connsiteX8" fmla="*/ 3282950 w 3282950"/>
                      <a:gd name="connsiteY8" fmla="*/ 2035429 h 3282950"/>
                      <a:gd name="connsiteX9" fmla="*/ 3282950 w 3282950"/>
                      <a:gd name="connsiteY9" fmla="*/ 2626360 h 3282950"/>
                      <a:gd name="connsiteX10" fmla="*/ 3282950 w 3282950"/>
                      <a:gd name="connsiteY10" fmla="*/ 3282950 h 3282950"/>
                      <a:gd name="connsiteX11" fmla="*/ 2626360 w 3282950"/>
                      <a:gd name="connsiteY11" fmla="*/ 3282950 h 3282950"/>
                      <a:gd name="connsiteX12" fmla="*/ 2002600 w 3282950"/>
                      <a:gd name="connsiteY12" fmla="*/ 3282950 h 3282950"/>
                      <a:gd name="connsiteX13" fmla="*/ 1280351 w 3282950"/>
                      <a:gd name="connsiteY13" fmla="*/ 3282950 h 3282950"/>
                      <a:gd name="connsiteX14" fmla="*/ 558102 w 3282950"/>
                      <a:gd name="connsiteY14" fmla="*/ 3282950 h 3282950"/>
                      <a:gd name="connsiteX15" fmla="*/ 0 w 3282950"/>
                      <a:gd name="connsiteY15" fmla="*/ 3282950 h 3282950"/>
                      <a:gd name="connsiteX16" fmla="*/ 0 w 3282950"/>
                      <a:gd name="connsiteY16" fmla="*/ 2626360 h 3282950"/>
                      <a:gd name="connsiteX17" fmla="*/ 0 w 3282950"/>
                      <a:gd name="connsiteY17" fmla="*/ 2002600 h 3282950"/>
                      <a:gd name="connsiteX18" fmla="*/ 0 w 3282950"/>
                      <a:gd name="connsiteY18" fmla="*/ 1444498 h 3282950"/>
                      <a:gd name="connsiteX19" fmla="*/ 0 w 3282950"/>
                      <a:gd name="connsiteY19" fmla="*/ 853567 h 3282950"/>
                      <a:gd name="connsiteX20" fmla="*/ 0 w 3282950"/>
                      <a:gd name="connsiteY20" fmla="*/ 0 h 328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282950" h="3282950" extrusionOk="0">
                        <a:moveTo>
                          <a:pt x="0" y="0"/>
                        </a:moveTo>
                        <a:cubicBezTo>
                          <a:pt x="282354" y="25420"/>
                          <a:pt x="363706" y="14540"/>
                          <a:pt x="623761" y="0"/>
                        </a:cubicBezTo>
                        <a:cubicBezTo>
                          <a:pt x="883816" y="-14540"/>
                          <a:pt x="982192" y="5237"/>
                          <a:pt x="1181862" y="0"/>
                        </a:cubicBezTo>
                        <a:cubicBezTo>
                          <a:pt x="1381532" y="-5237"/>
                          <a:pt x="1661242" y="-7116"/>
                          <a:pt x="1904111" y="0"/>
                        </a:cubicBezTo>
                        <a:cubicBezTo>
                          <a:pt x="2146980" y="7116"/>
                          <a:pt x="2243003" y="-7688"/>
                          <a:pt x="2527872" y="0"/>
                        </a:cubicBezTo>
                        <a:cubicBezTo>
                          <a:pt x="2812741" y="7688"/>
                          <a:pt x="3110936" y="6475"/>
                          <a:pt x="3282950" y="0"/>
                        </a:cubicBezTo>
                        <a:cubicBezTo>
                          <a:pt x="3255743" y="179842"/>
                          <a:pt x="3313401" y="477347"/>
                          <a:pt x="3282950" y="722249"/>
                        </a:cubicBezTo>
                        <a:cubicBezTo>
                          <a:pt x="3252499" y="967151"/>
                          <a:pt x="3307923" y="1188113"/>
                          <a:pt x="3282950" y="1378839"/>
                        </a:cubicBezTo>
                        <a:cubicBezTo>
                          <a:pt x="3257978" y="1569565"/>
                          <a:pt x="3313959" y="1853577"/>
                          <a:pt x="3282950" y="2035429"/>
                        </a:cubicBezTo>
                        <a:cubicBezTo>
                          <a:pt x="3251942" y="2217281"/>
                          <a:pt x="3255312" y="2346469"/>
                          <a:pt x="3282950" y="2626360"/>
                        </a:cubicBezTo>
                        <a:cubicBezTo>
                          <a:pt x="3310588" y="2906251"/>
                          <a:pt x="3265421" y="2982010"/>
                          <a:pt x="3282950" y="3282950"/>
                        </a:cubicBezTo>
                        <a:cubicBezTo>
                          <a:pt x="3037310" y="3290606"/>
                          <a:pt x="2827759" y="3259952"/>
                          <a:pt x="2626360" y="3282950"/>
                        </a:cubicBezTo>
                        <a:cubicBezTo>
                          <a:pt x="2424961" y="3305949"/>
                          <a:pt x="2225396" y="3288592"/>
                          <a:pt x="2002600" y="3282950"/>
                        </a:cubicBezTo>
                        <a:cubicBezTo>
                          <a:pt x="1779804" y="3277308"/>
                          <a:pt x="1466151" y="3305361"/>
                          <a:pt x="1280351" y="3282950"/>
                        </a:cubicBezTo>
                        <a:cubicBezTo>
                          <a:pt x="1094551" y="3260539"/>
                          <a:pt x="782817" y="3284214"/>
                          <a:pt x="558102" y="3282950"/>
                        </a:cubicBezTo>
                        <a:cubicBezTo>
                          <a:pt x="333387" y="3281686"/>
                          <a:pt x="226325" y="3255747"/>
                          <a:pt x="0" y="3282950"/>
                        </a:cubicBezTo>
                        <a:cubicBezTo>
                          <a:pt x="-1225" y="3110674"/>
                          <a:pt x="8668" y="2834276"/>
                          <a:pt x="0" y="2626360"/>
                        </a:cubicBezTo>
                        <a:cubicBezTo>
                          <a:pt x="-8668" y="2418444"/>
                          <a:pt x="30340" y="2188937"/>
                          <a:pt x="0" y="2002600"/>
                        </a:cubicBezTo>
                        <a:cubicBezTo>
                          <a:pt x="-30340" y="1816263"/>
                          <a:pt x="9665" y="1568408"/>
                          <a:pt x="0" y="1444498"/>
                        </a:cubicBezTo>
                        <a:cubicBezTo>
                          <a:pt x="-9665" y="1320588"/>
                          <a:pt x="-6477" y="1122858"/>
                          <a:pt x="0" y="853567"/>
                        </a:cubicBezTo>
                        <a:cubicBezTo>
                          <a:pt x="6477" y="584276"/>
                          <a:pt x="30320" y="2979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54D00E-59CD-9AB8-16A2-98D6A40226D3}"/>
              </a:ext>
            </a:extLst>
          </p:cNvPr>
          <p:cNvSpPr txBox="1"/>
          <p:nvPr/>
        </p:nvSpPr>
        <p:spPr>
          <a:xfrm>
            <a:off x="272712" y="3167691"/>
            <a:ext cx="72554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Community Earth System Model (CESM) is a computationally expensive climate model that can reproduce observations. Under glacial boundary conditions, CESM reproduces the observed structure of Dansgaard-Oeschger (D-O) events, which is closely linked to AMOC strength.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9F1974-1622-2807-4741-84C6122750A7}"/>
              </a:ext>
            </a:extLst>
          </p:cNvPr>
          <p:cNvSpPr txBox="1"/>
          <p:nvPr/>
        </p:nvSpPr>
        <p:spPr>
          <a:xfrm>
            <a:off x="5857655" y="2589054"/>
            <a:ext cx="16193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(Data Source: NGRIP)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6FA36D5-F81C-895F-D72A-1325737D7975}"/>
              </a:ext>
            </a:extLst>
          </p:cNvPr>
          <p:cNvCxnSpPr>
            <a:cxnSpLocks/>
          </p:cNvCxnSpPr>
          <p:nvPr/>
        </p:nvCxnSpPr>
        <p:spPr>
          <a:xfrm>
            <a:off x="10111190" y="906839"/>
            <a:ext cx="0" cy="25874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A77C2EC-2C8F-DF56-2346-576499C30EEF}"/>
              </a:ext>
            </a:extLst>
          </p:cNvPr>
          <p:cNvSpPr txBox="1"/>
          <p:nvPr/>
        </p:nvSpPr>
        <p:spPr>
          <a:xfrm>
            <a:off x="5805529" y="1083321"/>
            <a:ext cx="18592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Abrupt warming and gradual cooling</a:t>
            </a:r>
            <a:endParaRPr lang="en-GB" sz="1400" dirty="0"/>
          </a:p>
        </p:txBody>
      </p:sp>
      <p:pic>
        <p:nvPicPr>
          <p:cNvPr id="3084" name="Picture 12">
            <a:extLst>
              <a:ext uri="{FF2B5EF4-FFF2-40B4-BE49-F238E27FC236}">
                <a16:creationId xmlns:a16="http://schemas.microsoft.com/office/drawing/2014/main" id="{BDE59928-6E95-9E39-744A-9C59EF2DB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385" y="4552826"/>
            <a:ext cx="3448050" cy="222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552501-0FA9-440B-40A5-3C760326D951}"/>
              </a:ext>
            </a:extLst>
          </p:cNvPr>
          <p:cNvSpPr txBox="1"/>
          <p:nvPr/>
        </p:nvSpPr>
        <p:spPr>
          <a:xfrm>
            <a:off x="4075401" y="6536302"/>
            <a:ext cx="36575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(Data Source: Vettoretti et al., 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 Geoscience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2022)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F2C4C0E-75E4-9EB8-76DB-043A63B560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349" y="4421249"/>
            <a:ext cx="7498223" cy="172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40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8F425-18A4-086A-9797-E82A11652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>
            <a:extLst>
              <a:ext uri="{FF2B5EF4-FFF2-40B4-BE49-F238E27FC236}">
                <a16:creationId xmlns:a16="http://schemas.microsoft.com/office/drawing/2014/main" id="{6581E720-5FE0-A018-AB3F-141A6A0DF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23" y="999160"/>
            <a:ext cx="5604750" cy="199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5B412D-C111-E10F-BFC5-5841C424DD2E}"/>
              </a:ext>
            </a:extLst>
          </p:cNvPr>
          <p:cNvSpPr txBox="1"/>
          <p:nvPr/>
        </p:nvSpPr>
        <p:spPr>
          <a:xfrm>
            <a:off x="3741419" y="-44406"/>
            <a:ext cx="4709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and Dataset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D6224B-E2E2-0F77-239E-0DE2D5D2C37A}"/>
              </a:ext>
            </a:extLst>
          </p:cNvPr>
          <p:cNvSpPr/>
          <p:nvPr/>
        </p:nvSpPr>
        <p:spPr>
          <a:xfrm>
            <a:off x="62752" y="537508"/>
            <a:ext cx="7602071" cy="6243528"/>
          </a:xfrm>
          <a:prstGeom prst="rect">
            <a:avLst/>
          </a:pr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282950"/>
                      <a:gd name="connsiteY0" fmla="*/ 0 h 3282950"/>
                      <a:gd name="connsiteX1" fmla="*/ 623761 w 3282950"/>
                      <a:gd name="connsiteY1" fmla="*/ 0 h 3282950"/>
                      <a:gd name="connsiteX2" fmla="*/ 1181862 w 3282950"/>
                      <a:gd name="connsiteY2" fmla="*/ 0 h 3282950"/>
                      <a:gd name="connsiteX3" fmla="*/ 1904111 w 3282950"/>
                      <a:gd name="connsiteY3" fmla="*/ 0 h 3282950"/>
                      <a:gd name="connsiteX4" fmla="*/ 2527872 w 3282950"/>
                      <a:gd name="connsiteY4" fmla="*/ 0 h 3282950"/>
                      <a:gd name="connsiteX5" fmla="*/ 3282950 w 3282950"/>
                      <a:gd name="connsiteY5" fmla="*/ 0 h 3282950"/>
                      <a:gd name="connsiteX6" fmla="*/ 3282950 w 3282950"/>
                      <a:gd name="connsiteY6" fmla="*/ 722249 h 3282950"/>
                      <a:gd name="connsiteX7" fmla="*/ 3282950 w 3282950"/>
                      <a:gd name="connsiteY7" fmla="*/ 1378839 h 3282950"/>
                      <a:gd name="connsiteX8" fmla="*/ 3282950 w 3282950"/>
                      <a:gd name="connsiteY8" fmla="*/ 2035429 h 3282950"/>
                      <a:gd name="connsiteX9" fmla="*/ 3282950 w 3282950"/>
                      <a:gd name="connsiteY9" fmla="*/ 2626360 h 3282950"/>
                      <a:gd name="connsiteX10" fmla="*/ 3282950 w 3282950"/>
                      <a:gd name="connsiteY10" fmla="*/ 3282950 h 3282950"/>
                      <a:gd name="connsiteX11" fmla="*/ 2626360 w 3282950"/>
                      <a:gd name="connsiteY11" fmla="*/ 3282950 h 3282950"/>
                      <a:gd name="connsiteX12" fmla="*/ 2002600 w 3282950"/>
                      <a:gd name="connsiteY12" fmla="*/ 3282950 h 3282950"/>
                      <a:gd name="connsiteX13" fmla="*/ 1280351 w 3282950"/>
                      <a:gd name="connsiteY13" fmla="*/ 3282950 h 3282950"/>
                      <a:gd name="connsiteX14" fmla="*/ 558102 w 3282950"/>
                      <a:gd name="connsiteY14" fmla="*/ 3282950 h 3282950"/>
                      <a:gd name="connsiteX15" fmla="*/ 0 w 3282950"/>
                      <a:gd name="connsiteY15" fmla="*/ 3282950 h 3282950"/>
                      <a:gd name="connsiteX16" fmla="*/ 0 w 3282950"/>
                      <a:gd name="connsiteY16" fmla="*/ 2626360 h 3282950"/>
                      <a:gd name="connsiteX17" fmla="*/ 0 w 3282950"/>
                      <a:gd name="connsiteY17" fmla="*/ 2002600 h 3282950"/>
                      <a:gd name="connsiteX18" fmla="*/ 0 w 3282950"/>
                      <a:gd name="connsiteY18" fmla="*/ 1444498 h 3282950"/>
                      <a:gd name="connsiteX19" fmla="*/ 0 w 3282950"/>
                      <a:gd name="connsiteY19" fmla="*/ 853567 h 3282950"/>
                      <a:gd name="connsiteX20" fmla="*/ 0 w 3282950"/>
                      <a:gd name="connsiteY20" fmla="*/ 0 h 328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282950" h="3282950" extrusionOk="0">
                        <a:moveTo>
                          <a:pt x="0" y="0"/>
                        </a:moveTo>
                        <a:cubicBezTo>
                          <a:pt x="282354" y="25420"/>
                          <a:pt x="363706" y="14540"/>
                          <a:pt x="623761" y="0"/>
                        </a:cubicBezTo>
                        <a:cubicBezTo>
                          <a:pt x="883816" y="-14540"/>
                          <a:pt x="982192" y="5237"/>
                          <a:pt x="1181862" y="0"/>
                        </a:cubicBezTo>
                        <a:cubicBezTo>
                          <a:pt x="1381532" y="-5237"/>
                          <a:pt x="1661242" y="-7116"/>
                          <a:pt x="1904111" y="0"/>
                        </a:cubicBezTo>
                        <a:cubicBezTo>
                          <a:pt x="2146980" y="7116"/>
                          <a:pt x="2243003" y="-7688"/>
                          <a:pt x="2527872" y="0"/>
                        </a:cubicBezTo>
                        <a:cubicBezTo>
                          <a:pt x="2812741" y="7688"/>
                          <a:pt x="3110936" y="6475"/>
                          <a:pt x="3282950" y="0"/>
                        </a:cubicBezTo>
                        <a:cubicBezTo>
                          <a:pt x="3255743" y="179842"/>
                          <a:pt x="3313401" y="477347"/>
                          <a:pt x="3282950" y="722249"/>
                        </a:cubicBezTo>
                        <a:cubicBezTo>
                          <a:pt x="3252499" y="967151"/>
                          <a:pt x="3307923" y="1188113"/>
                          <a:pt x="3282950" y="1378839"/>
                        </a:cubicBezTo>
                        <a:cubicBezTo>
                          <a:pt x="3257978" y="1569565"/>
                          <a:pt x="3313959" y="1853577"/>
                          <a:pt x="3282950" y="2035429"/>
                        </a:cubicBezTo>
                        <a:cubicBezTo>
                          <a:pt x="3251942" y="2217281"/>
                          <a:pt x="3255312" y="2346469"/>
                          <a:pt x="3282950" y="2626360"/>
                        </a:cubicBezTo>
                        <a:cubicBezTo>
                          <a:pt x="3310588" y="2906251"/>
                          <a:pt x="3265421" y="2982010"/>
                          <a:pt x="3282950" y="3282950"/>
                        </a:cubicBezTo>
                        <a:cubicBezTo>
                          <a:pt x="3037310" y="3290606"/>
                          <a:pt x="2827759" y="3259952"/>
                          <a:pt x="2626360" y="3282950"/>
                        </a:cubicBezTo>
                        <a:cubicBezTo>
                          <a:pt x="2424961" y="3305949"/>
                          <a:pt x="2225396" y="3288592"/>
                          <a:pt x="2002600" y="3282950"/>
                        </a:cubicBezTo>
                        <a:cubicBezTo>
                          <a:pt x="1779804" y="3277308"/>
                          <a:pt x="1466151" y="3305361"/>
                          <a:pt x="1280351" y="3282950"/>
                        </a:cubicBezTo>
                        <a:cubicBezTo>
                          <a:pt x="1094551" y="3260539"/>
                          <a:pt x="782817" y="3284214"/>
                          <a:pt x="558102" y="3282950"/>
                        </a:cubicBezTo>
                        <a:cubicBezTo>
                          <a:pt x="333387" y="3281686"/>
                          <a:pt x="226325" y="3255747"/>
                          <a:pt x="0" y="3282950"/>
                        </a:cubicBezTo>
                        <a:cubicBezTo>
                          <a:pt x="-1225" y="3110674"/>
                          <a:pt x="8668" y="2834276"/>
                          <a:pt x="0" y="2626360"/>
                        </a:cubicBezTo>
                        <a:cubicBezTo>
                          <a:pt x="-8668" y="2418444"/>
                          <a:pt x="30340" y="2188937"/>
                          <a:pt x="0" y="2002600"/>
                        </a:cubicBezTo>
                        <a:cubicBezTo>
                          <a:pt x="-30340" y="1816263"/>
                          <a:pt x="9665" y="1568408"/>
                          <a:pt x="0" y="1444498"/>
                        </a:cubicBezTo>
                        <a:cubicBezTo>
                          <a:pt x="-9665" y="1320588"/>
                          <a:pt x="-6477" y="1122858"/>
                          <a:pt x="0" y="853567"/>
                        </a:cubicBezTo>
                        <a:cubicBezTo>
                          <a:pt x="6477" y="584276"/>
                          <a:pt x="30320" y="2979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E91B53-C142-9F10-1FD1-04AC1AB3E4BB}"/>
              </a:ext>
            </a:extLst>
          </p:cNvPr>
          <p:cNvSpPr/>
          <p:nvPr/>
        </p:nvSpPr>
        <p:spPr>
          <a:xfrm>
            <a:off x="7788671" y="537507"/>
            <a:ext cx="4340577" cy="6243528"/>
          </a:xfrm>
          <a:prstGeom prst="rect">
            <a:avLst/>
          </a:pr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282950"/>
                      <a:gd name="connsiteY0" fmla="*/ 0 h 3282950"/>
                      <a:gd name="connsiteX1" fmla="*/ 623761 w 3282950"/>
                      <a:gd name="connsiteY1" fmla="*/ 0 h 3282950"/>
                      <a:gd name="connsiteX2" fmla="*/ 1181862 w 3282950"/>
                      <a:gd name="connsiteY2" fmla="*/ 0 h 3282950"/>
                      <a:gd name="connsiteX3" fmla="*/ 1904111 w 3282950"/>
                      <a:gd name="connsiteY3" fmla="*/ 0 h 3282950"/>
                      <a:gd name="connsiteX4" fmla="*/ 2527872 w 3282950"/>
                      <a:gd name="connsiteY4" fmla="*/ 0 h 3282950"/>
                      <a:gd name="connsiteX5" fmla="*/ 3282950 w 3282950"/>
                      <a:gd name="connsiteY5" fmla="*/ 0 h 3282950"/>
                      <a:gd name="connsiteX6" fmla="*/ 3282950 w 3282950"/>
                      <a:gd name="connsiteY6" fmla="*/ 722249 h 3282950"/>
                      <a:gd name="connsiteX7" fmla="*/ 3282950 w 3282950"/>
                      <a:gd name="connsiteY7" fmla="*/ 1378839 h 3282950"/>
                      <a:gd name="connsiteX8" fmla="*/ 3282950 w 3282950"/>
                      <a:gd name="connsiteY8" fmla="*/ 2035429 h 3282950"/>
                      <a:gd name="connsiteX9" fmla="*/ 3282950 w 3282950"/>
                      <a:gd name="connsiteY9" fmla="*/ 2626360 h 3282950"/>
                      <a:gd name="connsiteX10" fmla="*/ 3282950 w 3282950"/>
                      <a:gd name="connsiteY10" fmla="*/ 3282950 h 3282950"/>
                      <a:gd name="connsiteX11" fmla="*/ 2626360 w 3282950"/>
                      <a:gd name="connsiteY11" fmla="*/ 3282950 h 3282950"/>
                      <a:gd name="connsiteX12" fmla="*/ 2002600 w 3282950"/>
                      <a:gd name="connsiteY12" fmla="*/ 3282950 h 3282950"/>
                      <a:gd name="connsiteX13" fmla="*/ 1280351 w 3282950"/>
                      <a:gd name="connsiteY13" fmla="*/ 3282950 h 3282950"/>
                      <a:gd name="connsiteX14" fmla="*/ 558102 w 3282950"/>
                      <a:gd name="connsiteY14" fmla="*/ 3282950 h 3282950"/>
                      <a:gd name="connsiteX15" fmla="*/ 0 w 3282950"/>
                      <a:gd name="connsiteY15" fmla="*/ 3282950 h 3282950"/>
                      <a:gd name="connsiteX16" fmla="*/ 0 w 3282950"/>
                      <a:gd name="connsiteY16" fmla="*/ 2626360 h 3282950"/>
                      <a:gd name="connsiteX17" fmla="*/ 0 w 3282950"/>
                      <a:gd name="connsiteY17" fmla="*/ 2002600 h 3282950"/>
                      <a:gd name="connsiteX18" fmla="*/ 0 w 3282950"/>
                      <a:gd name="connsiteY18" fmla="*/ 1444498 h 3282950"/>
                      <a:gd name="connsiteX19" fmla="*/ 0 w 3282950"/>
                      <a:gd name="connsiteY19" fmla="*/ 853567 h 3282950"/>
                      <a:gd name="connsiteX20" fmla="*/ 0 w 3282950"/>
                      <a:gd name="connsiteY20" fmla="*/ 0 h 328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282950" h="3282950" extrusionOk="0">
                        <a:moveTo>
                          <a:pt x="0" y="0"/>
                        </a:moveTo>
                        <a:cubicBezTo>
                          <a:pt x="282354" y="25420"/>
                          <a:pt x="363706" y="14540"/>
                          <a:pt x="623761" y="0"/>
                        </a:cubicBezTo>
                        <a:cubicBezTo>
                          <a:pt x="883816" y="-14540"/>
                          <a:pt x="982192" y="5237"/>
                          <a:pt x="1181862" y="0"/>
                        </a:cubicBezTo>
                        <a:cubicBezTo>
                          <a:pt x="1381532" y="-5237"/>
                          <a:pt x="1661242" y="-7116"/>
                          <a:pt x="1904111" y="0"/>
                        </a:cubicBezTo>
                        <a:cubicBezTo>
                          <a:pt x="2146980" y="7116"/>
                          <a:pt x="2243003" y="-7688"/>
                          <a:pt x="2527872" y="0"/>
                        </a:cubicBezTo>
                        <a:cubicBezTo>
                          <a:pt x="2812741" y="7688"/>
                          <a:pt x="3110936" y="6475"/>
                          <a:pt x="3282950" y="0"/>
                        </a:cubicBezTo>
                        <a:cubicBezTo>
                          <a:pt x="3255743" y="179842"/>
                          <a:pt x="3313401" y="477347"/>
                          <a:pt x="3282950" y="722249"/>
                        </a:cubicBezTo>
                        <a:cubicBezTo>
                          <a:pt x="3252499" y="967151"/>
                          <a:pt x="3307923" y="1188113"/>
                          <a:pt x="3282950" y="1378839"/>
                        </a:cubicBezTo>
                        <a:cubicBezTo>
                          <a:pt x="3257978" y="1569565"/>
                          <a:pt x="3313959" y="1853577"/>
                          <a:pt x="3282950" y="2035429"/>
                        </a:cubicBezTo>
                        <a:cubicBezTo>
                          <a:pt x="3251942" y="2217281"/>
                          <a:pt x="3255312" y="2346469"/>
                          <a:pt x="3282950" y="2626360"/>
                        </a:cubicBezTo>
                        <a:cubicBezTo>
                          <a:pt x="3310588" y="2906251"/>
                          <a:pt x="3265421" y="2982010"/>
                          <a:pt x="3282950" y="3282950"/>
                        </a:cubicBezTo>
                        <a:cubicBezTo>
                          <a:pt x="3037310" y="3290606"/>
                          <a:pt x="2827759" y="3259952"/>
                          <a:pt x="2626360" y="3282950"/>
                        </a:cubicBezTo>
                        <a:cubicBezTo>
                          <a:pt x="2424961" y="3305949"/>
                          <a:pt x="2225396" y="3288592"/>
                          <a:pt x="2002600" y="3282950"/>
                        </a:cubicBezTo>
                        <a:cubicBezTo>
                          <a:pt x="1779804" y="3277308"/>
                          <a:pt x="1466151" y="3305361"/>
                          <a:pt x="1280351" y="3282950"/>
                        </a:cubicBezTo>
                        <a:cubicBezTo>
                          <a:pt x="1094551" y="3260539"/>
                          <a:pt x="782817" y="3284214"/>
                          <a:pt x="558102" y="3282950"/>
                        </a:cubicBezTo>
                        <a:cubicBezTo>
                          <a:pt x="333387" y="3281686"/>
                          <a:pt x="226325" y="3255747"/>
                          <a:pt x="0" y="3282950"/>
                        </a:cubicBezTo>
                        <a:cubicBezTo>
                          <a:pt x="-1225" y="3110674"/>
                          <a:pt x="8668" y="2834276"/>
                          <a:pt x="0" y="2626360"/>
                        </a:cubicBezTo>
                        <a:cubicBezTo>
                          <a:pt x="-8668" y="2418444"/>
                          <a:pt x="30340" y="2188937"/>
                          <a:pt x="0" y="2002600"/>
                        </a:cubicBezTo>
                        <a:cubicBezTo>
                          <a:pt x="-30340" y="1816263"/>
                          <a:pt x="9665" y="1568408"/>
                          <a:pt x="0" y="1444498"/>
                        </a:cubicBezTo>
                        <a:cubicBezTo>
                          <a:pt x="-9665" y="1320588"/>
                          <a:pt x="-6477" y="1122858"/>
                          <a:pt x="0" y="853567"/>
                        </a:cubicBezTo>
                        <a:cubicBezTo>
                          <a:pt x="6477" y="584276"/>
                          <a:pt x="30320" y="2979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D2A832-8727-ADD3-789C-B5569C4663EC}"/>
              </a:ext>
            </a:extLst>
          </p:cNvPr>
          <p:cNvSpPr txBox="1"/>
          <p:nvPr/>
        </p:nvSpPr>
        <p:spPr>
          <a:xfrm>
            <a:off x="7788671" y="537507"/>
            <a:ext cx="4340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Source: Vettoretti et al., 2022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6FD705-F186-2D4F-3120-E24804FB755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1427" y="2430339"/>
            <a:ext cx="4315063" cy="19349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69D672F-5576-B8D5-67CC-61B36FEC908C}"/>
              </a:ext>
            </a:extLst>
          </p:cNvPr>
          <p:cNvSpPr txBox="1"/>
          <p:nvPr/>
        </p:nvSpPr>
        <p:spPr>
          <a:xfrm>
            <a:off x="8300386" y="1165586"/>
            <a:ext cx="36216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Proposed a set of stochastic differential equations as the simple model that emulate AMOC transitions based on the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FitzHugh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-Nagumo model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24DF4E-0D4C-EA2F-654D-58F9A16A9B21}"/>
              </a:ext>
            </a:extLst>
          </p:cNvPr>
          <p:cNvSpPr txBox="1"/>
          <p:nvPr/>
        </p:nvSpPr>
        <p:spPr>
          <a:xfrm>
            <a:off x="402331" y="722173"/>
            <a:ext cx="65333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Dansgaard-Oeschger (D-O) Events reported in Greenland ice cores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466F61-3431-4528-E703-6AB758AE6A7E}"/>
              </a:ext>
            </a:extLst>
          </p:cNvPr>
          <p:cNvSpPr/>
          <p:nvPr/>
        </p:nvSpPr>
        <p:spPr>
          <a:xfrm>
            <a:off x="215153" y="689908"/>
            <a:ext cx="7255496" cy="2281024"/>
          </a:xfrm>
          <a:prstGeom prst="rect">
            <a:avLst/>
          </a:pr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282950"/>
                      <a:gd name="connsiteY0" fmla="*/ 0 h 3282950"/>
                      <a:gd name="connsiteX1" fmla="*/ 623761 w 3282950"/>
                      <a:gd name="connsiteY1" fmla="*/ 0 h 3282950"/>
                      <a:gd name="connsiteX2" fmla="*/ 1181862 w 3282950"/>
                      <a:gd name="connsiteY2" fmla="*/ 0 h 3282950"/>
                      <a:gd name="connsiteX3" fmla="*/ 1904111 w 3282950"/>
                      <a:gd name="connsiteY3" fmla="*/ 0 h 3282950"/>
                      <a:gd name="connsiteX4" fmla="*/ 2527872 w 3282950"/>
                      <a:gd name="connsiteY4" fmla="*/ 0 h 3282950"/>
                      <a:gd name="connsiteX5" fmla="*/ 3282950 w 3282950"/>
                      <a:gd name="connsiteY5" fmla="*/ 0 h 3282950"/>
                      <a:gd name="connsiteX6" fmla="*/ 3282950 w 3282950"/>
                      <a:gd name="connsiteY6" fmla="*/ 722249 h 3282950"/>
                      <a:gd name="connsiteX7" fmla="*/ 3282950 w 3282950"/>
                      <a:gd name="connsiteY7" fmla="*/ 1378839 h 3282950"/>
                      <a:gd name="connsiteX8" fmla="*/ 3282950 w 3282950"/>
                      <a:gd name="connsiteY8" fmla="*/ 2035429 h 3282950"/>
                      <a:gd name="connsiteX9" fmla="*/ 3282950 w 3282950"/>
                      <a:gd name="connsiteY9" fmla="*/ 2626360 h 3282950"/>
                      <a:gd name="connsiteX10" fmla="*/ 3282950 w 3282950"/>
                      <a:gd name="connsiteY10" fmla="*/ 3282950 h 3282950"/>
                      <a:gd name="connsiteX11" fmla="*/ 2626360 w 3282950"/>
                      <a:gd name="connsiteY11" fmla="*/ 3282950 h 3282950"/>
                      <a:gd name="connsiteX12" fmla="*/ 2002600 w 3282950"/>
                      <a:gd name="connsiteY12" fmla="*/ 3282950 h 3282950"/>
                      <a:gd name="connsiteX13" fmla="*/ 1280351 w 3282950"/>
                      <a:gd name="connsiteY13" fmla="*/ 3282950 h 3282950"/>
                      <a:gd name="connsiteX14" fmla="*/ 558102 w 3282950"/>
                      <a:gd name="connsiteY14" fmla="*/ 3282950 h 3282950"/>
                      <a:gd name="connsiteX15" fmla="*/ 0 w 3282950"/>
                      <a:gd name="connsiteY15" fmla="*/ 3282950 h 3282950"/>
                      <a:gd name="connsiteX16" fmla="*/ 0 w 3282950"/>
                      <a:gd name="connsiteY16" fmla="*/ 2626360 h 3282950"/>
                      <a:gd name="connsiteX17" fmla="*/ 0 w 3282950"/>
                      <a:gd name="connsiteY17" fmla="*/ 2002600 h 3282950"/>
                      <a:gd name="connsiteX18" fmla="*/ 0 w 3282950"/>
                      <a:gd name="connsiteY18" fmla="*/ 1444498 h 3282950"/>
                      <a:gd name="connsiteX19" fmla="*/ 0 w 3282950"/>
                      <a:gd name="connsiteY19" fmla="*/ 853567 h 3282950"/>
                      <a:gd name="connsiteX20" fmla="*/ 0 w 3282950"/>
                      <a:gd name="connsiteY20" fmla="*/ 0 h 328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282950" h="3282950" extrusionOk="0">
                        <a:moveTo>
                          <a:pt x="0" y="0"/>
                        </a:moveTo>
                        <a:cubicBezTo>
                          <a:pt x="282354" y="25420"/>
                          <a:pt x="363706" y="14540"/>
                          <a:pt x="623761" y="0"/>
                        </a:cubicBezTo>
                        <a:cubicBezTo>
                          <a:pt x="883816" y="-14540"/>
                          <a:pt x="982192" y="5237"/>
                          <a:pt x="1181862" y="0"/>
                        </a:cubicBezTo>
                        <a:cubicBezTo>
                          <a:pt x="1381532" y="-5237"/>
                          <a:pt x="1661242" y="-7116"/>
                          <a:pt x="1904111" y="0"/>
                        </a:cubicBezTo>
                        <a:cubicBezTo>
                          <a:pt x="2146980" y="7116"/>
                          <a:pt x="2243003" y="-7688"/>
                          <a:pt x="2527872" y="0"/>
                        </a:cubicBezTo>
                        <a:cubicBezTo>
                          <a:pt x="2812741" y="7688"/>
                          <a:pt x="3110936" y="6475"/>
                          <a:pt x="3282950" y="0"/>
                        </a:cubicBezTo>
                        <a:cubicBezTo>
                          <a:pt x="3255743" y="179842"/>
                          <a:pt x="3313401" y="477347"/>
                          <a:pt x="3282950" y="722249"/>
                        </a:cubicBezTo>
                        <a:cubicBezTo>
                          <a:pt x="3252499" y="967151"/>
                          <a:pt x="3307923" y="1188113"/>
                          <a:pt x="3282950" y="1378839"/>
                        </a:cubicBezTo>
                        <a:cubicBezTo>
                          <a:pt x="3257978" y="1569565"/>
                          <a:pt x="3313959" y="1853577"/>
                          <a:pt x="3282950" y="2035429"/>
                        </a:cubicBezTo>
                        <a:cubicBezTo>
                          <a:pt x="3251942" y="2217281"/>
                          <a:pt x="3255312" y="2346469"/>
                          <a:pt x="3282950" y="2626360"/>
                        </a:cubicBezTo>
                        <a:cubicBezTo>
                          <a:pt x="3310588" y="2906251"/>
                          <a:pt x="3265421" y="2982010"/>
                          <a:pt x="3282950" y="3282950"/>
                        </a:cubicBezTo>
                        <a:cubicBezTo>
                          <a:pt x="3037310" y="3290606"/>
                          <a:pt x="2827759" y="3259952"/>
                          <a:pt x="2626360" y="3282950"/>
                        </a:cubicBezTo>
                        <a:cubicBezTo>
                          <a:pt x="2424961" y="3305949"/>
                          <a:pt x="2225396" y="3288592"/>
                          <a:pt x="2002600" y="3282950"/>
                        </a:cubicBezTo>
                        <a:cubicBezTo>
                          <a:pt x="1779804" y="3277308"/>
                          <a:pt x="1466151" y="3305361"/>
                          <a:pt x="1280351" y="3282950"/>
                        </a:cubicBezTo>
                        <a:cubicBezTo>
                          <a:pt x="1094551" y="3260539"/>
                          <a:pt x="782817" y="3284214"/>
                          <a:pt x="558102" y="3282950"/>
                        </a:cubicBezTo>
                        <a:cubicBezTo>
                          <a:pt x="333387" y="3281686"/>
                          <a:pt x="226325" y="3255747"/>
                          <a:pt x="0" y="3282950"/>
                        </a:cubicBezTo>
                        <a:cubicBezTo>
                          <a:pt x="-1225" y="3110674"/>
                          <a:pt x="8668" y="2834276"/>
                          <a:pt x="0" y="2626360"/>
                        </a:cubicBezTo>
                        <a:cubicBezTo>
                          <a:pt x="-8668" y="2418444"/>
                          <a:pt x="30340" y="2188937"/>
                          <a:pt x="0" y="2002600"/>
                        </a:cubicBezTo>
                        <a:cubicBezTo>
                          <a:pt x="-30340" y="1816263"/>
                          <a:pt x="9665" y="1568408"/>
                          <a:pt x="0" y="1444498"/>
                        </a:cubicBezTo>
                        <a:cubicBezTo>
                          <a:pt x="-9665" y="1320588"/>
                          <a:pt x="-6477" y="1122858"/>
                          <a:pt x="0" y="853567"/>
                        </a:cubicBezTo>
                        <a:cubicBezTo>
                          <a:pt x="6477" y="584276"/>
                          <a:pt x="30320" y="2979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6D8FBE8-114D-A96A-DF3C-72B9A7DC2632}"/>
              </a:ext>
            </a:extLst>
          </p:cNvPr>
          <p:cNvSpPr txBox="1"/>
          <p:nvPr/>
        </p:nvSpPr>
        <p:spPr>
          <a:xfrm>
            <a:off x="154057" y="2955669"/>
            <a:ext cx="72554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Community Earth System Model (CESM) is a computationally expensive climate model that can reproduce observations. Under glacial boundary conditions, CESM reproduces the observed structure of Dansgaard-Oeschger (D-O) events, which is closely linked to AMOC strength.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A087B3-48B4-DCE5-BC03-9409673B8970}"/>
              </a:ext>
            </a:extLst>
          </p:cNvPr>
          <p:cNvSpPr txBox="1"/>
          <p:nvPr/>
        </p:nvSpPr>
        <p:spPr>
          <a:xfrm>
            <a:off x="5857655" y="2589054"/>
            <a:ext cx="16193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(Data Source: NGRIP)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82ED2B9-794C-B603-1869-3C5DF40AF067}"/>
              </a:ext>
            </a:extLst>
          </p:cNvPr>
          <p:cNvCxnSpPr>
            <a:cxnSpLocks/>
          </p:cNvCxnSpPr>
          <p:nvPr/>
        </p:nvCxnSpPr>
        <p:spPr>
          <a:xfrm>
            <a:off x="10111190" y="906839"/>
            <a:ext cx="0" cy="25874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BA7FBEA-BBF9-8D32-C6F8-1DB61D1AE31B}"/>
              </a:ext>
            </a:extLst>
          </p:cNvPr>
          <p:cNvSpPr txBox="1"/>
          <p:nvPr/>
        </p:nvSpPr>
        <p:spPr>
          <a:xfrm>
            <a:off x="5805529" y="1083321"/>
            <a:ext cx="18592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Abrupt warming and gradual cooling</a:t>
            </a:r>
            <a:endParaRPr lang="en-GB" sz="1400" dirty="0"/>
          </a:p>
        </p:txBody>
      </p:sp>
      <p:pic>
        <p:nvPicPr>
          <p:cNvPr id="3084" name="Picture 12">
            <a:extLst>
              <a:ext uri="{FF2B5EF4-FFF2-40B4-BE49-F238E27FC236}">
                <a16:creationId xmlns:a16="http://schemas.microsoft.com/office/drawing/2014/main" id="{588112B2-11EA-6473-ECAA-2680E7C5F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385" y="4552826"/>
            <a:ext cx="3448050" cy="222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71307A-621B-208D-9F42-5AAF94A8FF14}"/>
              </a:ext>
            </a:extLst>
          </p:cNvPr>
          <p:cNvSpPr txBox="1"/>
          <p:nvPr/>
        </p:nvSpPr>
        <p:spPr>
          <a:xfrm>
            <a:off x="4075401" y="6536302"/>
            <a:ext cx="36575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(Data Source: Vettoretti et al., 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 Geoscience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2022)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D44D557-5B43-ED96-5B98-AF18083536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349" y="4421249"/>
            <a:ext cx="7498223" cy="17266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DEE76F-F0B2-FBA1-C7E1-9A6B20DC0943}"/>
              </a:ext>
            </a:extLst>
          </p:cNvPr>
          <p:cNvSpPr/>
          <p:nvPr/>
        </p:nvSpPr>
        <p:spPr>
          <a:xfrm rot="20876019">
            <a:off x="1156353" y="2264308"/>
            <a:ext cx="9879291" cy="2425516"/>
          </a:xfrm>
          <a:prstGeom prst="rect">
            <a:avLst/>
          </a:prstGeom>
          <a:solidFill>
            <a:srgbClr val="F8F6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607DD6-A114-397C-D6D4-27910AD3B268}"/>
              </a:ext>
            </a:extLst>
          </p:cNvPr>
          <p:cNvSpPr txBox="1"/>
          <p:nvPr/>
        </p:nvSpPr>
        <p:spPr>
          <a:xfrm rot="20824876">
            <a:off x="1581482" y="2274838"/>
            <a:ext cx="908579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CESM is a computationally expensive climate model that reproduces observations. We use CESM output to learn a set of SDEs directly from the data.</a:t>
            </a:r>
            <a:endParaRPr lang="en-GB" sz="3600" dirty="0">
              <a:solidFill>
                <a:srgbClr val="383B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382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86E54B-DF9B-4724-7E4F-11FC06CA3BA8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endParaRPr lang="en-GB" sz="3600" dirty="0">
              <a:solidFill>
                <a:srgbClr val="383B9C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322F47-04CC-319A-5E30-9B4D1881B5D6}"/>
              </a:ext>
            </a:extLst>
          </p:cNvPr>
          <p:cNvSpPr/>
          <p:nvPr/>
        </p:nvSpPr>
        <p:spPr>
          <a:xfrm>
            <a:off x="708722" y="696003"/>
            <a:ext cx="10803117" cy="944262"/>
          </a:xfrm>
          <a:prstGeom prst="rect">
            <a:avLst/>
          </a:prstGeom>
          <a:noFill/>
          <a:ln w="2286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108C50-D4C5-363A-056B-16AFA47F1F7B}"/>
              </a:ext>
            </a:extLst>
          </p:cNvPr>
          <p:cNvSpPr txBox="1"/>
          <p:nvPr/>
        </p:nvSpPr>
        <p:spPr>
          <a:xfrm rot="5400000">
            <a:off x="5531431" y="1937883"/>
            <a:ext cx="1192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399CBB-5EB0-784C-CDEC-40E129F83219}"/>
              </a:ext>
            </a:extLst>
          </p:cNvPr>
          <p:cNvSpPr/>
          <p:nvPr/>
        </p:nvSpPr>
        <p:spPr>
          <a:xfrm>
            <a:off x="708722" y="2726433"/>
            <a:ext cx="10803117" cy="1369212"/>
          </a:xfrm>
          <a:prstGeom prst="rect">
            <a:avLst/>
          </a:prstGeom>
          <a:noFill/>
          <a:ln w="2286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C7F00E-FC62-A74E-83B0-D45FDF657824}"/>
              </a:ext>
            </a:extLst>
          </p:cNvPr>
          <p:cNvSpPr txBox="1"/>
          <p:nvPr/>
        </p:nvSpPr>
        <p:spPr>
          <a:xfrm rot="5400000">
            <a:off x="5357044" y="4568042"/>
            <a:ext cx="1526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Out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8B530312-6335-D053-2C13-181510FC8EC2}"/>
              </a:ext>
            </a:extLst>
          </p:cNvPr>
          <p:cNvSpPr/>
          <p:nvPr/>
        </p:nvSpPr>
        <p:spPr>
          <a:xfrm>
            <a:off x="5309833" y="4092108"/>
            <a:ext cx="1572334" cy="1469956"/>
          </a:xfrm>
          <a:prstGeom prst="downArrow">
            <a:avLst>
              <a:gd name="adj1" fmla="val 52878"/>
              <a:gd name="adj2" fmla="val 5000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36D35C-22DD-859F-BBA8-73E467AEA3CB}"/>
              </a:ext>
            </a:extLst>
          </p:cNvPr>
          <p:cNvSpPr/>
          <p:nvPr/>
        </p:nvSpPr>
        <p:spPr>
          <a:xfrm>
            <a:off x="708722" y="5677694"/>
            <a:ext cx="10803117" cy="1062471"/>
          </a:xfrm>
          <a:prstGeom prst="rect">
            <a:avLst/>
          </a:prstGeom>
          <a:noFill/>
          <a:ln w="38100">
            <a:solidFill>
              <a:srgbClr val="383B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80109B-8CB9-5837-6869-957BC389E4BF}"/>
              </a:ext>
            </a:extLst>
          </p:cNvPr>
          <p:cNvSpPr txBox="1"/>
          <p:nvPr/>
        </p:nvSpPr>
        <p:spPr>
          <a:xfrm>
            <a:off x="718676" y="748981"/>
            <a:ext cx="107832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32,000 years of time-series data from CESM simulations, covering AMOC strength, surface freshwater flux (SFWF), and potential density at 200 m depth (PD_200m)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712256-E0D5-5F8E-BE8C-24E78AAF70C9}"/>
              </a:ext>
            </a:extLst>
          </p:cNvPr>
          <p:cNvSpPr txBox="1"/>
          <p:nvPr/>
        </p:nvSpPr>
        <p:spPr>
          <a:xfrm>
            <a:off x="680160" y="2903207"/>
            <a:ext cx="67620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coupled neural surrogate uses two variables to predict the third via a neural network and a sliding-window approach (using 50 years of historical data to predict the target 20 years ahead)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7FB22A7-2AC0-3138-A6CF-D54E26DE22DA}"/>
              </a:ext>
            </a:extLst>
          </p:cNvPr>
          <p:cNvSpPr txBox="1"/>
          <p:nvPr/>
        </p:nvSpPr>
        <p:spPr>
          <a:xfrm>
            <a:off x="728631" y="5854986"/>
            <a:ext cx="107832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surrogate is run autoregressively, with and without perturbations, to generate deterministic and stochastic ensemble simulations for evaluating AMOC predictability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B48AF3D-4C0B-9B36-EDEB-433FE774BA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603" t="10021" r="1144" b="69266"/>
          <a:stretch>
            <a:fillRect/>
          </a:stretch>
        </p:blipFill>
        <p:spPr>
          <a:xfrm>
            <a:off x="7878420" y="2580887"/>
            <a:ext cx="3633419" cy="1660301"/>
          </a:xfrm>
          <a:prstGeom prst="rect">
            <a:avLst/>
          </a:prstGeom>
        </p:spPr>
      </p:pic>
      <p:sp>
        <p:nvSpPr>
          <p:cNvPr id="33" name="Arrow: Down 32">
            <a:extLst>
              <a:ext uri="{FF2B5EF4-FFF2-40B4-BE49-F238E27FC236}">
                <a16:creationId xmlns:a16="http://schemas.microsoft.com/office/drawing/2014/main" id="{3F877541-92D7-F0F8-6271-C8EDC2F87774}"/>
              </a:ext>
            </a:extLst>
          </p:cNvPr>
          <p:cNvSpPr/>
          <p:nvPr/>
        </p:nvSpPr>
        <p:spPr>
          <a:xfrm>
            <a:off x="5334067" y="1509845"/>
            <a:ext cx="1572334" cy="1369212"/>
          </a:xfrm>
          <a:prstGeom prst="downArrow">
            <a:avLst>
              <a:gd name="adj1" fmla="val 52878"/>
              <a:gd name="adj2" fmla="val 5000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4695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6D4457F-C0ED-8156-5825-BA718674D621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Validation</a:t>
            </a:r>
            <a:endParaRPr lang="en-GB" sz="3600" dirty="0">
              <a:solidFill>
                <a:srgbClr val="383B9C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C37FF3-8C56-E6FF-0885-E5FD6B23F3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9733"/>
          <a:stretch>
            <a:fillRect/>
          </a:stretch>
        </p:blipFill>
        <p:spPr>
          <a:xfrm>
            <a:off x="0" y="548640"/>
            <a:ext cx="7626096" cy="39545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832ECFA-5851-286A-27C8-5295AC4AF9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1067" r="41357" b="27600"/>
          <a:stretch>
            <a:fillRect/>
          </a:stretch>
        </p:blipFill>
        <p:spPr>
          <a:xfrm>
            <a:off x="7534656" y="745609"/>
            <a:ext cx="4319016" cy="29718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7B4FF7-975F-3A7C-8689-EBFE2B7F51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501" t="41067" b="27333"/>
          <a:stretch>
            <a:fillRect/>
          </a:stretch>
        </p:blipFill>
        <p:spPr>
          <a:xfrm>
            <a:off x="7626096" y="3886134"/>
            <a:ext cx="2957558" cy="29718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C3076DD-680B-CB16-0F2D-F93E0121C1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198" t="87466" r="10794" b="8000"/>
          <a:stretch>
            <a:fillRect/>
          </a:stretch>
        </p:blipFill>
        <p:spPr>
          <a:xfrm>
            <a:off x="10373547" y="5650992"/>
            <a:ext cx="1818453" cy="4613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A3B5EEE-C939-51ED-0DF7-EF06B9D1F6CE}"/>
              </a:ext>
            </a:extLst>
          </p:cNvPr>
          <p:cNvSpPr/>
          <p:nvPr/>
        </p:nvSpPr>
        <p:spPr>
          <a:xfrm>
            <a:off x="91440" y="4813491"/>
            <a:ext cx="7443216" cy="1858454"/>
          </a:xfrm>
          <a:prstGeom prst="rect">
            <a:avLst/>
          </a:prstGeom>
          <a:gradFill flip="none" rotWithShape="1">
            <a:gsLst>
              <a:gs pos="0">
                <a:srgbClr val="FFE1EC"/>
              </a:gs>
              <a:gs pos="74000">
                <a:srgbClr val="FFD7E2"/>
              </a:gs>
              <a:gs pos="83000">
                <a:srgbClr val="FFB9C4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282950"/>
                      <a:gd name="connsiteY0" fmla="*/ 0 h 3282950"/>
                      <a:gd name="connsiteX1" fmla="*/ 623761 w 3282950"/>
                      <a:gd name="connsiteY1" fmla="*/ 0 h 3282950"/>
                      <a:gd name="connsiteX2" fmla="*/ 1181862 w 3282950"/>
                      <a:gd name="connsiteY2" fmla="*/ 0 h 3282950"/>
                      <a:gd name="connsiteX3" fmla="*/ 1904111 w 3282950"/>
                      <a:gd name="connsiteY3" fmla="*/ 0 h 3282950"/>
                      <a:gd name="connsiteX4" fmla="*/ 2527872 w 3282950"/>
                      <a:gd name="connsiteY4" fmla="*/ 0 h 3282950"/>
                      <a:gd name="connsiteX5" fmla="*/ 3282950 w 3282950"/>
                      <a:gd name="connsiteY5" fmla="*/ 0 h 3282950"/>
                      <a:gd name="connsiteX6" fmla="*/ 3282950 w 3282950"/>
                      <a:gd name="connsiteY6" fmla="*/ 722249 h 3282950"/>
                      <a:gd name="connsiteX7" fmla="*/ 3282950 w 3282950"/>
                      <a:gd name="connsiteY7" fmla="*/ 1378839 h 3282950"/>
                      <a:gd name="connsiteX8" fmla="*/ 3282950 w 3282950"/>
                      <a:gd name="connsiteY8" fmla="*/ 2035429 h 3282950"/>
                      <a:gd name="connsiteX9" fmla="*/ 3282950 w 3282950"/>
                      <a:gd name="connsiteY9" fmla="*/ 2626360 h 3282950"/>
                      <a:gd name="connsiteX10" fmla="*/ 3282950 w 3282950"/>
                      <a:gd name="connsiteY10" fmla="*/ 3282950 h 3282950"/>
                      <a:gd name="connsiteX11" fmla="*/ 2626360 w 3282950"/>
                      <a:gd name="connsiteY11" fmla="*/ 3282950 h 3282950"/>
                      <a:gd name="connsiteX12" fmla="*/ 2002600 w 3282950"/>
                      <a:gd name="connsiteY12" fmla="*/ 3282950 h 3282950"/>
                      <a:gd name="connsiteX13" fmla="*/ 1280351 w 3282950"/>
                      <a:gd name="connsiteY13" fmla="*/ 3282950 h 3282950"/>
                      <a:gd name="connsiteX14" fmla="*/ 558102 w 3282950"/>
                      <a:gd name="connsiteY14" fmla="*/ 3282950 h 3282950"/>
                      <a:gd name="connsiteX15" fmla="*/ 0 w 3282950"/>
                      <a:gd name="connsiteY15" fmla="*/ 3282950 h 3282950"/>
                      <a:gd name="connsiteX16" fmla="*/ 0 w 3282950"/>
                      <a:gd name="connsiteY16" fmla="*/ 2626360 h 3282950"/>
                      <a:gd name="connsiteX17" fmla="*/ 0 w 3282950"/>
                      <a:gd name="connsiteY17" fmla="*/ 2002600 h 3282950"/>
                      <a:gd name="connsiteX18" fmla="*/ 0 w 3282950"/>
                      <a:gd name="connsiteY18" fmla="*/ 1444498 h 3282950"/>
                      <a:gd name="connsiteX19" fmla="*/ 0 w 3282950"/>
                      <a:gd name="connsiteY19" fmla="*/ 853567 h 3282950"/>
                      <a:gd name="connsiteX20" fmla="*/ 0 w 3282950"/>
                      <a:gd name="connsiteY20" fmla="*/ 0 h 328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282950" h="3282950" extrusionOk="0">
                        <a:moveTo>
                          <a:pt x="0" y="0"/>
                        </a:moveTo>
                        <a:cubicBezTo>
                          <a:pt x="282354" y="25420"/>
                          <a:pt x="363706" y="14540"/>
                          <a:pt x="623761" y="0"/>
                        </a:cubicBezTo>
                        <a:cubicBezTo>
                          <a:pt x="883816" y="-14540"/>
                          <a:pt x="982192" y="5237"/>
                          <a:pt x="1181862" y="0"/>
                        </a:cubicBezTo>
                        <a:cubicBezTo>
                          <a:pt x="1381532" y="-5237"/>
                          <a:pt x="1661242" y="-7116"/>
                          <a:pt x="1904111" y="0"/>
                        </a:cubicBezTo>
                        <a:cubicBezTo>
                          <a:pt x="2146980" y="7116"/>
                          <a:pt x="2243003" y="-7688"/>
                          <a:pt x="2527872" y="0"/>
                        </a:cubicBezTo>
                        <a:cubicBezTo>
                          <a:pt x="2812741" y="7688"/>
                          <a:pt x="3110936" y="6475"/>
                          <a:pt x="3282950" y="0"/>
                        </a:cubicBezTo>
                        <a:cubicBezTo>
                          <a:pt x="3255743" y="179842"/>
                          <a:pt x="3313401" y="477347"/>
                          <a:pt x="3282950" y="722249"/>
                        </a:cubicBezTo>
                        <a:cubicBezTo>
                          <a:pt x="3252499" y="967151"/>
                          <a:pt x="3307923" y="1188113"/>
                          <a:pt x="3282950" y="1378839"/>
                        </a:cubicBezTo>
                        <a:cubicBezTo>
                          <a:pt x="3257978" y="1569565"/>
                          <a:pt x="3313959" y="1853577"/>
                          <a:pt x="3282950" y="2035429"/>
                        </a:cubicBezTo>
                        <a:cubicBezTo>
                          <a:pt x="3251942" y="2217281"/>
                          <a:pt x="3255312" y="2346469"/>
                          <a:pt x="3282950" y="2626360"/>
                        </a:cubicBezTo>
                        <a:cubicBezTo>
                          <a:pt x="3310588" y="2906251"/>
                          <a:pt x="3265421" y="2982010"/>
                          <a:pt x="3282950" y="3282950"/>
                        </a:cubicBezTo>
                        <a:cubicBezTo>
                          <a:pt x="3037310" y="3290606"/>
                          <a:pt x="2827759" y="3259952"/>
                          <a:pt x="2626360" y="3282950"/>
                        </a:cubicBezTo>
                        <a:cubicBezTo>
                          <a:pt x="2424961" y="3305949"/>
                          <a:pt x="2225396" y="3288592"/>
                          <a:pt x="2002600" y="3282950"/>
                        </a:cubicBezTo>
                        <a:cubicBezTo>
                          <a:pt x="1779804" y="3277308"/>
                          <a:pt x="1466151" y="3305361"/>
                          <a:pt x="1280351" y="3282950"/>
                        </a:cubicBezTo>
                        <a:cubicBezTo>
                          <a:pt x="1094551" y="3260539"/>
                          <a:pt x="782817" y="3284214"/>
                          <a:pt x="558102" y="3282950"/>
                        </a:cubicBezTo>
                        <a:cubicBezTo>
                          <a:pt x="333387" y="3281686"/>
                          <a:pt x="226325" y="3255747"/>
                          <a:pt x="0" y="3282950"/>
                        </a:cubicBezTo>
                        <a:cubicBezTo>
                          <a:pt x="-1225" y="3110674"/>
                          <a:pt x="8668" y="2834276"/>
                          <a:pt x="0" y="2626360"/>
                        </a:cubicBezTo>
                        <a:cubicBezTo>
                          <a:pt x="-8668" y="2418444"/>
                          <a:pt x="30340" y="2188937"/>
                          <a:pt x="0" y="2002600"/>
                        </a:cubicBezTo>
                        <a:cubicBezTo>
                          <a:pt x="-30340" y="1816263"/>
                          <a:pt x="9665" y="1568408"/>
                          <a:pt x="0" y="1444498"/>
                        </a:cubicBezTo>
                        <a:cubicBezTo>
                          <a:pt x="-9665" y="1320588"/>
                          <a:pt x="-6477" y="1122858"/>
                          <a:pt x="0" y="853567"/>
                        </a:cubicBezTo>
                        <a:cubicBezTo>
                          <a:pt x="6477" y="584276"/>
                          <a:pt x="30320" y="2979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0375D9-4337-FC3D-DFB4-F47AB8E92FE2}"/>
              </a:ext>
            </a:extLst>
          </p:cNvPr>
          <p:cNvSpPr txBox="1"/>
          <p:nvPr/>
        </p:nvSpPr>
        <p:spPr>
          <a:xfrm>
            <a:off x="64010" y="5157216"/>
            <a:ext cx="74432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※ Continuous bounded solutions!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※ Initial Condition Problem</a:t>
            </a:r>
          </a:p>
        </p:txBody>
      </p:sp>
    </p:spTree>
    <p:extLst>
      <p:ext uri="{BB962C8B-B14F-4D97-AF65-F5344CB8AC3E}">
        <p14:creationId xmlns:p14="http://schemas.microsoft.com/office/powerpoint/2010/main" val="3121035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A12AF-4EFA-1FEE-D122-562F4B363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487BF5-9529-2338-9DA6-398146494D22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 Condition Problem</a:t>
            </a:r>
            <a:endParaRPr lang="en-GB" sz="3600" dirty="0">
              <a:solidFill>
                <a:srgbClr val="383B9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032690-F893-5D6F-69CE-61E8B38804EE}"/>
              </a:ext>
            </a:extLst>
          </p:cNvPr>
          <p:cNvSpPr txBox="1"/>
          <p:nvPr/>
        </p:nvSpPr>
        <p:spPr>
          <a:xfrm>
            <a:off x="0" y="616625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will test the feasibility of predicting phase transitions across different initial conditions and climate regimes, and assess how far in advance such transitions can be predicted accurately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6F5826-53D4-5399-986F-B67725BB9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534" y="1447622"/>
            <a:ext cx="8362932" cy="541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78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F8A17B-B3E7-58BD-7068-3D01FE9F7126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solidFill>
                  <a:srgbClr val="383B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 Condition Problem</a:t>
            </a:r>
            <a:endParaRPr lang="en-GB" sz="3600" dirty="0">
              <a:solidFill>
                <a:srgbClr val="383B9C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1E3BEE-C9AF-F393-11BD-77991D2675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8700"/>
          <a:stretch>
            <a:fillRect/>
          </a:stretch>
        </p:blipFill>
        <p:spPr>
          <a:xfrm>
            <a:off x="-1" y="646331"/>
            <a:ext cx="6087693" cy="47694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6FF400-630E-C6F6-2FF0-43F128942A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1249" b="880"/>
          <a:stretch>
            <a:fillRect/>
          </a:stretch>
        </p:blipFill>
        <p:spPr>
          <a:xfrm>
            <a:off x="6069515" y="939770"/>
            <a:ext cx="6122485" cy="44759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5627FC9-940E-2AB8-C5E4-6E4F1054BC32}"/>
              </a:ext>
            </a:extLst>
          </p:cNvPr>
          <p:cNvSpPr/>
          <p:nvPr/>
        </p:nvSpPr>
        <p:spPr>
          <a:xfrm>
            <a:off x="55752" y="5540178"/>
            <a:ext cx="12080494" cy="1221144"/>
          </a:xfrm>
          <a:prstGeom prst="rect">
            <a:avLst/>
          </a:prstGeom>
          <a:gradFill flip="none" rotWithShape="1">
            <a:gsLst>
              <a:gs pos="0">
                <a:srgbClr val="DAC3EE"/>
              </a:gs>
              <a:gs pos="74000">
                <a:srgbClr val="C5A6E1"/>
              </a:gs>
              <a:gs pos="83000">
                <a:srgbClr val="AB85C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282950"/>
                      <a:gd name="connsiteY0" fmla="*/ 0 h 3282950"/>
                      <a:gd name="connsiteX1" fmla="*/ 623761 w 3282950"/>
                      <a:gd name="connsiteY1" fmla="*/ 0 h 3282950"/>
                      <a:gd name="connsiteX2" fmla="*/ 1181862 w 3282950"/>
                      <a:gd name="connsiteY2" fmla="*/ 0 h 3282950"/>
                      <a:gd name="connsiteX3" fmla="*/ 1904111 w 3282950"/>
                      <a:gd name="connsiteY3" fmla="*/ 0 h 3282950"/>
                      <a:gd name="connsiteX4" fmla="*/ 2527872 w 3282950"/>
                      <a:gd name="connsiteY4" fmla="*/ 0 h 3282950"/>
                      <a:gd name="connsiteX5" fmla="*/ 3282950 w 3282950"/>
                      <a:gd name="connsiteY5" fmla="*/ 0 h 3282950"/>
                      <a:gd name="connsiteX6" fmla="*/ 3282950 w 3282950"/>
                      <a:gd name="connsiteY6" fmla="*/ 722249 h 3282950"/>
                      <a:gd name="connsiteX7" fmla="*/ 3282950 w 3282950"/>
                      <a:gd name="connsiteY7" fmla="*/ 1378839 h 3282950"/>
                      <a:gd name="connsiteX8" fmla="*/ 3282950 w 3282950"/>
                      <a:gd name="connsiteY8" fmla="*/ 2035429 h 3282950"/>
                      <a:gd name="connsiteX9" fmla="*/ 3282950 w 3282950"/>
                      <a:gd name="connsiteY9" fmla="*/ 2626360 h 3282950"/>
                      <a:gd name="connsiteX10" fmla="*/ 3282950 w 3282950"/>
                      <a:gd name="connsiteY10" fmla="*/ 3282950 h 3282950"/>
                      <a:gd name="connsiteX11" fmla="*/ 2626360 w 3282950"/>
                      <a:gd name="connsiteY11" fmla="*/ 3282950 h 3282950"/>
                      <a:gd name="connsiteX12" fmla="*/ 2002600 w 3282950"/>
                      <a:gd name="connsiteY12" fmla="*/ 3282950 h 3282950"/>
                      <a:gd name="connsiteX13" fmla="*/ 1280351 w 3282950"/>
                      <a:gd name="connsiteY13" fmla="*/ 3282950 h 3282950"/>
                      <a:gd name="connsiteX14" fmla="*/ 558102 w 3282950"/>
                      <a:gd name="connsiteY14" fmla="*/ 3282950 h 3282950"/>
                      <a:gd name="connsiteX15" fmla="*/ 0 w 3282950"/>
                      <a:gd name="connsiteY15" fmla="*/ 3282950 h 3282950"/>
                      <a:gd name="connsiteX16" fmla="*/ 0 w 3282950"/>
                      <a:gd name="connsiteY16" fmla="*/ 2626360 h 3282950"/>
                      <a:gd name="connsiteX17" fmla="*/ 0 w 3282950"/>
                      <a:gd name="connsiteY17" fmla="*/ 2002600 h 3282950"/>
                      <a:gd name="connsiteX18" fmla="*/ 0 w 3282950"/>
                      <a:gd name="connsiteY18" fmla="*/ 1444498 h 3282950"/>
                      <a:gd name="connsiteX19" fmla="*/ 0 w 3282950"/>
                      <a:gd name="connsiteY19" fmla="*/ 853567 h 3282950"/>
                      <a:gd name="connsiteX20" fmla="*/ 0 w 3282950"/>
                      <a:gd name="connsiteY20" fmla="*/ 0 h 328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282950" h="3282950" extrusionOk="0">
                        <a:moveTo>
                          <a:pt x="0" y="0"/>
                        </a:moveTo>
                        <a:cubicBezTo>
                          <a:pt x="282354" y="25420"/>
                          <a:pt x="363706" y="14540"/>
                          <a:pt x="623761" y="0"/>
                        </a:cubicBezTo>
                        <a:cubicBezTo>
                          <a:pt x="883816" y="-14540"/>
                          <a:pt x="982192" y="5237"/>
                          <a:pt x="1181862" y="0"/>
                        </a:cubicBezTo>
                        <a:cubicBezTo>
                          <a:pt x="1381532" y="-5237"/>
                          <a:pt x="1661242" y="-7116"/>
                          <a:pt x="1904111" y="0"/>
                        </a:cubicBezTo>
                        <a:cubicBezTo>
                          <a:pt x="2146980" y="7116"/>
                          <a:pt x="2243003" y="-7688"/>
                          <a:pt x="2527872" y="0"/>
                        </a:cubicBezTo>
                        <a:cubicBezTo>
                          <a:pt x="2812741" y="7688"/>
                          <a:pt x="3110936" y="6475"/>
                          <a:pt x="3282950" y="0"/>
                        </a:cubicBezTo>
                        <a:cubicBezTo>
                          <a:pt x="3255743" y="179842"/>
                          <a:pt x="3313401" y="477347"/>
                          <a:pt x="3282950" y="722249"/>
                        </a:cubicBezTo>
                        <a:cubicBezTo>
                          <a:pt x="3252499" y="967151"/>
                          <a:pt x="3307923" y="1188113"/>
                          <a:pt x="3282950" y="1378839"/>
                        </a:cubicBezTo>
                        <a:cubicBezTo>
                          <a:pt x="3257978" y="1569565"/>
                          <a:pt x="3313959" y="1853577"/>
                          <a:pt x="3282950" y="2035429"/>
                        </a:cubicBezTo>
                        <a:cubicBezTo>
                          <a:pt x="3251942" y="2217281"/>
                          <a:pt x="3255312" y="2346469"/>
                          <a:pt x="3282950" y="2626360"/>
                        </a:cubicBezTo>
                        <a:cubicBezTo>
                          <a:pt x="3310588" y="2906251"/>
                          <a:pt x="3265421" y="2982010"/>
                          <a:pt x="3282950" y="3282950"/>
                        </a:cubicBezTo>
                        <a:cubicBezTo>
                          <a:pt x="3037310" y="3290606"/>
                          <a:pt x="2827759" y="3259952"/>
                          <a:pt x="2626360" y="3282950"/>
                        </a:cubicBezTo>
                        <a:cubicBezTo>
                          <a:pt x="2424961" y="3305949"/>
                          <a:pt x="2225396" y="3288592"/>
                          <a:pt x="2002600" y="3282950"/>
                        </a:cubicBezTo>
                        <a:cubicBezTo>
                          <a:pt x="1779804" y="3277308"/>
                          <a:pt x="1466151" y="3305361"/>
                          <a:pt x="1280351" y="3282950"/>
                        </a:cubicBezTo>
                        <a:cubicBezTo>
                          <a:pt x="1094551" y="3260539"/>
                          <a:pt x="782817" y="3284214"/>
                          <a:pt x="558102" y="3282950"/>
                        </a:cubicBezTo>
                        <a:cubicBezTo>
                          <a:pt x="333387" y="3281686"/>
                          <a:pt x="226325" y="3255747"/>
                          <a:pt x="0" y="3282950"/>
                        </a:cubicBezTo>
                        <a:cubicBezTo>
                          <a:pt x="-1225" y="3110674"/>
                          <a:pt x="8668" y="2834276"/>
                          <a:pt x="0" y="2626360"/>
                        </a:cubicBezTo>
                        <a:cubicBezTo>
                          <a:pt x="-8668" y="2418444"/>
                          <a:pt x="30340" y="2188937"/>
                          <a:pt x="0" y="2002600"/>
                        </a:cubicBezTo>
                        <a:cubicBezTo>
                          <a:pt x="-30340" y="1816263"/>
                          <a:pt x="9665" y="1568408"/>
                          <a:pt x="0" y="1444498"/>
                        </a:cubicBezTo>
                        <a:cubicBezTo>
                          <a:pt x="-9665" y="1320588"/>
                          <a:pt x="-6477" y="1122858"/>
                          <a:pt x="0" y="853567"/>
                        </a:cubicBezTo>
                        <a:cubicBezTo>
                          <a:pt x="6477" y="584276"/>
                          <a:pt x="30320" y="2979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■ AMOC transitions depend on both noise and initial conditions. 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■ Our model successfully reproduces the CESM transition regimes. The On - Off transitions are easier to be predicted ahead of time.</a:t>
            </a:r>
          </a:p>
        </p:txBody>
      </p:sp>
    </p:spTree>
    <p:extLst>
      <p:ext uri="{BB962C8B-B14F-4D97-AF65-F5344CB8AC3E}">
        <p14:creationId xmlns:p14="http://schemas.microsoft.com/office/powerpoint/2010/main" val="1132822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8621</TotalTime>
  <Words>837</Words>
  <Application>Microsoft Office PowerPoint</Application>
  <PresentationFormat>Widescreen</PresentationFormat>
  <Paragraphs>87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Times New Roman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Copenhagen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Qi-fan Wu</dc:creator>
  <cp:lastModifiedBy>Qi-fan Wu</cp:lastModifiedBy>
  <cp:revision>59</cp:revision>
  <dcterms:created xsi:type="dcterms:W3CDTF">2026-06-03T19:27:17Z</dcterms:created>
  <dcterms:modified xsi:type="dcterms:W3CDTF">2026-08-20T13:09:39Z</dcterms:modified>
</cp:coreProperties>
</file>