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8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9"/>
  </p:normalViewPr>
  <p:slideViewPr>
    <p:cSldViewPr snapToGrid="0">
      <p:cViewPr>
        <p:scale>
          <a:sx n="41" d="100"/>
          <a:sy n="41" d="100"/>
        </p:scale>
        <p:origin x="194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7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8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2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3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751729" y="13122469"/>
            <a:ext cx="424994" cy="436677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>
            <a:lvl1pPr defTabSz="825500">
              <a:lnSpc>
                <a:spcPct val="100000"/>
              </a:lnSpc>
              <a:defRPr sz="5500" spc="0"/>
            </a:lvl1pPr>
          </a:lstStyle>
          <a:p>
            <a:r>
              <a:t>Slide Title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2539978"/>
            <a:ext cx="21971000" cy="8256012"/>
          </a:xfrm>
          <a:prstGeom prst="rect">
            <a:avLst/>
          </a:prstGeom>
        </p:spPr>
        <p:txBody>
          <a:bodyPr/>
          <a:lstStyle>
            <a:lvl1pPr marL="609599" indent="-609599">
              <a:defRPr sz="4000"/>
            </a:lvl1pPr>
            <a:lvl2pPr>
              <a:spcBef>
                <a:spcPts val="2300"/>
              </a:spcBef>
              <a:defRPr sz="3800"/>
            </a:lvl2pPr>
            <a:lvl3pPr>
              <a:spcBef>
                <a:spcPts val="1500"/>
              </a:spcBef>
              <a:defRPr sz="3600"/>
            </a:lvl3pPr>
            <a:lvl4pPr>
              <a:lnSpc>
                <a:spcPct val="30000"/>
              </a:lnSpc>
              <a:spcBef>
                <a:spcPts val="4000"/>
              </a:spcBef>
              <a:defRPr sz="3400"/>
            </a:lvl4pPr>
            <a:lvl5pPr>
              <a:lnSpc>
                <a:spcPct val="10000"/>
              </a:lnSpc>
              <a:spcBef>
                <a:spcPts val="4000"/>
              </a:spcBef>
              <a:defRPr sz="3200"/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2" name="Martin Langgård Ravn, Uppsala University"/>
          <p:cNvSpPr txBox="1"/>
          <p:nvPr/>
        </p:nvSpPr>
        <p:spPr>
          <a:xfrm>
            <a:off x="-1017604" y="13369408"/>
            <a:ext cx="6430573" cy="37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spAutoFit/>
          </a:bodyPr>
          <a:lstStyle>
            <a:lvl1pPr defTabSz="584200">
              <a:defRPr sz="1800">
                <a:solidFill>
                  <a:srgbClr val="929292"/>
                </a:solidFill>
              </a:defRPr>
            </a:lvl1pPr>
          </a:lstStyle>
          <a:p>
            <a:r>
              <a:t>Martin Langgård Ravn, Uppsala University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45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martin.ravn@physics.uu.se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pos.sissa.it/491/031/" TargetMode="Externa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pos.sissa.it/491/031/" TargetMode="Externa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pos.sissa.it/491/031/" TargetMode="External"/><Relationship Id="rId5" Type="http://schemas.openxmlformats.org/officeDocument/2006/relationships/hyperlink" Target="https://doi.org/10.1088/2632-2153/ae4939" TargetMode="Externa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pos.sissa.it/491/031/" TargetMode="External"/><Relationship Id="rId5" Type="http://schemas.openxmlformats.org/officeDocument/2006/relationships/hyperlink" Target="https://doi.org/10.1088/2632-2153/ae4939" TargetMode="External"/><Relationship Id="rId10" Type="http://schemas.openxmlformats.org/officeDocument/2006/relationships/hyperlink" Target="https://arxiv.org/abs/2510.21925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gif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ode-collaboration.github.i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5" Type="http://schemas.openxmlformats.org/officeDocument/2006/relationships/hyperlink" Target="https://arxiv.org/abs/2510.21925" TargetMode="Externa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arxiv.org/abs/2603.26613" TargetMode="Externa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os.sissa.it/491/031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8428" y="-40865"/>
            <a:ext cx="7862469" cy="13958091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2397" y="3722139"/>
            <a:ext cx="3764304" cy="10187309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HAMLET-PHYSICS 2026…"/>
          <p:cNvSpPr txBox="1">
            <a:spLocks noGrp="1"/>
          </p:cNvSpPr>
          <p:nvPr>
            <p:ph type="subTitle" sz="quarter" idx="1"/>
          </p:nvPr>
        </p:nvSpPr>
        <p:spPr>
          <a:xfrm>
            <a:off x="1201342" y="7248590"/>
            <a:ext cx="21971001" cy="1905001"/>
          </a:xfrm>
          <a:prstGeom prst="rect">
            <a:avLst/>
          </a:prstGeom>
        </p:spPr>
        <p:txBody>
          <a:bodyPr/>
          <a:lstStyle/>
          <a:p>
            <a:r>
              <a:rPr dirty="0"/>
              <a:t>HAMLET-PHYSICS 2026</a:t>
            </a:r>
          </a:p>
          <a:p>
            <a:pPr>
              <a:defRPr sz="4400"/>
            </a:pPr>
            <a:r>
              <a:rPr dirty="0"/>
              <a:t>2026-08-2</a:t>
            </a:r>
            <a:r>
              <a:rPr lang="sv-SE" dirty="0"/>
              <a:t>1</a:t>
            </a:r>
            <a:endParaRPr dirty="0"/>
          </a:p>
        </p:txBody>
      </p:sp>
      <p:sp>
        <p:nvSpPr>
          <p:cNvPr id="75" name="Martin Langgård Ravn (martin.ravn@physics.uu.se), Nicolai Weitkemper, Christian Glaser"/>
          <p:cNvSpPr txBox="1">
            <a:spLocks noGrp="1"/>
          </p:cNvSpPr>
          <p:nvPr>
            <p:ph type="body" idx="21"/>
          </p:nvPr>
        </p:nvSpPr>
        <p:spPr>
          <a:xfrm>
            <a:off x="1201340" y="11859862"/>
            <a:ext cx="21971003" cy="17317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defTabSz="742950">
              <a:defRPr sz="3239"/>
            </a:pPr>
            <a:endParaRPr dirty="0"/>
          </a:p>
          <a:p>
            <a:pPr defTabSz="742950">
              <a:defRPr sz="3239"/>
            </a:pPr>
            <a:endParaRPr dirty="0"/>
          </a:p>
          <a:p>
            <a:pPr defTabSz="742950">
              <a:defRPr sz="3239"/>
            </a:pPr>
            <a:r>
              <a:rPr sz="4140" dirty="0"/>
              <a:t>Martin Langgård Ravn </a:t>
            </a:r>
            <a:r>
              <a:rPr sz="4140" b="0" dirty="0">
                <a:solidFill>
                  <a:srgbClr val="929292"/>
                </a:solidFill>
              </a:rPr>
              <a:t>(</a:t>
            </a:r>
            <a:r>
              <a:rPr b="0"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martin.ravn@physics.uu.se</a:t>
            </a:r>
            <a:r>
              <a:rPr sz="4140" b="0" dirty="0">
                <a:solidFill>
                  <a:srgbClr val="929292"/>
                </a:solidFill>
              </a:rPr>
              <a:t>)</a:t>
            </a:r>
            <a:r>
              <a:rPr sz="4140" b="0" dirty="0"/>
              <a:t>, Nicolai </a:t>
            </a:r>
            <a:r>
              <a:rPr sz="4140" b="0" dirty="0" err="1"/>
              <a:t>Weitkemper</a:t>
            </a:r>
            <a:r>
              <a:rPr sz="4140" b="0" dirty="0"/>
              <a:t>, Christian Glaser</a:t>
            </a:r>
          </a:p>
        </p:txBody>
      </p:sp>
      <p:sp>
        <p:nvSpPr>
          <p:cNvPr id="76" name="Differentiable end-to-end optimization of in-ice radio neutrino detectors"/>
          <p:cNvSpPr txBox="1">
            <a:spLocks noGrp="1"/>
          </p:cNvSpPr>
          <p:nvPr>
            <p:ph type="ctrTitle"/>
          </p:nvPr>
        </p:nvSpPr>
        <p:spPr>
          <a:xfrm>
            <a:off x="1206496" y="2574991"/>
            <a:ext cx="16359418" cy="4648201"/>
          </a:xfrm>
          <a:prstGeom prst="rect">
            <a:avLst/>
          </a:prstGeom>
        </p:spPr>
        <p:txBody>
          <a:bodyPr/>
          <a:lstStyle>
            <a:lvl1pPr>
              <a:defRPr sz="9100" spc="-182"/>
            </a:lvl1pPr>
          </a:lstStyle>
          <a:p>
            <a:r>
              <a:t>Differentiable end-to-end optimization of in-ice radio neutrino detectors</a:t>
            </a:r>
          </a:p>
        </p:txBody>
      </p:sp>
      <p:pic>
        <p:nvPicPr>
          <p:cNvPr id="77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2" y="86298"/>
            <a:ext cx="2489432" cy="2396079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EN_co_fundedvertical_RGB_POS-1.png" descr="EN_co_fundedvertical_RGB_POS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2557" y="-109625"/>
            <a:ext cx="2649413" cy="2787925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TuDortmund.png" descr="TuDortmun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9172" y="606995"/>
            <a:ext cx="3082899" cy="932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lamarr-logo-2024.png" descr="lamarr-logo-202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9274" y="35025"/>
            <a:ext cx="3764304" cy="20759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Screenshot 2026-08-17 at 13.22.44.png" descr="Screenshot 2026-08-17 at 13.22.44.png">
            <a:extLst>
              <a:ext uri="{FF2B5EF4-FFF2-40B4-BE49-F238E27FC236}">
                <a16:creationId xmlns:a16="http://schemas.microsoft.com/office/drawing/2014/main" id="{66405544-0370-4C36-BD89-CF5ECF9D9F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27284" y="7315806"/>
            <a:ext cx="6038630" cy="54511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Output: Voltage trace"/>
          <p:cNvSpPr txBox="1"/>
          <p:nvPr/>
        </p:nvSpPr>
        <p:spPr>
          <a:xfrm>
            <a:off x="16927028" y="2943591"/>
            <a:ext cx="7165614" cy="5083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Output: </a:t>
            </a:r>
            <a:r>
              <a:rPr b="1"/>
              <a:t>Voltage trace</a:t>
            </a:r>
          </a:p>
        </p:txBody>
      </p:sp>
      <p:pic>
        <p:nvPicPr>
          <p:cNvPr id="18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4769" y="3789236"/>
            <a:ext cx="8057098" cy="38942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" descr="Image"/>
          <p:cNvPicPr>
            <a:picLocks noChangeAspect="1"/>
          </p:cNvPicPr>
          <p:nvPr/>
        </p:nvPicPr>
        <p:blipFill>
          <a:blip r:embed="rId3"/>
          <a:srcRect t="7153" b="9270"/>
          <a:stretch>
            <a:fillRect/>
          </a:stretch>
        </p:blipFill>
        <p:spPr>
          <a:xfrm>
            <a:off x="8251428" y="2892791"/>
            <a:ext cx="6881795" cy="4603568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Differentiable simulation pipeline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Differentiable simulation pipeline</a:t>
            </a:r>
          </a:p>
        </p:txBody>
      </p:sp>
      <p:sp>
        <p:nvSpPr>
          <p:cNvPr id="185" name="Traditional simulation: NuRadioMC"/>
          <p:cNvSpPr txBox="1"/>
          <p:nvPr/>
        </p:nvSpPr>
        <p:spPr>
          <a:xfrm>
            <a:off x="7848865" y="2010118"/>
            <a:ext cx="8686270" cy="1701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4000" b="1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Traditional simulation: NuRadioMC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87" name="Simulation pipeline"/>
          <p:cNvSpPr txBox="1"/>
          <p:nvPr/>
        </p:nvSpPr>
        <p:spPr>
          <a:xfrm>
            <a:off x="9990090" y="7403285"/>
            <a:ext cx="4403821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Simulation pipeline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8" name="Input: Neutrino and detector parameters:…"/>
              <p:cNvSpPr txBox="1"/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50800" tIns="50800" rIns="50800" bIns="50800">
                <a:normAutofit/>
              </a:bodyPr>
              <a:lstStyle/>
              <a:p>
                <a:pPr marL="609599" indent="-609599" algn="l">
                  <a:lnSpc>
                    <a:spcPct val="90000"/>
                  </a:lnSpc>
                  <a:spcBef>
                    <a:spcPts val="45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rPr dirty="0"/>
                  <a:t>Input: </a:t>
                </a:r>
                <a:r>
                  <a:rPr b="1" dirty="0"/>
                  <a:t>Neutrino and detector parameters</a:t>
                </a:r>
                <a:r>
                  <a:rPr dirty="0"/>
                  <a:t>:</a:t>
                </a:r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dirty="0"/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endParaRPr dirty="0"/>
              </a:p>
            </p:txBody>
          </p:sp>
        </mc:Choice>
        <mc:Fallback>
          <p:sp>
            <p:nvSpPr>
              <p:cNvPr id="188" name="Input: Neutrino and detector parameters: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blipFill>
                <a:blip r:embed="rId4"/>
                <a:stretch>
                  <a:fillRect l="-4240" t="-572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9" name="Line"/>
          <p:cNvSpPr/>
          <p:nvPr/>
        </p:nvSpPr>
        <p:spPr>
          <a:xfrm>
            <a:off x="4513790" y="7982485"/>
            <a:ext cx="15356419" cy="1"/>
          </a:xfrm>
          <a:prstGeom prst="line">
            <a:avLst/>
          </a:prstGeom>
          <a:ln w="114300">
            <a:solidFill>
              <a:schemeClr val="accent1">
                <a:lumOff val="-13575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90" name="M. Ravn et al, 2025, PoS:491/031"/>
          <p:cNvSpPr txBox="1"/>
          <p:nvPr/>
        </p:nvSpPr>
        <p:spPr>
          <a:xfrm>
            <a:off x="19649142" y="-27817"/>
            <a:ext cx="4724050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929292"/>
                </a:solidFill>
                <a:hlinkClick r:id="rId5"/>
              </a:defRPr>
            </a:lvl1pPr>
          </a:lstStyle>
          <a:p>
            <a:pPr>
              <a:defRPr u="none"/>
            </a:pP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 Ravn et al, 2025, PoS:491/031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Output: Voltage trace"/>
          <p:cNvSpPr txBox="1"/>
          <p:nvPr/>
        </p:nvSpPr>
        <p:spPr>
          <a:xfrm>
            <a:off x="16927028" y="2943591"/>
            <a:ext cx="7165614" cy="5083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Output: </a:t>
            </a:r>
            <a:r>
              <a:rPr b="1"/>
              <a:t>Voltage trace</a:t>
            </a:r>
          </a:p>
        </p:txBody>
      </p:sp>
      <p:pic>
        <p:nvPicPr>
          <p:cNvPr id="18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4769" y="3789236"/>
            <a:ext cx="8057098" cy="38942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" descr="Image"/>
          <p:cNvPicPr>
            <a:picLocks noChangeAspect="1"/>
          </p:cNvPicPr>
          <p:nvPr/>
        </p:nvPicPr>
        <p:blipFill>
          <a:blip r:embed="rId3"/>
          <a:srcRect t="7153" b="9270"/>
          <a:stretch>
            <a:fillRect/>
          </a:stretch>
        </p:blipFill>
        <p:spPr>
          <a:xfrm>
            <a:off x="8251428" y="2892791"/>
            <a:ext cx="6881795" cy="4603568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Differentiable simulation pipeline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Differentiable simulation pipeline</a:t>
            </a:r>
          </a:p>
        </p:txBody>
      </p:sp>
      <p:sp>
        <p:nvSpPr>
          <p:cNvPr id="191" name="Traditional simulation: NuRadioMC"/>
          <p:cNvSpPr txBox="1"/>
          <p:nvPr/>
        </p:nvSpPr>
        <p:spPr>
          <a:xfrm>
            <a:off x="7848865" y="2010118"/>
            <a:ext cx="8686270" cy="1701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4000" b="1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Traditional simulation: NuRadioMC</a:t>
            </a:r>
          </a:p>
        </p:txBody>
      </p:sp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193" name="Simulation pipeline"/>
          <p:cNvSpPr txBox="1"/>
          <p:nvPr/>
        </p:nvSpPr>
        <p:spPr>
          <a:xfrm>
            <a:off x="9990090" y="7403285"/>
            <a:ext cx="4403821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Simulation pipeline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4" name="Input: Neutrino and detector parameters:…"/>
              <p:cNvSpPr txBox="1"/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50800" tIns="50800" rIns="50800" bIns="50800">
                <a:normAutofit/>
              </a:bodyPr>
              <a:lstStyle/>
              <a:p>
                <a:pPr marL="609599" indent="-609599" algn="l">
                  <a:lnSpc>
                    <a:spcPct val="90000"/>
                  </a:lnSpc>
                  <a:spcBef>
                    <a:spcPts val="45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t>Input: </a:t>
                </a:r>
                <a:r>
                  <a:rPr b="1"/>
                  <a:t>Neutrino and detector parameters</a:t>
                </a:r>
                <a:r>
                  <a:t>:</a:t>
                </a:r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/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endParaRPr/>
              </a:p>
            </p:txBody>
          </p:sp>
        </mc:Choice>
        <mc:Fallback>
          <p:sp>
            <p:nvSpPr>
              <p:cNvPr id="194" name="Input: Neutrino and detector parameters: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blipFill>
                <a:blip r:embed="rId4"/>
                <a:stretch>
                  <a:fillRect l="-4240" t="-572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5" name="Line"/>
          <p:cNvSpPr/>
          <p:nvPr/>
        </p:nvSpPr>
        <p:spPr>
          <a:xfrm>
            <a:off x="4513790" y="7982485"/>
            <a:ext cx="15356419" cy="1"/>
          </a:xfrm>
          <a:prstGeom prst="line">
            <a:avLst/>
          </a:prstGeom>
          <a:ln w="114300">
            <a:solidFill>
              <a:schemeClr val="accent1">
                <a:lumOff val="-13575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96" name="M. Ravn et al, 2025, PoS:491/031"/>
          <p:cNvSpPr txBox="1"/>
          <p:nvPr/>
        </p:nvSpPr>
        <p:spPr>
          <a:xfrm>
            <a:off x="19649142" y="-27817"/>
            <a:ext cx="4724050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929292"/>
                </a:solidFill>
                <a:hlinkClick r:id="rId5"/>
              </a:defRPr>
            </a:lvl1pPr>
          </a:lstStyle>
          <a:p>
            <a:pPr>
              <a:defRPr u="none"/>
            </a:pP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 Ravn et al, 2025, PoS:491/031</a:t>
            </a:r>
          </a:p>
        </p:txBody>
      </p:sp>
      <p:sp>
        <p:nvSpPr>
          <p:cNvPr id="197" name="Analytic calculations:…"/>
          <p:cNvSpPr txBox="1"/>
          <p:nvPr/>
        </p:nvSpPr>
        <p:spPr>
          <a:xfrm>
            <a:off x="7589677" y="9204969"/>
            <a:ext cx="9204646" cy="4219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Analytic calculations:</a:t>
            </a:r>
          </a:p>
          <a:p>
            <a:pPr marL="1219200" lvl="1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pPr>
            <a:r>
              <a:t>Directly </a:t>
            </a:r>
            <a:r>
              <a:rPr b="1"/>
              <a:t>portable to PyTorch</a:t>
            </a:r>
          </a:p>
          <a:p>
            <a:pPr marL="609599" indent="-609599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pPr>
            <a:r>
              <a:t>Stochastic processes, iterative calculations, non-analytic evaluations, discrete logic:</a:t>
            </a:r>
          </a:p>
          <a:p>
            <a:pPr marL="1219200" lvl="1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pPr>
            <a:r>
              <a:t>Use </a:t>
            </a:r>
            <a:r>
              <a:rPr b="1"/>
              <a:t>deep learning surrogates</a:t>
            </a:r>
            <a:r>
              <a:t>, analytical approximation, and proxies</a:t>
            </a:r>
          </a:p>
        </p:txBody>
      </p:sp>
      <p:sp>
        <p:nvSpPr>
          <p:cNvPr id="198" name="Line"/>
          <p:cNvSpPr/>
          <p:nvPr/>
        </p:nvSpPr>
        <p:spPr>
          <a:xfrm>
            <a:off x="12191999" y="8273102"/>
            <a:ext cx="1" cy="862231"/>
          </a:xfrm>
          <a:prstGeom prst="line">
            <a:avLst/>
          </a:prstGeom>
          <a:ln w="635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99" name="Ported to PyTorch"/>
          <p:cNvSpPr txBox="1"/>
          <p:nvPr/>
        </p:nvSpPr>
        <p:spPr>
          <a:xfrm>
            <a:off x="12475177" y="8417629"/>
            <a:ext cx="3898600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Ported to PyTorch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Output: Voltage trace"/>
          <p:cNvSpPr txBox="1"/>
          <p:nvPr/>
        </p:nvSpPr>
        <p:spPr>
          <a:xfrm>
            <a:off x="16927028" y="2943591"/>
            <a:ext cx="7165614" cy="5083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Output: </a:t>
            </a:r>
            <a:r>
              <a:rPr b="1"/>
              <a:t>Voltage trace</a:t>
            </a:r>
          </a:p>
        </p:txBody>
      </p:sp>
      <p:pic>
        <p:nvPicPr>
          <p:cNvPr id="19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4769" y="3789236"/>
            <a:ext cx="8057096" cy="38942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" descr="Image"/>
          <p:cNvPicPr>
            <a:picLocks noChangeAspect="1"/>
          </p:cNvPicPr>
          <p:nvPr/>
        </p:nvPicPr>
        <p:blipFill>
          <a:blip r:embed="rId3"/>
          <a:srcRect t="7153" b="9270"/>
          <a:stretch>
            <a:fillRect/>
          </a:stretch>
        </p:blipFill>
        <p:spPr>
          <a:xfrm>
            <a:off x="8251428" y="2892791"/>
            <a:ext cx="6881795" cy="4603568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Differentiable simulation pipeline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Differentiable simulation pipeline</a:t>
            </a: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4777" y="8221109"/>
            <a:ext cx="2006601" cy="185420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98" name="Simulation pipeline"/>
          <p:cNvSpPr txBox="1"/>
          <p:nvPr/>
        </p:nvSpPr>
        <p:spPr>
          <a:xfrm>
            <a:off x="9990090" y="7403285"/>
            <a:ext cx="4403821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Simulation pipeline</a:t>
            </a:r>
          </a:p>
        </p:txBody>
      </p:sp>
      <p:sp>
        <p:nvSpPr>
          <p:cNvPr id="199" name="Askaryan emission:…"/>
          <p:cNvSpPr txBox="1"/>
          <p:nvPr/>
        </p:nvSpPr>
        <p:spPr>
          <a:xfrm>
            <a:off x="5869208" y="10223848"/>
            <a:ext cx="6689031" cy="280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60831" indent="-560831" algn="l" defTabSz="2243271">
              <a:lnSpc>
                <a:spcPct val="90000"/>
              </a:lnSpc>
              <a:spcBef>
                <a:spcPts val="2100"/>
              </a:spcBef>
              <a:buSzPct val="123000"/>
              <a:buChar char="•"/>
              <a:defRPr sz="3496">
                <a:solidFill>
                  <a:srgbClr val="000000"/>
                </a:solidFill>
              </a:defRPr>
            </a:pPr>
            <a:r>
              <a:rPr dirty="0" err="1"/>
              <a:t>Askaryan</a:t>
            </a:r>
            <a:r>
              <a:rPr dirty="0"/>
              <a:t> emission:</a:t>
            </a:r>
          </a:p>
          <a:p>
            <a:pPr marL="1121663" lvl="1" indent="-560831" algn="l" defTabSz="2243271">
              <a:lnSpc>
                <a:spcPct val="90000"/>
              </a:lnSpc>
              <a:spcBef>
                <a:spcPts val="1300"/>
              </a:spcBef>
              <a:buSzPct val="123000"/>
              <a:buChar char="•"/>
              <a:defRPr sz="3312">
                <a:solidFill>
                  <a:srgbClr val="000000"/>
                </a:solidFill>
              </a:defRPr>
            </a:pPr>
            <a:r>
              <a:rPr b="1" dirty="0"/>
              <a:t>Diffusion model</a:t>
            </a:r>
            <a:r>
              <a:rPr dirty="0"/>
              <a:t> by </a:t>
            </a: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P. Pilar et al, 2026, Mach. Learn.: Sci. Technol. 7 025017</a:t>
            </a:r>
          </a:p>
          <a:p>
            <a:pPr marL="1121663" lvl="1" indent="-560831" algn="l" defTabSz="2243271">
              <a:lnSpc>
                <a:spcPct val="90000"/>
              </a:lnSpc>
              <a:spcBef>
                <a:spcPts val="1300"/>
              </a:spcBef>
              <a:buSzPct val="123000"/>
              <a:buChar char="•"/>
              <a:defRPr sz="3312">
                <a:solidFill>
                  <a:srgbClr val="000000"/>
                </a:solidFill>
              </a:defRPr>
            </a:pPr>
            <a:r>
              <a:rPr b="1" dirty="0"/>
              <a:t>Or</a:t>
            </a:r>
            <a:r>
              <a:rPr dirty="0"/>
              <a:t> Analytic approximation</a:t>
            </a:r>
          </a:p>
        </p:txBody>
      </p:sp>
      <p:sp>
        <p:nvSpPr>
          <p:cNvPr id="200" name="Propagation:…"/>
          <p:cNvSpPr txBox="1"/>
          <p:nvPr/>
        </p:nvSpPr>
        <p:spPr>
          <a:xfrm>
            <a:off x="12908695" y="10225724"/>
            <a:ext cx="5073954" cy="2679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lvl1pPr>
            <a:lvl2pPr marL="1219200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lvl2pPr>
          </a:lstStyle>
          <a:p>
            <a:r>
              <a:rPr dirty="0"/>
              <a:t>Propagation:</a:t>
            </a:r>
          </a:p>
          <a:p>
            <a:pPr lvl="1"/>
            <a:r>
              <a:rPr b="1" dirty="0"/>
              <a:t>Neural netwo</a:t>
            </a:r>
            <a:r>
              <a:rPr dirty="0"/>
              <a:t>rk ray-tracing model</a:t>
            </a:r>
          </a:p>
        </p:txBody>
      </p:sp>
      <p:sp>
        <p:nvSpPr>
          <p:cNvPr id="201" name="Line"/>
          <p:cNvSpPr/>
          <p:nvPr/>
        </p:nvSpPr>
        <p:spPr>
          <a:xfrm>
            <a:off x="4513790" y="9946315"/>
            <a:ext cx="15356419" cy="1"/>
          </a:xfrm>
          <a:prstGeom prst="line">
            <a:avLst/>
          </a:prstGeom>
          <a:ln w="1143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2" name="Differentible simulation pipeline"/>
          <p:cNvSpPr txBox="1"/>
          <p:nvPr/>
        </p:nvSpPr>
        <p:spPr>
          <a:xfrm>
            <a:off x="9073334" y="9318546"/>
            <a:ext cx="6237332" cy="5727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1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Differentible simulation pipeline</a:t>
            </a:r>
          </a:p>
        </p:txBody>
      </p:sp>
      <p:sp>
        <p:nvSpPr>
          <p:cNvPr id="203" name="Line"/>
          <p:cNvSpPr/>
          <p:nvPr/>
        </p:nvSpPr>
        <p:spPr>
          <a:xfrm>
            <a:off x="12191999" y="8273102"/>
            <a:ext cx="1" cy="862231"/>
          </a:xfrm>
          <a:prstGeom prst="line">
            <a:avLst/>
          </a:prstGeom>
          <a:ln w="635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4" name="Line"/>
          <p:cNvSpPr/>
          <p:nvPr/>
        </p:nvSpPr>
        <p:spPr>
          <a:xfrm>
            <a:off x="4513790" y="7982485"/>
            <a:ext cx="15356419" cy="1"/>
          </a:xfrm>
          <a:prstGeom prst="line">
            <a:avLst/>
          </a:prstGeom>
          <a:ln w="114300">
            <a:solidFill>
              <a:schemeClr val="accent1">
                <a:lumOff val="-13575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5" name="Ported to PyTorch"/>
          <p:cNvSpPr txBox="1"/>
          <p:nvPr/>
        </p:nvSpPr>
        <p:spPr>
          <a:xfrm>
            <a:off x="12475177" y="8417629"/>
            <a:ext cx="3898600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Ported to PyTorch</a:t>
            </a:r>
          </a:p>
        </p:txBody>
      </p:sp>
      <p:sp>
        <p:nvSpPr>
          <p:cNvPr id="206" name="Event generation:…"/>
          <p:cNvSpPr txBox="1"/>
          <p:nvPr/>
        </p:nvSpPr>
        <p:spPr>
          <a:xfrm>
            <a:off x="256740" y="10223848"/>
            <a:ext cx="5505247" cy="280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lvl1pPr>
            <a:lvl2pPr marL="1219200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lvl2pPr>
          </a:lstStyle>
          <a:p>
            <a:r>
              <a:t>Event generation:</a:t>
            </a:r>
          </a:p>
          <a:p>
            <a:pPr lvl="1"/>
            <a:r>
              <a:t>Fixed list of triggered events</a:t>
            </a:r>
          </a:p>
        </p:txBody>
      </p:sp>
      <p:sp>
        <p:nvSpPr>
          <p:cNvPr id="207" name="Detection:…"/>
          <p:cNvSpPr txBox="1"/>
          <p:nvPr/>
        </p:nvSpPr>
        <p:spPr>
          <a:xfrm>
            <a:off x="18333105" y="10225724"/>
            <a:ext cx="5282899" cy="3333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lvl1pPr>
            <a:lvl2pPr marL="1219200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lvl2pPr>
          </a:lstStyle>
          <a:p>
            <a:r>
              <a:rPr dirty="0"/>
              <a:t>Detection:</a:t>
            </a:r>
          </a:p>
          <a:p>
            <a:pPr lvl="1"/>
            <a:r>
              <a:rPr dirty="0"/>
              <a:t>Analytic approx. of LPDA, </a:t>
            </a:r>
            <a:r>
              <a:rPr dirty="0" err="1"/>
              <a:t>VPol</a:t>
            </a:r>
            <a:r>
              <a:rPr dirty="0"/>
              <a:t>, </a:t>
            </a:r>
            <a:r>
              <a:rPr dirty="0" err="1"/>
              <a:t>H</a:t>
            </a:r>
            <a:r>
              <a:rPr lang="en-US" dirty="0" err="1"/>
              <a:t>p</a:t>
            </a:r>
            <a:r>
              <a:rPr dirty="0" err="1"/>
              <a:t>ol</a:t>
            </a:r>
            <a:endParaRPr lang="sv-SE" dirty="0"/>
          </a:p>
          <a:p>
            <a:pPr lvl="1"/>
            <a:r>
              <a:rPr lang="en-US" dirty="0"/>
              <a:t>Future: </a:t>
            </a:r>
            <a:r>
              <a:rPr lang="en-US" b="1" dirty="0"/>
              <a:t>Symbolic regression</a:t>
            </a:r>
            <a:endParaRPr b="1" dirty="0"/>
          </a:p>
        </p:txBody>
      </p:sp>
      <p:sp>
        <p:nvSpPr>
          <p:cNvPr id="208" name="Traditional simulation: NuRadioMC"/>
          <p:cNvSpPr txBox="1"/>
          <p:nvPr/>
        </p:nvSpPr>
        <p:spPr>
          <a:xfrm>
            <a:off x="7848865" y="2010118"/>
            <a:ext cx="8686270" cy="1701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4000" b="1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Traditional simulation: NuRadioMC</a:t>
            </a:r>
          </a:p>
        </p:txBody>
      </p:sp>
      <p:sp>
        <p:nvSpPr>
          <p:cNvPr id="209" name="Simulations agree!"/>
          <p:cNvSpPr txBox="1"/>
          <p:nvPr/>
        </p:nvSpPr>
        <p:spPr>
          <a:xfrm>
            <a:off x="19613243" y="6283668"/>
            <a:ext cx="4338508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r>
              <a:t>Simulations agree!</a:t>
            </a:r>
          </a:p>
        </p:txBody>
      </p:sp>
      <p:sp>
        <p:nvSpPr>
          <p:cNvPr id="210" name="M. Ravn et al, 2025, PoS:491/031"/>
          <p:cNvSpPr txBox="1"/>
          <p:nvPr/>
        </p:nvSpPr>
        <p:spPr>
          <a:xfrm>
            <a:off x="19649142" y="-27817"/>
            <a:ext cx="4724050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929292"/>
                </a:solidFill>
                <a:hlinkClick r:id="rId6"/>
              </a:defRPr>
            </a:lvl1pPr>
          </a:lstStyle>
          <a:p>
            <a:pPr>
              <a:defRPr u="none"/>
            </a:pP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 Ravn et al, 2025, PoS:491/031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1" name="Input: Neutrino and detector parameters:…"/>
              <p:cNvSpPr txBox="1"/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50800" tIns="50800" rIns="50800" bIns="50800">
                <a:normAutofit/>
              </a:bodyPr>
              <a:lstStyle/>
              <a:p>
                <a:pPr marL="609599" indent="-609599" algn="l">
                  <a:lnSpc>
                    <a:spcPct val="90000"/>
                  </a:lnSpc>
                  <a:spcBef>
                    <a:spcPts val="45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t>Input: </a:t>
                </a:r>
                <a:r>
                  <a:rPr b="1"/>
                  <a:t>Neutrino and detector parameters</a:t>
                </a:r>
                <a:r>
                  <a:t>:</a:t>
                </a:r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/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endParaRPr/>
              </a:p>
            </p:txBody>
          </p:sp>
        </mc:Choice>
        <mc:Fallback>
          <p:sp>
            <p:nvSpPr>
              <p:cNvPr id="211" name="Input: Neutrino and detector parameters: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blipFill>
                <a:blip r:embed="rId7"/>
                <a:stretch>
                  <a:fillRect l="-4240" t="-572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2" name="(NB: keep trigger antennas fixed)"/>
          <p:cNvSpPr txBox="1"/>
          <p:nvPr/>
        </p:nvSpPr>
        <p:spPr>
          <a:xfrm>
            <a:off x="963164" y="12112732"/>
            <a:ext cx="3898600" cy="955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>
                <a:solidFill>
                  <a:schemeClr val="accent6">
                    <a:satOff val="-20754"/>
                    <a:lumOff val="-16738"/>
                  </a:schemeClr>
                </a:solidFill>
              </a:defRPr>
            </a:lvl1pPr>
          </a:lstStyle>
          <a:p>
            <a:r>
              <a:t>(NB: keep trigger antennas fixed)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pagation:…">
            <a:extLst>
              <a:ext uri="{FF2B5EF4-FFF2-40B4-BE49-F238E27FC236}">
                <a16:creationId xmlns:a16="http://schemas.microsoft.com/office/drawing/2014/main" id="{5D584BAE-CA26-771A-E94D-FD15136028AF}"/>
              </a:ext>
            </a:extLst>
          </p:cNvPr>
          <p:cNvSpPr txBox="1"/>
          <p:nvPr/>
        </p:nvSpPr>
        <p:spPr>
          <a:xfrm>
            <a:off x="12908695" y="10225724"/>
            <a:ext cx="5073954" cy="2679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lvl1pPr>
            <a:lvl2pPr marL="1219200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lvl2pPr>
          </a:lstStyle>
          <a:p>
            <a:r>
              <a:rPr dirty="0"/>
              <a:t>Propagation:</a:t>
            </a:r>
          </a:p>
          <a:p>
            <a:pPr lvl="1"/>
            <a:r>
              <a:rPr b="1" dirty="0"/>
              <a:t>Neural netwo</a:t>
            </a:r>
            <a:r>
              <a:rPr dirty="0"/>
              <a:t>rk ray-tracing model</a:t>
            </a:r>
          </a:p>
        </p:txBody>
      </p:sp>
      <p:sp>
        <p:nvSpPr>
          <p:cNvPr id="214" name="Output: Voltage trace"/>
          <p:cNvSpPr txBox="1"/>
          <p:nvPr/>
        </p:nvSpPr>
        <p:spPr>
          <a:xfrm>
            <a:off x="16927028" y="2943591"/>
            <a:ext cx="7165614" cy="5083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Output: </a:t>
            </a:r>
            <a:r>
              <a:rPr b="1"/>
              <a:t>Voltage trace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4769" y="3789236"/>
            <a:ext cx="8057096" cy="38942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3"/>
          <a:srcRect t="7153" b="9270"/>
          <a:stretch>
            <a:fillRect/>
          </a:stretch>
        </p:blipFill>
        <p:spPr>
          <a:xfrm>
            <a:off x="8251428" y="2892791"/>
            <a:ext cx="6881795" cy="460356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Differentiable simulation pipeline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Differentiable simulation pipeline</a:t>
            </a:r>
          </a:p>
        </p:txBody>
      </p:sp>
      <p:pic>
        <p:nvPicPr>
          <p:cNvPr id="21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4777" y="8221109"/>
            <a:ext cx="2006601" cy="1854201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220" name="Simulation pipeline"/>
          <p:cNvSpPr txBox="1"/>
          <p:nvPr/>
        </p:nvSpPr>
        <p:spPr>
          <a:xfrm>
            <a:off x="9990090" y="7403285"/>
            <a:ext cx="4403821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Simulation pipeline</a:t>
            </a:r>
          </a:p>
        </p:txBody>
      </p:sp>
      <p:sp>
        <p:nvSpPr>
          <p:cNvPr id="221" name="Askaryan emission:…"/>
          <p:cNvSpPr txBox="1"/>
          <p:nvPr/>
        </p:nvSpPr>
        <p:spPr>
          <a:xfrm>
            <a:off x="5869208" y="10223848"/>
            <a:ext cx="6689031" cy="280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60831" indent="-560831" algn="l" defTabSz="2243271">
              <a:lnSpc>
                <a:spcPct val="90000"/>
              </a:lnSpc>
              <a:spcBef>
                <a:spcPts val="2100"/>
              </a:spcBef>
              <a:buSzPct val="123000"/>
              <a:buChar char="•"/>
              <a:defRPr sz="3496">
                <a:solidFill>
                  <a:srgbClr val="000000"/>
                </a:solidFill>
              </a:defRPr>
            </a:pPr>
            <a:r>
              <a:t>Askaryan emission:</a:t>
            </a:r>
          </a:p>
          <a:p>
            <a:pPr marL="1121663" lvl="1" indent="-560831" algn="l" defTabSz="2243271">
              <a:lnSpc>
                <a:spcPct val="90000"/>
              </a:lnSpc>
              <a:spcBef>
                <a:spcPts val="1300"/>
              </a:spcBef>
              <a:buSzPct val="123000"/>
              <a:buChar char="•"/>
              <a:defRPr sz="3312">
                <a:solidFill>
                  <a:srgbClr val="000000"/>
                </a:solidFill>
              </a:defRPr>
            </a:pPr>
            <a:r>
              <a:t>Diffusion model by </a:t>
            </a:r>
            <a:r>
              <a:rPr u="sng">
                <a:hlinkClick r:id="rId5"/>
              </a:rPr>
              <a:t>P. Pilar et al, 2026, Mach. Learn.: Sci. Technol. 7 025017</a:t>
            </a:r>
          </a:p>
          <a:p>
            <a:pPr marL="1121663" lvl="1" indent="-560831" algn="l" defTabSz="2243271">
              <a:lnSpc>
                <a:spcPct val="90000"/>
              </a:lnSpc>
              <a:spcBef>
                <a:spcPts val="1300"/>
              </a:spcBef>
              <a:buSzPct val="123000"/>
              <a:buChar char="•"/>
              <a:defRPr sz="3312">
                <a:solidFill>
                  <a:srgbClr val="000000"/>
                </a:solidFill>
              </a:defRPr>
            </a:pPr>
            <a:r>
              <a:t>Or Alvarez2009</a:t>
            </a:r>
          </a:p>
        </p:txBody>
      </p:sp>
      <p:sp>
        <p:nvSpPr>
          <p:cNvPr id="223" name="Line"/>
          <p:cNvSpPr/>
          <p:nvPr/>
        </p:nvSpPr>
        <p:spPr>
          <a:xfrm>
            <a:off x="4513790" y="9946315"/>
            <a:ext cx="15356419" cy="1"/>
          </a:xfrm>
          <a:prstGeom prst="line">
            <a:avLst/>
          </a:prstGeom>
          <a:ln w="1143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24" name="Differentible simulation pipeline"/>
          <p:cNvSpPr txBox="1"/>
          <p:nvPr/>
        </p:nvSpPr>
        <p:spPr>
          <a:xfrm>
            <a:off x="9073334" y="9318546"/>
            <a:ext cx="6237332" cy="5727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 b="1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Differentible simulation pipeline</a:t>
            </a:r>
          </a:p>
        </p:txBody>
      </p:sp>
      <p:sp>
        <p:nvSpPr>
          <p:cNvPr id="225" name="Line"/>
          <p:cNvSpPr/>
          <p:nvPr/>
        </p:nvSpPr>
        <p:spPr>
          <a:xfrm>
            <a:off x="12191999" y="8273102"/>
            <a:ext cx="1" cy="862231"/>
          </a:xfrm>
          <a:prstGeom prst="line">
            <a:avLst/>
          </a:prstGeom>
          <a:ln w="635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26" name="Line"/>
          <p:cNvSpPr/>
          <p:nvPr/>
        </p:nvSpPr>
        <p:spPr>
          <a:xfrm>
            <a:off x="4513790" y="7982485"/>
            <a:ext cx="15356419" cy="1"/>
          </a:xfrm>
          <a:prstGeom prst="line">
            <a:avLst/>
          </a:prstGeom>
          <a:ln w="114300">
            <a:solidFill>
              <a:schemeClr val="accent1">
                <a:lumOff val="-13575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27" name="Ported to PyTorch"/>
          <p:cNvSpPr txBox="1"/>
          <p:nvPr/>
        </p:nvSpPr>
        <p:spPr>
          <a:xfrm>
            <a:off x="12475177" y="8417629"/>
            <a:ext cx="3898600" cy="5731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Ported to PyTorch</a:t>
            </a:r>
          </a:p>
        </p:txBody>
      </p:sp>
      <p:sp>
        <p:nvSpPr>
          <p:cNvPr id="228" name="Event generation:…"/>
          <p:cNvSpPr txBox="1"/>
          <p:nvPr/>
        </p:nvSpPr>
        <p:spPr>
          <a:xfrm>
            <a:off x="256740" y="10223848"/>
            <a:ext cx="5505247" cy="280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lvl1pPr>
            <a:lvl2pPr marL="1219200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lvl2pPr>
          </a:lstStyle>
          <a:p>
            <a:r>
              <a:t>Event generation:</a:t>
            </a:r>
          </a:p>
          <a:p>
            <a:pPr lvl="1"/>
            <a:r>
              <a:t>Fixed list of triggered events</a:t>
            </a:r>
          </a:p>
        </p:txBody>
      </p:sp>
      <p:sp>
        <p:nvSpPr>
          <p:cNvPr id="230" name="Traditional simulation: NuRadioMC"/>
          <p:cNvSpPr txBox="1"/>
          <p:nvPr/>
        </p:nvSpPr>
        <p:spPr>
          <a:xfrm>
            <a:off x="7848865" y="2010118"/>
            <a:ext cx="8686270" cy="1701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4000" b="1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Traditional simulation: NuRadioMC</a:t>
            </a:r>
          </a:p>
        </p:txBody>
      </p:sp>
      <p:sp>
        <p:nvSpPr>
          <p:cNvPr id="231" name="Simulations agree!"/>
          <p:cNvSpPr txBox="1"/>
          <p:nvPr/>
        </p:nvSpPr>
        <p:spPr>
          <a:xfrm>
            <a:off x="19613243" y="6283668"/>
            <a:ext cx="4338508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r>
              <a:t>Simulations agree!</a:t>
            </a:r>
          </a:p>
        </p:txBody>
      </p:sp>
      <p:sp>
        <p:nvSpPr>
          <p:cNvPr id="232" name="M. Ravn et al, 2025, PoS:491/031"/>
          <p:cNvSpPr txBox="1"/>
          <p:nvPr/>
        </p:nvSpPr>
        <p:spPr>
          <a:xfrm>
            <a:off x="19649142" y="-27817"/>
            <a:ext cx="4724050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929292"/>
                </a:solidFill>
                <a:hlinkClick r:id="rId6"/>
              </a:defRPr>
            </a:lvl1pPr>
          </a:lstStyle>
          <a:p>
            <a:pPr>
              <a:defRPr u="none"/>
            </a:pP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 Ravn et al, 2025, PoS:491/031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3" name="Input: Neutrino and detector parameters:…"/>
              <p:cNvSpPr txBox="1"/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50800" tIns="50800" rIns="50800" bIns="50800">
                <a:normAutofit/>
              </a:bodyPr>
              <a:lstStyle/>
              <a:p>
                <a:pPr marL="609599" indent="-609599" algn="l">
                  <a:lnSpc>
                    <a:spcPct val="90000"/>
                  </a:lnSpc>
                  <a:spcBef>
                    <a:spcPts val="45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t>Input: </a:t>
                </a:r>
                <a:r>
                  <a:rPr b="1"/>
                  <a:t>Neutrino and detector parameters</a:t>
                </a:r>
                <a:r>
                  <a:t>:</a:t>
                </a:r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sz="455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/>
              </a:p>
              <a:p>
                <a:pPr marL="1219200" lvl="1" indent="-609600" algn="l">
                  <a:lnSpc>
                    <a:spcPct val="90000"/>
                  </a:lnSpc>
                  <a:spcBef>
                    <a:spcPts val="2300"/>
                  </a:spcBef>
                  <a:buSzPct val="123000"/>
                  <a:buChar char="•"/>
                  <a:defRPr sz="3800">
                    <a:solidFill>
                      <a:srgbClr val="000000"/>
                    </a:solidFill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m:rPr>
                            <m:sty m:val="p"/>
                          </m:rP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ant</m:t>
                        </m:r>
                        <m:r>
                          <a:rPr sz="4550" i="1">
                            <a:solidFill>
                              <a:srgbClr val="190CF4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endParaRPr/>
              </a:p>
            </p:txBody>
          </p:sp>
        </mc:Choice>
        <mc:Fallback>
          <p:sp>
            <p:nvSpPr>
              <p:cNvPr id="233" name="Input: Neutrino and detector parameters: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86" y="2943591"/>
                <a:ext cx="7165613" cy="5083211"/>
              </a:xfrm>
              <a:prstGeom prst="rect">
                <a:avLst/>
              </a:prstGeom>
              <a:blipFill>
                <a:blip r:embed="rId7"/>
                <a:stretch>
                  <a:fillRect l="-4240" t="-572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4" name="Rectangle"/>
          <p:cNvSpPr/>
          <p:nvPr/>
        </p:nvSpPr>
        <p:spPr>
          <a:xfrm>
            <a:off x="282932" y="2843241"/>
            <a:ext cx="15095705" cy="10382637"/>
          </a:xfrm>
          <a:prstGeom prst="rect">
            <a:avLst/>
          </a:prstGeom>
          <a:solidFill>
            <a:srgbClr val="FFFFFF"/>
          </a:solidFill>
          <a:ln w="50800">
            <a:solidFill>
              <a:schemeClr val="accent5">
                <a:lumOff val="-29866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35" name="Convert to traces to reconstruction uncertainties through Fisher information:"/>
          <p:cNvSpPr txBox="1"/>
          <p:nvPr/>
        </p:nvSpPr>
        <p:spPr>
          <a:xfrm>
            <a:off x="2563115" y="2943590"/>
            <a:ext cx="10535339" cy="1318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000">
                <a:solidFill>
                  <a:schemeClr val="accent5">
                    <a:lumOff val="-29866"/>
                  </a:schemeClr>
                </a:solidFill>
              </a:defRPr>
            </a:pPr>
            <a:r>
              <a:rPr dirty="0"/>
              <a:t>Convert to traces to reconstruction </a:t>
            </a:r>
            <a:r>
              <a:rPr b="1" dirty="0"/>
              <a:t>uncertainties</a:t>
            </a:r>
            <a:r>
              <a:rPr dirty="0"/>
              <a:t> through </a:t>
            </a:r>
            <a:r>
              <a:rPr b="1" dirty="0"/>
              <a:t>Fisher information</a:t>
            </a:r>
            <a:r>
              <a:rPr dirty="0"/>
              <a:t>:</a:t>
            </a:r>
          </a:p>
        </p:txBody>
      </p:sp>
      <p:pic>
        <p:nvPicPr>
          <p:cNvPr id="236" name="scan_plus_fisher_estimate_2.pdf" descr="scan_plus_fisher_estimate_2.pdf"/>
          <p:cNvPicPr>
            <a:picLocks noChangeAspect="1"/>
          </p:cNvPicPr>
          <p:nvPr/>
        </p:nvPicPr>
        <p:blipFill>
          <a:blip r:embed="rId8"/>
          <a:srcRect l="2403" r="2136" b="4305"/>
          <a:stretch>
            <a:fillRect/>
          </a:stretch>
        </p:blipFill>
        <p:spPr>
          <a:xfrm>
            <a:off x="356525" y="6132676"/>
            <a:ext cx="9308988" cy="6944574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7" name="Equation"/>
              <p:cNvSpPr txBox="1"/>
              <p:nvPr/>
            </p:nvSpPr>
            <p:spPr>
              <a:xfrm>
                <a:off x="3555719" y="4705789"/>
                <a:ext cx="9921882" cy="127945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det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limLow>
                        <m:limLow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ant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lim>
                      </m:limLow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r>
                            <a:rPr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sub>
                          </m:sSub>
                          <m:sSup>
                            <m:sSup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</m:num>
                        <m:den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𝚺</m:t>
                          </m:r>
                        </m:e>
                        <m:sup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r>
                            <a:rPr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3600" dirty="0"/>
              </a:p>
            </p:txBody>
          </p:sp>
        </mc:Choice>
        <mc:Fallback>
          <p:sp>
            <p:nvSpPr>
              <p:cNvPr id="23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719" y="4705789"/>
                <a:ext cx="9921882" cy="1279453"/>
              </a:xfrm>
              <a:prstGeom prst="rect">
                <a:avLst/>
              </a:prstGeom>
              <a:blipFill>
                <a:blip r:embed="rId9"/>
                <a:stretch>
                  <a:fillRect l="-383" r="-894" b="-1078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8" name="Optimization objective:…"/>
          <p:cNvSpPr txBox="1"/>
          <p:nvPr/>
        </p:nvSpPr>
        <p:spPr>
          <a:xfrm>
            <a:off x="9472374" y="7772796"/>
            <a:ext cx="5848660" cy="1193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>
                <a:solidFill>
                  <a:schemeClr val="accent5">
                    <a:lumOff val="-29866"/>
                  </a:schemeClr>
                </a:solidFill>
              </a:defRPr>
            </a:pPr>
            <a:r>
              <a:rPr b="1"/>
              <a:t>Optimization objective</a:t>
            </a:r>
            <a:r>
              <a:t>:</a:t>
            </a:r>
          </a:p>
          <a:p>
            <a:pPr>
              <a:defRPr sz="3600">
                <a:solidFill>
                  <a:schemeClr val="accent5">
                    <a:lumOff val="-29866"/>
                  </a:schemeClr>
                </a:solidFill>
              </a:defRPr>
            </a:pPr>
            <a:r>
              <a:t>Minimize area of ellipse</a:t>
            </a:r>
          </a:p>
        </p:txBody>
      </p:sp>
      <p:sp>
        <p:nvSpPr>
          <p:cNvPr id="239" name="Gradients w.r.t. antenna positions and orientations are known"/>
          <p:cNvSpPr txBox="1"/>
          <p:nvPr/>
        </p:nvSpPr>
        <p:spPr>
          <a:xfrm>
            <a:off x="9859728" y="9318546"/>
            <a:ext cx="5073954" cy="1752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600">
                <a:solidFill>
                  <a:schemeClr val="accent5">
                    <a:lumOff val="-29866"/>
                  </a:schemeClr>
                </a:solidFill>
              </a:defRPr>
            </a:pPr>
            <a:r>
              <a:rPr b="1"/>
              <a:t>Gradients</a:t>
            </a:r>
            <a:r>
              <a:t> w.r.t. antenna positions and orientations are </a:t>
            </a:r>
            <a:r>
              <a:rPr b="1"/>
              <a:t>known</a:t>
            </a:r>
          </a:p>
        </p:txBody>
      </p:sp>
      <p:sp>
        <p:nvSpPr>
          <p:cNvPr id="240" name="M. Ravn et al, 2026, Phys. Rev. D 114, 043025"/>
          <p:cNvSpPr txBox="1"/>
          <p:nvPr/>
        </p:nvSpPr>
        <p:spPr>
          <a:xfrm>
            <a:off x="8882172" y="12743504"/>
            <a:ext cx="6496971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929292"/>
                </a:solidFill>
                <a:hlinkClick r:id="rId10"/>
              </a:defRPr>
            </a:lvl1pPr>
          </a:lstStyle>
          <a:p>
            <a:pPr>
              <a:defRPr u="none"/>
            </a:pP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 Ravn et al, 2026, Phys. Rev. D 114, 043025</a:t>
            </a:r>
          </a:p>
        </p:txBody>
      </p:sp>
      <p:sp>
        <p:nvSpPr>
          <p:cNvPr id="242" name="Connection Line"/>
          <p:cNvSpPr/>
          <p:nvPr/>
        </p:nvSpPr>
        <p:spPr>
          <a:xfrm>
            <a:off x="11872049" y="6119473"/>
            <a:ext cx="6067182" cy="841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886" extrusionOk="0">
                <a:moveTo>
                  <a:pt x="21600" y="10869"/>
                </a:moveTo>
                <a:cubicBezTo>
                  <a:pt x="14173" y="21600"/>
                  <a:pt x="6973" y="17977"/>
                  <a:pt x="0" y="0"/>
                </a:cubicBezTo>
              </a:path>
            </a:pathLst>
          </a:custGeom>
          <a:ln w="635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" name="Detection:…">
            <a:extLst>
              <a:ext uri="{FF2B5EF4-FFF2-40B4-BE49-F238E27FC236}">
                <a16:creationId xmlns:a16="http://schemas.microsoft.com/office/drawing/2014/main" id="{7C56C0B1-F7C0-9F4D-E815-68631EBB53FF}"/>
              </a:ext>
            </a:extLst>
          </p:cNvPr>
          <p:cNvSpPr txBox="1"/>
          <p:nvPr/>
        </p:nvSpPr>
        <p:spPr>
          <a:xfrm>
            <a:off x="18333105" y="10225724"/>
            <a:ext cx="5282899" cy="3333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lvl1pPr>
            <a:lvl2pPr marL="1219200" indent="-609600" algn="l">
              <a:lnSpc>
                <a:spcPct val="90000"/>
              </a:lnSpc>
              <a:spcBef>
                <a:spcPts val="1500"/>
              </a:spcBef>
              <a:buSzPct val="123000"/>
              <a:buChar char="•"/>
              <a:defRPr sz="3600">
                <a:solidFill>
                  <a:srgbClr val="000000"/>
                </a:solidFill>
              </a:defRPr>
            </a:lvl2pPr>
          </a:lstStyle>
          <a:p>
            <a:r>
              <a:rPr dirty="0"/>
              <a:t>Detection:</a:t>
            </a:r>
          </a:p>
          <a:p>
            <a:pPr lvl="1"/>
            <a:r>
              <a:rPr dirty="0"/>
              <a:t>Analytic approx. of LPDA, </a:t>
            </a:r>
            <a:r>
              <a:rPr dirty="0" err="1"/>
              <a:t>VPol</a:t>
            </a:r>
            <a:r>
              <a:rPr dirty="0"/>
              <a:t>, </a:t>
            </a:r>
            <a:r>
              <a:rPr dirty="0" err="1"/>
              <a:t>H</a:t>
            </a:r>
            <a:r>
              <a:rPr lang="en-US" dirty="0" err="1"/>
              <a:t>p</a:t>
            </a:r>
            <a:r>
              <a:rPr dirty="0" err="1"/>
              <a:t>ol</a:t>
            </a:r>
            <a:endParaRPr lang="sv-SE" dirty="0"/>
          </a:p>
          <a:p>
            <a:pPr lvl="1"/>
            <a:r>
              <a:rPr lang="en-US" dirty="0"/>
              <a:t>Future: </a:t>
            </a:r>
            <a:r>
              <a:rPr lang="en-US" b="1" dirty="0"/>
              <a:t>Symbolic regression</a:t>
            </a:r>
            <a:endParaRPr b="1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Optimize all antenna positions and orientations in shallow station"/>
          <p:cNvSpPr txBox="1"/>
          <p:nvPr/>
        </p:nvSpPr>
        <p:spPr>
          <a:xfrm>
            <a:off x="886886" y="2122022"/>
            <a:ext cx="16218344" cy="10706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Optimize </a:t>
            </a:r>
            <a:r>
              <a:rPr b="1"/>
              <a:t>all antenna positions and orientations</a:t>
            </a:r>
            <a:r>
              <a:t> in shallow station</a:t>
            </a:r>
          </a:p>
        </p:txBody>
      </p:sp>
      <p:pic>
        <p:nvPicPr>
          <p:cNvPr id="245" name="station-layout-1_shallow_4ant.pdf" descr="station-layout-1_shallow_4ant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4346" y="1191373"/>
            <a:ext cx="6193965" cy="6452048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IceCube-Gen2 shallow station:"/>
          <p:cNvSpPr txBox="1"/>
          <p:nvPr/>
        </p:nvSpPr>
        <p:spPr>
          <a:xfrm>
            <a:off x="18970355" y="56875"/>
            <a:ext cx="4177033" cy="11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IceCube-Gen2 shallow station:</a:t>
            </a:r>
          </a:p>
        </p:txBody>
      </p:sp>
      <p:sp>
        <p:nvSpPr>
          <p:cNvPr id="247" name="IceCube-Gen2 shallow station optimizat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IceCube-Gen2 shallow station optimization</a:t>
            </a:r>
          </a:p>
        </p:txBody>
      </p:sp>
      <p:sp>
        <p:nvSpPr>
          <p:cNvPr id="2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249" name="Optimization details:…"/>
          <p:cNvSpPr txBox="1"/>
          <p:nvPr/>
        </p:nvSpPr>
        <p:spPr>
          <a:xfrm>
            <a:off x="1234109" y="3126788"/>
            <a:ext cx="7607660" cy="5728680"/>
          </a:xfrm>
          <a:prstGeom prst="rect">
            <a:avLst/>
          </a:prstGeom>
          <a:solidFill>
            <a:srgbClr val="EAEAEA"/>
          </a:solidFill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lvl="1" indent="393192" defTabSz="2096971">
              <a:lnSpc>
                <a:spcPct val="90000"/>
              </a:lnSpc>
              <a:spcBef>
                <a:spcPts val="2500"/>
              </a:spcBef>
              <a:defRPr sz="3440" b="1">
                <a:solidFill>
                  <a:srgbClr val="000000"/>
                </a:solidFill>
              </a:defRPr>
            </a:pPr>
            <a:r>
              <a:t>Optimization details: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Dataset:</a:t>
            </a:r>
            <a:r>
              <a:t> 100,000 triggered neutrino events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Loss:</a:t>
            </a:r>
            <a:r>
              <a:t> log10(area of Neutrino direction uncertainty contour)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Batch size:</a:t>
            </a:r>
            <a:r>
              <a:t> 512 events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Optimizer:</a:t>
            </a:r>
            <a:r>
              <a:t> Adam (lr = 1e-3)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Training time:</a:t>
            </a:r>
            <a:r>
              <a:t> ~1 hour on GPU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0C1CE7-C86B-053A-E7E7-83CE16AC4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9842" y="6473371"/>
            <a:ext cx="15409566" cy="7194531"/>
          </a:xfrm>
          <a:prstGeom prst="rect">
            <a:avLst/>
          </a:prstGeom>
        </p:spPr>
      </p:pic>
      <p:pic>
        <p:nvPicPr>
          <p:cNvPr id="251" name="station-layout-1_shallow_4ant.pdf" descr="station-layout-1_shallow_4ant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4346" y="1191373"/>
            <a:ext cx="6193965" cy="6452048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IceCube-Gen2 shallow station:"/>
          <p:cNvSpPr txBox="1"/>
          <p:nvPr/>
        </p:nvSpPr>
        <p:spPr>
          <a:xfrm>
            <a:off x="18970355" y="56875"/>
            <a:ext cx="4177033" cy="11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IceCube-Gen2 shallow station:</a:t>
            </a:r>
          </a:p>
        </p:txBody>
      </p:sp>
      <p:sp>
        <p:nvSpPr>
          <p:cNvPr id="253" name="IceCube-Gen2 shallow station optimizat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IceCube-Gen2 shallow station optimization</a:t>
            </a:r>
          </a:p>
        </p:txBody>
      </p:sp>
      <p:sp>
        <p:nvSpPr>
          <p:cNvPr id="2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pic>
        <p:nvPicPr>
          <p:cNvPr id="255" name="station_layout_3d_uncertainty.gif" descr="station_layout_3d_uncertainty.gif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437328" y="6424841"/>
            <a:ext cx="15693350" cy="7099373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Optimization details:…"/>
          <p:cNvSpPr txBox="1"/>
          <p:nvPr/>
        </p:nvSpPr>
        <p:spPr>
          <a:xfrm>
            <a:off x="1234109" y="3126788"/>
            <a:ext cx="7607660" cy="5728680"/>
          </a:xfrm>
          <a:prstGeom prst="rect">
            <a:avLst/>
          </a:prstGeom>
          <a:solidFill>
            <a:srgbClr val="EAEAEA"/>
          </a:solidFill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lvl="1" indent="393192" defTabSz="2096971">
              <a:lnSpc>
                <a:spcPct val="90000"/>
              </a:lnSpc>
              <a:spcBef>
                <a:spcPts val="2500"/>
              </a:spcBef>
              <a:defRPr sz="3440" b="1">
                <a:solidFill>
                  <a:srgbClr val="000000"/>
                </a:solidFill>
              </a:defRPr>
            </a:pPr>
            <a:r>
              <a:t>Optimization details: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Dataset:</a:t>
            </a:r>
            <a:r>
              <a:t> 100,000 triggered neutrino events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Loss:</a:t>
            </a:r>
            <a:r>
              <a:t> log10(area of Neutrino direction uncertainty contour)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Batch size:</a:t>
            </a:r>
            <a:r>
              <a:t> 512 events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Optimizer:</a:t>
            </a:r>
            <a:r>
              <a:t> Adam (lr = 1e-3)</a:t>
            </a:r>
          </a:p>
          <a:p>
            <a:pPr marL="524255" indent="-524255" algn="l" defTabSz="2096971">
              <a:lnSpc>
                <a:spcPct val="90000"/>
              </a:lnSpc>
              <a:spcBef>
                <a:spcPts val="2500"/>
              </a:spcBef>
              <a:buSzPct val="123000"/>
              <a:buChar char="•"/>
              <a:defRPr sz="3440">
                <a:solidFill>
                  <a:srgbClr val="000000"/>
                </a:solidFill>
              </a:defRPr>
            </a:pPr>
            <a:r>
              <a:rPr b="1"/>
              <a:t>Training time:</a:t>
            </a:r>
            <a:r>
              <a:t> ~1 hour on GPU</a:t>
            </a:r>
          </a:p>
        </p:txBody>
      </p:sp>
      <p:sp>
        <p:nvSpPr>
          <p:cNvPr id="259" name="Connection Line"/>
          <p:cNvSpPr/>
          <p:nvPr/>
        </p:nvSpPr>
        <p:spPr>
          <a:xfrm>
            <a:off x="13209578" y="3733136"/>
            <a:ext cx="4709923" cy="34502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5253" y="10772"/>
                  <a:pt x="12453" y="3572"/>
                  <a:pt x="21600" y="0"/>
                </a:cubicBezTo>
              </a:path>
            </a:pathLst>
          </a:custGeom>
          <a:ln w="635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sp>
        <p:nvSpPr>
          <p:cNvPr id="258" name="Optimize all antenna positions and orientations in shallow station…"/>
          <p:cNvSpPr txBox="1"/>
          <p:nvPr/>
        </p:nvSpPr>
        <p:spPr>
          <a:xfrm>
            <a:off x="886886" y="2122022"/>
            <a:ext cx="17096241" cy="10706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Optimize </a:t>
            </a:r>
            <a:r>
              <a:rPr b="1" dirty="0"/>
              <a:t>all antenna positions and orientations</a:t>
            </a:r>
            <a:r>
              <a:rPr dirty="0"/>
              <a:t> in shallow station</a:t>
            </a:r>
          </a:p>
          <a:p>
            <a:pPr algn="l">
              <a:lnSpc>
                <a:spcPct val="11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11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11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11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9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b="1" dirty="0"/>
              <a:t>Substantial improvement</a:t>
            </a:r>
            <a:r>
              <a:rPr dirty="0"/>
              <a:t> with: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rPr dirty="0"/>
              <a:t>Outward-facing antennas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rPr dirty="0"/>
              <a:t>Larger detector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 b="1">
                <a:solidFill>
                  <a:srgbClr val="000000"/>
                </a:solidFill>
              </a:defRPr>
            </a:pPr>
            <a:r>
              <a:rPr dirty="0"/>
              <a:t>Physically motivated results!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15C65F-16C4-34C5-B65A-C58DF0362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693" y="5861843"/>
            <a:ext cx="15528542" cy="8037257"/>
          </a:xfrm>
          <a:prstGeom prst="rect">
            <a:avLst/>
          </a:prstGeom>
        </p:spPr>
      </p:pic>
      <p:pic>
        <p:nvPicPr>
          <p:cNvPr id="26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4192" y="1689004"/>
            <a:ext cx="6836732" cy="12137120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IceCube-Gen2 deep station optimizat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IceCube-Gen2 deep station optimization</a:t>
            </a:r>
          </a:p>
        </p:txBody>
      </p:sp>
      <p:sp>
        <p:nvSpPr>
          <p:cNvPr id="263" name="Optimize deep station layout with cost penalty below 150 m…"/>
          <p:cNvSpPr txBox="1"/>
          <p:nvPr/>
        </p:nvSpPr>
        <p:spPr>
          <a:xfrm>
            <a:off x="886886" y="2122022"/>
            <a:ext cx="16209726" cy="10706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Optimize deep station layout with cost penalty below 150 m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Optimization proceeds as previous studies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Optimization finds substantial improvement with larger detector</a:t>
            </a:r>
          </a:p>
        </p:txBody>
      </p:sp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pic>
        <p:nvPicPr>
          <p:cNvPr id="26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8384" y="5967593"/>
            <a:ext cx="2901823" cy="7853184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IceCube-Gen2…"/>
          <p:cNvSpPr txBox="1"/>
          <p:nvPr/>
        </p:nvSpPr>
        <p:spPr>
          <a:xfrm>
            <a:off x="19007354" y="608799"/>
            <a:ext cx="3870409" cy="1105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IceCube-Gen2</a:t>
            </a:r>
          </a:p>
          <a:p>
            <a:pPr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radio station:</a:t>
            </a:r>
          </a:p>
        </p:txBody>
      </p:sp>
      <p:pic>
        <p:nvPicPr>
          <p:cNvPr id="267" name="optimization_animation.gif" descr="optimization_animation.gif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-20694" y="5164295"/>
            <a:ext cx="15528542" cy="8734805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Rectangle"/>
          <p:cNvSpPr/>
          <p:nvPr/>
        </p:nvSpPr>
        <p:spPr>
          <a:xfrm>
            <a:off x="18813496" y="6966107"/>
            <a:ext cx="5486364" cy="5204382"/>
          </a:xfrm>
          <a:prstGeom prst="rect">
            <a:avLst/>
          </a:prstGeom>
          <a:ln w="76200">
            <a:solidFill>
              <a:schemeClr val="accent5">
                <a:hueOff val="-82419"/>
                <a:satOff val="-9513"/>
                <a:lumOff val="-16343"/>
                <a:alpha val="7673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2967" y="5090868"/>
            <a:ext cx="2865349" cy="7754474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272" name="Conclus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Conclusion</a:t>
            </a:r>
          </a:p>
        </p:txBody>
      </p:sp>
      <p:sp>
        <p:nvSpPr>
          <p:cNvPr id="273" name="Differentiable programming enables efficient optimization of detector designs…"/>
          <p:cNvSpPr txBox="1"/>
          <p:nvPr/>
        </p:nvSpPr>
        <p:spPr>
          <a:xfrm>
            <a:off x="886886" y="2122022"/>
            <a:ext cx="16805343" cy="10706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Differentiable programming enables </a:t>
            </a:r>
            <a:r>
              <a:rPr b="1" dirty="0"/>
              <a:t>efficient optimization of detector designs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End-to-end </a:t>
            </a:r>
            <a:r>
              <a:rPr b="1" dirty="0"/>
              <a:t>pipeline for in-ice radio detectors developed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Initial studies demonstrate</a:t>
            </a:r>
            <a:r>
              <a:rPr b="1" dirty="0"/>
              <a:t> successful gradient-based optimization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Next steps: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rPr dirty="0"/>
              <a:t>Add </a:t>
            </a:r>
            <a:r>
              <a:rPr b="1" dirty="0"/>
              <a:t>cost</a:t>
            </a:r>
            <a:r>
              <a:rPr dirty="0"/>
              <a:t> and </a:t>
            </a:r>
            <a:r>
              <a:rPr b="1" dirty="0"/>
              <a:t>engineering constraints</a:t>
            </a:r>
            <a:r>
              <a:rPr dirty="0"/>
              <a:t>, optimize for specific </a:t>
            </a:r>
            <a:r>
              <a:rPr b="1" dirty="0"/>
              <a:t>science analyses</a:t>
            </a:r>
            <a:r>
              <a:rPr dirty="0"/>
              <a:t>, </a:t>
            </a:r>
            <a:r>
              <a:rPr b="1" dirty="0"/>
              <a:t>validate designs</a:t>
            </a:r>
            <a:r>
              <a:rPr dirty="0"/>
              <a:t>, test layouts in</a:t>
            </a:r>
            <a:r>
              <a:rPr b="1" dirty="0"/>
              <a:t> real experimental settings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Potential to </a:t>
            </a:r>
            <a:r>
              <a:rPr b="1" dirty="0"/>
              <a:t>significantly improve</a:t>
            </a:r>
            <a:r>
              <a:rPr dirty="0"/>
              <a:t> the scientific performance of </a:t>
            </a:r>
            <a:r>
              <a:rPr b="1" dirty="0"/>
              <a:t>the IceCube-Gen2 radio array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For more differentiable detector optimization, see the </a:t>
            </a:r>
            <a:r>
              <a:rPr b="1" dirty="0">
                <a:solidFill>
                  <a:srgbClr val="FFFFFF"/>
                </a:solidFill>
              </a:rPr>
              <a:t>MODE</a:t>
            </a:r>
            <a:r>
              <a:rPr dirty="0"/>
              <a:t> collaboration and workshop: </a:t>
            </a:r>
          </a:p>
          <a:p>
            <a:pPr marL="1219200" lvl="1" indent="-609600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u="sng" dirty="0">
                <a:solidFill>
                  <a:schemeClr val="accent1">
                    <a:lumOff val="-13575"/>
                  </a:schemeClr>
                </a:solidFill>
                <a:hlinkClick r:id="rId3"/>
              </a:rPr>
              <a:t>https://mode-collaboration.github.io/</a:t>
            </a:r>
          </a:p>
        </p:txBody>
      </p:sp>
      <p:pic>
        <p:nvPicPr>
          <p:cNvPr id="27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2735" y="9592761"/>
            <a:ext cx="2094231" cy="1762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Screenshot 2026-08-17 at 13.20.44.png" descr="Screenshot 2026-08-17 at 13.20.4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3923" y="7385982"/>
            <a:ext cx="6430572" cy="56848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Screenshot 2026-08-17 at 13.22.44.png" descr="Screenshot 2026-08-17 at 13.22.4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04029" y="1149416"/>
            <a:ext cx="6430360" cy="5804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Extra slid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Extra slides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Image" descr="Image"/>
          <p:cNvPicPr>
            <a:picLocks noChangeAspect="1"/>
          </p:cNvPicPr>
          <p:nvPr/>
        </p:nvPicPr>
        <p:blipFill>
          <a:blip r:embed="rId2"/>
          <a:srcRect r="4685"/>
          <a:stretch>
            <a:fillRect/>
          </a:stretch>
        </p:blipFill>
        <p:spPr>
          <a:xfrm>
            <a:off x="0" y="-414722"/>
            <a:ext cx="23241596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Image" descr="Image"/>
          <p:cNvPicPr>
            <a:picLocks noChangeAspect="1"/>
          </p:cNvPicPr>
          <p:nvPr/>
        </p:nvPicPr>
        <p:blipFill>
          <a:blip r:embed="rId3"/>
          <a:srcRect t="58471" b="18719"/>
          <a:stretch>
            <a:fillRect/>
          </a:stretch>
        </p:blipFill>
        <p:spPr>
          <a:xfrm>
            <a:off x="0" y="10161429"/>
            <a:ext cx="24384001" cy="3128530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Rectangle"/>
          <p:cNvSpPr/>
          <p:nvPr/>
        </p:nvSpPr>
        <p:spPr>
          <a:xfrm>
            <a:off x="2575042" y="7372108"/>
            <a:ext cx="12286189" cy="1868115"/>
          </a:xfrm>
          <a:prstGeom prst="rect">
            <a:avLst/>
          </a:prstGeom>
          <a:ln w="635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4" name="This talk"/>
          <p:cNvSpPr txBox="1"/>
          <p:nvPr/>
        </p:nvSpPr>
        <p:spPr>
          <a:xfrm>
            <a:off x="16949472" y="9063648"/>
            <a:ext cx="265248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This talk</a:t>
            </a:r>
          </a:p>
        </p:txBody>
      </p:sp>
      <p:pic>
        <p:nvPicPr>
          <p:cNvPr id="28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0658" y="232239"/>
            <a:ext cx="6817448" cy="12566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4600" y="416075"/>
            <a:ext cx="4114800" cy="889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Line"/>
          <p:cNvSpPr/>
          <p:nvPr/>
        </p:nvSpPr>
        <p:spPr>
          <a:xfrm flipH="1" flipV="1">
            <a:off x="15344909" y="9236237"/>
            <a:ext cx="1552411" cy="186519"/>
          </a:xfrm>
          <a:prstGeom prst="line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8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49860" y="95301"/>
            <a:ext cx="3459877" cy="6142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age" descr="Image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0374823" y="2308320"/>
            <a:ext cx="762446" cy="38943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578" y="5199996"/>
            <a:ext cx="10210111" cy="853865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IceCube is the current leading astrophysical neutrino detector…"/>
          <p:cNvSpPr txBox="1"/>
          <p:nvPr/>
        </p:nvSpPr>
        <p:spPr>
          <a:xfrm>
            <a:off x="886886" y="2114025"/>
            <a:ext cx="21084540" cy="6084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IceCube is the current leading astrophysical neutrino detector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Ultra-high energy (&gt;PeV) neutrino flux is too faint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100 times the effective volume is needed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pic>
        <p:nvPicPr>
          <p:cNvPr id="8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5284" y="3020369"/>
            <a:ext cx="8514132" cy="8855674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Interesting astrophysics:…"/>
          <p:cNvSpPr txBox="1"/>
          <p:nvPr/>
        </p:nvSpPr>
        <p:spPr>
          <a:xfrm>
            <a:off x="17877280" y="11438310"/>
            <a:ext cx="5926807" cy="2195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400" u="sng">
                <a:solidFill>
                  <a:schemeClr val="accent5">
                    <a:lumOff val="-29866"/>
                  </a:schemeClr>
                </a:solidFill>
              </a:defRPr>
            </a:pPr>
            <a:r>
              <a:rPr dirty="0"/>
              <a:t>Interesting astrophysics:</a:t>
            </a:r>
          </a:p>
          <a:p>
            <a:pPr>
              <a:defRPr sz="3400" u="sng">
                <a:solidFill>
                  <a:schemeClr val="accent5">
                    <a:lumOff val="-29866"/>
                  </a:schemeClr>
                </a:solidFill>
              </a:defRPr>
            </a:pPr>
            <a:r>
              <a:rPr u="none" dirty="0"/>
              <a:t>Active galactic nuclei, gamma ray bursts, pulsars, blazars, cosmogenic neutrinos, </a:t>
            </a:r>
            <a:r>
              <a:rPr u="none" dirty="0" err="1"/>
              <a:t>etc</a:t>
            </a:r>
            <a:r>
              <a:rPr lang="sv-SE" u="none" dirty="0"/>
              <a:t>.</a:t>
            </a:r>
            <a:endParaRPr dirty="0"/>
          </a:p>
        </p:txBody>
      </p:sp>
      <p:sp>
        <p:nvSpPr>
          <p:cNvPr id="87" name="Line"/>
          <p:cNvSpPr/>
          <p:nvPr/>
        </p:nvSpPr>
        <p:spPr>
          <a:xfrm flipH="1" flipV="1">
            <a:off x="20120602" y="9686598"/>
            <a:ext cx="398212" cy="1574815"/>
          </a:xfrm>
          <a:prstGeom prst="line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88" name="Astrophysical neutrino detection"/>
          <p:cNvSpPr txBox="1"/>
          <p:nvPr/>
        </p:nvSpPr>
        <p:spPr>
          <a:xfrm>
            <a:off x="620376" y="6477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Astrophysical neutrino detection</a:t>
            </a:r>
          </a:p>
        </p:txBody>
      </p:sp>
      <p:pic>
        <p:nvPicPr>
          <p:cNvPr id="89" name="Image" descr="Image"/>
          <p:cNvPicPr>
            <a:picLocks noChangeAspect="1"/>
          </p:cNvPicPr>
          <p:nvPr/>
        </p:nvPicPr>
        <p:blipFill>
          <a:blip r:embed="rId4"/>
          <a:srcRect l="28790" t="12513" r="27276" b="1590"/>
          <a:stretch>
            <a:fillRect/>
          </a:stretch>
        </p:blipFill>
        <p:spPr>
          <a:xfrm rot="16054047">
            <a:off x="21918011" y="-1066529"/>
            <a:ext cx="3026624" cy="4588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6" h="21588" extrusionOk="0">
                <a:moveTo>
                  <a:pt x="4429" y="7"/>
                </a:moveTo>
                <a:cubicBezTo>
                  <a:pt x="4087" y="22"/>
                  <a:pt x="3785" y="76"/>
                  <a:pt x="3429" y="186"/>
                </a:cubicBezTo>
                <a:cubicBezTo>
                  <a:pt x="3148" y="273"/>
                  <a:pt x="2879" y="347"/>
                  <a:pt x="2829" y="349"/>
                </a:cubicBezTo>
                <a:cubicBezTo>
                  <a:pt x="2778" y="351"/>
                  <a:pt x="2634" y="396"/>
                  <a:pt x="2510" y="448"/>
                </a:cubicBezTo>
                <a:cubicBezTo>
                  <a:pt x="2386" y="500"/>
                  <a:pt x="2183" y="579"/>
                  <a:pt x="2060" y="625"/>
                </a:cubicBezTo>
                <a:cubicBezTo>
                  <a:pt x="1729" y="749"/>
                  <a:pt x="516" y="1356"/>
                  <a:pt x="234" y="1540"/>
                </a:cubicBezTo>
                <a:cubicBezTo>
                  <a:pt x="80" y="1640"/>
                  <a:pt x="3" y="1728"/>
                  <a:pt x="0" y="1830"/>
                </a:cubicBezTo>
                <a:cubicBezTo>
                  <a:pt x="-3" y="1931"/>
                  <a:pt x="68" y="2045"/>
                  <a:pt x="214" y="2199"/>
                </a:cubicBezTo>
                <a:cubicBezTo>
                  <a:pt x="553" y="2558"/>
                  <a:pt x="1260" y="2899"/>
                  <a:pt x="2510" y="3309"/>
                </a:cubicBezTo>
                <a:cubicBezTo>
                  <a:pt x="3927" y="3773"/>
                  <a:pt x="4248" y="3975"/>
                  <a:pt x="4770" y="4733"/>
                </a:cubicBezTo>
                <a:cubicBezTo>
                  <a:pt x="5028" y="5108"/>
                  <a:pt x="5234" y="5325"/>
                  <a:pt x="5593" y="5605"/>
                </a:cubicBezTo>
                <a:cubicBezTo>
                  <a:pt x="6172" y="6058"/>
                  <a:pt x="7457" y="7363"/>
                  <a:pt x="7362" y="7402"/>
                </a:cubicBezTo>
                <a:cubicBezTo>
                  <a:pt x="7324" y="7417"/>
                  <a:pt x="7213" y="7415"/>
                  <a:pt x="7111" y="7398"/>
                </a:cubicBezTo>
                <a:cubicBezTo>
                  <a:pt x="6898" y="7363"/>
                  <a:pt x="6610" y="7449"/>
                  <a:pt x="6610" y="7547"/>
                </a:cubicBezTo>
                <a:cubicBezTo>
                  <a:pt x="6610" y="7642"/>
                  <a:pt x="6392" y="7725"/>
                  <a:pt x="5443" y="7996"/>
                </a:cubicBezTo>
                <a:cubicBezTo>
                  <a:pt x="4988" y="8126"/>
                  <a:pt x="4482" y="8274"/>
                  <a:pt x="4316" y="8326"/>
                </a:cubicBezTo>
                <a:cubicBezTo>
                  <a:pt x="4151" y="8378"/>
                  <a:pt x="3749" y="8492"/>
                  <a:pt x="3426" y="8578"/>
                </a:cubicBezTo>
                <a:cubicBezTo>
                  <a:pt x="2948" y="8706"/>
                  <a:pt x="2803" y="8772"/>
                  <a:pt x="2646" y="8929"/>
                </a:cubicBezTo>
                <a:lnTo>
                  <a:pt x="2451" y="9122"/>
                </a:lnTo>
                <a:lnTo>
                  <a:pt x="2970" y="9432"/>
                </a:lnTo>
                <a:cubicBezTo>
                  <a:pt x="3255" y="9602"/>
                  <a:pt x="3615" y="9828"/>
                  <a:pt x="3770" y="9932"/>
                </a:cubicBezTo>
                <a:cubicBezTo>
                  <a:pt x="4030" y="10108"/>
                  <a:pt x="4128" y="10135"/>
                  <a:pt x="5085" y="10287"/>
                </a:cubicBezTo>
                <a:cubicBezTo>
                  <a:pt x="5655" y="10378"/>
                  <a:pt x="6122" y="10472"/>
                  <a:pt x="6122" y="10496"/>
                </a:cubicBezTo>
                <a:cubicBezTo>
                  <a:pt x="6122" y="10520"/>
                  <a:pt x="6002" y="10589"/>
                  <a:pt x="5857" y="10651"/>
                </a:cubicBezTo>
                <a:cubicBezTo>
                  <a:pt x="4704" y="11145"/>
                  <a:pt x="4028" y="11488"/>
                  <a:pt x="3409" y="11893"/>
                </a:cubicBezTo>
                <a:cubicBezTo>
                  <a:pt x="2731" y="12336"/>
                  <a:pt x="2510" y="12620"/>
                  <a:pt x="2510" y="13041"/>
                </a:cubicBezTo>
                <a:cubicBezTo>
                  <a:pt x="2510" y="13303"/>
                  <a:pt x="2547" y="13384"/>
                  <a:pt x="2784" y="13639"/>
                </a:cubicBezTo>
                <a:cubicBezTo>
                  <a:pt x="3005" y="13877"/>
                  <a:pt x="3141" y="13961"/>
                  <a:pt x="3480" y="14074"/>
                </a:cubicBezTo>
                <a:cubicBezTo>
                  <a:pt x="4492" y="14411"/>
                  <a:pt x="5997" y="14273"/>
                  <a:pt x="8342" y="13628"/>
                </a:cubicBezTo>
                <a:cubicBezTo>
                  <a:pt x="9571" y="13289"/>
                  <a:pt x="9644" y="13260"/>
                  <a:pt x="9731" y="13056"/>
                </a:cubicBezTo>
                <a:cubicBezTo>
                  <a:pt x="9843" y="12796"/>
                  <a:pt x="9956" y="12726"/>
                  <a:pt x="10222" y="12752"/>
                </a:cubicBezTo>
                <a:cubicBezTo>
                  <a:pt x="10473" y="12776"/>
                  <a:pt x="10654" y="12700"/>
                  <a:pt x="10751" y="12531"/>
                </a:cubicBezTo>
                <a:cubicBezTo>
                  <a:pt x="10786" y="12471"/>
                  <a:pt x="10983" y="12365"/>
                  <a:pt x="11188" y="12296"/>
                </a:cubicBezTo>
                <a:lnTo>
                  <a:pt x="11563" y="12173"/>
                </a:lnTo>
                <a:lnTo>
                  <a:pt x="11712" y="12281"/>
                </a:lnTo>
                <a:cubicBezTo>
                  <a:pt x="11860" y="12388"/>
                  <a:pt x="12177" y="12764"/>
                  <a:pt x="12763" y="13534"/>
                </a:cubicBezTo>
                <a:cubicBezTo>
                  <a:pt x="13238" y="14159"/>
                  <a:pt x="14437" y="15836"/>
                  <a:pt x="14437" y="15876"/>
                </a:cubicBezTo>
                <a:cubicBezTo>
                  <a:pt x="14437" y="15889"/>
                  <a:pt x="14517" y="16020"/>
                  <a:pt x="14617" y="16165"/>
                </a:cubicBezTo>
                <a:cubicBezTo>
                  <a:pt x="14717" y="16310"/>
                  <a:pt x="14824" y="16496"/>
                  <a:pt x="14854" y="16578"/>
                </a:cubicBezTo>
                <a:cubicBezTo>
                  <a:pt x="14917" y="16752"/>
                  <a:pt x="15249" y="17181"/>
                  <a:pt x="15566" y="17500"/>
                </a:cubicBezTo>
                <a:cubicBezTo>
                  <a:pt x="15689" y="17624"/>
                  <a:pt x="15841" y="17802"/>
                  <a:pt x="15904" y="17898"/>
                </a:cubicBezTo>
                <a:cubicBezTo>
                  <a:pt x="15968" y="17994"/>
                  <a:pt x="16060" y="18118"/>
                  <a:pt x="16107" y="18173"/>
                </a:cubicBezTo>
                <a:cubicBezTo>
                  <a:pt x="16216" y="18298"/>
                  <a:pt x="16207" y="19289"/>
                  <a:pt x="16096" y="19362"/>
                </a:cubicBezTo>
                <a:cubicBezTo>
                  <a:pt x="15993" y="19430"/>
                  <a:pt x="15988" y="20575"/>
                  <a:pt x="16090" y="20617"/>
                </a:cubicBezTo>
                <a:cubicBezTo>
                  <a:pt x="16132" y="20634"/>
                  <a:pt x="16166" y="20708"/>
                  <a:pt x="16167" y="20781"/>
                </a:cubicBezTo>
                <a:cubicBezTo>
                  <a:pt x="16167" y="21022"/>
                  <a:pt x="16327" y="21304"/>
                  <a:pt x="16544" y="21448"/>
                </a:cubicBezTo>
                <a:cubicBezTo>
                  <a:pt x="16737" y="21576"/>
                  <a:pt x="16806" y="21588"/>
                  <a:pt x="17282" y="21588"/>
                </a:cubicBezTo>
                <a:cubicBezTo>
                  <a:pt x="17721" y="21588"/>
                  <a:pt x="17879" y="21565"/>
                  <a:pt x="18240" y="21439"/>
                </a:cubicBezTo>
                <a:cubicBezTo>
                  <a:pt x="18809" y="21240"/>
                  <a:pt x="19432" y="20943"/>
                  <a:pt x="20173" y="20520"/>
                </a:cubicBezTo>
                <a:cubicBezTo>
                  <a:pt x="20505" y="20330"/>
                  <a:pt x="20915" y="20129"/>
                  <a:pt x="21086" y="20072"/>
                </a:cubicBezTo>
                <a:cubicBezTo>
                  <a:pt x="21527" y="19924"/>
                  <a:pt x="21597" y="19759"/>
                  <a:pt x="21328" y="19502"/>
                </a:cubicBezTo>
                <a:cubicBezTo>
                  <a:pt x="21125" y="19308"/>
                  <a:pt x="20940" y="19232"/>
                  <a:pt x="20494" y="19164"/>
                </a:cubicBezTo>
                <a:cubicBezTo>
                  <a:pt x="19640" y="19035"/>
                  <a:pt x="18885" y="18585"/>
                  <a:pt x="18246" y="17823"/>
                </a:cubicBezTo>
                <a:cubicBezTo>
                  <a:pt x="17701" y="17174"/>
                  <a:pt x="17582" y="17068"/>
                  <a:pt x="16831" y="16552"/>
                </a:cubicBezTo>
                <a:cubicBezTo>
                  <a:pt x="16010" y="15987"/>
                  <a:pt x="16087" y="16051"/>
                  <a:pt x="15490" y="15430"/>
                </a:cubicBezTo>
                <a:cubicBezTo>
                  <a:pt x="15227" y="15155"/>
                  <a:pt x="14792" y="14707"/>
                  <a:pt x="14524" y="14432"/>
                </a:cubicBezTo>
                <a:cubicBezTo>
                  <a:pt x="14256" y="14158"/>
                  <a:pt x="13897" y="13789"/>
                  <a:pt x="13724" y="13611"/>
                </a:cubicBezTo>
                <a:cubicBezTo>
                  <a:pt x="13551" y="13432"/>
                  <a:pt x="13144" y="13020"/>
                  <a:pt x="12822" y="12696"/>
                </a:cubicBezTo>
                <a:cubicBezTo>
                  <a:pt x="12500" y="12371"/>
                  <a:pt x="12220" y="12065"/>
                  <a:pt x="12200" y="12014"/>
                </a:cubicBezTo>
                <a:cubicBezTo>
                  <a:pt x="12174" y="11949"/>
                  <a:pt x="12231" y="11900"/>
                  <a:pt x="12394" y="11844"/>
                </a:cubicBezTo>
                <a:cubicBezTo>
                  <a:pt x="12520" y="11801"/>
                  <a:pt x="12671" y="11764"/>
                  <a:pt x="12729" y="11764"/>
                </a:cubicBezTo>
                <a:cubicBezTo>
                  <a:pt x="12787" y="11764"/>
                  <a:pt x="12925" y="11709"/>
                  <a:pt x="13036" y="11641"/>
                </a:cubicBezTo>
                <a:cubicBezTo>
                  <a:pt x="13148" y="11572"/>
                  <a:pt x="13303" y="11516"/>
                  <a:pt x="13380" y="11516"/>
                </a:cubicBezTo>
                <a:cubicBezTo>
                  <a:pt x="13458" y="11516"/>
                  <a:pt x="13618" y="11464"/>
                  <a:pt x="13735" y="11402"/>
                </a:cubicBezTo>
                <a:cubicBezTo>
                  <a:pt x="14038" y="11239"/>
                  <a:pt x="14316" y="11168"/>
                  <a:pt x="14442" y="11221"/>
                </a:cubicBezTo>
                <a:cubicBezTo>
                  <a:pt x="14741" y="11346"/>
                  <a:pt x="15117" y="11239"/>
                  <a:pt x="16130" y="10739"/>
                </a:cubicBezTo>
                <a:cubicBezTo>
                  <a:pt x="18554" y="9542"/>
                  <a:pt x="19365" y="8756"/>
                  <a:pt x="19029" y="7932"/>
                </a:cubicBezTo>
                <a:cubicBezTo>
                  <a:pt x="18901" y="7619"/>
                  <a:pt x="18509" y="7278"/>
                  <a:pt x="18119" y="7139"/>
                </a:cubicBezTo>
                <a:cubicBezTo>
                  <a:pt x="17814" y="7030"/>
                  <a:pt x="17719" y="7021"/>
                  <a:pt x="17068" y="7043"/>
                </a:cubicBezTo>
                <a:cubicBezTo>
                  <a:pt x="16200" y="7073"/>
                  <a:pt x="15304" y="7252"/>
                  <a:pt x="14025" y="7650"/>
                </a:cubicBezTo>
                <a:cubicBezTo>
                  <a:pt x="13539" y="7801"/>
                  <a:pt x="13112" y="7913"/>
                  <a:pt x="13073" y="7897"/>
                </a:cubicBezTo>
                <a:cubicBezTo>
                  <a:pt x="12986" y="7861"/>
                  <a:pt x="13067" y="7528"/>
                  <a:pt x="13188" y="7426"/>
                </a:cubicBezTo>
                <a:cubicBezTo>
                  <a:pt x="13320" y="7315"/>
                  <a:pt x="13459" y="7087"/>
                  <a:pt x="13459" y="6976"/>
                </a:cubicBezTo>
                <a:cubicBezTo>
                  <a:pt x="13459" y="6906"/>
                  <a:pt x="13405" y="6877"/>
                  <a:pt x="13270" y="6877"/>
                </a:cubicBezTo>
                <a:cubicBezTo>
                  <a:pt x="13123" y="6877"/>
                  <a:pt x="13046" y="6927"/>
                  <a:pt x="12904" y="7114"/>
                </a:cubicBezTo>
                <a:cubicBezTo>
                  <a:pt x="12805" y="7245"/>
                  <a:pt x="12702" y="7403"/>
                  <a:pt x="12673" y="7465"/>
                </a:cubicBezTo>
                <a:cubicBezTo>
                  <a:pt x="12644" y="7528"/>
                  <a:pt x="12530" y="7668"/>
                  <a:pt x="12422" y="7777"/>
                </a:cubicBezTo>
                <a:cubicBezTo>
                  <a:pt x="12258" y="7944"/>
                  <a:pt x="12185" y="7975"/>
                  <a:pt x="11971" y="7975"/>
                </a:cubicBezTo>
                <a:cubicBezTo>
                  <a:pt x="11831" y="7975"/>
                  <a:pt x="11651" y="7997"/>
                  <a:pt x="11571" y="8026"/>
                </a:cubicBezTo>
                <a:cubicBezTo>
                  <a:pt x="11464" y="8064"/>
                  <a:pt x="11368" y="8057"/>
                  <a:pt x="11194" y="7998"/>
                </a:cubicBezTo>
                <a:cubicBezTo>
                  <a:pt x="10900" y="7897"/>
                  <a:pt x="10974" y="7846"/>
                  <a:pt x="11501" y="7792"/>
                </a:cubicBezTo>
                <a:cubicBezTo>
                  <a:pt x="11798" y="7762"/>
                  <a:pt x="11920" y="7726"/>
                  <a:pt x="11938" y="7665"/>
                </a:cubicBezTo>
                <a:cubicBezTo>
                  <a:pt x="11955" y="7607"/>
                  <a:pt x="11897" y="7569"/>
                  <a:pt x="11752" y="7546"/>
                </a:cubicBezTo>
                <a:cubicBezTo>
                  <a:pt x="11635" y="7527"/>
                  <a:pt x="11480" y="7478"/>
                  <a:pt x="11405" y="7435"/>
                </a:cubicBezTo>
                <a:cubicBezTo>
                  <a:pt x="11282" y="7364"/>
                  <a:pt x="11246" y="7363"/>
                  <a:pt x="11027" y="7437"/>
                </a:cubicBezTo>
                <a:cubicBezTo>
                  <a:pt x="10895" y="7482"/>
                  <a:pt x="10652" y="7531"/>
                  <a:pt x="10487" y="7546"/>
                </a:cubicBezTo>
                <a:cubicBezTo>
                  <a:pt x="10321" y="7560"/>
                  <a:pt x="10055" y="7587"/>
                  <a:pt x="9895" y="7605"/>
                </a:cubicBezTo>
                <a:cubicBezTo>
                  <a:pt x="9644" y="7634"/>
                  <a:pt x="9580" y="7619"/>
                  <a:pt x="9422" y="7506"/>
                </a:cubicBezTo>
                <a:cubicBezTo>
                  <a:pt x="9292" y="7414"/>
                  <a:pt x="9162" y="7376"/>
                  <a:pt x="8976" y="7376"/>
                </a:cubicBezTo>
                <a:cubicBezTo>
                  <a:pt x="8751" y="7376"/>
                  <a:pt x="8699" y="7353"/>
                  <a:pt x="8590" y="7202"/>
                </a:cubicBezTo>
                <a:cubicBezTo>
                  <a:pt x="8496" y="7071"/>
                  <a:pt x="8483" y="6992"/>
                  <a:pt x="8537" y="6890"/>
                </a:cubicBezTo>
                <a:cubicBezTo>
                  <a:pt x="8601" y="6770"/>
                  <a:pt x="8574" y="6733"/>
                  <a:pt x="8323" y="6562"/>
                </a:cubicBezTo>
                <a:cubicBezTo>
                  <a:pt x="8167" y="6455"/>
                  <a:pt x="8041" y="6330"/>
                  <a:pt x="8041" y="6285"/>
                </a:cubicBezTo>
                <a:cubicBezTo>
                  <a:pt x="8041" y="6240"/>
                  <a:pt x="7921" y="6142"/>
                  <a:pt x="7776" y="6065"/>
                </a:cubicBezTo>
                <a:cubicBezTo>
                  <a:pt x="7509" y="5924"/>
                  <a:pt x="7199" y="5564"/>
                  <a:pt x="6948" y="5107"/>
                </a:cubicBezTo>
                <a:cubicBezTo>
                  <a:pt x="6873" y="4970"/>
                  <a:pt x="6786" y="4836"/>
                  <a:pt x="6756" y="4808"/>
                </a:cubicBezTo>
                <a:cubicBezTo>
                  <a:pt x="6726" y="4781"/>
                  <a:pt x="6663" y="4600"/>
                  <a:pt x="6618" y="4408"/>
                </a:cubicBezTo>
                <a:cubicBezTo>
                  <a:pt x="6538" y="4068"/>
                  <a:pt x="6311" y="3637"/>
                  <a:pt x="6077" y="3387"/>
                </a:cubicBezTo>
                <a:cubicBezTo>
                  <a:pt x="5388" y="2648"/>
                  <a:pt x="5205" y="2377"/>
                  <a:pt x="5122" y="1970"/>
                </a:cubicBezTo>
                <a:cubicBezTo>
                  <a:pt x="5054" y="1633"/>
                  <a:pt x="5121" y="1162"/>
                  <a:pt x="5260" y="989"/>
                </a:cubicBezTo>
                <a:cubicBezTo>
                  <a:pt x="5300" y="940"/>
                  <a:pt x="5331" y="753"/>
                  <a:pt x="5331" y="571"/>
                </a:cubicBezTo>
                <a:cubicBezTo>
                  <a:pt x="5331" y="275"/>
                  <a:pt x="5310" y="228"/>
                  <a:pt x="5125" y="114"/>
                </a:cubicBezTo>
                <a:cubicBezTo>
                  <a:pt x="4937" y="-2"/>
                  <a:pt x="4872" y="-12"/>
                  <a:pt x="4429" y="7"/>
                </a:cubicBezTo>
                <a:close/>
                <a:moveTo>
                  <a:pt x="9619" y="8539"/>
                </a:moveTo>
                <a:cubicBezTo>
                  <a:pt x="9657" y="8538"/>
                  <a:pt x="9701" y="8549"/>
                  <a:pt x="9757" y="8569"/>
                </a:cubicBezTo>
                <a:cubicBezTo>
                  <a:pt x="9841" y="8599"/>
                  <a:pt x="9970" y="8608"/>
                  <a:pt x="10041" y="8589"/>
                </a:cubicBezTo>
                <a:cubicBezTo>
                  <a:pt x="10239" y="8539"/>
                  <a:pt x="10701" y="8551"/>
                  <a:pt x="10729" y="8606"/>
                </a:cubicBezTo>
                <a:cubicBezTo>
                  <a:pt x="10742" y="8633"/>
                  <a:pt x="10680" y="8698"/>
                  <a:pt x="10594" y="8750"/>
                </a:cubicBezTo>
                <a:cubicBezTo>
                  <a:pt x="10351" y="8896"/>
                  <a:pt x="9895" y="8896"/>
                  <a:pt x="9641" y="8750"/>
                </a:cubicBezTo>
                <a:cubicBezTo>
                  <a:pt x="9484" y="8659"/>
                  <a:pt x="9453" y="8616"/>
                  <a:pt x="9517" y="8573"/>
                </a:cubicBezTo>
                <a:cubicBezTo>
                  <a:pt x="9549" y="8551"/>
                  <a:pt x="9581" y="8540"/>
                  <a:pt x="9619" y="853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90" name="Line"/>
          <p:cNvSpPr/>
          <p:nvPr/>
        </p:nvSpPr>
        <p:spPr>
          <a:xfrm flipH="1">
            <a:off x="6450739" y="9292125"/>
            <a:ext cx="2766803" cy="1576541"/>
          </a:xfrm>
          <a:prstGeom prst="line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1" name="Line"/>
          <p:cNvSpPr/>
          <p:nvPr/>
        </p:nvSpPr>
        <p:spPr>
          <a:xfrm flipH="1">
            <a:off x="21088742" y="1266200"/>
            <a:ext cx="2288599" cy="1316519"/>
          </a:xfrm>
          <a:prstGeom prst="line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2" name="Line"/>
          <p:cNvSpPr/>
          <p:nvPr/>
        </p:nvSpPr>
        <p:spPr>
          <a:xfrm flipH="1">
            <a:off x="9215625" y="2584394"/>
            <a:ext cx="11871294" cy="6707471"/>
          </a:xfrm>
          <a:prstGeom prst="line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  <a:alpha val="26182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93" name="Image" descr="Image"/>
          <p:cNvPicPr>
            <a:picLocks noChangeAspect="1"/>
          </p:cNvPicPr>
          <p:nvPr/>
        </p:nvPicPr>
        <p:blipFill>
          <a:blip r:embed="rId5">
            <a:alphaModFix amt="82331"/>
          </a:blip>
          <a:srcRect l="41467" r="10975" b="5"/>
          <a:stretch>
            <a:fillRect/>
          </a:stretch>
        </p:blipFill>
        <p:spPr>
          <a:xfrm rot="19860456">
            <a:off x="5739686" y="10349650"/>
            <a:ext cx="776997" cy="1388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0" h="21443" extrusionOk="0">
                <a:moveTo>
                  <a:pt x="2268" y="0"/>
                </a:moveTo>
                <a:cubicBezTo>
                  <a:pt x="2062" y="0"/>
                  <a:pt x="1748" y="152"/>
                  <a:pt x="1595" y="325"/>
                </a:cubicBezTo>
                <a:cubicBezTo>
                  <a:pt x="1457" y="482"/>
                  <a:pt x="1431" y="524"/>
                  <a:pt x="1298" y="901"/>
                </a:cubicBezTo>
                <a:cubicBezTo>
                  <a:pt x="1257" y="1018"/>
                  <a:pt x="1201" y="1132"/>
                  <a:pt x="1177" y="1152"/>
                </a:cubicBezTo>
                <a:cubicBezTo>
                  <a:pt x="1116" y="1204"/>
                  <a:pt x="1001" y="1620"/>
                  <a:pt x="1000" y="1784"/>
                </a:cubicBezTo>
                <a:cubicBezTo>
                  <a:pt x="1000" y="1857"/>
                  <a:pt x="980" y="1940"/>
                  <a:pt x="945" y="1974"/>
                </a:cubicBezTo>
                <a:cubicBezTo>
                  <a:pt x="866" y="2053"/>
                  <a:pt x="773" y="2492"/>
                  <a:pt x="648" y="3384"/>
                </a:cubicBezTo>
                <a:cubicBezTo>
                  <a:pt x="593" y="3774"/>
                  <a:pt x="523" y="4123"/>
                  <a:pt x="494" y="4162"/>
                </a:cubicBezTo>
                <a:cubicBezTo>
                  <a:pt x="464" y="4201"/>
                  <a:pt x="417" y="4553"/>
                  <a:pt x="395" y="4941"/>
                </a:cubicBezTo>
                <a:cubicBezTo>
                  <a:pt x="372" y="5329"/>
                  <a:pt x="336" y="5678"/>
                  <a:pt x="306" y="5720"/>
                </a:cubicBezTo>
                <a:cubicBezTo>
                  <a:pt x="253" y="5793"/>
                  <a:pt x="106" y="8963"/>
                  <a:pt x="108" y="10066"/>
                </a:cubicBezTo>
                <a:cubicBezTo>
                  <a:pt x="109" y="10437"/>
                  <a:pt x="92" y="10633"/>
                  <a:pt x="42" y="10661"/>
                </a:cubicBezTo>
                <a:cubicBezTo>
                  <a:pt x="-9" y="10689"/>
                  <a:pt x="-14" y="10715"/>
                  <a:pt x="31" y="10746"/>
                </a:cubicBezTo>
                <a:cubicBezTo>
                  <a:pt x="71" y="10775"/>
                  <a:pt x="111" y="11385"/>
                  <a:pt x="141" y="12353"/>
                </a:cubicBezTo>
                <a:cubicBezTo>
                  <a:pt x="218" y="14856"/>
                  <a:pt x="377" y="16951"/>
                  <a:pt x="505" y="17122"/>
                </a:cubicBezTo>
                <a:cubicBezTo>
                  <a:pt x="527" y="17151"/>
                  <a:pt x="571" y="17421"/>
                  <a:pt x="593" y="17723"/>
                </a:cubicBezTo>
                <a:cubicBezTo>
                  <a:pt x="615" y="18025"/>
                  <a:pt x="658" y="18400"/>
                  <a:pt x="692" y="18556"/>
                </a:cubicBezTo>
                <a:cubicBezTo>
                  <a:pt x="726" y="18712"/>
                  <a:pt x="778" y="18990"/>
                  <a:pt x="813" y="19176"/>
                </a:cubicBezTo>
                <a:cubicBezTo>
                  <a:pt x="848" y="19361"/>
                  <a:pt x="911" y="19540"/>
                  <a:pt x="945" y="19574"/>
                </a:cubicBezTo>
                <a:cubicBezTo>
                  <a:pt x="980" y="19608"/>
                  <a:pt x="1000" y="19688"/>
                  <a:pt x="1000" y="19752"/>
                </a:cubicBezTo>
                <a:cubicBezTo>
                  <a:pt x="1002" y="19881"/>
                  <a:pt x="1145" y="20325"/>
                  <a:pt x="1254" y="20543"/>
                </a:cubicBezTo>
                <a:cubicBezTo>
                  <a:pt x="1536" y="21107"/>
                  <a:pt x="1616" y="21216"/>
                  <a:pt x="1816" y="21327"/>
                </a:cubicBezTo>
                <a:cubicBezTo>
                  <a:pt x="2223" y="21554"/>
                  <a:pt x="2115" y="21600"/>
                  <a:pt x="5000" y="19985"/>
                </a:cubicBezTo>
                <a:cubicBezTo>
                  <a:pt x="6431" y="19184"/>
                  <a:pt x="7827" y="18403"/>
                  <a:pt x="8107" y="18250"/>
                </a:cubicBezTo>
                <a:cubicBezTo>
                  <a:pt x="11480" y="16412"/>
                  <a:pt x="21586" y="10763"/>
                  <a:pt x="21570" y="10722"/>
                </a:cubicBezTo>
                <a:cubicBezTo>
                  <a:pt x="21555" y="10680"/>
                  <a:pt x="4388" y="1094"/>
                  <a:pt x="3336" y="539"/>
                </a:cubicBezTo>
                <a:cubicBezTo>
                  <a:pt x="3192" y="463"/>
                  <a:pt x="2926" y="312"/>
                  <a:pt x="2741" y="202"/>
                </a:cubicBezTo>
                <a:cubicBezTo>
                  <a:pt x="2537" y="81"/>
                  <a:pt x="2350" y="0"/>
                  <a:pt x="2268" y="0"/>
                </a:cubicBezTo>
                <a:close/>
              </a:path>
            </a:pathLst>
          </a:cu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4" name="Equation"/>
              <p:cNvSpPr txBox="1"/>
              <p:nvPr/>
            </p:nvSpPr>
            <p:spPr>
              <a:xfrm>
                <a:off x="20692937" y="1795538"/>
                <a:ext cx="295492" cy="81560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>
                      <m:r>
                        <a:rPr sz="5300" i="1">
                          <a:solidFill>
                            <a:srgbClr val="B70000"/>
                          </a:solidFill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sz="5300" dirty="0"/>
              </a:p>
            </p:txBody>
          </p:sp>
        </mc:Choice>
        <mc:Fallback>
          <p:sp>
            <p:nvSpPr>
              <p:cNvPr id="94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2937" y="1795538"/>
                <a:ext cx="295492" cy="815608"/>
              </a:xfrm>
              <a:prstGeom prst="rect">
                <a:avLst/>
              </a:prstGeom>
              <a:blipFill>
                <a:blip r:embed="rId6"/>
                <a:stretch>
                  <a:fillRect l="-54167" r="-6666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12700"/>
            <a:ext cx="24384000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7360" y="3032087"/>
            <a:ext cx="7372239" cy="61180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25159"/>
            <a:ext cx="4004441" cy="1346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699"/>
            <a:ext cx="24384001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2019752"/>
            <a:ext cx="4067504" cy="1346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  <p:sp>
        <p:nvSpPr>
          <p:cNvPr id="301" name="Differentiable programm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Differentiable programming</a:t>
            </a:r>
          </a:p>
        </p:txBody>
      </p:sp>
      <p:sp>
        <p:nvSpPr>
          <p:cNvPr id="302" name="Central concept in machine learning…"/>
          <p:cNvSpPr txBox="1">
            <a:spLocks noGrp="1"/>
          </p:cNvSpPr>
          <p:nvPr>
            <p:ph type="body" sz="half" idx="1"/>
          </p:nvPr>
        </p:nvSpPr>
        <p:spPr>
          <a:xfrm>
            <a:off x="1206500" y="2476478"/>
            <a:ext cx="12069210" cy="10803901"/>
          </a:xfrm>
          <a:prstGeom prst="rect">
            <a:avLst/>
          </a:prstGeom>
        </p:spPr>
        <p:txBody>
          <a:bodyPr/>
          <a:lstStyle/>
          <a:p>
            <a:pPr marL="585215" indent="-585215" defTabSz="2340805">
              <a:spcBef>
                <a:spcPts val="4300"/>
              </a:spcBef>
              <a:defRPr sz="3839"/>
            </a:pPr>
            <a:r>
              <a:t>Central concept in machine learning</a:t>
            </a:r>
          </a:p>
          <a:p>
            <a:pPr marL="585215" indent="-585215" defTabSz="2340805">
              <a:spcBef>
                <a:spcPts val="4300"/>
              </a:spcBef>
              <a:defRPr sz="3839"/>
            </a:pPr>
            <a:r>
              <a:t>Automatically calculate and save derivatives of output w.r.t. parameters in forward pass</a:t>
            </a:r>
          </a:p>
          <a:p>
            <a:pPr marL="585215" indent="-585215" defTabSz="2340805">
              <a:spcBef>
                <a:spcPts val="4300"/>
              </a:spcBef>
              <a:defRPr sz="3839"/>
            </a:pPr>
            <a:r>
              <a:t>Calculate gradient of loss w.r.t. parameters in backpropagation (chain rule)</a:t>
            </a:r>
          </a:p>
          <a:p>
            <a:pPr marL="585215" indent="-585215" defTabSz="2340805">
              <a:spcBef>
                <a:spcPts val="4300"/>
              </a:spcBef>
              <a:defRPr sz="3839"/>
            </a:pPr>
            <a:r>
              <a:t>Take step opposite gradient to optimize network</a:t>
            </a:r>
          </a:p>
          <a:p>
            <a:pPr marL="585215" indent="-585215" defTabSz="2340805">
              <a:spcBef>
                <a:spcPts val="4300"/>
              </a:spcBef>
              <a:defRPr sz="3839"/>
            </a:pPr>
            <a:r>
              <a:t>Use for detector optimization:</a:t>
            </a:r>
          </a:p>
          <a:p>
            <a:pPr marL="1170431" lvl="1" indent="-585215" defTabSz="2340805">
              <a:spcBef>
                <a:spcPts val="2200"/>
              </a:spcBef>
              <a:defRPr sz="3648"/>
            </a:pPr>
            <a:r>
              <a:t>Network is simulation pipeline</a:t>
            </a:r>
          </a:p>
          <a:p>
            <a:pPr marL="1170431" lvl="1" indent="-585215" defTabSz="2340805">
              <a:spcBef>
                <a:spcPts val="2200"/>
              </a:spcBef>
              <a:defRPr sz="3648"/>
            </a:pPr>
            <a:r>
              <a:t>Input is neutrino parameters</a:t>
            </a:r>
          </a:p>
          <a:p>
            <a:pPr marL="1170431" lvl="1" indent="-585215" defTabSz="2340805">
              <a:spcBef>
                <a:spcPts val="2200"/>
              </a:spcBef>
              <a:defRPr sz="3648"/>
            </a:pPr>
            <a:r>
              <a:t>Parameters are detector parameters </a:t>
            </a:r>
          </a:p>
          <a:p>
            <a:pPr marL="1170431" lvl="1" indent="-585215" defTabSz="2340805">
              <a:spcBef>
                <a:spcPts val="2200"/>
              </a:spcBef>
              <a:defRPr sz="3648"/>
            </a:pPr>
            <a:r>
              <a:t>Loss is neutrino reconstruction uncertainty</a:t>
            </a:r>
          </a:p>
          <a:p>
            <a:pPr marL="585215" indent="-585215" defTabSz="2340805">
              <a:spcBef>
                <a:spcPts val="4300"/>
              </a:spcBef>
              <a:defRPr sz="3839"/>
            </a:pPr>
            <a:r>
              <a:t>We can utilize differential programming frameworks to optimize detector layouts</a:t>
            </a:r>
          </a:p>
        </p:txBody>
      </p:sp>
      <p:pic>
        <p:nvPicPr>
          <p:cNvPr id="30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9641" y="4369376"/>
            <a:ext cx="8484830" cy="6052660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Line"/>
          <p:cNvSpPr/>
          <p:nvPr/>
        </p:nvSpPr>
        <p:spPr>
          <a:xfrm flipV="1">
            <a:off x="22301747" y="7936063"/>
            <a:ext cx="843394" cy="798487"/>
          </a:xfrm>
          <a:prstGeom prst="line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05" name="Line"/>
          <p:cNvSpPr/>
          <p:nvPr/>
        </p:nvSpPr>
        <p:spPr>
          <a:xfrm>
            <a:off x="22406294" y="7649085"/>
            <a:ext cx="621201" cy="1"/>
          </a:xfrm>
          <a:prstGeom prst="line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06" name="Line"/>
          <p:cNvSpPr/>
          <p:nvPr/>
        </p:nvSpPr>
        <p:spPr>
          <a:xfrm>
            <a:off x="22301747" y="6563621"/>
            <a:ext cx="843394" cy="798487"/>
          </a:xfrm>
          <a:prstGeom prst="line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07" name="Loss"/>
          <p:cNvSpPr txBox="1"/>
          <p:nvPr/>
        </p:nvSpPr>
        <p:spPr>
          <a:xfrm>
            <a:off x="23099320" y="7387364"/>
            <a:ext cx="1405901" cy="52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r>
              <a:t>Loss</a:t>
            </a:r>
          </a:p>
        </p:txBody>
      </p:sp>
      <p:sp>
        <p:nvSpPr>
          <p:cNvPr id="308" name="Parameters to optimize"/>
          <p:cNvSpPr txBox="1"/>
          <p:nvPr/>
        </p:nvSpPr>
        <p:spPr>
          <a:xfrm>
            <a:off x="19925723" y="3293964"/>
            <a:ext cx="2416288" cy="955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r>
              <a:t>Parameters to optimize</a:t>
            </a:r>
          </a:p>
        </p:txBody>
      </p:sp>
      <p:sp>
        <p:nvSpPr>
          <p:cNvPr id="309" name="Line"/>
          <p:cNvSpPr/>
          <p:nvPr/>
        </p:nvSpPr>
        <p:spPr>
          <a:xfrm flipH="1">
            <a:off x="19754730" y="4121321"/>
            <a:ext cx="391526" cy="526244"/>
          </a:xfrm>
          <a:prstGeom prst="line">
            <a:avLst/>
          </a:prstGeom>
          <a:ln w="50800">
            <a:solidFill>
              <a:schemeClr val="accent1">
                <a:hueOff val="114395"/>
                <a:lumOff val="-24975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scan_plus_fisher_estimate_2.pdf" descr="scan_plus_fisher_estimate_2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908" y="2542947"/>
            <a:ext cx="9751619" cy="725701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Fisher_information_matrix_scaled_1.pdf" descr="Fisher_information_matrix_scaled_1.pdf"/>
          <p:cNvPicPr>
            <a:picLocks noChangeAspect="1"/>
          </p:cNvPicPr>
          <p:nvPr/>
        </p:nvPicPr>
        <p:blipFill>
          <a:blip r:embed="rId3"/>
          <a:srcRect l="980" r="980"/>
          <a:stretch>
            <a:fillRect/>
          </a:stretch>
        </p:blipFill>
        <p:spPr>
          <a:xfrm>
            <a:off x="16969918" y="7421612"/>
            <a:ext cx="7352666" cy="6249767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Reconstruction uncertainty estimat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Reconstruction uncertainty estimation</a:t>
            </a:r>
          </a:p>
        </p:txBody>
      </p:sp>
      <p:sp>
        <p:nvSpPr>
          <p:cNvPr id="314" name="Traditional reconstruction: Maximum likelihood fit"/>
          <p:cNvSpPr txBox="1"/>
          <p:nvPr/>
        </p:nvSpPr>
        <p:spPr>
          <a:xfrm>
            <a:off x="5965217" y="2016987"/>
            <a:ext cx="12453566" cy="1701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>
              <a:lnSpc>
                <a:spcPct val="90000"/>
              </a:lnSpc>
              <a:spcBef>
                <a:spcPts val="4500"/>
              </a:spcBef>
              <a:defRPr sz="4000" b="1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Traditional reconstruction: Maximum likelihood fit</a:t>
            </a:r>
          </a:p>
        </p:txBody>
      </p:sp>
      <p:sp>
        <p:nvSpPr>
          <p:cNvPr id="3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  <p:sp>
        <p:nvSpPr>
          <p:cNvPr id="316" name="Differentiable uncertainty estimate:…"/>
          <p:cNvSpPr txBox="1"/>
          <p:nvPr/>
        </p:nvSpPr>
        <p:spPr>
          <a:xfrm>
            <a:off x="40477" y="9615606"/>
            <a:ext cx="10653053" cy="280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6096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chemeClr val="accent6"/>
                </a:solidFill>
              </a:defRPr>
            </a:lvl1pPr>
            <a:lvl2pPr marL="1219200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 b="1">
                <a:solidFill>
                  <a:schemeClr val="accent6"/>
                </a:solidFill>
              </a:defRPr>
            </a:lvl2pPr>
          </a:lstStyle>
          <a:p>
            <a:r>
              <a:t>Differentiable uncertainty estimate:</a:t>
            </a:r>
          </a:p>
          <a:p>
            <a:pPr lvl="1"/>
            <a:r>
              <a:t>Fisher information:</a:t>
            </a:r>
          </a:p>
        </p:txBody>
      </p:sp>
      <p:sp>
        <p:nvSpPr>
          <p:cNvPr id="318" name="Rectangle"/>
          <p:cNvSpPr/>
          <p:nvPr/>
        </p:nvSpPr>
        <p:spPr>
          <a:xfrm>
            <a:off x="18545060" y="8464791"/>
            <a:ext cx="1588557" cy="1570543"/>
          </a:xfrm>
          <a:prstGeom prst="rect">
            <a:avLst/>
          </a:prstGeom>
          <a:ln w="38100">
            <a:solidFill>
              <a:schemeClr val="accent6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8" name="Connection Line"/>
          <p:cNvSpPr/>
          <p:nvPr/>
        </p:nvSpPr>
        <p:spPr>
          <a:xfrm>
            <a:off x="11049470" y="5431807"/>
            <a:ext cx="6810671" cy="3948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39" h="21600" extrusionOk="0">
                <a:moveTo>
                  <a:pt x="20739" y="21600"/>
                </a:moveTo>
                <a:cubicBezTo>
                  <a:pt x="6023" y="19393"/>
                  <a:pt x="-861" y="12193"/>
                  <a:pt x="86" y="0"/>
                </a:cubicBezTo>
              </a:path>
            </a:pathLst>
          </a:custGeom>
          <a:ln w="38100">
            <a:solidFill>
              <a:schemeClr val="accent6"/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20" name="Cramér-Rao bound"/>
          <p:cNvSpPr txBox="1"/>
          <p:nvPr/>
        </p:nvSpPr>
        <p:spPr>
          <a:xfrm>
            <a:off x="13298795" y="9236854"/>
            <a:ext cx="3388996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chemeClr val="accent6"/>
                </a:solidFill>
              </a:defRPr>
            </a:lvl1pPr>
          </a:lstStyle>
          <a:p>
            <a:r>
              <a:t>Cramér-Rao bound</a:t>
            </a:r>
          </a:p>
        </p:txBody>
      </p:sp>
      <p:sp>
        <p:nvSpPr>
          <p:cNvPr id="321" name="Simple equation evaluation!"/>
          <p:cNvSpPr txBox="1"/>
          <p:nvPr/>
        </p:nvSpPr>
        <p:spPr>
          <a:xfrm>
            <a:off x="6555584" y="12946965"/>
            <a:ext cx="5754320" cy="63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chemeClr val="accent6"/>
                </a:solidFill>
              </a:defRPr>
            </a:lvl1pPr>
          </a:lstStyle>
          <a:p>
            <a:r>
              <a:t>Simple equation evaluation!</a:t>
            </a:r>
          </a:p>
        </p:txBody>
      </p:sp>
      <p:sp>
        <p:nvSpPr>
          <p:cNvPr id="322" name="Fit signal signal to data:"/>
          <p:cNvSpPr txBox="1"/>
          <p:nvPr/>
        </p:nvSpPr>
        <p:spPr>
          <a:xfrm>
            <a:off x="1327598" y="3665091"/>
            <a:ext cx="6311737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Fit signal signal to data:</a:t>
            </a:r>
          </a:p>
        </p:txBody>
      </p:sp>
      <p:pic>
        <p:nvPicPr>
          <p:cNvPr id="323" name="simulated_traces.png" descr="simulated_traces.png"/>
          <p:cNvPicPr>
            <a:picLocks noChangeAspect="1"/>
          </p:cNvPicPr>
          <p:nvPr/>
        </p:nvPicPr>
        <p:blipFill>
          <a:blip r:embed="rId4"/>
          <a:srcRect b="62438"/>
          <a:stretch>
            <a:fillRect/>
          </a:stretch>
        </p:blipFill>
        <p:spPr>
          <a:xfrm>
            <a:off x="-12485" y="4423487"/>
            <a:ext cx="7927638" cy="3484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simulated_traces.png" descr="simulated_traces.png"/>
          <p:cNvPicPr>
            <a:picLocks noChangeAspect="1"/>
          </p:cNvPicPr>
          <p:nvPr/>
        </p:nvPicPr>
        <p:blipFill>
          <a:blip r:embed="rId4"/>
          <a:srcRect t="89299" b="1983"/>
          <a:stretch>
            <a:fillRect/>
          </a:stretch>
        </p:blipFill>
        <p:spPr>
          <a:xfrm>
            <a:off x="-12484" y="7868988"/>
            <a:ext cx="7927637" cy="808678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Calculate area of ellipse"/>
          <p:cNvSpPr txBox="1"/>
          <p:nvPr/>
        </p:nvSpPr>
        <p:spPr>
          <a:xfrm>
            <a:off x="18154889" y="3599146"/>
            <a:ext cx="4982567" cy="634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600">
                <a:solidFill>
                  <a:schemeClr val="accent6"/>
                </a:solidFill>
              </a:defRPr>
            </a:lvl1pPr>
          </a:lstStyle>
          <a:p>
            <a:r>
              <a:t>Calculate area of ellipse</a:t>
            </a:r>
          </a:p>
        </p:txBody>
      </p:sp>
      <p:sp>
        <p:nvSpPr>
          <p:cNvPr id="326" name="Gradients of uncertainty automatically calculated!"/>
          <p:cNvSpPr txBox="1"/>
          <p:nvPr/>
        </p:nvSpPr>
        <p:spPr>
          <a:xfrm>
            <a:off x="16924304" y="4667379"/>
            <a:ext cx="7443735" cy="1180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600">
                <a:solidFill>
                  <a:schemeClr val="accent6"/>
                </a:solidFill>
              </a:defRPr>
            </a:lvl1pPr>
          </a:lstStyle>
          <a:p>
            <a:r>
              <a:t>Gradients of uncertainty automatically calculated!</a:t>
            </a:r>
          </a:p>
        </p:txBody>
      </p:sp>
      <p:sp>
        <p:nvSpPr>
          <p:cNvPr id="327" name="M. Ravn et al, 2025, arXiv:2510.21925"/>
          <p:cNvSpPr txBox="1"/>
          <p:nvPr/>
        </p:nvSpPr>
        <p:spPr>
          <a:xfrm>
            <a:off x="19056390" y="-55066"/>
            <a:ext cx="5325176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929292"/>
                </a:solidFill>
                <a:hlinkClick r:id="rId5"/>
              </a:defRPr>
            </a:lvl1pPr>
          </a:lstStyle>
          <a:p>
            <a:pPr>
              <a:defRPr u="none"/>
            </a:pP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 Ravn et al, 2025, arXiv:2510.21925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quation">
                <a:extLst>
                  <a:ext uri="{FF2B5EF4-FFF2-40B4-BE49-F238E27FC236}">
                    <a16:creationId xmlns:a16="http://schemas.microsoft.com/office/drawing/2014/main" id="{6323860E-060A-52F9-736D-48E8A514B753}"/>
                  </a:ext>
                </a:extLst>
              </p:cNvPr>
              <p:cNvSpPr txBox="1"/>
              <p:nvPr/>
            </p:nvSpPr>
            <p:spPr>
              <a:xfrm>
                <a:off x="1594643" y="11305841"/>
                <a:ext cx="9921882" cy="127945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6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sSub>
                        <m:sSub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det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limLow>
                        <m:limLow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ant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lim>
                      </m:limLow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r>
                            <a:rPr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sub>
                          </m:sSub>
                          <m:sSup>
                            <m:sSup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</m:num>
                        <m:den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𝚺</m:t>
                          </m:r>
                        </m:e>
                        <m:sup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r>
                            <a:rPr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∂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3600" dirty="0"/>
              </a:p>
            </p:txBody>
          </p:sp>
        </mc:Choice>
        <mc:Fallback>
          <p:sp>
            <p:nvSpPr>
              <p:cNvPr id="3" name="Equation">
                <a:extLst>
                  <a:ext uri="{FF2B5EF4-FFF2-40B4-BE49-F238E27FC236}">
                    <a16:creationId xmlns:a16="http://schemas.microsoft.com/office/drawing/2014/main" id="{6323860E-060A-52F9-736D-48E8A514B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643" y="11305841"/>
                <a:ext cx="9921882" cy="1279453"/>
              </a:xfrm>
              <a:prstGeom prst="rect">
                <a:avLst/>
              </a:prstGeom>
              <a:blipFill>
                <a:blip r:embed="rId6"/>
                <a:stretch>
                  <a:fillRect l="-512" r="-1023" b="-9804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331" name="Fisher information matrix contou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Fisher information matrix contour</a:t>
            </a:r>
          </a:p>
        </p:txBody>
      </p:sp>
      <p:sp>
        <p:nvSpPr>
          <p:cNvPr id="332" name="Four different ways of estimating uncertainties"/>
          <p:cNvSpPr txBox="1">
            <a:spLocks noGrp="1"/>
          </p:cNvSpPr>
          <p:nvPr>
            <p:ph type="body" idx="1"/>
          </p:nvPr>
        </p:nvSpPr>
        <p:spPr>
          <a:xfrm>
            <a:off x="1206500" y="2539978"/>
            <a:ext cx="13444898" cy="10268804"/>
          </a:xfrm>
          <a:prstGeom prst="rect">
            <a:avLst/>
          </a:prstGeom>
        </p:spPr>
        <p:txBody>
          <a:bodyPr/>
          <a:lstStyle/>
          <a:p>
            <a:r>
              <a:t>Four different ways of estimating uncertainties</a:t>
            </a:r>
          </a:p>
        </p:txBody>
      </p:sp>
      <p:pic>
        <p:nvPicPr>
          <p:cNvPr id="33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894" y="3566875"/>
            <a:ext cx="12208212" cy="101562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vpol_depth_scan_direction.pdf" descr="vpol_depth_scan_direction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0213" y="8323312"/>
            <a:ext cx="7850139" cy="5460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paths_1.pdf" descr="paths_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700" y="8344547"/>
            <a:ext cx="7850139" cy="5460966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25</a:t>
            </a:fld>
            <a:endParaRPr/>
          </a:p>
        </p:txBody>
      </p:sp>
      <p:pic>
        <p:nvPicPr>
          <p:cNvPr id="353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72832" y="962611"/>
            <a:ext cx="6714849" cy="6919214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Rectangle"/>
          <p:cNvSpPr/>
          <p:nvPr/>
        </p:nvSpPr>
        <p:spPr>
          <a:xfrm>
            <a:off x="21044233" y="3399814"/>
            <a:ext cx="480688" cy="787598"/>
          </a:xfrm>
          <a:prstGeom prst="rect">
            <a:avLst/>
          </a:prstGeom>
          <a:solidFill>
            <a:srgbClr val="D5D5D5">
              <a:alpha val="7673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5" name="Rectangle"/>
          <p:cNvSpPr/>
          <p:nvPr/>
        </p:nvSpPr>
        <p:spPr>
          <a:xfrm>
            <a:off x="21007055" y="1833625"/>
            <a:ext cx="580369" cy="681390"/>
          </a:xfrm>
          <a:prstGeom prst="rect">
            <a:avLst/>
          </a:prstGeom>
          <a:solidFill>
            <a:srgbClr val="D5D5D5">
              <a:alpha val="7673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6" name="Rectangle"/>
          <p:cNvSpPr/>
          <p:nvPr/>
        </p:nvSpPr>
        <p:spPr>
          <a:xfrm>
            <a:off x="18408079" y="2713983"/>
            <a:ext cx="480688" cy="648858"/>
          </a:xfrm>
          <a:prstGeom prst="rect">
            <a:avLst/>
          </a:prstGeom>
          <a:solidFill>
            <a:srgbClr val="D5D5D5">
              <a:alpha val="7673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7" name="Rectangle"/>
          <p:cNvSpPr/>
          <p:nvPr/>
        </p:nvSpPr>
        <p:spPr>
          <a:xfrm>
            <a:off x="19452373" y="7139330"/>
            <a:ext cx="3689730" cy="9552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8" name="Rectangle"/>
          <p:cNvSpPr/>
          <p:nvPr/>
        </p:nvSpPr>
        <p:spPr>
          <a:xfrm>
            <a:off x="22281120" y="4618885"/>
            <a:ext cx="1162675" cy="787598"/>
          </a:xfrm>
          <a:prstGeom prst="rect">
            <a:avLst/>
          </a:prstGeom>
          <a:solidFill>
            <a:srgbClr val="D5D5D5">
              <a:alpha val="76733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9" name="IceCube-Gen2 shallow station:"/>
          <p:cNvSpPr txBox="1"/>
          <p:nvPr/>
        </p:nvSpPr>
        <p:spPr>
          <a:xfrm>
            <a:off x="18970355" y="56875"/>
            <a:ext cx="4177033" cy="110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IceCube-Gen2 shallow station:</a:t>
            </a:r>
          </a:p>
        </p:txBody>
      </p:sp>
      <p:sp>
        <p:nvSpPr>
          <p:cNvPr id="360" name="10 optimizations:"/>
          <p:cNvSpPr txBox="1"/>
          <p:nvPr/>
        </p:nvSpPr>
        <p:spPr>
          <a:xfrm>
            <a:off x="11372865" y="7976585"/>
            <a:ext cx="4177034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10 optimizations:</a:t>
            </a:r>
          </a:p>
        </p:txBody>
      </p:sp>
      <p:sp>
        <p:nvSpPr>
          <p:cNvPr id="361" name="1D scan:"/>
          <p:cNvSpPr txBox="1"/>
          <p:nvPr/>
        </p:nvSpPr>
        <p:spPr>
          <a:xfrm>
            <a:off x="18105125" y="7955350"/>
            <a:ext cx="5260993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1D scan:</a:t>
            </a:r>
          </a:p>
        </p:txBody>
      </p:sp>
      <p:sp>
        <p:nvSpPr>
          <p:cNvPr id="362" name="Proof of concept optimization 1: VPol depth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Proof of concept optimization 1: VPol depth</a:t>
            </a:r>
          </a:p>
        </p:txBody>
      </p:sp>
      <p:sp>
        <p:nvSpPr>
          <p:cNvPr id="363" name="Goal: demonstrate stable convergence…"/>
          <p:cNvSpPr txBox="1"/>
          <p:nvPr/>
        </p:nvSpPr>
        <p:spPr>
          <a:xfrm>
            <a:off x="886886" y="2122022"/>
            <a:ext cx="9947397" cy="10706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Goal: demonstrate </a:t>
            </a:r>
            <a:r>
              <a:rPr b="1"/>
              <a:t>stable convergence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Optimize </a:t>
            </a:r>
            <a:r>
              <a:rPr b="1"/>
              <a:t>depth of VPol</a:t>
            </a:r>
            <a:r>
              <a:t> antenna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Dataset: 100,000 triggered events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Batch: 512 neutrino events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Run simulation + reconstruction pipeline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Loss: Neutrino direction reconstruction </a:t>
            </a:r>
            <a:r>
              <a:rPr b="1"/>
              <a:t>uncertainty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Optimize like neural network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 b="1">
                <a:solidFill>
                  <a:srgbClr val="000000"/>
                </a:solidFill>
              </a:defRPr>
            </a:pPr>
            <a:r>
              <a:t>Simple optimization is stable!</a:t>
            </a:r>
          </a:p>
        </p:txBody>
      </p:sp>
      <p:sp>
        <p:nvSpPr>
          <p:cNvPr id="367" name="Connection Line"/>
          <p:cNvSpPr/>
          <p:nvPr/>
        </p:nvSpPr>
        <p:spPr>
          <a:xfrm>
            <a:off x="9276495" y="3378737"/>
            <a:ext cx="9944745" cy="8487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321" extrusionOk="0">
                <a:moveTo>
                  <a:pt x="0" y="4179"/>
                </a:moveTo>
                <a:cubicBezTo>
                  <a:pt x="6399" y="-4279"/>
                  <a:pt x="13599" y="102"/>
                  <a:pt x="21600" y="17321"/>
                </a:cubicBezTo>
              </a:path>
            </a:pathLst>
          </a:custGeom>
          <a:ln w="381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65" name="(area of ellipse)"/>
          <p:cNvSpPr txBox="1"/>
          <p:nvPr/>
        </p:nvSpPr>
        <p:spPr>
          <a:xfrm>
            <a:off x="4393126" y="8424452"/>
            <a:ext cx="2838401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t>(area of ellipse)</a:t>
            </a:r>
          </a:p>
        </p:txBody>
      </p:sp>
      <p:sp>
        <p:nvSpPr>
          <p:cNvPr id="366" name="T. Dorigo et al, 2026, arXiv:2603.26613"/>
          <p:cNvSpPr txBox="1"/>
          <p:nvPr/>
        </p:nvSpPr>
        <p:spPr>
          <a:xfrm>
            <a:off x="-18745" y="12863228"/>
            <a:ext cx="5448607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929292"/>
                </a:solidFill>
                <a:hlinkClick r:id="rId5"/>
              </a:defRPr>
            </a:lvl1pPr>
          </a:lstStyle>
          <a:p>
            <a:pPr>
              <a:defRPr u="none"/>
            </a:pPr>
            <a:r>
              <a:rPr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T. Dorigo et al, 2026, arXiv:2603.26613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59" y="6194435"/>
            <a:ext cx="8944964" cy="7509062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935" y="6288126"/>
            <a:ext cx="12408980" cy="7098707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2" name="Observe   neutrinos through the Askaryan effect…"/>
              <p:cNvSpPr txBox="1"/>
              <p:nvPr/>
            </p:nvSpPr>
            <p:spPr>
              <a:xfrm>
                <a:off x="886886" y="2122022"/>
                <a:ext cx="21084540" cy="6084846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lIns="50800" tIns="50800" rIns="50800" bIns="50800">
                <a:normAutofit/>
              </a:bodyPr>
              <a:lstStyle/>
              <a:p>
                <a:pPr marL="609599" indent="-609599" algn="l">
                  <a:lnSpc>
                    <a:spcPct val="90000"/>
                  </a:lnSpc>
                  <a:spcBef>
                    <a:spcPts val="40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t>Observe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sz="4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  <m:r>
                      <m:rPr>
                        <m:nor/>
                      </m:rPr>
                      <a:rPr sz="43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b="1"/>
                  <a:t> neutrinos</a:t>
                </a:r>
                <a:r>
                  <a:t> through the </a:t>
                </a:r>
                <a:r>
                  <a:rPr b="1"/>
                  <a:t>Askaryan effect</a:t>
                </a:r>
              </a:p>
              <a:p>
                <a:pPr marL="609599" indent="-609599" algn="l">
                  <a:lnSpc>
                    <a:spcPct val="90000"/>
                  </a:lnSpc>
                  <a:spcBef>
                    <a:spcPts val="40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t>Attenuation length of radio signals in ice is 1-2 km</a:t>
                </a:r>
              </a:p>
              <a:p>
                <a:pPr marL="609599" indent="-609599" algn="l">
                  <a:lnSpc>
                    <a:spcPct val="90000"/>
                  </a:lnSpc>
                  <a:spcBef>
                    <a:spcPts val="40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t>Measure </a:t>
                </a:r>
                <a:r>
                  <a:rPr b="1"/>
                  <a:t>radio pulse</a:t>
                </a:r>
                <a:r>
                  <a:t> in radio </a:t>
                </a:r>
                <a:r>
                  <a:rPr b="1"/>
                  <a:t>antennas</a:t>
                </a:r>
                <a:r>
                  <a:t> at several km distance</a:t>
                </a:r>
              </a:p>
              <a:p>
                <a:pPr marL="609599" indent="-609599" algn="l">
                  <a:lnSpc>
                    <a:spcPct val="90000"/>
                  </a:lnSpc>
                  <a:spcBef>
                    <a:spcPts val="4000"/>
                  </a:spcBef>
                  <a:buSzPct val="123000"/>
                  <a:buChar char="•"/>
                  <a:defRPr sz="4000">
                    <a:solidFill>
                      <a:srgbClr val="000000"/>
                    </a:solidFill>
                  </a:defRPr>
                </a:pPr>
                <a:r>
                  <a:t>Cost-effective instrumentation of enormous volumes</a:t>
                </a:r>
              </a:p>
            </p:txBody>
          </p:sp>
        </mc:Choice>
        <mc:Fallback>
          <p:sp>
            <p:nvSpPr>
              <p:cNvPr id="92" name="Observe   neutrinos through the Askaryan effect…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86" y="2122022"/>
                <a:ext cx="21084540" cy="6084846"/>
              </a:xfrm>
              <a:prstGeom prst="rect">
                <a:avLst/>
              </a:prstGeom>
              <a:blipFill>
                <a:blip r:embed="rId4"/>
                <a:stretch>
                  <a:fillRect l="-1445" t="-4375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94" name="In-ice radio detection of neutrinos"/>
          <p:cNvSpPr txBox="1"/>
          <p:nvPr/>
        </p:nvSpPr>
        <p:spPr>
          <a:xfrm>
            <a:off x="620376" y="6477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In-ice radio detection of neutrinos</a:t>
            </a:r>
          </a:p>
        </p:txBody>
      </p:sp>
      <p:sp>
        <p:nvSpPr>
          <p:cNvPr id="95" name="Line"/>
          <p:cNvSpPr/>
          <p:nvPr/>
        </p:nvSpPr>
        <p:spPr>
          <a:xfrm>
            <a:off x="11115623" y="13304228"/>
            <a:ext cx="4669821" cy="1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 len="sm"/>
            <a:tailEnd type="triangle" len="sm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96" name="Up to 5 km"/>
          <p:cNvSpPr txBox="1"/>
          <p:nvPr/>
        </p:nvSpPr>
        <p:spPr>
          <a:xfrm>
            <a:off x="12784035" y="13273950"/>
            <a:ext cx="162793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Up to 5 km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In-ice radio neutrino detection:…"/>
          <p:cNvSpPr txBox="1"/>
          <p:nvPr/>
        </p:nvSpPr>
        <p:spPr>
          <a:xfrm>
            <a:off x="886886" y="2122022"/>
            <a:ext cx="21084540" cy="6084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In-ice radio neutrino detection: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ARIANNA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ARA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 b="1">
                <a:solidFill>
                  <a:srgbClr val="000000"/>
                </a:solidFill>
              </a:defRPr>
            </a:pPr>
            <a:r>
              <a:t>Radio Neutrino Observatory in Greenland </a:t>
            </a:r>
            <a:r>
              <a:rPr b="0"/>
              <a:t>(</a:t>
            </a:r>
            <a:r>
              <a:t>RNO-G</a:t>
            </a:r>
            <a:r>
              <a:rPr b="0"/>
              <a:t>, Summit Station)</a:t>
            </a:r>
          </a:p>
          <a:p>
            <a:pPr marL="1828800" lvl="2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 b="1">
                <a:solidFill>
                  <a:srgbClr val="000000"/>
                </a:solidFill>
              </a:defRPr>
            </a:pPr>
            <a:r>
              <a:rPr b="0"/>
              <a:t>12 out of 35 stations deployed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Future: IceCube-Gen2 Radio (~350 stations)</a:t>
            </a:r>
          </a:p>
        </p:txBody>
      </p:sp>
      <p:pic>
        <p:nvPicPr>
          <p:cNvPr id="9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0217" y="951300"/>
            <a:ext cx="7189130" cy="12762726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01" name="In-ice radio station:"/>
          <p:cNvSpPr txBox="1"/>
          <p:nvPr/>
        </p:nvSpPr>
        <p:spPr>
          <a:xfrm>
            <a:off x="18863575" y="230580"/>
            <a:ext cx="4142414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In-ice radio station:</a:t>
            </a:r>
          </a:p>
        </p:txBody>
      </p:sp>
      <p:pic>
        <p:nvPicPr>
          <p:cNvPr id="10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6397" y="5750808"/>
            <a:ext cx="2901823" cy="7853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73" y="7104439"/>
            <a:ext cx="4583342" cy="6111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" descr="Image"/>
          <p:cNvPicPr>
            <a:picLocks noChangeAspect="1"/>
          </p:cNvPicPr>
          <p:nvPr/>
        </p:nvPicPr>
        <p:blipFill>
          <a:blip r:embed="rId5"/>
          <a:srcRect l="56039" t="24129"/>
          <a:stretch>
            <a:fillRect/>
          </a:stretch>
        </p:blipFill>
        <p:spPr>
          <a:xfrm>
            <a:off x="343085" y="7111277"/>
            <a:ext cx="4671001" cy="6097478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Experimental landscape"/>
          <p:cNvSpPr txBox="1"/>
          <p:nvPr/>
        </p:nvSpPr>
        <p:spPr>
          <a:xfrm>
            <a:off x="620376" y="6477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Experimental landscape</a:t>
            </a:r>
          </a:p>
        </p:txBody>
      </p:sp>
      <p:sp>
        <p:nvSpPr>
          <p:cNvPr id="106" name="Strong PhD student"/>
          <p:cNvSpPr txBox="1"/>
          <p:nvPr/>
        </p:nvSpPr>
        <p:spPr>
          <a:xfrm>
            <a:off x="2397411" y="7053488"/>
            <a:ext cx="2756304" cy="1105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Strong PhD student</a:t>
            </a:r>
          </a:p>
        </p:txBody>
      </p:sp>
      <p:sp>
        <p:nvSpPr>
          <p:cNvPr id="107" name="Line"/>
          <p:cNvSpPr/>
          <p:nvPr/>
        </p:nvSpPr>
        <p:spPr>
          <a:xfrm flipH="1">
            <a:off x="2387914" y="7812568"/>
            <a:ext cx="429521" cy="312332"/>
          </a:xfrm>
          <a:prstGeom prst="line">
            <a:avLst/>
          </a:prstGeom>
          <a:ln w="381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10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965" y="7104439"/>
            <a:ext cx="8148161" cy="6111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5721" y="5920148"/>
            <a:ext cx="5478233" cy="7304310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Summit station in Greenland"/>
          <p:cNvSpPr txBox="1"/>
          <p:nvPr/>
        </p:nvSpPr>
        <p:spPr>
          <a:xfrm>
            <a:off x="5058801" y="7307488"/>
            <a:ext cx="8022026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Summit station in Greenland</a:t>
            </a:r>
          </a:p>
        </p:txBody>
      </p:sp>
      <p:sp>
        <p:nvSpPr>
          <p:cNvPr id="111" name="Solar and wind-powered"/>
          <p:cNvSpPr txBox="1"/>
          <p:nvPr/>
        </p:nvSpPr>
        <p:spPr>
          <a:xfrm>
            <a:off x="13209657" y="6000652"/>
            <a:ext cx="5395865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Solar and wind-powered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In-ice radio neutrino detection:…"/>
          <p:cNvSpPr txBox="1"/>
          <p:nvPr/>
        </p:nvSpPr>
        <p:spPr>
          <a:xfrm>
            <a:off x="886886" y="2122022"/>
            <a:ext cx="21084540" cy="6084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In-ice radio neutrino detection: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ARIANNA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ARA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 b="1">
                <a:solidFill>
                  <a:srgbClr val="000000"/>
                </a:solidFill>
              </a:defRPr>
            </a:pPr>
            <a:r>
              <a:rPr b="0"/>
              <a:t>Radio Neutrino Observatory in Greenland (RNO-G, Summit Station)</a:t>
            </a:r>
          </a:p>
          <a:p>
            <a:pPr marL="1828800" lvl="2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 b="1">
                <a:solidFill>
                  <a:srgbClr val="000000"/>
                </a:solidFill>
              </a:defRPr>
            </a:pPr>
            <a:r>
              <a:rPr b="0"/>
              <a:t>12 out of 35 stations deployed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Future: </a:t>
            </a:r>
            <a:r>
              <a:rPr b="1"/>
              <a:t>IceCube-Gen2 Radio</a:t>
            </a:r>
            <a:r>
              <a:t> (~350 stations)</a:t>
            </a:r>
          </a:p>
        </p:txBody>
      </p:sp>
      <p:pic>
        <p:nvPicPr>
          <p:cNvPr id="11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0217" y="951300"/>
            <a:ext cx="7189130" cy="12762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16" name="In-ice radio station:"/>
          <p:cNvSpPr txBox="1"/>
          <p:nvPr/>
        </p:nvSpPr>
        <p:spPr>
          <a:xfrm>
            <a:off x="18863575" y="230580"/>
            <a:ext cx="4142414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In-ice radio station:</a:t>
            </a:r>
          </a:p>
        </p:txBody>
      </p:sp>
      <p:pic>
        <p:nvPicPr>
          <p:cNvPr id="11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6397" y="5750808"/>
            <a:ext cx="2901823" cy="7853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73" y="7104439"/>
            <a:ext cx="4583342" cy="6111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" descr="Image"/>
          <p:cNvPicPr>
            <a:picLocks noChangeAspect="1"/>
          </p:cNvPicPr>
          <p:nvPr/>
        </p:nvPicPr>
        <p:blipFill>
          <a:blip r:embed="rId5"/>
          <a:srcRect l="56039" t="24129"/>
          <a:stretch>
            <a:fillRect/>
          </a:stretch>
        </p:blipFill>
        <p:spPr>
          <a:xfrm>
            <a:off x="343085" y="7111277"/>
            <a:ext cx="4671001" cy="609747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Experimental landscape"/>
          <p:cNvSpPr txBox="1"/>
          <p:nvPr/>
        </p:nvSpPr>
        <p:spPr>
          <a:xfrm>
            <a:off x="620376" y="6477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Experimental landscape</a:t>
            </a:r>
          </a:p>
        </p:txBody>
      </p:sp>
      <p:sp>
        <p:nvSpPr>
          <p:cNvPr id="121" name="Strong PhD student"/>
          <p:cNvSpPr txBox="1"/>
          <p:nvPr/>
        </p:nvSpPr>
        <p:spPr>
          <a:xfrm>
            <a:off x="2397411" y="7053488"/>
            <a:ext cx="2756304" cy="1105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Strong PhD student</a:t>
            </a:r>
          </a:p>
        </p:txBody>
      </p:sp>
      <p:sp>
        <p:nvSpPr>
          <p:cNvPr id="122" name="Line"/>
          <p:cNvSpPr/>
          <p:nvPr/>
        </p:nvSpPr>
        <p:spPr>
          <a:xfrm flipH="1">
            <a:off x="2387914" y="7812568"/>
            <a:ext cx="429521" cy="312332"/>
          </a:xfrm>
          <a:prstGeom prst="line">
            <a:avLst/>
          </a:prstGeom>
          <a:ln w="381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123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965" y="7104439"/>
            <a:ext cx="8148161" cy="6111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5721" y="5920148"/>
            <a:ext cx="5478233" cy="7304310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ummit station in Greenland"/>
          <p:cNvSpPr txBox="1"/>
          <p:nvPr/>
        </p:nvSpPr>
        <p:spPr>
          <a:xfrm>
            <a:off x="5685367" y="7307488"/>
            <a:ext cx="7546620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Summit station in Greenland</a:t>
            </a:r>
          </a:p>
        </p:txBody>
      </p:sp>
      <p:sp>
        <p:nvSpPr>
          <p:cNvPr id="126" name="Solar and wind-powered"/>
          <p:cNvSpPr txBox="1"/>
          <p:nvPr/>
        </p:nvSpPr>
        <p:spPr>
          <a:xfrm>
            <a:off x="13209657" y="6000652"/>
            <a:ext cx="5395865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Solar and wind-powered</a:t>
            </a:r>
          </a:p>
        </p:txBody>
      </p:sp>
      <p:pic>
        <p:nvPicPr>
          <p:cNvPr id="127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6399" y="7104439"/>
            <a:ext cx="9953261" cy="61111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In-ice radio neutrino detection:…"/>
          <p:cNvSpPr txBox="1"/>
          <p:nvPr/>
        </p:nvSpPr>
        <p:spPr>
          <a:xfrm>
            <a:off x="886886" y="2122022"/>
            <a:ext cx="21084540" cy="60848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In-ice radio neutrino detection: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ARIANNA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ARA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 b="1">
                <a:solidFill>
                  <a:srgbClr val="000000"/>
                </a:solidFill>
              </a:defRPr>
            </a:pPr>
            <a:r>
              <a:rPr b="0"/>
              <a:t>Radio Neutrino Observatory in Greenland (RNO-G, Summit Station)</a:t>
            </a:r>
          </a:p>
          <a:p>
            <a:pPr marL="1828800" lvl="2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 b="1">
                <a:solidFill>
                  <a:srgbClr val="000000"/>
                </a:solidFill>
              </a:defRPr>
            </a:pPr>
            <a:r>
              <a:rPr b="0"/>
              <a:t>12 out of 35 stations deployed</a:t>
            </a:r>
          </a:p>
          <a:p>
            <a:pPr marL="1219200" lvl="1" indent="-609600" algn="l">
              <a:lnSpc>
                <a:spcPct val="90000"/>
              </a:lnSpc>
              <a:spcBef>
                <a:spcPts val="2300"/>
              </a:spcBef>
              <a:buSzPct val="123000"/>
              <a:buChar char="•"/>
              <a:defRPr sz="3800">
                <a:solidFill>
                  <a:srgbClr val="000000"/>
                </a:solidFill>
              </a:defRPr>
            </a:pPr>
            <a:r>
              <a:t>Future: </a:t>
            </a:r>
            <a:r>
              <a:rPr b="1"/>
              <a:t>IceCube-Gen2 Radio</a:t>
            </a:r>
            <a:r>
              <a:t> (~350 stations)</a:t>
            </a:r>
          </a:p>
        </p:txBody>
      </p:sp>
      <p:pic>
        <p:nvPicPr>
          <p:cNvPr id="13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0217" y="951300"/>
            <a:ext cx="7189130" cy="12762726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132" name="In-ice radio station:"/>
          <p:cNvSpPr txBox="1"/>
          <p:nvPr/>
        </p:nvSpPr>
        <p:spPr>
          <a:xfrm>
            <a:off x="18863575" y="230580"/>
            <a:ext cx="4142414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r>
              <a:t>In-ice radio station:</a:t>
            </a:r>
          </a:p>
        </p:txBody>
      </p:sp>
      <p:pic>
        <p:nvPicPr>
          <p:cNvPr id="13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6397" y="5750808"/>
            <a:ext cx="2901823" cy="7853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73" y="7104439"/>
            <a:ext cx="4583342" cy="6111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" descr="Image"/>
          <p:cNvPicPr>
            <a:picLocks noChangeAspect="1"/>
          </p:cNvPicPr>
          <p:nvPr/>
        </p:nvPicPr>
        <p:blipFill>
          <a:blip r:embed="rId5"/>
          <a:srcRect l="56039" t="24129"/>
          <a:stretch>
            <a:fillRect/>
          </a:stretch>
        </p:blipFill>
        <p:spPr>
          <a:xfrm>
            <a:off x="343085" y="7111277"/>
            <a:ext cx="4671001" cy="6097478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Experimental landscape"/>
          <p:cNvSpPr txBox="1"/>
          <p:nvPr/>
        </p:nvSpPr>
        <p:spPr>
          <a:xfrm>
            <a:off x="620376" y="6477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Experimental landscape</a:t>
            </a:r>
          </a:p>
        </p:txBody>
      </p:sp>
      <p:sp>
        <p:nvSpPr>
          <p:cNvPr id="137" name="Strong PhD student"/>
          <p:cNvSpPr txBox="1"/>
          <p:nvPr/>
        </p:nvSpPr>
        <p:spPr>
          <a:xfrm>
            <a:off x="2397411" y="7053488"/>
            <a:ext cx="2756304" cy="1105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Strong PhD student</a:t>
            </a:r>
          </a:p>
        </p:txBody>
      </p:sp>
      <p:sp>
        <p:nvSpPr>
          <p:cNvPr id="138" name="Line"/>
          <p:cNvSpPr/>
          <p:nvPr/>
        </p:nvSpPr>
        <p:spPr>
          <a:xfrm flipH="1">
            <a:off x="2387914" y="7812568"/>
            <a:ext cx="429521" cy="312332"/>
          </a:xfrm>
          <a:prstGeom prst="line">
            <a:avLst/>
          </a:prstGeom>
          <a:ln w="381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139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965" y="7104439"/>
            <a:ext cx="8148161" cy="6111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25721" y="5920148"/>
            <a:ext cx="5478233" cy="730431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ummit station in Greenland"/>
          <p:cNvSpPr txBox="1"/>
          <p:nvPr/>
        </p:nvSpPr>
        <p:spPr>
          <a:xfrm>
            <a:off x="5685367" y="7307488"/>
            <a:ext cx="7546620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Summit station in Greenland</a:t>
            </a:r>
          </a:p>
        </p:txBody>
      </p:sp>
      <p:sp>
        <p:nvSpPr>
          <p:cNvPr id="142" name="Solar and wind-powered"/>
          <p:cNvSpPr txBox="1"/>
          <p:nvPr/>
        </p:nvSpPr>
        <p:spPr>
          <a:xfrm>
            <a:off x="13209657" y="6000652"/>
            <a:ext cx="5395865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>
              <a:defRPr u="sng"/>
            </a:pPr>
            <a:r>
              <a:rPr u="none"/>
              <a:t>Solar and wind-powered</a:t>
            </a:r>
          </a:p>
        </p:txBody>
      </p:sp>
      <p:pic>
        <p:nvPicPr>
          <p:cNvPr id="143" name="Screenshot 2025-06-10 at 16.04.04.png" descr="Screenshot 2025-06-10 at 16.04.0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21964" y="3397250"/>
            <a:ext cx="8578267" cy="9955221"/>
          </a:xfrm>
          <a:prstGeom prst="rect">
            <a:avLst/>
          </a:prstGeom>
          <a:ln w="508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6399" y="7104439"/>
            <a:ext cx="9953261" cy="61111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2082" y="176964"/>
            <a:ext cx="6340968" cy="11256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7077" y="4313700"/>
            <a:ext cx="2865349" cy="7754473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pic>
        <p:nvPicPr>
          <p:cNvPr id="149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10" y="4537288"/>
            <a:ext cx="16175153" cy="5180167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In-ice radio detector optimizat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In-ice radio detector optimization</a:t>
            </a:r>
          </a:p>
        </p:txBody>
      </p:sp>
      <p:sp>
        <p:nvSpPr>
          <p:cNvPr id="151" name="Traditional MC-based detector optimization is slow"/>
          <p:cNvSpPr txBox="1"/>
          <p:nvPr/>
        </p:nvSpPr>
        <p:spPr>
          <a:xfrm>
            <a:off x="886886" y="2122022"/>
            <a:ext cx="13988919" cy="2876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t>Traditional MC-based </a:t>
            </a:r>
            <a:r>
              <a:rPr b="1"/>
              <a:t>detector optimization</a:t>
            </a:r>
            <a:r>
              <a:t> is slow</a:t>
            </a:r>
          </a:p>
        </p:txBody>
      </p:sp>
      <p:sp>
        <p:nvSpPr>
          <p:cNvPr id="152" name="Rectangle"/>
          <p:cNvSpPr/>
          <p:nvPr/>
        </p:nvSpPr>
        <p:spPr>
          <a:xfrm>
            <a:off x="3241639" y="6109255"/>
            <a:ext cx="9091252" cy="64714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2082" y="176964"/>
            <a:ext cx="6340968" cy="11256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7077" y="4313700"/>
            <a:ext cx="2865349" cy="7754473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pic>
        <p:nvPicPr>
          <p:cNvPr id="15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10" y="4537288"/>
            <a:ext cx="16175153" cy="51801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" descr="Image"/>
          <p:cNvPicPr>
            <a:picLocks noChangeAspect="1"/>
          </p:cNvPicPr>
          <p:nvPr/>
        </p:nvPicPr>
        <p:blipFill>
          <a:blip r:embed="rId5"/>
          <a:srcRect b="5449"/>
          <a:stretch>
            <a:fillRect/>
          </a:stretch>
        </p:blipFill>
        <p:spPr>
          <a:xfrm>
            <a:off x="4500727" y="8406408"/>
            <a:ext cx="7469400" cy="5191039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Train detector like a neural network"/>
          <p:cNvSpPr txBox="1"/>
          <p:nvPr/>
        </p:nvSpPr>
        <p:spPr>
          <a:xfrm>
            <a:off x="11674241" y="12186613"/>
            <a:ext cx="4338508" cy="1306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r>
              <a:t>Train detector like a neural network</a:t>
            </a:r>
          </a:p>
        </p:txBody>
      </p:sp>
      <p:sp>
        <p:nvSpPr>
          <p:cNvPr id="160" name="In-ice radio detector optimizat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In-ice radio detector optimization</a:t>
            </a:r>
          </a:p>
        </p:txBody>
      </p:sp>
      <p:sp>
        <p:nvSpPr>
          <p:cNvPr id="161" name="Traditional MC-based detector optimization is slow…"/>
          <p:cNvSpPr txBox="1"/>
          <p:nvPr/>
        </p:nvSpPr>
        <p:spPr>
          <a:xfrm>
            <a:off x="886886" y="2122022"/>
            <a:ext cx="13988919" cy="10951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Traditional MC-based </a:t>
            </a:r>
            <a:r>
              <a:rPr b="1" dirty="0"/>
              <a:t>detector optimization</a:t>
            </a:r>
            <a:r>
              <a:rPr dirty="0"/>
              <a:t> is slow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Solution: Make pipeline </a:t>
            </a:r>
            <a:r>
              <a:rPr b="1" dirty="0"/>
              <a:t>differentiable</a:t>
            </a:r>
            <a:r>
              <a:rPr dirty="0"/>
              <a:t> using </a:t>
            </a:r>
            <a:r>
              <a:rPr dirty="0" err="1"/>
              <a:t>PyTorch</a:t>
            </a:r>
            <a:endParaRPr dirty="0"/>
          </a:p>
        </p:txBody>
      </p:sp>
      <p:sp>
        <p:nvSpPr>
          <p:cNvPr id="162" name="-&gt; Gradient-based optimization"/>
          <p:cNvSpPr txBox="1"/>
          <p:nvPr/>
        </p:nvSpPr>
        <p:spPr>
          <a:xfrm>
            <a:off x="6232913" y="3952111"/>
            <a:ext cx="746958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000000"/>
                </a:solidFill>
              </a:defRPr>
            </a:lvl1pPr>
          </a:lstStyle>
          <a:p>
            <a:r>
              <a:rPr lang="sv-SE" dirty="0">
                <a:sym typeface="Wingdings" pitchFamily="2" charset="2"/>
              </a:rPr>
              <a:t></a:t>
            </a:r>
            <a:r>
              <a:rPr dirty="0"/>
              <a:t> Gradient-based optimization</a:t>
            </a:r>
          </a:p>
        </p:txBody>
      </p:sp>
      <p:sp>
        <p:nvSpPr>
          <p:cNvPr id="163" name="Line"/>
          <p:cNvSpPr/>
          <p:nvPr/>
        </p:nvSpPr>
        <p:spPr>
          <a:xfrm flipH="1" flipV="1">
            <a:off x="3280196" y="7637948"/>
            <a:ext cx="5523173" cy="978646"/>
          </a:xfrm>
          <a:prstGeom prst="line">
            <a:avLst/>
          </a:prstGeom>
          <a:ln w="38100">
            <a:solidFill>
              <a:schemeClr val="accent1">
                <a:lumOff val="-13575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raditional MC-based detector optimization is slow…"/>
          <p:cNvSpPr txBox="1"/>
          <p:nvPr/>
        </p:nvSpPr>
        <p:spPr>
          <a:xfrm>
            <a:off x="886886" y="2122022"/>
            <a:ext cx="21409023" cy="10951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Traditional MC-based </a:t>
            </a:r>
            <a:r>
              <a:rPr b="1" dirty="0"/>
              <a:t>detector optimization</a:t>
            </a:r>
            <a:r>
              <a:rPr dirty="0"/>
              <a:t> is slow</a:t>
            </a:r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r>
              <a:rPr dirty="0"/>
              <a:t>Solution: Make pipeline </a:t>
            </a:r>
            <a:r>
              <a:rPr b="1" dirty="0"/>
              <a:t>differentiable</a:t>
            </a:r>
            <a:r>
              <a:rPr dirty="0"/>
              <a:t> using </a:t>
            </a:r>
            <a:r>
              <a:rPr dirty="0" err="1"/>
              <a:t>PyTorch</a:t>
            </a:r>
            <a:endParaRPr dirty="0"/>
          </a:p>
          <a:p>
            <a:pPr algn="l">
              <a:lnSpc>
                <a:spcPct val="9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9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9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9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9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algn="l">
              <a:lnSpc>
                <a:spcPct val="90000"/>
              </a:lnSpc>
              <a:spcBef>
                <a:spcPts val="4500"/>
              </a:spcBef>
              <a:defRPr sz="4000">
                <a:solidFill>
                  <a:srgbClr val="000000"/>
                </a:solidFill>
              </a:defRPr>
            </a:pPr>
            <a:endParaRPr dirty="0"/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>
                <a:solidFill>
                  <a:srgbClr val="000000"/>
                </a:solidFill>
              </a:defRPr>
            </a:pPr>
            <a:endParaRPr dirty="0"/>
          </a:p>
          <a:p>
            <a:pPr marL="609599" indent="-609599" algn="l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000" b="1">
                <a:solidFill>
                  <a:srgbClr val="000000"/>
                </a:solidFill>
              </a:defRPr>
            </a:pPr>
            <a:r>
              <a:rPr dirty="0"/>
              <a:t>Differentiable pipeline implemented in </a:t>
            </a:r>
            <a:r>
              <a:rPr dirty="0" err="1"/>
              <a:t>PyTorch</a:t>
            </a:r>
            <a:r>
              <a:rPr dirty="0"/>
              <a:t> </a:t>
            </a:r>
            <a:r>
              <a:rPr b="0" dirty="0">
                <a:solidFill>
                  <a:srgbClr val="929292"/>
                </a:solidFill>
              </a:rPr>
              <a:t>(see </a:t>
            </a:r>
            <a:r>
              <a:rPr b="0"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 Ravn et al, 2025, PoS:491/031</a:t>
            </a:r>
            <a:r>
              <a:rPr b="0" dirty="0">
                <a:solidFill>
                  <a:srgbClr val="929292"/>
                </a:solidFill>
              </a:rPr>
              <a:t>)</a:t>
            </a:r>
          </a:p>
        </p:txBody>
      </p:sp>
      <p:pic>
        <p:nvPicPr>
          <p:cNvPr id="16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2082" y="176964"/>
            <a:ext cx="6340968" cy="11256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7077" y="4313700"/>
            <a:ext cx="2865349" cy="7754473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829402" y="13122469"/>
            <a:ext cx="269647" cy="43667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169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210" y="4537288"/>
            <a:ext cx="16175153" cy="518016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Line"/>
          <p:cNvSpPr/>
          <p:nvPr/>
        </p:nvSpPr>
        <p:spPr>
          <a:xfrm flipV="1">
            <a:off x="12641896" y="7783035"/>
            <a:ext cx="124896" cy="1853780"/>
          </a:xfrm>
          <a:prstGeom prst="line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71" name="Line"/>
          <p:cNvSpPr/>
          <p:nvPr/>
        </p:nvSpPr>
        <p:spPr>
          <a:xfrm flipV="1">
            <a:off x="8168774" y="7960712"/>
            <a:ext cx="79990" cy="1202642"/>
          </a:xfrm>
          <a:prstGeom prst="line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72" name="Line"/>
          <p:cNvSpPr/>
          <p:nvPr/>
        </p:nvSpPr>
        <p:spPr>
          <a:xfrm flipV="1">
            <a:off x="4518082" y="7971040"/>
            <a:ext cx="192255" cy="1180188"/>
          </a:xfrm>
          <a:prstGeom prst="line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73" name="Port NuRadioMC to PyTorch"/>
          <p:cNvSpPr txBox="1"/>
          <p:nvPr/>
        </p:nvSpPr>
        <p:spPr>
          <a:xfrm>
            <a:off x="2341019" y="9335089"/>
            <a:ext cx="3449128" cy="105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r>
              <a:t>Port NuRadioMC to PyTorch</a:t>
            </a:r>
          </a:p>
        </p:txBody>
      </p:sp>
      <p:sp>
        <p:nvSpPr>
          <p:cNvPr id="174" name="Proxy:…"/>
          <p:cNvSpPr txBox="1"/>
          <p:nvPr/>
        </p:nvSpPr>
        <p:spPr>
          <a:xfrm>
            <a:off x="5790595" y="9335089"/>
            <a:ext cx="4889849" cy="105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Proxy:</a:t>
            </a:r>
          </a:p>
          <a:p>
            <a:pPr>
              <a:defRPr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Fisher information matrix</a:t>
            </a:r>
          </a:p>
        </p:txBody>
      </p:sp>
      <p:sp>
        <p:nvSpPr>
          <p:cNvPr id="175" name="Objective:…"/>
          <p:cNvSpPr txBox="1"/>
          <p:nvPr/>
        </p:nvSpPr>
        <p:spPr>
          <a:xfrm>
            <a:off x="10405037" y="9943716"/>
            <a:ext cx="6340967" cy="1055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Objective:</a:t>
            </a:r>
          </a:p>
          <a:p>
            <a:pPr>
              <a:defRPr sz="3200">
                <a:solidFill>
                  <a:schemeClr val="accent5">
                    <a:lumOff val="-29866"/>
                  </a:schemeClr>
                </a:solidFill>
              </a:defRPr>
            </a:pPr>
            <a:r>
              <a:t>Neutrino direction uncertainty</a:t>
            </a:r>
          </a:p>
        </p:txBody>
      </p:sp>
      <p:sp>
        <p:nvSpPr>
          <p:cNvPr id="176" name="Rectangle"/>
          <p:cNvSpPr/>
          <p:nvPr/>
        </p:nvSpPr>
        <p:spPr>
          <a:xfrm>
            <a:off x="10215638" y="6679363"/>
            <a:ext cx="2123216" cy="1023018"/>
          </a:xfrm>
          <a:prstGeom prst="rect">
            <a:avLst/>
          </a:prstGeom>
          <a:solidFill>
            <a:srgbClr val="FFFFFF">
              <a:alpha val="74647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7" name="In-ice radio detector optimization"/>
          <p:cNvSpPr txBox="1"/>
          <p:nvPr/>
        </p:nvSpPr>
        <p:spPr>
          <a:xfrm>
            <a:off x="620376" y="635067"/>
            <a:ext cx="21717001" cy="1434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6300" b="1">
                <a:solidFill>
                  <a:srgbClr val="000000"/>
                </a:solidFill>
              </a:defRPr>
            </a:lvl1pPr>
          </a:lstStyle>
          <a:p>
            <a:r>
              <a:t>In-ice radio detector optimization</a:t>
            </a:r>
          </a:p>
        </p:txBody>
      </p:sp>
      <p:sp>
        <p:nvSpPr>
          <p:cNvPr id="178" name="Rectangle"/>
          <p:cNvSpPr/>
          <p:nvPr/>
        </p:nvSpPr>
        <p:spPr>
          <a:xfrm>
            <a:off x="13476805" y="7970482"/>
            <a:ext cx="2630653" cy="1620002"/>
          </a:xfrm>
          <a:prstGeom prst="rect">
            <a:avLst/>
          </a:prstGeom>
          <a:solidFill>
            <a:srgbClr val="FFFFFF">
              <a:alpha val="74647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9" name="-&gt; Gradient-based optimization"/>
          <p:cNvSpPr txBox="1"/>
          <p:nvPr/>
        </p:nvSpPr>
        <p:spPr>
          <a:xfrm>
            <a:off x="6232913" y="3952111"/>
            <a:ext cx="746958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000000"/>
                </a:solidFill>
              </a:defRPr>
            </a:lvl1pPr>
          </a:lstStyle>
          <a:p>
            <a:r>
              <a:rPr lang="sv-SE" dirty="0">
                <a:sym typeface="Wingdings" pitchFamily="2" charset="2"/>
              </a:rPr>
              <a:t></a:t>
            </a:r>
            <a:r>
              <a:rPr dirty="0"/>
              <a:t> Gradient-based optimization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3865</TotalTime>
  <Words>1290</Words>
  <Application>Microsoft Macintosh PowerPoint</Application>
  <PresentationFormat>Custom</PresentationFormat>
  <Paragraphs>250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Cambria Math</vt:lpstr>
      <vt:lpstr>Helvetica Neue</vt:lpstr>
      <vt:lpstr>Helvetica Neue Medium</vt:lpstr>
      <vt:lpstr>Wingdings</vt:lpstr>
      <vt:lpstr>21_BasicWhite</vt:lpstr>
      <vt:lpstr>Differentiable end-to-end optimization of in-ice radio neutrino detectors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 slides</vt:lpstr>
      <vt:lpstr>PowerPoint Presentation</vt:lpstr>
      <vt:lpstr>PowerPoint Presentation</vt:lpstr>
      <vt:lpstr>PowerPoint Presentation</vt:lpstr>
      <vt:lpstr>Differentiable programming</vt:lpstr>
      <vt:lpstr>PowerPoint Presentation</vt:lpstr>
      <vt:lpstr>Fisher information matrix contour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Martin Ravn</cp:lastModifiedBy>
  <cp:revision>22</cp:revision>
  <dcterms:modified xsi:type="dcterms:W3CDTF">2026-08-21T07:47:33Z</dcterms:modified>
</cp:coreProperties>
</file>