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61" r:id="rId3"/>
    <p:sldId id="262" r:id="rId4"/>
    <p:sldId id="263" r:id="rId5"/>
    <p:sldId id="264" r:id="rId6"/>
    <p:sldId id="256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11"/>
    <p:restoredTop sz="94645"/>
  </p:normalViewPr>
  <p:slideViewPr>
    <p:cSldViewPr snapToGrid="0">
      <p:cViewPr>
        <p:scale>
          <a:sx n="121" d="100"/>
          <a:sy n="121" d="100"/>
        </p:scale>
        <p:origin x="48" y="6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B3C865-12B8-92D0-374F-22552972E0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B3596C2-4BB9-8A7C-1083-EC94567E4F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74607B-04DE-E543-60CC-4B6E165A5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12E5-FE88-9E4D-8B48-C3E101081F90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785234-049A-F8D1-143F-7C9707E28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4F266A-2973-B9C7-6D54-4B25116B9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DB147-8C47-F541-972B-3F571226C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8066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FA775-CC14-9681-1AA8-40FB8F235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1B21F1-E658-AFEC-678D-0F7456888A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B0797A-5D09-26BA-087E-0CC66257D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12E5-FE88-9E4D-8B48-C3E101081F90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4B7872-58B1-B275-B914-8BE0A9A26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9501C7-0CAB-E5BE-45E8-F60FF42CA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DB147-8C47-F541-972B-3F571226C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444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84FA4B-D7C9-C143-8E71-67004C268B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DB589E-5212-250E-5935-04D2DA72F3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DBD67C-9E55-054A-7D50-BA424CE05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12E5-FE88-9E4D-8B48-C3E101081F90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FD5048-2BF8-02BF-5F21-B7420B431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46ABC-554C-E6B2-2F04-2E7A7EAE5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DB147-8C47-F541-972B-3F571226C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896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C42BA-6224-919E-F1CC-22B0A5A2F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B9D39-91CB-2838-2A9D-657446198B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FD5A05-06A6-6FFA-E634-4BC825017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12E5-FE88-9E4D-8B48-C3E101081F90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94FB5E-D70B-A474-FF9A-BBCE23950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B98B25-4393-FE12-9611-FB3E1E01B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DB147-8C47-F541-972B-3F571226C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626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BD55F-DA76-A04F-339C-BFE9A9AA4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604E1F-8A16-3922-F995-6CCEDA5190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893A90-DABF-A854-A9CB-89A574E66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12E5-FE88-9E4D-8B48-C3E101081F90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C6C108-C53A-D711-66AC-1E553A685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D9F8F1-DE66-716F-4928-3D97BCB6A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DB147-8C47-F541-972B-3F571226C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236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63750-3BD3-F4E8-B948-BBEBECCEB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DDE825-6EB0-0ABF-7B23-EE95F87132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2F3CE9-7B45-83BA-226F-B3B6F86F0D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AE5D947-475C-0731-CA51-0B24C6F70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12E5-FE88-9E4D-8B48-C3E101081F90}" type="datetimeFigureOut">
              <a:rPr lang="en-US" smtClean="0"/>
              <a:t>8/14/26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1FEE0D-B9CD-A4B6-5F6C-36F539FE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B2EA42-A14C-76FB-55D9-03D73AF88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DB147-8C47-F541-972B-3F571226C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103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AB4534-4445-B69D-864F-28D10FAC5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82613B-4892-19A0-81FD-9FB40EF9FB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4F1D8D-C71C-E6DE-A448-2678CD065C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E01BBE5-621A-890A-CFB9-805E30199D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D5A260-31F9-BCBB-648C-9873A1FBDF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CA1288-8659-B13A-3100-210BF2748A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12E5-FE88-9E4D-8B48-C3E101081F90}" type="datetimeFigureOut">
              <a:rPr lang="en-US" smtClean="0"/>
              <a:t>8/14/26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1742F7-668A-8EEB-5EC9-0802B2E09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88E90E-41FE-DDAC-09C8-E0577A0D8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DB147-8C47-F541-972B-3F571226C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340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39FC3D-560F-8FBA-80AB-7B2FCA471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023942-00EF-4E26-6B35-3732A232C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12E5-FE88-9E4D-8B48-C3E101081F90}" type="datetimeFigureOut">
              <a:rPr lang="en-US" smtClean="0"/>
              <a:t>8/14/26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A87441-45BD-BF98-41E3-44B254FF12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05BCD2-082E-3293-428C-9AC36D0E3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DB147-8C47-F541-972B-3F571226C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636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435FB-7514-F1FB-99C0-B1AC19B81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12E5-FE88-9E4D-8B48-C3E101081F90}" type="datetimeFigureOut">
              <a:rPr lang="en-US" smtClean="0"/>
              <a:t>8/14/26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84A1D9-3EF7-1900-CDDC-0515B9A19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E395B9-09AC-7D19-243C-3FE50E764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DB147-8C47-F541-972B-3F571226C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799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A8AB50-5725-FFB4-FF23-E49AE97C14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F620D-D3C1-E841-AB90-F11AB0C629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8A939-4C3E-53A8-F271-7533B4F027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9D3FB-D573-4804-42D5-88BDC4439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12E5-FE88-9E4D-8B48-C3E101081F90}" type="datetimeFigureOut">
              <a:rPr lang="en-US" smtClean="0"/>
              <a:t>8/14/26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BE622F-F113-2E7C-9564-A38DB7DD4D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F62A21-C1CC-A4F9-604E-3F8C715DC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DB147-8C47-F541-972B-3F571226C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775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B0068-E9FB-1064-D8C8-278543E050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3EA3CE-AFCA-56A1-0B97-C522E0B912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428FE4-92BE-9718-E753-4A0E6D4EE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7B817D-3CFF-BD31-3508-5E5CDF9A6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212E5-FE88-9E4D-8B48-C3E101081F90}" type="datetimeFigureOut">
              <a:rPr lang="en-US" smtClean="0"/>
              <a:t>8/14/26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B61A66-EDF7-00D7-F42B-76E16F25B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AAF5EA-0E70-9238-93EB-BD0620822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DB147-8C47-F541-972B-3F571226C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274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5828A6-FE33-3D9F-29DB-75C94A460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7D54C1-6181-1592-D5A9-91440B8BDD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5B94F4-A0E9-0427-A22C-7D02F00EB3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212E5-FE88-9E4D-8B48-C3E101081F90}" type="datetimeFigureOut">
              <a:rPr lang="en-US" smtClean="0"/>
              <a:t>8/14/26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75086D-9AFC-78FC-D9FE-AE32F8CFFF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CFD46A-E94A-0098-47EC-CB2FDA584A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0DB147-8C47-F541-972B-3F571226CF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493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CA75A-8D12-98C2-E27C-783AA53CC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505" y="2116870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GB" b="1" dirty="0"/>
              <a:t>What Shapes the UV Beta</a:t>
            </a:r>
            <a:r>
              <a:rPr lang="el-GR" b="1" dirty="0"/>
              <a:t> </a:t>
            </a:r>
            <a:r>
              <a:rPr lang="en-GB" b="1" dirty="0"/>
              <a:t>Slope of Early Galaxies? Disentangling Physical Drivers with Machine Learning</a:t>
            </a:r>
            <a:br>
              <a:rPr lang="en-GB" b="1" dirty="0"/>
            </a:br>
            <a:endParaRPr lang="en-DK" b="1" dirty="0"/>
          </a:p>
        </p:txBody>
      </p:sp>
      <p:pic>
        <p:nvPicPr>
          <p:cNvPr id="4" name="Picture 3" descr="Download University of Edinburgh Logo in SVG Vector or PNG File Format -  Logo.wine">
            <a:extLst>
              <a:ext uri="{FF2B5EF4-FFF2-40B4-BE49-F238E27FC236}">
                <a16:creationId xmlns:a16="http://schemas.microsoft.com/office/drawing/2014/main" id="{B8B3DBB8-4CC3-2754-1A2C-96F6494D0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14155" y="3927178"/>
            <a:ext cx="6243430" cy="4162287"/>
          </a:xfrm>
          <a:prstGeom prst="rect">
            <a:avLst/>
          </a:prstGeom>
        </p:spPr>
      </p:pic>
      <p:pic>
        <p:nvPicPr>
          <p:cNvPr id="5" name="Picture 4" descr="Logo til samarbejde / Co-branding logo – Københavns Universitet">
            <a:extLst>
              <a:ext uri="{FF2B5EF4-FFF2-40B4-BE49-F238E27FC236}">
                <a16:creationId xmlns:a16="http://schemas.microsoft.com/office/drawing/2014/main" id="{C4AAD258-334D-2101-A89A-225659AAE6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9525" y="5158644"/>
            <a:ext cx="4562475" cy="16993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8102E55-2F53-7012-5DE6-6B0FA2A783E4}"/>
              </a:ext>
            </a:extLst>
          </p:cNvPr>
          <p:cNvSpPr txBox="1"/>
          <p:nvPr/>
        </p:nvSpPr>
        <p:spPr>
          <a:xfrm>
            <a:off x="3598701" y="3838873"/>
            <a:ext cx="5537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Davey A. Plugers, Zhen Xiang, </a:t>
            </a:r>
            <a:r>
              <a:rPr lang="en-US" sz="2400" dirty="0" err="1"/>
              <a:t>Romeel</a:t>
            </a:r>
            <a:r>
              <a:rPr lang="en-US" sz="2400" dirty="0"/>
              <a:t> </a:t>
            </a:r>
            <a:r>
              <a:rPr lang="en-GB" sz="2400" dirty="0" err="1"/>
              <a:t>Davé</a:t>
            </a:r>
            <a:endParaRPr lang="en-US" sz="2400" baseline="30000" dirty="0"/>
          </a:p>
        </p:txBody>
      </p:sp>
    </p:spTree>
    <p:extLst>
      <p:ext uri="{BB962C8B-B14F-4D97-AF65-F5344CB8AC3E}">
        <p14:creationId xmlns:p14="http://schemas.microsoft.com/office/powerpoint/2010/main" val="5499933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155B8-E6F5-B2D6-3A9B-28D29AA9DA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b="1" dirty="0"/>
              <a:t>Universe history – Cosmic dawn</a:t>
            </a:r>
          </a:p>
        </p:txBody>
      </p:sp>
      <p:pic>
        <p:nvPicPr>
          <p:cNvPr id="6" name="Picture 5" descr="The first billion years according to JWST | Nature Astronomy">
            <a:extLst>
              <a:ext uri="{FF2B5EF4-FFF2-40B4-BE49-F238E27FC236}">
                <a16:creationId xmlns:a16="http://schemas.microsoft.com/office/drawing/2014/main" id="{08CBC8D2-16A1-2537-D68A-FC0FADF96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118" y="1508076"/>
            <a:ext cx="8341341" cy="472894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83655D0-5827-BF21-ADE8-C3F07564A58D}"/>
              </a:ext>
            </a:extLst>
          </p:cNvPr>
          <p:cNvSpPr txBox="1"/>
          <p:nvPr/>
        </p:nvSpPr>
        <p:spPr>
          <a:xfrm>
            <a:off x="641445" y="6237025"/>
            <a:ext cx="3398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dirty="0"/>
              <a:t>Image Courtesy to Delphi Project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0585F5-6902-6F1B-5528-9638E06A3598}"/>
              </a:ext>
            </a:extLst>
          </p:cNvPr>
          <p:cNvSpPr txBox="1"/>
          <p:nvPr/>
        </p:nvSpPr>
        <p:spPr>
          <a:xfrm>
            <a:off x="8756459" y="1257300"/>
            <a:ext cx="325755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DK" sz="2400" b="1" dirty="0"/>
              <a:t>Cosmic Dawn:</a:t>
            </a:r>
            <a:r>
              <a:rPr lang="en-DK" sz="2400" dirty="0"/>
              <a:t> first stars and galaxies began to form. </a:t>
            </a:r>
            <a:br>
              <a:rPr lang="en-DK" sz="2400" dirty="0"/>
            </a:br>
            <a:endParaRPr lang="en-DK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DK" sz="2400" dirty="0"/>
              <a:t>Early galaxies were </a:t>
            </a:r>
            <a:r>
              <a:rPr lang="en-DK" sz="2400" b="1" dirty="0"/>
              <a:t>small, young, and rapidly forming stars</a:t>
            </a:r>
            <a:r>
              <a:rPr lang="en-DK" sz="2400" dirty="0"/>
              <a:t>. </a:t>
            </a:r>
            <a:br>
              <a:rPr lang="en-DK" sz="2400" dirty="0"/>
            </a:br>
            <a:endParaRPr lang="en-DK" sz="2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DK" sz="2400" b="1" dirty="0"/>
              <a:t>JWST detects their redshifted infrared light</a:t>
            </a:r>
            <a:r>
              <a:rPr lang="en-DK" sz="2400" dirty="0"/>
              <a:t>, probing the earliest galaxies.</a:t>
            </a:r>
          </a:p>
          <a:p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339745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C3A30-7339-B35C-37D2-334025F8BB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A Galaxy with an Extremely Blue Ultraviolet Slope β = −3 at z = 9.25  Identified by JWST Spectroscopy: Evidence for a Weak Nebular Continuum and  Efficient Ionizing Photon Escape? - IOPscience">
            <a:extLst>
              <a:ext uri="{FF2B5EF4-FFF2-40B4-BE49-F238E27FC236}">
                <a16:creationId xmlns:a16="http://schemas.microsoft.com/office/drawing/2014/main" id="{6167A5F4-23AC-47F0-583F-32F446B65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817" y="1503430"/>
            <a:ext cx="6914100" cy="3638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F2B32E-5C66-9A5C-402F-072975A62D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445" y="365125"/>
            <a:ext cx="10712355" cy="1325563"/>
          </a:xfrm>
        </p:spPr>
        <p:txBody>
          <a:bodyPr/>
          <a:lstStyle/>
          <a:p>
            <a:r>
              <a:rPr lang="en-DK" b="1" dirty="0"/>
              <a:t>Galaxy spectra – UV Beta Slope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B2E8F1-3F5B-EC26-D129-0392041FB509}"/>
              </a:ext>
            </a:extLst>
          </p:cNvPr>
          <p:cNvSpPr txBox="1"/>
          <p:nvPr/>
        </p:nvSpPr>
        <p:spPr>
          <a:xfrm>
            <a:off x="0" y="4816581"/>
            <a:ext cx="4421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DK" dirty="0"/>
              <a:t>(Yanagisawa et al. 2025)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4BB118-BE48-3CF0-CC3C-E3086FAC4E06}"/>
              </a:ext>
            </a:extLst>
          </p:cNvPr>
          <p:cNvSpPr txBox="1"/>
          <p:nvPr/>
        </p:nvSpPr>
        <p:spPr>
          <a:xfrm>
            <a:off x="7215917" y="1523686"/>
            <a:ext cx="502485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DK" sz="2400" b="1" dirty="0"/>
              <a:t>UV slope β</a:t>
            </a:r>
            <a:r>
              <a:rPr lang="en-DK" sz="2400" dirty="0"/>
              <a:t> describes the shape of the rest-frame UV continuum: fλ​∝λ</a:t>
            </a:r>
            <a:r>
              <a:rPr lang="en-DK" sz="2400" baseline="30000" dirty="0"/>
              <a:t>β</a:t>
            </a:r>
            <a:r>
              <a:rPr lang="en-DK" sz="2400" dirty="0"/>
              <a:t>. Typically measured over the </a:t>
            </a:r>
            <a:r>
              <a:rPr lang="en-DK" sz="2400" b="1" dirty="0"/>
              <a:t>rest-frame UV, ~1250–2600 Å.</a:t>
            </a:r>
            <a:br>
              <a:rPr lang="en-DK" sz="2400" b="1" dirty="0"/>
            </a:br>
            <a:endParaRPr lang="en-DK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DK" sz="2400" b="1" dirty="0"/>
              <a:t>Bluer (more negative) β</a:t>
            </a:r>
            <a:r>
              <a:rPr lang="en-DK" sz="2400" dirty="0"/>
              <a:t> generally indicates young, dust-poor stellar populations. </a:t>
            </a:r>
            <a:br>
              <a:rPr lang="en-DK" sz="2400" dirty="0"/>
            </a:br>
            <a:endParaRPr lang="en-DK" sz="24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DK" sz="2400" dirty="0"/>
              <a:t>β helps constrain </a:t>
            </a:r>
            <a:r>
              <a:rPr lang="en-DK" sz="2400" b="1" dirty="0"/>
              <a:t>dust attenuation and stellar populations</a:t>
            </a:r>
            <a:r>
              <a:rPr lang="en-DK" sz="2400" dirty="0"/>
              <a:t> in early galaxies.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61DEB5-307E-7FF6-9218-BB8B9D63DC6C}"/>
              </a:ext>
            </a:extLst>
          </p:cNvPr>
          <p:cNvSpPr txBox="1"/>
          <p:nvPr/>
        </p:nvSpPr>
        <p:spPr>
          <a:xfrm>
            <a:off x="1476455" y="5598824"/>
            <a:ext cx="68019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DK" dirty="0"/>
              <a:t>Typical high-redshift galaxies have </a:t>
            </a:r>
            <a:r>
              <a:rPr lang="en-DK" b="1" dirty="0"/>
              <a:t>β ≈ −2 to −2.5</a:t>
            </a:r>
          </a:p>
          <a:p>
            <a:pPr lvl="0"/>
            <a:r>
              <a:rPr lang="en-DK" b="1" dirty="0"/>
              <a:t>β ≈ −3:</a:t>
            </a:r>
            <a:r>
              <a:rPr lang="en-DK" dirty="0"/>
              <a:t> extremely blue, young, dust-poor populations </a:t>
            </a:r>
          </a:p>
          <a:p>
            <a:pPr lvl="0"/>
            <a:r>
              <a:rPr lang="en-DK" b="1" dirty="0"/>
              <a:t>β ≳ −1.5:</a:t>
            </a:r>
            <a:r>
              <a:rPr lang="en-DK" dirty="0"/>
              <a:t> redder, often indicating more dust and/or older stars</a:t>
            </a:r>
          </a:p>
          <a:p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2981904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DD03D-F6A8-20C0-DCFD-DBBB935782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286" y="333035"/>
            <a:ext cx="11056080" cy="1325563"/>
          </a:xfrm>
        </p:spPr>
        <p:txBody>
          <a:bodyPr/>
          <a:lstStyle/>
          <a:p>
            <a:r>
              <a:rPr lang="en-DK" b="1" dirty="0"/>
              <a:t>Cosmological simulation study on UV beta slope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7A40653-9357-7536-E623-F3813EA21B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7" b="15174"/>
          <a:stretch>
            <a:fillRect/>
          </a:stretch>
        </p:blipFill>
        <p:spPr>
          <a:xfrm>
            <a:off x="615286" y="1349679"/>
            <a:ext cx="8700160" cy="1743106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253C07C-426D-C263-E7C7-9D1F6A811E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706767" y="2912336"/>
            <a:ext cx="4187514" cy="361262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0F262D9-AFBE-B816-7E38-2080763D0B8A}"/>
              </a:ext>
            </a:extLst>
          </p:cNvPr>
          <p:cNvSpPr txBox="1"/>
          <p:nvPr/>
        </p:nvSpPr>
        <p:spPr>
          <a:xfrm>
            <a:off x="297719" y="3343525"/>
            <a:ext cx="714220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DK" sz="2400" dirty="0"/>
              <a:t>Cosmological simulations provide </a:t>
            </a:r>
            <a:r>
              <a:rPr lang="en-DK" sz="2400" b="1" dirty="0"/>
              <a:t>self-consistent galaxy properties</a:t>
            </a:r>
            <a:r>
              <a:rPr lang="en-DK" sz="2400" dirty="0"/>
              <a:t> across large galaxy samples.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DK" sz="2400" b="1" dirty="0"/>
              <a:t>Stellar mass, SFR, metallicity, and dust mass are strongly correlated</a:t>
            </a:r>
            <a:r>
              <a:rPr lang="en-DK" sz="2400" dirty="0"/>
              <a:t> with one another.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DK" sz="2400" dirty="0"/>
              <a:t>β also correlates with these properties, e.g. the </a:t>
            </a:r>
            <a:r>
              <a:rPr lang="en-DK" sz="2400" b="1" dirty="0"/>
              <a:t>stellar mass–β relation</a:t>
            </a:r>
            <a:r>
              <a:rPr lang="en-DK" sz="2400" dirty="0"/>
              <a:t>.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DK" sz="2400" dirty="0"/>
              <a:t>These correlations make it difficult to determine </a:t>
            </a:r>
            <a:r>
              <a:rPr lang="en-DK" sz="2400" b="1" dirty="0"/>
              <a:t>which physical parameter is the best predictor of β</a:t>
            </a:r>
            <a:r>
              <a:rPr lang="en-DK" sz="24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DK" sz="2400" dirty="0"/>
          </a:p>
        </p:txBody>
      </p:sp>
    </p:spTree>
    <p:extLst>
      <p:ext uri="{BB962C8B-B14F-4D97-AF65-F5344CB8AC3E}">
        <p14:creationId xmlns:p14="http://schemas.microsoft.com/office/powerpoint/2010/main" val="1824763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E9B59-9F7A-D41C-7E7B-12AC30DB4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K" b="1" dirty="0"/>
              <a:t>Machine Learning – Beta Predictor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CAD73C4-AED6-D548-331F-1742325E6B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67" y="1690688"/>
            <a:ext cx="12141466" cy="494710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9F4B95D-5E50-23B9-B5B8-583762BA6387}"/>
              </a:ext>
            </a:extLst>
          </p:cNvPr>
          <p:cNvSpPr/>
          <p:nvPr/>
        </p:nvSpPr>
        <p:spPr>
          <a:xfrm>
            <a:off x="179109" y="1838227"/>
            <a:ext cx="2988297" cy="28280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437919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22C93B1-52B5-DE4C-19B8-0AC80D39D1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0753" y="-119270"/>
            <a:ext cx="4930493" cy="6977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113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9231</TotalTime>
  <Words>256</Words>
  <Application>Microsoft Macintosh PowerPoint</Application>
  <PresentationFormat>Widescreen</PresentationFormat>
  <Paragraphs>21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What Shapes the UV Beta Slope of Early Galaxies? Disentangling Physical Drivers with Machine Learning </vt:lpstr>
      <vt:lpstr>Universe history – Cosmic dawn</vt:lpstr>
      <vt:lpstr>Galaxy spectra – UV Beta Slope</vt:lpstr>
      <vt:lpstr>Cosmological simulation study on UV beta slope</vt:lpstr>
      <vt:lpstr>Machine Learning – Beta Predictor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s2037486</dc:creator>
  <cp:lastModifiedBy>Davey Antonino Plugers</cp:lastModifiedBy>
  <cp:revision>3</cp:revision>
  <dcterms:created xsi:type="dcterms:W3CDTF">2026-08-14T18:08:09Z</dcterms:created>
  <dcterms:modified xsi:type="dcterms:W3CDTF">2026-08-21T06:43:16Z</dcterms:modified>
</cp:coreProperties>
</file>