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766dae9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766dae9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766dae9a1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766dae9a1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f766dae9a1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f766dae9a1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 sz="9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SC (1): 7.6%  |  MP+sc0 (0): 92.4%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f766dae9a1_0_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f766dae9a1_0_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766dae9a1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766dae9a1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766dae9a1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766dae9a1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s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949076"/>
            <a:ext cx="9144000" cy="201300"/>
          </a:xfrm>
          <a:prstGeom prst="rect">
            <a:avLst/>
          </a:prstGeom>
          <a:solidFill>
            <a:srgbClr val="901A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University of Copenhagen - Niels Bohr Institute</a:t>
            </a:r>
            <a:endParaRPr sz="10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Font typeface="Times New Roman"/>
              <a:buNone/>
              <a:defRPr sz="5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  <a:defRPr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  <p:pic>
        <p:nvPicPr>
          <p:cNvPr descr="Opret profil - KU Studenteridræt" id="14" name="Google Shape;14;p2"/>
          <p:cNvPicPr preferRelativeResize="0"/>
          <p:nvPr/>
        </p:nvPicPr>
        <p:blipFill rotWithShape="1">
          <a:blip r:embed="rId2">
            <a:alphaModFix/>
          </a:blip>
          <a:srcRect b="28795" l="0" r="0" t="0"/>
          <a:stretch/>
        </p:blipFill>
        <p:spPr>
          <a:xfrm>
            <a:off x="8363654" y="4339237"/>
            <a:ext cx="766300" cy="736227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2"/>
          <p:cNvSpPr/>
          <p:nvPr/>
        </p:nvSpPr>
        <p:spPr>
          <a:xfrm>
            <a:off x="197100" y="4758300"/>
            <a:ext cx="184800" cy="17280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8717779" y="4965039"/>
            <a:ext cx="100200" cy="96900"/>
          </a:xfrm>
          <a:prstGeom prst="ellipse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3" name="Google Shape;53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4" name="Google Shape;54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-4750" y="4949075"/>
            <a:ext cx="9151500" cy="201300"/>
          </a:xfrm>
          <a:prstGeom prst="rect">
            <a:avLst/>
          </a:prstGeom>
          <a:solidFill>
            <a:srgbClr val="901A1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Hamlet Conference </a:t>
            </a:r>
            <a:r>
              <a:rPr lang="da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August 19th </a:t>
            </a:r>
            <a:r>
              <a:rPr lang="da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2026     					                                                                   </a:t>
            </a:r>
            <a:endParaRPr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" name="Google Shape;22;p4"/>
          <p:cNvSpPr txBox="1"/>
          <p:nvPr>
            <p:ph type="title"/>
          </p:nvPr>
        </p:nvSpPr>
        <p:spPr>
          <a:xfrm>
            <a:off x="141225" y="16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01A1E"/>
              </a:buClr>
              <a:buSzPts val="2800"/>
              <a:buNone/>
              <a:defRPr>
                <a:solidFill>
                  <a:srgbClr val="901A1E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265200" y="863550"/>
            <a:ext cx="8520600" cy="29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/>
          <p:nvPr/>
        </p:nvSpPr>
        <p:spPr>
          <a:xfrm flipH="1">
            <a:off x="8854632" y="4922050"/>
            <a:ext cx="232800" cy="228300"/>
          </a:xfrm>
          <a:prstGeom prst="ellipse">
            <a:avLst/>
          </a:prstGeom>
          <a:solidFill>
            <a:srgbClr val="901A1E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" name="Google Shape;25;p4"/>
          <p:cNvSpPr txBox="1"/>
          <p:nvPr>
            <p:ph idx="12" type="sldNum"/>
          </p:nvPr>
        </p:nvSpPr>
        <p:spPr>
          <a:xfrm>
            <a:off x="8795506" y="4864225"/>
            <a:ext cx="351300" cy="34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algn="ctr">
              <a:buNone/>
              <a:defRPr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3726025" y="4883250"/>
            <a:ext cx="54183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Frida Birkedal, Amalie Davidsen, </a:t>
            </a:r>
            <a:r>
              <a:rPr b="1" lang="da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Rasmus Bjerager Madsen</a:t>
            </a:r>
            <a:r>
              <a:rPr lang="da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Silas Schack and Hugo Schreckenberg (NBI)</a:t>
            </a:r>
            <a:endParaRPr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6" name="Google Shape;46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0" name="Google Shape;50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Times New Roman"/>
              <a:buNone/>
              <a:defRPr sz="28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Char char="●"/>
              <a:defRPr sz="1800"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○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■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○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■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●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○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Times New Roman"/>
              <a:buChar char="■"/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absalon.ku.dk/courses/89419/users/445563" TargetMode="External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/>
          <p:nvPr>
            <p:ph type="ctrTitle"/>
          </p:nvPr>
        </p:nvSpPr>
        <p:spPr>
          <a:xfrm>
            <a:off x="311700" y="744575"/>
            <a:ext cx="8520600" cy="139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a" sz="3200">
                <a:solidFill>
                  <a:srgbClr val="A50017"/>
                </a:solidFill>
              </a:rPr>
              <a:t>Predicting superconductivity </a:t>
            </a:r>
            <a:endParaRPr sz="3200">
              <a:solidFill>
                <a:srgbClr val="A50017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da" sz="3200">
                <a:solidFill>
                  <a:srgbClr val="A50017"/>
                </a:solidFill>
              </a:rPr>
              <a:t>using Machine Learning</a:t>
            </a:r>
            <a:endParaRPr sz="3200">
              <a:solidFill>
                <a:srgbClr val="A50017"/>
              </a:solidFill>
            </a:endParaRPr>
          </a:p>
        </p:txBody>
      </p:sp>
      <p:sp>
        <p:nvSpPr>
          <p:cNvPr id="62" name="Google Shape;62;p13"/>
          <p:cNvSpPr txBox="1"/>
          <p:nvPr>
            <p:ph idx="1" type="subTitle"/>
          </p:nvPr>
        </p:nvSpPr>
        <p:spPr>
          <a:xfrm>
            <a:off x="311700" y="2297965"/>
            <a:ext cx="8520600" cy="188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da" sz="1600">
                <a:solidFill>
                  <a:schemeClr val="dk1"/>
                </a:solidFill>
              </a:rPr>
              <a:t>Amalie F. Davidsen, </a:t>
            </a:r>
            <a:r>
              <a:rPr b="1" i="1" lang="da" sz="1600">
                <a:solidFill>
                  <a:schemeClr val="dk1"/>
                </a:solidFill>
              </a:rPr>
              <a:t>Rasmus B. Madsen</a:t>
            </a:r>
            <a:r>
              <a:rPr i="1" lang="da" sz="1600">
                <a:solidFill>
                  <a:schemeClr val="dk1"/>
                </a:solidFill>
              </a:rPr>
              <a:t>, Frida B. Nielsen, Silas B. Schack and Hugo </a:t>
            </a:r>
            <a:r>
              <a:rPr i="1" lang="da" sz="1600">
                <a:solidFill>
                  <a:schemeClr val="dk1"/>
                </a:solidFill>
                <a:uFill>
                  <a:noFill/>
                </a:u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Schreckenberg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6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 sz="1400">
                <a:solidFill>
                  <a:schemeClr val="dk1"/>
                </a:solidFill>
              </a:rPr>
              <a:t>Hamlet conference August 2026</a:t>
            </a:r>
            <a:endParaRPr i="1" sz="1400">
              <a:solidFill>
                <a:schemeClr val="dk1"/>
              </a:solidFill>
            </a:endParaRPr>
          </a:p>
        </p:txBody>
      </p:sp>
      <p:cxnSp>
        <p:nvCxnSpPr>
          <p:cNvPr id="63" name="Google Shape;63;p13"/>
          <p:cNvCxnSpPr/>
          <p:nvPr/>
        </p:nvCxnSpPr>
        <p:spPr>
          <a:xfrm flipH="1" rot="10800000">
            <a:off x="2022600" y="2228536"/>
            <a:ext cx="5100300" cy="600"/>
          </a:xfrm>
          <a:prstGeom prst="straightConnector1">
            <a:avLst/>
          </a:prstGeom>
          <a:noFill/>
          <a:ln cap="flat" cmpd="sng" w="9525">
            <a:solidFill>
              <a:srgbClr val="A50017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64" name="Google Shape;64;p13"/>
          <p:cNvPicPr preferRelativeResize="0"/>
          <p:nvPr/>
        </p:nvPicPr>
        <p:blipFill rotWithShape="1">
          <a:blip r:embed="rId4">
            <a:alphaModFix/>
          </a:blip>
          <a:srcRect b="330" l="1820" r="-1820" t="-330"/>
          <a:stretch/>
        </p:blipFill>
        <p:spPr>
          <a:xfrm rot="10800000">
            <a:off x="5692453" y="0"/>
            <a:ext cx="3451500" cy="25875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 rotWithShape="1">
          <a:blip r:embed="rId4">
            <a:alphaModFix/>
          </a:blip>
          <a:srcRect b="15570" l="22131" r="-1825" t="-331"/>
          <a:stretch/>
        </p:blipFill>
        <p:spPr>
          <a:xfrm>
            <a:off x="1" y="2756233"/>
            <a:ext cx="2750700" cy="2193000"/>
          </a:xfrm>
          <a:prstGeom prst="rtTriangle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1599644" y="4642060"/>
            <a:ext cx="9588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</a:t>
            </a:r>
            <a:r>
              <a:rPr baseline="-25000"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</a:t>
            </a:r>
            <a:r>
              <a:rPr baseline="-25000"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Cu</a:t>
            </a:r>
            <a:r>
              <a:rPr baseline="-25000"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r>
              <a:rPr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HgO</a:t>
            </a:r>
            <a:r>
              <a:rPr baseline="-25000"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 baseline="-25000" sz="6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T</a:t>
            </a:r>
            <a:r>
              <a:rPr baseline="-25000"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da" sz="6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=134 K</a:t>
            </a:r>
            <a:endParaRPr sz="6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/>
          <p:nvPr>
            <p:ph type="title"/>
          </p:nvPr>
        </p:nvSpPr>
        <p:spPr>
          <a:xfrm>
            <a:off x="141225" y="16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latin typeface="Times New Roman"/>
                <a:ea typeface="Times New Roman"/>
                <a:cs typeface="Times New Roman"/>
                <a:sym typeface="Times New Roman"/>
              </a:rPr>
              <a:t>Collecting datasets: SuperCon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" name="Google Shape;72;p14"/>
          <p:cNvSpPr txBox="1"/>
          <p:nvPr>
            <p:ph idx="12" type="sldNum"/>
          </p:nvPr>
        </p:nvSpPr>
        <p:spPr>
          <a:xfrm>
            <a:off x="8795506" y="4864225"/>
            <a:ext cx="351300" cy="34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  <p:sp>
        <p:nvSpPr>
          <p:cNvPr id="73" name="Google Shape;73;p14"/>
          <p:cNvSpPr/>
          <p:nvPr/>
        </p:nvSpPr>
        <p:spPr>
          <a:xfrm>
            <a:off x="436588" y="1098594"/>
            <a:ext cx="1476600" cy="22545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A500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SuperCon</a:t>
            </a:r>
            <a:endParaRPr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15 758 SC </a:t>
            </a:r>
            <a:endParaRPr sz="10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3 854 non-SC</a:t>
            </a:r>
            <a:endParaRPr sz="10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T</a:t>
            </a:r>
            <a:r>
              <a:rPr baseline="-25000"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endParaRPr baseline="-25000" sz="10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74" name="Google Shape;7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755" y="627951"/>
            <a:ext cx="4643246" cy="3167599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/>
          <p:nvPr/>
        </p:nvSpPr>
        <p:spPr>
          <a:xfrm>
            <a:off x="2468663" y="1098594"/>
            <a:ext cx="1476600" cy="22545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Materialsproject</a:t>
            </a:r>
            <a:endParaRPr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153k materials</a:t>
            </a:r>
            <a:endParaRPr sz="10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Both SC and non-SC</a:t>
            </a:r>
            <a:endParaRPr sz="100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0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065" y="767349"/>
            <a:ext cx="3073490" cy="5951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>
            <p:ph type="title"/>
          </p:nvPr>
        </p:nvSpPr>
        <p:spPr>
          <a:xfrm>
            <a:off x="141225" y="16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latin typeface="Times New Roman"/>
                <a:ea typeface="Times New Roman"/>
                <a:cs typeface="Times New Roman"/>
                <a:sym typeface="Times New Roman"/>
              </a:rPr>
              <a:t>Predicting superconductors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" name="Google Shape;82;p15"/>
          <p:cNvSpPr txBox="1"/>
          <p:nvPr>
            <p:ph idx="12" type="sldNum"/>
          </p:nvPr>
        </p:nvSpPr>
        <p:spPr>
          <a:xfrm>
            <a:off x="8795506" y="4864225"/>
            <a:ext cx="351300" cy="34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1225" y="2177249"/>
            <a:ext cx="3719699" cy="25940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/>
        </p:nvSpPr>
        <p:spPr>
          <a:xfrm>
            <a:off x="612825" y="1423107"/>
            <a:ext cx="3115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da">
                <a:latin typeface="Times New Roman"/>
                <a:ea typeface="Times New Roman"/>
                <a:cs typeface="Times New Roman"/>
                <a:sym typeface="Times New Roman"/>
              </a:rPr>
              <a:t>Which ‘Non-SC’ have the highest probability of being SC?</a:t>
            </a:r>
            <a:endParaRPr i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5" name="Google Shape;85;p15"/>
          <p:cNvPicPr preferRelativeResize="0"/>
          <p:nvPr/>
        </p:nvPicPr>
        <p:blipFill rotWithShape="1">
          <a:blip r:embed="rId5">
            <a:alphaModFix/>
          </a:blip>
          <a:srcRect b="0" l="0" r="42053" t="0"/>
          <a:stretch/>
        </p:blipFill>
        <p:spPr>
          <a:xfrm>
            <a:off x="4571999" y="2089727"/>
            <a:ext cx="4089827" cy="2665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4666" y="2181584"/>
            <a:ext cx="3719722" cy="2594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5"/>
          <p:cNvCxnSpPr>
            <a:stCxn id="86" idx="3"/>
          </p:cNvCxnSpPr>
          <p:nvPr/>
        </p:nvCxnSpPr>
        <p:spPr>
          <a:xfrm>
            <a:off x="3864388" y="3478584"/>
            <a:ext cx="691200" cy="8100"/>
          </a:xfrm>
          <a:prstGeom prst="straightConnector1">
            <a:avLst/>
          </a:prstGeom>
          <a:noFill/>
          <a:ln cap="flat" cmpd="sng" w="28575">
            <a:solidFill>
              <a:srgbClr val="3521B6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88" name="Google Shape;88;p15"/>
          <p:cNvSpPr txBox="1"/>
          <p:nvPr/>
        </p:nvSpPr>
        <p:spPr>
          <a:xfrm>
            <a:off x="3585304" y="3511467"/>
            <a:ext cx="12165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100">
                <a:solidFill>
                  <a:srgbClr val="3521B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Only </a:t>
            </a:r>
            <a:endParaRPr sz="1100">
              <a:solidFill>
                <a:srgbClr val="3521B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100">
                <a:solidFill>
                  <a:srgbClr val="3521B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aseline="-25000" lang="da" sz="1100">
                <a:solidFill>
                  <a:srgbClr val="3521B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r>
              <a:rPr lang="da" sz="1100">
                <a:solidFill>
                  <a:srgbClr val="3521B6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&gt;77 K</a:t>
            </a:r>
            <a:endParaRPr sz="1100">
              <a:solidFill>
                <a:srgbClr val="3521B6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5"/>
          <p:cNvSpPr/>
          <p:nvPr/>
        </p:nvSpPr>
        <p:spPr>
          <a:xfrm>
            <a:off x="7833448" y="4091228"/>
            <a:ext cx="23100" cy="228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7997648" y="4182925"/>
            <a:ext cx="23100" cy="228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15"/>
          <p:cNvSpPr/>
          <p:nvPr/>
        </p:nvSpPr>
        <p:spPr>
          <a:xfrm>
            <a:off x="8006078" y="3986364"/>
            <a:ext cx="23100" cy="228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" name="Google Shape;92;p15"/>
          <p:cNvSpPr/>
          <p:nvPr/>
        </p:nvSpPr>
        <p:spPr>
          <a:xfrm>
            <a:off x="5137262" y="4182918"/>
            <a:ext cx="23100" cy="228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3" name="Google Shape;93;p15"/>
          <p:cNvSpPr/>
          <p:nvPr/>
        </p:nvSpPr>
        <p:spPr>
          <a:xfrm>
            <a:off x="6578837" y="4313318"/>
            <a:ext cx="23100" cy="22800"/>
          </a:xfrm>
          <a:prstGeom prst="ellipse">
            <a:avLst/>
          </a:prstGeom>
          <a:solidFill>
            <a:schemeClr val="dk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" name="Google Shape;94;p15"/>
          <p:cNvSpPr/>
          <p:nvPr/>
        </p:nvSpPr>
        <p:spPr>
          <a:xfrm>
            <a:off x="3585050" y="738100"/>
            <a:ext cx="246000" cy="657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95" name="Google Shape;95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1552" y="738750"/>
            <a:ext cx="3287126" cy="631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/>
          <p:nvPr>
            <p:ph type="title"/>
          </p:nvPr>
        </p:nvSpPr>
        <p:spPr>
          <a:xfrm>
            <a:off x="141225" y="166050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latin typeface="Times New Roman"/>
                <a:ea typeface="Times New Roman"/>
                <a:cs typeface="Times New Roman"/>
                <a:sym typeface="Times New Roman"/>
              </a:rPr>
              <a:t>Combining datasets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1" name="Google Shape;101;p16"/>
          <p:cNvSpPr txBox="1"/>
          <p:nvPr>
            <p:ph idx="12" type="sldNum"/>
          </p:nvPr>
        </p:nvSpPr>
        <p:spPr>
          <a:xfrm>
            <a:off x="8795506" y="4864225"/>
            <a:ext cx="351300" cy="34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  <p:sp>
        <p:nvSpPr>
          <p:cNvPr id="102" name="Google Shape;102;p16"/>
          <p:cNvSpPr txBox="1"/>
          <p:nvPr/>
        </p:nvSpPr>
        <p:spPr>
          <a:xfrm>
            <a:off x="1387979" y="3210094"/>
            <a:ext cx="2245200" cy="3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1449138" y="1146894"/>
            <a:ext cx="1476600" cy="225450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A500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SuperCon</a:t>
            </a:r>
            <a:endParaRPr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15 758 SC </a:t>
            </a:r>
            <a:endParaRPr sz="10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3 854 non-SC</a:t>
            </a:r>
            <a:endParaRPr sz="10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T</a:t>
            </a:r>
            <a:r>
              <a:rPr baseline="-25000" lang="da" sz="1000">
                <a:solidFill>
                  <a:srgbClr val="A50017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endParaRPr baseline="-25000" sz="1000">
              <a:solidFill>
                <a:srgbClr val="A50017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3282665" y="1146894"/>
            <a:ext cx="1184700" cy="10380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Materials</a:t>
            </a:r>
            <a:endParaRPr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</a:t>
            </a:r>
            <a:endParaRPr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139 000 calculated</a:t>
            </a:r>
            <a:endParaRPr sz="10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crystal structures</a:t>
            </a:r>
            <a:endParaRPr sz="10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3282665" y="2363394"/>
            <a:ext cx="1184700" cy="1038000"/>
          </a:xfrm>
          <a:prstGeom prst="rect">
            <a:avLst/>
          </a:prstGeom>
          <a:solidFill>
            <a:srgbClr val="FFFFFF"/>
          </a:solidFill>
          <a:ln cap="flat" cmpd="sng" w="28575">
            <a:solidFill>
              <a:srgbClr val="38761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ICSD</a:t>
            </a:r>
            <a:endParaRPr sz="9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0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196 317 experimental crystal structures</a:t>
            </a:r>
            <a:endParaRPr sz="10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2976513" y="2734182"/>
            <a:ext cx="227100" cy="244800"/>
          </a:xfrm>
          <a:prstGeom prst="mathPlus">
            <a:avLst>
              <a:gd fmla="val 23520" name="adj1"/>
            </a:avLst>
          </a:prstGeom>
          <a:solidFill>
            <a:srgbClr val="38761D"/>
          </a:solidFill>
          <a:ln cap="flat" cmpd="sng" w="952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" name="Google Shape;107;p16"/>
          <p:cNvSpPr/>
          <p:nvPr/>
        </p:nvSpPr>
        <p:spPr>
          <a:xfrm>
            <a:off x="2985944" y="1504194"/>
            <a:ext cx="227100" cy="244800"/>
          </a:xfrm>
          <a:prstGeom prst="mathPlus">
            <a:avLst>
              <a:gd fmla="val 23520" name="adj1"/>
            </a:avLst>
          </a:prstGeom>
          <a:solidFill>
            <a:srgbClr val="1155CC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08" name="Google Shape;108;p16"/>
          <p:cNvCxnSpPr/>
          <p:nvPr/>
        </p:nvCxnSpPr>
        <p:spPr>
          <a:xfrm>
            <a:off x="4475990" y="1339144"/>
            <a:ext cx="611700" cy="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09" name="Google Shape;109;p16"/>
          <p:cNvCxnSpPr/>
          <p:nvPr/>
        </p:nvCxnSpPr>
        <p:spPr>
          <a:xfrm>
            <a:off x="4471275" y="1887475"/>
            <a:ext cx="2247000" cy="12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110" name="Google Shape;110;p16"/>
          <p:cNvCxnSpPr/>
          <p:nvPr/>
        </p:nvCxnSpPr>
        <p:spPr>
          <a:xfrm>
            <a:off x="4475990" y="2694289"/>
            <a:ext cx="611700" cy="0"/>
          </a:xfrm>
          <a:prstGeom prst="straightConnector1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11" name="Google Shape;111;p16"/>
          <p:cNvCxnSpPr/>
          <p:nvPr/>
        </p:nvCxnSpPr>
        <p:spPr>
          <a:xfrm flipH="1" rot="10800000">
            <a:off x="4485420" y="3144669"/>
            <a:ext cx="2286000" cy="1200"/>
          </a:xfrm>
          <a:prstGeom prst="straightConnector1">
            <a:avLst/>
          </a:prstGeom>
          <a:noFill/>
          <a:ln cap="flat" cmpd="sng" w="28575">
            <a:solidFill>
              <a:srgbClr val="38761D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112" name="Google Shape;112;p16"/>
          <p:cNvSpPr/>
          <p:nvPr/>
        </p:nvSpPr>
        <p:spPr>
          <a:xfrm>
            <a:off x="5108584" y="1120669"/>
            <a:ext cx="1184700" cy="432600"/>
          </a:xfrm>
          <a:prstGeom prst="rect">
            <a:avLst/>
          </a:prstGeom>
          <a:solidFill>
            <a:srgbClr val="C9DAF8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da" sz="13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5 759 crystals</a:t>
            </a:r>
            <a:endParaRPr b="1" sz="13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3" name="Google Shape;113;p16"/>
          <p:cNvSpPr/>
          <p:nvPr/>
        </p:nvSpPr>
        <p:spPr>
          <a:xfrm>
            <a:off x="6748750" y="1120650"/>
            <a:ext cx="1224300" cy="1011900"/>
          </a:xfrm>
          <a:prstGeom prst="rect">
            <a:avLst/>
          </a:prstGeom>
          <a:solidFill>
            <a:srgbClr val="A4C2F4"/>
          </a:solidFill>
          <a:ln cap="flat" cmpd="sng" w="9525">
            <a:solidFill>
              <a:srgbClr val="1C4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a" sz="13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r>
              <a:rPr b="1" lang="da" sz="6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da" sz="13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773 crystals</a:t>
            </a:r>
            <a:endParaRPr b="1" sz="13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" sz="1100">
                <a:solidFill>
                  <a:srgbClr val="07376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Tc and structure</a:t>
            </a:r>
            <a:endParaRPr sz="1100">
              <a:solidFill>
                <a:srgbClr val="07376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5113921" y="2476494"/>
            <a:ext cx="1184700" cy="4326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da" sz="13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9 150 crystals</a:t>
            </a:r>
            <a:endParaRPr b="1" sz="13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16"/>
          <p:cNvSpPr/>
          <p:nvPr/>
        </p:nvSpPr>
        <p:spPr>
          <a:xfrm>
            <a:off x="6771150" y="2476500"/>
            <a:ext cx="1224300" cy="924900"/>
          </a:xfrm>
          <a:prstGeom prst="rect">
            <a:avLst/>
          </a:prstGeom>
          <a:solidFill>
            <a:srgbClr val="B6D7A8"/>
          </a:solidFill>
          <a:ln cap="flat" cmpd="sng" w="9525">
            <a:solidFill>
              <a:srgbClr val="274E1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da" sz="13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75</a:t>
            </a:r>
            <a:r>
              <a:rPr b="1" lang="da" sz="6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da" sz="13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850 crystals</a:t>
            </a:r>
            <a:endParaRPr b="1" sz="13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da" sz="11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Tc and structure</a:t>
            </a:r>
            <a:endParaRPr b="1" sz="11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4661613" y="1823813"/>
            <a:ext cx="17349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2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“Artificial doping”</a:t>
            </a:r>
            <a:endParaRPr sz="1200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" name="Google Shape;117;p16"/>
          <p:cNvSpPr txBox="1"/>
          <p:nvPr/>
        </p:nvSpPr>
        <p:spPr>
          <a:xfrm>
            <a:off x="4736838" y="3087213"/>
            <a:ext cx="17349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2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“Artificial doping”</a:t>
            </a:r>
            <a:endParaRPr sz="12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4422377" y="2197115"/>
            <a:ext cx="5616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2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Exact </a:t>
            </a:r>
            <a:endParaRPr sz="12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200">
                <a:solidFill>
                  <a:srgbClr val="274E1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match</a:t>
            </a:r>
            <a:endParaRPr sz="1200">
              <a:solidFill>
                <a:srgbClr val="274E1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4422381" y="852907"/>
            <a:ext cx="5616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2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Exact </a:t>
            </a:r>
            <a:endParaRPr sz="1200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200">
                <a:solidFill>
                  <a:srgbClr val="0B539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match</a:t>
            </a:r>
            <a:endParaRPr sz="1200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20" name="Google Shape;120;p16"/>
          <p:cNvCxnSpPr/>
          <p:nvPr/>
        </p:nvCxnSpPr>
        <p:spPr>
          <a:xfrm>
            <a:off x="6295347" y="2694644"/>
            <a:ext cx="454200" cy="3000"/>
          </a:xfrm>
          <a:prstGeom prst="straightConnector1">
            <a:avLst/>
          </a:prstGeom>
          <a:noFill/>
          <a:ln cap="flat" cmpd="sng" w="28575">
            <a:solidFill>
              <a:srgbClr val="38761D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21" name="Google Shape;121;p16"/>
          <p:cNvCxnSpPr/>
          <p:nvPr/>
        </p:nvCxnSpPr>
        <p:spPr>
          <a:xfrm>
            <a:off x="6295347" y="1336969"/>
            <a:ext cx="437100" cy="3900"/>
          </a:xfrm>
          <a:prstGeom prst="straightConnector1">
            <a:avLst/>
          </a:prstGeom>
          <a:noFill/>
          <a:ln cap="flat" cmpd="sng" w="28575">
            <a:solidFill>
              <a:srgbClr val="0B5394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22" name="Google Shape;12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685832" y="3340518"/>
            <a:ext cx="510400" cy="73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7430308" y="3345435"/>
            <a:ext cx="510400" cy="738851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/>
        </p:nvSpPr>
        <p:spPr>
          <a:xfrm>
            <a:off x="1960335" y="3510705"/>
            <a:ext cx="454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aseline="-25000" lang="da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endParaRPr baseline="-25000"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6738404" y="3502200"/>
            <a:ext cx="611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a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</a:t>
            </a:r>
            <a:r>
              <a:rPr baseline="-25000" lang="da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    </a:t>
            </a:r>
            <a:r>
              <a:rPr lang="da" sz="15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</a:t>
            </a:r>
            <a:endParaRPr sz="15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4310962" y="4018504"/>
            <a:ext cx="2585400" cy="2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800">
                <a:latin typeface="Times New Roman"/>
                <a:ea typeface="Times New Roman"/>
                <a:cs typeface="Times New Roman"/>
                <a:sym typeface="Times New Roman"/>
              </a:rPr>
              <a:t>Data augmentation</a:t>
            </a:r>
            <a:endParaRPr sz="1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27" name="Google Shape;127;p16"/>
          <p:cNvCxnSpPr>
            <a:stCxn id="126" idx="0"/>
          </p:cNvCxnSpPr>
          <p:nvPr/>
        </p:nvCxnSpPr>
        <p:spPr>
          <a:xfrm flipH="1" rot="10800000">
            <a:off x="5603662" y="3559504"/>
            <a:ext cx="2700" cy="459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7"/>
          <p:cNvSpPr txBox="1"/>
          <p:nvPr>
            <p:ph type="title"/>
          </p:nvPr>
        </p:nvSpPr>
        <p:spPr>
          <a:xfrm>
            <a:off x="1423025" y="353700"/>
            <a:ext cx="310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latin typeface="Times New Roman"/>
                <a:ea typeface="Times New Roman"/>
                <a:cs typeface="Times New Roman"/>
                <a:sym typeface="Times New Roman"/>
              </a:rPr>
              <a:t>Tree based models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" name="Google Shape;133;p17"/>
          <p:cNvSpPr txBox="1"/>
          <p:nvPr>
            <p:ph type="title"/>
          </p:nvPr>
        </p:nvSpPr>
        <p:spPr>
          <a:xfrm>
            <a:off x="5459150" y="353700"/>
            <a:ext cx="3011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>
                <a:latin typeface="Times New Roman"/>
                <a:ea typeface="Times New Roman"/>
                <a:cs typeface="Times New Roman"/>
                <a:sym typeface="Times New Roman"/>
              </a:rPr>
              <a:t>Graph based models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4" name="Google Shape;134;p17"/>
          <p:cNvPicPr preferRelativeResize="0"/>
          <p:nvPr/>
        </p:nvPicPr>
        <p:blipFill rotWithShape="1">
          <a:blip r:embed="rId3">
            <a:alphaModFix/>
          </a:blip>
          <a:srcRect b="0" l="0" r="51747" t="0"/>
          <a:stretch/>
        </p:blipFill>
        <p:spPr>
          <a:xfrm>
            <a:off x="5114699" y="1024513"/>
            <a:ext cx="3355852" cy="3551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7"/>
          <p:cNvPicPr preferRelativeResize="0"/>
          <p:nvPr/>
        </p:nvPicPr>
        <p:blipFill rotWithShape="1">
          <a:blip r:embed="rId4">
            <a:alphaModFix/>
          </a:blip>
          <a:srcRect b="0" l="49385" r="0" t="21024"/>
          <a:stretch/>
        </p:blipFill>
        <p:spPr>
          <a:xfrm>
            <a:off x="319475" y="1459514"/>
            <a:ext cx="4541351" cy="268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1263650" y="1167738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da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RMSE=8.90 K, R</a:t>
            </a:r>
            <a:r>
              <a:rPr b="1" baseline="30000" lang="da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r>
              <a:rPr b="1" lang="da" sz="1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=0.91, </a:t>
            </a:r>
            <a:endParaRPr sz="1600"/>
          </a:p>
        </p:txBody>
      </p:sp>
      <p:cxnSp>
        <p:nvCxnSpPr>
          <p:cNvPr id="137" name="Google Shape;137;p17"/>
          <p:cNvCxnSpPr/>
          <p:nvPr/>
        </p:nvCxnSpPr>
        <p:spPr>
          <a:xfrm>
            <a:off x="4956625" y="355950"/>
            <a:ext cx="0" cy="4369500"/>
          </a:xfrm>
          <a:prstGeom prst="straightConnector1">
            <a:avLst/>
          </a:prstGeom>
          <a:noFill/>
          <a:ln cap="flat" cmpd="sng" w="28575">
            <a:solidFill>
              <a:srgbClr val="901A1E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8" name="Google Shape;138;p17"/>
          <p:cNvSpPr txBox="1"/>
          <p:nvPr>
            <p:ph idx="12" type="sldNum"/>
          </p:nvPr>
        </p:nvSpPr>
        <p:spPr>
          <a:xfrm>
            <a:off x="8795506" y="4864225"/>
            <a:ext cx="351300" cy="34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 txBox="1"/>
          <p:nvPr>
            <p:ph idx="12" type="sldNum"/>
          </p:nvPr>
        </p:nvSpPr>
        <p:spPr>
          <a:xfrm>
            <a:off x="8795506" y="4864225"/>
            <a:ext cx="351300" cy="34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a"/>
              <a:t>‹#›</a:t>
            </a:fld>
            <a:endParaRPr/>
          </a:p>
        </p:txBody>
      </p:sp>
      <p:sp>
        <p:nvSpPr>
          <p:cNvPr id="144" name="Google Shape;144;p18"/>
          <p:cNvSpPr/>
          <p:nvPr/>
        </p:nvSpPr>
        <p:spPr>
          <a:xfrm>
            <a:off x="2955373" y="1531600"/>
            <a:ext cx="2330700" cy="2154900"/>
          </a:xfrm>
          <a:prstGeom prst="ellipse">
            <a:avLst/>
          </a:prstGeom>
          <a:solidFill>
            <a:srgbClr val="EFEFEF"/>
          </a:solidFill>
          <a:ln cap="flat" cmpd="sng" w="19050">
            <a:solidFill>
              <a:srgbClr val="901A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Regression/</a:t>
            </a:r>
            <a:endParaRPr sz="19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9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Classification</a:t>
            </a:r>
            <a:endParaRPr sz="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5443197" y="2400138"/>
            <a:ext cx="900600" cy="34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01A1E"/>
          </a:solidFill>
          <a:ln cap="flat" cmpd="sng" w="9525">
            <a:solidFill>
              <a:srgbClr val="A500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6" name="Google Shape;146;p18"/>
          <p:cNvSpPr/>
          <p:nvPr/>
        </p:nvSpPr>
        <p:spPr>
          <a:xfrm>
            <a:off x="6515593" y="1426201"/>
            <a:ext cx="2405400" cy="2291100"/>
          </a:xfrm>
          <a:prstGeom prst="ellipse">
            <a:avLst/>
          </a:prstGeom>
          <a:solidFill>
            <a:srgbClr val="EFEFEF"/>
          </a:solidFill>
          <a:ln cap="flat" cmpd="sng" w="19050">
            <a:solidFill>
              <a:srgbClr val="901A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High-Tc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da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Superconductor candidates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" name="Google Shape;147;p18"/>
          <p:cNvSpPr/>
          <p:nvPr/>
        </p:nvSpPr>
        <p:spPr>
          <a:xfrm>
            <a:off x="222996" y="1935547"/>
            <a:ext cx="1414200" cy="1347000"/>
          </a:xfrm>
          <a:prstGeom prst="ellipse">
            <a:avLst/>
          </a:prstGeom>
          <a:solidFill>
            <a:srgbClr val="EFEFEF"/>
          </a:solidFill>
          <a:ln cap="flat" cmpd="sng" w="19050">
            <a:solidFill>
              <a:srgbClr val="901A1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da" sz="2200">
                <a:latin typeface="Times New Roman"/>
                <a:ea typeface="Times New Roman"/>
                <a:cs typeface="Times New Roman"/>
                <a:sym typeface="Times New Roman"/>
              </a:rPr>
              <a:t>VAE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8" name="Google Shape;148;p18"/>
          <p:cNvSpPr/>
          <p:nvPr/>
        </p:nvSpPr>
        <p:spPr>
          <a:xfrm>
            <a:off x="1853301" y="2400138"/>
            <a:ext cx="900600" cy="3432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901A1E"/>
          </a:solidFill>
          <a:ln cap="flat" cmpd="sng" w="9525">
            <a:solidFill>
              <a:srgbClr val="A5001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9" name="Google Shape;149;p18"/>
          <p:cNvSpPr txBox="1"/>
          <p:nvPr>
            <p:ph idx="1" type="body"/>
          </p:nvPr>
        </p:nvSpPr>
        <p:spPr>
          <a:xfrm>
            <a:off x="265200" y="863550"/>
            <a:ext cx="8520600" cy="2906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