
<file path=[Content_Types].xml><?xml version="1.0" encoding="utf-8"?>
<Types xmlns="http://schemas.openxmlformats.org/package/2006/content-types">
  <Default Extension="gif" ContentType="image/gif"/>
  <Default Extension="jpeg" ContentType="image/jpeg"/>
  <Default Extension="org&amp;utm_campaign=index&amp;utm_content=original" ContentType="image/gi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75" r:id="rId3"/>
  </p:sldMasterIdLst>
  <p:notesMasterIdLst>
    <p:notesMasterId r:id="rId27"/>
  </p:notesMasterIdLst>
  <p:sldIdLst>
    <p:sldId id="263" r:id="rId4"/>
    <p:sldId id="1068" r:id="rId5"/>
    <p:sldId id="339" r:id="rId6"/>
    <p:sldId id="280" r:id="rId7"/>
    <p:sldId id="1071" r:id="rId8"/>
    <p:sldId id="1072" r:id="rId9"/>
    <p:sldId id="1075" r:id="rId10"/>
    <p:sldId id="1076" r:id="rId11"/>
    <p:sldId id="1073" r:id="rId12"/>
    <p:sldId id="265" r:id="rId13"/>
    <p:sldId id="1078" r:id="rId14"/>
    <p:sldId id="1079" r:id="rId15"/>
    <p:sldId id="1080" r:id="rId16"/>
    <p:sldId id="1081" r:id="rId17"/>
    <p:sldId id="1084" r:id="rId18"/>
    <p:sldId id="1085" r:id="rId19"/>
    <p:sldId id="1082" r:id="rId20"/>
    <p:sldId id="1089" r:id="rId21"/>
    <p:sldId id="1091" r:id="rId22"/>
    <p:sldId id="1083" r:id="rId23"/>
    <p:sldId id="1086" r:id="rId24"/>
    <p:sldId id="1090" r:id="rId25"/>
    <p:sldId id="108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A945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37" autoAdjust="0"/>
    <p:restoredTop sz="94645" autoAdjust="0"/>
  </p:normalViewPr>
  <p:slideViewPr>
    <p:cSldViewPr snapToGrid="0">
      <p:cViewPr>
        <p:scale>
          <a:sx n="117" d="100"/>
          <a:sy n="117" d="100"/>
        </p:scale>
        <p:origin x="256" y="8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a-D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34D783-8661-4772-B72D-D6C4EDD85E46}" type="datetimeFigureOut">
              <a:rPr lang="da-DK" smtClean="0"/>
              <a:t>18.08.2026</a:t>
            </a:fld>
            <a:endParaRPr lang="da-D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a-D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a-D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a-D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E48A0FC-71CC-47A2-8787-B91767D29A9F}" type="slidenum">
              <a:rPr lang="da-DK" smtClean="0"/>
              <a:t>‹#›</a:t>
            </a:fld>
            <a:endParaRPr lang="da-DK"/>
          </a:p>
        </p:txBody>
      </p:sp>
    </p:spTree>
    <p:extLst>
      <p:ext uri="{BB962C8B-B14F-4D97-AF65-F5344CB8AC3E}">
        <p14:creationId xmlns:p14="http://schemas.microsoft.com/office/powerpoint/2010/main" val="749291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5E48A0FC-71CC-47A2-8787-B91767D29A9F}" type="slidenum">
              <a:rPr lang="da-DK" smtClean="0"/>
              <a:t>1</a:t>
            </a:fld>
            <a:endParaRPr lang="da-DK" dirty="0"/>
          </a:p>
        </p:txBody>
      </p:sp>
    </p:spTree>
    <p:extLst>
      <p:ext uri="{BB962C8B-B14F-4D97-AF65-F5344CB8AC3E}">
        <p14:creationId xmlns:p14="http://schemas.microsoft.com/office/powerpoint/2010/main" val="1147199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E48A0FC-71CC-47A2-8787-B91767D29A9F}" type="slidenum">
              <a:rPr lang="da-DK" smtClean="0"/>
              <a:t>3</a:t>
            </a:fld>
            <a:endParaRPr lang="da-DK"/>
          </a:p>
        </p:txBody>
      </p:sp>
    </p:spTree>
    <p:extLst>
      <p:ext uri="{BB962C8B-B14F-4D97-AF65-F5344CB8AC3E}">
        <p14:creationId xmlns:p14="http://schemas.microsoft.com/office/powerpoint/2010/main" val="3422894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E48A0FC-71CC-47A2-8787-B91767D29A9F}" type="slidenum">
              <a:rPr lang="da-DK" smtClean="0"/>
              <a:t>4</a:t>
            </a:fld>
            <a:endParaRPr lang="da-DK"/>
          </a:p>
        </p:txBody>
      </p:sp>
    </p:spTree>
    <p:extLst>
      <p:ext uri="{BB962C8B-B14F-4D97-AF65-F5344CB8AC3E}">
        <p14:creationId xmlns:p14="http://schemas.microsoft.com/office/powerpoint/2010/main" val="1298418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fld id="{5E48A0FC-71CC-47A2-8787-B91767D29A9F}" type="slidenum">
              <a:rPr lang="da-DK" smtClean="0"/>
              <a:t>10</a:t>
            </a:fld>
            <a:endParaRPr lang="da-DK" dirty="0"/>
          </a:p>
        </p:txBody>
      </p:sp>
    </p:spTree>
    <p:extLst>
      <p:ext uri="{BB962C8B-B14F-4D97-AF65-F5344CB8AC3E}">
        <p14:creationId xmlns:p14="http://schemas.microsoft.com/office/powerpoint/2010/main" val="4050726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FAA41-CC26-9983-E1B0-2631092153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4AF9B9-6CBD-E35D-F001-F2ADA404B45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B7018BA-48CC-EB11-49B7-FC35BD034E86}"/>
              </a:ext>
            </a:extLst>
          </p:cNvPr>
          <p:cNvSpPr>
            <a:spLocks noGrp="1"/>
          </p:cNvSpPr>
          <p:nvPr>
            <p:ph type="body" idx="1"/>
          </p:nvPr>
        </p:nvSpPr>
        <p:spPr/>
        <p:txBody>
          <a:bodyPr/>
          <a:lstStyle/>
          <a:p>
            <a:endParaRPr lang="da-DK" dirty="0"/>
          </a:p>
        </p:txBody>
      </p:sp>
      <p:sp>
        <p:nvSpPr>
          <p:cNvPr id="4" name="Slide Number Placeholder 3">
            <a:extLst>
              <a:ext uri="{FF2B5EF4-FFF2-40B4-BE49-F238E27FC236}">
                <a16:creationId xmlns:a16="http://schemas.microsoft.com/office/drawing/2014/main" id="{0892071E-76A8-D840-347B-1B9A68B1A494}"/>
              </a:ext>
            </a:extLst>
          </p:cNvPr>
          <p:cNvSpPr>
            <a:spLocks noGrp="1"/>
          </p:cNvSpPr>
          <p:nvPr>
            <p:ph type="sldNum" sz="quarter" idx="5"/>
          </p:nvPr>
        </p:nvSpPr>
        <p:spPr/>
        <p:txBody>
          <a:bodyPr/>
          <a:lstStyle/>
          <a:p>
            <a:fld id="{5E48A0FC-71CC-47A2-8787-B91767D29A9F}" type="slidenum">
              <a:rPr lang="da-DK" smtClean="0"/>
              <a:t>16</a:t>
            </a:fld>
            <a:endParaRPr lang="da-DK" dirty="0"/>
          </a:p>
        </p:txBody>
      </p:sp>
    </p:spTree>
    <p:extLst>
      <p:ext uri="{BB962C8B-B14F-4D97-AF65-F5344CB8AC3E}">
        <p14:creationId xmlns:p14="http://schemas.microsoft.com/office/powerpoint/2010/main" val="8031218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2.png"/><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753264"/>
          </a:xfrm>
        </p:spPr>
        <p:txBody>
          <a:bodyPr/>
          <a:lstStyle/>
          <a:p>
            <a:r>
              <a:rPr lang="en-US"/>
              <a:t>Click to edit Master title style</a:t>
            </a:r>
            <a:endParaRPr lang="en-US" dirty="0"/>
          </a:p>
        </p:txBody>
      </p:sp>
      <p:sp>
        <p:nvSpPr>
          <p:cNvPr id="3" name="Content Placeholder 2"/>
          <p:cNvSpPr>
            <a:spLocks noGrp="1"/>
          </p:cNvSpPr>
          <p:nvPr>
            <p:ph idx="1"/>
          </p:nvPr>
        </p:nvSpPr>
        <p:spPr>
          <a:xfrm>
            <a:off x="581193" y="1860804"/>
            <a:ext cx="11029615" cy="42047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a:xfrm>
            <a:off x="7605951" y="6423914"/>
            <a:ext cx="2844799" cy="365125"/>
          </a:xfrm>
          <a:prstGeom prst="rect">
            <a:avLst/>
          </a:prstGeom>
        </p:spPr>
        <p:txBody>
          <a:bodyPr/>
          <a:lstStyle/>
          <a:p>
            <a:fld id="{0E820A89-6B7F-44BC-8216-7BD1FB574458}" type="datetimeFigureOut">
              <a:rPr lang="en-AU" smtClean="0"/>
              <a:t>18/8/2026</a:t>
            </a:fld>
            <a:endParaRPr lang="en-AU"/>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lvl1pPr>
              <a:defRPr sz="1800"/>
            </a:lvl1pPr>
          </a:lstStyle>
          <a:p>
            <a:fld id="{8480B7EA-5266-4F1F-9697-817C2AD06A83}" type="slidenum">
              <a:rPr lang="en-AU" smtClean="0"/>
              <a:t>‹#›</a:t>
            </a:fld>
            <a:endParaRPr lang="en-AU"/>
          </a:p>
        </p:txBody>
      </p:sp>
    </p:spTree>
    <p:extLst>
      <p:ext uri="{BB962C8B-B14F-4D97-AF65-F5344CB8AC3E}">
        <p14:creationId xmlns:p14="http://schemas.microsoft.com/office/powerpoint/2010/main" val="3616494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058151" y="599725"/>
            <a:ext cx="3687316" cy="5816950"/>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Vertical Title 1"/>
          <p:cNvSpPr>
            <a:spLocks noGrp="1"/>
          </p:cNvSpPr>
          <p:nvPr>
            <p:ph type="title" orient="vert"/>
          </p:nvPr>
        </p:nvSpPr>
        <p:spPr>
          <a:xfrm>
            <a:off x="8204200" y="863600"/>
            <a:ext cx="3124200" cy="4807326"/>
          </a:xfrm>
        </p:spPr>
        <p:txBody>
          <a:bodyPr vert="eaVert" anchor="ctr"/>
          <a:lstStyle>
            <a:lvl1pPr>
              <a:defRPr>
                <a:solidFill>
                  <a:srgbClr val="FFFF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774923" y="863600"/>
            <a:ext cx="7161625" cy="4807326"/>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a:extLst>
              <a:ext uri="{FF2B5EF4-FFF2-40B4-BE49-F238E27FC236}">
                <a16:creationId xmlns:a16="http://schemas.microsoft.com/office/drawing/2014/main" id="{F6423B97-A5D4-47B9-8861-73B3707A04CF}"/>
              </a:ext>
            </a:extLst>
          </p:cNvPr>
          <p:cNvSpPr/>
          <p:nvPr/>
        </p:nvSpPr>
        <p:spPr>
          <a:xfrm>
            <a:off x="446534" y="457200"/>
            <a:ext cx="3703320" cy="94997"/>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9" name="Rectangle 8">
            <a:extLst>
              <a:ext uri="{FF2B5EF4-FFF2-40B4-BE49-F238E27FC236}">
                <a16:creationId xmlns:a16="http://schemas.microsoft.com/office/drawing/2014/main" id="{1AEC0421-37B4-4481-A10D-69FDF5EC7909}"/>
              </a:ext>
            </a:extLst>
          </p:cNvPr>
          <p:cNvSpPr/>
          <p:nvPr/>
        </p:nvSpPr>
        <p:spPr>
          <a:xfrm>
            <a:off x="8042147" y="453643"/>
            <a:ext cx="3703320" cy="98554"/>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Rectangle 9">
            <a:extLst>
              <a:ext uri="{FF2B5EF4-FFF2-40B4-BE49-F238E27FC236}">
                <a16:creationId xmlns:a16="http://schemas.microsoft.com/office/drawing/2014/main" id="{5F7265B5-9F97-4F1E-99E9-74F7B7E62337}"/>
              </a:ext>
            </a:extLst>
          </p:cNvPr>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Date Placeholder 10">
            <a:extLst>
              <a:ext uri="{FF2B5EF4-FFF2-40B4-BE49-F238E27FC236}">
                <a16:creationId xmlns:a16="http://schemas.microsoft.com/office/drawing/2014/main" id="{5C74A470-3BD3-4F33-80E5-67E6E87FCBE7}"/>
              </a:ext>
            </a:extLst>
          </p:cNvPr>
          <p:cNvSpPr>
            <a:spLocks noGrp="1"/>
          </p:cNvSpPr>
          <p:nvPr>
            <p:ph type="dt" sz="half" idx="10"/>
          </p:nvPr>
        </p:nvSpPr>
        <p:spPr>
          <a:xfrm>
            <a:off x="7605951" y="6423914"/>
            <a:ext cx="2844799" cy="365125"/>
          </a:xfrm>
          <a:prstGeom prst="rect">
            <a:avLst/>
          </a:prstGeom>
        </p:spPr>
        <p:txBody>
          <a:bodyPr/>
          <a:lstStyle/>
          <a:p>
            <a:fld id="{0E820A89-6B7F-44BC-8216-7BD1FB574458}" type="datetimeFigureOut">
              <a:rPr lang="en-AU" smtClean="0"/>
              <a:t>18/8/2026</a:t>
            </a:fld>
            <a:endParaRPr lang="en-AU"/>
          </a:p>
        </p:txBody>
      </p:sp>
      <p:sp>
        <p:nvSpPr>
          <p:cNvPr id="12" name="Footer Placeholder 11">
            <a:extLst>
              <a:ext uri="{FF2B5EF4-FFF2-40B4-BE49-F238E27FC236}">
                <a16:creationId xmlns:a16="http://schemas.microsoft.com/office/drawing/2014/main" id="{9A3A30BA-DB50-4D7D-BCDE-17D20FB354DF}"/>
              </a:ext>
            </a:extLst>
          </p:cNvPr>
          <p:cNvSpPr>
            <a:spLocks noGrp="1"/>
          </p:cNvSpPr>
          <p:nvPr>
            <p:ph type="ftr" sz="quarter" idx="11"/>
          </p:nvPr>
        </p:nvSpPr>
        <p:spPr>
          <a:xfrm>
            <a:off x="581192" y="6423914"/>
            <a:ext cx="6917210" cy="365125"/>
          </a:xfrm>
          <a:prstGeom prst="rect">
            <a:avLst/>
          </a:prstGeom>
        </p:spPr>
        <p:txBody>
          <a:bodyPr/>
          <a:lstStyle/>
          <a:p>
            <a:endParaRPr lang="en-AU"/>
          </a:p>
        </p:txBody>
      </p:sp>
      <p:sp>
        <p:nvSpPr>
          <p:cNvPr id="13" name="Slide Number Placeholder 12">
            <a:extLst>
              <a:ext uri="{FF2B5EF4-FFF2-40B4-BE49-F238E27FC236}">
                <a16:creationId xmlns:a16="http://schemas.microsoft.com/office/drawing/2014/main" id="{76FF9E58-C0B2-436B-A21C-DB45A00D6515}"/>
              </a:ext>
            </a:extLst>
          </p:cNvPr>
          <p:cNvSpPr>
            <a:spLocks noGrp="1"/>
          </p:cNvSpPr>
          <p:nvPr>
            <p:ph type="sldNum" sz="quarter" idx="12"/>
          </p:nvPr>
        </p:nvSpPr>
        <p:spPr/>
        <p:txBody>
          <a:bodyPr/>
          <a:lstStyle/>
          <a:p>
            <a:fld id="{8480B7EA-5266-4F1F-9697-817C2AD06A83}" type="slidenum">
              <a:rPr lang="en-AU" smtClean="0"/>
              <a:t>‹#›</a:t>
            </a:fld>
            <a:endParaRPr lang="en-AU"/>
          </a:p>
        </p:txBody>
      </p:sp>
    </p:spTree>
    <p:extLst>
      <p:ext uri="{BB962C8B-B14F-4D97-AF65-F5344CB8AC3E}">
        <p14:creationId xmlns:p14="http://schemas.microsoft.com/office/powerpoint/2010/main" val="621774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3A651E1-9CDD-49A2-A1EA-E7CB649EA888}"/>
              </a:ext>
            </a:extLst>
          </p:cNvPr>
          <p:cNvSpPr/>
          <p:nvPr userDrawn="1"/>
        </p:nvSpPr>
        <p:spPr>
          <a:xfrm>
            <a:off x="4241830" y="457199"/>
            <a:ext cx="3409920" cy="9525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ctrTitle"/>
          </p:nvPr>
        </p:nvSpPr>
        <p:spPr>
          <a:xfrm>
            <a:off x="458099" y="1794154"/>
            <a:ext cx="5195941" cy="1475013"/>
          </a:xfrm>
          <a:effectLst/>
        </p:spPr>
        <p:txBody>
          <a:bodyPr anchor="b">
            <a:normAutofit/>
          </a:bodyPr>
          <a:lstStyle>
            <a:lvl1pPr>
              <a:defRPr sz="3600">
                <a:solidFill>
                  <a:schemeClr val="tx1">
                    <a:lumMod val="75000"/>
                    <a:lumOff val="25000"/>
                  </a:schemeClr>
                </a:solidFill>
              </a:defRPr>
            </a:lvl1pPr>
          </a:lstStyle>
          <a:p>
            <a:r>
              <a:rPr lang="en-US" dirty="0"/>
              <a:t>Click to edit Master title style</a:t>
            </a:r>
          </a:p>
        </p:txBody>
      </p:sp>
      <p:sp>
        <p:nvSpPr>
          <p:cNvPr id="3" name="Subtitle 2"/>
          <p:cNvSpPr>
            <a:spLocks noGrp="1"/>
          </p:cNvSpPr>
          <p:nvPr>
            <p:ph type="subTitle" idx="1"/>
          </p:nvPr>
        </p:nvSpPr>
        <p:spPr>
          <a:xfrm>
            <a:off x="458102" y="3671233"/>
            <a:ext cx="46707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8480B7EA-5266-4F1F-9697-817C2AD06A83}" type="slidenum">
              <a:rPr lang="en-AU" smtClean="0"/>
              <a:t>‹#›</a:t>
            </a:fld>
            <a:endParaRPr lang="en-AU"/>
          </a:p>
        </p:txBody>
      </p:sp>
      <p:pic>
        <p:nvPicPr>
          <p:cNvPr id="17" name="Picture 16" descr="A picture containing sky&#10;&#10;Description automatically generated">
            <a:extLst>
              <a:ext uri="{FF2B5EF4-FFF2-40B4-BE49-F238E27FC236}">
                <a16:creationId xmlns:a16="http://schemas.microsoft.com/office/drawing/2014/main" id="{8485FB10-4CD0-4259-9D6F-508483E641A0}"/>
              </a:ext>
            </a:extLst>
          </p:cNvPr>
          <p:cNvPicPr>
            <a:picLocks noChangeAspect="1"/>
          </p:cNvPicPr>
          <p:nvPr userDrawn="1"/>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6171" y="5950622"/>
            <a:ext cx="1671230" cy="555685"/>
          </a:xfrm>
          <a:prstGeom prst="rect">
            <a:avLst/>
          </a:prstGeom>
          <a:noFill/>
        </p:spPr>
      </p:pic>
      <p:pic>
        <p:nvPicPr>
          <p:cNvPr id="19" name="Picture 18">
            <a:extLst>
              <a:ext uri="{FF2B5EF4-FFF2-40B4-BE49-F238E27FC236}">
                <a16:creationId xmlns:a16="http://schemas.microsoft.com/office/drawing/2014/main" id="{0D16EB96-CC73-4292-8473-F460BB80E82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300675" y="5950622"/>
            <a:ext cx="1060338" cy="465138"/>
          </a:xfrm>
          <a:prstGeom prst="rect">
            <a:avLst/>
          </a:prstGeom>
        </p:spPr>
      </p:pic>
      <p:pic>
        <p:nvPicPr>
          <p:cNvPr id="1026" name="Picture 2" descr="Home 3.0 - DDSA">
            <a:extLst>
              <a:ext uri="{FF2B5EF4-FFF2-40B4-BE49-F238E27FC236}">
                <a16:creationId xmlns:a16="http://schemas.microsoft.com/office/drawing/2014/main" id="{612FC4EF-38DB-A8AB-4CC0-68D44B0D9D5C}"/>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418604" y="5117304"/>
            <a:ext cx="2363349" cy="5760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ogo til samarbejde / Co-branding logo – Københavns Universitet">
            <a:extLst>
              <a:ext uri="{FF2B5EF4-FFF2-40B4-BE49-F238E27FC236}">
                <a16:creationId xmlns:a16="http://schemas.microsoft.com/office/drawing/2014/main" id="{B5381EA6-AC76-5A39-43D0-D4A34690BEC4}"/>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286171" y="5048782"/>
            <a:ext cx="1914256" cy="71311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79A38996-0F28-3450-4083-D939CE6D2988}"/>
              </a:ext>
            </a:extLst>
          </p:cNvPr>
          <p:cNvPicPr>
            <a:picLocks noChangeAspect="1"/>
          </p:cNvPicPr>
          <p:nvPr userDrawn="1"/>
        </p:nvPicPr>
        <p:blipFill rotWithShape="1">
          <a:blip r:embed="rId6"/>
          <a:srcRect l="9743" t="7924" r="4856" b="8057"/>
          <a:stretch/>
        </p:blipFill>
        <p:spPr>
          <a:xfrm>
            <a:off x="5956300" y="-673100"/>
            <a:ext cx="8750300" cy="8572500"/>
          </a:xfrm>
          <a:prstGeom prst="ellipse">
            <a:avLst/>
          </a:prstGeom>
        </p:spPr>
      </p:pic>
      <p:pic>
        <p:nvPicPr>
          <p:cNvPr id="14" name="Picture 8" descr="Lawrence Berkeley National Laboratory Delivers A 'Google' For Materials  Research With Help From Mong | MongoDB">
            <a:extLst>
              <a:ext uri="{FF2B5EF4-FFF2-40B4-BE49-F238E27FC236}">
                <a16:creationId xmlns:a16="http://schemas.microsoft.com/office/drawing/2014/main" id="{BD490257-2E32-E333-6F6E-6A08D5DFC148}"/>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1995794" y="5916454"/>
            <a:ext cx="2112792" cy="576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0035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D491B69A-0509-4F1C-B41C-22F41569C399}"/>
              </a:ext>
            </a:extLst>
          </p:cNvPr>
          <p:cNvSpPr>
            <a:spLocks noGrp="1"/>
          </p:cNvSpPr>
          <p:nvPr>
            <p:ph type="sldNum" sz="quarter" idx="12"/>
          </p:nvPr>
        </p:nvSpPr>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248647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1E1AD02-3C4A-49D1-A621-3459A8D37F12}" type="datetime1">
              <a:rPr lang="en-US" smtClean="0"/>
              <a:t>8/18/26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91B86EE-C1E7-45A8-BBA6-E2E293CCA1D2}" type="slidenum">
              <a:rPr lang="en-US" smtClean="0"/>
              <a:t>‹#›</a:t>
            </a:fld>
            <a:endParaRPr lang="en-US" dirty="0"/>
          </a:p>
        </p:txBody>
      </p:sp>
    </p:spTree>
    <p:extLst>
      <p:ext uri="{BB962C8B-B14F-4D97-AF65-F5344CB8AC3E}">
        <p14:creationId xmlns:p14="http://schemas.microsoft.com/office/powerpoint/2010/main" val="20796798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CC6CD-F9B7-479B-B322-8405FA8534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5854D0FA-C13D-4B9B-BFA5-8683841883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209482DB-2848-459A-8FD7-6F2E293C2845}"/>
              </a:ext>
            </a:extLst>
          </p:cNvPr>
          <p:cNvSpPr>
            <a:spLocks noGrp="1"/>
          </p:cNvSpPr>
          <p:nvPr>
            <p:ph type="dt" sz="half" idx="10"/>
          </p:nvPr>
        </p:nvSpPr>
        <p:spPr/>
        <p:txBody>
          <a:bodyPr/>
          <a:lstStyle/>
          <a:p>
            <a:fld id="{4BA00296-57C3-406C-A51A-EFABE79482B3}" type="datetime1">
              <a:rPr lang="en-AU" smtClean="0"/>
              <a:t>18/8/2026</a:t>
            </a:fld>
            <a:endParaRPr lang="en-AU"/>
          </a:p>
        </p:txBody>
      </p:sp>
      <p:sp>
        <p:nvSpPr>
          <p:cNvPr id="5" name="Footer Placeholder 4">
            <a:extLst>
              <a:ext uri="{FF2B5EF4-FFF2-40B4-BE49-F238E27FC236}">
                <a16:creationId xmlns:a16="http://schemas.microsoft.com/office/drawing/2014/main" id="{64E21F0E-E1CA-44F3-B653-FE6116FA696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4C86503-5AED-4D17-ACBF-DAF335D4284A}"/>
              </a:ext>
            </a:extLst>
          </p:cNvPr>
          <p:cNvSpPr>
            <a:spLocks noGrp="1"/>
          </p:cNvSpPr>
          <p:nvPr>
            <p:ph type="sldNum" sz="quarter" idx="12"/>
          </p:nvPr>
        </p:nvSpPr>
        <p:spPr/>
        <p:txBody>
          <a:bodyPr/>
          <a:lstStyle/>
          <a:p>
            <a:fld id="{9EEEAE31-280F-4E23-A506-301DFDF3E654}" type="slidenum">
              <a:rPr lang="en-AU" smtClean="0"/>
              <a:t>‹#›</a:t>
            </a:fld>
            <a:endParaRPr lang="en-AU"/>
          </a:p>
        </p:txBody>
      </p:sp>
    </p:spTree>
    <p:extLst>
      <p:ext uri="{BB962C8B-B14F-4D97-AF65-F5344CB8AC3E}">
        <p14:creationId xmlns:p14="http://schemas.microsoft.com/office/powerpoint/2010/main" val="14919130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9E97C4-7013-4B5E-AD92-114FD2452345}" type="datetime1">
              <a:rPr lang="en-US" smtClean="0"/>
              <a:t>8/18/26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871774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52A7A143-1549-4EF0-B05E-13F6BB72A555}" type="datetime1">
              <a:rPr lang="en-US" smtClean="0"/>
              <a:t>8/18/26</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lvl1pPr>
              <a:defRPr sz="1800"/>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529311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4589523"/>
            <a:ext cx="11290860" cy="1477903"/>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581193" y="1679575"/>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398896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a:xfrm>
            <a:off x="7605951" y="6423914"/>
            <a:ext cx="2844799" cy="365125"/>
          </a:xfrm>
          <a:prstGeom prst="rect">
            <a:avLst/>
          </a:prstGeom>
        </p:spPr>
        <p:txBody>
          <a:bodyPr/>
          <a:lstStyle/>
          <a:p>
            <a:fld id="{0E820A89-6B7F-44BC-8216-7BD1FB574458}" type="datetimeFigureOut">
              <a:rPr lang="en-AU" smtClean="0"/>
              <a:t>18/8/2026</a:t>
            </a:fld>
            <a:endParaRPr lang="en-AU"/>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a:xfrm>
            <a:off x="581192" y="6423914"/>
            <a:ext cx="6917210" cy="365125"/>
          </a:xfrm>
          <a:prstGeom prst="rect">
            <a:avLst/>
          </a:prstGeom>
        </p:spPr>
        <p:txBody>
          <a:bodyPr/>
          <a:lstStyle/>
          <a:p>
            <a:endParaRPr lang="en-AU"/>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8480B7EA-5266-4F1F-9697-817C2AD06A83}" type="slidenum">
              <a:rPr lang="en-AU" smtClean="0"/>
              <a:t>‹#›</a:t>
            </a:fld>
            <a:endParaRPr lang="en-AU"/>
          </a:p>
        </p:txBody>
      </p:sp>
    </p:spTree>
    <p:extLst>
      <p:ext uri="{BB962C8B-B14F-4D97-AF65-F5344CB8AC3E}">
        <p14:creationId xmlns:p14="http://schemas.microsoft.com/office/powerpoint/2010/main" val="3362878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7605951" y="6423914"/>
            <a:ext cx="2844799" cy="365125"/>
          </a:xfrm>
          <a:prstGeom prst="rect">
            <a:avLst/>
          </a:prstGeom>
        </p:spPr>
        <p:txBody>
          <a:bodyPr/>
          <a:lstStyle/>
          <a:p>
            <a:fld id="{0E820A89-6B7F-44BC-8216-7BD1FB574458}" type="datetimeFigureOut">
              <a:rPr lang="en-AU" smtClean="0"/>
              <a:t>18/8/2026</a:t>
            </a:fld>
            <a:endParaRPr lang="en-AU"/>
          </a:p>
        </p:txBody>
      </p:sp>
      <p:sp>
        <p:nvSpPr>
          <p:cNvPr id="6" name="Footer Placeholder 5"/>
          <p:cNvSpPr>
            <a:spLocks noGrp="1"/>
          </p:cNvSpPr>
          <p:nvPr>
            <p:ph type="ftr" sz="quarter" idx="11"/>
          </p:nvPr>
        </p:nvSpPr>
        <p:spPr>
          <a:xfrm>
            <a:off x="581192" y="6423914"/>
            <a:ext cx="6917210" cy="365125"/>
          </a:xfrm>
          <a:prstGeom prst="rect">
            <a:avLst/>
          </a:prstGeom>
        </p:spPr>
        <p:txBody>
          <a:bodyPr/>
          <a:lstStyle/>
          <a:p>
            <a:endParaRPr lang="en-AU"/>
          </a:p>
        </p:txBody>
      </p:sp>
      <p:sp>
        <p:nvSpPr>
          <p:cNvPr id="7" name="Slide Number Placeholder 6"/>
          <p:cNvSpPr>
            <a:spLocks noGrp="1"/>
          </p:cNvSpPr>
          <p:nvPr>
            <p:ph type="sldNum" sz="quarter" idx="12"/>
          </p:nvPr>
        </p:nvSpPr>
        <p:spPr/>
        <p:txBody>
          <a:bodyPr/>
          <a:lstStyle/>
          <a:p>
            <a:fld id="{8480B7EA-5266-4F1F-9697-817C2AD06A83}" type="slidenum">
              <a:rPr lang="en-AU" smtClean="0"/>
              <a:t>‹#›</a:t>
            </a:fld>
            <a:endParaRPr lang="en-AU"/>
          </a:p>
        </p:txBody>
      </p:sp>
    </p:spTree>
    <p:extLst>
      <p:ext uri="{BB962C8B-B14F-4D97-AF65-F5344CB8AC3E}">
        <p14:creationId xmlns:p14="http://schemas.microsoft.com/office/powerpoint/2010/main" val="1110431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7605951" y="6423914"/>
            <a:ext cx="2844799" cy="365125"/>
          </a:xfrm>
          <a:prstGeom prst="rect">
            <a:avLst/>
          </a:prstGeom>
        </p:spPr>
        <p:txBody>
          <a:bodyPr/>
          <a:lstStyle/>
          <a:p>
            <a:fld id="{0E820A89-6B7F-44BC-8216-7BD1FB574458}" type="datetimeFigureOut">
              <a:rPr lang="en-AU" smtClean="0"/>
              <a:t>18/8/2026</a:t>
            </a:fld>
            <a:endParaRPr lang="en-AU"/>
          </a:p>
        </p:txBody>
      </p:sp>
      <p:sp>
        <p:nvSpPr>
          <p:cNvPr id="8" name="Footer Placeholder 7"/>
          <p:cNvSpPr>
            <a:spLocks noGrp="1"/>
          </p:cNvSpPr>
          <p:nvPr>
            <p:ph type="ftr" sz="quarter" idx="11"/>
          </p:nvPr>
        </p:nvSpPr>
        <p:spPr>
          <a:xfrm>
            <a:off x="581192" y="6423914"/>
            <a:ext cx="6917210" cy="365125"/>
          </a:xfrm>
          <a:prstGeom prst="rect">
            <a:avLst/>
          </a:prstGeom>
        </p:spPr>
        <p:txBody>
          <a:bodyPr/>
          <a:lstStyle/>
          <a:p>
            <a:endParaRPr lang="en-AU"/>
          </a:p>
        </p:txBody>
      </p:sp>
      <p:sp>
        <p:nvSpPr>
          <p:cNvPr id="9" name="Slide Number Placeholder 8"/>
          <p:cNvSpPr>
            <a:spLocks noGrp="1"/>
          </p:cNvSpPr>
          <p:nvPr>
            <p:ph type="sldNum" sz="quarter" idx="12"/>
          </p:nvPr>
        </p:nvSpPr>
        <p:spPr/>
        <p:txBody>
          <a:bodyPr/>
          <a:lstStyle/>
          <a:p>
            <a:fld id="{8480B7EA-5266-4F1F-9697-817C2AD06A83}" type="slidenum">
              <a:rPr lang="en-AU" smtClean="0"/>
              <a:t>‹#›</a:t>
            </a:fld>
            <a:endParaRPr lang="en-AU"/>
          </a:p>
        </p:txBody>
      </p:sp>
    </p:spTree>
    <p:extLst>
      <p:ext uri="{BB962C8B-B14F-4D97-AF65-F5344CB8AC3E}">
        <p14:creationId xmlns:p14="http://schemas.microsoft.com/office/powerpoint/2010/main" val="1582740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a:xfrm>
            <a:off x="7605951" y="6423914"/>
            <a:ext cx="2844799" cy="365125"/>
          </a:xfrm>
          <a:prstGeom prst="rect">
            <a:avLst/>
          </a:prstGeom>
        </p:spPr>
        <p:txBody>
          <a:bodyPr/>
          <a:lstStyle/>
          <a:p>
            <a:fld id="{0E820A89-6B7F-44BC-8216-7BD1FB574458}" type="datetimeFigureOut">
              <a:rPr lang="en-AU" smtClean="0"/>
              <a:t>18/8/2026</a:t>
            </a:fld>
            <a:endParaRPr lang="en-AU"/>
          </a:p>
        </p:txBody>
      </p:sp>
      <p:sp>
        <p:nvSpPr>
          <p:cNvPr id="4" name="Footer Placeholder 3"/>
          <p:cNvSpPr>
            <a:spLocks noGrp="1"/>
          </p:cNvSpPr>
          <p:nvPr>
            <p:ph type="ftr" sz="quarter" idx="11"/>
          </p:nvPr>
        </p:nvSpPr>
        <p:spPr>
          <a:xfrm>
            <a:off x="581192" y="6423914"/>
            <a:ext cx="6917210" cy="365125"/>
          </a:xfrm>
          <a:prstGeom prst="rect">
            <a:avLst/>
          </a:prstGeom>
        </p:spPr>
        <p:txBody>
          <a:bodyPr/>
          <a:lstStyle/>
          <a:p>
            <a:endParaRPr lang="en-AU"/>
          </a:p>
        </p:txBody>
      </p:sp>
      <p:sp>
        <p:nvSpPr>
          <p:cNvPr id="5" name="Slide Number Placeholder 4"/>
          <p:cNvSpPr>
            <a:spLocks noGrp="1"/>
          </p:cNvSpPr>
          <p:nvPr>
            <p:ph type="sldNum" sz="quarter" idx="12"/>
          </p:nvPr>
        </p:nvSpPr>
        <p:spPr/>
        <p:txBody>
          <a:bodyPr/>
          <a:lstStyle/>
          <a:p>
            <a:fld id="{8480B7EA-5266-4F1F-9697-817C2AD06A83}" type="slidenum">
              <a:rPr lang="en-AU" smtClean="0"/>
              <a:t>‹#›</a:t>
            </a:fld>
            <a:endParaRPr lang="en-AU"/>
          </a:p>
        </p:txBody>
      </p:sp>
    </p:spTree>
    <p:extLst>
      <p:ext uri="{BB962C8B-B14F-4D97-AF65-F5344CB8AC3E}">
        <p14:creationId xmlns:p14="http://schemas.microsoft.com/office/powerpoint/2010/main" val="3930816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7605951" y="6423914"/>
            <a:ext cx="2844799" cy="365125"/>
          </a:xfrm>
          <a:prstGeom prst="rect">
            <a:avLst/>
          </a:prstGeom>
        </p:spPr>
        <p:txBody>
          <a:bodyPr/>
          <a:lstStyle/>
          <a:p>
            <a:fld id="{0E820A89-6B7F-44BC-8216-7BD1FB574458}" type="datetimeFigureOut">
              <a:rPr lang="en-AU" smtClean="0"/>
              <a:t>18/8/2026</a:t>
            </a:fld>
            <a:endParaRPr lang="en-AU"/>
          </a:p>
        </p:txBody>
      </p:sp>
      <p:sp>
        <p:nvSpPr>
          <p:cNvPr id="3" name="Footer Placeholder 2"/>
          <p:cNvSpPr>
            <a:spLocks noGrp="1"/>
          </p:cNvSpPr>
          <p:nvPr>
            <p:ph type="ftr" sz="quarter" idx="11"/>
          </p:nvPr>
        </p:nvSpPr>
        <p:spPr>
          <a:xfrm>
            <a:off x="581192" y="6423914"/>
            <a:ext cx="6917210" cy="365125"/>
          </a:xfrm>
          <a:prstGeom prst="rect">
            <a:avLst/>
          </a:prstGeom>
        </p:spPr>
        <p:txBody>
          <a:bodyPr/>
          <a:lstStyle/>
          <a:p>
            <a:endParaRPr lang="en-AU"/>
          </a:p>
        </p:txBody>
      </p:sp>
      <p:sp>
        <p:nvSpPr>
          <p:cNvPr id="4" name="Slide Number Placeholder 3"/>
          <p:cNvSpPr>
            <a:spLocks noGrp="1"/>
          </p:cNvSpPr>
          <p:nvPr>
            <p:ph type="sldNum" sz="quarter" idx="12"/>
          </p:nvPr>
        </p:nvSpPr>
        <p:spPr/>
        <p:txBody>
          <a:bodyPr/>
          <a:lstStyle/>
          <a:p>
            <a:fld id="{8480B7EA-5266-4F1F-9697-817C2AD06A83}" type="slidenum">
              <a:rPr lang="en-AU" smtClean="0"/>
              <a:t>‹#›</a:t>
            </a:fld>
            <a:endParaRPr lang="en-AU"/>
          </a:p>
        </p:txBody>
      </p:sp>
    </p:spTree>
    <p:extLst>
      <p:ext uri="{BB962C8B-B14F-4D97-AF65-F5344CB8AC3E}">
        <p14:creationId xmlns:p14="http://schemas.microsoft.com/office/powerpoint/2010/main" val="32265540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a:prstGeom prst="rect">
            <a:avLst/>
          </a:prstGeom>
        </p:spPr>
        <p:txBody>
          <a:bodyPr/>
          <a:lstStyle/>
          <a:p>
            <a:fld id="{0E820A89-6B7F-44BC-8216-7BD1FB574458}" type="datetimeFigureOut">
              <a:rPr lang="en-AU" smtClean="0"/>
              <a:t>18/8/2026</a:t>
            </a:fld>
            <a:endParaRPr lang="en-AU"/>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a:prstGeom prst="rect">
            <a:avLst/>
          </a:prstGeom>
        </p:spPr>
        <p:txBody>
          <a:bodyPr/>
          <a:lstStyle/>
          <a:p>
            <a:endParaRPr lang="en-AU"/>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8480B7EA-5266-4F1F-9697-817C2AD06A83}" type="slidenum">
              <a:rPr lang="en-AU" smtClean="0"/>
              <a:t>‹#›</a:t>
            </a:fld>
            <a:endParaRPr lang="en-AU"/>
          </a:p>
        </p:txBody>
      </p:sp>
    </p:spTree>
    <p:extLst>
      <p:ext uri="{BB962C8B-B14F-4D97-AF65-F5344CB8AC3E}">
        <p14:creationId xmlns:p14="http://schemas.microsoft.com/office/powerpoint/2010/main" val="1184749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605951" y="6423914"/>
            <a:ext cx="2844799" cy="365125"/>
          </a:xfrm>
          <a:prstGeom prst="rect">
            <a:avLst/>
          </a:prstGeom>
        </p:spPr>
        <p:txBody>
          <a:bodyPr/>
          <a:lstStyle/>
          <a:p>
            <a:fld id="{0E820A89-6B7F-44BC-8216-7BD1FB574458}" type="datetimeFigureOut">
              <a:rPr lang="en-AU" smtClean="0"/>
              <a:t>18/8/2026</a:t>
            </a:fld>
            <a:endParaRPr lang="en-AU"/>
          </a:p>
        </p:txBody>
      </p:sp>
      <p:sp>
        <p:nvSpPr>
          <p:cNvPr id="6" name="Footer Placeholder 5"/>
          <p:cNvSpPr>
            <a:spLocks noGrp="1"/>
          </p:cNvSpPr>
          <p:nvPr>
            <p:ph type="ftr" sz="quarter" idx="11"/>
          </p:nvPr>
        </p:nvSpPr>
        <p:spPr>
          <a:xfrm>
            <a:off x="581192" y="6423914"/>
            <a:ext cx="6917210" cy="365125"/>
          </a:xfrm>
          <a:prstGeom prst="rect">
            <a:avLst/>
          </a:prstGeom>
        </p:spPr>
        <p:txBody>
          <a:bodyPr/>
          <a:lstStyle/>
          <a:p>
            <a:endParaRPr lang="en-AU"/>
          </a:p>
        </p:txBody>
      </p:sp>
      <p:sp>
        <p:nvSpPr>
          <p:cNvPr id="7" name="Slide Number Placeholder 6"/>
          <p:cNvSpPr>
            <a:spLocks noGrp="1"/>
          </p:cNvSpPr>
          <p:nvPr>
            <p:ph type="sldNum" sz="quarter" idx="12"/>
          </p:nvPr>
        </p:nvSpPr>
        <p:spPr/>
        <p:txBody>
          <a:bodyPr/>
          <a:lstStyle/>
          <a:p>
            <a:fld id="{8480B7EA-5266-4F1F-9697-817C2AD06A83}" type="slidenum">
              <a:rPr lang="en-AU" smtClean="0"/>
              <a:t>‹#›</a:t>
            </a:fld>
            <a:endParaRPr lang="en-AU"/>
          </a:p>
        </p:txBody>
      </p:sp>
    </p:spTree>
    <p:extLst>
      <p:ext uri="{BB962C8B-B14F-4D97-AF65-F5344CB8AC3E}">
        <p14:creationId xmlns:p14="http://schemas.microsoft.com/office/powerpoint/2010/main" val="575205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605951" y="6423914"/>
            <a:ext cx="2844799" cy="365125"/>
          </a:xfrm>
          <a:prstGeom prst="rect">
            <a:avLst/>
          </a:prstGeom>
        </p:spPr>
        <p:txBody>
          <a:bodyPr/>
          <a:lstStyle/>
          <a:p>
            <a:fld id="{0E820A89-6B7F-44BC-8216-7BD1FB574458}" type="datetimeFigureOut">
              <a:rPr lang="en-AU" smtClean="0"/>
              <a:t>18/8/2026</a:t>
            </a:fld>
            <a:endParaRPr lang="en-AU"/>
          </a:p>
        </p:txBody>
      </p:sp>
      <p:sp>
        <p:nvSpPr>
          <p:cNvPr id="5" name="Footer Placeholder 4"/>
          <p:cNvSpPr>
            <a:spLocks noGrp="1"/>
          </p:cNvSpPr>
          <p:nvPr>
            <p:ph type="ftr" sz="quarter" idx="11"/>
          </p:nvPr>
        </p:nvSpPr>
        <p:spPr>
          <a:xfrm>
            <a:off x="581192" y="6423914"/>
            <a:ext cx="6917210" cy="365125"/>
          </a:xfrm>
          <a:prstGeom prst="rect">
            <a:avLst/>
          </a:prstGeom>
        </p:spPr>
        <p:txBody>
          <a:bodyPr/>
          <a:lstStyle/>
          <a:p>
            <a:endParaRPr lang="en-AU"/>
          </a:p>
        </p:txBody>
      </p:sp>
      <p:sp>
        <p:nvSpPr>
          <p:cNvPr id="6" name="Slide Number Placeholder 5"/>
          <p:cNvSpPr>
            <a:spLocks noGrp="1"/>
          </p:cNvSpPr>
          <p:nvPr>
            <p:ph type="sldNum" sz="quarter" idx="12"/>
          </p:nvPr>
        </p:nvSpPr>
        <p:spPr/>
        <p:txBody>
          <a:bodyPr/>
          <a:lstStyle/>
          <a:p>
            <a:fld id="{8480B7EA-5266-4F1F-9697-817C2AD06A83}" type="slidenum">
              <a:rPr lang="en-AU" smtClean="0"/>
              <a:t>‹#›</a:t>
            </a:fld>
            <a:endParaRPr lang="en-AU"/>
          </a:p>
        </p:txBody>
      </p:sp>
    </p:spTree>
    <p:extLst>
      <p:ext uri="{BB962C8B-B14F-4D97-AF65-F5344CB8AC3E}">
        <p14:creationId xmlns:p14="http://schemas.microsoft.com/office/powerpoint/2010/main" val="2911893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theme" Target="../theme/theme2.xml"/><Relationship Id="rId4"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image" Target="../media/image8.png"/><Relationship Id="rId5" Type="http://schemas.openxmlformats.org/officeDocument/2006/relationships/image" Target="../media/image7.jpeg"/><Relationship Id="rId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0904509" y="6342676"/>
            <a:ext cx="1052510" cy="365125"/>
          </a:xfrm>
          <a:prstGeom prst="rect">
            <a:avLst/>
          </a:prstGeom>
        </p:spPr>
        <p:txBody>
          <a:bodyPr vert="horz" lIns="91440" tIns="45720" rIns="91440" bIns="45720" rtlCol="0" anchor="ctr"/>
          <a:lstStyle>
            <a:lvl1pPr algn="r">
              <a:defRPr sz="1800">
                <a:solidFill>
                  <a:schemeClr val="tx1">
                    <a:lumMod val="50000"/>
                    <a:lumOff val="50000"/>
                  </a:schemeClr>
                </a:solidFill>
              </a:defRPr>
            </a:lvl1pPr>
          </a:lstStyle>
          <a:p>
            <a:fld id="{8480B7EA-5266-4F1F-9697-817C2AD06A83}" type="slidenum">
              <a:rPr lang="en-AU" smtClean="0"/>
              <a:t>‹#›</a:t>
            </a:fld>
            <a:endParaRPr lang="en-AU"/>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8" name="Rectangle 7">
            <a:extLst>
              <a:ext uri="{FF2B5EF4-FFF2-40B4-BE49-F238E27FC236}">
                <a16:creationId xmlns:a16="http://schemas.microsoft.com/office/drawing/2014/main" id="{E87E39D4-F314-415A-8046-BAA4A2D06A28}"/>
              </a:ext>
            </a:extLst>
          </p:cNvPr>
          <p:cNvSpPr/>
          <p:nvPr/>
        </p:nvSpPr>
        <p:spPr>
          <a:xfrm>
            <a:off x="4847486" y="6382772"/>
            <a:ext cx="7109533" cy="338554"/>
          </a:xfrm>
          <a:prstGeom prst="rect">
            <a:avLst/>
          </a:prstGeom>
        </p:spPr>
        <p:txBody>
          <a:bodyPr wrap="square">
            <a:spAutoFit/>
          </a:bodyPr>
          <a:lstStyle/>
          <a:p>
            <a:r>
              <a:rPr lang="en-US" sz="1600" dirty="0">
                <a:solidFill>
                  <a:schemeClr val="tx1">
                    <a:lumMod val="50000"/>
                    <a:lumOff val="50000"/>
                  </a:schemeClr>
                </a:solidFill>
              </a:rPr>
              <a:t>Generalist Particle Physics Model  -  HAMLET2026  -  </a:t>
            </a:r>
            <a:r>
              <a:rPr lang="en-US" sz="1600" dirty="0">
                <a:solidFill>
                  <a:schemeClr val="accent1">
                    <a:lumMod val="60000"/>
                    <a:lumOff val="40000"/>
                  </a:schemeClr>
                </a:solidFill>
              </a:rPr>
              <a:t>Daniel Murnane</a:t>
            </a:r>
            <a:endParaRPr lang="en-AU" sz="1600" dirty="0">
              <a:solidFill>
                <a:schemeClr val="accent1">
                  <a:lumMod val="60000"/>
                  <a:lumOff val="40000"/>
                </a:schemeClr>
              </a:solidFill>
            </a:endParaRPr>
          </a:p>
        </p:txBody>
      </p:sp>
      <p:grpSp>
        <p:nvGrpSpPr>
          <p:cNvPr id="7" name="Group 6">
            <a:extLst>
              <a:ext uri="{FF2B5EF4-FFF2-40B4-BE49-F238E27FC236}">
                <a16:creationId xmlns:a16="http://schemas.microsoft.com/office/drawing/2014/main" id="{126DD520-9C95-4110-B096-B7055992B435}"/>
              </a:ext>
            </a:extLst>
          </p:cNvPr>
          <p:cNvGrpSpPr/>
          <p:nvPr/>
        </p:nvGrpSpPr>
        <p:grpSpPr>
          <a:xfrm>
            <a:off x="3466229" y="6271413"/>
            <a:ext cx="1016880" cy="449913"/>
            <a:chOff x="3859281" y="6148285"/>
            <a:chExt cx="1420235" cy="628375"/>
          </a:xfrm>
        </p:grpSpPr>
        <p:pic>
          <p:nvPicPr>
            <p:cNvPr id="19" name="Picture 18">
              <a:extLst>
                <a:ext uri="{FF2B5EF4-FFF2-40B4-BE49-F238E27FC236}">
                  <a16:creationId xmlns:a16="http://schemas.microsoft.com/office/drawing/2014/main" id="{0D16EB96-CC73-4292-8473-F460BB80E822}"/>
                </a:ext>
              </a:extLst>
            </p:cNvPr>
            <p:cNvPicPr>
              <a:picLocks noChangeAspect="1"/>
            </p:cNvPicPr>
            <p:nvPr/>
          </p:nvPicPr>
          <p:blipFill>
            <a:blip r:embed="rId12">
              <a:clrChange>
                <a:clrFrom>
                  <a:srgbClr val="FFFFFF"/>
                </a:clrFrom>
                <a:clrTo>
                  <a:srgbClr val="FFFFFF">
                    <a:alpha val="0"/>
                  </a:srgbClr>
                </a:clrTo>
              </a:clrChange>
            </a:blip>
            <a:stretch>
              <a:fillRect/>
            </a:stretch>
          </p:blipFill>
          <p:spPr>
            <a:xfrm>
              <a:off x="3859281" y="6160664"/>
              <a:ext cx="1366461" cy="599425"/>
            </a:xfrm>
            <a:prstGeom prst="rect">
              <a:avLst/>
            </a:prstGeom>
          </p:spPr>
        </p:pic>
        <p:sp>
          <p:nvSpPr>
            <p:cNvPr id="5" name="Rectangle 4">
              <a:extLst>
                <a:ext uri="{FF2B5EF4-FFF2-40B4-BE49-F238E27FC236}">
                  <a16:creationId xmlns:a16="http://schemas.microsoft.com/office/drawing/2014/main" id="{6DDF5185-1EE9-4E22-9A5E-CB0958B33DCA}"/>
                </a:ext>
              </a:extLst>
            </p:cNvPr>
            <p:cNvSpPr/>
            <p:nvPr/>
          </p:nvSpPr>
          <p:spPr>
            <a:xfrm>
              <a:off x="3859281" y="6148285"/>
              <a:ext cx="1420235" cy="62837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grpSp>
        <p:nvGrpSpPr>
          <p:cNvPr id="14" name="Group 13">
            <a:extLst>
              <a:ext uri="{FF2B5EF4-FFF2-40B4-BE49-F238E27FC236}">
                <a16:creationId xmlns:a16="http://schemas.microsoft.com/office/drawing/2014/main" id="{EC90DDE0-4296-2DD3-4BDB-98AE07D71E8E}"/>
              </a:ext>
            </a:extLst>
          </p:cNvPr>
          <p:cNvGrpSpPr/>
          <p:nvPr/>
        </p:nvGrpSpPr>
        <p:grpSpPr>
          <a:xfrm>
            <a:off x="302253" y="6263930"/>
            <a:ext cx="1407786" cy="513258"/>
            <a:chOff x="234981" y="5759103"/>
            <a:chExt cx="1407786" cy="513258"/>
          </a:xfrm>
        </p:grpSpPr>
        <p:pic>
          <p:nvPicPr>
            <p:cNvPr id="1028" name="Picture 4" descr="Logo til samarbejde / Co-branding logo – Københavns Universitet">
              <a:extLst>
                <a:ext uri="{FF2B5EF4-FFF2-40B4-BE49-F238E27FC236}">
                  <a16:creationId xmlns:a16="http://schemas.microsoft.com/office/drawing/2014/main" id="{B5381EA6-AC76-5A39-43D0-D4A34690BEC4}"/>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234981" y="5759103"/>
              <a:ext cx="1377778" cy="513258"/>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BD994D78-E69A-F031-DCCA-E8A1E557C6A5}"/>
                </a:ext>
              </a:extLst>
            </p:cNvPr>
            <p:cNvSpPr/>
            <p:nvPr userDrawn="1"/>
          </p:nvSpPr>
          <p:spPr>
            <a:xfrm>
              <a:off x="234981" y="5759103"/>
              <a:ext cx="1407786" cy="513258"/>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grpSp>
        <p:nvGrpSpPr>
          <p:cNvPr id="16" name="Group 15">
            <a:extLst>
              <a:ext uri="{FF2B5EF4-FFF2-40B4-BE49-F238E27FC236}">
                <a16:creationId xmlns:a16="http://schemas.microsoft.com/office/drawing/2014/main" id="{CFBF721E-9DB9-E783-86A2-27066A1E21C6}"/>
              </a:ext>
            </a:extLst>
          </p:cNvPr>
          <p:cNvGrpSpPr/>
          <p:nvPr userDrawn="1"/>
        </p:nvGrpSpPr>
        <p:grpSpPr>
          <a:xfrm>
            <a:off x="1671536" y="6258023"/>
            <a:ext cx="1775815" cy="495941"/>
            <a:chOff x="1671536" y="6258023"/>
            <a:chExt cx="1775815" cy="495941"/>
          </a:xfrm>
        </p:grpSpPr>
        <p:pic>
          <p:nvPicPr>
            <p:cNvPr id="1032" name="Picture 8" descr="Lawrence Berkeley National Laboratory Delivers A 'Google' For Materials  Research With Help From Mong | MongoDB">
              <a:extLst>
                <a:ext uri="{FF2B5EF4-FFF2-40B4-BE49-F238E27FC236}">
                  <a16:creationId xmlns:a16="http://schemas.microsoft.com/office/drawing/2014/main" id="{986A6E53-51AE-ECF6-1BEE-866290F7501C}"/>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710039" y="6258023"/>
              <a:ext cx="1737312" cy="473689"/>
            </a:xfrm>
            <a:prstGeom prst="rect">
              <a:avLst/>
            </a:prstGeom>
            <a:noFill/>
            <a:extLst>
              <a:ext uri="{909E8E84-426E-40DD-AFC4-6F175D3DCCD1}">
                <a14:hiddenFill xmlns:a14="http://schemas.microsoft.com/office/drawing/2010/main">
                  <a:solidFill>
                    <a:srgbClr val="FFFFFF"/>
                  </a:solidFill>
                </a14:hiddenFill>
              </a:ext>
            </a:extLst>
          </p:spPr>
        </p:pic>
        <p:sp>
          <p:nvSpPr>
            <p:cNvPr id="24" name="Rectangle 23">
              <a:extLst>
                <a:ext uri="{FF2B5EF4-FFF2-40B4-BE49-F238E27FC236}">
                  <a16:creationId xmlns:a16="http://schemas.microsoft.com/office/drawing/2014/main" id="{EBF2BFB7-11BF-41E1-A6DF-0D54273EF5E3}"/>
                </a:ext>
              </a:extLst>
            </p:cNvPr>
            <p:cNvSpPr/>
            <p:nvPr/>
          </p:nvSpPr>
          <p:spPr>
            <a:xfrm>
              <a:off x="1671536" y="6280276"/>
              <a:ext cx="1737311" cy="473688"/>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0452338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Lst>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ontserrat Medium" panose="00000600000000000000" pitchFamily="2"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ontserrat" panose="00000500000000000000" pitchFamily="2" charset="0"/>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ontserrat" panose="00000500000000000000" pitchFamily="2" charset="0"/>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ontserrat" panose="00000500000000000000" pitchFamily="2"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4"/>
          </p:nvPr>
        </p:nvSpPr>
        <p:spPr>
          <a:xfrm>
            <a:off x="10558298" y="6324264"/>
            <a:ext cx="1052510" cy="365125"/>
          </a:xfrm>
          <a:prstGeom prst="rect">
            <a:avLst/>
          </a:prstGeom>
        </p:spPr>
        <p:txBody>
          <a:bodyPr vert="horz" lIns="91440" tIns="45720" rIns="91440" bIns="45720" rtlCol="0" anchor="ctr"/>
          <a:lstStyle>
            <a:lvl1pPr algn="r">
              <a:defRPr sz="1800">
                <a:solidFill>
                  <a:schemeClr val="tx1">
                    <a:lumMod val="50000"/>
                    <a:lumOff val="50000"/>
                  </a:schemeClr>
                </a:solidFill>
              </a:defRPr>
            </a:lvl1pPr>
          </a:lstStyle>
          <a:p>
            <a:fld id="{3A98EE3D-8CD1-4C3F-BD1C-C98C9596463C}" type="slidenum">
              <a:rPr lang="en-US" smtClean="0"/>
              <a:pPr/>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GB"/>
          </a:p>
        </p:txBody>
      </p:sp>
    </p:spTree>
    <p:extLst>
      <p:ext uri="{BB962C8B-B14F-4D97-AF65-F5344CB8AC3E}">
        <p14:creationId xmlns:p14="http://schemas.microsoft.com/office/powerpoint/2010/main" val="1998556382"/>
      </p:ext>
    </p:extLst>
  </p:cSld>
  <p:clrMap bg1="lt1" tx1="dk1" bg2="lt2" tx2="dk2" accent1="accent1" accent2="accent2" accent3="accent3" accent4="accent4" accent5="accent5" accent6="accent6" hlink="hlink" folHlink="folHlink"/>
  <p:sldLayoutIdLst>
    <p:sldLayoutId id="2147483661" r:id="rId1"/>
    <p:sldLayoutId id="2147483673" r:id="rId2"/>
    <p:sldLayoutId id="2147483674" r:id="rId3"/>
    <p:sldLayoutId id="2147483678" r:id="rId4"/>
  </p:sldLayoutIdLst>
  <p:hf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ontserrat Medium" panose="00000600000000000000" pitchFamily="2" charset="0"/>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ontserrat" panose="00000500000000000000" pitchFamily="2" charset="0"/>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ontserrat" panose="00000500000000000000" pitchFamily="2" charset="0"/>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ontserrat" panose="00000500000000000000" pitchFamily="2"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BDA7F08B-DC69-44D2-A6FE-BF959936A783}" type="datetime1">
              <a:rPr lang="en-US" smtClean="0"/>
              <a:t>8/18/26</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298" y="6324264"/>
            <a:ext cx="1052510" cy="365125"/>
          </a:xfrm>
          <a:prstGeom prst="rect">
            <a:avLst/>
          </a:prstGeom>
        </p:spPr>
        <p:txBody>
          <a:bodyPr vert="horz" lIns="91440" tIns="45720" rIns="91440" bIns="45720" rtlCol="0" anchor="ctr"/>
          <a:lstStyle>
            <a:lvl1pPr algn="r">
              <a:defRPr sz="1800">
                <a:solidFill>
                  <a:schemeClr val="tx1">
                    <a:lumMod val="50000"/>
                    <a:lumOff val="50000"/>
                  </a:schemeClr>
                </a:solidFill>
              </a:defRPr>
            </a:lvl1pPr>
          </a:lstStyle>
          <a:p>
            <a:fld id="{3A98EE3D-8CD1-4C3F-BD1C-C98C9596463C}" type="slidenum">
              <a:rPr lang="en-US" smtClean="0"/>
              <a:pPr/>
              <a:t>‹#›</a:t>
            </a:fld>
            <a:endParaRPr lang="en-US" dirty="0"/>
          </a:p>
        </p:txBody>
      </p:sp>
      <p:pic>
        <p:nvPicPr>
          <p:cNvPr id="7" name="Picture 6" descr="A picture containing sky&#10;&#10;Description automatically generated">
            <a:extLst>
              <a:ext uri="{FF2B5EF4-FFF2-40B4-BE49-F238E27FC236}">
                <a16:creationId xmlns:a16="http://schemas.microsoft.com/office/drawing/2014/main" id="{0D65E9D7-ECFE-4009-B240-989CFCFB9E9F}"/>
              </a:ext>
            </a:extLst>
          </p:cNvPr>
          <p:cNvPicPr>
            <a:picLocks noChangeAspect="1"/>
          </p:cNvPicPr>
          <p:nvPr/>
        </p:nvPicPr>
        <p:blipFill>
          <a:blip r:embed="rId4">
            <a:clrChange>
              <a:clrFrom>
                <a:srgbClr val="FFFFFF"/>
              </a:clrFrom>
              <a:clrTo>
                <a:srgbClr val="FFFFFF">
                  <a:alpha val="0"/>
                </a:srgbClr>
              </a:clrTo>
            </a:clrChange>
            <a:alphaModFix amt="50000"/>
            <a:extLst>
              <a:ext uri="{28A0092B-C50C-407E-A947-70E740481C1C}">
                <a14:useLocalDpi xmlns:a14="http://schemas.microsoft.com/office/drawing/2010/main" val="0"/>
              </a:ext>
            </a:extLst>
          </a:blip>
          <a:stretch>
            <a:fillRect/>
          </a:stretch>
        </p:blipFill>
        <p:spPr>
          <a:xfrm>
            <a:off x="173495" y="6173150"/>
            <a:ext cx="1721807" cy="572501"/>
          </a:xfrm>
          <a:prstGeom prst="rect">
            <a:avLst/>
          </a:prstGeom>
        </p:spPr>
      </p:pic>
      <p:pic>
        <p:nvPicPr>
          <p:cNvPr id="12" name="Picture 2" descr="https://lh3.googleusercontent.com/Fr3dOwter2QGzzNrnnzYM8A_Zrvwj6kmHRcRIBL-R53rvaBVA5PlwU-oZwI9vZi3T01NWg_ePdB3CD8u7WBZDROpbqPirx0xMsv2-4SxQt7BihTWMCQI1iCPSnW1go2GaLIL9lGoeJ0g">
            <a:extLst>
              <a:ext uri="{FF2B5EF4-FFF2-40B4-BE49-F238E27FC236}">
                <a16:creationId xmlns:a16="http://schemas.microsoft.com/office/drawing/2014/main" id="{8CF6059E-6023-4C05-91D5-54614744DA96}"/>
              </a:ext>
            </a:extLst>
          </p:cNvPr>
          <p:cNvPicPr>
            <a:picLocks noChangeAspect="1" noChangeArrowheads="1"/>
          </p:cNvPicPr>
          <p:nvPr/>
        </p:nvPicPr>
        <p:blipFill>
          <a:blip r:embed="rId5">
            <a:lum bright="70000" contrast="-70000"/>
            <a:extLst>
              <a:ext uri="{28A0092B-C50C-407E-A947-70E740481C1C}">
                <a14:useLocalDpi xmlns:a14="http://schemas.microsoft.com/office/drawing/2010/main" val="0"/>
              </a:ext>
            </a:extLst>
          </a:blip>
          <a:srcRect/>
          <a:stretch>
            <a:fillRect/>
          </a:stretch>
        </p:blipFill>
        <p:spPr bwMode="auto">
          <a:xfrm>
            <a:off x="1984502" y="6150052"/>
            <a:ext cx="1235649" cy="61869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Berkeley Lab Masterbrand Logo">
            <a:extLst>
              <a:ext uri="{FF2B5EF4-FFF2-40B4-BE49-F238E27FC236}">
                <a16:creationId xmlns:a16="http://schemas.microsoft.com/office/drawing/2014/main" id="{EEEE98C5-D05D-4E6F-B184-59F651FCB06F}"/>
              </a:ext>
            </a:extLst>
          </p:cNvPr>
          <p:cNvPicPr>
            <a:picLocks noChangeAspect="1" noChangeArrowheads="1"/>
          </p:cNvPicPr>
          <p:nvPr/>
        </p:nvPicPr>
        <p:blipFill rotWithShape="1">
          <a:blip r:embed="rId6">
            <a:lum bright="70000" contrast="-70000"/>
            <a:extLst>
              <a:ext uri="{28A0092B-C50C-407E-A947-70E740481C1C}">
                <a14:useLocalDpi xmlns:a14="http://schemas.microsoft.com/office/drawing/2010/main" val="0"/>
              </a:ext>
            </a:extLst>
          </a:blip>
          <a:srcRect r="16837" b="35571"/>
          <a:stretch/>
        </p:blipFill>
        <p:spPr bwMode="auto">
          <a:xfrm>
            <a:off x="3457576" y="6275840"/>
            <a:ext cx="1885950" cy="46618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E87E39D4-F314-415A-8046-BAA4A2D06A28}"/>
              </a:ext>
            </a:extLst>
          </p:cNvPr>
          <p:cNvSpPr/>
          <p:nvPr/>
        </p:nvSpPr>
        <p:spPr>
          <a:xfrm>
            <a:off x="6042881" y="6324264"/>
            <a:ext cx="4991366" cy="369332"/>
          </a:xfrm>
          <a:prstGeom prst="rect">
            <a:avLst/>
          </a:prstGeom>
        </p:spPr>
        <p:txBody>
          <a:bodyPr wrap="none">
            <a:spAutoFit/>
          </a:bodyPr>
          <a:lstStyle/>
          <a:p>
            <a:r>
              <a:rPr lang="en-US" sz="1800" dirty="0">
                <a:solidFill>
                  <a:schemeClr val="tx1">
                    <a:lumMod val="50000"/>
                    <a:lumOff val="50000"/>
                  </a:schemeClr>
                </a:solidFill>
              </a:rPr>
              <a:t>EP-IT Data Science Seminar, CERN, 18 MAY 2022</a:t>
            </a:r>
            <a:endParaRPr lang="en-AU" dirty="0">
              <a:solidFill>
                <a:schemeClr val="tx1">
                  <a:lumMod val="50000"/>
                  <a:lumOff val="50000"/>
                </a:schemeClr>
              </a:solidFill>
            </a:endParaRPr>
          </a:p>
        </p:txBody>
      </p:sp>
    </p:spTree>
    <p:extLst>
      <p:ext uri="{BB962C8B-B14F-4D97-AF65-F5344CB8AC3E}">
        <p14:creationId xmlns:p14="http://schemas.microsoft.com/office/powerpoint/2010/main" val="3969418550"/>
      </p:ext>
    </p:extLst>
  </p:cSld>
  <p:clrMap bg1="lt1" tx1="dk1" bg2="lt2" tx2="dk2" accent1="accent1" accent2="accent2" accent3="accent3" accent4="accent4" accent5="accent5" accent6="accent6" hlink="hlink" folHlink="folHlink"/>
  <p:sldLayoutIdLst>
    <p:sldLayoutId id="2147483676" r:id="rId1"/>
    <p:sldLayoutId id="2147483677" r:id="rId2"/>
  </p:sldLayoutIdLst>
  <p:hf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8.gi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4.org&amp;utm_campaign=index&amp;utm_content=origi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1037A-35B5-6C53-37D8-6F29457C7F8A}"/>
              </a:ext>
            </a:extLst>
          </p:cNvPr>
          <p:cNvSpPr>
            <a:spLocks noGrp="1"/>
          </p:cNvSpPr>
          <p:nvPr>
            <p:ph type="ctrTitle"/>
          </p:nvPr>
        </p:nvSpPr>
        <p:spPr>
          <a:xfrm>
            <a:off x="247083" y="2066987"/>
            <a:ext cx="6171301" cy="1475013"/>
          </a:xfrm>
        </p:spPr>
        <p:txBody>
          <a:bodyPr>
            <a:noAutofit/>
          </a:bodyPr>
          <a:lstStyle/>
          <a:p>
            <a:r>
              <a:rPr lang="en-AU" sz="4000" dirty="0"/>
              <a:t>Next token prediction for arbitrary particle physics tasks</a:t>
            </a:r>
            <a:endParaRPr lang="da-DK" sz="4000" dirty="0"/>
          </a:p>
        </p:txBody>
      </p:sp>
      <p:sp>
        <p:nvSpPr>
          <p:cNvPr id="5" name="TextBox 4">
            <a:extLst>
              <a:ext uri="{FF2B5EF4-FFF2-40B4-BE49-F238E27FC236}">
                <a16:creationId xmlns:a16="http://schemas.microsoft.com/office/drawing/2014/main" id="{3C824C15-B6BC-3FF5-CFC8-F79C4B2EFA11}"/>
              </a:ext>
            </a:extLst>
          </p:cNvPr>
          <p:cNvSpPr txBox="1"/>
          <p:nvPr/>
        </p:nvSpPr>
        <p:spPr>
          <a:xfrm>
            <a:off x="458098" y="4053506"/>
            <a:ext cx="5580751" cy="584775"/>
          </a:xfrm>
          <a:prstGeom prst="rect">
            <a:avLst/>
          </a:prstGeom>
          <a:noFill/>
        </p:spPr>
        <p:txBody>
          <a:bodyPr wrap="square" rtlCol="0">
            <a:spAutoFit/>
          </a:bodyPr>
          <a:lstStyle/>
          <a:p>
            <a:r>
              <a:rPr lang="en-AU" dirty="0">
                <a:solidFill>
                  <a:schemeClr val="tx1">
                    <a:lumMod val="50000"/>
                    <a:lumOff val="50000"/>
                  </a:schemeClr>
                </a:solidFill>
                <a:latin typeface="Montserrat" panose="00000500000000000000" pitchFamily="2" charset="0"/>
              </a:rPr>
              <a:t>Daniel Murnane</a:t>
            </a:r>
          </a:p>
          <a:p>
            <a:r>
              <a:rPr lang="en-AU" sz="1400" dirty="0">
                <a:solidFill>
                  <a:schemeClr val="tx1">
                    <a:lumMod val="50000"/>
                    <a:lumOff val="50000"/>
                  </a:schemeClr>
                </a:solidFill>
                <a:latin typeface="Montserrat" panose="00000500000000000000" pitchFamily="2" charset="0"/>
              </a:rPr>
              <a:t>Niels Bohr Institute, University of Copenhagen</a:t>
            </a:r>
            <a:endParaRPr lang="da-DK" sz="1400" dirty="0">
              <a:solidFill>
                <a:schemeClr val="tx1">
                  <a:lumMod val="50000"/>
                  <a:lumOff val="50000"/>
                </a:schemeClr>
              </a:solidFill>
              <a:latin typeface="Montserrat" panose="00000500000000000000" pitchFamily="2" charset="0"/>
            </a:endParaRPr>
          </a:p>
        </p:txBody>
      </p:sp>
    </p:spTree>
    <p:extLst>
      <p:ext uri="{BB962C8B-B14F-4D97-AF65-F5344CB8AC3E}">
        <p14:creationId xmlns:p14="http://schemas.microsoft.com/office/powerpoint/2010/main" val="3034174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2955EB0-28AF-36D6-BA91-66FA1D6A7213}"/>
              </a:ext>
            </a:extLst>
          </p:cNvPr>
          <p:cNvSpPr>
            <a:spLocks noGrp="1"/>
          </p:cNvSpPr>
          <p:nvPr>
            <p:ph type="title"/>
          </p:nvPr>
        </p:nvSpPr>
        <p:spPr>
          <a:xfrm>
            <a:off x="581193" y="1679575"/>
            <a:ext cx="6813029" cy="2147467"/>
          </a:xfrm>
        </p:spPr>
        <p:txBody>
          <a:bodyPr anchor="b">
            <a:normAutofit/>
          </a:bodyPr>
          <a:lstStyle/>
          <a:p>
            <a:r>
              <a:rPr lang="en-AU" dirty="0"/>
              <a:t>Building a generalist physics model</a:t>
            </a:r>
            <a:endParaRPr lang="da-DK" dirty="0"/>
          </a:p>
        </p:txBody>
      </p:sp>
      <p:sp>
        <p:nvSpPr>
          <p:cNvPr id="2" name="Slide Number Placeholder 1" hidden="1">
            <a:extLst>
              <a:ext uri="{FF2B5EF4-FFF2-40B4-BE49-F238E27FC236}">
                <a16:creationId xmlns:a16="http://schemas.microsoft.com/office/drawing/2014/main" id="{8E7EA84D-0727-3AC7-030B-5352AB1AA9E0}"/>
              </a:ext>
            </a:extLst>
          </p:cNvPr>
          <p:cNvSpPr>
            <a:spLocks noGrp="1"/>
          </p:cNvSpPr>
          <p:nvPr>
            <p:ph type="sldNum" sz="quarter" idx="12"/>
          </p:nvPr>
        </p:nvSpPr>
        <p:spPr/>
        <p:txBody>
          <a:bodyPr/>
          <a:lstStyle/>
          <a:p>
            <a:pPr>
              <a:spcAft>
                <a:spcPts val="600"/>
              </a:spcAft>
            </a:pPr>
            <a:fld id="{3A98EE3D-8CD1-4C3F-BD1C-C98C9596463C}" type="slidenum">
              <a:rPr lang="en-US" smtClean="0"/>
              <a:pPr>
                <a:spcAft>
                  <a:spcPts val="600"/>
                </a:spcAft>
              </a:pPr>
              <a:t>10</a:t>
            </a:fld>
            <a:endParaRPr lang="en-US" dirty="0"/>
          </a:p>
        </p:txBody>
      </p:sp>
      <p:sp>
        <p:nvSpPr>
          <p:cNvPr id="6" name="Text Placeholder 5">
            <a:extLst>
              <a:ext uri="{FF2B5EF4-FFF2-40B4-BE49-F238E27FC236}">
                <a16:creationId xmlns:a16="http://schemas.microsoft.com/office/drawing/2014/main" id="{AEC2468D-6518-B36C-46C6-C4A76D1D2668}"/>
              </a:ext>
            </a:extLst>
          </p:cNvPr>
          <p:cNvSpPr>
            <a:spLocks noGrp="1"/>
          </p:cNvSpPr>
          <p:nvPr>
            <p:ph type="body" idx="1"/>
          </p:nvPr>
        </p:nvSpPr>
        <p:spPr/>
        <p:txBody>
          <a:bodyPr/>
          <a:lstStyle/>
          <a:p>
            <a:r>
              <a:rPr lang="en-US" dirty="0"/>
              <a:t>Work based on upcoming pre-print </a:t>
            </a:r>
            <a:r>
              <a:rPr lang="en-US" dirty="0">
                <a:sym typeface="Wingdings" pitchFamily="2" charset="2"/>
              </a:rPr>
              <a:t></a:t>
            </a:r>
            <a:endParaRPr lang="en-US" dirty="0"/>
          </a:p>
        </p:txBody>
      </p:sp>
      <p:pic>
        <p:nvPicPr>
          <p:cNvPr id="7" name="Picture 6">
            <a:extLst>
              <a:ext uri="{FF2B5EF4-FFF2-40B4-BE49-F238E27FC236}">
                <a16:creationId xmlns:a16="http://schemas.microsoft.com/office/drawing/2014/main" id="{9DB5A8B8-B80A-B0A5-A252-394F9FCD755B}"/>
              </a:ext>
            </a:extLst>
          </p:cNvPr>
          <p:cNvPicPr>
            <a:picLocks noChangeAspect="1"/>
          </p:cNvPicPr>
          <p:nvPr/>
        </p:nvPicPr>
        <p:blipFill>
          <a:blip r:embed="rId3"/>
          <a:stretch>
            <a:fillRect/>
          </a:stretch>
        </p:blipFill>
        <p:spPr>
          <a:xfrm>
            <a:off x="6951411" y="1300228"/>
            <a:ext cx="4659396" cy="29061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51342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AF4ACC-A4C2-5BDA-D234-498235956B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61E54E-9EAE-B8C3-9F36-716EF9A81BD4}"/>
              </a:ext>
            </a:extLst>
          </p:cNvPr>
          <p:cNvSpPr>
            <a:spLocks noGrp="1"/>
          </p:cNvSpPr>
          <p:nvPr>
            <p:ph type="title"/>
          </p:nvPr>
        </p:nvSpPr>
        <p:spPr/>
        <p:txBody>
          <a:bodyPr/>
          <a:lstStyle/>
          <a:p>
            <a:r>
              <a:rPr lang="en-US" dirty="0"/>
              <a:t>Data &amp; </a:t>
            </a:r>
            <a:r>
              <a:rPr lang="en-US" dirty="0" err="1"/>
              <a:t>Tokenisation</a:t>
            </a:r>
            <a:endParaRPr lang="en-US" dirty="0"/>
          </a:p>
        </p:txBody>
      </p:sp>
      <p:pic>
        <p:nvPicPr>
          <p:cNvPr id="6" name="Content Placeholder 5">
            <a:extLst>
              <a:ext uri="{FF2B5EF4-FFF2-40B4-BE49-F238E27FC236}">
                <a16:creationId xmlns:a16="http://schemas.microsoft.com/office/drawing/2014/main" id="{04A57F6C-FE68-803D-2ED8-204418D800C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92851" y="1784350"/>
            <a:ext cx="7476067" cy="4205288"/>
          </a:xfrm>
          <a:prstGeom prst="rect">
            <a:avLst/>
          </a:prstGeom>
        </p:spPr>
      </p:pic>
      <p:sp>
        <p:nvSpPr>
          <p:cNvPr id="7" name="Content Placeholder 2">
            <a:extLst>
              <a:ext uri="{FF2B5EF4-FFF2-40B4-BE49-F238E27FC236}">
                <a16:creationId xmlns:a16="http://schemas.microsoft.com/office/drawing/2014/main" id="{404EE77A-8E60-8408-E243-DCDAC9FC125A}"/>
              </a:ext>
            </a:extLst>
          </p:cNvPr>
          <p:cNvSpPr txBox="1">
            <a:spLocks/>
          </p:cNvSpPr>
          <p:nvPr/>
        </p:nvSpPr>
        <p:spPr>
          <a:xfrm>
            <a:off x="391886" y="1591732"/>
            <a:ext cx="3309258" cy="4205287"/>
          </a:xfrm>
          <a:prstGeom prst="rect">
            <a:avLst/>
          </a:prstGeom>
        </p:spPr>
        <p:txBody>
          <a:bodyPr vert="horz" lIns="91440" tIns="45720" rIns="91440" bIns="45720" rtlCol="0" anchor="ctr">
            <a:normAutofit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ontserrat" panose="00000500000000000000" pitchFamily="2" charset="0"/>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ontserrat" panose="00000500000000000000" pitchFamily="2" charset="0"/>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ontserrat" panose="00000500000000000000" pitchFamily="2"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Data is simulated in the simplified COCOA detector geometry (calorimeter full sim, tracker fast sim)</a:t>
            </a:r>
          </a:p>
          <a:p>
            <a:r>
              <a:rPr lang="en-US" dirty="0"/>
              <a:t>100M jets</a:t>
            </a:r>
          </a:p>
          <a:p>
            <a:r>
              <a:rPr lang="en-US" dirty="0"/>
              <a:t>7 modalities: tracks, </a:t>
            </a:r>
            <a:r>
              <a:rPr lang="en-US" dirty="0" err="1"/>
              <a:t>topoclusters</a:t>
            </a:r>
            <a:r>
              <a:rPr lang="en-US" dirty="0"/>
              <a:t>, truth particles, </a:t>
            </a:r>
            <a:r>
              <a:rPr lang="en-US" dirty="0" err="1"/>
              <a:t>reco</a:t>
            </a:r>
            <a:r>
              <a:rPr lang="en-US" dirty="0"/>
              <a:t> particles (from </a:t>
            </a:r>
            <a:r>
              <a:rPr lang="en-US" dirty="0" err="1"/>
              <a:t>HGPFlow</a:t>
            </a:r>
            <a:r>
              <a:rPr lang="en-US" dirty="0"/>
              <a:t>), cell energies, jet-level features, reconstructed cells (for calibration)</a:t>
            </a:r>
          </a:p>
          <a:p>
            <a:r>
              <a:rPr lang="en-US" dirty="0" err="1"/>
              <a:t>Tokenise</a:t>
            </a:r>
            <a:r>
              <a:rPr lang="en-US" dirty="0"/>
              <a:t> with RVQ-VAE</a:t>
            </a:r>
          </a:p>
        </p:txBody>
      </p:sp>
    </p:spTree>
    <p:extLst>
      <p:ext uri="{BB962C8B-B14F-4D97-AF65-F5344CB8AC3E}">
        <p14:creationId xmlns:p14="http://schemas.microsoft.com/office/powerpoint/2010/main" val="5629825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3C38D-7BF3-620D-2F64-E7ABB063C9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14DD09-F573-52F9-9FBC-98EC878501C0}"/>
              </a:ext>
            </a:extLst>
          </p:cNvPr>
          <p:cNvSpPr>
            <a:spLocks noGrp="1"/>
          </p:cNvSpPr>
          <p:nvPr>
            <p:ph type="title"/>
          </p:nvPr>
        </p:nvSpPr>
        <p:spPr/>
        <p:txBody>
          <a:bodyPr/>
          <a:lstStyle/>
          <a:p>
            <a:r>
              <a:rPr lang="en-US" dirty="0"/>
              <a:t>Defining tasks</a:t>
            </a:r>
          </a:p>
        </p:txBody>
      </p:sp>
      <p:sp>
        <p:nvSpPr>
          <p:cNvPr id="3" name="Content Placeholder 2">
            <a:extLst>
              <a:ext uri="{FF2B5EF4-FFF2-40B4-BE49-F238E27FC236}">
                <a16:creationId xmlns:a16="http://schemas.microsoft.com/office/drawing/2014/main" id="{BE6ADF76-10F3-38A5-2932-9A1EEF04FD7B}"/>
              </a:ext>
            </a:extLst>
          </p:cNvPr>
          <p:cNvSpPr>
            <a:spLocks noGrp="1"/>
          </p:cNvSpPr>
          <p:nvPr>
            <p:ph idx="1"/>
          </p:nvPr>
        </p:nvSpPr>
        <p:spPr>
          <a:xfrm>
            <a:off x="581193" y="1591733"/>
            <a:ext cx="11029615" cy="3081867"/>
          </a:xfrm>
        </p:spPr>
        <p:txBody>
          <a:bodyPr>
            <a:normAutofit/>
          </a:bodyPr>
          <a:lstStyle/>
          <a:p>
            <a:r>
              <a:rPr lang="en-US" dirty="0"/>
              <a:t>We propose two ways to define tasks, which depend on how we decode and sample a sequence…</a:t>
            </a:r>
          </a:p>
          <a:p>
            <a:r>
              <a:rPr lang="en-US" dirty="0"/>
              <a:t>We can decode and sample </a:t>
            </a:r>
            <a:r>
              <a:rPr lang="en-US" b="1" dirty="0"/>
              <a:t>in parallel</a:t>
            </a:r>
            <a:r>
              <a:rPr lang="en-US" dirty="0"/>
              <a:t>: All tokens produced at the same time. In that case, we have a ”cardinality” (length) head to predict how many of each modality should be produced first, then we decode that many of each</a:t>
            </a:r>
          </a:p>
          <a:p>
            <a:r>
              <a:rPr lang="en-US" dirty="0"/>
              <a:t>We can decode and sample </a:t>
            </a:r>
            <a:r>
              <a:rPr lang="en-US" b="1" dirty="0"/>
              <a:t>autoregressively</a:t>
            </a:r>
            <a:r>
              <a:rPr lang="en-US" dirty="0"/>
              <a:t>: Produce one token at a time, conditioned on all previous input and output tokens. In that case, learn when to switch modalities, and finish the task, with dedicated modality and EOS tokens</a:t>
            </a:r>
          </a:p>
          <a:p>
            <a:r>
              <a:rPr lang="en-US" dirty="0"/>
              <a:t>A header then “prompts” the model for the modalities we want to receive</a:t>
            </a:r>
          </a:p>
        </p:txBody>
      </p:sp>
      <p:pic>
        <p:nvPicPr>
          <p:cNvPr id="4" name="Picture 3">
            <a:extLst>
              <a:ext uri="{FF2B5EF4-FFF2-40B4-BE49-F238E27FC236}">
                <a16:creationId xmlns:a16="http://schemas.microsoft.com/office/drawing/2014/main" id="{56D9D584-12A2-0892-A00E-BA93C8F64286}"/>
              </a:ext>
            </a:extLst>
          </p:cNvPr>
          <p:cNvPicPr>
            <a:picLocks noChangeAspect="1"/>
          </p:cNvPicPr>
          <p:nvPr/>
        </p:nvPicPr>
        <p:blipFill>
          <a:blip r:embed="rId2"/>
          <a:stretch>
            <a:fillRect/>
          </a:stretch>
        </p:blipFill>
        <p:spPr>
          <a:xfrm>
            <a:off x="1819295" y="5022008"/>
            <a:ext cx="9111171" cy="949813"/>
          </a:xfrm>
          <a:prstGeom prst="rect">
            <a:avLst/>
          </a:prstGeom>
        </p:spPr>
      </p:pic>
    </p:spTree>
    <p:extLst>
      <p:ext uri="{BB962C8B-B14F-4D97-AF65-F5344CB8AC3E}">
        <p14:creationId xmlns:p14="http://schemas.microsoft.com/office/powerpoint/2010/main" val="3560526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9004D-ABA2-2A4B-58CE-6F17456927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D901CA-1195-8635-442B-BE64DECFA8A7}"/>
              </a:ext>
            </a:extLst>
          </p:cNvPr>
          <p:cNvSpPr>
            <a:spLocks noGrp="1"/>
          </p:cNvSpPr>
          <p:nvPr>
            <p:ph type="title"/>
          </p:nvPr>
        </p:nvSpPr>
        <p:spPr/>
        <p:txBody>
          <a:bodyPr/>
          <a:lstStyle/>
          <a:p>
            <a:r>
              <a:rPr lang="en-US" dirty="0"/>
              <a:t>Choosing an architecture</a:t>
            </a:r>
          </a:p>
        </p:txBody>
      </p:sp>
      <p:sp>
        <p:nvSpPr>
          <p:cNvPr id="3" name="Content Placeholder 2">
            <a:extLst>
              <a:ext uri="{FF2B5EF4-FFF2-40B4-BE49-F238E27FC236}">
                <a16:creationId xmlns:a16="http://schemas.microsoft.com/office/drawing/2014/main" id="{2CA008CB-5A4E-1724-1E4A-AB5BF8841535}"/>
              </a:ext>
            </a:extLst>
          </p:cNvPr>
          <p:cNvSpPr>
            <a:spLocks noGrp="1"/>
          </p:cNvSpPr>
          <p:nvPr>
            <p:ph idx="1"/>
          </p:nvPr>
        </p:nvSpPr>
        <p:spPr>
          <a:xfrm>
            <a:off x="581194" y="1860804"/>
            <a:ext cx="5119696" cy="1040440"/>
          </a:xfrm>
        </p:spPr>
        <p:txBody>
          <a:bodyPr/>
          <a:lstStyle/>
          <a:p>
            <a:r>
              <a:rPr lang="en-US" dirty="0"/>
              <a:t>Parallel architecture based on 4M model from Apple AI Research group (call it </a:t>
            </a:r>
            <a:r>
              <a:rPr lang="en-US" i="1" dirty="0"/>
              <a:t>HEP4M</a:t>
            </a:r>
            <a:r>
              <a:rPr lang="en-US" dirty="0"/>
              <a:t>)</a:t>
            </a:r>
          </a:p>
        </p:txBody>
      </p:sp>
      <p:pic>
        <p:nvPicPr>
          <p:cNvPr id="4" name="Picture 3">
            <a:extLst>
              <a:ext uri="{FF2B5EF4-FFF2-40B4-BE49-F238E27FC236}">
                <a16:creationId xmlns:a16="http://schemas.microsoft.com/office/drawing/2014/main" id="{93499040-8DC2-2F91-C165-8D9BA8F1E91A}"/>
              </a:ext>
            </a:extLst>
          </p:cNvPr>
          <p:cNvPicPr>
            <a:picLocks noChangeAspect="1"/>
          </p:cNvPicPr>
          <p:nvPr/>
        </p:nvPicPr>
        <p:blipFill>
          <a:blip r:embed="rId2"/>
          <a:stretch>
            <a:fillRect/>
          </a:stretch>
        </p:blipFill>
        <p:spPr>
          <a:xfrm>
            <a:off x="787400" y="3429000"/>
            <a:ext cx="4607666" cy="2144875"/>
          </a:xfrm>
          <a:prstGeom prst="rect">
            <a:avLst/>
          </a:prstGeom>
        </p:spPr>
      </p:pic>
      <p:sp>
        <p:nvSpPr>
          <p:cNvPr id="5" name="Content Placeholder 2">
            <a:extLst>
              <a:ext uri="{FF2B5EF4-FFF2-40B4-BE49-F238E27FC236}">
                <a16:creationId xmlns:a16="http://schemas.microsoft.com/office/drawing/2014/main" id="{95CBC251-A251-4483-A99B-96CAE1CE3A95}"/>
              </a:ext>
            </a:extLst>
          </p:cNvPr>
          <p:cNvSpPr txBox="1">
            <a:spLocks/>
          </p:cNvSpPr>
          <p:nvPr/>
        </p:nvSpPr>
        <p:spPr>
          <a:xfrm>
            <a:off x="6351799" y="1860804"/>
            <a:ext cx="5119696" cy="1040440"/>
          </a:xfrm>
          <a:prstGeom prst="rect">
            <a:avLst/>
          </a:prstGeom>
        </p:spPr>
        <p:txBody>
          <a:bodyPr vert="horz" lIns="91440" tIns="45720" rIns="91440" bIns="45720" rtlCol="0" anchor="ctr">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ontserrat" panose="00000500000000000000" pitchFamily="2" charset="0"/>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ontserrat" panose="00000500000000000000" pitchFamily="2" charset="0"/>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ontserrat" panose="00000500000000000000" pitchFamily="2"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Autoregressive architecture based on </a:t>
            </a:r>
            <a:r>
              <a:rPr lang="en-US" dirty="0" err="1"/>
              <a:t>nanoGPT</a:t>
            </a:r>
            <a:r>
              <a:rPr lang="en-US" dirty="0"/>
              <a:t> (call it </a:t>
            </a:r>
            <a:r>
              <a:rPr lang="en-US" i="1" dirty="0" err="1"/>
              <a:t>nanoHEP</a:t>
            </a:r>
            <a:r>
              <a:rPr lang="en-US" i="1" dirty="0"/>
              <a:t>)</a:t>
            </a:r>
            <a:r>
              <a:rPr lang="en-US" dirty="0"/>
              <a:t> </a:t>
            </a:r>
          </a:p>
        </p:txBody>
      </p:sp>
      <p:sp>
        <p:nvSpPr>
          <p:cNvPr id="6" name="Rectangle 5">
            <a:extLst>
              <a:ext uri="{FF2B5EF4-FFF2-40B4-BE49-F238E27FC236}">
                <a16:creationId xmlns:a16="http://schemas.microsoft.com/office/drawing/2014/main" id="{BFF69267-DB52-2C81-99C6-CDF76A41682E}"/>
              </a:ext>
            </a:extLst>
          </p:cNvPr>
          <p:cNvSpPr/>
          <p:nvPr/>
        </p:nvSpPr>
        <p:spPr>
          <a:xfrm>
            <a:off x="1975449" y="5124091"/>
            <a:ext cx="871268" cy="3364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25E21A2C-AD3B-D405-EF66-CA21472BEE87}"/>
              </a:ext>
            </a:extLst>
          </p:cNvPr>
          <p:cNvPicPr>
            <a:picLocks noChangeAspect="1"/>
          </p:cNvPicPr>
          <p:nvPr/>
        </p:nvPicPr>
        <p:blipFill>
          <a:blip r:embed="rId3"/>
          <a:stretch>
            <a:fillRect/>
          </a:stretch>
        </p:blipFill>
        <p:spPr>
          <a:xfrm>
            <a:off x="6491112" y="2901244"/>
            <a:ext cx="4415413" cy="2938054"/>
          </a:xfrm>
          <a:prstGeom prst="rect">
            <a:avLst/>
          </a:prstGeom>
        </p:spPr>
      </p:pic>
    </p:spTree>
    <p:extLst>
      <p:ext uri="{BB962C8B-B14F-4D97-AF65-F5344CB8AC3E}">
        <p14:creationId xmlns:p14="http://schemas.microsoft.com/office/powerpoint/2010/main" val="2207853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41705-19D9-FDCC-2332-CE43146B19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1501C-CBB6-533D-17EF-98D81C4267BF}"/>
              </a:ext>
            </a:extLst>
          </p:cNvPr>
          <p:cNvSpPr>
            <a:spLocks noGrp="1"/>
          </p:cNvSpPr>
          <p:nvPr>
            <p:ph type="title"/>
          </p:nvPr>
        </p:nvSpPr>
        <p:spPr>
          <a:xfrm>
            <a:off x="581192" y="702156"/>
            <a:ext cx="11029616" cy="1012344"/>
          </a:xfrm>
        </p:spPr>
        <p:txBody>
          <a:bodyPr>
            <a:normAutofit/>
          </a:bodyPr>
          <a:lstStyle/>
          <a:p>
            <a:r>
              <a:rPr lang="en-US" dirty="0"/>
              <a:t>Sample tasks</a:t>
            </a:r>
            <a:br>
              <a:rPr lang="en-US" dirty="0"/>
            </a:br>
            <a:r>
              <a:rPr lang="en-US" dirty="0">
                <a:solidFill>
                  <a:schemeClr val="tx1">
                    <a:lumMod val="50000"/>
                    <a:lumOff val="50000"/>
                  </a:schemeClr>
                </a:solidFill>
              </a:rPr>
              <a:t>Particle Flow Reconstruction</a:t>
            </a:r>
          </a:p>
        </p:txBody>
      </p:sp>
      <p:sp>
        <p:nvSpPr>
          <p:cNvPr id="3" name="Content Placeholder 2">
            <a:extLst>
              <a:ext uri="{FF2B5EF4-FFF2-40B4-BE49-F238E27FC236}">
                <a16:creationId xmlns:a16="http://schemas.microsoft.com/office/drawing/2014/main" id="{B0360DA9-0637-988B-D0D8-6325E84B59AC}"/>
              </a:ext>
            </a:extLst>
          </p:cNvPr>
          <p:cNvSpPr>
            <a:spLocks noGrp="1"/>
          </p:cNvSpPr>
          <p:nvPr>
            <p:ph idx="1"/>
          </p:nvPr>
        </p:nvSpPr>
        <p:spPr>
          <a:xfrm>
            <a:off x="581193" y="2810618"/>
            <a:ext cx="4262950" cy="3254902"/>
          </a:xfrm>
        </p:spPr>
        <p:txBody>
          <a:bodyPr>
            <a:normAutofit fontScale="85000" lnSpcReduction="10000"/>
          </a:bodyPr>
          <a:lstStyle/>
          <a:p>
            <a:r>
              <a:rPr lang="en-US" dirty="0"/>
              <a:t>Particle flow is a nice task: High impact, well-defined, low-cardinality, with great baseline model</a:t>
            </a:r>
          </a:p>
          <a:p>
            <a:r>
              <a:rPr lang="en-US" dirty="0" err="1"/>
              <a:t>HGPFlow</a:t>
            </a:r>
            <a:r>
              <a:rPr lang="en-US" dirty="0"/>
              <a:t> is a current contender for </a:t>
            </a:r>
            <a:r>
              <a:rPr lang="en-US" dirty="0" err="1"/>
              <a:t>pflow</a:t>
            </a:r>
            <a:r>
              <a:rPr lang="en-US" dirty="0"/>
              <a:t> inside ATLAS – current state-of-the-art</a:t>
            </a:r>
          </a:p>
          <a:p>
            <a:r>
              <a:rPr lang="en-US" dirty="0"/>
              <a:t>Contains several physics-based heuristics (e.g. conservation of energy)</a:t>
            </a:r>
          </a:p>
          <a:p>
            <a:r>
              <a:rPr lang="en-US" dirty="0"/>
              <a:t>HEP4M is competitive</a:t>
            </a:r>
          </a:p>
          <a:p>
            <a:r>
              <a:rPr lang="en-US" dirty="0" err="1"/>
              <a:t>NanoHEP</a:t>
            </a:r>
            <a:r>
              <a:rPr lang="en-US" dirty="0"/>
              <a:t> outperforms</a:t>
            </a:r>
          </a:p>
          <a:p>
            <a:r>
              <a:rPr lang="en-US" dirty="0"/>
              <a:t>Both are simply “filling in the blank”</a:t>
            </a:r>
          </a:p>
        </p:txBody>
      </p:sp>
      <p:pic>
        <p:nvPicPr>
          <p:cNvPr id="4" name="Picture 3">
            <a:extLst>
              <a:ext uri="{FF2B5EF4-FFF2-40B4-BE49-F238E27FC236}">
                <a16:creationId xmlns:a16="http://schemas.microsoft.com/office/drawing/2014/main" id="{558902F9-40C9-8F14-3A31-BFDF45B65D47}"/>
              </a:ext>
            </a:extLst>
          </p:cNvPr>
          <p:cNvPicPr>
            <a:picLocks noChangeAspect="1"/>
          </p:cNvPicPr>
          <p:nvPr/>
        </p:nvPicPr>
        <p:blipFill>
          <a:blip r:embed="rId2"/>
          <a:stretch>
            <a:fillRect/>
          </a:stretch>
        </p:blipFill>
        <p:spPr>
          <a:xfrm>
            <a:off x="1540414" y="1860804"/>
            <a:ext cx="9111171" cy="949813"/>
          </a:xfrm>
          <a:prstGeom prst="rect">
            <a:avLst/>
          </a:prstGeom>
        </p:spPr>
      </p:pic>
      <p:pic>
        <p:nvPicPr>
          <p:cNvPr id="5" name="Picture 4">
            <a:extLst>
              <a:ext uri="{FF2B5EF4-FFF2-40B4-BE49-F238E27FC236}">
                <a16:creationId xmlns:a16="http://schemas.microsoft.com/office/drawing/2014/main" id="{EA892299-60A7-0737-3080-3B6495185E35}"/>
              </a:ext>
            </a:extLst>
          </p:cNvPr>
          <p:cNvPicPr>
            <a:picLocks noChangeAspect="1"/>
          </p:cNvPicPr>
          <p:nvPr/>
        </p:nvPicPr>
        <p:blipFill>
          <a:blip r:embed="rId3"/>
          <a:stretch>
            <a:fillRect/>
          </a:stretch>
        </p:blipFill>
        <p:spPr>
          <a:xfrm>
            <a:off x="5334000" y="3012436"/>
            <a:ext cx="5823856" cy="3301104"/>
          </a:xfrm>
          <a:prstGeom prst="rect">
            <a:avLst/>
          </a:prstGeom>
        </p:spPr>
      </p:pic>
    </p:spTree>
    <p:extLst>
      <p:ext uri="{BB962C8B-B14F-4D97-AF65-F5344CB8AC3E}">
        <p14:creationId xmlns:p14="http://schemas.microsoft.com/office/powerpoint/2010/main" val="870923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8DDD00-AA1B-F434-1048-CBCEAE3057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B62EDA-5669-1C39-410C-D05D6743DDF6}"/>
              </a:ext>
            </a:extLst>
          </p:cNvPr>
          <p:cNvSpPr>
            <a:spLocks noGrp="1"/>
          </p:cNvSpPr>
          <p:nvPr>
            <p:ph type="title"/>
          </p:nvPr>
        </p:nvSpPr>
        <p:spPr>
          <a:xfrm>
            <a:off x="581192" y="702156"/>
            <a:ext cx="11029616" cy="1012344"/>
          </a:xfrm>
        </p:spPr>
        <p:txBody>
          <a:bodyPr>
            <a:normAutofit/>
          </a:bodyPr>
          <a:lstStyle/>
          <a:p>
            <a:r>
              <a:rPr lang="en-US" dirty="0"/>
              <a:t>Sample tasks</a:t>
            </a:r>
            <a:br>
              <a:rPr lang="en-US" dirty="0"/>
            </a:br>
            <a:r>
              <a:rPr lang="en-US" dirty="0">
                <a:solidFill>
                  <a:schemeClr val="tx1">
                    <a:lumMod val="50000"/>
                    <a:lumOff val="50000"/>
                  </a:schemeClr>
                </a:solidFill>
              </a:rPr>
              <a:t>Detector Simulation</a:t>
            </a:r>
          </a:p>
        </p:txBody>
      </p:sp>
      <p:sp>
        <p:nvSpPr>
          <p:cNvPr id="3" name="Content Placeholder 2">
            <a:extLst>
              <a:ext uri="{FF2B5EF4-FFF2-40B4-BE49-F238E27FC236}">
                <a16:creationId xmlns:a16="http://schemas.microsoft.com/office/drawing/2014/main" id="{97AD8DA2-F306-72B4-CADE-F0C4A30127C0}"/>
              </a:ext>
            </a:extLst>
          </p:cNvPr>
          <p:cNvSpPr>
            <a:spLocks noGrp="1"/>
          </p:cNvSpPr>
          <p:nvPr>
            <p:ph idx="1"/>
          </p:nvPr>
        </p:nvSpPr>
        <p:spPr/>
        <p:txBody>
          <a:bodyPr/>
          <a:lstStyle/>
          <a:p>
            <a:r>
              <a:rPr lang="en-US" dirty="0"/>
              <a:t>Can easily define the task of detector simulation:</a:t>
            </a:r>
          </a:p>
          <a:p>
            <a:endParaRPr lang="en-US" dirty="0"/>
          </a:p>
          <a:p>
            <a:endParaRPr lang="en-US" dirty="0"/>
          </a:p>
          <a:p>
            <a:endParaRPr lang="en-US" dirty="0"/>
          </a:p>
          <a:p>
            <a:endParaRPr lang="en-US" dirty="0"/>
          </a:p>
          <a:p>
            <a:endParaRPr lang="en-US" dirty="0"/>
          </a:p>
          <a:p>
            <a:r>
              <a:rPr lang="en-US" dirty="0"/>
              <a:t>But how should we evaluate output?</a:t>
            </a:r>
          </a:p>
        </p:txBody>
      </p:sp>
      <p:pic>
        <p:nvPicPr>
          <p:cNvPr id="4" name="Picture 3">
            <a:extLst>
              <a:ext uri="{FF2B5EF4-FFF2-40B4-BE49-F238E27FC236}">
                <a16:creationId xmlns:a16="http://schemas.microsoft.com/office/drawing/2014/main" id="{EB3E929D-A7D7-2DBA-94C3-507464B33212}"/>
              </a:ext>
            </a:extLst>
          </p:cNvPr>
          <p:cNvPicPr>
            <a:picLocks noChangeAspect="1"/>
          </p:cNvPicPr>
          <p:nvPr/>
        </p:nvPicPr>
        <p:blipFill>
          <a:blip r:embed="rId2"/>
          <a:stretch>
            <a:fillRect/>
          </a:stretch>
        </p:blipFill>
        <p:spPr>
          <a:xfrm>
            <a:off x="206312" y="3310780"/>
            <a:ext cx="11779376" cy="1304764"/>
          </a:xfrm>
          <a:prstGeom prst="rect">
            <a:avLst/>
          </a:prstGeom>
        </p:spPr>
      </p:pic>
    </p:spTree>
    <p:extLst>
      <p:ext uri="{BB962C8B-B14F-4D97-AF65-F5344CB8AC3E}">
        <p14:creationId xmlns:p14="http://schemas.microsoft.com/office/powerpoint/2010/main" val="830580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D1835C-6F84-36BB-ED2B-297F1BF034B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FC5510A-72C1-58D5-5417-9D23B1CADF7C}"/>
              </a:ext>
            </a:extLst>
          </p:cNvPr>
          <p:cNvSpPr>
            <a:spLocks noGrp="1"/>
          </p:cNvSpPr>
          <p:nvPr>
            <p:ph type="title"/>
          </p:nvPr>
        </p:nvSpPr>
        <p:spPr/>
        <p:txBody>
          <a:bodyPr anchor="b">
            <a:normAutofit/>
          </a:bodyPr>
          <a:lstStyle/>
          <a:p>
            <a:r>
              <a:rPr lang="en-AU" dirty="0"/>
              <a:t>Evaluating Foundation Model behaviour</a:t>
            </a:r>
            <a:endParaRPr lang="da-DK" dirty="0"/>
          </a:p>
        </p:txBody>
      </p:sp>
      <p:sp>
        <p:nvSpPr>
          <p:cNvPr id="3" name="Text Placeholder 2">
            <a:extLst>
              <a:ext uri="{FF2B5EF4-FFF2-40B4-BE49-F238E27FC236}">
                <a16:creationId xmlns:a16="http://schemas.microsoft.com/office/drawing/2014/main" id="{B2FA39A4-8558-8143-DED6-124D2DEBCDDA}"/>
              </a:ext>
            </a:extLst>
          </p:cNvPr>
          <p:cNvSpPr>
            <a:spLocks noGrp="1"/>
          </p:cNvSpPr>
          <p:nvPr>
            <p:ph type="body" idx="1"/>
          </p:nvPr>
        </p:nvSpPr>
        <p:spPr/>
        <p:txBody>
          <a:bodyPr/>
          <a:lstStyle/>
          <a:p>
            <a:endParaRPr lang="en-GB"/>
          </a:p>
        </p:txBody>
      </p:sp>
      <p:sp>
        <p:nvSpPr>
          <p:cNvPr id="2" name="Slide Number Placeholder 1" hidden="1">
            <a:extLst>
              <a:ext uri="{FF2B5EF4-FFF2-40B4-BE49-F238E27FC236}">
                <a16:creationId xmlns:a16="http://schemas.microsoft.com/office/drawing/2014/main" id="{63514A83-A3FF-C549-1EC0-90CCC02B22B7}"/>
              </a:ext>
            </a:extLst>
          </p:cNvPr>
          <p:cNvSpPr>
            <a:spLocks noGrp="1"/>
          </p:cNvSpPr>
          <p:nvPr>
            <p:ph type="sldNum" sz="quarter" idx="12"/>
          </p:nvPr>
        </p:nvSpPr>
        <p:spPr/>
        <p:txBody>
          <a:bodyPr/>
          <a:lstStyle/>
          <a:p>
            <a:pPr>
              <a:spcAft>
                <a:spcPts val="600"/>
              </a:spcAft>
            </a:pPr>
            <a:fld id="{3A98EE3D-8CD1-4C3F-BD1C-C98C9596463C}" type="slidenum">
              <a:rPr lang="en-US" smtClean="0"/>
              <a:pPr>
                <a:spcAft>
                  <a:spcPts val="600"/>
                </a:spcAft>
              </a:pPr>
              <a:t>16</a:t>
            </a:fld>
            <a:endParaRPr lang="en-US" dirty="0"/>
          </a:p>
        </p:txBody>
      </p:sp>
    </p:spTree>
    <p:extLst>
      <p:ext uri="{BB962C8B-B14F-4D97-AF65-F5344CB8AC3E}">
        <p14:creationId xmlns:p14="http://schemas.microsoft.com/office/powerpoint/2010/main" val="21115819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BFC47-13DD-C9A2-A27D-3F342DBC64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B8C1A8-F66C-A6F1-E021-EBA79CECBDA9}"/>
              </a:ext>
            </a:extLst>
          </p:cNvPr>
          <p:cNvSpPr>
            <a:spLocks noGrp="1"/>
          </p:cNvSpPr>
          <p:nvPr>
            <p:ph type="title"/>
          </p:nvPr>
        </p:nvSpPr>
        <p:spPr>
          <a:xfrm>
            <a:off x="581192" y="702155"/>
            <a:ext cx="11029616" cy="1038722"/>
          </a:xfrm>
        </p:spPr>
        <p:txBody>
          <a:bodyPr>
            <a:normAutofit/>
          </a:bodyPr>
          <a:lstStyle/>
          <a:p>
            <a:r>
              <a:rPr lang="en-US" dirty="0"/>
              <a:t>Evaluation</a:t>
            </a:r>
            <a:br>
              <a:rPr lang="en-US" dirty="0"/>
            </a:br>
            <a:r>
              <a:rPr lang="en-US" dirty="0">
                <a:solidFill>
                  <a:schemeClr val="tx1">
                    <a:lumMod val="50000"/>
                    <a:lumOff val="50000"/>
                  </a:schemeClr>
                </a:solidFill>
              </a:rPr>
              <a:t>standard approaches</a:t>
            </a:r>
          </a:p>
        </p:txBody>
      </p:sp>
      <p:sp>
        <p:nvSpPr>
          <p:cNvPr id="3" name="Content Placeholder 2">
            <a:extLst>
              <a:ext uri="{FF2B5EF4-FFF2-40B4-BE49-F238E27FC236}">
                <a16:creationId xmlns:a16="http://schemas.microsoft.com/office/drawing/2014/main" id="{728AD663-82FB-885D-431D-58ED8BF9D86F}"/>
              </a:ext>
            </a:extLst>
          </p:cNvPr>
          <p:cNvSpPr>
            <a:spLocks noGrp="1"/>
          </p:cNvSpPr>
          <p:nvPr>
            <p:ph idx="1"/>
          </p:nvPr>
        </p:nvSpPr>
        <p:spPr>
          <a:xfrm>
            <a:off x="581193" y="1860804"/>
            <a:ext cx="11029615" cy="1071405"/>
          </a:xfrm>
        </p:spPr>
        <p:txBody>
          <a:bodyPr/>
          <a:lstStyle/>
          <a:p>
            <a:r>
              <a:rPr lang="en-US" dirty="0"/>
              <a:t>We can inspect the marginal distributions of a generative model, and we would expect that the generator and training sample should be similar (can quantify with Kolmogorov-Smirnov = KS)</a:t>
            </a:r>
          </a:p>
        </p:txBody>
      </p:sp>
      <p:pic>
        <p:nvPicPr>
          <p:cNvPr id="4" name="Picture 3">
            <a:extLst>
              <a:ext uri="{FF2B5EF4-FFF2-40B4-BE49-F238E27FC236}">
                <a16:creationId xmlns:a16="http://schemas.microsoft.com/office/drawing/2014/main" id="{E25A3B42-0689-EE82-1479-AB342490F027}"/>
              </a:ext>
            </a:extLst>
          </p:cNvPr>
          <p:cNvPicPr>
            <a:picLocks noChangeAspect="1"/>
          </p:cNvPicPr>
          <p:nvPr/>
        </p:nvPicPr>
        <p:blipFill>
          <a:blip r:embed="rId2"/>
          <a:stretch>
            <a:fillRect/>
          </a:stretch>
        </p:blipFill>
        <p:spPr>
          <a:xfrm>
            <a:off x="3104023" y="2932209"/>
            <a:ext cx="8130033" cy="3253238"/>
          </a:xfrm>
          <a:prstGeom prst="rect">
            <a:avLst/>
          </a:prstGeom>
        </p:spPr>
      </p:pic>
      <p:sp>
        <p:nvSpPr>
          <p:cNvPr id="5" name="Content Placeholder 2">
            <a:extLst>
              <a:ext uri="{FF2B5EF4-FFF2-40B4-BE49-F238E27FC236}">
                <a16:creationId xmlns:a16="http://schemas.microsoft.com/office/drawing/2014/main" id="{9BD6A23A-AC45-D415-B5A4-2DE46EEAC0E5}"/>
              </a:ext>
            </a:extLst>
          </p:cNvPr>
          <p:cNvSpPr txBox="1">
            <a:spLocks/>
          </p:cNvSpPr>
          <p:nvPr/>
        </p:nvSpPr>
        <p:spPr>
          <a:xfrm>
            <a:off x="581193" y="2812282"/>
            <a:ext cx="2249094" cy="2826518"/>
          </a:xfrm>
          <a:prstGeom prst="rect">
            <a:avLst/>
          </a:prstGeom>
        </p:spPr>
        <p:txBody>
          <a:bodyPr vert="horz" lIns="91440" tIns="45720" rIns="91440" bIns="45720" rtlCol="0" anchor="ctr">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ontserrat" panose="00000500000000000000" pitchFamily="2" charset="0"/>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ontserrat" panose="00000500000000000000" pitchFamily="2" charset="0"/>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ontserrat" panose="00000500000000000000" pitchFamily="2"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Indeed, good match for both here!</a:t>
            </a:r>
          </a:p>
          <a:p>
            <a:r>
              <a:rPr lang="en-US" dirty="0"/>
              <a:t>Hard to interpret this, and it doesn’t tell us how each event looks</a:t>
            </a:r>
          </a:p>
        </p:txBody>
      </p:sp>
    </p:spTree>
    <p:extLst>
      <p:ext uri="{BB962C8B-B14F-4D97-AF65-F5344CB8AC3E}">
        <p14:creationId xmlns:p14="http://schemas.microsoft.com/office/powerpoint/2010/main" val="732684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BD909-5130-970B-E87C-44F2D0A3E7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0A1364-524B-25B8-C2D2-8ABC65DB0FF1}"/>
              </a:ext>
            </a:extLst>
          </p:cNvPr>
          <p:cNvSpPr>
            <a:spLocks noGrp="1"/>
          </p:cNvSpPr>
          <p:nvPr>
            <p:ph type="title"/>
          </p:nvPr>
        </p:nvSpPr>
        <p:spPr>
          <a:xfrm>
            <a:off x="581192" y="702155"/>
            <a:ext cx="11029616" cy="994759"/>
          </a:xfrm>
        </p:spPr>
        <p:txBody>
          <a:bodyPr>
            <a:normAutofit/>
          </a:bodyPr>
          <a:lstStyle/>
          <a:p>
            <a:r>
              <a:rPr lang="en-US" dirty="0"/>
              <a:t>Evaluation</a:t>
            </a:r>
            <a:br>
              <a:rPr lang="en-US" dirty="0"/>
            </a:br>
            <a:r>
              <a:rPr lang="en-US" dirty="0">
                <a:solidFill>
                  <a:schemeClr val="tx1">
                    <a:lumMod val="50000"/>
                    <a:lumOff val="50000"/>
                  </a:schemeClr>
                </a:solidFill>
              </a:rPr>
              <a:t>model-as-a-judge</a:t>
            </a:r>
          </a:p>
        </p:txBody>
      </p:sp>
      <p:sp>
        <p:nvSpPr>
          <p:cNvPr id="3" name="Content Placeholder 2">
            <a:extLst>
              <a:ext uri="{FF2B5EF4-FFF2-40B4-BE49-F238E27FC236}">
                <a16:creationId xmlns:a16="http://schemas.microsoft.com/office/drawing/2014/main" id="{7EB0C2DA-3D57-C144-A306-489C26CFC146}"/>
              </a:ext>
            </a:extLst>
          </p:cNvPr>
          <p:cNvSpPr>
            <a:spLocks noGrp="1"/>
          </p:cNvSpPr>
          <p:nvPr>
            <p:ph idx="1"/>
          </p:nvPr>
        </p:nvSpPr>
        <p:spPr>
          <a:xfrm>
            <a:off x="581193" y="1860804"/>
            <a:ext cx="11029615" cy="1481110"/>
          </a:xfrm>
        </p:spPr>
        <p:txBody>
          <a:bodyPr/>
          <a:lstStyle/>
          <a:p>
            <a:r>
              <a:rPr lang="en-US" dirty="0"/>
              <a:t>We can try to define per-event quality by training a classifier to distinguish generated events from “real” (Geant4) events</a:t>
            </a:r>
          </a:p>
          <a:p>
            <a:r>
              <a:rPr lang="en-US" dirty="0"/>
              <a:t>Even better: Let’s give the classifier the FULL sequence. That is, we want the generator to not only generate realistic events, but they should match the input conditions</a:t>
            </a:r>
          </a:p>
        </p:txBody>
      </p:sp>
      <p:pic>
        <p:nvPicPr>
          <p:cNvPr id="4" name="Picture 3">
            <a:extLst>
              <a:ext uri="{FF2B5EF4-FFF2-40B4-BE49-F238E27FC236}">
                <a16:creationId xmlns:a16="http://schemas.microsoft.com/office/drawing/2014/main" id="{3124DB5E-34ED-4E62-2D45-5F36AA01096C}"/>
              </a:ext>
            </a:extLst>
          </p:cNvPr>
          <p:cNvPicPr>
            <a:picLocks noChangeAspect="1"/>
          </p:cNvPicPr>
          <p:nvPr/>
        </p:nvPicPr>
        <p:blipFill>
          <a:blip r:embed="rId2"/>
          <a:stretch>
            <a:fillRect/>
          </a:stretch>
        </p:blipFill>
        <p:spPr>
          <a:xfrm>
            <a:off x="2864662" y="3657600"/>
            <a:ext cx="8870139" cy="1704894"/>
          </a:xfrm>
          <a:prstGeom prst="rect">
            <a:avLst/>
          </a:prstGeom>
        </p:spPr>
      </p:pic>
      <p:sp>
        <p:nvSpPr>
          <p:cNvPr id="5" name="Content Placeholder 2">
            <a:extLst>
              <a:ext uri="{FF2B5EF4-FFF2-40B4-BE49-F238E27FC236}">
                <a16:creationId xmlns:a16="http://schemas.microsoft.com/office/drawing/2014/main" id="{8953244D-B93C-B51A-726A-0C2133C50D56}"/>
              </a:ext>
            </a:extLst>
          </p:cNvPr>
          <p:cNvSpPr txBox="1">
            <a:spLocks/>
          </p:cNvSpPr>
          <p:nvPr/>
        </p:nvSpPr>
        <p:spPr>
          <a:xfrm>
            <a:off x="581194" y="3505803"/>
            <a:ext cx="2488578" cy="2002367"/>
          </a:xfrm>
          <a:prstGeom prst="rect">
            <a:avLst/>
          </a:prstGeom>
        </p:spPr>
        <p:txBody>
          <a:bodyPr vert="horz" lIns="91440" tIns="45720" rIns="91440" bIns="45720" rtlCol="0" anchor="ctr">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ontserrat" panose="00000500000000000000" pitchFamily="2" charset="0"/>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ontserrat" panose="00000500000000000000" pitchFamily="2" charset="0"/>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ontserrat" panose="00000500000000000000" pitchFamily="2"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Nano-hep subtly better here than HEP4M</a:t>
            </a:r>
          </a:p>
        </p:txBody>
      </p:sp>
    </p:spTree>
    <p:extLst>
      <p:ext uri="{BB962C8B-B14F-4D97-AF65-F5344CB8AC3E}">
        <p14:creationId xmlns:p14="http://schemas.microsoft.com/office/powerpoint/2010/main" val="12107976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86BBA0-F84B-1140-5573-38F00FE2E9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FF00A8-C058-A84D-7229-5AED0B4C61C7}"/>
              </a:ext>
            </a:extLst>
          </p:cNvPr>
          <p:cNvSpPr>
            <a:spLocks noGrp="1"/>
          </p:cNvSpPr>
          <p:nvPr>
            <p:ph type="title"/>
          </p:nvPr>
        </p:nvSpPr>
        <p:spPr>
          <a:xfrm>
            <a:off x="581192" y="702155"/>
            <a:ext cx="11029616" cy="994759"/>
          </a:xfrm>
        </p:spPr>
        <p:txBody>
          <a:bodyPr>
            <a:normAutofit/>
          </a:bodyPr>
          <a:lstStyle/>
          <a:p>
            <a:r>
              <a:rPr lang="en-US" dirty="0"/>
              <a:t>Evaluation</a:t>
            </a:r>
            <a:br>
              <a:rPr lang="en-US" dirty="0"/>
            </a:br>
            <a:r>
              <a:rPr lang="en-US" dirty="0">
                <a:solidFill>
                  <a:schemeClr val="tx1">
                    <a:lumMod val="50000"/>
                    <a:lumOff val="50000"/>
                  </a:schemeClr>
                </a:solidFill>
              </a:rPr>
              <a:t>model-as-a-judge</a:t>
            </a:r>
          </a:p>
        </p:txBody>
      </p:sp>
      <p:sp>
        <p:nvSpPr>
          <p:cNvPr id="5" name="Content Placeholder 2">
            <a:extLst>
              <a:ext uri="{FF2B5EF4-FFF2-40B4-BE49-F238E27FC236}">
                <a16:creationId xmlns:a16="http://schemas.microsoft.com/office/drawing/2014/main" id="{D0360011-041C-7D65-88ED-034422BDDD8A}"/>
              </a:ext>
            </a:extLst>
          </p:cNvPr>
          <p:cNvSpPr txBox="1">
            <a:spLocks/>
          </p:cNvSpPr>
          <p:nvPr/>
        </p:nvSpPr>
        <p:spPr>
          <a:xfrm>
            <a:off x="326571" y="2047118"/>
            <a:ext cx="3091543" cy="3656997"/>
          </a:xfrm>
          <a:prstGeom prst="rect">
            <a:avLst/>
          </a:prstGeom>
        </p:spPr>
        <p:txBody>
          <a:bodyPr vert="horz" lIns="91440" tIns="45720" rIns="91440" bIns="45720" rtlCol="0" anchor="ctr">
            <a:normAutofit fontScale="92500" lnSpcReduction="2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ontserrat" panose="00000500000000000000" pitchFamily="2" charset="0"/>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ontserrat" panose="00000500000000000000" pitchFamily="2" charset="0"/>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ontserrat" panose="00000500000000000000" pitchFamily="2"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Nano-hep really shines when we look back at particle flow</a:t>
            </a:r>
          </a:p>
          <a:p>
            <a:r>
              <a:rPr lang="en-US" dirty="0"/>
              <a:t>Interestingly, </a:t>
            </a:r>
            <a:r>
              <a:rPr lang="en-US" dirty="0" err="1"/>
              <a:t>HGPflow</a:t>
            </a:r>
            <a:r>
              <a:rPr lang="en-US" dirty="0"/>
              <a:t> looked so good with jet-level residuals</a:t>
            </a:r>
          </a:p>
          <a:p>
            <a:r>
              <a:rPr lang="en-US" dirty="0"/>
              <a:t>But a classifier can tell its reconstruction apart from truth!</a:t>
            </a:r>
          </a:p>
          <a:p>
            <a:r>
              <a:rPr lang="en-US" dirty="0" err="1"/>
              <a:t>NanoHEP</a:t>
            </a:r>
            <a:r>
              <a:rPr lang="en-US" dirty="0"/>
              <a:t> reconstructs much closer to truth objects</a:t>
            </a:r>
          </a:p>
          <a:p>
            <a:r>
              <a:rPr lang="en-US" dirty="0"/>
              <a:t>HEP4M in between</a:t>
            </a:r>
          </a:p>
        </p:txBody>
      </p:sp>
      <p:pic>
        <p:nvPicPr>
          <p:cNvPr id="6" name="Picture 5">
            <a:extLst>
              <a:ext uri="{FF2B5EF4-FFF2-40B4-BE49-F238E27FC236}">
                <a16:creationId xmlns:a16="http://schemas.microsoft.com/office/drawing/2014/main" id="{EEC74A58-A963-8C39-BA64-69F8574D3394}"/>
              </a:ext>
            </a:extLst>
          </p:cNvPr>
          <p:cNvPicPr>
            <a:picLocks noChangeAspect="1"/>
          </p:cNvPicPr>
          <p:nvPr/>
        </p:nvPicPr>
        <p:blipFill>
          <a:blip r:embed="rId2"/>
          <a:stretch>
            <a:fillRect/>
          </a:stretch>
        </p:blipFill>
        <p:spPr>
          <a:xfrm>
            <a:off x="3838408" y="2127199"/>
            <a:ext cx="7772400" cy="3789160"/>
          </a:xfrm>
          <a:prstGeom prst="rect">
            <a:avLst/>
          </a:prstGeom>
        </p:spPr>
      </p:pic>
    </p:spTree>
    <p:extLst>
      <p:ext uri="{BB962C8B-B14F-4D97-AF65-F5344CB8AC3E}">
        <p14:creationId xmlns:p14="http://schemas.microsoft.com/office/powerpoint/2010/main" val="2335586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C3DA1-7124-3574-9FF7-1A2FF1E637AA}"/>
              </a:ext>
            </a:extLst>
          </p:cNvPr>
          <p:cNvSpPr>
            <a:spLocks noGrp="1"/>
          </p:cNvSpPr>
          <p:nvPr>
            <p:ph type="title"/>
          </p:nvPr>
        </p:nvSpPr>
        <p:spPr/>
        <p:txBody>
          <a:bodyPr/>
          <a:lstStyle/>
          <a:p>
            <a:r>
              <a:rPr lang="en-US" dirty="0"/>
              <a:t>Can language help us with physics?</a:t>
            </a:r>
          </a:p>
        </p:txBody>
      </p:sp>
      <p:sp>
        <p:nvSpPr>
          <p:cNvPr id="3" name="Text Placeholder 2">
            <a:extLst>
              <a:ext uri="{FF2B5EF4-FFF2-40B4-BE49-F238E27FC236}">
                <a16:creationId xmlns:a16="http://schemas.microsoft.com/office/drawing/2014/main" id="{BD1EF1CF-352E-5295-C1AD-32468BF9596B}"/>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8392049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6B0B8-4385-9BFF-D8B6-7E3FB35C45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204A0F-B5A3-DA05-86E8-DBB63D7776AC}"/>
              </a:ext>
            </a:extLst>
          </p:cNvPr>
          <p:cNvSpPr>
            <a:spLocks noGrp="1"/>
          </p:cNvSpPr>
          <p:nvPr>
            <p:ph type="title"/>
          </p:nvPr>
        </p:nvSpPr>
        <p:spPr/>
        <p:txBody>
          <a:bodyPr/>
          <a:lstStyle/>
          <a:p>
            <a:r>
              <a:rPr lang="en-US" dirty="0"/>
              <a:t>Generalist training &amp; Examples</a:t>
            </a:r>
          </a:p>
        </p:txBody>
      </p:sp>
      <p:sp>
        <p:nvSpPr>
          <p:cNvPr id="3" name="Content Placeholder 2">
            <a:extLst>
              <a:ext uri="{FF2B5EF4-FFF2-40B4-BE49-F238E27FC236}">
                <a16:creationId xmlns:a16="http://schemas.microsoft.com/office/drawing/2014/main" id="{5AD53842-9225-392B-93CD-7EF6F8A07769}"/>
              </a:ext>
            </a:extLst>
          </p:cNvPr>
          <p:cNvSpPr>
            <a:spLocks noGrp="1"/>
          </p:cNvSpPr>
          <p:nvPr>
            <p:ph idx="1"/>
          </p:nvPr>
        </p:nvSpPr>
        <p:spPr>
          <a:xfrm>
            <a:off x="581193" y="2920638"/>
            <a:ext cx="11029615" cy="1346562"/>
          </a:xfrm>
        </p:spPr>
        <p:txBody>
          <a:bodyPr/>
          <a:lstStyle/>
          <a:p>
            <a:r>
              <a:rPr lang="en-US" dirty="0"/>
              <a:t>Finally, show the main result: Train on all 1302 distinct tasks (7 choose up to 3 x remaining 4 choose up to 3)</a:t>
            </a:r>
          </a:p>
          <a:p>
            <a:r>
              <a:rPr lang="en-US" dirty="0"/>
              <a:t>How does it do? Look again at the particle flow task (only one of the 1302 tasks) – competitive with </a:t>
            </a:r>
            <a:r>
              <a:rPr lang="en-US" dirty="0" err="1"/>
              <a:t>HGPflow</a:t>
            </a:r>
            <a:r>
              <a:rPr lang="en-US" dirty="0"/>
              <a:t> state-of-the-art</a:t>
            </a:r>
          </a:p>
        </p:txBody>
      </p:sp>
      <p:pic>
        <p:nvPicPr>
          <p:cNvPr id="4" name="Picture 3">
            <a:extLst>
              <a:ext uri="{FF2B5EF4-FFF2-40B4-BE49-F238E27FC236}">
                <a16:creationId xmlns:a16="http://schemas.microsoft.com/office/drawing/2014/main" id="{918FAACC-FBB1-B48D-F780-80304A80222F}"/>
              </a:ext>
            </a:extLst>
          </p:cNvPr>
          <p:cNvPicPr>
            <a:picLocks noChangeAspect="1"/>
          </p:cNvPicPr>
          <p:nvPr/>
        </p:nvPicPr>
        <p:blipFill>
          <a:blip r:embed="rId2"/>
          <a:stretch>
            <a:fillRect/>
          </a:stretch>
        </p:blipFill>
        <p:spPr>
          <a:xfrm>
            <a:off x="2133600" y="1502353"/>
            <a:ext cx="7772400" cy="1490008"/>
          </a:xfrm>
          <a:prstGeom prst="rect">
            <a:avLst/>
          </a:prstGeom>
        </p:spPr>
      </p:pic>
      <p:pic>
        <p:nvPicPr>
          <p:cNvPr id="5" name="Picture 4">
            <a:extLst>
              <a:ext uri="{FF2B5EF4-FFF2-40B4-BE49-F238E27FC236}">
                <a16:creationId xmlns:a16="http://schemas.microsoft.com/office/drawing/2014/main" id="{B1DF567F-F284-A7B2-EA54-8A39192DA197}"/>
              </a:ext>
            </a:extLst>
          </p:cNvPr>
          <p:cNvPicPr>
            <a:picLocks noChangeAspect="1"/>
          </p:cNvPicPr>
          <p:nvPr/>
        </p:nvPicPr>
        <p:blipFill>
          <a:blip r:embed="rId3"/>
          <a:stretch>
            <a:fillRect/>
          </a:stretch>
        </p:blipFill>
        <p:spPr>
          <a:xfrm>
            <a:off x="838200" y="4267200"/>
            <a:ext cx="4430486" cy="2462616"/>
          </a:xfrm>
          <a:prstGeom prst="rect">
            <a:avLst/>
          </a:prstGeom>
        </p:spPr>
      </p:pic>
      <p:pic>
        <p:nvPicPr>
          <p:cNvPr id="6" name="Picture 5">
            <a:extLst>
              <a:ext uri="{FF2B5EF4-FFF2-40B4-BE49-F238E27FC236}">
                <a16:creationId xmlns:a16="http://schemas.microsoft.com/office/drawing/2014/main" id="{307BDF22-5EB5-3888-6137-A2DA82CC9C4A}"/>
              </a:ext>
            </a:extLst>
          </p:cNvPr>
          <p:cNvPicPr>
            <a:picLocks noChangeAspect="1"/>
          </p:cNvPicPr>
          <p:nvPr/>
        </p:nvPicPr>
        <p:blipFill>
          <a:blip r:embed="rId4"/>
          <a:stretch>
            <a:fillRect/>
          </a:stretch>
        </p:blipFill>
        <p:spPr>
          <a:xfrm>
            <a:off x="5758544" y="4320861"/>
            <a:ext cx="5852264" cy="2408955"/>
          </a:xfrm>
          <a:prstGeom prst="rect">
            <a:avLst/>
          </a:prstGeom>
        </p:spPr>
      </p:pic>
    </p:spTree>
    <p:extLst>
      <p:ext uri="{BB962C8B-B14F-4D97-AF65-F5344CB8AC3E}">
        <p14:creationId xmlns:p14="http://schemas.microsoft.com/office/powerpoint/2010/main" val="4183757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3B3F3-EEE2-0C77-A8EF-B029063F2E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E43E21-D10E-C9E0-1ED5-0A78AAEC2CA5}"/>
              </a:ext>
            </a:extLst>
          </p:cNvPr>
          <p:cNvSpPr>
            <a:spLocks noGrp="1"/>
          </p:cNvSpPr>
          <p:nvPr>
            <p:ph type="title"/>
          </p:nvPr>
        </p:nvSpPr>
        <p:spPr>
          <a:xfrm>
            <a:off x="581192" y="702156"/>
            <a:ext cx="11029616" cy="959590"/>
          </a:xfrm>
        </p:spPr>
        <p:txBody>
          <a:bodyPr>
            <a:normAutofit/>
          </a:bodyPr>
          <a:lstStyle/>
          <a:p>
            <a:r>
              <a:rPr lang="en-US" dirty="0" err="1"/>
              <a:t>Generalisability</a:t>
            </a:r>
            <a:br>
              <a:rPr lang="en-US" dirty="0"/>
            </a:br>
            <a:r>
              <a:rPr lang="en-US" dirty="0">
                <a:solidFill>
                  <a:schemeClr val="tx1">
                    <a:lumMod val="50000"/>
                    <a:lumOff val="50000"/>
                  </a:schemeClr>
                </a:solidFill>
              </a:rPr>
              <a:t>Out-of-distribution tasks </a:t>
            </a:r>
          </a:p>
        </p:txBody>
      </p:sp>
      <p:sp>
        <p:nvSpPr>
          <p:cNvPr id="3" name="Content Placeholder 2">
            <a:extLst>
              <a:ext uri="{FF2B5EF4-FFF2-40B4-BE49-F238E27FC236}">
                <a16:creationId xmlns:a16="http://schemas.microsoft.com/office/drawing/2014/main" id="{5BA6E219-2EC7-BFB8-1C4F-CCB56B40D4F6}"/>
              </a:ext>
            </a:extLst>
          </p:cNvPr>
          <p:cNvSpPr>
            <a:spLocks noGrp="1"/>
          </p:cNvSpPr>
          <p:nvPr>
            <p:ph idx="1"/>
          </p:nvPr>
        </p:nvSpPr>
        <p:spPr>
          <a:xfrm>
            <a:off x="581193" y="1785258"/>
            <a:ext cx="11029615" cy="1230086"/>
          </a:xfrm>
        </p:spPr>
        <p:txBody>
          <a:bodyPr>
            <a:normAutofit fontScale="92500" lnSpcReduction="20000"/>
          </a:bodyPr>
          <a:lstStyle/>
          <a:p>
            <a:r>
              <a:rPr lang="en-US" dirty="0"/>
              <a:t>The model had only ever seen up to three modalities as input. L1 is standard </a:t>
            </a:r>
            <a:r>
              <a:rPr lang="en-US" dirty="0" err="1"/>
              <a:t>Pflow</a:t>
            </a:r>
            <a:r>
              <a:rPr lang="en-US" dirty="0"/>
              <a:t> (2 input modalities) as before</a:t>
            </a:r>
          </a:p>
          <a:p>
            <a:r>
              <a:rPr lang="en-US" dirty="0"/>
              <a:t>L2 gives the model </a:t>
            </a:r>
            <a:r>
              <a:rPr lang="en-US" dirty="0" err="1"/>
              <a:t>HGPFlow</a:t>
            </a:r>
            <a:r>
              <a:rPr lang="en-US" dirty="0"/>
              <a:t> particles as a hint – now it outperforms </a:t>
            </a:r>
            <a:r>
              <a:rPr lang="en-US" dirty="0" err="1"/>
              <a:t>HGPFlow</a:t>
            </a:r>
            <a:endParaRPr lang="en-US" dirty="0"/>
          </a:p>
          <a:p>
            <a:r>
              <a:rPr lang="en-US" dirty="0"/>
              <a:t>L3 gives a fourth modality, out-of-distribution, but it actually improves performance significantly</a:t>
            </a:r>
          </a:p>
        </p:txBody>
      </p:sp>
      <p:pic>
        <p:nvPicPr>
          <p:cNvPr id="4" name="Picture 3">
            <a:extLst>
              <a:ext uri="{FF2B5EF4-FFF2-40B4-BE49-F238E27FC236}">
                <a16:creationId xmlns:a16="http://schemas.microsoft.com/office/drawing/2014/main" id="{526DC859-4FEA-6177-A326-3305B5104553}"/>
              </a:ext>
            </a:extLst>
          </p:cNvPr>
          <p:cNvPicPr>
            <a:picLocks noChangeAspect="1"/>
          </p:cNvPicPr>
          <p:nvPr/>
        </p:nvPicPr>
        <p:blipFill>
          <a:blip r:embed="rId2"/>
          <a:stretch>
            <a:fillRect/>
          </a:stretch>
        </p:blipFill>
        <p:spPr>
          <a:xfrm>
            <a:off x="2438401" y="3250488"/>
            <a:ext cx="7772400" cy="3014090"/>
          </a:xfrm>
          <a:prstGeom prst="rect">
            <a:avLst/>
          </a:prstGeom>
        </p:spPr>
      </p:pic>
    </p:spTree>
    <p:extLst>
      <p:ext uri="{BB962C8B-B14F-4D97-AF65-F5344CB8AC3E}">
        <p14:creationId xmlns:p14="http://schemas.microsoft.com/office/powerpoint/2010/main" val="28677313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D51E8E-00F0-F28A-D310-40A95C0437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4A8ED8-B4F4-ED34-2762-6655AA6DF5C2}"/>
              </a:ext>
            </a:extLst>
          </p:cNvPr>
          <p:cNvSpPr>
            <a:spLocks noGrp="1"/>
          </p:cNvSpPr>
          <p:nvPr>
            <p:ph type="title"/>
          </p:nvPr>
        </p:nvSpPr>
        <p:spPr>
          <a:xfrm>
            <a:off x="581192" y="702156"/>
            <a:ext cx="11029616" cy="959590"/>
          </a:xfrm>
        </p:spPr>
        <p:txBody>
          <a:bodyPr>
            <a:normAutofit/>
          </a:bodyPr>
          <a:lstStyle/>
          <a:p>
            <a:r>
              <a:rPr lang="en-US" dirty="0" err="1"/>
              <a:t>Generalisability</a:t>
            </a:r>
            <a:br>
              <a:rPr lang="en-US" dirty="0"/>
            </a:br>
            <a:r>
              <a:rPr lang="en-US" dirty="0">
                <a:solidFill>
                  <a:schemeClr val="tx1">
                    <a:lumMod val="50000"/>
                    <a:lumOff val="50000"/>
                  </a:schemeClr>
                </a:solidFill>
              </a:rPr>
              <a:t>chain-of-physics</a:t>
            </a:r>
          </a:p>
        </p:txBody>
      </p:sp>
      <p:sp>
        <p:nvSpPr>
          <p:cNvPr id="3" name="Content Placeholder 2">
            <a:extLst>
              <a:ext uri="{FF2B5EF4-FFF2-40B4-BE49-F238E27FC236}">
                <a16:creationId xmlns:a16="http://schemas.microsoft.com/office/drawing/2014/main" id="{AF35719D-8525-D452-A7D2-3887906892F3}"/>
              </a:ext>
            </a:extLst>
          </p:cNvPr>
          <p:cNvSpPr>
            <a:spLocks noGrp="1"/>
          </p:cNvSpPr>
          <p:nvPr>
            <p:ph idx="1"/>
          </p:nvPr>
        </p:nvSpPr>
        <p:spPr>
          <a:xfrm>
            <a:off x="581194" y="1860804"/>
            <a:ext cx="5765178" cy="4204716"/>
          </a:xfrm>
        </p:spPr>
        <p:txBody>
          <a:bodyPr/>
          <a:lstStyle/>
          <a:p>
            <a:r>
              <a:rPr lang="en-US" dirty="0"/>
              <a:t>Generating calorimeter showers is notoriously difficult</a:t>
            </a:r>
          </a:p>
          <a:p>
            <a:r>
              <a:rPr lang="en-US" dirty="0"/>
              <a:t>The holy grail would be providing particles and receiving calorimeter cell energy deposits – </a:t>
            </a:r>
            <a:r>
              <a:rPr lang="en-US" dirty="0" err="1"/>
              <a:t>nanoHEP</a:t>
            </a:r>
            <a:r>
              <a:rPr lang="en-US" dirty="0"/>
              <a:t> is not very good at this: a classifier can tell its showers apart with an AUC of 0.8</a:t>
            </a:r>
          </a:p>
          <a:p>
            <a:r>
              <a:rPr lang="en-US" dirty="0"/>
              <a:t>But ask </a:t>
            </a:r>
            <a:r>
              <a:rPr lang="en-US" dirty="0" err="1"/>
              <a:t>nanoHEP</a:t>
            </a:r>
            <a:r>
              <a:rPr lang="en-US" dirty="0"/>
              <a:t> to generate tracks first from particles, then </a:t>
            </a:r>
            <a:r>
              <a:rPr lang="en-US" dirty="0" err="1"/>
              <a:t>tracks+particles</a:t>
            </a:r>
            <a:r>
              <a:rPr lang="en-US" dirty="0"/>
              <a:t> </a:t>
            </a:r>
            <a:r>
              <a:rPr lang="en-US" dirty="0">
                <a:sym typeface="Wingdings" pitchFamily="2" charset="2"/>
              </a:rPr>
              <a:t> </a:t>
            </a:r>
            <a:r>
              <a:rPr lang="en-US" dirty="0" err="1">
                <a:sym typeface="Wingdings" pitchFamily="2" charset="2"/>
              </a:rPr>
              <a:t>topoclusters</a:t>
            </a:r>
            <a:r>
              <a:rPr lang="en-US" dirty="0">
                <a:sym typeface="Wingdings" pitchFamily="2" charset="2"/>
              </a:rPr>
              <a:t>, then </a:t>
            </a:r>
            <a:r>
              <a:rPr lang="en-US" dirty="0" err="1">
                <a:sym typeface="Wingdings" pitchFamily="2" charset="2"/>
              </a:rPr>
              <a:t>tracks+particles+topoclusters</a:t>
            </a:r>
            <a:r>
              <a:rPr lang="en-US" dirty="0">
                <a:sym typeface="Wingdings" pitchFamily="2" charset="2"/>
              </a:rPr>
              <a:t>  cells, and it significantly improves</a:t>
            </a:r>
          </a:p>
          <a:p>
            <a:r>
              <a:rPr lang="en-US" dirty="0">
                <a:sym typeface="Wingdings" pitchFamily="2" charset="2"/>
              </a:rPr>
              <a:t>This is a kind of proto-chain of thought, motivated by physics heuristics</a:t>
            </a:r>
            <a:endParaRPr lang="en-US" dirty="0"/>
          </a:p>
        </p:txBody>
      </p:sp>
      <p:pic>
        <p:nvPicPr>
          <p:cNvPr id="4" name="Picture 3">
            <a:extLst>
              <a:ext uri="{FF2B5EF4-FFF2-40B4-BE49-F238E27FC236}">
                <a16:creationId xmlns:a16="http://schemas.microsoft.com/office/drawing/2014/main" id="{6BC9BB17-CBF4-D6B9-3C79-8E30561E6B83}"/>
              </a:ext>
            </a:extLst>
          </p:cNvPr>
          <p:cNvPicPr>
            <a:picLocks noChangeAspect="1"/>
          </p:cNvPicPr>
          <p:nvPr/>
        </p:nvPicPr>
        <p:blipFill>
          <a:blip r:embed="rId2"/>
          <a:stretch>
            <a:fillRect/>
          </a:stretch>
        </p:blipFill>
        <p:spPr>
          <a:xfrm>
            <a:off x="6727371" y="1860804"/>
            <a:ext cx="5138057" cy="3741845"/>
          </a:xfrm>
          <a:prstGeom prst="rect">
            <a:avLst/>
          </a:prstGeom>
        </p:spPr>
      </p:pic>
    </p:spTree>
    <p:extLst>
      <p:ext uri="{BB962C8B-B14F-4D97-AF65-F5344CB8AC3E}">
        <p14:creationId xmlns:p14="http://schemas.microsoft.com/office/powerpoint/2010/main" val="18242433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89F464-4CA2-8B13-7D0E-6195111E15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7E21B9-525A-9371-6125-AC5D149D078B}"/>
              </a:ext>
            </a:extLst>
          </p:cNvPr>
          <p:cNvSpPr>
            <a:spLocks noGrp="1"/>
          </p:cNvSpPr>
          <p:nvPr>
            <p:ph type="title"/>
          </p:nvPr>
        </p:nvSpPr>
        <p:spPr/>
        <p:txBody>
          <a:bodyPr/>
          <a:lstStyle/>
          <a:p>
            <a:r>
              <a:rPr lang="en-US" dirty="0"/>
              <a:t>Conclusion</a:t>
            </a:r>
          </a:p>
        </p:txBody>
      </p:sp>
      <p:sp>
        <p:nvSpPr>
          <p:cNvPr id="3" name="Content Placeholder 2">
            <a:extLst>
              <a:ext uri="{FF2B5EF4-FFF2-40B4-BE49-F238E27FC236}">
                <a16:creationId xmlns:a16="http://schemas.microsoft.com/office/drawing/2014/main" id="{5B82D390-F95B-CCA0-6FC5-E0E61D33ED7D}"/>
              </a:ext>
            </a:extLst>
          </p:cNvPr>
          <p:cNvSpPr>
            <a:spLocks noGrp="1"/>
          </p:cNvSpPr>
          <p:nvPr>
            <p:ph idx="1"/>
          </p:nvPr>
        </p:nvSpPr>
        <p:spPr>
          <a:xfrm>
            <a:off x="581194" y="1860804"/>
            <a:ext cx="4937864" cy="4204716"/>
          </a:xfrm>
        </p:spPr>
        <p:txBody>
          <a:bodyPr/>
          <a:lstStyle/>
          <a:p>
            <a:r>
              <a:rPr lang="en-US" dirty="0"/>
              <a:t>Simple fill-in-the-blank allows us to define a generalist particle physics model</a:t>
            </a:r>
          </a:p>
          <a:p>
            <a:r>
              <a:rPr lang="en-US" dirty="0"/>
              <a:t>HEP4M (parallel) is already competitive with state of the art </a:t>
            </a:r>
            <a:r>
              <a:rPr lang="en-US" dirty="0" err="1"/>
              <a:t>pflow</a:t>
            </a:r>
            <a:r>
              <a:rPr lang="en-US" dirty="0"/>
              <a:t>, and is very quick</a:t>
            </a:r>
          </a:p>
          <a:p>
            <a:r>
              <a:rPr lang="en-US" dirty="0" err="1"/>
              <a:t>NanoHEP</a:t>
            </a:r>
            <a:r>
              <a:rPr lang="en-US" dirty="0"/>
              <a:t> (autoregressive) scales very well with model and dataset size and outperforms state of the art</a:t>
            </a:r>
          </a:p>
          <a:p>
            <a:r>
              <a:rPr lang="en-US" dirty="0"/>
              <a:t>However, it comes at a cost, which needs to be given some thought…</a:t>
            </a:r>
          </a:p>
        </p:txBody>
      </p:sp>
      <p:pic>
        <p:nvPicPr>
          <p:cNvPr id="4" name="Picture 3">
            <a:extLst>
              <a:ext uri="{FF2B5EF4-FFF2-40B4-BE49-F238E27FC236}">
                <a16:creationId xmlns:a16="http://schemas.microsoft.com/office/drawing/2014/main" id="{8E7B58CA-F199-D675-CAF5-A2F300A14DB9}"/>
              </a:ext>
            </a:extLst>
          </p:cNvPr>
          <p:cNvPicPr>
            <a:picLocks noChangeAspect="1"/>
          </p:cNvPicPr>
          <p:nvPr/>
        </p:nvPicPr>
        <p:blipFill>
          <a:blip r:embed="rId2"/>
          <a:stretch>
            <a:fillRect/>
          </a:stretch>
        </p:blipFill>
        <p:spPr>
          <a:xfrm>
            <a:off x="6096000" y="1678640"/>
            <a:ext cx="5366657" cy="3937949"/>
          </a:xfrm>
          <a:prstGeom prst="rect">
            <a:avLst/>
          </a:prstGeom>
        </p:spPr>
      </p:pic>
    </p:spTree>
    <p:extLst>
      <p:ext uri="{BB962C8B-B14F-4D97-AF65-F5344CB8AC3E}">
        <p14:creationId xmlns:p14="http://schemas.microsoft.com/office/powerpoint/2010/main" val="1092925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5B67A3B-6FD3-067B-FF7C-2354D9034019}"/>
              </a:ext>
            </a:extLst>
          </p:cNvPr>
          <p:cNvSpPr>
            <a:spLocks noGrp="1"/>
          </p:cNvSpPr>
          <p:nvPr>
            <p:ph type="title"/>
          </p:nvPr>
        </p:nvSpPr>
        <p:spPr>
          <a:xfrm>
            <a:off x="572868" y="1336178"/>
            <a:ext cx="4339338" cy="740904"/>
          </a:xfrm>
        </p:spPr>
        <p:txBody>
          <a:bodyPr>
            <a:normAutofit fontScale="90000"/>
          </a:bodyPr>
          <a:lstStyle/>
          <a:p>
            <a:r>
              <a:rPr lang="en-US" dirty="0"/>
              <a:t>A day in the life of an experimental particle physicist</a:t>
            </a:r>
            <a:endParaRPr lang="en-GB" dirty="0"/>
          </a:p>
        </p:txBody>
      </p:sp>
      <p:sp>
        <p:nvSpPr>
          <p:cNvPr id="4" name="Slide Number Placeholder 3">
            <a:extLst>
              <a:ext uri="{FF2B5EF4-FFF2-40B4-BE49-F238E27FC236}">
                <a16:creationId xmlns:a16="http://schemas.microsoft.com/office/drawing/2014/main" id="{7470A548-A6DF-CFE8-0884-F9993BA88215}"/>
              </a:ext>
            </a:extLst>
          </p:cNvPr>
          <p:cNvSpPr>
            <a:spLocks noGrp="1"/>
          </p:cNvSpPr>
          <p:nvPr>
            <p:ph type="sldNum" sz="quarter" idx="12"/>
          </p:nvPr>
        </p:nvSpPr>
        <p:spPr/>
        <p:txBody>
          <a:bodyPr/>
          <a:lstStyle/>
          <a:p>
            <a:fld id="{8480B7EA-5266-4F1F-9697-817C2AD06A83}" type="slidenum">
              <a:rPr lang="en-AU" smtClean="0"/>
              <a:t>3</a:t>
            </a:fld>
            <a:endParaRPr lang="en-AU"/>
          </a:p>
        </p:txBody>
      </p:sp>
      <p:cxnSp>
        <p:nvCxnSpPr>
          <p:cNvPr id="7" name="Straight Arrow Connector 6">
            <a:extLst>
              <a:ext uri="{FF2B5EF4-FFF2-40B4-BE49-F238E27FC236}">
                <a16:creationId xmlns:a16="http://schemas.microsoft.com/office/drawing/2014/main" id="{3F9F3D75-42A5-D23D-722B-BC44CCC7BA20}"/>
              </a:ext>
            </a:extLst>
          </p:cNvPr>
          <p:cNvCxnSpPr>
            <a:cxnSpLocks/>
          </p:cNvCxnSpPr>
          <p:nvPr/>
        </p:nvCxnSpPr>
        <p:spPr>
          <a:xfrm>
            <a:off x="842552" y="5525956"/>
            <a:ext cx="1016812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6D398DA0-12ED-7E9F-C084-7229276EABAF}"/>
              </a:ext>
            </a:extLst>
          </p:cNvPr>
          <p:cNvSpPr txBox="1"/>
          <p:nvPr/>
        </p:nvSpPr>
        <p:spPr>
          <a:xfrm>
            <a:off x="1183928" y="4362112"/>
            <a:ext cx="2235200" cy="461665"/>
          </a:xfrm>
          <a:prstGeom prst="rect">
            <a:avLst/>
          </a:prstGeom>
          <a:noFill/>
        </p:spPr>
        <p:txBody>
          <a:bodyPr wrap="square" rtlCol="0">
            <a:spAutoFit/>
          </a:bodyPr>
          <a:lstStyle/>
          <a:p>
            <a:r>
              <a:rPr lang="en-AU" sz="2400" dirty="0"/>
              <a:t>Simulation</a:t>
            </a:r>
          </a:p>
        </p:txBody>
      </p:sp>
      <p:sp>
        <p:nvSpPr>
          <p:cNvPr id="9" name="TextBox 8">
            <a:extLst>
              <a:ext uri="{FF2B5EF4-FFF2-40B4-BE49-F238E27FC236}">
                <a16:creationId xmlns:a16="http://schemas.microsoft.com/office/drawing/2014/main" id="{0F97F792-0EEF-F4B8-8D79-44A246842E7F}"/>
              </a:ext>
            </a:extLst>
          </p:cNvPr>
          <p:cNvSpPr txBox="1"/>
          <p:nvPr/>
        </p:nvSpPr>
        <p:spPr>
          <a:xfrm>
            <a:off x="5357655" y="4370240"/>
            <a:ext cx="2588195" cy="461665"/>
          </a:xfrm>
          <a:prstGeom prst="rect">
            <a:avLst/>
          </a:prstGeom>
          <a:noFill/>
        </p:spPr>
        <p:txBody>
          <a:bodyPr wrap="square" rtlCol="0">
            <a:spAutoFit/>
          </a:bodyPr>
          <a:lstStyle/>
          <a:p>
            <a:r>
              <a:rPr lang="en-AU" sz="2400" dirty="0"/>
              <a:t>Reconstruction</a:t>
            </a:r>
          </a:p>
        </p:txBody>
      </p:sp>
      <p:sp>
        <p:nvSpPr>
          <p:cNvPr id="10" name="TextBox 9">
            <a:extLst>
              <a:ext uri="{FF2B5EF4-FFF2-40B4-BE49-F238E27FC236}">
                <a16:creationId xmlns:a16="http://schemas.microsoft.com/office/drawing/2014/main" id="{1A6573E1-96B1-3B4A-80BD-171FEFDC8E46}"/>
              </a:ext>
            </a:extLst>
          </p:cNvPr>
          <p:cNvSpPr txBox="1"/>
          <p:nvPr/>
        </p:nvSpPr>
        <p:spPr>
          <a:xfrm>
            <a:off x="9439944" y="4372667"/>
            <a:ext cx="2023872" cy="461665"/>
          </a:xfrm>
          <a:prstGeom prst="rect">
            <a:avLst/>
          </a:prstGeom>
          <a:noFill/>
        </p:spPr>
        <p:txBody>
          <a:bodyPr wrap="square" rtlCol="0">
            <a:spAutoFit/>
          </a:bodyPr>
          <a:lstStyle/>
          <a:p>
            <a:r>
              <a:rPr lang="en-AU" sz="2400" dirty="0"/>
              <a:t>Analysis</a:t>
            </a:r>
          </a:p>
        </p:txBody>
      </p:sp>
      <p:sp>
        <p:nvSpPr>
          <p:cNvPr id="11" name="TextBox 10">
            <a:extLst>
              <a:ext uri="{FF2B5EF4-FFF2-40B4-BE49-F238E27FC236}">
                <a16:creationId xmlns:a16="http://schemas.microsoft.com/office/drawing/2014/main" id="{18F55DE2-DD28-F5B8-3AFC-CE4B10A12F22}"/>
              </a:ext>
            </a:extLst>
          </p:cNvPr>
          <p:cNvSpPr txBox="1"/>
          <p:nvPr/>
        </p:nvSpPr>
        <p:spPr>
          <a:xfrm>
            <a:off x="972600" y="4902997"/>
            <a:ext cx="1430528" cy="379463"/>
          </a:xfrm>
          <a:prstGeom prst="rect">
            <a:avLst/>
          </a:prstGeom>
          <a:noFill/>
        </p:spPr>
        <p:txBody>
          <a:bodyPr wrap="square" rtlCol="0">
            <a:spAutoFit/>
          </a:bodyPr>
          <a:lstStyle/>
          <a:p>
            <a:r>
              <a:rPr lang="en-AU" sz="933" dirty="0"/>
              <a:t>Matrix-element Calculation</a:t>
            </a:r>
            <a:endParaRPr lang="en-AU" sz="1333" dirty="0"/>
          </a:p>
        </p:txBody>
      </p:sp>
      <p:sp>
        <p:nvSpPr>
          <p:cNvPr id="12" name="TextBox 11">
            <a:extLst>
              <a:ext uri="{FF2B5EF4-FFF2-40B4-BE49-F238E27FC236}">
                <a16:creationId xmlns:a16="http://schemas.microsoft.com/office/drawing/2014/main" id="{7574FE6A-4D73-A004-3150-91D73AF37142}"/>
              </a:ext>
            </a:extLst>
          </p:cNvPr>
          <p:cNvSpPr txBox="1"/>
          <p:nvPr/>
        </p:nvSpPr>
        <p:spPr>
          <a:xfrm>
            <a:off x="1988600" y="4902997"/>
            <a:ext cx="1430528" cy="379463"/>
          </a:xfrm>
          <a:prstGeom prst="rect">
            <a:avLst/>
          </a:prstGeom>
          <a:noFill/>
        </p:spPr>
        <p:txBody>
          <a:bodyPr wrap="square" rtlCol="0">
            <a:spAutoFit/>
          </a:bodyPr>
          <a:lstStyle/>
          <a:p>
            <a:r>
              <a:rPr lang="en-AU" sz="933" dirty="0"/>
              <a:t>Parton-shower / Hadronization</a:t>
            </a:r>
            <a:endParaRPr lang="en-AU" sz="1333" dirty="0"/>
          </a:p>
        </p:txBody>
      </p:sp>
      <p:sp>
        <p:nvSpPr>
          <p:cNvPr id="13" name="TextBox 12">
            <a:extLst>
              <a:ext uri="{FF2B5EF4-FFF2-40B4-BE49-F238E27FC236}">
                <a16:creationId xmlns:a16="http://schemas.microsoft.com/office/drawing/2014/main" id="{956805C0-CA88-0072-9B5C-5BBF261ED4E1}"/>
              </a:ext>
            </a:extLst>
          </p:cNvPr>
          <p:cNvSpPr txBox="1"/>
          <p:nvPr/>
        </p:nvSpPr>
        <p:spPr>
          <a:xfrm>
            <a:off x="3069624" y="4902997"/>
            <a:ext cx="1430528" cy="379463"/>
          </a:xfrm>
          <a:prstGeom prst="rect">
            <a:avLst/>
          </a:prstGeom>
          <a:noFill/>
        </p:spPr>
        <p:txBody>
          <a:bodyPr wrap="square" rtlCol="0">
            <a:spAutoFit/>
          </a:bodyPr>
          <a:lstStyle/>
          <a:p>
            <a:r>
              <a:rPr lang="en-AU" sz="933" dirty="0"/>
              <a:t>Detector</a:t>
            </a:r>
            <a:br>
              <a:rPr lang="en-AU" sz="933" dirty="0"/>
            </a:br>
            <a:r>
              <a:rPr lang="en-AU" sz="933" dirty="0"/>
              <a:t>Simulation</a:t>
            </a:r>
            <a:endParaRPr lang="en-AU" sz="1333" dirty="0"/>
          </a:p>
        </p:txBody>
      </p:sp>
      <p:sp>
        <p:nvSpPr>
          <p:cNvPr id="14" name="TextBox 13">
            <a:extLst>
              <a:ext uri="{FF2B5EF4-FFF2-40B4-BE49-F238E27FC236}">
                <a16:creationId xmlns:a16="http://schemas.microsoft.com/office/drawing/2014/main" id="{8BCCCDEC-BA85-B095-CECB-A316DBC27E32}"/>
              </a:ext>
            </a:extLst>
          </p:cNvPr>
          <p:cNvSpPr txBox="1"/>
          <p:nvPr/>
        </p:nvSpPr>
        <p:spPr>
          <a:xfrm>
            <a:off x="3784888" y="4902996"/>
            <a:ext cx="1430528" cy="235898"/>
          </a:xfrm>
          <a:prstGeom prst="rect">
            <a:avLst/>
          </a:prstGeom>
          <a:noFill/>
        </p:spPr>
        <p:txBody>
          <a:bodyPr wrap="square" rtlCol="0">
            <a:spAutoFit/>
          </a:bodyPr>
          <a:lstStyle/>
          <a:p>
            <a:r>
              <a:rPr lang="en-AU" sz="933" dirty="0"/>
              <a:t>Digitization</a:t>
            </a:r>
            <a:endParaRPr lang="en-AU" sz="1333" dirty="0"/>
          </a:p>
        </p:txBody>
      </p:sp>
      <p:sp>
        <p:nvSpPr>
          <p:cNvPr id="15" name="TextBox 14">
            <a:extLst>
              <a:ext uri="{FF2B5EF4-FFF2-40B4-BE49-F238E27FC236}">
                <a16:creationId xmlns:a16="http://schemas.microsoft.com/office/drawing/2014/main" id="{6747B1B9-9271-C45B-EE5C-A4BEB48F2A17}"/>
              </a:ext>
            </a:extLst>
          </p:cNvPr>
          <p:cNvSpPr txBox="1"/>
          <p:nvPr/>
        </p:nvSpPr>
        <p:spPr>
          <a:xfrm>
            <a:off x="4500152" y="4902997"/>
            <a:ext cx="1430528" cy="379463"/>
          </a:xfrm>
          <a:prstGeom prst="rect">
            <a:avLst/>
          </a:prstGeom>
          <a:noFill/>
        </p:spPr>
        <p:txBody>
          <a:bodyPr wrap="square" rtlCol="0">
            <a:spAutoFit/>
          </a:bodyPr>
          <a:lstStyle/>
          <a:p>
            <a:r>
              <a:rPr lang="en-AU" sz="933" dirty="0" err="1"/>
              <a:t>Topoclusters</a:t>
            </a:r>
            <a:br>
              <a:rPr lang="en-AU" sz="933" dirty="0"/>
            </a:br>
            <a:r>
              <a:rPr lang="en-AU" sz="933" dirty="0"/>
              <a:t>&amp; </a:t>
            </a:r>
            <a:r>
              <a:rPr lang="en-AU" sz="933" dirty="0" err="1"/>
              <a:t>Spacepoints</a:t>
            </a:r>
            <a:endParaRPr lang="en-AU" sz="1333" dirty="0"/>
          </a:p>
        </p:txBody>
      </p:sp>
      <p:sp>
        <p:nvSpPr>
          <p:cNvPr id="16" name="TextBox 15">
            <a:extLst>
              <a:ext uri="{FF2B5EF4-FFF2-40B4-BE49-F238E27FC236}">
                <a16:creationId xmlns:a16="http://schemas.microsoft.com/office/drawing/2014/main" id="{2C12E29C-8834-74BD-5385-9EFB00919163}"/>
              </a:ext>
            </a:extLst>
          </p:cNvPr>
          <p:cNvSpPr txBox="1"/>
          <p:nvPr/>
        </p:nvSpPr>
        <p:spPr>
          <a:xfrm>
            <a:off x="5546059" y="4902997"/>
            <a:ext cx="1430528" cy="379463"/>
          </a:xfrm>
          <a:prstGeom prst="rect">
            <a:avLst/>
          </a:prstGeom>
          <a:noFill/>
        </p:spPr>
        <p:txBody>
          <a:bodyPr wrap="square" rtlCol="0">
            <a:spAutoFit/>
          </a:bodyPr>
          <a:lstStyle/>
          <a:p>
            <a:r>
              <a:rPr lang="en-AU" sz="933" dirty="0"/>
              <a:t>Track Finding</a:t>
            </a:r>
            <a:br>
              <a:rPr lang="en-AU" sz="933" dirty="0"/>
            </a:br>
            <a:r>
              <a:rPr lang="en-AU" sz="933" dirty="0"/>
              <a:t>&amp; Fitting</a:t>
            </a:r>
            <a:endParaRPr lang="en-AU" sz="1333" dirty="0"/>
          </a:p>
        </p:txBody>
      </p:sp>
      <p:sp>
        <p:nvSpPr>
          <p:cNvPr id="17" name="TextBox 16">
            <a:extLst>
              <a:ext uri="{FF2B5EF4-FFF2-40B4-BE49-F238E27FC236}">
                <a16:creationId xmlns:a16="http://schemas.microsoft.com/office/drawing/2014/main" id="{81184436-3694-9809-BA93-152DFF4A90CF}"/>
              </a:ext>
            </a:extLst>
          </p:cNvPr>
          <p:cNvSpPr txBox="1"/>
          <p:nvPr/>
        </p:nvSpPr>
        <p:spPr>
          <a:xfrm>
            <a:off x="6444203" y="4902997"/>
            <a:ext cx="1430528" cy="379463"/>
          </a:xfrm>
          <a:prstGeom prst="rect">
            <a:avLst/>
          </a:prstGeom>
          <a:noFill/>
        </p:spPr>
        <p:txBody>
          <a:bodyPr wrap="square" rtlCol="0">
            <a:spAutoFit/>
          </a:bodyPr>
          <a:lstStyle/>
          <a:p>
            <a:r>
              <a:rPr lang="en-AU" sz="933" dirty="0"/>
              <a:t>Jet Tagging</a:t>
            </a:r>
            <a:br>
              <a:rPr lang="en-AU" sz="933" dirty="0"/>
            </a:br>
            <a:r>
              <a:rPr lang="en-AU" sz="933" dirty="0"/>
              <a:t>&amp; Vertexing</a:t>
            </a:r>
            <a:endParaRPr lang="en-AU" sz="1333" dirty="0"/>
          </a:p>
        </p:txBody>
      </p:sp>
      <p:sp>
        <p:nvSpPr>
          <p:cNvPr id="18" name="TextBox 17">
            <a:extLst>
              <a:ext uri="{FF2B5EF4-FFF2-40B4-BE49-F238E27FC236}">
                <a16:creationId xmlns:a16="http://schemas.microsoft.com/office/drawing/2014/main" id="{82F01398-3D09-6C59-2A2F-792B7613F364}"/>
              </a:ext>
            </a:extLst>
          </p:cNvPr>
          <p:cNvSpPr txBox="1"/>
          <p:nvPr/>
        </p:nvSpPr>
        <p:spPr>
          <a:xfrm>
            <a:off x="7441915" y="4902997"/>
            <a:ext cx="1430528" cy="379463"/>
          </a:xfrm>
          <a:prstGeom prst="rect">
            <a:avLst/>
          </a:prstGeom>
          <a:noFill/>
        </p:spPr>
        <p:txBody>
          <a:bodyPr wrap="square" rtlCol="0">
            <a:spAutoFit/>
          </a:bodyPr>
          <a:lstStyle/>
          <a:p>
            <a:r>
              <a:rPr lang="en-AU" sz="933" dirty="0"/>
              <a:t>Particle ID</a:t>
            </a:r>
            <a:br>
              <a:rPr lang="en-AU" sz="933" dirty="0"/>
            </a:br>
            <a:r>
              <a:rPr lang="en-AU" sz="933" dirty="0"/>
              <a:t>&amp; Particle Flow</a:t>
            </a:r>
            <a:endParaRPr lang="en-AU" sz="1333" dirty="0"/>
          </a:p>
        </p:txBody>
      </p:sp>
      <p:sp>
        <p:nvSpPr>
          <p:cNvPr id="19" name="TextBox 18">
            <a:extLst>
              <a:ext uri="{FF2B5EF4-FFF2-40B4-BE49-F238E27FC236}">
                <a16:creationId xmlns:a16="http://schemas.microsoft.com/office/drawing/2014/main" id="{34026054-5E22-F4DB-1A6C-5595ACC11FEA}"/>
              </a:ext>
            </a:extLst>
          </p:cNvPr>
          <p:cNvSpPr txBox="1"/>
          <p:nvPr/>
        </p:nvSpPr>
        <p:spPr>
          <a:xfrm>
            <a:off x="8439627" y="4902996"/>
            <a:ext cx="1430528" cy="235898"/>
          </a:xfrm>
          <a:prstGeom prst="rect">
            <a:avLst/>
          </a:prstGeom>
          <a:noFill/>
        </p:spPr>
        <p:txBody>
          <a:bodyPr wrap="square" rtlCol="0">
            <a:spAutoFit/>
          </a:bodyPr>
          <a:lstStyle/>
          <a:p>
            <a:r>
              <a:rPr lang="en-AU" sz="933" dirty="0"/>
              <a:t>Calibration</a:t>
            </a:r>
            <a:endParaRPr lang="en-AU" sz="1333" dirty="0"/>
          </a:p>
        </p:txBody>
      </p:sp>
      <p:sp>
        <p:nvSpPr>
          <p:cNvPr id="20" name="TextBox 19">
            <a:extLst>
              <a:ext uri="{FF2B5EF4-FFF2-40B4-BE49-F238E27FC236}">
                <a16:creationId xmlns:a16="http://schemas.microsoft.com/office/drawing/2014/main" id="{B106E66C-EE0A-2A1A-21AC-B61558EB3DBB}"/>
              </a:ext>
            </a:extLst>
          </p:cNvPr>
          <p:cNvSpPr txBox="1"/>
          <p:nvPr/>
        </p:nvSpPr>
        <p:spPr>
          <a:xfrm>
            <a:off x="9260555" y="4902996"/>
            <a:ext cx="1430528" cy="235898"/>
          </a:xfrm>
          <a:prstGeom prst="rect">
            <a:avLst/>
          </a:prstGeom>
          <a:noFill/>
        </p:spPr>
        <p:txBody>
          <a:bodyPr wrap="square" rtlCol="0">
            <a:spAutoFit/>
          </a:bodyPr>
          <a:lstStyle/>
          <a:p>
            <a:r>
              <a:rPr lang="en-AU" sz="933" dirty="0"/>
              <a:t>Likelihood Fitting</a:t>
            </a:r>
            <a:endParaRPr lang="en-AU" sz="1333" dirty="0"/>
          </a:p>
        </p:txBody>
      </p:sp>
      <p:sp>
        <p:nvSpPr>
          <p:cNvPr id="21" name="TextBox 20">
            <a:extLst>
              <a:ext uri="{FF2B5EF4-FFF2-40B4-BE49-F238E27FC236}">
                <a16:creationId xmlns:a16="http://schemas.microsoft.com/office/drawing/2014/main" id="{369F484F-4C54-3568-3B28-BA6985AC61B8}"/>
              </a:ext>
            </a:extLst>
          </p:cNvPr>
          <p:cNvSpPr txBox="1"/>
          <p:nvPr/>
        </p:nvSpPr>
        <p:spPr>
          <a:xfrm>
            <a:off x="10363931" y="4902996"/>
            <a:ext cx="1430528" cy="235898"/>
          </a:xfrm>
          <a:prstGeom prst="rect">
            <a:avLst/>
          </a:prstGeom>
          <a:noFill/>
        </p:spPr>
        <p:txBody>
          <a:bodyPr wrap="square" rtlCol="0">
            <a:spAutoFit/>
          </a:bodyPr>
          <a:lstStyle/>
          <a:p>
            <a:r>
              <a:rPr lang="en-AU" sz="933" dirty="0"/>
              <a:t>Unfolding</a:t>
            </a:r>
            <a:endParaRPr lang="en-AU" sz="1333" dirty="0"/>
          </a:p>
        </p:txBody>
      </p:sp>
      <p:sp>
        <p:nvSpPr>
          <p:cNvPr id="22" name="TextBox 21">
            <a:extLst>
              <a:ext uri="{FF2B5EF4-FFF2-40B4-BE49-F238E27FC236}">
                <a16:creationId xmlns:a16="http://schemas.microsoft.com/office/drawing/2014/main" id="{C0FA5427-DE9E-4FD5-961F-E8600125EA87}"/>
              </a:ext>
            </a:extLst>
          </p:cNvPr>
          <p:cNvSpPr txBox="1"/>
          <p:nvPr/>
        </p:nvSpPr>
        <p:spPr>
          <a:xfrm>
            <a:off x="8824248" y="5740510"/>
            <a:ext cx="1430528" cy="379463"/>
          </a:xfrm>
          <a:prstGeom prst="rect">
            <a:avLst/>
          </a:prstGeom>
          <a:noFill/>
        </p:spPr>
        <p:txBody>
          <a:bodyPr wrap="square" rtlCol="0">
            <a:spAutoFit/>
          </a:bodyPr>
          <a:lstStyle/>
          <a:p>
            <a:r>
              <a:rPr lang="en-AU" sz="933" dirty="0"/>
              <a:t>Statistical Techniques, Bayesian Inference</a:t>
            </a:r>
            <a:endParaRPr lang="en-AU" sz="1333" dirty="0"/>
          </a:p>
        </p:txBody>
      </p:sp>
      <p:sp>
        <p:nvSpPr>
          <p:cNvPr id="23" name="TextBox 22">
            <a:extLst>
              <a:ext uri="{FF2B5EF4-FFF2-40B4-BE49-F238E27FC236}">
                <a16:creationId xmlns:a16="http://schemas.microsoft.com/office/drawing/2014/main" id="{C0BE8855-776F-5CAD-0E93-EA505941E627}"/>
              </a:ext>
            </a:extLst>
          </p:cNvPr>
          <p:cNvSpPr txBox="1"/>
          <p:nvPr/>
        </p:nvSpPr>
        <p:spPr>
          <a:xfrm>
            <a:off x="1183928" y="5746736"/>
            <a:ext cx="1430528" cy="379463"/>
          </a:xfrm>
          <a:prstGeom prst="rect">
            <a:avLst/>
          </a:prstGeom>
          <a:noFill/>
        </p:spPr>
        <p:txBody>
          <a:bodyPr wrap="square" rtlCol="0">
            <a:spAutoFit/>
          </a:bodyPr>
          <a:lstStyle/>
          <a:p>
            <a:r>
              <a:rPr lang="en-AU" sz="933" dirty="0"/>
              <a:t>Numerical </a:t>
            </a:r>
            <a:br>
              <a:rPr lang="en-AU" sz="933" dirty="0"/>
            </a:br>
            <a:r>
              <a:rPr lang="en-AU" sz="933" dirty="0"/>
              <a:t>Integration</a:t>
            </a:r>
            <a:endParaRPr lang="en-AU" sz="1333" dirty="0"/>
          </a:p>
        </p:txBody>
      </p:sp>
      <p:sp>
        <p:nvSpPr>
          <p:cNvPr id="24" name="TextBox 23">
            <a:extLst>
              <a:ext uri="{FF2B5EF4-FFF2-40B4-BE49-F238E27FC236}">
                <a16:creationId xmlns:a16="http://schemas.microsoft.com/office/drawing/2014/main" id="{561785D1-7A0D-9333-E3AB-4C1048D244E4}"/>
              </a:ext>
            </a:extLst>
          </p:cNvPr>
          <p:cNvSpPr txBox="1"/>
          <p:nvPr/>
        </p:nvSpPr>
        <p:spPr>
          <a:xfrm>
            <a:off x="2294704" y="5748808"/>
            <a:ext cx="1430528" cy="379463"/>
          </a:xfrm>
          <a:prstGeom prst="rect">
            <a:avLst/>
          </a:prstGeom>
          <a:noFill/>
        </p:spPr>
        <p:txBody>
          <a:bodyPr wrap="square" rtlCol="0">
            <a:spAutoFit/>
          </a:bodyPr>
          <a:lstStyle/>
          <a:p>
            <a:r>
              <a:rPr lang="en-AU" sz="933" dirty="0"/>
              <a:t>Markov Chain</a:t>
            </a:r>
            <a:br>
              <a:rPr lang="en-AU" sz="933" dirty="0"/>
            </a:br>
            <a:r>
              <a:rPr lang="en-AU" sz="933" dirty="0"/>
              <a:t>Monte Carlo</a:t>
            </a:r>
            <a:endParaRPr lang="en-AU" sz="1333" dirty="0"/>
          </a:p>
        </p:txBody>
      </p:sp>
      <p:sp>
        <p:nvSpPr>
          <p:cNvPr id="25" name="TextBox 24">
            <a:extLst>
              <a:ext uri="{FF2B5EF4-FFF2-40B4-BE49-F238E27FC236}">
                <a16:creationId xmlns:a16="http://schemas.microsoft.com/office/drawing/2014/main" id="{A2F20356-DC8E-711B-7531-AF84A63BB0F5}"/>
              </a:ext>
            </a:extLst>
          </p:cNvPr>
          <p:cNvSpPr txBox="1"/>
          <p:nvPr/>
        </p:nvSpPr>
        <p:spPr>
          <a:xfrm>
            <a:off x="3657524" y="5736828"/>
            <a:ext cx="1430528" cy="235898"/>
          </a:xfrm>
          <a:prstGeom prst="rect">
            <a:avLst/>
          </a:prstGeom>
          <a:noFill/>
        </p:spPr>
        <p:txBody>
          <a:bodyPr wrap="square" rtlCol="0">
            <a:spAutoFit/>
          </a:bodyPr>
          <a:lstStyle/>
          <a:p>
            <a:r>
              <a:rPr lang="en-AU" sz="933" dirty="0"/>
              <a:t>Topological clustering</a:t>
            </a:r>
            <a:endParaRPr lang="en-AU" sz="1333" dirty="0"/>
          </a:p>
        </p:txBody>
      </p:sp>
      <p:sp>
        <p:nvSpPr>
          <p:cNvPr id="26" name="TextBox 25">
            <a:extLst>
              <a:ext uri="{FF2B5EF4-FFF2-40B4-BE49-F238E27FC236}">
                <a16:creationId xmlns:a16="http://schemas.microsoft.com/office/drawing/2014/main" id="{5C7FD926-25D0-8135-9901-B42B63CB40D2}"/>
              </a:ext>
            </a:extLst>
          </p:cNvPr>
          <p:cNvSpPr txBox="1"/>
          <p:nvPr/>
        </p:nvSpPr>
        <p:spPr>
          <a:xfrm>
            <a:off x="5289909" y="5746736"/>
            <a:ext cx="1430528" cy="379463"/>
          </a:xfrm>
          <a:prstGeom prst="rect">
            <a:avLst/>
          </a:prstGeom>
          <a:noFill/>
        </p:spPr>
        <p:txBody>
          <a:bodyPr wrap="square" rtlCol="0">
            <a:spAutoFit/>
          </a:bodyPr>
          <a:lstStyle/>
          <a:p>
            <a:r>
              <a:rPr lang="en-AU" sz="933" dirty="0"/>
              <a:t>Kalman Filtering</a:t>
            </a:r>
            <a:br>
              <a:rPr lang="en-AU" sz="933" dirty="0"/>
            </a:br>
            <a:r>
              <a:rPr lang="en-AU" sz="933" dirty="0"/>
              <a:t>&amp; Fitting</a:t>
            </a:r>
            <a:endParaRPr lang="en-AU" sz="1333" dirty="0"/>
          </a:p>
        </p:txBody>
      </p:sp>
      <p:sp>
        <p:nvSpPr>
          <p:cNvPr id="27" name="TextBox 26">
            <a:extLst>
              <a:ext uri="{FF2B5EF4-FFF2-40B4-BE49-F238E27FC236}">
                <a16:creationId xmlns:a16="http://schemas.microsoft.com/office/drawing/2014/main" id="{A5DDDE50-1CA5-2303-6F60-E0FBF572EF5D}"/>
              </a:ext>
            </a:extLst>
          </p:cNvPr>
          <p:cNvSpPr txBox="1"/>
          <p:nvPr/>
        </p:nvSpPr>
        <p:spPr>
          <a:xfrm>
            <a:off x="6922295" y="5746735"/>
            <a:ext cx="1430528" cy="379463"/>
          </a:xfrm>
          <a:prstGeom prst="rect">
            <a:avLst/>
          </a:prstGeom>
          <a:noFill/>
        </p:spPr>
        <p:txBody>
          <a:bodyPr wrap="square" rtlCol="0">
            <a:spAutoFit/>
          </a:bodyPr>
          <a:lstStyle/>
          <a:p>
            <a:r>
              <a:rPr lang="en-AU" sz="933" dirty="0"/>
              <a:t>Conformal Fits</a:t>
            </a:r>
            <a:br>
              <a:rPr lang="en-AU" sz="933" dirty="0"/>
            </a:br>
            <a:r>
              <a:rPr lang="en-AU" sz="933" dirty="0"/>
              <a:t>&amp; Hough Transform</a:t>
            </a:r>
            <a:endParaRPr lang="en-AU" sz="1333" dirty="0"/>
          </a:p>
        </p:txBody>
      </p:sp>
      <p:pic>
        <p:nvPicPr>
          <p:cNvPr id="33" name="Picture 32">
            <a:extLst>
              <a:ext uri="{FF2B5EF4-FFF2-40B4-BE49-F238E27FC236}">
                <a16:creationId xmlns:a16="http://schemas.microsoft.com/office/drawing/2014/main" id="{6743B3BA-653F-13D7-47A5-0F5E37AA46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1544" y="0"/>
            <a:ext cx="6877050" cy="4314825"/>
          </a:xfrm>
          <a:prstGeom prst="rect">
            <a:avLst/>
          </a:prstGeom>
        </p:spPr>
      </p:pic>
      <p:sp>
        <p:nvSpPr>
          <p:cNvPr id="6" name="Content Placeholder 2">
            <a:extLst>
              <a:ext uri="{FF2B5EF4-FFF2-40B4-BE49-F238E27FC236}">
                <a16:creationId xmlns:a16="http://schemas.microsoft.com/office/drawing/2014/main" id="{C026D55C-2DF8-8682-4606-B4A58EEE267E}"/>
              </a:ext>
            </a:extLst>
          </p:cNvPr>
          <p:cNvSpPr>
            <a:spLocks noGrp="1"/>
          </p:cNvSpPr>
          <p:nvPr>
            <p:ph idx="1"/>
          </p:nvPr>
        </p:nvSpPr>
        <p:spPr>
          <a:xfrm>
            <a:off x="572868" y="2287953"/>
            <a:ext cx="4195193" cy="2091876"/>
          </a:xfrm>
        </p:spPr>
        <p:txBody>
          <a:bodyPr>
            <a:normAutofit fontScale="85000" lnSpcReduction="20000"/>
          </a:bodyPr>
          <a:lstStyle/>
          <a:p>
            <a:r>
              <a:rPr lang="en-US" dirty="0"/>
              <a:t>Particle physics has LOTS of tasks</a:t>
            </a:r>
          </a:p>
          <a:p>
            <a:r>
              <a:rPr lang="en-US" dirty="0"/>
              <a:t>They need to be calibrated and interpreted, cannot simply be a black box</a:t>
            </a:r>
          </a:p>
          <a:p>
            <a:r>
              <a:rPr lang="en-US" dirty="0"/>
              <a:t>We don’t want to train O(NM) models (for N inputs, M outputs)</a:t>
            </a:r>
          </a:p>
          <a:p>
            <a:r>
              <a:rPr lang="en-US" dirty="0"/>
              <a:t>We may not even want to train with truth labels (e.g. for calibration or simulation purposes)</a:t>
            </a:r>
          </a:p>
          <a:p>
            <a:pPr marL="0" indent="0">
              <a:buNone/>
            </a:pPr>
            <a:endParaRPr lang="en-US" dirty="0"/>
          </a:p>
        </p:txBody>
      </p:sp>
    </p:spTree>
    <p:extLst>
      <p:ext uri="{BB962C8B-B14F-4D97-AF65-F5344CB8AC3E}">
        <p14:creationId xmlns:p14="http://schemas.microsoft.com/office/powerpoint/2010/main" val="2409954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2C78D3-3249-FF22-0384-5912FEE15B5B}"/>
              </a:ext>
            </a:extLst>
          </p:cNvPr>
          <p:cNvSpPr>
            <a:spLocks noGrp="1"/>
          </p:cNvSpPr>
          <p:nvPr>
            <p:ph type="title"/>
          </p:nvPr>
        </p:nvSpPr>
        <p:spPr>
          <a:xfrm>
            <a:off x="581192" y="702156"/>
            <a:ext cx="2969876" cy="2520438"/>
          </a:xfrm>
        </p:spPr>
        <p:txBody>
          <a:bodyPr/>
          <a:lstStyle/>
          <a:p>
            <a:r>
              <a:rPr lang="en-GB" dirty="0"/>
              <a:t>What does mL in the atlas experiment “Look like”?</a:t>
            </a:r>
          </a:p>
        </p:txBody>
      </p:sp>
      <p:sp>
        <p:nvSpPr>
          <p:cNvPr id="2" name="Slide Number Placeholder 1">
            <a:extLst>
              <a:ext uri="{FF2B5EF4-FFF2-40B4-BE49-F238E27FC236}">
                <a16:creationId xmlns:a16="http://schemas.microsoft.com/office/drawing/2014/main" id="{14591343-5B41-4748-3A73-1F893F59B317}"/>
              </a:ext>
            </a:extLst>
          </p:cNvPr>
          <p:cNvSpPr>
            <a:spLocks noGrp="1"/>
          </p:cNvSpPr>
          <p:nvPr>
            <p:ph type="sldNum" sz="quarter" idx="12"/>
          </p:nvPr>
        </p:nvSpPr>
        <p:spPr/>
        <p:txBody>
          <a:bodyPr/>
          <a:lstStyle/>
          <a:p>
            <a:fld id="{3A98EE3D-8CD1-4C3F-BD1C-C98C9596463C}" type="slidenum">
              <a:rPr lang="en-US" smtClean="0"/>
              <a:pPr/>
              <a:t>4</a:t>
            </a:fld>
            <a:endParaRPr lang="en-US" dirty="0"/>
          </a:p>
        </p:txBody>
      </p:sp>
      <p:pic>
        <p:nvPicPr>
          <p:cNvPr id="8" name="Picture 7" descr="A group of small squares">
            <a:extLst>
              <a:ext uri="{FF2B5EF4-FFF2-40B4-BE49-F238E27FC236}">
                <a16:creationId xmlns:a16="http://schemas.microsoft.com/office/drawing/2014/main" id="{32D7E367-D994-2D41-28C7-9AE0CDA5F497}"/>
              </a:ext>
            </a:extLst>
          </p:cNvPr>
          <p:cNvPicPr>
            <a:picLocks noChangeAspect="1"/>
          </p:cNvPicPr>
          <p:nvPr/>
        </p:nvPicPr>
        <p:blipFill>
          <a:blip r:embed="rId3">
            <a:extLst>
              <a:ext uri="{28A0092B-C50C-407E-A947-70E740481C1C}">
                <a14:useLocalDpi xmlns:a14="http://schemas.microsoft.com/office/drawing/2010/main" val="0"/>
              </a:ext>
            </a:extLst>
          </a:blip>
          <a:srcRect t="1801"/>
          <a:stretch>
            <a:fillRect/>
          </a:stretch>
        </p:blipFill>
        <p:spPr>
          <a:xfrm>
            <a:off x="4104008" y="270344"/>
            <a:ext cx="7989120" cy="6551424"/>
          </a:xfrm>
          <a:prstGeom prst="rect">
            <a:avLst/>
          </a:prstGeom>
        </p:spPr>
      </p:pic>
      <p:sp>
        <p:nvSpPr>
          <p:cNvPr id="9" name="Oval 8">
            <a:extLst>
              <a:ext uri="{FF2B5EF4-FFF2-40B4-BE49-F238E27FC236}">
                <a16:creationId xmlns:a16="http://schemas.microsoft.com/office/drawing/2014/main" id="{29AC1FED-3199-3D0B-F6CC-FAD3824A7ECC}"/>
              </a:ext>
            </a:extLst>
          </p:cNvPr>
          <p:cNvSpPr/>
          <p:nvPr/>
        </p:nvSpPr>
        <p:spPr>
          <a:xfrm>
            <a:off x="6510336" y="340518"/>
            <a:ext cx="1188243" cy="1188243"/>
          </a:xfrm>
          <a:prstGeom prst="ellipse">
            <a:avLst/>
          </a:prstGeom>
          <a:solidFill>
            <a:srgbClr val="10A2F0">
              <a:alpha val="1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Tracking</a:t>
            </a:r>
          </a:p>
        </p:txBody>
      </p:sp>
      <p:sp>
        <p:nvSpPr>
          <p:cNvPr id="10" name="Oval 9">
            <a:extLst>
              <a:ext uri="{FF2B5EF4-FFF2-40B4-BE49-F238E27FC236}">
                <a16:creationId xmlns:a16="http://schemas.microsoft.com/office/drawing/2014/main" id="{CF835722-8D8F-D19C-50BD-6F841F4C95A2}"/>
              </a:ext>
            </a:extLst>
          </p:cNvPr>
          <p:cNvSpPr/>
          <p:nvPr/>
        </p:nvSpPr>
        <p:spPr>
          <a:xfrm rot="19982860">
            <a:off x="6002782" y="1192571"/>
            <a:ext cx="3204702" cy="828444"/>
          </a:xfrm>
          <a:prstGeom prst="ellipse">
            <a:avLst/>
          </a:prstGeom>
          <a:solidFill>
            <a:srgbClr val="FFA256">
              <a:alpha val="2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Vertexing &amp; ID</a:t>
            </a:r>
          </a:p>
        </p:txBody>
      </p:sp>
      <p:sp>
        <p:nvSpPr>
          <p:cNvPr id="11" name="Oval 10">
            <a:extLst>
              <a:ext uri="{FF2B5EF4-FFF2-40B4-BE49-F238E27FC236}">
                <a16:creationId xmlns:a16="http://schemas.microsoft.com/office/drawing/2014/main" id="{EF5A2869-E948-EEB8-B9FE-8B20802EB2AE}"/>
              </a:ext>
            </a:extLst>
          </p:cNvPr>
          <p:cNvSpPr/>
          <p:nvPr/>
        </p:nvSpPr>
        <p:spPr>
          <a:xfrm>
            <a:off x="7839075" y="2958442"/>
            <a:ext cx="1666875" cy="978694"/>
          </a:xfrm>
          <a:prstGeom prst="ellipse">
            <a:avLst/>
          </a:prstGeom>
          <a:solidFill>
            <a:srgbClr val="4856FB">
              <a:alpha val="3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Specific Channel Searches</a:t>
            </a:r>
          </a:p>
        </p:txBody>
      </p:sp>
      <p:sp>
        <p:nvSpPr>
          <p:cNvPr id="12" name="Oval 11">
            <a:extLst>
              <a:ext uri="{FF2B5EF4-FFF2-40B4-BE49-F238E27FC236}">
                <a16:creationId xmlns:a16="http://schemas.microsoft.com/office/drawing/2014/main" id="{5D07CD8C-C87C-5839-21EC-0A442EB3E348}"/>
              </a:ext>
            </a:extLst>
          </p:cNvPr>
          <p:cNvSpPr/>
          <p:nvPr/>
        </p:nvSpPr>
        <p:spPr>
          <a:xfrm>
            <a:off x="9484507" y="2532899"/>
            <a:ext cx="1334087" cy="629230"/>
          </a:xfrm>
          <a:prstGeom prst="ellipse">
            <a:avLst/>
          </a:prstGeom>
          <a:solidFill>
            <a:srgbClr val="A620C6">
              <a:alpha val="3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W/Z tagging</a:t>
            </a:r>
          </a:p>
        </p:txBody>
      </p:sp>
      <p:sp>
        <p:nvSpPr>
          <p:cNvPr id="13" name="Oval 12">
            <a:extLst>
              <a:ext uri="{FF2B5EF4-FFF2-40B4-BE49-F238E27FC236}">
                <a16:creationId xmlns:a16="http://schemas.microsoft.com/office/drawing/2014/main" id="{5EF8951B-0D3F-B9D1-35BC-A1A8DD4DC217}"/>
              </a:ext>
            </a:extLst>
          </p:cNvPr>
          <p:cNvSpPr/>
          <p:nvPr/>
        </p:nvSpPr>
        <p:spPr>
          <a:xfrm>
            <a:off x="8268794" y="1025014"/>
            <a:ext cx="2862881" cy="2311112"/>
          </a:xfrm>
          <a:prstGeom prst="ellipse">
            <a:avLst/>
          </a:prstGeom>
          <a:solidFill>
            <a:srgbClr val="FF562C">
              <a:alpha val="27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err="1">
                <a:solidFill>
                  <a:schemeClr val="tx1"/>
                </a:solidFill>
              </a:rPr>
              <a:t>Flavor</a:t>
            </a:r>
            <a:r>
              <a:rPr lang="en-GB" dirty="0">
                <a:solidFill>
                  <a:schemeClr val="tx1"/>
                </a:solidFill>
              </a:rPr>
              <a:t> Tagging</a:t>
            </a:r>
          </a:p>
        </p:txBody>
      </p:sp>
      <p:sp>
        <p:nvSpPr>
          <p:cNvPr id="14" name="Oval 13">
            <a:extLst>
              <a:ext uri="{FF2B5EF4-FFF2-40B4-BE49-F238E27FC236}">
                <a16:creationId xmlns:a16="http://schemas.microsoft.com/office/drawing/2014/main" id="{19713017-D0FE-2600-D93E-1C4576CCE471}"/>
              </a:ext>
            </a:extLst>
          </p:cNvPr>
          <p:cNvSpPr/>
          <p:nvPr/>
        </p:nvSpPr>
        <p:spPr>
          <a:xfrm>
            <a:off x="4747024" y="1502387"/>
            <a:ext cx="1869281" cy="1562865"/>
          </a:xfrm>
          <a:prstGeom prst="ellipse">
            <a:avLst/>
          </a:prstGeom>
          <a:solidFill>
            <a:srgbClr val="26DCDC">
              <a:alpha val="2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Calorimetry</a:t>
            </a:r>
          </a:p>
        </p:txBody>
      </p:sp>
      <p:sp>
        <p:nvSpPr>
          <p:cNvPr id="15" name="Oval 14">
            <a:extLst>
              <a:ext uri="{FF2B5EF4-FFF2-40B4-BE49-F238E27FC236}">
                <a16:creationId xmlns:a16="http://schemas.microsoft.com/office/drawing/2014/main" id="{A904A2CB-3030-B110-E019-9C0EBB4817CE}"/>
              </a:ext>
            </a:extLst>
          </p:cNvPr>
          <p:cNvSpPr/>
          <p:nvPr/>
        </p:nvSpPr>
        <p:spPr>
          <a:xfrm>
            <a:off x="4695825" y="2847396"/>
            <a:ext cx="1566862" cy="1140618"/>
          </a:xfrm>
          <a:prstGeom prst="ellipse">
            <a:avLst/>
          </a:prstGeom>
          <a:solidFill>
            <a:srgbClr val="26DCDC">
              <a:alpha val="16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Trigger</a:t>
            </a:r>
          </a:p>
        </p:txBody>
      </p:sp>
      <p:sp>
        <p:nvSpPr>
          <p:cNvPr id="16" name="Oval 15">
            <a:extLst>
              <a:ext uri="{FF2B5EF4-FFF2-40B4-BE49-F238E27FC236}">
                <a16:creationId xmlns:a16="http://schemas.microsoft.com/office/drawing/2014/main" id="{EFFAED97-0633-62E0-FA05-C5D65B8ED301}"/>
              </a:ext>
            </a:extLst>
          </p:cNvPr>
          <p:cNvSpPr/>
          <p:nvPr/>
        </p:nvSpPr>
        <p:spPr>
          <a:xfrm>
            <a:off x="9272234" y="3065252"/>
            <a:ext cx="1666875" cy="1258518"/>
          </a:xfrm>
          <a:prstGeom prst="ellipse">
            <a:avLst/>
          </a:prstGeom>
          <a:solidFill>
            <a:srgbClr val="4856FB">
              <a:alpha val="37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Anomaly Detection</a:t>
            </a:r>
          </a:p>
        </p:txBody>
      </p:sp>
      <p:sp>
        <p:nvSpPr>
          <p:cNvPr id="17" name="Oval 16">
            <a:extLst>
              <a:ext uri="{FF2B5EF4-FFF2-40B4-BE49-F238E27FC236}">
                <a16:creationId xmlns:a16="http://schemas.microsoft.com/office/drawing/2014/main" id="{C8822F02-435D-6C44-2F89-2F22D6B258A2}"/>
              </a:ext>
            </a:extLst>
          </p:cNvPr>
          <p:cNvSpPr/>
          <p:nvPr/>
        </p:nvSpPr>
        <p:spPr>
          <a:xfrm>
            <a:off x="6201541" y="2991767"/>
            <a:ext cx="1566862" cy="1267437"/>
          </a:xfrm>
          <a:prstGeom prst="ellipse">
            <a:avLst/>
          </a:prstGeom>
          <a:solidFill>
            <a:srgbClr val="62FBC4">
              <a:alpha val="3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Particle Flow</a:t>
            </a:r>
          </a:p>
        </p:txBody>
      </p:sp>
      <p:sp>
        <p:nvSpPr>
          <p:cNvPr id="18" name="Oval 17">
            <a:extLst>
              <a:ext uri="{FF2B5EF4-FFF2-40B4-BE49-F238E27FC236}">
                <a16:creationId xmlns:a16="http://schemas.microsoft.com/office/drawing/2014/main" id="{40377540-D711-13C3-77EE-8F6BE04FBD1E}"/>
              </a:ext>
            </a:extLst>
          </p:cNvPr>
          <p:cNvSpPr/>
          <p:nvPr/>
        </p:nvSpPr>
        <p:spPr>
          <a:xfrm>
            <a:off x="6984972" y="3803466"/>
            <a:ext cx="1865284" cy="1376362"/>
          </a:xfrm>
          <a:prstGeom prst="ellipse">
            <a:avLst/>
          </a:prstGeom>
          <a:solidFill>
            <a:srgbClr val="FF562C">
              <a:alpha val="37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Calibration</a:t>
            </a:r>
          </a:p>
        </p:txBody>
      </p:sp>
      <p:sp>
        <p:nvSpPr>
          <p:cNvPr id="19" name="Oval 18">
            <a:extLst>
              <a:ext uri="{FF2B5EF4-FFF2-40B4-BE49-F238E27FC236}">
                <a16:creationId xmlns:a16="http://schemas.microsoft.com/office/drawing/2014/main" id="{C322AE44-E6E8-D131-FAEF-FBB56688053B}"/>
              </a:ext>
            </a:extLst>
          </p:cNvPr>
          <p:cNvSpPr/>
          <p:nvPr/>
        </p:nvSpPr>
        <p:spPr>
          <a:xfrm>
            <a:off x="8964918" y="5109582"/>
            <a:ext cx="2788401" cy="1376362"/>
          </a:xfrm>
          <a:prstGeom prst="ellipse">
            <a:avLst/>
          </a:prstGeom>
          <a:solidFill>
            <a:srgbClr val="9DFBA4">
              <a:alpha val="38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Flows, Fits &amp; Bumps</a:t>
            </a:r>
          </a:p>
        </p:txBody>
      </p:sp>
      <p:sp>
        <p:nvSpPr>
          <p:cNvPr id="20" name="Oval 19">
            <a:extLst>
              <a:ext uri="{FF2B5EF4-FFF2-40B4-BE49-F238E27FC236}">
                <a16:creationId xmlns:a16="http://schemas.microsoft.com/office/drawing/2014/main" id="{0EDCC34E-C691-EF81-FCE6-89F435D209DA}"/>
              </a:ext>
            </a:extLst>
          </p:cNvPr>
          <p:cNvSpPr/>
          <p:nvPr/>
        </p:nvSpPr>
        <p:spPr>
          <a:xfrm>
            <a:off x="4552093" y="4092109"/>
            <a:ext cx="1360776" cy="650661"/>
          </a:xfrm>
          <a:prstGeom prst="ellipse">
            <a:avLst/>
          </a:prstGeom>
          <a:solidFill>
            <a:srgbClr val="2ADDDD">
              <a:alpha val="3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050" dirty="0">
                <a:solidFill>
                  <a:schemeClr val="tx1"/>
                </a:solidFill>
              </a:rPr>
              <a:t>Infrastructure</a:t>
            </a:r>
          </a:p>
        </p:txBody>
      </p:sp>
      <p:sp>
        <p:nvSpPr>
          <p:cNvPr id="21" name="Oval 20">
            <a:extLst>
              <a:ext uri="{FF2B5EF4-FFF2-40B4-BE49-F238E27FC236}">
                <a16:creationId xmlns:a16="http://schemas.microsoft.com/office/drawing/2014/main" id="{B119181F-75D9-8FC9-06EA-D7912CDFF17A}"/>
              </a:ext>
            </a:extLst>
          </p:cNvPr>
          <p:cNvSpPr/>
          <p:nvPr/>
        </p:nvSpPr>
        <p:spPr>
          <a:xfrm rot="1267602">
            <a:off x="5530950" y="4743407"/>
            <a:ext cx="2007026" cy="650661"/>
          </a:xfrm>
          <a:prstGeom prst="ellipse">
            <a:avLst/>
          </a:prstGeom>
          <a:solidFill>
            <a:srgbClr val="FFA256">
              <a:alpha val="35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Simulation</a:t>
            </a:r>
            <a:endParaRPr lang="en-GB" sz="1050" dirty="0">
              <a:solidFill>
                <a:schemeClr val="tx1"/>
              </a:solidFill>
            </a:endParaRPr>
          </a:p>
        </p:txBody>
      </p:sp>
      <p:sp>
        <p:nvSpPr>
          <p:cNvPr id="22" name="Oval 21">
            <a:extLst>
              <a:ext uri="{FF2B5EF4-FFF2-40B4-BE49-F238E27FC236}">
                <a16:creationId xmlns:a16="http://schemas.microsoft.com/office/drawing/2014/main" id="{041C27E9-85A7-5D40-3DE3-35777034F46D}"/>
              </a:ext>
            </a:extLst>
          </p:cNvPr>
          <p:cNvSpPr/>
          <p:nvPr/>
        </p:nvSpPr>
        <p:spPr>
          <a:xfrm>
            <a:off x="7077558" y="5080107"/>
            <a:ext cx="1442433" cy="1354031"/>
          </a:xfrm>
          <a:prstGeom prst="ellipse">
            <a:avLst/>
          </a:prstGeom>
          <a:solidFill>
            <a:srgbClr val="FF0000">
              <a:alpha val="3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rPr>
              <a:t>Unfolding</a:t>
            </a:r>
            <a:endParaRPr lang="en-GB" sz="1000" dirty="0">
              <a:solidFill>
                <a:schemeClr val="tx1"/>
              </a:solidFill>
            </a:endParaRPr>
          </a:p>
        </p:txBody>
      </p:sp>
      <p:sp>
        <p:nvSpPr>
          <p:cNvPr id="23" name="Oval 22">
            <a:extLst>
              <a:ext uri="{FF2B5EF4-FFF2-40B4-BE49-F238E27FC236}">
                <a16:creationId xmlns:a16="http://schemas.microsoft.com/office/drawing/2014/main" id="{0C7F48C2-2DD9-1A11-FEB6-0456908294E7}"/>
              </a:ext>
            </a:extLst>
          </p:cNvPr>
          <p:cNvSpPr/>
          <p:nvPr/>
        </p:nvSpPr>
        <p:spPr>
          <a:xfrm>
            <a:off x="8646431" y="4002622"/>
            <a:ext cx="1171617" cy="1038484"/>
          </a:xfrm>
          <a:prstGeom prst="ellipse">
            <a:avLst/>
          </a:prstGeom>
          <a:solidFill>
            <a:srgbClr val="9DFBA4">
              <a:alpha val="31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Simulation-based Inference</a:t>
            </a:r>
          </a:p>
        </p:txBody>
      </p:sp>
      <p:sp>
        <p:nvSpPr>
          <p:cNvPr id="24" name="Oval 23">
            <a:extLst>
              <a:ext uri="{FF2B5EF4-FFF2-40B4-BE49-F238E27FC236}">
                <a16:creationId xmlns:a16="http://schemas.microsoft.com/office/drawing/2014/main" id="{7C5CC55D-E048-A3D8-CF71-DA805975299D}"/>
              </a:ext>
            </a:extLst>
          </p:cNvPr>
          <p:cNvSpPr/>
          <p:nvPr/>
        </p:nvSpPr>
        <p:spPr>
          <a:xfrm>
            <a:off x="10680326" y="3982351"/>
            <a:ext cx="1059741" cy="728662"/>
          </a:xfrm>
          <a:prstGeom prst="ellipse">
            <a:avLst/>
          </a:prstGeom>
          <a:solidFill>
            <a:srgbClr val="9DFBA4">
              <a:alpha val="24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Open Data</a:t>
            </a:r>
          </a:p>
        </p:txBody>
      </p:sp>
      <p:sp>
        <p:nvSpPr>
          <p:cNvPr id="25" name="Oval 24">
            <a:extLst>
              <a:ext uri="{FF2B5EF4-FFF2-40B4-BE49-F238E27FC236}">
                <a16:creationId xmlns:a16="http://schemas.microsoft.com/office/drawing/2014/main" id="{3D827E8B-66F1-42AA-5FAC-4134EC7D0196}"/>
              </a:ext>
            </a:extLst>
          </p:cNvPr>
          <p:cNvSpPr/>
          <p:nvPr/>
        </p:nvSpPr>
        <p:spPr>
          <a:xfrm>
            <a:off x="10158015" y="4354152"/>
            <a:ext cx="616772" cy="611082"/>
          </a:xfrm>
          <a:prstGeom prst="ellipse">
            <a:avLst/>
          </a:prstGeom>
          <a:solidFill>
            <a:srgbClr val="4856FB">
              <a:alpha val="31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100" dirty="0">
                <a:solidFill>
                  <a:schemeClr val="tx1"/>
                </a:solidFill>
              </a:rPr>
              <a:t>DQ</a:t>
            </a:r>
          </a:p>
        </p:txBody>
      </p:sp>
      <p:sp>
        <p:nvSpPr>
          <p:cNvPr id="4" name="TextBox 3">
            <a:extLst>
              <a:ext uri="{FF2B5EF4-FFF2-40B4-BE49-F238E27FC236}">
                <a16:creationId xmlns:a16="http://schemas.microsoft.com/office/drawing/2014/main" id="{51F0DF7C-2D68-A4C3-0AA5-C20FC0FF803F}"/>
              </a:ext>
            </a:extLst>
          </p:cNvPr>
          <p:cNvSpPr txBox="1"/>
          <p:nvPr/>
        </p:nvSpPr>
        <p:spPr>
          <a:xfrm>
            <a:off x="581192" y="3635407"/>
            <a:ext cx="3123889" cy="738664"/>
          </a:xfrm>
          <a:prstGeom prst="rect">
            <a:avLst/>
          </a:prstGeom>
          <a:noFill/>
        </p:spPr>
        <p:txBody>
          <a:bodyPr wrap="square">
            <a:spAutoFit/>
          </a:bodyPr>
          <a:lstStyle/>
          <a:p>
            <a:r>
              <a:rPr lang="en-GB" sz="1400" dirty="0"/>
              <a:t>Embed every talk in the ATLAS ML Workshop (135 talks) from the last 3 years</a:t>
            </a:r>
          </a:p>
        </p:txBody>
      </p:sp>
    </p:spTree>
    <p:extLst>
      <p:ext uri="{BB962C8B-B14F-4D97-AF65-F5344CB8AC3E}">
        <p14:creationId xmlns:p14="http://schemas.microsoft.com/office/powerpoint/2010/main" val="332973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circle(in)">
                                      <p:cBhvr>
                                        <p:cTn id="10" dur="2000"/>
                                        <p:tgtEl>
                                          <p:spTgt spid="10"/>
                                        </p:tgtEl>
                                      </p:cBhvr>
                                    </p:animEffect>
                                  </p:childTnLst>
                                </p:cTn>
                              </p:par>
                              <p:par>
                                <p:cTn id="11" presetID="6" presetClass="entr" presetSubtype="16"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circle(in)">
                                      <p:cBhvr>
                                        <p:cTn id="13" dur="2000"/>
                                        <p:tgtEl>
                                          <p:spTgt spid="11"/>
                                        </p:tgtEl>
                                      </p:cBhvr>
                                    </p:animEffect>
                                  </p:childTnLst>
                                </p:cTn>
                              </p:par>
                              <p:par>
                                <p:cTn id="14" presetID="6" presetClass="entr" presetSubtype="16"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circle(in)">
                                      <p:cBhvr>
                                        <p:cTn id="16" dur="2000"/>
                                        <p:tgtEl>
                                          <p:spTgt spid="12"/>
                                        </p:tgtEl>
                                      </p:cBhvr>
                                    </p:animEffect>
                                  </p:childTnLst>
                                </p:cTn>
                              </p:par>
                              <p:par>
                                <p:cTn id="17" presetID="6" presetClass="entr" presetSubtype="16"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circle(in)">
                                      <p:cBhvr>
                                        <p:cTn id="25" dur="2000"/>
                                        <p:tgtEl>
                                          <p:spTgt spid="15"/>
                                        </p:tgtEl>
                                      </p:cBhvr>
                                    </p:animEffect>
                                  </p:childTnLst>
                                </p:cTn>
                              </p:par>
                              <p:par>
                                <p:cTn id="26" presetID="6" presetClass="entr" presetSubtype="16"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circle(in)">
                                      <p:cBhvr>
                                        <p:cTn id="28" dur="2000"/>
                                        <p:tgtEl>
                                          <p:spTgt spid="16"/>
                                        </p:tgtEl>
                                      </p:cBhvr>
                                    </p:animEffect>
                                  </p:childTnLst>
                                </p:cTn>
                              </p:par>
                              <p:par>
                                <p:cTn id="29" presetID="6" presetClass="entr" presetSubtype="16"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circle(in)">
                                      <p:cBhvr>
                                        <p:cTn id="31" dur="2000"/>
                                        <p:tgtEl>
                                          <p:spTgt spid="17"/>
                                        </p:tgtEl>
                                      </p:cBhvr>
                                    </p:animEffect>
                                  </p:childTnLst>
                                </p:cTn>
                              </p:par>
                              <p:par>
                                <p:cTn id="32" presetID="6" presetClass="entr" presetSubtype="16"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circle(in)">
                                      <p:cBhvr>
                                        <p:cTn id="34" dur="2000"/>
                                        <p:tgtEl>
                                          <p:spTgt spid="18"/>
                                        </p:tgtEl>
                                      </p:cBhvr>
                                    </p:animEffect>
                                  </p:childTnLst>
                                </p:cTn>
                              </p:par>
                              <p:par>
                                <p:cTn id="35" presetID="6" presetClass="entr" presetSubtype="16"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circle(in)">
                                      <p:cBhvr>
                                        <p:cTn id="37" dur="2000"/>
                                        <p:tgtEl>
                                          <p:spTgt spid="19"/>
                                        </p:tgtEl>
                                      </p:cBhvr>
                                    </p:animEffect>
                                  </p:childTnLst>
                                </p:cTn>
                              </p:par>
                              <p:par>
                                <p:cTn id="38" presetID="6" presetClass="entr" presetSubtype="16"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circle(in)">
                                      <p:cBhvr>
                                        <p:cTn id="40" dur="2000"/>
                                        <p:tgtEl>
                                          <p:spTgt spid="20"/>
                                        </p:tgtEl>
                                      </p:cBhvr>
                                    </p:animEffect>
                                  </p:childTnLst>
                                </p:cTn>
                              </p:par>
                              <p:par>
                                <p:cTn id="41" presetID="6" presetClass="entr" presetSubtype="16"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circle(in)">
                                      <p:cBhvr>
                                        <p:cTn id="43" dur="2000"/>
                                        <p:tgtEl>
                                          <p:spTgt spid="21"/>
                                        </p:tgtEl>
                                      </p:cBhvr>
                                    </p:animEffect>
                                  </p:childTnLst>
                                </p:cTn>
                              </p:par>
                              <p:par>
                                <p:cTn id="44" presetID="6" presetClass="entr" presetSubtype="16"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circle(in)">
                                      <p:cBhvr>
                                        <p:cTn id="46" dur="2000"/>
                                        <p:tgtEl>
                                          <p:spTgt spid="22"/>
                                        </p:tgtEl>
                                      </p:cBhvr>
                                    </p:animEffect>
                                  </p:childTnLst>
                                </p:cTn>
                              </p:par>
                              <p:par>
                                <p:cTn id="47" presetID="6" presetClass="entr" presetSubtype="16"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circle(in)">
                                      <p:cBhvr>
                                        <p:cTn id="49" dur="2000"/>
                                        <p:tgtEl>
                                          <p:spTgt spid="23"/>
                                        </p:tgtEl>
                                      </p:cBhvr>
                                    </p:animEffect>
                                  </p:childTnLst>
                                </p:cTn>
                              </p:par>
                              <p:par>
                                <p:cTn id="50" presetID="6" presetClass="entr" presetSubtype="16" fill="hold" grpId="0"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circle(in)">
                                      <p:cBhvr>
                                        <p:cTn id="52" dur="2000"/>
                                        <p:tgtEl>
                                          <p:spTgt spid="24"/>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25"/>
                                        </p:tgtEl>
                                        <p:attrNameLst>
                                          <p:attrName>style.visibility</p:attrName>
                                        </p:attrNameLst>
                                      </p:cBhvr>
                                      <p:to>
                                        <p:strVal val="visible"/>
                                      </p:to>
                                    </p:set>
                                    <p:animEffect transition="in" filter="circle(in)">
                                      <p:cBhvr>
                                        <p:cTn id="55" dur="20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C3010-EA2E-8DA9-A3B6-0CD2413A28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B38D16-0101-7354-7FFD-66A8AC610185}"/>
              </a:ext>
            </a:extLst>
          </p:cNvPr>
          <p:cNvSpPr>
            <a:spLocks noGrp="1"/>
          </p:cNvSpPr>
          <p:nvPr>
            <p:ph type="title"/>
          </p:nvPr>
        </p:nvSpPr>
        <p:spPr>
          <a:xfrm>
            <a:off x="581192" y="2313241"/>
            <a:ext cx="4210616" cy="1794859"/>
          </a:xfrm>
        </p:spPr>
        <p:txBody>
          <a:bodyPr>
            <a:normAutofit fontScale="90000"/>
          </a:bodyPr>
          <a:lstStyle/>
          <a:p>
            <a:r>
              <a:rPr lang="en-US" dirty="0"/>
              <a:t>Tasks can be captured by inputs and outputs</a:t>
            </a:r>
          </a:p>
        </p:txBody>
      </p:sp>
      <p:pic>
        <p:nvPicPr>
          <p:cNvPr id="4" name="Picture 3">
            <a:extLst>
              <a:ext uri="{FF2B5EF4-FFF2-40B4-BE49-F238E27FC236}">
                <a16:creationId xmlns:a16="http://schemas.microsoft.com/office/drawing/2014/main" id="{DCF29A98-7699-1785-7066-58FDCB167F76}"/>
              </a:ext>
            </a:extLst>
          </p:cNvPr>
          <p:cNvPicPr>
            <a:picLocks noChangeAspect="1"/>
          </p:cNvPicPr>
          <p:nvPr/>
        </p:nvPicPr>
        <p:blipFill>
          <a:blip r:embed="rId2"/>
          <a:stretch>
            <a:fillRect/>
          </a:stretch>
        </p:blipFill>
        <p:spPr>
          <a:xfrm>
            <a:off x="4512746" y="896731"/>
            <a:ext cx="7016899" cy="5064538"/>
          </a:xfrm>
          <a:prstGeom prst="rect">
            <a:avLst/>
          </a:prstGeom>
        </p:spPr>
      </p:pic>
    </p:spTree>
    <p:extLst>
      <p:ext uri="{BB962C8B-B14F-4D97-AF65-F5344CB8AC3E}">
        <p14:creationId xmlns:p14="http://schemas.microsoft.com/office/powerpoint/2010/main" val="1835055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13325-724F-7B69-B14B-E02E092942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DC0305-320B-02F9-ECC4-AAB2A54AECD5}"/>
              </a:ext>
            </a:extLst>
          </p:cNvPr>
          <p:cNvSpPr>
            <a:spLocks noGrp="1"/>
          </p:cNvSpPr>
          <p:nvPr>
            <p:ph type="title"/>
          </p:nvPr>
        </p:nvSpPr>
        <p:spPr>
          <a:xfrm>
            <a:off x="581192" y="702156"/>
            <a:ext cx="11029616" cy="942006"/>
          </a:xfrm>
        </p:spPr>
        <p:txBody>
          <a:bodyPr>
            <a:normAutofit fontScale="90000"/>
          </a:bodyPr>
          <a:lstStyle/>
          <a:p>
            <a:r>
              <a:rPr lang="en-US" dirty="0"/>
              <a:t>How do large language models solve this?</a:t>
            </a:r>
            <a:br>
              <a:rPr lang="en-US" dirty="0"/>
            </a:br>
            <a:r>
              <a:rPr lang="en-US" dirty="0">
                <a:solidFill>
                  <a:schemeClr val="tx1">
                    <a:lumMod val="50000"/>
                    <a:lumOff val="50000"/>
                  </a:schemeClr>
                </a:solidFill>
              </a:rPr>
              <a:t>Tokens &amp; Autoregression</a:t>
            </a:r>
          </a:p>
        </p:txBody>
      </p:sp>
      <p:sp>
        <p:nvSpPr>
          <p:cNvPr id="3" name="Content Placeholder 2">
            <a:extLst>
              <a:ext uri="{FF2B5EF4-FFF2-40B4-BE49-F238E27FC236}">
                <a16:creationId xmlns:a16="http://schemas.microsoft.com/office/drawing/2014/main" id="{460F8522-4C8B-99F0-405D-EBC80980EAF5}"/>
              </a:ext>
            </a:extLst>
          </p:cNvPr>
          <p:cNvSpPr>
            <a:spLocks noGrp="1"/>
          </p:cNvSpPr>
          <p:nvPr>
            <p:ph idx="1"/>
          </p:nvPr>
        </p:nvSpPr>
        <p:spPr>
          <a:xfrm>
            <a:off x="5407269" y="4176345"/>
            <a:ext cx="6203540" cy="2145323"/>
          </a:xfrm>
        </p:spPr>
        <p:txBody>
          <a:bodyPr>
            <a:normAutofit/>
          </a:bodyPr>
          <a:lstStyle/>
          <a:p>
            <a:r>
              <a:rPr lang="en-US" dirty="0"/>
              <a:t>The question of defining a task is then simply presenting a sequence of previous tokens = “prompt”</a:t>
            </a:r>
          </a:p>
          <a:p>
            <a:r>
              <a:rPr lang="en-US" dirty="0"/>
              <a:t>Switching between input and output, different tasks or modalities, can be done with special tokens. E.g. “EOS” tells the model to stop generating</a:t>
            </a:r>
          </a:p>
        </p:txBody>
      </p:sp>
      <p:pic>
        <p:nvPicPr>
          <p:cNvPr id="4" name="Picture 3">
            <a:extLst>
              <a:ext uri="{FF2B5EF4-FFF2-40B4-BE49-F238E27FC236}">
                <a16:creationId xmlns:a16="http://schemas.microsoft.com/office/drawing/2014/main" id="{88ACBAE3-99FA-A131-A70B-CC1B8471C479}"/>
              </a:ext>
            </a:extLst>
          </p:cNvPr>
          <p:cNvPicPr>
            <a:picLocks noChangeAspect="1"/>
          </p:cNvPicPr>
          <p:nvPr/>
        </p:nvPicPr>
        <p:blipFill>
          <a:blip r:embed="rId2"/>
          <a:stretch>
            <a:fillRect/>
          </a:stretch>
        </p:blipFill>
        <p:spPr>
          <a:xfrm>
            <a:off x="5639868" y="1814816"/>
            <a:ext cx="5854159" cy="2071736"/>
          </a:xfrm>
          <a:prstGeom prst="rect">
            <a:avLst/>
          </a:prstGeom>
        </p:spPr>
      </p:pic>
      <p:sp>
        <p:nvSpPr>
          <p:cNvPr id="5" name="Content Placeholder 2">
            <a:extLst>
              <a:ext uri="{FF2B5EF4-FFF2-40B4-BE49-F238E27FC236}">
                <a16:creationId xmlns:a16="http://schemas.microsoft.com/office/drawing/2014/main" id="{5493130B-4F64-48BE-DD81-9FDDE8D36341}"/>
              </a:ext>
            </a:extLst>
          </p:cNvPr>
          <p:cNvSpPr txBox="1">
            <a:spLocks/>
          </p:cNvSpPr>
          <p:nvPr/>
        </p:nvSpPr>
        <p:spPr>
          <a:xfrm>
            <a:off x="581192" y="1931293"/>
            <a:ext cx="4579894" cy="1884569"/>
          </a:xfrm>
          <a:prstGeom prst="rect">
            <a:avLst/>
          </a:prstGeom>
        </p:spPr>
        <p:txBody>
          <a:bodyPr vert="horz" lIns="91440" tIns="45720" rIns="91440" bIns="45720" rtlCol="0" anchor="ctr">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ontserrat" panose="00000500000000000000" pitchFamily="2" charset="0"/>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ontserrat" panose="00000500000000000000" pitchFamily="2" charset="0"/>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ontserrat" panose="00000500000000000000" pitchFamily="2" charset="0"/>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ontserrat" panose="00000500000000000000" pitchFamily="2" charset="0"/>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r>
              <a:rPr lang="en-US" dirty="0"/>
              <a:t>Every object that can be represented by language is converted to a common form = “token”</a:t>
            </a:r>
          </a:p>
          <a:p>
            <a:r>
              <a:rPr lang="en-US" dirty="0"/>
              <a:t>English, Chinese, numbers, emojis </a:t>
            </a:r>
            <a:r>
              <a:rPr lang="en-US" dirty="0">
                <a:sym typeface="Wingdings" pitchFamily="2" charset="2"/>
              </a:rPr>
              <a:t> one big one-hot vector</a:t>
            </a:r>
            <a:endParaRPr lang="en-US" dirty="0"/>
          </a:p>
        </p:txBody>
      </p:sp>
      <p:pic>
        <p:nvPicPr>
          <p:cNvPr id="7" name="Picture 6" descr="Autoregressive Models in Deep Learning — A Brief Survey | George Ho">
            <a:extLst>
              <a:ext uri="{FF2B5EF4-FFF2-40B4-BE49-F238E27FC236}">
                <a16:creationId xmlns:a16="http://schemas.microsoft.com/office/drawing/2014/main" id="{84C3B443-FB72-B01B-3C56-62DABDD93B42}"/>
              </a:ext>
            </a:extLst>
          </p:cNvPr>
          <p:cNvPicPr>
            <a:picLocks noChangeAspect="1"/>
          </p:cNvPicPr>
          <p:nvPr/>
        </p:nvPicPr>
        <p:blipFill>
          <a:blip r:embed="rId3"/>
          <a:stretch>
            <a:fillRect/>
          </a:stretch>
        </p:blipFill>
        <p:spPr>
          <a:xfrm>
            <a:off x="858715" y="4039088"/>
            <a:ext cx="4408650" cy="2026432"/>
          </a:xfrm>
          <a:prstGeom prst="rect">
            <a:avLst/>
          </a:prstGeom>
        </p:spPr>
      </p:pic>
    </p:spTree>
    <p:extLst>
      <p:ext uri="{BB962C8B-B14F-4D97-AF65-F5344CB8AC3E}">
        <p14:creationId xmlns:p14="http://schemas.microsoft.com/office/powerpoint/2010/main" val="40965266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EC7C04-214E-1460-D3BF-05588CDB74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359F78A-E802-9DF8-E8DA-D797279FE258}"/>
              </a:ext>
            </a:extLst>
          </p:cNvPr>
          <p:cNvSpPr>
            <a:spLocks noGrp="1"/>
          </p:cNvSpPr>
          <p:nvPr>
            <p:ph type="title"/>
          </p:nvPr>
        </p:nvSpPr>
        <p:spPr>
          <a:xfrm>
            <a:off x="581192" y="702156"/>
            <a:ext cx="11029616" cy="942006"/>
          </a:xfrm>
        </p:spPr>
        <p:txBody>
          <a:bodyPr>
            <a:normAutofit fontScale="90000"/>
          </a:bodyPr>
          <a:lstStyle/>
          <a:p>
            <a:r>
              <a:rPr lang="en-US" dirty="0"/>
              <a:t>How do large language models solve this?</a:t>
            </a:r>
            <a:br>
              <a:rPr lang="en-US" dirty="0"/>
            </a:br>
            <a:r>
              <a:rPr lang="en-US" dirty="0">
                <a:solidFill>
                  <a:schemeClr val="tx1">
                    <a:lumMod val="50000"/>
                    <a:lumOff val="50000"/>
                  </a:schemeClr>
                </a:solidFill>
              </a:rPr>
              <a:t>Some industry tricks…</a:t>
            </a:r>
          </a:p>
        </p:txBody>
      </p:sp>
      <p:sp>
        <p:nvSpPr>
          <p:cNvPr id="3" name="Content Placeholder 2">
            <a:extLst>
              <a:ext uri="{FF2B5EF4-FFF2-40B4-BE49-F238E27FC236}">
                <a16:creationId xmlns:a16="http://schemas.microsoft.com/office/drawing/2014/main" id="{A826AABD-4C96-458A-4A90-113F83D921D4}"/>
              </a:ext>
            </a:extLst>
          </p:cNvPr>
          <p:cNvSpPr>
            <a:spLocks noGrp="1"/>
          </p:cNvSpPr>
          <p:nvPr>
            <p:ph idx="1"/>
          </p:nvPr>
        </p:nvSpPr>
        <p:spPr>
          <a:xfrm>
            <a:off x="581194" y="2560146"/>
            <a:ext cx="2768676" cy="2104527"/>
          </a:xfrm>
        </p:spPr>
        <p:txBody>
          <a:bodyPr/>
          <a:lstStyle/>
          <a:p>
            <a:r>
              <a:rPr lang="en-US" dirty="0"/>
              <a:t>Some small extra points: </a:t>
            </a:r>
          </a:p>
          <a:p>
            <a:pPr lvl="1"/>
            <a:r>
              <a:rPr lang="en-US" dirty="0"/>
              <a:t>Teacher forcing</a:t>
            </a:r>
          </a:p>
          <a:p>
            <a:pPr lvl="1"/>
            <a:r>
              <a:rPr lang="en-US" dirty="0"/>
              <a:t>KV caching</a:t>
            </a:r>
          </a:p>
          <a:p>
            <a:pPr lvl="1"/>
            <a:r>
              <a:rPr lang="en-US" dirty="0"/>
              <a:t>Causal attention</a:t>
            </a:r>
          </a:p>
        </p:txBody>
      </p:sp>
      <p:pic>
        <p:nvPicPr>
          <p:cNvPr id="4" name="Picture 3" descr="Seq2seq - Wikipedia">
            <a:extLst>
              <a:ext uri="{FF2B5EF4-FFF2-40B4-BE49-F238E27FC236}">
                <a16:creationId xmlns:a16="http://schemas.microsoft.com/office/drawing/2014/main" id="{BBC13716-A729-C38A-AD75-2CD5C0183E39}"/>
              </a:ext>
            </a:extLst>
          </p:cNvPr>
          <p:cNvPicPr>
            <a:picLocks noChangeAspect="1"/>
          </p:cNvPicPr>
          <p:nvPr/>
        </p:nvPicPr>
        <p:blipFill>
          <a:blip r:embed="rId2"/>
          <a:stretch>
            <a:fillRect/>
          </a:stretch>
        </p:blipFill>
        <p:spPr>
          <a:xfrm>
            <a:off x="4041041" y="2087196"/>
            <a:ext cx="7485673" cy="3798979"/>
          </a:xfrm>
          <a:prstGeom prst="rect">
            <a:avLst/>
          </a:prstGeom>
        </p:spPr>
      </p:pic>
    </p:spTree>
    <p:extLst>
      <p:ext uri="{BB962C8B-B14F-4D97-AF65-F5344CB8AC3E}">
        <p14:creationId xmlns:p14="http://schemas.microsoft.com/office/powerpoint/2010/main" val="1845004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978D0-353E-9835-63AA-13F476C651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6CE8FE-EF80-290C-2700-3127BEC22F75}"/>
              </a:ext>
            </a:extLst>
          </p:cNvPr>
          <p:cNvSpPr>
            <a:spLocks noGrp="1"/>
          </p:cNvSpPr>
          <p:nvPr>
            <p:ph type="title"/>
          </p:nvPr>
        </p:nvSpPr>
        <p:spPr>
          <a:xfrm>
            <a:off x="581192" y="702156"/>
            <a:ext cx="11029616" cy="942006"/>
          </a:xfrm>
        </p:spPr>
        <p:txBody>
          <a:bodyPr>
            <a:normAutofit fontScale="90000"/>
          </a:bodyPr>
          <a:lstStyle/>
          <a:p>
            <a:r>
              <a:rPr lang="en-US" dirty="0"/>
              <a:t>How do large language models solve this?</a:t>
            </a:r>
            <a:br>
              <a:rPr lang="en-US" dirty="0"/>
            </a:br>
            <a:r>
              <a:rPr lang="en-US" dirty="0">
                <a:solidFill>
                  <a:schemeClr val="tx1">
                    <a:lumMod val="50000"/>
                    <a:lumOff val="50000"/>
                  </a:schemeClr>
                </a:solidFill>
              </a:rPr>
              <a:t>Emergent </a:t>
            </a:r>
            <a:r>
              <a:rPr lang="en-US" dirty="0" err="1">
                <a:solidFill>
                  <a:schemeClr val="tx1">
                    <a:lumMod val="50000"/>
                    <a:lumOff val="50000"/>
                  </a:schemeClr>
                </a:solidFill>
              </a:rPr>
              <a:t>behaviour</a:t>
            </a:r>
            <a:endParaRPr lang="en-US" dirty="0">
              <a:solidFill>
                <a:schemeClr val="tx1">
                  <a:lumMod val="50000"/>
                  <a:lumOff val="50000"/>
                </a:schemeClr>
              </a:solidFill>
            </a:endParaRPr>
          </a:p>
        </p:txBody>
      </p:sp>
      <p:sp>
        <p:nvSpPr>
          <p:cNvPr id="3" name="Content Placeholder 2">
            <a:extLst>
              <a:ext uri="{FF2B5EF4-FFF2-40B4-BE49-F238E27FC236}">
                <a16:creationId xmlns:a16="http://schemas.microsoft.com/office/drawing/2014/main" id="{51C18262-B638-D1CE-58FA-6E8012CDFAC6}"/>
              </a:ext>
            </a:extLst>
          </p:cNvPr>
          <p:cNvSpPr>
            <a:spLocks noGrp="1"/>
          </p:cNvSpPr>
          <p:nvPr>
            <p:ph idx="1"/>
          </p:nvPr>
        </p:nvSpPr>
        <p:spPr>
          <a:xfrm>
            <a:off x="581193" y="1860804"/>
            <a:ext cx="4634274" cy="4204716"/>
          </a:xfrm>
        </p:spPr>
        <p:txBody>
          <a:bodyPr>
            <a:normAutofit/>
          </a:bodyPr>
          <a:lstStyle/>
          <a:p>
            <a:pPr marL="0" indent="0">
              <a:buNone/>
            </a:pPr>
            <a:r>
              <a:rPr lang="en-US" dirty="0"/>
              <a:t>From only this training task, we seem to get “emergent” behavior:</a:t>
            </a:r>
          </a:p>
          <a:p>
            <a:r>
              <a:rPr lang="en-US" dirty="0"/>
              <a:t>Some level of generalizability across tasks </a:t>
            </a:r>
          </a:p>
          <a:p>
            <a:r>
              <a:rPr lang="en-US" dirty="0"/>
              <a:t>The ability to improve performance by “thinking” (version 1 = chain of thought, version 2 = reasoning)</a:t>
            </a:r>
          </a:p>
          <a:p>
            <a:r>
              <a:rPr lang="en-US" dirty="0"/>
              <a:t>In-context learning (new tasks given as examples)</a:t>
            </a:r>
          </a:p>
          <a:p>
            <a:endParaRPr lang="en-US" dirty="0"/>
          </a:p>
        </p:txBody>
      </p:sp>
      <p:pic>
        <p:nvPicPr>
          <p:cNvPr id="4" name="Picture 3" descr="Chain-of-Thought Prompting">
            <a:extLst>
              <a:ext uri="{FF2B5EF4-FFF2-40B4-BE49-F238E27FC236}">
                <a16:creationId xmlns:a16="http://schemas.microsoft.com/office/drawing/2014/main" id="{593793A8-4117-F2AB-CEA2-929CA13214D8}"/>
              </a:ext>
            </a:extLst>
          </p:cNvPr>
          <p:cNvPicPr>
            <a:picLocks noChangeAspect="1"/>
          </p:cNvPicPr>
          <p:nvPr/>
        </p:nvPicPr>
        <p:blipFill>
          <a:blip r:embed="rId2"/>
          <a:stretch>
            <a:fillRect/>
          </a:stretch>
        </p:blipFill>
        <p:spPr>
          <a:xfrm>
            <a:off x="5825067" y="2368265"/>
            <a:ext cx="5785740" cy="2912285"/>
          </a:xfrm>
          <a:prstGeom prst="rect">
            <a:avLst/>
          </a:prstGeom>
        </p:spPr>
      </p:pic>
    </p:spTree>
    <p:extLst>
      <p:ext uri="{BB962C8B-B14F-4D97-AF65-F5344CB8AC3E}">
        <p14:creationId xmlns:p14="http://schemas.microsoft.com/office/powerpoint/2010/main" val="494080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DBCDD-61AA-BE90-4115-9D73358938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82E2AF-8BA3-5E86-456D-4BEB7360ECA9}"/>
              </a:ext>
            </a:extLst>
          </p:cNvPr>
          <p:cNvSpPr>
            <a:spLocks noGrp="1"/>
          </p:cNvSpPr>
          <p:nvPr>
            <p:ph type="title"/>
          </p:nvPr>
        </p:nvSpPr>
        <p:spPr/>
        <p:txBody>
          <a:bodyPr/>
          <a:lstStyle/>
          <a:p>
            <a:r>
              <a:rPr lang="en-US" dirty="0"/>
              <a:t>Is natural language similar to (particle) physics?</a:t>
            </a:r>
          </a:p>
        </p:txBody>
      </p:sp>
      <p:pic>
        <p:nvPicPr>
          <p:cNvPr id="7" name="Picture 6">
            <a:extLst>
              <a:ext uri="{FF2B5EF4-FFF2-40B4-BE49-F238E27FC236}">
                <a16:creationId xmlns:a16="http://schemas.microsoft.com/office/drawing/2014/main" id="{02F31B9D-EA16-F7C0-DFE1-2C1958871C01}"/>
              </a:ext>
            </a:extLst>
          </p:cNvPr>
          <p:cNvPicPr>
            <a:picLocks noChangeAspect="1"/>
          </p:cNvPicPr>
          <p:nvPr/>
        </p:nvPicPr>
        <p:blipFill>
          <a:blip r:embed="rId2">
            <a:extLst>
              <a:ext uri="{28A0092B-C50C-407E-A947-70E740481C1C}">
                <a14:useLocalDpi xmlns:a14="http://schemas.microsoft.com/office/drawing/2010/main" val="0"/>
              </a:ext>
            </a:extLst>
          </a:blip>
          <a:srcRect r="48464"/>
          <a:stretch>
            <a:fillRect/>
          </a:stretch>
        </p:blipFill>
        <p:spPr>
          <a:xfrm>
            <a:off x="0" y="1613799"/>
            <a:ext cx="4171571" cy="4550760"/>
          </a:xfrm>
          <a:prstGeom prst="rect">
            <a:avLst/>
          </a:prstGeom>
        </p:spPr>
      </p:pic>
      <p:pic>
        <p:nvPicPr>
          <p:cNvPr id="8" name="Picture 7">
            <a:extLst>
              <a:ext uri="{FF2B5EF4-FFF2-40B4-BE49-F238E27FC236}">
                <a16:creationId xmlns:a16="http://schemas.microsoft.com/office/drawing/2014/main" id="{2AEFDF69-08B7-FE16-F490-39782B4741AF}"/>
              </a:ext>
            </a:extLst>
          </p:cNvPr>
          <p:cNvPicPr>
            <a:picLocks noChangeAspect="1"/>
          </p:cNvPicPr>
          <p:nvPr/>
        </p:nvPicPr>
        <p:blipFill>
          <a:blip r:embed="rId2">
            <a:extLst>
              <a:ext uri="{28A0092B-C50C-407E-A947-70E740481C1C}">
                <a14:useLocalDpi xmlns:a14="http://schemas.microsoft.com/office/drawing/2010/main" val="0"/>
              </a:ext>
            </a:extLst>
          </a:blip>
          <a:srcRect l="50048"/>
          <a:stretch>
            <a:fillRect/>
          </a:stretch>
        </p:blipFill>
        <p:spPr>
          <a:xfrm>
            <a:off x="8974668" y="1613799"/>
            <a:ext cx="4043351" cy="4550760"/>
          </a:xfrm>
          <a:prstGeom prst="rect">
            <a:avLst/>
          </a:prstGeom>
        </p:spPr>
      </p:pic>
      <p:sp>
        <p:nvSpPr>
          <p:cNvPr id="5" name="TextBox 4">
            <a:extLst>
              <a:ext uri="{FF2B5EF4-FFF2-40B4-BE49-F238E27FC236}">
                <a16:creationId xmlns:a16="http://schemas.microsoft.com/office/drawing/2014/main" id="{9341892E-9D3C-3611-733B-F1447B9E9971}"/>
              </a:ext>
            </a:extLst>
          </p:cNvPr>
          <p:cNvSpPr txBox="1"/>
          <p:nvPr/>
        </p:nvSpPr>
        <p:spPr>
          <a:xfrm>
            <a:off x="1301262" y="2365685"/>
            <a:ext cx="8686800" cy="3046988"/>
          </a:xfrm>
          <a:prstGeom prst="rect">
            <a:avLst/>
          </a:prstGeom>
          <a:noFill/>
        </p:spPr>
        <p:txBody>
          <a:bodyPr wrap="square">
            <a:spAutoFit/>
          </a:bodyPr>
          <a:lstStyle/>
          <a:p>
            <a:pPr lvl="1" algn="ctr"/>
            <a:r>
              <a:rPr lang="en-US" sz="3200" b="1" dirty="0">
                <a:latin typeface="Montserrat SemiBold" panose="00000700000000000000" pitchFamily="2" charset="77"/>
              </a:rPr>
              <a:t>This is a huge and open question. Our approach, rather than approaching from first principles, was instead to build some models that borrow from large vision and large language models, and see how they behave!</a:t>
            </a:r>
          </a:p>
        </p:txBody>
      </p:sp>
    </p:spTree>
    <p:extLst>
      <p:ext uri="{BB962C8B-B14F-4D97-AF65-F5344CB8AC3E}">
        <p14:creationId xmlns:p14="http://schemas.microsoft.com/office/powerpoint/2010/main" val="3646056987"/>
      </p:ext>
    </p:extLst>
  </p:cSld>
  <p:clrMapOvr>
    <a:masterClrMapping/>
  </p:clrMapOvr>
</p:sld>
</file>

<file path=ppt/theme/theme1.xml><?xml version="1.0" encoding="utf-8"?>
<a:theme xmlns:a="http://schemas.openxmlformats.org/drawingml/2006/main" name="Theme1">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Theme1" id="{3D8B99B6-FA52-4C47-9D82-98959C602E8C}" vid="{79627545-F104-4220-95C8-12CE5F45A8A4}"/>
    </a:ext>
  </a:extLst>
</a:theme>
</file>

<file path=ppt/theme/theme2.xml><?xml version="1.0" encoding="utf-8"?>
<a:theme xmlns:a="http://schemas.openxmlformats.org/drawingml/2006/main" name="Blank Master">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3.xml><?xml version="1.0" encoding="utf-8"?>
<a:theme xmlns:a="http://schemas.openxmlformats.org/drawingml/2006/main" name="1_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Theme1</Template>
  <TotalTime>8690</TotalTime>
  <Words>1200</Words>
  <Application>Microsoft Macintosh PowerPoint</Application>
  <PresentationFormat>Widescreen</PresentationFormat>
  <Paragraphs>137</Paragraphs>
  <Slides>23</Slides>
  <Notes>5</Notes>
  <HiddenSlides>0</HiddenSlides>
  <MMClips>0</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23</vt:i4>
      </vt:variant>
    </vt:vector>
  </HeadingPairs>
  <TitlesOfParts>
    <vt:vector size="34" baseType="lpstr">
      <vt:lpstr>Aptos</vt:lpstr>
      <vt:lpstr>Franklin Gothic Book</vt:lpstr>
      <vt:lpstr>Franklin Gothic Demi</vt:lpstr>
      <vt:lpstr>Montserrat</vt:lpstr>
      <vt:lpstr>Montserrat Medium</vt:lpstr>
      <vt:lpstr>Montserrat SemiBold</vt:lpstr>
      <vt:lpstr>Wingdings</vt:lpstr>
      <vt:lpstr>Wingdings 2</vt:lpstr>
      <vt:lpstr>Theme1</vt:lpstr>
      <vt:lpstr>Blank Master</vt:lpstr>
      <vt:lpstr>1_DividendVTI</vt:lpstr>
      <vt:lpstr>Next token prediction for arbitrary particle physics tasks</vt:lpstr>
      <vt:lpstr>Can language help us with physics?</vt:lpstr>
      <vt:lpstr>A day in the life of an experimental particle physicist</vt:lpstr>
      <vt:lpstr>What does mL in the atlas experiment “Look like”?</vt:lpstr>
      <vt:lpstr>Tasks can be captured by inputs and outputs</vt:lpstr>
      <vt:lpstr>How do large language models solve this? Tokens &amp; Autoregression</vt:lpstr>
      <vt:lpstr>How do large language models solve this? Some industry tricks…</vt:lpstr>
      <vt:lpstr>How do large language models solve this? Emergent behaviour</vt:lpstr>
      <vt:lpstr>Is natural language similar to (particle) physics?</vt:lpstr>
      <vt:lpstr>Building a generalist physics model</vt:lpstr>
      <vt:lpstr>Data &amp; Tokenisation</vt:lpstr>
      <vt:lpstr>Defining tasks</vt:lpstr>
      <vt:lpstr>Choosing an architecture</vt:lpstr>
      <vt:lpstr>Sample tasks Particle Flow Reconstruction</vt:lpstr>
      <vt:lpstr>Sample tasks Detector Simulation</vt:lpstr>
      <vt:lpstr>Evaluating Foundation Model behaviour</vt:lpstr>
      <vt:lpstr>Evaluation standard approaches</vt:lpstr>
      <vt:lpstr>Evaluation model-as-a-judge</vt:lpstr>
      <vt:lpstr>Evaluation model-as-a-judge</vt:lpstr>
      <vt:lpstr>Generalist training &amp; Examples</vt:lpstr>
      <vt:lpstr>Generalisability Out-of-distribution tasks </vt:lpstr>
      <vt:lpstr>Generalisability chain-of-physics</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Murnane</dc:creator>
  <cp:lastModifiedBy>Murnane, Daniel T.</cp:lastModifiedBy>
  <cp:revision>68</cp:revision>
  <dcterms:created xsi:type="dcterms:W3CDTF">2023-05-22T15:13:19Z</dcterms:created>
  <dcterms:modified xsi:type="dcterms:W3CDTF">2026-08-18T23:04:24Z</dcterms:modified>
</cp:coreProperties>
</file>