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4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6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7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8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9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10.xml" ContentType="application/vnd.openxmlformats-officedocument.presentationml.notesSlide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11.xml" ContentType="application/vnd.openxmlformats-officedocument.presentationml.notesSlide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12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13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14.xml" ContentType="application/vnd.openxmlformats-officedocument.presentationml.notesSlid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15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notesSlides/notesSlide16.xml" ContentType="application/vnd.openxmlformats-officedocument.presentationml.notesSlide+xml"/>
  <Override PartName="/ppt/tags/tag272.xml" ContentType="application/vnd.openxmlformats-officedocument.presentationml.tags+xml"/>
  <Override PartName="/ppt/tags/tag274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notesSlides/notesSlide17.xml" ContentType="application/vnd.openxmlformats-officedocument.presentationml.notesSlid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notesSlides/notesSlide18.xml" ContentType="application/vnd.openxmlformats-officedocument.presentationml.notesSlide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notesSlides/notesSlide19.xml" ContentType="application/vnd.openxmlformats-officedocument.presentationml.notesSlide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6.xml" ContentType="application/vnd.openxmlformats-officedocument.presentationml.tags+xml"/>
  <Override PartName="/ppt/tags/tag328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3.xml" ContentType="application/vnd.openxmlformats-officedocument.presentationml.tags+xml"/>
  <Override PartName="/ppt/tags/tag335.xml" ContentType="application/vnd.openxmlformats-officedocument.presentationml.tags+xml"/>
  <Override PartName="/ppt/tags/tag337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20.xml" ContentType="application/vnd.openxmlformats-officedocument.presentationml.notesSlide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notesSlides/notesSlide21.xml" ContentType="application/vnd.openxmlformats-officedocument.presentationml.notesSlide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2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260.xml" ContentType="application/vnd.openxmlformats-officedocument.presentationml.tags+xml"/>
  <Override PartName="/ppt/tags/tag1670.xml" ContentType="application/vnd.openxmlformats-officedocument.presentationml.tags+xml"/>
  <Override PartName="/ppt/tags/tag197.xml" ContentType="application/vnd.openxmlformats-officedocument.presentationml.tags+xml"/>
  <Override PartName="/ppt/tags/tag2680.xml" ContentType="application/vnd.openxmlformats-officedocument.presentationml.tags+xml"/>
  <Override PartName="/ppt/tags/tag2700.xml" ContentType="application/vnd.openxmlformats-officedocument.presentationml.tags+xml"/>
  <Override PartName="/ppt/tags/tag273.xml" ContentType="application/vnd.openxmlformats-officedocument.presentationml.tags+xml"/>
  <Override PartName="/ppt/tags/tag275.xml" ContentType="application/vnd.openxmlformats-officedocument.presentationml.tags+xml"/>
  <Override PartName="/ppt/tags/tag3020.xml" ContentType="application/vnd.openxmlformats-officedocument.presentationml.tags+xml"/>
  <Override PartName="/ppt/tags/tag3100.xml" ContentType="application/vnd.openxmlformats-officedocument.presentationml.tags+xml"/>
  <Override PartName="/ppt/tags/tag3130.xml" ContentType="application/vnd.openxmlformats-officedocument.presentationml.tags+xml"/>
  <Override PartName="/ppt/tags/tag3150.xml" ContentType="application/vnd.openxmlformats-officedocument.presentationml.tags+xml"/>
  <Override PartName="/ppt/tags/tag3170.xml" ContentType="application/vnd.openxmlformats-officedocument.presentationml.tags+xml"/>
  <Override PartName="/ppt/tags/tag3190.xml" ContentType="application/vnd.openxmlformats-officedocument.presentationml.tags+xml"/>
  <Override PartName="/ppt/tags/tag322.xml" ContentType="application/vnd.openxmlformats-officedocument.presentationml.tags+xml"/>
  <Override PartName="/ppt/tags/tag325.xml" ContentType="application/vnd.openxmlformats-officedocument.presentationml.tags+xml"/>
  <Override PartName="/ppt/tags/tag327.xml" ContentType="application/vnd.openxmlformats-officedocument.presentationml.tags+xml"/>
  <Override PartName="/ppt/tags/tag329.xml" ContentType="application/vnd.openxmlformats-officedocument.presentationml.tags+xml"/>
  <Override PartName="/ppt/tags/tag332.xml" ContentType="application/vnd.openxmlformats-officedocument.presentationml.tags+xml"/>
  <Override PartName="/ppt/tags/tag334.xml" ContentType="application/vnd.openxmlformats-officedocument.presentationml.tags+xml"/>
  <Override PartName="/ppt/tags/tag336.xml" ContentType="application/vnd.openxmlformats-officedocument.presentationml.tags+xml"/>
  <Override PartName="/ppt/tags/tag338.xml" ContentType="application/vnd.openxmlformats-officedocument.presentationml.tags+xml"/>
  <Override PartName="/ppt/tags/tag3410.xml" ContentType="application/vnd.openxmlformats-officedocument.presentationml.tags+xml"/>
  <Override PartName="/ppt/tags/tag371.xml" ContentType="application/vnd.openxmlformats-officedocument.presentationml.tags+xml"/>
  <Override PartName="/ppt/tags/tag37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2"/>
    <p:sldMasterId id="2147483657" r:id="rId3"/>
  </p:sldMasterIdLst>
  <p:notesMasterIdLst>
    <p:notesMasterId r:id="rId26"/>
  </p:notesMasterIdLst>
  <p:handoutMasterIdLst>
    <p:handoutMasterId r:id="rId27"/>
  </p:handoutMasterIdLst>
  <p:sldIdLst>
    <p:sldId id="257" r:id="rId4"/>
    <p:sldId id="317" r:id="rId5"/>
    <p:sldId id="336" r:id="rId6"/>
    <p:sldId id="319" r:id="rId7"/>
    <p:sldId id="267" r:id="rId8"/>
    <p:sldId id="293" r:id="rId9"/>
    <p:sldId id="361" r:id="rId10"/>
    <p:sldId id="270" r:id="rId11"/>
    <p:sldId id="321" r:id="rId12"/>
    <p:sldId id="324" r:id="rId13"/>
    <p:sldId id="360" r:id="rId14"/>
    <p:sldId id="266" r:id="rId15"/>
    <p:sldId id="271" r:id="rId16"/>
    <p:sldId id="329" r:id="rId17"/>
    <p:sldId id="328" r:id="rId18"/>
    <p:sldId id="330" r:id="rId19"/>
    <p:sldId id="273" r:id="rId20"/>
    <p:sldId id="301" r:id="rId21"/>
    <p:sldId id="365" r:id="rId22"/>
    <p:sldId id="366" r:id="rId23"/>
    <p:sldId id="346" r:id="rId24"/>
    <p:sldId id="339" r:id="rId25"/>
  </p:sldIdLst>
  <p:sldSz cx="12192000" cy="6858000"/>
  <p:notesSz cx="10234613" cy="7104063"/>
  <p:embeddedFontLst>
    <p:embeddedFont>
      <p:font typeface="HGPｺﾞｼｯｸE" panose="020B0900000000000000" pitchFamily="34" charset="-128"/>
      <p:regular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黑体" panose="02010609060101010101" pitchFamily="49" charset="-122"/>
      <p:regular r:id="rId31"/>
    </p:embeddedFont>
    <p:embeddedFont>
      <p:font typeface="宋体" panose="02010600030101010101" pitchFamily="2" charset="-122"/>
      <p:regular r:id="rId32"/>
    </p:embeddedFont>
    <p:embeddedFont>
      <p:font typeface="Arial Black" panose="020B0604020202020204" pitchFamily="34" charset="0"/>
      <p:bold r:id="rId33"/>
    </p:embeddedFont>
    <p:embeddedFont>
      <p:font typeface="Cambria Math" panose="02040503050406030204" pitchFamily="18" charset="0"/>
      <p:regular r:id="rId34"/>
    </p:embeddedFont>
    <p:embeddedFont>
      <p:font typeface="Comic Sans MS" panose="030F0902030302020204" pitchFamily="66" charset="0"/>
      <p:regular r:id="rId35"/>
    </p:embeddedFont>
    <p:embeddedFont>
      <p:font typeface="Comic Sans MS Regular" panose="030F0902030302020204" pitchFamily="66" charset="0"/>
      <p:regular r:id="rId36"/>
      <p:bold r:id="rId37"/>
    </p:embeddedFont>
    <p:embeddedFont>
      <p:font typeface="DejaVu Math TeX Gyre" panose="02000503000000000000" pitchFamily="2" charset="77"/>
      <p:regular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2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98E"/>
    <a:srgbClr val="003F88"/>
    <a:srgbClr val="0000FF"/>
    <a:srgbClr val="578C30"/>
    <a:srgbClr val="2CD0A8"/>
    <a:srgbClr val="0000FE"/>
    <a:srgbClr val="B2B2B2"/>
    <a:srgbClr val="202020"/>
    <a:srgbClr val="32323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7"/>
  </p:normalViewPr>
  <p:slideViewPr>
    <p:cSldViewPr snapToGrid="0" showGuides="1">
      <p:cViewPr varScale="1">
        <p:scale>
          <a:sx n="99" d="100"/>
          <a:sy n="99" d="100"/>
        </p:scale>
        <p:origin x="1216" y="176"/>
      </p:cViewPr>
      <p:guideLst>
        <p:guide orient="horz" pos="2392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862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797066" y="0"/>
            <a:ext cx="4434862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60"/>
            </a:lvl1pPr>
          </a:lstStyle>
          <a:p>
            <a:fld id="{0F9B84EA-7D68-4D60-9CB1-D50884785D1C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747325"/>
            <a:ext cx="4434862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797066" y="6747325"/>
            <a:ext cx="4434862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6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679" cy="3559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797788" y="0"/>
            <a:ext cx="4434677" cy="3559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87440" y="888133"/>
            <a:ext cx="4262159" cy="239774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24619" y="3419204"/>
            <a:ext cx="8187802" cy="27966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748051"/>
            <a:ext cx="4434679" cy="3559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797788" y="6748051"/>
            <a:ext cx="4434677" cy="3559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459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  <p:sp>
        <p:nvSpPr>
          <p:cNvPr id="5" name="任意多边形: 形状 2"/>
          <p:cNvSpPr/>
          <p:nvPr userDrawn="1"/>
        </p:nvSpPr>
        <p:spPr>
          <a:xfrm>
            <a:off x="-1905" y="4892675"/>
            <a:ext cx="12192000" cy="1983105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accent1">
              <a:alpha val="94000"/>
            </a:schemeClr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 dirty="0">
              <a:cs typeface="+mn-ea"/>
            </a:endParaRPr>
          </a:p>
        </p:txBody>
      </p:sp>
      <p:sp>
        <p:nvSpPr>
          <p:cNvPr id="7" name="任意多边形: 形状 5"/>
          <p:cNvSpPr/>
          <p:nvPr userDrawn="1"/>
        </p:nvSpPr>
        <p:spPr>
          <a:xfrm>
            <a:off x="-1905" y="5224780"/>
            <a:ext cx="12192000" cy="364490"/>
          </a:xfrm>
          <a:custGeom>
            <a:avLst/>
            <a:gdLst>
              <a:gd name="connsiteX0" fmla="*/ 6096002 w 12191999"/>
              <a:gd name="connsiteY0" fmla="*/ 0 h 3805208"/>
              <a:gd name="connsiteX1" fmla="*/ 11517301 w 12191999"/>
              <a:gd name="connsiteY1" fmla="*/ 568339 h 3805208"/>
              <a:gd name="connsiteX2" fmla="*/ 12191999 w 12191999"/>
              <a:gd name="connsiteY2" fmla="*/ 741496 h 3805208"/>
              <a:gd name="connsiteX3" fmla="*/ 12191999 w 12191999"/>
              <a:gd name="connsiteY3" fmla="*/ 3805208 h 3805208"/>
              <a:gd name="connsiteX4" fmla="*/ 0 w 12191999"/>
              <a:gd name="connsiteY4" fmla="*/ 3805208 h 3805208"/>
              <a:gd name="connsiteX5" fmla="*/ 0 w 12191999"/>
              <a:gd name="connsiteY5" fmla="*/ 741497 h 3805208"/>
              <a:gd name="connsiteX6" fmla="*/ 674702 w 12191999"/>
              <a:gd name="connsiteY6" fmla="*/ 568339 h 3805208"/>
              <a:gd name="connsiteX7" fmla="*/ 6096002 w 12191999"/>
              <a:gd name="connsiteY7" fmla="*/ 0 h 3805208"/>
              <a:gd name="connsiteX0-1" fmla="*/ 12191999 w 12283439"/>
              <a:gd name="connsiteY0-2" fmla="*/ 3805208 h 3896648"/>
              <a:gd name="connsiteX1-3" fmla="*/ 0 w 12283439"/>
              <a:gd name="connsiteY1-4" fmla="*/ 3805208 h 3896648"/>
              <a:gd name="connsiteX2-5" fmla="*/ 0 w 12283439"/>
              <a:gd name="connsiteY2-6" fmla="*/ 741497 h 3896648"/>
              <a:gd name="connsiteX3-7" fmla="*/ 674702 w 12283439"/>
              <a:gd name="connsiteY3-8" fmla="*/ 568339 h 3896648"/>
              <a:gd name="connsiteX4-9" fmla="*/ 6096002 w 12283439"/>
              <a:gd name="connsiteY4-10" fmla="*/ 0 h 3896648"/>
              <a:gd name="connsiteX5-11" fmla="*/ 11517301 w 12283439"/>
              <a:gd name="connsiteY5-12" fmla="*/ 568339 h 3896648"/>
              <a:gd name="connsiteX6-13" fmla="*/ 12191999 w 12283439"/>
              <a:gd name="connsiteY6-14" fmla="*/ 741496 h 3896648"/>
              <a:gd name="connsiteX7-15" fmla="*/ 12283439 w 12283439"/>
              <a:gd name="connsiteY7-16" fmla="*/ 3896648 h 3896648"/>
              <a:gd name="connsiteX0-17" fmla="*/ 12191999 w 12191999"/>
              <a:gd name="connsiteY0-18" fmla="*/ 3805208 h 3805208"/>
              <a:gd name="connsiteX1-19" fmla="*/ 0 w 12191999"/>
              <a:gd name="connsiteY1-20" fmla="*/ 3805208 h 3805208"/>
              <a:gd name="connsiteX2-21" fmla="*/ 0 w 12191999"/>
              <a:gd name="connsiteY2-22" fmla="*/ 741497 h 3805208"/>
              <a:gd name="connsiteX3-23" fmla="*/ 674702 w 12191999"/>
              <a:gd name="connsiteY3-24" fmla="*/ 568339 h 3805208"/>
              <a:gd name="connsiteX4-25" fmla="*/ 6096002 w 12191999"/>
              <a:gd name="connsiteY4-26" fmla="*/ 0 h 3805208"/>
              <a:gd name="connsiteX5-27" fmla="*/ 11517301 w 12191999"/>
              <a:gd name="connsiteY5-28" fmla="*/ 568339 h 3805208"/>
              <a:gd name="connsiteX6-29" fmla="*/ 12191999 w 12191999"/>
              <a:gd name="connsiteY6-30" fmla="*/ 741496 h 3805208"/>
              <a:gd name="connsiteX0-31" fmla="*/ 0 w 12191999"/>
              <a:gd name="connsiteY0-32" fmla="*/ 3805208 h 3805208"/>
              <a:gd name="connsiteX1-33" fmla="*/ 0 w 12191999"/>
              <a:gd name="connsiteY1-34" fmla="*/ 741497 h 3805208"/>
              <a:gd name="connsiteX2-35" fmla="*/ 674702 w 12191999"/>
              <a:gd name="connsiteY2-36" fmla="*/ 568339 h 3805208"/>
              <a:gd name="connsiteX3-37" fmla="*/ 6096002 w 12191999"/>
              <a:gd name="connsiteY3-38" fmla="*/ 0 h 3805208"/>
              <a:gd name="connsiteX4-39" fmla="*/ 11517301 w 12191999"/>
              <a:gd name="connsiteY4-40" fmla="*/ 568339 h 3805208"/>
              <a:gd name="connsiteX5-41" fmla="*/ 12191999 w 12191999"/>
              <a:gd name="connsiteY5-42" fmla="*/ 741496 h 3805208"/>
              <a:gd name="connsiteX0-43" fmla="*/ 0 w 12191999"/>
              <a:gd name="connsiteY0-44" fmla="*/ 741497 h 741497"/>
              <a:gd name="connsiteX1-45" fmla="*/ 674702 w 12191999"/>
              <a:gd name="connsiteY1-46" fmla="*/ 568339 h 741497"/>
              <a:gd name="connsiteX2-47" fmla="*/ 6096002 w 12191999"/>
              <a:gd name="connsiteY2-48" fmla="*/ 0 h 741497"/>
              <a:gd name="connsiteX3-49" fmla="*/ 11517301 w 12191999"/>
              <a:gd name="connsiteY3-50" fmla="*/ 568339 h 741497"/>
              <a:gd name="connsiteX4-51" fmla="*/ 12191999 w 12191999"/>
              <a:gd name="connsiteY4-52" fmla="*/ 741496 h 7414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1999" h="741497">
                <a:moveTo>
                  <a:pt x="0" y="741497"/>
                </a:move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445954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445954"/>
            <a:ext cx="4114800" cy="365125"/>
          </a:xfrm>
        </p:spPr>
        <p:txBody>
          <a:bodyPr/>
          <a:lstStyle/>
          <a:p>
            <a:r>
              <a:rPr lang="zh-CN" altLang="en-US"/>
              <a:t>博士研究生资格考试答辩  August 27, 2025</a:t>
            </a:r>
          </a:p>
          <a:p>
            <a:r>
              <a:rPr lang="zh-CN" altLang="en-US"/>
              <a:t>Fudan University, Shanghai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445954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319020" y="6445885"/>
            <a:ext cx="7897495" cy="365125"/>
          </a:xfrm>
        </p:spPr>
        <p:txBody>
          <a:bodyPr/>
          <a:lstStyle/>
          <a:p>
            <a:r>
              <a:rPr lang="en-US" altLang="zh-CN">
                <a:sym typeface="+mn-ea"/>
              </a:rPr>
              <a:t>October 26, 2025</a:t>
            </a:r>
          </a:p>
          <a:p>
            <a:r>
              <a:rPr lang="en-US" altLang="zh-CN"/>
              <a:t>QPT 2025, Guilin, China</a:t>
            </a: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-11430" y="3175"/>
            <a:ext cx="12193270" cy="815975"/>
          </a:xfrm>
          <a:prstGeom prst="rect">
            <a:avLst/>
          </a:prstGeom>
          <a:solidFill>
            <a:srgbClr val="003F8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445954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445954"/>
            <a:ext cx="4114800" cy="365125"/>
          </a:xfrm>
        </p:spPr>
        <p:txBody>
          <a:bodyPr/>
          <a:lstStyle/>
          <a:p>
            <a:r>
              <a:rPr lang="zh-CN" altLang="en-US"/>
              <a:t>博士研究生资格考试答辩  August 27, 2025</a:t>
            </a:r>
          </a:p>
          <a:p>
            <a:r>
              <a:rPr lang="zh-CN" altLang="en-US"/>
              <a:t>Fudan University, Shanghai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6927B-0F64-4C1E-B155-061A8B84C98C}" type="datetimeFigureOut">
              <a:rPr kumimoji="1" lang="ja-JP" altLang="en-US" smtClean="0"/>
              <a:t>2026/3/11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AD04-709C-448F-AE13-D022934ED8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459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博士研究生资格考试答辩  August 27, 2025</a:t>
            </a:r>
          </a:p>
          <a:p>
            <a:r>
              <a:rPr lang="zh-CN" altLang="en-US"/>
              <a:t>Fudan University, Shanghai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  <p:sp>
        <p:nvSpPr>
          <p:cNvPr id="5" name="任意多边形: 形状 2"/>
          <p:cNvSpPr/>
          <p:nvPr userDrawn="1"/>
        </p:nvSpPr>
        <p:spPr>
          <a:xfrm>
            <a:off x="0" y="4196080"/>
            <a:ext cx="12192000" cy="2661920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accent1">
              <a:alpha val="94000"/>
            </a:schemeClr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 dirty="0">
              <a:cs typeface="+mn-ea"/>
            </a:endParaRPr>
          </a:p>
        </p:txBody>
      </p:sp>
      <p:sp>
        <p:nvSpPr>
          <p:cNvPr id="7" name="任意多边形: 形状 5"/>
          <p:cNvSpPr/>
          <p:nvPr userDrawn="1"/>
        </p:nvSpPr>
        <p:spPr>
          <a:xfrm>
            <a:off x="-1905" y="4318000"/>
            <a:ext cx="12192000" cy="575310"/>
          </a:xfrm>
          <a:custGeom>
            <a:avLst/>
            <a:gdLst>
              <a:gd name="connsiteX0" fmla="*/ 6096002 w 12191999"/>
              <a:gd name="connsiteY0" fmla="*/ 0 h 3805208"/>
              <a:gd name="connsiteX1" fmla="*/ 11517301 w 12191999"/>
              <a:gd name="connsiteY1" fmla="*/ 568339 h 3805208"/>
              <a:gd name="connsiteX2" fmla="*/ 12191999 w 12191999"/>
              <a:gd name="connsiteY2" fmla="*/ 741496 h 3805208"/>
              <a:gd name="connsiteX3" fmla="*/ 12191999 w 12191999"/>
              <a:gd name="connsiteY3" fmla="*/ 3805208 h 3805208"/>
              <a:gd name="connsiteX4" fmla="*/ 0 w 12191999"/>
              <a:gd name="connsiteY4" fmla="*/ 3805208 h 3805208"/>
              <a:gd name="connsiteX5" fmla="*/ 0 w 12191999"/>
              <a:gd name="connsiteY5" fmla="*/ 741497 h 3805208"/>
              <a:gd name="connsiteX6" fmla="*/ 674702 w 12191999"/>
              <a:gd name="connsiteY6" fmla="*/ 568339 h 3805208"/>
              <a:gd name="connsiteX7" fmla="*/ 6096002 w 12191999"/>
              <a:gd name="connsiteY7" fmla="*/ 0 h 3805208"/>
              <a:gd name="connsiteX0-1" fmla="*/ 12191999 w 12283439"/>
              <a:gd name="connsiteY0-2" fmla="*/ 3805208 h 3896648"/>
              <a:gd name="connsiteX1-3" fmla="*/ 0 w 12283439"/>
              <a:gd name="connsiteY1-4" fmla="*/ 3805208 h 3896648"/>
              <a:gd name="connsiteX2-5" fmla="*/ 0 w 12283439"/>
              <a:gd name="connsiteY2-6" fmla="*/ 741497 h 3896648"/>
              <a:gd name="connsiteX3-7" fmla="*/ 674702 w 12283439"/>
              <a:gd name="connsiteY3-8" fmla="*/ 568339 h 3896648"/>
              <a:gd name="connsiteX4-9" fmla="*/ 6096002 w 12283439"/>
              <a:gd name="connsiteY4-10" fmla="*/ 0 h 3896648"/>
              <a:gd name="connsiteX5-11" fmla="*/ 11517301 w 12283439"/>
              <a:gd name="connsiteY5-12" fmla="*/ 568339 h 3896648"/>
              <a:gd name="connsiteX6-13" fmla="*/ 12191999 w 12283439"/>
              <a:gd name="connsiteY6-14" fmla="*/ 741496 h 3896648"/>
              <a:gd name="connsiteX7-15" fmla="*/ 12283439 w 12283439"/>
              <a:gd name="connsiteY7-16" fmla="*/ 3896648 h 3896648"/>
              <a:gd name="connsiteX0-17" fmla="*/ 12191999 w 12191999"/>
              <a:gd name="connsiteY0-18" fmla="*/ 3805208 h 3805208"/>
              <a:gd name="connsiteX1-19" fmla="*/ 0 w 12191999"/>
              <a:gd name="connsiteY1-20" fmla="*/ 3805208 h 3805208"/>
              <a:gd name="connsiteX2-21" fmla="*/ 0 w 12191999"/>
              <a:gd name="connsiteY2-22" fmla="*/ 741497 h 3805208"/>
              <a:gd name="connsiteX3-23" fmla="*/ 674702 w 12191999"/>
              <a:gd name="connsiteY3-24" fmla="*/ 568339 h 3805208"/>
              <a:gd name="connsiteX4-25" fmla="*/ 6096002 w 12191999"/>
              <a:gd name="connsiteY4-26" fmla="*/ 0 h 3805208"/>
              <a:gd name="connsiteX5-27" fmla="*/ 11517301 w 12191999"/>
              <a:gd name="connsiteY5-28" fmla="*/ 568339 h 3805208"/>
              <a:gd name="connsiteX6-29" fmla="*/ 12191999 w 12191999"/>
              <a:gd name="connsiteY6-30" fmla="*/ 741496 h 3805208"/>
              <a:gd name="connsiteX0-31" fmla="*/ 0 w 12191999"/>
              <a:gd name="connsiteY0-32" fmla="*/ 3805208 h 3805208"/>
              <a:gd name="connsiteX1-33" fmla="*/ 0 w 12191999"/>
              <a:gd name="connsiteY1-34" fmla="*/ 741497 h 3805208"/>
              <a:gd name="connsiteX2-35" fmla="*/ 674702 w 12191999"/>
              <a:gd name="connsiteY2-36" fmla="*/ 568339 h 3805208"/>
              <a:gd name="connsiteX3-37" fmla="*/ 6096002 w 12191999"/>
              <a:gd name="connsiteY3-38" fmla="*/ 0 h 3805208"/>
              <a:gd name="connsiteX4-39" fmla="*/ 11517301 w 12191999"/>
              <a:gd name="connsiteY4-40" fmla="*/ 568339 h 3805208"/>
              <a:gd name="connsiteX5-41" fmla="*/ 12191999 w 12191999"/>
              <a:gd name="connsiteY5-42" fmla="*/ 741496 h 3805208"/>
              <a:gd name="connsiteX0-43" fmla="*/ 0 w 12191999"/>
              <a:gd name="connsiteY0-44" fmla="*/ 741497 h 741497"/>
              <a:gd name="connsiteX1-45" fmla="*/ 674702 w 12191999"/>
              <a:gd name="connsiteY1-46" fmla="*/ 568339 h 741497"/>
              <a:gd name="connsiteX2-47" fmla="*/ 6096002 w 12191999"/>
              <a:gd name="connsiteY2-48" fmla="*/ 0 h 741497"/>
              <a:gd name="connsiteX3-49" fmla="*/ 11517301 w 12191999"/>
              <a:gd name="connsiteY3-50" fmla="*/ 568339 h 741497"/>
              <a:gd name="connsiteX4-51" fmla="*/ 12191999 w 12191999"/>
              <a:gd name="connsiteY4-52" fmla="*/ 741496 h 7414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1999" h="741497">
                <a:moveTo>
                  <a:pt x="0" y="741497"/>
                </a:move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445954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319020" y="6445885"/>
            <a:ext cx="7897495" cy="365125"/>
          </a:xfrm>
        </p:spPr>
        <p:txBody>
          <a:bodyPr/>
          <a:lstStyle/>
          <a:p>
            <a:r>
              <a:rPr lang="en-US" altLang="zh-CN">
                <a:sym typeface="+mn-ea"/>
              </a:rPr>
              <a:t>October 26, 2025</a:t>
            </a:r>
          </a:p>
          <a:p>
            <a:r>
              <a:rPr lang="en-US" altLang="zh-CN"/>
              <a:t>QPT 2025, Guilin, China</a:t>
            </a: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-11430" y="3175"/>
            <a:ext cx="12193270" cy="815975"/>
          </a:xfrm>
          <a:prstGeom prst="rect">
            <a:avLst/>
          </a:prstGeom>
          <a:solidFill>
            <a:srgbClr val="003F8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445954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445954"/>
            <a:ext cx="4114800" cy="365125"/>
          </a:xfrm>
        </p:spPr>
        <p:txBody>
          <a:bodyPr/>
          <a:lstStyle/>
          <a:p>
            <a:r>
              <a:rPr lang="zh-CN" altLang="en-US"/>
              <a:t>博士研究生资格考试答辩  August 27, 2025</a:t>
            </a:r>
          </a:p>
          <a:p>
            <a:r>
              <a:rPr lang="zh-CN" altLang="en-US"/>
              <a:t>Fudan University, Shanghai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459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博士研究生资格考试答辩  August 27, 2025</a:t>
            </a:r>
          </a:p>
          <a:p>
            <a:r>
              <a:rPr lang="zh-CN" altLang="en-US"/>
              <a:t>Fudan University, Shanghai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  <p:sp>
        <p:nvSpPr>
          <p:cNvPr id="5" name="任意多边形: 形状 2"/>
          <p:cNvSpPr/>
          <p:nvPr userDrawn="1"/>
        </p:nvSpPr>
        <p:spPr>
          <a:xfrm>
            <a:off x="0" y="4196080"/>
            <a:ext cx="12192000" cy="2661920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accent1">
              <a:alpha val="94000"/>
            </a:schemeClr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 dirty="0">
              <a:cs typeface="+mn-ea"/>
            </a:endParaRPr>
          </a:p>
        </p:txBody>
      </p:sp>
      <p:sp>
        <p:nvSpPr>
          <p:cNvPr id="7" name="任意多边形: 形状 5"/>
          <p:cNvSpPr/>
          <p:nvPr userDrawn="1"/>
        </p:nvSpPr>
        <p:spPr>
          <a:xfrm>
            <a:off x="-1905" y="4318000"/>
            <a:ext cx="12192000" cy="575310"/>
          </a:xfrm>
          <a:custGeom>
            <a:avLst/>
            <a:gdLst>
              <a:gd name="connsiteX0" fmla="*/ 6096002 w 12191999"/>
              <a:gd name="connsiteY0" fmla="*/ 0 h 3805208"/>
              <a:gd name="connsiteX1" fmla="*/ 11517301 w 12191999"/>
              <a:gd name="connsiteY1" fmla="*/ 568339 h 3805208"/>
              <a:gd name="connsiteX2" fmla="*/ 12191999 w 12191999"/>
              <a:gd name="connsiteY2" fmla="*/ 741496 h 3805208"/>
              <a:gd name="connsiteX3" fmla="*/ 12191999 w 12191999"/>
              <a:gd name="connsiteY3" fmla="*/ 3805208 h 3805208"/>
              <a:gd name="connsiteX4" fmla="*/ 0 w 12191999"/>
              <a:gd name="connsiteY4" fmla="*/ 3805208 h 3805208"/>
              <a:gd name="connsiteX5" fmla="*/ 0 w 12191999"/>
              <a:gd name="connsiteY5" fmla="*/ 741497 h 3805208"/>
              <a:gd name="connsiteX6" fmla="*/ 674702 w 12191999"/>
              <a:gd name="connsiteY6" fmla="*/ 568339 h 3805208"/>
              <a:gd name="connsiteX7" fmla="*/ 6096002 w 12191999"/>
              <a:gd name="connsiteY7" fmla="*/ 0 h 3805208"/>
              <a:gd name="connsiteX0-1" fmla="*/ 12191999 w 12283439"/>
              <a:gd name="connsiteY0-2" fmla="*/ 3805208 h 3896648"/>
              <a:gd name="connsiteX1-3" fmla="*/ 0 w 12283439"/>
              <a:gd name="connsiteY1-4" fmla="*/ 3805208 h 3896648"/>
              <a:gd name="connsiteX2-5" fmla="*/ 0 w 12283439"/>
              <a:gd name="connsiteY2-6" fmla="*/ 741497 h 3896648"/>
              <a:gd name="connsiteX3-7" fmla="*/ 674702 w 12283439"/>
              <a:gd name="connsiteY3-8" fmla="*/ 568339 h 3896648"/>
              <a:gd name="connsiteX4-9" fmla="*/ 6096002 w 12283439"/>
              <a:gd name="connsiteY4-10" fmla="*/ 0 h 3896648"/>
              <a:gd name="connsiteX5-11" fmla="*/ 11517301 w 12283439"/>
              <a:gd name="connsiteY5-12" fmla="*/ 568339 h 3896648"/>
              <a:gd name="connsiteX6-13" fmla="*/ 12191999 w 12283439"/>
              <a:gd name="connsiteY6-14" fmla="*/ 741496 h 3896648"/>
              <a:gd name="connsiteX7-15" fmla="*/ 12283439 w 12283439"/>
              <a:gd name="connsiteY7-16" fmla="*/ 3896648 h 3896648"/>
              <a:gd name="connsiteX0-17" fmla="*/ 12191999 w 12191999"/>
              <a:gd name="connsiteY0-18" fmla="*/ 3805208 h 3805208"/>
              <a:gd name="connsiteX1-19" fmla="*/ 0 w 12191999"/>
              <a:gd name="connsiteY1-20" fmla="*/ 3805208 h 3805208"/>
              <a:gd name="connsiteX2-21" fmla="*/ 0 w 12191999"/>
              <a:gd name="connsiteY2-22" fmla="*/ 741497 h 3805208"/>
              <a:gd name="connsiteX3-23" fmla="*/ 674702 w 12191999"/>
              <a:gd name="connsiteY3-24" fmla="*/ 568339 h 3805208"/>
              <a:gd name="connsiteX4-25" fmla="*/ 6096002 w 12191999"/>
              <a:gd name="connsiteY4-26" fmla="*/ 0 h 3805208"/>
              <a:gd name="connsiteX5-27" fmla="*/ 11517301 w 12191999"/>
              <a:gd name="connsiteY5-28" fmla="*/ 568339 h 3805208"/>
              <a:gd name="connsiteX6-29" fmla="*/ 12191999 w 12191999"/>
              <a:gd name="connsiteY6-30" fmla="*/ 741496 h 3805208"/>
              <a:gd name="connsiteX0-31" fmla="*/ 0 w 12191999"/>
              <a:gd name="connsiteY0-32" fmla="*/ 3805208 h 3805208"/>
              <a:gd name="connsiteX1-33" fmla="*/ 0 w 12191999"/>
              <a:gd name="connsiteY1-34" fmla="*/ 741497 h 3805208"/>
              <a:gd name="connsiteX2-35" fmla="*/ 674702 w 12191999"/>
              <a:gd name="connsiteY2-36" fmla="*/ 568339 h 3805208"/>
              <a:gd name="connsiteX3-37" fmla="*/ 6096002 w 12191999"/>
              <a:gd name="connsiteY3-38" fmla="*/ 0 h 3805208"/>
              <a:gd name="connsiteX4-39" fmla="*/ 11517301 w 12191999"/>
              <a:gd name="connsiteY4-40" fmla="*/ 568339 h 3805208"/>
              <a:gd name="connsiteX5-41" fmla="*/ 12191999 w 12191999"/>
              <a:gd name="connsiteY5-42" fmla="*/ 741496 h 3805208"/>
              <a:gd name="connsiteX0-43" fmla="*/ 0 w 12191999"/>
              <a:gd name="connsiteY0-44" fmla="*/ 741497 h 741497"/>
              <a:gd name="connsiteX1-45" fmla="*/ 674702 w 12191999"/>
              <a:gd name="connsiteY1-46" fmla="*/ 568339 h 741497"/>
              <a:gd name="connsiteX2-47" fmla="*/ 6096002 w 12191999"/>
              <a:gd name="connsiteY2-48" fmla="*/ 0 h 741497"/>
              <a:gd name="connsiteX3-49" fmla="*/ 11517301 w 12191999"/>
              <a:gd name="connsiteY3-50" fmla="*/ 568339 h 741497"/>
              <a:gd name="connsiteX4-51" fmla="*/ 12191999 w 12191999"/>
              <a:gd name="connsiteY4-52" fmla="*/ 741496 h 7414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1999" h="741497">
                <a:moveTo>
                  <a:pt x="0" y="741497"/>
                </a:move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445954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319020" y="6445885"/>
            <a:ext cx="7897495" cy="365125"/>
          </a:xfrm>
        </p:spPr>
        <p:txBody>
          <a:bodyPr/>
          <a:lstStyle/>
          <a:p>
            <a:r>
              <a:rPr lang="en-US" altLang="zh-CN">
                <a:sym typeface="+mn-ea"/>
              </a:rPr>
              <a:t>October 26, 2025</a:t>
            </a:r>
          </a:p>
          <a:p>
            <a:r>
              <a:rPr lang="en-US" altLang="zh-CN"/>
              <a:t>QPT 2025, Guilin, China</a:t>
            </a: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-11430" y="3175"/>
            <a:ext cx="12193270" cy="815975"/>
          </a:xfrm>
          <a:prstGeom prst="rect">
            <a:avLst/>
          </a:prstGeom>
          <a:solidFill>
            <a:srgbClr val="003F8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459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>
                <a:sym typeface="+mn-ea"/>
              </a:rPr>
              <a:t>October 26, 2025</a:t>
            </a:r>
          </a:p>
          <a:p>
            <a:r>
              <a:rPr lang="en-US" altLang="zh-CN">
                <a:sym typeface="+mn-ea"/>
              </a:rPr>
              <a:t>QPT 2025, Guilin, China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459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>
                <a:sym typeface="+mn-ea"/>
              </a:rPr>
              <a:t>October 26, 2025</a:t>
            </a:r>
          </a:p>
          <a:p>
            <a:r>
              <a:rPr lang="en-US" altLang="zh-CN">
                <a:sym typeface="+mn-ea"/>
              </a:rPr>
              <a:t>QPT 2025, Guilin, China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459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>
                <a:sym typeface="+mn-ea"/>
              </a:rPr>
              <a:t>October 26, 2025</a:t>
            </a:r>
          </a:p>
          <a:p>
            <a:r>
              <a:rPr lang="en-US" altLang="zh-CN">
                <a:sym typeface="+mn-ea"/>
              </a:rPr>
              <a:t>QPT 2025, Guilin, China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4459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 </a:t>
            </a:r>
            <a:fld id="{84377AA6-5F82-4755-B29C-FAB6A572A0B7}" type="slidenum">
              <a:rPr lang="zh-CN" altLang="en-US" smtClean="0"/>
              <a:t>‹#›</a:t>
            </a:fld>
            <a:r>
              <a:rPr lang="zh-CN" altLang="en-US" dirty="0"/>
              <a:t> 页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84.xml"/><Relationship Id="rId18" Type="http://schemas.openxmlformats.org/officeDocument/2006/relationships/tags" Target="../tags/tag189.xml"/><Relationship Id="rId26" Type="http://schemas.openxmlformats.org/officeDocument/2006/relationships/slideLayout" Target="../slideLayouts/slideLayout9.xml"/><Relationship Id="rId3" Type="http://schemas.openxmlformats.org/officeDocument/2006/relationships/tags" Target="../tags/tag174.xml"/><Relationship Id="rId21" Type="http://schemas.openxmlformats.org/officeDocument/2006/relationships/tags" Target="../tags/tag192.xml"/><Relationship Id="rId34" Type="http://schemas.openxmlformats.org/officeDocument/2006/relationships/image" Target="../media/image1.png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tags" Target="../tags/tag188.xml"/><Relationship Id="rId25" Type="http://schemas.openxmlformats.org/officeDocument/2006/relationships/tags" Target="../tags/tag196.xml"/><Relationship Id="rId33" Type="http://schemas.openxmlformats.org/officeDocument/2006/relationships/image" Target="../media/image45.png"/><Relationship Id="rId2" Type="http://schemas.openxmlformats.org/officeDocument/2006/relationships/tags" Target="../tags/tag173.xml"/><Relationship Id="rId16" Type="http://schemas.openxmlformats.org/officeDocument/2006/relationships/tags" Target="../tags/tag187.xml"/><Relationship Id="rId20" Type="http://schemas.openxmlformats.org/officeDocument/2006/relationships/tags" Target="../tags/tag191.xml"/><Relationship Id="rId29" Type="http://schemas.openxmlformats.org/officeDocument/2006/relationships/image" Target="../media/image44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24" Type="http://schemas.openxmlformats.org/officeDocument/2006/relationships/tags" Target="../tags/tag195.xml"/><Relationship Id="rId32" Type="http://schemas.openxmlformats.org/officeDocument/2006/relationships/tags" Target="../tags/tag197.xml"/><Relationship Id="rId5" Type="http://schemas.openxmlformats.org/officeDocument/2006/relationships/tags" Target="../tags/tag176.xml"/><Relationship Id="rId15" Type="http://schemas.openxmlformats.org/officeDocument/2006/relationships/tags" Target="../tags/tag186.xml"/><Relationship Id="rId23" Type="http://schemas.openxmlformats.org/officeDocument/2006/relationships/tags" Target="../tags/tag194.xml"/><Relationship Id="rId28" Type="http://schemas.openxmlformats.org/officeDocument/2006/relationships/image" Target="../media/image42.png"/><Relationship Id="rId10" Type="http://schemas.openxmlformats.org/officeDocument/2006/relationships/tags" Target="../tags/tag181.xml"/><Relationship Id="rId19" Type="http://schemas.openxmlformats.org/officeDocument/2006/relationships/tags" Target="../tags/tag190.xml"/><Relationship Id="rId31" Type="http://schemas.openxmlformats.org/officeDocument/2006/relationships/image" Target="../media/image47.png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tags" Target="../tags/tag185.xml"/><Relationship Id="rId22" Type="http://schemas.openxmlformats.org/officeDocument/2006/relationships/tags" Target="../tags/tag193.xml"/><Relationship Id="rId27" Type="http://schemas.openxmlformats.org/officeDocument/2006/relationships/notesSlide" Target="../notesSlides/notesSlide10.xml"/><Relationship Id="rId30" Type="http://schemas.openxmlformats.org/officeDocument/2006/relationships/image" Target="../media/image46.png"/><Relationship Id="rId8" Type="http://schemas.openxmlformats.org/officeDocument/2006/relationships/tags" Target="../tags/tag17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tags" Target="../tags/tag210.xml"/><Relationship Id="rId18" Type="http://schemas.openxmlformats.org/officeDocument/2006/relationships/notesSlide" Target="../notesSlides/notesSlide11.xml"/><Relationship Id="rId3" Type="http://schemas.openxmlformats.org/officeDocument/2006/relationships/tags" Target="../tags/tag200.xml"/><Relationship Id="rId21" Type="http://schemas.openxmlformats.org/officeDocument/2006/relationships/image" Target="../media/image50.png"/><Relationship Id="rId7" Type="http://schemas.openxmlformats.org/officeDocument/2006/relationships/tags" Target="../tags/tag204.xml"/><Relationship Id="rId12" Type="http://schemas.openxmlformats.org/officeDocument/2006/relationships/tags" Target="../tags/tag209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99.xml"/><Relationship Id="rId16" Type="http://schemas.openxmlformats.org/officeDocument/2006/relationships/tags" Target="../tags/tag213.xml"/><Relationship Id="rId20" Type="http://schemas.openxmlformats.org/officeDocument/2006/relationships/image" Target="../media/image49.png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tags" Target="../tags/tag208.xml"/><Relationship Id="rId24" Type="http://schemas.openxmlformats.org/officeDocument/2006/relationships/image" Target="../media/image1.png"/><Relationship Id="rId5" Type="http://schemas.openxmlformats.org/officeDocument/2006/relationships/tags" Target="../tags/tag202.xml"/><Relationship Id="rId15" Type="http://schemas.openxmlformats.org/officeDocument/2006/relationships/tags" Target="../tags/tag212.xml"/><Relationship Id="rId23" Type="http://schemas.openxmlformats.org/officeDocument/2006/relationships/image" Target="../media/image52.png"/><Relationship Id="rId10" Type="http://schemas.openxmlformats.org/officeDocument/2006/relationships/tags" Target="../tags/tag207.xml"/><Relationship Id="rId19" Type="http://schemas.openxmlformats.org/officeDocument/2006/relationships/image" Target="../media/image48.png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tags" Target="../tags/tag211.xml"/><Relationship Id="rId2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216.xml"/><Relationship Id="rId21" Type="http://schemas.openxmlformats.org/officeDocument/2006/relationships/image" Target="../media/image62.png"/><Relationship Id="rId7" Type="http://schemas.openxmlformats.org/officeDocument/2006/relationships/tags" Target="../tags/tag220.xm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tags" Target="../tags/tag215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218.xml"/><Relationship Id="rId15" Type="http://schemas.openxmlformats.org/officeDocument/2006/relationships/image" Target="../media/image5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60.png"/><Relationship Id="rId4" Type="http://schemas.openxmlformats.org/officeDocument/2006/relationships/tags" Target="../tags/tag217.xml"/><Relationship Id="rId9" Type="http://schemas.openxmlformats.org/officeDocument/2006/relationships/tags" Target="../tags/tag222.xml"/><Relationship Id="rId14" Type="http://schemas.openxmlformats.org/officeDocument/2006/relationships/image" Target="../media/image55.png"/><Relationship Id="rId2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tags" Target="../tags/tag235.xml"/><Relationship Id="rId18" Type="http://schemas.openxmlformats.org/officeDocument/2006/relationships/image" Target="../media/image46.png"/><Relationship Id="rId26" Type="http://schemas.openxmlformats.org/officeDocument/2006/relationships/image" Target="../media/image67.png"/><Relationship Id="rId3" Type="http://schemas.openxmlformats.org/officeDocument/2006/relationships/tags" Target="../tags/tag225.xml"/><Relationship Id="rId21" Type="http://schemas.openxmlformats.org/officeDocument/2006/relationships/image" Target="../media/image1.png"/><Relationship Id="rId7" Type="http://schemas.openxmlformats.org/officeDocument/2006/relationships/tags" Target="../tags/tag229.xml"/><Relationship Id="rId12" Type="http://schemas.openxmlformats.org/officeDocument/2006/relationships/tags" Target="../tags/tag234.xml"/><Relationship Id="rId17" Type="http://schemas.openxmlformats.org/officeDocument/2006/relationships/image" Target="../media/image64.png"/><Relationship Id="rId25" Type="http://schemas.openxmlformats.org/officeDocument/2006/relationships/image" Target="../media/image66.png"/><Relationship Id="rId2" Type="http://schemas.openxmlformats.org/officeDocument/2006/relationships/tags" Target="../tags/tag224.xml"/><Relationship Id="rId16" Type="http://schemas.openxmlformats.org/officeDocument/2006/relationships/image" Target="../media/image63.png"/><Relationship Id="rId20" Type="http://schemas.openxmlformats.org/officeDocument/2006/relationships/image" Target="../media/image41.png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24" Type="http://schemas.openxmlformats.org/officeDocument/2006/relationships/image" Target="../media/image65.png"/><Relationship Id="rId5" Type="http://schemas.openxmlformats.org/officeDocument/2006/relationships/tags" Target="../tags/tag227.xml"/><Relationship Id="rId15" Type="http://schemas.openxmlformats.org/officeDocument/2006/relationships/notesSlide" Target="../notesSlides/notesSlide13.xml"/><Relationship Id="rId23" Type="http://schemas.openxmlformats.org/officeDocument/2006/relationships/image" Target="../media/image9.png"/><Relationship Id="rId10" Type="http://schemas.openxmlformats.org/officeDocument/2006/relationships/tags" Target="../tags/tag232.xml"/><Relationship Id="rId19" Type="http://schemas.openxmlformats.org/officeDocument/2006/relationships/image" Target="../media/image47.png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13" Type="http://schemas.openxmlformats.org/officeDocument/2006/relationships/tags" Target="../tags/tag248.xml"/><Relationship Id="rId18" Type="http://schemas.openxmlformats.org/officeDocument/2006/relationships/image" Target="../media/image47.png"/><Relationship Id="rId3" Type="http://schemas.openxmlformats.org/officeDocument/2006/relationships/tags" Target="../tags/tag238.xml"/><Relationship Id="rId21" Type="http://schemas.openxmlformats.org/officeDocument/2006/relationships/image" Target="../media/image69.png"/><Relationship Id="rId7" Type="http://schemas.openxmlformats.org/officeDocument/2006/relationships/tags" Target="../tags/tag242.xml"/><Relationship Id="rId12" Type="http://schemas.openxmlformats.org/officeDocument/2006/relationships/tags" Target="../tags/tag247.xml"/><Relationship Id="rId17" Type="http://schemas.openxmlformats.org/officeDocument/2006/relationships/image" Target="../media/image46.png"/><Relationship Id="rId2" Type="http://schemas.openxmlformats.org/officeDocument/2006/relationships/tags" Target="../tags/tag237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tags" Target="../tags/tag246.xml"/><Relationship Id="rId5" Type="http://schemas.openxmlformats.org/officeDocument/2006/relationships/tags" Target="../tags/tag240.xml"/><Relationship Id="rId15" Type="http://schemas.openxmlformats.org/officeDocument/2006/relationships/notesSlide" Target="../notesSlides/notesSlide14.xml"/><Relationship Id="rId10" Type="http://schemas.openxmlformats.org/officeDocument/2006/relationships/tags" Target="../tags/tag245.xml"/><Relationship Id="rId19" Type="http://schemas.openxmlformats.org/officeDocument/2006/relationships/image" Target="../media/image1.png"/><Relationship Id="rId4" Type="http://schemas.openxmlformats.org/officeDocument/2006/relationships/tags" Target="../tags/tag239.xml"/><Relationship Id="rId9" Type="http://schemas.openxmlformats.org/officeDocument/2006/relationships/tags" Target="../tags/tag244.xml"/><Relationship Id="rId1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notesSlide" Target="../notesSlides/notesSlide15.xml"/><Relationship Id="rId18" Type="http://schemas.openxmlformats.org/officeDocument/2006/relationships/image" Target="../media/image57.png"/><Relationship Id="rId3" Type="http://schemas.openxmlformats.org/officeDocument/2006/relationships/tags" Target="../tags/tag251.xml"/><Relationship Id="rId21" Type="http://schemas.openxmlformats.org/officeDocument/2006/relationships/image" Target="../media/image47.png"/><Relationship Id="rId7" Type="http://schemas.openxmlformats.org/officeDocument/2006/relationships/tags" Target="../tags/tag255.xml"/><Relationship Id="rId12" Type="http://schemas.openxmlformats.org/officeDocument/2006/relationships/slideLayout" Target="../slideLayouts/slideLayout6.xml"/><Relationship Id="rId17" Type="http://schemas.openxmlformats.org/officeDocument/2006/relationships/image" Target="../media/image73.png"/><Relationship Id="rId2" Type="http://schemas.openxmlformats.org/officeDocument/2006/relationships/tags" Target="../tags/tag250.xml"/><Relationship Id="rId16" Type="http://schemas.openxmlformats.org/officeDocument/2006/relationships/image" Target="../media/image72.png"/><Relationship Id="rId20" Type="http://schemas.openxmlformats.org/officeDocument/2006/relationships/image" Target="../media/image46.png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24" Type="http://schemas.openxmlformats.org/officeDocument/2006/relationships/image" Target="../media/image1.png"/><Relationship Id="rId5" Type="http://schemas.openxmlformats.org/officeDocument/2006/relationships/tags" Target="../tags/tag253.xml"/><Relationship Id="rId15" Type="http://schemas.openxmlformats.org/officeDocument/2006/relationships/image" Target="../media/image71.png"/><Relationship Id="rId23" Type="http://schemas.openxmlformats.org/officeDocument/2006/relationships/image" Target="../media/image41.png"/><Relationship Id="rId10" Type="http://schemas.openxmlformats.org/officeDocument/2006/relationships/tags" Target="../tags/tag258.xml"/><Relationship Id="rId19" Type="http://schemas.openxmlformats.org/officeDocument/2006/relationships/image" Target="../media/image74.png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image" Target="../media/image70.png"/><Relationship Id="rId22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slideLayout" Target="../slideLayouts/slideLayout9.xml"/><Relationship Id="rId18" Type="http://schemas.openxmlformats.org/officeDocument/2006/relationships/image" Target="../media/image73.png"/><Relationship Id="rId26" Type="http://schemas.openxmlformats.org/officeDocument/2006/relationships/image" Target="../media/image80.png"/><Relationship Id="rId3" Type="http://schemas.openxmlformats.org/officeDocument/2006/relationships/tags" Target="../tags/tag262.xml"/><Relationship Id="rId21" Type="http://schemas.openxmlformats.org/officeDocument/2006/relationships/tags" Target="../tags/tag2700.xml"/><Relationship Id="rId7" Type="http://schemas.openxmlformats.org/officeDocument/2006/relationships/tags" Target="../tags/tag266.xml"/><Relationship Id="rId12" Type="http://schemas.openxmlformats.org/officeDocument/2006/relationships/tags" Target="../tags/tag271.xml"/><Relationship Id="rId17" Type="http://schemas.openxmlformats.org/officeDocument/2006/relationships/image" Target="../media/image74.png"/><Relationship Id="rId25" Type="http://schemas.openxmlformats.org/officeDocument/2006/relationships/tags" Target="../tags/tag273.xml"/><Relationship Id="rId2" Type="http://schemas.openxmlformats.org/officeDocument/2006/relationships/tags" Target="../tags/tag261.xml"/><Relationship Id="rId16" Type="http://schemas.openxmlformats.org/officeDocument/2006/relationships/image" Target="../media/image76.png"/><Relationship Id="rId20" Type="http://schemas.openxmlformats.org/officeDocument/2006/relationships/image" Target="../media/image75.png"/><Relationship Id="rId29" Type="http://schemas.openxmlformats.org/officeDocument/2006/relationships/image" Target="../media/image1.png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24" Type="http://schemas.openxmlformats.org/officeDocument/2006/relationships/image" Target="../media/image79.png"/><Relationship Id="rId5" Type="http://schemas.openxmlformats.org/officeDocument/2006/relationships/tags" Target="../tags/tag264.xml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1.png"/><Relationship Id="rId10" Type="http://schemas.openxmlformats.org/officeDocument/2006/relationships/tags" Target="../tags/tag269.xml"/><Relationship Id="rId19" Type="http://schemas.openxmlformats.org/officeDocument/2006/relationships/tags" Target="../tags/tag2680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notesSlide" Target="../notesSlides/notesSlide16.xml"/><Relationship Id="rId22" Type="http://schemas.openxmlformats.org/officeDocument/2006/relationships/image" Target="../media/image77.png"/><Relationship Id="rId27" Type="http://schemas.openxmlformats.org/officeDocument/2006/relationships/tags" Target="../tags/tag27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tags" Target="../tags/tag286.xml"/><Relationship Id="rId18" Type="http://schemas.openxmlformats.org/officeDocument/2006/relationships/tags" Target="../tags/tag291.xml"/><Relationship Id="rId26" Type="http://schemas.openxmlformats.org/officeDocument/2006/relationships/image" Target="../media/image86.png"/><Relationship Id="rId3" Type="http://schemas.openxmlformats.org/officeDocument/2006/relationships/tags" Target="../tags/tag276.xml"/><Relationship Id="rId21" Type="http://schemas.openxmlformats.org/officeDocument/2006/relationships/image" Target="../media/image64.png"/><Relationship Id="rId7" Type="http://schemas.openxmlformats.org/officeDocument/2006/relationships/tags" Target="../tags/tag280.xml"/><Relationship Id="rId12" Type="http://schemas.openxmlformats.org/officeDocument/2006/relationships/tags" Target="../tags/tag285.xml"/><Relationship Id="rId17" Type="http://schemas.openxmlformats.org/officeDocument/2006/relationships/tags" Target="../tags/tag290.xml"/><Relationship Id="rId25" Type="http://schemas.openxmlformats.org/officeDocument/2006/relationships/image" Target="../media/image85.png"/><Relationship Id="rId2" Type="http://schemas.openxmlformats.org/officeDocument/2006/relationships/tags" Target="../tags/tag274.xml"/><Relationship Id="rId16" Type="http://schemas.openxmlformats.org/officeDocument/2006/relationships/tags" Target="../tags/tag289.xml"/><Relationship Id="rId20" Type="http://schemas.openxmlformats.org/officeDocument/2006/relationships/notesSlide" Target="../notesSlides/notesSlide17.xml"/><Relationship Id="rId1" Type="http://schemas.openxmlformats.org/officeDocument/2006/relationships/tags" Target="../tags/tag272.xml"/><Relationship Id="rId6" Type="http://schemas.openxmlformats.org/officeDocument/2006/relationships/tags" Target="../tags/tag279.xml"/><Relationship Id="rId11" Type="http://schemas.openxmlformats.org/officeDocument/2006/relationships/tags" Target="../tags/tag284.xml"/><Relationship Id="rId24" Type="http://schemas.openxmlformats.org/officeDocument/2006/relationships/image" Target="../media/image84.png"/><Relationship Id="rId5" Type="http://schemas.openxmlformats.org/officeDocument/2006/relationships/tags" Target="../tags/tag278.xml"/><Relationship Id="rId15" Type="http://schemas.openxmlformats.org/officeDocument/2006/relationships/tags" Target="../tags/tag288.xml"/><Relationship Id="rId23" Type="http://schemas.openxmlformats.org/officeDocument/2006/relationships/image" Target="../media/image83.png"/><Relationship Id="rId28" Type="http://schemas.openxmlformats.org/officeDocument/2006/relationships/image" Target="../media/image1.png"/><Relationship Id="rId10" Type="http://schemas.openxmlformats.org/officeDocument/2006/relationships/tags" Target="../tags/tag283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tags" Target="../tags/tag287.xml"/><Relationship Id="rId22" Type="http://schemas.openxmlformats.org/officeDocument/2006/relationships/image" Target="../media/image82.png"/><Relationship Id="rId27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9.png"/><Relationship Id="rId3" Type="http://schemas.openxmlformats.org/officeDocument/2006/relationships/tags" Target="../tags/tag294.xml"/><Relationship Id="rId21" Type="http://schemas.openxmlformats.org/officeDocument/2006/relationships/image" Target="../media/image1.png"/><Relationship Id="rId7" Type="http://schemas.openxmlformats.org/officeDocument/2006/relationships/tags" Target="../tags/tag298.xml"/><Relationship Id="rId12" Type="http://schemas.openxmlformats.org/officeDocument/2006/relationships/tags" Target="../tags/tag303.xml"/><Relationship Id="rId17" Type="http://schemas.openxmlformats.org/officeDocument/2006/relationships/tags" Target="../tags/tag3020.xml"/><Relationship Id="rId2" Type="http://schemas.openxmlformats.org/officeDocument/2006/relationships/tags" Target="../tags/tag293.xml"/><Relationship Id="rId16" Type="http://schemas.openxmlformats.org/officeDocument/2006/relationships/image" Target="../media/image85.png"/><Relationship Id="rId20" Type="http://schemas.openxmlformats.org/officeDocument/2006/relationships/image" Target="../media/image84.png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tags" Target="../tags/tag302.xml"/><Relationship Id="rId5" Type="http://schemas.openxmlformats.org/officeDocument/2006/relationships/tags" Target="../tags/tag296.xml"/><Relationship Id="rId15" Type="http://schemas.openxmlformats.org/officeDocument/2006/relationships/image" Target="../media/image88.png"/><Relationship Id="rId10" Type="http://schemas.openxmlformats.org/officeDocument/2006/relationships/tags" Target="../tags/tag301.xml"/><Relationship Id="rId19" Type="http://schemas.openxmlformats.org/officeDocument/2006/relationships/image" Target="../media/image82.png"/><Relationship Id="rId4" Type="http://schemas.openxmlformats.org/officeDocument/2006/relationships/tags" Target="../tags/tag295.xml"/><Relationship Id="rId9" Type="http://schemas.openxmlformats.org/officeDocument/2006/relationships/tags" Target="../tags/tag300.xml"/><Relationship Id="rId1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316.xml"/><Relationship Id="rId18" Type="http://schemas.openxmlformats.org/officeDocument/2006/relationships/tags" Target="../tags/tag321.xml"/><Relationship Id="rId26" Type="http://schemas.openxmlformats.org/officeDocument/2006/relationships/image" Target="../media/image92.png"/><Relationship Id="rId39" Type="http://schemas.openxmlformats.org/officeDocument/2006/relationships/tags" Target="../tags/tag332.xml"/><Relationship Id="rId21" Type="http://schemas.openxmlformats.org/officeDocument/2006/relationships/tags" Target="../tags/tag3100.xml"/><Relationship Id="rId34" Type="http://schemas.openxmlformats.org/officeDocument/2006/relationships/image" Target="../media/image96.png"/><Relationship Id="rId42" Type="http://schemas.openxmlformats.org/officeDocument/2006/relationships/image" Target="../media/image100.png"/><Relationship Id="rId7" Type="http://schemas.openxmlformats.org/officeDocument/2006/relationships/tags" Target="../tags/tag310.xml"/><Relationship Id="rId2" Type="http://schemas.openxmlformats.org/officeDocument/2006/relationships/tags" Target="../tags/tag305.xml"/><Relationship Id="rId16" Type="http://schemas.openxmlformats.org/officeDocument/2006/relationships/tags" Target="../tags/tag319.xml"/><Relationship Id="rId29" Type="http://schemas.openxmlformats.org/officeDocument/2006/relationships/tags" Target="../tags/tag3190.xml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tags" Target="../tags/tag314.xml"/><Relationship Id="rId24" Type="http://schemas.openxmlformats.org/officeDocument/2006/relationships/image" Target="../media/image91.png"/><Relationship Id="rId32" Type="http://schemas.openxmlformats.org/officeDocument/2006/relationships/image" Target="../media/image95.png"/><Relationship Id="rId37" Type="http://schemas.openxmlformats.org/officeDocument/2006/relationships/tags" Target="../tags/tag329.xml"/><Relationship Id="rId40" Type="http://schemas.openxmlformats.org/officeDocument/2006/relationships/image" Target="../media/image99.png"/><Relationship Id="rId45" Type="http://schemas.openxmlformats.org/officeDocument/2006/relationships/tags" Target="../tags/tag338.xml"/><Relationship Id="rId5" Type="http://schemas.openxmlformats.org/officeDocument/2006/relationships/tags" Target="../tags/tag308.xml"/><Relationship Id="rId15" Type="http://schemas.openxmlformats.org/officeDocument/2006/relationships/tags" Target="../tags/tag318.xml"/><Relationship Id="rId23" Type="http://schemas.openxmlformats.org/officeDocument/2006/relationships/tags" Target="../tags/tag3130.xml"/><Relationship Id="rId28" Type="http://schemas.openxmlformats.org/officeDocument/2006/relationships/image" Target="../media/image93.png"/><Relationship Id="rId36" Type="http://schemas.openxmlformats.org/officeDocument/2006/relationships/image" Target="../media/image97.png"/><Relationship Id="rId10" Type="http://schemas.openxmlformats.org/officeDocument/2006/relationships/tags" Target="../tags/tag313.xml"/><Relationship Id="rId19" Type="http://schemas.openxmlformats.org/officeDocument/2006/relationships/slideLayout" Target="../slideLayouts/slideLayout2.xml"/><Relationship Id="rId31" Type="http://schemas.openxmlformats.org/officeDocument/2006/relationships/tags" Target="../tags/tag322.xml"/><Relationship Id="rId44" Type="http://schemas.openxmlformats.org/officeDocument/2006/relationships/image" Target="../media/image101.png"/><Relationship Id="rId4" Type="http://schemas.openxmlformats.org/officeDocument/2006/relationships/tags" Target="../tags/tag307.xml"/><Relationship Id="rId9" Type="http://schemas.openxmlformats.org/officeDocument/2006/relationships/tags" Target="../tags/tag312.xml"/><Relationship Id="rId14" Type="http://schemas.openxmlformats.org/officeDocument/2006/relationships/tags" Target="../tags/tag317.xml"/><Relationship Id="rId22" Type="http://schemas.openxmlformats.org/officeDocument/2006/relationships/image" Target="../media/image90.png"/><Relationship Id="rId27" Type="http://schemas.openxmlformats.org/officeDocument/2006/relationships/tags" Target="../tags/tag3170.xml"/><Relationship Id="rId30" Type="http://schemas.openxmlformats.org/officeDocument/2006/relationships/image" Target="../media/image94.png"/><Relationship Id="rId35" Type="http://schemas.openxmlformats.org/officeDocument/2006/relationships/tags" Target="../tags/tag327.xml"/><Relationship Id="rId43" Type="http://schemas.openxmlformats.org/officeDocument/2006/relationships/tags" Target="../tags/tag336.xml"/><Relationship Id="rId8" Type="http://schemas.openxmlformats.org/officeDocument/2006/relationships/tags" Target="../tags/tag311.xml"/><Relationship Id="rId3" Type="http://schemas.openxmlformats.org/officeDocument/2006/relationships/tags" Target="../tags/tag306.xml"/><Relationship Id="rId12" Type="http://schemas.openxmlformats.org/officeDocument/2006/relationships/tags" Target="../tags/tag315.xml"/><Relationship Id="rId17" Type="http://schemas.openxmlformats.org/officeDocument/2006/relationships/tags" Target="../tags/tag320.xml"/><Relationship Id="rId25" Type="http://schemas.openxmlformats.org/officeDocument/2006/relationships/tags" Target="../tags/tag3150.xml"/><Relationship Id="rId33" Type="http://schemas.openxmlformats.org/officeDocument/2006/relationships/tags" Target="../tags/tag325.xml"/><Relationship Id="rId38" Type="http://schemas.openxmlformats.org/officeDocument/2006/relationships/image" Target="../media/image98.png"/><Relationship Id="rId46" Type="http://schemas.openxmlformats.org/officeDocument/2006/relationships/image" Target="../media/image102.png"/><Relationship Id="rId20" Type="http://schemas.openxmlformats.org/officeDocument/2006/relationships/notesSlide" Target="../notesSlides/notesSlide19.xml"/><Relationship Id="rId41" Type="http://schemas.openxmlformats.org/officeDocument/2006/relationships/tags" Target="../tags/tag3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8.png"/><Relationship Id="rId3" Type="http://schemas.openxmlformats.org/officeDocument/2006/relationships/tags" Target="../tags/tag6.xml"/><Relationship Id="rId21" Type="http://schemas.openxmlformats.org/officeDocument/2006/relationships/image" Target="../media/image4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image" Target="../media/image1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notesSlide" Target="../notesSlides/notesSlide2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7.pn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image" Target="../media/image6.png"/><Relationship Id="rId10" Type="http://schemas.openxmlformats.org/officeDocument/2006/relationships/tags" Target="../tags/tag13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5.emf"/><Relationship Id="rId27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342.xml"/><Relationship Id="rId18" Type="http://schemas.openxmlformats.org/officeDocument/2006/relationships/tags" Target="../tags/tag347.xml"/><Relationship Id="rId26" Type="http://schemas.openxmlformats.org/officeDocument/2006/relationships/tags" Target="../tags/tag355.xml"/><Relationship Id="rId39" Type="http://schemas.openxmlformats.org/officeDocument/2006/relationships/image" Target="../media/image104.png"/><Relationship Id="rId21" Type="http://schemas.openxmlformats.org/officeDocument/2006/relationships/tags" Target="../tags/tag350.xml"/><Relationship Id="rId34" Type="http://schemas.openxmlformats.org/officeDocument/2006/relationships/tags" Target="../tags/tag363.xml"/><Relationship Id="rId42" Type="http://schemas.openxmlformats.org/officeDocument/2006/relationships/tags" Target="../tags/tag371.xml"/><Relationship Id="rId7" Type="http://schemas.openxmlformats.org/officeDocument/2006/relationships/tags" Target="../tags/tag333.xml"/><Relationship Id="rId2" Type="http://schemas.openxmlformats.org/officeDocument/2006/relationships/tags" Target="../tags/tag324.xml"/><Relationship Id="rId16" Type="http://schemas.openxmlformats.org/officeDocument/2006/relationships/tags" Target="../tags/tag345.xml"/><Relationship Id="rId29" Type="http://schemas.openxmlformats.org/officeDocument/2006/relationships/tags" Target="../tags/tag358.xml"/><Relationship Id="rId1" Type="http://schemas.openxmlformats.org/officeDocument/2006/relationships/tags" Target="../tags/tag323.xml"/><Relationship Id="rId6" Type="http://schemas.openxmlformats.org/officeDocument/2006/relationships/tags" Target="../tags/tag331.xml"/><Relationship Id="rId11" Type="http://schemas.openxmlformats.org/officeDocument/2006/relationships/tags" Target="../tags/tag340.xml"/><Relationship Id="rId24" Type="http://schemas.openxmlformats.org/officeDocument/2006/relationships/tags" Target="../tags/tag353.xml"/><Relationship Id="rId32" Type="http://schemas.openxmlformats.org/officeDocument/2006/relationships/tags" Target="../tags/tag361.xml"/><Relationship Id="rId37" Type="http://schemas.openxmlformats.org/officeDocument/2006/relationships/tags" Target="../tags/tag3410.xml"/><Relationship Id="rId40" Type="http://schemas.openxmlformats.org/officeDocument/2006/relationships/oleObject" Target="../embeddings/oleObject1.bin"/><Relationship Id="rId45" Type="http://schemas.openxmlformats.org/officeDocument/2006/relationships/image" Target="../media/image107.png"/><Relationship Id="rId5" Type="http://schemas.openxmlformats.org/officeDocument/2006/relationships/tags" Target="../tags/tag330.xml"/><Relationship Id="rId15" Type="http://schemas.openxmlformats.org/officeDocument/2006/relationships/tags" Target="../tags/tag344.xml"/><Relationship Id="rId23" Type="http://schemas.openxmlformats.org/officeDocument/2006/relationships/tags" Target="../tags/tag352.xml"/><Relationship Id="rId28" Type="http://schemas.openxmlformats.org/officeDocument/2006/relationships/tags" Target="../tags/tag357.xml"/><Relationship Id="rId36" Type="http://schemas.openxmlformats.org/officeDocument/2006/relationships/notesSlide" Target="../notesSlides/notesSlide20.xml"/><Relationship Id="rId10" Type="http://schemas.openxmlformats.org/officeDocument/2006/relationships/tags" Target="../tags/tag339.xml"/><Relationship Id="rId19" Type="http://schemas.openxmlformats.org/officeDocument/2006/relationships/tags" Target="../tags/tag348.xml"/><Relationship Id="rId31" Type="http://schemas.openxmlformats.org/officeDocument/2006/relationships/tags" Target="../tags/tag360.xml"/><Relationship Id="rId44" Type="http://schemas.openxmlformats.org/officeDocument/2006/relationships/tags" Target="../tags/tag373.xml"/><Relationship Id="rId4" Type="http://schemas.openxmlformats.org/officeDocument/2006/relationships/tags" Target="../tags/tag328.xml"/><Relationship Id="rId9" Type="http://schemas.openxmlformats.org/officeDocument/2006/relationships/tags" Target="../tags/tag337.xml"/><Relationship Id="rId14" Type="http://schemas.openxmlformats.org/officeDocument/2006/relationships/tags" Target="../tags/tag343.xml"/><Relationship Id="rId22" Type="http://schemas.openxmlformats.org/officeDocument/2006/relationships/tags" Target="../tags/tag351.xml"/><Relationship Id="rId27" Type="http://schemas.openxmlformats.org/officeDocument/2006/relationships/tags" Target="../tags/tag356.xml"/><Relationship Id="rId30" Type="http://schemas.openxmlformats.org/officeDocument/2006/relationships/tags" Target="../tags/tag359.xml"/><Relationship Id="rId35" Type="http://schemas.openxmlformats.org/officeDocument/2006/relationships/slideLayout" Target="../slideLayouts/slideLayout2.xml"/><Relationship Id="rId43" Type="http://schemas.openxmlformats.org/officeDocument/2006/relationships/image" Target="../media/image106.png"/><Relationship Id="rId8" Type="http://schemas.openxmlformats.org/officeDocument/2006/relationships/tags" Target="../tags/tag335.xml"/><Relationship Id="rId3" Type="http://schemas.openxmlformats.org/officeDocument/2006/relationships/tags" Target="../tags/tag326.xml"/><Relationship Id="rId12" Type="http://schemas.openxmlformats.org/officeDocument/2006/relationships/tags" Target="../tags/tag341.xml"/><Relationship Id="rId17" Type="http://schemas.openxmlformats.org/officeDocument/2006/relationships/tags" Target="../tags/tag346.xml"/><Relationship Id="rId25" Type="http://schemas.openxmlformats.org/officeDocument/2006/relationships/tags" Target="../tags/tag354.xml"/><Relationship Id="rId33" Type="http://schemas.openxmlformats.org/officeDocument/2006/relationships/tags" Target="../tags/tag362.xml"/><Relationship Id="rId38" Type="http://schemas.openxmlformats.org/officeDocument/2006/relationships/image" Target="../media/image103.png"/><Relationship Id="rId20" Type="http://schemas.openxmlformats.org/officeDocument/2006/relationships/tags" Target="../tags/tag349.xml"/><Relationship Id="rId41" Type="http://schemas.openxmlformats.org/officeDocument/2006/relationships/image" Target="../media/image10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380.xml"/><Relationship Id="rId18" Type="http://schemas.openxmlformats.org/officeDocument/2006/relationships/tags" Target="../tags/tag385.xml"/><Relationship Id="rId26" Type="http://schemas.openxmlformats.org/officeDocument/2006/relationships/tags" Target="../tags/tag393.xml"/><Relationship Id="rId39" Type="http://schemas.openxmlformats.org/officeDocument/2006/relationships/image" Target="../media/image115.png"/><Relationship Id="rId21" Type="http://schemas.openxmlformats.org/officeDocument/2006/relationships/tags" Target="../tags/tag388.xml"/><Relationship Id="rId34" Type="http://schemas.openxmlformats.org/officeDocument/2006/relationships/image" Target="../media/image111.png"/><Relationship Id="rId42" Type="http://schemas.openxmlformats.org/officeDocument/2006/relationships/image" Target="../media/image118.png"/><Relationship Id="rId7" Type="http://schemas.openxmlformats.org/officeDocument/2006/relationships/tags" Target="../tags/tag374.xml"/><Relationship Id="rId2" Type="http://schemas.openxmlformats.org/officeDocument/2006/relationships/tags" Target="../tags/tag367.xml"/><Relationship Id="rId16" Type="http://schemas.openxmlformats.org/officeDocument/2006/relationships/tags" Target="../tags/tag383.xml"/><Relationship Id="rId20" Type="http://schemas.openxmlformats.org/officeDocument/2006/relationships/tags" Target="../tags/tag387.xml"/><Relationship Id="rId29" Type="http://schemas.openxmlformats.org/officeDocument/2006/relationships/slideLayout" Target="../slideLayouts/slideLayout9.xml"/><Relationship Id="rId41" Type="http://schemas.openxmlformats.org/officeDocument/2006/relationships/image" Target="../media/image117.png"/><Relationship Id="rId1" Type="http://schemas.openxmlformats.org/officeDocument/2006/relationships/tags" Target="../tags/tag366.xml"/><Relationship Id="rId6" Type="http://schemas.openxmlformats.org/officeDocument/2006/relationships/tags" Target="../tags/tag372.xml"/><Relationship Id="rId11" Type="http://schemas.openxmlformats.org/officeDocument/2006/relationships/tags" Target="../tags/tag378.xml"/><Relationship Id="rId24" Type="http://schemas.openxmlformats.org/officeDocument/2006/relationships/tags" Target="../tags/tag391.xml"/><Relationship Id="rId32" Type="http://schemas.openxmlformats.org/officeDocument/2006/relationships/image" Target="../media/image1.png"/><Relationship Id="rId37" Type="http://schemas.openxmlformats.org/officeDocument/2006/relationships/image" Target="../media/image113.png"/><Relationship Id="rId40" Type="http://schemas.openxmlformats.org/officeDocument/2006/relationships/image" Target="../media/image116.png"/><Relationship Id="rId5" Type="http://schemas.openxmlformats.org/officeDocument/2006/relationships/tags" Target="../tags/tag370.xml"/><Relationship Id="rId15" Type="http://schemas.openxmlformats.org/officeDocument/2006/relationships/tags" Target="../tags/tag382.xml"/><Relationship Id="rId23" Type="http://schemas.openxmlformats.org/officeDocument/2006/relationships/tags" Target="../tags/tag390.xml"/><Relationship Id="rId28" Type="http://schemas.openxmlformats.org/officeDocument/2006/relationships/tags" Target="../tags/tag395.xml"/><Relationship Id="rId36" Type="http://schemas.openxmlformats.org/officeDocument/2006/relationships/image" Target="../media/image112.png"/><Relationship Id="rId10" Type="http://schemas.openxmlformats.org/officeDocument/2006/relationships/tags" Target="../tags/tag377.xml"/><Relationship Id="rId19" Type="http://schemas.openxmlformats.org/officeDocument/2006/relationships/tags" Target="../tags/tag386.xml"/><Relationship Id="rId31" Type="http://schemas.openxmlformats.org/officeDocument/2006/relationships/image" Target="../media/image110.png"/><Relationship Id="rId4" Type="http://schemas.openxmlformats.org/officeDocument/2006/relationships/tags" Target="../tags/tag369.xml"/><Relationship Id="rId9" Type="http://schemas.openxmlformats.org/officeDocument/2006/relationships/tags" Target="../tags/tag376.xml"/><Relationship Id="rId14" Type="http://schemas.openxmlformats.org/officeDocument/2006/relationships/tags" Target="../tags/tag381.xml"/><Relationship Id="rId22" Type="http://schemas.openxmlformats.org/officeDocument/2006/relationships/tags" Target="../tags/tag389.xml"/><Relationship Id="rId27" Type="http://schemas.openxmlformats.org/officeDocument/2006/relationships/tags" Target="../tags/tag394.xml"/><Relationship Id="rId30" Type="http://schemas.openxmlformats.org/officeDocument/2006/relationships/notesSlide" Target="../notesSlides/notesSlide22.xml"/><Relationship Id="rId35" Type="http://schemas.openxmlformats.org/officeDocument/2006/relationships/image" Target="../media/image52.png"/><Relationship Id="rId43" Type="http://schemas.openxmlformats.org/officeDocument/2006/relationships/image" Target="../media/image119.png"/><Relationship Id="rId8" Type="http://schemas.openxmlformats.org/officeDocument/2006/relationships/tags" Target="../tags/tag375.xml"/><Relationship Id="rId3" Type="http://schemas.openxmlformats.org/officeDocument/2006/relationships/tags" Target="../tags/tag368.xml"/><Relationship Id="rId12" Type="http://schemas.openxmlformats.org/officeDocument/2006/relationships/tags" Target="../tags/tag379.xml"/><Relationship Id="rId17" Type="http://schemas.openxmlformats.org/officeDocument/2006/relationships/tags" Target="../tags/tag384.xml"/><Relationship Id="rId25" Type="http://schemas.openxmlformats.org/officeDocument/2006/relationships/tags" Target="../tags/tag392.xml"/><Relationship Id="rId33" Type="http://schemas.openxmlformats.org/officeDocument/2006/relationships/image" Target="../media/image48.png"/><Relationship Id="rId38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26" Type="http://schemas.openxmlformats.org/officeDocument/2006/relationships/notesSlide" Target="../notesSlides/notesSlide3.xml"/><Relationship Id="rId39" Type="http://schemas.openxmlformats.org/officeDocument/2006/relationships/image" Target="../media/image3.png"/><Relationship Id="rId21" Type="http://schemas.openxmlformats.org/officeDocument/2006/relationships/tags" Target="../tags/tag42.xml"/><Relationship Id="rId34" Type="http://schemas.openxmlformats.org/officeDocument/2006/relationships/image" Target="../media/image15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slideLayout" Target="../slideLayouts/slideLayout6.xml"/><Relationship Id="rId33" Type="http://schemas.openxmlformats.org/officeDocument/2006/relationships/image" Target="../media/image9.png"/><Relationship Id="rId38" Type="http://schemas.openxmlformats.org/officeDocument/2006/relationships/image" Target="../media/image2.png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tags" Target="../tags/tag41.xml"/><Relationship Id="rId29" Type="http://schemas.openxmlformats.org/officeDocument/2006/relationships/image" Target="../media/image12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tags" Target="../tags/tag45.xml"/><Relationship Id="rId32" Type="http://schemas.openxmlformats.org/officeDocument/2006/relationships/image" Target="../media/image8.png"/><Relationship Id="rId37" Type="http://schemas.openxmlformats.org/officeDocument/2006/relationships/image" Target="../media/image17.png"/><Relationship Id="rId40" Type="http://schemas.openxmlformats.org/officeDocument/2006/relationships/image" Target="../media/image1.png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tags" Target="../tags/tag44.xml"/><Relationship Id="rId28" Type="http://schemas.openxmlformats.org/officeDocument/2006/relationships/image" Target="../media/image11.png"/><Relationship Id="rId36" Type="http://schemas.openxmlformats.org/officeDocument/2006/relationships/image" Target="../media/image16.png"/><Relationship Id="rId10" Type="http://schemas.openxmlformats.org/officeDocument/2006/relationships/tags" Target="../tags/tag31.xml"/><Relationship Id="rId19" Type="http://schemas.openxmlformats.org/officeDocument/2006/relationships/tags" Target="../tags/tag40.xml"/><Relationship Id="rId31" Type="http://schemas.openxmlformats.org/officeDocument/2006/relationships/image" Target="../media/image14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tags" Target="../tags/tag43.xml"/><Relationship Id="rId27" Type="http://schemas.openxmlformats.org/officeDocument/2006/relationships/image" Target="../media/image10.png"/><Relationship Id="rId30" Type="http://schemas.openxmlformats.org/officeDocument/2006/relationships/image" Target="../media/image13.png"/><Relationship Id="rId35" Type="http://schemas.openxmlformats.org/officeDocument/2006/relationships/image" Target="../media/image7.png"/><Relationship Id="rId8" Type="http://schemas.openxmlformats.org/officeDocument/2006/relationships/tags" Target="../tags/tag29.xml"/><Relationship Id="rId3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22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slideLayout" Target="../slideLayouts/slideLayout6.xml"/><Relationship Id="rId17" Type="http://schemas.openxmlformats.org/officeDocument/2006/relationships/image" Target="../media/image21.png"/><Relationship Id="rId2" Type="http://schemas.openxmlformats.org/officeDocument/2006/relationships/tags" Target="../tags/tag47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image" Target="../media/image19.png"/><Relationship Id="rId10" Type="http://schemas.openxmlformats.org/officeDocument/2006/relationships/tags" Target="../tags/tag55.xml"/><Relationship Id="rId19" Type="http://schemas.openxmlformats.org/officeDocument/2006/relationships/image" Target="../media/image1.png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notesSlide" Target="../notesSlides/notesSlide5.xml"/><Relationship Id="rId26" Type="http://schemas.openxmlformats.org/officeDocument/2006/relationships/image" Target="../media/image30.png"/><Relationship Id="rId3" Type="http://schemas.openxmlformats.org/officeDocument/2006/relationships/tags" Target="../tags/tag59.xml"/><Relationship Id="rId21" Type="http://schemas.openxmlformats.org/officeDocument/2006/relationships/image" Target="../media/image26.png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29.png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image" Target="../media/image25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24" Type="http://schemas.openxmlformats.org/officeDocument/2006/relationships/image" Target="../media/image28.png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23" Type="http://schemas.openxmlformats.org/officeDocument/2006/relationships/image" Target="../media/image27.png"/><Relationship Id="rId10" Type="http://schemas.openxmlformats.org/officeDocument/2006/relationships/tags" Target="../tags/tag66.xml"/><Relationship Id="rId19" Type="http://schemas.openxmlformats.org/officeDocument/2006/relationships/image" Target="../media/image24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26" Type="http://schemas.openxmlformats.org/officeDocument/2006/relationships/image" Target="../media/image31.png"/><Relationship Id="rId3" Type="http://schemas.openxmlformats.org/officeDocument/2006/relationships/tags" Target="../tags/tag75.xml"/><Relationship Id="rId21" Type="http://schemas.openxmlformats.org/officeDocument/2006/relationships/tags" Target="../tags/tag93.xml"/><Relationship Id="rId34" Type="http://schemas.openxmlformats.org/officeDocument/2006/relationships/image" Target="../media/image27.png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notesSlide" Target="../notesSlides/notesSlide6.xml"/><Relationship Id="rId33" Type="http://schemas.openxmlformats.org/officeDocument/2006/relationships/image" Target="../media/image1.png"/><Relationship Id="rId2" Type="http://schemas.openxmlformats.org/officeDocument/2006/relationships/tags" Target="../tags/tag74.xml"/><Relationship Id="rId16" Type="http://schemas.openxmlformats.org/officeDocument/2006/relationships/tags" Target="../tags/tag88.xml"/><Relationship Id="rId20" Type="http://schemas.openxmlformats.org/officeDocument/2006/relationships/tags" Target="../tags/tag92.xml"/><Relationship Id="rId29" Type="http://schemas.openxmlformats.org/officeDocument/2006/relationships/image" Target="../media/image34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37.png"/><Relationship Id="rId5" Type="http://schemas.openxmlformats.org/officeDocument/2006/relationships/tags" Target="../tags/tag77.xml"/><Relationship Id="rId15" Type="http://schemas.openxmlformats.org/officeDocument/2006/relationships/tags" Target="../tags/tag87.xml"/><Relationship Id="rId23" Type="http://schemas.openxmlformats.org/officeDocument/2006/relationships/tags" Target="../tags/tag95.xml"/><Relationship Id="rId28" Type="http://schemas.openxmlformats.org/officeDocument/2006/relationships/image" Target="../media/image33.png"/><Relationship Id="rId10" Type="http://schemas.openxmlformats.org/officeDocument/2006/relationships/tags" Target="../tags/tag82.xml"/><Relationship Id="rId19" Type="http://schemas.openxmlformats.org/officeDocument/2006/relationships/tags" Target="../tags/tag91.xml"/><Relationship Id="rId31" Type="http://schemas.openxmlformats.org/officeDocument/2006/relationships/image" Target="../media/image36.png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tags" Target="../tags/tag86.xml"/><Relationship Id="rId22" Type="http://schemas.openxmlformats.org/officeDocument/2006/relationships/tags" Target="../tags/tag94.xml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28.png"/><Relationship Id="rId8" Type="http://schemas.openxmlformats.org/officeDocument/2006/relationships/tags" Target="../tags/tag8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8.xml"/><Relationship Id="rId18" Type="http://schemas.openxmlformats.org/officeDocument/2006/relationships/image" Target="../media/image27.png"/><Relationship Id="rId3" Type="http://schemas.openxmlformats.org/officeDocument/2006/relationships/tags" Target="../tags/tag98.xml"/><Relationship Id="rId21" Type="http://schemas.openxmlformats.org/officeDocument/2006/relationships/image" Target="../media/image39.png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17" Type="http://schemas.openxmlformats.org/officeDocument/2006/relationships/image" Target="../media/image1.png"/><Relationship Id="rId2" Type="http://schemas.openxmlformats.org/officeDocument/2006/relationships/tags" Target="../tags/tag97.xml"/><Relationship Id="rId16" Type="http://schemas.openxmlformats.org/officeDocument/2006/relationships/notesSlide" Target="../notesSlides/notesSlide7.xml"/><Relationship Id="rId20" Type="http://schemas.openxmlformats.org/officeDocument/2006/relationships/image" Target="../media/image38.png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5" Type="http://schemas.openxmlformats.org/officeDocument/2006/relationships/tags" Target="../tags/tag100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5.xml"/><Relationship Id="rId19" Type="http://schemas.openxmlformats.org/officeDocument/2006/relationships/image" Target="../media/image28.png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22.xml"/><Relationship Id="rId18" Type="http://schemas.openxmlformats.org/officeDocument/2006/relationships/tags" Target="../tags/tag127.xml"/><Relationship Id="rId26" Type="http://schemas.openxmlformats.org/officeDocument/2006/relationships/tags" Target="../tags/tag135.xml"/><Relationship Id="rId39" Type="http://schemas.openxmlformats.org/officeDocument/2006/relationships/tags" Target="../tags/tag148.xml"/><Relationship Id="rId21" Type="http://schemas.openxmlformats.org/officeDocument/2006/relationships/tags" Target="../tags/tag130.xml"/><Relationship Id="rId34" Type="http://schemas.openxmlformats.org/officeDocument/2006/relationships/tags" Target="../tags/tag143.xml"/><Relationship Id="rId42" Type="http://schemas.openxmlformats.org/officeDocument/2006/relationships/slideLayout" Target="../slideLayouts/slideLayout2.xml"/><Relationship Id="rId47" Type="http://schemas.openxmlformats.org/officeDocument/2006/relationships/image" Target="../media/image42.png"/><Relationship Id="rId7" Type="http://schemas.openxmlformats.org/officeDocument/2006/relationships/tags" Target="../tags/tag116.xml"/><Relationship Id="rId2" Type="http://schemas.openxmlformats.org/officeDocument/2006/relationships/tags" Target="../tags/tag111.xml"/><Relationship Id="rId16" Type="http://schemas.openxmlformats.org/officeDocument/2006/relationships/tags" Target="../tags/tag125.xml"/><Relationship Id="rId29" Type="http://schemas.openxmlformats.org/officeDocument/2006/relationships/tags" Target="../tags/tag138.xml"/><Relationship Id="rId11" Type="http://schemas.openxmlformats.org/officeDocument/2006/relationships/tags" Target="../tags/tag120.xml"/><Relationship Id="rId24" Type="http://schemas.openxmlformats.org/officeDocument/2006/relationships/tags" Target="../tags/tag133.xml"/><Relationship Id="rId32" Type="http://schemas.openxmlformats.org/officeDocument/2006/relationships/tags" Target="../tags/tag141.xml"/><Relationship Id="rId37" Type="http://schemas.openxmlformats.org/officeDocument/2006/relationships/tags" Target="../tags/tag146.xml"/><Relationship Id="rId40" Type="http://schemas.openxmlformats.org/officeDocument/2006/relationships/tags" Target="../tags/tag149.xml"/><Relationship Id="rId45" Type="http://schemas.openxmlformats.org/officeDocument/2006/relationships/image" Target="../media/image3.png"/><Relationship Id="rId5" Type="http://schemas.openxmlformats.org/officeDocument/2006/relationships/tags" Target="../tags/tag114.xml"/><Relationship Id="rId15" Type="http://schemas.openxmlformats.org/officeDocument/2006/relationships/tags" Target="../tags/tag124.xml"/><Relationship Id="rId23" Type="http://schemas.openxmlformats.org/officeDocument/2006/relationships/tags" Target="../tags/tag132.xml"/><Relationship Id="rId28" Type="http://schemas.openxmlformats.org/officeDocument/2006/relationships/tags" Target="../tags/tag137.xml"/><Relationship Id="rId36" Type="http://schemas.openxmlformats.org/officeDocument/2006/relationships/tags" Target="../tags/tag145.xml"/><Relationship Id="rId49" Type="http://schemas.openxmlformats.org/officeDocument/2006/relationships/image" Target="../media/image43.png"/><Relationship Id="rId10" Type="http://schemas.openxmlformats.org/officeDocument/2006/relationships/tags" Target="../tags/tag119.xml"/><Relationship Id="rId19" Type="http://schemas.openxmlformats.org/officeDocument/2006/relationships/tags" Target="../tags/tag128.xml"/><Relationship Id="rId31" Type="http://schemas.openxmlformats.org/officeDocument/2006/relationships/tags" Target="../tags/tag140.xml"/><Relationship Id="rId44" Type="http://schemas.openxmlformats.org/officeDocument/2006/relationships/image" Target="../media/image41.png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tags" Target="../tags/tag123.xml"/><Relationship Id="rId22" Type="http://schemas.openxmlformats.org/officeDocument/2006/relationships/tags" Target="../tags/tag131.xml"/><Relationship Id="rId27" Type="http://schemas.openxmlformats.org/officeDocument/2006/relationships/tags" Target="../tags/tag136.xml"/><Relationship Id="rId30" Type="http://schemas.openxmlformats.org/officeDocument/2006/relationships/tags" Target="../tags/tag139.xml"/><Relationship Id="rId35" Type="http://schemas.openxmlformats.org/officeDocument/2006/relationships/tags" Target="../tags/tag144.xml"/><Relationship Id="rId43" Type="http://schemas.openxmlformats.org/officeDocument/2006/relationships/notesSlide" Target="../notesSlides/notesSlide8.xml"/><Relationship Id="rId48" Type="http://schemas.openxmlformats.org/officeDocument/2006/relationships/image" Target="../media/image1.png"/><Relationship Id="rId8" Type="http://schemas.openxmlformats.org/officeDocument/2006/relationships/tags" Target="../tags/tag117.xml"/><Relationship Id="rId3" Type="http://schemas.openxmlformats.org/officeDocument/2006/relationships/tags" Target="../tags/tag112.xml"/><Relationship Id="rId12" Type="http://schemas.openxmlformats.org/officeDocument/2006/relationships/tags" Target="../tags/tag121.xml"/><Relationship Id="rId17" Type="http://schemas.openxmlformats.org/officeDocument/2006/relationships/tags" Target="../tags/tag126.xml"/><Relationship Id="rId25" Type="http://schemas.openxmlformats.org/officeDocument/2006/relationships/tags" Target="../tags/tag134.xml"/><Relationship Id="rId33" Type="http://schemas.openxmlformats.org/officeDocument/2006/relationships/tags" Target="../tags/tag142.xml"/><Relationship Id="rId38" Type="http://schemas.openxmlformats.org/officeDocument/2006/relationships/tags" Target="../tags/tag147.xml"/><Relationship Id="rId46" Type="http://schemas.openxmlformats.org/officeDocument/2006/relationships/tags" Target="../tags/tag1260.xml"/><Relationship Id="rId20" Type="http://schemas.openxmlformats.org/officeDocument/2006/relationships/tags" Target="../tags/tag129.xml"/><Relationship Id="rId41" Type="http://schemas.openxmlformats.org/officeDocument/2006/relationships/tags" Target="../tags/tag150.xml"/><Relationship Id="rId1" Type="http://schemas.openxmlformats.org/officeDocument/2006/relationships/tags" Target="../tags/tag110.xml"/><Relationship Id="rId6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openxmlformats.org/officeDocument/2006/relationships/image" Target="../media/image45.png"/><Relationship Id="rId3" Type="http://schemas.openxmlformats.org/officeDocument/2006/relationships/tags" Target="../tags/tag153.xml"/><Relationship Id="rId21" Type="http://schemas.openxmlformats.org/officeDocument/2006/relationships/tags" Target="../tags/tag171.xml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image" Target="../media/image44.png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0" Type="http://schemas.openxmlformats.org/officeDocument/2006/relationships/tags" Target="../tags/tag170.xml"/><Relationship Id="rId29" Type="http://schemas.openxmlformats.org/officeDocument/2006/relationships/image" Target="../media/image1.png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24" Type="http://schemas.openxmlformats.org/officeDocument/2006/relationships/image" Target="../media/image41.png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notesSlide" Target="../notesSlides/notesSlide9.xml"/><Relationship Id="rId28" Type="http://schemas.openxmlformats.org/officeDocument/2006/relationships/image" Target="../media/image42.png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slideLayout" Target="../slideLayouts/slideLayout6.xml"/><Relationship Id="rId27" Type="http://schemas.openxmlformats.org/officeDocument/2006/relationships/tags" Target="../tags/tag16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请勿抄袭搬运！盗版必究！微信DAJU_PPT"/>
          <p:cNvCxnSpPr/>
          <p:nvPr/>
        </p:nvCxnSpPr>
        <p:spPr>
          <a:xfrm>
            <a:off x="1489075" y="4679950"/>
            <a:ext cx="92138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42900" y="5106353"/>
            <a:ext cx="11369040" cy="121475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indent="0" algn="ctr" fontAlgn="auto">
              <a:lnSpc>
                <a:spcPts val="438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Arial Regular" panose="020B0604020202090204" charset="0"/>
                <a:ea typeface="楷体" pitchFamily="49" charset="-122"/>
                <a:cs typeface="Arial Regular" panose="020B0604020202090204" charset="0"/>
                <a:sym typeface="+mn-ea"/>
              </a:rPr>
              <a:t>speaker: Pei Li (</a:t>
            </a:r>
            <a:r>
              <a:rPr lang="zh-CN" altLang="en-US" sz="2000" b="1" dirty="0">
                <a:solidFill>
                  <a:schemeClr val="bg1"/>
                </a:solidFill>
                <a:latin typeface="Arial Regular" panose="020B0604020202090204" charset="0"/>
                <a:ea typeface="楷体" pitchFamily="49" charset="-122"/>
                <a:cs typeface="Arial Regular" panose="020B0604020202090204" charset="0"/>
                <a:sym typeface="+mn-ea"/>
              </a:rPr>
              <a:t>李沛</a:t>
            </a:r>
            <a:r>
              <a:rPr lang="en-US" altLang="zh-CN" sz="2000" b="1" dirty="0">
                <a:solidFill>
                  <a:schemeClr val="bg1"/>
                </a:solidFill>
                <a:latin typeface="Arial Regular" panose="020B0604020202090204" charset="0"/>
                <a:ea typeface="楷体" pitchFamily="49" charset="-122"/>
                <a:cs typeface="Arial Regular" panose="020B0604020202090204" charset="0"/>
                <a:sym typeface="+mn-ea"/>
              </a:rPr>
              <a:t>), Fudan University</a:t>
            </a:r>
          </a:p>
          <a:p>
            <a:pPr algn="ctr" fontAlgn="auto">
              <a:lnSpc>
                <a:spcPts val="438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Arial Regular" panose="020B0604020202090204" charset="0"/>
                <a:ea typeface="楷体" pitchFamily="49" charset="-122"/>
                <a:cs typeface="Arial Regular" panose="020B0604020202090204" charset="0"/>
                <a:sym typeface="+mn-ea"/>
              </a:rPr>
              <a:t> coauthor: Guo-liang Ma (马国亮), Bo Zhou (周波)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98905" y="6390640"/>
            <a:ext cx="93941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Arial Bold" panose="020B0604020202090204" charset="0"/>
                <a:ea typeface="楷体" pitchFamily="49" charset="-122"/>
                <a:cs typeface="Arial Bold" panose="020B0604020202090204" charset="0"/>
                <a:sym typeface="+mn-ea"/>
              </a:rPr>
              <a:t>Match 9, 2026</a:t>
            </a:r>
          </a:p>
        </p:txBody>
      </p:sp>
      <p:sp>
        <p:nvSpPr>
          <p:cNvPr id="19" name="请勿抄袭搬运！盗版必究！微信DAJU_PPT"/>
          <p:cNvSpPr/>
          <p:nvPr/>
        </p:nvSpPr>
        <p:spPr>
          <a:xfrm>
            <a:off x="162560" y="2219960"/>
            <a:ext cx="11866880" cy="1661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0" algn="ctr" fontAlgn="base">
              <a:lnSpc>
                <a:spcPts val="6480"/>
              </a:lnSpc>
            </a:pPr>
            <a:r>
              <a:rPr lang="en-US" altLang="zh-CN" sz="4400" b="1" dirty="0">
                <a:solidFill>
                  <a:srgbClr val="0E498E"/>
                </a:solidFill>
                <a:uFillTx/>
                <a:latin typeface="Arial Black" panose="020B0A04020102020204" charset="0"/>
                <a:ea typeface="+mj-ea"/>
                <a:cs typeface="Arial Black" panose="020B0A04020102020204" charset="0"/>
                <a:sym typeface="+mn-ea"/>
              </a:rPr>
              <a:t>Nuclear Imaging of Competing </a:t>
            </a:r>
          </a:p>
          <a:p>
            <a:pPr indent="0" algn="ctr" fontAlgn="base">
              <a:lnSpc>
                <a:spcPts val="6480"/>
              </a:lnSpc>
            </a:pPr>
            <a:r>
              <a:rPr lang="en-US" altLang="zh-CN" sz="4400" b="1" dirty="0">
                <a:solidFill>
                  <a:srgbClr val="0E498E"/>
                </a:solidFill>
                <a:uFillTx/>
                <a:latin typeface="Arial Black" panose="020B0A04020102020204" charset="0"/>
                <a:ea typeface="+mj-ea"/>
                <a:cs typeface="Arial Black" panose="020B0A04020102020204" charset="0"/>
                <a:sym typeface="+mn-ea"/>
              </a:rPr>
              <a:t>Geometric Cluster at the LHC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7970" y="197485"/>
            <a:ext cx="1230911" cy="1224000"/>
          </a:xfrm>
          <a:prstGeom prst="rect">
            <a:avLst/>
          </a:prstGeom>
        </p:spPr>
      </p:pic>
      <p:pic>
        <p:nvPicPr>
          <p:cNvPr id="74" name="图片 73" descr="f818b76af728113faeb680043fad3e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84970" y="339090"/>
            <a:ext cx="960120" cy="129921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357485" y="296545"/>
            <a:ext cx="1482090" cy="138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4690110" y="2983230"/>
            <a:ext cx="1870710" cy="1925955"/>
          </a:xfrm>
          <a:prstGeom prst="rect">
            <a:avLst/>
          </a:prstGeom>
          <a:noFill/>
          <a:ln w="6350">
            <a:solidFill>
              <a:srgbClr val="E54F4F"/>
            </a:solidFill>
            <a:prstDash val="solid"/>
          </a:ln>
        </p:spPr>
        <p:txBody>
          <a:bodyPr wrap="square" rtlCol="0" anchor="ctr" anchorCtr="0">
            <a:noAutofit/>
          </a:bodyPr>
          <a:lstStyle/>
          <a:p>
            <a:pPr algn="ctr"/>
            <a:endParaRPr lang="en-US" altLang="zh-CN">
              <a:ln>
                <a:solidFill>
                  <a:srgbClr val="E54F4F"/>
                </a:solidFill>
                <a:prstDash val="solid"/>
              </a:ln>
              <a:solidFill>
                <a:srgbClr val="E54F4F"/>
              </a:solidFill>
              <a:effectLst/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4525" y="1021080"/>
            <a:ext cx="432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Two parameters: D</a:t>
            </a:r>
            <a:r>
              <a:rPr lang="en-US" altLang="zh-CN" sz="2400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1</a:t>
            </a:r>
            <a:r>
              <a:rPr lang="en-US" altLang="zh-CN" sz="24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 and D</a:t>
            </a:r>
            <a:r>
              <a:rPr lang="en-US" altLang="zh-CN" sz="2400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2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690110" y="1171575"/>
            <a:ext cx="1238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(D</a:t>
            </a:r>
            <a:r>
              <a:rPr lang="en-US" altLang="zh-CN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2</a:t>
            </a:r>
            <a:r>
              <a:rPr lang="en-US" altLang="zh-CN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&gt;D</a:t>
            </a:r>
            <a:r>
              <a:rPr lang="en-US" altLang="zh-CN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1</a:t>
            </a:r>
            <a:r>
              <a:rPr lang="en-US" altLang="zh-CN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/3)</a:t>
            </a:r>
            <a:endParaRPr lang="en-US" altLang="zh-CN" b="1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941685" y="631317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/>
              <p:cNvSpPr txBox="1"/>
              <p:nvPr/>
            </p:nvSpPr>
            <p:spPr>
              <a:xfrm>
                <a:off x="857250" y="1546225"/>
                <a:ext cx="3982085" cy="45275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en-US" altLang="zh-CN" sz="2000" i="1">
                    <a:ln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/>
                    <a:latin typeface="Comic Sans MS" panose="030F0902030302020204" charset="0"/>
                    <a:cs typeface="Comic Sans MS" panose="030F0902030302020204" charset="0"/>
                  </a:rPr>
                  <a:t>frozen</a:t>
                </a:r>
                <a:r>
                  <a:rPr lang="en-US" altLang="zh-CN" sz="2000">
                    <a:ln>
                      <a:solidFill>
                        <a:sysClr val="windowText" lastClr="000000"/>
                      </a:solidFill>
                    </a:ln>
                    <a:effectLst/>
                    <a:latin typeface="Comic Sans MS Regular" panose="030F0902030302020204" charset="0"/>
                    <a:cs typeface="Comic Sans MS Regular" panose="030F090203030202020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Cambria Math" panose="02040503050406030204" pitchFamily="18" charset="0"/>
                        <a:cs typeface="Comic Sans MS Regular" panose="030F0902030302020204" charset="0"/>
                      </a:rPr>
                      <m:t>𝛼</m:t>
                    </m:r>
                  </m:oMath>
                </a14:m>
                <a:r>
                  <a:rPr lang="en-US" altLang="zh-CN" sz="2000">
                    <a:ln>
                      <a:solidFill>
                        <a:sysClr val="windowText" lastClr="000000"/>
                      </a:solidFill>
                    </a:ln>
                    <a:effectLst/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 + core (tetrahedron)</a:t>
                </a:r>
              </a:p>
            </p:txBody>
          </p:sp>
        </mc:Choice>
        <mc:Fallback xmlns=""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1546225"/>
                <a:ext cx="3982085" cy="452755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请勿抄袭搬运！盗版必究！微信DAJU_PPT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43535" y="125730"/>
            <a:ext cx="4655820" cy="83058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Clusters in </a:t>
            </a:r>
            <a:r>
              <a:rPr lang="en-US" altLang="zh-CN" sz="3600" b="1" baseline="30000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20</a:t>
            </a: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Ne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44525" y="5930900"/>
            <a:ext cx="7429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Tx/>
              <a:buSzTx/>
              <a:buFont typeface="Wingdings" panose="05000000000000000000" charset="0"/>
              <a:buChar char=""/>
            </a:pPr>
            <a:r>
              <a:rPr lang="en-US" altLang="zh-CN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How to estimate the systematic error of the theoretical model？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15035" y="6269990"/>
            <a:ext cx="9878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all parameters : </a:t>
            </a:r>
            <a:r>
              <a:rPr lang="en-US" altLang="zh-CN" sz="2000" b="1"/>
              <a:t>D</a:t>
            </a:r>
            <a:r>
              <a:rPr lang="en-US" altLang="zh-CN" sz="2000" b="1" baseline="-25000"/>
              <a:t>1</a:t>
            </a:r>
            <a:r>
              <a:rPr lang="en-US" altLang="zh-CN" sz="2000" b="1"/>
              <a:t> D</a:t>
            </a:r>
            <a:r>
              <a:rPr lang="en-US" altLang="zh-CN" sz="2000" b="1" baseline="-25000"/>
              <a:t>2</a:t>
            </a:r>
            <a:r>
              <a:rPr lang="en-US" altLang="zh-CN" sz="1600"/>
              <a:t>(local structural parameters) and </a:t>
            </a:r>
            <a:r>
              <a:rPr lang="en-US" altLang="zh-CN" sz="2000" b="1"/>
              <a:t>b</a:t>
            </a:r>
            <a:r>
              <a:rPr lang="en-US" altLang="zh-CN" sz="1600"/>
              <a:t> (harmonic oscillator size parameter)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857250" y="1998980"/>
            <a:ext cx="3628390" cy="3799840"/>
          </a:xfrm>
          <a:prstGeom prst="rect">
            <a:avLst/>
          </a:prstGeom>
        </p:spPr>
      </p:pic>
      <p:sp>
        <p:nvSpPr>
          <p:cNvPr id="26" name="右箭头 25"/>
          <p:cNvSpPr/>
          <p:nvPr>
            <p:custDataLst>
              <p:tags r:id="rId5"/>
            </p:custDataLst>
          </p:nvPr>
        </p:nvSpPr>
        <p:spPr>
          <a:xfrm rot="5400000">
            <a:off x="5459730" y="3986530"/>
            <a:ext cx="398780" cy="4533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791075" y="4498975"/>
            <a:ext cx="17367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</a:t>
            </a:r>
            <a:r>
              <a:rPr lang="en-US" altLang="zh-CN" baseline="-25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   D</a:t>
            </a:r>
            <a:r>
              <a:rPr lang="en-US" altLang="zh-CN" baseline="-25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 range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402830" y="1015365"/>
            <a:ext cx="4323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Tx/>
              <a:buSzTx/>
              <a:buFont typeface="Wingdings" panose="05000000000000000000" charset="0"/>
              <a:buChar char=""/>
            </a:pPr>
            <a:r>
              <a:rPr lang="en-US" altLang="zh-CN" sz="20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How to consider </a:t>
            </a:r>
            <a:r>
              <a:rPr lang="en-US" altLang="zh-CN" sz="20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shape mixing</a:t>
            </a:r>
            <a:r>
              <a:rPr lang="en-US" altLang="zh-CN" sz="20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 ?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7729855" y="1665605"/>
            <a:ext cx="1945005" cy="2674620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8702675" y="2284095"/>
            <a:ext cx="0" cy="1151890"/>
          </a:xfrm>
          <a:prstGeom prst="line">
            <a:avLst/>
          </a:prstGeom>
          <a:ln w="38100" cap="flat" cmpd="sng" algn="ctr">
            <a:solidFill>
              <a:srgbClr val="00B050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8"/>
            </p:custDataLst>
          </p:nvPr>
        </p:nvCxnSpPr>
        <p:spPr>
          <a:xfrm flipV="1">
            <a:off x="8702675" y="1959610"/>
            <a:ext cx="376555" cy="302895"/>
          </a:xfrm>
          <a:prstGeom prst="line">
            <a:avLst/>
          </a:prstGeom>
          <a:ln w="57150">
            <a:solidFill>
              <a:srgbClr val="E54F4F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9"/>
            </p:custDataLst>
          </p:nvPr>
        </p:nvCxnSpPr>
        <p:spPr>
          <a:xfrm flipV="1">
            <a:off x="8702675" y="3009265"/>
            <a:ext cx="718185" cy="405765"/>
          </a:xfrm>
          <a:prstGeom prst="line">
            <a:avLst/>
          </a:prstGeom>
          <a:ln w="57150">
            <a:solidFill>
              <a:srgbClr val="E54F4F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8604250" y="1706245"/>
            <a:ext cx="3765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sym typeface="+mn-ea"/>
              </a:rPr>
              <a:t>b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261350" y="25654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</a:t>
            </a:r>
            <a:r>
              <a:rPr lang="en-US" altLang="zh-CN" baseline="-250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7927340" y="4070985"/>
            <a:ext cx="15506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two-clusters</a:t>
            </a: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9990455" y="1706880"/>
            <a:ext cx="1736725" cy="2626360"/>
          </a:xfrm>
          <a:prstGeom prst="rect">
            <a:avLst/>
          </a:prstGeom>
        </p:spPr>
      </p:pic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>
            <a:off x="10732135" y="1665605"/>
            <a:ext cx="3765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sym typeface="+mn-ea"/>
              </a:rPr>
              <a:t>b</a:t>
            </a:r>
          </a:p>
        </p:txBody>
      </p:sp>
      <p:cxnSp>
        <p:nvCxnSpPr>
          <p:cNvPr id="39" name="直接连接符 38"/>
          <p:cNvCxnSpPr/>
          <p:nvPr>
            <p:custDataLst>
              <p:tags r:id="rId12"/>
            </p:custDataLst>
          </p:nvPr>
        </p:nvCxnSpPr>
        <p:spPr>
          <a:xfrm flipV="1">
            <a:off x="10850245" y="1959610"/>
            <a:ext cx="376555" cy="302895"/>
          </a:xfrm>
          <a:prstGeom prst="line">
            <a:avLst/>
          </a:prstGeom>
          <a:ln w="57150">
            <a:solidFill>
              <a:srgbClr val="E54F4F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endCxn id="45" idx="3"/>
          </p:cNvCxnSpPr>
          <p:nvPr>
            <p:custDataLst>
              <p:tags r:id="rId13"/>
            </p:custDataLst>
          </p:nvPr>
        </p:nvCxnSpPr>
        <p:spPr>
          <a:xfrm>
            <a:off x="10873105" y="2284095"/>
            <a:ext cx="12700" cy="1123950"/>
          </a:xfrm>
          <a:prstGeom prst="line">
            <a:avLst/>
          </a:prstGeom>
          <a:ln w="38100" cap="flat" cmpd="sng" algn="ctr">
            <a:solidFill>
              <a:srgbClr val="00B050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>
            <p:custDataLst>
              <p:tags r:id="rId14"/>
            </p:custDataLst>
          </p:nvPr>
        </p:nvSpPr>
        <p:spPr>
          <a:xfrm>
            <a:off x="10432415" y="2426970"/>
            <a:ext cx="535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</a:t>
            </a:r>
            <a:r>
              <a:rPr lang="en-US" altLang="zh-CN" baseline="-250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</a:t>
            </a:r>
          </a:p>
        </p:txBody>
      </p:sp>
      <p:cxnSp>
        <p:nvCxnSpPr>
          <p:cNvPr id="42" name="直接连接符 41"/>
          <p:cNvCxnSpPr/>
          <p:nvPr>
            <p:custDataLst>
              <p:tags r:id="rId15"/>
            </p:custDataLst>
          </p:nvPr>
        </p:nvCxnSpPr>
        <p:spPr>
          <a:xfrm>
            <a:off x="10511155" y="2976880"/>
            <a:ext cx="351790" cy="32131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>
            <p:custDataLst>
              <p:tags r:id="rId16"/>
            </p:custDataLst>
          </p:nvPr>
        </p:nvCxnSpPr>
        <p:spPr>
          <a:xfrm flipV="1">
            <a:off x="10885805" y="3309620"/>
            <a:ext cx="0" cy="48514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>
            <p:custDataLst>
              <p:tags r:id="rId17"/>
            </p:custDataLst>
          </p:nvPr>
        </p:nvSpPr>
        <p:spPr>
          <a:xfrm>
            <a:off x="10349865" y="3223895"/>
            <a:ext cx="535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</a:t>
            </a:r>
            <a:r>
              <a:rPr lang="en-US" altLang="zh-CN" baseline="-250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</a:t>
            </a:r>
          </a:p>
        </p:txBody>
      </p:sp>
      <p:sp>
        <p:nvSpPr>
          <p:cNvPr id="46" name="文本框 45"/>
          <p:cNvSpPr txBox="1"/>
          <p:nvPr>
            <p:custDataLst>
              <p:tags r:id="rId18"/>
            </p:custDataLst>
          </p:nvPr>
        </p:nvSpPr>
        <p:spPr>
          <a:xfrm>
            <a:off x="10176510" y="4114800"/>
            <a:ext cx="15506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5a-clusters</a:t>
            </a:r>
          </a:p>
        </p:txBody>
      </p:sp>
      <p:sp>
        <p:nvSpPr>
          <p:cNvPr id="48" name="右箭头 47"/>
          <p:cNvSpPr/>
          <p:nvPr>
            <p:custDataLst>
              <p:tags r:id="rId19"/>
            </p:custDataLst>
          </p:nvPr>
        </p:nvSpPr>
        <p:spPr>
          <a:xfrm>
            <a:off x="9237345" y="4989830"/>
            <a:ext cx="453390" cy="160020"/>
          </a:xfrm>
          <a:prstGeom prst="rightArrow">
            <a:avLst>
              <a:gd name="adj1" fmla="val 50000"/>
              <a:gd name="adj2" fmla="val 164426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右箭头 48"/>
          <p:cNvSpPr/>
          <p:nvPr>
            <p:custDataLst>
              <p:tags r:id="rId20"/>
            </p:custDataLst>
          </p:nvPr>
        </p:nvSpPr>
        <p:spPr>
          <a:xfrm rot="10800000">
            <a:off x="9509760" y="5174615"/>
            <a:ext cx="453390" cy="160020"/>
          </a:xfrm>
          <a:prstGeom prst="rightArrow">
            <a:avLst>
              <a:gd name="adj1" fmla="val 50000"/>
              <a:gd name="adj2" fmla="val 164426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0"/>
          <a:stretch>
            <a:fillRect/>
          </a:stretch>
        </p:blipFill>
        <p:spPr>
          <a:xfrm rot="2100000">
            <a:off x="8515350" y="4815205"/>
            <a:ext cx="502285" cy="69151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0"/>
          <a:stretch>
            <a:fillRect/>
          </a:stretch>
        </p:blipFill>
        <p:spPr>
          <a:xfrm rot="20880000">
            <a:off x="10109835" y="4716780"/>
            <a:ext cx="687705" cy="120713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8218805" y="4469765"/>
            <a:ext cx="28898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en-US" altLang="zh-CN">
                <a:sym typeface="+mn-ea"/>
              </a:rPr>
              <a:t>They</a:t>
            </a:r>
            <a:r>
              <a:rPr lang="zh-CN" altLang="en-US"/>
              <a:t> are different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4558030" y="2945130"/>
                <a:ext cx="2141220" cy="106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</a:rPr>
                  <a:t>rms radius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</a:rPr>
                  <a:t>(3.0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±</m:t>
                    </m:r>
                  </m:oMath>
                </a14:m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</a:rPr>
                  <a:t>10%)fm</a:t>
                </a:r>
              </a:p>
              <a:p>
                <a:pPr indent="0" algn="ctr" fontAlgn="auto">
                  <a:lnSpc>
                    <a:spcPct val="150000"/>
                  </a:lnSpc>
                </a:pPr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∈</m:t>
                    </m:r>
                  </m:oMath>
                </a14:m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</a:rPr>
                  <a:t>(1.46, 1.76)</a:t>
                </a:r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fm</a:t>
                </a:r>
                <a:endParaRPr lang="en-US" altLang="zh-CN">
                  <a:latin typeface="Comic Sans MS Regular" panose="030F0902030302020204" charset="0"/>
                  <a:cs typeface="Comic Sans MS Regular" panose="030F0902030302020204" charset="0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4558030" y="2945130"/>
                <a:ext cx="2141220" cy="1069975"/>
              </a:xfrm>
              <a:prstGeom prst="rect">
                <a:avLst/>
              </a:prstGeom>
              <a:blipFill rotWithShape="1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/>
          <p:cNvSpPr txBox="1"/>
          <p:nvPr/>
        </p:nvSpPr>
        <p:spPr>
          <a:xfrm>
            <a:off x="7905115" y="14452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All parameters fluctuate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25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157210" y="50952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0885805" y="5391785"/>
            <a:ext cx="535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文本框 82"/>
          <p:cNvSpPr txBox="1"/>
          <p:nvPr>
            <p:custDataLst>
              <p:tags r:id="rId1"/>
            </p:custDataLst>
          </p:nvPr>
        </p:nvSpPr>
        <p:spPr>
          <a:xfrm>
            <a:off x="6376035" y="1106170"/>
            <a:ext cx="5589905" cy="324358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endParaRPr lang="en-US" altLang="zh-CN">
              <a:ln>
                <a:solidFill>
                  <a:srgbClr val="E54F4F"/>
                </a:solidFill>
              </a:ln>
              <a:solidFill>
                <a:srgbClr val="E54F4F"/>
              </a:solidFill>
              <a:effectLst/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941685" y="631317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10</a:t>
            </a:r>
          </a:p>
        </p:txBody>
      </p:sp>
      <p:sp>
        <p:nvSpPr>
          <p:cNvPr id="5" name="请勿抄袭搬运！盗版必究！微信DAJU_PPT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43535" y="125730"/>
            <a:ext cx="6302375" cy="83058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Adaptive monte carlo sampling</a:t>
            </a: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311785" y="1083945"/>
            <a:ext cx="6884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/>
              <a:t>A novel Monte Carlo method inspired by VEGAS 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3025" y="2036445"/>
            <a:ext cx="2225675" cy="213169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343535" y="1544955"/>
            <a:ext cx="48844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/>
              <a:t> </a:t>
            </a:r>
            <a:r>
              <a:rPr lang="en-US" altLang="zh-CN" sz="2000"/>
              <a:t>--</a:t>
            </a:r>
            <a:r>
              <a:rPr lang="zh-CN" altLang="en-US" sz="2000" i="1"/>
              <a:t>Adaptive</a:t>
            </a:r>
            <a:r>
              <a:rPr lang="en-US" altLang="zh-CN" sz="2000" i="1"/>
              <a:t> </a:t>
            </a:r>
            <a:r>
              <a:rPr lang="zh-CN" altLang="en-US" sz="2000" i="1"/>
              <a:t>Monte Carlo </a:t>
            </a:r>
            <a:r>
              <a:rPr lang="en-US" altLang="zh-CN" sz="2000" i="1"/>
              <a:t>sample</a:t>
            </a:r>
            <a:r>
              <a:rPr lang="zh-CN" altLang="en-US" sz="2000"/>
              <a:t> </a:t>
            </a: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2312035" y="2134235"/>
            <a:ext cx="4064000" cy="17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660"/>
              </a:lnSpc>
            </a:pPr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Density with </a:t>
            </a:r>
          </a:p>
          <a:p>
            <a:pPr marL="285750" indent="-285750" fontAlgn="auto">
              <a:lnSpc>
                <a:spcPts val="2660"/>
              </a:lnSpc>
              <a:buFont typeface="Wingdings" panose="05000000000000000000" charset="0"/>
              <a:buChar char=""/>
            </a:pPr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high-dimensional</a:t>
            </a:r>
          </a:p>
          <a:p>
            <a:pPr indent="457200" fontAlgn="auto">
              <a:lnSpc>
                <a:spcPts val="2660"/>
              </a:lnSpc>
              <a:buFont typeface="Wingdings" panose="05000000000000000000" charset="0"/>
              <a:buNone/>
            </a:pP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(48d for 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16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O, 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624d for 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208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Pb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)</a:t>
            </a:r>
          </a:p>
          <a:p>
            <a:pPr marL="285750" indent="-285750" fontAlgn="auto">
              <a:lnSpc>
                <a:spcPts val="2660"/>
              </a:lnSpc>
              <a:buFont typeface="Wingdings" panose="05000000000000000000" charset="0"/>
              <a:buChar char=""/>
            </a:pPr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strongly coupled </a:t>
            </a:r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A-body</a:t>
            </a:r>
            <a:endParaRPr lang="en-US" altLang="zh-CN" sz="2000">
              <a:latin typeface="Comic Sans MS Regular" panose="030F0902030302020204" charset="0"/>
              <a:cs typeface="Comic Sans MS Regular" panose="030F0902030302020204" charset="0"/>
            </a:endParaRPr>
          </a:p>
          <a:p>
            <a:pPr marL="285750" indent="-285750" fontAlgn="auto">
              <a:lnSpc>
                <a:spcPts val="2660"/>
              </a:lnSpc>
              <a:buFont typeface="Wingdings" panose="05000000000000000000" charset="0"/>
              <a:buChar char=""/>
            </a:pPr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complex structure</a:t>
            </a:r>
          </a:p>
        </p:txBody>
      </p:sp>
      <p:pic>
        <p:nvPicPr>
          <p:cNvPr id="67" name="图片 6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878445" y="1189355"/>
            <a:ext cx="1865630" cy="414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图片 6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630160" y="2267585"/>
            <a:ext cx="2362200" cy="825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" name="右箭头 68"/>
          <p:cNvSpPr/>
          <p:nvPr>
            <p:custDataLst>
              <p:tags r:id="rId9"/>
            </p:custDataLst>
          </p:nvPr>
        </p:nvSpPr>
        <p:spPr>
          <a:xfrm rot="5400000">
            <a:off x="8496935" y="1717675"/>
            <a:ext cx="628650" cy="47117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0" name="图片 6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854825" y="3531870"/>
            <a:ext cx="4064635" cy="751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1" name="文本框 70"/>
          <p:cNvSpPr txBox="1"/>
          <p:nvPr/>
        </p:nvSpPr>
        <p:spPr>
          <a:xfrm>
            <a:off x="6779260" y="3128645"/>
            <a:ext cx="2267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with Integral error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：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9058910" y="1637665"/>
            <a:ext cx="1929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transformation</a:t>
            </a:r>
          </a:p>
        </p:txBody>
      </p:sp>
      <p:cxnSp>
        <p:nvCxnSpPr>
          <p:cNvPr id="74" name="肘形连接符 73"/>
          <p:cNvCxnSpPr/>
          <p:nvPr/>
        </p:nvCxnSpPr>
        <p:spPr>
          <a:xfrm rot="10800000">
            <a:off x="9992640" y="2645300"/>
            <a:ext cx="1224000" cy="1152000"/>
          </a:xfrm>
          <a:prstGeom prst="bentConnector3">
            <a:avLst>
              <a:gd name="adj1" fmla="val -50095"/>
            </a:avLst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5" name="文本框 74"/>
          <p:cNvSpPr txBox="1"/>
          <p:nvPr/>
        </p:nvSpPr>
        <p:spPr>
          <a:xfrm>
            <a:off x="10941685" y="2871470"/>
            <a:ext cx="9055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a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djust </a:t>
            </a:r>
          </a:p>
          <a:p>
            <a:pPr algn="ctr"/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grid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10484485" y="2240280"/>
            <a:ext cx="12242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iteration</a:t>
            </a:r>
          </a:p>
        </p:txBody>
      </p:sp>
      <p:pic>
        <p:nvPicPr>
          <p:cNvPr id="79" name="图片 7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/>
          <a:srcRect r="23376"/>
          <a:stretch>
            <a:fillRect/>
          </a:stretch>
        </p:blipFill>
        <p:spPr>
          <a:xfrm>
            <a:off x="242570" y="5036185"/>
            <a:ext cx="3806825" cy="721995"/>
          </a:xfrm>
          <a:prstGeom prst="rect">
            <a:avLst/>
          </a:prstGeom>
        </p:spPr>
      </p:pic>
      <p:sp>
        <p:nvSpPr>
          <p:cNvPr id="80" name="文本框 79"/>
          <p:cNvSpPr txBox="1"/>
          <p:nvPr>
            <p:custDataLst>
              <p:tags r:id="rId12"/>
            </p:custDataLst>
          </p:nvPr>
        </p:nvSpPr>
        <p:spPr>
          <a:xfrm>
            <a:off x="242570" y="4175760"/>
            <a:ext cx="3806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sampling with wave function </a:t>
            </a:r>
          </a:p>
          <a:p>
            <a:pPr indent="0" algn="ctr" fontAlgn="auto">
              <a:lnSpc>
                <a:spcPct val="150000"/>
              </a:lnSpc>
            </a:pP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(cluster model/Shell model):</a:t>
            </a:r>
          </a:p>
        </p:txBody>
      </p:sp>
      <p:sp>
        <p:nvSpPr>
          <p:cNvPr id="84" name="文本框 83"/>
          <p:cNvSpPr txBox="1"/>
          <p:nvPr>
            <p:custDataLst>
              <p:tags r:id="rId13"/>
            </p:custDataLst>
          </p:nvPr>
        </p:nvSpPr>
        <p:spPr>
          <a:xfrm>
            <a:off x="4143375" y="4613275"/>
            <a:ext cx="7822565" cy="177673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endParaRPr lang="en-US" altLang="zh-CN">
              <a:ln>
                <a:solidFill>
                  <a:srgbClr val="E54F4F"/>
                </a:solidFill>
              </a:ln>
              <a:solidFill>
                <a:srgbClr val="E54F4F"/>
              </a:solidFill>
              <a:effectLst/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4563745" y="4778693"/>
            <a:ext cx="38233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Sample from simple functions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 g(y)</a:t>
            </a:r>
            <a:endParaRPr lang="zh-CN" altLang="en-US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88" name="右箭头 87"/>
          <p:cNvSpPr/>
          <p:nvPr>
            <p:custDataLst>
              <p:tags r:id="rId14"/>
            </p:custDataLst>
          </p:nvPr>
        </p:nvSpPr>
        <p:spPr>
          <a:xfrm rot="5400000">
            <a:off x="6104890" y="5235575"/>
            <a:ext cx="488315" cy="47117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6723380" y="5132070"/>
            <a:ext cx="19297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Inverse transformation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4475480" y="5821045"/>
            <a:ext cx="42462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Sample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s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 of complex distribution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 f(x)</a:t>
            </a:r>
            <a:endParaRPr lang="zh-CN" altLang="en-US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8808085" y="4643755"/>
            <a:ext cx="0" cy="1689735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2" name="文本框 91"/>
          <p:cNvSpPr txBox="1"/>
          <p:nvPr/>
        </p:nvSpPr>
        <p:spPr>
          <a:xfrm>
            <a:off x="9867265" y="5531485"/>
            <a:ext cx="11842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A</a:t>
            </a:r>
            <a:r>
              <a:rPr lang="zh-CN" altLang="en-US">
                <a:solidFill>
                  <a:srgbClr val="FF0000"/>
                </a:solidFill>
              </a:rPr>
              <a:t>ccurate！</a:t>
            </a:r>
          </a:p>
        </p:txBody>
      </p:sp>
      <p:sp>
        <p:nvSpPr>
          <p:cNvPr id="93" name="文本框 92"/>
          <p:cNvSpPr txBox="1"/>
          <p:nvPr/>
        </p:nvSpPr>
        <p:spPr>
          <a:xfrm>
            <a:off x="9541193" y="5885180"/>
            <a:ext cx="18364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High efficiency！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9029700" y="4778693"/>
            <a:ext cx="28594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compared with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 MCMC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9541193" y="5206365"/>
            <a:ext cx="18364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Quantifiable！</a:t>
            </a:r>
          </a:p>
        </p:txBody>
      </p:sp>
      <p:sp>
        <p:nvSpPr>
          <p:cNvPr id="96" name="文本框 95"/>
          <p:cNvSpPr txBox="1"/>
          <p:nvPr/>
        </p:nvSpPr>
        <p:spPr>
          <a:xfrm>
            <a:off x="866140" y="6021705"/>
            <a:ext cx="2559685" cy="368300"/>
          </a:xfrm>
          <a:prstGeom prst="rect">
            <a:avLst/>
          </a:prstGeom>
          <a:solidFill>
            <a:srgbClr val="0E498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Comic Sans MS Regular" panose="030F0902030302020204" charset="0"/>
                <a:cs typeface="Comic Sans MS Regular" panose="030F0902030302020204" charset="0"/>
              </a:rPr>
              <a:t>arXiv: 2511.23293</a:t>
            </a: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248920" y="198120"/>
            <a:ext cx="5113020" cy="52197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cs typeface="Times New Roman Bold" panose="02020503050405090304" charset="0"/>
              </a:rPr>
              <a:t>Correlation </a:t>
            </a: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cs typeface="Times New Roman Bold" panose="02020503050405090304" charset="0"/>
                <a:sym typeface="+mn-ea"/>
              </a:rPr>
              <a:t>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609600" y="1239203"/>
                <a:ext cx="5835015" cy="635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Correlation between</a:t>
                </a:r>
                <a:r>
                  <a:rPr lang="en-US" altLang="zh-CN" sz="20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different</a:t>
                </a:r>
                <a:r>
                  <a:rPr lang="en-US" altLang="zh-CN" sz="20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3200" b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𝜺</m:t>
                        </m:r>
                      </m:e>
                      <m:sub>
                        <m:r>
                          <a:rPr lang="en-US" altLang="zh-CN" sz="3200" b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𝒏</m:t>
                        </m:r>
                      </m:sub>
                    </m:sSub>
                  </m:oMath>
                </a14:m>
                <a:endParaRPr lang="en-US" altLang="zh-CN" sz="2000" b="1" dirty="0">
                  <a:solidFill>
                    <a:srgbClr val="D53632"/>
                  </a:solidFill>
                  <a:latin typeface="Times New Roman" panose="02020503050405090304" pitchFamily="18" charset="0"/>
                  <a:ea typeface="楷体" pitchFamily="49" charset="-122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39203"/>
                <a:ext cx="5835015" cy="635635"/>
              </a:xfrm>
              <a:prstGeom prst="rect">
                <a:avLst/>
              </a:prstGeom>
              <a:blipFill rotWithShape="1">
                <a:blip r:embed="rId12"/>
                <a:stretch>
                  <a:fillRect t="-50" b="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473710" y="2898140"/>
                <a:ext cx="8160385" cy="45148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503050405090304" pitchFamily="18" charset="0"/>
                    <a:ea typeface="楷体" pitchFamily="49" charset="-122"/>
                    <a:sym typeface="+mn-ea"/>
                  </a:rPr>
                  <a:t>Correlation between</a:t>
                </a:r>
                <a:r>
                  <a:rPr lang="en-US" altLang="zh-CN" sz="20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2000" b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𝜺</m:t>
                        </m:r>
                      </m:e>
                      <m:sub>
                        <m:r>
                          <a:rPr lang="en-US" altLang="zh-CN" sz="2000" b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  <a:sym typeface="+mn-ea"/>
                  </a:rPr>
                  <a:t> (shape)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503050405090304" pitchFamily="18" charset="0"/>
                    <a:ea typeface="楷体" pitchFamily="49" charset="-122"/>
                    <a:sym typeface="+mn-ea"/>
                  </a:rPr>
                  <a:t>and</a:t>
                </a:r>
                <a:r>
                  <a:rPr lang="en-US" altLang="zh-CN" sz="20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solidFill>
                          <a:srgbClr val="D53632"/>
                        </a:solidFill>
                        <a:latin typeface="Cambria Math" panose="02040503050406030204" charset="0"/>
                        <a:ea typeface="楷体" pitchFamily="49" charset="-122"/>
                        <a:cs typeface="Cambria Math" panose="02040503050406030204" charset="0"/>
                        <a:sym typeface="+mn-ea"/>
                      </a:rPr>
                      <m:t>𝜹</m:t>
                    </m:r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solidFill>
                              <a:srgbClr val="D53632"/>
                            </a:solidFill>
                            <a:latin typeface="Cambria Math" panose="02040503050406030204" charset="0"/>
                            <a:ea typeface="楷体" pitchFamily="49" charset="-122"/>
                            <a:cs typeface="Cambria Math" panose="02040503050406030204" charset="0"/>
                            <a:sym typeface="+mn-ea"/>
                          </a:rPr>
                          <m:t>𝒅</m:t>
                        </m:r>
                      </m:e>
                      <m:sub>
                        <m:r>
                          <a:rPr lang="en-US" altLang="zh-CN" sz="2000" b="1" i="1" dirty="0">
                            <a:solidFill>
                              <a:srgbClr val="D53632"/>
                            </a:solidFill>
                            <a:latin typeface="Cambria Math" panose="02040503050406030204" charset="0"/>
                            <a:ea typeface="楷体" pitchFamily="49" charset="-122"/>
                            <a:cs typeface="Cambria Math" panose="02040503050406030204" charset="0"/>
                            <a:sym typeface="+mn-ea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  <a:sym typeface="+mn-ea"/>
                  </a:rPr>
                  <a:t> (size)</a:t>
                </a: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10" y="2898140"/>
                <a:ext cx="8160385" cy="45148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/>
              <p:cNvSpPr txBox="1"/>
              <p:nvPr/>
            </p:nvSpPr>
            <p:spPr>
              <a:xfrm>
                <a:off x="6784975" y="1239203"/>
                <a:ext cx="5251450" cy="635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Correlation between</a:t>
                </a:r>
                <a:r>
                  <a:rPr lang="en-US" altLang="zh-CN" sz="20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different</a:t>
                </a:r>
                <a:r>
                  <a:rPr lang="en-US" altLang="zh-CN" sz="20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𝒗</m:t>
                        </m:r>
                      </m:e>
                      <m:sub>
                        <m:r>
                          <a:rPr lang="en-US" altLang="zh-CN" sz="3200" b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𝒏</m:t>
                        </m:r>
                      </m:sub>
                    </m:sSub>
                  </m:oMath>
                </a14:m>
                <a:endParaRPr lang="en-US" altLang="zh-CN" sz="2000" b="1" dirty="0">
                  <a:solidFill>
                    <a:srgbClr val="D53632"/>
                  </a:solidFill>
                  <a:latin typeface="Times New Roman" panose="02020503050405090304" pitchFamily="18" charset="0"/>
                  <a:ea typeface="楷体" pitchFamily="49" charset="-122"/>
                </a:endParaRPr>
              </a:p>
            </p:txBody>
          </p:sp>
        </mc:Choice>
        <mc:Fallback xmlns=""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975" y="1239203"/>
                <a:ext cx="5251450" cy="635635"/>
              </a:xfrm>
              <a:prstGeom prst="rect">
                <a:avLst/>
              </a:prstGeom>
              <a:blipFill rotWithShape="1">
                <a:blip r:embed="rId14"/>
                <a:stretch>
                  <a:fillRect t="-50" b="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右箭头 32"/>
          <p:cNvSpPr/>
          <p:nvPr/>
        </p:nvSpPr>
        <p:spPr>
          <a:xfrm>
            <a:off x="5972175" y="1389380"/>
            <a:ext cx="735330" cy="48641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/>
              <p:cNvSpPr txBox="1"/>
              <p:nvPr/>
            </p:nvSpPr>
            <p:spPr>
              <a:xfrm>
                <a:off x="6911975" y="2868930"/>
                <a:ext cx="5251450" cy="523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2400" b="1" dirty="0">
                    <a:solidFill>
                      <a:schemeClr val="tx1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Correlation between </a:t>
                </a:r>
                <a:r>
                  <a:rPr lang="en-US" altLang="zh-CN" sz="24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𝒗</m:t>
                        </m:r>
                      </m:e>
                      <m:sub>
                        <m:r>
                          <a:rPr lang="en-US" altLang="zh-CN" sz="2400" b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400" b="1" i="1" dirty="0">
                        <a:solidFill>
                          <a:srgbClr val="D53632"/>
                        </a:solidFill>
                        <a:latin typeface="Cambria Math" panose="02040503050406030204" charset="0"/>
                        <a:ea typeface="楷体" pitchFamily="49" charset="-122"/>
                        <a:cs typeface="Cambria Math" panose="02040503050406030204" charset="0"/>
                        <a:sym typeface="+mn-ea"/>
                      </a:rPr>
                      <m:t>𝜹</m:t>
                    </m:r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D53632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solidFill>
                              <a:srgbClr val="D53632"/>
                            </a:solidFill>
                            <a:latin typeface="Cambria Math" panose="02040503050406030204" charset="0"/>
                            <a:ea typeface="楷体" pitchFamily="49" charset="-122"/>
                            <a:cs typeface="Cambria Math" panose="02040503050406030204" charset="0"/>
                          </a:rPr>
                          <m:t>𝒑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D53632"/>
                            </a:solidFill>
                            <a:latin typeface="Cambria Math" panose="02040503050406030204" charset="0"/>
                            <a:ea typeface="楷体" pitchFamily="49" charset="-122"/>
                            <a:cs typeface="Cambria Math" panose="02040503050406030204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D53632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34" name="文本框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975" y="2868930"/>
                <a:ext cx="5251450" cy="52387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右箭头 34"/>
          <p:cNvSpPr/>
          <p:nvPr/>
        </p:nvSpPr>
        <p:spPr>
          <a:xfrm>
            <a:off x="6099175" y="2994025"/>
            <a:ext cx="735330" cy="5232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10999470" y="6377305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11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298575" y="3439160"/>
            <a:ext cx="4063365" cy="744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298575" y="1892935"/>
            <a:ext cx="3734435" cy="7740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rcRect t="37149"/>
          <a:stretch>
            <a:fillRect/>
          </a:stretch>
        </p:blipFill>
        <p:spPr>
          <a:xfrm>
            <a:off x="7491095" y="1901190"/>
            <a:ext cx="3606800" cy="9658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658735" y="3499485"/>
            <a:ext cx="3757930" cy="74930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349250" y="95440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"/>
            </a:pP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How to explore more detailed structural effects：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537335" y="4108450"/>
            <a:ext cx="4810125" cy="24796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445250" y="4145915"/>
            <a:ext cx="4063365" cy="248348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9450070" y="5050790"/>
            <a:ext cx="17697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different sign</a:t>
            </a:r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 !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9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288290" y="186055"/>
            <a:ext cx="6823075" cy="511175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Symmetric cumulant  NSC(n, 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182880" y="5911215"/>
                <a:ext cx="7897495" cy="469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fontAlgn="auto">
                  <a:buFont typeface="Wingdings" panose="05000000000000000000" charset="0"/>
                  <a:buChar char="ü"/>
                </a:pPr>
                <a:r>
                  <a:rPr lang="en-US" altLang="zh-CN" sz="21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   Correlation strength NSC(2, 3) </a:t>
                </a:r>
                <a14:m>
                  <m:oMath xmlns:m="http://schemas.openxmlformats.org/officeDocument/2006/math">
                    <m:r>
                      <a:rPr lang="en-US" altLang="zh-CN" sz="21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∝ </m:t>
                    </m:r>
                  </m:oMath>
                </a14:m>
                <a:r>
                  <a:rPr lang="en-US" altLang="zh-CN" sz="2100" b="1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k = D</a:t>
                </a:r>
                <a:r>
                  <a:rPr lang="en-US" altLang="zh-CN" sz="2100" b="1" baseline="-2500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2</a:t>
                </a:r>
                <a:r>
                  <a:rPr lang="en-US" altLang="zh-CN" sz="2100" b="1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/D</a:t>
                </a:r>
                <a:r>
                  <a:rPr lang="en-US" altLang="zh-CN" sz="2100" b="1" baseline="-2500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1.</a:t>
                </a:r>
                <a:endParaRPr lang="en-US" altLang="zh-CN" sz="2100" b="1" dirty="0">
                  <a:latin typeface="Times New Roman" panose="02020503050405090304" pitchFamily="18" charset="0"/>
                  <a:cs typeface="Times New Roman" panose="0202050305040509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5911215"/>
                <a:ext cx="7897495" cy="469265"/>
              </a:xfrm>
              <a:prstGeom prst="rect">
                <a:avLst/>
              </a:prstGeom>
              <a:blipFill rotWithShape="1">
                <a:blip r:embed="rId16"/>
                <a:stretch>
                  <a:fillRect b="-8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/>
          <p:cNvSpPr txBox="1"/>
          <p:nvPr/>
        </p:nvSpPr>
        <p:spPr>
          <a:xfrm>
            <a:off x="182880" y="5459095"/>
            <a:ext cx="1168336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charset="0"/>
              <a:buChar char="ü"/>
            </a:pP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The shape of </a:t>
            </a:r>
            <a:r>
              <a:rPr lang="en-US" altLang="zh-CN" sz="2100" b="1" baseline="300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20</a:t>
            </a: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Ne can be determined by the 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positive</a:t>
            </a: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or </a:t>
            </a:r>
            <a:r>
              <a:rPr lang="en-US" altLang="zh-CN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negative</a:t>
            </a: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NSC(2, 3) value.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0988675" y="633603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12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rcRect t="1839"/>
          <a:stretch>
            <a:fillRect/>
          </a:stretch>
        </p:blipFill>
        <p:spPr>
          <a:xfrm>
            <a:off x="4658995" y="1537335"/>
            <a:ext cx="4403090" cy="37826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44135" y="999490"/>
            <a:ext cx="4176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Analytical results w/o fluctuation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603105" y="3618865"/>
            <a:ext cx="2011045" cy="1408430"/>
            <a:chOff x="14799" y="6070"/>
            <a:chExt cx="3167" cy="2218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4799" y="6072"/>
              <a:ext cx="1612" cy="2217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16528" y="6070"/>
              <a:ext cx="1439" cy="217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4799" y="6854"/>
              <a:ext cx="3153" cy="1214"/>
            </a:xfrm>
            <a:prstGeom prst="rect">
              <a:avLst/>
            </a:prstGeom>
            <a:noFill/>
            <a:ln w="28575">
              <a:solidFill>
                <a:srgbClr val="E54F4F"/>
              </a:solidFill>
              <a:prstDash val="sysDash"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n-US" altLang="zh-CN">
                <a:ln>
                  <a:solidFill>
                    <a:srgbClr val="E54F4F"/>
                  </a:solidFill>
                </a:ln>
                <a:solidFill>
                  <a:srgbClr val="E54F4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98855" y="5111750"/>
            <a:ext cx="2486660" cy="337185"/>
          </a:xfrm>
          <a:prstGeom prst="rect">
            <a:avLst/>
          </a:prstGeom>
          <a:solidFill>
            <a:srgbClr val="0E498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Comic Sans MS Regular" panose="030F0902030302020204" charset="0"/>
                <a:cs typeface="Comic Sans MS Regular" panose="030F0902030302020204" charset="0"/>
              </a:rPr>
              <a:t>only geometry effect! 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425305" y="1266190"/>
            <a:ext cx="2179320" cy="227266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4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  <p:pic>
        <p:nvPicPr>
          <p:cNvPr id="22" name="图片 21" descr="cf0131579b39527dedc4fe14b322ae2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98538" y="998855"/>
            <a:ext cx="3115945" cy="52578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565150" y="1826260"/>
            <a:ext cx="3741420" cy="594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/>
          <a:srcRect l="1977"/>
          <a:stretch>
            <a:fillRect/>
          </a:stretch>
        </p:blipFill>
        <p:spPr>
          <a:xfrm>
            <a:off x="565150" y="2538095"/>
            <a:ext cx="4093845" cy="8496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65150" y="3751580"/>
            <a:ext cx="3251200" cy="7239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65150" y="4464050"/>
            <a:ext cx="3467100" cy="685800"/>
          </a:xfrm>
          <a:prstGeom prst="rect">
            <a:avLst/>
          </a:prstGeom>
        </p:spPr>
      </p:pic>
      <p:sp>
        <p:nvSpPr>
          <p:cNvPr id="26" name="右箭头 25"/>
          <p:cNvSpPr/>
          <p:nvPr>
            <p:custDataLst>
              <p:tags r:id="rId10"/>
            </p:custDataLst>
          </p:nvPr>
        </p:nvSpPr>
        <p:spPr>
          <a:xfrm rot="5400000">
            <a:off x="2236470" y="3332480"/>
            <a:ext cx="398780" cy="4533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288290" y="186055"/>
            <a:ext cx="6823075" cy="511175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Symmetric cumulant  NSC(n, m)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40970" y="5107305"/>
            <a:ext cx="1168336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charset="0"/>
              <a:buChar char="ü"/>
            </a:pP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The shape of </a:t>
            </a:r>
            <a:r>
              <a:rPr lang="en-US" altLang="zh-CN" sz="2100" b="1" baseline="300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20</a:t>
            </a: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Ne can be determined by the 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positive</a:t>
            </a: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or </a:t>
            </a:r>
            <a:r>
              <a:rPr lang="en-US" altLang="zh-CN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negative</a:t>
            </a: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NSC(2, 3) value.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0988675" y="633603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13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2115" y="980440"/>
            <a:ext cx="48583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TRENTo results w initial fluctuation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442585" y="980440"/>
            <a:ext cx="4029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Hydro results w all fluctuations</a:t>
            </a:r>
          </a:p>
        </p:txBody>
      </p:sp>
      <p:sp>
        <p:nvSpPr>
          <p:cNvPr id="35" name="右箭头 34"/>
          <p:cNvSpPr/>
          <p:nvPr>
            <p:custDataLst>
              <p:tags r:id="rId2"/>
            </p:custDataLst>
          </p:nvPr>
        </p:nvSpPr>
        <p:spPr>
          <a:xfrm>
            <a:off x="4314190" y="3192145"/>
            <a:ext cx="1024255" cy="443230"/>
          </a:xfrm>
          <a:prstGeom prst="rightArrow">
            <a:avLst>
              <a:gd name="adj1" fmla="val 50000"/>
              <a:gd name="adj2" fmla="val 11275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90365" y="2546985"/>
            <a:ext cx="12522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/>
              <a:t>hydro</a:t>
            </a:r>
            <a:endParaRPr lang="zh-CN" altLang="en-US"/>
          </a:p>
          <a:p>
            <a:pPr algn="ctr"/>
            <a:r>
              <a:rPr lang="zh-CN" altLang="en-US"/>
              <a:t>evolution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161925" y="5579745"/>
            <a:ext cx="1168336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charset="0"/>
              <a:buChar char="ü"/>
            </a:pP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Shape mixing does not affect the sign of NSC(2, 3).</a:t>
            </a: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61925" y="6052185"/>
            <a:ext cx="1168336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charset="0"/>
              <a:buChar char="ü"/>
            </a:pP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The fluctuations of initial and final state do not affect the sign of NSC(2, 3).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rcRect t="1839"/>
          <a:stretch>
            <a:fillRect/>
          </a:stretch>
        </p:blipFill>
        <p:spPr>
          <a:xfrm>
            <a:off x="9305925" y="1285875"/>
            <a:ext cx="2792730" cy="239966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9603105" y="4116705"/>
            <a:ext cx="2002155" cy="770890"/>
          </a:xfrm>
          <a:prstGeom prst="rect">
            <a:avLst/>
          </a:prstGeom>
          <a:noFill/>
          <a:ln w="28575">
            <a:solidFill>
              <a:srgbClr val="E54F4F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endParaRPr lang="en-US" altLang="zh-CN">
              <a:ln>
                <a:solidFill>
                  <a:srgbClr val="E54F4F"/>
                </a:solidFill>
              </a:ln>
              <a:solidFill>
                <a:srgbClr val="E54F4F"/>
              </a:solidFill>
              <a:effectLst/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9603105" y="3618865"/>
            <a:ext cx="2011045" cy="1408430"/>
            <a:chOff x="14799" y="6070"/>
            <a:chExt cx="3167" cy="2218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4799" y="6072"/>
              <a:ext cx="1612" cy="2217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6528" y="6070"/>
              <a:ext cx="1439" cy="2177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>
              <p:custDataLst>
                <p:tags r:id="rId13"/>
              </p:custDataLst>
            </p:nvPr>
          </p:nvSpPr>
          <p:spPr>
            <a:xfrm>
              <a:off x="14799" y="6854"/>
              <a:ext cx="3153" cy="1214"/>
            </a:xfrm>
            <a:prstGeom prst="rect">
              <a:avLst/>
            </a:prstGeom>
            <a:noFill/>
            <a:ln w="28575">
              <a:solidFill>
                <a:srgbClr val="E54F4F"/>
              </a:solidFill>
              <a:prstDash val="sysDash"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n-US" altLang="zh-CN">
                <a:ln>
                  <a:solidFill>
                    <a:srgbClr val="E54F4F"/>
                  </a:solidFill>
                </a:ln>
                <a:solidFill>
                  <a:srgbClr val="E54F4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8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98450" y="1725930"/>
            <a:ext cx="3980068" cy="30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385435" y="1711643"/>
            <a:ext cx="4004690" cy="30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请勿抄袭搬运！盗版必究！微信DAJU_PPT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288290" y="137795"/>
                <a:ext cx="6823075" cy="511175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altLang="zh-CN" sz="3600" b="1" dirty="0">
                    <a:solidFill>
                      <a:schemeClr val="bg1"/>
                    </a:solidFill>
                    <a:latin typeface="Times New Roman Bold" panose="02020503050405090304" charset="0"/>
                    <a:ea typeface="楷体" pitchFamily="49" charset="-122"/>
                    <a:cs typeface="Times New Roman Bold" panose="02020503050405090304" charset="0"/>
                    <a:sym typeface="+mn-ea"/>
                  </a:rPr>
                  <a:t>Pearson correlation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3600" b="1" dirty="0">
                            <a:solidFill>
                              <a:schemeClr val="bg1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𝐯</m:t>
                        </m:r>
                      </m:e>
                      <m:sub>
                        <m:r>
                          <a:rPr lang="en-US" altLang="zh-CN" sz="3600" b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𝒏</m:t>
                        </m:r>
                      </m:sub>
                    </m:sSub>
                    <m:r>
                      <a:rPr lang="en-US" altLang="zh-CN" sz="3600" b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itchFamily="49" charset="-122"/>
                      </a:rPr>
                      <m:t>−</m:t>
                    </m:r>
                    <m:sSub>
                      <m:sSubPr>
                        <m:ctrlPr>
                          <a:rPr lang="en-US" altLang="zh-CN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3600" b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𝐩</m:t>
                        </m:r>
                      </m:e>
                      <m:sub>
                        <m:r>
                          <a:rPr lang="en-US" altLang="zh-CN" sz="3600" b="1" dirty="0">
                            <a:solidFill>
                              <a:schemeClr val="bg1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𝐓</m:t>
                        </m:r>
                      </m:sub>
                    </m:sSub>
                  </m:oMath>
                </a14:m>
                <a:endParaRPr lang="en-US" altLang="zh-CN" sz="3600" b="1" dirty="0">
                  <a:solidFill>
                    <a:schemeClr val="bg1"/>
                  </a:solidFill>
                  <a:latin typeface="Times New Roman Bold" panose="02020503050405090304" charset="0"/>
                  <a:ea typeface="楷体" pitchFamily="49" charset="-122"/>
                  <a:cs typeface="Times New Roman Bold" panose="02020503050405090304" charset="0"/>
                  <a:sym typeface="+mn-ea"/>
                </a:endParaRPr>
              </a:p>
            </p:txBody>
          </p:sp>
        </mc:Choice>
        <mc:Fallback xmlns="">
          <p:sp>
            <p:nvSpPr>
              <p:cNvPr id="6" name="请勿抄袭搬运！盗版必究！微信DAJU_PPT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288290" y="137795"/>
                <a:ext cx="6823075" cy="511175"/>
              </a:xfrm>
              <a:blipFill rotWithShape="1">
                <a:blip r:embed="rId14"/>
                <a:stretch>
                  <a:fillRect b="-15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182880" y="5771515"/>
                <a:ext cx="7897495" cy="474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fontAlgn="auto">
                  <a:buFont typeface="Wingdings" panose="05000000000000000000" charset="0"/>
                  <a:buChar char="ü"/>
                </a:pPr>
                <a:r>
                  <a:rPr lang="en-US" altLang="zh-CN" sz="21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   Correlation strength </a:t>
                </a:r>
                <a14:m>
                  <m:oMath xmlns:m="http://schemas.openxmlformats.org/officeDocument/2006/math">
                    <m:r>
                      <a:rPr lang="en-US" altLang="zh-CN" sz="2100" b="1" i="1" dirty="0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𝝆</m:t>
                    </m:r>
                    <m:r>
                      <a:rPr lang="en-US" altLang="zh-CN" sz="2100" b="1" i="1" dirty="0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(</m:t>
                    </m:r>
                    <m:sSubSup>
                      <m:sSubSupPr>
                        <m:ctrlPr>
                          <a:rPr lang="en-US" altLang="zh-CN" sz="2100" b="1" i="1" dirty="0"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sSubSupPr>
                      <m:e>
                        <m:r>
                          <a:rPr lang="en-US" altLang="zh-CN" sz="2100" b="1" i="1" dirty="0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𝜺</m:t>
                        </m:r>
                      </m:e>
                      <m:sub>
                        <m:r>
                          <a:rPr lang="en-US" altLang="zh-CN" sz="2100" b="1" i="1" dirty="0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𝟑</m:t>
                        </m:r>
                      </m:sub>
                      <m:sup>
                        <m:r>
                          <a:rPr lang="en-US" altLang="zh-CN" sz="2100" b="1" i="1" dirty="0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𝟐</m:t>
                        </m:r>
                      </m:sup>
                    </m:sSubSup>
                    <m:r>
                      <a:rPr lang="en-US" altLang="zh-CN" sz="2100" b="1" i="1" dirty="0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,</m:t>
                    </m:r>
                    <m:sSub>
                      <m:sSubPr>
                        <m:ctrlPr>
                          <a:rPr lang="en-US" altLang="zh-CN" sz="2100" b="1" i="1" dirty="0"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100" b="1" i="1" dirty="0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𝜹</m:t>
                        </m:r>
                        <m:r>
                          <a:rPr lang="en-US" altLang="zh-CN" sz="2100" b="1" i="1" dirty="0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𝒅</m:t>
                        </m:r>
                      </m:e>
                      <m:sub>
                        <m:r>
                          <a:rPr lang="en-US" altLang="zh-CN" sz="2100" b="1" i="1" dirty="0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⊥</m:t>
                        </m:r>
                      </m:sub>
                    </m:sSub>
                    <m:r>
                      <a:rPr lang="en-US" altLang="zh-CN" sz="2100" b="1" i="1" dirty="0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)</m:t>
                    </m:r>
                  </m:oMath>
                </a14:m>
                <a:r>
                  <a:rPr lang="en-US" altLang="zh-CN" sz="21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1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∝ </m:t>
                    </m:r>
                  </m:oMath>
                </a14:m>
                <a:r>
                  <a:rPr lang="en-US" altLang="zh-CN" sz="2100" b="1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k = D</a:t>
                </a:r>
                <a:r>
                  <a:rPr lang="en-US" altLang="zh-CN" sz="2100" b="1" baseline="-2500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2</a:t>
                </a:r>
                <a:r>
                  <a:rPr lang="en-US" altLang="zh-CN" sz="2100" b="1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/D</a:t>
                </a:r>
                <a:r>
                  <a:rPr lang="en-US" altLang="zh-CN" sz="2100" b="1" baseline="-2500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1</a:t>
                </a:r>
                <a:r>
                  <a:rPr lang="en-US" altLang="zh-CN" sz="21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 </a:t>
                </a: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5771515"/>
                <a:ext cx="7897495" cy="474345"/>
              </a:xfrm>
              <a:prstGeom prst="rect">
                <a:avLst/>
              </a:prstGeom>
              <a:blipFill rotWithShape="1">
                <a:blip r:embed="rId15"/>
                <a:stretch>
                  <a:fillRect b="-8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182880" y="5279390"/>
                <a:ext cx="8990965" cy="4489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buFont typeface="Wingdings" panose="05000000000000000000" charset="0"/>
                  <a:buChar char="ü"/>
                </a:pPr>
                <a:r>
                  <a:rPr lang="en-US" altLang="zh-CN" sz="21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The shape of  </a:t>
                </a:r>
                <a:r>
                  <a:rPr lang="en-US" altLang="zh-CN" sz="2100" b="1" baseline="30000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20</a:t>
                </a:r>
                <a:r>
                  <a:rPr lang="en-US" altLang="zh-CN" sz="21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Ne can be determined by the </a:t>
                </a:r>
                <a:r>
                  <a:rPr lang="en-US" altLang="zh-CN" sz="2100" b="1" dirty="0">
                    <a:solidFill>
                      <a:srgbClr val="FF0000"/>
                    </a:solidFill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positive</a:t>
                </a:r>
                <a:r>
                  <a:rPr lang="en-US" altLang="zh-CN" sz="21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 or </a:t>
                </a:r>
                <a:r>
                  <a:rPr lang="en-US" altLang="zh-CN" sz="21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negative</a:t>
                </a:r>
                <a:r>
                  <a:rPr lang="en-US" altLang="zh-CN" sz="21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1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2100" b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𝛒</m:t>
                        </m:r>
                      </m:e>
                      <m:sub>
                        <m:r>
                          <a:rPr lang="en-US" altLang="zh-CN" sz="21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altLang="zh-CN" sz="21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value</a:t>
                </a:r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5279390"/>
                <a:ext cx="8990965" cy="448945"/>
              </a:xfrm>
              <a:prstGeom prst="rect">
                <a:avLst/>
              </a:prstGeom>
              <a:blipFill rotWithShape="1">
                <a:blip r:embed="rId16"/>
                <a:stretch>
                  <a:fillRect t="-4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/>
          <p:cNvSpPr txBox="1"/>
          <p:nvPr/>
        </p:nvSpPr>
        <p:spPr>
          <a:xfrm>
            <a:off x="10988675" y="633603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14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rcRect l="49197" b="5110"/>
          <a:stretch>
            <a:fillRect/>
          </a:stretch>
        </p:blipFill>
        <p:spPr>
          <a:xfrm>
            <a:off x="288290" y="1156335"/>
            <a:ext cx="4689475" cy="41471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977765" y="1409065"/>
            <a:ext cx="4063365" cy="7442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183505" y="2059305"/>
            <a:ext cx="3259455" cy="294830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603105" y="3618865"/>
            <a:ext cx="2011045" cy="1408430"/>
            <a:chOff x="14799" y="6070"/>
            <a:chExt cx="3167" cy="2218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4799" y="6072"/>
              <a:ext cx="1612" cy="2217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16528" y="6070"/>
              <a:ext cx="1439" cy="217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4799" y="6854"/>
              <a:ext cx="3153" cy="1214"/>
            </a:xfrm>
            <a:prstGeom prst="rect">
              <a:avLst/>
            </a:prstGeom>
            <a:noFill/>
            <a:ln w="28575">
              <a:solidFill>
                <a:srgbClr val="E54F4F"/>
              </a:solidFill>
              <a:prstDash val="sysDash"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n-US" altLang="zh-CN">
                <a:ln>
                  <a:solidFill>
                    <a:srgbClr val="E54F4F"/>
                  </a:solidFill>
                </a:ln>
                <a:solidFill>
                  <a:srgbClr val="E54F4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38810" y="938530"/>
            <a:ext cx="8535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Analytical results w/o fluctuation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6217920" y="4893310"/>
                <a:ext cx="1189990" cy="4318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</a:rPr>
                          </m:ctrlPr>
                        </m:sSubPr>
                        <m:e>
                          <m:r>
                            <a:rPr lang="en-US" altLang="zh-CN" sz="2000" b="1" dirty="0">
                              <a:solidFill>
                                <a:schemeClr val="tx1"/>
                              </a:solidFill>
                              <a:latin typeface="DejaVu Math TeX Gyre" panose="02000503000000000000" charset="0"/>
                              <a:ea typeface="楷体" pitchFamily="49" charset="-122"/>
                              <a:cs typeface="DejaVu Math TeX Gyre" panose="02000503000000000000" charset="0"/>
                            </a:rPr>
                            <m:t>𝛒</m:t>
                          </m:r>
                        </m:e>
                        <m:sub>
                          <m:r>
                            <a:rPr lang="en-US" altLang="zh-CN" sz="2000" b="1" dirty="0">
                              <a:solidFill>
                                <a:schemeClr val="tx1"/>
                              </a:solidFill>
                              <a:latin typeface="DejaVu Math TeX Gyre" panose="02000503000000000000" charset="0"/>
                              <a:ea typeface="楷体" pitchFamily="49" charset="-122"/>
                              <a:cs typeface="DejaVu Math TeX Gyre" panose="02000503000000000000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sz="20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itchFamily="49" charset="-122"/>
                        </a:rPr>
                        <m:t>&lt;</m:t>
                      </m:r>
                      <m:r>
                        <a:rPr lang="en-US" altLang="zh-CN" sz="20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itchFamily="49" charset="-122"/>
                        </a:rPr>
                        <m:t>𝟎</m:t>
                      </m:r>
                    </m:oMath>
                  </m:oMathPara>
                </a14:m>
                <a:endParaRPr lang="en-US" altLang="zh-CN" sz="2000" b="1" dirty="0">
                  <a:solidFill>
                    <a:schemeClr val="tx1"/>
                  </a:solidFill>
                  <a:latin typeface="Times New Roman" panose="02020503050405090304" pitchFamily="18" charset="0"/>
                  <a:ea typeface="楷体" pitchFamily="49" charset="-122"/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20" y="4893310"/>
                <a:ext cx="1189990" cy="431800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5183505" y="971550"/>
            <a:ext cx="2574925" cy="368300"/>
          </a:xfrm>
          <a:prstGeom prst="rect">
            <a:avLst/>
          </a:prstGeom>
          <a:solidFill>
            <a:srgbClr val="0E498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only geometry effect! </a:t>
            </a:r>
            <a:endParaRPr lang="en-US" altLang="zh-CN">
              <a:solidFill>
                <a:schemeClr val="bg1"/>
              </a:solidFill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9425305" y="1266190"/>
            <a:ext cx="2179320" cy="227266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8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请勿抄袭搬运！盗版必究！微信DAJU_PPT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288290" y="161925"/>
                <a:ext cx="6823075" cy="511175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altLang="zh-CN" sz="3600" b="1" dirty="0">
                    <a:solidFill>
                      <a:schemeClr val="bg1"/>
                    </a:solidFill>
                    <a:latin typeface="Times New Roman Bold" panose="02020503050405090304" charset="0"/>
                    <a:ea typeface="楷体" pitchFamily="49" charset="-122"/>
                    <a:cs typeface="Times New Roman Bold" panose="02020503050405090304" charset="0"/>
                    <a:sym typeface="+mn-ea"/>
                  </a:rPr>
                  <a:t>Pearson correlation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3600" b="1" dirty="0">
                            <a:solidFill>
                              <a:schemeClr val="bg1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𝐯</m:t>
                        </m:r>
                      </m:e>
                      <m:sub>
                        <m:r>
                          <a:rPr lang="en-US" altLang="zh-CN" sz="3600" b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𝒏</m:t>
                        </m:r>
                      </m:sub>
                    </m:sSub>
                    <m:r>
                      <a:rPr lang="en-US" altLang="zh-CN" sz="3600" b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itchFamily="49" charset="-122"/>
                      </a:rPr>
                      <m:t>−</m:t>
                    </m:r>
                    <m:sSub>
                      <m:sSubPr>
                        <m:ctrlPr>
                          <a:rPr lang="en-US" altLang="zh-CN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3600" b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𝐩</m:t>
                        </m:r>
                      </m:e>
                      <m:sub>
                        <m:r>
                          <a:rPr lang="en-US" altLang="zh-CN" sz="3600" b="1" dirty="0">
                            <a:solidFill>
                              <a:schemeClr val="bg1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𝐓</m:t>
                        </m:r>
                      </m:sub>
                    </m:sSub>
                  </m:oMath>
                </a14:m>
                <a:endParaRPr lang="en-US" altLang="zh-CN" sz="3600" b="1" dirty="0">
                  <a:solidFill>
                    <a:schemeClr val="bg1"/>
                  </a:solidFill>
                  <a:latin typeface="DejaVu Math TeX Gyre" panose="02000503000000000000" charset="0"/>
                  <a:ea typeface="楷体" pitchFamily="49" charset="-122"/>
                  <a:cs typeface="DejaVu Math TeX Gyre" panose="02000503000000000000" charset="0"/>
                  <a:sym typeface="+mn-ea"/>
                </a:endParaRPr>
              </a:p>
            </p:txBody>
          </p:sp>
        </mc:Choice>
        <mc:Fallback xmlns="">
          <p:sp>
            <p:nvSpPr>
              <p:cNvPr id="6" name="请勿抄袭搬运！盗版必究！微信DAJU_PPT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288290" y="161925"/>
                <a:ext cx="6823075" cy="511175"/>
              </a:xfrm>
              <a:blipFill rotWithShape="1">
                <a:blip r:embed="rId15"/>
                <a:stretch>
                  <a:fillRect b="-15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/>
          <p:cNvSpPr txBox="1"/>
          <p:nvPr/>
        </p:nvSpPr>
        <p:spPr>
          <a:xfrm>
            <a:off x="10988675" y="633603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15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2115" y="980440"/>
            <a:ext cx="48583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TRENTo with initial fluctuation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516880" y="1002030"/>
            <a:ext cx="4415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Hydro with all fluctuations</a:t>
            </a:r>
          </a:p>
        </p:txBody>
      </p:sp>
      <p:sp>
        <p:nvSpPr>
          <p:cNvPr id="35" name="右箭头 34"/>
          <p:cNvSpPr/>
          <p:nvPr>
            <p:custDataLst>
              <p:tags r:id="rId2"/>
            </p:custDataLst>
          </p:nvPr>
        </p:nvSpPr>
        <p:spPr>
          <a:xfrm>
            <a:off x="4314190" y="3192145"/>
            <a:ext cx="1024255" cy="443230"/>
          </a:xfrm>
          <a:prstGeom prst="rightArrow">
            <a:avLst>
              <a:gd name="adj1" fmla="val 50000"/>
              <a:gd name="adj2" fmla="val 11275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90365" y="2546985"/>
            <a:ext cx="12522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/>
              <a:t>hydro</a:t>
            </a:r>
            <a:endParaRPr lang="zh-CN" altLang="en-US"/>
          </a:p>
          <a:p>
            <a:pPr algn="ctr"/>
            <a:r>
              <a:rPr lang="zh-CN" altLang="en-US"/>
              <a:t>evolution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01015" y="1496060"/>
            <a:ext cx="3710305" cy="36550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49105" y="1626870"/>
            <a:ext cx="2667000" cy="2413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rcRect l="49197" b="5110"/>
          <a:stretch>
            <a:fillRect/>
          </a:stretch>
        </p:blipFill>
        <p:spPr>
          <a:xfrm>
            <a:off x="9385300" y="3773805"/>
            <a:ext cx="2678430" cy="2369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0059035" y="1294765"/>
                <a:ext cx="1189990" cy="4318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</a:rPr>
                          </m:ctrlPr>
                        </m:sSubPr>
                        <m:e>
                          <m:r>
                            <a:rPr lang="en-US" altLang="zh-CN" sz="2000" b="1" dirty="0">
                              <a:solidFill>
                                <a:schemeClr val="tx1"/>
                              </a:solidFill>
                              <a:latin typeface="DejaVu Math TeX Gyre" panose="02000503000000000000" charset="0"/>
                              <a:ea typeface="楷体" pitchFamily="49" charset="-122"/>
                              <a:cs typeface="DejaVu Math TeX Gyre" panose="02000503000000000000" charset="0"/>
                            </a:rPr>
                            <m:t>𝛒</m:t>
                          </m:r>
                        </m:e>
                        <m:sub>
                          <m:r>
                            <a:rPr lang="en-US" altLang="zh-CN" sz="2000" b="1" dirty="0">
                              <a:solidFill>
                                <a:schemeClr val="tx1"/>
                              </a:solidFill>
                              <a:latin typeface="DejaVu Math TeX Gyre" panose="02000503000000000000" charset="0"/>
                              <a:ea typeface="楷体" pitchFamily="49" charset="-122"/>
                              <a:cs typeface="DejaVu Math TeX Gyre" panose="02000503000000000000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sz="20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itchFamily="49" charset="-122"/>
                        </a:rPr>
                        <m:t>&lt;</m:t>
                      </m:r>
                      <m:r>
                        <a:rPr lang="en-US" altLang="zh-CN" sz="20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itchFamily="49" charset="-122"/>
                        </a:rPr>
                        <m:t>𝟎</m:t>
                      </m:r>
                    </m:oMath>
                  </m:oMathPara>
                </a14:m>
                <a:endParaRPr lang="en-US" altLang="zh-CN" sz="2000" b="1" dirty="0">
                  <a:solidFill>
                    <a:schemeClr val="tx1"/>
                  </a:solidFill>
                  <a:latin typeface="Times New Roman" panose="02020503050405090304" pitchFamily="18" charset="0"/>
                  <a:ea typeface="楷体" pitchFamily="49" charset="-122"/>
                </a:endParaRPr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10059035" y="1294765"/>
                <a:ext cx="1189990" cy="43180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12115" y="5267960"/>
                <a:ext cx="9165590" cy="101663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 fontAlgn="auto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sz="2000" b="1" dirty="0">
                    <a:latin typeface="Times New Roman Regular" panose="02020503050405090304" charset="0"/>
                    <a:cs typeface="Times New Roman Regular" panose="02020503050405090304" charset="0"/>
                  </a:rPr>
                  <a:t>The sign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000" b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rPr>
                          <m:t>𝛒</m:t>
                        </m:r>
                      </m:e>
                      <m:sub>
                        <m:r>
                          <a:rPr lang="en-US" altLang="zh-CN" sz="2000" b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Times New Roman Regular" panose="02020503050405090304" charset="0"/>
                    <a:cs typeface="Times New Roman Regular" panose="02020503050405090304" charset="0"/>
                  </a:rPr>
                  <a:t> changes due to the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Times New Roman Regular" panose="02020503050405090304" charset="0"/>
                    <a:cs typeface="Times New Roman Regular" panose="02020503050405090304" charset="0"/>
                  </a:rPr>
                  <a:t>initial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 Regular" panose="02020503050405090304" charset="0"/>
                    <a:cs typeface="Times New Roman Regular" panose="02020503050405090304" charset="0"/>
                  </a:rPr>
                  <a:t>position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Times New Roman Regular" panose="02020503050405090304" charset="0"/>
                    <a:cs typeface="Times New Roman Regular" panose="02020503050405090304" charset="0"/>
                  </a:rPr>
                  <a:t> </a:t>
                </a:r>
                <a:r>
                  <a:rPr lang="en-US" altLang="zh-CN" sz="2000" b="1" dirty="0">
                    <a:latin typeface="Times New Roman Regular" panose="02020503050405090304" charset="0"/>
                    <a:cs typeface="Times New Roman Regular" panose="02020503050405090304" charset="0"/>
                  </a:rPr>
                  <a:t>fluctuations.</a:t>
                </a:r>
              </a:p>
              <a:p>
                <a:pPr marL="342900" indent="-342900" fontAlgn="auto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sz="2000" b="1" dirty="0"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The sign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000" b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rPr>
                          <m:t>𝛒</m:t>
                        </m:r>
                      </m:e>
                      <m:sub>
                        <m:r>
                          <a:rPr lang="en-US" altLang="zh-CN" sz="2000" b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 changes due to the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final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 hydro </a:t>
                </a:r>
                <a:r>
                  <a:rPr lang="en-US" altLang="zh-CN" sz="2000" b="1" dirty="0"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fluctuations.</a:t>
                </a: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412115" y="5267960"/>
                <a:ext cx="9165590" cy="1016635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5441315" y="1519555"/>
            <a:ext cx="3655695" cy="3582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/>
              <p:cNvSpPr txBox="1"/>
              <p:nvPr/>
            </p:nvSpPr>
            <p:spPr>
              <a:xfrm>
                <a:off x="1049655" y="1294765"/>
                <a:ext cx="1483360" cy="4489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1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2100" b="1" dirty="0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𝛒</m:t>
                        </m:r>
                      </m:e>
                      <m:sub>
                        <m:r>
                          <a:rPr lang="en-US" altLang="zh-CN" sz="21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CN" sz="2100" b="1" dirty="0">
                    <a:solidFill>
                      <a:srgbClr val="FF0000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 change</a:t>
                </a:r>
              </a:p>
            </p:txBody>
          </p:sp>
        </mc:Choice>
        <mc:Fallback xmlns=""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655" y="1294765"/>
                <a:ext cx="1483360" cy="448945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257925" y="4076065"/>
                <a:ext cx="1483360" cy="4489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1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2100" b="1" dirty="0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𝛒</m:t>
                        </m:r>
                      </m:e>
                      <m:sub>
                        <m:r>
                          <a:rPr lang="en-US" altLang="zh-CN" sz="21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altLang="zh-CN" sz="2100" b="1" dirty="0">
                    <a:solidFill>
                      <a:srgbClr val="FF0000"/>
                    </a:solidFill>
                    <a:latin typeface="Times New Roman" panose="02020503050405090304" pitchFamily="18" charset="0"/>
                    <a:ea typeface="楷体" pitchFamily="49" charset="-122"/>
                  </a:rPr>
                  <a:t> change</a:t>
                </a:r>
              </a:p>
            </p:txBody>
          </p:sp>
        </mc:Choice>
        <mc:Fallback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6257925" y="4076065"/>
                <a:ext cx="1483360" cy="448945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12115" y="6242685"/>
                <a:ext cx="11683365" cy="4318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buFont typeface="Wingdings" panose="05000000000000000000" charset="0"/>
                  <a:buChar char="ü"/>
                </a:pPr>
                <a:r>
                  <a:rPr lang="en-US" altLang="zh-CN" sz="20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Fortunately, the shape of  </a:t>
                </a:r>
                <a:r>
                  <a:rPr lang="en-US" altLang="zh-CN" sz="2000" b="1" baseline="30000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20</a:t>
                </a:r>
                <a:r>
                  <a:rPr lang="en-US" altLang="zh-CN" sz="20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Ne can be determined by the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positive</a:t>
                </a:r>
                <a:r>
                  <a:rPr lang="en-US" altLang="zh-CN" sz="20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 or </a:t>
                </a:r>
                <a:r>
                  <a:rPr lang="en-US" altLang="zh-CN" sz="20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negative</a:t>
                </a:r>
                <a:r>
                  <a:rPr lang="en-US" altLang="zh-CN" sz="20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2000" b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𝛒</m:t>
                        </m:r>
                      </m:e>
                      <m:sub>
                        <m:r>
                          <a:rPr lang="en-US" altLang="zh-CN" sz="2000" b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value.</a:t>
                </a:r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412115" y="6242685"/>
                <a:ext cx="11683365" cy="431800"/>
              </a:xfrm>
              <a:prstGeom prst="rect">
                <a:avLst/>
              </a:prstGeom>
              <a:blipFill rotWithShape="1">
                <a:blip r:embed="rId28"/>
                <a:stretch>
                  <a:fillRect t="-39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12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483235" y="210185"/>
            <a:ext cx="7223760" cy="5111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Ne+Ne  vs. Ne+Pb</a:t>
            </a:r>
          </a:p>
          <a:p>
            <a:pPr marL="0" indent="0">
              <a:buNone/>
            </a:pPr>
            <a:endParaRPr lang="en-US" altLang="zh-CN" sz="3600" b="1" dirty="0">
              <a:solidFill>
                <a:schemeClr val="bg1"/>
              </a:solidFill>
              <a:latin typeface="Times New Roman Bold" panose="02020503050405090304" charset="0"/>
              <a:ea typeface="楷体" pitchFamily="49" charset="-122"/>
              <a:cs typeface="Times New Roman Bold" panose="02020503050405090304" charset="0"/>
              <a:sym typeface="+mn-ea"/>
            </a:endParaRPr>
          </a:p>
          <a:p>
            <a:pPr marL="0" indent="0">
              <a:buNone/>
            </a:pPr>
            <a:endParaRPr lang="en-US" altLang="zh-CN" sz="3600" b="1" dirty="0">
              <a:solidFill>
                <a:schemeClr val="bg1"/>
              </a:solidFill>
              <a:latin typeface="Times New Roman Bold" panose="02020503050405090304" charset="0"/>
              <a:ea typeface="楷体" pitchFamily="49" charset="-122"/>
              <a:cs typeface="Times New Roman Bold" panose="02020503050405090304" charset="0"/>
              <a:sym typeface="+mn-ea"/>
            </a:endParaRPr>
          </a:p>
          <a:p>
            <a:pPr marL="0" indent="0">
              <a:buNone/>
            </a:pPr>
            <a:endParaRPr lang="en-US" altLang="zh-CN" sz="3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988675" y="633603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16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rcRect t="1839"/>
          <a:stretch>
            <a:fillRect/>
          </a:stretch>
        </p:blipFill>
        <p:spPr>
          <a:xfrm>
            <a:off x="253365" y="1552575"/>
            <a:ext cx="3981450" cy="34201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24865" y="994410"/>
            <a:ext cx="20720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Ne+Ne 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3049905" y="821690"/>
            <a:ext cx="574675" cy="1068070"/>
            <a:chOff x="5331" y="1294"/>
            <a:chExt cx="905" cy="1682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 rot="2400000">
              <a:off x="5620" y="1294"/>
              <a:ext cx="616" cy="1682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 rot="19620000">
              <a:off x="5331" y="1346"/>
              <a:ext cx="673" cy="1616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286250" y="1717040"/>
            <a:ext cx="3798570" cy="31921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4829175" y="821055"/>
            <a:ext cx="1137285" cy="10553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961130" y="994410"/>
            <a:ext cx="8591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vs.</a:t>
            </a: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6177915" y="1117600"/>
            <a:ext cx="14192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Ne+Pb</a:t>
            </a: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253365" y="5118735"/>
            <a:ext cx="1061593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ü"/>
            </a:pP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The correlation strength of Ne+Pb 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increases</a:t>
            </a: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compared to Ne+Ne.</a:t>
            </a: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091805" y="1228090"/>
            <a:ext cx="4001135" cy="3912235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7"/>
            </p:custDataLst>
          </p:nvPr>
        </p:nvSpPr>
        <p:spPr>
          <a:xfrm>
            <a:off x="253365" y="5610225"/>
            <a:ext cx="1061593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ü"/>
            </a:pP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The distinguishable range of centrality of Ne+Pb 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increases</a:t>
            </a:r>
            <a:r>
              <a:rPr lang="en-US" altLang="zh-CN" sz="21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compared to Ne+Ne.</a:t>
            </a: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582150" y="2941955"/>
            <a:ext cx="408305" cy="396240"/>
          </a:xfrm>
          <a:prstGeom prst="rect">
            <a:avLst/>
          </a:prstGeom>
        </p:spPr>
      </p:pic>
      <p:cxnSp>
        <p:nvCxnSpPr>
          <p:cNvPr id="35" name="直接箭头连接符 34"/>
          <p:cNvCxnSpPr/>
          <p:nvPr/>
        </p:nvCxnSpPr>
        <p:spPr>
          <a:xfrm>
            <a:off x="8865870" y="3761105"/>
            <a:ext cx="2573655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>
            <p:custDataLst>
              <p:tags r:id="rId9"/>
            </p:custDataLst>
          </p:nvPr>
        </p:nvCxnSpPr>
        <p:spPr>
          <a:xfrm>
            <a:off x="8865870" y="2470150"/>
            <a:ext cx="151765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5248910" y="6011545"/>
            <a:ext cx="1137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(0-20%)</a:t>
            </a:r>
          </a:p>
        </p:txBody>
      </p:sp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8716645" y="5989955"/>
            <a:ext cx="1137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(0-5%)</a:t>
            </a:r>
          </a:p>
        </p:txBody>
      </p:sp>
      <p:sp>
        <p:nvSpPr>
          <p:cNvPr id="39" name="文本框 38"/>
          <p:cNvSpPr txBox="1"/>
          <p:nvPr>
            <p:custDataLst>
              <p:tags r:id="rId11"/>
            </p:custDataLst>
          </p:nvPr>
        </p:nvSpPr>
        <p:spPr>
          <a:xfrm>
            <a:off x="9582150" y="3763645"/>
            <a:ext cx="11372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ym typeface="+mn-ea"/>
              </a:rPr>
              <a:t>0-20%</a:t>
            </a:r>
            <a:endParaRPr lang="en-US" altLang="zh-CN" sz="1400"/>
          </a:p>
        </p:txBody>
      </p:sp>
      <p:sp>
        <p:nvSpPr>
          <p:cNvPr id="40" name="文本框 39"/>
          <p:cNvSpPr txBox="1"/>
          <p:nvPr>
            <p:custDataLst>
              <p:tags r:id="rId12"/>
            </p:custDataLst>
          </p:nvPr>
        </p:nvSpPr>
        <p:spPr>
          <a:xfrm>
            <a:off x="8716645" y="2209800"/>
            <a:ext cx="11372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ym typeface="+mn-ea"/>
              </a:rPr>
              <a:t>0-5%</a:t>
            </a:r>
            <a:endParaRPr lang="en-US" altLang="zh-CN" sz="1400"/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9853930" y="5422900"/>
            <a:ext cx="721995" cy="749300"/>
          </a:xfrm>
          <a:prstGeom prst="rect">
            <a:avLst/>
          </a:prstGeom>
        </p:spPr>
      </p:pic>
      <p:cxnSp>
        <p:nvCxnSpPr>
          <p:cNvPr id="47" name="直接连接符 46"/>
          <p:cNvCxnSpPr/>
          <p:nvPr>
            <p:custDataLst>
              <p:tags r:id="rId14"/>
            </p:custDataLst>
          </p:nvPr>
        </p:nvCxnSpPr>
        <p:spPr>
          <a:xfrm>
            <a:off x="4291965" y="1639570"/>
            <a:ext cx="0" cy="3189605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48030" y="628713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latin typeface="Arial Bold" panose="020B0604020202090204" charset="0"/>
                <a:cs typeface="Arial Bold" panose="020B0604020202090204" charset="0"/>
              </a:rPr>
              <a:t>Ne+Pb study in pipeline.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385445" y="173355"/>
            <a:ext cx="7223760" cy="5111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Kaiti SC Bold" panose="02010600040101010101" charset="-122"/>
                <a:cs typeface="Times New Roman Bold" panose="02020503050405090304" charset="0"/>
                <a:sym typeface="+mn-ea"/>
              </a:rPr>
              <a:t>Summary</a:t>
            </a: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0726420" y="6195695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11</a:t>
            </a:r>
          </a:p>
        </p:txBody>
      </p:sp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October 26, 2025, QPT 2025, Guilin, China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5787390"/>
            <a:ext cx="12188190" cy="1074420"/>
          </a:xfrm>
          <a:prstGeom prst="rect">
            <a:avLst/>
          </a:prstGeom>
        </p:spPr>
      </p:pic>
      <p:sp>
        <p:nvSpPr>
          <p:cNvPr id="19" name="请勿抄袭搬运！盗版必究！微信DAJU_PPT"/>
          <p:cNvSpPr/>
          <p:nvPr>
            <p:custDataLst>
              <p:tags r:id="rId4"/>
            </p:custDataLst>
          </p:nvPr>
        </p:nvSpPr>
        <p:spPr>
          <a:xfrm>
            <a:off x="1308736" y="5979047"/>
            <a:ext cx="9733278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base"/>
            <a:r>
              <a:rPr lang="en-US" altLang="zh-CN" sz="4800" b="1" i="1" kern="0" dirty="0">
                <a:solidFill>
                  <a:schemeClr val="accent2"/>
                </a:solidFill>
                <a:uFillTx/>
                <a:latin typeface="Times New Roman Bold Italic" panose="02020503050405090304" charset="0"/>
                <a:ea typeface="+mj-ea"/>
                <a:cs typeface="Times New Roman Bold Italic" panose="02020503050405090304" charset="0"/>
              </a:rPr>
              <a:t>Thanks for attention!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0845" y="1047750"/>
            <a:ext cx="116814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000"/>
              </a:lnSpc>
            </a:pPr>
            <a:r>
              <a:rPr lang="en-US" altLang="zh-CN" sz="2000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</a:rPr>
              <a:t>1. The </a:t>
            </a:r>
            <a:r>
              <a:rPr lang="en-US" altLang="zh-CN" sz="2000" dirty="0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Analytical </a:t>
            </a:r>
            <a:r>
              <a:rPr lang="en-US" altLang="zh-CN" sz="2000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</a:rPr>
              <a:t>method we developed can isolate the initial-state fluctuations, </a:t>
            </a:r>
          </a:p>
          <a:p>
            <a:pPr indent="0" fontAlgn="auto">
              <a:lnSpc>
                <a:spcPts val="3000"/>
              </a:lnSpc>
            </a:pPr>
            <a:r>
              <a:rPr lang="en-US" altLang="zh-CN" sz="2000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</a:rPr>
              <a:t>    thus clarifying pure clsuter </a:t>
            </a:r>
            <a:r>
              <a:rPr lang="en-US" altLang="zh-CN" sz="2000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geometry</a:t>
            </a:r>
            <a:r>
              <a:rPr lang="en-US" altLang="zh-CN" sz="2000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</a:rPr>
              <a:t> effect. </a:t>
            </a: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543925" y="1908175"/>
            <a:ext cx="3549015" cy="3471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10845" y="2101850"/>
                <a:ext cx="9534525" cy="1245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fontAlgn="auto">
                  <a:lnSpc>
                    <a:spcPts val="3000"/>
                  </a:lnSpc>
                </a:pPr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2. </a:t>
                </a:r>
                <a:r>
                  <a:rPr lang="en-US" altLang="zh-CN" sz="2000">
                    <a:solidFill>
                      <a:schemeClr val="tx1"/>
                    </a:solidFill>
                    <a:latin typeface="Comic Sans MS Regular" panose="030F0902030302020204" charset="0"/>
                    <a:cs typeface="Comic Sans MS Regular" panose="030F0902030302020204" charset="0"/>
                  </a:rPr>
                  <a:t>NSC(2,3)</a:t>
                </a:r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</m:ctrlPr>
                      </m:sSubPr>
                      <m:e>
                        <m:r>
                          <a:rPr lang="en-US" altLang="zh-CN" sz="2000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楷体" pitchFamily="49" charset="-122"/>
                            <a:cs typeface="DejaVu Math TeX Gyre" panose="02000503000000000000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(v</a:t>
                </a:r>
                <a:r>
                  <a:rPr lang="en-US" altLang="zh-CN" sz="2000" baseline="-25000">
                    <a:latin typeface="Comic Sans MS Regular" panose="030F0902030302020204" charset="0"/>
                    <a:cs typeface="Comic Sans MS Regular" panose="030F0902030302020204" charset="0"/>
                  </a:rPr>
                  <a:t>2</a:t>
                </a:r>
                <a:r>
                  <a:rPr lang="en-US" altLang="zh-CN" sz="2000" baseline="30000">
                    <a:latin typeface="Comic Sans MS Regular" panose="030F0902030302020204" charset="0"/>
                    <a:cs typeface="Comic Sans MS Regular" panose="030F0902030302020204" charset="0"/>
                  </a:rPr>
                  <a:t>2</a:t>
                </a:r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, [p</a:t>
                </a:r>
                <a:r>
                  <a:rPr lang="en-US" altLang="zh-CN" sz="2000" baseline="-25000">
                    <a:latin typeface="Comic Sans MS Regular" panose="030F0902030302020204" charset="0"/>
                    <a:cs typeface="Comic Sans MS Regular" panose="030F0902030302020204" charset="0"/>
                  </a:rPr>
                  <a:t>T</a:t>
                </a:r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]) are very good observables to probe </a:t>
                </a:r>
              </a:p>
              <a:p>
                <a:pPr indent="0" fontAlgn="auto">
                  <a:lnSpc>
                    <a:spcPts val="3000"/>
                  </a:lnSpc>
                </a:pPr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   the cluster structure of </a:t>
                </a:r>
                <a:r>
                  <a:rPr lang="en-US" altLang="zh-CN" sz="2000" baseline="30000"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20</a:t>
                </a:r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Ne and distinguish a+</a:t>
                </a:r>
                <a:r>
                  <a:rPr lang="en-US" altLang="zh-CN" sz="2000" baseline="30000">
                    <a:latin typeface="Comic Sans MS Regular" panose="030F0902030302020204" charset="0"/>
                    <a:cs typeface="Comic Sans MS Regular" panose="030F0902030302020204" charset="0"/>
                  </a:rPr>
                  <a:t>16</a:t>
                </a:r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O and 5a </a:t>
                </a:r>
              </a:p>
              <a:p>
                <a:pPr indent="0" fontAlgn="auto">
                  <a:lnSpc>
                    <a:spcPts val="3000"/>
                  </a:lnSpc>
                </a:pPr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   directly with </a:t>
                </a:r>
                <a:r>
                  <a:rPr lang="en-US" altLang="zh-CN" sz="2000">
                    <a:solidFill>
                      <a:srgbClr val="FF0000"/>
                    </a:solidFill>
                    <a:latin typeface="Comic Sans MS Regular" panose="030F0902030302020204" charset="0"/>
                    <a:cs typeface="Comic Sans MS Regular" panose="030F0902030302020204" charset="0"/>
                  </a:rPr>
                  <a:t>positive </a:t>
                </a:r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and </a:t>
                </a:r>
                <a:r>
                  <a:rPr lang="en-US" altLang="zh-CN" sz="20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mic Sans MS Regular" panose="030F0902030302020204" charset="0"/>
                    <a:cs typeface="Comic Sans MS Regular" panose="030F0902030302020204" charset="0"/>
                  </a:rPr>
                  <a:t>negative </a:t>
                </a:r>
                <a:r>
                  <a:rPr lang="en-US" altLang="zh-CN" sz="2000">
                    <a:latin typeface="Comic Sans MS Regular" panose="030F0902030302020204" charset="0"/>
                    <a:cs typeface="Comic Sans MS Regular" panose="030F0902030302020204" charset="0"/>
                  </a:rPr>
                  <a:t>value. </a:t>
                </a:r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410845" y="2101850"/>
                <a:ext cx="9534525" cy="1245235"/>
              </a:xfrm>
              <a:prstGeom prst="rect">
                <a:avLst/>
              </a:prstGeom>
              <a:blipFill rotWithShape="1">
                <a:blip r:embed="rId18"/>
                <a:stretch>
                  <a:fillRect t="-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410845" y="3649980"/>
            <a:ext cx="783272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000"/>
              </a:lnSpc>
            </a:pPr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3. The fixed-target experiment </a:t>
            </a:r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Ne+Pb </a:t>
            </a:r>
            <a:r>
              <a:rPr lang="en-US" altLang="zh-CN" sz="200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has better theoretical</a:t>
            </a:r>
          </a:p>
          <a:p>
            <a:pPr indent="0" fontAlgn="auto">
              <a:lnSpc>
                <a:spcPts val="3000"/>
              </a:lnSpc>
            </a:pPr>
            <a:r>
              <a:rPr lang="en-US" altLang="zh-CN" sz="200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    superiority</a:t>
            </a:r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 than the collider experiment Ne+Ne.</a:t>
            </a:r>
          </a:p>
          <a:p>
            <a:pPr marL="914400" lvl="2" indent="457200" fontAlgn="auto">
              <a:lnSpc>
                <a:spcPts val="3000"/>
              </a:lnSpc>
            </a:pPr>
            <a:r>
              <a:rPr lang="zh-CN" altLang="en-US" sz="2000">
                <a:latin typeface="Comic Sans MS Regular" panose="030F0902030302020204" charset="0"/>
                <a:cs typeface="Comic Sans MS Regular" panose="030F0902030302020204" charset="0"/>
              </a:rPr>
              <a:t>——</a:t>
            </a:r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an opportunity to cross-validate the theory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10845" y="5198745"/>
            <a:ext cx="847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i="1">
                <a:latin typeface="Comic Sans MS" panose="030F0902030302020204" charset="0"/>
                <a:cs typeface="Comic Sans MS" panose="030F0902030302020204" charset="0"/>
              </a:rPr>
              <a:t>We look forward to working together</a:t>
            </a:r>
            <a:r>
              <a:rPr lang="en-US" altLang="zh-CN" i="1">
                <a:latin typeface="Comic Sans MS" panose="030F0902030302020204" charset="0"/>
                <a:cs typeface="Comic Sans MS" panose="030F0902030302020204" charset="0"/>
              </a:rPr>
              <a:t> and </a:t>
            </a:r>
            <a:r>
              <a:rPr lang="zh-CN" altLang="en-US" i="1">
                <a:latin typeface="Comic Sans MS" panose="030F0902030302020204" charset="0"/>
                <a:cs typeface="Comic Sans MS" panose="030F0902030302020204" charset="0"/>
              </a:rPr>
              <a:t>the answer</a:t>
            </a:r>
            <a:r>
              <a:rPr lang="en-US" altLang="zh-CN" i="1">
                <a:latin typeface="Comic Sans MS" panose="030F0902030302020204" charset="0"/>
                <a:cs typeface="Comic Sans MS" panose="030F0902030302020204" charset="0"/>
              </a:rPr>
              <a:t> of the experiment!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11196320" y="1179195"/>
            <a:ext cx="517525" cy="861060"/>
            <a:chOff x="5331" y="1294"/>
            <a:chExt cx="905" cy="1682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 rot="2400000">
              <a:off x="5620" y="1294"/>
              <a:ext cx="616" cy="168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 rot="19620000">
              <a:off x="5331" y="1346"/>
              <a:ext cx="673" cy="1616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1196320" y="5118100"/>
            <a:ext cx="896620" cy="8324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3084195" y="419100"/>
            <a:ext cx="4599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PRL 136, 082302</a:t>
            </a:r>
            <a:r>
              <a:rPr lang="en-US" altLang="zh-CN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(2026)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348615" y="118745"/>
            <a:ext cx="7240905" cy="70993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Backup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04" name="オブジェクト 26"/>
              <p:cNvSpPr txBox="1"/>
              <p:nvPr>
                <p:custDataLst>
                  <p:tags r:id="rId1"/>
                </p:custDataLst>
              </p:nvPr>
            </p:nvSpPr>
            <p:spPr bwMode="auto">
              <a:xfrm>
                <a:off x="2987676" y="1999969"/>
                <a:ext cx="3794283" cy="576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ja-JP" alt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000</m:t>
                              </m:r>
                            </m:e>
                          </m:d>
                        </m:e>
                        <m:sup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′</m:t>
                          </m:r>
                        </m:sup>
                      </m:sSup>
                      <m:r>
                        <a:rPr lang="ja-JP" altLang="en-US" sz="1200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𝜙</m:t>
                          </m:r>
                        </m:e>
                        <m:sub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000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200" b="1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𝒓</m:t>
                          </m:r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ja-JP" sz="1200" b="1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𝑹</m:t>
                          </m:r>
                        </m:e>
                      </m:d>
                      <m:r>
                        <a:rPr lang="en-US" altLang="ja-JP" sz="12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ja-JP" alt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𝑧</m:t>
                          </m:r>
                          <m: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ja-JP" sz="1200" b="0" i="1" dirty="0">
                  <a:solidFill>
                    <a:srgbClr val="000000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33804" name="オブジェクト 2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987676" y="1999969"/>
                <a:ext cx="3794283" cy="576263"/>
              </a:xfrm>
              <a:prstGeom prst="rect">
                <a:avLst/>
              </a:prstGeom>
              <a:blipFill rotWithShape="1">
                <a:blip r:embed="rId22"/>
                <a:stretch>
                  <a:fillRect t="-61" r="4" b="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正方形/長方形 2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90198" y="1630637"/>
            <a:ext cx="328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By taking </a:t>
            </a:r>
            <a:r>
              <a:rPr lang="en-US" altLang="ja-JP" sz="1800" i="1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</a:t>
            </a:r>
            <a:r>
              <a:rPr lang="en-US" altLang="ja-JP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in a z-direction,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1843406" y="974090"/>
            <a:ext cx="8627110" cy="2044382"/>
            <a:chOff x="8891" y="1636594"/>
            <a:chExt cx="8627110" cy="20443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オブジェクト 44"/>
                <p:cNvSpPr txBox="1"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2093278" y="1956208"/>
                  <a:ext cx="3705225" cy="4841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𝜙</m:t>
                            </m:r>
                          </m:e>
                          <m:sub>
                            <m:d>
                              <m:d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𝑟</m:t>
                            </m:r>
                          </m:e>
                        </m:d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charset="0"/>
                          </a:rPr>
                          <m:t>=</m:t>
                        </m:r>
                        <m:sSub>
                          <m:sSub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𝜙</m:t>
                            </m:r>
                          </m:e>
                          <m:sub>
                            <m:sSub>
                              <m:sSub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𝑥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𝜙</m:t>
                            </m:r>
                          </m:e>
                          <m:sub>
                            <m:sSub>
                              <m:sSub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𝑦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𝑦</m:t>
                            </m:r>
                          </m:e>
                        </m:d>
                        <m:sSub>
                          <m:sSub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𝜙</m:t>
                            </m:r>
                          </m:e>
                          <m:sub>
                            <m:sSub>
                              <m:sSub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𝑧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ja-JP" altLang="en-US" i="1" dirty="0">
                    <a:solidFill>
                      <a:srgbClr val="000000"/>
                    </a:solidFill>
                    <a:latin typeface="DejaVu Math TeX Gyre" panose="02000503000000000000" charset="0"/>
                    <a:cs typeface="DejaVu Math TeX Gyre" panose="02000503000000000000" charset="0"/>
                  </a:endParaRPr>
                </a:p>
              </p:txBody>
            </p:sp>
          </mc:Choice>
          <mc:Fallback xmlns="">
            <p:sp>
              <p:nvSpPr>
                <p:cNvPr id="22" name="オブジェクト 4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2093278" y="1956208"/>
                  <a:ext cx="3705225" cy="484187"/>
                </a:xfrm>
                <a:prstGeom prst="rect">
                  <a:avLst/>
                </a:prstGeom>
                <a:blipFill rotWithShape="1">
                  <a:blip r:embed="rId24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オブジェクト 45"/>
                <p:cNvSpPr txBox="1"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5977255" y="2007243"/>
                  <a:ext cx="1979613" cy="6492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𝑧</m:t>
                            </m:r>
                          </m:e>
                        </m:d>
                        <m:r>
                          <a:rPr lang="ja-JP" altLang="en-US" sz="1400" i="1">
                            <a:solidFill>
                              <a:srgbClr val="000000"/>
                            </a:solidFill>
                            <a:latin typeface="Cambria Math" panose="02040503050406030204" charset="0"/>
                          </a:rPr>
                          <m:t>=</m:t>
                        </m:r>
                        <m:sSup>
                          <m:sSup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ja-JP" alt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ja-JP" altLang="en-US" sz="1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ja-JP" altLang="en-US" sz="1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charset="0"/>
                                      </a:rPr>
                                      <m:t>2</m:t>
                                    </m:r>
                                    <m:r>
                                      <a:rPr lang="ja-JP" altLang="en-US" sz="1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charset="0"/>
                                      </a:rPr>
                                      <m:t>𝜈</m:t>
                                    </m:r>
                                  </m:num>
                                  <m:den>
                                    <m:r>
                                      <a:rPr lang="ja-JP" altLang="en-US" sz="1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3/4</m:t>
                            </m:r>
                          </m:sup>
                        </m:sSup>
                        <m:sSup>
                          <m:sSup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−</m:t>
                            </m:r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𝜈</m:t>
                            </m:r>
                            <m:sSup>
                              <m:sSupPr>
                                <m:ctrlPr>
                                  <a:rPr lang="ja-JP" alt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ja-JP" alt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lang="ja-JP" altLang="en-US" sz="1400" i="1" dirty="0">
                    <a:solidFill>
                      <a:srgbClr val="000000"/>
                    </a:solidFill>
                    <a:latin typeface="DejaVu Math TeX Gyre" panose="02000503000000000000" charset="0"/>
                    <a:cs typeface="DejaVu Math TeX Gyre" panose="02000503000000000000" charset="0"/>
                  </a:endParaRPr>
                </a:p>
              </p:txBody>
            </p:sp>
          </mc:Choice>
          <mc:Fallback xmlns="">
            <p:sp>
              <p:nvSpPr>
                <p:cNvPr id="23" name="オブジェクト 4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977255" y="2007243"/>
                  <a:ext cx="1979613" cy="649287"/>
                </a:xfrm>
                <a:prstGeom prst="rect">
                  <a:avLst/>
                </a:prstGeom>
                <a:blipFill rotWithShape="1">
                  <a:blip r:embed="rId26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オブジェクト 46"/>
                <p:cNvSpPr txBox="1"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5950426" y="2621605"/>
                  <a:ext cx="1804988" cy="35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𝑧</m:t>
                            </m:r>
                          </m:e>
                        </m:d>
                        <m:r>
                          <a:rPr lang="ja-JP" altLang="en-US" sz="1400" i="1">
                            <a:solidFill>
                              <a:srgbClr val="000000"/>
                            </a:solidFill>
                            <a:latin typeface="Cambria Math" panose="02040503050406030204" charset="0"/>
                          </a:rPr>
                          <m:t>=2</m:t>
                        </m:r>
                        <m:rad>
                          <m:radPr>
                            <m:degHide m:val="on"/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𝜈</m:t>
                            </m:r>
                          </m:e>
                        </m:rad>
                        <m:r>
                          <a:rPr lang="en-US" altLang="ja-JP" sz="1400" b="0" i="1" smtClean="0">
                            <a:solidFill>
                              <a:srgbClr val="000000"/>
                            </a:solidFill>
                            <a:latin typeface="Cambria Math" panose="02040503050406030204" charset="0"/>
                          </a:rPr>
                          <m:t>𝑧</m:t>
                        </m:r>
                        <m:sSub>
                          <m:sSub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US" altLang="ja-JP" sz="1400" b="0" i="1" dirty="0">
                    <a:solidFill>
                      <a:srgbClr val="000000"/>
                    </a:solidFill>
                    <a:latin typeface="DejaVu Math TeX Gyre" panose="02000503000000000000" charset="0"/>
                    <a:cs typeface="DejaVu Math TeX Gyre" panose="02000503000000000000" charset="0"/>
                  </a:endParaRPr>
                </a:p>
              </p:txBody>
            </p:sp>
          </mc:Choice>
          <mc:Fallback xmlns="">
            <p:sp>
              <p:nvSpPr>
                <p:cNvPr id="24" name="オブジェクト 46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5950426" y="2621605"/>
                  <a:ext cx="1804988" cy="355600"/>
                </a:xfrm>
                <a:prstGeom prst="rect">
                  <a:avLst/>
                </a:prstGeom>
                <a:blipFill rotWithShape="1">
                  <a:blip r:embed="rId28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オブジェクト 47"/>
                <p:cNvSpPr txBox="1"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5996305" y="2968813"/>
                  <a:ext cx="2447925" cy="5349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𝑧</m:t>
                            </m:r>
                          </m:e>
                        </m:d>
                        <m:r>
                          <a:rPr lang="ja-JP" altLang="en-US" sz="1400" i="1">
                            <a:solidFill>
                              <a:srgbClr val="000000"/>
                            </a:solidFill>
                            <a:latin typeface="Cambria Math" panose="02040503050406030204" charset="0"/>
                          </a:rPr>
                          <m:t>=</m:t>
                        </m:r>
                        <m:f>
                          <m:f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ja-JP" alt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ja-JP" alt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d>
                          <m:d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1−4</m:t>
                            </m:r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𝜈</m:t>
                            </m:r>
                            <m:sSup>
                              <m:sSupPr>
                                <m:ctrlPr>
                                  <a:rPr lang="ja-JP" alt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ja-JP" alt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sSub>
                          <m:sSub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US" altLang="ja-JP" sz="1400" b="0" i="1" dirty="0">
                    <a:solidFill>
                      <a:srgbClr val="000000"/>
                    </a:solidFill>
                    <a:latin typeface="DejaVu Math TeX Gyre" panose="02000503000000000000" charset="0"/>
                    <a:cs typeface="DejaVu Math TeX Gyre" panose="02000503000000000000" charset="0"/>
                  </a:endParaRPr>
                </a:p>
              </p:txBody>
            </p:sp>
          </mc:Choice>
          <mc:Fallback xmlns="">
            <p:sp>
              <p:nvSpPr>
                <p:cNvPr id="25" name="オブジェクト 47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5996305" y="2968813"/>
                  <a:ext cx="2447925" cy="534987"/>
                </a:xfrm>
                <a:prstGeom prst="rect">
                  <a:avLst/>
                </a:prstGeom>
                <a:blipFill rotWithShape="1">
                  <a:blip r:embed="rId30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正方形/長方形 4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177552" y="1668655"/>
              <a:ext cx="388874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3-dim. H.O. w.f. in </a:t>
              </a:r>
              <a:r>
                <a:rPr lang="en-US" altLang="ja-JP" sz="1800" dirty="0" err="1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xyz</a:t>
              </a:r>
              <a:r>
                <a:rPr lang="en-US" altLang="ja-JP" sz="18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coordinate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オブジェクト 46"/>
                <p:cNvSpPr txBox="1"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5610701" y="1699786"/>
                  <a:ext cx="2524760" cy="2627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/>
                <a:lstStyle/>
                <a:p>
                  <a14:m>
                    <m:oMath xmlns:m="http://schemas.openxmlformats.org/officeDocument/2006/math">
                      <m:r>
                        <a:rPr lang="en-US" altLang="ja-JP" sz="9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𝑁</m:t>
                      </m:r>
                      <m:r>
                        <a:rPr lang="ja-JP" altLang="en-US" sz="900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r>
                        <a:rPr lang="en-US" altLang="ja-JP" sz="9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2</m:t>
                      </m:r>
                      <m:d>
                        <m:dPr>
                          <m:ctrlPr>
                            <a:rPr lang="en-US" altLang="ja-JP" sz="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9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𝑛</m:t>
                          </m:r>
                          <m:r>
                            <a:rPr lang="en-US" altLang="ja-JP" sz="9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−1</m:t>
                          </m:r>
                        </m:e>
                      </m:d>
                      <m:r>
                        <a:rPr lang="en-US" altLang="ja-JP" sz="9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+</m:t>
                      </m:r>
                      <m:r>
                        <a:rPr lang="en-US" altLang="ja-JP" sz="9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𝑙</m:t>
                      </m:r>
                      <m:r>
                        <a:rPr lang="en-US" altLang="ja-JP" sz="9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9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9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𝑥</m:t>
                          </m:r>
                        </m:sub>
                      </m:sSub>
                      <m:r>
                        <a:rPr lang="en-US" altLang="ja-JP" sz="9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+</m:t>
                      </m:r>
                      <m:sSub>
                        <m:sSubPr>
                          <m:ctrlPr>
                            <a:rPr lang="ja-JP" altLang="en-US"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9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9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𝑦</m:t>
                          </m:r>
                        </m:sub>
                      </m:sSub>
                      <m:r>
                        <a:rPr lang="en-US" altLang="ja-JP" sz="900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+</m:t>
                      </m:r>
                    </m:oMath>
                  </a14:m>
                  <a:r>
                    <a:rPr lang="ja-JP" altLang="en-US" sz="900" dirty="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ja-JP" altLang="en-US"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9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9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𝑧</m:t>
                          </m:r>
                        </m:sub>
                      </m:sSub>
                    </m:oMath>
                  </a14:m>
                  <a:endParaRPr lang="en-US" altLang="ja-JP" sz="900" b="0" i="1" dirty="0">
                    <a:solidFill>
                      <a:srgbClr val="000000"/>
                    </a:solidFill>
                    <a:latin typeface="DejaVu Math TeX Gyre" panose="02000503000000000000" charset="0"/>
                    <a:cs typeface="DejaVu Math TeX Gyre" panose="02000503000000000000" charset="0"/>
                  </a:endParaRPr>
                </a:p>
              </p:txBody>
            </p:sp>
          </mc:Choice>
          <mc:Fallback xmlns="">
            <p:sp>
              <p:nvSpPr>
                <p:cNvPr id="27" name="オブジェクト 46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5610701" y="1699786"/>
                  <a:ext cx="2524760" cy="262751"/>
                </a:xfrm>
                <a:prstGeom prst="rect">
                  <a:avLst/>
                </a:prstGeom>
                <a:blipFill rotWithShape="1">
                  <a:blip r:embed="rId32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正方形/長方形 27"/>
            <p:cNvSpPr/>
            <p:nvPr>
              <p:custDataLst>
                <p:tags r:id="rId18"/>
              </p:custDataLst>
            </p:nvPr>
          </p:nvSpPr>
          <p:spPr>
            <a:xfrm>
              <a:off x="8891" y="1636594"/>
              <a:ext cx="8627110" cy="204438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805" name="オブジェクト 29"/>
              <p:cNvSpPr txBox="1"/>
              <p:nvPr>
                <p:custDataLst>
                  <p:tags r:id="rId3"/>
                </p:custDataLst>
              </p:nvPr>
            </p:nvSpPr>
            <p:spPr bwMode="auto">
              <a:xfrm>
                <a:off x="3016172" y="2493655"/>
                <a:ext cx="3794283" cy="5746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ja-JP" alt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000</m:t>
                          </m:r>
                        </m:e>
                      </m:d>
                      <m:r>
                        <a:rPr lang="ja-JP" altLang="en-US" sz="1200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𝜙</m:t>
                          </m:r>
                        </m:e>
                        <m:sub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000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200" b="1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𝒓</m:t>
                          </m:r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ja-JP" sz="1200" b="1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𝑹</m:t>
                          </m:r>
                        </m:e>
                      </m:d>
                      <m:r>
                        <a:rPr lang="en-US" altLang="ja-JP" sz="1200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𝑧</m:t>
                          </m:r>
                          <m: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sz="1200" dirty="0"/>
              </a:p>
              <a:p>
                <a:endParaRPr lang="ja-JP" altLang="en-US" sz="1200" dirty="0"/>
              </a:p>
            </p:txBody>
          </p:sp>
        </mc:Choice>
        <mc:Fallback xmlns="">
          <p:sp>
            <p:nvSpPr>
              <p:cNvPr id="33805" name="オブジェクト 2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016172" y="2493655"/>
                <a:ext cx="3794283" cy="574675"/>
              </a:xfrm>
              <a:prstGeom prst="rect">
                <a:avLst/>
              </a:prstGeom>
              <a:blipFill rotWithShape="1">
                <a:blip r:embed="rId34"/>
                <a:stretch>
                  <a:fillRect l="-15" t="-2" r="2" b="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オブジェクト 4"/>
              <p:cNvSpPr txBox="1"/>
              <p:nvPr>
                <p:custDataLst>
                  <p:tags r:id="rId4"/>
                </p:custDataLst>
              </p:nvPr>
            </p:nvSpPr>
            <p:spPr bwMode="auto">
              <a:xfrm>
                <a:off x="1590675" y="4295523"/>
                <a:ext cx="4375468" cy="946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ja-JP" alt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000</m:t>
                              </m:r>
                            </m:e>
                          </m:d>
                        </m:e>
                        <m:sup>
                          <m: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′</m:t>
                          </m:r>
                        </m:sup>
                      </m:sSup>
                      <m:r>
                        <a:rPr lang="ja-JP" altLang="en-US" sz="1600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ja-JP" sz="16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ja-JP" sz="16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</m:sub>
                          </m:sSub>
                        </m:sub>
                        <m:sup/>
                        <m:e>
                          <m:d>
                            <m:d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sSup>
                                <m:sSupPr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000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ja-JP" altLang="en-US" sz="1600" i="1" dirty="0">
                  <a:solidFill>
                    <a:srgbClr val="000000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33796" name="オブジェクト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590675" y="4295523"/>
                <a:ext cx="4375468" cy="946150"/>
              </a:xfrm>
              <a:prstGeom prst="rect">
                <a:avLst/>
              </a:prstGeom>
              <a:blipFill rotWithShape="1">
                <a:blip r:embed="rId36"/>
                <a:stretch>
                  <a:fillRect t="-40" r="7" b="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/>
              <p:cNvSpPr/>
              <p:nvPr>
                <p:custDataLst>
                  <p:tags r:id="rId5"/>
                </p:custDataLst>
              </p:nvPr>
            </p:nvSpPr>
            <p:spPr>
              <a:xfrm>
                <a:off x="3046325" y="3642344"/>
                <a:ext cx="2792095" cy="554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ja-JP" alt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ja-JP" sz="14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ja-JP" sz="14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ja-JP" sz="14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ja-JP" altLang="en-US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ja-JP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altLang="ja-JP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ja-JP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ja-JP" alt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ja-JP" sz="14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|</m:t>
                          </m:r>
                        </m:e>
                      </m:nary>
                      <m:r>
                        <a:rPr lang="en-US" altLang="ja-JP" sz="14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r>
                        <a:rPr lang="en-US" altLang="ja-JP" sz="1400" b="0" i="1" smtClean="0">
                          <a:solidFill>
                            <a:srgbClr val="000000"/>
                          </a:solidFill>
                          <a:latin typeface="DejaVu Math TeX Gyre" panose="02000503000000000000" charset="0"/>
                          <a:ea typeface="宋体" charset="0"/>
                          <a:cs typeface="DejaVu Math TeX Gyre" panose="02000503000000000000" charset="0"/>
                        </a:rPr>
                        <m:t>1</m:t>
                      </m:r>
                    </m:oMath>
                  </m:oMathPara>
                </a14:m>
                <a:endParaRPr lang="en-US" altLang="ja-JP" sz="1400" b="0" i="1" dirty="0">
                  <a:solidFill>
                    <a:srgbClr val="000000"/>
                  </a:solidFill>
                  <a:latin typeface="DejaVu Math TeX Gyre" panose="02000503000000000000" charset="0"/>
                  <a:ea typeface="宋体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20" name="正方形/長方形 19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7"/>
                </p:custDataLst>
              </p:nvPr>
            </p:nvSpPr>
            <p:spPr>
              <a:xfrm>
                <a:off x="3046325" y="3642344"/>
                <a:ext cx="2792095" cy="554355"/>
              </a:xfrm>
              <a:prstGeom prst="rect">
                <a:avLst/>
              </a:prstGeom>
              <a:blipFill rotWithShape="1">
                <a:blip r:embed="rId38"/>
                <a:stretch>
                  <a:fillRect l="-8" t="-112" r="8" b="1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正方形/長方形 2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47851" y="3336072"/>
            <a:ext cx="550100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Expansion of (000)’ with the completeness relation,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オブジェクト 4"/>
              <p:cNvSpPr txBox="1"/>
              <p:nvPr>
                <p:custDataLst>
                  <p:tags r:id="rId7"/>
                </p:custDataLst>
              </p:nvPr>
            </p:nvSpPr>
            <p:spPr bwMode="auto">
              <a:xfrm>
                <a:off x="2220595" y="5164779"/>
                <a:ext cx="7345045" cy="946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160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ja-JP" alt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</m:sub>
                          </m:sSub>
                        </m:sub>
                        <m:sup/>
                        <m:e>
                          <m:d>
                            <m:d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</m:t>
                              </m:r>
                              <m:sSub>
                                <m:sSubPr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</m:t>
                                  </m:r>
                                  <m:sSub>
                                    <m:sSubPr>
                                      <m:ctrlP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sSup>
                                <m:sSupPr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ja-JP" alt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000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ja-JP" altLang="en-US" sz="1600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sSup>
                        <m:sSupPr>
                          <m:ctrlP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𝑒</m:t>
                          </m:r>
                        </m:e>
                        <m:sup>
                          <m: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000</m:t>
                              </m:r>
                            </m:e>
                          </m:d>
                          <m: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𝜈</m:t>
                              </m:r>
                            </m:e>
                          </m:rad>
                          <m: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001</m:t>
                              </m:r>
                            </m:e>
                          </m:d>
                          <m: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𝜈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ja-JP" alt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002</m:t>
                              </m:r>
                            </m:e>
                          </m:d>
                          <m:r>
                            <a:rPr lang="ja-JP" altLang="en-US" sz="16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ja-JP" altLang="en-US" sz="1600" i="1" dirty="0">
                  <a:solidFill>
                    <a:srgbClr val="000000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42" name="オブジェクト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20595" y="5164779"/>
                <a:ext cx="7345045" cy="946150"/>
              </a:xfrm>
              <a:prstGeom prst="rect">
                <a:avLst/>
              </a:prstGeom>
              <a:blipFill rotWithShape="1">
                <a:blip r:embed="rId40"/>
                <a:stretch>
                  <a:fillRect t="-34" b="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正方形/長方形 28"/>
              <p:cNvSpPr/>
              <p:nvPr>
                <p:custDataLst>
                  <p:tags r:id="rId8"/>
                </p:custDataLst>
              </p:nvPr>
            </p:nvSpPr>
            <p:spPr>
              <a:xfrm>
                <a:off x="6113033" y="3677592"/>
                <a:ext cx="4090670" cy="3314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ja-JP" alt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</m:t>
                              </m:r>
                            </m:e>
                          </m:d>
                        </m:e>
                        <m:e>
                          <m:sSup>
                            <m:sSup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ja-JP" alt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000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ja-JP" sz="12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+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/2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−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/2</m:t>
                              </m:r>
                            </m:e>
                          </m:d>
                          <m: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𝑑𝑧</m:t>
                          </m:r>
                        </m:e>
                      </m:nary>
                      <m:r>
                        <a:rPr lang="en-US" altLang="ja-JP" sz="12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sSup>
                        <m:sSup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𝑒</m:t>
                          </m:r>
                        </m:e>
                        <m:sup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ja-JP" altLang="en-US" sz="1200" i="1" dirty="0">
                  <a:solidFill>
                    <a:srgbClr val="000000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29" name="正方形/長方形 2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1"/>
                </p:custDataLst>
              </p:nvPr>
            </p:nvSpPr>
            <p:spPr>
              <a:xfrm>
                <a:off x="6113033" y="3677592"/>
                <a:ext cx="4090670" cy="331470"/>
              </a:xfrm>
              <a:prstGeom prst="rect">
                <a:avLst/>
              </a:prstGeom>
              <a:blipFill rotWithShape="1">
                <a:blip r:embed="rId42"/>
                <a:stretch>
                  <a:fillRect l="-13" t="-93" r="13" b="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正方形/長方形 43"/>
              <p:cNvSpPr/>
              <p:nvPr>
                <p:custDataLst>
                  <p:tags r:id="rId9"/>
                </p:custDataLst>
              </p:nvPr>
            </p:nvSpPr>
            <p:spPr>
              <a:xfrm>
                <a:off x="6073050" y="4074555"/>
                <a:ext cx="4387215" cy="3384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ja-JP" alt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1</m:t>
                              </m:r>
                            </m:e>
                          </m:d>
                        </m:e>
                        <m:e>
                          <m:sSup>
                            <m:sSup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ja-JP" alt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000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ja-JP" sz="12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+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/2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−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/2</m:t>
                              </m:r>
                            </m:e>
                          </m:d>
                          <m: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𝑑𝑧</m:t>
                          </m:r>
                        </m:e>
                      </m:nary>
                      <m:r>
                        <a:rPr lang="en-US" altLang="ja-JP" sz="12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𝜈</m:t>
                          </m:r>
                        </m:e>
                      </m:rad>
                      <m:r>
                        <a:rPr lang="ja-JP" altLang="en-US" sz="1200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𝑅</m:t>
                      </m:r>
                      <m:sSup>
                        <m:sSup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𝑒</m:t>
                          </m:r>
                        </m:e>
                        <m:sup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ja-JP" altLang="en-US" sz="1200" i="1" dirty="0">
                  <a:solidFill>
                    <a:srgbClr val="000000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44" name="正方形/長方形 43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3"/>
                </p:custDataLst>
              </p:nvPr>
            </p:nvSpPr>
            <p:spPr>
              <a:xfrm>
                <a:off x="6073050" y="4074555"/>
                <a:ext cx="4387215" cy="338455"/>
              </a:xfrm>
              <a:prstGeom prst="rect">
                <a:avLst/>
              </a:prstGeom>
              <a:blipFill rotWithShape="1">
                <a:blip r:embed="rId44"/>
                <a:stretch>
                  <a:fillRect l="-12" t="-117" r="12" b="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正方形/長方形 44"/>
              <p:cNvSpPr/>
              <p:nvPr>
                <p:custDataLst>
                  <p:tags r:id="rId10"/>
                </p:custDataLst>
              </p:nvPr>
            </p:nvSpPr>
            <p:spPr>
              <a:xfrm>
                <a:off x="6096000" y="4469213"/>
                <a:ext cx="4608195" cy="469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ja-JP" alt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1</m:t>
                              </m:r>
                            </m:e>
                          </m:d>
                        </m:e>
                        <m:e>
                          <m:sSup>
                            <m:sSup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ja-JP" alt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000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ja-JP" sz="12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+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/2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−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/2</m:t>
                              </m:r>
                            </m:e>
                          </m:d>
                          <m:r>
                            <a:rPr lang="en-US" altLang="ja-JP" sz="1200" b="0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𝑑𝑧</m:t>
                          </m:r>
                        </m:e>
                      </m:nary>
                      <m:r>
                        <a:rPr lang="en-US" altLang="ja-JP" sz="1200" b="0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r>
                        <a:rPr lang="ja-JP" altLang="en-US" sz="1200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−</m:t>
                      </m:r>
                      <m:f>
                        <m:f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𝜈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𝑅</m:t>
                          </m:r>
                        </m:e>
                        <m:sup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𝑒</m:t>
                          </m:r>
                        </m:e>
                        <m:sup>
                          <m:r>
                            <a:rPr lang="ja-JP" altLang="en-US" sz="1200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ja-JP" alt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ja-JP" altLang="en-US" sz="1200" i="1" dirty="0">
                  <a:solidFill>
                    <a:srgbClr val="000000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45" name="正方形/長方形 44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5"/>
                </p:custDataLst>
              </p:nvPr>
            </p:nvSpPr>
            <p:spPr>
              <a:xfrm>
                <a:off x="6096000" y="4469213"/>
                <a:ext cx="4608195" cy="469900"/>
              </a:xfrm>
              <a:prstGeom prst="rect">
                <a:avLst/>
              </a:prstGeom>
              <a:blipFill rotWithShape="1">
                <a:blip r:embed="rId46"/>
                <a:stretch>
                  <a:fillRect t="-18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正方形/長方形 45"/>
          <p:cNvSpPr/>
          <p:nvPr>
            <p:custDataLst>
              <p:tags r:id="rId11"/>
            </p:custDataLst>
          </p:nvPr>
        </p:nvSpPr>
        <p:spPr>
          <a:xfrm>
            <a:off x="6073049" y="3705166"/>
            <a:ext cx="4532271" cy="12775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144000" y="516255"/>
            <a:ext cx="6096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sym typeface="+mn-ea"/>
              </a:rPr>
              <a:t>by FUNAKI, Yasuro (</a:t>
            </a:r>
            <a:r>
              <a:rPr lang="ja-JP" altLang="en-US" sz="14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sym typeface="+mn-ea"/>
              </a:rPr>
              <a:t>船木 靖郎</a:t>
            </a:r>
            <a:r>
              <a:rPr lang="en-US" altLang="ja-JP" sz="14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sym typeface="+mn-ea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rcRect t="4743"/>
          <a:stretch>
            <a:fillRect/>
          </a:stretch>
        </p:blipFill>
        <p:spPr>
          <a:xfrm>
            <a:off x="1646555" y="832485"/>
            <a:ext cx="8555990" cy="602170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61950" y="1106805"/>
            <a:ext cx="4418330" cy="3126740"/>
            <a:chOff x="1479" y="1743"/>
            <a:chExt cx="6168" cy="448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79" y="1743"/>
              <a:ext cx="6168" cy="435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79" y="5704"/>
              <a:ext cx="1423" cy="5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707" y="4947"/>
              <a:ext cx="961" cy="3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361950" y="134823"/>
            <a:ext cx="6464300" cy="5111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sz="40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Nuclear shape</a:t>
            </a:r>
          </a:p>
          <a:p>
            <a:pPr marL="0" indent="0">
              <a:buNone/>
            </a:pPr>
            <a:endParaRPr lang="en-US" altLang="zh-CN" sz="4000" b="1" dirty="0">
              <a:solidFill>
                <a:schemeClr val="bg1"/>
              </a:solidFill>
              <a:latin typeface="Times New Roman Bold" panose="02020503050405090304" charset="0"/>
              <a:ea typeface="楷体" pitchFamily="49" charset="-122"/>
              <a:cs typeface="Times New Roman Bold" panose="02020503050405090304" charset="0"/>
              <a:sym typeface="+mn-ea"/>
            </a:endParaRPr>
          </a:p>
        </p:txBody>
      </p:sp>
      <p:pic>
        <p:nvPicPr>
          <p:cNvPr id="37890" name="Picture 4" descr="https://www.researchgate.net/publication/290533308/figure/fig2/AS:342331510280193@1458629600910/left-The-so-called-Ikeda-diagram-16-showing-how-above-particle-breakup-thresholds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58530" y="4371340"/>
            <a:ext cx="2774950" cy="213931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" name="矩形 29"/>
          <p:cNvSpPr/>
          <p:nvPr/>
        </p:nvSpPr>
        <p:spPr>
          <a:xfrm>
            <a:off x="6609080" y="3710305"/>
            <a:ext cx="53962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D536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  <a:sym typeface="+mn-ea"/>
              </a:rPr>
              <a:t>Alpha cluster structure in light ion</a:t>
            </a:r>
            <a:endParaRPr lang="en-US" altLang="zh-CN" sz="2400" b="1" i="0" u="none" strike="noStrike" kern="1200" cap="none" spc="0" normalizeH="0" baseline="0" dirty="0">
              <a:solidFill>
                <a:srgbClr val="D536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 Bold" panose="030F0902030302020204" charset="0"/>
              <a:ea typeface="楷体" pitchFamily="49" charset="-122"/>
              <a:cs typeface="Comic Sans MS Bold" panose="030F09020303020202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88675" y="633603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1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61950" y="1380490"/>
            <a:ext cx="161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Comic Sans MS Regular" panose="030F0902030302020204" charset="0"/>
                <a:cs typeface="Comic Sans MS Regular" panose="030F0902030302020204" charset="0"/>
              </a:rPr>
              <a:t>Woods</a:t>
            </a:r>
          </a:p>
          <a:p>
            <a:r>
              <a:rPr lang="en-US" altLang="zh-CN" sz="1600">
                <a:latin typeface="Comic Sans MS Regular" panose="030F0902030302020204" charset="0"/>
                <a:cs typeface="Comic Sans MS Regular" panose="030F0902030302020204" charset="0"/>
              </a:rPr>
              <a:t>Saxon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982210" y="855980"/>
            <a:ext cx="1833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Large system</a:t>
            </a: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774440" y="5467350"/>
            <a:ext cx="24447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Comic Sans MS Regular" panose="030F0902030302020204" charset="0"/>
                <a:cs typeface="Comic Sans MS Regular" panose="030F0902030302020204" charset="0"/>
              </a:rPr>
              <a:t>medium-size system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373120" y="5783580"/>
            <a:ext cx="1737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16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O+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16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O</a:t>
            </a:r>
          </a:p>
          <a:p>
            <a:pPr indent="0" algn="ctr" fontAlgn="auto">
              <a:lnSpc>
                <a:spcPct val="150000"/>
              </a:lnSpc>
            </a:pP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20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Ne+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20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Ne</a:t>
            </a: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4982210" y="1351915"/>
            <a:ext cx="16268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238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U+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238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U</a:t>
            </a:r>
            <a:endParaRPr lang="en-US" altLang="zh-CN">
              <a:latin typeface="Comic Sans MS Regular" panose="030F0902030302020204" charset="0"/>
              <a:cs typeface="Comic Sans MS Regular" panose="030F0902030302020204" charset="0"/>
            </a:endParaRPr>
          </a:p>
          <a:p>
            <a:pPr algn="ctr"/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208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Pb+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208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Pb</a:t>
            </a:r>
          </a:p>
          <a:p>
            <a:pPr algn="ctr"/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197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Au+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197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Au</a:t>
            </a:r>
          </a:p>
          <a:p>
            <a:pPr algn="ctr"/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129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Xe+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129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Xe</a:t>
            </a:r>
            <a:endParaRPr lang="en-US" altLang="zh-CN">
              <a:latin typeface="Comic Sans MS Regular" panose="030F0902030302020204" charset="0"/>
              <a:cs typeface="Comic Sans MS Regular" panose="030F0902030302020204" charset="0"/>
            </a:endParaRPr>
          </a:p>
          <a:p>
            <a:pPr algn="ctr"/>
            <a:endParaRPr lang="en-US" altLang="zh-CN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16500" y="590677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Comic Sans MS Regular" panose="030F0902030302020204" charset="0"/>
                <a:cs typeface="Comic Sans MS Regular" panose="030F0902030302020204" charset="0"/>
              </a:rPr>
              <a:t>high degrees of freedom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016500" y="6315075"/>
            <a:ext cx="41694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c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omplicated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 cluster structure</a:t>
            </a:r>
          </a:p>
        </p:txBody>
      </p:sp>
      <p:sp>
        <p:nvSpPr>
          <p:cNvPr id="22" name="右箭头 21"/>
          <p:cNvSpPr/>
          <p:nvPr>
            <p:custDataLst>
              <p:tags r:id="rId4"/>
            </p:custDataLst>
          </p:nvPr>
        </p:nvSpPr>
        <p:spPr>
          <a:xfrm rot="1860000">
            <a:off x="6626860" y="2044700"/>
            <a:ext cx="957580" cy="334010"/>
          </a:xfrm>
          <a:prstGeom prst="rightArrow">
            <a:avLst>
              <a:gd name="adj1" fmla="val 50000"/>
              <a:gd name="adj2" fmla="val 112750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>
            <p:custDataLst>
              <p:tags r:id="rId5"/>
            </p:custDataLst>
          </p:nvPr>
        </p:nvSpPr>
        <p:spPr>
          <a:xfrm rot="10800000">
            <a:off x="2200910" y="6019165"/>
            <a:ext cx="904240" cy="334010"/>
          </a:xfrm>
          <a:prstGeom prst="rightArrow">
            <a:avLst>
              <a:gd name="adj1" fmla="val 50000"/>
              <a:gd name="adj2" fmla="val 112750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300990" y="2698750"/>
            <a:ext cx="903605" cy="3340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/>
          <a:stretch>
            <a:fillRect/>
          </a:stretch>
        </p:blipFill>
        <p:spPr>
          <a:xfrm rot="10800000">
            <a:off x="4773295" y="1477010"/>
            <a:ext cx="295910" cy="10991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/>
          <a:stretch>
            <a:fillRect/>
          </a:stretch>
        </p:blipFill>
        <p:spPr>
          <a:xfrm rot="10800000">
            <a:off x="3291840" y="5723890"/>
            <a:ext cx="295910" cy="109918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pic>
        <p:nvPicPr>
          <p:cNvPr id="61" name="图片 60" descr="cf0131579b39527dedc4fe14b322ae2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278755" y="5085080"/>
            <a:ext cx="2864485" cy="48323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982210" y="4584700"/>
            <a:ext cx="3439160" cy="546100"/>
          </a:xfrm>
          <a:prstGeom prst="rect">
            <a:avLst/>
          </a:prstGeom>
        </p:spPr>
      </p:pic>
      <p:sp>
        <p:nvSpPr>
          <p:cNvPr id="38" name="椭圆 37"/>
          <p:cNvSpPr/>
          <p:nvPr/>
        </p:nvSpPr>
        <p:spPr>
          <a:xfrm>
            <a:off x="8638540" y="2147570"/>
            <a:ext cx="75565" cy="755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>
            <p:custDataLst>
              <p:tags r:id="rId12"/>
            </p:custDataLst>
          </p:nvPr>
        </p:nvSpPr>
        <p:spPr>
          <a:xfrm>
            <a:off x="7680960" y="2623185"/>
            <a:ext cx="75565" cy="755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>
            <p:custDataLst>
              <p:tags r:id="rId13"/>
            </p:custDataLst>
          </p:nvPr>
        </p:nvSpPr>
        <p:spPr>
          <a:xfrm>
            <a:off x="7266940" y="2828290"/>
            <a:ext cx="75565" cy="755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>
            <p:custDataLst>
              <p:tags r:id="rId14"/>
            </p:custDataLst>
          </p:nvPr>
        </p:nvSpPr>
        <p:spPr>
          <a:xfrm>
            <a:off x="2125345" y="6103620"/>
            <a:ext cx="75565" cy="755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>
            <p:custDataLst>
              <p:tags r:id="rId15"/>
            </p:custDataLst>
          </p:nvPr>
        </p:nvSpPr>
        <p:spPr>
          <a:xfrm>
            <a:off x="1972310" y="6179185"/>
            <a:ext cx="75565" cy="755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>
            <p:custDataLst>
              <p:tags r:id="rId16"/>
            </p:custDataLst>
          </p:nvPr>
        </p:nvSpPr>
        <p:spPr>
          <a:xfrm>
            <a:off x="5234305" y="3989070"/>
            <a:ext cx="75565" cy="755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8766175" y="2025650"/>
            <a:ext cx="3438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"/>
            </a:pPr>
            <a:r>
              <a:rPr lang="zh-CN" altLang="en-US" sz="1600">
                <a:latin typeface="Comic Sans MS Regular" panose="030F0902030302020204" charset="0"/>
                <a:cs typeface="Comic Sans MS Regular" panose="030F0902030302020204" charset="0"/>
              </a:rPr>
              <a:t>Deformation is collective correlation at mean-field level.</a:t>
            </a:r>
          </a:p>
        </p:txBody>
      </p:sp>
      <p:sp>
        <p:nvSpPr>
          <p:cNvPr id="47" name="文本框 46"/>
          <p:cNvSpPr txBox="1"/>
          <p:nvPr>
            <p:custDataLst>
              <p:tags r:id="rId17"/>
            </p:custDataLst>
          </p:nvPr>
        </p:nvSpPr>
        <p:spPr>
          <a:xfrm>
            <a:off x="8766175" y="2632075"/>
            <a:ext cx="3438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sz="1600">
                <a:latin typeface="Comic Sans MS Regular" panose="030F0902030302020204" charset="0"/>
                <a:cs typeface="Comic Sans MS Regular" panose="030F0902030302020204" charset="0"/>
              </a:rPr>
              <a:t>Cluster is c</a:t>
            </a:r>
            <a:r>
              <a:rPr lang="zh-CN" altLang="en-US" sz="1600">
                <a:latin typeface="Comic Sans MS Regular" panose="030F0902030302020204" charset="0"/>
                <a:cs typeface="Comic Sans MS Regular" panose="030F0902030302020204" charset="0"/>
              </a:rPr>
              <a:t>ollective behavior beyond mean field</a:t>
            </a:r>
          </a:p>
        </p:txBody>
      </p:sp>
      <p:sp>
        <p:nvSpPr>
          <p:cNvPr id="49" name="文本框 48"/>
          <p:cNvSpPr txBox="1"/>
          <p:nvPr>
            <p:custDataLst>
              <p:tags r:id="rId18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348615" y="118745"/>
            <a:ext cx="7240905" cy="70993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Backup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18" name="オブジェクト 5"/>
              <p:cNvSpPr txBox="1"/>
              <p:nvPr>
                <p:custDataLst>
                  <p:tags r:id="rId1"/>
                </p:custDataLst>
              </p:nvPr>
            </p:nvSpPr>
            <p:spPr bwMode="auto">
              <a:xfrm>
                <a:off x="-635" y="2416175"/>
                <a:ext cx="12193270" cy="1595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 i="1" smtClean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Ψ</m:t>
                      </m:r>
                      <m:d>
                        <m:dPr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𝛼</m:t>
                          </m:r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sPre>
                            <m:sPre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16</m:t>
                              </m:r>
                            </m:sup>
                            <m:e>
                              <m:r>
                                <m:rPr>
                                  <m:nor/>
                                </m:rPr>
                                <a:rPr lang="ja-JP" altLang="en-US" i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ja-JP" altLang="en-US" i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, </m:t>
                              </m:r>
                            </m:e>
                          </m:sPre>
                          <m:r>
                            <m:rPr>
                              <m:sty m:val="p"/>
                            </m:r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R</m:t>
                          </m:r>
                        </m:e>
                      </m:d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𝑛</m:t>
                          </m:r>
                        </m:e>
                        <m:sub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0</m:t>
                          </m:r>
                        </m:sub>
                      </m:sSub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𝒜</m:t>
                      </m:r>
                      <m:d>
                        <m:dPr>
                          <m:begChr m:val="["/>
                          <m:endChr m:val="]"/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𝛼</m:t>
                              </m:r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R</m:t>
                              </m:r>
                            </m:e>
                          </m:d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16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O</m:t>
                                  </m:r>
                                </m:e>
                              </m:sPr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R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4!16!</m:t>
                              </m:r>
                            </m:e>
                          </m:rad>
                        </m:den>
                      </m:f>
                      <m:r>
                        <m:rPr>
                          <m:nor/>
                        </m:rPr>
                        <a:rPr lang="ja-JP" altLang="en-US" i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det</m:t>
                      </m:r>
                      <m:d>
                        <m:dPr>
                          <m:begChr m:val="["/>
                          <m:endChr m:val="]"/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𝜙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000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US" altLang="ja-JP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𝑹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𝑝</m:t>
                              </m:r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↑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𝜙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000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ja-JP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𝑹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↓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𝜙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000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US" altLang="ja-JP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𝑹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𝑝</m:t>
                              </m:r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↑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5</m:t>
                              </m:r>
                            </m:e>
                          </m:d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𝜙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001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20</m:t>
                                  </m:r>
                                </m:sub>
                              </m:s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US" altLang="ja-JP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𝑹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↓</m:t>
                              </m:r>
                            </m:sub>
                          </m:sSub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20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4!16!</m:t>
                              </m:r>
                            </m:e>
                          </m:rad>
                        </m:den>
                      </m:f>
                      <m:r>
                        <m:rPr>
                          <m:nor/>
                        </m:rPr>
                        <a:rPr lang="ja-JP" altLang="en-US" i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det</m:t>
                      </m:r>
                      <m:d>
                        <m:dPr>
                          <m:begChr m:val="["/>
                          <m:endChr m:val="]"/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ja-JP" altLang="en-US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000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000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100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010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001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i="1" dirty="0">
                  <a:solidFill>
                    <a:srgbClr val="000000"/>
                  </a:solidFill>
                  <a:latin typeface="Cambria Math" panose="02040503050406030204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34818" name="オブジェクト 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-635" y="2416175"/>
                <a:ext cx="12193270" cy="1595120"/>
              </a:xfrm>
              <a:prstGeom prst="rect">
                <a:avLst/>
              </a:prstGeom>
              <a:blipFill rotWithShape="1">
                <a:blip r:embed="rId38"/>
                <a:stretch>
                  <a:fillRect b="-84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3" name="正方形/長方形 7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7170" y="1610995"/>
            <a:ext cx="279209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aseline="400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</a:t>
            </a:r>
            <a:r>
              <a:rPr lang="en-US" altLang="ja-JP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Ne (α-</a:t>
            </a:r>
            <a:r>
              <a:rPr lang="en-US" altLang="ja-JP" sz="1800" baseline="400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16</a:t>
            </a:r>
            <a:r>
              <a:rPr lang="en-US" altLang="ja-JP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O): Brink w.f.</a:t>
            </a:r>
          </a:p>
        </p:txBody>
      </p:sp>
      <p:grpSp>
        <p:nvGrpSpPr>
          <p:cNvPr id="2" name="グループ化 73"/>
          <p:cNvGrpSpPr/>
          <p:nvPr/>
        </p:nvGrpSpPr>
        <p:grpSpPr bwMode="auto">
          <a:xfrm>
            <a:off x="6513830" y="1096010"/>
            <a:ext cx="3493135" cy="1595120"/>
            <a:chOff x="4788024" y="4725144"/>
            <a:chExt cx="4732561" cy="1791395"/>
          </a:xfrm>
        </p:grpSpPr>
        <p:pic>
          <p:nvPicPr>
            <p:cNvPr id="3" name="Picture 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725144"/>
              <a:ext cx="2500313" cy="179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Line 3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5195052" y="5447971"/>
              <a:ext cx="1628111" cy="1075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7" name="Line 3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5550986" y="6017687"/>
              <a:ext cx="920714" cy="36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8" name="Oval 63"/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637557" y="5956481"/>
              <a:ext cx="86571" cy="136815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9" name="Oval 65"/>
            <p:cNvSpPr>
              <a:spLocks noChangeAspect="1"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068313" y="5954439"/>
              <a:ext cx="87863" cy="138857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10" name="Oval 65"/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220713" y="5949280"/>
              <a:ext cx="87863" cy="138857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11" name="Oval 63"/>
            <p:cNvSpPr>
              <a:spLocks noChangeAspect="1"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781573" y="5949280"/>
              <a:ext cx="86571" cy="136815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12" name="Oval 63"/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421533" y="5380417"/>
              <a:ext cx="86571" cy="136815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13" name="Oval 65"/>
            <p:cNvSpPr>
              <a:spLocks noChangeAspect="1"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284337" y="5378375"/>
              <a:ext cx="87863" cy="138857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15" name="Oval 65"/>
            <p:cNvSpPr>
              <a:spLocks noChangeAspect="1"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428353" y="5373216"/>
              <a:ext cx="87863" cy="138857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16" name="Oval 63"/>
            <p:cNvSpPr>
              <a:spLocks noChangeAspect="1"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550986" y="5373216"/>
              <a:ext cx="86571" cy="136815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17" name="Oval 63"/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262954" y="5380417"/>
              <a:ext cx="86571" cy="136815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18" name="Oval 65"/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563985" y="5378375"/>
              <a:ext cx="87863" cy="138857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19" name="Oval 65"/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660232" y="5373216"/>
              <a:ext cx="87863" cy="138857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21" name="Oval 63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334962" y="5373216"/>
              <a:ext cx="86571" cy="136815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30" name="Oval 63"/>
            <p:cNvSpPr>
              <a:spLocks noChangeAspect="1"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695002" y="5380417"/>
              <a:ext cx="86571" cy="136815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31" name="Oval 65"/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996305" y="5378375"/>
              <a:ext cx="87863" cy="138857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32" name="Oval 65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140321" y="5373216"/>
              <a:ext cx="87863" cy="138857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33" name="Oval 63"/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853581" y="5373216"/>
              <a:ext cx="86571" cy="136815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4725144"/>
              <a:ext cx="2500313" cy="179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Line 3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7740353" y="6017687"/>
              <a:ext cx="963596" cy="36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6" name="Oval 63"/>
            <p:cNvSpPr>
              <a:spLocks noChangeAspect="1"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7869805" y="5956481"/>
              <a:ext cx="86571" cy="136815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37" name="Oval 65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8300561" y="5954439"/>
              <a:ext cx="87863" cy="138857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38" name="Oval 65"/>
            <p:cNvSpPr>
              <a:spLocks noChangeAspect="1"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8452961" y="5949280"/>
              <a:ext cx="87863" cy="138857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sp>
          <p:nvSpPr>
            <p:cNvPr id="39" name="Oval 63"/>
            <p:cNvSpPr>
              <a:spLocks noChangeAspect="1"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8013821" y="5949280"/>
              <a:ext cx="86571" cy="136815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635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eaLnBrk="1" hangingPunct="1">
                <a:lnSpc>
                  <a:spcPct val="80000"/>
                </a:lnSpc>
                <a:defRPr/>
              </a:pPr>
              <a:endParaRPr lang="ja-JP" altLang="ja-JP" sz="2000">
                <a:solidFill>
                  <a:srgbClr val="FFFF00"/>
                </a:solidFill>
                <a:latin typeface="HGP創英角ﾎﾟｯﾌﾟ体" pitchFamily="50" charset="-128"/>
              </a:endParaRPr>
            </a:p>
          </p:txBody>
        </p:sp>
        <p:cxnSp>
          <p:nvCxnSpPr>
            <p:cNvPr id="40" name="直線矢印コネクタ 71"/>
            <p:cNvCxnSpPr>
              <a:cxnSpLocks noChangeShapeType="1"/>
            </p:cNvCxnSpPr>
            <p:nvPr>
              <p:custDataLst>
                <p:tags r:id="rId33"/>
              </p:custDataLst>
            </p:nvPr>
          </p:nvCxnSpPr>
          <p:spPr bwMode="auto">
            <a:xfrm>
              <a:off x="6038181" y="6444044"/>
              <a:ext cx="2232248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miter lim="800000"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43" name="オブジェクト 72"/>
            <p:cNvGraphicFramePr>
              <a:graphicFrameLocks noChangeAspect="1"/>
            </p:cNvGraphicFramePr>
            <p:nvPr>
              <p:custDataLst>
                <p:tags r:id="rId34"/>
              </p:custDataLst>
            </p:nvPr>
          </p:nvGraphicFramePr>
          <p:xfrm>
            <a:off x="7014045" y="6093296"/>
            <a:ext cx="368353" cy="363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0" imgW="152400" imgH="165100" progId="Equation.DSMT4">
                    <p:embed/>
                  </p:oleObj>
                </mc:Choice>
                <mc:Fallback>
                  <p:oleObj name="Equation" r:id="rId40" imgW="152400" imgH="165100" progId="Equation.DSMT4">
                    <p:embed/>
                    <p:pic>
                      <p:nvPicPr>
                        <p:cNvPr id="0" name="オブジェクト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14045" y="6093296"/>
                          <a:ext cx="368353" cy="363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824" name="オブジェクト 77"/>
              <p:cNvSpPr txBox="1"/>
              <p:nvPr>
                <p:custDataLst>
                  <p:tags r:id="rId3"/>
                </p:custDataLst>
              </p:nvPr>
            </p:nvSpPr>
            <p:spPr bwMode="auto">
              <a:xfrm>
                <a:off x="217170" y="4792345"/>
                <a:ext cx="10579100" cy="946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000</m:t>
                              </m:r>
                            </m:e>
                          </m:d>
                        </m:e>
                        <m:sup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′</m:t>
                          </m:r>
                        </m:sup>
                      </m:sSup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𝜙</m:t>
                          </m:r>
                        </m:e>
                        <m:sub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000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 smtClean="0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𝒓</m:t>
                          </m:r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𝑅</m:t>
                          </m:r>
                          <m:acc>
                            <m:accPr>
                              <m:chr m:val="̂"/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𝑧</m:t>
                              </m:r>
                            </m:sub>
                          </m:sSub>
                        </m:sub>
                        <m:sup/>
                        <m:e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</m:t>
                              </m:r>
                              <m:sSub>
                                <m:sSub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</m:t>
                                  </m:r>
                                  <m:sSub>
                                    <m:sSubPr>
                                      <m:ctrlPr>
                                        <a:rPr lang="ja-JP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ja-JP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sSup>
                                <m:sSup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ja-JP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charset="0"/>
                                        </a:rPr>
                                        <m:t>000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=</m:t>
                      </m:r>
                      <m:sSup>
                        <m:sSupPr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𝑒</m:t>
                          </m:r>
                        </m:e>
                        <m:sup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000</m:t>
                              </m:r>
                            </m:e>
                          </m:d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𝜈</m:t>
                              </m:r>
                            </m:e>
                          </m:rad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001</m:t>
                              </m:r>
                            </m:e>
                          </m:d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𝜈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002</m:t>
                              </m:r>
                            </m:e>
                          </m:d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4824" name="オブジェクト 7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17170" y="4792345"/>
                <a:ext cx="10579100" cy="946150"/>
              </a:xfrm>
              <a:prstGeom prst="rect">
                <a:avLst/>
              </a:prstGeom>
              <a:blipFill rotWithShape="1">
                <a:blip r:embed="rId4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5" name="オブジェクト 78"/>
              <p:cNvSpPr txBox="1"/>
              <p:nvPr>
                <p:custDataLst>
                  <p:tags r:id="rId4"/>
                </p:custDataLst>
              </p:nvPr>
            </p:nvSpPr>
            <p:spPr bwMode="auto">
              <a:xfrm>
                <a:off x="348615" y="5821998"/>
                <a:ext cx="5899150" cy="5048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Ψ</m:t>
                      </m:r>
                      <m:d>
                        <m:dPr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𝛼</m:t>
                          </m:r>
                          <m:r>
                            <a:rPr lang="en-US" altLang="ja-JP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−</m:t>
                          </m:r>
                          <m:r>
                            <a:rPr lang="en-US" altLang="ja-JP" baseline="40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HGPｺﾞｼｯｸE" panose="020B0900000000000000" pitchFamily="50" charset="-128"/>
                              <a:sym typeface="+mn-ea"/>
                            </a:rPr>
                            <m:t>16</m:t>
                          </m:r>
                          <m:r>
                            <a:rPr lang="en-US" altLang="ja-JP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HGPｺﾞｼｯｸE" panose="020B0900000000000000" pitchFamily="50" charset="-128"/>
                              <a:sym typeface="+mn-ea"/>
                            </a:rPr>
                            <m:t>𝑂</m:t>
                          </m:r>
                          <m:r>
                            <a:rPr lang="en-US" altLang="ja-JP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,</m:t>
                          </m:r>
                          <m: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charset="0"/>
                            </a:rPr>
                            <m:t>𝑅</m:t>
                          </m:r>
                        </m:e>
                      </m:d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∝</m:t>
                      </m:r>
                      <m:r>
                        <m:rPr>
                          <m:nor/>
                        </m:rPr>
                        <a:rPr lang="ja-JP" altLang="en-US" i="0">
                          <a:solidFill>
                            <a:srgbClr val="000000"/>
                          </a:solidFill>
                          <a:latin typeface="Cambria Math" panose="02040503050406030204" charset="0"/>
                        </a:rPr>
                        <m:t>det</m:t>
                      </m:r>
                      <m:d>
                        <m:dPr>
                          <m:begChr m:val="["/>
                          <m:endChr m:val="]"/>
                          <m:ctrlPr>
                            <a:rPr lang="ja-JP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000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100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010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001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ja-JP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ja-JP" alt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charset="0"/>
                                    </a:rPr>
                                    <m:t>002</m:t>
                                  </m:r>
                                </m:e>
                              </m:d>
                            </m:e>
                            <m:sup>
                              <m:r>
                                <a:rPr lang="ja-JP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34825" name="オブジェクト 7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48615" y="5821998"/>
                <a:ext cx="5899150" cy="504825"/>
              </a:xfrm>
              <a:prstGeom prst="rect">
                <a:avLst/>
              </a:prstGeom>
              <a:blipFill rotWithShape="1">
                <a:blip r:embed="rId45"/>
                <a:stretch>
                  <a:fillRect t="-6730" b="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正方形/長方形 49"/>
          <p:cNvSpPr/>
          <p:nvPr>
            <p:custDataLst>
              <p:tags r:id="rId5"/>
            </p:custDataLst>
          </p:nvPr>
        </p:nvSpPr>
        <p:spPr>
          <a:xfrm>
            <a:off x="1622425" y="4088725"/>
            <a:ext cx="2220913" cy="487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2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7170" y="4424045"/>
            <a:ext cx="844804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By taking </a:t>
            </a:r>
            <a:r>
              <a:rPr lang="en-US" altLang="ja-JP" sz="1800" i="1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</a:t>
            </a:r>
            <a:r>
              <a:rPr lang="en-US" altLang="ja-JP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in a z-direction,</a:t>
            </a:r>
          </a:p>
        </p:txBody>
      </p:sp>
      <p:sp>
        <p:nvSpPr>
          <p:cNvPr id="52" name="正方形/長方形 2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97025" y="5294948"/>
            <a:ext cx="160274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When </a:t>
            </a:r>
            <a:r>
              <a:rPr lang="en-US" altLang="ja-JP" sz="1800" i="1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</a:t>
            </a:r>
            <a:r>
              <a:rPr lang="en-US" altLang="ja-JP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ja-JP" altLang="en-US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→ </a:t>
            </a:r>
            <a:r>
              <a:rPr lang="en-US" altLang="ja-JP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348615" y="118745"/>
            <a:ext cx="7240905" cy="70993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Backup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48885" y="1277620"/>
            <a:ext cx="7027545" cy="48126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43280" y="14103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v</a:t>
            </a:r>
            <a:r>
              <a:rPr lang="en-US" altLang="zh-CN" baseline="-25000"/>
              <a:t>n</a:t>
            </a:r>
            <a:r>
              <a:rPr lang="en-US" altLang="zh-CN"/>
              <a:t>{2} compared to ALICE data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8615" y="1932305"/>
            <a:ext cx="4483100" cy="445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0484485" y="0"/>
            <a:ext cx="1737360" cy="838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9625965" y="0"/>
            <a:ext cx="858520" cy="854075"/>
          </a:xfrm>
          <a:prstGeom prst="rect">
            <a:avLst/>
          </a:prstGeom>
        </p:spPr>
      </p:pic>
      <p:sp>
        <p:nvSpPr>
          <p:cNvPr id="5" name="请勿抄袭搬运！盗版必究！微信DAJU_PPT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43535" y="125730"/>
            <a:ext cx="6302375" cy="83058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Adaptive monte carlo sampling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October 26, 2025, QPT 2025, Guilin, China</a:t>
            </a: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311785" y="1083945"/>
            <a:ext cx="6884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/>
              <a:t>A novel Monte Carlo method inspired by VEGAS 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96215" y="1499235"/>
            <a:ext cx="2014855" cy="192976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2158365" y="15449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Adaptive</a:t>
            </a:r>
            <a:r>
              <a:rPr lang="en-US" altLang="zh-CN"/>
              <a:t> </a:t>
            </a:r>
            <a:r>
              <a:rPr lang="zh-CN" altLang="en-US"/>
              <a:t>Monte Carlo </a:t>
            </a:r>
            <a:r>
              <a:rPr lang="en-US" altLang="zh-CN"/>
              <a:t>sample</a:t>
            </a:r>
            <a:r>
              <a:rPr lang="zh-CN" altLang="en-US"/>
              <a:t> </a:t>
            </a: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2312035" y="2005965"/>
            <a:ext cx="4064000" cy="172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Density with </a:t>
            </a:r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high-dimensional</a:t>
            </a:r>
          </a:p>
          <a:p>
            <a:pPr indent="457200">
              <a:buFont typeface="Wingdings" panose="05000000000000000000" charset="0"/>
              <a:buNone/>
            </a:pP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(48d for </a:t>
            </a:r>
            <a:r>
              <a:rPr lang="en-US" altLang="zh-CN" sz="1600" baseline="30000">
                <a:latin typeface="Times New Roman Regular" panose="02020503050405090304" charset="0"/>
                <a:cs typeface="Times New Roman Regular" panose="02020503050405090304" charset="0"/>
              </a:rPr>
              <a:t>16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O, 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624d for </a:t>
            </a:r>
            <a:r>
              <a:rPr lang="en-US" altLang="zh-CN" sz="1600" baseline="300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208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Pb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)</a:t>
            </a:r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strongly coupled</a:t>
            </a:r>
          </a:p>
          <a:p>
            <a:pPr indent="457200">
              <a:buFont typeface="Wingdings" panose="05000000000000000000" charset="0"/>
              <a:buNone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A-body 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coupled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complex correlated </a:t>
            </a: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458720" y="3711575"/>
            <a:ext cx="2980690" cy="5048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608330" y="4613275"/>
            <a:ext cx="4457700" cy="647700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11"/>
            </p:custDataLst>
          </p:nvPr>
        </p:nvSpPr>
        <p:spPr>
          <a:xfrm>
            <a:off x="311785" y="4239260"/>
            <a:ext cx="6063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with wave function (cluster model/Shell model):</a:t>
            </a: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608330" y="5657850"/>
            <a:ext cx="4140200" cy="596900"/>
          </a:xfrm>
          <a:prstGeom prst="rect">
            <a:avLst/>
          </a:prstGeom>
        </p:spPr>
      </p:pic>
      <p:sp>
        <p:nvSpPr>
          <p:cNvPr id="44" name="文本框 43"/>
          <p:cNvSpPr txBox="1"/>
          <p:nvPr>
            <p:custDataLst>
              <p:tags r:id="rId13"/>
            </p:custDataLst>
          </p:nvPr>
        </p:nvSpPr>
        <p:spPr>
          <a:xfrm>
            <a:off x="311785" y="52609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with single nucleon density (WS):</a:t>
            </a:r>
          </a:p>
        </p:txBody>
      </p:sp>
      <p:pic>
        <p:nvPicPr>
          <p:cNvPr id="47" name="图片 4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6489065" y="956310"/>
            <a:ext cx="2608580" cy="210566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273540" y="4093210"/>
            <a:ext cx="2680970" cy="154051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6189345" y="4593590"/>
            <a:ext cx="1233170" cy="113792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7527290" y="3331845"/>
            <a:ext cx="1557020" cy="1929130"/>
          </a:xfrm>
          <a:prstGeom prst="rect">
            <a:avLst/>
          </a:prstGeom>
        </p:spPr>
      </p:pic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4812030" y="5930900"/>
            <a:ext cx="692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/>
            <a:r>
              <a:rPr lang="en-US" altLang="zh-CN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</a:rPr>
              <a:t>Density for </a:t>
            </a:r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any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 shape and </a:t>
            </a:r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any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 size    with </a:t>
            </a:r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any 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correlations</a:t>
            </a:r>
          </a:p>
        </p:txBody>
      </p:sp>
      <p:pic>
        <p:nvPicPr>
          <p:cNvPr id="58" name="图片 5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6174740" y="3188970"/>
            <a:ext cx="1303020" cy="113792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9364345" y="1332865"/>
            <a:ext cx="2517140" cy="1226820"/>
          </a:xfrm>
          <a:prstGeom prst="rect">
            <a:avLst/>
          </a:prstGeom>
        </p:spPr>
      </p:pic>
      <p:sp>
        <p:nvSpPr>
          <p:cNvPr id="60" name="右箭头 59"/>
          <p:cNvSpPr/>
          <p:nvPr>
            <p:custDataLst>
              <p:tags r:id="rId21"/>
            </p:custDataLst>
          </p:nvPr>
        </p:nvSpPr>
        <p:spPr>
          <a:xfrm rot="5400000">
            <a:off x="10183495" y="2825115"/>
            <a:ext cx="722630" cy="47117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>
            <p:custDataLst>
              <p:tags r:id="rId22"/>
            </p:custDataLst>
          </p:nvPr>
        </p:nvCxnSpPr>
        <p:spPr>
          <a:xfrm>
            <a:off x="9133840" y="691515"/>
            <a:ext cx="0" cy="561213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>
            <p:custDataLst>
              <p:tags r:id="rId23"/>
            </p:custDataLst>
          </p:nvPr>
        </p:nvSpPr>
        <p:spPr>
          <a:xfrm>
            <a:off x="6282055" y="2820670"/>
            <a:ext cx="120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n>
                  <a:solidFill>
                    <a:srgbClr val="578C30"/>
                  </a:solidFill>
                </a:ln>
                <a:solidFill>
                  <a:schemeClr val="tx1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Spherical</a:t>
            </a:r>
          </a:p>
        </p:txBody>
      </p:sp>
      <p:sp>
        <p:nvSpPr>
          <p:cNvPr id="64" name="文本框 63"/>
          <p:cNvSpPr txBox="1"/>
          <p:nvPr>
            <p:custDataLst>
              <p:tags r:id="rId24"/>
            </p:custDataLst>
          </p:nvPr>
        </p:nvSpPr>
        <p:spPr>
          <a:xfrm>
            <a:off x="6273165" y="4243705"/>
            <a:ext cx="9740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ln>
                  <a:solidFill>
                    <a:srgbClr val="578C3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cluster</a:t>
            </a:r>
          </a:p>
        </p:txBody>
      </p:sp>
      <p:sp>
        <p:nvSpPr>
          <p:cNvPr id="65" name="文本框 64"/>
          <p:cNvSpPr txBox="1"/>
          <p:nvPr>
            <p:custDataLst>
              <p:tags r:id="rId25"/>
            </p:custDataLst>
          </p:nvPr>
        </p:nvSpPr>
        <p:spPr>
          <a:xfrm>
            <a:off x="6680200" y="7791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Step 1</a:t>
            </a:r>
          </a:p>
        </p:txBody>
      </p:sp>
      <p:sp>
        <p:nvSpPr>
          <p:cNvPr id="66" name="文本框 65"/>
          <p:cNvSpPr txBox="1"/>
          <p:nvPr>
            <p:custDataLst>
              <p:tags r:id="rId26"/>
            </p:custDataLst>
          </p:nvPr>
        </p:nvSpPr>
        <p:spPr>
          <a:xfrm>
            <a:off x="9502140" y="9569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Step 2</a:t>
            </a:r>
          </a:p>
        </p:txBody>
      </p:sp>
      <p:sp>
        <p:nvSpPr>
          <p:cNvPr id="3" name="文本框 2"/>
          <p:cNvSpPr txBox="1"/>
          <p:nvPr>
            <p:custDataLst>
              <p:tags r:id="rId27"/>
            </p:custDataLst>
          </p:nvPr>
        </p:nvSpPr>
        <p:spPr>
          <a:xfrm>
            <a:off x="7824470" y="2963545"/>
            <a:ext cx="9740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baseline="30000">
                <a:ln>
                  <a:solidFill>
                    <a:srgbClr val="578C3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20</a:t>
            </a:r>
            <a:r>
              <a:rPr lang="en-US" altLang="zh-CN">
                <a:ln>
                  <a:solidFill>
                    <a:srgbClr val="578C3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Ne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487535" y="3489960"/>
            <a:ext cx="2364740" cy="658495"/>
          </a:xfrm>
          <a:prstGeom prst="rect">
            <a:avLst/>
          </a:prstGeom>
        </p:spPr>
      </p:pic>
      <p:sp>
        <p:nvSpPr>
          <p:cNvPr id="96" name="文本框 95"/>
          <p:cNvSpPr txBox="1"/>
          <p:nvPr>
            <p:custDataLst>
              <p:tags r:id="rId28"/>
            </p:custDataLst>
          </p:nvPr>
        </p:nvSpPr>
        <p:spPr>
          <a:xfrm>
            <a:off x="1104265" y="6322695"/>
            <a:ext cx="2680970" cy="368300"/>
          </a:xfrm>
          <a:prstGeom prst="rect">
            <a:avLst/>
          </a:prstGeom>
          <a:solidFill>
            <a:srgbClr val="0E498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arXiv: 2511.23293</a:t>
            </a:r>
            <a:endParaRPr lang="en-US" altLang="zh-CN">
              <a:solidFill>
                <a:schemeClr val="bg1"/>
              </a:solidFill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 bldLvl="0" animBg="1"/>
      <p:bldP spid="62" grpId="0"/>
      <p:bldP spid="64" grpId="0"/>
      <p:bldP spid="65" grpId="0"/>
      <p:bldP spid="6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650105" y="4148455"/>
            <a:ext cx="2893060" cy="2318385"/>
          </a:xfrm>
          <a:prstGeom prst="rect">
            <a:avLst/>
          </a:prstGeom>
        </p:spPr>
      </p:pic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361950" y="134823"/>
            <a:ext cx="6464300" cy="5111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sz="40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Heavy-ion collisions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1193780" y="633603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2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840605" y="3733800"/>
            <a:ext cx="2892425" cy="583565"/>
          </a:xfrm>
          <a:prstGeom prst="rect">
            <a:avLst/>
          </a:prstGeom>
        </p:spPr>
      </p:pic>
      <p:cxnSp>
        <p:nvCxnSpPr>
          <p:cNvPr id="15" name="直接连接符 14"/>
          <p:cNvCxnSpPr/>
          <p:nvPr>
            <p:custDataLst>
              <p:tags r:id="rId3"/>
            </p:custDataLst>
          </p:nvPr>
        </p:nvCxnSpPr>
        <p:spPr>
          <a:xfrm>
            <a:off x="8066405" y="3186430"/>
            <a:ext cx="0" cy="327279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4794885" y="3175000"/>
            <a:ext cx="6674485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794250" y="3326130"/>
            <a:ext cx="1024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Shape</a:t>
            </a:r>
          </a:p>
        </p:txBody>
      </p:sp>
      <p:sp>
        <p:nvSpPr>
          <p:cNvPr id="5" name="左右箭头 4"/>
          <p:cNvSpPr/>
          <p:nvPr/>
        </p:nvSpPr>
        <p:spPr>
          <a:xfrm>
            <a:off x="5600700" y="3342005"/>
            <a:ext cx="553720" cy="352425"/>
          </a:xfrm>
          <a:prstGeom prst="left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154420" y="3326130"/>
            <a:ext cx="2057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Anisotropic flow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8279130" y="3733800"/>
            <a:ext cx="3323590" cy="10414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8321675" y="3326130"/>
            <a:ext cx="1024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Size</a:t>
            </a:r>
          </a:p>
        </p:txBody>
      </p:sp>
      <p:sp>
        <p:nvSpPr>
          <p:cNvPr id="13" name="左右箭头 12"/>
          <p:cNvSpPr/>
          <p:nvPr>
            <p:custDataLst>
              <p:tags r:id="rId8"/>
            </p:custDataLst>
          </p:nvPr>
        </p:nvSpPr>
        <p:spPr>
          <a:xfrm>
            <a:off x="9128125" y="3342005"/>
            <a:ext cx="553720" cy="352425"/>
          </a:xfrm>
          <a:prstGeom prst="left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9681845" y="3326130"/>
            <a:ext cx="2894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Transvers momentum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8112760" y="4827270"/>
            <a:ext cx="2974340" cy="197421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939665" y="6390640"/>
            <a:ext cx="30937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/>
              <a:t>PRC 87 (2013) 5, 054901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857740" y="5059680"/>
            <a:ext cx="609600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/>
              <a:t>PRC103 (2021) 2, 024909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618808" y="1509395"/>
            <a:ext cx="3204845" cy="510540"/>
          </a:xfrm>
          <a:prstGeom prst="rect">
            <a:avLst/>
          </a:prstGeom>
        </p:spPr>
      </p:pic>
      <p:pic>
        <p:nvPicPr>
          <p:cNvPr id="22" name="图片 21" descr="cf0131579b39527dedc4fe14b322ae2e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63258" y="4944745"/>
            <a:ext cx="3115945" cy="52578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350520" y="4356100"/>
            <a:ext cx="3741420" cy="59436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14"/>
            </p:custDataLst>
          </p:nvPr>
        </p:nvSpPr>
        <p:spPr>
          <a:xfrm>
            <a:off x="822643" y="3895725"/>
            <a:ext cx="27971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D536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  <a:sym typeface="+mn-ea"/>
              </a:rPr>
              <a:t>Cluster</a:t>
            </a: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77165" y="2089785"/>
            <a:ext cx="3981450" cy="167830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16"/>
            </p:custDataLst>
          </p:nvPr>
        </p:nvSpPr>
        <p:spPr>
          <a:xfrm>
            <a:off x="822643" y="979805"/>
            <a:ext cx="27971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D536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  <a:sym typeface="+mn-ea"/>
              </a:rPr>
              <a:t>Deformation</a:t>
            </a:r>
          </a:p>
        </p:txBody>
      </p:sp>
      <p:pic>
        <p:nvPicPr>
          <p:cNvPr id="73" name="图片 7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4116070" y="1176020"/>
            <a:ext cx="436880" cy="524256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4648200" y="1250950"/>
            <a:ext cx="7392670" cy="1621790"/>
            <a:chOff x="7320" y="1970"/>
            <a:chExt cx="11642" cy="2554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/>
            <a:srcRect b="38414"/>
            <a:stretch>
              <a:fillRect/>
            </a:stretch>
          </p:blipFill>
          <p:spPr>
            <a:xfrm>
              <a:off x="7320" y="1970"/>
              <a:ext cx="11643" cy="2554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10542" y="2098"/>
              <a:ext cx="1336" cy="1559"/>
            </a:xfrm>
            <a:prstGeom prst="rect">
              <a:avLst/>
            </a:prstGeom>
          </p:spPr>
        </p:pic>
      </p:grpSp>
      <p:pic>
        <p:nvPicPr>
          <p:cNvPr id="31" name="图片 30" descr="f818b76af728113faeb680043fad3e4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064895" y="5501005"/>
            <a:ext cx="861695" cy="11652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2118360" y="5337175"/>
            <a:ext cx="1423035" cy="1329055"/>
          </a:xfrm>
          <a:prstGeom prst="rect">
            <a:avLst/>
          </a:prstGeom>
        </p:spPr>
      </p:pic>
      <p:sp>
        <p:nvSpPr>
          <p:cNvPr id="76" name="文本框 75"/>
          <p:cNvSpPr txBox="1"/>
          <p:nvPr>
            <p:custDataLst>
              <p:tags r:id="rId20"/>
            </p:custDataLst>
          </p:nvPr>
        </p:nvSpPr>
        <p:spPr>
          <a:xfrm>
            <a:off x="4552950" y="963930"/>
            <a:ext cx="4578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10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-25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 s 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&lt;&lt;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 rotational time scale 10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-21  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s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22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请勿抄袭搬运！盗版必究！微信DAJU_PPT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49250" y="160020"/>
            <a:ext cx="5113020" cy="52197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cs typeface="Times New Roman Bold" panose="02020503050405090304" charset="0"/>
              </a:rPr>
              <a:t>Deformation</a:t>
            </a:r>
            <a:endParaRPr lang="en-US" altLang="zh-CN" sz="3600" b="1" dirty="0">
              <a:solidFill>
                <a:schemeClr val="bg1"/>
              </a:solidFill>
              <a:latin typeface="Times New Roman Bold" panose="02020503050405090304" charset="0"/>
              <a:cs typeface="Times New Roman Bold" panose="0202050305040509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73980" y="10953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129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Xe+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129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Xe/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208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Pb+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208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Pb:</a:t>
            </a: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045710" y="3557270"/>
            <a:ext cx="6307455" cy="306832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5173980" y="31889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96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Ru+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96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Ru/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96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Zr+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96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Zr:</a:t>
            </a: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rcRect b="490"/>
          <a:stretch>
            <a:fillRect/>
          </a:stretch>
        </p:blipFill>
        <p:spPr>
          <a:xfrm>
            <a:off x="160655" y="1388110"/>
            <a:ext cx="4450080" cy="5033645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5"/>
            </p:custDataLst>
          </p:nvPr>
        </p:nvSpPr>
        <p:spPr>
          <a:xfrm>
            <a:off x="349250" y="10198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"/>
            </a:pP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238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U+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238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U/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</a:rPr>
              <a:t>197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Au+</a:t>
            </a:r>
            <a:r>
              <a:rPr lang="en-US" altLang="zh-CN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197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Au:</a:t>
            </a: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293360" y="1853565"/>
            <a:ext cx="2447925" cy="9448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915" y="3044825"/>
            <a:ext cx="4365625" cy="25527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22895" y="3347720"/>
            <a:ext cx="3430270" cy="613410"/>
          </a:xfrm>
          <a:prstGeom prst="rect">
            <a:avLst/>
          </a:prstGeom>
        </p:spPr>
      </p:pic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11193780" y="633603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3</a:t>
            </a:r>
          </a:p>
        </p:txBody>
      </p:sp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>
            <a:off x="675005" y="1388110"/>
            <a:ext cx="236791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base"/>
            <a:r>
              <a:rPr lang="en-US" altLang="zh-CN" sz="1200" b="0">
                <a:solidFill>
                  <a:srgbClr val="222222"/>
                </a:solidFill>
                <a:latin typeface="Times New Roman" panose="02020503050405090304" pitchFamily="18" charset="0"/>
                <a:ea typeface="-apple-system"/>
                <a:cs typeface="Times New Roman" panose="02020503050405090304" pitchFamily="18" charset="0"/>
              </a:rPr>
              <a:t>Nature, </a:t>
            </a:r>
            <a:r>
              <a:rPr lang="en-US" altLang="zh-CN" sz="1200" b="1" i="0">
                <a:solidFill>
                  <a:srgbClr val="222222"/>
                </a:solidFill>
                <a:latin typeface="Times New Roman" panose="02020503050405090304" pitchFamily="18" charset="0"/>
                <a:ea typeface="-apple-system"/>
                <a:cs typeface="Times New Roman" panose="02020503050405090304" pitchFamily="18" charset="0"/>
              </a:rPr>
              <a:t>635</a:t>
            </a:r>
            <a:r>
              <a:rPr lang="en-US" altLang="zh-CN" sz="1200" b="0" i="0">
                <a:solidFill>
                  <a:srgbClr val="222222"/>
                </a:solidFill>
                <a:latin typeface="Times New Roman" panose="02020503050405090304" pitchFamily="18" charset="0"/>
                <a:ea typeface="-apple-system"/>
                <a:cs typeface="Times New Roman" panose="02020503050405090304" pitchFamily="18" charset="0"/>
              </a:rPr>
              <a:t>, 67–72 (2024)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293360" y="351599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/>
              <a:t>PRL128, 022301(2022);</a:t>
            </a: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10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234680" y="981075"/>
            <a:ext cx="3678555" cy="23348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73980" y="146367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/>
              <a:t>Phys.Rev.Lett. 133 (2024) 192301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299710" y="2846705"/>
            <a:ext cx="3949700" cy="2260600"/>
          </a:xfrm>
          <a:prstGeom prst="rect">
            <a:avLst/>
          </a:prstGeom>
        </p:spPr>
      </p:pic>
      <p:sp>
        <p:nvSpPr>
          <p:cNvPr id="6" name="请勿抄袭搬运！盗版必究！微信DAJU_PPT"/>
          <p:cNvSpPr>
            <a:spLocks noGrp="1"/>
          </p:cNvSpPr>
          <p:nvPr>
            <p:ph type="body" sz="quarter" idx="4294967295"/>
          </p:nvPr>
        </p:nvSpPr>
        <p:spPr>
          <a:xfrm>
            <a:off x="343535" y="125730"/>
            <a:ext cx="4655820" cy="83058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Light-ion collisions</a:t>
            </a: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354330" y="1876425"/>
            <a:ext cx="11628000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2"/>
            </p:custDataLst>
          </p:nvPr>
        </p:nvCxnSpPr>
        <p:spPr>
          <a:xfrm>
            <a:off x="5174615" y="1876425"/>
            <a:ext cx="0" cy="403225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0375" y="2696210"/>
            <a:ext cx="4429760" cy="32486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09600" y="2138998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LHCb</a:t>
            </a:r>
            <a:r>
              <a:rPr lang="zh-CN" altLang="en-US">
                <a:latin typeface="Times New Roman Regular" panose="02020503050405090304" charset="0"/>
                <a:cs typeface="Times New Roman Regular" panose="02020503050405090304" charset="0"/>
              </a:rPr>
              <a:t>：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 Pb+Ne/Pb+Ar</a:t>
            </a:r>
          </a:p>
        </p:txBody>
      </p:sp>
      <p:sp>
        <p:nvSpPr>
          <p:cNvPr id="23" name="上箭头 22"/>
          <p:cNvSpPr/>
          <p:nvPr/>
        </p:nvSpPr>
        <p:spPr>
          <a:xfrm>
            <a:off x="1226185" y="3311525"/>
            <a:ext cx="316865" cy="730885"/>
          </a:xfrm>
          <a:prstGeom prst="upArrow">
            <a:avLst/>
          </a:prstGeom>
          <a:solidFill>
            <a:srgbClr val="2CD0A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5471160" y="2314258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ALICE/ATLAS/CMS</a:t>
            </a:r>
            <a:r>
              <a:rPr lang="zh-CN" altLang="en-US">
                <a:latin typeface="Times New Roman Regular" panose="02020503050405090304" charset="0"/>
                <a:cs typeface="Times New Roman Regular" panose="02020503050405090304" charset="0"/>
              </a:rPr>
              <a:t>：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 Ne+Ne/O+O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71160" y="1981835"/>
            <a:ext cx="36302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1400"/>
              <a:t>2509.06428</a:t>
            </a:r>
            <a:r>
              <a:rPr lang="en-US" altLang="zh-CN" sz="1400"/>
              <a:t>, </a:t>
            </a:r>
            <a:r>
              <a:rPr sz="1400"/>
              <a:t>2509.05171</a:t>
            </a:r>
            <a:r>
              <a:rPr lang="en-US" sz="1400"/>
              <a:t>, </a:t>
            </a:r>
            <a:r>
              <a:rPr lang="zh-CN" sz="1400"/>
              <a:t>2510.02580</a:t>
            </a: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>
            <a:off x="3120390" y="2185670"/>
            <a:ext cx="17697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1400"/>
              <a:t>arXiv:</a:t>
            </a:r>
            <a:r>
              <a:rPr lang="en-US" sz="1400"/>
              <a:t> </a:t>
            </a:r>
            <a:r>
              <a:rPr sz="1400"/>
              <a:t>2509.12399</a:t>
            </a: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658985" y="3663315"/>
            <a:ext cx="2269490" cy="21704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60375" y="6017895"/>
            <a:ext cx="6585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b="1">
                <a:latin typeface="Comic Sans MS Bold" panose="030F0902030302020204" charset="0"/>
                <a:cs typeface="Comic Sans MS Bold" panose="030F0902030302020204" charset="0"/>
              </a:rPr>
              <a:t>Evidence for Bowling-Pin structure of the Ne nucleus.</a:t>
            </a:r>
          </a:p>
        </p:txBody>
      </p:sp>
      <p:sp>
        <p:nvSpPr>
          <p:cNvPr id="34" name="文本框 33"/>
          <p:cNvSpPr txBox="1"/>
          <p:nvPr>
            <p:custDataLst>
              <p:tags r:id="rId7"/>
            </p:custDataLst>
          </p:nvPr>
        </p:nvSpPr>
        <p:spPr>
          <a:xfrm>
            <a:off x="1337945" y="3019425"/>
            <a:ext cx="821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>
                <a:solidFill>
                  <a:srgbClr val="00B05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40</a:t>
            </a:r>
            <a:r>
              <a:rPr lang="zh-CN" altLang="en-US">
                <a:solidFill>
                  <a:srgbClr val="00B05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%</a:t>
            </a:r>
          </a:p>
        </p:txBody>
      </p:sp>
      <p:sp>
        <p:nvSpPr>
          <p:cNvPr id="43" name="文本框 42"/>
          <p:cNvSpPr txBox="1"/>
          <p:nvPr>
            <p:custDataLst>
              <p:tags r:id="rId8"/>
            </p:custDataLst>
          </p:nvPr>
        </p:nvSpPr>
        <p:spPr>
          <a:xfrm>
            <a:off x="10999470" y="6260465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4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38365" y="6002020"/>
            <a:ext cx="4744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Just the general shape！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More details ?</a:t>
            </a: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609600" y="897890"/>
            <a:ext cx="6068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baseline="30000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  <a:sym typeface="+mn-ea"/>
              </a:rPr>
              <a:t>20</a:t>
            </a:r>
            <a:r>
              <a:rPr lang="en-US" altLang="zh-CN" sz="2400" b="1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  <a:sym typeface="+mn-ea"/>
              </a:rPr>
              <a:t>Ne</a:t>
            </a:r>
            <a:r>
              <a:rPr lang="en-US" altLang="zh-CN" sz="2400" b="1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</a:rPr>
              <a:t>	large deformation</a:t>
            </a:r>
          </a:p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</a:rPr>
              <a:t>   or significant cluster structure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775835" y="845185"/>
            <a:ext cx="3923030" cy="882015"/>
            <a:chOff x="7521" y="1331"/>
            <a:chExt cx="6178" cy="138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3"/>
            <a:srcRect t="40317" r="68987" b="44114"/>
            <a:stretch>
              <a:fillRect/>
            </a:stretch>
          </p:blipFill>
          <p:spPr>
            <a:xfrm>
              <a:off x="9483" y="1732"/>
              <a:ext cx="1916" cy="69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4"/>
            <a:srcRect r="74241"/>
            <a:stretch>
              <a:fillRect/>
            </a:stretch>
          </p:blipFill>
          <p:spPr>
            <a:xfrm>
              <a:off x="9483" y="2428"/>
              <a:ext cx="1613" cy="29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3"/>
            <a:srcRect b="93254"/>
            <a:stretch>
              <a:fillRect/>
            </a:stretch>
          </p:blipFill>
          <p:spPr>
            <a:xfrm>
              <a:off x="7521" y="1331"/>
              <a:ext cx="6178" cy="30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/>
            <a:srcRect l="63542"/>
            <a:stretch>
              <a:fillRect/>
            </a:stretch>
          </p:blipFill>
          <p:spPr>
            <a:xfrm>
              <a:off x="11311" y="2425"/>
              <a:ext cx="2283" cy="29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3"/>
            <a:srcRect l="66607" t="40317" r="2380" b="44114"/>
            <a:stretch>
              <a:fillRect/>
            </a:stretch>
          </p:blipFill>
          <p:spPr>
            <a:xfrm>
              <a:off x="11391" y="1732"/>
              <a:ext cx="1916" cy="696"/>
            </a:xfrm>
            <a:prstGeom prst="rect">
              <a:avLst/>
            </a:prstGeom>
          </p:spPr>
        </p:pic>
      </p:grpSp>
      <p:sp>
        <p:nvSpPr>
          <p:cNvPr id="49" name="文本框 48"/>
          <p:cNvSpPr txBox="1"/>
          <p:nvPr>
            <p:custDataLst>
              <p:tags r:id="rId11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  <p:sp>
        <p:nvSpPr>
          <p:cNvPr id="19" name="上箭头 18"/>
          <p:cNvSpPr/>
          <p:nvPr>
            <p:custDataLst>
              <p:tags r:id="rId12"/>
            </p:custDataLst>
          </p:nvPr>
        </p:nvSpPr>
        <p:spPr>
          <a:xfrm>
            <a:off x="5394325" y="4288790"/>
            <a:ext cx="316865" cy="730885"/>
          </a:xfrm>
          <a:prstGeom prst="upArrow">
            <a:avLst/>
          </a:prstGeom>
          <a:solidFill>
            <a:srgbClr val="2CD0A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5459095" y="4651375"/>
            <a:ext cx="821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solidFill>
                  <a:srgbClr val="00B05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1</a:t>
            </a:r>
            <a:r>
              <a:rPr lang="en-US" altLang="zh-CN">
                <a:solidFill>
                  <a:srgbClr val="00B05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0</a:t>
            </a:r>
            <a:r>
              <a:rPr lang="zh-CN" altLang="en-US">
                <a:solidFill>
                  <a:srgbClr val="00B05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%</a:t>
            </a: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769610" y="5071745"/>
            <a:ext cx="3479800" cy="4318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650413" y="2044065"/>
            <a:ext cx="1958340" cy="151892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9249410" y="5739765"/>
            <a:ext cx="29425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/>
              <a:t>Phys.Rev.Lett. 135 (2025) 1, 012302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575425" y="2505075"/>
            <a:ext cx="1473200" cy="1638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00050" y="2424430"/>
            <a:ext cx="2232025" cy="37528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2621915" y="3401060"/>
            <a:ext cx="3010535" cy="258889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810510" y="2149475"/>
            <a:ext cx="3049270" cy="8299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en-US" altLang="zh-CN" sz="1600"/>
              <a:t>Antisymmetrized Molecular Dynamics Model (AMD)</a:t>
            </a:r>
          </a:p>
        </p:txBody>
      </p:sp>
      <p:sp>
        <p:nvSpPr>
          <p:cNvPr id="35" name="右箭头 34"/>
          <p:cNvSpPr/>
          <p:nvPr>
            <p:custDataLst>
              <p:tags r:id="rId4"/>
            </p:custDataLst>
          </p:nvPr>
        </p:nvSpPr>
        <p:spPr>
          <a:xfrm>
            <a:off x="2731770" y="3030220"/>
            <a:ext cx="3164840" cy="443230"/>
          </a:xfrm>
          <a:prstGeom prst="rightArrow">
            <a:avLst>
              <a:gd name="adj1" fmla="val 50000"/>
              <a:gd name="adj2" fmla="val 11275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743835" y="3109595"/>
            <a:ext cx="916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Cluster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4815205" y="3109595"/>
            <a:ext cx="916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Shell</a:t>
            </a: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354330" y="1876425"/>
            <a:ext cx="11628000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5967095" y="1876425"/>
            <a:ext cx="0" cy="442341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074410" y="2006600"/>
            <a:ext cx="3011170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>
                  <a:noFill/>
                </a:ln>
                <a:latin typeface="Times New Roman" panose="02020503050405090304" pitchFamily="18" charset="0"/>
                <a:cs typeface="Times New Roman" panose="02020503050405090304" pitchFamily="18" charset="0"/>
              </a:rPr>
              <a:t>Nonlocalized THSR model</a:t>
            </a: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8105140" y="2479675"/>
            <a:ext cx="3862705" cy="56261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3854450" y="3048000"/>
            <a:ext cx="545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J</a:t>
            </a:r>
            <a:r>
              <a:rPr lang="zh-CN" altLang="en-US" sz="16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</a:rPr>
              <a:t>↑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0452735" y="2947035"/>
            <a:ext cx="1212215" cy="282575"/>
          </a:xfrm>
          <a:prstGeom prst="rect">
            <a:avLst/>
          </a:prstGeom>
        </p:spPr>
      </p:pic>
      <p:sp>
        <p:nvSpPr>
          <p:cNvPr id="5" name="请勿抄袭搬运！盗版必究！微信DAJU_PPT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343535" y="125730"/>
            <a:ext cx="4655820" cy="83058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Clusters in </a:t>
            </a:r>
            <a:r>
              <a:rPr lang="en-US" altLang="zh-CN" sz="3600" b="1" baseline="30000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20</a:t>
            </a: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Ne</a:t>
            </a: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11193780" y="633603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5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281795" y="1926590"/>
            <a:ext cx="270065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/>
              <a:t>Front.Phys. 15 (2020) 14401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9272270" y="2155825"/>
            <a:ext cx="2919730" cy="306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/>
              <a:t>Nature Commun. 14 (2023) 1, 8206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04140" y="2134235"/>
            <a:ext cx="2824480" cy="245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200"/>
              <a:t>Prog.</a:t>
            </a:r>
            <a:r>
              <a:rPr lang="en-US" altLang="zh-CN" sz="1200"/>
              <a:t> </a:t>
            </a:r>
            <a:r>
              <a:rPr lang="zh-CN" altLang="en-US" sz="1200"/>
              <a:t>Theor. Phys. 40, 277 (1968)</a:t>
            </a: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6600190" y="4700270"/>
            <a:ext cx="1504950" cy="1454785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12"/>
            </p:custDataLst>
          </p:nvPr>
        </p:nvSpPr>
        <p:spPr>
          <a:xfrm>
            <a:off x="6301740" y="4405630"/>
            <a:ext cx="20224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Pauli repulsion</a:t>
            </a: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8411210" y="3425825"/>
            <a:ext cx="3670935" cy="2774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609600" y="897890"/>
            <a:ext cx="6068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baseline="30000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  <a:sym typeface="+mn-ea"/>
              </a:rPr>
              <a:t>20</a:t>
            </a:r>
            <a:r>
              <a:rPr lang="en-US" altLang="zh-CN" sz="2400" b="1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  <a:sym typeface="+mn-ea"/>
              </a:rPr>
              <a:t>Ne</a:t>
            </a:r>
            <a:r>
              <a:rPr lang="en-US" altLang="zh-CN" sz="2400" b="1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</a:rPr>
              <a:t>	large deformation</a:t>
            </a:r>
          </a:p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</a:rPr>
              <a:t>   or significant cluster structure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4775835" y="845185"/>
            <a:ext cx="3923030" cy="882015"/>
            <a:chOff x="7521" y="1331"/>
            <a:chExt cx="6178" cy="1389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4"/>
            <a:srcRect t="40317" r="68987" b="44114"/>
            <a:stretch>
              <a:fillRect/>
            </a:stretch>
          </p:blipFill>
          <p:spPr>
            <a:xfrm>
              <a:off x="9483" y="1732"/>
              <a:ext cx="1916" cy="69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5"/>
            <a:srcRect r="74241"/>
            <a:stretch>
              <a:fillRect/>
            </a:stretch>
          </p:blipFill>
          <p:spPr>
            <a:xfrm>
              <a:off x="9483" y="2428"/>
              <a:ext cx="1613" cy="29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/>
            <a:srcRect b="93254"/>
            <a:stretch>
              <a:fillRect/>
            </a:stretch>
          </p:blipFill>
          <p:spPr>
            <a:xfrm>
              <a:off x="7521" y="1331"/>
              <a:ext cx="6178" cy="30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/>
            <a:srcRect l="63542"/>
            <a:stretch>
              <a:fillRect/>
            </a:stretch>
          </p:blipFill>
          <p:spPr>
            <a:xfrm>
              <a:off x="11311" y="2425"/>
              <a:ext cx="2283" cy="292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4"/>
            <a:srcRect l="66607" t="40317" r="2380" b="44114"/>
            <a:stretch>
              <a:fillRect/>
            </a:stretch>
          </p:blipFill>
          <p:spPr>
            <a:xfrm>
              <a:off x="11391" y="1732"/>
              <a:ext cx="1916" cy="696"/>
            </a:xfrm>
            <a:prstGeom prst="rect">
              <a:avLst/>
            </a:prstGeom>
          </p:spPr>
        </p:pic>
      </p:grpSp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  <p:sp>
        <p:nvSpPr>
          <p:cNvPr id="37" name="文本框 36"/>
          <p:cNvSpPr txBox="1"/>
          <p:nvPr>
            <p:custDataLst>
              <p:tags r:id="rId17"/>
            </p:custDataLst>
          </p:nvPr>
        </p:nvSpPr>
        <p:spPr>
          <a:xfrm>
            <a:off x="209550" y="6269355"/>
            <a:ext cx="7429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b="1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20</a:t>
            </a:r>
            <a:r>
              <a:rPr lang="en-US" altLang="zh-CN" b="1">
                <a:latin typeface="Comic Sans MS Regular" panose="030F0902030302020204" charset="0"/>
                <a:cs typeface="Comic Sans MS Regular" panose="030F0902030302020204" charset="0"/>
              </a:rPr>
              <a:t>Ne with </a:t>
            </a:r>
            <a:r>
              <a:rPr lang="en-US" altLang="zh-CN" b="1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localized cluster with a+</a:t>
            </a:r>
            <a:r>
              <a:rPr lang="en-US" altLang="zh-CN" b="1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16</a:t>
            </a:r>
            <a:r>
              <a:rPr lang="en-US" altLang="zh-CN" b="1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O</a:t>
            </a:r>
            <a:r>
              <a:rPr lang="en-US" altLang="zh-CN" b="1">
                <a:latin typeface="Comic Sans MS Regular" panose="030F0902030302020204" charset="0"/>
                <a:cs typeface="Comic Sans MS Regular" panose="030F0902030302020204" charset="0"/>
              </a:rPr>
              <a:t> </a:t>
            </a:r>
          </a:p>
        </p:txBody>
      </p:sp>
      <p:sp>
        <p:nvSpPr>
          <p:cNvPr id="40" name="文本框 39"/>
          <p:cNvSpPr txBox="1"/>
          <p:nvPr>
            <p:custDataLst>
              <p:tags r:id="rId18"/>
            </p:custDataLst>
          </p:nvPr>
        </p:nvSpPr>
        <p:spPr>
          <a:xfrm>
            <a:off x="5732145" y="6269355"/>
            <a:ext cx="7429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b="1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Or 	</a:t>
            </a:r>
            <a:r>
              <a:rPr lang="en-US" altLang="zh-CN" b="1">
                <a:latin typeface="Comic Sans MS Regular" panose="030F0902030302020204" charset="0"/>
                <a:cs typeface="Comic Sans MS Regular" panose="030F0902030302020204" charset="0"/>
              </a:rPr>
              <a:t>with non</a:t>
            </a:r>
            <a:r>
              <a:rPr lang="en-US" altLang="zh-CN" b="1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localized cluster with 5-alpha</a:t>
            </a:r>
            <a:endParaRPr lang="en-US" altLang="zh-CN" b="1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814070" y="2168525"/>
            <a:ext cx="4775835" cy="44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1600"/>
              <a:t>Algebraic Collective Model (ACM)</a:t>
            </a:r>
            <a:endParaRPr lang="zh-CN" altLang="en-US" sz="1600"/>
          </a:p>
        </p:txBody>
      </p:sp>
      <p:sp>
        <p:nvSpPr>
          <p:cNvPr id="3" name="文本框 2"/>
          <p:cNvSpPr txBox="1"/>
          <p:nvPr/>
        </p:nvSpPr>
        <p:spPr>
          <a:xfrm>
            <a:off x="2743835" y="3109595"/>
            <a:ext cx="916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Cluster</a:t>
            </a: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354330" y="1876425"/>
            <a:ext cx="11628000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1"/>
            </p:custDataLst>
          </p:nvPr>
        </p:nvCxnSpPr>
        <p:spPr>
          <a:xfrm>
            <a:off x="5967095" y="1876425"/>
            <a:ext cx="0" cy="442341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074410" y="2155190"/>
            <a:ext cx="3011170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>
                <a:ln>
                  <a:noFill/>
                </a:ln>
                <a:latin typeface="Times New Roman" panose="02020503050405090304" pitchFamily="18" charset="0"/>
                <a:cs typeface="Times New Roman" panose="02020503050405090304" pitchFamily="18" charset="0"/>
              </a:rPr>
              <a:t>Energy-density functionals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854450" y="3048000"/>
            <a:ext cx="545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J</a:t>
            </a:r>
            <a:r>
              <a:rPr lang="zh-CN" altLang="en-US" sz="16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</a:rPr>
              <a:t>↑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5" name="请勿抄袭搬运！盗版必究！微信DAJU_PPT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43535" y="125730"/>
            <a:ext cx="4655820" cy="83058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Clusters in </a:t>
            </a:r>
            <a:r>
              <a:rPr lang="en-US" altLang="zh-CN" sz="3600" b="1" baseline="30000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20</a:t>
            </a: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Ne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09550" y="6257290"/>
            <a:ext cx="7429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b="1">
                <a:latin typeface="Comic Sans MS Regular" panose="030F0902030302020204" charset="0"/>
                <a:cs typeface="Comic Sans MS Regular" panose="030F0902030302020204" charset="0"/>
              </a:rPr>
              <a:t>Evidence of </a:t>
            </a:r>
            <a:r>
              <a:rPr lang="en-US" altLang="zh-CN" b="1" baseline="30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20</a:t>
            </a:r>
            <a:r>
              <a:rPr lang="en-US" altLang="zh-CN" b="1">
                <a:latin typeface="Comic Sans MS Regular" panose="030F0902030302020204" charset="0"/>
                <a:cs typeface="Comic Sans MS Regular" panose="030F0902030302020204" charset="0"/>
              </a:rPr>
              <a:t>Ne with D</a:t>
            </a:r>
            <a:r>
              <a:rPr lang="en-US" altLang="zh-CN" b="1" baseline="-25000">
                <a:latin typeface="Comic Sans MS Regular" panose="030F0902030302020204" charset="0"/>
                <a:cs typeface="Comic Sans MS Regular" panose="030F0902030302020204" charset="0"/>
              </a:rPr>
              <a:t>3h</a:t>
            </a:r>
            <a:r>
              <a:rPr lang="en-US" altLang="zh-CN" b="1">
                <a:latin typeface="Comic Sans MS Regular" panose="030F0902030302020204" charset="0"/>
                <a:cs typeface="Comic Sans MS Regular" panose="030F0902030302020204" charset="0"/>
              </a:rPr>
              <a:t> symmtery</a:t>
            </a: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11193780" y="633603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6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789748" y="1922145"/>
            <a:ext cx="2824480" cy="245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sz="1200"/>
              <a:t>Nucl.Phys.A 1006 (2021) 122077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09600" y="897890"/>
            <a:ext cx="6068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baseline="30000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  <a:sym typeface="+mn-ea"/>
              </a:rPr>
              <a:t>20</a:t>
            </a:r>
            <a:r>
              <a:rPr lang="en-US" altLang="zh-CN" sz="2400" b="1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  <a:sym typeface="+mn-ea"/>
              </a:rPr>
              <a:t>Ne</a:t>
            </a:r>
            <a:r>
              <a:rPr lang="en-US" altLang="zh-CN" sz="2400" b="1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</a:rPr>
              <a:t>	large deformation</a:t>
            </a:r>
          </a:p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rgbClr val="D53632"/>
                </a:solidFill>
                <a:latin typeface="Comic Sans MS Bold" panose="030F0902030302020204" charset="0"/>
                <a:ea typeface="楷体" pitchFamily="49" charset="-122"/>
                <a:cs typeface="Comic Sans MS Bold" panose="030F0902030302020204" charset="0"/>
              </a:rPr>
              <a:t>   or significant cluster structure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4775835" y="845185"/>
            <a:ext cx="3923030" cy="882015"/>
            <a:chOff x="7521" y="1331"/>
            <a:chExt cx="6178" cy="1389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/>
            <a:srcRect t="40317" r="68987" b="44114"/>
            <a:stretch>
              <a:fillRect/>
            </a:stretch>
          </p:blipFill>
          <p:spPr>
            <a:xfrm>
              <a:off x="9483" y="1732"/>
              <a:ext cx="1916" cy="69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/>
            <a:srcRect r="74241"/>
            <a:stretch>
              <a:fillRect/>
            </a:stretch>
          </p:blipFill>
          <p:spPr>
            <a:xfrm>
              <a:off x="9483" y="2428"/>
              <a:ext cx="1613" cy="29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/>
            <a:srcRect b="93254"/>
            <a:stretch>
              <a:fillRect/>
            </a:stretch>
          </p:blipFill>
          <p:spPr>
            <a:xfrm>
              <a:off x="7521" y="1331"/>
              <a:ext cx="6178" cy="30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/>
            <a:srcRect l="63542"/>
            <a:stretch>
              <a:fillRect/>
            </a:stretch>
          </p:blipFill>
          <p:spPr>
            <a:xfrm>
              <a:off x="11311" y="2425"/>
              <a:ext cx="2283" cy="292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8"/>
            <a:srcRect l="66607" t="40317" r="2380" b="44114"/>
            <a:stretch>
              <a:fillRect/>
            </a:stretch>
          </p:blipFill>
          <p:spPr>
            <a:xfrm>
              <a:off x="11391" y="1732"/>
              <a:ext cx="1916" cy="696"/>
            </a:xfrm>
            <a:prstGeom prst="rect">
              <a:avLst/>
            </a:prstGeom>
          </p:spPr>
        </p:pic>
      </p:grpSp>
      <p:sp>
        <p:nvSpPr>
          <p:cNvPr id="49" name="文本框 48"/>
          <p:cNvSpPr txBox="1"/>
          <p:nvPr>
            <p:custDataLst>
              <p:tags r:id="rId6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631440" y="2796540"/>
            <a:ext cx="3138805" cy="30467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434340" y="2882900"/>
            <a:ext cx="2197100" cy="27743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188710" y="3179445"/>
            <a:ext cx="5902325" cy="25006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223635" y="2954020"/>
            <a:ext cx="28244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/>
              <a:t> relativistic functional </a:t>
            </a:r>
            <a:r>
              <a:rPr lang="zh-CN" altLang="en-US" sz="1200" b="1"/>
              <a:t>DD-ME2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464675" y="2953385"/>
            <a:ext cx="34251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/>
              <a:t>non-relativistic </a:t>
            </a:r>
            <a:r>
              <a:rPr lang="zh-CN" altLang="en-US" sz="1200" b="1"/>
              <a:t>Skyrme SLy4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192895" y="2179320"/>
            <a:ext cx="27552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400"/>
              <a:t>Nature 487 (2012) 341-344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>
            <p:custDataLst>
              <p:tags r:id="rId1"/>
            </p:custDataLst>
          </p:nvPr>
        </p:nvSpPr>
        <p:spPr>
          <a:xfrm>
            <a:off x="2907030" y="2165985"/>
            <a:ext cx="2167255" cy="3764915"/>
          </a:xfrm>
          <a:prstGeom prst="rect">
            <a:avLst/>
          </a:prstGeom>
          <a:noFill/>
          <a:ln w="28575">
            <a:solidFill>
              <a:srgbClr val="E54F4F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endParaRPr lang="en-US" altLang="zh-CN">
              <a:ln>
                <a:solidFill>
                  <a:srgbClr val="E54F4F"/>
                </a:solidFill>
              </a:ln>
              <a:solidFill>
                <a:srgbClr val="E54F4F"/>
              </a:solidFill>
              <a:effectLst/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69" name="右箭头 68"/>
          <p:cNvSpPr/>
          <p:nvPr>
            <p:custDataLst>
              <p:tags r:id="rId2"/>
            </p:custDataLst>
          </p:nvPr>
        </p:nvSpPr>
        <p:spPr>
          <a:xfrm rot="5400000">
            <a:off x="3510280" y="3710305"/>
            <a:ext cx="854075" cy="1075055"/>
          </a:xfrm>
          <a:prstGeom prst="rightArrow">
            <a:avLst/>
          </a:prstGeom>
          <a:solidFill>
            <a:schemeClr val="bg2">
              <a:lumMod val="85000"/>
            </a:schemeClr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90110" y="1171575"/>
            <a:ext cx="1238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(D</a:t>
            </a:r>
            <a:r>
              <a:rPr lang="en-US" altLang="zh-CN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2</a:t>
            </a:r>
            <a:r>
              <a:rPr lang="en-US" altLang="zh-CN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&gt;D</a:t>
            </a:r>
            <a:r>
              <a:rPr lang="en-US" altLang="zh-CN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1</a:t>
            </a:r>
            <a:r>
              <a:rPr lang="en-US" altLang="zh-CN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/3)</a:t>
            </a:r>
            <a:endParaRPr lang="en-US" altLang="zh-CN" b="1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941685" y="631317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7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7393305" y="2044700"/>
            <a:ext cx="3759200" cy="391922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5607050" y="4954270"/>
            <a:ext cx="1786255" cy="608965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>
                <a:ln>
                  <a:solidFill>
                    <a:srgbClr val="578C30"/>
                  </a:solidFill>
                </a:ln>
                <a:solidFill>
                  <a:srgbClr val="578C3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Shell model</a:t>
            </a:r>
          </a:p>
          <a:p>
            <a:pPr algn="ctr"/>
            <a:r>
              <a:rPr lang="en-US" altLang="zh-CN">
                <a:ln>
                  <a:solidFill>
                    <a:srgbClr val="578C30"/>
                  </a:solidFill>
                </a:ln>
                <a:solidFill>
                  <a:srgbClr val="578C3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(Spherical)</a:t>
            </a:r>
          </a:p>
        </p:txBody>
      </p:sp>
      <p:cxnSp>
        <p:nvCxnSpPr>
          <p:cNvPr id="18" name="直接连接符 17"/>
          <p:cNvCxnSpPr>
            <a:stCxn id="16" idx="3"/>
          </p:cNvCxnSpPr>
          <p:nvPr>
            <p:custDataLst>
              <p:tags r:id="rId5"/>
            </p:custDataLst>
          </p:nvPr>
        </p:nvCxnSpPr>
        <p:spPr>
          <a:xfrm flipV="1">
            <a:off x="7393305" y="5128895"/>
            <a:ext cx="452755" cy="130175"/>
          </a:xfrm>
          <a:prstGeom prst="line">
            <a:avLst/>
          </a:prstGeom>
          <a:ln w="57150">
            <a:solidFill>
              <a:srgbClr val="92D050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5277485" y="2124075"/>
            <a:ext cx="2002155" cy="770890"/>
          </a:xfrm>
          <a:prstGeom prst="rect">
            <a:avLst/>
          </a:prstGeom>
          <a:noFill/>
          <a:ln w="28575">
            <a:solidFill>
              <a:srgbClr val="E54F4F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>
                <a:ln>
                  <a:solidFill>
                    <a:srgbClr val="E54F4F"/>
                  </a:solidFill>
                </a:ln>
                <a:solidFill>
                  <a:srgbClr val="E54F4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AMD model</a:t>
            </a:r>
          </a:p>
          <a:p>
            <a:pPr algn="ctr"/>
            <a:r>
              <a:rPr lang="en-US" altLang="zh-CN">
                <a:ln>
                  <a:solidFill>
                    <a:srgbClr val="E54F4F"/>
                  </a:solidFill>
                </a:ln>
                <a:solidFill>
                  <a:srgbClr val="E54F4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(localized </a:t>
            </a:r>
          </a:p>
          <a:p>
            <a:pPr algn="ctr"/>
            <a:r>
              <a:rPr lang="en-US" altLang="zh-CN">
                <a:ln>
                  <a:solidFill>
                    <a:srgbClr val="E54F4F"/>
                  </a:solidFill>
                </a:ln>
                <a:solidFill>
                  <a:srgbClr val="E54F4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two-cluster)</a:t>
            </a:r>
          </a:p>
        </p:txBody>
      </p:sp>
      <p:cxnSp>
        <p:nvCxnSpPr>
          <p:cNvPr id="27" name="直接连接符 26"/>
          <p:cNvCxnSpPr/>
          <p:nvPr>
            <p:custDataLst>
              <p:tags r:id="rId7"/>
            </p:custDataLst>
          </p:nvPr>
        </p:nvCxnSpPr>
        <p:spPr>
          <a:xfrm>
            <a:off x="7297420" y="2509520"/>
            <a:ext cx="545465" cy="635"/>
          </a:xfrm>
          <a:prstGeom prst="line">
            <a:avLst/>
          </a:prstGeom>
          <a:ln w="57150">
            <a:solidFill>
              <a:srgbClr val="E54F4F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10078720" y="1146175"/>
            <a:ext cx="2001520" cy="688975"/>
          </a:xfrm>
          <a:prstGeom prst="rect">
            <a:avLst/>
          </a:prstGeom>
          <a:noFill/>
          <a:ln w="28575">
            <a:solidFill>
              <a:srgbClr val="00B2FF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>
                <a:ln>
                  <a:solidFill>
                    <a:srgbClr val="00B2FF"/>
                  </a:solidFill>
                </a:ln>
                <a:solidFill>
                  <a:srgbClr val="00B2F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Loose and nonlocalized-like</a:t>
            </a:r>
          </a:p>
        </p:txBody>
      </p:sp>
      <p:cxnSp>
        <p:nvCxnSpPr>
          <p:cNvPr id="30" name="直接连接符 29"/>
          <p:cNvCxnSpPr/>
          <p:nvPr>
            <p:custDataLst>
              <p:tags r:id="rId9"/>
            </p:custDataLst>
          </p:nvPr>
        </p:nvCxnSpPr>
        <p:spPr>
          <a:xfrm flipH="1">
            <a:off x="10764520" y="1911985"/>
            <a:ext cx="333375" cy="537845"/>
          </a:xfrm>
          <a:prstGeom prst="line">
            <a:avLst/>
          </a:prstGeom>
          <a:ln w="57150">
            <a:solidFill>
              <a:srgbClr val="00B2FF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7393940" y="1171575"/>
            <a:ext cx="2087245" cy="52197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 b="1">
                <a:solidFill>
                  <a:schemeClr val="tx1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Clusters with </a:t>
            </a:r>
          </a:p>
          <a:p>
            <a:pPr algn="ctr"/>
            <a:r>
              <a:rPr lang="en-US" altLang="zh-CN" b="1">
                <a:solidFill>
                  <a:schemeClr val="tx1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D</a:t>
            </a:r>
            <a:r>
              <a:rPr lang="en-US" altLang="zh-CN" b="1" baseline="-25000">
                <a:solidFill>
                  <a:schemeClr val="tx1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3h</a:t>
            </a:r>
            <a:r>
              <a:rPr lang="en-US" altLang="zh-CN" b="1">
                <a:solidFill>
                  <a:schemeClr val="tx1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 symmtry</a:t>
            </a:r>
          </a:p>
        </p:txBody>
      </p:sp>
      <p:cxnSp>
        <p:nvCxnSpPr>
          <p:cNvPr id="34" name="直接连接符 33"/>
          <p:cNvCxnSpPr/>
          <p:nvPr>
            <p:custDataLst>
              <p:tags r:id="rId11"/>
            </p:custDataLst>
          </p:nvPr>
        </p:nvCxnSpPr>
        <p:spPr>
          <a:xfrm>
            <a:off x="8847455" y="1747520"/>
            <a:ext cx="503555" cy="668655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5" name="图片 3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272415" y="2832735"/>
            <a:ext cx="2457450" cy="2296160"/>
          </a:xfrm>
          <a:prstGeom prst="rect">
            <a:avLst/>
          </a:prstGeom>
        </p:spPr>
      </p:pic>
      <p:sp>
        <p:nvSpPr>
          <p:cNvPr id="5" name="请勿抄袭搬运！盗版必究！微信DAJU_PPT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343535" y="125730"/>
            <a:ext cx="4655820" cy="83058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Clusters in </a:t>
            </a:r>
            <a:r>
              <a:rPr lang="en-US" altLang="zh-CN" sz="3600" b="1" baseline="30000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20</a:t>
            </a: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Ne</a:t>
            </a: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644525" y="5930900"/>
            <a:ext cx="7429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Tx/>
              <a:buSzTx/>
              <a:buFont typeface="Wingdings" panose="05000000000000000000" charset="0"/>
              <a:buChar char=""/>
            </a:pPr>
            <a:r>
              <a:rPr lang="en-US" altLang="zh-CN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How to estimate the systematic error of the theoretical model？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15035" y="6269990"/>
            <a:ext cx="9878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all parameters : </a:t>
            </a:r>
            <a:r>
              <a:rPr lang="en-US" altLang="zh-CN" sz="2000" b="1"/>
              <a:t>D</a:t>
            </a:r>
            <a:r>
              <a:rPr lang="en-US" altLang="zh-CN" sz="2000" b="1" baseline="-25000"/>
              <a:t>1</a:t>
            </a:r>
            <a:r>
              <a:rPr lang="en-US" altLang="zh-CN" sz="2000" b="1"/>
              <a:t> D</a:t>
            </a:r>
            <a:r>
              <a:rPr lang="en-US" altLang="zh-CN" sz="2000" b="1" baseline="-25000"/>
              <a:t>2</a:t>
            </a:r>
            <a:r>
              <a:rPr lang="en-US" altLang="zh-CN" sz="1600"/>
              <a:t>(local structural parameters) and </a:t>
            </a:r>
            <a:r>
              <a:rPr lang="en-US" altLang="zh-CN" sz="2000" b="1"/>
              <a:t>b</a:t>
            </a:r>
            <a:r>
              <a:rPr lang="en-US" altLang="zh-CN" sz="1600"/>
              <a:t> (harmonic oscillator size parameter)</a:t>
            </a:r>
          </a:p>
        </p:txBody>
      </p: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644525" y="1021080"/>
            <a:ext cx="432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Two parameters: D</a:t>
            </a:r>
            <a:r>
              <a:rPr lang="en-US" altLang="zh-CN" sz="2400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1</a:t>
            </a:r>
            <a:r>
              <a:rPr lang="en-US" altLang="zh-CN" sz="24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 and D</a:t>
            </a:r>
            <a:r>
              <a:rPr lang="en-US" altLang="zh-CN" sz="2400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857250" y="1546225"/>
                <a:ext cx="3982085" cy="45275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en-US" altLang="zh-CN" sz="2000" i="1">
                    <a:ln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/>
                    <a:latin typeface="Comic Sans MS" panose="030F0902030302020204" charset="0"/>
                    <a:cs typeface="Comic Sans MS" panose="030F0902030302020204" charset="0"/>
                  </a:rPr>
                  <a:t>frozen</a:t>
                </a:r>
                <a:r>
                  <a:rPr lang="en-US" altLang="zh-CN" sz="2000">
                    <a:ln>
                      <a:solidFill>
                        <a:sysClr val="windowText" lastClr="000000"/>
                      </a:solidFill>
                    </a:ln>
                    <a:effectLst/>
                    <a:latin typeface="Comic Sans MS Regular" panose="030F0902030302020204" charset="0"/>
                    <a:cs typeface="Comic Sans MS Regular" panose="030F090203030202020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Cambria Math" panose="02040503050406030204" pitchFamily="18" charset="0"/>
                        <a:cs typeface="Comic Sans MS Regular" panose="030F0902030302020204" charset="0"/>
                      </a:rPr>
                      <m:t>𝛼</m:t>
                    </m:r>
                  </m:oMath>
                </a14:m>
                <a:r>
                  <a:rPr lang="en-US" altLang="zh-CN" sz="2000">
                    <a:ln>
                      <a:solidFill>
                        <a:sysClr val="windowText" lastClr="000000"/>
                      </a:solidFill>
                    </a:ln>
                    <a:effectLst/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 + core (tetrahedron)</a:t>
                </a: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6"/>
                </p:custDataLst>
              </p:nvPr>
            </p:nvSpPr>
            <p:spPr>
              <a:xfrm>
                <a:off x="857250" y="1546225"/>
                <a:ext cx="3982085" cy="452755"/>
              </a:xfrm>
              <a:prstGeom prst="rect">
                <a:avLst/>
              </a:prstGeom>
              <a:blipFill rotWithShape="1"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/>
          <p:cNvSpPr txBox="1"/>
          <p:nvPr/>
        </p:nvSpPr>
        <p:spPr>
          <a:xfrm>
            <a:off x="5889625" y="2985770"/>
            <a:ext cx="777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</a:t>
            </a:r>
            <a:r>
              <a:rPr lang="en-US" altLang="zh-CN" baseline="-250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</a:t>
            </a:r>
            <a:r>
              <a:rPr lang="en-US" altLang="zh-CN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-&gt;0</a:t>
            </a:r>
          </a:p>
        </p:txBody>
      </p:sp>
      <p:sp>
        <p:nvSpPr>
          <p:cNvPr id="23" name="文本框 22"/>
          <p:cNvSpPr txBox="1"/>
          <p:nvPr>
            <p:custDataLst>
              <p:tags r:id="rId17"/>
            </p:custDataLst>
          </p:nvPr>
        </p:nvSpPr>
        <p:spPr>
          <a:xfrm>
            <a:off x="5607050" y="4521835"/>
            <a:ext cx="777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>
                  <a:solidFill>
                    <a:srgbClr val="578C30"/>
                  </a:solidFill>
                </a:ln>
                <a:solidFill>
                  <a:srgbClr val="578C3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</a:t>
            </a:r>
            <a:r>
              <a:rPr lang="en-US" altLang="zh-CN" baseline="-25000">
                <a:ln>
                  <a:solidFill>
                    <a:srgbClr val="578C30"/>
                  </a:solidFill>
                </a:ln>
                <a:solidFill>
                  <a:srgbClr val="578C3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</a:t>
            </a:r>
            <a:r>
              <a:rPr lang="en-US" altLang="zh-CN">
                <a:ln>
                  <a:solidFill>
                    <a:srgbClr val="578C30"/>
                  </a:solidFill>
                </a:ln>
                <a:solidFill>
                  <a:srgbClr val="578C3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-&gt;0</a:t>
            </a:r>
          </a:p>
        </p:txBody>
      </p:sp>
      <p:sp>
        <p:nvSpPr>
          <p:cNvPr id="24" name="文本框 23"/>
          <p:cNvSpPr txBox="1"/>
          <p:nvPr>
            <p:custDataLst>
              <p:tags r:id="rId18"/>
            </p:custDataLst>
          </p:nvPr>
        </p:nvSpPr>
        <p:spPr>
          <a:xfrm>
            <a:off x="6499860" y="4521835"/>
            <a:ext cx="777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>
                  <a:solidFill>
                    <a:srgbClr val="578C30"/>
                  </a:solidFill>
                </a:ln>
                <a:solidFill>
                  <a:srgbClr val="578C3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</a:t>
            </a:r>
            <a:r>
              <a:rPr lang="en-US" altLang="zh-CN" baseline="-25000">
                <a:ln>
                  <a:solidFill>
                    <a:srgbClr val="578C30"/>
                  </a:solidFill>
                </a:ln>
                <a:solidFill>
                  <a:srgbClr val="578C3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</a:t>
            </a:r>
            <a:r>
              <a:rPr lang="en-US" altLang="zh-CN">
                <a:ln>
                  <a:solidFill>
                    <a:srgbClr val="578C30"/>
                  </a:solidFill>
                </a:ln>
                <a:solidFill>
                  <a:srgbClr val="578C3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-&gt;0</a:t>
            </a:r>
          </a:p>
        </p:txBody>
      </p:sp>
      <p:sp>
        <p:nvSpPr>
          <p:cNvPr id="26" name="文本框 25"/>
          <p:cNvSpPr txBox="1"/>
          <p:nvPr>
            <p:custDataLst>
              <p:tags r:id="rId19"/>
            </p:custDataLst>
          </p:nvPr>
        </p:nvSpPr>
        <p:spPr>
          <a:xfrm>
            <a:off x="4839335" y="1824355"/>
            <a:ext cx="2824480" cy="245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200"/>
              <a:t>Prog.</a:t>
            </a:r>
            <a:r>
              <a:rPr lang="en-US" altLang="zh-CN" sz="1200"/>
              <a:t> </a:t>
            </a:r>
            <a:r>
              <a:rPr lang="zh-CN" altLang="en-US" sz="1200"/>
              <a:t>Theor. Phys. 40, 277 (1968)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007225" y="875030"/>
            <a:ext cx="3050540" cy="269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/>
              <a:t>Nucl. Phys. A 1006, 122077</a:t>
            </a:r>
            <a:r>
              <a:rPr lang="en-US" altLang="zh-CN" sz="1200"/>
              <a:t> </a:t>
            </a:r>
            <a:r>
              <a:rPr lang="zh-CN" altLang="en-US" sz="1200"/>
              <a:t>(2021)</a:t>
            </a:r>
          </a:p>
        </p:txBody>
      </p:sp>
      <p:sp>
        <p:nvSpPr>
          <p:cNvPr id="36" name="文本框 35"/>
          <p:cNvSpPr txBox="1"/>
          <p:nvPr>
            <p:custDataLst>
              <p:tags r:id="rId20"/>
            </p:custDataLst>
          </p:nvPr>
        </p:nvSpPr>
        <p:spPr>
          <a:xfrm>
            <a:off x="9888855" y="861060"/>
            <a:ext cx="270065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/>
              <a:t>Front.Phys. 15 (2020) 14401</a:t>
            </a:r>
          </a:p>
        </p:txBody>
      </p:sp>
      <p:sp>
        <p:nvSpPr>
          <p:cNvPr id="38" name="椭圆 37"/>
          <p:cNvSpPr/>
          <p:nvPr>
            <p:custDataLst>
              <p:tags r:id="rId21"/>
            </p:custDataLst>
          </p:nvPr>
        </p:nvSpPr>
        <p:spPr>
          <a:xfrm>
            <a:off x="3197225" y="2710180"/>
            <a:ext cx="695325" cy="66929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2"/>
            </p:custDataLst>
          </p:nvPr>
        </p:nvSpPr>
        <p:spPr>
          <a:xfrm>
            <a:off x="3548380" y="4051935"/>
            <a:ext cx="777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</a:t>
            </a:r>
            <a:r>
              <a:rPr lang="en-US" altLang="zh-CN" baseline="-250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</a:t>
            </a:r>
            <a:r>
              <a:rPr lang="en-US" altLang="zh-CN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-&gt;0</a:t>
            </a:r>
          </a:p>
        </p:txBody>
      </p:sp>
      <p:sp>
        <p:nvSpPr>
          <p:cNvPr id="42" name="椭圆 41"/>
          <p:cNvSpPr/>
          <p:nvPr>
            <p:custDataLst>
              <p:tags r:id="rId23"/>
            </p:custDataLst>
          </p:nvPr>
        </p:nvSpPr>
        <p:spPr>
          <a:xfrm>
            <a:off x="3518535" y="2316480"/>
            <a:ext cx="695325" cy="66929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>
            <p:custDataLst>
              <p:tags r:id="rId24"/>
            </p:custDataLst>
          </p:nvPr>
        </p:nvSpPr>
        <p:spPr>
          <a:xfrm>
            <a:off x="3602355" y="3114675"/>
            <a:ext cx="695325" cy="66929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>
            <p:custDataLst>
              <p:tags r:id="rId25"/>
            </p:custDataLst>
          </p:nvPr>
        </p:nvSpPr>
        <p:spPr>
          <a:xfrm>
            <a:off x="3892550" y="2684780"/>
            <a:ext cx="695325" cy="66929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>
            <p:custDataLst>
              <p:tags r:id="rId26"/>
            </p:custDataLst>
          </p:nvPr>
        </p:nvSpPr>
        <p:spPr>
          <a:xfrm>
            <a:off x="2907030" y="4608195"/>
            <a:ext cx="695325" cy="66929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>
            <p:custDataLst>
              <p:tags r:id="rId27"/>
            </p:custDataLst>
          </p:nvPr>
        </p:nvSpPr>
        <p:spPr>
          <a:xfrm>
            <a:off x="3923665" y="4501515"/>
            <a:ext cx="1075690" cy="1102995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>
            <p:custDataLst>
              <p:tags r:id="rId28"/>
            </p:custDataLst>
          </p:nvPr>
        </p:nvSpPr>
        <p:spPr>
          <a:xfrm>
            <a:off x="4114165" y="4523105"/>
            <a:ext cx="695325" cy="66929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>
            <p:custDataLst>
              <p:tags r:id="rId29"/>
            </p:custDataLst>
          </p:nvPr>
        </p:nvSpPr>
        <p:spPr>
          <a:xfrm>
            <a:off x="3949065" y="4692650"/>
            <a:ext cx="695325" cy="66929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>
            <p:custDataLst>
              <p:tags r:id="rId30"/>
            </p:custDataLst>
          </p:nvPr>
        </p:nvSpPr>
        <p:spPr>
          <a:xfrm>
            <a:off x="4267835" y="4718685"/>
            <a:ext cx="695325" cy="66929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>
            <p:custDataLst>
              <p:tags r:id="rId31"/>
            </p:custDataLst>
          </p:nvPr>
        </p:nvSpPr>
        <p:spPr>
          <a:xfrm>
            <a:off x="4114165" y="4933950"/>
            <a:ext cx="695325" cy="66929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>
            <p:custDataLst>
              <p:tags r:id="rId32"/>
            </p:custDataLst>
          </p:nvPr>
        </p:nvSpPr>
        <p:spPr>
          <a:xfrm>
            <a:off x="3816985" y="2588895"/>
            <a:ext cx="75565" cy="7556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>
            <p:custDataLst>
              <p:tags r:id="rId33"/>
            </p:custDataLst>
          </p:nvPr>
        </p:nvSpPr>
        <p:spPr>
          <a:xfrm>
            <a:off x="3495040" y="3001010"/>
            <a:ext cx="75565" cy="7556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>
            <p:custDataLst>
              <p:tags r:id="rId34"/>
            </p:custDataLst>
          </p:nvPr>
        </p:nvSpPr>
        <p:spPr>
          <a:xfrm>
            <a:off x="4192270" y="2985770"/>
            <a:ext cx="75565" cy="7556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>
            <p:custDataLst>
              <p:tags r:id="rId35"/>
            </p:custDataLst>
          </p:nvPr>
        </p:nvSpPr>
        <p:spPr>
          <a:xfrm>
            <a:off x="3903345" y="3411855"/>
            <a:ext cx="75565" cy="7556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>
            <p:custDataLst>
              <p:tags r:id="rId36"/>
            </p:custDataLst>
          </p:nvPr>
        </p:nvSpPr>
        <p:spPr>
          <a:xfrm>
            <a:off x="3216910" y="4890135"/>
            <a:ext cx="75565" cy="7556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>
            <p:custDataLst>
              <p:tags r:id="rId37"/>
            </p:custDataLst>
          </p:nvPr>
        </p:nvSpPr>
        <p:spPr>
          <a:xfrm>
            <a:off x="4424045" y="5015865"/>
            <a:ext cx="75565" cy="7556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>
            <p:custDataLst>
              <p:tags r:id="rId38"/>
            </p:custDataLst>
          </p:nvPr>
        </p:nvSpPr>
        <p:spPr>
          <a:xfrm>
            <a:off x="3570605" y="5603240"/>
            <a:ext cx="17373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latin typeface="Comic Sans MS Regular" panose="030F0902030302020204" charset="0"/>
                <a:cs typeface="Comic Sans MS Regular" panose="030F0902030302020204" charset="0"/>
              </a:rPr>
              <a:t>Pauli repulsion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3119755" y="5192395"/>
            <a:ext cx="859155" cy="608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/>
              <a:t>❌</a:t>
            </a: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0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29210" y="2251075"/>
            <a:ext cx="2824480" cy="39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4690110" y="2983230"/>
            <a:ext cx="1870710" cy="1925955"/>
          </a:xfrm>
          <a:prstGeom prst="rect">
            <a:avLst/>
          </a:prstGeom>
          <a:noFill/>
          <a:ln w="6350">
            <a:solidFill>
              <a:srgbClr val="E54F4F"/>
            </a:solidFill>
            <a:prstDash val="solid"/>
          </a:ln>
        </p:spPr>
        <p:txBody>
          <a:bodyPr wrap="square" rtlCol="0" anchor="ctr" anchorCtr="0">
            <a:noAutofit/>
          </a:bodyPr>
          <a:lstStyle/>
          <a:p>
            <a:pPr algn="ctr"/>
            <a:endParaRPr lang="en-US" altLang="zh-CN">
              <a:ln>
                <a:solidFill>
                  <a:srgbClr val="E54F4F"/>
                </a:solidFill>
                <a:prstDash val="solid"/>
              </a:ln>
              <a:solidFill>
                <a:srgbClr val="E54F4F"/>
              </a:solidFill>
              <a:effectLst/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90110" y="1171575"/>
            <a:ext cx="1238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(D</a:t>
            </a:r>
            <a:r>
              <a:rPr lang="en-US" altLang="zh-CN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2</a:t>
            </a:r>
            <a:r>
              <a:rPr lang="en-US" altLang="zh-CN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&gt;D</a:t>
            </a:r>
            <a:r>
              <a:rPr lang="en-US" altLang="zh-CN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1</a:t>
            </a:r>
            <a:r>
              <a:rPr lang="en-US" altLang="zh-CN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/3)</a:t>
            </a:r>
            <a:endParaRPr lang="en-US" altLang="zh-CN" b="1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941685" y="6313170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charset="-122"/>
                <a:ea typeface="黑体" charset="-122"/>
              </a:rPr>
              <a:t>8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393305" y="2044700"/>
            <a:ext cx="3759200" cy="391922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5607050" y="4954270"/>
            <a:ext cx="1786255" cy="608965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>
                <a:ln>
                  <a:solidFill>
                    <a:srgbClr val="578C30"/>
                  </a:solidFill>
                </a:ln>
                <a:solidFill>
                  <a:srgbClr val="578C3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Shell model</a:t>
            </a:r>
          </a:p>
          <a:p>
            <a:pPr algn="ctr"/>
            <a:r>
              <a:rPr lang="en-US" altLang="zh-CN">
                <a:ln>
                  <a:solidFill>
                    <a:srgbClr val="578C30"/>
                  </a:solidFill>
                </a:ln>
                <a:solidFill>
                  <a:srgbClr val="578C30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(Spherical)</a:t>
            </a:r>
          </a:p>
        </p:txBody>
      </p:sp>
      <p:cxnSp>
        <p:nvCxnSpPr>
          <p:cNvPr id="18" name="直接连接符 17"/>
          <p:cNvCxnSpPr>
            <a:stCxn id="16" idx="3"/>
          </p:cNvCxnSpPr>
          <p:nvPr>
            <p:custDataLst>
              <p:tags r:id="rId4"/>
            </p:custDataLst>
          </p:nvPr>
        </p:nvCxnSpPr>
        <p:spPr>
          <a:xfrm flipV="1">
            <a:off x="7393305" y="5128895"/>
            <a:ext cx="452755" cy="130175"/>
          </a:xfrm>
          <a:prstGeom prst="line">
            <a:avLst/>
          </a:prstGeom>
          <a:ln w="57150">
            <a:solidFill>
              <a:srgbClr val="92D050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277485" y="2124075"/>
            <a:ext cx="2002155" cy="770890"/>
          </a:xfrm>
          <a:prstGeom prst="rect">
            <a:avLst/>
          </a:prstGeom>
          <a:noFill/>
          <a:ln w="28575">
            <a:solidFill>
              <a:srgbClr val="E54F4F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>
                <a:ln>
                  <a:solidFill>
                    <a:srgbClr val="E54F4F"/>
                  </a:solidFill>
                </a:ln>
                <a:solidFill>
                  <a:srgbClr val="E54F4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AMD model</a:t>
            </a:r>
          </a:p>
          <a:p>
            <a:pPr algn="ctr"/>
            <a:r>
              <a:rPr lang="en-US" altLang="zh-CN">
                <a:ln>
                  <a:solidFill>
                    <a:srgbClr val="E54F4F"/>
                  </a:solidFill>
                </a:ln>
                <a:solidFill>
                  <a:srgbClr val="E54F4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(localized </a:t>
            </a:r>
          </a:p>
          <a:p>
            <a:pPr algn="ctr"/>
            <a:r>
              <a:rPr lang="en-US" altLang="zh-CN">
                <a:ln>
                  <a:solidFill>
                    <a:srgbClr val="E54F4F"/>
                  </a:solidFill>
                </a:ln>
                <a:solidFill>
                  <a:srgbClr val="E54F4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two-cluster)</a:t>
            </a:r>
          </a:p>
        </p:txBody>
      </p:sp>
      <p:cxnSp>
        <p:nvCxnSpPr>
          <p:cNvPr id="27" name="直接连接符 26"/>
          <p:cNvCxnSpPr/>
          <p:nvPr>
            <p:custDataLst>
              <p:tags r:id="rId6"/>
            </p:custDataLst>
          </p:nvPr>
        </p:nvCxnSpPr>
        <p:spPr>
          <a:xfrm>
            <a:off x="7297420" y="2509520"/>
            <a:ext cx="545465" cy="635"/>
          </a:xfrm>
          <a:prstGeom prst="line">
            <a:avLst/>
          </a:prstGeom>
          <a:ln w="57150">
            <a:solidFill>
              <a:srgbClr val="E54F4F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10078720" y="1064260"/>
            <a:ext cx="2001520" cy="770890"/>
          </a:xfrm>
          <a:prstGeom prst="rect">
            <a:avLst/>
          </a:prstGeom>
          <a:noFill/>
          <a:ln w="28575">
            <a:solidFill>
              <a:srgbClr val="00B2FF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>
                <a:ln>
                  <a:solidFill>
                    <a:srgbClr val="00B2FF"/>
                  </a:solidFill>
                </a:ln>
                <a:solidFill>
                  <a:srgbClr val="00B2FF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Loose and nonlocalized-like</a:t>
            </a:r>
          </a:p>
        </p:txBody>
      </p:sp>
      <p:cxnSp>
        <p:nvCxnSpPr>
          <p:cNvPr id="30" name="直接连接符 29"/>
          <p:cNvCxnSpPr/>
          <p:nvPr>
            <p:custDataLst>
              <p:tags r:id="rId8"/>
            </p:custDataLst>
          </p:nvPr>
        </p:nvCxnSpPr>
        <p:spPr>
          <a:xfrm flipH="1">
            <a:off x="10764520" y="1911985"/>
            <a:ext cx="333375" cy="537845"/>
          </a:xfrm>
          <a:prstGeom prst="line">
            <a:avLst/>
          </a:prstGeom>
          <a:ln w="57150">
            <a:solidFill>
              <a:srgbClr val="00B2FF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9"/>
            </p:custDataLst>
          </p:nvPr>
        </p:nvSpPr>
        <p:spPr>
          <a:xfrm>
            <a:off x="7393940" y="1171575"/>
            <a:ext cx="2087245" cy="52197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 b="1">
                <a:solidFill>
                  <a:schemeClr val="tx1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Clusters with </a:t>
            </a:r>
          </a:p>
          <a:p>
            <a:pPr algn="ctr"/>
            <a:r>
              <a:rPr lang="en-US" altLang="zh-CN" b="1">
                <a:solidFill>
                  <a:schemeClr val="tx1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D</a:t>
            </a:r>
            <a:r>
              <a:rPr lang="en-US" altLang="zh-CN" b="1" baseline="-25000">
                <a:solidFill>
                  <a:schemeClr val="tx1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3h</a:t>
            </a:r>
            <a:r>
              <a:rPr lang="en-US" altLang="zh-CN" b="1">
                <a:solidFill>
                  <a:schemeClr val="tx1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 symmtry</a:t>
            </a:r>
          </a:p>
        </p:txBody>
      </p:sp>
      <p:sp>
        <p:nvSpPr>
          <p:cNvPr id="5" name="请勿抄袭搬运！盗版必究！微信DAJU_PPT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343535" y="125730"/>
            <a:ext cx="4655820" cy="83058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Clusters in </a:t>
            </a:r>
            <a:r>
              <a:rPr lang="en-US" altLang="zh-CN" sz="3600" b="1" baseline="30000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20</a:t>
            </a:r>
            <a:r>
              <a:rPr lang="en-US" altLang="zh-CN" sz="3600" b="1" dirty="0">
                <a:solidFill>
                  <a:schemeClr val="bg1"/>
                </a:solidFill>
                <a:latin typeface="Times New Roman Bold" panose="02020503050405090304" charset="0"/>
                <a:ea typeface="楷体" pitchFamily="49" charset="-122"/>
                <a:cs typeface="Times New Roman Bold" panose="02020503050405090304" charset="0"/>
                <a:sym typeface="+mn-ea"/>
              </a:rPr>
              <a:t>Ne</a:t>
            </a: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644525" y="5930900"/>
            <a:ext cx="7429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Tx/>
              <a:buSzTx/>
              <a:buFont typeface="Wingdings" panose="05000000000000000000" charset="0"/>
              <a:buChar char=""/>
            </a:pPr>
            <a:r>
              <a:rPr lang="en-US" altLang="zh-CN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Comic Sans MS Regular" panose="030F0902030302020204" charset="0"/>
                <a:cs typeface="Comic Sans MS Regular" panose="030F0902030302020204" charset="0"/>
              </a:rPr>
              <a:t>How to estimate the systematic error of the theoretical model？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15035" y="6269990"/>
            <a:ext cx="9878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all parameters : </a:t>
            </a:r>
            <a:r>
              <a:rPr lang="en-US" altLang="zh-CN" sz="2000" b="1"/>
              <a:t>D</a:t>
            </a:r>
            <a:r>
              <a:rPr lang="en-US" altLang="zh-CN" sz="2000" b="1" baseline="-25000"/>
              <a:t>1</a:t>
            </a:r>
            <a:r>
              <a:rPr lang="en-US" altLang="zh-CN" sz="2000" b="1"/>
              <a:t> D</a:t>
            </a:r>
            <a:r>
              <a:rPr lang="en-US" altLang="zh-CN" sz="2000" b="1" baseline="-25000"/>
              <a:t>2</a:t>
            </a:r>
            <a:r>
              <a:rPr lang="en-US" altLang="zh-CN" sz="1600"/>
              <a:t>(local structural parameters) and </a:t>
            </a:r>
            <a:r>
              <a:rPr lang="en-US" altLang="zh-CN" sz="2000" b="1"/>
              <a:t>b</a:t>
            </a:r>
            <a:r>
              <a:rPr lang="en-US" altLang="zh-CN" sz="1600"/>
              <a:t> (harmonic oscillator size parameter)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57250" y="1998980"/>
            <a:ext cx="3628390" cy="3799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558030" y="2945130"/>
                <a:ext cx="2141220" cy="106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</a:rPr>
                  <a:t>rms radius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</a:rPr>
                  <a:t>(3.0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±</m:t>
                    </m:r>
                  </m:oMath>
                </a14:m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</a:rPr>
                  <a:t>10%)fm</a:t>
                </a:r>
              </a:p>
              <a:p>
                <a:pPr indent="0" algn="ctr" fontAlgn="auto">
                  <a:lnSpc>
                    <a:spcPct val="150000"/>
                  </a:lnSpc>
                </a:pPr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∈</m:t>
                    </m:r>
                  </m:oMath>
                </a14:m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</a:rPr>
                  <a:t>(1.46, 1.76)</a:t>
                </a:r>
                <a:r>
                  <a:rPr lang="en-US" altLang="zh-CN"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fm</a:t>
                </a:r>
                <a:endParaRPr lang="en-US" altLang="zh-CN">
                  <a:latin typeface="Comic Sans MS Regular" panose="030F0902030302020204" charset="0"/>
                  <a:cs typeface="Comic Sans MS Regular" panose="030F0902030302020204" charset="0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030" y="2945130"/>
                <a:ext cx="2141220" cy="1069975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右箭头 25"/>
          <p:cNvSpPr/>
          <p:nvPr>
            <p:custDataLst>
              <p:tags r:id="rId13"/>
            </p:custDataLst>
          </p:nvPr>
        </p:nvSpPr>
        <p:spPr>
          <a:xfrm rot="5400000">
            <a:off x="5459730" y="3986530"/>
            <a:ext cx="398780" cy="4533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791075" y="4498975"/>
            <a:ext cx="17367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</a:t>
            </a:r>
            <a:r>
              <a:rPr lang="en-US" altLang="zh-CN" baseline="-25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1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   D</a:t>
            </a:r>
            <a:r>
              <a:rPr lang="en-US" altLang="zh-CN" baseline="-25000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2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 range</a:t>
            </a:r>
          </a:p>
        </p:txBody>
      </p: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644525" y="1021080"/>
            <a:ext cx="432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Two parameters: D</a:t>
            </a:r>
            <a:r>
              <a:rPr lang="en-US" altLang="zh-CN" sz="2400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1</a:t>
            </a:r>
            <a:r>
              <a:rPr lang="en-US" altLang="zh-CN" sz="24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 and D</a:t>
            </a:r>
            <a:r>
              <a:rPr lang="en-US" altLang="zh-CN" sz="2400" baseline="-25000">
                <a:ln>
                  <a:solidFill>
                    <a:sysClr val="windowText" lastClr="000000"/>
                  </a:solidFill>
                </a:ln>
                <a:effectLst/>
                <a:latin typeface="Comic Sans MS Regular" panose="030F0902030302020204" charset="0"/>
                <a:cs typeface="Comic Sans MS Regular" panose="030F090203030202020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857250" y="1546225"/>
                <a:ext cx="3982085" cy="45275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en-US" altLang="zh-CN" sz="2000" i="1">
                    <a:ln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/>
                    <a:latin typeface="Comic Sans MS" panose="030F0902030302020204" charset="0"/>
                    <a:cs typeface="Comic Sans MS" panose="030F0902030302020204" charset="0"/>
                  </a:rPr>
                  <a:t>frozen</a:t>
                </a:r>
                <a:r>
                  <a:rPr lang="en-US" altLang="zh-CN" sz="2000">
                    <a:ln>
                      <a:solidFill>
                        <a:sysClr val="windowText" lastClr="000000"/>
                      </a:solidFill>
                    </a:ln>
                    <a:effectLst/>
                    <a:latin typeface="Comic Sans MS Regular" panose="030F0902030302020204" charset="0"/>
                    <a:cs typeface="Comic Sans MS Regular" panose="030F090203030202020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Cambria Math" panose="02040503050406030204" pitchFamily="18" charset="0"/>
                        <a:cs typeface="Comic Sans MS Regular" panose="030F0902030302020204" charset="0"/>
                      </a:rPr>
                      <m:t>𝛼</m:t>
                    </m:r>
                  </m:oMath>
                </a14:m>
                <a:r>
                  <a:rPr lang="en-US" altLang="zh-CN" sz="2000">
                    <a:ln>
                      <a:solidFill>
                        <a:sysClr val="windowText" lastClr="000000"/>
                      </a:solidFill>
                    </a:ln>
                    <a:effectLst/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 + core (tetrahedron)</a:t>
                </a: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857250" y="1546225"/>
                <a:ext cx="3982085" cy="452755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/>
          <p:cNvSpPr txBox="1"/>
          <p:nvPr>
            <p:custDataLst>
              <p:tags r:id="rId16"/>
            </p:custDataLst>
          </p:nvPr>
        </p:nvSpPr>
        <p:spPr>
          <a:xfrm>
            <a:off x="4839335" y="1824355"/>
            <a:ext cx="2824480" cy="245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200"/>
              <a:t>Prog.</a:t>
            </a:r>
            <a:r>
              <a:rPr lang="en-US" altLang="zh-CN" sz="1200"/>
              <a:t> </a:t>
            </a:r>
            <a:r>
              <a:rPr lang="zh-CN" altLang="en-US" sz="1200"/>
              <a:t>Theor. Phys. 40, 277 (1968)</a:t>
            </a:r>
          </a:p>
        </p:txBody>
      </p:sp>
      <p:sp>
        <p:nvSpPr>
          <p:cNvPr id="25" name="文本框 24"/>
          <p:cNvSpPr txBox="1"/>
          <p:nvPr>
            <p:custDataLst>
              <p:tags r:id="rId17"/>
            </p:custDataLst>
          </p:nvPr>
        </p:nvSpPr>
        <p:spPr>
          <a:xfrm>
            <a:off x="7007225" y="875030"/>
            <a:ext cx="3050540" cy="269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/>
              <a:t>Nucl. Phys. A 1006, 122077</a:t>
            </a:r>
            <a:r>
              <a:rPr lang="en-US" altLang="zh-CN" sz="1200"/>
              <a:t> </a:t>
            </a:r>
            <a:r>
              <a:rPr lang="zh-CN" altLang="en-US" sz="1200"/>
              <a:t>(2021)</a:t>
            </a:r>
          </a:p>
        </p:txBody>
      </p:sp>
      <p:sp>
        <p:nvSpPr>
          <p:cNvPr id="36" name="文本框 35"/>
          <p:cNvSpPr txBox="1"/>
          <p:nvPr>
            <p:custDataLst>
              <p:tags r:id="rId18"/>
            </p:custDataLst>
          </p:nvPr>
        </p:nvSpPr>
        <p:spPr>
          <a:xfrm>
            <a:off x="9888855" y="861060"/>
            <a:ext cx="270065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/>
              <a:t>Front.Phys. 15 (2020) 14401</a:t>
            </a:r>
          </a:p>
        </p:txBody>
      </p:sp>
      <p:cxnSp>
        <p:nvCxnSpPr>
          <p:cNvPr id="23" name="直接连接符 22"/>
          <p:cNvCxnSpPr/>
          <p:nvPr>
            <p:custDataLst>
              <p:tags r:id="rId19"/>
            </p:custDataLst>
          </p:nvPr>
        </p:nvCxnSpPr>
        <p:spPr>
          <a:xfrm>
            <a:off x="8847455" y="1747520"/>
            <a:ext cx="503555" cy="668655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1333480" y="-12065"/>
            <a:ext cx="858520" cy="854075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21"/>
            </p:custDataLst>
          </p:nvPr>
        </p:nvSpPr>
        <p:spPr>
          <a:xfrm>
            <a:off x="1398905" y="6625590"/>
            <a:ext cx="93941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altLang="zh-CN" sz="1000" b="1" dirty="0">
                <a:solidFill>
                  <a:schemeClr val="tx1"/>
                </a:solidFill>
                <a:latin typeface="Times New Roman" panose="02020503050405090304" pitchFamily="18" charset="0"/>
                <a:ea typeface="楷体" pitchFamily="49" charset="-122"/>
                <a:sym typeface="+mn-ea"/>
              </a:rPr>
              <a:t>Match 9,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0.xml><?xml version="1.0" encoding="utf-8"?>
<p:tagLst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0.xml><?xml version="1.0" encoding="utf-8"?>
<p:tagLst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0.xml><?xml version="1.0" encoding="utf-8"?>
<p:tagLst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0.xml><?xml version="1.0" encoding="utf-8"?>
<p:tagLst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0.xml><?xml version="1.0" encoding="utf-8"?>
<p:tagLst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00.xml><?xml version="1.0" encoding="utf-8"?>
<p:tagLst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0.xml><?xml version="1.0" encoding="utf-8"?>
<p:tagLst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0.xml><?xml version="1.0" encoding="utf-8"?>
<p:tagLst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0.xml><?xml version="1.0" encoding="utf-8"?>
<p:tagLst xmlns:p="http://schemas.openxmlformats.org/presentationml/2006/main"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0.xml><?xml version="1.0" encoding="utf-8"?>
<p:tagLst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10.xml><?xml version="1.0" encoding="utf-8"?>
<p:tagLst xmlns:p="http://schemas.openxmlformats.org/presentationml/2006/main"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Theme">
  <a:themeElements>
    <a:clrScheme name="00武汉大学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F88"/>
      </a:accent1>
      <a:accent2>
        <a:srgbClr val="D0B296"/>
      </a:accent2>
      <a:accent3>
        <a:srgbClr val="003F88"/>
      </a:accent3>
      <a:accent4>
        <a:srgbClr val="D0B296"/>
      </a:accent4>
      <a:accent5>
        <a:srgbClr val="003F88"/>
      </a:accent5>
      <a:accent6>
        <a:srgbClr val="D0B296"/>
      </a:accent6>
      <a:hlink>
        <a:srgbClr val="DF213B"/>
      </a:hlink>
      <a:folHlink>
        <a:srgbClr val="954F72"/>
      </a:folHlink>
    </a:clrScheme>
    <a:fontScheme name="自定义 8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00武汉大学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F88"/>
      </a:accent1>
      <a:accent2>
        <a:srgbClr val="D0B296"/>
      </a:accent2>
      <a:accent3>
        <a:srgbClr val="003F88"/>
      </a:accent3>
      <a:accent4>
        <a:srgbClr val="D0B296"/>
      </a:accent4>
      <a:accent5>
        <a:srgbClr val="003F88"/>
      </a:accent5>
      <a:accent6>
        <a:srgbClr val="D0B296"/>
      </a:accent6>
      <a:hlink>
        <a:srgbClr val="DF213B"/>
      </a:hlink>
      <a:folHlink>
        <a:srgbClr val="954F72"/>
      </a:folHlink>
    </a:clrScheme>
    <a:fontScheme name="自定义 8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00武汉大学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F88"/>
      </a:accent1>
      <a:accent2>
        <a:srgbClr val="D0B296"/>
      </a:accent2>
      <a:accent3>
        <a:srgbClr val="003F88"/>
      </a:accent3>
      <a:accent4>
        <a:srgbClr val="D0B296"/>
      </a:accent4>
      <a:accent5>
        <a:srgbClr val="003F88"/>
      </a:accent5>
      <a:accent6>
        <a:srgbClr val="D0B296"/>
      </a:accent6>
      <a:hlink>
        <a:srgbClr val="DF213B"/>
      </a:hlink>
      <a:folHlink>
        <a:srgbClr val="954F72"/>
      </a:folHlink>
    </a:clrScheme>
    <a:fontScheme name="自定义 8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1603</Words>
  <Application>Microsoft Macintosh PowerPoint</Application>
  <PresentationFormat>Widescreen</PresentationFormat>
  <Paragraphs>306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Times New Roman</vt:lpstr>
      <vt:lpstr>黑体</vt:lpstr>
      <vt:lpstr>Comic Sans MS Bold</vt:lpstr>
      <vt:lpstr>微软雅黑</vt:lpstr>
      <vt:lpstr>宋体</vt:lpstr>
      <vt:lpstr>Arial Bold</vt:lpstr>
      <vt:lpstr>Comic Sans MS Regular</vt:lpstr>
      <vt:lpstr>Arial</vt:lpstr>
      <vt:lpstr>HGPｺﾞｼｯｸE</vt:lpstr>
      <vt:lpstr>Wingdings</vt:lpstr>
      <vt:lpstr>DejaVu Math TeX Gyre</vt:lpstr>
      <vt:lpstr>Cambria Math</vt:lpstr>
      <vt:lpstr>Times New Roman Regular</vt:lpstr>
      <vt:lpstr>Calibri</vt:lpstr>
      <vt:lpstr>Arial Black</vt:lpstr>
      <vt:lpstr>Arial Regular</vt:lpstr>
      <vt:lpstr>HGP創英角ﾎﾟｯﾌﾟ体</vt:lpstr>
      <vt:lpstr>PingFang SC</vt:lpstr>
      <vt:lpstr>Comic Sans MS</vt:lpstr>
      <vt:lpstr>Times New Roman Bold Italic</vt:lpstr>
      <vt:lpstr>Times New Roman Bold</vt:lpstr>
      <vt:lpstr>1_Office Theme</vt:lpstr>
      <vt:lpstr>2_Office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You Zhou</cp:lastModifiedBy>
  <cp:revision>1130</cp:revision>
  <dcterms:created xsi:type="dcterms:W3CDTF">2026-03-09T11:24:58Z</dcterms:created>
  <dcterms:modified xsi:type="dcterms:W3CDTF">2026-03-11T12:22:25Z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B82BD2E98182D293ADB0AD68245EC0CD_41</vt:lpwstr>
  </property>
</Properties>
</file>