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387" r:id="rId3"/>
    <p:sldId id="407" r:id="rId4"/>
    <p:sldId id="351" r:id="rId5"/>
    <p:sldId id="422" r:id="rId6"/>
    <p:sldId id="385" r:id="rId7"/>
    <p:sldId id="423" r:id="rId8"/>
    <p:sldId id="425" r:id="rId9"/>
    <p:sldId id="429" r:id="rId10"/>
    <p:sldId id="430" r:id="rId11"/>
    <p:sldId id="431" r:id="rId12"/>
    <p:sldId id="433" r:id="rId13"/>
    <p:sldId id="432" r:id="rId14"/>
    <p:sldId id="386" r:id="rId15"/>
    <p:sldId id="398" r:id="rId16"/>
    <p:sldId id="399" r:id="rId17"/>
    <p:sldId id="388" r:id="rId18"/>
    <p:sldId id="392" r:id="rId19"/>
    <p:sldId id="434" r:id="rId20"/>
    <p:sldId id="393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8" r:id="rId29"/>
    <p:sldId id="409" r:id="rId30"/>
    <p:sldId id="411" r:id="rId31"/>
    <p:sldId id="410" r:id="rId32"/>
    <p:sldId id="412" r:id="rId33"/>
    <p:sldId id="413" r:id="rId34"/>
    <p:sldId id="414" r:id="rId35"/>
    <p:sldId id="415" r:id="rId36"/>
    <p:sldId id="416" r:id="rId37"/>
    <p:sldId id="417" r:id="rId38"/>
    <p:sldId id="428" r:id="rId39"/>
    <p:sldId id="418" r:id="rId40"/>
    <p:sldId id="419" r:id="rId41"/>
    <p:sldId id="421" r:id="rId42"/>
    <p:sldId id="420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accent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660066"/>
    <a:srgbClr val="00CC00"/>
    <a:srgbClr val="FF0000"/>
    <a:srgbClr val="66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58907" autoAdjust="0"/>
  </p:normalViewPr>
  <p:slideViewPr>
    <p:cSldViewPr snapToGrid="0">
      <p:cViewPr>
        <p:scale>
          <a:sx n="95" d="100"/>
          <a:sy n="95" d="100"/>
        </p:scale>
        <p:origin x="-123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1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2E5443B3-981E-4144-84E0-9F1DBA07F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43B3-981E-4144-84E0-9F1DBA07F8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443B3-981E-4144-84E0-9F1DBA07F8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43075" y="4313238"/>
            <a:ext cx="4629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u="sng">
          <a:solidFill>
            <a:srgbClr val="660066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wmf"/><Relationship Id="rId1" Type="http://schemas.openxmlformats.org/officeDocument/2006/relationships/tags" Target="../tags/tag19.xml"/><Relationship Id="rId2" Type="http://schemas.openxmlformats.org/officeDocument/2006/relationships/tags" Target="../tags/tag20.xml"/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tags" Target="../tags/tag24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17.png"/><Relationship Id="rId9" Type="http://schemas.openxmlformats.org/officeDocument/2006/relationships/image" Target="../media/image10.jpeg"/><Relationship Id="rId10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19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37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png"/><Relationship Id="rId16" Type="http://schemas.openxmlformats.org/officeDocument/2006/relationships/image" Target="../media/image20.png"/><Relationship Id="rId17" Type="http://schemas.openxmlformats.org/officeDocument/2006/relationships/image" Target="../media/image44.png"/><Relationship Id="rId18" Type="http://schemas.openxmlformats.org/officeDocument/2006/relationships/image" Target="../media/image22.wmf"/><Relationship Id="rId19" Type="http://schemas.openxmlformats.org/officeDocument/2006/relationships/image" Target="../media/image45.wmf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6" Type="http://schemas.openxmlformats.org/officeDocument/2006/relationships/image" Target="../media/image45.wmf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6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" Type="http://schemas.openxmlformats.org/officeDocument/2006/relationships/tags" Target="../tags/tag66.xml"/><Relationship Id="rId2" Type="http://schemas.openxmlformats.org/officeDocument/2006/relationships/tags" Target="../tags/tag67.xml"/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tags" Target="../tags/tag70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30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tags" Target="../tags/tag80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tags" Target="../tags/tag81.xml"/><Relationship Id="rId2" Type="http://schemas.openxmlformats.org/officeDocument/2006/relationships/tags" Target="../tags/tag8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Relationship Id="rId9" Type="http://schemas.openxmlformats.org/officeDocument/2006/relationships/image" Target="../media/image79.png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4" Type="http://schemas.openxmlformats.org/officeDocument/2006/relationships/tags" Target="../tags/tag93.xml"/><Relationship Id="rId5" Type="http://schemas.openxmlformats.org/officeDocument/2006/relationships/tags" Target="../tags/tag94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" Type="http://schemas.openxmlformats.org/officeDocument/2006/relationships/tags" Target="../tags/tag90.xml"/><Relationship Id="rId2" Type="http://schemas.openxmlformats.org/officeDocument/2006/relationships/tags" Target="../tags/tag91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Relationship Id="rId1" Type="http://schemas.openxmlformats.org/officeDocument/2006/relationships/tags" Target="../tags/tag95.xml"/><Relationship Id="rId2" Type="http://schemas.openxmlformats.org/officeDocument/2006/relationships/tags" Target="../tags/tag96.xml"/><Relationship Id="rId3" Type="http://schemas.openxmlformats.org/officeDocument/2006/relationships/tags" Target="../tags/tag97.xml"/><Relationship Id="rId4" Type="http://schemas.openxmlformats.org/officeDocument/2006/relationships/tags" Target="../tags/tag98.xml"/><Relationship Id="rId5" Type="http://schemas.openxmlformats.org/officeDocument/2006/relationships/tags" Target="../tags/tag99.xml"/><Relationship Id="rId6" Type="http://schemas.openxmlformats.org/officeDocument/2006/relationships/tags" Target="../tags/tag100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85.png"/><Relationship Id="rId9" Type="http://schemas.openxmlformats.org/officeDocument/2006/relationships/image" Target="../media/image22.wmf"/><Relationship Id="rId10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tags" Target="../tags/tag101.xml"/><Relationship Id="rId2" Type="http://schemas.openxmlformats.org/officeDocument/2006/relationships/tags" Target="../tags/tag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image" Target="../media/image99.png"/><Relationship Id="rId1" Type="http://schemas.openxmlformats.org/officeDocument/2006/relationships/tags" Target="../tags/tag107.xml"/><Relationship Id="rId2" Type="http://schemas.openxmlformats.org/officeDocument/2006/relationships/tags" Target="../tags/tag108.xml"/><Relationship Id="rId3" Type="http://schemas.openxmlformats.org/officeDocument/2006/relationships/tags" Target="../tags/tag109.xml"/><Relationship Id="rId4" Type="http://schemas.openxmlformats.org/officeDocument/2006/relationships/tags" Target="../tags/tag110.xml"/><Relationship Id="rId5" Type="http://schemas.openxmlformats.org/officeDocument/2006/relationships/tags" Target="../tags/tag111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tags" Target="../tags/tag119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3.png"/><Relationship Id="rId1" Type="http://schemas.openxmlformats.org/officeDocument/2006/relationships/tags" Target="../tags/tag123.x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4" Type="http://schemas.openxmlformats.org/officeDocument/2006/relationships/tags" Target="../tags/tag127.xml"/><Relationship Id="rId5" Type="http://schemas.openxmlformats.org/officeDocument/2006/relationships/tags" Target="../tags/tag128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0" Type="http://schemas.openxmlformats.org/officeDocument/2006/relationships/image" Target="../media/image117.png"/><Relationship Id="rId11" Type="http://schemas.openxmlformats.org/officeDocument/2006/relationships/image" Target="../media/image99.png"/><Relationship Id="rId1" Type="http://schemas.openxmlformats.org/officeDocument/2006/relationships/tags" Target="../tags/tag124.xml"/><Relationship Id="rId2" Type="http://schemas.openxmlformats.org/officeDocument/2006/relationships/tags" Target="../tags/tag1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118.png"/><Relationship Id="rId1" Type="http://schemas.openxmlformats.org/officeDocument/2006/relationships/tags" Target="../tags/tag129.x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119.png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7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772400" cy="1395413"/>
          </a:xfrm>
        </p:spPr>
        <p:txBody>
          <a:bodyPr/>
          <a:lstStyle/>
          <a:p>
            <a:r>
              <a:rPr lang="en-GB" sz="3600" u="none" dirty="0" err="1" smtClean="0"/>
              <a:t>Semiclassical</a:t>
            </a:r>
            <a:r>
              <a:rPr lang="en-GB" sz="3600" u="none" dirty="0" smtClean="0"/>
              <a:t> correlation functions </a:t>
            </a:r>
            <a:br>
              <a:rPr lang="en-GB" sz="3600" u="none" dirty="0" smtClean="0"/>
            </a:br>
            <a:r>
              <a:rPr lang="en-GB" sz="3600" u="none" dirty="0" smtClean="0"/>
              <a:t>in holography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28122" y="3096099"/>
            <a:ext cx="6400800" cy="13684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>
                <a:solidFill>
                  <a:srgbClr val="006600"/>
                </a:solidFill>
              </a:rPr>
              <a:t>Kostya</a:t>
            </a:r>
            <a:r>
              <a:rPr lang="en-GB" dirty="0" smtClean="0">
                <a:solidFill>
                  <a:srgbClr val="006600"/>
                </a:solidFill>
              </a:rPr>
              <a:t> Zarembo</a:t>
            </a:r>
            <a:endParaRPr lang="en-GB" dirty="0">
              <a:solidFill>
                <a:srgbClr val="0066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1419" y="6181321"/>
            <a:ext cx="65525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/>
              <a:t>“Strings, Gauge Theory and the LHC”</a:t>
            </a:r>
            <a:r>
              <a:rPr lang="en-GB" sz="2000" dirty="0" smtClean="0"/>
              <a:t>, Copenhagen, 23.08.11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05218" y="4763069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CC00"/>
                </a:solidFill>
              </a:rPr>
              <a:t>K.Z.,1008.1059</a:t>
            </a:r>
            <a:endParaRPr lang="en-US" sz="2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751791" y="1467197"/>
            <a:ext cx="6507842" cy="11797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12" y="3262733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Spherical functions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108766" y="2658322"/>
            <a:ext cx="1101584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Polyakov’01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Tseytlin’03</a:t>
            </a:r>
            <a:endParaRPr lang="en-US" sz="1400" dirty="0">
              <a:solidFill>
                <a:srgbClr val="00CC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57053" y="3408947"/>
            <a:ext cx="2793999" cy="2339474"/>
            <a:chOff x="4858602" y="4640239"/>
            <a:chExt cx="1965278" cy="1678674"/>
          </a:xfrm>
        </p:grpSpPr>
        <p:grpSp>
          <p:nvGrpSpPr>
            <p:cNvPr id="5" name="Group 18"/>
            <p:cNvGrpSpPr/>
            <p:nvPr/>
          </p:nvGrpSpPr>
          <p:grpSpPr>
            <a:xfrm>
              <a:off x="4962584" y="4640239"/>
              <a:ext cx="1564676" cy="1678674"/>
              <a:chOff x="0" y="0"/>
              <a:chExt cx="4312693" cy="5049672"/>
            </a:xfrm>
          </p:grpSpPr>
          <p:pic>
            <p:nvPicPr>
              <p:cNvPr id="6" name="Picture 5" descr="twopoint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0" y="0"/>
                <a:ext cx="4285978" cy="447646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272956" y="2333767"/>
                <a:ext cx="1619534" cy="2715905"/>
              </a:xfrm>
              <a:custGeom>
                <a:avLst/>
                <a:gdLst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982639 w 1542197"/>
                  <a:gd name="connsiteY2" fmla="*/ 95535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764275 w 1542197"/>
                  <a:gd name="connsiteY2" fmla="*/ 109183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764275 w 1542197"/>
                  <a:gd name="connsiteY2" fmla="*/ 109183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619534"/>
                  <a:gd name="connsiteY0" fmla="*/ 1091821 h 2784144"/>
                  <a:gd name="connsiteX1" fmla="*/ 286603 w 1619534"/>
                  <a:gd name="connsiteY1" fmla="*/ 0 h 2784144"/>
                  <a:gd name="connsiteX2" fmla="*/ 764275 w 1619534"/>
                  <a:gd name="connsiteY2" fmla="*/ 109183 h 2784144"/>
                  <a:gd name="connsiteX3" fmla="*/ 1173708 w 1619534"/>
                  <a:gd name="connsiteY3" fmla="*/ 518615 h 2784144"/>
                  <a:gd name="connsiteX4" fmla="*/ 1542197 w 1619534"/>
                  <a:gd name="connsiteY4" fmla="*/ 1105469 h 2784144"/>
                  <a:gd name="connsiteX5" fmla="*/ 655093 w 1619534"/>
                  <a:gd name="connsiteY5" fmla="*/ 2784144 h 2784144"/>
                  <a:gd name="connsiteX6" fmla="*/ 0 w 1619534"/>
                  <a:gd name="connsiteY6" fmla="*/ 1801505 h 2784144"/>
                  <a:gd name="connsiteX0" fmla="*/ 0 w 1619534"/>
                  <a:gd name="connsiteY0" fmla="*/ 1023582 h 2715905"/>
                  <a:gd name="connsiteX1" fmla="*/ 122830 w 1619534"/>
                  <a:gd name="connsiteY1" fmla="*/ 0 h 2715905"/>
                  <a:gd name="connsiteX2" fmla="*/ 764275 w 1619534"/>
                  <a:gd name="connsiteY2" fmla="*/ 40944 h 2715905"/>
                  <a:gd name="connsiteX3" fmla="*/ 1173708 w 1619534"/>
                  <a:gd name="connsiteY3" fmla="*/ 450376 h 2715905"/>
                  <a:gd name="connsiteX4" fmla="*/ 1542197 w 1619534"/>
                  <a:gd name="connsiteY4" fmla="*/ 1037230 h 2715905"/>
                  <a:gd name="connsiteX5" fmla="*/ 655093 w 1619534"/>
                  <a:gd name="connsiteY5" fmla="*/ 2715905 h 2715905"/>
                  <a:gd name="connsiteX6" fmla="*/ 0 w 1619534"/>
                  <a:gd name="connsiteY6" fmla="*/ 1733266 h 27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534" h="2715905">
                    <a:moveTo>
                      <a:pt x="0" y="1023582"/>
                    </a:moveTo>
                    <a:lnTo>
                      <a:pt x="122830" y="0"/>
                    </a:lnTo>
                    <a:lnTo>
                      <a:pt x="764275" y="40944"/>
                    </a:lnTo>
                    <a:cubicBezTo>
                      <a:pt x="903027" y="120556"/>
                      <a:pt x="1044054" y="284328"/>
                      <a:pt x="1173708" y="450376"/>
                    </a:cubicBezTo>
                    <a:cubicBezTo>
                      <a:pt x="1303362" y="616424"/>
                      <a:pt x="1619534" y="652818"/>
                      <a:pt x="1542197" y="1037230"/>
                    </a:cubicBezTo>
                    <a:lnTo>
                      <a:pt x="655093" y="2715905"/>
                    </a:lnTo>
                    <a:lnTo>
                      <a:pt x="0" y="1733266"/>
                    </a:ln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2115402" y="409433"/>
                <a:ext cx="2197291" cy="2402006"/>
              </a:xfrm>
              <a:custGeom>
                <a:avLst/>
                <a:gdLst>
                  <a:gd name="connsiteX0" fmla="*/ 464024 w 1787857"/>
                  <a:gd name="connsiteY0" fmla="*/ 1555845 h 2402006"/>
                  <a:gd name="connsiteX1" fmla="*/ 81886 w 1787857"/>
                  <a:gd name="connsiteY1" fmla="*/ 1009934 h 2402006"/>
                  <a:gd name="connsiteX2" fmla="*/ 0 w 1787857"/>
                  <a:gd name="connsiteY2" fmla="*/ 614149 h 2402006"/>
                  <a:gd name="connsiteX3" fmla="*/ 27295 w 1787857"/>
                  <a:gd name="connsiteY3" fmla="*/ 354842 h 2402006"/>
                  <a:gd name="connsiteX4" fmla="*/ 191068 w 1787857"/>
                  <a:gd name="connsiteY4" fmla="*/ 0 h 2402006"/>
                  <a:gd name="connsiteX5" fmla="*/ 1433015 w 1787857"/>
                  <a:gd name="connsiteY5" fmla="*/ 532263 h 2402006"/>
                  <a:gd name="connsiteX6" fmla="*/ 1787857 w 1787857"/>
                  <a:gd name="connsiteY6" fmla="*/ 1924334 h 2402006"/>
                  <a:gd name="connsiteX7" fmla="*/ 1146412 w 1787857"/>
                  <a:gd name="connsiteY7" fmla="*/ 2402006 h 2402006"/>
                  <a:gd name="connsiteX8" fmla="*/ 518615 w 1787857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09434 w 2197291"/>
                  <a:gd name="connsiteY2" fmla="*/ 614149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559558 w 2197291"/>
                  <a:gd name="connsiteY1" fmla="*/ 1105468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682389 w 2197291"/>
                  <a:gd name="connsiteY1" fmla="*/ 1487606 h 2402006"/>
                  <a:gd name="connsiteX2" fmla="*/ 559558 w 2197291"/>
                  <a:gd name="connsiteY2" fmla="*/ 1105468 h 2402006"/>
                  <a:gd name="connsiteX3" fmla="*/ 423082 w 2197291"/>
                  <a:gd name="connsiteY3" fmla="*/ 518615 h 2402006"/>
                  <a:gd name="connsiteX4" fmla="*/ 0 w 2197291"/>
                  <a:gd name="connsiteY4" fmla="*/ 300251 h 2402006"/>
                  <a:gd name="connsiteX5" fmla="*/ 600502 w 2197291"/>
                  <a:gd name="connsiteY5" fmla="*/ 0 h 2402006"/>
                  <a:gd name="connsiteX6" fmla="*/ 1842449 w 2197291"/>
                  <a:gd name="connsiteY6" fmla="*/ 532263 h 2402006"/>
                  <a:gd name="connsiteX7" fmla="*/ 2197291 w 2197291"/>
                  <a:gd name="connsiteY7" fmla="*/ 1924334 h 2402006"/>
                  <a:gd name="connsiteX8" fmla="*/ 1555846 w 2197291"/>
                  <a:gd name="connsiteY8" fmla="*/ 2402006 h 2402006"/>
                  <a:gd name="connsiteX9" fmla="*/ 928049 w 2197291"/>
                  <a:gd name="connsiteY9" fmla="*/ 1869743 h 240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7291" h="2402006">
                    <a:moveTo>
                      <a:pt x="873458" y="1555845"/>
                    </a:moveTo>
                    <a:lnTo>
                      <a:pt x="682389" y="1487606"/>
                    </a:lnTo>
                    <a:lnTo>
                      <a:pt x="559558" y="1105468"/>
                    </a:lnTo>
                    <a:cubicBezTo>
                      <a:pt x="536812" y="941695"/>
                      <a:pt x="664192" y="682388"/>
                      <a:pt x="423082" y="518615"/>
                    </a:cubicBezTo>
                    <a:lnTo>
                      <a:pt x="0" y="300251"/>
                    </a:lnTo>
                    <a:lnTo>
                      <a:pt x="600502" y="0"/>
                    </a:lnTo>
                    <a:lnTo>
                      <a:pt x="1842449" y="532263"/>
                    </a:lnTo>
                    <a:lnTo>
                      <a:pt x="2197291" y="1924334"/>
                    </a:lnTo>
                    <a:lnTo>
                      <a:pt x="1555846" y="2402006"/>
                    </a:lnTo>
                    <a:lnTo>
                      <a:pt x="928049" y="1869743"/>
                    </a:ln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79017" y="5984872"/>
              <a:ext cx="106552" cy="8127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4858602" y="5846826"/>
              <a:ext cx="1860125" cy="458603"/>
            </a:xfrm>
            <a:prstGeom prst="parallelogram">
              <a:avLst>
                <a:gd name="adj" fmla="val 107048"/>
              </a:avLst>
            </a:prstGeom>
            <a:solidFill>
              <a:srgbClr val="FFCC00">
                <a:alpha val="59000"/>
              </a:srgbClr>
            </a:solidFill>
            <a:ln w="25400" algn="ctr">
              <a:solidFill>
                <a:schemeClr val="accent2"/>
              </a:solidFill>
              <a:miter lim="800000"/>
              <a:headEnd/>
              <a:tailEnd type="none" w="med" len="lg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6718151" y="5024612"/>
              <a:ext cx="576" cy="83065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5533640" y="5261046"/>
              <a:ext cx="43773" cy="1424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 flipV="1">
              <a:off x="6435356" y="5927041"/>
              <a:ext cx="49532" cy="1424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4" name="AutoShape 11"/>
            <p:cNvCxnSpPr>
              <a:cxnSpLocks noChangeShapeType="1"/>
              <a:endCxn id="13" idx="4"/>
            </p:cNvCxnSpPr>
            <p:nvPr/>
          </p:nvCxnSpPr>
          <p:spPr bwMode="auto">
            <a:xfrm>
              <a:off x="5561716" y="5266339"/>
              <a:ext cx="898406" cy="660702"/>
            </a:xfrm>
            <a:prstGeom prst="curvedConnector2">
              <a:avLst/>
            </a:prstGeom>
            <a:noFill/>
            <a:ln w="44450">
              <a:solidFill>
                <a:srgbClr val="800080"/>
              </a:solidFill>
              <a:round/>
              <a:headEnd/>
              <a:tailEnd type="none" w="lg" len="lg"/>
            </a:ln>
            <a:effectLst/>
          </p:spPr>
        </p:cxnSp>
        <p:pic>
          <p:nvPicPr>
            <p:cNvPr id="15" name="Picture 14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5089638" y="5157452"/>
              <a:ext cx="380804" cy="141895"/>
            </a:xfrm>
            <a:prstGeom prst="rect">
              <a:avLst/>
            </a:prstGeom>
          </p:spPr>
        </p:pic>
        <p:pic>
          <p:nvPicPr>
            <p:cNvPr id="16" name="Picture 15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6745126" y="5814767"/>
              <a:ext cx="62088" cy="79509"/>
            </a:xfrm>
            <a:prstGeom prst="rect">
              <a:avLst/>
            </a:prstGeom>
          </p:spPr>
        </p:pic>
        <p:pic>
          <p:nvPicPr>
            <p:cNvPr id="17" name="Picture 16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lum/>
            </a:blip>
            <a:stretch>
              <a:fillRect/>
            </a:stretch>
          </p:blipFill>
          <p:spPr>
            <a:xfrm flipH="1" flipV="1">
              <a:off x="6740449" y="5007732"/>
              <a:ext cx="83431" cy="76446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 bwMode="auto">
          <a:xfrm flipV="1">
            <a:off x="2767266" y="2290431"/>
            <a:ext cx="759924" cy="958095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967789" y="2660317"/>
            <a:ext cx="2045372" cy="74863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757322" y="5394829"/>
            <a:ext cx="286128" cy="253700"/>
          </a:xfrm>
          <a:prstGeom prst="rect">
            <a:avLst/>
          </a:prstGeom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907908" y="6029157"/>
            <a:ext cx="525144" cy="402291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/>
            <a:r>
              <a:rPr lang="en-GB" sz="2000" dirty="0"/>
              <a:t>S</a:t>
            </a:r>
            <a:r>
              <a:rPr lang="en-GB" sz="2000" baseline="30000" dirty="0"/>
              <a:t>5</a:t>
            </a:r>
            <a:endParaRPr lang="en-US" sz="2000" baseline="30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6526" y="3824878"/>
            <a:ext cx="1866194" cy="202109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243158" y="6000688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GB" sz="2000" dirty="0" smtClean="0"/>
              <a:t>AdS</a:t>
            </a:r>
            <a:r>
              <a:rPr lang="en-GB" sz="2000" baseline="-25000" dirty="0" smtClean="0"/>
              <a:t>5</a:t>
            </a:r>
            <a:endParaRPr lang="en-US" sz="2000" baseline="-25000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operators in AdS</a:t>
            </a:r>
            <a:r>
              <a:rPr lang="en-US" baseline="-25000" dirty="0" smtClean="0"/>
              <a:t>5</a:t>
            </a:r>
            <a:r>
              <a:rPr lang="en-US" dirty="0" smtClean="0"/>
              <a:t>xS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4568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Semiclassical</a:t>
            </a:r>
            <a:r>
              <a:rPr lang="en-GB" dirty="0" smtClean="0"/>
              <a:t> limit</a:t>
            </a:r>
            <a:endParaRPr lang="en-US" dirty="0"/>
          </a:p>
        </p:txBody>
      </p:sp>
      <p:pic>
        <p:nvPicPr>
          <p:cNvPr id="27" name="Picture 2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34807" y="1310186"/>
            <a:ext cx="5655777" cy="75302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2263" y="2524836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Semiclassical</a:t>
            </a:r>
            <a:r>
              <a:rPr lang="en-GB" dirty="0" smtClean="0"/>
              <a:t> states:</a:t>
            </a:r>
            <a:endParaRPr lang="en-US" dirty="0"/>
          </a:p>
        </p:txBody>
      </p:sp>
      <p:pic>
        <p:nvPicPr>
          <p:cNvPr id="29" name="Picture 2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748932" y="2606722"/>
            <a:ext cx="2488129" cy="35143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726075" y="4790365"/>
            <a:ext cx="7000318" cy="692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4149" y="4067032"/>
            <a:ext cx="6050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Sources in classical equations of motion: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3889615" y="3138989"/>
            <a:ext cx="282598" cy="880567"/>
          </a:xfrm>
          <a:prstGeom prst="down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1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149" y="736979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Example: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777459" y="2205789"/>
            <a:ext cx="7669180" cy="101893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1124" y="0"/>
            <a:ext cx="1665028" cy="180322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9" name="Freeform 8"/>
          <p:cNvSpPr/>
          <p:nvPr/>
        </p:nvSpPr>
        <p:spPr bwMode="auto">
          <a:xfrm>
            <a:off x="4187589" y="368491"/>
            <a:ext cx="384411" cy="832512"/>
          </a:xfrm>
          <a:custGeom>
            <a:avLst/>
            <a:gdLst>
              <a:gd name="connsiteX0" fmla="*/ 59140 w 332095"/>
              <a:gd name="connsiteY0" fmla="*/ 805217 h 805217"/>
              <a:gd name="connsiteX1" fmla="*/ 4549 w 332095"/>
              <a:gd name="connsiteY1" fmla="*/ 518614 h 805217"/>
              <a:gd name="connsiteX2" fmla="*/ 86435 w 332095"/>
              <a:gd name="connsiteY2" fmla="*/ 232011 h 805217"/>
              <a:gd name="connsiteX3" fmla="*/ 168322 w 332095"/>
              <a:gd name="connsiteY3" fmla="*/ 122829 h 805217"/>
              <a:gd name="connsiteX4" fmla="*/ 332095 w 332095"/>
              <a:gd name="connsiteY4" fmla="*/ 0 h 805217"/>
              <a:gd name="connsiteX5" fmla="*/ 332095 w 332095"/>
              <a:gd name="connsiteY5" fmla="*/ 0 h 805217"/>
              <a:gd name="connsiteX0" fmla="*/ 29570 w 384411"/>
              <a:gd name="connsiteY0" fmla="*/ 832512 h 832512"/>
              <a:gd name="connsiteX1" fmla="*/ 56865 w 384411"/>
              <a:gd name="connsiteY1" fmla="*/ 518614 h 832512"/>
              <a:gd name="connsiteX2" fmla="*/ 138751 w 384411"/>
              <a:gd name="connsiteY2" fmla="*/ 232011 h 832512"/>
              <a:gd name="connsiteX3" fmla="*/ 220638 w 384411"/>
              <a:gd name="connsiteY3" fmla="*/ 122829 h 832512"/>
              <a:gd name="connsiteX4" fmla="*/ 384411 w 384411"/>
              <a:gd name="connsiteY4" fmla="*/ 0 h 832512"/>
              <a:gd name="connsiteX5" fmla="*/ 384411 w 384411"/>
              <a:gd name="connsiteY5" fmla="*/ 0 h 832512"/>
              <a:gd name="connsiteX0" fmla="*/ 29570 w 384411"/>
              <a:gd name="connsiteY0" fmla="*/ 832512 h 832512"/>
              <a:gd name="connsiteX1" fmla="*/ 29569 w 384411"/>
              <a:gd name="connsiteY1" fmla="*/ 559557 h 832512"/>
              <a:gd name="connsiteX2" fmla="*/ 138751 w 384411"/>
              <a:gd name="connsiteY2" fmla="*/ 232011 h 832512"/>
              <a:gd name="connsiteX3" fmla="*/ 220638 w 384411"/>
              <a:gd name="connsiteY3" fmla="*/ 122829 h 832512"/>
              <a:gd name="connsiteX4" fmla="*/ 384411 w 384411"/>
              <a:gd name="connsiteY4" fmla="*/ 0 h 832512"/>
              <a:gd name="connsiteX5" fmla="*/ 384411 w 384411"/>
              <a:gd name="connsiteY5" fmla="*/ 0 h 83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411" h="832512">
                <a:moveTo>
                  <a:pt x="29570" y="832512"/>
                </a:moveTo>
                <a:cubicBezTo>
                  <a:pt x="0" y="736977"/>
                  <a:pt x="11372" y="659640"/>
                  <a:pt x="29569" y="559557"/>
                </a:cubicBezTo>
                <a:cubicBezTo>
                  <a:pt x="47766" y="459474"/>
                  <a:pt x="106906" y="304799"/>
                  <a:pt x="138751" y="232011"/>
                </a:cubicBezTo>
                <a:cubicBezTo>
                  <a:pt x="170596" y="159223"/>
                  <a:pt x="179695" y="161497"/>
                  <a:pt x="220638" y="122829"/>
                </a:cubicBezTo>
                <a:cubicBezTo>
                  <a:pt x="261581" y="84161"/>
                  <a:pt x="384411" y="0"/>
                  <a:pt x="384411" y="0"/>
                </a:cubicBezTo>
                <a:lnTo>
                  <a:pt x="38441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916907" y="669877"/>
            <a:ext cx="873457" cy="312762"/>
          </a:xfrm>
          <a:custGeom>
            <a:avLst/>
            <a:gdLst>
              <a:gd name="connsiteX0" fmla="*/ 0 w 873457"/>
              <a:gd name="connsiteY0" fmla="*/ 25021 h 325272"/>
              <a:gd name="connsiteX1" fmla="*/ 259308 w 873457"/>
              <a:gd name="connsiteY1" fmla="*/ 11373 h 325272"/>
              <a:gd name="connsiteX2" fmla="*/ 450377 w 873457"/>
              <a:gd name="connsiteY2" fmla="*/ 93260 h 325272"/>
              <a:gd name="connsiteX3" fmla="*/ 736980 w 873457"/>
              <a:gd name="connsiteY3" fmla="*/ 216090 h 325272"/>
              <a:gd name="connsiteX4" fmla="*/ 873457 w 873457"/>
              <a:gd name="connsiteY4" fmla="*/ 325272 h 325272"/>
              <a:gd name="connsiteX0" fmla="*/ 0 w 873457"/>
              <a:gd name="connsiteY0" fmla="*/ 25021 h 325272"/>
              <a:gd name="connsiteX1" fmla="*/ 259308 w 873457"/>
              <a:gd name="connsiteY1" fmla="*/ 11373 h 325272"/>
              <a:gd name="connsiteX2" fmla="*/ 573207 w 873457"/>
              <a:gd name="connsiteY2" fmla="*/ 93260 h 325272"/>
              <a:gd name="connsiteX3" fmla="*/ 736980 w 873457"/>
              <a:gd name="connsiteY3" fmla="*/ 216090 h 325272"/>
              <a:gd name="connsiteX4" fmla="*/ 873457 w 873457"/>
              <a:gd name="connsiteY4" fmla="*/ 325272 h 325272"/>
              <a:gd name="connsiteX0" fmla="*/ 0 w 873457"/>
              <a:gd name="connsiteY0" fmla="*/ 25021 h 325272"/>
              <a:gd name="connsiteX1" fmla="*/ 259308 w 873457"/>
              <a:gd name="connsiteY1" fmla="*/ 11373 h 325272"/>
              <a:gd name="connsiteX2" fmla="*/ 573207 w 873457"/>
              <a:gd name="connsiteY2" fmla="*/ 93260 h 325272"/>
              <a:gd name="connsiteX3" fmla="*/ 873457 w 873457"/>
              <a:gd name="connsiteY3" fmla="*/ 325272 h 325272"/>
              <a:gd name="connsiteX0" fmla="*/ 0 w 873457"/>
              <a:gd name="connsiteY0" fmla="*/ 38669 h 338920"/>
              <a:gd name="connsiteX1" fmla="*/ 259308 w 873457"/>
              <a:gd name="connsiteY1" fmla="*/ 25021 h 338920"/>
              <a:gd name="connsiteX2" fmla="*/ 682389 w 873457"/>
              <a:gd name="connsiteY2" fmla="*/ 188794 h 338920"/>
              <a:gd name="connsiteX3" fmla="*/ 873457 w 873457"/>
              <a:gd name="connsiteY3" fmla="*/ 338920 h 338920"/>
              <a:gd name="connsiteX0" fmla="*/ 0 w 873457"/>
              <a:gd name="connsiteY0" fmla="*/ 12511 h 312762"/>
              <a:gd name="connsiteX1" fmla="*/ 464024 w 873457"/>
              <a:gd name="connsiteY1" fmla="*/ 67101 h 312762"/>
              <a:gd name="connsiteX2" fmla="*/ 682389 w 873457"/>
              <a:gd name="connsiteY2" fmla="*/ 162636 h 312762"/>
              <a:gd name="connsiteX3" fmla="*/ 873457 w 873457"/>
              <a:gd name="connsiteY3" fmla="*/ 312762 h 3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457" h="312762">
                <a:moveTo>
                  <a:pt x="0" y="12511"/>
                </a:moveTo>
                <a:cubicBezTo>
                  <a:pt x="92122" y="0"/>
                  <a:pt x="350293" y="42080"/>
                  <a:pt x="464024" y="67101"/>
                </a:cubicBezTo>
                <a:cubicBezTo>
                  <a:pt x="577755" y="92122"/>
                  <a:pt x="682389" y="162636"/>
                  <a:pt x="682389" y="162636"/>
                </a:cubicBezTo>
                <a:cubicBezTo>
                  <a:pt x="784747" y="214952"/>
                  <a:pt x="810905" y="264426"/>
                  <a:pt x="873457" y="312762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640017" y="286603"/>
            <a:ext cx="236633" cy="271312"/>
          </a:xfrm>
          <a:prstGeom prst="rect">
            <a:avLst/>
          </a:prstGeom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4599074" y="1037229"/>
            <a:ext cx="236633" cy="271312"/>
          </a:xfrm>
          <a:prstGeom prst="rect">
            <a:avLst/>
          </a:prstGeom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5854889" y="1220234"/>
            <a:ext cx="1860125" cy="458603"/>
          </a:xfrm>
          <a:prstGeom prst="parallelogram">
            <a:avLst>
              <a:gd name="adj" fmla="val 107048"/>
            </a:avLst>
          </a:prstGeom>
          <a:solidFill>
            <a:srgbClr val="FFCC00">
              <a:alpha val="59000"/>
            </a:srgbClr>
          </a:solidFill>
          <a:ln w="25400" algn="ctr">
            <a:solidFill>
              <a:schemeClr val="accent2"/>
            </a:solidFill>
            <a:miter lim="800000"/>
            <a:headEnd/>
            <a:tailEnd type="none" w="med" len="lg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V="1">
            <a:off x="7728086" y="384373"/>
            <a:ext cx="576" cy="83065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22" name="Picture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7796004" y="1085437"/>
            <a:ext cx="174288" cy="223191"/>
          </a:xfrm>
          <a:prstGeom prst="rect">
            <a:avLst/>
          </a:prstGeom>
        </p:spPr>
      </p:pic>
      <p:pic>
        <p:nvPicPr>
          <p:cNvPr id="27" name="Picture 2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7803526" y="346615"/>
            <a:ext cx="221358" cy="221358"/>
          </a:xfrm>
          <a:prstGeom prst="rect">
            <a:avLst/>
          </a:prstGeom>
        </p:spPr>
      </p:pic>
      <p:pic>
        <p:nvPicPr>
          <p:cNvPr id="28" name="Picture 27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6231539" y="1351128"/>
            <a:ext cx="238696" cy="211643"/>
          </a:xfrm>
          <a:prstGeom prst="rect">
            <a:avLst/>
          </a:prstGeom>
        </p:spPr>
      </p:pic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9530850" y="79963963"/>
            <a:ext cx="0" cy="0"/>
          </a:xfrm>
          <a:custGeom>
            <a:avLst/>
            <a:gdLst>
              <a:gd name="T0" fmla="+- 0 22622 22622"/>
              <a:gd name="T1" fmla="*/ T0 w 1"/>
              <a:gd name="T2" fmla="+- 0 6970 6970"/>
              <a:gd name="T3" fmla="*/ 6970 h 1"/>
              <a:gd name="T4" fmla="+- 0 22622 22622"/>
              <a:gd name="T5" fmla="*/ T4 w 1"/>
              <a:gd name="T6" fmla="+- 0 6970 6970"/>
              <a:gd name="T7" fmla="*/ 6970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474" y="3943684"/>
            <a:ext cx="521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Dual to (same quantum numbers!):</a:t>
            </a:r>
            <a:endParaRPr lang="en-US" dirty="0"/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74" y="4785895"/>
            <a:ext cx="3759818" cy="48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05633" y="1497263"/>
            <a:ext cx="5184725" cy="2048999"/>
          </a:xfrm>
          <a:prstGeom prst="rect">
            <a:avLst/>
          </a:prstGeom>
        </p:spPr>
      </p:pic>
      <p:pic>
        <p:nvPicPr>
          <p:cNvPr id="20" name="Picture 1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4885693" y="4170947"/>
            <a:ext cx="2773578" cy="2024411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 rot="2662792">
            <a:off x="3617576" y="3900793"/>
            <a:ext cx="978408" cy="271394"/>
          </a:xfrm>
          <a:prstGeom prst="righ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2453" y="4859652"/>
            <a:ext cx="1553758" cy="12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2667729" y="5792447"/>
            <a:ext cx="142047" cy="45966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5" name="Picture 2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587776" y="5928681"/>
            <a:ext cx="261035" cy="21665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1479" y="6269446"/>
            <a:ext cx="3135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de Boer,Ooguri,Robins,Tannenhauser’98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92830" y="4647306"/>
            <a:ext cx="2733591" cy="312462"/>
          </a:xfrm>
          <a:custGeom>
            <a:avLst/>
            <a:gdLst>
              <a:gd name="T0" fmla="+- 0 17363 17363"/>
              <a:gd name="T1" fmla="*/ T0 w 6748"/>
              <a:gd name="T2" fmla="+- 0 11485 11485"/>
              <a:gd name="T3" fmla="*/ 11485 h 770"/>
              <a:gd name="T4" fmla="+- 0 17374 17363"/>
              <a:gd name="T5" fmla="*/ T4 w 6748"/>
              <a:gd name="T6" fmla="+- 0 11528 11485"/>
              <a:gd name="T7" fmla="*/ 11528 h 770"/>
              <a:gd name="T8" fmla="+- 0 17372 17363"/>
              <a:gd name="T9" fmla="*/ T8 w 6748"/>
              <a:gd name="T10" fmla="+- 0 11567 11485"/>
              <a:gd name="T11" fmla="*/ 11567 h 770"/>
              <a:gd name="T12" fmla="+- 0 17388 17363"/>
              <a:gd name="T13" fmla="*/ T12 w 6748"/>
              <a:gd name="T14" fmla="+- 0 11609 11485"/>
              <a:gd name="T15" fmla="*/ 11609 h 770"/>
              <a:gd name="T16" fmla="+- 0 17402 17363"/>
              <a:gd name="T17" fmla="*/ T16 w 6748"/>
              <a:gd name="T18" fmla="+- 0 11646 11485"/>
              <a:gd name="T19" fmla="*/ 11646 h 770"/>
              <a:gd name="T20" fmla="+- 0 17407 17363"/>
              <a:gd name="T21" fmla="*/ T20 w 6748"/>
              <a:gd name="T22" fmla="+- 0 11682 11485"/>
              <a:gd name="T23" fmla="*/ 11682 h 770"/>
              <a:gd name="T24" fmla="+- 0 17438 17363"/>
              <a:gd name="T25" fmla="*/ T24 w 6748"/>
              <a:gd name="T26" fmla="+- 0 11708 11485"/>
              <a:gd name="T27" fmla="*/ 11708 h 770"/>
              <a:gd name="T28" fmla="+- 0 17469 17363"/>
              <a:gd name="T29" fmla="*/ T28 w 6748"/>
              <a:gd name="T30" fmla="+- 0 11734 11485"/>
              <a:gd name="T31" fmla="*/ 11734 h 770"/>
              <a:gd name="T32" fmla="+- 0 17525 17363"/>
              <a:gd name="T33" fmla="*/ T32 w 6748"/>
              <a:gd name="T34" fmla="+- 0 11734 11485"/>
              <a:gd name="T35" fmla="*/ 11734 h 770"/>
              <a:gd name="T36" fmla="+- 0 17562 17363"/>
              <a:gd name="T37" fmla="*/ T36 w 6748"/>
              <a:gd name="T38" fmla="+- 0 11757 11485"/>
              <a:gd name="T39" fmla="*/ 11757 h 770"/>
              <a:gd name="T40" fmla="+- 0 17631 17363"/>
              <a:gd name="T41" fmla="*/ T40 w 6748"/>
              <a:gd name="T42" fmla="+- 0 11800 11485"/>
              <a:gd name="T43" fmla="*/ 11800 h 770"/>
              <a:gd name="T44" fmla="+- 0 17666 17363"/>
              <a:gd name="T45" fmla="*/ T44 w 6748"/>
              <a:gd name="T46" fmla="+- 0 11813 11485"/>
              <a:gd name="T47" fmla="*/ 11813 h 770"/>
              <a:gd name="T48" fmla="+- 0 17735 17363"/>
              <a:gd name="T49" fmla="*/ T48 w 6748"/>
              <a:gd name="T50" fmla="+- 0 11857 11485"/>
              <a:gd name="T51" fmla="*/ 11857 h 770"/>
              <a:gd name="T52" fmla="+- 0 17803 17363"/>
              <a:gd name="T53" fmla="*/ T52 w 6748"/>
              <a:gd name="T54" fmla="+- 0 11901 11485"/>
              <a:gd name="T55" fmla="*/ 11901 h 770"/>
              <a:gd name="T56" fmla="+- 0 17873 17363"/>
              <a:gd name="T57" fmla="*/ T56 w 6748"/>
              <a:gd name="T58" fmla="+- 0 11952 11485"/>
              <a:gd name="T59" fmla="*/ 11952 h 770"/>
              <a:gd name="T60" fmla="+- 0 17934 17363"/>
              <a:gd name="T61" fmla="*/ T60 w 6748"/>
              <a:gd name="T62" fmla="+- 0 12005 11485"/>
              <a:gd name="T63" fmla="*/ 12005 h 770"/>
              <a:gd name="T64" fmla="+- 0 17971 17363"/>
              <a:gd name="T65" fmla="*/ T64 w 6748"/>
              <a:gd name="T66" fmla="+- 0 12037 11485"/>
              <a:gd name="T67" fmla="*/ 12037 h 770"/>
              <a:gd name="T68" fmla="+- 0 17977 17363"/>
              <a:gd name="T69" fmla="*/ T68 w 6748"/>
              <a:gd name="T70" fmla="+- 0 12068 11485"/>
              <a:gd name="T71" fmla="*/ 12068 h 770"/>
              <a:gd name="T72" fmla="+- 0 18008 17363"/>
              <a:gd name="T73" fmla="*/ T72 w 6748"/>
              <a:gd name="T74" fmla="+- 0 12080 11485"/>
              <a:gd name="T75" fmla="*/ 12080 h 770"/>
              <a:gd name="T76" fmla="+- 0 18053 17363"/>
              <a:gd name="T77" fmla="*/ T76 w 6748"/>
              <a:gd name="T78" fmla="+- 0 12098 11485"/>
              <a:gd name="T79" fmla="*/ 12098 h 770"/>
              <a:gd name="T80" fmla="+- 0 18098 17363"/>
              <a:gd name="T81" fmla="*/ T80 w 6748"/>
              <a:gd name="T82" fmla="+- 0 12122 11485"/>
              <a:gd name="T83" fmla="*/ 12122 h 770"/>
              <a:gd name="T84" fmla="+- 0 18157 17363"/>
              <a:gd name="T85" fmla="*/ T84 w 6748"/>
              <a:gd name="T86" fmla="+- 0 12105 11485"/>
              <a:gd name="T87" fmla="*/ 12105 h 770"/>
              <a:gd name="T88" fmla="+- 0 18161 17363"/>
              <a:gd name="T89" fmla="*/ T88 w 6748"/>
              <a:gd name="T90" fmla="+- 0 12104 11485"/>
              <a:gd name="T91" fmla="*/ 12104 h 770"/>
              <a:gd name="T92" fmla="+- 0 18200 17363"/>
              <a:gd name="T93" fmla="*/ T92 w 6748"/>
              <a:gd name="T94" fmla="+- 0 12062 11485"/>
              <a:gd name="T95" fmla="*/ 12062 h 770"/>
              <a:gd name="T96" fmla="+- 0 18231 17363"/>
              <a:gd name="T97" fmla="*/ T96 w 6748"/>
              <a:gd name="T98" fmla="+- 0 12055 11485"/>
              <a:gd name="T99" fmla="*/ 12055 h 770"/>
              <a:gd name="T100" fmla="+- 0 18298 17363"/>
              <a:gd name="T101" fmla="*/ T100 w 6748"/>
              <a:gd name="T102" fmla="+- 0 12040 11485"/>
              <a:gd name="T103" fmla="*/ 12040 h 770"/>
              <a:gd name="T104" fmla="+- 0 18334 17363"/>
              <a:gd name="T105" fmla="*/ T104 w 6748"/>
              <a:gd name="T106" fmla="+- 0 12033 11485"/>
              <a:gd name="T107" fmla="*/ 12033 h 770"/>
              <a:gd name="T108" fmla="+- 0 18405 17363"/>
              <a:gd name="T109" fmla="*/ T108 w 6748"/>
              <a:gd name="T110" fmla="+- 0 12030 11485"/>
              <a:gd name="T111" fmla="*/ 12030 h 770"/>
              <a:gd name="T112" fmla="+- 0 18458 17363"/>
              <a:gd name="T113" fmla="*/ T112 w 6748"/>
              <a:gd name="T114" fmla="+- 0 12028 11485"/>
              <a:gd name="T115" fmla="*/ 12028 h 770"/>
              <a:gd name="T116" fmla="+- 0 18568 17363"/>
              <a:gd name="T117" fmla="*/ T116 w 6748"/>
              <a:gd name="T118" fmla="+- 0 12006 11485"/>
              <a:gd name="T119" fmla="*/ 12006 h 770"/>
              <a:gd name="T120" fmla="+- 0 18579 17363"/>
              <a:gd name="T121" fmla="*/ T120 w 6748"/>
              <a:gd name="T122" fmla="+- 0 12005 11485"/>
              <a:gd name="T123" fmla="*/ 12005 h 770"/>
              <a:gd name="T124" fmla="+- 0 18947 17363"/>
              <a:gd name="T125" fmla="*/ T124 w 6748"/>
              <a:gd name="T126" fmla="+- 0 11980 11485"/>
              <a:gd name="T127" fmla="*/ 11980 h 770"/>
              <a:gd name="T128" fmla="+- 0 19341 17363"/>
              <a:gd name="T129" fmla="*/ T128 w 6748"/>
              <a:gd name="T130" fmla="+- 0 12004 11485"/>
              <a:gd name="T131" fmla="*/ 12004 h 770"/>
              <a:gd name="T132" fmla="+- 0 19695 17363"/>
              <a:gd name="T133" fmla="*/ T132 w 6748"/>
              <a:gd name="T134" fmla="+- 0 11981 11485"/>
              <a:gd name="T135" fmla="*/ 11981 h 770"/>
              <a:gd name="T136" fmla="+- 0 19771 17363"/>
              <a:gd name="T137" fmla="*/ T136 w 6748"/>
              <a:gd name="T138" fmla="+- 0 11976 11485"/>
              <a:gd name="T139" fmla="*/ 11976 h 770"/>
              <a:gd name="T140" fmla="+- 0 19823 17363"/>
              <a:gd name="T141" fmla="*/ T140 w 6748"/>
              <a:gd name="T142" fmla="+- 0 11969 11485"/>
              <a:gd name="T143" fmla="*/ 11969 h 770"/>
              <a:gd name="T144" fmla="+- 0 19893 17363"/>
              <a:gd name="T145" fmla="*/ T144 w 6748"/>
              <a:gd name="T146" fmla="+- 0 11956 11485"/>
              <a:gd name="T147" fmla="*/ 11956 h 770"/>
              <a:gd name="T148" fmla="+- 0 19937 17363"/>
              <a:gd name="T149" fmla="*/ T148 w 6748"/>
              <a:gd name="T150" fmla="+- 0 11948 11485"/>
              <a:gd name="T151" fmla="*/ 11948 h 770"/>
              <a:gd name="T152" fmla="+- 0 19976 17363"/>
              <a:gd name="T153" fmla="*/ T152 w 6748"/>
              <a:gd name="T154" fmla="+- 0 11947 11485"/>
              <a:gd name="T155" fmla="*/ 11947 h 770"/>
              <a:gd name="T156" fmla="+- 0 20017 17363"/>
              <a:gd name="T157" fmla="*/ T156 w 6748"/>
              <a:gd name="T158" fmla="+- 0 11931 11485"/>
              <a:gd name="T159" fmla="*/ 11931 h 770"/>
              <a:gd name="T160" fmla="+- 0 20037 17363"/>
              <a:gd name="T161" fmla="*/ T160 w 6748"/>
              <a:gd name="T162" fmla="+- 0 11923 11485"/>
              <a:gd name="T163" fmla="*/ 11923 h 770"/>
              <a:gd name="T164" fmla="+- 0 20069 17363"/>
              <a:gd name="T165" fmla="*/ T164 w 6748"/>
              <a:gd name="T166" fmla="+- 0 11921 11485"/>
              <a:gd name="T167" fmla="*/ 11921 h 770"/>
              <a:gd name="T168" fmla="+- 0 20092 17363"/>
              <a:gd name="T169" fmla="*/ T168 w 6748"/>
              <a:gd name="T170" fmla="+- 0 11906 11485"/>
              <a:gd name="T171" fmla="*/ 11906 h 770"/>
              <a:gd name="T172" fmla="+- 0 20103 17363"/>
              <a:gd name="T173" fmla="*/ T172 w 6748"/>
              <a:gd name="T174" fmla="+- 0 11898 11485"/>
              <a:gd name="T175" fmla="*/ 11898 h 770"/>
              <a:gd name="T176" fmla="+- 0 20136 17363"/>
              <a:gd name="T177" fmla="*/ T176 w 6748"/>
              <a:gd name="T178" fmla="+- 0 11835 11485"/>
              <a:gd name="T179" fmla="*/ 11835 h 770"/>
              <a:gd name="T180" fmla="+- 0 20141 17363"/>
              <a:gd name="T181" fmla="*/ T180 w 6748"/>
              <a:gd name="T182" fmla="+- 0 11832 11485"/>
              <a:gd name="T183" fmla="*/ 11832 h 770"/>
              <a:gd name="T184" fmla="+- 0 20165 17363"/>
              <a:gd name="T185" fmla="*/ T184 w 6748"/>
              <a:gd name="T186" fmla="+- 0 11819 11485"/>
              <a:gd name="T187" fmla="*/ 11819 h 770"/>
              <a:gd name="T188" fmla="+- 0 20237 17363"/>
              <a:gd name="T189" fmla="*/ T188 w 6748"/>
              <a:gd name="T190" fmla="+- 0 11791 11485"/>
              <a:gd name="T191" fmla="*/ 11791 h 770"/>
              <a:gd name="T192" fmla="+- 0 20265 17363"/>
              <a:gd name="T193" fmla="*/ T192 w 6748"/>
              <a:gd name="T194" fmla="+- 0 11782 11485"/>
              <a:gd name="T195" fmla="*/ 11782 h 770"/>
              <a:gd name="T196" fmla="+- 0 20302 17363"/>
              <a:gd name="T197" fmla="*/ T196 w 6748"/>
              <a:gd name="T198" fmla="+- 0 11770 11485"/>
              <a:gd name="T199" fmla="*/ 11770 h 770"/>
              <a:gd name="T200" fmla="+- 0 20325 17363"/>
              <a:gd name="T201" fmla="*/ T200 w 6748"/>
              <a:gd name="T202" fmla="+- 0 11765 11485"/>
              <a:gd name="T203" fmla="*/ 11765 h 770"/>
              <a:gd name="T204" fmla="+- 0 20365 17363"/>
              <a:gd name="T205" fmla="*/ T204 w 6748"/>
              <a:gd name="T206" fmla="+- 0 11757 11485"/>
              <a:gd name="T207" fmla="*/ 11757 h 770"/>
              <a:gd name="T208" fmla="+- 0 20425 17363"/>
              <a:gd name="T209" fmla="*/ T208 w 6748"/>
              <a:gd name="T210" fmla="+- 0 11745 11485"/>
              <a:gd name="T211" fmla="*/ 11745 h 770"/>
              <a:gd name="T212" fmla="+- 0 20468 17363"/>
              <a:gd name="T213" fmla="*/ T212 w 6748"/>
              <a:gd name="T214" fmla="+- 0 11774 11485"/>
              <a:gd name="T215" fmla="*/ 11774 h 770"/>
              <a:gd name="T216" fmla="+- 0 20513 17363"/>
              <a:gd name="T217" fmla="*/ T216 w 6748"/>
              <a:gd name="T218" fmla="+- 0 11782 11485"/>
              <a:gd name="T219" fmla="*/ 11782 h 770"/>
              <a:gd name="T220" fmla="+- 0 20562 17363"/>
              <a:gd name="T221" fmla="*/ T220 w 6748"/>
              <a:gd name="T222" fmla="+- 0 11791 11485"/>
              <a:gd name="T223" fmla="*/ 11791 h 770"/>
              <a:gd name="T224" fmla="+- 0 20592 17363"/>
              <a:gd name="T225" fmla="*/ T224 w 6748"/>
              <a:gd name="T226" fmla="+- 0 11798 11485"/>
              <a:gd name="T227" fmla="*/ 11798 h 770"/>
              <a:gd name="T228" fmla="+- 0 20613 17363"/>
              <a:gd name="T229" fmla="*/ T228 w 6748"/>
              <a:gd name="T230" fmla="+- 0 11807 11485"/>
              <a:gd name="T231" fmla="*/ 11807 h 770"/>
              <a:gd name="T232" fmla="+- 0 20660 17363"/>
              <a:gd name="T233" fmla="*/ T232 w 6748"/>
              <a:gd name="T234" fmla="+- 0 11828 11485"/>
              <a:gd name="T235" fmla="*/ 11828 h 770"/>
              <a:gd name="T236" fmla="+- 0 20660 17363"/>
              <a:gd name="T237" fmla="*/ T236 w 6748"/>
              <a:gd name="T238" fmla="+- 0 11843 11485"/>
              <a:gd name="T239" fmla="*/ 11843 h 770"/>
              <a:gd name="T240" fmla="+- 0 20687 17363"/>
              <a:gd name="T241" fmla="*/ T240 w 6748"/>
              <a:gd name="T242" fmla="+- 0 11857 11485"/>
              <a:gd name="T243" fmla="*/ 11857 h 770"/>
              <a:gd name="T244" fmla="+- 0 20727 17363"/>
              <a:gd name="T245" fmla="*/ T244 w 6748"/>
              <a:gd name="T246" fmla="+- 0 11877 11485"/>
              <a:gd name="T247" fmla="*/ 11877 h 770"/>
              <a:gd name="T248" fmla="+- 0 20767 17363"/>
              <a:gd name="T249" fmla="*/ T248 w 6748"/>
              <a:gd name="T250" fmla="+- 0 11898 11485"/>
              <a:gd name="T251" fmla="*/ 11898 h 770"/>
              <a:gd name="T252" fmla="+- 0 20811 17363"/>
              <a:gd name="T253" fmla="*/ T252 w 6748"/>
              <a:gd name="T254" fmla="+- 0 11906 11485"/>
              <a:gd name="T255" fmla="*/ 11906 h 77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6748" h="770" extrusionOk="0">
                <a:moveTo>
                  <a:pt x="0" y="0"/>
                </a:moveTo>
                <a:cubicBezTo>
                  <a:pt x="11" y="43"/>
                  <a:pt x="9" y="82"/>
                  <a:pt x="25" y="124"/>
                </a:cubicBezTo>
                <a:cubicBezTo>
                  <a:pt x="39" y="161"/>
                  <a:pt x="44" y="197"/>
                  <a:pt x="75" y="223"/>
                </a:cubicBezTo>
                <a:cubicBezTo>
                  <a:pt x="106" y="249"/>
                  <a:pt x="162" y="249"/>
                  <a:pt x="199" y="272"/>
                </a:cubicBezTo>
                <a:cubicBezTo>
                  <a:pt x="268" y="315"/>
                  <a:pt x="303" y="328"/>
                  <a:pt x="372" y="372"/>
                </a:cubicBezTo>
                <a:cubicBezTo>
                  <a:pt x="440" y="416"/>
                  <a:pt x="510" y="467"/>
                  <a:pt x="571" y="520"/>
                </a:cubicBezTo>
                <a:cubicBezTo>
                  <a:pt x="608" y="552"/>
                  <a:pt x="614" y="583"/>
                  <a:pt x="645" y="595"/>
                </a:cubicBezTo>
                <a:cubicBezTo>
                  <a:pt x="690" y="613"/>
                  <a:pt x="735" y="637"/>
                  <a:pt x="794" y="620"/>
                </a:cubicBezTo>
                <a:cubicBezTo>
                  <a:pt x="798" y="619"/>
                  <a:pt x="837" y="577"/>
                  <a:pt x="868" y="570"/>
                </a:cubicBezTo>
                <a:cubicBezTo>
                  <a:pt x="935" y="555"/>
                  <a:pt x="971" y="548"/>
                  <a:pt x="1042" y="545"/>
                </a:cubicBezTo>
                <a:cubicBezTo>
                  <a:pt x="1095" y="543"/>
                  <a:pt x="1205" y="521"/>
                  <a:pt x="1216" y="520"/>
                </a:cubicBezTo>
                <a:cubicBezTo>
                  <a:pt x="1584" y="495"/>
                  <a:pt x="1978" y="519"/>
                  <a:pt x="2332" y="496"/>
                </a:cubicBezTo>
                <a:cubicBezTo>
                  <a:pt x="2408" y="491"/>
                  <a:pt x="2460" y="484"/>
                  <a:pt x="2530" y="471"/>
                </a:cubicBezTo>
                <a:cubicBezTo>
                  <a:pt x="2574" y="463"/>
                  <a:pt x="2613" y="462"/>
                  <a:pt x="2654" y="446"/>
                </a:cubicBezTo>
                <a:cubicBezTo>
                  <a:pt x="2674" y="438"/>
                  <a:pt x="2706" y="436"/>
                  <a:pt x="2729" y="421"/>
                </a:cubicBezTo>
                <a:cubicBezTo>
                  <a:pt x="2740" y="413"/>
                  <a:pt x="2773" y="350"/>
                  <a:pt x="2778" y="347"/>
                </a:cubicBezTo>
                <a:cubicBezTo>
                  <a:pt x="2802" y="334"/>
                  <a:pt x="2874" y="306"/>
                  <a:pt x="2902" y="297"/>
                </a:cubicBezTo>
                <a:cubicBezTo>
                  <a:pt x="2939" y="285"/>
                  <a:pt x="2962" y="280"/>
                  <a:pt x="3002" y="272"/>
                </a:cubicBezTo>
                <a:cubicBezTo>
                  <a:pt x="3062" y="260"/>
                  <a:pt x="3105" y="289"/>
                  <a:pt x="3150" y="297"/>
                </a:cubicBezTo>
                <a:cubicBezTo>
                  <a:pt x="3199" y="306"/>
                  <a:pt x="3229" y="313"/>
                  <a:pt x="3250" y="322"/>
                </a:cubicBezTo>
                <a:cubicBezTo>
                  <a:pt x="3297" y="343"/>
                  <a:pt x="3297" y="358"/>
                  <a:pt x="3324" y="372"/>
                </a:cubicBezTo>
                <a:cubicBezTo>
                  <a:pt x="3364" y="392"/>
                  <a:pt x="3404" y="413"/>
                  <a:pt x="3448" y="421"/>
                </a:cubicBezTo>
                <a:cubicBezTo>
                  <a:pt x="3509" y="432"/>
                  <a:pt x="3616" y="439"/>
                  <a:pt x="3647" y="446"/>
                </a:cubicBezTo>
                <a:cubicBezTo>
                  <a:pt x="3677" y="453"/>
                  <a:pt x="3745" y="471"/>
                  <a:pt x="3746" y="471"/>
                </a:cubicBezTo>
                <a:cubicBezTo>
                  <a:pt x="3789" y="480"/>
                  <a:pt x="3829" y="481"/>
                  <a:pt x="3870" y="496"/>
                </a:cubicBezTo>
                <a:cubicBezTo>
                  <a:pt x="3900" y="507"/>
                  <a:pt x="3940" y="507"/>
                  <a:pt x="3969" y="520"/>
                </a:cubicBezTo>
                <a:cubicBezTo>
                  <a:pt x="3979" y="525"/>
                  <a:pt x="4029" y="559"/>
                  <a:pt x="4043" y="570"/>
                </a:cubicBezTo>
                <a:cubicBezTo>
                  <a:pt x="4054" y="578"/>
                  <a:pt x="4105" y="635"/>
                  <a:pt x="4118" y="644"/>
                </a:cubicBezTo>
                <a:cubicBezTo>
                  <a:pt x="4146" y="663"/>
                  <a:pt x="4206" y="713"/>
                  <a:pt x="4217" y="719"/>
                </a:cubicBezTo>
                <a:cubicBezTo>
                  <a:pt x="4271" y="749"/>
                  <a:pt x="4301" y="757"/>
                  <a:pt x="4366" y="769"/>
                </a:cubicBezTo>
                <a:cubicBezTo>
                  <a:pt x="4487" y="791"/>
                  <a:pt x="4627" y="753"/>
                  <a:pt x="4738" y="719"/>
                </a:cubicBezTo>
                <a:cubicBezTo>
                  <a:pt x="4780" y="706"/>
                  <a:pt x="4814" y="681"/>
                  <a:pt x="4862" y="669"/>
                </a:cubicBezTo>
                <a:cubicBezTo>
                  <a:pt x="4915" y="656"/>
                  <a:pt x="4985" y="662"/>
                  <a:pt x="5036" y="644"/>
                </a:cubicBezTo>
                <a:cubicBezTo>
                  <a:pt x="5105" y="620"/>
                  <a:pt x="5074" y="612"/>
                  <a:pt x="5135" y="595"/>
                </a:cubicBezTo>
                <a:cubicBezTo>
                  <a:pt x="5197" y="577"/>
                  <a:pt x="5269" y="562"/>
                  <a:pt x="5333" y="545"/>
                </a:cubicBezTo>
                <a:cubicBezTo>
                  <a:pt x="5366" y="537"/>
                  <a:pt x="5445" y="500"/>
                  <a:pt x="5457" y="496"/>
                </a:cubicBezTo>
                <a:cubicBezTo>
                  <a:pt x="5547" y="470"/>
                  <a:pt x="5634" y="447"/>
                  <a:pt x="5730" y="421"/>
                </a:cubicBezTo>
                <a:cubicBezTo>
                  <a:pt x="5839" y="391"/>
                  <a:pt x="5940" y="398"/>
                  <a:pt x="6053" y="396"/>
                </a:cubicBezTo>
                <a:cubicBezTo>
                  <a:pt x="6166" y="394"/>
                  <a:pt x="6277" y="395"/>
                  <a:pt x="6375" y="421"/>
                </a:cubicBezTo>
                <a:cubicBezTo>
                  <a:pt x="6446" y="439"/>
                  <a:pt x="6487" y="452"/>
                  <a:pt x="6549" y="496"/>
                </a:cubicBezTo>
                <a:cubicBezTo>
                  <a:pt x="6593" y="528"/>
                  <a:pt x="6611" y="570"/>
                  <a:pt x="6648" y="595"/>
                </a:cubicBezTo>
                <a:cubicBezTo>
                  <a:pt x="6696" y="627"/>
                  <a:pt x="6716" y="625"/>
                  <a:pt x="6747" y="644"/>
                </a:cubicBezTo>
                <a:cubicBezTo>
                  <a:pt x="6747" y="429"/>
                  <a:pt x="6747" y="215"/>
                  <a:pt x="6747" y="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9530850" y="79963963"/>
            <a:ext cx="0" cy="0"/>
          </a:xfrm>
          <a:custGeom>
            <a:avLst/>
            <a:gdLst>
              <a:gd name="T0" fmla="+- 0 22622 22622"/>
              <a:gd name="T1" fmla="*/ T0 w 1"/>
              <a:gd name="T2" fmla="+- 0 6970 6970"/>
              <a:gd name="T3" fmla="*/ 6970 h 1"/>
              <a:gd name="T4" fmla="+- 0 22622 22622"/>
              <a:gd name="T5" fmla="*/ T4 w 1"/>
              <a:gd name="T6" fmla="+- 0 6970 6970"/>
              <a:gd name="T7" fmla="*/ 6970 h 1"/>
            </a:gdLst>
            <a:ahLst/>
            <a:cxnLst>
              <a:cxn ang="0">
                <a:pos x="T1" y="T3"/>
              </a:cxn>
              <a:cxn ang="0">
                <a:pos x="T5" y="T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579" y="588211"/>
            <a:ext cx="3286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conditions: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7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Two-point functions</a:t>
            </a:r>
            <a:endParaRPr lang="en-US" dirty="0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87007" y="1637731"/>
            <a:ext cx="5250186" cy="1108943"/>
          </a:xfrm>
          <a:prstGeom prst="rect">
            <a:avLst/>
          </a:prstGeo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038111" y="3591226"/>
            <a:ext cx="605841" cy="46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116" y="3521122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Spectrum: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0060" y="4462818"/>
            <a:ext cx="3962944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Known from </a:t>
            </a:r>
            <a:r>
              <a:rPr lang="en-GB" dirty="0" err="1" smtClean="0">
                <a:solidFill>
                  <a:srgbClr val="006600"/>
                </a:solidFill>
              </a:rPr>
              <a:t>integrability</a:t>
            </a:r>
            <a:r>
              <a:rPr lang="en-GB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exactly at large-N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4707" y="5141188"/>
            <a:ext cx="2220956" cy="720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CC00"/>
                </a:solidFill>
              </a:rPr>
              <a:t>Bombardelli,Fioravanti,Tateo’09</a:t>
            </a:r>
          </a:p>
          <a:p>
            <a:r>
              <a:rPr lang="en-US" sz="1200" dirty="0" smtClean="0">
                <a:solidFill>
                  <a:srgbClr val="00CC00"/>
                </a:solidFill>
              </a:rPr>
              <a:t>Gromov,Kazakov,Vieira’09</a:t>
            </a:r>
          </a:p>
          <a:p>
            <a:r>
              <a:rPr lang="en-US" sz="1200" dirty="0" smtClean="0">
                <a:solidFill>
                  <a:srgbClr val="00CC00"/>
                </a:solidFill>
              </a:rPr>
              <a:t>Arutyunov,Frolov’09</a:t>
            </a:r>
            <a:endParaRPr lang="en-US" sz="12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Holographic two-point functions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8788" y="914400"/>
            <a:ext cx="2606867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Buchbinder’10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Janik,Surowka,Wereszczynski’10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Buchbinder,Tseytlin’10</a:t>
            </a:r>
            <a:endParaRPr lang="en-US" sz="1200" dirty="0">
              <a:solidFill>
                <a:srgbClr val="00CC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6729" y="818865"/>
            <a:ext cx="2415654" cy="1244221"/>
            <a:chOff x="846161" y="1556412"/>
            <a:chExt cx="6198360" cy="3645660"/>
          </a:xfrm>
        </p:grpSpPr>
        <p:pic>
          <p:nvPicPr>
            <p:cNvPr id="4" name="Picture 3" descr="twopoin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1713" y="1556412"/>
              <a:ext cx="3429000" cy="35814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 rot="5400000">
              <a:off x="511792" y="3295934"/>
              <a:ext cx="2129051" cy="1460311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5249840" y="3407391"/>
              <a:ext cx="2129051" cy="1460311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46161" y="5090615"/>
              <a:ext cx="4749421" cy="95534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2279176" y="2961564"/>
              <a:ext cx="955343" cy="27296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5486401" y="3084394"/>
              <a:ext cx="1542199" cy="2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258101" y="3070746"/>
              <a:ext cx="955344" cy="1364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340776" y="3505200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927397" y="4776716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pic>
          <p:nvPicPr>
            <p:cNvPr id="15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6140" y="4809106"/>
              <a:ext cx="293688" cy="24447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  <a:effectLst/>
          </p:spPr>
        </p:pic>
        <p:pic>
          <p:nvPicPr>
            <p:cNvPr id="16" name="Picture 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81033" y="3672551"/>
              <a:ext cx="246062" cy="34448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19" name="TextBox 18"/>
          <p:cNvSpPr txBox="1"/>
          <p:nvPr/>
        </p:nvSpPr>
        <p:spPr>
          <a:xfrm>
            <a:off x="330963" y="3075155"/>
            <a:ext cx="7595990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400" dirty="0" smtClean="0"/>
              <a:t>start with time-periodic (finite-gap) solution in global </a:t>
            </a:r>
            <a:r>
              <a:rPr lang="en-GB" sz="2400" dirty="0" err="1" smtClean="0"/>
              <a:t>AdS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Wick-rotate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transform to </a:t>
            </a:r>
            <a:r>
              <a:rPr lang="en-GB" sz="2400" dirty="0" err="1" smtClean="0"/>
              <a:t>Poincar</a:t>
            </a:r>
            <a:r>
              <a:rPr lang="fr-FR" sz="2400" dirty="0" smtClean="0"/>
              <a:t>é patch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6262" y="2336076"/>
            <a:ext cx="915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6600"/>
                </a:solidFill>
              </a:rPr>
              <a:t>Two-point functions  ↔  Spectrum  ↔  Periodic solutions in global </a:t>
            </a:r>
            <a:r>
              <a:rPr lang="en-GB" sz="2400" dirty="0" err="1" smtClean="0">
                <a:solidFill>
                  <a:srgbClr val="006600"/>
                </a:solidFill>
              </a:rPr>
              <a:t>AdS</a:t>
            </a:r>
            <a:r>
              <a:rPr lang="en-GB" sz="2400" dirty="0" smtClean="0">
                <a:solidFill>
                  <a:srgbClr val="006600"/>
                </a:solidFill>
              </a:rPr>
              <a:t> 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423" y="4830887"/>
            <a:ext cx="8541104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660066"/>
                </a:solidFill>
              </a:rPr>
              <a:t> generates solutions with correct boundary conditions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660066"/>
                </a:solidFill>
              </a:rPr>
              <a:t> </a:t>
            </a:r>
            <a:r>
              <a:rPr lang="en-GB" dirty="0" smtClean="0">
                <a:solidFill>
                  <a:srgbClr val="660066"/>
                </a:solidFill>
              </a:rPr>
              <a:t>classical string action produces the correct                                   - -dependence of the </a:t>
            </a:r>
            <a:r>
              <a:rPr lang="en-GB" dirty="0" err="1" smtClean="0">
                <a:solidFill>
                  <a:srgbClr val="660066"/>
                </a:solidFill>
              </a:rPr>
              <a:t>correlator</a:t>
            </a:r>
            <a:r>
              <a:rPr lang="en-GB" dirty="0" smtClean="0">
                <a:solidFill>
                  <a:srgbClr val="660066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rgbClr val="660066"/>
                </a:solidFill>
              </a:rPr>
              <a:t> solutions </a:t>
            </a:r>
            <a:r>
              <a:rPr lang="en-GB" dirty="0" smtClean="0">
                <a:solidFill>
                  <a:srgbClr val="660066"/>
                </a:solidFill>
              </a:rPr>
              <a:t>are in </a:t>
            </a:r>
            <a:r>
              <a:rPr lang="en-GB" dirty="0" smtClean="0">
                <a:solidFill>
                  <a:srgbClr val="660066"/>
                </a:solidFill>
              </a:rPr>
              <a:t>general complex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6" y="5948947"/>
            <a:ext cx="318168" cy="227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149" y="736979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Example: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246" y="764275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BMN string:</a:t>
            </a:r>
            <a:endParaRPr lang="en-US" sz="2400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7796758" y="887105"/>
            <a:ext cx="1097624" cy="242940"/>
          </a:xfrm>
          <a:prstGeom prst="rect">
            <a:avLst/>
          </a:prstGeom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4244042" y="947099"/>
            <a:ext cx="2393719" cy="236845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 bwMode="auto">
          <a:xfrm>
            <a:off x="6864822" y="928055"/>
            <a:ext cx="687848" cy="238836"/>
          </a:xfrm>
          <a:prstGeom prst="leftRightArrow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774" y="1364777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Standard global-</a:t>
            </a:r>
            <a:r>
              <a:rPr lang="en-GB" sz="2000" dirty="0" err="1" smtClean="0">
                <a:solidFill>
                  <a:srgbClr val="006600"/>
                </a:solidFill>
              </a:rPr>
              <a:t>Poincar</a:t>
            </a:r>
            <a:r>
              <a:rPr lang="fr-FR" sz="2000" dirty="0" smtClean="0">
                <a:solidFill>
                  <a:srgbClr val="006600"/>
                </a:solidFill>
              </a:rPr>
              <a:t>é</a:t>
            </a:r>
            <a:r>
              <a:rPr lang="en-GB" sz="2000" dirty="0" smtClean="0">
                <a:solidFill>
                  <a:srgbClr val="006600"/>
                </a:solidFill>
              </a:rPr>
              <a:t> map (AdS</a:t>
            </a:r>
            <a:r>
              <a:rPr lang="en-GB" sz="2000" baseline="-25000" dirty="0" smtClean="0">
                <a:solidFill>
                  <a:srgbClr val="006600"/>
                </a:solidFill>
              </a:rPr>
              <a:t>3</a:t>
            </a:r>
            <a:r>
              <a:rPr lang="en-GB" sz="2000" dirty="0" smtClean="0">
                <a:solidFill>
                  <a:srgbClr val="006600"/>
                </a:solidFill>
              </a:rPr>
              <a:t>):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1002218" y="2260676"/>
            <a:ext cx="3010226" cy="171709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 bwMode="auto">
          <a:xfrm>
            <a:off x="668733" y="2347408"/>
            <a:ext cx="231618" cy="1499616"/>
          </a:xfrm>
          <a:prstGeom prst="lef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39873" y="291045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C3300"/>
                </a:solidFill>
              </a:rPr>
              <a:t>Cartesian coordinates on R</a:t>
            </a:r>
            <a:r>
              <a:rPr lang="en-GB" sz="1400" baseline="30000" dirty="0" smtClean="0">
                <a:solidFill>
                  <a:srgbClr val="CC3300"/>
                </a:solidFill>
              </a:rPr>
              <a:t>3,1</a:t>
            </a:r>
            <a:endParaRPr lang="en-US" sz="1800" baseline="30000" dirty="0">
              <a:solidFill>
                <a:srgbClr val="CC33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>
            <a:off x="4026089" y="2415653"/>
            <a:ext cx="395785" cy="1588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>
            <a:off x="4055661" y="3264090"/>
            <a:ext cx="395785" cy="1588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4019268" y="2845559"/>
            <a:ext cx="832513" cy="1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297606" y="1558120"/>
            <a:ext cx="1567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Twisted map: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30" name="Picture 29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5236223" y="2263905"/>
            <a:ext cx="3088911" cy="176197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4870119" y="4312692"/>
            <a:ext cx="2677094" cy="1725599"/>
            <a:chOff x="1171575" y="1811338"/>
            <a:chExt cx="5907088" cy="4049533"/>
          </a:xfrm>
        </p:grpSpPr>
        <p:pic>
          <p:nvPicPr>
            <p:cNvPr id="44" name="Picture 43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lum/>
            </a:blip>
            <a:stretch>
              <a:fillRect/>
            </a:stretch>
          </p:blipFill>
          <p:spPr>
            <a:xfrm>
              <a:off x="2381864" y="5486107"/>
              <a:ext cx="989133" cy="374764"/>
            </a:xfrm>
            <a:prstGeom prst="rect">
              <a:avLst/>
            </a:prstGeom>
          </p:spPr>
        </p:pic>
        <p:pic>
          <p:nvPicPr>
            <p:cNvPr id="43" name="Picture 42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lum/>
            </a:blip>
            <a:stretch>
              <a:fillRect/>
            </a:stretch>
          </p:blipFill>
          <p:spPr>
            <a:xfrm>
              <a:off x="6288785" y="4656819"/>
              <a:ext cx="698869" cy="365407"/>
            </a:xfrm>
            <a:prstGeom prst="rect">
              <a:avLst/>
            </a:prstGeom>
          </p:spPr>
        </p:pic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1171575" y="4284663"/>
              <a:ext cx="5907088" cy="1379537"/>
            </a:xfrm>
            <a:prstGeom prst="parallelogram">
              <a:avLst>
                <a:gd name="adj" fmla="val 107048"/>
              </a:avLst>
            </a:prstGeom>
            <a:solidFill>
              <a:srgbClr val="FFCC00">
                <a:alpha val="59000"/>
              </a:srgbClr>
            </a:solidFill>
            <a:ln w="25400" algn="ctr">
              <a:solidFill>
                <a:schemeClr val="accent2"/>
              </a:solidFill>
              <a:miter lim="800000"/>
              <a:headEnd/>
              <a:tailEnd type="none" w="med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V="1">
              <a:off x="7077075" y="1811338"/>
              <a:ext cx="1588" cy="249872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2911475" y="5334000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 flipV="1">
              <a:off x="6297613" y="4525963"/>
              <a:ext cx="136525" cy="42862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42" name="AutoShape 11"/>
            <p:cNvCxnSpPr>
              <a:cxnSpLocks noChangeShapeType="1"/>
              <a:stCxn id="40" idx="7"/>
              <a:endCxn id="41" idx="1"/>
            </p:cNvCxnSpPr>
            <p:nvPr/>
          </p:nvCxnSpPr>
          <p:spPr bwMode="auto">
            <a:xfrm rot="16200000">
              <a:off x="4291806" y="3301207"/>
              <a:ext cx="747713" cy="3302000"/>
            </a:xfrm>
            <a:prstGeom prst="curvedConnector3">
              <a:avLst>
                <a:gd name="adj1" fmla="val 322926"/>
              </a:avLst>
            </a:prstGeom>
            <a:noFill/>
            <a:ln w="44450">
              <a:solidFill>
                <a:srgbClr val="800080"/>
              </a:solidFill>
              <a:round/>
              <a:headEnd/>
              <a:tailEnd type="none" w="lg" len="lg"/>
            </a:ln>
            <a:effectLst/>
          </p:spPr>
        </p:cxnSp>
      </p:grpSp>
      <p:pic>
        <p:nvPicPr>
          <p:cNvPr id="47" name="Picture 4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7627802" y="4296991"/>
            <a:ext cx="137773" cy="13777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65470" y="5884606"/>
            <a:ext cx="260686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B050"/>
                </a:solidFill>
              </a:rPr>
              <a:t>Tsuji’06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Janik,Surowka,Wereszczynski’10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50" name="Picture 49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</a:blip>
          <a:stretch>
            <a:fillRect/>
          </a:stretch>
        </p:blipFill>
        <p:spPr>
          <a:xfrm>
            <a:off x="1980725" y="4385239"/>
            <a:ext cx="1986591" cy="1315042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42282" y="1755265"/>
            <a:ext cx="2238233" cy="2424009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1013" y="1802133"/>
            <a:ext cx="1760315" cy="2160559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7701374" y="2821780"/>
            <a:ext cx="34132" cy="3222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5486812" y="3550443"/>
            <a:ext cx="34132" cy="3222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937 0.00416 0.01892 0.00856 0.02916 0.00856 C 0.03941 0.00856 0.0559 0.00139 0.06128 -1.85185E-6 " pathEditMode="relative" ptsTypes="aaA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0312 -0.00764 -0.00607 -0.01528 -0.00729 -0.02431 C -0.00851 -0.03333 -0.00851 -0.04398 -0.00781 -0.05486 C -0.00712 -0.06574 -0.00486 -0.07755 -0.0026 -0.08958 C -0.00035 -0.10162 0.00243 -0.11412 0.00625 -0.12708 C 0.01007 -0.14005 0.01511 -0.15602 0.02031 -0.16667 C 0.02552 -0.17731 0.03386 -0.18681 0.03802 -0.19167 C 0.04219 -0.19653 0.04288 -0.19514 0.04531 -0.19653 C 0.04774 -0.19792 0.05018 -0.19861 0.05261 -0.19931 " pathEditMode="relative" ptsTypes="aaaaaaaaA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9" grpId="0"/>
      <p:bldP spid="48" grpId="0"/>
      <p:bldP spid="32" grpId="0" animBg="1"/>
      <p:bldP spid="32" grpId="1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88" y="958852"/>
            <a:ext cx="2238233" cy="2424009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general </a:t>
            </a:r>
            <a:r>
              <a:rPr lang="en-GB" dirty="0" err="1" smtClean="0"/>
              <a:t>semiclassical</a:t>
            </a:r>
            <a:r>
              <a:rPr lang="en-GB" dirty="0" smtClean="0"/>
              <a:t> states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45958" y="1037230"/>
            <a:ext cx="2390783" cy="824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Gubser,Klebanov,Polyakov’02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Frolov,Tseytlin’03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…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966255" y="1780759"/>
            <a:ext cx="1076962" cy="832649"/>
          </a:xfrm>
          <a:custGeom>
            <a:avLst/>
            <a:gdLst/>
            <a:ahLst/>
            <a:cxnLst>
              <a:cxn ang="0">
                <a:pos x="481" y="37"/>
              </a:cxn>
              <a:cxn ang="0">
                <a:pos x="836" y="47"/>
              </a:cxn>
              <a:cxn ang="0">
                <a:pos x="1086" y="258"/>
              </a:cxn>
              <a:cxn ang="0">
                <a:pos x="817" y="354"/>
              </a:cxn>
              <a:cxn ang="0">
                <a:pos x="932" y="584"/>
              </a:cxn>
              <a:cxn ang="0">
                <a:pos x="711" y="824"/>
              </a:cxn>
              <a:cxn ang="0">
                <a:pos x="462" y="412"/>
              </a:cxn>
              <a:cxn ang="0">
                <a:pos x="30" y="373"/>
              </a:cxn>
              <a:cxn ang="0">
                <a:pos x="279" y="56"/>
              </a:cxn>
              <a:cxn ang="0">
                <a:pos x="481" y="37"/>
              </a:cxn>
            </a:cxnLst>
            <a:rect l="0" t="0" r="r" b="b"/>
            <a:pathLst>
              <a:path w="1089" h="853">
                <a:moveTo>
                  <a:pt x="481" y="37"/>
                </a:moveTo>
                <a:cubicBezTo>
                  <a:pt x="554" y="39"/>
                  <a:pt x="735" y="10"/>
                  <a:pt x="836" y="47"/>
                </a:cubicBezTo>
                <a:cubicBezTo>
                  <a:pt x="937" y="84"/>
                  <a:pt x="1089" y="207"/>
                  <a:pt x="1086" y="258"/>
                </a:cubicBezTo>
                <a:cubicBezTo>
                  <a:pt x="1083" y="309"/>
                  <a:pt x="843" y="300"/>
                  <a:pt x="817" y="354"/>
                </a:cubicBezTo>
                <a:cubicBezTo>
                  <a:pt x="791" y="408"/>
                  <a:pt x="950" y="506"/>
                  <a:pt x="932" y="584"/>
                </a:cubicBezTo>
                <a:cubicBezTo>
                  <a:pt x="914" y="662"/>
                  <a:pt x="789" y="853"/>
                  <a:pt x="711" y="824"/>
                </a:cubicBezTo>
                <a:cubicBezTo>
                  <a:pt x="633" y="795"/>
                  <a:pt x="575" y="487"/>
                  <a:pt x="462" y="412"/>
                </a:cubicBezTo>
                <a:cubicBezTo>
                  <a:pt x="349" y="337"/>
                  <a:pt x="60" y="432"/>
                  <a:pt x="30" y="373"/>
                </a:cubicBezTo>
                <a:cubicBezTo>
                  <a:pt x="0" y="314"/>
                  <a:pt x="204" y="112"/>
                  <a:pt x="279" y="56"/>
                </a:cubicBezTo>
                <a:cubicBezTo>
                  <a:pt x="354" y="0"/>
                  <a:pt x="439" y="41"/>
                  <a:pt x="481" y="37"/>
                </a:cubicBez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7219" y="1005720"/>
            <a:ext cx="1760315" cy="2160559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527580" y="2025367"/>
            <a:ext cx="34132" cy="3222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95196" y="3061879"/>
            <a:ext cx="502358" cy="525401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dirty="0"/>
              <a:t>S</a:t>
            </a:r>
            <a:r>
              <a:rPr lang="en-GB" baseline="30000" dirty="0"/>
              <a:t>5</a:t>
            </a:r>
            <a:endParaRPr lang="en-US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2742904" y="3034656"/>
            <a:ext cx="2090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GB" dirty="0" smtClean="0">
                <a:solidFill>
                  <a:srgbClr val="FF0000"/>
                </a:solidFill>
              </a:rPr>
              <a:t>global </a:t>
            </a:r>
            <a:r>
              <a:rPr lang="en-GB" dirty="0" smtClean="0">
                <a:solidFill>
                  <a:srgbClr val="006600"/>
                </a:solidFill>
              </a:rPr>
              <a:t>  </a:t>
            </a:r>
            <a:r>
              <a:rPr lang="en-GB" dirty="0" smtClean="0"/>
              <a:t>AdS</a:t>
            </a:r>
            <a:r>
              <a:rPr lang="en-GB" baseline="-25000" dirty="0" smtClean="0"/>
              <a:t>5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00052"/>
            <a:ext cx="848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C3300"/>
                </a:solidFill>
              </a:rPr>
              <a:t>Periodic solutions in sigma-model     </a:t>
            </a:r>
            <a:r>
              <a:rPr lang="en-GB" sz="3600" dirty="0" smtClean="0">
                <a:solidFill>
                  <a:srgbClr val="006600"/>
                </a:solidFill>
              </a:rPr>
              <a:t>↔</a:t>
            </a:r>
            <a:r>
              <a:rPr lang="en-GB" sz="2400" dirty="0" smtClean="0">
                <a:solidFill>
                  <a:srgbClr val="CC3300"/>
                </a:solidFill>
              </a:rPr>
              <a:t>    Long operators in SYM</a:t>
            </a: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168" y="5029201"/>
            <a:ext cx="131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Energy: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671" y="5560141"/>
            <a:ext cx="2884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Angular </a:t>
            </a:r>
            <a:r>
              <a:rPr lang="en-GB" dirty="0" err="1" smtClean="0"/>
              <a:t>momenta</a:t>
            </a:r>
            <a:r>
              <a:rPr lang="en-GB" dirty="0" smtClean="0"/>
              <a:t>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2168" y="60468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…</a:t>
            </a:r>
            <a:endParaRPr lang="en-US" dirty="0"/>
          </a:p>
        </p:txBody>
      </p:sp>
      <p:pic>
        <p:nvPicPr>
          <p:cNvPr id="16" name="Picture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285180" y="5073446"/>
            <a:ext cx="1405249" cy="428600"/>
          </a:xfrm>
          <a:prstGeom prst="rect">
            <a:avLst/>
          </a:prstGeom>
        </p:spPr>
      </p:pic>
      <p:pic>
        <p:nvPicPr>
          <p:cNvPr id="25" name="Picture 2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5188577" y="2536587"/>
            <a:ext cx="3324370" cy="359391"/>
          </a:xfrm>
          <a:prstGeom prst="rect">
            <a:avLst/>
          </a:prstGeom>
        </p:spPr>
      </p:pic>
      <p:pic>
        <p:nvPicPr>
          <p:cNvPr id="26" name="Picture 2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681170" y="5562303"/>
            <a:ext cx="2018089" cy="484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0.00937 0.00416 0.01892 0.00856 0.02916 0.00856 C 0.03941 0.00856 0.0559 0.00139 0.06128 -1.85185E-6 " pathEditMode="relative" ptsTypes="a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Finite-gap solutions</a:t>
            </a:r>
            <a:endParaRPr lang="en-US" dirty="0"/>
          </a:p>
        </p:txBody>
      </p:sp>
      <p:sp>
        <p:nvSpPr>
          <p:cNvPr id="46445" name="Text Box 365"/>
          <p:cNvSpPr txBox="1">
            <a:spLocks noChangeArrowheads="1"/>
          </p:cNvSpPr>
          <p:nvPr/>
        </p:nvSpPr>
        <p:spPr bwMode="auto">
          <a:xfrm>
            <a:off x="5994021" y="2266998"/>
            <a:ext cx="2771775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sz="1400" dirty="0">
                <a:solidFill>
                  <a:srgbClr val="00CC00"/>
                </a:solidFill>
              </a:rPr>
              <a:t>Kazakov,Marshakov,Minahan,Z.’04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46484" name="Text Box 404"/>
          <p:cNvSpPr txBox="1">
            <a:spLocks noChangeArrowheads="1"/>
          </p:cNvSpPr>
          <p:nvPr/>
        </p:nvSpPr>
        <p:spPr bwMode="auto">
          <a:xfrm>
            <a:off x="7866063" y="4960938"/>
            <a:ext cx="18097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46485" name="Rectangle 405"/>
          <p:cNvSpPr>
            <a:spLocks noChangeAspect="1" noChangeArrowheads="1"/>
          </p:cNvSpPr>
          <p:nvPr/>
        </p:nvSpPr>
        <p:spPr bwMode="auto">
          <a:xfrm>
            <a:off x="1028700" y="1174750"/>
            <a:ext cx="6642100" cy="957263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487" name="Text Box 407"/>
          <p:cNvSpPr txBox="1">
            <a:spLocks noChangeArrowheads="1"/>
          </p:cNvSpPr>
          <p:nvPr/>
        </p:nvSpPr>
        <p:spPr bwMode="auto">
          <a:xfrm>
            <a:off x="721104" y="2883540"/>
            <a:ext cx="2022475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en-GB" sz="2400" dirty="0"/>
              <a:t>Normalization:</a:t>
            </a:r>
            <a:endParaRPr lang="en-US" sz="2400" dirty="0"/>
          </a:p>
        </p:txBody>
      </p:sp>
      <p:sp>
        <p:nvSpPr>
          <p:cNvPr id="46489" name="Text Box 409"/>
          <p:cNvSpPr txBox="1">
            <a:spLocks noChangeArrowheads="1"/>
          </p:cNvSpPr>
          <p:nvPr/>
        </p:nvSpPr>
        <p:spPr bwMode="auto">
          <a:xfrm>
            <a:off x="728070" y="4107170"/>
            <a:ext cx="2185511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sz="2400" dirty="0" smtClean="0"/>
              <a:t>Level matching:</a:t>
            </a:r>
            <a:endParaRPr lang="en-US" sz="2400" dirty="0"/>
          </a:p>
        </p:txBody>
      </p:sp>
      <p:pic>
        <p:nvPicPr>
          <p:cNvPr id="46490" name="Picture 4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5632" y="3957638"/>
            <a:ext cx="2189162" cy="66516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sp>
        <p:nvSpPr>
          <p:cNvPr id="46491" name="Text Box 411"/>
          <p:cNvSpPr txBox="1">
            <a:spLocks noChangeArrowheads="1"/>
          </p:cNvSpPr>
          <p:nvPr/>
        </p:nvSpPr>
        <p:spPr bwMode="auto">
          <a:xfrm>
            <a:off x="822325" y="5253038"/>
            <a:ext cx="2546188" cy="463846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sz="2400" dirty="0" smtClean="0"/>
              <a:t>Scaling dimension:</a:t>
            </a:r>
            <a:endParaRPr lang="en-US" sz="2400" dirty="0"/>
          </a:p>
        </p:txBody>
      </p:sp>
      <p:pic>
        <p:nvPicPr>
          <p:cNvPr id="46492" name="Picture 4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73" y="5235995"/>
            <a:ext cx="3034021" cy="65014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46493" name="Picture 4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5" y="1341438"/>
            <a:ext cx="7783513" cy="9683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</p:pic>
      <p:pic>
        <p:nvPicPr>
          <p:cNvPr id="46494" name="Picture 4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68399" y="2822883"/>
            <a:ext cx="2900363" cy="6064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lg"/>
          </a:ln>
          <a:effectLst/>
        </p:spPr>
      </p:pic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384382" y="3674446"/>
            <a:ext cx="2513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7590829" y="3039987"/>
            <a:ext cx="578" cy="12454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8707759" y="3063411"/>
            <a:ext cx="105109" cy="121136"/>
            <a:chOff x="4609" y="331"/>
            <a:chExt cx="182" cy="181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4609" y="331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609" y="512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Freeform 13"/>
          <p:cNvSpPr>
            <a:spLocks/>
          </p:cNvSpPr>
          <p:nvPr/>
        </p:nvSpPr>
        <p:spPr bwMode="auto">
          <a:xfrm>
            <a:off x="6510859" y="3055379"/>
            <a:ext cx="194048" cy="117522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5" y="916"/>
              </a:cxn>
              <a:cxn ang="0">
                <a:pos x="336" y="1756"/>
              </a:cxn>
            </a:cxnLst>
            <a:rect l="0" t="0" r="r" b="b"/>
            <a:pathLst>
              <a:path w="336" h="1756">
                <a:moveTo>
                  <a:pt x="307" y="0"/>
                </a:moveTo>
                <a:cubicBezTo>
                  <a:pt x="153" y="311"/>
                  <a:pt x="0" y="623"/>
                  <a:pt x="5" y="916"/>
                </a:cubicBezTo>
                <a:cubicBezTo>
                  <a:pt x="10" y="1209"/>
                  <a:pt x="173" y="1482"/>
                  <a:pt x="336" y="1756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8074793" y="3422804"/>
            <a:ext cx="50822" cy="4865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369"/>
              </a:cxn>
              <a:cxn ang="0">
                <a:pos x="19" y="727"/>
              </a:cxn>
            </a:cxnLst>
            <a:rect l="0" t="0" r="r" b="b"/>
            <a:pathLst>
              <a:path w="88" h="727">
                <a:moveTo>
                  <a:pt x="0" y="0"/>
                </a:moveTo>
                <a:cubicBezTo>
                  <a:pt x="41" y="124"/>
                  <a:pt x="82" y="248"/>
                  <a:pt x="85" y="369"/>
                </a:cubicBezTo>
                <a:cubicBezTo>
                  <a:pt x="88" y="490"/>
                  <a:pt x="53" y="608"/>
                  <a:pt x="19" y="727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8330636" y="3341154"/>
            <a:ext cx="64683" cy="6505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491"/>
              </a:cxn>
              <a:cxn ang="0">
                <a:pos x="48" y="972"/>
              </a:cxn>
            </a:cxnLst>
            <a:rect l="0" t="0" r="r" b="b"/>
            <a:pathLst>
              <a:path w="112" h="972">
                <a:moveTo>
                  <a:pt x="0" y="0"/>
                </a:moveTo>
                <a:cubicBezTo>
                  <a:pt x="48" y="164"/>
                  <a:pt x="96" y="329"/>
                  <a:pt x="104" y="491"/>
                </a:cubicBezTo>
                <a:cubicBezTo>
                  <a:pt x="112" y="653"/>
                  <a:pt x="80" y="812"/>
                  <a:pt x="48" y="972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8625174" y="3543271"/>
            <a:ext cx="18481" cy="2529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79"/>
              </a:cxn>
              <a:cxn ang="0">
                <a:pos x="19" y="378"/>
              </a:cxn>
            </a:cxnLst>
            <a:rect l="0" t="0" r="r" b="b"/>
            <a:pathLst>
              <a:path w="32" h="378">
                <a:moveTo>
                  <a:pt x="0" y="0"/>
                </a:moveTo>
                <a:cubicBezTo>
                  <a:pt x="13" y="58"/>
                  <a:pt x="26" y="116"/>
                  <a:pt x="29" y="179"/>
                </a:cubicBezTo>
                <a:cubicBezTo>
                  <a:pt x="32" y="242"/>
                  <a:pt x="25" y="310"/>
                  <a:pt x="19" y="37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2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74876" y="4261388"/>
            <a:ext cx="145536" cy="153261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2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13576" y="3940812"/>
            <a:ext cx="144381" cy="15192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2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9237" y="4013761"/>
            <a:ext cx="145536" cy="153261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2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42587" y="3821684"/>
            <a:ext cx="143226" cy="150584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30" name="Picture 2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lum/>
          </a:blip>
          <a:stretch>
            <a:fillRect/>
          </a:stretch>
        </p:blipFill>
        <p:spPr>
          <a:xfrm>
            <a:off x="8767739" y="3002508"/>
            <a:ext cx="172384" cy="143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526" y="1911685"/>
            <a:ext cx="75798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6600"/>
                </a:solidFill>
              </a:rPr>
              <a:t>vertex operators  </a:t>
            </a:r>
            <a:endParaRPr lang="en-GB" sz="4000" dirty="0" smtClean="0">
              <a:solidFill>
                <a:srgbClr val="FF6600"/>
              </a:solidFill>
            </a:endParaRPr>
          </a:p>
          <a:p>
            <a:pPr algn="ctr"/>
            <a:r>
              <a:rPr lang="en-GB" sz="4000" dirty="0" smtClean="0">
                <a:solidFill>
                  <a:srgbClr val="FF6600"/>
                </a:solidFill>
              </a:rPr>
              <a:t>↔  </a:t>
            </a:r>
          </a:p>
          <a:p>
            <a:pPr algn="ctr"/>
            <a:r>
              <a:rPr lang="en-GB" sz="4000" dirty="0" smtClean="0">
                <a:solidFill>
                  <a:srgbClr val="FF6600"/>
                </a:solidFill>
              </a:rPr>
              <a:t>finite</a:t>
            </a:r>
            <a:r>
              <a:rPr lang="en-GB" sz="4000" dirty="0">
                <a:solidFill>
                  <a:srgbClr val="FF6600"/>
                </a:solidFill>
              </a:rPr>
              <a:t>-gap solutions </a:t>
            </a:r>
            <a:endParaRPr lang="en-GB" sz="4000" dirty="0" smtClean="0">
              <a:solidFill>
                <a:srgbClr val="FF6600"/>
              </a:solidFill>
            </a:endParaRPr>
          </a:p>
          <a:p>
            <a:pPr algn="ctr"/>
            <a:r>
              <a:rPr lang="en-GB" sz="4000" dirty="0" smtClean="0">
                <a:solidFill>
                  <a:srgbClr val="FF6600"/>
                </a:solidFill>
              </a:rPr>
              <a:t>(</a:t>
            </a:r>
            <a:r>
              <a:rPr lang="en-GB" sz="4000" dirty="0">
                <a:solidFill>
                  <a:srgbClr val="FF6600"/>
                </a:solidFill>
              </a:rPr>
              <a:t>?)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4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AdS/CFT correspondence</a:t>
            </a:r>
            <a:endParaRPr lang="en-US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173288" y="1519238"/>
            <a:ext cx="4645025" cy="1331912"/>
          </a:xfrm>
          <a:prstGeom prst="rect">
            <a:avLst/>
          </a:prstGeom>
          <a:noFill/>
          <a:ln w="31750" algn="ctr">
            <a:solidFill>
              <a:srgbClr val="FF9900"/>
            </a:solidFill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 algn="ctr"/>
            <a:r>
              <a:rPr lang="en-GB" sz="3600"/>
              <a:t>Yang-Mills theory with </a:t>
            </a:r>
          </a:p>
          <a:p>
            <a:pPr marL="342900" indent="-342900" algn="ctr"/>
            <a:r>
              <a:rPr lang="en-GB" sz="3600"/>
              <a:t>N=4 supersymmetry</a:t>
            </a:r>
            <a:endParaRPr lang="he-IL" sz="3600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73325" y="4800600"/>
            <a:ext cx="4086225" cy="1331913"/>
          </a:xfrm>
          <a:prstGeom prst="rect">
            <a:avLst/>
          </a:prstGeom>
          <a:noFill/>
          <a:ln w="31750" algn="ctr">
            <a:solidFill>
              <a:srgbClr val="FF9900"/>
            </a:solidFill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 algn="ctr"/>
            <a:r>
              <a:rPr lang="en-GB" sz="3600"/>
              <a:t>String theory on</a:t>
            </a:r>
          </a:p>
          <a:p>
            <a:pPr marL="342900" indent="-342900" algn="ctr"/>
            <a:r>
              <a:rPr lang="en-GB" sz="3600"/>
              <a:t>AdS</a:t>
            </a:r>
            <a:r>
              <a:rPr lang="en-GB" sz="3600" baseline="-25000"/>
              <a:t>5</a:t>
            </a:r>
            <a:r>
              <a:rPr lang="en-GB" sz="3600"/>
              <a:t>xS</a:t>
            </a:r>
            <a:r>
              <a:rPr lang="en-GB" sz="3600" baseline="30000"/>
              <a:t>5</a:t>
            </a:r>
            <a:r>
              <a:rPr lang="en-GB" sz="3600"/>
              <a:t> background</a:t>
            </a:r>
            <a:endParaRPr lang="en-US" sz="3600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>
            <a:off x="4333875" y="3416300"/>
            <a:ext cx="350838" cy="1065213"/>
          </a:xfrm>
          <a:prstGeom prst="upDownArrow">
            <a:avLst>
              <a:gd name="adj1" fmla="val 50000"/>
              <a:gd name="adj2" fmla="val 60724"/>
            </a:avLst>
          </a:prstGeom>
          <a:noFill/>
          <a:ln w="50800" algn="ctr">
            <a:solidFill>
              <a:srgbClr val="000080"/>
            </a:solidFill>
            <a:miter lim="800000"/>
            <a:headEnd/>
            <a:tailEnd type="none" w="lg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5905500" y="3725460"/>
            <a:ext cx="1210886" cy="30995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sz="1400" dirty="0" smtClean="0">
                <a:solidFill>
                  <a:srgbClr val="00CC00"/>
                </a:solidFill>
              </a:rPr>
              <a:t>Maldacena’97</a:t>
            </a:r>
            <a:endParaRPr lang="en-GB" sz="14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Three-point functions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81375" y="1365685"/>
            <a:ext cx="8584442" cy="572297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39433" y="3384644"/>
            <a:ext cx="6889453" cy="625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967" y="2388358"/>
            <a:ext cx="2718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 coefficients: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898" y="4203511"/>
            <a:ext cx="553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Simplest 1/N observables:</a:t>
            </a:r>
            <a:endParaRPr lang="en-US" dirty="0"/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42362" y="4967785"/>
            <a:ext cx="2005646" cy="74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5351081" y="1294544"/>
            <a:ext cx="986375" cy="406856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5567" y="501445"/>
            <a:ext cx="6770356" cy="4645742"/>
            <a:chOff x="854560" y="1241947"/>
            <a:chExt cx="7638757" cy="5616053"/>
          </a:xfrm>
        </p:grpSpPr>
        <p:pic>
          <p:nvPicPr>
            <p:cNvPr id="3184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560" y="1843920"/>
              <a:ext cx="7638757" cy="501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8046066" y="1241947"/>
              <a:ext cx="6113" cy="39961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2938770" y="5088340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697893" y="5800299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3707594" y="4506036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Three-point functions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5406" y="5486401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No solutions known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9461" y="736977"/>
            <a:ext cx="4883035" cy="30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3320429" y="2746959"/>
            <a:ext cx="97470" cy="30906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4587373" y="1268188"/>
            <a:ext cx="97470" cy="30906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3350226" y="1229989"/>
            <a:ext cx="1278977" cy="1519563"/>
          </a:xfrm>
          <a:custGeom>
            <a:avLst/>
            <a:gdLst>
              <a:gd name="connsiteX0" fmla="*/ 1583140 w 1583140"/>
              <a:gd name="connsiteY0" fmla="*/ 120554 h 2167719"/>
              <a:gd name="connsiteX1" fmla="*/ 1050877 w 1583140"/>
              <a:gd name="connsiteY1" fmla="*/ 161498 h 2167719"/>
              <a:gd name="connsiteX2" fmla="*/ 204716 w 1583140"/>
              <a:gd name="connsiteY2" fmla="*/ 1089545 h 2167719"/>
              <a:gd name="connsiteX3" fmla="*/ 95534 w 1583140"/>
              <a:gd name="connsiteY3" fmla="*/ 1539922 h 2167719"/>
              <a:gd name="connsiteX4" fmla="*/ 0 w 1583140"/>
              <a:gd name="connsiteY4" fmla="*/ 2167719 h 2167719"/>
              <a:gd name="connsiteX0" fmla="*/ 1583140 w 1583140"/>
              <a:gd name="connsiteY0" fmla="*/ 195617 h 2242782"/>
              <a:gd name="connsiteX1" fmla="*/ 1050877 w 1583140"/>
              <a:gd name="connsiteY1" fmla="*/ 236561 h 2242782"/>
              <a:gd name="connsiteX2" fmla="*/ 95534 w 1583140"/>
              <a:gd name="connsiteY2" fmla="*/ 1614985 h 2242782"/>
              <a:gd name="connsiteX3" fmla="*/ 0 w 1583140"/>
              <a:gd name="connsiteY3" fmla="*/ 2242782 h 2242782"/>
              <a:gd name="connsiteX0" fmla="*/ 1583140 w 1583140"/>
              <a:gd name="connsiteY0" fmla="*/ 206990 h 2254155"/>
              <a:gd name="connsiteX1" fmla="*/ 1050877 w 1583140"/>
              <a:gd name="connsiteY1" fmla="*/ 247934 h 2254155"/>
              <a:gd name="connsiteX2" fmla="*/ 136477 w 1583140"/>
              <a:gd name="connsiteY2" fmla="*/ 1694597 h 2254155"/>
              <a:gd name="connsiteX3" fmla="*/ 0 w 1583140"/>
              <a:gd name="connsiteY3" fmla="*/ 2254155 h 2254155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136477 w 1583140"/>
              <a:gd name="connsiteY2" fmla="*/ 1547884 h 2107442"/>
              <a:gd name="connsiteX3" fmla="*/ 0 w 1583140"/>
              <a:gd name="connsiteY3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368489 w 1583140"/>
              <a:gd name="connsiteY2" fmla="*/ 1083860 h 2107442"/>
              <a:gd name="connsiteX3" fmla="*/ 136477 w 1583140"/>
              <a:gd name="connsiteY3" fmla="*/ 1547884 h 2107442"/>
              <a:gd name="connsiteX4" fmla="*/ 0 w 1583140"/>
              <a:gd name="connsiteY4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286602 w 1583140"/>
              <a:gd name="connsiteY2" fmla="*/ 988326 h 2107442"/>
              <a:gd name="connsiteX3" fmla="*/ 136477 w 1583140"/>
              <a:gd name="connsiteY3" fmla="*/ 1547884 h 2107442"/>
              <a:gd name="connsiteX4" fmla="*/ 0 w 1583140"/>
              <a:gd name="connsiteY4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286602 w 1583140"/>
              <a:gd name="connsiteY2" fmla="*/ 988326 h 2107442"/>
              <a:gd name="connsiteX3" fmla="*/ 136477 w 1583140"/>
              <a:gd name="connsiteY3" fmla="*/ 1547884 h 2107442"/>
              <a:gd name="connsiteX4" fmla="*/ 0 w 1583140"/>
              <a:gd name="connsiteY4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286602 w 1583140"/>
              <a:gd name="connsiteY2" fmla="*/ 988326 h 2107442"/>
              <a:gd name="connsiteX3" fmla="*/ 54591 w 1583140"/>
              <a:gd name="connsiteY3" fmla="*/ 1561532 h 2107442"/>
              <a:gd name="connsiteX4" fmla="*/ 0 w 1583140"/>
              <a:gd name="connsiteY4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286602 w 1583140"/>
              <a:gd name="connsiteY2" fmla="*/ 988326 h 2107442"/>
              <a:gd name="connsiteX3" fmla="*/ 54591 w 1583140"/>
              <a:gd name="connsiteY3" fmla="*/ 1561532 h 2107442"/>
              <a:gd name="connsiteX4" fmla="*/ 0 w 1583140"/>
              <a:gd name="connsiteY4" fmla="*/ 2107442 h 2107442"/>
              <a:gd name="connsiteX0" fmla="*/ 1583140 w 1583140"/>
              <a:gd name="connsiteY0" fmla="*/ 60277 h 2107442"/>
              <a:gd name="connsiteX1" fmla="*/ 723331 w 1583140"/>
              <a:gd name="connsiteY1" fmla="*/ 497006 h 2107442"/>
              <a:gd name="connsiteX2" fmla="*/ 286602 w 1583140"/>
              <a:gd name="connsiteY2" fmla="*/ 988326 h 2107442"/>
              <a:gd name="connsiteX3" fmla="*/ 54591 w 1583140"/>
              <a:gd name="connsiteY3" fmla="*/ 1561532 h 2107442"/>
              <a:gd name="connsiteX4" fmla="*/ 0 w 1583140"/>
              <a:gd name="connsiteY4" fmla="*/ 2107442 h 210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3140" h="2107442">
                <a:moveTo>
                  <a:pt x="1583140" y="60277"/>
                </a:moveTo>
                <a:cubicBezTo>
                  <a:pt x="1431877" y="0"/>
                  <a:pt x="964441" y="249072"/>
                  <a:pt x="723331" y="497006"/>
                </a:cubicBezTo>
                <a:cubicBezTo>
                  <a:pt x="520889" y="667603"/>
                  <a:pt x="384411" y="813180"/>
                  <a:pt x="286602" y="988326"/>
                </a:cubicBezTo>
                <a:cubicBezTo>
                  <a:pt x="147849" y="1177120"/>
                  <a:pt x="88710" y="1281753"/>
                  <a:pt x="54591" y="1561532"/>
                </a:cubicBezTo>
                <a:cubicBezTo>
                  <a:pt x="20472" y="1741228"/>
                  <a:pt x="0" y="2107442"/>
                  <a:pt x="0" y="2107442"/>
                </a:cubicBezTo>
              </a:path>
            </a:pathLst>
          </a:cu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8710" y="707923"/>
            <a:ext cx="2706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Simpler problem: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2851" y="26737"/>
            <a:ext cx="2751149" cy="444429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00CC00"/>
                </a:solidFill>
              </a:rPr>
              <a:t>Z.’10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Costa,Monteiro,Santos,Zoakos’10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Roiban,Tseytlin’10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Hernandez’10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Arnaudov,Rashkov’10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Georgiou’10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Lee,Park’10,11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Buchbinder,Tseytlin’10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Bak,Chen,Wu’11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Bissi,Kristjansen,Young,Zoubos’11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Arnaudov,Rashkov,Vetsov’11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Bai,Lee,Park’11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Alday,Tseytlin’11</a:t>
            </a:r>
          </a:p>
          <a:p>
            <a:r>
              <a:rPr lang="pt-BR" sz="1400" dirty="0">
                <a:solidFill>
                  <a:srgbClr val="00CC00"/>
                </a:solidFill>
              </a:rPr>
              <a:t>A</a:t>
            </a:r>
            <a:r>
              <a:rPr lang="pt-BR" sz="1400" dirty="0" smtClean="0">
                <a:solidFill>
                  <a:srgbClr val="00CC00"/>
                </a:solidFill>
              </a:rPr>
              <a:t>hn,Bozhilov’11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Bozholov’11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...</a:t>
            </a:r>
            <a:endParaRPr lang="en-US" sz="1400" dirty="0">
              <a:solidFill>
                <a:srgbClr val="00CC00"/>
              </a:solidFill>
            </a:endParaRPr>
          </a:p>
          <a:p>
            <a:endParaRPr lang="en-US" sz="1400" dirty="0">
              <a:solidFill>
                <a:srgbClr val="00CC00"/>
              </a:solidFill>
            </a:endParaRPr>
          </a:p>
        </p:txBody>
      </p:sp>
      <p:pic>
        <p:nvPicPr>
          <p:cNvPr id="14" name="Picture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396246" y="3529378"/>
            <a:ext cx="3193115" cy="593542"/>
          </a:xfrm>
          <a:prstGeom prst="rect">
            <a:avLst/>
          </a:prstGeom>
        </p:spPr>
      </p:pic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5574585" y="3104075"/>
            <a:ext cx="97470" cy="30906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4225731" y="2328428"/>
            <a:ext cx="97470" cy="30906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3911283" y="2347415"/>
            <a:ext cx="300865" cy="210243"/>
          </a:xfrm>
          <a:prstGeom prst="rect">
            <a:avLst/>
          </a:prstGeom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3252005" y="2867393"/>
            <a:ext cx="181243" cy="150432"/>
          </a:xfrm>
          <a:prstGeom prst="rect">
            <a:avLst/>
          </a:prstGeom>
        </p:spPr>
      </p:pic>
      <p:pic>
        <p:nvPicPr>
          <p:cNvPr id="22" name="Picture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5405407" y="3180957"/>
            <a:ext cx="300864" cy="210242"/>
          </a:xfrm>
          <a:prstGeom prst="rect">
            <a:avLst/>
          </a:prstGeom>
        </p:spPr>
      </p:pic>
      <p:pic>
        <p:nvPicPr>
          <p:cNvPr id="23" name="Picture 2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323344" y="4572001"/>
            <a:ext cx="3249631" cy="1606456"/>
          </a:xfrm>
          <a:prstGeom prst="rect">
            <a:avLst/>
          </a:prstGeom>
        </p:spPr>
      </p:pic>
      <p:sp>
        <p:nvSpPr>
          <p:cNvPr id="24" name="Right Brace 23"/>
          <p:cNvSpPr/>
          <p:nvPr/>
        </p:nvSpPr>
        <p:spPr bwMode="auto">
          <a:xfrm>
            <a:off x="3753134" y="4544713"/>
            <a:ext cx="237335" cy="1033639"/>
          </a:xfrm>
          <a:prstGeom prst="rightBrac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5272" y="4817659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create fat string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62567" y="5800298"/>
            <a:ext cx="2792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creates slim string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formalism</a:t>
            </a:r>
            <a:endParaRPr lang="en-US" dirty="0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724879" y="1601100"/>
            <a:ext cx="366941" cy="30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7481" y="1528549"/>
            <a:ext cx="7292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big non-local operator that creates classical string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33539" y="2743200"/>
            <a:ext cx="7787130" cy="67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287" y="5950424"/>
            <a:ext cx="3277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Berenstein,Corrado,Fischler,Maldacena’98</a:t>
            </a:r>
            <a:endParaRPr lang="en-US" sz="1400" dirty="0">
              <a:solidFill>
                <a:srgbClr val="00CC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10184" y="3384645"/>
            <a:ext cx="2784144" cy="2524835"/>
            <a:chOff x="1310184" y="4230806"/>
            <a:chExt cx="1965278" cy="1678674"/>
          </a:xfrm>
        </p:grpSpPr>
        <p:grpSp>
          <p:nvGrpSpPr>
            <p:cNvPr id="7" name="Group 18"/>
            <p:cNvGrpSpPr/>
            <p:nvPr/>
          </p:nvGrpSpPr>
          <p:grpSpPr>
            <a:xfrm>
              <a:off x="1414166" y="4230806"/>
              <a:ext cx="1564676" cy="1678674"/>
              <a:chOff x="0" y="0"/>
              <a:chExt cx="4312693" cy="5049672"/>
            </a:xfrm>
          </p:grpSpPr>
          <p:pic>
            <p:nvPicPr>
              <p:cNvPr id="8" name="Picture 7" descr="twopoint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0" y="0"/>
                <a:ext cx="4285978" cy="447646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9" name="Freeform 8"/>
              <p:cNvSpPr/>
              <p:nvPr/>
            </p:nvSpPr>
            <p:spPr bwMode="auto">
              <a:xfrm>
                <a:off x="272956" y="2333767"/>
                <a:ext cx="1619534" cy="2715905"/>
              </a:xfrm>
              <a:custGeom>
                <a:avLst/>
                <a:gdLst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982639 w 1542197"/>
                  <a:gd name="connsiteY2" fmla="*/ 95535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764275 w 1542197"/>
                  <a:gd name="connsiteY2" fmla="*/ 109183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542197"/>
                  <a:gd name="connsiteY0" fmla="*/ 1091821 h 2784144"/>
                  <a:gd name="connsiteX1" fmla="*/ 286603 w 1542197"/>
                  <a:gd name="connsiteY1" fmla="*/ 0 h 2784144"/>
                  <a:gd name="connsiteX2" fmla="*/ 764275 w 1542197"/>
                  <a:gd name="connsiteY2" fmla="*/ 109183 h 2784144"/>
                  <a:gd name="connsiteX3" fmla="*/ 1542197 w 1542197"/>
                  <a:gd name="connsiteY3" fmla="*/ 1105469 h 2784144"/>
                  <a:gd name="connsiteX4" fmla="*/ 655093 w 1542197"/>
                  <a:gd name="connsiteY4" fmla="*/ 2784144 h 2784144"/>
                  <a:gd name="connsiteX5" fmla="*/ 0 w 1542197"/>
                  <a:gd name="connsiteY5" fmla="*/ 1801505 h 2784144"/>
                  <a:gd name="connsiteX0" fmla="*/ 0 w 1619534"/>
                  <a:gd name="connsiteY0" fmla="*/ 1091821 h 2784144"/>
                  <a:gd name="connsiteX1" fmla="*/ 286603 w 1619534"/>
                  <a:gd name="connsiteY1" fmla="*/ 0 h 2784144"/>
                  <a:gd name="connsiteX2" fmla="*/ 764275 w 1619534"/>
                  <a:gd name="connsiteY2" fmla="*/ 109183 h 2784144"/>
                  <a:gd name="connsiteX3" fmla="*/ 1173708 w 1619534"/>
                  <a:gd name="connsiteY3" fmla="*/ 518615 h 2784144"/>
                  <a:gd name="connsiteX4" fmla="*/ 1542197 w 1619534"/>
                  <a:gd name="connsiteY4" fmla="*/ 1105469 h 2784144"/>
                  <a:gd name="connsiteX5" fmla="*/ 655093 w 1619534"/>
                  <a:gd name="connsiteY5" fmla="*/ 2784144 h 2784144"/>
                  <a:gd name="connsiteX6" fmla="*/ 0 w 1619534"/>
                  <a:gd name="connsiteY6" fmla="*/ 1801505 h 2784144"/>
                  <a:gd name="connsiteX0" fmla="*/ 0 w 1619534"/>
                  <a:gd name="connsiteY0" fmla="*/ 1023582 h 2715905"/>
                  <a:gd name="connsiteX1" fmla="*/ 122830 w 1619534"/>
                  <a:gd name="connsiteY1" fmla="*/ 0 h 2715905"/>
                  <a:gd name="connsiteX2" fmla="*/ 764275 w 1619534"/>
                  <a:gd name="connsiteY2" fmla="*/ 40944 h 2715905"/>
                  <a:gd name="connsiteX3" fmla="*/ 1173708 w 1619534"/>
                  <a:gd name="connsiteY3" fmla="*/ 450376 h 2715905"/>
                  <a:gd name="connsiteX4" fmla="*/ 1542197 w 1619534"/>
                  <a:gd name="connsiteY4" fmla="*/ 1037230 h 2715905"/>
                  <a:gd name="connsiteX5" fmla="*/ 655093 w 1619534"/>
                  <a:gd name="connsiteY5" fmla="*/ 2715905 h 2715905"/>
                  <a:gd name="connsiteX6" fmla="*/ 0 w 1619534"/>
                  <a:gd name="connsiteY6" fmla="*/ 1733266 h 271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9534" h="2715905">
                    <a:moveTo>
                      <a:pt x="0" y="1023582"/>
                    </a:moveTo>
                    <a:lnTo>
                      <a:pt x="122830" y="0"/>
                    </a:lnTo>
                    <a:lnTo>
                      <a:pt x="764275" y="40944"/>
                    </a:lnTo>
                    <a:cubicBezTo>
                      <a:pt x="903027" y="120556"/>
                      <a:pt x="1044054" y="284328"/>
                      <a:pt x="1173708" y="450376"/>
                    </a:cubicBezTo>
                    <a:cubicBezTo>
                      <a:pt x="1303362" y="616424"/>
                      <a:pt x="1619534" y="652818"/>
                      <a:pt x="1542197" y="1037230"/>
                    </a:cubicBezTo>
                    <a:lnTo>
                      <a:pt x="655093" y="2715905"/>
                    </a:lnTo>
                    <a:lnTo>
                      <a:pt x="0" y="1733266"/>
                    </a:ln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2115402" y="409433"/>
                <a:ext cx="2197291" cy="2402006"/>
              </a:xfrm>
              <a:custGeom>
                <a:avLst/>
                <a:gdLst>
                  <a:gd name="connsiteX0" fmla="*/ 464024 w 1787857"/>
                  <a:gd name="connsiteY0" fmla="*/ 1555845 h 2402006"/>
                  <a:gd name="connsiteX1" fmla="*/ 81886 w 1787857"/>
                  <a:gd name="connsiteY1" fmla="*/ 1009934 h 2402006"/>
                  <a:gd name="connsiteX2" fmla="*/ 0 w 1787857"/>
                  <a:gd name="connsiteY2" fmla="*/ 614149 h 2402006"/>
                  <a:gd name="connsiteX3" fmla="*/ 27295 w 1787857"/>
                  <a:gd name="connsiteY3" fmla="*/ 354842 h 2402006"/>
                  <a:gd name="connsiteX4" fmla="*/ 191068 w 1787857"/>
                  <a:gd name="connsiteY4" fmla="*/ 0 h 2402006"/>
                  <a:gd name="connsiteX5" fmla="*/ 1433015 w 1787857"/>
                  <a:gd name="connsiteY5" fmla="*/ 532263 h 2402006"/>
                  <a:gd name="connsiteX6" fmla="*/ 1787857 w 1787857"/>
                  <a:gd name="connsiteY6" fmla="*/ 1924334 h 2402006"/>
                  <a:gd name="connsiteX7" fmla="*/ 1146412 w 1787857"/>
                  <a:gd name="connsiteY7" fmla="*/ 2402006 h 2402006"/>
                  <a:gd name="connsiteX8" fmla="*/ 518615 w 1787857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09434 w 2197291"/>
                  <a:gd name="connsiteY2" fmla="*/ 614149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491320 w 2197291"/>
                  <a:gd name="connsiteY1" fmla="*/ 1009934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559558 w 2197291"/>
                  <a:gd name="connsiteY1" fmla="*/ 1105468 h 2402006"/>
                  <a:gd name="connsiteX2" fmla="*/ 423082 w 2197291"/>
                  <a:gd name="connsiteY2" fmla="*/ 518615 h 2402006"/>
                  <a:gd name="connsiteX3" fmla="*/ 0 w 2197291"/>
                  <a:gd name="connsiteY3" fmla="*/ 300251 h 2402006"/>
                  <a:gd name="connsiteX4" fmla="*/ 600502 w 2197291"/>
                  <a:gd name="connsiteY4" fmla="*/ 0 h 2402006"/>
                  <a:gd name="connsiteX5" fmla="*/ 1842449 w 2197291"/>
                  <a:gd name="connsiteY5" fmla="*/ 532263 h 2402006"/>
                  <a:gd name="connsiteX6" fmla="*/ 2197291 w 2197291"/>
                  <a:gd name="connsiteY6" fmla="*/ 1924334 h 2402006"/>
                  <a:gd name="connsiteX7" fmla="*/ 1555846 w 2197291"/>
                  <a:gd name="connsiteY7" fmla="*/ 2402006 h 2402006"/>
                  <a:gd name="connsiteX8" fmla="*/ 928049 w 2197291"/>
                  <a:gd name="connsiteY8" fmla="*/ 1869743 h 2402006"/>
                  <a:gd name="connsiteX0" fmla="*/ 873458 w 2197291"/>
                  <a:gd name="connsiteY0" fmla="*/ 1555845 h 2402006"/>
                  <a:gd name="connsiteX1" fmla="*/ 682389 w 2197291"/>
                  <a:gd name="connsiteY1" fmla="*/ 1487606 h 2402006"/>
                  <a:gd name="connsiteX2" fmla="*/ 559558 w 2197291"/>
                  <a:gd name="connsiteY2" fmla="*/ 1105468 h 2402006"/>
                  <a:gd name="connsiteX3" fmla="*/ 423082 w 2197291"/>
                  <a:gd name="connsiteY3" fmla="*/ 518615 h 2402006"/>
                  <a:gd name="connsiteX4" fmla="*/ 0 w 2197291"/>
                  <a:gd name="connsiteY4" fmla="*/ 300251 h 2402006"/>
                  <a:gd name="connsiteX5" fmla="*/ 600502 w 2197291"/>
                  <a:gd name="connsiteY5" fmla="*/ 0 h 2402006"/>
                  <a:gd name="connsiteX6" fmla="*/ 1842449 w 2197291"/>
                  <a:gd name="connsiteY6" fmla="*/ 532263 h 2402006"/>
                  <a:gd name="connsiteX7" fmla="*/ 2197291 w 2197291"/>
                  <a:gd name="connsiteY7" fmla="*/ 1924334 h 2402006"/>
                  <a:gd name="connsiteX8" fmla="*/ 1555846 w 2197291"/>
                  <a:gd name="connsiteY8" fmla="*/ 2402006 h 2402006"/>
                  <a:gd name="connsiteX9" fmla="*/ 928049 w 2197291"/>
                  <a:gd name="connsiteY9" fmla="*/ 1869743 h 240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7291" h="2402006">
                    <a:moveTo>
                      <a:pt x="873458" y="1555845"/>
                    </a:moveTo>
                    <a:lnTo>
                      <a:pt x="682389" y="1487606"/>
                    </a:lnTo>
                    <a:lnTo>
                      <a:pt x="559558" y="1105468"/>
                    </a:lnTo>
                    <a:cubicBezTo>
                      <a:pt x="536812" y="941695"/>
                      <a:pt x="664192" y="682388"/>
                      <a:pt x="423082" y="518615"/>
                    </a:cubicBezTo>
                    <a:lnTo>
                      <a:pt x="0" y="300251"/>
                    </a:lnTo>
                    <a:lnTo>
                      <a:pt x="600502" y="0"/>
                    </a:lnTo>
                    <a:lnTo>
                      <a:pt x="1842449" y="532263"/>
                    </a:lnTo>
                    <a:lnTo>
                      <a:pt x="2197291" y="1924334"/>
                    </a:lnTo>
                    <a:lnTo>
                      <a:pt x="1555846" y="2402006"/>
                    </a:lnTo>
                    <a:lnTo>
                      <a:pt x="928049" y="1869743"/>
                    </a:lnTo>
                  </a:path>
                </a:pathLst>
              </a:cu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accent2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" name="Picture 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30599" y="5575439"/>
              <a:ext cx="106552" cy="8127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 type="none" w="lg" len="lg"/>
            </a:ln>
            <a:effectLst/>
          </p:spPr>
        </p:pic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310184" y="5437393"/>
              <a:ext cx="1860125" cy="458603"/>
            </a:xfrm>
            <a:prstGeom prst="parallelogram">
              <a:avLst>
                <a:gd name="adj" fmla="val 107048"/>
              </a:avLst>
            </a:prstGeom>
            <a:solidFill>
              <a:srgbClr val="FFCC00">
                <a:alpha val="59000"/>
              </a:srgbClr>
            </a:solidFill>
            <a:ln w="25400" algn="ctr">
              <a:solidFill>
                <a:schemeClr val="accent2"/>
              </a:solidFill>
              <a:miter lim="800000"/>
              <a:headEnd/>
              <a:tailEnd type="none" w="med" len="lg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V="1">
              <a:off x="3169733" y="4615179"/>
              <a:ext cx="576" cy="830657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985222" y="4851613"/>
              <a:ext cx="43773" cy="1424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 flipV="1">
              <a:off x="2886938" y="5517608"/>
              <a:ext cx="49532" cy="1424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16" name="AutoShape 11"/>
            <p:cNvCxnSpPr>
              <a:cxnSpLocks noChangeShapeType="1"/>
              <a:endCxn id="15" idx="4"/>
            </p:cNvCxnSpPr>
            <p:nvPr/>
          </p:nvCxnSpPr>
          <p:spPr bwMode="auto">
            <a:xfrm>
              <a:off x="2013298" y="4856906"/>
              <a:ext cx="898406" cy="660702"/>
            </a:xfrm>
            <a:prstGeom prst="curvedConnector2">
              <a:avLst/>
            </a:prstGeom>
            <a:noFill/>
            <a:ln w="44450">
              <a:solidFill>
                <a:srgbClr val="800080"/>
              </a:solidFill>
              <a:round/>
              <a:headEnd/>
              <a:tailEnd type="none" w="lg" len="lg"/>
            </a:ln>
            <a:effectLst/>
          </p:spPr>
        </p:cxnSp>
        <p:pic>
          <p:nvPicPr>
            <p:cNvPr id="18" name="Picture 17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3196708" y="5405334"/>
              <a:ext cx="62088" cy="79509"/>
            </a:xfrm>
            <a:prstGeom prst="rect">
              <a:avLst/>
            </a:prstGeom>
          </p:spPr>
        </p:pic>
        <p:pic>
          <p:nvPicPr>
            <p:cNvPr id="19" name="Picture 18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lum/>
            </a:blip>
            <a:stretch>
              <a:fillRect/>
            </a:stretch>
          </p:blipFill>
          <p:spPr>
            <a:xfrm flipH="1" flipV="1">
              <a:off x="3192031" y="4598299"/>
              <a:ext cx="83431" cy="76446"/>
            </a:xfrm>
            <a:prstGeom prst="rect">
              <a:avLst/>
            </a:prstGeom>
          </p:spPr>
        </p:pic>
        <p:pic>
          <p:nvPicPr>
            <p:cNvPr id="20" name="Picture 19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lum/>
            </a:blip>
            <a:stretch>
              <a:fillRect/>
            </a:stretch>
          </p:blipFill>
          <p:spPr>
            <a:xfrm>
              <a:off x="1845673" y="4700655"/>
              <a:ext cx="126934" cy="1125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20012" y="736980"/>
            <a:ext cx="7460789" cy="799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2" y="2060812"/>
            <a:ext cx="31983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metric perturbation </a:t>
            </a:r>
          </a:p>
          <a:p>
            <a:r>
              <a:rPr lang="en-GB" sz="2400" dirty="0" smtClean="0"/>
              <a:t>due to operator insertion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 bwMode="auto">
          <a:xfrm flipV="1">
            <a:off x="3798813" y="1310185"/>
            <a:ext cx="2001486" cy="1203059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5073335" y="1961543"/>
            <a:ext cx="2391990" cy="519347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75180" y="3425588"/>
            <a:ext cx="7605223" cy="84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0991" y="4558353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vertex operator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11" name="Picture 1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05485" y="5752872"/>
            <a:ext cx="8144630" cy="6098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024" y="4967786"/>
            <a:ext cx="257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OPE coefficient: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64050" y="2830513"/>
            <a:ext cx="4108450" cy="1812925"/>
          </a:xfrm>
          <a:custGeom>
            <a:avLst/>
            <a:gdLst>
              <a:gd name="T0" fmla="+- 0 12650 12402"/>
              <a:gd name="T1" fmla="*/ T0 w 11411"/>
              <a:gd name="T2" fmla="+- 0 11757 7863"/>
              <a:gd name="T3" fmla="*/ 11757 h 5036"/>
              <a:gd name="T4" fmla="+- 0 12645 12402"/>
              <a:gd name="T5" fmla="*/ T4 w 11411"/>
              <a:gd name="T6" fmla="+- 0 11740 7863"/>
              <a:gd name="T7" fmla="*/ 11740 h 5036"/>
              <a:gd name="T8" fmla="+- 0 12562 12402"/>
              <a:gd name="T9" fmla="*/ T8 w 11411"/>
              <a:gd name="T10" fmla="+- 0 11653 7863"/>
              <a:gd name="T11" fmla="*/ 11653 h 5036"/>
              <a:gd name="T12" fmla="+- 0 12551 12402"/>
              <a:gd name="T13" fmla="*/ T12 w 11411"/>
              <a:gd name="T14" fmla="+- 0 11609 7863"/>
              <a:gd name="T15" fmla="*/ 11609 h 5036"/>
              <a:gd name="T16" fmla="+- 0 12478 12402"/>
              <a:gd name="T17" fmla="*/ T16 w 11411"/>
              <a:gd name="T18" fmla="+- 0 11316 7863"/>
              <a:gd name="T19" fmla="*/ 11316 h 5036"/>
              <a:gd name="T20" fmla="+- 0 12429 12402"/>
              <a:gd name="T21" fmla="*/ T20 w 11411"/>
              <a:gd name="T22" fmla="+- 0 10972 7863"/>
              <a:gd name="T23" fmla="*/ 10972 h 5036"/>
              <a:gd name="T24" fmla="+- 0 12402 12402"/>
              <a:gd name="T25" fmla="*/ T24 w 11411"/>
              <a:gd name="T26" fmla="+- 0 10666 7863"/>
              <a:gd name="T27" fmla="*/ 10666 h 5036"/>
              <a:gd name="T28" fmla="+- 0 12378 12402"/>
              <a:gd name="T29" fmla="*/ T28 w 11411"/>
              <a:gd name="T30" fmla="+- 0 10393 7863"/>
              <a:gd name="T31" fmla="*/ 10393 h 5036"/>
              <a:gd name="T32" fmla="+- 0 12418 12402"/>
              <a:gd name="T33" fmla="*/ T32 w 11411"/>
              <a:gd name="T34" fmla="+- 0 10113 7863"/>
              <a:gd name="T35" fmla="*/ 10113 h 5036"/>
              <a:gd name="T36" fmla="+- 0 12427 12402"/>
              <a:gd name="T37" fmla="*/ T36 w 11411"/>
              <a:gd name="T38" fmla="+- 0 9847 7863"/>
              <a:gd name="T39" fmla="*/ 9847 h 5036"/>
              <a:gd name="T40" fmla="+- 0 12437 12402"/>
              <a:gd name="T41" fmla="*/ T40 w 11411"/>
              <a:gd name="T42" fmla="+- 0 9527 7863"/>
              <a:gd name="T43" fmla="*/ 9527 h 5036"/>
              <a:gd name="T44" fmla="+- 0 12349 12402"/>
              <a:gd name="T45" fmla="*/ T44 w 11411"/>
              <a:gd name="T46" fmla="+- 0 9152 7863"/>
              <a:gd name="T47" fmla="*/ 9152 h 5036"/>
              <a:gd name="T48" fmla="+- 0 12502 12402"/>
              <a:gd name="T49" fmla="*/ T48 w 11411"/>
              <a:gd name="T50" fmla="+- 0 8880 7863"/>
              <a:gd name="T51" fmla="*/ 8880 h 5036"/>
              <a:gd name="T52" fmla="+- 0 12566 12402"/>
              <a:gd name="T53" fmla="*/ T52 w 11411"/>
              <a:gd name="T54" fmla="+- 0 8767 7863"/>
              <a:gd name="T55" fmla="*/ 8767 h 5036"/>
              <a:gd name="T56" fmla="+- 0 12660 12402"/>
              <a:gd name="T57" fmla="*/ T56 w 11411"/>
              <a:gd name="T58" fmla="+- 0 8713 7863"/>
              <a:gd name="T59" fmla="*/ 8713 h 5036"/>
              <a:gd name="T60" fmla="+- 0 12774 12402"/>
              <a:gd name="T61" fmla="*/ T60 w 11411"/>
              <a:gd name="T62" fmla="+- 0 8657 7863"/>
              <a:gd name="T63" fmla="*/ 8657 h 5036"/>
              <a:gd name="T64" fmla="+- 0 13107 12402"/>
              <a:gd name="T65" fmla="*/ T64 w 11411"/>
              <a:gd name="T66" fmla="+- 0 8494 7863"/>
              <a:gd name="T67" fmla="*/ 8494 h 5036"/>
              <a:gd name="T68" fmla="+- 0 13659 12402"/>
              <a:gd name="T69" fmla="*/ T68 w 11411"/>
              <a:gd name="T70" fmla="+- 0 8273 7863"/>
              <a:gd name="T71" fmla="*/ 8273 h 5036"/>
              <a:gd name="T72" fmla="+- 0 14015 12402"/>
              <a:gd name="T73" fmla="*/ T72 w 11411"/>
              <a:gd name="T74" fmla="+- 0 8186 7863"/>
              <a:gd name="T75" fmla="*/ 8186 h 5036"/>
              <a:gd name="T76" fmla="+- 0 14293 12402"/>
              <a:gd name="T77" fmla="*/ T76 w 11411"/>
              <a:gd name="T78" fmla="+- 0 8118 7863"/>
              <a:gd name="T79" fmla="*/ 8118 h 5036"/>
              <a:gd name="T80" fmla="+- 0 14621 12402"/>
              <a:gd name="T81" fmla="*/ T80 w 11411"/>
              <a:gd name="T82" fmla="+- 0 8139 7863"/>
              <a:gd name="T83" fmla="*/ 8139 h 5036"/>
              <a:gd name="T84" fmla="+- 0 14908 12402"/>
              <a:gd name="T85" fmla="*/ T84 w 11411"/>
              <a:gd name="T86" fmla="+- 0 8136 7863"/>
              <a:gd name="T87" fmla="*/ 8136 h 5036"/>
              <a:gd name="T88" fmla="+- 0 15273 12402"/>
              <a:gd name="T89" fmla="*/ T88 w 11411"/>
              <a:gd name="T90" fmla="+- 0 8132 7863"/>
              <a:gd name="T91" fmla="*/ 8132 h 5036"/>
              <a:gd name="T92" fmla="+- 0 15548 12402"/>
              <a:gd name="T93" fmla="*/ T92 w 11411"/>
              <a:gd name="T94" fmla="+- 0 8095 7863"/>
              <a:gd name="T95" fmla="*/ 8095 h 5036"/>
              <a:gd name="T96" fmla="+- 0 15900 12402"/>
              <a:gd name="T97" fmla="*/ T96 w 11411"/>
              <a:gd name="T98" fmla="+- 0 8012 7863"/>
              <a:gd name="T99" fmla="*/ 8012 h 5036"/>
              <a:gd name="T100" fmla="+- 0 16226 12402"/>
              <a:gd name="T101" fmla="*/ T100 w 11411"/>
              <a:gd name="T102" fmla="+- 0 7935 7863"/>
              <a:gd name="T103" fmla="*/ 7935 h 5036"/>
              <a:gd name="T104" fmla="+- 0 16578 12402"/>
              <a:gd name="T105" fmla="*/ T104 w 11411"/>
              <a:gd name="T106" fmla="+- 0 7837 7863"/>
              <a:gd name="T107" fmla="*/ 7837 h 5036"/>
              <a:gd name="T108" fmla="+- 0 16917 12402"/>
              <a:gd name="T109" fmla="*/ T108 w 11411"/>
              <a:gd name="T110" fmla="+- 0 7863 7863"/>
              <a:gd name="T111" fmla="*/ 7863 h 5036"/>
              <a:gd name="T112" fmla="+- 0 17239 12402"/>
              <a:gd name="T113" fmla="*/ T112 w 11411"/>
              <a:gd name="T114" fmla="+- 0 7887 7863"/>
              <a:gd name="T115" fmla="*/ 7887 h 5036"/>
              <a:gd name="T116" fmla="+- 0 17563 12402"/>
              <a:gd name="T117" fmla="*/ T116 w 11411"/>
              <a:gd name="T118" fmla="+- 0 8012 7863"/>
              <a:gd name="T119" fmla="*/ 8012 h 5036"/>
              <a:gd name="T120" fmla="+- 0 17884 12402"/>
              <a:gd name="T121" fmla="*/ T120 w 11411"/>
              <a:gd name="T122" fmla="+- 0 8062 7863"/>
              <a:gd name="T123" fmla="*/ 8062 h 5036"/>
              <a:gd name="T124" fmla="+- 0 18101 12402"/>
              <a:gd name="T125" fmla="*/ T124 w 11411"/>
              <a:gd name="T126" fmla="+- 0 8096 7863"/>
              <a:gd name="T127" fmla="*/ 8096 h 5036"/>
              <a:gd name="T128" fmla="+- 0 18316 12402"/>
              <a:gd name="T129" fmla="*/ T128 w 11411"/>
              <a:gd name="T130" fmla="+- 0 8176 7863"/>
              <a:gd name="T131" fmla="*/ 8176 h 5036"/>
              <a:gd name="T132" fmla="+- 0 18529 12402"/>
              <a:gd name="T133" fmla="*/ T132 w 11411"/>
              <a:gd name="T134" fmla="+- 0 8210 7863"/>
              <a:gd name="T135" fmla="*/ 8210 h 5036"/>
              <a:gd name="T136" fmla="+- 0 18988 12402"/>
              <a:gd name="T137" fmla="*/ T136 w 11411"/>
              <a:gd name="T138" fmla="+- 0 8283 7863"/>
              <a:gd name="T139" fmla="*/ 8283 h 5036"/>
              <a:gd name="T140" fmla="+- 0 19458 12402"/>
              <a:gd name="T141" fmla="*/ T140 w 11411"/>
              <a:gd name="T142" fmla="+- 0 8232 7863"/>
              <a:gd name="T143" fmla="*/ 8232 h 5036"/>
              <a:gd name="T144" fmla="+- 0 19918 12402"/>
              <a:gd name="T145" fmla="*/ T144 w 11411"/>
              <a:gd name="T146" fmla="+- 0 8285 7863"/>
              <a:gd name="T147" fmla="*/ 8285 h 5036"/>
              <a:gd name="T148" fmla="+- 0 20234 12402"/>
              <a:gd name="T149" fmla="*/ T148 w 11411"/>
              <a:gd name="T150" fmla="+- 0 8322 7863"/>
              <a:gd name="T151" fmla="*/ 8322 h 5036"/>
              <a:gd name="T152" fmla="+- 0 20518 12402"/>
              <a:gd name="T153" fmla="*/ T152 w 11411"/>
              <a:gd name="T154" fmla="+- 0 8400 7863"/>
              <a:gd name="T155" fmla="*/ 8400 h 5036"/>
              <a:gd name="T156" fmla="+- 0 20836 12402"/>
              <a:gd name="T157" fmla="*/ T156 w 11411"/>
              <a:gd name="T158" fmla="+- 0 8409 7863"/>
              <a:gd name="T159" fmla="*/ 8409 h 5036"/>
              <a:gd name="T160" fmla="+- 0 21102 12402"/>
              <a:gd name="T161" fmla="*/ T160 w 11411"/>
              <a:gd name="T162" fmla="+- 0 8416 7863"/>
              <a:gd name="T163" fmla="*/ 8416 h 5036"/>
              <a:gd name="T164" fmla="+- 0 21300 12402"/>
              <a:gd name="T165" fmla="*/ T164 w 11411"/>
              <a:gd name="T166" fmla="+- 0 8354 7863"/>
              <a:gd name="T167" fmla="*/ 8354 h 5036"/>
              <a:gd name="T168" fmla="+- 0 21555 12402"/>
              <a:gd name="T169" fmla="*/ T168 w 11411"/>
              <a:gd name="T170" fmla="+- 0 8285 7863"/>
              <a:gd name="T171" fmla="*/ 8285 h 5036"/>
              <a:gd name="T172" fmla="+- 0 21765 12402"/>
              <a:gd name="T173" fmla="*/ T172 w 11411"/>
              <a:gd name="T174" fmla="+- 0 8228 7863"/>
              <a:gd name="T175" fmla="*/ 8228 h 5036"/>
              <a:gd name="T176" fmla="+- 0 21944 12402"/>
              <a:gd name="T177" fmla="*/ T176 w 11411"/>
              <a:gd name="T178" fmla="+- 0 8198 7863"/>
              <a:gd name="T179" fmla="*/ 8198 h 5036"/>
              <a:gd name="T180" fmla="+- 0 22175 12402"/>
              <a:gd name="T181" fmla="*/ T180 w 11411"/>
              <a:gd name="T182" fmla="+- 0 8186 7863"/>
              <a:gd name="T183" fmla="*/ 8186 h 5036"/>
              <a:gd name="T184" fmla="+- 0 22424 12402"/>
              <a:gd name="T185" fmla="*/ T184 w 11411"/>
              <a:gd name="T186" fmla="+- 0 8173 7863"/>
              <a:gd name="T187" fmla="*/ 8173 h 5036"/>
              <a:gd name="T188" fmla="+- 0 22713 12402"/>
              <a:gd name="T189" fmla="*/ T188 w 11411"/>
              <a:gd name="T190" fmla="+- 0 8153 7863"/>
              <a:gd name="T191" fmla="*/ 8153 h 5036"/>
              <a:gd name="T192" fmla="+- 0 22944 12402"/>
              <a:gd name="T193" fmla="*/ T192 w 11411"/>
              <a:gd name="T194" fmla="+- 0 8235 7863"/>
              <a:gd name="T195" fmla="*/ 8235 h 5036"/>
              <a:gd name="T196" fmla="+- 0 23092 12402"/>
              <a:gd name="T197" fmla="*/ T196 w 11411"/>
              <a:gd name="T198" fmla="+- 0 8287 7863"/>
              <a:gd name="T199" fmla="*/ 8287 h 5036"/>
              <a:gd name="T200" fmla="+- 0 23263 12402"/>
              <a:gd name="T201" fmla="*/ T200 w 11411"/>
              <a:gd name="T202" fmla="+- 0 8390 7863"/>
              <a:gd name="T203" fmla="*/ 8390 h 5036"/>
              <a:gd name="T204" fmla="+- 0 23391 12402"/>
              <a:gd name="T205" fmla="*/ T204 w 11411"/>
              <a:gd name="T206" fmla="+- 0 8483 7863"/>
              <a:gd name="T207" fmla="*/ 8483 h 5036"/>
              <a:gd name="T208" fmla="+- 0 23475 12402"/>
              <a:gd name="T209" fmla="*/ T208 w 11411"/>
              <a:gd name="T210" fmla="+- 0 8544 7863"/>
              <a:gd name="T211" fmla="*/ 8544 h 5036"/>
              <a:gd name="T212" fmla="+- 0 23622 12402"/>
              <a:gd name="T213" fmla="*/ T212 w 11411"/>
              <a:gd name="T214" fmla="+- 0 8647 7863"/>
              <a:gd name="T215" fmla="*/ 8647 h 5036"/>
              <a:gd name="T216" fmla="+- 0 23688 12402"/>
              <a:gd name="T217" fmla="*/ T216 w 11411"/>
              <a:gd name="T218" fmla="+- 0 8731 7863"/>
              <a:gd name="T219" fmla="*/ 8731 h 5036"/>
              <a:gd name="T220" fmla="+- 0 23758 12402"/>
              <a:gd name="T221" fmla="*/ T220 w 11411"/>
              <a:gd name="T222" fmla="+- 0 8820 7863"/>
              <a:gd name="T223" fmla="*/ 8820 h 5036"/>
              <a:gd name="T224" fmla="+- 0 23787 12402"/>
              <a:gd name="T225" fmla="*/ T224 w 11411"/>
              <a:gd name="T226" fmla="+- 0 8954 7863"/>
              <a:gd name="T227" fmla="*/ 8954 h 5036"/>
              <a:gd name="T228" fmla="+- 0 23812 12402"/>
              <a:gd name="T229" fmla="*/ T228 w 11411"/>
              <a:gd name="T230" fmla="+- 0 9054 7863"/>
              <a:gd name="T231" fmla="*/ 9054 h 5036"/>
              <a:gd name="T232" fmla="+- 0 23865 12402"/>
              <a:gd name="T233" fmla="*/ T232 w 11411"/>
              <a:gd name="T234" fmla="+- 0 9266 7863"/>
              <a:gd name="T235" fmla="*/ 9266 h 5036"/>
              <a:gd name="T236" fmla="+- 0 23800 12402"/>
              <a:gd name="T237" fmla="*/ T236 w 11411"/>
              <a:gd name="T238" fmla="+- 0 9651 7863"/>
              <a:gd name="T239" fmla="*/ 9651 h 5036"/>
              <a:gd name="T240" fmla="+- 0 23763 12402"/>
              <a:gd name="T241" fmla="*/ T240 w 11411"/>
              <a:gd name="T242" fmla="+- 0 9847 7863"/>
              <a:gd name="T243" fmla="*/ 9847 h 5036"/>
              <a:gd name="T244" fmla="+- 0 23700 12402"/>
              <a:gd name="T245" fmla="*/ T244 w 11411"/>
              <a:gd name="T246" fmla="+- 0 10176 7863"/>
              <a:gd name="T247" fmla="*/ 10176 h 5036"/>
              <a:gd name="T248" fmla="+- 0 23655 12402"/>
              <a:gd name="T249" fmla="*/ T248 w 11411"/>
              <a:gd name="T250" fmla="+- 0 10553 7863"/>
              <a:gd name="T251" fmla="*/ 10553 h 5036"/>
              <a:gd name="T252" fmla="+- 0 23515 12402"/>
              <a:gd name="T253" fmla="*/ T252 w 11411"/>
              <a:gd name="T254" fmla="+- 0 10864 7863"/>
              <a:gd name="T255" fmla="*/ 10864 h 503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11411" h="5036" extrusionOk="0">
                <a:moveTo>
                  <a:pt x="248" y="3894"/>
                </a:moveTo>
                <a:cubicBezTo>
                  <a:pt x="243" y="3877"/>
                  <a:pt x="160" y="3790"/>
                  <a:pt x="149" y="3746"/>
                </a:cubicBezTo>
                <a:cubicBezTo>
                  <a:pt x="76" y="3453"/>
                  <a:pt x="27" y="3109"/>
                  <a:pt x="0" y="2803"/>
                </a:cubicBezTo>
                <a:cubicBezTo>
                  <a:pt x="-24" y="2530"/>
                  <a:pt x="16" y="2250"/>
                  <a:pt x="25" y="1984"/>
                </a:cubicBezTo>
                <a:cubicBezTo>
                  <a:pt x="35" y="1664"/>
                  <a:pt x="-53" y="1289"/>
                  <a:pt x="100" y="1017"/>
                </a:cubicBezTo>
                <a:cubicBezTo>
                  <a:pt x="164" y="904"/>
                  <a:pt x="258" y="850"/>
                  <a:pt x="372" y="794"/>
                </a:cubicBezTo>
                <a:cubicBezTo>
                  <a:pt x="705" y="631"/>
                  <a:pt x="1257" y="410"/>
                  <a:pt x="1613" y="323"/>
                </a:cubicBezTo>
                <a:cubicBezTo>
                  <a:pt x="1891" y="255"/>
                  <a:pt x="2219" y="276"/>
                  <a:pt x="2506" y="273"/>
                </a:cubicBezTo>
                <a:cubicBezTo>
                  <a:pt x="2871" y="269"/>
                  <a:pt x="3146" y="232"/>
                  <a:pt x="3498" y="149"/>
                </a:cubicBezTo>
                <a:cubicBezTo>
                  <a:pt x="3824" y="72"/>
                  <a:pt x="4176" y="-26"/>
                  <a:pt x="4515" y="0"/>
                </a:cubicBezTo>
                <a:cubicBezTo>
                  <a:pt x="4837" y="24"/>
                  <a:pt x="5161" y="149"/>
                  <a:pt x="5482" y="199"/>
                </a:cubicBezTo>
                <a:cubicBezTo>
                  <a:pt x="5699" y="233"/>
                  <a:pt x="5914" y="313"/>
                  <a:pt x="6127" y="347"/>
                </a:cubicBezTo>
                <a:cubicBezTo>
                  <a:pt x="6586" y="420"/>
                  <a:pt x="7056" y="369"/>
                  <a:pt x="7516" y="422"/>
                </a:cubicBezTo>
                <a:cubicBezTo>
                  <a:pt x="7832" y="459"/>
                  <a:pt x="8116" y="537"/>
                  <a:pt x="8434" y="546"/>
                </a:cubicBezTo>
                <a:cubicBezTo>
                  <a:pt x="8700" y="553"/>
                  <a:pt x="8898" y="491"/>
                  <a:pt x="9153" y="422"/>
                </a:cubicBezTo>
                <a:cubicBezTo>
                  <a:pt x="9363" y="365"/>
                  <a:pt x="9542" y="335"/>
                  <a:pt x="9773" y="323"/>
                </a:cubicBezTo>
                <a:cubicBezTo>
                  <a:pt x="10022" y="310"/>
                  <a:pt x="10311" y="290"/>
                  <a:pt x="10542" y="372"/>
                </a:cubicBezTo>
                <a:cubicBezTo>
                  <a:pt x="10690" y="424"/>
                  <a:pt x="10861" y="527"/>
                  <a:pt x="10989" y="620"/>
                </a:cubicBezTo>
                <a:cubicBezTo>
                  <a:pt x="11073" y="681"/>
                  <a:pt x="11220" y="784"/>
                  <a:pt x="11286" y="868"/>
                </a:cubicBezTo>
                <a:cubicBezTo>
                  <a:pt x="11356" y="957"/>
                  <a:pt x="11385" y="1091"/>
                  <a:pt x="11410" y="1191"/>
                </a:cubicBezTo>
                <a:cubicBezTo>
                  <a:pt x="11463" y="1403"/>
                  <a:pt x="11398" y="1788"/>
                  <a:pt x="11361" y="1984"/>
                </a:cubicBezTo>
                <a:cubicBezTo>
                  <a:pt x="11298" y="2313"/>
                  <a:pt x="11253" y="2690"/>
                  <a:pt x="11113" y="3001"/>
                </a:cubicBezTo>
                <a:cubicBezTo>
                  <a:pt x="11034" y="3177"/>
                  <a:pt x="11017" y="2972"/>
                  <a:pt x="11014" y="3249"/>
                </a:cubicBezTo>
                <a:cubicBezTo>
                  <a:pt x="11012" y="3476"/>
                  <a:pt x="11122" y="3737"/>
                  <a:pt x="11138" y="3969"/>
                </a:cubicBezTo>
                <a:cubicBezTo>
                  <a:pt x="11154" y="4196"/>
                  <a:pt x="11222" y="4713"/>
                  <a:pt x="11088" y="4887"/>
                </a:cubicBezTo>
                <a:cubicBezTo>
                  <a:pt x="11064" y="4918"/>
                  <a:pt x="10960" y="4965"/>
                  <a:pt x="10914" y="4986"/>
                </a:cubicBezTo>
                <a:cubicBezTo>
                  <a:pt x="10858" y="5011"/>
                  <a:pt x="10800" y="5024"/>
                  <a:pt x="10741" y="5035"/>
                </a:cubicBezTo>
                <a:cubicBezTo>
                  <a:pt x="10194" y="5141"/>
                  <a:pt x="9605" y="4953"/>
                  <a:pt x="9079" y="4862"/>
                </a:cubicBezTo>
                <a:cubicBezTo>
                  <a:pt x="8827" y="4819"/>
                  <a:pt x="8559" y="4753"/>
                  <a:pt x="8310" y="4713"/>
                </a:cubicBezTo>
                <a:cubicBezTo>
                  <a:pt x="8117" y="4682"/>
                  <a:pt x="7911" y="4690"/>
                  <a:pt x="7715" y="4688"/>
                </a:cubicBezTo>
                <a:cubicBezTo>
                  <a:pt x="7219" y="4684"/>
                  <a:pt x="6737" y="4702"/>
                  <a:pt x="6251" y="4738"/>
                </a:cubicBezTo>
                <a:cubicBezTo>
                  <a:pt x="5924" y="4763"/>
                  <a:pt x="5587" y="4778"/>
                  <a:pt x="5259" y="4787"/>
                </a:cubicBezTo>
                <a:cubicBezTo>
                  <a:pt x="4794" y="4800"/>
                  <a:pt x="4338" y="4837"/>
                  <a:pt x="3870" y="4837"/>
                </a:cubicBezTo>
                <a:cubicBezTo>
                  <a:pt x="3479" y="4837"/>
                  <a:pt x="3056" y="4884"/>
                  <a:pt x="2679" y="4787"/>
                </a:cubicBezTo>
                <a:cubicBezTo>
                  <a:pt x="2346" y="4702"/>
                  <a:pt x="2065" y="4518"/>
                  <a:pt x="1737" y="4415"/>
                </a:cubicBezTo>
                <a:cubicBezTo>
                  <a:pt x="1630" y="4381"/>
                  <a:pt x="1518" y="4398"/>
                  <a:pt x="1414" y="4366"/>
                </a:cubicBezTo>
                <a:cubicBezTo>
                  <a:pt x="1325" y="4338"/>
                  <a:pt x="1216" y="4273"/>
                  <a:pt x="1117" y="4242"/>
                </a:cubicBezTo>
                <a:cubicBezTo>
                  <a:pt x="1080" y="4231"/>
                  <a:pt x="1056" y="4226"/>
                  <a:pt x="1017" y="4217"/>
                </a:cubicBezTo>
                <a:cubicBezTo>
                  <a:pt x="960" y="4205"/>
                  <a:pt x="934" y="4176"/>
                  <a:pt x="869" y="4167"/>
                </a:cubicBezTo>
                <a:cubicBezTo>
                  <a:pt x="712" y="4146"/>
                  <a:pt x="427" y="4261"/>
                  <a:pt x="298" y="4192"/>
                </a:cubicBezTo>
                <a:cubicBezTo>
                  <a:pt x="258" y="4170"/>
                  <a:pt x="222" y="4172"/>
                  <a:pt x="199" y="4142"/>
                </a:cubicBezTo>
                <a:cubicBezTo>
                  <a:pt x="158" y="4087"/>
                  <a:pt x="220" y="3938"/>
                  <a:pt x="199" y="3870"/>
                </a:cubicBezTo>
              </a:path>
            </a:pathLst>
          </a:custGeom>
          <a:noFill/>
          <a:ln w="127000" cap="sq">
            <a:solidFill>
              <a:srgbClr val="FFFF00">
                <a:alpha val="3333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Chiral</a:t>
            </a:r>
            <a:r>
              <a:rPr lang="en-GB" dirty="0" smtClean="0"/>
              <a:t> Primary Operators</a:t>
            </a:r>
            <a:endParaRPr lang="en-US" dirty="0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901792" y="1241946"/>
            <a:ext cx="5140763" cy="814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80" y="2593075"/>
            <a:ext cx="5346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symmetric traceless tensor of SO(6)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 bwMode="auto">
          <a:xfrm rot="5400000" flipH="1" flipV="1">
            <a:off x="3213152" y="2053093"/>
            <a:ext cx="736979" cy="342986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051571" y="5131559"/>
            <a:ext cx="4192165" cy="494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923" y="3425588"/>
            <a:ext cx="579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Dual to scalar </a:t>
            </a:r>
            <a:r>
              <a:rPr lang="en-GB" dirty="0" err="1" smtClean="0">
                <a:solidFill>
                  <a:srgbClr val="660066"/>
                </a:solidFill>
              </a:rPr>
              <a:t>supergravity</a:t>
            </a:r>
            <a:r>
              <a:rPr lang="en-GB" dirty="0" smtClean="0">
                <a:solidFill>
                  <a:srgbClr val="660066"/>
                </a:solidFill>
              </a:rPr>
              <a:t> mode on S</a:t>
            </a:r>
            <a:r>
              <a:rPr lang="en-GB" baseline="30000" dirty="0" smtClean="0">
                <a:solidFill>
                  <a:srgbClr val="660066"/>
                </a:solidFill>
              </a:rPr>
              <a:t>5</a:t>
            </a:r>
            <a:endParaRPr lang="en-US" baseline="30000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978" y="4394578"/>
            <a:ext cx="314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6600"/>
                </a:solidFill>
              </a:rPr>
              <a:t>Wavefunction</a:t>
            </a:r>
            <a:r>
              <a:rPr lang="en-GB" dirty="0" smtClean="0">
                <a:solidFill>
                  <a:srgbClr val="006600"/>
                </a:solidFill>
              </a:rPr>
              <a:t> on S</a:t>
            </a:r>
            <a:r>
              <a:rPr lang="en-GB" baseline="30000" dirty="0" smtClean="0">
                <a:solidFill>
                  <a:srgbClr val="006600"/>
                </a:solidFill>
              </a:rPr>
              <a:t>5</a:t>
            </a:r>
            <a:r>
              <a:rPr lang="en-GB" dirty="0" smtClean="0">
                <a:solidFill>
                  <a:srgbClr val="006600"/>
                </a:solidFill>
              </a:rPr>
              <a:t>: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4901" y="5745708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(spherical function of  SO(6))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Kaluza</a:t>
            </a:r>
            <a:r>
              <a:rPr lang="en-GB" dirty="0" smtClean="0"/>
              <a:t>-Klein reduction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810744" y="1405719"/>
            <a:ext cx="6314509" cy="1371601"/>
          </a:xfrm>
          <a:prstGeom prst="rect">
            <a:avLst/>
          </a:prstGeo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853741" y="3193576"/>
            <a:ext cx="2508031" cy="65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2492" y="2145427"/>
            <a:ext cx="288085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solidFill>
                  <a:srgbClr val="00CC00"/>
                </a:solidFill>
              </a:rPr>
              <a:t>Kim,Romans,van Nieuwenhuizen’85</a:t>
            </a:r>
          </a:p>
          <a:p>
            <a:r>
              <a:rPr lang="de-DE" sz="1400" dirty="0" smtClean="0">
                <a:solidFill>
                  <a:srgbClr val="00CC00"/>
                </a:solidFill>
              </a:rPr>
              <a:t>Lee,Minwalla,Rangamani,Seiberg‘98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156" y="4317101"/>
            <a:ext cx="2506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Vertex operator:</a:t>
            </a:r>
            <a:endParaRPr lang="en-US" dirty="0"/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27983" y="5158744"/>
            <a:ext cx="8323996" cy="8130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04716" y="4913194"/>
            <a:ext cx="8679977" cy="126924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Correlator</a:t>
            </a:r>
            <a:r>
              <a:rPr lang="en-GB" dirty="0" smtClean="0"/>
              <a:t> of three </a:t>
            </a:r>
            <a:r>
              <a:rPr lang="en-GB" dirty="0" err="1" smtClean="0"/>
              <a:t>chiral</a:t>
            </a:r>
            <a:r>
              <a:rPr lang="en-GB" dirty="0" smtClean="0"/>
              <a:t> primaries </a:t>
            </a:r>
            <a:endParaRPr lang="en-US" dirty="0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235024" y="1787858"/>
            <a:ext cx="4375870" cy="650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19" y="1160059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Superconformal</a:t>
            </a:r>
            <a:r>
              <a:rPr lang="en-GB" sz="2400" dirty="0" smtClean="0"/>
              <a:t> highest weight:</a:t>
            </a:r>
            <a:endParaRPr lang="en-US" sz="2400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60114" y="2825086"/>
            <a:ext cx="3173521" cy="573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795" y="2825087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endParaRPr lang="en-US" dirty="0"/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4693312" y="2743201"/>
            <a:ext cx="1280263" cy="665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197" y="4421875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660066"/>
                </a:solidFill>
              </a:rPr>
              <a:t>Spherical function: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2110063" y="5054841"/>
            <a:ext cx="5014068" cy="82974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8" idx="0"/>
          </p:cNvCxnSpPr>
          <p:nvPr/>
        </p:nvCxnSpPr>
        <p:spPr bwMode="auto">
          <a:xfrm rot="5400000">
            <a:off x="2495785" y="3710435"/>
            <a:ext cx="1023584" cy="399297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877785" y="1310185"/>
            <a:ext cx="3286332" cy="1723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19" y="504967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Classical solution:</a:t>
            </a:r>
            <a:endParaRPr lang="en-US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5785924" y="1228300"/>
            <a:ext cx="1060884" cy="72788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738094" y="2320120"/>
            <a:ext cx="1659863" cy="372248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39473" y="4148921"/>
            <a:ext cx="7493914" cy="713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911" y="3466531"/>
            <a:ext cx="257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OPE coefficient: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9" name="Picture 8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543504" y="5786651"/>
            <a:ext cx="2793521" cy="5587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263" y="5104263"/>
            <a:ext cx="5709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Exact OPE coefficient of three CPO’s: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66331" y="6294346"/>
            <a:ext cx="297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CC00"/>
                </a:solidFill>
              </a:rPr>
              <a:t>Lee,Minwalla,Rangamani,Seiberg‘98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513696" y="4844955"/>
            <a:ext cx="1951629" cy="1160060"/>
          </a:xfrm>
          <a:custGeom>
            <a:avLst/>
            <a:gdLst>
              <a:gd name="connsiteX0" fmla="*/ 1951629 w 1951629"/>
              <a:gd name="connsiteY0" fmla="*/ 0 h 1160060"/>
              <a:gd name="connsiteX1" fmla="*/ 1583140 w 1951629"/>
              <a:gd name="connsiteY1" fmla="*/ 709684 h 1160060"/>
              <a:gd name="connsiteX2" fmla="*/ 0 w 1951629"/>
              <a:gd name="connsiteY2" fmla="*/ 1160060 h 116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1629" h="1160060">
                <a:moveTo>
                  <a:pt x="1951629" y="0"/>
                </a:moveTo>
                <a:cubicBezTo>
                  <a:pt x="1930020" y="258170"/>
                  <a:pt x="1908411" y="516341"/>
                  <a:pt x="1583140" y="709684"/>
                </a:cubicBezTo>
                <a:cubicBezTo>
                  <a:pt x="1257869" y="903027"/>
                  <a:pt x="628934" y="1031543"/>
                  <a:pt x="0" y="1160060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4950" y="5500047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CC3300"/>
                </a:solidFill>
              </a:rPr>
              <a:t>Agree at J&gt;&gt;k</a:t>
            </a:r>
            <a:endParaRPr lang="en-US" sz="1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4487188" y="1248850"/>
            <a:ext cx="4287335" cy="1695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Spinning string on S</a:t>
            </a:r>
            <a:r>
              <a:rPr lang="en-GB" baseline="30000" dirty="0" smtClean="0"/>
              <a:t>5</a:t>
            </a:r>
            <a:endParaRPr lang="en-US" baseline="30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2072" y="1401304"/>
            <a:ext cx="4017140" cy="4350567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4" name="Freeform 3"/>
          <p:cNvSpPr/>
          <p:nvPr/>
        </p:nvSpPr>
        <p:spPr bwMode="auto">
          <a:xfrm rot="20895559">
            <a:off x="1710813" y="4159045"/>
            <a:ext cx="1032387" cy="525401"/>
          </a:xfrm>
          <a:custGeom>
            <a:avLst/>
            <a:gdLst>
              <a:gd name="connsiteX0" fmla="*/ 14748 w 2163097"/>
              <a:gd name="connsiteY0" fmla="*/ 0 h 690716"/>
              <a:gd name="connsiteX1" fmla="*/ 427703 w 2163097"/>
              <a:gd name="connsiteY1" fmla="*/ 132735 h 690716"/>
              <a:gd name="connsiteX2" fmla="*/ 1120877 w 2163097"/>
              <a:gd name="connsiteY2" fmla="*/ 339212 h 690716"/>
              <a:gd name="connsiteX3" fmla="*/ 1681316 w 2163097"/>
              <a:gd name="connsiteY3" fmla="*/ 501445 h 690716"/>
              <a:gd name="connsiteX4" fmla="*/ 2005781 w 2163097"/>
              <a:gd name="connsiteY4" fmla="*/ 604683 h 690716"/>
              <a:gd name="connsiteX5" fmla="*/ 1976284 w 2163097"/>
              <a:gd name="connsiteY5" fmla="*/ 648929 h 690716"/>
              <a:gd name="connsiteX6" fmla="*/ 884903 w 2163097"/>
              <a:gd name="connsiteY6" fmla="*/ 353961 h 690716"/>
              <a:gd name="connsiteX7" fmla="*/ 280219 w 2163097"/>
              <a:gd name="connsiteY7" fmla="*/ 147483 h 690716"/>
              <a:gd name="connsiteX8" fmla="*/ 0 w 2163097"/>
              <a:gd name="connsiteY8" fmla="*/ 58993 h 690716"/>
              <a:gd name="connsiteX0" fmla="*/ 14748 w 2163097"/>
              <a:gd name="connsiteY0" fmla="*/ 0 h 690716"/>
              <a:gd name="connsiteX1" fmla="*/ 427703 w 2163097"/>
              <a:gd name="connsiteY1" fmla="*/ 132735 h 690716"/>
              <a:gd name="connsiteX2" fmla="*/ 1120877 w 2163097"/>
              <a:gd name="connsiteY2" fmla="*/ 339212 h 690716"/>
              <a:gd name="connsiteX3" fmla="*/ 1681316 w 2163097"/>
              <a:gd name="connsiteY3" fmla="*/ 501445 h 690716"/>
              <a:gd name="connsiteX4" fmla="*/ 2005781 w 2163097"/>
              <a:gd name="connsiteY4" fmla="*/ 604683 h 690716"/>
              <a:gd name="connsiteX5" fmla="*/ 1976284 w 2163097"/>
              <a:gd name="connsiteY5" fmla="*/ 648929 h 690716"/>
              <a:gd name="connsiteX6" fmla="*/ 884903 w 2163097"/>
              <a:gd name="connsiteY6" fmla="*/ 353961 h 690716"/>
              <a:gd name="connsiteX7" fmla="*/ 280219 w 2163097"/>
              <a:gd name="connsiteY7" fmla="*/ 147483 h 690716"/>
              <a:gd name="connsiteX8" fmla="*/ 0 w 2163097"/>
              <a:gd name="connsiteY8" fmla="*/ 58993 h 690716"/>
              <a:gd name="connsiteX9" fmla="*/ 14748 w 2163097"/>
              <a:gd name="connsiteY9" fmla="*/ 0 h 6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3097" h="690716">
                <a:moveTo>
                  <a:pt x="14748" y="0"/>
                </a:moveTo>
                <a:lnTo>
                  <a:pt x="427703" y="132735"/>
                </a:lnTo>
                <a:lnTo>
                  <a:pt x="1120877" y="339212"/>
                </a:lnTo>
                <a:lnTo>
                  <a:pt x="1681316" y="501445"/>
                </a:lnTo>
                <a:cubicBezTo>
                  <a:pt x="1828800" y="545690"/>
                  <a:pt x="1956620" y="580102"/>
                  <a:pt x="2005781" y="604683"/>
                </a:cubicBezTo>
                <a:cubicBezTo>
                  <a:pt x="2054942" y="629264"/>
                  <a:pt x="2163097" y="690716"/>
                  <a:pt x="1976284" y="648929"/>
                </a:cubicBezTo>
                <a:cubicBezTo>
                  <a:pt x="1789471" y="607142"/>
                  <a:pt x="1167580" y="437535"/>
                  <a:pt x="884903" y="353961"/>
                </a:cubicBezTo>
                <a:cubicBezTo>
                  <a:pt x="602226" y="270387"/>
                  <a:pt x="427703" y="196644"/>
                  <a:pt x="280219" y="147483"/>
                </a:cubicBezTo>
                <a:cubicBezTo>
                  <a:pt x="132735" y="98322"/>
                  <a:pt x="66367" y="78657"/>
                  <a:pt x="0" y="58993"/>
                </a:cubicBezTo>
                <a:lnTo>
                  <a:pt x="1474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849057" y="2315498"/>
            <a:ext cx="381436" cy="422122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2048374" y="4760784"/>
            <a:ext cx="381435" cy="4221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0800000">
            <a:off x="560439" y="2728453"/>
            <a:ext cx="693174" cy="280219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946490" y="1637071"/>
            <a:ext cx="1510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Frolov,Tseytlin’03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2503" y="3244646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Elliptic modulus:</a:t>
            </a:r>
            <a:endParaRPr lang="en-US" dirty="0"/>
          </a:p>
        </p:txBody>
      </p:sp>
      <p:pic>
        <p:nvPicPr>
          <p:cNvPr id="14" name="Picture 1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4745219" y="4732007"/>
            <a:ext cx="2146900" cy="554920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4737099" y="3821374"/>
            <a:ext cx="1482312" cy="7131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841243"/>
            <a:ext cx="259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C3300"/>
                </a:solidFill>
              </a:rPr>
              <a:t>Conserved charges:</a:t>
            </a:r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17" name="Picture 1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605140" y="5745707"/>
            <a:ext cx="6347792" cy="617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3866 C -0.00973 -0.05903 -0.01372 -0.07894 -0.01424 -0.10278 C -0.01476 -0.12662 -0.01372 -0.15649 -0.00938 -0.18195 C -0.00521 -0.20741 0.00156 -0.23704 0.01128 -0.25579 C 0.02066 -0.27454 0.03889 -0.2882 0.04774 -0.29468 C 0.05642 -0.30093 0.05989 -0.29792 0.06354 -0.29468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861830" y="1506546"/>
            <a:ext cx="2730753" cy="753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399" y="2743200"/>
            <a:ext cx="358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‘t </a:t>
            </a:r>
            <a:r>
              <a:rPr lang="en-GB" dirty="0" err="1" smtClean="0"/>
              <a:t>Hooft</a:t>
            </a:r>
            <a:r>
              <a:rPr lang="en-GB" dirty="0" smtClean="0"/>
              <a:t> coupling</a:t>
            </a:r>
            <a:endParaRPr lang="en-US" dirty="0"/>
          </a:p>
        </p:txBody>
      </p: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294935" y="767041"/>
            <a:ext cx="1074856" cy="1646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13946" y="2715904"/>
            <a:ext cx="2127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string tension</a:t>
            </a:r>
            <a:endParaRPr lang="en-US" dirty="0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54365" y="3985146"/>
            <a:ext cx="2565254" cy="585211"/>
          </a:xfrm>
          <a:prstGeom prst="rect">
            <a:avLst/>
          </a:prstGeom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711515" y="5145206"/>
            <a:ext cx="2062578" cy="714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2191" y="4121623"/>
            <a:ext cx="416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planar / no quantum gravity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704" y="5297606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string theory - classical</a:t>
            </a:r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104" y="805218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Dual to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586962" y="1705970"/>
            <a:ext cx="4561195" cy="48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217" y="2688610"/>
            <a:ext cx="7882286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The concrete operator can be identified by comparing</a:t>
            </a:r>
          </a:p>
          <a:p>
            <a:r>
              <a:rPr lang="en-GB" dirty="0" smtClean="0">
                <a:solidFill>
                  <a:srgbClr val="006600"/>
                </a:solidFill>
              </a:rPr>
              <a:t>the finite-gap curve to Bethe </a:t>
            </a:r>
            <a:r>
              <a:rPr lang="en-GB" dirty="0" err="1" smtClean="0">
                <a:solidFill>
                  <a:srgbClr val="006600"/>
                </a:solidFill>
              </a:rPr>
              <a:t>ansatz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7593" y="3698543"/>
            <a:ext cx="2652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Beisert,Minahan,Staudacher,Z.’03</a:t>
            </a:r>
            <a:endParaRPr lang="en-US" sz="1400" dirty="0">
              <a:solidFill>
                <a:srgbClr val="00CC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49110" y="4230805"/>
            <a:ext cx="3182699" cy="2154753"/>
            <a:chOff x="2795021" y="4759605"/>
            <a:chExt cx="2513960" cy="138029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95021" y="5394064"/>
              <a:ext cx="2513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4001468" y="4759605"/>
              <a:ext cx="578" cy="12454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921498" y="4774997"/>
              <a:ext cx="194048" cy="1175223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5" y="916"/>
                </a:cxn>
                <a:cxn ang="0">
                  <a:pos x="336" y="1756"/>
                </a:cxn>
              </a:cxnLst>
              <a:rect l="0" t="0" r="r" b="b"/>
              <a:pathLst>
                <a:path w="336" h="1756">
                  <a:moveTo>
                    <a:pt x="307" y="0"/>
                  </a:moveTo>
                  <a:cubicBezTo>
                    <a:pt x="153" y="311"/>
                    <a:pt x="0" y="623"/>
                    <a:pt x="5" y="916"/>
                  </a:cubicBezTo>
                  <a:cubicBezTo>
                    <a:pt x="10" y="1209"/>
                    <a:pt x="173" y="1482"/>
                    <a:pt x="336" y="1756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pic>
          <p:nvPicPr>
            <p:cNvPr id="16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5515" y="5981006"/>
              <a:ext cx="145536" cy="15326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med"/>
            </a:ln>
            <a:effectLst/>
          </p:spPr>
        </p:pic>
        <p:pic>
          <p:nvPicPr>
            <p:cNvPr id="17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2578" y="5987977"/>
              <a:ext cx="144381" cy="15192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4766220" y="4804566"/>
              <a:ext cx="194048" cy="1175223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5" y="916"/>
                </a:cxn>
                <a:cxn ang="0">
                  <a:pos x="336" y="1756"/>
                </a:cxn>
              </a:cxnLst>
              <a:rect l="0" t="0" r="r" b="b"/>
              <a:pathLst>
                <a:path w="336" h="1756">
                  <a:moveTo>
                    <a:pt x="307" y="0"/>
                  </a:moveTo>
                  <a:cubicBezTo>
                    <a:pt x="153" y="311"/>
                    <a:pt x="0" y="623"/>
                    <a:pt x="5" y="916"/>
                  </a:cubicBezTo>
                  <a:cubicBezTo>
                    <a:pt x="10" y="1209"/>
                    <a:pt x="173" y="1482"/>
                    <a:pt x="336" y="1756"/>
                  </a:cubicBezTo>
                </a:path>
              </a:pathLst>
            </a:custGeom>
            <a:noFill/>
            <a:ln w="254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lg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53893" y="2661314"/>
            <a:ext cx="1611288" cy="515613"/>
          </a:xfrm>
          <a:prstGeom prst="rect">
            <a:avLst/>
          </a:prstGeom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0" y="1433014"/>
            <a:ext cx="9144000" cy="818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20" y="655093"/>
            <a:ext cx="2579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 coefficient: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489" y="3725839"/>
            <a:ext cx="566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What happens when </a:t>
            </a:r>
            <a:r>
              <a:rPr lang="en-GB" dirty="0" smtClean="0">
                <a:solidFill>
                  <a:schemeClr val="tx1"/>
                </a:solidFill>
              </a:rPr>
              <a:t>k</a:t>
            </a:r>
            <a:r>
              <a:rPr lang="en-GB" dirty="0" smtClean="0">
                <a:solidFill>
                  <a:srgbClr val="660066"/>
                </a:solidFill>
              </a:rPr>
              <a:t> becomes large?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764398" y="4681182"/>
            <a:ext cx="5677670" cy="65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Saddle-point approximation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77421" y="1296536"/>
            <a:ext cx="8748216" cy="744561"/>
          </a:xfrm>
          <a:prstGeom prst="rect">
            <a:avLst/>
          </a:prstGeo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604067" y="3416110"/>
            <a:ext cx="3824028" cy="43454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3584303" y="2626111"/>
            <a:ext cx="1375013" cy="35448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404385" y="2577963"/>
            <a:ext cx="708527" cy="1826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024" y="4353637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6600"/>
                </a:solidFill>
              </a:rPr>
              <a:t>Saddle-point equations: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362910" y="5390251"/>
            <a:ext cx="3359215" cy="62000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rot="16200000" flipV="1">
            <a:off x="7262984" y="3896833"/>
            <a:ext cx="350161" cy="1001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87602" y="3691474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to ∞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9431" y="4365938"/>
            <a:ext cx="65915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fixed</a:t>
            </a:r>
          </a:p>
          <a:p>
            <a:r>
              <a:rPr lang="en-GB" sz="1800" dirty="0" smtClean="0"/>
              <a:t>point</a:t>
            </a:r>
            <a:endParaRPr lang="en-US" sz="1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44741" y="4212800"/>
            <a:ext cx="2664409" cy="2353434"/>
            <a:chOff x="6144741" y="4212800"/>
            <a:chExt cx="2664409" cy="23534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144741" y="4808524"/>
              <a:ext cx="2664409" cy="1757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7440992" y="4976262"/>
              <a:ext cx="53184" cy="17799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 type="none" w="lg" len="lg"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90000" tIns="46800" rIns="90000" bIns="4680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7844496" y="6171769"/>
              <a:ext cx="53184" cy="1779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7108499" y="5725063"/>
              <a:ext cx="53184" cy="1779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pic>
          <p:nvPicPr>
            <p:cNvPr id="22" name="Picture 21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lum/>
            </a:blip>
            <a:stretch>
              <a:fillRect/>
            </a:stretch>
          </p:blipFill>
          <p:spPr>
            <a:xfrm>
              <a:off x="6278883" y="4649274"/>
              <a:ext cx="277924" cy="167424"/>
            </a:xfrm>
            <a:prstGeom prst="rect">
              <a:avLst/>
            </a:prstGeom>
          </p:spPr>
        </p:pic>
        <p:sp>
          <p:nvSpPr>
            <p:cNvPr id="25" name="Freeform 24"/>
            <p:cNvSpPr/>
            <p:nvPr/>
          </p:nvSpPr>
          <p:spPr bwMode="auto">
            <a:xfrm>
              <a:off x="6632620" y="4732986"/>
              <a:ext cx="759853" cy="199622"/>
            </a:xfrm>
            <a:custGeom>
              <a:avLst/>
              <a:gdLst>
                <a:gd name="connsiteX0" fmla="*/ 0 w 759853"/>
                <a:gd name="connsiteY0" fmla="*/ 6439 h 199622"/>
                <a:gd name="connsiteX1" fmla="*/ 425003 w 759853"/>
                <a:gd name="connsiteY1" fmla="*/ 32197 h 199622"/>
                <a:gd name="connsiteX2" fmla="*/ 759853 w 759853"/>
                <a:gd name="connsiteY2" fmla="*/ 199622 h 199622"/>
                <a:gd name="connsiteX3" fmla="*/ 759853 w 759853"/>
                <a:gd name="connsiteY3" fmla="*/ 199622 h 19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9853" h="199622">
                  <a:moveTo>
                    <a:pt x="0" y="6439"/>
                  </a:moveTo>
                  <a:cubicBezTo>
                    <a:pt x="149180" y="3219"/>
                    <a:pt x="298361" y="0"/>
                    <a:pt x="425003" y="32197"/>
                  </a:cubicBezTo>
                  <a:cubicBezTo>
                    <a:pt x="551645" y="64394"/>
                    <a:pt x="759853" y="199622"/>
                    <a:pt x="759853" y="199622"/>
                  </a:cubicBezTo>
                  <a:lnTo>
                    <a:pt x="759853" y="199622"/>
                  </a:lnTo>
                </a:path>
              </a:pathLst>
            </a:cu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7068839" y="4594657"/>
              <a:ext cx="780356" cy="16641"/>
            </a:xfrm>
            <a:prstGeom prst="line">
              <a:avLst/>
            </a:prstGeom>
            <a:noFill/>
            <a:ln w="381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005" y="756664"/>
            <a:ext cx="4338663" cy="301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2976064" y="1543572"/>
            <a:ext cx="86604" cy="30529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 type="none" w="lg" len="lg"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3142847" y="3094925"/>
            <a:ext cx="86604" cy="30529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944367" y="2328728"/>
            <a:ext cx="86604" cy="30529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141391" y="1058353"/>
            <a:ext cx="452565" cy="287169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688570" y="1141429"/>
            <a:ext cx="1237328" cy="342396"/>
          </a:xfrm>
          <a:custGeom>
            <a:avLst/>
            <a:gdLst>
              <a:gd name="connsiteX0" fmla="*/ 0 w 759853"/>
              <a:gd name="connsiteY0" fmla="*/ 6439 h 199622"/>
              <a:gd name="connsiteX1" fmla="*/ 425003 w 759853"/>
              <a:gd name="connsiteY1" fmla="*/ 32197 h 199622"/>
              <a:gd name="connsiteX2" fmla="*/ 759853 w 759853"/>
              <a:gd name="connsiteY2" fmla="*/ 199622 h 199622"/>
              <a:gd name="connsiteX3" fmla="*/ 759853 w 759853"/>
              <a:gd name="connsiteY3" fmla="*/ 199622 h 19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853" h="199622">
                <a:moveTo>
                  <a:pt x="0" y="6439"/>
                </a:moveTo>
                <a:cubicBezTo>
                  <a:pt x="149180" y="3219"/>
                  <a:pt x="298361" y="0"/>
                  <a:pt x="425003" y="32197"/>
                </a:cubicBezTo>
                <a:cubicBezTo>
                  <a:pt x="551645" y="64394"/>
                  <a:pt x="759853" y="199622"/>
                  <a:pt x="759853" y="199622"/>
                </a:cubicBezTo>
                <a:lnTo>
                  <a:pt x="759853" y="199622"/>
                </a:ln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V="1">
            <a:off x="2321757" y="874632"/>
            <a:ext cx="1338479" cy="27098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4687910" y="630141"/>
            <a:ext cx="4137682" cy="3429381"/>
            <a:chOff x="4687910" y="630141"/>
            <a:chExt cx="4137682" cy="3429381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87910" y="630141"/>
              <a:ext cx="4137682" cy="342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287698" y="3504902"/>
              <a:ext cx="86604" cy="3052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6255241" y="2201989"/>
              <a:ext cx="86604" cy="30529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5" name="Picture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819277" y="4321132"/>
            <a:ext cx="2606504" cy="273329"/>
          </a:xfrm>
          <a:prstGeom prst="rect">
            <a:avLst/>
          </a:prstGeom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6089456" y="4095480"/>
            <a:ext cx="1356961" cy="6267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7437" y="4919729"/>
            <a:ext cx="473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Overlapping regime of validity:</a:t>
            </a:r>
            <a:endParaRPr lang="en-US" dirty="0"/>
          </a:p>
        </p:txBody>
      </p:sp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3378720" y="5692462"/>
            <a:ext cx="1949876" cy="389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096" y="566670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Exact solution with a spike: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63937" y="1429555"/>
            <a:ext cx="4938897" cy="1338113"/>
          </a:xfrm>
          <a:prstGeom prst="rect">
            <a:avLst/>
          </a:prstGeom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6466701" y="1866626"/>
            <a:ext cx="1930326" cy="389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2158" y="2434107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Z.’02</a:t>
            </a:r>
            <a:endParaRPr lang="en-US" sz="1400" dirty="0">
              <a:solidFill>
                <a:srgbClr val="00CC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895" y="3335628"/>
            <a:ext cx="1861470" cy="227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618963" y="3103808"/>
            <a:ext cx="3621504" cy="2223231"/>
            <a:chOff x="3567448" y="3554569"/>
            <a:chExt cx="3621504" cy="2223231"/>
          </a:xfrm>
        </p:grpSpPr>
        <p:pic>
          <p:nvPicPr>
            <p:cNvPr id="8" name="Picture 7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3725108" y="4327302"/>
              <a:ext cx="3127622" cy="6972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17453" y="3554569"/>
              <a:ext cx="1598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660066"/>
                  </a:solidFill>
                </a:rPr>
                <a:t>Describes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7448" y="5254580"/>
              <a:ext cx="3621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660066"/>
                  </a:solidFill>
                </a:rPr>
                <a:t>for circular Wilson loop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7735" y="6027313"/>
            <a:ext cx="4645824" cy="461665"/>
            <a:chOff x="1197735" y="6027313"/>
            <a:chExt cx="4645824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197735" y="6027313"/>
              <a:ext cx="4645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006600"/>
                  </a:solidFill>
                </a:rPr>
                <a:t>Solution for                                     ?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pic>
          <p:nvPicPr>
            <p:cNvPr id="13" name="Picture 12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2903467" y="6147902"/>
              <a:ext cx="2595812" cy="2877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Boundary conditions at the spike</a:t>
            </a:r>
            <a:endParaRPr lang="en-US" dirty="0"/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804779" y="1597376"/>
            <a:ext cx="2555579" cy="1320009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366" y="910958"/>
            <a:ext cx="4133447" cy="39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077650" y="3825026"/>
            <a:ext cx="1763636" cy="331555"/>
          </a:xfrm>
          <a:prstGeom prst="rect">
            <a:avLst/>
          </a:prstGeom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095320" y="4649273"/>
            <a:ext cx="998112" cy="665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Fine structure of the spike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6565"/>
            <a:ext cx="3683357" cy="35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86150" y="4739425"/>
            <a:ext cx="6877998" cy="986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914" y="2910625"/>
            <a:ext cx="230223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Regular solution</a:t>
            </a:r>
          </a:p>
          <a:p>
            <a:r>
              <a:rPr lang="en-GB" sz="2400" dirty="0" smtClean="0"/>
              <a:t>without the spike</a:t>
            </a:r>
            <a:endParaRPr lang="en-US" sz="2400" dirty="0"/>
          </a:p>
        </p:txBody>
      </p:sp>
      <p:sp>
        <p:nvSpPr>
          <p:cNvPr id="8" name="Left Brace 7"/>
          <p:cNvSpPr>
            <a:spLocks noChangeAspect="1"/>
          </p:cNvSpPr>
          <p:nvPr/>
        </p:nvSpPr>
        <p:spPr bwMode="auto">
          <a:xfrm>
            <a:off x="5576484" y="4793229"/>
            <a:ext cx="179676" cy="2064771"/>
          </a:xfrm>
          <a:prstGeom prst="leftBrac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Brace 8"/>
          <p:cNvSpPr>
            <a:spLocks/>
          </p:cNvSpPr>
          <p:nvPr/>
        </p:nvSpPr>
        <p:spPr bwMode="auto">
          <a:xfrm>
            <a:off x="4005345" y="3361387"/>
            <a:ext cx="114776" cy="2468880"/>
          </a:xfrm>
          <a:prstGeom prst="leftBrac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692462" y="3837904"/>
            <a:ext cx="2846231" cy="2818327"/>
          </a:xfrm>
          <a:custGeom>
            <a:avLst/>
            <a:gdLst>
              <a:gd name="connsiteX0" fmla="*/ 901521 w 2846231"/>
              <a:gd name="connsiteY0" fmla="*/ 0 h 2818327"/>
              <a:gd name="connsiteX1" fmla="*/ 2356834 w 2846231"/>
              <a:gd name="connsiteY1" fmla="*/ 953037 h 2818327"/>
              <a:gd name="connsiteX2" fmla="*/ 2743200 w 2846231"/>
              <a:gd name="connsiteY2" fmla="*/ 2356834 h 2818327"/>
              <a:gd name="connsiteX3" fmla="*/ 1738648 w 2846231"/>
              <a:gd name="connsiteY3" fmla="*/ 2768958 h 2818327"/>
              <a:gd name="connsiteX4" fmla="*/ 669701 w 2846231"/>
              <a:gd name="connsiteY4" fmla="*/ 2653048 h 2818327"/>
              <a:gd name="connsiteX5" fmla="*/ 0 w 2846231"/>
              <a:gd name="connsiteY5" fmla="*/ 2163651 h 2818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231" h="2818327">
                <a:moveTo>
                  <a:pt x="901521" y="0"/>
                </a:moveTo>
                <a:cubicBezTo>
                  <a:pt x="1475704" y="280115"/>
                  <a:pt x="2049888" y="560231"/>
                  <a:pt x="2356834" y="953037"/>
                </a:cubicBezTo>
                <a:cubicBezTo>
                  <a:pt x="2663780" y="1345843"/>
                  <a:pt x="2846231" y="2054181"/>
                  <a:pt x="2743200" y="2356834"/>
                </a:cubicBezTo>
                <a:cubicBezTo>
                  <a:pt x="2640169" y="2659487"/>
                  <a:pt x="2084231" y="2719589"/>
                  <a:pt x="1738648" y="2768958"/>
                </a:cubicBezTo>
                <a:cubicBezTo>
                  <a:pt x="1393065" y="2818327"/>
                  <a:pt x="959476" y="2753932"/>
                  <a:pt x="669701" y="2653048"/>
                </a:cubicBezTo>
                <a:cubicBezTo>
                  <a:pt x="379926" y="2552164"/>
                  <a:pt x="189963" y="2357907"/>
                  <a:pt x="0" y="2163651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69724" y="3509493"/>
            <a:ext cx="2728175" cy="918693"/>
          </a:xfrm>
          <a:custGeom>
            <a:avLst/>
            <a:gdLst>
              <a:gd name="connsiteX0" fmla="*/ 2550017 w 2728175"/>
              <a:gd name="connsiteY0" fmla="*/ 341290 h 918693"/>
              <a:gd name="connsiteX1" fmla="*/ 2575775 w 2728175"/>
              <a:gd name="connsiteY1" fmla="*/ 882203 h 918693"/>
              <a:gd name="connsiteX2" fmla="*/ 1635617 w 2728175"/>
              <a:gd name="connsiteY2" fmla="*/ 560231 h 918693"/>
              <a:gd name="connsiteX3" fmla="*/ 579549 w 2728175"/>
              <a:gd name="connsiteY3" fmla="*/ 57955 h 918693"/>
              <a:gd name="connsiteX4" fmla="*/ 0 w 2728175"/>
              <a:gd name="connsiteY4" fmla="*/ 907961 h 91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175" h="918693">
                <a:moveTo>
                  <a:pt x="2550017" y="341290"/>
                </a:moveTo>
                <a:cubicBezTo>
                  <a:pt x="2639096" y="593501"/>
                  <a:pt x="2728175" y="845713"/>
                  <a:pt x="2575775" y="882203"/>
                </a:cubicBezTo>
                <a:cubicBezTo>
                  <a:pt x="2423375" y="918693"/>
                  <a:pt x="1968321" y="697606"/>
                  <a:pt x="1635617" y="560231"/>
                </a:cubicBezTo>
                <a:cubicBezTo>
                  <a:pt x="1302913" y="422856"/>
                  <a:pt x="852152" y="0"/>
                  <a:pt x="579549" y="57955"/>
                </a:cubicBezTo>
                <a:cubicBezTo>
                  <a:pt x="306946" y="115910"/>
                  <a:pt x="153473" y="511935"/>
                  <a:pt x="0" y="907961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675" y="1313644"/>
            <a:ext cx="9142325" cy="1048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41" y="515155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660066"/>
                </a:solidFill>
              </a:rPr>
              <a:t>Solution on S</a:t>
            </a:r>
            <a:r>
              <a:rPr lang="en-GB" baseline="30000" dirty="0" smtClean="0">
                <a:solidFill>
                  <a:srgbClr val="660066"/>
                </a:solidFill>
              </a:rPr>
              <a:t>5</a:t>
            </a:r>
            <a:r>
              <a:rPr lang="en-GB" dirty="0" smtClean="0">
                <a:solidFill>
                  <a:srgbClr val="660066"/>
                </a:solidFill>
              </a:rPr>
              <a:t>: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426" y="2550017"/>
            <a:ext cx="316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6600"/>
                </a:solidFill>
              </a:rPr>
              <a:t>Virasoro</a:t>
            </a:r>
            <a:r>
              <a:rPr lang="en-GB" dirty="0" smtClean="0">
                <a:solidFill>
                  <a:srgbClr val="006600"/>
                </a:solidFill>
              </a:rPr>
              <a:t> constraints: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82522" y="3333841"/>
            <a:ext cx="5254639" cy="5706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8683" y="3986478"/>
            <a:ext cx="1950491" cy="523220"/>
            <a:chOff x="375188" y="4198512"/>
            <a:chExt cx="1950491" cy="523220"/>
          </a:xfrm>
        </p:grpSpPr>
        <p:pic>
          <p:nvPicPr>
            <p:cNvPr id="6" name="Picture 5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375188" y="4314423"/>
              <a:ext cx="899106" cy="29970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60" y="4198512"/>
              <a:ext cx="9605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limit:</a:t>
              </a:r>
              <a:endParaRPr lang="en-US" dirty="0"/>
            </a:p>
          </p:txBody>
        </p:sp>
      </p:grpSp>
      <p:pic>
        <p:nvPicPr>
          <p:cNvPr id="10" name="Picture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362577" y="4548670"/>
            <a:ext cx="3653320" cy="1390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0869" y="4522165"/>
            <a:ext cx="3332964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Determine the position </a:t>
            </a:r>
          </a:p>
          <a:p>
            <a:r>
              <a:rPr lang="en-GB" sz="2400" dirty="0" smtClean="0"/>
              <a:t>on the </a:t>
            </a:r>
            <a:r>
              <a:rPr lang="en-GB" sz="2400" dirty="0" err="1" smtClean="0"/>
              <a:t>worldsheet</a:t>
            </a:r>
            <a:r>
              <a:rPr lang="en-GB" sz="2400" dirty="0" smtClean="0"/>
              <a:t>, where</a:t>
            </a:r>
          </a:p>
          <a:p>
            <a:r>
              <a:rPr lang="en-GB" sz="2400" dirty="0" smtClean="0"/>
              <a:t>the spike can be attached.</a:t>
            </a:r>
            <a:endParaRPr lang="en-US" sz="2400" dirty="0"/>
          </a:p>
        </p:txBody>
      </p:sp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7322630" y="4717773"/>
            <a:ext cx="360227" cy="217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548" y="6092808"/>
            <a:ext cx="782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C3300"/>
                </a:solidFill>
              </a:rPr>
              <a:t>The same as the saddle-point equation for the vertex operator!</a:t>
            </a:r>
            <a:endParaRPr lang="en-US" sz="24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2001" y="815473"/>
            <a:ext cx="2005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CC00"/>
                </a:solidFill>
              </a:rPr>
              <a:t>Roiban,Tseytlin’10</a:t>
            </a:r>
            <a:endParaRPr lang="en-US" sz="1200" dirty="0">
              <a:solidFill>
                <a:srgbClr val="00CC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671" y="1378661"/>
            <a:ext cx="4883035" cy="30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1711158" y="2058737"/>
            <a:ext cx="1122947" cy="1189789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007895" y="2486526"/>
            <a:ext cx="494631" cy="1163053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2473158" y="2272632"/>
            <a:ext cx="628316" cy="1069473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 bwMode="auto">
          <a:xfrm>
            <a:off x="3836737" y="2326105"/>
            <a:ext cx="868947" cy="1189790"/>
          </a:xfrm>
          <a:prstGeom prst="line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lg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3" name="Oval 12"/>
          <p:cNvSpPr/>
          <p:nvPr/>
        </p:nvSpPr>
        <p:spPr bwMode="auto">
          <a:xfrm>
            <a:off x="2960103" y="360045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55553" y="351155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26703" y="332740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7403" y="322580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3102714">
            <a:off x="2775953" y="203835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 rot="1951316">
            <a:off x="3049003" y="223520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8905432">
            <a:off x="3791953" y="229235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2126546">
            <a:off x="3442703" y="2463800"/>
            <a:ext cx="100597" cy="5715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474" y="4866105"/>
            <a:ext cx="4724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over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independent:</a:t>
            </a:r>
            <a:endParaRPr lang="en-US" dirty="0"/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88" y="5628105"/>
            <a:ext cx="6981723" cy="4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Integrability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51469" y="1159099"/>
            <a:ext cx="5644790" cy="3077058"/>
            <a:chOff x="846161" y="1556412"/>
            <a:chExt cx="6198360" cy="3645660"/>
          </a:xfrm>
        </p:grpSpPr>
        <p:pic>
          <p:nvPicPr>
            <p:cNvPr id="14" name="Picture 13" descr="twopoin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1713" y="1556412"/>
              <a:ext cx="3429000" cy="35814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 bwMode="auto">
            <a:xfrm rot="5400000">
              <a:off x="511792" y="3295934"/>
              <a:ext cx="2129051" cy="1460311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5249840" y="3407391"/>
              <a:ext cx="2129051" cy="1460311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846161" y="5090615"/>
              <a:ext cx="4749421" cy="95534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279176" y="2961564"/>
              <a:ext cx="955343" cy="27296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0800000">
              <a:off x="5486401" y="3084394"/>
              <a:ext cx="1542199" cy="2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258101" y="3070746"/>
              <a:ext cx="955344" cy="1364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2" name="Oval 9"/>
            <p:cNvSpPr>
              <a:spLocks noChangeArrowheads="1"/>
            </p:cNvSpPr>
            <p:nvPr/>
          </p:nvSpPr>
          <p:spPr bwMode="auto">
            <a:xfrm>
              <a:off x="5340776" y="3505200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2927397" y="4776716"/>
              <a:ext cx="120650" cy="42863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155948" y="3119437"/>
              <a:ext cx="520703" cy="484187"/>
            </a:xfrm>
            <a:custGeom>
              <a:avLst/>
              <a:gdLst>
                <a:gd name="connsiteX0" fmla="*/ 0 w 557213"/>
                <a:gd name="connsiteY0" fmla="*/ 0 h 407987"/>
                <a:gd name="connsiteX1" fmla="*/ 52388 w 557213"/>
                <a:gd name="connsiteY1" fmla="*/ 138112 h 407987"/>
                <a:gd name="connsiteX2" fmla="*/ 152400 w 557213"/>
                <a:gd name="connsiteY2" fmla="*/ 152400 h 407987"/>
                <a:gd name="connsiteX3" fmla="*/ 238125 w 557213"/>
                <a:gd name="connsiteY3" fmla="*/ 176212 h 407987"/>
                <a:gd name="connsiteX4" fmla="*/ 328613 w 557213"/>
                <a:gd name="connsiteY4" fmla="*/ 261937 h 407987"/>
                <a:gd name="connsiteX5" fmla="*/ 381000 w 557213"/>
                <a:gd name="connsiteY5" fmla="*/ 361950 h 407987"/>
                <a:gd name="connsiteX6" fmla="*/ 476250 w 557213"/>
                <a:gd name="connsiteY6" fmla="*/ 404812 h 407987"/>
                <a:gd name="connsiteX7" fmla="*/ 557213 w 557213"/>
                <a:gd name="connsiteY7" fmla="*/ 381000 h 407987"/>
                <a:gd name="connsiteX0" fmla="*/ 16669 w 521494"/>
                <a:gd name="connsiteY0" fmla="*/ 0 h 488950"/>
                <a:gd name="connsiteX1" fmla="*/ 16669 w 521494"/>
                <a:gd name="connsiteY1" fmla="*/ 219075 h 488950"/>
                <a:gd name="connsiteX2" fmla="*/ 116681 w 521494"/>
                <a:gd name="connsiteY2" fmla="*/ 233363 h 488950"/>
                <a:gd name="connsiteX3" fmla="*/ 202406 w 521494"/>
                <a:gd name="connsiteY3" fmla="*/ 257175 h 488950"/>
                <a:gd name="connsiteX4" fmla="*/ 292894 w 521494"/>
                <a:gd name="connsiteY4" fmla="*/ 342900 h 488950"/>
                <a:gd name="connsiteX5" fmla="*/ 345281 w 521494"/>
                <a:gd name="connsiteY5" fmla="*/ 442913 h 488950"/>
                <a:gd name="connsiteX6" fmla="*/ 440531 w 521494"/>
                <a:gd name="connsiteY6" fmla="*/ 485775 h 488950"/>
                <a:gd name="connsiteX7" fmla="*/ 521494 w 521494"/>
                <a:gd name="connsiteY7" fmla="*/ 461963 h 488950"/>
                <a:gd name="connsiteX0" fmla="*/ 50007 w 554832"/>
                <a:gd name="connsiteY0" fmla="*/ 0 h 488950"/>
                <a:gd name="connsiteX1" fmla="*/ 16669 w 554832"/>
                <a:gd name="connsiteY1" fmla="*/ 171450 h 488950"/>
                <a:gd name="connsiteX2" fmla="*/ 150019 w 554832"/>
                <a:gd name="connsiteY2" fmla="*/ 233363 h 488950"/>
                <a:gd name="connsiteX3" fmla="*/ 235744 w 554832"/>
                <a:gd name="connsiteY3" fmla="*/ 257175 h 488950"/>
                <a:gd name="connsiteX4" fmla="*/ 326232 w 554832"/>
                <a:gd name="connsiteY4" fmla="*/ 342900 h 488950"/>
                <a:gd name="connsiteX5" fmla="*/ 378619 w 554832"/>
                <a:gd name="connsiteY5" fmla="*/ 442913 h 488950"/>
                <a:gd name="connsiteX6" fmla="*/ 473869 w 554832"/>
                <a:gd name="connsiteY6" fmla="*/ 485775 h 488950"/>
                <a:gd name="connsiteX7" fmla="*/ 554832 w 554832"/>
                <a:gd name="connsiteY7" fmla="*/ 461963 h 488950"/>
                <a:gd name="connsiteX0" fmla="*/ 21432 w 526257"/>
                <a:gd name="connsiteY0" fmla="*/ 0 h 488950"/>
                <a:gd name="connsiteX1" fmla="*/ 16669 w 526257"/>
                <a:gd name="connsiteY1" fmla="*/ 95250 h 488950"/>
                <a:gd name="connsiteX2" fmla="*/ 121444 w 526257"/>
                <a:gd name="connsiteY2" fmla="*/ 233363 h 488950"/>
                <a:gd name="connsiteX3" fmla="*/ 207169 w 526257"/>
                <a:gd name="connsiteY3" fmla="*/ 257175 h 488950"/>
                <a:gd name="connsiteX4" fmla="*/ 297657 w 526257"/>
                <a:gd name="connsiteY4" fmla="*/ 342900 h 488950"/>
                <a:gd name="connsiteX5" fmla="*/ 350044 w 526257"/>
                <a:gd name="connsiteY5" fmla="*/ 442913 h 488950"/>
                <a:gd name="connsiteX6" fmla="*/ 445294 w 526257"/>
                <a:gd name="connsiteY6" fmla="*/ 485775 h 488950"/>
                <a:gd name="connsiteX7" fmla="*/ 526257 w 526257"/>
                <a:gd name="connsiteY7" fmla="*/ 461963 h 488950"/>
                <a:gd name="connsiteX0" fmla="*/ 7145 w 511970"/>
                <a:gd name="connsiteY0" fmla="*/ 0 h 488950"/>
                <a:gd name="connsiteX1" fmla="*/ 16669 w 511970"/>
                <a:gd name="connsiteY1" fmla="*/ 161925 h 488950"/>
                <a:gd name="connsiteX2" fmla="*/ 107157 w 511970"/>
                <a:gd name="connsiteY2" fmla="*/ 233363 h 488950"/>
                <a:gd name="connsiteX3" fmla="*/ 192882 w 511970"/>
                <a:gd name="connsiteY3" fmla="*/ 257175 h 488950"/>
                <a:gd name="connsiteX4" fmla="*/ 283370 w 511970"/>
                <a:gd name="connsiteY4" fmla="*/ 342900 h 488950"/>
                <a:gd name="connsiteX5" fmla="*/ 335757 w 511970"/>
                <a:gd name="connsiteY5" fmla="*/ 442913 h 488950"/>
                <a:gd name="connsiteX6" fmla="*/ 431007 w 511970"/>
                <a:gd name="connsiteY6" fmla="*/ 485775 h 488950"/>
                <a:gd name="connsiteX7" fmla="*/ 511970 w 511970"/>
                <a:gd name="connsiteY7" fmla="*/ 461963 h 488950"/>
                <a:gd name="connsiteX0" fmla="*/ 0 w 504825"/>
                <a:gd name="connsiteY0" fmla="*/ 0 h 488950"/>
                <a:gd name="connsiteX1" fmla="*/ 9524 w 504825"/>
                <a:gd name="connsiteY1" fmla="*/ 161925 h 488950"/>
                <a:gd name="connsiteX2" fmla="*/ 100012 w 504825"/>
                <a:gd name="connsiteY2" fmla="*/ 233363 h 488950"/>
                <a:gd name="connsiteX3" fmla="*/ 185737 w 504825"/>
                <a:gd name="connsiteY3" fmla="*/ 257175 h 488950"/>
                <a:gd name="connsiteX4" fmla="*/ 276225 w 504825"/>
                <a:gd name="connsiteY4" fmla="*/ 342900 h 488950"/>
                <a:gd name="connsiteX5" fmla="*/ 328612 w 504825"/>
                <a:gd name="connsiteY5" fmla="*/ 442913 h 488950"/>
                <a:gd name="connsiteX6" fmla="*/ 423862 w 504825"/>
                <a:gd name="connsiteY6" fmla="*/ 485775 h 488950"/>
                <a:gd name="connsiteX7" fmla="*/ 504825 w 504825"/>
                <a:gd name="connsiteY7" fmla="*/ 461963 h 488950"/>
                <a:gd name="connsiteX0" fmla="*/ 4764 w 509589"/>
                <a:gd name="connsiteY0" fmla="*/ 0 h 488950"/>
                <a:gd name="connsiteX1" fmla="*/ 19049 w 509589"/>
                <a:gd name="connsiteY1" fmla="*/ 66675 h 488950"/>
                <a:gd name="connsiteX2" fmla="*/ 14288 w 509589"/>
                <a:gd name="connsiteY2" fmla="*/ 161925 h 488950"/>
                <a:gd name="connsiteX3" fmla="*/ 104776 w 509589"/>
                <a:gd name="connsiteY3" fmla="*/ 233363 h 488950"/>
                <a:gd name="connsiteX4" fmla="*/ 190501 w 509589"/>
                <a:gd name="connsiteY4" fmla="*/ 257175 h 488950"/>
                <a:gd name="connsiteX5" fmla="*/ 280989 w 509589"/>
                <a:gd name="connsiteY5" fmla="*/ 342900 h 488950"/>
                <a:gd name="connsiteX6" fmla="*/ 333376 w 509589"/>
                <a:gd name="connsiteY6" fmla="*/ 442913 h 488950"/>
                <a:gd name="connsiteX7" fmla="*/ 428626 w 509589"/>
                <a:gd name="connsiteY7" fmla="*/ 485775 h 488950"/>
                <a:gd name="connsiteX8" fmla="*/ 509589 w 509589"/>
                <a:gd name="connsiteY8" fmla="*/ 461963 h 488950"/>
                <a:gd name="connsiteX0" fmla="*/ 15877 w 520702"/>
                <a:gd name="connsiteY0" fmla="*/ 0 h 488950"/>
                <a:gd name="connsiteX1" fmla="*/ 1587 w 520702"/>
                <a:gd name="connsiteY1" fmla="*/ 80963 h 488950"/>
                <a:gd name="connsiteX2" fmla="*/ 25401 w 520702"/>
                <a:gd name="connsiteY2" fmla="*/ 161925 h 488950"/>
                <a:gd name="connsiteX3" fmla="*/ 115889 w 520702"/>
                <a:gd name="connsiteY3" fmla="*/ 233363 h 488950"/>
                <a:gd name="connsiteX4" fmla="*/ 201614 w 520702"/>
                <a:gd name="connsiteY4" fmla="*/ 257175 h 488950"/>
                <a:gd name="connsiteX5" fmla="*/ 292102 w 520702"/>
                <a:gd name="connsiteY5" fmla="*/ 342900 h 488950"/>
                <a:gd name="connsiteX6" fmla="*/ 344489 w 520702"/>
                <a:gd name="connsiteY6" fmla="*/ 442913 h 488950"/>
                <a:gd name="connsiteX7" fmla="*/ 439739 w 520702"/>
                <a:gd name="connsiteY7" fmla="*/ 485775 h 488950"/>
                <a:gd name="connsiteX8" fmla="*/ 520702 w 520702"/>
                <a:gd name="connsiteY8" fmla="*/ 461963 h 488950"/>
                <a:gd name="connsiteX0" fmla="*/ 34928 w 520703"/>
                <a:gd name="connsiteY0" fmla="*/ 0 h 484187"/>
                <a:gd name="connsiteX1" fmla="*/ 1588 w 520703"/>
                <a:gd name="connsiteY1" fmla="*/ 76200 h 484187"/>
                <a:gd name="connsiteX2" fmla="*/ 25402 w 520703"/>
                <a:gd name="connsiteY2" fmla="*/ 157162 h 484187"/>
                <a:gd name="connsiteX3" fmla="*/ 115890 w 520703"/>
                <a:gd name="connsiteY3" fmla="*/ 228600 h 484187"/>
                <a:gd name="connsiteX4" fmla="*/ 201615 w 520703"/>
                <a:gd name="connsiteY4" fmla="*/ 252412 h 484187"/>
                <a:gd name="connsiteX5" fmla="*/ 292103 w 520703"/>
                <a:gd name="connsiteY5" fmla="*/ 338137 h 484187"/>
                <a:gd name="connsiteX6" fmla="*/ 344490 w 520703"/>
                <a:gd name="connsiteY6" fmla="*/ 438150 h 484187"/>
                <a:gd name="connsiteX7" fmla="*/ 439740 w 520703"/>
                <a:gd name="connsiteY7" fmla="*/ 481012 h 484187"/>
                <a:gd name="connsiteX8" fmla="*/ 520703 w 520703"/>
                <a:gd name="connsiteY8" fmla="*/ 457200 h 484187"/>
                <a:gd name="connsiteX0" fmla="*/ 34928 w 520703"/>
                <a:gd name="connsiteY0" fmla="*/ 0 h 484187"/>
                <a:gd name="connsiteX1" fmla="*/ 1588 w 520703"/>
                <a:gd name="connsiteY1" fmla="*/ 76200 h 484187"/>
                <a:gd name="connsiteX2" fmla="*/ 25402 w 520703"/>
                <a:gd name="connsiteY2" fmla="*/ 157162 h 484187"/>
                <a:gd name="connsiteX3" fmla="*/ 115890 w 520703"/>
                <a:gd name="connsiteY3" fmla="*/ 228600 h 484187"/>
                <a:gd name="connsiteX4" fmla="*/ 201615 w 520703"/>
                <a:gd name="connsiteY4" fmla="*/ 252412 h 484187"/>
                <a:gd name="connsiteX5" fmla="*/ 292103 w 520703"/>
                <a:gd name="connsiteY5" fmla="*/ 338137 h 484187"/>
                <a:gd name="connsiteX6" fmla="*/ 344490 w 520703"/>
                <a:gd name="connsiteY6" fmla="*/ 438150 h 484187"/>
                <a:gd name="connsiteX7" fmla="*/ 439740 w 520703"/>
                <a:gd name="connsiteY7" fmla="*/ 481012 h 484187"/>
                <a:gd name="connsiteX8" fmla="*/ 520703 w 520703"/>
                <a:gd name="connsiteY8" fmla="*/ 457200 h 48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703" h="484187">
                  <a:moveTo>
                    <a:pt x="34928" y="0"/>
                  </a:moveTo>
                  <a:cubicBezTo>
                    <a:pt x="27784" y="25400"/>
                    <a:pt x="3176" y="50006"/>
                    <a:pt x="1588" y="76200"/>
                  </a:cubicBezTo>
                  <a:cubicBezTo>
                    <a:pt x="0" y="102394"/>
                    <a:pt x="11114" y="129381"/>
                    <a:pt x="25402" y="157162"/>
                  </a:cubicBezTo>
                  <a:cubicBezTo>
                    <a:pt x="42071" y="196056"/>
                    <a:pt x="86521" y="212725"/>
                    <a:pt x="115890" y="228600"/>
                  </a:cubicBezTo>
                  <a:cubicBezTo>
                    <a:pt x="145259" y="244475"/>
                    <a:pt x="172246" y="234156"/>
                    <a:pt x="201615" y="252412"/>
                  </a:cubicBezTo>
                  <a:cubicBezTo>
                    <a:pt x="230984" y="270668"/>
                    <a:pt x="268291" y="307181"/>
                    <a:pt x="292103" y="338137"/>
                  </a:cubicBezTo>
                  <a:cubicBezTo>
                    <a:pt x="315916" y="369093"/>
                    <a:pt x="319884" y="414338"/>
                    <a:pt x="344490" y="438150"/>
                  </a:cubicBezTo>
                  <a:cubicBezTo>
                    <a:pt x="369096" y="461962"/>
                    <a:pt x="410371" y="477837"/>
                    <a:pt x="439740" y="481012"/>
                  </a:cubicBezTo>
                  <a:cubicBezTo>
                    <a:pt x="469109" y="484187"/>
                    <a:pt x="494906" y="470693"/>
                    <a:pt x="520703" y="457200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9245" y="940158"/>
            <a:ext cx="2303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∞ number </a:t>
            </a:r>
          </a:p>
          <a:p>
            <a:r>
              <a:rPr lang="en-GB" sz="2000" dirty="0" smtClean="0">
                <a:solidFill>
                  <a:srgbClr val="006600"/>
                </a:solidFill>
              </a:rPr>
              <a:t>of conservation laws</a:t>
            </a:r>
            <a:endParaRPr lang="en-US" sz="2000" dirty="0">
              <a:solidFill>
                <a:srgbClr val="006600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</p:cNvCxnSpPr>
          <p:nvPr/>
        </p:nvCxnSpPr>
        <p:spPr bwMode="auto">
          <a:xfrm rot="16200000" flipH="1">
            <a:off x="2132656" y="1128106"/>
            <a:ext cx="788902" cy="1951888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4285126" y="5619156"/>
            <a:ext cx="25139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5491573" y="4984697"/>
            <a:ext cx="578" cy="12454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6608503" y="5008121"/>
            <a:ext cx="105109" cy="121136"/>
            <a:chOff x="4609" y="331"/>
            <a:chExt cx="182" cy="181"/>
          </a:xfrm>
        </p:grpSpPr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4609" y="331"/>
              <a:ext cx="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4609" y="512"/>
              <a:ext cx="1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Freeform 13"/>
          <p:cNvSpPr>
            <a:spLocks/>
          </p:cNvSpPr>
          <p:nvPr/>
        </p:nvSpPr>
        <p:spPr bwMode="auto">
          <a:xfrm>
            <a:off x="4411603" y="5000089"/>
            <a:ext cx="194048" cy="117522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5" y="916"/>
              </a:cxn>
              <a:cxn ang="0">
                <a:pos x="336" y="1756"/>
              </a:cxn>
            </a:cxnLst>
            <a:rect l="0" t="0" r="r" b="b"/>
            <a:pathLst>
              <a:path w="336" h="1756">
                <a:moveTo>
                  <a:pt x="307" y="0"/>
                </a:moveTo>
                <a:cubicBezTo>
                  <a:pt x="153" y="311"/>
                  <a:pt x="0" y="623"/>
                  <a:pt x="5" y="916"/>
                </a:cubicBezTo>
                <a:cubicBezTo>
                  <a:pt x="10" y="1209"/>
                  <a:pt x="173" y="1482"/>
                  <a:pt x="336" y="1756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/>
          </p:cNvSpPr>
          <p:nvPr/>
        </p:nvSpPr>
        <p:spPr bwMode="auto">
          <a:xfrm>
            <a:off x="5975537" y="5367514"/>
            <a:ext cx="50822" cy="4865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369"/>
              </a:cxn>
              <a:cxn ang="0">
                <a:pos x="19" y="727"/>
              </a:cxn>
            </a:cxnLst>
            <a:rect l="0" t="0" r="r" b="b"/>
            <a:pathLst>
              <a:path w="88" h="727">
                <a:moveTo>
                  <a:pt x="0" y="0"/>
                </a:moveTo>
                <a:cubicBezTo>
                  <a:pt x="41" y="124"/>
                  <a:pt x="82" y="248"/>
                  <a:pt x="85" y="369"/>
                </a:cubicBezTo>
                <a:cubicBezTo>
                  <a:pt x="88" y="490"/>
                  <a:pt x="53" y="608"/>
                  <a:pt x="19" y="727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8" name="Freeform 15"/>
          <p:cNvSpPr>
            <a:spLocks/>
          </p:cNvSpPr>
          <p:nvPr/>
        </p:nvSpPr>
        <p:spPr bwMode="auto">
          <a:xfrm>
            <a:off x="6231380" y="5285864"/>
            <a:ext cx="64683" cy="6505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491"/>
              </a:cxn>
              <a:cxn ang="0">
                <a:pos x="48" y="972"/>
              </a:cxn>
            </a:cxnLst>
            <a:rect l="0" t="0" r="r" b="b"/>
            <a:pathLst>
              <a:path w="112" h="972">
                <a:moveTo>
                  <a:pt x="0" y="0"/>
                </a:moveTo>
                <a:cubicBezTo>
                  <a:pt x="48" y="164"/>
                  <a:pt x="96" y="329"/>
                  <a:pt x="104" y="491"/>
                </a:cubicBezTo>
                <a:cubicBezTo>
                  <a:pt x="112" y="653"/>
                  <a:pt x="80" y="812"/>
                  <a:pt x="48" y="972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9" name="Freeform 16"/>
          <p:cNvSpPr>
            <a:spLocks/>
          </p:cNvSpPr>
          <p:nvPr/>
        </p:nvSpPr>
        <p:spPr bwMode="auto">
          <a:xfrm>
            <a:off x="6525918" y="5487981"/>
            <a:ext cx="18481" cy="25298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179"/>
              </a:cxn>
              <a:cxn ang="0">
                <a:pos x="19" y="378"/>
              </a:cxn>
            </a:cxnLst>
            <a:rect l="0" t="0" r="r" b="b"/>
            <a:pathLst>
              <a:path w="32" h="378">
                <a:moveTo>
                  <a:pt x="0" y="0"/>
                </a:moveTo>
                <a:cubicBezTo>
                  <a:pt x="13" y="58"/>
                  <a:pt x="26" y="116"/>
                  <a:pt x="29" y="179"/>
                </a:cubicBezTo>
                <a:cubicBezTo>
                  <a:pt x="32" y="242"/>
                  <a:pt x="25" y="310"/>
                  <a:pt x="19" y="378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5620" y="6206098"/>
            <a:ext cx="145536" cy="153261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41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4320" y="5885522"/>
            <a:ext cx="144381" cy="15192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42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9981" y="5958471"/>
            <a:ext cx="145536" cy="153261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pic>
        <p:nvPicPr>
          <p:cNvPr id="43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331" y="5766394"/>
            <a:ext cx="143226" cy="150584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643944" y="5112912"/>
            <a:ext cx="2916119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Bookeeping</a:t>
            </a:r>
            <a:r>
              <a:rPr lang="en-GB" dirty="0" smtClean="0"/>
              <a:t> of</a:t>
            </a:r>
          </a:p>
          <a:p>
            <a:r>
              <a:rPr lang="en-GB" dirty="0" smtClean="0"/>
              <a:t>conserved charges:</a:t>
            </a:r>
            <a:endParaRPr lang="en-US" dirty="0"/>
          </a:p>
        </p:txBody>
      </p:sp>
      <p:pic>
        <p:nvPicPr>
          <p:cNvPr id="48" name="Picture 4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6630301" y="4954339"/>
            <a:ext cx="1418995" cy="17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8263" y="4668838"/>
            <a:ext cx="246062" cy="344487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327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7650" y="5532438"/>
            <a:ext cx="293688" cy="24447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1171575" y="4284663"/>
            <a:ext cx="5907088" cy="1379537"/>
          </a:xfrm>
          <a:prstGeom prst="parallelogram">
            <a:avLst>
              <a:gd name="adj" fmla="val 107048"/>
            </a:avLst>
          </a:prstGeom>
          <a:solidFill>
            <a:srgbClr val="FFCC00">
              <a:alpha val="59000"/>
            </a:srgbClr>
          </a:solidFill>
          <a:ln w="25400" algn="ctr">
            <a:solidFill>
              <a:schemeClr val="accent2"/>
            </a:solidFill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3276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3410" y="1338948"/>
            <a:ext cx="2308225" cy="51752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327686" name="Line 6"/>
          <p:cNvSpPr>
            <a:spLocks noChangeShapeType="1"/>
          </p:cNvSpPr>
          <p:nvPr/>
        </p:nvSpPr>
        <p:spPr bwMode="auto">
          <a:xfrm flipV="1">
            <a:off x="7077075" y="1811338"/>
            <a:ext cx="1588" cy="24987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7135813" y="1819275"/>
            <a:ext cx="338137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>
                <a:solidFill>
                  <a:srgbClr val="660066"/>
                </a:solidFill>
              </a:rPr>
              <a:t>z</a:t>
            </a:r>
            <a:endParaRPr lang="en-US">
              <a:solidFill>
                <a:srgbClr val="660066"/>
              </a:solidFill>
            </a:endParaRP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7150100" y="4049713"/>
            <a:ext cx="3333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342900" indent="-342900"/>
            <a:r>
              <a:rPr lang="en-GB" sz="2400">
                <a:solidFill>
                  <a:srgbClr val="660066"/>
                </a:solidFill>
              </a:rPr>
              <a:t>0</a:t>
            </a:r>
            <a:endParaRPr lang="en-US" sz="2400">
              <a:solidFill>
                <a:srgbClr val="660066"/>
              </a:solidFill>
            </a:endParaRPr>
          </a:p>
        </p:txBody>
      </p:sp>
      <p:sp>
        <p:nvSpPr>
          <p:cNvPr id="327689" name="Oval 9"/>
          <p:cNvSpPr>
            <a:spLocks noChangeArrowheads="1"/>
          </p:cNvSpPr>
          <p:nvPr/>
        </p:nvSpPr>
        <p:spPr bwMode="auto">
          <a:xfrm>
            <a:off x="2911475" y="5334000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27690" name="Oval 10"/>
          <p:cNvSpPr>
            <a:spLocks noChangeArrowheads="1"/>
          </p:cNvSpPr>
          <p:nvPr/>
        </p:nvSpPr>
        <p:spPr bwMode="auto">
          <a:xfrm flipV="1">
            <a:off x="6297613" y="4525963"/>
            <a:ext cx="136525" cy="42862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cxnSp>
        <p:nvCxnSpPr>
          <p:cNvPr id="327691" name="AutoShape 11"/>
          <p:cNvCxnSpPr>
            <a:cxnSpLocks noChangeShapeType="1"/>
            <a:stCxn id="327689" idx="7"/>
            <a:endCxn id="327690" idx="1"/>
          </p:cNvCxnSpPr>
          <p:nvPr/>
        </p:nvCxnSpPr>
        <p:spPr bwMode="auto">
          <a:xfrm rot="16200000">
            <a:off x="4291806" y="3301207"/>
            <a:ext cx="747713" cy="3302000"/>
          </a:xfrm>
          <a:prstGeom prst="curvedConnector3">
            <a:avLst>
              <a:gd name="adj1" fmla="val 322926"/>
            </a:avLst>
          </a:prstGeom>
          <a:noFill/>
          <a:ln w="44450">
            <a:solidFill>
              <a:srgbClr val="800080"/>
            </a:solidFill>
            <a:round/>
            <a:headEnd/>
            <a:tailEnd type="non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41492" y="5650173"/>
            <a:ext cx="239078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Gubser,Klebanov,Polyakov’98</a:t>
            </a:r>
          </a:p>
          <a:p>
            <a:r>
              <a:rPr lang="en-GB" sz="1400" dirty="0" smtClean="0">
                <a:solidFill>
                  <a:srgbClr val="00CC00"/>
                </a:solidFill>
              </a:rPr>
              <a:t>Witten’98</a:t>
            </a:r>
            <a:endParaRPr lang="en-US" sz="14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Integrability</a:t>
            </a:r>
            <a:r>
              <a:rPr lang="en-GB" dirty="0" smtClean="0"/>
              <a:t> in 3-point functions?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95357" y="1229664"/>
            <a:ext cx="6001555" cy="4600435"/>
            <a:chOff x="4697760" y="644342"/>
            <a:chExt cx="4137682" cy="342938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97760" y="644342"/>
              <a:ext cx="4137682" cy="34293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299189" y="3540404"/>
              <a:ext cx="86604" cy="30529"/>
            </a:xfrm>
            <a:prstGeom prst="ellipse">
              <a:avLst/>
            </a:prstGeom>
            <a:solidFill>
              <a:schemeClr val="tx2"/>
            </a:solidFill>
            <a:ln w="12700" algn="ctr">
              <a:noFill/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255241" y="2201989"/>
              <a:ext cx="86604" cy="30529"/>
            </a:xfrm>
            <a:prstGeom prst="ellipse">
              <a:avLst/>
            </a:prstGeom>
            <a:solidFill>
              <a:schemeClr val="tx2"/>
            </a:solidFill>
            <a:ln w="12700" algn="ctr">
              <a:noFill/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" name="Freeform 7"/>
          <p:cNvSpPr/>
          <p:nvPr/>
        </p:nvSpPr>
        <p:spPr bwMode="auto">
          <a:xfrm>
            <a:off x="4951592" y="4022369"/>
            <a:ext cx="590550" cy="314326"/>
          </a:xfrm>
          <a:custGeom>
            <a:avLst/>
            <a:gdLst>
              <a:gd name="connsiteX0" fmla="*/ 0 w 590550"/>
              <a:gd name="connsiteY0" fmla="*/ 138113 h 261938"/>
              <a:gd name="connsiteX1" fmla="*/ 180975 w 590550"/>
              <a:gd name="connsiteY1" fmla="*/ 214313 h 261938"/>
              <a:gd name="connsiteX2" fmla="*/ 338137 w 590550"/>
              <a:gd name="connsiteY2" fmla="*/ 252413 h 261938"/>
              <a:gd name="connsiteX3" fmla="*/ 466725 w 590550"/>
              <a:gd name="connsiteY3" fmla="*/ 242888 h 261938"/>
              <a:gd name="connsiteX4" fmla="*/ 538162 w 590550"/>
              <a:gd name="connsiteY4" fmla="*/ 138113 h 261938"/>
              <a:gd name="connsiteX5" fmla="*/ 590550 w 590550"/>
              <a:gd name="connsiteY5" fmla="*/ 0 h 261938"/>
              <a:gd name="connsiteX0" fmla="*/ 0 w 590550"/>
              <a:gd name="connsiteY0" fmla="*/ 138113 h 264319"/>
              <a:gd name="connsiteX1" fmla="*/ 180975 w 590550"/>
              <a:gd name="connsiteY1" fmla="*/ 214313 h 264319"/>
              <a:gd name="connsiteX2" fmla="*/ 338137 w 590550"/>
              <a:gd name="connsiteY2" fmla="*/ 252413 h 264319"/>
              <a:gd name="connsiteX3" fmla="*/ 414338 w 590550"/>
              <a:gd name="connsiteY3" fmla="*/ 142876 h 264319"/>
              <a:gd name="connsiteX4" fmla="*/ 538162 w 590550"/>
              <a:gd name="connsiteY4" fmla="*/ 138113 h 264319"/>
              <a:gd name="connsiteX5" fmla="*/ 590550 w 590550"/>
              <a:gd name="connsiteY5" fmla="*/ 0 h 264319"/>
              <a:gd name="connsiteX0" fmla="*/ 0 w 590550"/>
              <a:gd name="connsiteY0" fmla="*/ 138113 h 314326"/>
              <a:gd name="connsiteX1" fmla="*/ 176212 w 590550"/>
              <a:gd name="connsiteY1" fmla="*/ 295276 h 314326"/>
              <a:gd name="connsiteX2" fmla="*/ 338137 w 590550"/>
              <a:gd name="connsiteY2" fmla="*/ 252413 h 314326"/>
              <a:gd name="connsiteX3" fmla="*/ 414338 w 590550"/>
              <a:gd name="connsiteY3" fmla="*/ 142876 h 314326"/>
              <a:gd name="connsiteX4" fmla="*/ 538162 w 590550"/>
              <a:gd name="connsiteY4" fmla="*/ 138113 h 314326"/>
              <a:gd name="connsiteX5" fmla="*/ 590550 w 590550"/>
              <a:gd name="connsiteY5" fmla="*/ 0 h 3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550" h="314326">
                <a:moveTo>
                  <a:pt x="0" y="138113"/>
                </a:moveTo>
                <a:cubicBezTo>
                  <a:pt x="62309" y="166688"/>
                  <a:pt x="119856" y="276226"/>
                  <a:pt x="176212" y="295276"/>
                </a:cubicBezTo>
                <a:cubicBezTo>
                  <a:pt x="232568" y="314326"/>
                  <a:pt x="298449" y="277813"/>
                  <a:pt x="338137" y="252413"/>
                </a:cubicBezTo>
                <a:cubicBezTo>
                  <a:pt x="377825" y="227013"/>
                  <a:pt x="381001" y="161926"/>
                  <a:pt x="414338" y="142876"/>
                </a:cubicBezTo>
                <a:cubicBezTo>
                  <a:pt x="447676" y="123826"/>
                  <a:pt x="508793" y="161926"/>
                  <a:pt x="538162" y="138113"/>
                </a:cubicBezTo>
                <a:cubicBezTo>
                  <a:pt x="567531" y="114300"/>
                  <a:pt x="574674" y="48816"/>
                  <a:pt x="590550" y="0"/>
                </a:cubicBezTo>
              </a:path>
            </a:pathLst>
          </a:custGeom>
          <a:noFill/>
          <a:ln w="254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714875" y="3519488"/>
            <a:ext cx="798513" cy="330994"/>
          </a:xfrm>
          <a:custGeom>
            <a:avLst/>
            <a:gdLst>
              <a:gd name="connsiteX0" fmla="*/ 0 w 798513"/>
              <a:gd name="connsiteY0" fmla="*/ 223837 h 330994"/>
              <a:gd name="connsiteX1" fmla="*/ 238125 w 798513"/>
              <a:gd name="connsiteY1" fmla="*/ 323850 h 330994"/>
              <a:gd name="connsiteX2" fmla="*/ 414338 w 798513"/>
              <a:gd name="connsiteY2" fmla="*/ 266700 h 330994"/>
              <a:gd name="connsiteX3" fmla="*/ 614363 w 798513"/>
              <a:gd name="connsiteY3" fmla="*/ 261937 h 330994"/>
              <a:gd name="connsiteX4" fmla="*/ 719138 w 798513"/>
              <a:gd name="connsiteY4" fmla="*/ 142875 h 330994"/>
              <a:gd name="connsiteX5" fmla="*/ 785813 w 798513"/>
              <a:gd name="connsiteY5" fmla="*/ 109537 h 330994"/>
              <a:gd name="connsiteX6" fmla="*/ 795338 w 798513"/>
              <a:gd name="connsiteY6" fmla="*/ 0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8513" h="330994">
                <a:moveTo>
                  <a:pt x="0" y="223837"/>
                </a:moveTo>
                <a:cubicBezTo>
                  <a:pt x="84534" y="270271"/>
                  <a:pt x="169069" y="316706"/>
                  <a:pt x="238125" y="323850"/>
                </a:cubicBezTo>
                <a:cubicBezTo>
                  <a:pt x="307181" y="330994"/>
                  <a:pt x="351632" y="277019"/>
                  <a:pt x="414338" y="266700"/>
                </a:cubicBezTo>
                <a:cubicBezTo>
                  <a:pt x="477044" y="256381"/>
                  <a:pt x="563563" y="282574"/>
                  <a:pt x="614363" y="261937"/>
                </a:cubicBezTo>
                <a:cubicBezTo>
                  <a:pt x="665163" y="241300"/>
                  <a:pt x="690563" y="168275"/>
                  <a:pt x="719138" y="142875"/>
                </a:cubicBezTo>
                <a:cubicBezTo>
                  <a:pt x="747713" y="117475"/>
                  <a:pt x="773113" y="133350"/>
                  <a:pt x="785813" y="109537"/>
                </a:cubicBezTo>
                <a:cubicBezTo>
                  <a:pt x="798513" y="85725"/>
                  <a:pt x="796925" y="42862"/>
                  <a:pt x="795338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524375" y="3157538"/>
            <a:ext cx="947738" cy="436562"/>
          </a:xfrm>
          <a:custGeom>
            <a:avLst/>
            <a:gdLst>
              <a:gd name="connsiteX0" fmla="*/ 0 w 947738"/>
              <a:gd name="connsiteY0" fmla="*/ 266700 h 450056"/>
              <a:gd name="connsiteX1" fmla="*/ 247650 w 947738"/>
              <a:gd name="connsiteY1" fmla="*/ 319087 h 450056"/>
              <a:gd name="connsiteX2" fmla="*/ 361950 w 947738"/>
              <a:gd name="connsiteY2" fmla="*/ 423862 h 450056"/>
              <a:gd name="connsiteX3" fmla="*/ 495300 w 947738"/>
              <a:gd name="connsiteY3" fmla="*/ 414337 h 450056"/>
              <a:gd name="connsiteX4" fmla="*/ 523875 w 947738"/>
              <a:gd name="connsiteY4" fmla="*/ 209550 h 450056"/>
              <a:gd name="connsiteX5" fmla="*/ 728663 w 947738"/>
              <a:gd name="connsiteY5" fmla="*/ 304800 h 450056"/>
              <a:gd name="connsiteX6" fmla="*/ 847725 w 947738"/>
              <a:gd name="connsiteY6" fmla="*/ 252412 h 450056"/>
              <a:gd name="connsiteX7" fmla="*/ 914400 w 947738"/>
              <a:gd name="connsiteY7" fmla="*/ 166687 h 450056"/>
              <a:gd name="connsiteX8" fmla="*/ 947738 w 947738"/>
              <a:gd name="connsiteY8" fmla="*/ 0 h 450056"/>
              <a:gd name="connsiteX0" fmla="*/ 0 w 947738"/>
              <a:gd name="connsiteY0" fmla="*/ 266700 h 450056"/>
              <a:gd name="connsiteX1" fmla="*/ 200025 w 947738"/>
              <a:gd name="connsiteY1" fmla="*/ 342900 h 450056"/>
              <a:gd name="connsiteX2" fmla="*/ 361950 w 947738"/>
              <a:gd name="connsiteY2" fmla="*/ 423862 h 450056"/>
              <a:gd name="connsiteX3" fmla="*/ 495300 w 947738"/>
              <a:gd name="connsiteY3" fmla="*/ 414337 h 450056"/>
              <a:gd name="connsiteX4" fmla="*/ 523875 w 947738"/>
              <a:gd name="connsiteY4" fmla="*/ 209550 h 450056"/>
              <a:gd name="connsiteX5" fmla="*/ 728663 w 947738"/>
              <a:gd name="connsiteY5" fmla="*/ 304800 h 450056"/>
              <a:gd name="connsiteX6" fmla="*/ 847725 w 947738"/>
              <a:gd name="connsiteY6" fmla="*/ 252412 h 450056"/>
              <a:gd name="connsiteX7" fmla="*/ 914400 w 947738"/>
              <a:gd name="connsiteY7" fmla="*/ 166687 h 450056"/>
              <a:gd name="connsiteX8" fmla="*/ 947738 w 947738"/>
              <a:gd name="connsiteY8" fmla="*/ 0 h 450056"/>
              <a:gd name="connsiteX0" fmla="*/ 0 w 947738"/>
              <a:gd name="connsiteY0" fmla="*/ 266700 h 436562"/>
              <a:gd name="connsiteX1" fmla="*/ 200025 w 947738"/>
              <a:gd name="connsiteY1" fmla="*/ 342900 h 436562"/>
              <a:gd name="connsiteX2" fmla="*/ 361950 w 947738"/>
              <a:gd name="connsiteY2" fmla="*/ 423862 h 436562"/>
              <a:gd name="connsiteX3" fmla="*/ 495300 w 947738"/>
              <a:gd name="connsiteY3" fmla="*/ 414337 h 436562"/>
              <a:gd name="connsiteX4" fmla="*/ 561975 w 947738"/>
              <a:gd name="connsiteY4" fmla="*/ 290513 h 436562"/>
              <a:gd name="connsiteX5" fmla="*/ 728663 w 947738"/>
              <a:gd name="connsiteY5" fmla="*/ 304800 h 436562"/>
              <a:gd name="connsiteX6" fmla="*/ 847725 w 947738"/>
              <a:gd name="connsiteY6" fmla="*/ 252412 h 436562"/>
              <a:gd name="connsiteX7" fmla="*/ 914400 w 947738"/>
              <a:gd name="connsiteY7" fmla="*/ 166687 h 436562"/>
              <a:gd name="connsiteX8" fmla="*/ 947738 w 947738"/>
              <a:gd name="connsiteY8" fmla="*/ 0 h 43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738" h="436562">
                <a:moveTo>
                  <a:pt x="0" y="266700"/>
                </a:moveTo>
                <a:cubicBezTo>
                  <a:pt x="93662" y="279796"/>
                  <a:pt x="139700" y="316706"/>
                  <a:pt x="200025" y="342900"/>
                </a:cubicBezTo>
                <a:cubicBezTo>
                  <a:pt x="260350" y="369094"/>
                  <a:pt x="312738" y="411956"/>
                  <a:pt x="361950" y="423862"/>
                </a:cubicBezTo>
                <a:cubicBezTo>
                  <a:pt x="411163" y="435768"/>
                  <a:pt x="461963" y="436562"/>
                  <a:pt x="495300" y="414337"/>
                </a:cubicBezTo>
                <a:cubicBezTo>
                  <a:pt x="528638" y="392112"/>
                  <a:pt x="523081" y="308769"/>
                  <a:pt x="561975" y="290513"/>
                </a:cubicBezTo>
                <a:cubicBezTo>
                  <a:pt x="600869" y="272257"/>
                  <a:pt x="681038" y="311150"/>
                  <a:pt x="728663" y="304800"/>
                </a:cubicBezTo>
                <a:cubicBezTo>
                  <a:pt x="776288" y="298450"/>
                  <a:pt x="816769" y="275431"/>
                  <a:pt x="847725" y="252412"/>
                </a:cubicBezTo>
                <a:cubicBezTo>
                  <a:pt x="878681" y="229393"/>
                  <a:pt x="897731" y="208756"/>
                  <a:pt x="914400" y="166687"/>
                </a:cubicBezTo>
                <a:cubicBezTo>
                  <a:pt x="931069" y="124618"/>
                  <a:pt x="939403" y="62309"/>
                  <a:pt x="947738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291013" y="2849563"/>
            <a:ext cx="1119187" cy="323850"/>
          </a:xfrm>
          <a:custGeom>
            <a:avLst/>
            <a:gdLst>
              <a:gd name="connsiteX0" fmla="*/ 0 w 1119187"/>
              <a:gd name="connsiteY0" fmla="*/ 212725 h 323850"/>
              <a:gd name="connsiteX1" fmla="*/ 319087 w 1119187"/>
              <a:gd name="connsiteY1" fmla="*/ 322262 h 323850"/>
              <a:gd name="connsiteX2" fmla="*/ 500062 w 1119187"/>
              <a:gd name="connsiteY2" fmla="*/ 222250 h 323850"/>
              <a:gd name="connsiteX3" fmla="*/ 771525 w 1119187"/>
              <a:gd name="connsiteY3" fmla="*/ 274637 h 323850"/>
              <a:gd name="connsiteX4" fmla="*/ 828675 w 1119187"/>
              <a:gd name="connsiteY4" fmla="*/ 203200 h 323850"/>
              <a:gd name="connsiteX5" fmla="*/ 928687 w 1119187"/>
              <a:gd name="connsiteY5" fmla="*/ 93662 h 323850"/>
              <a:gd name="connsiteX6" fmla="*/ 1066800 w 1119187"/>
              <a:gd name="connsiteY6" fmla="*/ 117475 h 323850"/>
              <a:gd name="connsiteX7" fmla="*/ 1109662 w 1119187"/>
              <a:gd name="connsiteY7" fmla="*/ 79375 h 323850"/>
              <a:gd name="connsiteX8" fmla="*/ 1109662 w 1119187"/>
              <a:gd name="connsiteY8" fmla="*/ 12700 h 323850"/>
              <a:gd name="connsiteX9" fmla="*/ 1119187 w 1119187"/>
              <a:gd name="connsiteY9" fmla="*/ 3175 h 323850"/>
              <a:gd name="connsiteX10" fmla="*/ 1119187 w 1119187"/>
              <a:gd name="connsiteY10" fmla="*/ 3175 h 323850"/>
              <a:gd name="connsiteX0" fmla="*/ 0 w 1119187"/>
              <a:gd name="connsiteY0" fmla="*/ 212725 h 323850"/>
              <a:gd name="connsiteX1" fmla="*/ 319087 w 1119187"/>
              <a:gd name="connsiteY1" fmla="*/ 322262 h 323850"/>
              <a:gd name="connsiteX2" fmla="*/ 500062 w 1119187"/>
              <a:gd name="connsiteY2" fmla="*/ 222250 h 323850"/>
              <a:gd name="connsiteX3" fmla="*/ 771525 w 1119187"/>
              <a:gd name="connsiteY3" fmla="*/ 274637 h 323850"/>
              <a:gd name="connsiteX4" fmla="*/ 890588 w 1119187"/>
              <a:gd name="connsiteY4" fmla="*/ 255587 h 323850"/>
              <a:gd name="connsiteX5" fmla="*/ 928687 w 1119187"/>
              <a:gd name="connsiteY5" fmla="*/ 93662 h 323850"/>
              <a:gd name="connsiteX6" fmla="*/ 1066800 w 1119187"/>
              <a:gd name="connsiteY6" fmla="*/ 117475 h 323850"/>
              <a:gd name="connsiteX7" fmla="*/ 1109662 w 1119187"/>
              <a:gd name="connsiteY7" fmla="*/ 79375 h 323850"/>
              <a:gd name="connsiteX8" fmla="*/ 1109662 w 1119187"/>
              <a:gd name="connsiteY8" fmla="*/ 12700 h 323850"/>
              <a:gd name="connsiteX9" fmla="*/ 1119187 w 1119187"/>
              <a:gd name="connsiteY9" fmla="*/ 3175 h 323850"/>
              <a:gd name="connsiteX10" fmla="*/ 1119187 w 1119187"/>
              <a:gd name="connsiteY10" fmla="*/ 3175 h 323850"/>
              <a:gd name="connsiteX0" fmla="*/ 0 w 1119187"/>
              <a:gd name="connsiteY0" fmla="*/ 212725 h 323850"/>
              <a:gd name="connsiteX1" fmla="*/ 319087 w 1119187"/>
              <a:gd name="connsiteY1" fmla="*/ 322262 h 323850"/>
              <a:gd name="connsiteX2" fmla="*/ 500062 w 1119187"/>
              <a:gd name="connsiteY2" fmla="*/ 222250 h 323850"/>
              <a:gd name="connsiteX3" fmla="*/ 771525 w 1119187"/>
              <a:gd name="connsiteY3" fmla="*/ 274637 h 323850"/>
              <a:gd name="connsiteX4" fmla="*/ 890588 w 1119187"/>
              <a:gd name="connsiteY4" fmla="*/ 255587 h 323850"/>
              <a:gd name="connsiteX5" fmla="*/ 1052512 w 1119187"/>
              <a:gd name="connsiteY5" fmla="*/ 255587 h 323850"/>
              <a:gd name="connsiteX6" fmla="*/ 1066800 w 1119187"/>
              <a:gd name="connsiteY6" fmla="*/ 117475 h 323850"/>
              <a:gd name="connsiteX7" fmla="*/ 1109662 w 1119187"/>
              <a:gd name="connsiteY7" fmla="*/ 79375 h 323850"/>
              <a:gd name="connsiteX8" fmla="*/ 1109662 w 1119187"/>
              <a:gd name="connsiteY8" fmla="*/ 12700 h 323850"/>
              <a:gd name="connsiteX9" fmla="*/ 1119187 w 1119187"/>
              <a:gd name="connsiteY9" fmla="*/ 3175 h 323850"/>
              <a:gd name="connsiteX10" fmla="*/ 1119187 w 1119187"/>
              <a:gd name="connsiteY10" fmla="*/ 3175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9187" h="323850">
                <a:moveTo>
                  <a:pt x="0" y="212725"/>
                </a:moveTo>
                <a:cubicBezTo>
                  <a:pt x="117871" y="266700"/>
                  <a:pt x="235743" y="320675"/>
                  <a:pt x="319087" y="322262"/>
                </a:cubicBezTo>
                <a:cubicBezTo>
                  <a:pt x="402431" y="323850"/>
                  <a:pt x="424656" y="230188"/>
                  <a:pt x="500062" y="222250"/>
                </a:cubicBezTo>
                <a:cubicBezTo>
                  <a:pt x="575468" y="214312"/>
                  <a:pt x="706437" y="269081"/>
                  <a:pt x="771525" y="274637"/>
                </a:cubicBezTo>
                <a:cubicBezTo>
                  <a:pt x="836613" y="280193"/>
                  <a:pt x="843757" y="258762"/>
                  <a:pt x="890588" y="255587"/>
                </a:cubicBezTo>
                <a:cubicBezTo>
                  <a:pt x="937419" y="252412"/>
                  <a:pt x="1023144" y="278606"/>
                  <a:pt x="1052512" y="255587"/>
                </a:cubicBezTo>
                <a:cubicBezTo>
                  <a:pt x="1081880" y="232568"/>
                  <a:pt x="1057275" y="146844"/>
                  <a:pt x="1066800" y="117475"/>
                </a:cubicBezTo>
                <a:cubicBezTo>
                  <a:pt x="1076325" y="88106"/>
                  <a:pt x="1102518" y="96837"/>
                  <a:pt x="1109662" y="79375"/>
                </a:cubicBezTo>
                <a:cubicBezTo>
                  <a:pt x="1116806" y="61913"/>
                  <a:pt x="1108075" y="25400"/>
                  <a:pt x="1109662" y="12700"/>
                </a:cubicBezTo>
                <a:cubicBezTo>
                  <a:pt x="1111249" y="0"/>
                  <a:pt x="1119187" y="3175"/>
                  <a:pt x="1119187" y="3175"/>
                </a:cubicBezTo>
                <a:lnTo>
                  <a:pt x="1119187" y="3175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148138" y="2501106"/>
            <a:ext cx="1250155" cy="422274"/>
          </a:xfrm>
          <a:custGeom>
            <a:avLst/>
            <a:gdLst>
              <a:gd name="connsiteX0" fmla="*/ 0 w 1209675"/>
              <a:gd name="connsiteY0" fmla="*/ 266700 h 308768"/>
              <a:gd name="connsiteX1" fmla="*/ 419100 w 1209675"/>
              <a:gd name="connsiteY1" fmla="*/ 300037 h 308768"/>
              <a:gd name="connsiteX2" fmla="*/ 671513 w 1209675"/>
              <a:gd name="connsiteY2" fmla="*/ 214312 h 308768"/>
              <a:gd name="connsiteX3" fmla="*/ 995363 w 1209675"/>
              <a:gd name="connsiteY3" fmla="*/ 200025 h 308768"/>
              <a:gd name="connsiteX4" fmla="*/ 1152525 w 1209675"/>
              <a:gd name="connsiteY4" fmla="*/ 109537 h 308768"/>
              <a:gd name="connsiteX5" fmla="*/ 1209675 w 1209675"/>
              <a:gd name="connsiteY5" fmla="*/ 0 h 308768"/>
              <a:gd name="connsiteX0" fmla="*/ 0 w 1214438"/>
              <a:gd name="connsiteY0" fmla="*/ 438150 h 480218"/>
              <a:gd name="connsiteX1" fmla="*/ 419100 w 1214438"/>
              <a:gd name="connsiteY1" fmla="*/ 471487 h 480218"/>
              <a:gd name="connsiteX2" fmla="*/ 671513 w 1214438"/>
              <a:gd name="connsiteY2" fmla="*/ 385762 h 480218"/>
              <a:gd name="connsiteX3" fmla="*/ 995363 w 1214438"/>
              <a:gd name="connsiteY3" fmla="*/ 371475 h 480218"/>
              <a:gd name="connsiteX4" fmla="*/ 1152525 w 1214438"/>
              <a:gd name="connsiteY4" fmla="*/ 280987 h 480218"/>
              <a:gd name="connsiteX5" fmla="*/ 1214438 w 1214438"/>
              <a:gd name="connsiteY5" fmla="*/ 0 h 480218"/>
              <a:gd name="connsiteX0" fmla="*/ 0 w 1214438"/>
              <a:gd name="connsiteY0" fmla="*/ 438150 h 480218"/>
              <a:gd name="connsiteX1" fmla="*/ 419100 w 1214438"/>
              <a:gd name="connsiteY1" fmla="*/ 471487 h 480218"/>
              <a:gd name="connsiteX2" fmla="*/ 671513 w 1214438"/>
              <a:gd name="connsiteY2" fmla="*/ 385762 h 480218"/>
              <a:gd name="connsiteX3" fmla="*/ 995363 w 1214438"/>
              <a:gd name="connsiteY3" fmla="*/ 371475 h 480218"/>
              <a:gd name="connsiteX4" fmla="*/ 1166812 w 1214438"/>
              <a:gd name="connsiteY4" fmla="*/ 219074 h 480218"/>
              <a:gd name="connsiteX5" fmla="*/ 1214438 w 1214438"/>
              <a:gd name="connsiteY5" fmla="*/ 0 h 480218"/>
              <a:gd name="connsiteX0" fmla="*/ 0 w 1214438"/>
              <a:gd name="connsiteY0" fmla="*/ 438150 h 480218"/>
              <a:gd name="connsiteX1" fmla="*/ 419100 w 1214438"/>
              <a:gd name="connsiteY1" fmla="*/ 471487 h 480218"/>
              <a:gd name="connsiteX2" fmla="*/ 671513 w 1214438"/>
              <a:gd name="connsiteY2" fmla="*/ 385762 h 480218"/>
              <a:gd name="connsiteX3" fmla="*/ 971550 w 1214438"/>
              <a:gd name="connsiteY3" fmla="*/ 204788 h 480218"/>
              <a:gd name="connsiteX4" fmla="*/ 1166812 w 1214438"/>
              <a:gd name="connsiteY4" fmla="*/ 219074 h 480218"/>
              <a:gd name="connsiteX5" fmla="*/ 1214438 w 1214438"/>
              <a:gd name="connsiteY5" fmla="*/ 0 h 480218"/>
              <a:gd name="connsiteX0" fmla="*/ 0 w 1214438"/>
              <a:gd name="connsiteY0" fmla="*/ 438150 h 480218"/>
              <a:gd name="connsiteX1" fmla="*/ 419100 w 1214438"/>
              <a:gd name="connsiteY1" fmla="*/ 471487 h 480218"/>
              <a:gd name="connsiteX2" fmla="*/ 671513 w 1214438"/>
              <a:gd name="connsiteY2" fmla="*/ 385762 h 480218"/>
              <a:gd name="connsiteX3" fmla="*/ 928688 w 1214438"/>
              <a:gd name="connsiteY3" fmla="*/ 142875 h 480218"/>
              <a:gd name="connsiteX4" fmla="*/ 1166812 w 1214438"/>
              <a:gd name="connsiteY4" fmla="*/ 219074 h 480218"/>
              <a:gd name="connsiteX5" fmla="*/ 1214438 w 1214438"/>
              <a:gd name="connsiteY5" fmla="*/ 0 h 480218"/>
              <a:gd name="connsiteX0" fmla="*/ 0 w 1212850"/>
              <a:gd name="connsiteY0" fmla="*/ 366713 h 408781"/>
              <a:gd name="connsiteX1" fmla="*/ 419100 w 1212850"/>
              <a:gd name="connsiteY1" fmla="*/ 400050 h 408781"/>
              <a:gd name="connsiteX2" fmla="*/ 671513 w 1212850"/>
              <a:gd name="connsiteY2" fmla="*/ 314325 h 408781"/>
              <a:gd name="connsiteX3" fmla="*/ 928688 w 1212850"/>
              <a:gd name="connsiteY3" fmla="*/ 71438 h 408781"/>
              <a:gd name="connsiteX4" fmla="*/ 1166812 w 1212850"/>
              <a:gd name="connsiteY4" fmla="*/ 147637 h 408781"/>
              <a:gd name="connsiteX5" fmla="*/ 1204913 w 1212850"/>
              <a:gd name="connsiteY5" fmla="*/ 0 h 408781"/>
              <a:gd name="connsiteX0" fmla="*/ 0 w 1246187"/>
              <a:gd name="connsiteY0" fmla="*/ 333376 h 403225"/>
              <a:gd name="connsiteX1" fmla="*/ 452437 w 1246187"/>
              <a:gd name="connsiteY1" fmla="*/ 400050 h 403225"/>
              <a:gd name="connsiteX2" fmla="*/ 704850 w 1246187"/>
              <a:gd name="connsiteY2" fmla="*/ 314325 h 403225"/>
              <a:gd name="connsiteX3" fmla="*/ 962025 w 1246187"/>
              <a:gd name="connsiteY3" fmla="*/ 71438 h 403225"/>
              <a:gd name="connsiteX4" fmla="*/ 1200149 w 1246187"/>
              <a:gd name="connsiteY4" fmla="*/ 147637 h 403225"/>
              <a:gd name="connsiteX5" fmla="*/ 1238250 w 1246187"/>
              <a:gd name="connsiteY5" fmla="*/ 0 h 403225"/>
              <a:gd name="connsiteX0" fmla="*/ 0 w 1246187"/>
              <a:gd name="connsiteY0" fmla="*/ 333376 h 354410"/>
              <a:gd name="connsiteX1" fmla="*/ 380999 w 1246187"/>
              <a:gd name="connsiteY1" fmla="*/ 309562 h 354410"/>
              <a:gd name="connsiteX2" fmla="*/ 704850 w 1246187"/>
              <a:gd name="connsiteY2" fmla="*/ 314325 h 354410"/>
              <a:gd name="connsiteX3" fmla="*/ 962025 w 1246187"/>
              <a:gd name="connsiteY3" fmla="*/ 71438 h 354410"/>
              <a:gd name="connsiteX4" fmla="*/ 1200149 w 1246187"/>
              <a:gd name="connsiteY4" fmla="*/ 147637 h 354410"/>
              <a:gd name="connsiteX5" fmla="*/ 1238250 w 1246187"/>
              <a:gd name="connsiteY5" fmla="*/ 0 h 354410"/>
              <a:gd name="connsiteX0" fmla="*/ 0 w 1246187"/>
              <a:gd name="connsiteY0" fmla="*/ 333376 h 354410"/>
              <a:gd name="connsiteX1" fmla="*/ 342899 w 1246187"/>
              <a:gd name="connsiteY1" fmla="*/ 247650 h 354410"/>
              <a:gd name="connsiteX2" fmla="*/ 704850 w 1246187"/>
              <a:gd name="connsiteY2" fmla="*/ 314325 h 354410"/>
              <a:gd name="connsiteX3" fmla="*/ 962025 w 1246187"/>
              <a:gd name="connsiteY3" fmla="*/ 71438 h 354410"/>
              <a:gd name="connsiteX4" fmla="*/ 1200149 w 1246187"/>
              <a:gd name="connsiteY4" fmla="*/ 147637 h 354410"/>
              <a:gd name="connsiteX5" fmla="*/ 1238250 w 1246187"/>
              <a:gd name="connsiteY5" fmla="*/ 0 h 354410"/>
              <a:gd name="connsiteX0" fmla="*/ 0 w 1246187"/>
              <a:gd name="connsiteY0" fmla="*/ 333376 h 354410"/>
              <a:gd name="connsiteX1" fmla="*/ 342899 w 1246187"/>
              <a:gd name="connsiteY1" fmla="*/ 247650 h 354410"/>
              <a:gd name="connsiteX2" fmla="*/ 695325 w 1246187"/>
              <a:gd name="connsiteY2" fmla="*/ 190500 h 354410"/>
              <a:gd name="connsiteX3" fmla="*/ 962025 w 1246187"/>
              <a:gd name="connsiteY3" fmla="*/ 71438 h 354410"/>
              <a:gd name="connsiteX4" fmla="*/ 1200149 w 1246187"/>
              <a:gd name="connsiteY4" fmla="*/ 147637 h 354410"/>
              <a:gd name="connsiteX5" fmla="*/ 1238250 w 1246187"/>
              <a:gd name="connsiteY5" fmla="*/ 0 h 354410"/>
              <a:gd name="connsiteX0" fmla="*/ 0 w 1250155"/>
              <a:gd name="connsiteY0" fmla="*/ 373857 h 394891"/>
              <a:gd name="connsiteX1" fmla="*/ 342899 w 1250155"/>
              <a:gd name="connsiteY1" fmla="*/ 288131 h 394891"/>
              <a:gd name="connsiteX2" fmla="*/ 695325 w 1250155"/>
              <a:gd name="connsiteY2" fmla="*/ 230981 h 394891"/>
              <a:gd name="connsiteX3" fmla="*/ 938212 w 1250155"/>
              <a:gd name="connsiteY3" fmla="*/ 7144 h 394891"/>
              <a:gd name="connsiteX4" fmla="*/ 1200149 w 1250155"/>
              <a:gd name="connsiteY4" fmla="*/ 188118 h 394891"/>
              <a:gd name="connsiteX5" fmla="*/ 1238250 w 1250155"/>
              <a:gd name="connsiteY5" fmla="*/ 40481 h 394891"/>
              <a:gd name="connsiteX0" fmla="*/ 0 w 1250155"/>
              <a:gd name="connsiteY0" fmla="*/ 390525 h 411559"/>
              <a:gd name="connsiteX1" fmla="*/ 342899 w 1250155"/>
              <a:gd name="connsiteY1" fmla="*/ 304799 h 411559"/>
              <a:gd name="connsiteX2" fmla="*/ 704850 w 1250155"/>
              <a:gd name="connsiteY2" fmla="*/ 347661 h 411559"/>
              <a:gd name="connsiteX3" fmla="*/ 938212 w 1250155"/>
              <a:gd name="connsiteY3" fmla="*/ 23812 h 411559"/>
              <a:gd name="connsiteX4" fmla="*/ 1200149 w 1250155"/>
              <a:gd name="connsiteY4" fmla="*/ 204786 h 411559"/>
              <a:gd name="connsiteX5" fmla="*/ 1238250 w 1250155"/>
              <a:gd name="connsiteY5" fmla="*/ 57149 h 411559"/>
              <a:gd name="connsiteX0" fmla="*/ 0 w 1250155"/>
              <a:gd name="connsiteY0" fmla="*/ 394494 h 422274"/>
              <a:gd name="connsiteX1" fmla="*/ 342899 w 1250155"/>
              <a:gd name="connsiteY1" fmla="*/ 308768 h 422274"/>
              <a:gd name="connsiteX2" fmla="*/ 785813 w 1250155"/>
              <a:gd name="connsiteY2" fmla="*/ 375443 h 422274"/>
              <a:gd name="connsiteX3" fmla="*/ 938212 w 1250155"/>
              <a:gd name="connsiteY3" fmla="*/ 27781 h 422274"/>
              <a:gd name="connsiteX4" fmla="*/ 1200149 w 1250155"/>
              <a:gd name="connsiteY4" fmla="*/ 208755 h 422274"/>
              <a:gd name="connsiteX5" fmla="*/ 1238250 w 1250155"/>
              <a:gd name="connsiteY5" fmla="*/ 61118 h 42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155" h="422274">
                <a:moveTo>
                  <a:pt x="0" y="394494"/>
                </a:moveTo>
                <a:cubicBezTo>
                  <a:pt x="153590" y="415528"/>
                  <a:pt x="211930" y="311943"/>
                  <a:pt x="342899" y="308768"/>
                </a:cubicBezTo>
                <a:cubicBezTo>
                  <a:pt x="473868" y="305593"/>
                  <a:pt x="686594" y="422274"/>
                  <a:pt x="785813" y="375443"/>
                </a:cubicBezTo>
                <a:cubicBezTo>
                  <a:pt x="885032" y="328612"/>
                  <a:pt x="869156" y="55562"/>
                  <a:pt x="938212" y="27781"/>
                </a:cubicBezTo>
                <a:cubicBezTo>
                  <a:pt x="1007268" y="0"/>
                  <a:pt x="1150143" y="203199"/>
                  <a:pt x="1200149" y="208755"/>
                </a:cubicBezTo>
                <a:cubicBezTo>
                  <a:pt x="1250155" y="214311"/>
                  <a:pt x="1227534" y="99218"/>
                  <a:pt x="1238250" y="6111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090987" y="2285206"/>
            <a:ext cx="1033463" cy="553245"/>
          </a:xfrm>
          <a:custGeom>
            <a:avLst/>
            <a:gdLst>
              <a:gd name="connsiteX0" fmla="*/ 0 w 1047750"/>
              <a:gd name="connsiteY0" fmla="*/ 577057 h 577057"/>
              <a:gd name="connsiteX1" fmla="*/ 104775 w 1047750"/>
              <a:gd name="connsiteY1" fmla="*/ 319882 h 577057"/>
              <a:gd name="connsiteX2" fmla="*/ 376238 w 1047750"/>
              <a:gd name="connsiteY2" fmla="*/ 300832 h 577057"/>
              <a:gd name="connsiteX3" fmla="*/ 614363 w 1047750"/>
              <a:gd name="connsiteY3" fmla="*/ 115094 h 577057"/>
              <a:gd name="connsiteX4" fmla="*/ 881063 w 1047750"/>
              <a:gd name="connsiteY4" fmla="*/ 76994 h 577057"/>
              <a:gd name="connsiteX5" fmla="*/ 957263 w 1047750"/>
              <a:gd name="connsiteY5" fmla="*/ 10319 h 577057"/>
              <a:gd name="connsiteX6" fmla="*/ 1047750 w 1047750"/>
              <a:gd name="connsiteY6" fmla="*/ 15082 h 577057"/>
              <a:gd name="connsiteX0" fmla="*/ 0 w 1033463"/>
              <a:gd name="connsiteY0" fmla="*/ 553245 h 553245"/>
              <a:gd name="connsiteX1" fmla="*/ 90488 w 1033463"/>
              <a:gd name="connsiteY1" fmla="*/ 319882 h 553245"/>
              <a:gd name="connsiteX2" fmla="*/ 361951 w 1033463"/>
              <a:gd name="connsiteY2" fmla="*/ 300832 h 553245"/>
              <a:gd name="connsiteX3" fmla="*/ 600076 w 1033463"/>
              <a:gd name="connsiteY3" fmla="*/ 115094 h 553245"/>
              <a:gd name="connsiteX4" fmla="*/ 866776 w 1033463"/>
              <a:gd name="connsiteY4" fmla="*/ 76994 h 553245"/>
              <a:gd name="connsiteX5" fmla="*/ 942976 w 1033463"/>
              <a:gd name="connsiteY5" fmla="*/ 10319 h 553245"/>
              <a:gd name="connsiteX6" fmla="*/ 1033463 w 1033463"/>
              <a:gd name="connsiteY6" fmla="*/ 15082 h 5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463" h="553245">
                <a:moveTo>
                  <a:pt x="0" y="553245"/>
                </a:moveTo>
                <a:cubicBezTo>
                  <a:pt x="21034" y="447676"/>
                  <a:pt x="30163" y="361951"/>
                  <a:pt x="90488" y="319882"/>
                </a:cubicBezTo>
                <a:cubicBezTo>
                  <a:pt x="150813" y="277813"/>
                  <a:pt x="277020" y="334963"/>
                  <a:pt x="361951" y="300832"/>
                </a:cubicBezTo>
                <a:cubicBezTo>
                  <a:pt x="446882" y="266701"/>
                  <a:pt x="515939" y="152400"/>
                  <a:pt x="600076" y="115094"/>
                </a:cubicBezTo>
                <a:cubicBezTo>
                  <a:pt x="684213" y="77788"/>
                  <a:pt x="809626" y="94456"/>
                  <a:pt x="866776" y="76994"/>
                </a:cubicBezTo>
                <a:cubicBezTo>
                  <a:pt x="923926" y="59532"/>
                  <a:pt x="915195" y="20638"/>
                  <a:pt x="942976" y="10319"/>
                </a:cubicBezTo>
                <a:cubicBezTo>
                  <a:pt x="970757" y="0"/>
                  <a:pt x="1002110" y="7541"/>
                  <a:pt x="1033463" y="15082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964781" y="2127251"/>
            <a:ext cx="1059657" cy="692149"/>
          </a:xfrm>
          <a:custGeom>
            <a:avLst/>
            <a:gdLst>
              <a:gd name="connsiteX0" fmla="*/ 69057 w 1059657"/>
              <a:gd name="connsiteY0" fmla="*/ 692149 h 692149"/>
              <a:gd name="connsiteX1" fmla="*/ 7144 w 1059657"/>
              <a:gd name="connsiteY1" fmla="*/ 530224 h 692149"/>
              <a:gd name="connsiteX2" fmla="*/ 111919 w 1059657"/>
              <a:gd name="connsiteY2" fmla="*/ 354012 h 692149"/>
              <a:gd name="connsiteX3" fmla="*/ 307182 w 1059657"/>
              <a:gd name="connsiteY3" fmla="*/ 296862 h 692149"/>
              <a:gd name="connsiteX4" fmla="*/ 407194 w 1059657"/>
              <a:gd name="connsiteY4" fmla="*/ 139699 h 692149"/>
              <a:gd name="connsiteX5" fmla="*/ 578644 w 1059657"/>
              <a:gd name="connsiteY5" fmla="*/ 44449 h 692149"/>
              <a:gd name="connsiteX6" fmla="*/ 883444 w 1059657"/>
              <a:gd name="connsiteY6" fmla="*/ 1587 h 692149"/>
              <a:gd name="connsiteX7" fmla="*/ 1059657 w 1059657"/>
              <a:gd name="connsiteY7" fmla="*/ 34924 h 69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657" h="692149">
                <a:moveTo>
                  <a:pt x="69057" y="692149"/>
                </a:moveTo>
                <a:cubicBezTo>
                  <a:pt x="34528" y="639364"/>
                  <a:pt x="0" y="586580"/>
                  <a:pt x="7144" y="530224"/>
                </a:cubicBezTo>
                <a:cubicBezTo>
                  <a:pt x="14288" y="473868"/>
                  <a:pt x="61913" y="392906"/>
                  <a:pt x="111919" y="354012"/>
                </a:cubicBezTo>
                <a:cubicBezTo>
                  <a:pt x="161925" y="315118"/>
                  <a:pt x="257970" y="332581"/>
                  <a:pt x="307182" y="296862"/>
                </a:cubicBezTo>
                <a:cubicBezTo>
                  <a:pt x="356394" y="261143"/>
                  <a:pt x="361950" y="181768"/>
                  <a:pt x="407194" y="139699"/>
                </a:cubicBezTo>
                <a:cubicBezTo>
                  <a:pt x="452438" y="97630"/>
                  <a:pt x="499269" y="67468"/>
                  <a:pt x="578644" y="44449"/>
                </a:cubicBezTo>
                <a:cubicBezTo>
                  <a:pt x="658019" y="21430"/>
                  <a:pt x="803275" y="3174"/>
                  <a:pt x="883444" y="1587"/>
                </a:cubicBezTo>
                <a:cubicBezTo>
                  <a:pt x="963613" y="0"/>
                  <a:pt x="1011635" y="17462"/>
                  <a:pt x="1059657" y="34924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824288" y="1876425"/>
            <a:ext cx="752475" cy="1077119"/>
          </a:xfrm>
          <a:custGeom>
            <a:avLst/>
            <a:gdLst>
              <a:gd name="connsiteX0" fmla="*/ 752475 w 752475"/>
              <a:gd name="connsiteY0" fmla="*/ 0 h 1077119"/>
              <a:gd name="connsiteX1" fmla="*/ 428625 w 752475"/>
              <a:gd name="connsiteY1" fmla="*/ 66675 h 1077119"/>
              <a:gd name="connsiteX2" fmla="*/ 347662 w 752475"/>
              <a:gd name="connsiteY2" fmla="*/ 271463 h 1077119"/>
              <a:gd name="connsiteX3" fmla="*/ 152400 w 752475"/>
              <a:gd name="connsiteY3" fmla="*/ 395288 h 1077119"/>
              <a:gd name="connsiteX4" fmla="*/ 9525 w 752475"/>
              <a:gd name="connsiteY4" fmla="*/ 647700 h 1077119"/>
              <a:gd name="connsiteX5" fmla="*/ 95250 w 752475"/>
              <a:gd name="connsiteY5" fmla="*/ 852488 h 1077119"/>
              <a:gd name="connsiteX6" fmla="*/ 185737 w 752475"/>
              <a:gd name="connsiteY6" fmla="*/ 1047750 h 1077119"/>
              <a:gd name="connsiteX7" fmla="*/ 228600 w 752475"/>
              <a:gd name="connsiteY7" fmla="*/ 1028700 h 107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475" h="1077119">
                <a:moveTo>
                  <a:pt x="752475" y="0"/>
                </a:moveTo>
                <a:cubicBezTo>
                  <a:pt x="624284" y="10715"/>
                  <a:pt x="496094" y="21431"/>
                  <a:pt x="428625" y="66675"/>
                </a:cubicBezTo>
                <a:cubicBezTo>
                  <a:pt x="361156" y="111919"/>
                  <a:pt x="393699" y="216694"/>
                  <a:pt x="347662" y="271463"/>
                </a:cubicBezTo>
                <a:cubicBezTo>
                  <a:pt x="301625" y="326232"/>
                  <a:pt x="208756" y="332582"/>
                  <a:pt x="152400" y="395288"/>
                </a:cubicBezTo>
                <a:cubicBezTo>
                  <a:pt x="96044" y="457994"/>
                  <a:pt x="19050" y="571500"/>
                  <a:pt x="9525" y="647700"/>
                </a:cubicBezTo>
                <a:cubicBezTo>
                  <a:pt x="0" y="723900"/>
                  <a:pt x="65881" y="785813"/>
                  <a:pt x="95250" y="852488"/>
                </a:cubicBezTo>
                <a:cubicBezTo>
                  <a:pt x="124619" y="919163"/>
                  <a:pt x="163512" y="1018381"/>
                  <a:pt x="185737" y="1047750"/>
                </a:cubicBezTo>
                <a:cubicBezTo>
                  <a:pt x="207962" y="1077119"/>
                  <a:pt x="218281" y="1052909"/>
                  <a:pt x="228600" y="10287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701257" y="2076450"/>
            <a:ext cx="284956" cy="956469"/>
          </a:xfrm>
          <a:custGeom>
            <a:avLst/>
            <a:gdLst>
              <a:gd name="connsiteX0" fmla="*/ 75406 w 284956"/>
              <a:gd name="connsiteY0" fmla="*/ 0 h 956469"/>
              <a:gd name="connsiteX1" fmla="*/ 8731 w 284956"/>
              <a:gd name="connsiteY1" fmla="*/ 223838 h 956469"/>
              <a:gd name="connsiteX2" fmla="*/ 23018 w 284956"/>
              <a:gd name="connsiteY2" fmla="*/ 490538 h 956469"/>
              <a:gd name="connsiteX3" fmla="*/ 89693 w 284956"/>
              <a:gd name="connsiteY3" fmla="*/ 566738 h 956469"/>
              <a:gd name="connsiteX4" fmla="*/ 113506 w 284956"/>
              <a:gd name="connsiteY4" fmla="*/ 681038 h 956469"/>
              <a:gd name="connsiteX5" fmla="*/ 175418 w 284956"/>
              <a:gd name="connsiteY5" fmla="*/ 914400 h 956469"/>
              <a:gd name="connsiteX6" fmla="*/ 284956 w 284956"/>
              <a:gd name="connsiteY6" fmla="*/ 933450 h 95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956" h="956469">
                <a:moveTo>
                  <a:pt x="75406" y="0"/>
                </a:moveTo>
                <a:cubicBezTo>
                  <a:pt x="46434" y="71041"/>
                  <a:pt x="17462" y="142082"/>
                  <a:pt x="8731" y="223838"/>
                </a:cubicBezTo>
                <a:cubicBezTo>
                  <a:pt x="0" y="305594"/>
                  <a:pt x="9524" y="433388"/>
                  <a:pt x="23018" y="490538"/>
                </a:cubicBezTo>
                <a:cubicBezTo>
                  <a:pt x="36512" y="547688"/>
                  <a:pt x="74612" y="534988"/>
                  <a:pt x="89693" y="566738"/>
                </a:cubicBezTo>
                <a:cubicBezTo>
                  <a:pt x="104774" y="598488"/>
                  <a:pt x="99219" y="623094"/>
                  <a:pt x="113506" y="681038"/>
                </a:cubicBezTo>
                <a:cubicBezTo>
                  <a:pt x="127793" y="738982"/>
                  <a:pt x="146843" y="872331"/>
                  <a:pt x="175418" y="914400"/>
                </a:cubicBezTo>
                <a:cubicBezTo>
                  <a:pt x="203993" y="956469"/>
                  <a:pt x="244474" y="944959"/>
                  <a:pt x="284956" y="93345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657602" y="2852738"/>
            <a:ext cx="285750" cy="264318"/>
          </a:xfrm>
          <a:custGeom>
            <a:avLst/>
            <a:gdLst>
              <a:gd name="connsiteX0" fmla="*/ 0 w 257175"/>
              <a:gd name="connsiteY0" fmla="*/ 0 h 191294"/>
              <a:gd name="connsiteX1" fmla="*/ 95250 w 257175"/>
              <a:gd name="connsiteY1" fmla="*/ 52388 h 191294"/>
              <a:gd name="connsiteX2" fmla="*/ 114300 w 257175"/>
              <a:gd name="connsiteY2" fmla="*/ 142875 h 191294"/>
              <a:gd name="connsiteX3" fmla="*/ 176213 w 257175"/>
              <a:gd name="connsiteY3" fmla="*/ 190500 h 191294"/>
              <a:gd name="connsiteX4" fmla="*/ 257175 w 257175"/>
              <a:gd name="connsiteY4" fmla="*/ 147638 h 191294"/>
              <a:gd name="connsiteX0" fmla="*/ 0 w 261937"/>
              <a:gd name="connsiteY0" fmla="*/ 0 h 262731"/>
              <a:gd name="connsiteX1" fmla="*/ 100012 w 261937"/>
              <a:gd name="connsiteY1" fmla="*/ 123825 h 262731"/>
              <a:gd name="connsiteX2" fmla="*/ 119062 w 261937"/>
              <a:gd name="connsiteY2" fmla="*/ 214312 h 262731"/>
              <a:gd name="connsiteX3" fmla="*/ 180975 w 261937"/>
              <a:gd name="connsiteY3" fmla="*/ 261937 h 262731"/>
              <a:gd name="connsiteX4" fmla="*/ 261937 w 261937"/>
              <a:gd name="connsiteY4" fmla="*/ 219075 h 262731"/>
              <a:gd name="connsiteX0" fmla="*/ 0 w 261937"/>
              <a:gd name="connsiteY0" fmla="*/ 0 h 262731"/>
              <a:gd name="connsiteX1" fmla="*/ 71437 w 261937"/>
              <a:gd name="connsiteY1" fmla="*/ 128587 h 262731"/>
              <a:gd name="connsiteX2" fmla="*/ 119062 w 261937"/>
              <a:gd name="connsiteY2" fmla="*/ 214312 h 262731"/>
              <a:gd name="connsiteX3" fmla="*/ 180975 w 261937"/>
              <a:gd name="connsiteY3" fmla="*/ 261937 h 262731"/>
              <a:gd name="connsiteX4" fmla="*/ 261937 w 261937"/>
              <a:gd name="connsiteY4" fmla="*/ 219075 h 262731"/>
              <a:gd name="connsiteX0" fmla="*/ 0 w 285750"/>
              <a:gd name="connsiteY0" fmla="*/ 0 h 264318"/>
              <a:gd name="connsiteX1" fmla="*/ 71437 w 285750"/>
              <a:gd name="connsiteY1" fmla="*/ 128587 h 264318"/>
              <a:gd name="connsiteX2" fmla="*/ 119062 w 285750"/>
              <a:gd name="connsiteY2" fmla="*/ 214312 h 264318"/>
              <a:gd name="connsiteX3" fmla="*/ 180975 w 285750"/>
              <a:gd name="connsiteY3" fmla="*/ 261937 h 264318"/>
              <a:gd name="connsiteX4" fmla="*/ 285750 w 285750"/>
              <a:gd name="connsiteY4" fmla="*/ 228600 h 26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64318">
                <a:moveTo>
                  <a:pt x="0" y="0"/>
                </a:moveTo>
                <a:cubicBezTo>
                  <a:pt x="38100" y="14288"/>
                  <a:pt x="51593" y="92868"/>
                  <a:pt x="71437" y="128587"/>
                </a:cubicBezTo>
                <a:cubicBezTo>
                  <a:pt x="91281" y="164306"/>
                  <a:pt x="100806" y="192087"/>
                  <a:pt x="119062" y="214312"/>
                </a:cubicBezTo>
                <a:cubicBezTo>
                  <a:pt x="137318" y="236537"/>
                  <a:pt x="153194" y="259556"/>
                  <a:pt x="180975" y="261937"/>
                </a:cubicBezTo>
                <a:cubicBezTo>
                  <a:pt x="208756" y="264318"/>
                  <a:pt x="257175" y="250428"/>
                  <a:pt x="285750" y="2286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167313" y="2252663"/>
            <a:ext cx="209550" cy="178594"/>
          </a:xfrm>
          <a:custGeom>
            <a:avLst/>
            <a:gdLst>
              <a:gd name="connsiteX0" fmla="*/ 0 w 209550"/>
              <a:gd name="connsiteY0" fmla="*/ 0 h 178594"/>
              <a:gd name="connsiteX1" fmla="*/ 80962 w 209550"/>
              <a:gd name="connsiteY1" fmla="*/ 114300 h 178594"/>
              <a:gd name="connsiteX2" fmla="*/ 171450 w 209550"/>
              <a:gd name="connsiteY2" fmla="*/ 171450 h 178594"/>
              <a:gd name="connsiteX3" fmla="*/ 190500 w 209550"/>
              <a:gd name="connsiteY3" fmla="*/ 157162 h 178594"/>
              <a:gd name="connsiteX4" fmla="*/ 209550 w 209550"/>
              <a:gd name="connsiteY4" fmla="*/ 80962 h 17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178594">
                <a:moveTo>
                  <a:pt x="0" y="0"/>
                </a:moveTo>
                <a:cubicBezTo>
                  <a:pt x="26193" y="42862"/>
                  <a:pt x="52387" y="85725"/>
                  <a:pt x="80962" y="114300"/>
                </a:cubicBezTo>
                <a:cubicBezTo>
                  <a:pt x="109537" y="142875"/>
                  <a:pt x="153194" y="164306"/>
                  <a:pt x="171450" y="171450"/>
                </a:cubicBezTo>
                <a:cubicBezTo>
                  <a:pt x="189706" y="178594"/>
                  <a:pt x="184150" y="172243"/>
                  <a:pt x="190500" y="157162"/>
                </a:cubicBezTo>
                <a:cubicBezTo>
                  <a:pt x="196850" y="142081"/>
                  <a:pt x="203200" y="111521"/>
                  <a:pt x="209550" y="80962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200650" y="2066925"/>
            <a:ext cx="174625" cy="90487"/>
          </a:xfrm>
          <a:custGeom>
            <a:avLst/>
            <a:gdLst>
              <a:gd name="connsiteX0" fmla="*/ 0 w 174625"/>
              <a:gd name="connsiteY0" fmla="*/ 0 h 90487"/>
              <a:gd name="connsiteX1" fmla="*/ 61913 w 174625"/>
              <a:gd name="connsiteY1" fmla="*/ 52388 h 90487"/>
              <a:gd name="connsiteX2" fmla="*/ 95250 w 174625"/>
              <a:gd name="connsiteY2" fmla="*/ 47625 h 90487"/>
              <a:gd name="connsiteX3" fmla="*/ 138113 w 174625"/>
              <a:gd name="connsiteY3" fmla="*/ 80963 h 90487"/>
              <a:gd name="connsiteX4" fmla="*/ 152400 w 174625"/>
              <a:gd name="connsiteY4" fmla="*/ 85725 h 90487"/>
              <a:gd name="connsiteX5" fmla="*/ 171450 w 174625"/>
              <a:gd name="connsiteY5" fmla="*/ 85725 h 90487"/>
              <a:gd name="connsiteX6" fmla="*/ 171450 w 174625"/>
              <a:gd name="connsiteY6" fmla="*/ 57150 h 9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625" h="90487">
                <a:moveTo>
                  <a:pt x="0" y="0"/>
                </a:moveTo>
                <a:cubicBezTo>
                  <a:pt x="23019" y="22225"/>
                  <a:pt x="46038" y="44451"/>
                  <a:pt x="61913" y="52388"/>
                </a:cubicBezTo>
                <a:cubicBezTo>
                  <a:pt x="77788" y="60325"/>
                  <a:pt x="82550" y="42862"/>
                  <a:pt x="95250" y="47625"/>
                </a:cubicBezTo>
                <a:cubicBezTo>
                  <a:pt x="107950" y="52388"/>
                  <a:pt x="128588" y="74613"/>
                  <a:pt x="138113" y="80963"/>
                </a:cubicBezTo>
                <a:cubicBezTo>
                  <a:pt x="147638" y="87313"/>
                  <a:pt x="146844" y="84931"/>
                  <a:pt x="152400" y="85725"/>
                </a:cubicBezTo>
                <a:cubicBezTo>
                  <a:pt x="157956" y="86519"/>
                  <a:pt x="168275" y="90487"/>
                  <a:pt x="171450" y="85725"/>
                </a:cubicBezTo>
                <a:cubicBezTo>
                  <a:pt x="174625" y="80963"/>
                  <a:pt x="173037" y="69056"/>
                  <a:pt x="171450" y="5715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231606" y="1881188"/>
            <a:ext cx="140494" cy="83740"/>
          </a:xfrm>
          <a:custGeom>
            <a:avLst/>
            <a:gdLst>
              <a:gd name="connsiteX0" fmla="*/ 0 w 140494"/>
              <a:gd name="connsiteY0" fmla="*/ 0 h 83740"/>
              <a:gd name="connsiteX1" fmla="*/ 42863 w 140494"/>
              <a:gd name="connsiteY1" fmla="*/ 45243 h 83740"/>
              <a:gd name="connsiteX2" fmla="*/ 92869 w 140494"/>
              <a:gd name="connsiteY2" fmla="*/ 76200 h 83740"/>
              <a:gd name="connsiteX3" fmla="*/ 130969 w 140494"/>
              <a:gd name="connsiteY3" fmla="*/ 78581 h 83740"/>
              <a:gd name="connsiteX4" fmla="*/ 140494 w 140494"/>
              <a:gd name="connsiteY4" fmla="*/ 45243 h 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94" h="83740">
                <a:moveTo>
                  <a:pt x="0" y="0"/>
                </a:moveTo>
                <a:cubicBezTo>
                  <a:pt x="13692" y="16271"/>
                  <a:pt x="27385" y="32543"/>
                  <a:pt x="42863" y="45243"/>
                </a:cubicBezTo>
                <a:cubicBezTo>
                  <a:pt x="58341" y="57943"/>
                  <a:pt x="78185" y="70644"/>
                  <a:pt x="92869" y="76200"/>
                </a:cubicBezTo>
                <a:cubicBezTo>
                  <a:pt x="107553" y="81756"/>
                  <a:pt x="123032" y="83740"/>
                  <a:pt x="130969" y="78581"/>
                </a:cubicBezTo>
                <a:cubicBezTo>
                  <a:pt x="138906" y="73422"/>
                  <a:pt x="139700" y="59332"/>
                  <a:pt x="140494" y="45243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238751" y="1676400"/>
            <a:ext cx="130968" cy="77391"/>
          </a:xfrm>
          <a:custGeom>
            <a:avLst/>
            <a:gdLst>
              <a:gd name="connsiteX0" fmla="*/ 0 w 130968"/>
              <a:gd name="connsiteY0" fmla="*/ 0 h 77391"/>
              <a:gd name="connsiteX1" fmla="*/ 69056 w 130968"/>
              <a:gd name="connsiteY1" fmla="*/ 59531 h 77391"/>
              <a:gd name="connsiteX2" fmla="*/ 119062 w 130968"/>
              <a:gd name="connsiteY2" fmla="*/ 73819 h 77391"/>
              <a:gd name="connsiteX3" fmla="*/ 130968 w 130968"/>
              <a:gd name="connsiteY3" fmla="*/ 38100 h 7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68" h="77391">
                <a:moveTo>
                  <a:pt x="0" y="0"/>
                </a:moveTo>
                <a:cubicBezTo>
                  <a:pt x="24606" y="23614"/>
                  <a:pt x="49212" y="47228"/>
                  <a:pt x="69056" y="59531"/>
                </a:cubicBezTo>
                <a:cubicBezTo>
                  <a:pt x="88900" y="71834"/>
                  <a:pt x="108743" y="77391"/>
                  <a:pt x="119062" y="73819"/>
                </a:cubicBezTo>
                <a:cubicBezTo>
                  <a:pt x="129381" y="70247"/>
                  <a:pt x="130174" y="54173"/>
                  <a:pt x="130968" y="3810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248275" y="1490267"/>
            <a:ext cx="123825" cy="92472"/>
          </a:xfrm>
          <a:custGeom>
            <a:avLst/>
            <a:gdLst>
              <a:gd name="connsiteX0" fmla="*/ 0 w 130968"/>
              <a:gd name="connsiteY0" fmla="*/ 0 h 77391"/>
              <a:gd name="connsiteX1" fmla="*/ 69056 w 130968"/>
              <a:gd name="connsiteY1" fmla="*/ 59531 h 77391"/>
              <a:gd name="connsiteX2" fmla="*/ 119062 w 130968"/>
              <a:gd name="connsiteY2" fmla="*/ 73819 h 77391"/>
              <a:gd name="connsiteX3" fmla="*/ 130968 w 130968"/>
              <a:gd name="connsiteY3" fmla="*/ 38100 h 77391"/>
              <a:gd name="connsiteX0" fmla="*/ 0 w 130968"/>
              <a:gd name="connsiteY0" fmla="*/ 5159 h 82550"/>
              <a:gd name="connsiteX1" fmla="*/ 11905 w 130968"/>
              <a:gd name="connsiteY1" fmla="*/ 9922 h 82550"/>
              <a:gd name="connsiteX2" fmla="*/ 69056 w 130968"/>
              <a:gd name="connsiteY2" fmla="*/ 64690 h 82550"/>
              <a:gd name="connsiteX3" fmla="*/ 119062 w 130968"/>
              <a:gd name="connsiteY3" fmla="*/ 78978 h 82550"/>
              <a:gd name="connsiteX4" fmla="*/ 130968 w 130968"/>
              <a:gd name="connsiteY4" fmla="*/ 43259 h 82550"/>
              <a:gd name="connsiteX0" fmla="*/ 0 w 130968"/>
              <a:gd name="connsiteY0" fmla="*/ 5159 h 92075"/>
              <a:gd name="connsiteX1" fmla="*/ 11905 w 130968"/>
              <a:gd name="connsiteY1" fmla="*/ 9922 h 92075"/>
              <a:gd name="connsiteX2" fmla="*/ 69056 w 130968"/>
              <a:gd name="connsiteY2" fmla="*/ 64690 h 92075"/>
              <a:gd name="connsiteX3" fmla="*/ 107155 w 130968"/>
              <a:gd name="connsiteY3" fmla="*/ 88503 h 92075"/>
              <a:gd name="connsiteX4" fmla="*/ 130968 w 130968"/>
              <a:gd name="connsiteY4" fmla="*/ 43259 h 92075"/>
              <a:gd name="connsiteX0" fmla="*/ 0 w 123825"/>
              <a:gd name="connsiteY0" fmla="*/ 5159 h 92472"/>
              <a:gd name="connsiteX1" fmla="*/ 11905 w 123825"/>
              <a:gd name="connsiteY1" fmla="*/ 9922 h 92472"/>
              <a:gd name="connsiteX2" fmla="*/ 69056 w 123825"/>
              <a:gd name="connsiteY2" fmla="*/ 64690 h 92472"/>
              <a:gd name="connsiteX3" fmla="*/ 107155 w 123825"/>
              <a:gd name="connsiteY3" fmla="*/ 88503 h 92472"/>
              <a:gd name="connsiteX4" fmla="*/ 123825 w 123825"/>
              <a:gd name="connsiteY4" fmla="*/ 40878 h 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92472">
                <a:moveTo>
                  <a:pt x="0" y="5159"/>
                </a:moveTo>
                <a:cubicBezTo>
                  <a:pt x="397" y="5159"/>
                  <a:pt x="396" y="0"/>
                  <a:pt x="11905" y="9922"/>
                </a:cubicBezTo>
                <a:cubicBezTo>
                  <a:pt x="23414" y="19844"/>
                  <a:pt x="53181" y="51593"/>
                  <a:pt x="69056" y="64690"/>
                </a:cubicBezTo>
                <a:cubicBezTo>
                  <a:pt x="84931" y="77787"/>
                  <a:pt x="98027" y="92472"/>
                  <a:pt x="107155" y="88503"/>
                </a:cubicBezTo>
                <a:cubicBezTo>
                  <a:pt x="116283" y="84534"/>
                  <a:pt x="123031" y="56951"/>
                  <a:pt x="123825" y="408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2282" y="4327302"/>
            <a:ext cx="128753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6600"/>
                </a:solidFill>
              </a:rPr>
              <a:t>conserved </a:t>
            </a:r>
          </a:p>
          <a:p>
            <a:r>
              <a:rPr lang="en-GB" sz="2000" dirty="0" smtClean="0">
                <a:solidFill>
                  <a:srgbClr val="006600"/>
                </a:solidFill>
              </a:rPr>
              <a:t>charges </a:t>
            </a:r>
          </a:p>
          <a:p>
            <a:r>
              <a:rPr lang="en-GB" sz="2000" dirty="0" smtClean="0">
                <a:solidFill>
                  <a:srgbClr val="006600"/>
                </a:solidFill>
              </a:rPr>
              <a:t>(known)</a:t>
            </a:r>
            <a:endParaRPr lang="en-US" sz="2000" dirty="0">
              <a:solidFill>
                <a:srgbClr val="006600"/>
              </a:solidFill>
            </a:endParaRPr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 bwMode="auto">
          <a:xfrm flipV="1">
            <a:off x="2639814" y="4185634"/>
            <a:ext cx="2279916" cy="711055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15240" y="5925528"/>
            <a:ext cx="7237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Algebraic curves for external states + branching?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4" idx="0"/>
          </p:cNvCxnSpPr>
          <p:nvPr/>
        </p:nvCxnSpPr>
        <p:spPr bwMode="auto">
          <a:xfrm rot="5400000" flipH="1" flipV="1">
            <a:off x="2124925" y="2794627"/>
            <a:ext cx="1403798" cy="1661552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Freeform 29"/>
          <p:cNvSpPr/>
          <p:nvPr/>
        </p:nvSpPr>
        <p:spPr bwMode="auto">
          <a:xfrm>
            <a:off x="2009104" y="1146220"/>
            <a:ext cx="3193961" cy="3206839"/>
          </a:xfrm>
          <a:custGeom>
            <a:avLst/>
            <a:gdLst>
              <a:gd name="connsiteX0" fmla="*/ 0 w 3193961"/>
              <a:gd name="connsiteY0" fmla="*/ 3206839 h 3206839"/>
              <a:gd name="connsiteX1" fmla="*/ 489397 w 3193961"/>
              <a:gd name="connsiteY1" fmla="*/ 875763 h 3206839"/>
              <a:gd name="connsiteX2" fmla="*/ 1558344 w 3193961"/>
              <a:gd name="connsiteY2" fmla="*/ 90152 h 3206839"/>
              <a:gd name="connsiteX3" fmla="*/ 3193961 w 3193961"/>
              <a:gd name="connsiteY3" fmla="*/ 334850 h 320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3961" h="3206839">
                <a:moveTo>
                  <a:pt x="0" y="3206839"/>
                </a:moveTo>
                <a:cubicBezTo>
                  <a:pt x="114836" y="2301025"/>
                  <a:pt x="229673" y="1395211"/>
                  <a:pt x="489397" y="875763"/>
                </a:cubicBezTo>
                <a:cubicBezTo>
                  <a:pt x="749121" y="356315"/>
                  <a:pt x="1107583" y="180304"/>
                  <a:pt x="1558344" y="90152"/>
                </a:cubicBezTo>
                <a:cubicBezTo>
                  <a:pt x="2009105" y="0"/>
                  <a:pt x="2601533" y="167425"/>
                  <a:pt x="3193961" y="334850"/>
                </a:cubicBezTo>
              </a:path>
            </a:pathLst>
          </a:cu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/>
      <p:bldP spid="24" grpId="1"/>
      <p:bldP spid="25" grpId="0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coupling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8353" y="945930"/>
            <a:ext cx="2325877" cy="7201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200" dirty="0" smtClean="0">
              <a:solidFill>
                <a:srgbClr val="00CC00"/>
              </a:solidFill>
            </a:endParaRPr>
          </a:p>
          <a:p>
            <a:r>
              <a:rPr lang="en-US" sz="1200" dirty="0" smtClean="0">
                <a:solidFill>
                  <a:srgbClr val="00CC00"/>
                </a:solidFill>
              </a:rPr>
              <a:t>Escobedo,Gromov,Sever,Vieira’10</a:t>
            </a:r>
          </a:p>
          <a:p>
            <a:r>
              <a:rPr lang="en-US" sz="1200" dirty="0" smtClean="0">
                <a:solidFill>
                  <a:srgbClr val="00CC00"/>
                </a:solidFill>
              </a:rPr>
              <a:t>Caetano,Escobedo’11</a:t>
            </a:r>
            <a:endParaRPr lang="en-US" sz="1200" dirty="0">
              <a:solidFill>
                <a:srgbClr val="00CC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73853" y="1386501"/>
            <a:ext cx="2112273" cy="1860331"/>
            <a:chOff x="673853" y="1606786"/>
            <a:chExt cx="4030164" cy="4037269"/>
          </a:xfrm>
        </p:grpSpPr>
        <p:sp>
          <p:nvSpPr>
            <p:cNvPr id="4" name="Oval 3"/>
            <p:cNvSpPr/>
            <p:nvPr/>
          </p:nvSpPr>
          <p:spPr bwMode="auto">
            <a:xfrm>
              <a:off x="2358487" y="1606786"/>
              <a:ext cx="2345530" cy="629325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73853" y="2708213"/>
              <a:ext cx="544265" cy="1523424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2573416">
              <a:off x="3641401" y="3511607"/>
              <a:ext cx="673854" cy="2132448"/>
            </a:xfrm>
            <a:prstGeom prst="ellips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Curved Connector 8"/>
            <p:cNvCxnSpPr>
              <a:stCxn id="6" idx="4"/>
              <a:endCxn id="7" idx="4"/>
            </p:cNvCxnSpPr>
            <p:nvPr/>
          </p:nvCxnSpPr>
          <p:spPr bwMode="auto">
            <a:xfrm rot="16200000" flipH="1">
              <a:off x="1535637" y="3641986"/>
              <a:ext cx="1127372" cy="2306674"/>
            </a:xfrm>
            <a:prstGeom prst="curvedConnector3">
              <a:avLst>
                <a:gd name="adj1" fmla="val 26024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13" name="Curved Connector 12"/>
            <p:cNvCxnSpPr>
              <a:stCxn id="6" idx="5"/>
              <a:endCxn id="7" idx="3"/>
            </p:cNvCxnSpPr>
            <p:nvPr/>
          </p:nvCxnSpPr>
          <p:spPr bwMode="auto">
            <a:xfrm rot="16200000" flipH="1">
              <a:off x="1734771" y="3412178"/>
              <a:ext cx="959523" cy="2152240"/>
            </a:xfrm>
            <a:prstGeom prst="curvedConnector3">
              <a:avLst>
                <a:gd name="adj1" fmla="val 7912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17" name="Curved Connector 16"/>
            <p:cNvCxnSpPr>
              <a:stCxn id="6" idx="0"/>
              <a:endCxn id="4" idx="1"/>
            </p:cNvCxnSpPr>
            <p:nvPr/>
          </p:nvCxnSpPr>
          <p:spPr bwMode="auto">
            <a:xfrm rot="5400000" flipH="1" flipV="1">
              <a:off x="1319352" y="1325583"/>
              <a:ext cx="1009264" cy="1755996"/>
            </a:xfrm>
            <a:prstGeom prst="curvedConnector3">
              <a:avLst>
                <a:gd name="adj1" fmla="val 115091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22" name="Curved Connector 21"/>
            <p:cNvCxnSpPr>
              <a:stCxn id="6" idx="1"/>
              <a:endCxn id="4" idx="0"/>
            </p:cNvCxnSpPr>
            <p:nvPr/>
          </p:nvCxnSpPr>
          <p:spPr bwMode="auto">
            <a:xfrm rot="5400000" flipH="1" flipV="1">
              <a:off x="1480142" y="880204"/>
              <a:ext cx="1324527" cy="2777693"/>
            </a:xfrm>
            <a:prstGeom prst="curvedConnector3">
              <a:avLst>
                <a:gd name="adj1" fmla="val 136825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25" name="Curved Connector 24"/>
            <p:cNvCxnSpPr>
              <a:stCxn id="6" idx="7"/>
              <a:endCxn id="4" idx="2"/>
            </p:cNvCxnSpPr>
            <p:nvPr/>
          </p:nvCxnSpPr>
          <p:spPr bwMode="auto">
            <a:xfrm rot="5400000" flipH="1" flipV="1">
              <a:off x="1243517" y="1816344"/>
              <a:ext cx="1009864" cy="1220075"/>
            </a:xfrm>
            <a:prstGeom prst="curvedConnector2">
              <a:avLst/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2" name="Curved Connector 31"/>
            <p:cNvCxnSpPr>
              <a:stCxn id="4" idx="6"/>
              <a:endCxn id="7" idx="0"/>
            </p:cNvCxnSpPr>
            <p:nvPr/>
          </p:nvCxnSpPr>
          <p:spPr bwMode="auto">
            <a:xfrm flipH="1">
              <a:off x="4703996" y="1921449"/>
              <a:ext cx="21" cy="1875204"/>
            </a:xfrm>
            <a:prstGeom prst="curvedConnector4">
              <a:avLst>
                <a:gd name="adj1" fmla="val -2147483647"/>
                <a:gd name="adj2" fmla="val 36970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35" name="Curved Connector 34"/>
            <p:cNvCxnSpPr>
              <a:stCxn id="4" idx="7"/>
              <a:endCxn id="7" idx="7"/>
            </p:cNvCxnSpPr>
            <p:nvPr/>
          </p:nvCxnSpPr>
          <p:spPr bwMode="auto">
            <a:xfrm rot="16200000" flipH="1">
              <a:off x="3268936" y="2790534"/>
              <a:ext cx="2488653" cy="305482"/>
            </a:xfrm>
            <a:prstGeom prst="curvedConnector5">
              <a:avLst>
                <a:gd name="adj1" fmla="val -9186"/>
                <a:gd name="adj2" fmla="val 475678"/>
                <a:gd name="adj3" fmla="val 50914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42" name="Curved Connector 41"/>
            <p:cNvCxnSpPr>
              <a:stCxn id="4" idx="5"/>
              <a:endCxn id="7" idx="6"/>
            </p:cNvCxnSpPr>
            <p:nvPr/>
          </p:nvCxnSpPr>
          <p:spPr bwMode="auto">
            <a:xfrm rot="5400000">
              <a:off x="2961254" y="3407874"/>
              <a:ext cx="2663194" cy="135342"/>
            </a:xfrm>
            <a:prstGeom prst="curvedConnector2">
              <a:avLst/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44" name="Curved Connector 43"/>
            <p:cNvCxnSpPr>
              <a:stCxn id="4" idx="4"/>
              <a:endCxn id="7" idx="5"/>
            </p:cNvCxnSpPr>
            <p:nvPr/>
          </p:nvCxnSpPr>
          <p:spPr bwMode="auto">
            <a:xfrm rot="16200000" flipH="1">
              <a:off x="2057381" y="3709982"/>
              <a:ext cx="3056244" cy="108502"/>
            </a:xfrm>
            <a:prstGeom prst="curvedConnector3">
              <a:avLst>
                <a:gd name="adj1" fmla="val 35886"/>
              </a:avLst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  <p:cxnSp>
          <p:nvCxnSpPr>
            <p:cNvPr id="47" name="Curved Connector 46"/>
            <p:cNvCxnSpPr>
              <a:stCxn id="6" idx="6"/>
              <a:endCxn id="4" idx="3"/>
            </p:cNvCxnSpPr>
            <p:nvPr/>
          </p:nvCxnSpPr>
          <p:spPr bwMode="auto">
            <a:xfrm flipV="1">
              <a:off x="1218118" y="2143948"/>
              <a:ext cx="1483864" cy="1325977"/>
            </a:xfrm>
            <a:prstGeom prst="curvedConnector2">
              <a:avLst/>
            </a:prstGeom>
            <a:noFill/>
            <a:ln w="127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cxnSp>
      </p:grpSp>
      <p:sp>
        <p:nvSpPr>
          <p:cNvPr id="49" name="TextBox 48"/>
          <p:cNvSpPr txBox="1"/>
          <p:nvPr/>
        </p:nvSpPr>
        <p:spPr>
          <a:xfrm>
            <a:off x="142547" y="3641187"/>
            <a:ext cx="6702086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Overlap of three spin chain states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Certain resemblance to string field theory vertex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Can be efficiently computed using ABA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Still not enough to take the large-charge limit to compare to strong coupling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25650" y="5260242"/>
            <a:ext cx="23258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CC00"/>
                </a:solidFill>
              </a:rPr>
              <a:t>Escobedo,Gromov,Sever,Vieira’10</a:t>
            </a:r>
            <a:endParaRPr lang="en-US" sz="1200" dirty="0">
              <a:solidFill>
                <a:srgbClr val="00CC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39490" y="4721172"/>
            <a:ext cx="139187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CC00"/>
                </a:solidFill>
              </a:rPr>
              <a:t>Okuyama,Tseng’04</a:t>
            </a:r>
          </a:p>
        </p:txBody>
      </p:sp>
    </p:spTree>
    <p:extLst>
      <p:ext uri="{BB962C8B-B14F-4D97-AF65-F5344CB8AC3E}">
        <p14:creationId xmlns:p14="http://schemas.microsoft.com/office/powerpoint/2010/main" val="154255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65" y="1260987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Possible to compute the &lt;LH…H&gt; correlation functions (H – heavy </a:t>
            </a:r>
            <a:r>
              <a:rPr lang="en-GB" sz="2800" dirty="0" err="1" smtClean="0"/>
              <a:t>semiclassical</a:t>
            </a:r>
            <a:r>
              <a:rPr lang="en-GB" sz="2800" dirty="0" smtClean="0"/>
              <a:t> states, L – light </a:t>
            </a:r>
            <a:r>
              <a:rPr lang="en-GB" sz="2800" dirty="0" err="1" smtClean="0"/>
              <a:t>supergravity</a:t>
            </a:r>
            <a:r>
              <a:rPr lang="en-GB" sz="2800" dirty="0" smtClean="0"/>
              <a:t> state)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How to calculate &lt;HHH&gt;? </a:t>
            </a:r>
          </a:p>
          <a:p>
            <a:r>
              <a:rPr lang="en-GB" sz="2800" dirty="0" smtClean="0"/>
              <a:t>Can give a clue to exact solution…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How to use </a:t>
            </a:r>
            <a:r>
              <a:rPr lang="en-GB" sz="2800" dirty="0" err="1" smtClean="0"/>
              <a:t>integrability</a:t>
            </a:r>
            <a:r>
              <a:rPr lang="en-GB" sz="2800" dirty="0" smtClean="0"/>
              <a:t>?</a:t>
            </a:r>
          </a:p>
          <a:p>
            <a:endParaRPr lang="en-GB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6600"/>
                </a:solidFill>
              </a:rPr>
              <a:t>Vertex operators ↔ Classical Solutions ↔ Bethe </a:t>
            </a:r>
            <a:r>
              <a:rPr lang="en-GB" sz="2800" dirty="0" err="1" smtClean="0">
                <a:solidFill>
                  <a:srgbClr val="006600"/>
                </a:solidFill>
              </a:rPr>
              <a:t>ansatz</a:t>
            </a:r>
            <a:endParaRPr lang="en-GB" sz="2800" dirty="0" smtClean="0">
              <a:solidFill>
                <a:srgbClr val="0066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006600"/>
                </a:solidFill>
              </a:rPr>
              <a:t>Boundary conditions for generic vertex operators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1743" y="2271252"/>
            <a:ext cx="2643121" cy="1341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00CC00"/>
                </a:solidFill>
              </a:rPr>
              <a:t>Z.’10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Costa,Monteiro,Santos,Zoakos’10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Roiban,Tseytlin’10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Hernandez’10</a:t>
            </a:r>
          </a:p>
          <a:p>
            <a:r>
              <a:rPr lang="pt-BR" sz="1400" dirty="0" smtClean="0">
                <a:solidFill>
                  <a:srgbClr val="00CC00"/>
                </a:solidFill>
              </a:rPr>
              <a:t>Buchbinder,Tseytlin’10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387" y="442451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Witten diagrams</a:t>
            </a:r>
            <a:endParaRPr lang="en-US" dirty="0"/>
          </a:p>
        </p:txBody>
      </p:sp>
      <p:pic>
        <p:nvPicPr>
          <p:cNvPr id="7" name="Picture 6" descr="Witt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18" y="1146577"/>
            <a:ext cx="5523698" cy="3982251"/>
          </a:xfrm>
          <a:prstGeom prst="rect">
            <a:avLst/>
          </a:prstGeom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650207" y="5608744"/>
            <a:ext cx="3936374" cy="5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poi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61713" y="1556412"/>
            <a:ext cx="3429000" cy="3581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rot="5400000">
            <a:off x="511792" y="3295934"/>
            <a:ext cx="2129051" cy="1460311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5249840" y="3407391"/>
            <a:ext cx="2129051" cy="1460311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46161" y="5090615"/>
            <a:ext cx="4749421" cy="95534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79176" y="2961564"/>
            <a:ext cx="955343" cy="27296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5486401" y="3084394"/>
            <a:ext cx="1542199" cy="2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58101" y="3070746"/>
            <a:ext cx="955344" cy="13648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6200000" flipV="1">
            <a:off x="5588759" y="1671851"/>
            <a:ext cx="2797791" cy="81887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960358" y="177421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42244" y="27841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US" dirty="0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5340776" y="3505200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2927397" y="4776716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36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6140" y="4809106"/>
            <a:ext cx="293688" cy="24447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37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1033" y="3672551"/>
            <a:ext cx="246062" cy="344487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4267" y="5703410"/>
            <a:ext cx="2308225" cy="517525"/>
          </a:xfrm>
          <a:prstGeom prst="rect">
            <a:avLst/>
          </a:prstGeom>
          <a:noFill/>
          <a:ln w="28575" algn="ctr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560" y="1843920"/>
            <a:ext cx="7638757" cy="501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8046066" y="1241947"/>
            <a:ext cx="6113" cy="3996164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938770" y="5088340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697893" y="5800299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3707594" y="4506036"/>
            <a:ext cx="120650" cy="42863"/>
          </a:xfrm>
          <a:prstGeom prst="ellipse">
            <a:avLst/>
          </a:prstGeom>
          <a:solidFill>
            <a:schemeClr val="tx2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8" name="Picture 2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8140" y="886741"/>
            <a:ext cx="3936374" cy="5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528" y="579462"/>
            <a:ext cx="7829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Semiclassical</a:t>
            </a:r>
            <a:r>
              <a:rPr lang="en-US" sz="3200" dirty="0" smtClean="0"/>
              <a:t> operators: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214645" y="1134123"/>
            <a:ext cx="2278388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CC00"/>
                </a:solidFill>
              </a:rPr>
              <a:t>Berenstein,Maldacena,Nastase’02</a:t>
            </a:r>
          </a:p>
          <a:p>
            <a:r>
              <a:rPr lang="en-US" sz="1200" dirty="0" smtClean="0">
                <a:solidFill>
                  <a:srgbClr val="00CC00"/>
                </a:solidFill>
              </a:rPr>
              <a:t>Gubser,Klebanov,Polyakov’02</a:t>
            </a:r>
            <a:endParaRPr lang="en-US" sz="1200" dirty="0">
              <a:solidFill>
                <a:srgbClr val="00CC00"/>
              </a:solidFill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339" y="1617579"/>
            <a:ext cx="2627083" cy="51603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9435" y="2601765"/>
            <a:ext cx="4814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</a:rPr>
              <a:t>described by classical strings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9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18" y="4418475"/>
            <a:ext cx="7044740" cy="28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9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119438" y="5094288"/>
            <a:ext cx="3097212" cy="1042987"/>
            <a:chOff x="2607" y="2859"/>
            <a:chExt cx="1951" cy="657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2607" y="3028"/>
              <a:ext cx="0" cy="27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08" y="2859"/>
              <a:ext cx="1950" cy="657"/>
              <a:chOff x="2608" y="2859"/>
              <a:chExt cx="1950" cy="657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2608" y="3022"/>
                <a:ext cx="1950" cy="363"/>
              </a:xfrm>
              <a:prstGeom prst="ellips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3470" y="3231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3681" y="3244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3874" y="3229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3283" y="3214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4458" y="3142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V="1">
                <a:off x="4093" y="3222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4277" y="320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3082" y="3220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V="1">
                <a:off x="3400" y="2859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V="1">
                <a:off x="3583" y="2863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3786" y="2885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4384" y="295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 flipV="1">
                <a:off x="2802" y="2940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 flipV="1">
                <a:off x="3005" y="2917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V="1">
                <a:off x="3197" y="2901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flipV="1">
                <a:off x="3985" y="289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 flipV="1">
                <a:off x="4179" y="2910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 flipV="1">
                <a:off x="4556" y="3033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 flipV="1">
                <a:off x="2718" y="3131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flipV="1">
                <a:off x="2906" y="318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 type="stealth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66" y="5388115"/>
            <a:ext cx="1354555" cy="6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631" y="3542632"/>
            <a:ext cx="486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Ex: long “spin-chain”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92554" y="1774723"/>
            <a:ext cx="8644206" cy="622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35" y="3924570"/>
            <a:ext cx="382668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Vertex operators:</a:t>
            </a:r>
          </a:p>
          <a:p>
            <a:pPr marL="457200" indent="-457200">
              <a:buFont typeface="Arial"/>
              <a:buChar char="•"/>
            </a:pPr>
            <a:r>
              <a:rPr lang="en-GB" sz="1800" dirty="0" smtClean="0">
                <a:solidFill>
                  <a:srgbClr val="006600"/>
                </a:solidFill>
              </a:rPr>
              <a:t>(1,1) operators in the sigma-model</a:t>
            </a:r>
            <a:endParaRPr lang="en-US" sz="1800" dirty="0">
              <a:solidFill>
                <a:srgbClr val="006600"/>
              </a:solidFill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74618" y="5801437"/>
            <a:ext cx="3533291" cy="40494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191577" y="6130250"/>
            <a:ext cx="1237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CC00"/>
                </a:solidFill>
              </a:rPr>
              <a:t>Callan,Gan’86</a:t>
            </a:r>
            <a:endParaRPr lang="en-US" sz="1400" dirty="0">
              <a:solidFill>
                <a:srgbClr val="00CC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functions in string theory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070475" y="2566736"/>
            <a:ext cx="3258051" cy="1879600"/>
            <a:chOff x="4054475" y="2438399"/>
            <a:chExt cx="4025900" cy="2489201"/>
          </a:xfrm>
        </p:grpSpPr>
        <p:sp>
          <p:nvSpPr>
            <p:cNvPr id="42" name="AutoShape 4"/>
            <p:cNvSpPr>
              <a:spLocks noChangeArrowheads="1"/>
            </p:cNvSpPr>
            <p:nvPr/>
          </p:nvSpPr>
          <p:spPr bwMode="auto">
            <a:xfrm>
              <a:off x="4054475" y="4203700"/>
              <a:ext cx="4022725" cy="723900"/>
            </a:xfrm>
            <a:prstGeom prst="parallelogram">
              <a:avLst>
                <a:gd name="adj" fmla="val 107048"/>
              </a:avLst>
            </a:prstGeom>
            <a:solidFill>
              <a:srgbClr val="FFCC00">
                <a:alpha val="59000"/>
              </a:srgbClr>
            </a:solidFill>
            <a:ln w="25400" algn="ctr">
              <a:solidFill>
                <a:schemeClr val="accent2"/>
              </a:solidFill>
              <a:miter lim="800000"/>
              <a:headEnd/>
              <a:tailEnd type="none" w="med" len="lg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6870700" y="3632200"/>
              <a:ext cx="304800" cy="850900"/>
            </a:xfrm>
            <a:prstGeom prst="line">
              <a:avLst/>
            </a:prstGeom>
            <a:noFill/>
            <a:ln w="25400" cap="rnd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 flipV="1">
              <a:off x="8077200" y="2438399"/>
              <a:ext cx="3175" cy="177006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lg"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6286500" y="3276600"/>
              <a:ext cx="0" cy="1333500"/>
            </a:xfrm>
            <a:prstGeom prst="line">
              <a:avLst/>
            </a:prstGeom>
            <a:noFill/>
            <a:ln w="25400" cap="rnd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9" name="Cloud 8"/>
            <p:cNvSpPr/>
            <p:nvPr/>
          </p:nvSpPr>
          <p:spPr bwMode="auto">
            <a:xfrm>
              <a:off x="5156200" y="2654300"/>
              <a:ext cx="2019300" cy="1231900"/>
            </a:xfrm>
            <a:prstGeom prst="cloud">
              <a:avLst/>
            </a:prstGeom>
            <a:solidFill>
              <a:srgbClr val="660066">
                <a:alpha val="23000"/>
              </a:srgbClr>
            </a:solidFill>
            <a:ln w="25400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>
              <a:outerShdw blurRad="63500" dist="38100" dir="1242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flipH="1">
              <a:off x="4826000" y="3467100"/>
              <a:ext cx="685800" cy="1143000"/>
            </a:xfrm>
            <a:prstGeom prst="line">
              <a:avLst/>
            </a:prstGeom>
            <a:noFill/>
            <a:ln w="25400" cap="rnd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5473700" y="3810000"/>
              <a:ext cx="279400" cy="838200"/>
            </a:xfrm>
            <a:prstGeom prst="line">
              <a:avLst/>
            </a:prstGeom>
            <a:noFill/>
            <a:ln w="25400" cap="rnd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58" name="Oval 57"/>
            <p:cNvSpPr/>
            <p:nvPr/>
          </p:nvSpPr>
          <p:spPr bwMode="auto">
            <a:xfrm>
              <a:off x="4737100" y="46278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422900" y="46532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112000" y="44754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6210300" y="46405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 rot="20937704">
              <a:off x="6223000" y="32689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 rot="2769502">
              <a:off x="5461000" y="3434081"/>
              <a:ext cx="127000" cy="45719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60948" y="5074387"/>
            <a:ext cx="421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Semiclassically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72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math,amsfonts}&#10;\usepackage{color}&#10;\usepackage{TeX4PPT}&#10;"/>
  <p:tag name="MAGPC" val="200"/>
  <p:tag name="FONTSIZE" val="18"/>
  <p:tag name="TEXPOINTINIT" val=""/>
  <p:tag name="USEAMSFONTS" val="True"/>
  <p:tag name="EMBEDFONTS" val="True"/>
  <p:tag name="USEBOLDAMS" val="False"/>
  <p:tag name="DEFAULTDISPLAYSOURCE" val="\documentclass{article}\usepackage{amsfonts,amssymb,color}\pagestyle{empty}&#10;\begin{document}&#10;$$&#10;&#10;$$&#10;\end{document}&#10;"/>
  <p:tag name="TEX2PS" val="latex $(base).tex; dvips -D $(res) -E -o $(base).ps $(base).dvi"/>
  <p:tag name="EXTERNALEDITCOMMAND" val="WinEdt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1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J_1=\frac{\sqrt{\lambda }\omega _1E(s)}{K(s)}\,,\qquad&#10; J_2=\frac{\sqrt{\lambda }\omega _2\left(K(s)-E(s)\right)}{K(s)}\,,\qquad&#10; \Delta =\sqrt{\lambda }\kappa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7.9806"/>
  <p:tag name="PICTUREFILESIZE" val="151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mathcal{O}_{\rm fold.}=\,{\rm tr}\,\left(Z^{J_1}W^{J_2}+{\rm perm.}\righ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.9802"/>
  <p:tag name="PICTUREFILESIZE" val="538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5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0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a=\frac{\omega _1}{\kappa }=\frac{J_1K(s)}{\Delta E(s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8.00016"/>
  <p:tag name="PICTUREFILESIZE" val="50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^{\rm fold.}_{{\rm fold.},k}&#10; =\frac{1}{N}\,\,&#10; \frac{\pi \sqrt{k}\Delta \left(1-a^2\right)\Gamma \left(\frac{\left(1+a\right)k}{2}\right)&#10; \Gamma \left(\frac{\left(1-a\right)k}{2}\right)}{8sK(s)(k-1)!}&#10; \left[&#10; (k+1-s){}_2F_1\left(-\frac{k-1}{2}\,,\frac{1}{2}\,;1;s\right)&#10; -(k+1){}_2F_1\left(-\frac{k+1}{2}\,,\frac{1}{2}\,;1;s\right)&#10; \right]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9.961"/>
  <p:tag name="PICTUREFILESIZE" val="2876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^{\rm fold.}_{{\rm fold.},k}&#10; \simeq\frac{1}{N}\,\left(\frac{1}{s}-1\right)\sqrt{\frac{\lambda }{k}}&#10; \,{\rm e}\,^{k\left(&#10; \frac{1+a}{2}\,\ln\frac{1+a}{2}+\frac{1-a}{2}\,\ln\frac{1-a}{2}&#10; \right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3.9805"/>
  <p:tag name="PICTUREFILESIZE" val="1130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{C}_{\#k}^{\#}=&#10; \frac{(k+1)\sqrt{k\lambda }}{8\pi N}\int_{}^{}d^2\sigma \,\left(\sin\Theta&#10; \right)^k\,{\rm e}\,^{ik\Phi }&#10; Z^k\left[&#10; \frac{\left(\partial X\right)^2-\left(\partial Z\right)^2}{Z^2}-&#10; \left(\partial \Theta  \right)^2-\sin^2\Theta \left(&#10; \partial \Phi \right)^2\right]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7.9808"/>
  <p:tag name="PICTUREFILESIZE" val="222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C^\#_{\#k}\simeq [\ldots ]\det{}^{-1/2}\,{\rm e}\,^{-kS_{{\rm eff}}(\sigma _*)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2.0002"/>
  <p:tag name="PICTUREFILESIZE" val="53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k\rightarrow \inft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2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7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cot\theta \,\partial _{{a}}\theta  +i\partial _{{a}} \varphi&#10;+\frac{\partial _{{a}}&#10; Z}{Z}=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625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sigma _*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5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sigma _*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52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k-{\rm finite},\qquad k\rightarrow \inft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28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frac{k}{\sqrt{\lambda }}\,-{\rm finite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237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sqrt{\lambda }\gg k \gg 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228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 \Phi &amp;=&amp;i\kappa \tau \nonumber \\&#10; Z&amp;=&amp;\,{\rm e}\,^{\kappa \tau }\left[\sqrt{\kappa ^2+1}\tanh\left(\sqrt{\kappa ^2+1}\tau&#10; +\xi \right)-\kappa \right]\nonumber \\&#10; X^{1,2}&amp;=&amp;\left\{&#10; \begin{array}{c}&#10;   \cos\sigma    \\&#10;     \sin\sigma&#10; \end{array}\right\}\,&#10; \frac{\sqrt{\kappa ^2+1}\,{\rm e}\,^{\kappa \tau }}{\cosh\left(\sqrt{\kappa ^2+1}\tau&#10; +\xi \right)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5.0005"/>
  <p:tag name="PICTUREFILESIZE" val="212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xi =\ln\left(\sqrt{\kappa ^2+1}+\kappa \righ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41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lim_{x\rightarrow \infty }|x|^{2\Delta&#10;_I}\left\langle\mathcal{O}_1(x_1)\mathcal{O}_2(x_2)\mathcal{O}_I(x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827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im_{x\rightarrow \infty }|x|^{2\Delta _I}\,\frac{\left\langle&#10;W(C)\mathcal{O}_I(x)\right\rangle}{\left\langle W(C)\right\rangle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1.9602"/>
  <p:tag name="PICTUREFILESIZE" val="88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 \mathcal{O}(x)\mathcal{O}(y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318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b.c.}&#10; \ln Z&amp;\rightarrow&amp; -\chi \ln|w|\nonumber \\&#10; \Theta &amp;\rightarrow &amp;\frac{\pi }{2}\nonumber \\&#10; \Phi &amp;\rightarrow &amp;-i\chi \ln|w|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8.98016"/>
  <p:tag name="PICTUREFILESIZE" val="64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w=\,{\rm e}\,^{-\tau +i\sigma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14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chi =\frac{k}{\sqrt{\lambda 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21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&#10;\begin{eqnarray}\label{spikeads}&#10; Z&amp;=&amp;|w|^{-\chi }\left(z_0+\partial z_0w+\bar{\partial&#10; }z_0\bar{w}\right)+\ldots \nonumber \\&#10; X^\mu &amp;=&amp;x^\mu _0+|w|^{\sqrt{1+\chi ^2}-1-\chi }&#10; \left(\partial x^\mu _0 w+\bar{\partial }x^\mu _0\bar{w}\right)+\ldots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2.9605"/>
  <p:tag name="PICTUREFILESIZE" val="1491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spikes}&#10; \,{\rm e}\,^{i\Phi }&amp;=&amp;\frac{|w|^\chi \,{\rm e}\,^{i\varphi _0}\sin\theta _0}&#10; {\sqrt{1-|w|^{2\chi }\cos^2\theta _0}}\left[&#10; 1+i\,\frac{1-|w|^\chi \cos^2\theta _0}{1-|w|^{2\chi }\cos^2\theta _0}&#10; \left(\partial \varphi _0w+\bar{\partial }\varphi _0\bar{w}\right)&#10; %\right. \nonumber \\ &amp;&amp;\left.&#10; +\frac{\left(1-|w|^\chi \right)\cot\theta _0}{1-|w|^{2\chi }\cos^2\theta _0}&#10; \left(\partial \theta _0w+\bar{\partial }\theta _0\bar{w}\right)&#10; \right]+\ldots\nonumber \\&#10; \cos\Theta &amp;=&amp;|w|^\chi \cos\theta _0-|w|^{\sqrt{1+\chi ^2}-1}&#10; \left[&#10; \frac{1-|w|^\chi \cos^2\theta _0}{\sin\theta _0}\left(\partial \theta _0w&#10; +\bar{\partial }\theta _0\bar{w}\right)&#10; %\right. \nonumber \\ &amp;&amp;\left.&#10; +i\left(1-|w|^\chi \right)\cos\theta _0\left(\partial \varphi _0w&#10; +\bar{\partial }\varphi _0\bar{w}\right)&#10; \right]+\ldots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7.981"/>
  <p:tag name="PICTUREFILESIZE" val="4970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0=T_{ww}\equiv&#10;  \frac{\left(\partial Z\right)^2+\left(\partial X\right)^2}{Z^2}+\left(\partial \Theta&#10; \right)^2+\sin^2\Theta \,\left(\partial \Phi \right)^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1178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 \frac{\partial z_0}{z_0}+\cot\theta _0\,\partial \theta _0+i\partial \varphi&#10; _0&amp;=&amp;0\nonumber \\ \nonumber&#10; \frac{\bar{\partial} z_0}{z_0}+\cot\theta _0\,\bar{\partial} \theta _0+i\bar{\partial}&#10;  \varphi&#10; _0&amp;=&amp;0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3.9802"/>
  <p:tag name="PICTUREFILESIZE" val="1318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sigma _*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5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chi \rightarrow 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.00008"/>
  <p:tag name="PICTUREFILESIZE" val="107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fonts,amssymb,color}\pagestyle{empty}&#10;\begin{document}&#10;$$&#10;\left\langle HH L_1\ldots L_n\right\rangle&#10;\sim&#10;\left\langle HH L_1\right\rangle&#10;\ldots&#10;\left\langle HH L_n\right\rangle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7"/>
  <p:tag name="PICTUREFILESIZE" val="81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&#10;\mathcal{O}(x_1)\mathcal{O}(x_2)\mathcal{O}(x_3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505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5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0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3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4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2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{\rm spectral~parameter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31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fonts,amssymb,color}\pagestyle{empty}&#10;\begin{document}&#10;$$&#10; \Delta\sim \sqrt{\lambda}\gg 1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6"/>
  <p:tag name="PICTUREFILESIZE" val="39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\,{\rm tr}\,ZZZZWWZZZWWZZZWWWZZWW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81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Z=\Phi _1+i\Phi _2$$&#10;$$W=\Phi _3+i\Phi _4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4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 \mathcal{O}_1(x_1)\ldots&#10;\mathcal{O}_n(x_n)\right\rangle_{\rm SYM} = \int_{}^{}&#10;d^{2n-6}\sigma _i\,\left\langle V_1(\sigma _1;x_1)\ldots V_n(\sigma&#10;_n;x_n)\right\rangle_{\rm world-sheet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8.9606"/>
  <p:tag name="PICTUREFILESIZE" val="15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left(\Delta _{AdS^5}+\Delta _{S^5}+M^2\right)V=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1.9802"/>
  <p:tag name="PICTUREFILESIZE" val="55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V(Z,X,\mathbf{N};x)\sim Y_I(\mathbf{N})\times\frac{Z^\Delta }{\left[&#10; Z^2+\left(X-x\right)^2\right]^\Delta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2.9604"/>
  <p:tag name="PICTUREFILESIZE" val="112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lambda =g^2_{\rm YM}N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6.98008"/>
  <p:tag name="PICTUREFILESIZE" val="221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bf{N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(X,Z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.00008"/>
  <p:tag name="PICTUREFILESIZE" val="16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36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43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S=\frac{\sqrt{\lambda }}{4\pi }\int_{}^{}d^2\sigma \,G_{MN}\partial&#10; _aX^M\partial ^aX^N-\sum_{i}^{}\ln V_i(\sigma _i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0.0004"/>
  <p:tag name="PICTUREFILESIZE" val="128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ln V_i\sim J_i,\Delta _i\sim \sqrt{\lambda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37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partial _a\partial ^aX^M+\Gamma ^M_{NL}\partial _aX^N\partial&#10; ^aX^L=-\frac{2\pi }{\sqrt{\lambda }}\,G^{MN}\sum_{i}^{}&#10; \frac{\partial \ln V_i}{\partial X^N}\,\delta (\sigma -\sigma _i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3.0005"/>
  <p:tag name="PICTUREFILESIZE" val="168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V\sim \left(\sin\Theta  \right)^k\,{\rm e}\,^{ik\Phi }\,\frac{Z^k}{\left[&#10; Z^2+\left(X-x\right)^2\right]^k}&#10; \stackrel{X(\sigma )\rightarrow x}{\longrightarrow}&#10; \left(\sin\Theta  \right)^k\,{\rm e}\,^{ik\Phi }Z^{-k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0.9605"/>
  <p:tag name="PICTUREFILESIZE" val="1546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Phi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4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frac{\sqrt{\lambda }}{2\pi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15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Theta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4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5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6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fonts,amssymb,color}\pagestyle{empty}&#10;\begin{document}&#10;$$&#10; \mathcal{O}_{\rm BMN}={\rm tr}\,(\Phi_1+i\Phi_2)^k 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9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eqm}&#10; -\partial ^2\ln Z-\frac{\left(\partial X\right)^2}{Z^2}&amp;=&amp;-\frac{2\pi k}{\sqrt{\lambda }} \delta&#10; (\sigma )\nonumber \\&#10; -\partial ^2\Theta +\sin\Theta \,\cos\Theta \,\left(\partial \Phi&#10; \right)^2&amp;=&amp;\frac{2\pi k}{\sqrt{\lambda }} \cot\Theta \,\delta (\sigma )\nonumber \\&#10; -\partial _{\mathbf{a}}\left(\sin^2\Theta \,\partial ^{\mathbf{a}}\Phi \right)&amp;=&amp;&#10; \frac{2\pi k}{\sqrt{\lambda }}\delta&#10; (\sigma ),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04.9604"/>
  <p:tag name="PICTUREFILESIZE" val="2783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b.c.}&#10; \ln Z&amp;\rightarrow&amp; -\frac{k}{\sqrt{\lambda }}\, \ln|\sigma |\nonumber \\&#10; \Theta &amp;\rightarrow &amp;\frac{\pi }{2}\nonumber \\&#10; \Phi &amp;\rightarrow &amp;-i\frac{k}{\sqrt{\lambda }}\, \ln|\sigma |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9.96024"/>
  <p:tag name="PICTUREFILESIZE" val="89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left\langle \mathcal{O}_I^\dagger (x)\mathcal{O}_J(y)\right\rangle=&#10; \frac{\delta ^I_J}{|x-y|^{2\Delta _I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3.0002"/>
  <p:tag name="PICTUREFILESIZE" val="80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Delta_I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6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N\rightarrow \inft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4.98008"/>
  <p:tag name="PICTUREFILESIZE" val="13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usepackage{amsfonts,amssymb,color}\pagestyle{empty}&#10;\begin{document}&#10;$$&#10;x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cal{O}=\,{\rm tr}\,Z^L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5.00008"/>
  <p:tag name="PICTUREFILESIZE" val="16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t=\kappa\tau, \rho =0, \varphi =\kappa\tau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29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&#10;\begin{eqnarray}\label{}&#10; \sinh\rho \cos\varphi &amp;=&amp;\frac{x}{z}\nonumber \\&#10; \sinh\rho \sin\varphi &amp;=&amp;\frac{y}{z}\nonumber \\&#10; \cosh\rho \sinh t  &amp;=&amp;\frac{z}{2}\left(1+\frac{x^2+y^2-1}{z^2}\right)\nonumber \\&#10; \cosh\rho \cosh t  &amp;=&amp;\frac{z}{2}\left(1+\frac{x^2+y^2+1}{z^2}\right)\nonumber&#10;\end{eqnarray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9.9803"/>
  <p:tag name="PICTUREFILESIZE" val="2297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&#10;\begin{eqnarray}\label{}&#10;  \cosh\rho \sinh t &amp;=&amp;\frac{x}{z}\nonumber \\&#10; \sinh\rho \cos\varphi  &amp;=&amp;\frac{y}{z}\nonumber \\&#10; \sinh\rho \sin\varphi&amp;=&amp;\frac{z}{2}\left(1+\frac{x^2+y^2-1}{z^2}\right)\nonumber \\&#10; \cosh\rho \cosh t  &amp;=&amp;\frac{z}{2}\left(1+\frac{x^2+y^2+1}{z^2}\right)\nonumber&#10;\end{eqnarray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9.9803"/>
  <p:tag name="PICTUREFILESIZE" val="229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z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4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x&amp;=&amp;\tanh\kappa \tau\nonumber \\&#10;z&amp;=&amp;\frac{1}{\cosh\kappa \tau }\nonumber \\&#10;\varphi&amp;=&amp;i\kappa \tau \nonumber &#10;\end{eqnarray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7.98016"/>
  <p:tag name="PICTUREFILESIZE" val="55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(-1,0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11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ambda \gg 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.98008"/>
  <p:tag name="PICTUREFILESIZE" val="10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(1,0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.00008"/>
  <p:tag name="PICTUREFILESIZE" val="10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Delta \sim \sqrt{\lambda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17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cal{O}=\,{\rm tr}\,Z^{L-M}W^M{\color[rgb]{0.5,0,0.5}+{\rm perm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1.0002"/>
  <p:tag name="PICTUREFILESIZE" val="507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L,M\sim \sqrt{\lambda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9.98008"/>
  <p:tag name="PICTUREFILESIZE" val="22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int_{}^{}\frac{dx\,\rho (x)}{x}=2\pi m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47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Delta =L+\frac{\lambda }{8\pi ^2L}\int_{}^{}\frac{dx\,\rho&#10;(x)}{x^2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2"/>
  <p:tag name="PICTUREFILESIZE" val="677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2\int\!\!\!\!\!\!-\frac{dy\,\rho&#10;(y)}{x-y}=\frac{x}{x^2-\frac{\lambda }{16\pi ^2L^2}}\,\,\frac{\Delta&#10;}{L}+2\pi n_k,\qquad x\in C_k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17"/>
  <p:tag name="PICTUREFILESIZE" val="1143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int dx\,\rho (x)=\frac{M}{L}+\frac{\Delta -L}{2L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589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5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y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"/>
  <p:tag name="PICTUREFILESIZE" val="47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3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8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_4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7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&#10;\mathcal{O}_1(x_1)\mathcal{O}_2(x_2)\mathcal{O}_3(x_3)\right\rangle&#10; =\frac{C_{123}}{|x_1-x_2|^{\Delta _1+\Delta _2-\Delta _3}&#10; |x_1-x_3|^{\Delta _1+\Delta _3-\Delta _2}&#10; |x_2-x_3|^{\Delta _2+\Delta _3-\Delta _1}&#10;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60.0007"/>
  <p:tag name="PICTUREFILESIZE" val="170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cal{O}_J(x)\mathcal{O}_K(0)=\sum_{I}^{}C^I_{JK}|x|^{\Delta&#10;_I-\Delta _J-\Delta _K}\mathcal{O}_I(0)+{\rm descendants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2.9606"/>
  <p:tag name="PICTUREFILESIZE" val="128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C^I_{JK}=O\left(\frac{1}{N}\right)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6.96016"/>
  <p:tag name="PICTUREFILESIZE" val="388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 \mathcal{O}^\dagger&#10;_J(x_1)\mathcal{O}_K(x_2)\mathcal{O}_I(x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2.0002"/>
  <p:tag name="PICTUREFILESIZE" val="68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_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51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6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\mathcal{O}_J:&amp;&amp; \Delta _J\sim \sqrt{\lambda }\nonumber \\&#10;\mathcal{O}_K:&amp;&amp; \Delta _K\sim \sqrt{\lambda }\nonumber \\&#10;\mathcal{O}_I:&amp;&amp; \Delta _I\sim 1\nonumber &#10;\end{eqnarray}&#10;&#10;&#10;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82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mathcal{W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73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frac{\left\langle&#10;\mathcal{W}\mathcal{O}_I(x)\right\rangle}{\mathcal{W}}&#10; =\lim_{\varepsilon \rightarrow 0}\frac{\pi }{\varepsilon ^{\Delta _I}}\,&#10; \sqrt{\frac{2}{\Delta _I-1}}&#10; \left\langle  \phi_I (x,\varepsilon ) \,\frac{1}{Z_{\rm str}}\int_{}^{}&#10; \mathcal{D}{X}\,\, {\rm e}\,^{-S_{\rm str}[{X}]}\right\rangle_{\rm bulk}.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0.9606"/>
  <p:tag name="PICTUREFILESIZE" val="1813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0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36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z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4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X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60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S_{\rm str}=\frac{\sqrt{\lambda }}{4\pi }\int_{}^{}d^2\sigma \,&#10;\left[\frac{\left(\partial X^\mu \right)^2+\left(\partial&#10;Z\right)^2}{Z^2}+\left(\partial \mathbf{N}\right)^2 +&#10; \gamma _{MN}\partial _aX^M\partial ^aX^N \right]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176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gamma _{MN}=V^I_{MN}\left(X,\frac{\partial }{\partial X}\right)\phi&#10; _I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.9602"/>
  <p:tag name="PICTUREFILESIZE" val="775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frac{\left\langle \mathcal{W}\mathcal{O}_I(x)\right\rangle}&#10; {\left\langle \mathcal{W}\right\rangle}&#10; =-\frac{\sqrt{2\left(\Delta _I-1\right)\lambda }}{8\pi ^2}&#10; \int_{}^{}d^2\sigma \,&#10; \partial _{{a}}{X}^M\partial ^{{a}}{X}^N&#10; V_{MN}^I&#10; \frac{Z^{\Delta _I}}{\left[Z^2+\left(X-x\right)^2\right]^{\Delta _I}}\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24.0006"/>
  <p:tag name="PICTUREFILESIZE" val="217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 \mathcal{O}(x)\mathcal{O}(y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31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C_I[\mathcal{W}]=\lim_{x\rightarrow \infty } |x|^{2\Delta _I}&#10; \frac{\left\langle \mathcal{W}\mathcal{O}_I(x)\right\rangle}&#10; {\left\langle \mathcal{W}\right\rangle}&#10; =-\frac{\sqrt{2\left(\Delta _I-1\right)\lambda }}{8\pi ^2}&#10; \int_{}^{}d^2\sigma \,&#10; \partial _{{a}}{X}^M\partial ^{{a}}{X}^N&#10; V_{MN}^I&#10; {Z^{\Delta _I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46.9807"/>
  <p:tag name="PICTUREFILESIZE" val="213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cal{O}^{\rm CPO}_I=\frac{1}{\sqrt{k}}\left(\frac{8\pi&#10;^2}{\lambda }\right)^{\frac{k}{2}}&#10; K^{i_1\ldots i_k}_I\mathop{\mathrm{tr}}\Phi _{i_1}\ldots \Phi _{i_k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83.0004"/>
  <p:tag name="PICTUREFILESIZE" val="1019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Y_I(\mathbf{n})=K^{i_1\ldots i_k}_In_{i_1}\ldots n_{i_k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9.9802"/>
  <p:tag name="PICTUREFILESIZE" val="439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fluctuatsii}&#10; h_{mn}&amp;=&amp;\frac{1}{\mathcal{N}_k}\,\,\frac{2}{k+1}\,Y_I\left[&#10; 2\nabla_m\nabla_n-k(k-1)g_{mn}\right]\phi_I&#10;\nonumber \\&#10;h_{\alpha \beta }&amp;=&amp;\frac{2}{\mathcal{N}_k}\,kg_{\alpha \beta&#10;}Y_I\phi_I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163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mathcal{N}^2_k=\frac{N^2k(k-1)}{2^{k-3}\pi ^2(k+1)^2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6.00016"/>
  <p:tag name="PICTUREFILESIZE" val="70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{C}_I^{\rm CPO}[\mathcal{W}]=&#10; \frac{2^{\frac{k}{2}-3}(k+1)\sqrt{k\lambda }}{\pi N}\int_{}^{}d^2\sigma \,Y_I(\mathbf{N} )&#10; Z^k\left[&#10; \frac{\left(\partial X\right)^2-\left(\partial Z\right)^2}{Z^2}-&#10; \left(\partial \mathbf{N} \right)^2\right]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16.9806"/>
  <p:tag name="PICTUREFILESIZE" val="1956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 \mathcal{O}_L=\frac{1}{\sqrt{L}}\left(\frac{4\pi ^2}{\lambda }\right)^{\frac{L}{2}}&#10; \mathop{\mathrm{tr}}Z^L,\qquad Z=\Phi _1+i\Phi 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918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 \mathcal{O}^\dagger&#10;_{J{\color[rgb]{0.8,0,0.2}+k}}(x)\mathcal{O}_J(y)\mathcal{O}_k(\infty&#10;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5.0002"/>
  <p:tag name="PICTUREFILESIZE" val="733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 J&amp;\sim &amp;\sqrt{\lambda }\nonumber \\&#10; k&amp;\sim &amp;1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.00008"/>
  <p:tag name="PICTUREFILESIZE" val="23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Y_{k}=\left(\frac{n_1+in_2}{\sqrt{2}}\right)^k=2^{-\frac{k}{2}}&#10; \left(\sin\theta \right)^k\, {\rm e}\,^{ik\varphi 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8.9603"/>
  <p:tag name="PICTUREFILESIZE" val="98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left\langle&#10;\mathcal{O}(x_1)\mathcal{O}(x_2)\mathcal{O}(x_3)\right\rangle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505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\begin{eqnarray}\label{AdSgeod}&#10; x&amp;=&amp;R\tanh\kappa \tau&#10;\nonumber \\&#10; z&amp;=&amp;\frac{R}{\cosh\kappa \tau }&#10; \nonumber \\  \label{Sgeod}\nonumber &#10;\varphi  &amp;=&amp;i\kappa \tau ,\qquad \theta =\frac{\pi }{2}\,.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848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kappa =\frac{J}{\sqrt{\lambda 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4.98008"/>
  <p:tag name="PICTUREFILESIZE" val="178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R=|x-y|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48.96008"/>
  <p:tag name="PICTUREFILESIZE" val="147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^{J+k}_{J,k}=\frac{1}{N}\,2^{-{k}-1}J(k+1)&#10;\sqrt{k}\,\kappa\int_{-\infty }^{+\infty }d\tau \,\,&#10; \frac{\, {\rm e}\,^{-k\kappa \tau }}{\cosh^{k+2}\kappa \tau }&#10; =\frac{1}{N}\,J\sqrt{k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73.0005"/>
  <p:tag name="PICTUREFILESIZE" val="1497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C^{J+k}_{Jk}=\frac{1}{N}\,\sqrt{(J+k)Jk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5.0002"/>
  <p:tag name="PICTUREFILESIZE" val="54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&#10;\begin{eqnarray}\label{}&#10;&amp;&amp;\Phi  =i\omega_1 \tau \nonumber \\&#10;&amp;&amp;\Psi =i\omega _2\tau\nonumber \\&#10;&amp;&amp;\Theta =\Theta (\sigma )\nonumber \\&#10; &amp;&amp;\acute{\Theta }^2=\kappa ^2-\omega _1^2\sin^2\Theta -\omega&#10; _2^2\cos^2\Theta\nonumber&#10;\end{eqnarray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1197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J_1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4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J_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58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\sqrt{\omega&#10; _2^2-\omega _1^2}=\frac{2K(s)}{\pi 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47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usepackage{amsfonts,amssymb,color}\pagestyle{empty}&#10;\begin{document}&#10;$$&#10;s=\frac{\kappa ^2-\omega _1^2}{\omega _2^2-\omega _1^2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54.00008"/>
  <p:tag name="PICTUREFILESIZE" val="3497"/>
</p:tagLst>
</file>

<file path=ppt/theme/theme1.xml><?xml version="1.0" encoding="utf-8"?>
<a:theme xmlns:a="http://schemas.openxmlformats.org/drawingml/2006/main" name="Paris">
  <a:themeElements>
    <a:clrScheme name="Par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i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noFill/>
        <a:ln w="12700" cap="flat" cmpd="sng" algn="ctr">
          <a:solidFill>
            <a:srgbClr val="FF6600"/>
          </a:solidFill>
          <a:prstDash val="solid"/>
          <a:round/>
          <a:headEnd type="none" w="med" len="med"/>
          <a:tailEnd type="none" w="lg" len="lg"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a:spPr>
      <a:bodyPr/>
      <a:lstStyle/>
    </a:lnDef>
  </a:objectDefaults>
  <a:extraClrSchemeLst>
    <a:extraClrScheme>
      <a:clrScheme name="Pa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970</Words>
  <Application>Microsoft Macintosh PowerPoint</Application>
  <PresentationFormat>On-screen Show (4:3)</PresentationFormat>
  <Paragraphs>208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Paris</vt:lpstr>
      <vt:lpstr>Semiclassical correlation functions  in holography</vt:lpstr>
      <vt:lpstr>AdS/CFT correspondence</vt:lpstr>
      <vt:lpstr>PowerPoint Presentation</vt:lpstr>
      <vt:lpstr>PowerPoint Presentation</vt:lpstr>
      <vt:lpstr>Witten diagrams</vt:lpstr>
      <vt:lpstr>PowerPoint Presentation</vt:lpstr>
      <vt:lpstr>PowerPoint Presentation</vt:lpstr>
      <vt:lpstr>PowerPoint Presentation</vt:lpstr>
      <vt:lpstr>Correlation functions in string theory</vt:lpstr>
      <vt:lpstr>Vertex operators in AdS5xS5</vt:lpstr>
      <vt:lpstr>Semiclassical limit</vt:lpstr>
      <vt:lpstr>PowerPoint Presentation</vt:lpstr>
      <vt:lpstr>PowerPoint Presentation</vt:lpstr>
      <vt:lpstr>Two-point functions</vt:lpstr>
      <vt:lpstr>Holographic two-point functions</vt:lpstr>
      <vt:lpstr>PowerPoint Presentation</vt:lpstr>
      <vt:lpstr>More general semiclassical states</vt:lpstr>
      <vt:lpstr>Finite-gap solutions</vt:lpstr>
      <vt:lpstr>PowerPoint Presentation</vt:lpstr>
      <vt:lpstr>Three-point functions</vt:lpstr>
      <vt:lpstr>Three-point functions</vt:lpstr>
      <vt:lpstr>PowerPoint Presentation</vt:lpstr>
      <vt:lpstr>General formalism</vt:lpstr>
      <vt:lpstr>PowerPoint Presentation</vt:lpstr>
      <vt:lpstr>Chiral Primary Operators</vt:lpstr>
      <vt:lpstr>Kaluza-Klein reduction</vt:lpstr>
      <vt:lpstr>Correlator of three chiral primaries </vt:lpstr>
      <vt:lpstr>PowerPoint Presentation</vt:lpstr>
      <vt:lpstr>Spinning string on S5</vt:lpstr>
      <vt:lpstr>PowerPoint Presentation</vt:lpstr>
      <vt:lpstr>PowerPoint Presentation</vt:lpstr>
      <vt:lpstr>Saddle-point approximation</vt:lpstr>
      <vt:lpstr>PowerPoint Presentation</vt:lpstr>
      <vt:lpstr>PowerPoint Presentation</vt:lpstr>
      <vt:lpstr>Boundary conditions at the spike</vt:lpstr>
      <vt:lpstr>Fine structure of the spike</vt:lpstr>
      <vt:lpstr>PowerPoint Presentation</vt:lpstr>
      <vt:lpstr>Factorization</vt:lpstr>
      <vt:lpstr>Integrability</vt:lpstr>
      <vt:lpstr>Integrability in 3-point functions?</vt:lpstr>
      <vt:lpstr>Weak coupling</vt:lpstr>
      <vt:lpstr>Questions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Bethe Ansatz in AdS/CFT: from local operators to classical strings</dc:title>
  <dc:creator>Konstantin Zarembo</dc:creator>
  <cp:lastModifiedBy>Konstantin Zarembo</cp:lastModifiedBy>
  <cp:revision>141</cp:revision>
  <dcterms:created xsi:type="dcterms:W3CDTF">2005-10-11T13:28:45Z</dcterms:created>
  <dcterms:modified xsi:type="dcterms:W3CDTF">2011-08-22T20:58:58Z</dcterms:modified>
</cp:coreProperties>
</file>