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877" r:id="rId4"/>
    <p:sldId id="878" r:id="rId5"/>
    <p:sldId id="859" r:id="rId6"/>
    <p:sldId id="862" r:id="rId7"/>
    <p:sldId id="880" r:id="rId8"/>
    <p:sldId id="863" r:id="rId9"/>
    <p:sldId id="864" r:id="rId10"/>
    <p:sldId id="865" r:id="rId11"/>
    <p:sldId id="861" r:id="rId12"/>
    <p:sldId id="866" r:id="rId13"/>
    <p:sldId id="867" r:id="rId14"/>
    <p:sldId id="868" r:id="rId15"/>
    <p:sldId id="874" r:id="rId16"/>
    <p:sldId id="875" r:id="rId17"/>
    <p:sldId id="869" r:id="rId18"/>
    <p:sldId id="870" r:id="rId19"/>
    <p:sldId id="871" r:id="rId20"/>
    <p:sldId id="855" r:id="rId21"/>
    <p:sldId id="856" r:id="rId22"/>
    <p:sldId id="857" r:id="rId23"/>
    <p:sldId id="882" r:id="rId24"/>
    <p:sldId id="766" r:id="rId25"/>
    <p:sldId id="260" r:id="rId26"/>
    <p:sldId id="261" r:id="rId27"/>
    <p:sldId id="262" r:id="rId28"/>
    <p:sldId id="421" r:id="rId29"/>
    <p:sldId id="263" r:id="rId30"/>
    <p:sldId id="264" r:id="rId31"/>
    <p:sldId id="265" r:id="rId32"/>
    <p:sldId id="881" r:id="rId33"/>
    <p:sldId id="266" r:id="rId34"/>
    <p:sldId id="267" r:id="rId35"/>
    <p:sldId id="769" r:id="rId36"/>
    <p:sldId id="268" r:id="rId37"/>
    <p:sldId id="269" r:id="rId38"/>
    <p:sldId id="270" r:id="rId39"/>
    <p:sldId id="770" r:id="rId40"/>
    <p:sldId id="271" r:id="rId41"/>
    <p:sldId id="272" r:id="rId42"/>
    <p:sldId id="771" r:id="rId43"/>
    <p:sldId id="273" r:id="rId44"/>
    <p:sldId id="274" r:id="rId45"/>
    <p:sldId id="275" r:id="rId46"/>
    <p:sldId id="276" r:id="rId47"/>
    <p:sldId id="422" r:id="rId48"/>
    <p:sldId id="277" r:id="rId49"/>
    <p:sldId id="278" r:id="rId50"/>
    <p:sldId id="279" r:id="rId51"/>
    <p:sldId id="883" r:id="rId52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kerke" initials="" lastIdx="1" clrIdx="0"/>
  <p:cmAuthor id="1" name="Wouter Verkerk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CC"/>
    <a:srgbClr val="E60089"/>
    <a:srgbClr val="FF7A01"/>
    <a:srgbClr val="FF3300"/>
    <a:srgbClr val="FFFF00"/>
    <a:srgbClr val="66CCFF"/>
    <a:srgbClr val="FFFFFF"/>
    <a:srgbClr val="FF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89236" autoAdjust="0"/>
  </p:normalViewPr>
  <p:slideViewPr>
    <p:cSldViewPr>
      <p:cViewPr varScale="1">
        <p:scale>
          <a:sx n="63" d="100"/>
          <a:sy n="63" d="100"/>
        </p:scale>
        <p:origin x="-648" y="-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4"/>
    </p:cViewPr>
  </p:sorterViewPr>
  <p:notesViewPr>
    <p:cSldViewPr>
      <p:cViewPr varScale="1">
        <p:scale>
          <a:sx n="69" d="100"/>
          <a:sy n="69" d="100"/>
        </p:scale>
        <p:origin x="-1819" y="-86"/>
      </p:cViewPr>
      <p:guideLst>
        <p:guide orient="horz" pos="3120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27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90" y="0"/>
            <a:ext cx="29427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427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90" y="9410700"/>
            <a:ext cx="29427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0626DA3-DAAA-4BC8-AD92-C3E87D89FC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91" y="0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1838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634" y="4719108"/>
            <a:ext cx="5034535" cy="44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6497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91" y="9436497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5F618A-A102-45A9-AF38-6341B364AC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86775-3235-47C7-9965-1825F4286A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FF908-7D26-422D-ABAB-D0460D4C9E2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E5A73-811E-43A3-99FC-769C0D3FE5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2475"/>
            <a:ext cx="4953000" cy="3714750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68" y="4704715"/>
            <a:ext cx="5435908" cy="4457276"/>
          </a:xfrm>
          <a:noFill/>
          <a:ln/>
        </p:spPr>
        <p:txBody>
          <a:bodyPr wrap="none" anchor="ctr"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772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Wouter Verkerke, UCSB</a:t>
            </a:r>
          </a:p>
        </p:txBody>
      </p:sp>
      <p:pic>
        <p:nvPicPr>
          <p:cNvPr id="1032" name="Picture 8" descr="babar-elephant"/>
          <p:cNvPicPr>
            <a:picLocks noChangeAspect="1" noChangeArrowheads="1"/>
          </p:cNvPicPr>
          <p:nvPr/>
        </p:nvPicPr>
        <p:blipFill>
          <a:blip r:embed="rId1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09550" y="2286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5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5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UCSB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685800" y="685800"/>
            <a:ext cx="784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8001000" cy="1143000"/>
          </a:xfrm>
        </p:spPr>
        <p:txBody>
          <a:bodyPr/>
          <a:lstStyle/>
          <a:p>
            <a:r>
              <a:rPr lang="en-US" b="1" dirty="0"/>
              <a:t>Data Analysis</a:t>
            </a:r>
            <a:endParaRPr lang="en-US" sz="2000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038600"/>
            <a:ext cx="5943600" cy="1752600"/>
          </a:xfrm>
        </p:spPr>
        <p:txBody>
          <a:bodyPr/>
          <a:lstStyle/>
          <a:p>
            <a:pPr algn="r"/>
            <a:r>
              <a:rPr lang="en-US" sz="1800" dirty="0"/>
              <a:t>Wouter Verkerke </a:t>
            </a:r>
            <a:br>
              <a:rPr lang="en-US" sz="1800" dirty="0"/>
            </a:br>
            <a:r>
              <a:rPr lang="en-US" sz="1800" dirty="0" smtClean="0"/>
              <a:t>(NIKHEF</a:t>
            </a:r>
            <a:r>
              <a:rPr lang="en-US" sz="1800" dirty="0"/>
              <a:t>)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838200" y="6400800"/>
            <a:ext cx="784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152400" y="1524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large experiments underground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8898" name="Picture 2" descr="C:\Users\Wouter\Pictures\atlas-under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the 4 LHC experiments – ATLAS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4803" name="Picture 3"/>
          <p:cNvPicPr>
            <a:picLocks noChangeAspect="1" noChangeArrowheads="1"/>
          </p:cNvPicPr>
          <p:nvPr/>
        </p:nvPicPr>
        <p:blipFill>
          <a:blip r:embed="rId2" cstate="print"/>
          <a:srcRect l="10156" t="13542" r="9375" b="4167"/>
          <a:stretch>
            <a:fillRect/>
          </a:stretch>
        </p:blipFill>
        <p:spPr bwMode="auto">
          <a:xfrm>
            <a:off x="533400" y="6858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ATLAS </a:t>
            </a:r>
            <a:r>
              <a:rPr lang="en-US" smtClean="0"/>
              <a:t>during construction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9922" name="Picture 2" descr="C:\Users\Wouter\Pictures\atlas-photo-big-0511013_01-A4-at-144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98283"/>
            <a:ext cx="8610600" cy="560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data at the LHC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reduction, processing and storage are big issues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51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885825"/>
            <a:ext cx="76771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data – </a:t>
            </a:r>
            <a:r>
              <a:rPr lang="en-US" smtClean="0"/>
              <a:t>The goal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15" descr="ttbarHiggs_01"/>
          <p:cNvPicPr>
            <a:picLocks noChangeAspect="1" noChangeArrowheads="1"/>
          </p:cNvPicPr>
          <p:nvPr/>
        </p:nvPicPr>
        <p:blipFill>
          <a:blip r:embed="rId2" cstate="print"/>
          <a:srcRect r="5585"/>
          <a:stretch>
            <a:fillRect/>
          </a:stretch>
        </p:blipFill>
        <p:spPr bwMode="auto">
          <a:xfrm>
            <a:off x="685800" y="1752600"/>
            <a:ext cx="338137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441901" y="3219450"/>
            <a:ext cx="10668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6813501" y="3905250"/>
            <a:ext cx="9906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60901" y="2914650"/>
            <a:ext cx="990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/>
              <a:t>proton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99301" y="3981450"/>
            <a:ext cx="990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/>
              <a:t>proton</a:t>
            </a:r>
          </a:p>
        </p:txBody>
      </p:sp>
      <p:pic>
        <p:nvPicPr>
          <p:cNvPr id="10" name="Picture 14" descr="top_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3939" y="1600200"/>
            <a:ext cx="3103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92083" y="1219200"/>
            <a:ext cx="3094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see in the detector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5624384" y="1219200"/>
            <a:ext cx="313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Fundamental physics picture</a:t>
            </a:r>
            <a:endParaRPr lang="nl-NL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4267200" y="2819400"/>
            <a:ext cx="609600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663625"/>
            <a:ext cx="694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Extremely difficult</a:t>
            </a:r>
            <a:br>
              <a:rPr lang="en-US" dirty="0" smtClean="0"/>
            </a:br>
            <a:r>
              <a:rPr lang="en-US" dirty="0" smtClean="0"/>
              <a:t>(and not possible on an event-by-event basis anyway due to QM)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data – in practice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Wouter Verkerke, NIKHEF</a:t>
            </a:r>
            <a:endParaRPr lang="en-US" dirty="0"/>
          </a:p>
        </p:txBody>
      </p:sp>
      <p:pic>
        <p:nvPicPr>
          <p:cNvPr id="5" name="Picture 14" descr="top_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24000"/>
            <a:ext cx="168109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ttbarHiggs_01"/>
          <p:cNvPicPr>
            <a:picLocks noChangeAspect="1" noChangeArrowheads="1"/>
          </p:cNvPicPr>
          <p:nvPr/>
        </p:nvPicPr>
        <p:blipFill>
          <a:blip r:embed="rId3" cstate="print"/>
          <a:srcRect r="5585"/>
          <a:stretch>
            <a:fillRect/>
          </a:stretch>
        </p:blipFill>
        <p:spPr bwMode="auto">
          <a:xfrm>
            <a:off x="3351727" y="1447800"/>
            <a:ext cx="2134673" cy="213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47945" r="66197" b="8219"/>
          <a:stretch>
            <a:fillRect/>
          </a:stretch>
        </p:blipFill>
        <p:spPr bwMode="auto">
          <a:xfrm>
            <a:off x="6405562" y="1676400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3623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simulation </a:t>
            </a:r>
            <a:endParaRPr lang="nl-NL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438400" y="2209800"/>
            <a:ext cx="609600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1447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 simulation</a:t>
            </a:r>
            <a:endParaRPr lang="nl-NL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5791200" y="4495800"/>
            <a:ext cx="609600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939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reconstruction</a:t>
            </a:r>
            <a:br>
              <a:rPr lang="en-US" dirty="0" smtClean="0"/>
            </a:br>
            <a:r>
              <a:rPr lang="en-US" dirty="0" smtClean="0"/>
              <a:t>data analysis</a:t>
            </a:r>
            <a:endParaRPr lang="nl-N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2500" t="15190" r="49038" b="53164"/>
          <a:stretch>
            <a:fillRect/>
          </a:stretch>
        </p:blipFill>
        <p:spPr bwMode="auto">
          <a:xfrm>
            <a:off x="152400" y="4267200"/>
            <a:ext cx="2209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867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LHC</a:t>
            </a:r>
            <a:endParaRPr lang="nl-NL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2514600" y="4419600"/>
            <a:ext cx="609600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</a:endParaRPr>
          </a:p>
        </p:txBody>
      </p:sp>
      <p:pic>
        <p:nvPicPr>
          <p:cNvPr id="17" name="Picture 15" descr="ttbarHiggs_01"/>
          <p:cNvPicPr>
            <a:picLocks noChangeAspect="1" noChangeArrowheads="1"/>
          </p:cNvPicPr>
          <p:nvPr/>
        </p:nvPicPr>
        <p:blipFill>
          <a:blip r:embed="rId3" cstate="print"/>
          <a:srcRect r="5585"/>
          <a:stretch>
            <a:fillRect/>
          </a:stretch>
        </p:blipFill>
        <p:spPr bwMode="auto">
          <a:xfrm>
            <a:off x="3352800" y="3886129"/>
            <a:ext cx="2134673" cy="213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81200" y="38348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ATLAS</a:t>
            </a:r>
          </a:p>
          <a:p>
            <a:pPr algn="ctr"/>
            <a:r>
              <a:rPr lang="en-US" dirty="0" smtClean="0"/>
              <a:t>detector</a:t>
            </a:r>
            <a:endParaRPr lang="nl-NL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5638800" y="2133600"/>
            <a:ext cx="609600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934200" y="4343400"/>
            <a:ext cx="1600200" cy="1524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4419600"/>
            <a:ext cx="8803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?</a:t>
            </a:r>
            <a:endParaRPr lang="nl-NL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‘Easy stuff’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9" y="838200"/>
            <a:ext cx="770906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‘Difficult stuff’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5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94854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 what we observe and what we expect to see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smtClean="0"/>
              <a:t>and details are important – for certain physics we only expect a handful of events after years of data taking</a:t>
            </a:r>
            <a:endParaRPr lang="nl-NL" dirty="0"/>
          </a:p>
        </p:txBody>
      </p:sp>
      <p:pic>
        <p:nvPicPr>
          <p:cNvPr id="5" name="Picture 2" descr="https://atlas.web.cern.ch/Atlas/GROUPS/PHYSICS/CONFNOTES/ATLAS-CONF-2011-135/fig_0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47736"/>
            <a:ext cx="6248400" cy="45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1181786" y="2819400"/>
            <a:ext cx="6556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HEP and data analysis</a:t>
            </a:r>
            <a:endParaRPr lang="en-US" dirty="0"/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2667000" y="3584575"/>
            <a:ext cx="480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Verdana" pitchFamily="34" charset="0"/>
              <a:buChar char="—"/>
            </a:pPr>
            <a:r>
              <a:rPr lang="en-US" sz="1400" dirty="0"/>
              <a:t> </a:t>
            </a:r>
            <a:r>
              <a:rPr lang="en-US" sz="1400" dirty="0" smtClean="0"/>
              <a:t>General introduction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NIKHEF </a:t>
            </a:r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data analysis in HEP</a:t>
            </a:r>
            <a:endParaRPr lang="en-US" dirty="0"/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334000"/>
          </a:xfrm>
        </p:spPr>
        <p:txBody>
          <a:bodyPr/>
          <a:lstStyle/>
          <a:p>
            <a:r>
              <a:rPr lang="en-US" dirty="0" smtClean="0"/>
              <a:t>Nearly all HEP data analysis happens in a single platform</a:t>
            </a:r>
          </a:p>
          <a:p>
            <a:pPr lvl="1"/>
            <a:r>
              <a:rPr lang="en-US" dirty="0" smtClean="0"/>
              <a:t>ROOT (1995-now)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before that PAW (1985-1995)</a:t>
            </a:r>
          </a:p>
          <a:p>
            <a:r>
              <a:rPr lang="en-US" dirty="0"/>
              <a:t>Large project with many developers, </a:t>
            </a:r>
            <a:br>
              <a:rPr lang="en-US" dirty="0"/>
            </a:br>
            <a:r>
              <a:rPr lang="en-US" dirty="0"/>
              <a:t>contributors, workshops</a:t>
            </a:r>
          </a:p>
        </p:txBody>
      </p:sp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4495800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41415" name="AutoShape 7"/>
          <p:cNvSpPr>
            <a:spLocks noChangeArrowheads="1"/>
          </p:cNvSpPr>
          <p:nvPr/>
        </p:nvSpPr>
        <p:spPr bwMode="auto">
          <a:xfrm>
            <a:off x="3505200" y="45720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1413" name="Picture 5" descr="ROOT 2007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236061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NIKHEF </a:t>
            </a:r>
          </a:p>
        </p:txBody>
      </p:sp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Choice of working environment R vs. ROOT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943600"/>
          </a:xfrm>
        </p:spPr>
        <p:txBody>
          <a:bodyPr/>
          <a:lstStyle/>
          <a:p>
            <a:r>
              <a:rPr lang="en-US" sz="1800"/>
              <a:t>ROOT has become </a:t>
            </a:r>
            <a:r>
              <a:rPr lang="en-US" sz="1800" i="1"/>
              <a:t>de facto</a:t>
            </a:r>
            <a:r>
              <a:rPr lang="en-US" sz="1800"/>
              <a:t> HEP standard analysis environment</a:t>
            </a:r>
          </a:p>
          <a:p>
            <a:pPr lvl="1"/>
            <a:r>
              <a:rPr lang="en-US" sz="1400"/>
              <a:t>Available and actively used for analyses in running experiments </a:t>
            </a:r>
            <a:br>
              <a:rPr lang="en-US" sz="1400"/>
            </a:br>
            <a:r>
              <a:rPr lang="en-US" sz="1400"/>
              <a:t>(Tevatron, B factories etc..)</a:t>
            </a:r>
          </a:p>
          <a:p>
            <a:pPr lvl="1"/>
            <a:r>
              <a:rPr lang="en-US" sz="1400"/>
              <a:t>ROOT is integrated LHC experimental software releases</a:t>
            </a:r>
          </a:p>
          <a:p>
            <a:pPr lvl="1"/>
            <a:r>
              <a:rPr lang="en-US" sz="1400"/>
              <a:t>Data format of LHC experiments is (indirectly) based on ROOT </a:t>
            </a:r>
            <a:r>
              <a:rPr lang="en-US" sz="1400">
                <a:sym typeface="Wingdings" pitchFamily="2" charset="2"/>
              </a:rPr>
              <a:t> Several experiments have/are working on summary data format directly usable in ROOT </a:t>
            </a:r>
          </a:p>
          <a:p>
            <a:pPr lvl="1"/>
            <a:r>
              <a:rPr lang="en-US" sz="1400"/>
              <a:t>Ability to handle </a:t>
            </a:r>
            <a:r>
              <a:rPr lang="en-US" sz="1400" i="1"/>
              <a:t>very</a:t>
            </a:r>
            <a:r>
              <a:rPr lang="en-US" sz="1400"/>
              <a:t> large amounts of data</a:t>
            </a:r>
          </a:p>
          <a:p>
            <a:r>
              <a:rPr lang="en-US" sz="1800"/>
              <a:t>ROOT brings together a lot of the ingredients needed for (statistical) data analysis</a:t>
            </a:r>
          </a:p>
          <a:p>
            <a:pPr lvl="1"/>
            <a:r>
              <a:rPr lang="en-US" sz="1400"/>
              <a:t>C++ command line, publication quality graphics </a:t>
            </a:r>
          </a:p>
          <a:p>
            <a:pPr lvl="1"/>
            <a:r>
              <a:rPr lang="en-US" sz="1400"/>
              <a:t>Many standard mathematics, physics classes: Vectors, Matrices, Lorentz Vectors Physics constants…</a:t>
            </a:r>
          </a:p>
          <a:p>
            <a:r>
              <a:rPr lang="en-US" sz="1800"/>
              <a:t>Line between ‘ROOT’ and ‘external’ software not very sharp</a:t>
            </a:r>
          </a:p>
          <a:p>
            <a:pPr lvl="1"/>
            <a:r>
              <a:rPr lang="en-US" sz="1400"/>
              <a:t>Lot of software developed elsewhere, distributed with ROOT (TMVA, RooFit)</a:t>
            </a:r>
          </a:p>
          <a:p>
            <a:pPr lvl="1"/>
            <a:r>
              <a:rPr lang="en-US" sz="1400"/>
              <a:t>Or thin interface layer provided to be able to work with external library (GSL, FFTW)</a:t>
            </a:r>
          </a:p>
          <a:p>
            <a:pPr lvl="1"/>
            <a:r>
              <a:rPr lang="en-US" sz="1400"/>
              <a:t>Still not quite as nice &amp; automated as ‘R’ package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NIKHEF </a:t>
            </a:r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(Statistical) software repositories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334000"/>
          </a:xfrm>
        </p:spPr>
        <p:txBody>
          <a:bodyPr/>
          <a:lstStyle/>
          <a:p>
            <a:r>
              <a:rPr lang="en-US" dirty="0"/>
              <a:t>ROOT functions as moderated repository for statistical &amp; data analysis tools</a:t>
            </a:r>
          </a:p>
          <a:p>
            <a:pPr lvl="1"/>
            <a:r>
              <a:rPr lang="en-US" dirty="0"/>
              <a:t>Examples TMVA, </a:t>
            </a:r>
            <a:r>
              <a:rPr lang="en-US" dirty="0" smtClean="0"/>
              <a:t>RooFit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Several HEP repository initiatives, some contain statistical software </a:t>
            </a:r>
          </a:p>
          <a:p>
            <a:pPr lvl="1"/>
            <a:r>
              <a:rPr lang="en-US" dirty="0"/>
              <a:t>PhyStat.org (</a:t>
            </a:r>
            <a:r>
              <a:rPr lang="en-US" dirty="0" err="1"/>
              <a:t>StatPatternRecognition</a:t>
            </a:r>
            <a:r>
              <a:rPr lang="en-US" dirty="0"/>
              <a:t>, TMVA,LepStats4LHC)</a:t>
            </a:r>
          </a:p>
          <a:p>
            <a:pPr lvl="1"/>
            <a:r>
              <a:rPr lang="en-US" dirty="0" err="1"/>
              <a:t>HepForge</a:t>
            </a:r>
            <a:r>
              <a:rPr lang="en-US" dirty="0"/>
              <a:t> (mostly physics MC generators), </a:t>
            </a:r>
          </a:p>
          <a:p>
            <a:pPr lvl="1"/>
            <a:r>
              <a:rPr lang="en-US" dirty="0" err="1"/>
              <a:t>FreeHep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Excellent summary of non-HEP statistical repositories on Jim </a:t>
            </a:r>
            <a:r>
              <a:rPr lang="en-US" dirty="0" err="1"/>
              <a:t>Linnemans</a:t>
            </a:r>
            <a:r>
              <a:rPr lang="en-US" dirty="0"/>
              <a:t> statistical resources web page</a:t>
            </a:r>
          </a:p>
          <a:p>
            <a:pPr lvl="1"/>
            <a:r>
              <a:rPr lang="en-US" dirty="0"/>
              <a:t>From </a:t>
            </a:r>
            <a:r>
              <a:rPr lang="en-US" dirty="0" err="1"/>
              <a:t>Phystat</a:t>
            </a:r>
            <a:r>
              <a:rPr lang="en-US" dirty="0"/>
              <a:t> 2005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Lucida Sans Typewriter" pitchFamily="49" charset="0"/>
              </a:rPr>
              <a:t>http://www.pa.msu.edu/people/linnemann/stat_resources.html</a:t>
            </a:r>
          </a:p>
          <a:p>
            <a:pPr lvl="1"/>
            <a:endParaRPr lang="en-US" dirty="0">
              <a:solidFill>
                <a:schemeClr val="accent2"/>
              </a:solidFill>
              <a:latin typeface="Lucida Sans Typewrit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this course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this course I aim to follow the ‘HEP workflow’ to organize the discussion of statistics issues</a:t>
            </a:r>
          </a:p>
          <a:p>
            <a:pPr lvl="1"/>
            <a:r>
              <a:rPr lang="en-US" dirty="0" smtClean="0"/>
              <a:t>My experience is that this most intuitive for HEP </a:t>
            </a:r>
            <a:r>
              <a:rPr lang="en-US" dirty="0" err="1" smtClean="0"/>
              <a:t>Phd</a:t>
            </a:r>
            <a:r>
              <a:rPr lang="en-US" dirty="0" smtClean="0"/>
              <a:t> students</a:t>
            </a:r>
          </a:p>
          <a:p>
            <a:r>
              <a:rPr lang="en-US" dirty="0" smtClean="0"/>
              <a:t>HEP Introduction &amp; Basics </a:t>
            </a:r>
          </a:p>
          <a:p>
            <a:pPr lvl="1"/>
            <a:r>
              <a:rPr lang="en-US" dirty="0" smtClean="0"/>
              <a:t>A short overview of HEP </a:t>
            </a:r>
            <a:endParaRPr lang="en-US" dirty="0" smtClean="0"/>
          </a:p>
          <a:p>
            <a:pPr lvl="1"/>
            <a:r>
              <a:rPr lang="en-US" dirty="0" smtClean="0"/>
              <a:t>Distributions, the Central Limit Theorem</a:t>
            </a:r>
          </a:p>
          <a:p>
            <a:r>
              <a:rPr lang="en-US" dirty="0" smtClean="0"/>
              <a:t>Event classification </a:t>
            </a:r>
          </a:p>
          <a:p>
            <a:pPr lvl="1"/>
            <a:r>
              <a:rPr lang="en-US" dirty="0" smtClean="0"/>
              <a:t>Hypothesis testing</a:t>
            </a:r>
          </a:p>
          <a:p>
            <a:pPr lvl="1"/>
            <a:r>
              <a:rPr lang="en-US" dirty="0" smtClean="0"/>
              <a:t>Machine learning</a:t>
            </a:r>
          </a:p>
          <a:p>
            <a:r>
              <a:rPr lang="en-US" dirty="0" smtClean="0"/>
              <a:t>Parameter estimation </a:t>
            </a:r>
          </a:p>
          <a:p>
            <a:pPr lvl="1"/>
            <a:r>
              <a:rPr lang="en-US" dirty="0" smtClean="0"/>
              <a:t>Estimators: Maximum Likelihood and Chi-squared	</a:t>
            </a:r>
          </a:p>
          <a:p>
            <a:pPr lvl="1"/>
            <a:r>
              <a:rPr lang="en-US" dirty="0" smtClean="0"/>
              <a:t>Mathematical tools for model building</a:t>
            </a:r>
          </a:p>
          <a:p>
            <a:pPr lvl="1"/>
            <a:r>
              <a:rPr lang="en-US" dirty="0" smtClean="0"/>
              <a:t>Practical issues arising with minimization</a:t>
            </a:r>
          </a:p>
          <a:p>
            <a:r>
              <a:rPr lang="en-US" dirty="0" smtClean="0"/>
              <a:t>Confidence intervals, limits, significance </a:t>
            </a:r>
          </a:p>
          <a:p>
            <a:pPr lvl="1"/>
            <a:r>
              <a:rPr lang="en-US" dirty="0" smtClean="0"/>
              <a:t>Hypothesis testing (again), </a:t>
            </a:r>
            <a:r>
              <a:rPr lang="en-US" dirty="0" err="1" smtClean="0"/>
              <a:t>Bayes</a:t>
            </a:r>
            <a:r>
              <a:rPr lang="en-US" dirty="0" smtClean="0"/>
              <a:t> Theorem</a:t>
            </a:r>
          </a:p>
          <a:p>
            <a:pPr lvl="1"/>
            <a:r>
              <a:rPr lang="en-US" dirty="0" smtClean="0"/>
              <a:t>Frequentist statistics, Likelihood-based </a:t>
            </a:r>
            <a:r>
              <a:rPr lang="en-US" dirty="0" smtClean="0"/>
              <a:t>intervals</a:t>
            </a:r>
          </a:p>
          <a:p>
            <a:pPr lvl="1"/>
            <a:r>
              <a:rPr lang="en-US" dirty="0" smtClean="0"/>
              <a:t>Likelihood principle and </a:t>
            </a:r>
            <a:r>
              <a:rPr lang="en-US" dirty="0" smtClean="0"/>
              <a:t>conditioning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Discovery, exclusion and </a:t>
            </a:r>
            <a:r>
              <a:rPr lang="en-US" dirty="0" smtClean="0"/>
              <a:t>nuisance parameters </a:t>
            </a:r>
            <a:endParaRPr lang="en-US" dirty="0" smtClean="0"/>
          </a:p>
          <a:p>
            <a:pPr lvl="1"/>
            <a:r>
              <a:rPr lang="en-US" dirty="0" smtClean="0"/>
              <a:t>Formulating discovery and exclusion</a:t>
            </a:r>
            <a:endParaRPr lang="en-US" dirty="0" smtClean="0"/>
          </a:p>
          <a:p>
            <a:pPr lvl="1"/>
            <a:r>
              <a:rPr lang="en-US" dirty="0" smtClean="0"/>
              <a:t>Systematic </a:t>
            </a:r>
            <a:r>
              <a:rPr lang="en-US" dirty="0" smtClean="0"/>
              <a:t>uncertainties as nuisance parameters</a:t>
            </a:r>
          </a:p>
          <a:p>
            <a:pPr lvl="1"/>
            <a:r>
              <a:rPr lang="en-US" dirty="0" smtClean="0"/>
              <a:t>Treatment of nuisance parameters in statistical inference</a:t>
            </a:r>
          </a:p>
          <a:p>
            <a:pPr lvl="1"/>
            <a:endParaRPr lang="en-US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2209800" y="2819400"/>
            <a:ext cx="4500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Basic Statistics</a:t>
            </a:r>
            <a:endParaRPr lang="en-US" dirty="0"/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2667000" y="3584575"/>
            <a:ext cx="4800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Verdana" pitchFamily="34" charset="0"/>
              <a:buChar char="—"/>
            </a:pPr>
            <a:r>
              <a:rPr lang="en-US" sz="1400" dirty="0"/>
              <a:t> Mean, Variance, Standard Deviation</a:t>
            </a:r>
          </a:p>
          <a:p>
            <a:pPr>
              <a:buFont typeface="Verdana" pitchFamily="34" charset="0"/>
              <a:buChar char="—"/>
            </a:pPr>
            <a:r>
              <a:rPr lang="en-US" sz="1400" dirty="0"/>
              <a:t> Gaussian Standard Deviation </a:t>
            </a:r>
          </a:p>
          <a:p>
            <a:pPr>
              <a:buFont typeface="Verdana" pitchFamily="34" charset="0"/>
              <a:buChar char="—"/>
            </a:pPr>
            <a:r>
              <a:rPr lang="en-US" sz="1400" dirty="0"/>
              <a:t> Covariance, correlations</a:t>
            </a:r>
          </a:p>
          <a:p>
            <a:pPr>
              <a:buFont typeface="Verdana" pitchFamily="34" charset="0"/>
              <a:buChar char="—"/>
            </a:pPr>
            <a:r>
              <a:rPr lang="en-US" sz="1400" dirty="0"/>
              <a:t> Basic distributions – Binomial, Poisson, Gaussian</a:t>
            </a:r>
          </a:p>
          <a:p>
            <a:pPr>
              <a:buFont typeface="Verdana" pitchFamily="34" charset="0"/>
              <a:buChar char="—"/>
            </a:pPr>
            <a:r>
              <a:rPr lang="en-US" sz="1400" dirty="0"/>
              <a:t> Central Limit Theorem</a:t>
            </a:r>
          </a:p>
          <a:p>
            <a:pPr>
              <a:buFont typeface="Verdana" pitchFamily="34" charset="0"/>
              <a:buChar char="—"/>
            </a:pPr>
            <a:r>
              <a:rPr lang="en-US" sz="1400" dirty="0"/>
              <a:t> Error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49229" name="Rectangle 13"/>
          <p:cNvSpPr>
            <a:spLocks noChangeArrowheads="1"/>
          </p:cNvSpPr>
          <p:nvPr/>
        </p:nvSpPr>
        <p:spPr bwMode="auto">
          <a:xfrm>
            <a:off x="1447800" y="4572000"/>
            <a:ext cx="18288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28" name="Rectangle 12"/>
          <p:cNvSpPr>
            <a:spLocks noChangeArrowheads="1"/>
          </p:cNvSpPr>
          <p:nvPr/>
        </p:nvSpPr>
        <p:spPr bwMode="auto">
          <a:xfrm>
            <a:off x="1447800" y="2667000"/>
            <a:ext cx="18288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Describing your data – the Average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r>
              <a:rPr lang="en-US"/>
              <a:t>Given a set of </a:t>
            </a:r>
            <a:r>
              <a:rPr lang="en-US" i="1">
                <a:solidFill>
                  <a:srgbClr val="FF7A01"/>
                </a:solidFill>
              </a:rPr>
              <a:t>unbinned</a:t>
            </a:r>
            <a:r>
              <a:rPr lang="en-US"/>
              <a:t> data (measurements)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   </a:t>
            </a:r>
            <a:r>
              <a:rPr lang="en-US" b="1"/>
              <a:t>{ x</a:t>
            </a:r>
            <a:r>
              <a:rPr lang="en-US" b="1" baseline="-25000"/>
              <a:t>1</a:t>
            </a:r>
            <a:r>
              <a:rPr lang="en-US" b="1"/>
              <a:t>, x</a:t>
            </a:r>
            <a:r>
              <a:rPr lang="en-US" b="1" baseline="-25000"/>
              <a:t>2</a:t>
            </a:r>
            <a:r>
              <a:rPr lang="en-US" b="1"/>
              <a:t>, …, x</a:t>
            </a:r>
            <a:r>
              <a:rPr lang="en-US" b="1" baseline="-25000"/>
              <a:t>N</a:t>
            </a:r>
            <a:r>
              <a:rPr lang="en-US" b="1"/>
              <a:t>}</a:t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/>
              <a:t>then the mean value of x is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endParaRPr lang="en-US"/>
          </a:p>
          <a:p>
            <a:r>
              <a:rPr lang="en-US"/>
              <a:t>For </a:t>
            </a:r>
            <a:r>
              <a:rPr lang="en-US" i="1">
                <a:solidFill>
                  <a:srgbClr val="FF7A01"/>
                </a:solidFill>
              </a:rPr>
              <a:t>binned</a:t>
            </a:r>
            <a:r>
              <a:rPr lang="en-US"/>
              <a:t> data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lvl="1"/>
            <a:r>
              <a:rPr lang="en-US"/>
              <a:t>where n</a:t>
            </a:r>
            <a:r>
              <a:rPr lang="en-US" baseline="-25000"/>
              <a:t>i</a:t>
            </a:r>
            <a:r>
              <a:rPr lang="en-US"/>
              <a:t> is bin count and x</a:t>
            </a:r>
            <a:r>
              <a:rPr lang="en-US" baseline="-25000"/>
              <a:t>i</a:t>
            </a:r>
            <a:r>
              <a:rPr lang="en-US"/>
              <a:t> is bin center</a:t>
            </a:r>
          </a:p>
          <a:p>
            <a:pPr lvl="1"/>
            <a:r>
              <a:rPr lang="en-US"/>
              <a:t>Unbinned average more accurate due to rounding</a:t>
            </a:r>
          </a:p>
        </p:txBody>
      </p:sp>
      <p:graphicFrame>
        <p:nvGraphicFramePr>
          <p:cNvPr id="649220" name="Object 4"/>
          <p:cNvGraphicFramePr>
            <a:graphicFrameLocks noChangeAspect="1"/>
          </p:cNvGraphicFramePr>
          <p:nvPr/>
        </p:nvGraphicFramePr>
        <p:xfrm>
          <a:off x="1600200" y="2751138"/>
          <a:ext cx="1600200" cy="906462"/>
        </p:xfrm>
        <a:graphic>
          <a:graphicData uri="http://schemas.openxmlformats.org/presentationml/2006/ole">
            <p:oleObj spid="_x0000_s649220" name="Equation" r:id="rId3" imgW="761760" imgH="431640" progId="Equation.3">
              <p:embed/>
            </p:oleObj>
          </a:graphicData>
        </a:graphic>
      </p:graphicFrame>
      <p:graphicFrame>
        <p:nvGraphicFramePr>
          <p:cNvPr id="649221" name="Object 5"/>
          <p:cNvGraphicFramePr>
            <a:graphicFrameLocks noChangeAspect="1"/>
          </p:cNvGraphicFramePr>
          <p:nvPr/>
        </p:nvGraphicFramePr>
        <p:xfrm>
          <a:off x="1524000" y="4648200"/>
          <a:ext cx="1814513" cy="906463"/>
        </p:xfrm>
        <a:graphic>
          <a:graphicData uri="http://schemas.openxmlformats.org/presentationml/2006/ole">
            <p:oleObj spid="_x0000_s649221" name="Equation" r:id="rId4" imgW="863280" imgH="431640" progId="Equation.3">
              <p:embed/>
            </p:oleObj>
          </a:graphicData>
        </a:graphic>
      </p:graphicFrame>
      <p:pic>
        <p:nvPicPr>
          <p:cNvPr id="649222" name="Picture 6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505200"/>
            <a:ext cx="2038350" cy="1914525"/>
          </a:xfrm>
          <a:prstGeom prst="rect">
            <a:avLst/>
          </a:prstGeom>
          <a:noFill/>
        </p:spPr>
      </p:pic>
      <p:sp>
        <p:nvSpPr>
          <p:cNvPr id="649223" name="Line 7"/>
          <p:cNvSpPr>
            <a:spLocks noChangeShapeType="1"/>
          </p:cNvSpPr>
          <p:nvPr/>
        </p:nvSpPr>
        <p:spPr bwMode="auto">
          <a:xfrm flipH="1" flipV="1">
            <a:off x="6705600" y="4495800"/>
            <a:ext cx="0" cy="762000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4" name="Line 8"/>
          <p:cNvSpPr>
            <a:spLocks noChangeShapeType="1"/>
          </p:cNvSpPr>
          <p:nvPr/>
        </p:nvSpPr>
        <p:spPr bwMode="auto">
          <a:xfrm rot="10800000" flipH="1">
            <a:off x="6248400" y="5410200"/>
            <a:ext cx="457200" cy="0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5" name="Text Box 9"/>
          <p:cNvSpPr txBox="1">
            <a:spLocks noChangeArrowheads="1"/>
          </p:cNvSpPr>
          <p:nvPr/>
        </p:nvSpPr>
        <p:spPr bwMode="auto">
          <a:xfrm>
            <a:off x="6286500" y="5384800"/>
            <a:ext cx="36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7A01"/>
                </a:solidFill>
              </a:rPr>
              <a:t>x</a:t>
            </a:r>
            <a:r>
              <a:rPr lang="en-US" b="1" i="1" baseline="-25000">
                <a:solidFill>
                  <a:srgbClr val="FF7A01"/>
                </a:solidFill>
              </a:rPr>
              <a:t>i</a:t>
            </a:r>
          </a:p>
        </p:txBody>
      </p:sp>
      <p:sp>
        <p:nvSpPr>
          <p:cNvPr id="649227" name="Text Box 11"/>
          <p:cNvSpPr txBox="1">
            <a:spLocks noChangeArrowheads="1"/>
          </p:cNvSpPr>
          <p:nvPr/>
        </p:nvSpPr>
        <p:spPr bwMode="auto">
          <a:xfrm>
            <a:off x="6324600" y="4648200"/>
            <a:ext cx="37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7A01"/>
                </a:solidFill>
              </a:rPr>
              <a:t>n</a:t>
            </a:r>
            <a:r>
              <a:rPr lang="en-US" b="1" i="1" baseline="-25000">
                <a:solidFill>
                  <a:srgbClr val="FF7A01"/>
                </a:solidFill>
              </a:rPr>
              <a:t>i</a:t>
            </a:r>
          </a:p>
        </p:txBody>
      </p:sp>
      <p:sp>
        <p:nvSpPr>
          <p:cNvPr id="649230" name="Line 14"/>
          <p:cNvSpPr>
            <a:spLocks noChangeShapeType="1"/>
          </p:cNvSpPr>
          <p:nvPr/>
        </p:nvSpPr>
        <p:spPr bwMode="auto">
          <a:xfrm>
            <a:off x="6248400" y="46482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6080125" y="4387850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649233" name="Line 17"/>
          <p:cNvSpPr>
            <a:spLocks noChangeShapeType="1"/>
          </p:cNvSpPr>
          <p:nvPr/>
        </p:nvSpPr>
        <p:spPr bwMode="auto">
          <a:xfrm>
            <a:off x="6172200" y="4495800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3962400" y="5562600"/>
            <a:ext cx="28956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1371600" y="4648200"/>
            <a:ext cx="3429000" cy="533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0247" name="Rectangle 7"/>
          <p:cNvSpPr>
            <a:spLocks noChangeArrowheads="1"/>
          </p:cNvSpPr>
          <p:nvPr/>
        </p:nvSpPr>
        <p:spPr bwMode="auto">
          <a:xfrm>
            <a:off x="1371600" y="1981200"/>
            <a:ext cx="3505200" cy="762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Describing your data – Spread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rgbClr val="FF7A01"/>
                </a:solidFill>
              </a:rPr>
              <a:t>Variance V(x)</a:t>
            </a:r>
            <a:r>
              <a:rPr lang="en-US"/>
              <a:t> of x expresses how much </a:t>
            </a:r>
            <a:r>
              <a:rPr lang="en-US" b="1" i="1"/>
              <a:t>x</a:t>
            </a:r>
            <a:r>
              <a:rPr lang="en-US"/>
              <a:t> is liable to vary from its mean value </a:t>
            </a:r>
            <a:r>
              <a:rPr lang="en-US" b="1" i="1"/>
              <a:t>x</a:t>
            </a:r>
            <a:br>
              <a:rPr lang="en-US" b="1" i="1"/>
            </a:br>
            <a:endParaRPr lang="en-US" b="1" i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 i="1">
                <a:solidFill>
                  <a:srgbClr val="FF7A01"/>
                </a:solidFill>
              </a:rPr>
              <a:t>Standard deviation</a:t>
            </a:r>
          </a:p>
          <a:p>
            <a:endParaRPr lang="en-US"/>
          </a:p>
        </p:txBody>
      </p:sp>
      <p:graphicFrame>
        <p:nvGraphicFramePr>
          <p:cNvPr id="650244" name="Object 4"/>
          <p:cNvGraphicFramePr>
            <a:graphicFrameLocks noChangeAspect="1"/>
          </p:cNvGraphicFramePr>
          <p:nvPr/>
        </p:nvGraphicFramePr>
        <p:xfrm>
          <a:off x="1476375" y="1958975"/>
          <a:ext cx="5305425" cy="3222625"/>
        </p:xfrm>
        <a:graphic>
          <a:graphicData uri="http://schemas.openxmlformats.org/presentationml/2006/ole">
            <p:oleObj spid="_x0000_s650244" name="Equation" r:id="rId3" imgW="2717640" imgH="1650960" progId="Equation.3">
              <p:embed/>
            </p:oleObj>
          </a:graphicData>
        </a:graphic>
      </p:graphicFrame>
      <p:graphicFrame>
        <p:nvGraphicFramePr>
          <p:cNvPr id="650245" name="Object 5"/>
          <p:cNvGraphicFramePr>
            <a:graphicFrameLocks noChangeAspect="1"/>
          </p:cNvGraphicFramePr>
          <p:nvPr/>
        </p:nvGraphicFramePr>
        <p:xfrm>
          <a:off x="4038600" y="5562600"/>
          <a:ext cx="2692400" cy="576263"/>
        </p:xfrm>
        <a:graphic>
          <a:graphicData uri="http://schemas.openxmlformats.org/presentationml/2006/ole">
            <p:oleObj spid="_x0000_s650245" name="Equation" r:id="rId4" imgW="1422360" imgH="304560" progId="Equation.3">
              <p:embed/>
            </p:oleObj>
          </a:graphicData>
        </a:graphic>
      </p:graphicFrame>
      <p:sp>
        <p:nvSpPr>
          <p:cNvPr id="650246" name="Line 6"/>
          <p:cNvSpPr>
            <a:spLocks noChangeShapeType="1"/>
          </p:cNvSpPr>
          <p:nvPr/>
        </p:nvSpPr>
        <p:spPr bwMode="auto">
          <a:xfrm>
            <a:off x="4433888" y="1371600"/>
            <a:ext cx="1381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51295" name="Rectangle 31"/>
          <p:cNvSpPr>
            <a:spLocks noChangeArrowheads="1"/>
          </p:cNvSpPr>
          <p:nvPr/>
        </p:nvSpPr>
        <p:spPr bwMode="auto">
          <a:xfrm>
            <a:off x="4876800" y="2743200"/>
            <a:ext cx="3276600" cy="339725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1292" name="Rectangle 28"/>
          <p:cNvSpPr>
            <a:spLocks noChangeArrowheads="1"/>
          </p:cNvSpPr>
          <p:nvPr/>
        </p:nvSpPr>
        <p:spPr bwMode="auto">
          <a:xfrm>
            <a:off x="1143000" y="2743200"/>
            <a:ext cx="3200400" cy="3397250"/>
          </a:xfrm>
          <a:prstGeom prst="rect">
            <a:avLst/>
          </a:prstGeom>
          <a:solidFill>
            <a:srgbClr val="FFFF99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definitions of the Standard Deviation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990600"/>
          </a:xfrm>
        </p:spPr>
        <p:txBody>
          <a:bodyPr/>
          <a:lstStyle/>
          <a:p>
            <a:r>
              <a:rPr lang="en-US"/>
              <a:t>Presumably our data was taken from a parent distributions which has mean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 and S.F. </a:t>
            </a:r>
            <a:r>
              <a:rPr lang="en-US">
                <a:latin typeface="Symbol" pitchFamily="18" charset="2"/>
              </a:rPr>
              <a:t>s</a:t>
            </a:r>
          </a:p>
          <a:p>
            <a:endParaRPr lang="en-US">
              <a:latin typeface="Symbol" pitchFamily="18" charset="2"/>
            </a:endParaRPr>
          </a:p>
          <a:p>
            <a:endParaRPr lang="en-US">
              <a:latin typeface="Symbol" pitchFamily="18" charset="2"/>
            </a:endParaRPr>
          </a:p>
          <a:p>
            <a:endParaRPr lang="en-US">
              <a:latin typeface="Symbol" pitchFamily="18" charset="2"/>
            </a:endParaRPr>
          </a:p>
        </p:txBody>
      </p:sp>
      <p:graphicFrame>
        <p:nvGraphicFramePr>
          <p:cNvPr id="651268" name="Object 4"/>
          <p:cNvGraphicFramePr>
            <a:graphicFrameLocks noChangeAspect="1"/>
          </p:cNvGraphicFramePr>
          <p:nvPr/>
        </p:nvGraphicFramePr>
        <p:xfrm>
          <a:off x="1365250" y="914400"/>
          <a:ext cx="2500313" cy="889000"/>
        </p:xfrm>
        <a:graphic>
          <a:graphicData uri="http://schemas.openxmlformats.org/presentationml/2006/ole">
            <p:oleObj spid="_x0000_s651268" name="Equation" r:id="rId3" imgW="1320480" imgH="469800" progId="Equation.3">
              <p:embed/>
            </p:oleObj>
          </a:graphicData>
        </a:graphic>
      </p:graphicFrame>
      <p:sp>
        <p:nvSpPr>
          <p:cNvPr id="651269" name="Text Box 5"/>
          <p:cNvSpPr txBox="1">
            <a:spLocks noChangeArrowheads="1"/>
          </p:cNvSpPr>
          <p:nvPr/>
        </p:nvSpPr>
        <p:spPr bwMode="auto">
          <a:xfrm>
            <a:off x="3962400" y="1112838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is the S.D. of the </a:t>
            </a:r>
            <a:r>
              <a:rPr lang="en-US" sz="2000" b="1" i="1"/>
              <a:t>data sample</a:t>
            </a:r>
          </a:p>
        </p:txBody>
      </p:sp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1503363" y="5194300"/>
            <a:ext cx="262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 – mean of our sample</a:t>
            </a:r>
          </a:p>
        </p:txBody>
      </p:sp>
      <p:sp>
        <p:nvSpPr>
          <p:cNvPr id="651271" name="Text Box 7"/>
          <p:cNvSpPr txBox="1">
            <a:spLocks noChangeArrowheads="1"/>
          </p:cNvSpPr>
          <p:nvPr/>
        </p:nvSpPr>
        <p:spPr bwMode="auto">
          <a:xfrm>
            <a:off x="5249863" y="5187950"/>
            <a:ext cx="299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chemeClr val="tx1"/>
                </a:solidFill>
              </a:rPr>
              <a:t> – mean of our parent dist</a:t>
            </a:r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5264150" y="5575300"/>
            <a:ext cx="2878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FF7A01"/>
                </a:solidFill>
              </a:rPr>
              <a:t> – S.D. of our parent dist</a:t>
            </a:r>
          </a:p>
        </p:txBody>
      </p:sp>
      <p:sp>
        <p:nvSpPr>
          <p:cNvPr id="651273" name="Text Box 9"/>
          <p:cNvSpPr txBox="1">
            <a:spLocks noChangeArrowheads="1"/>
          </p:cNvSpPr>
          <p:nvPr/>
        </p:nvSpPr>
        <p:spPr bwMode="auto">
          <a:xfrm>
            <a:off x="1501775" y="5575300"/>
            <a:ext cx="250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FF7A01"/>
                </a:solidFill>
              </a:rPr>
              <a:t> – S.D. of our sample</a:t>
            </a:r>
          </a:p>
        </p:txBody>
      </p:sp>
      <p:sp>
        <p:nvSpPr>
          <p:cNvPr id="651274" name="AutoShape 10"/>
          <p:cNvSpPr>
            <a:spLocks noChangeArrowheads="1"/>
          </p:cNvSpPr>
          <p:nvPr/>
        </p:nvSpPr>
        <p:spPr bwMode="auto">
          <a:xfrm>
            <a:off x="4419600" y="5661025"/>
            <a:ext cx="457200" cy="206375"/>
          </a:xfrm>
          <a:prstGeom prst="leftRightArrow">
            <a:avLst>
              <a:gd name="adj1" fmla="val 50000"/>
              <a:gd name="adj2" fmla="val 44308"/>
            </a:avLst>
          </a:prstGeom>
          <a:solidFill>
            <a:srgbClr val="FF7A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1275" name="Text Box 11"/>
          <p:cNvSpPr txBox="1">
            <a:spLocks noChangeArrowheads="1"/>
          </p:cNvSpPr>
          <p:nvPr/>
        </p:nvSpPr>
        <p:spPr bwMode="auto">
          <a:xfrm>
            <a:off x="2895600" y="6216650"/>
            <a:ext cx="359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Beware Notational Confusion!</a:t>
            </a:r>
          </a:p>
        </p:txBody>
      </p:sp>
      <p:sp>
        <p:nvSpPr>
          <p:cNvPr id="651278" name="Line 14"/>
          <p:cNvSpPr>
            <a:spLocks noChangeShapeType="1"/>
          </p:cNvSpPr>
          <p:nvPr/>
        </p:nvSpPr>
        <p:spPr bwMode="auto">
          <a:xfrm>
            <a:off x="1579563" y="5246688"/>
            <a:ext cx="96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51280" name="Picture 16" descr="gaus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5"/>
          <a:stretch>
            <a:fillRect/>
          </a:stretch>
        </p:blipFill>
        <p:spPr bwMode="auto">
          <a:xfrm>
            <a:off x="5089525" y="3392488"/>
            <a:ext cx="2759075" cy="1741487"/>
          </a:xfrm>
          <a:prstGeom prst="rect">
            <a:avLst/>
          </a:prstGeom>
          <a:noFill/>
        </p:spPr>
      </p:pic>
      <p:pic>
        <p:nvPicPr>
          <p:cNvPr id="651281" name="Picture 17" descr="gauss_da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316288"/>
            <a:ext cx="2895600" cy="1833562"/>
          </a:xfrm>
          <a:prstGeom prst="rect">
            <a:avLst/>
          </a:prstGeom>
          <a:noFill/>
        </p:spPr>
      </p:pic>
      <p:sp>
        <p:nvSpPr>
          <p:cNvPr id="651282" name="Line 18"/>
          <p:cNvSpPr>
            <a:spLocks noChangeShapeType="1"/>
          </p:cNvSpPr>
          <p:nvPr/>
        </p:nvSpPr>
        <p:spPr bwMode="auto">
          <a:xfrm>
            <a:off x="2635250" y="4230688"/>
            <a:ext cx="0" cy="739775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1283" name="Line 19"/>
          <p:cNvSpPr>
            <a:spLocks noChangeShapeType="1"/>
          </p:cNvSpPr>
          <p:nvPr/>
        </p:nvSpPr>
        <p:spPr bwMode="auto">
          <a:xfrm>
            <a:off x="6346825" y="4229100"/>
            <a:ext cx="11113" cy="708025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1284" name="Line 20"/>
          <p:cNvSpPr>
            <a:spLocks noChangeShapeType="1"/>
          </p:cNvSpPr>
          <p:nvPr/>
        </p:nvSpPr>
        <p:spPr bwMode="auto">
          <a:xfrm>
            <a:off x="2286000" y="4230688"/>
            <a:ext cx="685800" cy="0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1285" name="Line 21"/>
          <p:cNvSpPr>
            <a:spLocks noChangeShapeType="1"/>
          </p:cNvSpPr>
          <p:nvPr/>
        </p:nvSpPr>
        <p:spPr bwMode="auto">
          <a:xfrm>
            <a:off x="5943600" y="4230688"/>
            <a:ext cx="838200" cy="0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1286" name="Text Box 22"/>
          <p:cNvSpPr txBox="1">
            <a:spLocks noChangeArrowheads="1"/>
          </p:cNvSpPr>
          <p:nvPr/>
        </p:nvSpPr>
        <p:spPr bwMode="auto">
          <a:xfrm>
            <a:off x="2651125" y="4516438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</a:rPr>
              <a:t>x</a:t>
            </a:r>
          </a:p>
        </p:txBody>
      </p:sp>
      <p:sp>
        <p:nvSpPr>
          <p:cNvPr id="651287" name="Text Box 23"/>
          <p:cNvSpPr txBox="1">
            <a:spLocks noChangeArrowheads="1"/>
          </p:cNvSpPr>
          <p:nvPr/>
        </p:nvSpPr>
        <p:spPr bwMode="auto">
          <a:xfrm>
            <a:off x="2514600" y="3900488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651288" name="Text Box 24"/>
          <p:cNvSpPr txBox="1">
            <a:spLocks noChangeArrowheads="1"/>
          </p:cNvSpPr>
          <p:nvPr/>
        </p:nvSpPr>
        <p:spPr bwMode="auto">
          <a:xfrm>
            <a:off x="6173788" y="3900488"/>
            <a:ext cx="306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651289" name="Text Box 25"/>
          <p:cNvSpPr txBox="1">
            <a:spLocks noChangeArrowheads="1"/>
          </p:cNvSpPr>
          <p:nvPr/>
        </p:nvSpPr>
        <p:spPr bwMode="auto">
          <a:xfrm>
            <a:off x="6402388" y="4510088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51293" name="Text Box 29"/>
          <p:cNvSpPr txBox="1">
            <a:spLocks noChangeArrowheads="1"/>
          </p:cNvSpPr>
          <p:nvPr/>
        </p:nvSpPr>
        <p:spPr bwMode="auto">
          <a:xfrm>
            <a:off x="1981200" y="2971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Data Sample</a:t>
            </a:r>
          </a:p>
        </p:txBody>
      </p:sp>
      <p:sp>
        <p:nvSpPr>
          <p:cNvPr id="651294" name="Text Box 30"/>
          <p:cNvSpPr txBox="1">
            <a:spLocks noChangeArrowheads="1"/>
          </p:cNvSpPr>
          <p:nvPr/>
        </p:nvSpPr>
        <p:spPr bwMode="auto">
          <a:xfrm>
            <a:off x="4838700" y="2835275"/>
            <a:ext cx="34020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Parent Distribution</a:t>
            </a:r>
            <a:br>
              <a:rPr lang="en-US" sz="1400" b="1"/>
            </a:br>
            <a:r>
              <a:rPr lang="en-US" sz="1200" b="1"/>
              <a:t>(from which data sample was drawn)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819233" name="Rectangle 33"/>
          <p:cNvSpPr>
            <a:spLocks noChangeArrowheads="1"/>
          </p:cNvSpPr>
          <p:nvPr/>
        </p:nvSpPr>
        <p:spPr bwMode="auto">
          <a:xfrm>
            <a:off x="1143000" y="5486400"/>
            <a:ext cx="5029200" cy="990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definitions of the Standard Deviation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562600"/>
          </a:xfrm>
        </p:spPr>
        <p:txBody>
          <a:bodyPr/>
          <a:lstStyle/>
          <a:p>
            <a:r>
              <a:rPr lang="en-US" sz="1800" dirty="0"/>
              <a:t>Which definition of 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dirty="0"/>
              <a:t> you use, </a:t>
            </a:r>
            <a:r>
              <a:rPr lang="en-US" sz="1800" dirty="0" err="1">
                <a:latin typeface="Symbol" pitchFamily="18" charset="2"/>
              </a:rPr>
              <a:t>s</a:t>
            </a:r>
            <a:r>
              <a:rPr lang="en-US" sz="1800" baseline="-25000" dirty="0" err="1"/>
              <a:t>data</a:t>
            </a:r>
            <a:r>
              <a:rPr lang="en-US" sz="1800" dirty="0"/>
              <a:t> or </a:t>
            </a:r>
            <a:r>
              <a:rPr lang="en-US" sz="1800" dirty="0" err="1">
                <a:latin typeface="Symbol" pitchFamily="18" charset="2"/>
              </a:rPr>
              <a:t>s</a:t>
            </a:r>
            <a:r>
              <a:rPr lang="en-US" sz="1800" baseline="-25000" dirty="0" err="1"/>
              <a:t>parent</a:t>
            </a:r>
            <a:r>
              <a:rPr lang="en-US" sz="1800" dirty="0"/>
              <a:t>,  is matter of preference, but be clear which one you mean!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In addition, you can get an </a:t>
            </a:r>
            <a:r>
              <a:rPr lang="en-US" sz="1800" dirty="0">
                <a:solidFill>
                  <a:srgbClr val="FF7A01"/>
                </a:solidFill>
              </a:rPr>
              <a:t>unbiased estimate of </a:t>
            </a:r>
            <a:r>
              <a:rPr lang="en-US" sz="1800" b="1" i="1" dirty="0" err="1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 sz="1800" b="1" i="1" baseline="-25000" dirty="0" err="1">
                <a:solidFill>
                  <a:srgbClr val="FF7A01"/>
                </a:solidFill>
              </a:rPr>
              <a:t>parent</a:t>
            </a:r>
            <a:r>
              <a:rPr lang="en-US" sz="1800" dirty="0"/>
              <a:t> from a given data sample using </a:t>
            </a:r>
          </a:p>
        </p:txBody>
      </p:sp>
      <p:graphicFrame>
        <p:nvGraphicFramePr>
          <p:cNvPr id="819212" name="Object 12"/>
          <p:cNvGraphicFramePr>
            <a:graphicFrameLocks noChangeAspect="1"/>
          </p:cNvGraphicFramePr>
          <p:nvPr/>
        </p:nvGraphicFramePr>
        <p:xfrm>
          <a:off x="1143000" y="5562600"/>
          <a:ext cx="4929188" cy="889000"/>
        </p:xfrm>
        <a:graphic>
          <a:graphicData uri="http://schemas.openxmlformats.org/presentationml/2006/ole">
            <p:oleObj spid="_x0000_s819212" name="Equation" r:id="rId3" imgW="2603160" imgH="469800" progId="Equation.3">
              <p:embed/>
            </p:oleObj>
          </a:graphicData>
        </a:graphic>
      </p:graphicFrame>
      <p:pic>
        <p:nvPicPr>
          <p:cNvPr id="819218" name="Picture 18" descr="gauss"/>
          <p:cNvPicPr>
            <a:picLocks noChangeAspect="1" noChangeArrowheads="1"/>
          </p:cNvPicPr>
          <p:nvPr/>
        </p:nvPicPr>
        <p:blipFill>
          <a:blip r:embed="rId4" cstate="print"/>
          <a:srcRect t="6955"/>
          <a:stretch>
            <a:fillRect/>
          </a:stretch>
        </p:blipFill>
        <p:spPr bwMode="auto">
          <a:xfrm>
            <a:off x="5165725" y="2586038"/>
            <a:ext cx="2759075" cy="1741487"/>
          </a:xfrm>
          <a:prstGeom prst="rect">
            <a:avLst/>
          </a:prstGeom>
          <a:noFill/>
        </p:spPr>
      </p:pic>
      <p:pic>
        <p:nvPicPr>
          <p:cNvPr id="819219" name="Picture 19" descr="gauss_d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09838"/>
            <a:ext cx="2895600" cy="1833562"/>
          </a:xfrm>
          <a:prstGeom prst="rect">
            <a:avLst/>
          </a:prstGeom>
          <a:noFill/>
        </p:spPr>
      </p:pic>
      <p:sp>
        <p:nvSpPr>
          <p:cNvPr id="819220" name="Line 20"/>
          <p:cNvSpPr>
            <a:spLocks noChangeShapeType="1"/>
          </p:cNvSpPr>
          <p:nvPr/>
        </p:nvSpPr>
        <p:spPr bwMode="auto">
          <a:xfrm>
            <a:off x="2711450" y="3424238"/>
            <a:ext cx="0" cy="739775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21" name="Line 21"/>
          <p:cNvSpPr>
            <a:spLocks noChangeShapeType="1"/>
          </p:cNvSpPr>
          <p:nvPr/>
        </p:nvSpPr>
        <p:spPr bwMode="auto">
          <a:xfrm>
            <a:off x="6423025" y="3422650"/>
            <a:ext cx="11113" cy="708025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22" name="Line 22"/>
          <p:cNvSpPr>
            <a:spLocks noChangeShapeType="1"/>
          </p:cNvSpPr>
          <p:nvPr/>
        </p:nvSpPr>
        <p:spPr bwMode="auto">
          <a:xfrm>
            <a:off x="2362200" y="3424238"/>
            <a:ext cx="685800" cy="0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23" name="Line 23"/>
          <p:cNvSpPr>
            <a:spLocks noChangeShapeType="1"/>
          </p:cNvSpPr>
          <p:nvPr/>
        </p:nvSpPr>
        <p:spPr bwMode="auto">
          <a:xfrm>
            <a:off x="6019800" y="3424238"/>
            <a:ext cx="838200" cy="0"/>
          </a:xfrm>
          <a:prstGeom prst="line">
            <a:avLst/>
          </a:prstGeom>
          <a:noFill/>
          <a:ln w="25400">
            <a:solidFill>
              <a:srgbClr val="FF7A0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24" name="Text Box 24"/>
          <p:cNvSpPr txBox="1">
            <a:spLocks noChangeArrowheads="1"/>
          </p:cNvSpPr>
          <p:nvPr/>
        </p:nvSpPr>
        <p:spPr bwMode="auto">
          <a:xfrm>
            <a:off x="2727325" y="3709988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</a:rPr>
              <a:t>x</a:t>
            </a:r>
          </a:p>
        </p:txBody>
      </p:sp>
      <p:sp>
        <p:nvSpPr>
          <p:cNvPr id="819225" name="Text Box 25"/>
          <p:cNvSpPr txBox="1">
            <a:spLocks noChangeArrowheads="1"/>
          </p:cNvSpPr>
          <p:nvPr/>
        </p:nvSpPr>
        <p:spPr bwMode="auto">
          <a:xfrm>
            <a:off x="2438400" y="30480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 b="1" baseline="-25000">
                <a:solidFill>
                  <a:srgbClr val="FF7A01"/>
                </a:solidFill>
              </a:rPr>
              <a:t>data</a:t>
            </a:r>
          </a:p>
        </p:txBody>
      </p:sp>
      <p:sp>
        <p:nvSpPr>
          <p:cNvPr id="819226" name="Text Box 26"/>
          <p:cNvSpPr txBox="1">
            <a:spLocks noChangeArrowheads="1"/>
          </p:cNvSpPr>
          <p:nvPr/>
        </p:nvSpPr>
        <p:spPr bwMode="auto">
          <a:xfrm>
            <a:off x="6096000" y="3048000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 b="1" baseline="-25000">
                <a:solidFill>
                  <a:srgbClr val="FF7A01"/>
                </a:solidFill>
              </a:rPr>
              <a:t>parent</a:t>
            </a:r>
          </a:p>
        </p:txBody>
      </p:sp>
      <p:sp>
        <p:nvSpPr>
          <p:cNvPr id="819227" name="Text Box 27"/>
          <p:cNvSpPr txBox="1">
            <a:spLocks noChangeArrowheads="1"/>
          </p:cNvSpPr>
          <p:nvPr/>
        </p:nvSpPr>
        <p:spPr bwMode="auto">
          <a:xfrm>
            <a:off x="6478588" y="3703638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A01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819228" name="Text Box 28"/>
          <p:cNvSpPr txBox="1">
            <a:spLocks noChangeArrowheads="1"/>
          </p:cNvSpPr>
          <p:nvPr/>
        </p:nvSpPr>
        <p:spPr bwMode="auto">
          <a:xfrm>
            <a:off x="2133600" y="2133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Data Sample</a:t>
            </a:r>
          </a:p>
        </p:txBody>
      </p:sp>
      <p:sp>
        <p:nvSpPr>
          <p:cNvPr id="819229" name="Text Box 29"/>
          <p:cNvSpPr txBox="1">
            <a:spLocks noChangeArrowheads="1"/>
          </p:cNvSpPr>
          <p:nvPr/>
        </p:nvSpPr>
        <p:spPr bwMode="auto">
          <a:xfrm>
            <a:off x="4724400" y="1997075"/>
            <a:ext cx="393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Parent Distribution</a:t>
            </a:r>
            <a:br>
              <a:rPr lang="en-US" sz="1400" b="1"/>
            </a:br>
            <a:r>
              <a:rPr lang="en-US" sz="1400" b="1"/>
              <a:t>(from which data sample was drawn)</a:t>
            </a:r>
          </a:p>
        </p:txBody>
      </p:sp>
      <p:sp>
        <p:nvSpPr>
          <p:cNvPr id="819230" name="Oval 30"/>
          <p:cNvSpPr>
            <a:spLocks noChangeArrowheads="1"/>
          </p:cNvSpPr>
          <p:nvPr/>
        </p:nvSpPr>
        <p:spPr bwMode="auto">
          <a:xfrm>
            <a:off x="2270125" y="5943600"/>
            <a:ext cx="838200" cy="533400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231" name="Object 31"/>
          <p:cNvGraphicFramePr>
            <a:graphicFrameLocks noChangeAspect="1"/>
          </p:cNvGraphicFramePr>
          <p:nvPr>
            <p:ph sz="half" idx="2"/>
          </p:nvPr>
        </p:nvGraphicFramePr>
        <p:xfrm>
          <a:off x="6496050" y="5702300"/>
          <a:ext cx="1962150" cy="617538"/>
        </p:xfrm>
        <a:graphic>
          <a:graphicData uri="http://schemas.openxmlformats.org/presentationml/2006/ole">
            <p:oleObj spid="_x0000_s819231" name="Equation" r:id="rId6" imgW="16128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52297" name="Rectangle 9"/>
          <p:cNvSpPr>
            <a:spLocks noChangeArrowheads="1"/>
          </p:cNvSpPr>
          <p:nvPr/>
        </p:nvSpPr>
        <p:spPr bwMode="auto">
          <a:xfrm>
            <a:off x="5867400" y="5486400"/>
            <a:ext cx="1600200" cy="838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one variable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Given </a:t>
            </a:r>
            <a:r>
              <a:rPr lang="en-US" i="1">
                <a:solidFill>
                  <a:srgbClr val="FF7A01"/>
                </a:solidFill>
              </a:rPr>
              <a:t>2 variables x,y</a:t>
            </a:r>
            <a:r>
              <a:rPr lang="en-US"/>
              <a:t> and a dataset consisting of pairs of numbers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	{ (x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 baseline="-25000"/>
              <a:t>1</a:t>
            </a:r>
            <a:r>
              <a:rPr lang="en-US"/>
              <a:t>),  (x</a:t>
            </a:r>
            <a:r>
              <a:rPr lang="en-US" baseline="-25000"/>
              <a:t>2</a:t>
            </a:r>
            <a:r>
              <a:rPr lang="en-US"/>
              <a:t>,y</a:t>
            </a:r>
            <a:r>
              <a:rPr lang="en-US" baseline="-25000"/>
              <a:t>2</a:t>
            </a:r>
            <a:r>
              <a:rPr lang="en-US"/>
              <a:t>), … (x</a:t>
            </a:r>
            <a:r>
              <a:rPr lang="en-US" baseline="-25000"/>
              <a:t>N</a:t>
            </a:r>
            <a:r>
              <a:rPr lang="en-US"/>
              <a:t>,y</a:t>
            </a:r>
            <a:r>
              <a:rPr lang="en-US" baseline="-25000"/>
              <a:t>N</a:t>
            </a:r>
            <a:r>
              <a:rPr lang="en-US"/>
              <a:t>) }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Definition of x, y,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y</a:t>
            </a:r>
            <a:r>
              <a:rPr lang="en-US"/>
              <a:t> as usual</a:t>
            </a:r>
          </a:p>
          <a:p>
            <a:pPr>
              <a:lnSpc>
                <a:spcPct val="90000"/>
              </a:lnSpc>
            </a:pPr>
            <a:r>
              <a:rPr lang="en-US"/>
              <a:t>In addition, any </a:t>
            </a:r>
            <a:r>
              <a:rPr lang="en-US" i="1">
                <a:solidFill>
                  <a:srgbClr val="FF7A01"/>
                </a:solidFill>
              </a:rPr>
              <a:t>dependence between x,y</a:t>
            </a:r>
            <a:r>
              <a:rPr lang="en-US"/>
              <a:t> described by the </a:t>
            </a:r>
            <a:r>
              <a:rPr lang="en-US" b="1" i="1">
                <a:solidFill>
                  <a:srgbClr val="FF7A01"/>
                </a:solidFill>
              </a:rPr>
              <a:t>co</a:t>
            </a:r>
            <a:r>
              <a:rPr lang="en-US">
                <a:solidFill>
                  <a:srgbClr val="FF7A01"/>
                </a:solidFill>
              </a:rPr>
              <a:t>variance</a:t>
            </a:r>
            <a:br>
              <a:rPr lang="en-US">
                <a:solidFill>
                  <a:srgbClr val="FF7A01"/>
                </a:solidFill>
              </a:rPr>
            </a:br>
            <a:endParaRPr lang="en-US">
              <a:solidFill>
                <a:srgbClr val="FF7A01"/>
              </a:solidFill>
            </a:endParaRP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dimensionless </a:t>
            </a:r>
            <a:br>
              <a:rPr lang="en-US"/>
            </a:br>
            <a:r>
              <a:rPr lang="en-US" b="1" i="1">
                <a:solidFill>
                  <a:srgbClr val="FF7A01"/>
                </a:solidFill>
              </a:rPr>
              <a:t>correlation </a:t>
            </a:r>
            <a:r>
              <a:rPr lang="en-US">
                <a:solidFill>
                  <a:srgbClr val="FF7A01"/>
                </a:solidFill>
              </a:rPr>
              <a:t>coefficient</a:t>
            </a:r>
            <a:r>
              <a:rPr lang="en-US"/>
              <a:t> is defined as</a:t>
            </a:r>
          </a:p>
        </p:txBody>
      </p:sp>
      <p:graphicFrame>
        <p:nvGraphicFramePr>
          <p:cNvPr id="652292" name="Object 4"/>
          <p:cNvGraphicFramePr>
            <a:graphicFrameLocks noChangeAspect="1"/>
          </p:cNvGraphicFramePr>
          <p:nvPr/>
        </p:nvGraphicFramePr>
        <p:xfrm>
          <a:off x="1676400" y="3511550"/>
          <a:ext cx="3987800" cy="1670050"/>
        </p:xfrm>
        <a:graphic>
          <a:graphicData uri="http://schemas.openxmlformats.org/presentationml/2006/ole">
            <p:oleObj spid="_x0000_s652292" name="Equation" r:id="rId3" imgW="2031840" imgH="850680" progId="Equation.3">
              <p:embed/>
            </p:oleObj>
          </a:graphicData>
        </a:graphic>
      </p:graphicFrame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5888038" y="4876800"/>
            <a:ext cx="279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(has dimension D(x)D(y))</a:t>
            </a:r>
          </a:p>
        </p:txBody>
      </p:sp>
      <p:graphicFrame>
        <p:nvGraphicFramePr>
          <p:cNvPr id="652294" name="Object 6"/>
          <p:cNvGraphicFramePr>
            <a:graphicFrameLocks noChangeAspect="1"/>
          </p:cNvGraphicFramePr>
          <p:nvPr/>
        </p:nvGraphicFramePr>
        <p:xfrm>
          <a:off x="5867400" y="5562600"/>
          <a:ext cx="2857500" cy="793750"/>
        </p:xfrm>
        <a:graphic>
          <a:graphicData uri="http://schemas.openxmlformats.org/presentationml/2006/ole">
            <p:oleObj spid="_x0000_s652294" name="Equation" r:id="rId4" imgW="1600200" imgH="444240" progId="Equation.3">
              <p:embed/>
            </p:oleObj>
          </a:graphicData>
        </a:graphic>
      </p:graphicFrame>
      <p:sp>
        <p:nvSpPr>
          <p:cNvPr id="652295" name="Line 7"/>
          <p:cNvSpPr>
            <a:spLocks noChangeShapeType="1"/>
          </p:cNvSpPr>
          <p:nvPr/>
        </p:nvSpPr>
        <p:spPr bwMode="auto">
          <a:xfrm>
            <a:off x="2743200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>
            <a:off x="3048000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tom_model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52688"/>
            <a:ext cx="15240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Particle physics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2743200" y="2452688"/>
            <a:ext cx="2362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667000" y="3443288"/>
            <a:ext cx="2590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nl-NL"/>
          </a:p>
        </p:txBody>
      </p:sp>
      <p:pic>
        <p:nvPicPr>
          <p:cNvPr id="13318" name="Picture 7" descr="atomnice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2300288"/>
            <a:ext cx="1933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55626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Bestudeert de natuur op afstanden &lt; 10</a:t>
            </a:r>
            <a:r>
              <a:rPr lang="en-US" sz="1800" baseline="30000">
                <a:solidFill>
                  <a:schemeClr val="bg1"/>
                </a:solidFill>
              </a:rPr>
              <a:t>-15</a:t>
            </a:r>
            <a:r>
              <a:rPr lang="en-US" sz="1800">
                <a:solidFill>
                  <a:schemeClr val="bg1"/>
                </a:solidFill>
              </a:rPr>
              <a:t> m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2209800" y="4586288"/>
            <a:ext cx="4724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/>
              <a:t>atom                          nucleus</a:t>
            </a:r>
            <a:r>
              <a:rPr lang="en-US" sz="1600" dirty="0" smtClean="0"/>
              <a:t>                                    </a:t>
            </a:r>
            <a:endParaRPr lang="en-US" sz="1600" dirty="0"/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762000" y="5878513"/>
            <a:ext cx="7724775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/>
              <a:t>Looking at the smallest constituents of matter </a:t>
            </a:r>
            <a:r>
              <a:rPr lang="en-US" sz="1800" dirty="0" smtClean="0">
                <a:sym typeface="Wingdings" pitchFamily="2" charset="2"/>
              </a:rPr>
              <a:t> Building a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consistent theory that describe matter and elementary forces </a:t>
            </a:r>
            <a:endParaRPr lang="en-US" sz="1800" dirty="0"/>
          </a:p>
        </p:txBody>
      </p:sp>
      <p:sp>
        <p:nvSpPr>
          <p:cNvPr id="13322" name="Line 18"/>
          <p:cNvSpPr>
            <a:spLocks noChangeShapeType="1"/>
          </p:cNvSpPr>
          <p:nvPr/>
        </p:nvSpPr>
        <p:spPr bwMode="auto">
          <a:xfrm>
            <a:off x="6759575" y="2892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6858000" y="2909888"/>
            <a:ext cx="12192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/>
              <a:t>10</a:t>
            </a:r>
            <a:r>
              <a:rPr lang="en-US" sz="1800" baseline="30000"/>
              <a:t>-15</a:t>
            </a:r>
            <a:r>
              <a:rPr lang="en-US" sz="1800"/>
              <a:t> m</a:t>
            </a:r>
          </a:p>
        </p:txBody>
      </p:sp>
      <p:sp>
        <p:nvSpPr>
          <p:cNvPr id="13324" name="Line 20"/>
          <p:cNvSpPr>
            <a:spLocks noChangeShapeType="1"/>
          </p:cNvSpPr>
          <p:nvPr/>
        </p:nvSpPr>
        <p:spPr bwMode="auto">
          <a:xfrm>
            <a:off x="6054725" y="290988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non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13325" name="Line 21"/>
          <p:cNvSpPr>
            <a:spLocks noChangeShapeType="1"/>
          </p:cNvSpPr>
          <p:nvPr/>
        </p:nvSpPr>
        <p:spPr bwMode="auto">
          <a:xfrm>
            <a:off x="6069013" y="336708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none" w="lg" len="lg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457200"/>
          </a:xfrm>
        </p:spPr>
        <p:txBody>
          <a:bodyPr/>
          <a:lstStyle/>
          <a:p>
            <a:r>
              <a:rPr lang="en-US" smtClean="0"/>
              <a:t>Visualization of correlation</a:t>
            </a:r>
            <a:endParaRPr lang="en-US"/>
          </a:p>
        </p:txBody>
      </p:sp>
      <p:pic>
        <p:nvPicPr>
          <p:cNvPr id="653316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79500"/>
            <a:ext cx="7620000" cy="4864100"/>
          </a:xfrm>
          <a:prstGeom prst="rect">
            <a:avLst/>
          </a:prstGeom>
          <a:noFill/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562100" y="9144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Symbol" pitchFamily="18" charset="2"/>
              </a:rPr>
              <a:t>r </a:t>
            </a:r>
            <a:r>
              <a:rPr lang="en-US" sz="2000" b="1" i="1">
                <a:solidFill>
                  <a:srgbClr val="FF3300"/>
                </a:solidFill>
              </a:rPr>
              <a:t>= 0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4000500" y="914400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Symbol" pitchFamily="18" charset="2"/>
              </a:rPr>
              <a:t>r </a:t>
            </a:r>
            <a:r>
              <a:rPr lang="en-US" sz="2000" b="1" i="1">
                <a:solidFill>
                  <a:srgbClr val="FF3300"/>
                </a:solidFill>
              </a:rPr>
              <a:t>= 0.1</a:t>
            </a: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>
            <a:off x="6477000" y="914400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Symbol" pitchFamily="18" charset="2"/>
              </a:rPr>
              <a:t>r </a:t>
            </a:r>
            <a:r>
              <a:rPr lang="en-US" sz="2000" b="1" i="1">
                <a:solidFill>
                  <a:srgbClr val="FF3300"/>
                </a:solidFill>
              </a:rPr>
              <a:t>= 0.5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1371600" y="333692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Symbol" pitchFamily="18" charset="2"/>
              </a:rPr>
              <a:t>r </a:t>
            </a:r>
            <a:r>
              <a:rPr lang="en-US" sz="2000" b="1" i="1">
                <a:solidFill>
                  <a:srgbClr val="FF3300"/>
                </a:solidFill>
              </a:rPr>
              <a:t>= -0.7</a:t>
            </a:r>
          </a:p>
        </p:txBody>
      </p:sp>
      <p:sp>
        <p:nvSpPr>
          <p:cNvPr id="653321" name="Text Box 9"/>
          <p:cNvSpPr txBox="1">
            <a:spLocks noChangeArrowheads="1"/>
          </p:cNvSpPr>
          <p:nvPr/>
        </p:nvSpPr>
        <p:spPr bwMode="auto">
          <a:xfrm>
            <a:off x="3910013" y="3352800"/>
            <a:ext cx="1271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Symbol" pitchFamily="18" charset="2"/>
              </a:rPr>
              <a:t>r </a:t>
            </a:r>
            <a:r>
              <a:rPr lang="en-US" sz="2000" b="1" i="1">
                <a:solidFill>
                  <a:srgbClr val="FF3300"/>
                </a:solidFill>
              </a:rPr>
              <a:t>= -0.9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6400800" y="3352800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3300"/>
                </a:solidFill>
                <a:latin typeface="Symbol" pitchFamily="18" charset="2"/>
              </a:rPr>
              <a:t>r </a:t>
            </a:r>
            <a:r>
              <a:rPr lang="en-US" sz="2000" b="1" i="1">
                <a:solidFill>
                  <a:srgbClr val="FF3300"/>
                </a:solidFill>
              </a:rPr>
              <a:t>= 0.99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Wouter Verkerke, </a:t>
            </a:r>
            <a:r>
              <a:rPr lang="en-US" dirty="0" smtClean="0"/>
              <a:t>NIKHEF</a:t>
            </a:r>
            <a:endParaRPr lang="en-US" dirty="0"/>
          </a:p>
        </p:txBody>
      </p:sp>
      <p:sp>
        <p:nvSpPr>
          <p:cNvPr id="654346" name="Rectangle 10"/>
          <p:cNvSpPr>
            <a:spLocks noChangeArrowheads="1"/>
          </p:cNvSpPr>
          <p:nvPr/>
        </p:nvSpPr>
        <p:spPr bwMode="auto">
          <a:xfrm>
            <a:off x="1066800" y="5181600"/>
            <a:ext cx="26670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2209800" y="1828800"/>
            <a:ext cx="48006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&amp; covariance in &gt;2 variables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r>
              <a:rPr lang="en-US" dirty="0"/>
              <a:t>Concept of covariance, correlation is easily extended to arbitrary number of variables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so that                                 takes the form of </a:t>
            </a:r>
            <a:br>
              <a:rPr lang="en-US" dirty="0"/>
            </a:br>
            <a:r>
              <a:rPr lang="en-US" dirty="0"/>
              <a:t>a </a:t>
            </a:r>
            <a:r>
              <a:rPr lang="en-US" i="1" dirty="0">
                <a:solidFill>
                  <a:srgbClr val="FF7A01"/>
                </a:solidFill>
              </a:rPr>
              <a:t>n x n symmetric matrix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called the </a:t>
            </a:r>
            <a:r>
              <a:rPr lang="en-US" b="1" i="1" dirty="0">
                <a:solidFill>
                  <a:srgbClr val="FF7A01"/>
                </a:solidFill>
              </a:rPr>
              <a:t>covariance matrix</a:t>
            </a:r>
            <a:r>
              <a:rPr lang="en-US" dirty="0"/>
              <a:t>, or </a:t>
            </a:r>
            <a:r>
              <a:rPr lang="en-US" b="1" i="1" dirty="0">
                <a:solidFill>
                  <a:srgbClr val="FF7A01"/>
                </a:solidFill>
              </a:rPr>
              <a:t>error matrix</a:t>
            </a:r>
          </a:p>
          <a:p>
            <a:r>
              <a:rPr lang="en-US" dirty="0"/>
              <a:t>Similarly the correlation matrix becomes</a:t>
            </a:r>
          </a:p>
        </p:txBody>
      </p:sp>
      <p:graphicFrame>
        <p:nvGraphicFramePr>
          <p:cNvPr id="654340" name="Object 4"/>
          <p:cNvGraphicFramePr>
            <a:graphicFrameLocks noChangeAspect="1"/>
          </p:cNvGraphicFramePr>
          <p:nvPr/>
        </p:nvGraphicFramePr>
        <p:xfrm>
          <a:off x="2254250" y="1828800"/>
          <a:ext cx="4756150" cy="669925"/>
        </p:xfrm>
        <a:graphic>
          <a:graphicData uri="http://schemas.openxmlformats.org/presentationml/2006/ole">
            <p:oleObj spid="_x0000_s654340" name="Equation" r:id="rId3" imgW="1892160" imgH="266400" progId="Equation.3">
              <p:embed/>
            </p:oleObj>
          </a:graphicData>
        </a:graphic>
      </p:graphicFrame>
      <p:graphicFrame>
        <p:nvGraphicFramePr>
          <p:cNvPr id="654341" name="Object 5"/>
          <p:cNvGraphicFramePr>
            <a:graphicFrameLocks noChangeAspect="1"/>
          </p:cNvGraphicFramePr>
          <p:nvPr/>
        </p:nvGraphicFramePr>
        <p:xfrm>
          <a:off x="2209800" y="2971800"/>
          <a:ext cx="2590800" cy="558800"/>
        </p:xfrm>
        <a:graphic>
          <a:graphicData uri="http://schemas.openxmlformats.org/presentationml/2006/ole">
            <p:oleObj spid="_x0000_s654341" name="Equation" r:id="rId4" imgW="1117440" imgH="241200" progId="Equation.3">
              <p:embed/>
            </p:oleObj>
          </a:graphicData>
        </a:graphic>
      </p:graphicFrame>
      <p:graphicFrame>
        <p:nvGraphicFramePr>
          <p:cNvPr id="654342" name="Object 6"/>
          <p:cNvGraphicFramePr>
            <a:graphicFrameLocks noChangeAspect="1"/>
          </p:cNvGraphicFramePr>
          <p:nvPr/>
        </p:nvGraphicFramePr>
        <p:xfrm>
          <a:off x="1143000" y="5245100"/>
          <a:ext cx="2565400" cy="1003300"/>
        </p:xfrm>
        <a:graphic>
          <a:graphicData uri="http://schemas.openxmlformats.org/presentationml/2006/ole">
            <p:oleObj spid="_x0000_s654342" name="Equation" r:id="rId5" imgW="1168200" imgH="457200" progId="Equation.3">
              <p:embed/>
            </p:oleObj>
          </a:graphicData>
        </a:graphic>
      </p:graphicFrame>
      <p:graphicFrame>
        <p:nvGraphicFramePr>
          <p:cNvPr id="654343" name="Object 7"/>
          <p:cNvGraphicFramePr>
            <a:graphicFrameLocks noChangeAspect="1"/>
          </p:cNvGraphicFramePr>
          <p:nvPr/>
        </p:nvGraphicFramePr>
        <p:xfrm>
          <a:off x="5562600" y="5410200"/>
          <a:ext cx="1676400" cy="522288"/>
        </p:xfrm>
        <a:graphic>
          <a:graphicData uri="http://schemas.openxmlformats.org/presentationml/2006/ole">
            <p:oleObj spid="_x0000_s654343" name="Equation" r:id="rId6" imgW="774360" imgH="241200" progId="Equation.3">
              <p:embed/>
            </p:oleObj>
          </a:graphicData>
        </a:graphic>
      </p:graphicFrame>
      <p:sp>
        <p:nvSpPr>
          <p:cNvPr id="654345" name="Line 9"/>
          <p:cNvSpPr>
            <a:spLocks noChangeShapeType="1"/>
          </p:cNvSpPr>
          <p:nvPr/>
        </p:nvSpPr>
        <p:spPr bwMode="auto">
          <a:xfrm>
            <a:off x="4114800" y="5715000"/>
            <a:ext cx="1143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vs</a:t>
            </a:r>
            <a:r>
              <a:rPr lang="en-US" dirty="0" smtClean="0"/>
              <a:t> non-linear correlations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r>
              <a:rPr lang="en-US" dirty="0" err="1" smtClean="0"/>
              <a:t>coeffients</a:t>
            </a:r>
            <a:r>
              <a:rPr lang="en-US" dirty="0" smtClean="0"/>
              <a:t> used here are </a:t>
            </a:r>
            <a:r>
              <a:rPr lang="en-US" dirty="0" smtClean="0"/>
              <a:t>(linear)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NL" dirty="0" err="1" smtClean="0"/>
              <a:t>Pearson</a:t>
            </a:r>
            <a:r>
              <a:rPr lang="nl-NL" dirty="0" smtClean="0"/>
              <a:t> </a:t>
            </a:r>
            <a:r>
              <a:rPr lang="nl-NL" dirty="0" err="1" smtClean="0"/>
              <a:t>product-moment</a:t>
            </a:r>
            <a:r>
              <a:rPr lang="nl-NL" dirty="0" smtClean="0"/>
              <a:t> </a:t>
            </a: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 err="1" smtClean="0"/>
              <a:t>coefficient</a:t>
            </a:r>
            <a:r>
              <a:rPr lang="nl-NL" dirty="0" smtClean="0"/>
              <a:t> </a:t>
            </a:r>
          </a:p>
          <a:p>
            <a:pPr lvl="1"/>
            <a:r>
              <a:rPr lang="en-US" dirty="0" smtClean="0"/>
              <a:t>Data can have more subtle (non-linear correlations) that expressed in these coefficient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UCSB</a:t>
            </a:r>
            <a:endParaRPr lang="en-US"/>
          </a:p>
        </p:txBody>
      </p:sp>
      <p:pic>
        <p:nvPicPr>
          <p:cNvPr id="841730" name="Picture 2" descr="http://upload.wikimedia.org/wikipedia/commons/thumb/d/d4/Correlation_examples2.svg/1000px-Correlation_examples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800349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Distributions – The binomial distribution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experiment – Drawing marbles from a bowl</a:t>
            </a:r>
          </a:p>
          <a:p>
            <a:pPr lvl="1"/>
            <a:r>
              <a:rPr lang="en-US"/>
              <a:t>Bowl with marbles,  </a:t>
            </a:r>
            <a:r>
              <a:rPr lang="en-US">
                <a:solidFill>
                  <a:srgbClr val="FF3300"/>
                </a:solidFill>
              </a:rPr>
              <a:t>fraction </a:t>
            </a:r>
            <a:r>
              <a:rPr lang="en-US" b="1">
                <a:solidFill>
                  <a:srgbClr val="FF3300"/>
                </a:solidFill>
              </a:rPr>
              <a:t>p</a:t>
            </a:r>
            <a:r>
              <a:rPr lang="en-US">
                <a:solidFill>
                  <a:srgbClr val="FF3300"/>
                </a:solidFill>
              </a:rPr>
              <a:t> are black</a:t>
            </a:r>
            <a:r>
              <a:rPr lang="en-US"/>
              <a:t>, others are white</a:t>
            </a:r>
            <a:endParaRPr lang="en-US" baseline="-25000"/>
          </a:p>
          <a:p>
            <a:pPr lvl="1"/>
            <a:r>
              <a:rPr lang="en-US">
                <a:solidFill>
                  <a:srgbClr val="FF3300"/>
                </a:solidFill>
              </a:rPr>
              <a:t>Draw </a:t>
            </a:r>
            <a:r>
              <a:rPr lang="en-US" b="1">
                <a:solidFill>
                  <a:srgbClr val="FF3300"/>
                </a:solidFill>
              </a:rPr>
              <a:t>N</a:t>
            </a:r>
            <a:r>
              <a:rPr lang="en-US">
                <a:solidFill>
                  <a:srgbClr val="FF3300"/>
                </a:solidFill>
              </a:rPr>
              <a:t> marbles</a:t>
            </a:r>
            <a:r>
              <a:rPr lang="en-US"/>
              <a:t> from bowl, </a:t>
            </a:r>
            <a:r>
              <a:rPr lang="en-US" i="1"/>
              <a:t>put marble back after each drawing</a:t>
            </a:r>
          </a:p>
          <a:p>
            <a:pPr lvl="1"/>
            <a:r>
              <a:rPr lang="en-US"/>
              <a:t>Distribution of </a:t>
            </a:r>
            <a:r>
              <a:rPr lang="en-US" b="1"/>
              <a:t>R</a:t>
            </a:r>
            <a:r>
              <a:rPr lang="en-US"/>
              <a:t> black marbles in drawn sample:</a:t>
            </a:r>
          </a:p>
        </p:txBody>
      </p:sp>
      <p:sp>
        <p:nvSpPr>
          <p:cNvPr id="655365" name="Text Box 5"/>
          <p:cNvSpPr txBox="1">
            <a:spLocks noChangeArrowheads="1"/>
          </p:cNvSpPr>
          <p:nvPr/>
        </p:nvSpPr>
        <p:spPr bwMode="auto">
          <a:xfrm>
            <a:off x="4433888" y="489108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7A01"/>
                </a:solidFill>
              </a:rPr>
              <a:t>Binomial distribution</a:t>
            </a:r>
          </a:p>
        </p:txBody>
      </p:sp>
      <p:pic>
        <p:nvPicPr>
          <p:cNvPr id="655366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525" y="4724400"/>
            <a:ext cx="3140075" cy="1905000"/>
          </a:xfrm>
          <a:prstGeom prst="rect">
            <a:avLst/>
          </a:prstGeom>
          <a:noFill/>
        </p:spPr>
      </p:pic>
      <p:grpSp>
        <p:nvGrpSpPr>
          <p:cNvPr id="655375" name="Group 15"/>
          <p:cNvGrpSpPr>
            <a:grpSpLocks/>
          </p:cNvGrpSpPr>
          <p:nvPr/>
        </p:nvGrpSpPr>
        <p:grpSpPr bwMode="auto">
          <a:xfrm>
            <a:off x="1676400" y="3810000"/>
            <a:ext cx="6019800" cy="1066800"/>
            <a:chOff x="1056" y="1872"/>
            <a:chExt cx="3792" cy="672"/>
          </a:xfrm>
        </p:grpSpPr>
        <p:sp>
          <p:nvSpPr>
            <p:cNvPr id="655371" name="Rectangle 11"/>
            <p:cNvSpPr>
              <a:spLocks noChangeArrowheads="1"/>
            </p:cNvSpPr>
            <p:nvPr/>
          </p:nvSpPr>
          <p:spPr bwMode="auto">
            <a:xfrm>
              <a:off x="1056" y="1872"/>
              <a:ext cx="3792" cy="67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55369" name="Object 9"/>
            <p:cNvGraphicFramePr>
              <a:graphicFrameLocks noChangeAspect="1"/>
            </p:cNvGraphicFramePr>
            <p:nvPr/>
          </p:nvGraphicFramePr>
          <p:xfrm>
            <a:off x="1152" y="1872"/>
            <a:ext cx="3633" cy="651"/>
          </p:xfrm>
          <a:graphic>
            <a:graphicData uri="http://schemas.openxmlformats.org/presentationml/2006/ole">
              <p:oleObj spid="_x0000_s655369" name="Equation" r:id="rId4" imgW="2323800" imgH="419040" progId="Equation.3">
                <p:embed/>
              </p:oleObj>
            </a:graphicData>
          </a:graphic>
        </p:graphicFrame>
      </p:grpSp>
      <p:sp>
        <p:nvSpPr>
          <p:cNvPr id="655376" name="AutoShape 16"/>
          <p:cNvSpPr>
            <a:spLocks/>
          </p:cNvSpPr>
          <p:nvPr/>
        </p:nvSpPr>
        <p:spPr bwMode="auto">
          <a:xfrm rot="5400000">
            <a:off x="4648200" y="27432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77" name="AutoShape 17"/>
          <p:cNvSpPr>
            <a:spLocks/>
          </p:cNvSpPr>
          <p:nvPr/>
        </p:nvSpPr>
        <p:spPr bwMode="auto">
          <a:xfrm rot="5400000">
            <a:off x="6629400" y="27432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78" name="Text Box 18"/>
          <p:cNvSpPr txBox="1">
            <a:spLocks noChangeArrowheads="1"/>
          </p:cNvSpPr>
          <p:nvPr/>
        </p:nvSpPr>
        <p:spPr bwMode="auto">
          <a:xfrm>
            <a:off x="3886200" y="2749550"/>
            <a:ext cx="1870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Probability of a</a:t>
            </a:r>
            <a:br>
              <a:rPr lang="en-US" sz="1400" b="1"/>
            </a:br>
            <a:r>
              <a:rPr lang="en-US" sz="1400" b="1"/>
              <a:t>specific outcome</a:t>
            </a:r>
            <a:br>
              <a:rPr lang="en-US" sz="1400" b="1"/>
            </a:br>
            <a:r>
              <a:rPr lang="en-US" sz="1400" b="1"/>
              <a:t>e.g. ‘BBBWBWW’</a:t>
            </a:r>
          </a:p>
        </p:txBody>
      </p:sp>
      <p:sp>
        <p:nvSpPr>
          <p:cNvPr id="655379" name="Text Box 19"/>
          <p:cNvSpPr txBox="1">
            <a:spLocks noChangeArrowheads="1"/>
          </p:cNvSpPr>
          <p:nvPr/>
        </p:nvSpPr>
        <p:spPr bwMode="auto">
          <a:xfrm>
            <a:off x="5805488" y="2774950"/>
            <a:ext cx="23479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Number of equivalent</a:t>
            </a:r>
            <a:br>
              <a:rPr lang="en-US" sz="1400" b="1"/>
            </a:br>
            <a:r>
              <a:rPr lang="en-US" sz="1400" b="1"/>
              <a:t>permutations for that</a:t>
            </a:r>
            <a:br>
              <a:rPr lang="en-US" sz="1400" b="1"/>
            </a:br>
            <a:r>
              <a:rPr lang="en-US" sz="1400" b="1"/>
              <a:t>outcome </a:t>
            </a:r>
          </a:p>
        </p:txBody>
      </p:sp>
      <p:sp>
        <p:nvSpPr>
          <p:cNvPr id="655380" name="Text Box 20"/>
          <p:cNvSpPr txBox="1">
            <a:spLocks noChangeArrowheads="1"/>
          </p:cNvSpPr>
          <p:nvPr/>
        </p:nvSpPr>
        <p:spPr bwMode="auto">
          <a:xfrm>
            <a:off x="3457575" y="4981575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p=0.5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N=4</a:t>
            </a:r>
          </a:p>
        </p:txBody>
      </p:sp>
      <p:sp>
        <p:nvSpPr>
          <p:cNvPr id="655381" name="Text Box 21"/>
          <p:cNvSpPr txBox="1">
            <a:spLocks noChangeArrowheads="1"/>
          </p:cNvSpPr>
          <p:nvPr/>
        </p:nvSpPr>
        <p:spPr bwMode="auto">
          <a:xfrm>
            <a:off x="4000500" y="644525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655382" name="Text Box 22"/>
          <p:cNvSpPr txBox="1">
            <a:spLocks noChangeArrowheads="1"/>
          </p:cNvSpPr>
          <p:nvPr/>
        </p:nvSpPr>
        <p:spPr bwMode="auto">
          <a:xfrm rot="16200000">
            <a:off x="591344" y="5468144"/>
            <a:ext cx="1376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P(R;0.5,4)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56398" name="Rectangle 14"/>
          <p:cNvSpPr>
            <a:spLocks noChangeArrowheads="1"/>
          </p:cNvSpPr>
          <p:nvPr/>
        </p:nvSpPr>
        <p:spPr bwMode="auto">
          <a:xfrm>
            <a:off x="2438400" y="1676400"/>
            <a:ext cx="26670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397" name="Rectangle 13"/>
          <p:cNvSpPr>
            <a:spLocks noChangeArrowheads="1"/>
          </p:cNvSpPr>
          <p:nvPr/>
        </p:nvSpPr>
        <p:spPr bwMode="auto">
          <a:xfrm>
            <a:off x="2438400" y="914400"/>
            <a:ext cx="26670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6390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49525"/>
            <a:ext cx="7467600" cy="4232275"/>
          </a:xfrm>
          <a:prstGeom prst="rect">
            <a:avLst/>
          </a:prstGeom>
          <a:noFill/>
        </p:spPr>
      </p:pic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binomial distribution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Mean:</a:t>
            </a:r>
            <a:br>
              <a:rPr lang="en-US"/>
            </a:br>
            <a:endParaRPr lang="en-US"/>
          </a:p>
          <a:p>
            <a:r>
              <a:rPr lang="en-US"/>
              <a:t>Variance:  </a:t>
            </a:r>
          </a:p>
        </p:txBody>
      </p:sp>
      <p:graphicFrame>
        <p:nvGraphicFramePr>
          <p:cNvPr id="656388" name="Object 4"/>
          <p:cNvGraphicFramePr>
            <a:graphicFrameLocks noChangeAspect="1"/>
          </p:cNvGraphicFramePr>
          <p:nvPr/>
        </p:nvGraphicFramePr>
        <p:xfrm>
          <a:off x="2514600" y="914400"/>
          <a:ext cx="1524000" cy="609600"/>
        </p:xfrm>
        <a:graphic>
          <a:graphicData uri="http://schemas.openxmlformats.org/presentationml/2006/ole">
            <p:oleObj spid="_x0000_s656388" name="Equation" r:id="rId4" imgW="634680" imgH="253800" progId="Equation.3">
              <p:embed/>
            </p:oleObj>
          </a:graphicData>
        </a:graphic>
      </p:graphicFrame>
      <p:graphicFrame>
        <p:nvGraphicFramePr>
          <p:cNvPr id="656389" name="Object 5"/>
          <p:cNvGraphicFramePr>
            <a:graphicFrameLocks noChangeAspect="1"/>
          </p:cNvGraphicFramePr>
          <p:nvPr/>
        </p:nvGraphicFramePr>
        <p:xfrm>
          <a:off x="2514600" y="1676400"/>
          <a:ext cx="5791200" cy="609600"/>
        </p:xfrm>
        <a:graphic>
          <a:graphicData uri="http://schemas.openxmlformats.org/presentationml/2006/ole">
            <p:oleObj spid="_x0000_s656389" name="Equation" r:id="rId5" imgW="2412720" imgH="253800" progId="Equation.3">
              <p:embed/>
            </p:oleObj>
          </a:graphicData>
        </a:graphic>
      </p:graphicFrame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1187450" y="2438400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p=0.1, N=4</a:t>
            </a:r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3894138" y="2438400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p=0.5, N=4</a:t>
            </a:r>
          </a:p>
        </p:txBody>
      </p:sp>
      <p:sp>
        <p:nvSpPr>
          <p:cNvPr id="656393" name="Text Box 9"/>
          <p:cNvSpPr txBox="1">
            <a:spLocks noChangeArrowheads="1"/>
          </p:cNvSpPr>
          <p:nvPr/>
        </p:nvSpPr>
        <p:spPr bwMode="auto">
          <a:xfrm>
            <a:off x="6324600" y="2438400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p=0.9, N=4</a:t>
            </a:r>
          </a:p>
        </p:txBody>
      </p:sp>
      <p:sp>
        <p:nvSpPr>
          <p:cNvPr id="656394" name="Text Box 10"/>
          <p:cNvSpPr txBox="1">
            <a:spLocks noChangeArrowheads="1"/>
          </p:cNvSpPr>
          <p:nvPr/>
        </p:nvSpPr>
        <p:spPr bwMode="auto">
          <a:xfrm>
            <a:off x="1066800" y="4572000"/>
            <a:ext cx="178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p=0.1, N=1000</a:t>
            </a:r>
          </a:p>
        </p:txBody>
      </p:sp>
      <p:sp>
        <p:nvSpPr>
          <p:cNvPr id="656395" name="Text Box 11"/>
          <p:cNvSpPr txBox="1">
            <a:spLocks noChangeArrowheads="1"/>
          </p:cNvSpPr>
          <p:nvPr/>
        </p:nvSpPr>
        <p:spPr bwMode="auto">
          <a:xfrm>
            <a:off x="3697288" y="4572000"/>
            <a:ext cx="178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p=0.5, N=1000</a:t>
            </a:r>
          </a:p>
        </p:txBody>
      </p:sp>
      <p:sp>
        <p:nvSpPr>
          <p:cNvPr id="656396" name="Text Box 12"/>
          <p:cNvSpPr txBox="1">
            <a:spLocks noChangeArrowheads="1"/>
          </p:cNvSpPr>
          <p:nvPr/>
        </p:nvSpPr>
        <p:spPr bwMode="auto">
          <a:xfrm>
            <a:off x="6211888" y="4572000"/>
            <a:ext cx="178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p=0.9, N=1000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example – </a:t>
            </a:r>
            <a:r>
              <a:rPr lang="en-US" smtClean="0"/>
              <a:t>Efficiency measurement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trigger efficiency</a:t>
            </a:r>
          </a:p>
          <a:p>
            <a:pPr lvl="1"/>
            <a:r>
              <a:rPr lang="en-US" dirty="0" smtClean="0"/>
              <a:t>Usually done on simulated data so that also </a:t>
            </a:r>
            <a:r>
              <a:rPr lang="en-US" dirty="0" err="1" smtClean="0"/>
              <a:t>untriggered</a:t>
            </a:r>
            <a:r>
              <a:rPr lang="en-US" dirty="0" smtClean="0"/>
              <a:t> events are available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27393" name="Picture 1" descr="C:\Users\Wouter\Desktop\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6629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1905000" y="5486400"/>
            <a:ext cx="2286000" cy="914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Distributions – the Poisson distribution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Sometimes we don’t know the equivalent of the number of drawings</a:t>
            </a:r>
          </a:p>
          <a:p>
            <a:pPr lvl="1"/>
            <a:r>
              <a:rPr lang="en-US" b="1">
                <a:solidFill>
                  <a:srgbClr val="FF3300"/>
                </a:solidFill>
              </a:rPr>
              <a:t>Example: Geiger counter</a:t>
            </a:r>
          </a:p>
          <a:p>
            <a:pPr lvl="1"/>
            <a:r>
              <a:rPr lang="en-US"/>
              <a:t>Sharp events occurring in a (time) continuum</a:t>
            </a:r>
            <a:br>
              <a:rPr lang="en-US"/>
            </a:br>
            <a:endParaRPr lang="en-US"/>
          </a:p>
          <a:p>
            <a:r>
              <a:rPr lang="en-US"/>
              <a:t>What distribution to we expect in measurement over fixed amount of time?</a:t>
            </a:r>
          </a:p>
          <a:p>
            <a:pPr lvl="1"/>
            <a:r>
              <a:rPr lang="en-US"/>
              <a:t>Divide time interval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in n finite chunks,</a:t>
            </a:r>
          </a:p>
          <a:p>
            <a:pPr lvl="1"/>
            <a:r>
              <a:rPr lang="en-US"/>
              <a:t>Take binomial formula with p=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/n  and let n</a:t>
            </a:r>
            <a:r>
              <a:rPr lang="en-US">
                <a:sym typeface="Wingdings" pitchFamily="2" charset="2"/>
              </a:rPr>
              <a:t></a:t>
            </a:r>
            <a:r>
              <a:rPr lang="en-US">
                <a:sym typeface="Symbol" pitchFamily="18" charset="2"/>
              </a:rPr>
              <a:t></a:t>
            </a:r>
          </a:p>
          <a:p>
            <a:pPr lvl="1"/>
            <a:endParaRPr lang="en-US"/>
          </a:p>
        </p:txBody>
      </p:sp>
      <p:graphicFrame>
        <p:nvGraphicFramePr>
          <p:cNvPr id="657412" name="Object 4"/>
          <p:cNvGraphicFramePr>
            <a:graphicFrameLocks noChangeAspect="1"/>
          </p:cNvGraphicFramePr>
          <p:nvPr/>
        </p:nvGraphicFramePr>
        <p:xfrm>
          <a:off x="1482725" y="4343400"/>
          <a:ext cx="4460875" cy="1981200"/>
        </p:xfrm>
        <a:graphic>
          <a:graphicData uri="http://schemas.openxmlformats.org/presentationml/2006/ole">
            <p:oleObj spid="_x0000_s657412" name="Equation" r:id="rId3" imgW="2260440" imgH="1002960" progId="Equation.3">
              <p:embed/>
            </p:oleObj>
          </a:graphicData>
        </a:graphic>
      </p:graphicFrame>
      <p:sp>
        <p:nvSpPr>
          <p:cNvPr id="657413" name="Text Box 5"/>
          <p:cNvSpPr txBox="1">
            <a:spLocks noChangeArrowheads="1"/>
          </p:cNvSpPr>
          <p:nvPr/>
        </p:nvSpPr>
        <p:spPr bwMode="auto">
          <a:xfrm>
            <a:off x="4267200" y="6019800"/>
            <a:ext cx="4343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ß"/>
            </a:pPr>
            <a:r>
              <a:rPr lang="en-US" sz="1800" b="1"/>
              <a:t>Poisson distribution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                                                       </a:t>
            </a:r>
          </a:p>
        </p:txBody>
      </p:sp>
      <p:graphicFrame>
        <p:nvGraphicFramePr>
          <p:cNvPr id="657416" name="Object 8"/>
          <p:cNvGraphicFramePr>
            <a:graphicFrameLocks noChangeAspect="1"/>
          </p:cNvGraphicFramePr>
          <p:nvPr/>
        </p:nvGraphicFramePr>
        <p:xfrm>
          <a:off x="6553200" y="4572000"/>
          <a:ext cx="1905000" cy="1479550"/>
        </p:xfrm>
        <a:graphic>
          <a:graphicData uri="http://schemas.openxmlformats.org/presentationml/2006/ole">
            <p:oleObj spid="_x0000_s657416" name="Equation" r:id="rId4" imgW="1536480" imgH="1193760" progId="Equation.3">
              <p:embed/>
            </p:oleObj>
          </a:graphicData>
        </a:graphic>
      </p:graphicFrame>
      <p:sp>
        <p:nvSpPr>
          <p:cNvPr id="657418" name="Freeform 10"/>
          <p:cNvSpPr>
            <a:spLocks/>
          </p:cNvSpPr>
          <p:nvPr/>
        </p:nvSpPr>
        <p:spPr bwMode="auto">
          <a:xfrm>
            <a:off x="5943600" y="4724400"/>
            <a:ext cx="3937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240" y="384"/>
              </a:cxn>
              <a:cxn ang="0">
                <a:pos x="0" y="720"/>
              </a:cxn>
            </a:cxnLst>
            <a:rect l="0" t="0" r="r" b="b"/>
            <a:pathLst>
              <a:path w="248" h="720">
                <a:moveTo>
                  <a:pt x="48" y="0"/>
                </a:moveTo>
                <a:cubicBezTo>
                  <a:pt x="148" y="132"/>
                  <a:pt x="248" y="264"/>
                  <a:pt x="240" y="384"/>
                </a:cubicBezTo>
                <a:cubicBezTo>
                  <a:pt x="232" y="504"/>
                  <a:pt x="116" y="612"/>
                  <a:pt x="0" y="72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Poisson distribution</a:t>
            </a:r>
          </a:p>
        </p:txBody>
      </p:sp>
      <p:pic>
        <p:nvPicPr>
          <p:cNvPr id="658436" name="Picture 4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239000" cy="5334000"/>
          </a:xfrm>
          <a:prstGeom prst="rect">
            <a:avLst/>
          </a:prstGeom>
          <a:noFill/>
        </p:spPr>
      </p:pic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=0.1</a:t>
            </a:r>
          </a:p>
        </p:txBody>
      </p:sp>
      <p:sp>
        <p:nvSpPr>
          <p:cNvPr id="658438" name="Text Box 6"/>
          <p:cNvSpPr txBox="1">
            <a:spLocks noChangeArrowheads="1"/>
          </p:cNvSpPr>
          <p:nvPr/>
        </p:nvSpPr>
        <p:spPr bwMode="auto">
          <a:xfrm>
            <a:off x="4652963" y="914400"/>
            <a:ext cx="833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=0.5</a:t>
            </a:r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7304088" y="914400"/>
            <a:ext cx="615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=1</a:t>
            </a:r>
          </a:p>
        </p:txBody>
      </p:sp>
      <p:sp>
        <p:nvSpPr>
          <p:cNvPr id="658440" name="Text Box 8"/>
          <p:cNvSpPr txBox="1">
            <a:spLocks noChangeArrowheads="1"/>
          </p:cNvSpPr>
          <p:nvPr/>
        </p:nvSpPr>
        <p:spPr bwMode="auto">
          <a:xfrm>
            <a:off x="2427288" y="2711450"/>
            <a:ext cx="615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=2</a:t>
            </a:r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4870450" y="2711450"/>
            <a:ext cx="615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=5</a:t>
            </a:r>
          </a:p>
        </p:txBody>
      </p:sp>
      <p:sp>
        <p:nvSpPr>
          <p:cNvPr id="658442" name="Text Box 10"/>
          <p:cNvSpPr txBox="1">
            <a:spLocks noChangeArrowheads="1"/>
          </p:cNvSpPr>
          <p:nvPr/>
        </p:nvSpPr>
        <p:spPr bwMode="auto">
          <a:xfrm>
            <a:off x="7164388" y="2711450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=10</a:t>
            </a:r>
          </a:p>
        </p:txBody>
      </p: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2282825" y="4495800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=20</a:t>
            </a:r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4721225" y="4495800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=50</a:t>
            </a:r>
          </a:p>
        </p:txBody>
      </p:sp>
      <p:sp>
        <p:nvSpPr>
          <p:cNvPr id="658445" name="Text Box 13"/>
          <p:cNvSpPr txBox="1">
            <a:spLocks noChangeArrowheads="1"/>
          </p:cNvSpPr>
          <p:nvPr/>
        </p:nvSpPr>
        <p:spPr bwMode="auto">
          <a:xfrm>
            <a:off x="7015163" y="4495800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59471" name="Rectangle 15"/>
          <p:cNvSpPr>
            <a:spLocks noChangeArrowheads="1"/>
          </p:cNvSpPr>
          <p:nvPr/>
        </p:nvSpPr>
        <p:spPr bwMode="auto">
          <a:xfrm>
            <a:off x="914400" y="6019800"/>
            <a:ext cx="29718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70" name="Rectangle 14"/>
          <p:cNvSpPr>
            <a:spLocks noChangeArrowheads="1"/>
          </p:cNvSpPr>
          <p:nvPr/>
        </p:nvSpPr>
        <p:spPr bwMode="auto">
          <a:xfrm>
            <a:off x="914400" y="3505200"/>
            <a:ext cx="29718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3276600" y="1600200"/>
            <a:ext cx="13716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63" name="Rectangle 7"/>
          <p:cNvSpPr>
            <a:spLocks noChangeArrowheads="1"/>
          </p:cNvSpPr>
          <p:nvPr/>
        </p:nvSpPr>
        <p:spPr bwMode="auto">
          <a:xfrm>
            <a:off x="3276600" y="914400"/>
            <a:ext cx="13716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properties of the Poisson distribution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Mean, variance:</a:t>
            </a:r>
            <a:br>
              <a:rPr lang="en-US"/>
            </a:br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rgbClr val="FF3300"/>
                </a:solidFill>
              </a:rPr>
              <a:t>Convolution of 2 Poisson distributions is also a Poisson distribution</a:t>
            </a:r>
            <a:r>
              <a:rPr lang="en-US"/>
              <a:t> with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/>
              <a:t>ab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/>
              <a:t>a</a:t>
            </a:r>
            <a:r>
              <a:rPr lang="en-US"/>
              <a:t>+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/>
              <a:t>b</a:t>
            </a:r>
          </a:p>
        </p:txBody>
      </p:sp>
      <p:graphicFrame>
        <p:nvGraphicFramePr>
          <p:cNvPr id="659460" name="Object 4"/>
          <p:cNvGraphicFramePr>
            <a:graphicFrameLocks noChangeAspect="1"/>
          </p:cNvGraphicFramePr>
          <p:nvPr/>
        </p:nvGraphicFramePr>
        <p:xfrm>
          <a:off x="3352800" y="960438"/>
          <a:ext cx="3429000" cy="1173162"/>
        </p:xfrm>
        <a:graphic>
          <a:graphicData uri="http://schemas.openxmlformats.org/presentationml/2006/ole">
            <p:oleObj spid="_x0000_s659460" name="Equation" r:id="rId3" imgW="1485720" imgH="507960" progId="Equation.3">
              <p:embed/>
            </p:oleObj>
          </a:graphicData>
        </a:graphic>
      </p:graphicFrame>
      <p:graphicFrame>
        <p:nvGraphicFramePr>
          <p:cNvPr id="659461" name="Object 5"/>
          <p:cNvGraphicFramePr>
            <a:graphicFrameLocks noChangeAspect="1"/>
          </p:cNvGraphicFramePr>
          <p:nvPr/>
        </p:nvGraphicFramePr>
        <p:xfrm>
          <a:off x="1066800" y="3482975"/>
          <a:ext cx="5486400" cy="3451225"/>
        </p:xfrm>
        <a:graphic>
          <a:graphicData uri="http://schemas.openxmlformats.org/presentationml/2006/ole">
            <p:oleObj spid="_x0000_s659461" name="Equation" r:id="rId4" imgW="3835080" imgH="2412720" progId="Equation.3">
              <p:embed/>
            </p:oleObj>
          </a:graphicData>
        </a:graphic>
      </p:graphicFrame>
      <p:graphicFrame>
        <p:nvGraphicFramePr>
          <p:cNvPr id="659469" name="Object 13"/>
          <p:cNvGraphicFramePr>
            <a:graphicFrameLocks noChangeAspect="1"/>
          </p:cNvGraphicFramePr>
          <p:nvPr/>
        </p:nvGraphicFramePr>
        <p:xfrm>
          <a:off x="7391400" y="228600"/>
          <a:ext cx="1524000" cy="654050"/>
        </p:xfrm>
        <a:graphic>
          <a:graphicData uri="http://schemas.openxmlformats.org/presentationml/2006/ole">
            <p:oleObj spid="_x0000_s659469" name="Equation" r:id="rId5" imgW="9777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example – counting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distribution plotted on data (particularly in case of low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4" descr="fig34"/>
          <p:cNvPicPr>
            <a:picLocks noChangeAspect="1" noChangeArrowheads="1"/>
          </p:cNvPicPr>
          <p:nvPr/>
        </p:nvPicPr>
        <p:blipFill>
          <a:blip r:embed="rId2" cstate="print"/>
          <a:srcRect l="1907" r="8321" b="53333"/>
          <a:stretch>
            <a:fillRect/>
          </a:stretch>
        </p:blipFill>
        <p:spPr bwMode="auto">
          <a:xfrm>
            <a:off x="2971800" y="1981200"/>
            <a:ext cx="5356225" cy="398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 descr="Isaac_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1760538"/>
            <a:ext cx="1498600" cy="182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5" descr="Maxw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208463"/>
            <a:ext cx="1581150" cy="183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295400" y="3597275"/>
            <a:ext cx="1331913" cy="309563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Newton                               </a:t>
            </a:r>
          </a:p>
        </p:txBody>
      </p:sp>
      <p:pic>
        <p:nvPicPr>
          <p:cNvPr id="14344" name="Picture 21" descr="ein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9100" y="1689100"/>
            <a:ext cx="1425575" cy="182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22" descr="Niels_Boh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925" y="4191000"/>
            <a:ext cx="1298575" cy="183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6" name="Text Box 23"/>
          <p:cNvSpPr txBox="1">
            <a:spLocks noChangeArrowheads="1"/>
          </p:cNvSpPr>
          <p:nvPr/>
        </p:nvSpPr>
        <p:spPr bwMode="auto">
          <a:xfrm>
            <a:off x="1377950" y="6081713"/>
            <a:ext cx="1441450" cy="309562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Maxwell</a:t>
            </a:r>
          </a:p>
        </p:txBody>
      </p:sp>
      <p:sp>
        <p:nvSpPr>
          <p:cNvPr id="14347" name="Text Box 24"/>
          <p:cNvSpPr txBox="1">
            <a:spLocks noChangeArrowheads="1"/>
          </p:cNvSpPr>
          <p:nvPr/>
        </p:nvSpPr>
        <p:spPr bwMode="auto">
          <a:xfrm>
            <a:off x="7050088" y="3597275"/>
            <a:ext cx="1331912" cy="309563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Einstein                               </a:t>
            </a:r>
          </a:p>
        </p:txBody>
      </p:sp>
      <p:sp>
        <p:nvSpPr>
          <p:cNvPr id="14348" name="Text Box 27"/>
          <p:cNvSpPr txBox="1">
            <a:spLocks noChangeArrowheads="1"/>
          </p:cNvSpPr>
          <p:nvPr/>
        </p:nvSpPr>
        <p:spPr bwMode="auto">
          <a:xfrm>
            <a:off x="3276600" y="3209925"/>
            <a:ext cx="2819400" cy="37147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800" b="1" dirty="0" smtClean="0"/>
              <a:t>Theory of Relativity</a:t>
            </a:r>
            <a:endParaRPr lang="en-GB" sz="1800" b="1" dirty="0"/>
          </a:p>
        </p:txBody>
      </p:sp>
      <p:sp>
        <p:nvSpPr>
          <p:cNvPr id="14349" name="Line 28"/>
          <p:cNvSpPr>
            <a:spLocks noChangeShapeType="1"/>
          </p:cNvSpPr>
          <p:nvPr/>
        </p:nvSpPr>
        <p:spPr bwMode="auto">
          <a:xfrm>
            <a:off x="3910013" y="3884613"/>
            <a:ext cx="17287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lg" len="lg"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endParaRPr lang="nl-NL"/>
          </a:p>
        </p:txBody>
      </p:sp>
      <p:sp>
        <p:nvSpPr>
          <p:cNvPr id="14350" name="Text Box 29"/>
          <p:cNvSpPr txBox="1">
            <a:spLocks noChangeArrowheads="1"/>
          </p:cNvSpPr>
          <p:nvPr/>
        </p:nvSpPr>
        <p:spPr bwMode="auto">
          <a:xfrm>
            <a:off x="3276600" y="4200525"/>
            <a:ext cx="2879725" cy="37147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800" b="1" dirty="0" smtClean="0"/>
              <a:t>Quantum Mechanics</a:t>
            </a:r>
            <a:endParaRPr lang="en-GB" sz="1800" b="1" dirty="0"/>
          </a:p>
        </p:txBody>
      </p:sp>
      <p:sp>
        <p:nvSpPr>
          <p:cNvPr id="14351" name="Text Box 32"/>
          <p:cNvSpPr txBox="1">
            <a:spLocks noChangeArrowheads="1"/>
          </p:cNvSpPr>
          <p:nvPr/>
        </p:nvSpPr>
        <p:spPr bwMode="auto">
          <a:xfrm>
            <a:off x="7126288" y="6091238"/>
            <a:ext cx="1331912" cy="309562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Bohr                              </a:t>
            </a:r>
          </a:p>
        </p:txBody>
      </p:sp>
      <p:sp>
        <p:nvSpPr>
          <p:cNvPr id="14352" name="Rectangle 13"/>
          <p:cNvSpPr>
            <a:spLocks noChangeArrowheads="1"/>
          </p:cNvSpPr>
          <p:nvPr/>
        </p:nvSpPr>
        <p:spPr bwMode="auto">
          <a:xfrm>
            <a:off x="1676400" y="228600"/>
            <a:ext cx="6324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Zwaartekracht en Electromagnetisme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“zelfde krachten … nieuwe modellen”</a:t>
            </a:r>
            <a:endParaRPr lang="en-US"/>
          </a:p>
        </p:txBody>
      </p:sp>
      <p:sp>
        <p:nvSpPr>
          <p:cNvPr id="14354" name="Right Brace 16"/>
          <p:cNvSpPr>
            <a:spLocks/>
          </p:cNvSpPr>
          <p:nvPr/>
        </p:nvSpPr>
        <p:spPr bwMode="auto">
          <a:xfrm>
            <a:off x="2743200" y="1676400"/>
            <a:ext cx="304800" cy="4495800"/>
          </a:xfrm>
          <a:prstGeom prst="rightBrace">
            <a:avLst>
              <a:gd name="adj1" fmla="val 833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355" name="Right Brace 17"/>
          <p:cNvSpPr>
            <a:spLocks/>
          </p:cNvSpPr>
          <p:nvPr/>
        </p:nvSpPr>
        <p:spPr bwMode="auto">
          <a:xfrm flipH="1">
            <a:off x="6248400" y="1676400"/>
            <a:ext cx="304800" cy="4495800"/>
          </a:xfrm>
          <a:prstGeom prst="rightBrace">
            <a:avLst>
              <a:gd name="adj1" fmla="val 833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0498" name="Rectangle 18"/>
          <p:cNvSpPr>
            <a:spLocks noChangeArrowheads="1"/>
          </p:cNvSpPr>
          <p:nvPr/>
        </p:nvSpPr>
        <p:spPr bwMode="auto">
          <a:xfrm>
            <a:off x="1143000" y="5181600"/>
            <a:ext cx="2057400" cy="838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494" name="Rectangle 14"/>
          <p:cNvSpPr>
            <a:spLocks noChangeArrowheads="1"/>
          </p:cNvSpPr>
          <p:nvPr/>
        </p:nvSpPr>
        <p:spPr bwMode="auto">
          <a:xfrm>
            <a:off x="1143000" y="1447800"/>
            <a:ext cx="2057400" cy="838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Distributions – The Gaussian distribution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at </a:t>
            </a:r>
            <a:r>
              <a:rPr lang="en-US" i="1">
                <a:solidFill>
                  <a:srgbClr val="FF7A01"/>
                </a:solidFill>
              </a:rPr>
              <a:t>Poisson distribution</a:t>
            </a:r>
            <a:r>
              <a:rPr lang="en-US"/>
              <a:t> in limit of </a:t>
            </a:r>
            <a:r>
              <a:rPr lang="en-US" i="1">
                <a:solidFill>
                  <a:srgbClr val="FF7A01"/>
                </a:solidFill>
              </a:rPr>
              <a:t>large N</a:t>
            </a:r>
          </a:p>
        </p:txBody>
      </p:sp>
      <p:graphicFrame>
        <p:nvGraphicFramePr>
          <p:cNvPr id="660484" name="Object 4"/>
          <p:cNvGraphicFramePr>
            <a:graphicFrameLocks noChangeAspect="1"/>
          </p:cNvGraphicFramePr>
          <p:nvPr/>
        </p:nvGraphicFramePr>
        <p:xfrm>
          <a:off x="1219200" y="1447800"/>
          <a:ext cx="1905000" cy="795338"/>
        </p:xfrm>
        <a:graphic>
          <a:graphicData uri="http://schemas.openxmlformats.org/presentationml/2006/ole">
            <p:oleObj spid="_x0000_s660484" name="Equation" r:id="rId3" imgW="1002960" imgH="419040" progId="Equation.3">
              <p:embed/>
            </p:oleObj>
          </a:graphicData>
        </a:graphic>
      </p:graphicFrame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1295400" y="22098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/>
          </a:p>
        </p:txBody>
      </p:sp>
      <p:grpSp>
        <p:nvGrpSpPr>
          <p:cNvPr id="660495" name="Group 15"/>
          <p:cNvGrpSpPr>
            <a:grpSpLocks/>
          </p:cNvGrpSpPr>
          <p:nvPr/>
        </p:nvGrpSpPr>
        <p:grpSpPr bwMode="auto">
          <a:xfrm>
            <a:off x="3679825" y="2133600"/>
            <a:ext cx="3025775" cy="517525"/>
            <a:chOff x="3036" y="1056"/>
            <a:chExt cx="1906" cy="326"/>
          </a:xfrm>
        </p:grpSpPr>
        <p:sp>
          <p:nvSpPr>
            <p:cNvPr id="660486" name="Text Box 6"/>
            <p:cNvSpPr txBox="1">
              <a:spLocks noChangeArrowheads="1"/>
            </p:cNvSpPr>
            <p:nvPr/>
          </p:nvSpPr>
          <p:spPr bwMode="auto">
            <a:xfrm>
              <a:off x="3036" y="1056"/>
              <a:ext cx="190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Take log, substitute, r = </a:t>
              </a:r>
              <a:r>
                <a:rPr lang="en-US" sz="1400" i="1">
                  <a:latin typeface="Symbol" pitchFamily="18" charset="2"/>
                </a:rPr>
                <a:t>l</a:t>
              </a:r>
              <a:r>
                <a:rPr lang="en-US" sz="1400" i="1"/>
                <a:t> + x, </a:t>
              </a:r>
              <a:br>
                <a:rPr lang="en-US" sz="1400" i="1"/>
              </a:br>
              <a:r>
                <a:rPr lang="en-US" sz="1400" i="1"/>
                <a:t>and use </a:t>
              </a:r>
            </a:p>
          </p:txBody>
        </p:sp>
        <p:graphicFrame>
          <p:nvGraphicFramePr>
            <p:cNvPr id="660487" name="Object 7"/>
            <p:cNvGraphicFramePr>
              <a:graphicFrameLocks noChangeAspect="1"/>
            </p:cNvGraphicFramePr>
            <p:nvPr/>
          </p:nvGraphicFramePr>
          <p:xfrm>
            <a:off x="3566" y="1179"/>
            <a:ext cx="1296" cy="189"/>
          </p:xfrm>
          <a:graphic>
            <a:graphicData uri="http://schemas.openxmlformats.org/presentationml/2006/ole">
              <p:oleObj spid="_x0000_s660487" name="Equation" r:id="rId4" imgW="1650960" imgH="241200" progId="Equation.3">
                <p:embed/>
              </p:oleObj>
            </a:graphicData>
          </a:graphic>
        </p:graphicFrame>
      </p:grpSp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1143000" y="2819400"/>
          <a:ext cx="6019800" cy="3021013"/>
        </p:xfrm>
        <a:graphic>
          <a:graphicData uri="http://schemas.openxmlformats.org/presentationml/2006/ole">
            <p:oleObj spid="_x0000_s660488" name="Equation" r:id="rId5" imgW="3695400" imgH="1854000" progId="Equation.3">
              <p:embed/>
            </p:oleObj>
          </a:graphicData>
        </a:graphic>
      </p:graphicFrame>
      <p:graphicFrame>
        <p:nvGraphicFramePr>
          <p:cNvPr id="660489" name="Object 9"/>
          <p:cNvGraphicFramePr>
            <a:graphicFrameLocks noChangeAspect="1"/>
          </p:cNvGraphicFramePr>
          <p:nvPr/>
        </p:nvGraphicFramePr>
        <p:xfrm>
          <a:off x="6096000" y="3886200"/>
          <a:ext cx="1206500" cy="228600"/>
        </p:xfrm>
        <a:graphic>
          <a:graphicData uri="http://schemas.openxmlformats.org/presentationml/2006/ole">
            <p:oleObj spid="_x0000_s660489" name="Equation" r:id="rId6" imgW="1206360" imgH="228600" progId="Equation.3">
              <p:embed/>
            </p:oleObj>
          </a:graphicData>
        </a:graphic>
      </p:graphicFrame>
      <p:sp>
        <p:nvSpPr>
          <p:cNvPr id="660490" name="Freeform 10"/>
          <p:cNvSpPr>
            <a:spLocks/>
          </p:cNvSpPr>
          <p:nvPr/>
        </p:nvSpPr>
        <p:spPr bwMode="auto">
          <a:xfrm>
            <a:off x="3352800" y="2057400"/>
            <a:ext cx="3048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8"/>
              </a:cxn>
              <a:cxn ang="0">
                <a:pos x="0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cubicBezTo>
                  <a:pt x="144" y="100"/>
                  <a:pt x="288" y="200"/>
                  <a:pt x="288" y="288"/>
                </a:cubicBezTo>
                <a:cubicBezTo>
                  <a:pt x="288" y="376"/>
                  <a:pt x="48" y="488"/>
                  <a:pt x="0" y="528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ysDot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0491" name="Freeform 11"/>
          <p:cNvSpPr>
            <a:spLocks/>
          </p:cNvSpPr>
          <p:nvPr/>
        </p:nvSpPr>
        <p:spPr bwMode="auto">
          <a:xfrm flipH="1">
            <a:off x="1371600" y="4724400"/>
            <a:ext cx="2286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8"/>
              </a:cxn>
              <a:cxn ang="0">
                <a:pos x="0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cubicBezTo>
                  <a:pt x="144" y="100"/>
                  <a:pt x="288" y="200"/>
                  <a:pt x="288" y="288"/>
                </a:cubicBezTo>
                <a:cubicBezTo>
                  <a:pt x="288" y="376"/>
                  <a:pt x="48" y="488"/>
                  <a:pt x="0" y="528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ysDot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0492" name="Text Box 12"/>
          <p:cNvSpPr txBox="1">
            <a:spLocks noChangeArrowheads="1"/>
          </p:cNvSpPr>
          <p:nvPr/>
        </p:nvSpPr>
        <p:spPr bwMode="auto">
          <a:xfrm>
            <a:off x="381000" y="4876800"/>
            <a:ext cx="995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Take exp</a:t>
            </a:r>
          </a:p>
        </p:txBody>
      </p:sp>
      <p:sp>
        <p:nvSpPr>
          <p:cNvPr id="660493" name="Text Box 13"/>
          <p:cNvSpPr txBox="1">
            <a:spLocks noChangeArrowheads="1"/>
          </p:cNvSpPr>
          <p:nvPr/>
        </p:nvSpPr>
        <p:spPr bwMode="auto">
          <a:xfrm>
            <a:off x="3721100" y="5257800"/>
            <a:ext cx="4027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Familiar Gaussian distribution, </a:t>
            </a:r>
            <a:br>
              <a:rPr lang="en-US" b="1"/>
            </a:br>
            <a:r>
              <a:rPr lang="en-US"/>
              <a:t>(approximation reasonable for N&gt;10)</a:t>
            </a:r>
          </a:p>
        </p:txBody>
      </p:sp>
      <p:sp>
        <p:nvSpPr>
          <p:cNvPr id="660496" name="Freeform 16"/>
          <p:cNvSpPr>
            <a:spLocks/>
          </p:cNvSpPr>
          <p:nvPr/>
        </p:nvSpPr>
        <p:spPr bwMode="auto">
          <a:xfrm>
            <a:off x="5715000" y="3581400"/>
            <a:ext cx="3048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8"/>
              </a:cxn>
              <a:cxn ang="0">
                <a:pos x="0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cubicBezTo>
                  <a:pt x="144" y="100"/>
                  <a:pt x="288" y="200"/>
                  <a:pt x="288" y="288"/>
                </a:cubicBezTo>
                <a:cubicBezTo>
                  <a:pt x="288" y="376"/>
                  <a:pt x="48" y="488"/>
                  <a:pt x="0" y="528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ysDot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0500" name="Picture 20" descr="fig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981200"/>
            <a:ext cx="1371600" cy="4191000"/>
          </a:xfrm>
          <a:prstGeom prst="rect">
            <a:avLst/>
          </a:prstGeom>
          <a:noFill/>
        </p:spPr>
      </p:pic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7239000" y="4648200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0502" name="Line 22"/>
          <p:cNvSpPr>
            <a:spLocks noChangeShapeType="1"/>
          </p:cNvSpPr>
          <p:nvPr/>
        </p:nvSpPr>
        <p:spPr bwMode="auto">
          <a:xfrm>
            <a:off x="7239000" y="5334000"/>
            <a:ext cx="11430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0503" name="Text Box 23"/>
          <p:cNvSpPr txBox="1">
            <a:spLocks noChangeArrowheads="1"/>
          </p:cNvSpPr>
          <p:nvPr/>
        </p:nvSpPr>
        <p:spPr bwMode="auto">
          <a:xfrm>
            <a:off x="8147050" y="1873250"/>
            <a:ext cx="615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=1</a:t>
            </a:r>
          </a:p>
        </p:txBody>
      </p:sp>
      <p:sp>
        <p:nvSpPr>
          <p:cNvPr id="660504" name="Text Box 24"/>
          <p:cNvSpPr txBox="1">
            <a:spLocks noChangeArrowheads="1"/>
          </p:cNvSpPr>
          <p:nvPr/>
        </p:nvSpPr>
        <p:spPr bwMode="auto">
          <a:xfrm>
            <a:off x="8078788" y="3276600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=10</a:t>
            </a:r>
          </a:p>
        </p:txBody>
      </p:sp>
      <p:sp>
        <p:nvSpPr>
          <p:cNvPr id="660505" name="Text Box 25"/>
          <p:cNvSpPr txBox="1">
            <a:spLocks noChangeArrowheads="1"/>
          </p:cNvSpPr>
          <p:nvPr/>
        </p:nvSpPr>
        <p:spPr bwMode="auto">
          <a:xfrm>
            <a:off x="8005763" y="4648200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="1">
                <a:solidFill>
                  <a:srgbClr val="FF3300"/>
                </a:solidFill>
              </a:rPr>
              <a:t>=200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1530" name="Rectangle 26"/>
          <p:cNvSpPr>
            <a:spLocks noChangeArrowheads="1"/>
          </p:cNvSpPr>
          <p:nvPr/>
        </p:nvSpPr>
        <p:spPr bwMode="auto">
          <a:xfrm>
            <a:off x="1143000" y="2209800"/>
            <a:ext cx="3886200" cy="1828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Gaussian distribution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i="1">
                <a:solidFill>
                  <a:srgbClr val="FF7A01"/>
                </a:solidFill>
              </a:rPr>
              <a:t>Mean</a:t>
            </a:r>
            <a:r>
              <a:rPr lang="en-US"/>
              <a:t> and </a:t>
            </a:r>
            <a:r>
              <a:rPr lang="en-US" i="1">
                <a:solidFill>
                  <a:srgbClr val="FF7A01"/>
                </a:solidFill>
              </a:rPr>
              <a:t>Variance</a:t>
            </a:r>
            <a:br>
              <a:rPr lang="en-US" i="1">
                <a:solidFill>
                  <a:srgbClr val="FF7A01"/>
                </a:solidFill>
              </a:rPr>
            </a:br>
            <a:endParaRPr lang="en-US" i="1">
              <a:solidFill>
                <a:srgbClr val="FF7A01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Integrals of Gaussian</a:t>
            </a:r>
          </a:p>
        </p:txBody>
      </p:sp>
      <p:graphicFrame>
        <p:nvGraphicFramePr>
          <p:cNvPr id="661508" name="Object 4"/>
          <p:cNvGraphicFramePr>
            <a:graphicFrameLocks noChangeAspect="1"/>
          </p:cNvGraphicFramePr>
          <p:nvPr/>
        </p:nvGraphicFramePr>
        <p:xfrm>
          <a:off x="1316038" y="1905000"/>
          <a:ext cx="3636962" cy="2084388"/>
        </p:xfrm>
        <a:graphic>
          <a:graphicData uri="http://schemas.openxmlformats.org/presentationml/2006/ole">
            <p:oleObj spid="_x0000_s661508" name="Equation" r:id="rId3" imgW="2171520" imgH="1244520" progId="Equation.3">
              <p:embed/>
            </p:oleObj>
          </a:graphicData>
        </a:graphic>
      </p:graphicFrame>
      <p:graphicFrame>
        <p:nvGraphicFramePr>
          <p:cNvPr id="661532" name="Group 28"/>
          <p:cNvGraphicFramePr>
            <a:graphicFrameLocks noGrp="1"/>
          </p:cNvGraphicFramePr>
          <p:nvPr/>
        </p:nvGraphicFramePr>
        <p:xfrm>
          <a:off x="4038600" y="5105400"/>
          <a:ext cx="4953000" cy="1463040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68.27% within 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 1.645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Wingdings" pitchFamily="2" charset="2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95.43% within 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 1.96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Wingdings" pitchFamily="2" charset="2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99.73% within 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99%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 2.58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Wingdings" pitchFamily="2" charset="2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99.9%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 3.29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Wingdings" pitchFamily="2" charset="2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61528" name="Picture 24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1968500"/>
            <a:ext cx="3390900" cy="2298700"/>
          </a:xfrm>
          <a:prstGeom prst="rect">
            <a:avLst/>
          </a:prstGeom>
          <a:noFill/>
        </p:spPr>
      </p:pic>
      <p:graphicFrame>
        <p:nvGraphicFramePr>
          <p:cNvPr id="661529" name="Object 25"/>
          <p:cNvGraphicFramePr>
            <a:graphicFrameLocks noChangeAspect="1"/>
          </p:cNvGraphicFramePr>
          <p:nvPr/>
        </p:nvGraphicFramePr>
        <p:xfrm>
          <a:off x="1228725" y="850900"/>
          <a:ext cx="3648075" cy="825500"/>
        </p:xfrm>
        <a:graphic>
          <a:graphicData uri="http://schemas.openxmlformats.org/presentationml/2006/ole">
            <p:oleObj spid="_x0000_s661529" name="Equation" r:id="rId5" imgW="1854000" imgH="419040" progId="Equation.3">
              <p:embed/>
            </p:oleObj>
          </a:graphicData>
        </a:graphic>
      </p:graphicFrame>
      <p:sp>
        <p:nvSpPr>
          <p:cNvPr id="661533" name="AutoShape 29"/>
          <p:cNvSpPr>
            <a:spLocks/>
          </p:cNvSpPr>
          <p:nvPr/>
        </p:nvSpPr>
        <p:spPr bwMode="auto">
          <a:xfrm rot="16200000">
            <a:off x="7086600" y="39624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534" name="Freeform 30"/>
          <p:cNvSpPr>
            <a:spLocks/>
          </p:cNvSpPr>
          <p:nvPr/>
        </p:nvSpPr>
        <p:spPr bwMode="auto">
          <a:xfrm>
            <a:off x="4400550" y="4422775"/>
            <a:ext cx="2911475" cy="577850"/>
          </a:xfrm>
          <a:custGeom>
            <a:avLst/>
            <a:gdLst/>
            <a:ahLst/>
            <a:cxnLst>
              <a:cxn ang="0">
                <a:pos x="218" y="364"/>
              </a:cxn>
              <a:cxn ang="0">
                <a:pos x="430" y="117"/>
              </a:cxn>
              <a:cxn ang="0">
                <a:pos x="2796" y="288"/>
              </a:cxn>
              <a:cxn ang="0">
                <a:pos x="3125" y="0"/>
              </a:cxn>
            </a:cxnLst>
            <a:rect l="0" t="0" r="r" b="b"/>
            <a:pathLst>
              <a:path w="3245" h="364">
                <a:moveTo>
                  <a:pt x="218" y="364"/>
                </a:moveTo>
                <a:cubicBezTo>
                  <a:pt x="255" y="323"/>
                  <a:pt x="0" y="130"/>
                  <a:pt x="430" y="117"/>
                </a:cubicBezTo>
                <a:cubicBezTo>
                  <a:pt x="860" y="104"/>
                  <a:pt x="2347" y="307"/>
                  <a:pt x="2796" y="288"/>
                </a:cubicBezTo>
                <a:cubicBezTo>
                  <a:pt x="3245" y="269"/>
                  <a:pt x="3057" y="60"/>
                  <a:pt x="3125" y="0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example – high </a:t>
            </a:r>
            <a:r>
              <a:rPr lang="en-US" smtClean="0"/>
              <a:t>statistics counting </a:t>
            </a:r>
            <a:r>
              <a:rPr lang="en-US" dirty="0" err="1" smtClean="0"/>
              <a:t>expt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statistics distributions from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5" descr="fig34"/>
          <p:cNvPicPr>
            <a:picLocks noChangeAspect="1" noChangeArrowheads="1"/>
          </p:cNvPicPr>
          <p:nvPr/>
        </p:nvPicPr>
        <p:blipFill>
          <a:blip r:embed="rId2" cstate="print"/>
          <a:srcRect l="1907" t="53778" r="8321"/>
          <a:stretch>
            <a:fillRect/>
          </a:stretch>
        </p:blipFill>
        <p:spPr bwMode="auto">
          <a:xfrm>
            <a:off x="2895600" y="1733259"/>
            <a:ext cx="5715000" cy="421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Doing an experiment </a:t>
            </a:r>
            <a:r>
              <a:rPr lang="en-US">
                <a:sym typeface="Wingdings" pitchFamily="2" charset="2"/>
              </a:rPr>
              <a:t> making measurements</a:t>
            </a:r>
            <a:br>
              <a:rPr lang="en-US">
                <a:sym typeface="Wingdings" pitchFamily="2" charset="2"/>
              </a:rPr>
            </a:b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Measurements not perfect  imperfection quantified in resolution or error</a:t>
            </a:r>
            <a:br>
              <a:rPr lang="en-US">
                <a:sym typeface="Wingdings" pitchFamily="2" charset="2"/>
              </a:rPr>
            </a:br>
            <a:endParaRPr lang="en-US">
              <a:sym typeface="Wingdings" pitchFamily="2" charset="2"/>
            </a:endParaRPr>
          </a:p>
          <a:p>
            <a:r>
              <a:rPr lang="en-US">
                <a:solidFill>
                  <a:schemeClr val="accent2"/>
                </a:solidFill>
                <a:sym typeface="Wingdings" pitchFamily="2" charset="2"/>
              </a:rPr>
              <a:t>Common language to quote errors</a:t>
            </a:r>
          </a:p>
          <a:p>
            <a:pPr lvl="1"/>
            <a:r>
              <a:rPr lang="en-US">
                <a:solidFill>
                  <a:srgbClr val="FF7A01"/>
                </a:solidFill>
              </a:rPr>
              <a:t>Gaussian standard deviation</a:t>
            </a:r>
            <a:r>
              <a:rPr lang="en-US"/>
              <a:t>  = sqrt(V(x))</a:t>
            </a:r>
          </a:p>
          <a:p>
            <a:pPr lvl="1"/>
            <a:r>
              <a:rPr lang="en-US"/>
              <a:t>68% probability that true values is within quoted errors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1400" i="1"/>
              <a:t>[NB: 68% interpretation relies strictly on Gaussian sampling distribution, which is not always the case, more on this later]</a:t>
            </a:r>
          </a:p>
          <a:p>
            <a:pPr lvl="1"/>
            <a:endParaRPr lang="en-US" sz="1400" i="1"/>
          </a:p>
          <a:p>
            <a:r>
              <a:rPr lang="en-US">
                <a:solidFill>
                  <a:schemeClr val="accent2"/>
                </a:solidFill>
              </a:rPr>
              <a:t>Errors </a:t>
            </a:r>
            <a:r>
              <a:rPr lang="en-US"/>
              <a:t>are usually</a:t>
            </a:r>
            <a:r>
              <a:rPr lang="en-US">
                <a:solidFill>
                  <a:schemeClr val="accent2"/>
                </a:solidFill>
              </a:rPr>
              <a:t> Gaussian </a:t>
            </a:r>
            <a:r>
              <a:rPr lang="en-US"/>
              <a:t>if they quantify a result that is based on</a:t>
            </a:r>
            <a:r>
              <a:rPr lang="en-US">
                <a:solidFill>
                  <a:schemeClr val="accent2"/>
                </a:solidFill>
              </a:rPr>
              <a:t> many independent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Gaussian as ‘Normal distribution’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are errors usually Gaussian?</a:t>
            </a:r>
            <a:br>
              <a:rPr lang="en-US"/>
            </a:br>
            <a:endParaRPr lang="en-US"/>
          </a:p>
          <a:p>
            <a:r>
              <a:rPr lang="en-US"/>
              <a:t>The </a:t>
            </a:r>
            <a:r>
              <a:rPr lang="en-US" b="1" i="1">
                <a:solidFill>
                  <a:srgbClr val="FF7A01"/>
                </a:solidFill>
              </a:rPr>
              <a:t>Central Limit Theorem</a:t>
            </a:r>
            <a:r>
              <a:rPr lang="en-US"/>
              <a:t> says</a:t>
            </a:r>
          </a:p>
          <a:p>
            <a:pPr lvl="1"/>
            <a:r>
              <a:rPr lang="en-US"/>
              <a:t>If you take the sum X of </a:t>
            </a:r>
            <a:r>
              <a:rPr lang="en-US">
                <a:solidFill>
                  <a:schemeClr val="accent2"/>
                </a:solidFill>
              </a:rPr>
              <a:t>N independent measurements</a:t>
            </a:r>
            <a:r>
              <a:rPr lang="en-US"/>
              <a:t> x</a:t>
            </a:r>
            <a:r>
              <a:rPr lang="en-US" baseline="-25000"/>
              <a:t>i</a:t>
            </a:r>
            <a:r>
              <a:rPr lang="en-US"/>
              <a:t>, </a:t>
            </a:r>
            <a:br>
              <a:rPr lang="en-US"/>
            </a:br>
            <a:r>
              <a:rPr lang="en-US"/>
              <a:t>each taken from a distribution of mean m</a:t>
            </a:r>
            <a:r>
              <a:rPr lang="en-US" baseline="-25000"/>
              <a:t>i</a:t>
            </a:r>
            <a:r>
              <a:rPr lang="en-US"/>
              <a:t>, a variance V</a:t>
            </a:r>
            <a:r>
              <a:rPr lang="en-US" baseline="-25000"/>
              <a:t>i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i</a:t>
            </a:r>
            <a:r>
              <a:rPr lang="en-US" baseline="30000"/>
              <a:t>2</a:t>
            </a:r>
            <a:r>
              <a:rPr lang="en-US"/>
              <a:t>,</a:t>
            </a:r>
            <a:br>
              <a:rPr lang="en-US"/>
            </a:br>
            <a:r>
              <a:rPr lang="en-US"/>
              <a:t>the distribution for x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FF7A01"/>
                </a:solidFill>
              </a:rPr>
              <a:t>(a) has expectation value</a:t>
            </a:r>
            <a:r>
              <a:rPr lang="en-US" b="1">
                <a:solidFill>
                  <a:srgbClr val="FF7A01"/>
                </a:solidFill>
              </a:rPr>
              <a:t/>
            </a:r>
            <a:br>
              <a:rPr lang="en-US" b="1">
                <a:solidFill>
                  <a:srgbClr val="FF7A01"/>
                </a:solidFill>
              </a:rPr>
            </a:br>
            <a:r>
              <a:rPr lang="en-US" b="1">
                <a:solidFill>
                  <a:srgbClr val="FF7A01"/>
                </a:solidFill>
              </a:rPr>
              <a:t/>
            </a:r>
            <a:br>
              <a:rPr lang="en-US" b="1">
                <a:solidFill>
                  <a:srgbClr val="FF7A01"/>
                </a:solidFill>
              </a:rPr>
            </a:br>
            <a:r>
              <a:rPr lang="en-US" b="1">
                <a:solidFill>
                  <a:srgbClr val="FF7A01"/>
                </a:solidFill>
              </a:rPr>
              <a:t/>
            </a:r>
            <a:br>
              <a:rPr lang="en-US" b="1">
                <a:solidFill>
                  <a:srgbClr val="FF7A01"/>
                </a:solidFill>
              </a:rPr>
            </a:br>
            <a:r>
              <a:rPr lang="en-US">
                <a:solidFill>
                  <a:srgbClr val="FF7A01"/>
                </a:solidFill>
              </a:rPr>
              <a:t>(b) has variance</a:t>
            </a:r>
            <a:r>
              <a:rPr lang="en-US" b="1">
                <a:solidFill>
                  <a:srgbClr val="FF7A01"/>
                </a:solidFill>
              </a:rPr>
              <a:t/>
            </a:r>
            <a:br>
              <a:rPr lang="en-US" b="1">
                <a:solidFill>
                  <a:srgbClr val="FF7A01"/>
                </a:solidFill>
              </a:rPr>
            </a:br>
            <a:r>
              <a:rPr lang="en-US" b="1">
                <a:solidFill>
                  <a:srgbClr val="FF7A01"/>
                </a:solidFill>
              </a:rPr>
              <a:t/>
            </a:r>
            <a:br>
              <a:rPr lang="en-US" b="1">
                <a:solidFill>
                  <a:srgbClr val="FF7A01"/>
                </a:solidFill>
              </a:rPr>
            </a:br>
            <a:r>
              <a:rPr lang="en-US" b="1">
                <a:solidFill>
                  <a:srgbClr val="FF7A01"/>
                </a:solidFill>
              </a:rPr>
              <a:t/>
            </a:r>
            <a:br>
              <a:rPr lang="en-US" b="1">
                <a:solidFill>
                  <a:srgbClr val="FF7A01"/>
                </a:solidFill>
              </a:rPr>
            </a:br>
            <a:r>
              <a:rPr lang="en-US" b="1">
                <a:solidFill>
                  <a:srgbClr val="FF7A01"/>
                </a:solidFill>
              </a:rPr>
              <a:t>(c ) becomes Gaussian as N </a:t>
            </a:r>
            <a:r>
              <a:rPr lang="en-US" b="1">
                <a:solidFill>
                  <a:srgbClr val="FF7A01"/>
                </a:solidFill>
                <a:sym typeface="Wingdings" pitchFamily="2" charset="2"/>
              </a:rPr>
              <a:t> </a:t>
            </a:r>
            <a:r>
              <a:rPr lang="en-US" b="1">
                <a:solidFill>
                  <a:srgbClr val="FF7A01"/>
                </a:solidFill>
                <a:sym typeface="Symbol" pitchFamily="18" charset="2"/>
              </a:rPr>
              <a:t>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r>
              <a:rPr lang="en-US" sz="1400" i="1">
                <a:sym typeface="Symbol" pitchFamily="18" charset="2"/>
              </a:rPr>
              <a:t>Small print: tails converge very slowly in CLT, be careful in assuming Gaussian shape beyond 2</a:t>
            </a:r>
            <a:r>
              <a:rPr lang="en-US" sz="1400" i="1">
                <a:latin typeface="Symbol" pitchFamily="18" charset="2"/>
                <a:sym typeface="Symbol" pitchFamily="18" charset="2"/>
              </a:rPr>
              <a:t>s</a:t>
            </a:r>
          </a:p>
        </p:txBody>
      </p:sp>
      <p:graphicFrame>
        <p:nvGraphicFramePr>
          <p:cNvPr id="663556" name="Object 4"/>
          <p:cNvGraphicFramePr>
            <a:graphicFrameLocks noChangeAspect="1"/>
          </p:cNvGraphicFramePr>
          <p:nvPr/>
        </p:nvGraphicFramePr>
        <p:xfrm>
          <a:off x="4267200" y="3048000"/>
          <a:ext cx="1562100" cy="715963"/>
        </p:xfrm>
        <a:graphic>
          <a:graphicData uri="http://schemas.openxmlformats.org/presentationml/2006/ole">
            <p:oleObj spid="_x0000_s663556" name="Equation" r:id="rId3" imgW="749160" imgH="342720" progId="Equation.3">
              <p:embed/>
            </p:oleObj>
          </a:graphicData>
        </a:graphic>
      </p:graphicFrame>
      <p:graphicFrame>
        <p:nvGraphicFramePr>
          <p:cNvPr id="663557" name="Object 5"/>
          <p:cNvGraphicFramePr>
            <a:graphicFrameLocks noChangeAspect="1"/>
          </p:cNvGraphicFramePr>
          <p:nvPr/>
        </p:nvGraphicFramePr>
        <p:xfrm>
          <a:off x="3352800" y="3836988"/>
          <a:ext cx="2590800" cy="658812"/>
        </p:xfrm>
        <a:graphic>
          <a:graphicData uri="http://schemas.openxmlformats.org/presentationml/2006/ole">
            <p:oleObj spid="_x0000_s663557" name="Equation" r:id="rId4" imgW="134604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685800" y="5181600"/>
            <a:ext cx="7696200" cy="1447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Demonstration of Central Limit Theorem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914400"/>
            <a:ext cx="5867400" cy="5257800"/>
          </a:xfrm>
        </p:spPr>
        <p:txBody>
          <a:bodyPr/>
          <a:lstStyle/>
          <a:p>
            <a:pPr>
              <a:buFont typeface="Symbol" pitchFamily="18" charset="2"/>
              <a:buChar char="¬"/>
            </a:pPr>
            <a:r>
              <a:rPr lang="en-US" dirty="0"/>
              <a:t>5000 numbers taken at random from a uniform distribution between [0,1].</a:t>
            </a:r>
          </a:p>
          <a:p>
            <a:pPr lvl="1"/>
            <a:r>
              <a:rPr lang="en-US" dirty="0"/>
              <a:t>Mean =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, Variance =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12</a:t>
            </a:r>
            <a:br>
              <a:rPr lang="en-US" baseline="-25000" dirty="0"/>
            </a:br>
            <a:endParaRPr lang="en-US" dirty="0"/>
          </a:p>
          <a:p>
            <a:pPr>
              <a:buFont typeface="Symbol" pitchFamily="18" charset="2"/>
              <a:buChar char="¬"/>
            </a:pPr>
            <a:r>
              <a:rPr lang="en-US" dirty="0"/>
              <a:t>5000 numbers, each the sum of 2 random numbers, i.e. X = x</a:t>
            </a:r>
            <a:r>
              <a:rPr lang="en-US" baseline="-25000" dirty="0"/>
              <a:t>1</a:t>
            </a:r>
            <a:r>
              <a:rPr lang="en-US" dirty="0"/>
              <a:t>+x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Triangular shape</a:t>
            </a:r>
          </a:p>
          <a:p>
            <a:pPr>
              <a:buFontTx/>
              <a:buNone/>
            </a:pPr>
            <a:endParaRPr lang="en-US" baseline="-25000" dirty="0"/>
          </a:p>
          <a:p>
            <a:pPr>
              <a:buFont typeface="Symbol" pitchFamily="18" charset="2"/>
              <a:buChar char="¬"/>
            </a:pPr>
            <a:r>
              <a:rPr lang="en-US" dirty="0"/>
              <a:t>Same for 3 numbers, </a:t>
            </a:r>
            <a:br>
              <a:rPr lang="en-US" dirty="0"/>
            </a:b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 + x</a:t>
            </a:r>
            <a:r>
              <a:rPr lang="en-US" baseline="-25000" dirty="0"/>
              <a:t>3</a:t>
            </a:r>
            <a:br>
              <a:rPr lang="en-US" baseline="-25000" dirty="0"/>
            </a:b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pPr>
              <a:buFont typeface="Symbol" pitchFamily="18" charset="2"/>
              <a:buChar char="¬"/>
            </a:pPr>
            <a:r>
              <a:rPr lang="en-US" dirty="0"/>
              <a:t>Same for 12 numbers, overlaid curve is exact Gaussian distribution</a:t>
            </a:r>
          </a:p>
        </p:txBody>
      </p:sp>
      <p:pic>
        <p:nvPicPr>
          <p:cNvPr id="664580" name="Picture 4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1858963" cy="1466850"/>
          </a:xfrm>
          <a:prstGeom prst="rect">
            <a:avLst/>
          </a:prstGeom>
          <a:noFill/>
        </p:spPr>
      </p:pic>
      <p:pic>
        <p:nvPicPr>
          <p:cNvPr id="664581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28850"/>
            <a:ext cx="1858963" cy="1558925"/>
          </a:xfrm>
          <a:prstGeom prst="rect">
            <a:avLst/>
          </a:prstGeom>
          <a:noFill/>
        </p:spPr>
      </p:pic>
      <p:pic>
        <p:nvPicPr>
          <p:cNvPr id="664582" name="Picture 6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95700"/>
            <a:ext cx="1858963" cy="1466850"/>
          </a:xfrm>
          <a:prstGeom prst="rect">
            <a:avLst/>
          </a:prstGeom>
          <a:noFill/>
        </p:spPr>
      </p:pic>
      <p:pic>
        <p:nvPicPr>
          <p:cNvPr id="664583" name="Picture 7" descr="fig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62550"/>
            <a:ext cx="1858963" cy="1466850"/>
          </a:xfrm>
          <a:prstGeom prst="rect">
            <a:avLst/>
          </a:prstGeom>
          <a:noFill/>
        </p:spPr>
      </p:pic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1219200" y="1828800"/>
            <a:ext cx="73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N=1</a:t>
            </a: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1243013" y="3276600"/>
            <a:ext cx="73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N=2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1219200" y="4738688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N=3</a:t>
            </a: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1157288" y="6186488"/>
            <a:ext cx="900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N=12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1371600" y="5105400"/>
            <a:ext cx="5638800" cy="914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Limit Theorem – repeated measurements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Common case 1 : </a:t>
            </a:r>
            <a:r>
              <a:rPr lang="en-US">
                <a:solidFill>
                  <a:srgbClr val="FF7A01"/>
                </a:solidFill>
              </a:rPr>
              <a:t>Repeated identical measurements</a:t>
            </a:r>
            <a:r>
              <a:rPr lang="en-US"/>
              <a:t/>
            </a:r>
            <a:br>
              <a:rPr lang="en-US"/>
            </a:br>
            <a:r>
              <a:rPr lang="en-US"/>
              <a:t>                           i.e. </a:t>
            </a:r>
            <a:r>
              <a:rPr lang="en-US">
                <a:latin typeface="Symbol" pitchFamily="18" charset="2"/>
              </a:rPr>
              <a:t>m</a:t>
            </a:r>
            <a:r>
              <a:rPr lang="en-US" baseline="-25000"/>
              <a:t>i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m, s</a:t>
            </a:r>
            <a:r>
              <a:rPr lang="en-US" baseline="-25000"/>
              <a:t>i</a:t>
            </a:r>
            <a:r>
              <a:rPr lang="en-US">
                <a:latin typeface="Symbol" pitchFamily="18" charset="2"/>
              </a:rPr>
              <a:t> = s</a:t>
            </a:r>
            <a:r>
              <a:rPr lang="en-US"/>
              <a:t> for all </a:t>
            </a:r>
            <a:r>
              <a:rPr lang="en-US" i="1"/>
              <a:t>i</a:t>
            </a:r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</p:txBody>
      </p:sp>
      <p:graphicFrame>
        <p:nvGraphicFramePr>
          <p:cNvPr id="665604" name="Object 4"/>
          <p:cNvGraphicFramePr>
            <a:graphicFrameLocks noChangeAspect="1"/>
          </p:cNvGraphicFramePr>
          <p:nvPr/>
        </p:nvGraphicFramePr>
        <p:xfrm>
          <a:off x="2003425" y="2014538"/>
          <a:ext cx="5692775" cy="3929062"/>
        </p:xfrm>
        <a:graphic>
          <a:graphicData uri="http://schemas.openxmlformats.org/presentationml/2006/ole">
            <p:oleObj spid="_x0000_s665604" name="Equation" r:id="rId3" imgW="2743200" imgH="1892160" progId="Equation.3">
              <p:embed/>
            </p:oleObj>
          </a:graphicData>
        </a:graphic>
      </p:graphicFrame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3733800" y="5334000"/>
            <a:ext cx="307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Wingdings" pitchFamily="2" charset="2"/>
              </a:rPr>
              <a:t> Famous sqrt(N) law</a:t>
            </a:r>
            <a:endParaRPr lang="en-US" sz="1800" b="1"/>
          </a:p>
        </p:txBody>
      </p:sp>
      <p:sp>
        <p:nvSpPr>
          <p:cNvPr id="665611" name="Rectangle 11"/>
          <p:cNvSpPr>
            <a:spLocks noChangeArrowheads="1"/>
          </p:cNvSpPr>
          <p:nvPr/>
        </p:nvSpPr>
        <p:spPr bwMode="auto">
          <a:xfrm>
            <a:off x="1905000" y="2057400"/>
            <a:ext cx="2133600" cy="228600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12" name="Text Box 12"/>
          <p:cNvSpPr txBox="1">
            <a:spLocks noChangeArrowheads="1"/>
          </p:cNvSpPr>
          <p:nvPr/>
        </p:nvSpPr>
        <p:spPr bwMode="auto">
          <a:xfrm>
            <a:off x="1889125" y="1657350"/>
            <a:ext cx="74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C.L.T</a:t>
            </a:r>
          </a:p>
        </p:txBody>
      </p:sp>
      <p:sp>
        <p:nvSpPr>
          <p:cNvPr id="665613" name="Freeform 13"/>
          <p:cNvSpPr>
            <a:spLocks/>
          </p:cNvSpPr>
          <p:nvPr/>
        </p:nvSpPr>
        <p:spPr bwMode="auto">
          <a:xfrm>
            <a:off x="1295400" y="3733800"/>
            <a:ext cx="7848600" cy="1524000"/>
          </a:xfrm>
          <a:custGeom>
            <a:avLst/>
            <a:gdLst/>
            <a:ahLst/>
            <a:cxnLst>
              <a:cxn ang="0">
                <a:pos x="4080" y="0"/>
              </a:cxn>
              <a:cxn ang="0">
                <a:pos x="4368" y="480"/>
              </a:cxn>
              <a:cxn ang="0">
                <a:pos x="624" y="528"/>
              </a:cxn>
              <a:cxn ang="0">
                <a:pos x="624" y="960"/>
              </a:cxn>
            </a:cxnLst>
            <a:rect l="0" t="0" r="r" b="b"/>
            <a:pathLst>
              <a:path w="4944" h="960">
                <a:moveTo>
                  <a:pt x="4080" y="0"/>
                </a:moveTo>
                <a:cubicBezTo>
                  <a:pt x="4512" y="196"/>
                  <a:pt x="4944" y="392"/>
                  <a:pt x="4368" y="480"/>
                </a:cubicBezTo>
                <a:cubicBezTo>
                  <a:pt x="3792" y="568"/>
                  <a:pt x="1248" y="448"/>
                  <a:pt x="624" y="528"/>
                </a:cubicBezTo>
                <a:cubicBezTo>
                  <a:pt x="0" y="608"/>
                  <a:pt x="312" y="784"/>
                  <a:pt x="624" y="960"/>
                </a:cubicBezTo>
              </a:path>
            </a:pathLst>
          </a:custGeom>
          <a:noFill/>
          <a:ln w="25400" cap="flat">
            <a:solidFill>
              <a:srgbClr val="FF3300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824330" name="Rectangle 10"/>
          <p:cNvSpPr>
            <a:spLocks noChangeArrowheads="1"/>
          </p:cNvSpPr>
          <p:nvPr/>
        </p:nvSpPr>
        <p:spPr bwMode="auto">
          <a:xfrm>
            <a:off x="1143000" y="3962400"/>
            <a:ext cx="41910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29" name="Rectangle 9"/>
          <p:cNvSpPr>
            <a:spLocks noChangeArrowheads="1"/>
          </p:cNvSpPr>
          <p:nvPr/>
        </p:nvSpPr>
        <p:spPr bwMode="auto">
          <a:xfrm>
            <a:off x="1143000" y="2362200"/>
            <a:ext cx="17526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Limit Theorem – repeated measurements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Common case 2 : </a:t>
            </a:r>
            <a:r>
              <a:rPr lang="en-US">
                <a:solidFill>
                  <a:srgbClr val="FF7A01"/>
                </a:solidFill>
              </a:rPr>
              <a:t>Repeated measurements with</a:t>
            </a:r>
            <a:br>
              <a:rPr lang="en-US">
                <a:solidFill>
                  <a:srgbClr val="FF7A01"/>
                </a:solidFill>
              </a:rPr>
            </a:br>
            <a:r>
              <a:rPr lang="en-US">
                <a:solidFill>
                  <a:srgbClr val="FF7A01"/>
                </a:solidFill>
              </a:rPr>
              <a:t>                          identical means but different errors</a:t>
            </a:r>
            <a:r>
              <a:rPr lang="en-US"/>
              <a:t/>
            </a:r>
            <a:br>
              <a:rPr lang="en-US"/>
            </a:br>
            <a:r>
              <a:rPr lang="en-US"/>
              <a:t>                          (i.e weighted measurements, </a:t>
            </a:r>
            <a:r>
              <a:rPr lang="en-US">
                <a:latin typeface="Symbol" pitchFamily="18" charset="2"/>
              </a:rPr>
              <a:t>m</a:t>
            </a:r>
            <a:r>
              <a:rPr lang="en-US" baseline="-25000"/>
              <a:t>i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)</a:t>
            </a:r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</p:txBody>
      </p:sp>
      <p:graphicFrame>
        <p:nvGraphicFramePr>
          <p:cNvPr id="824326" name="Object 6"/>
          <p:cNvGraphicFramePr>
            <a:graphicFrameLocks noChangeAspect="1"/>
          </p:cNvGraphicFramePr>
          <p:nvPr/>
        </p:nvGraphicFramePr>
        <p:xfrm>
          <a:off x="1219200" y="2471738"/>
          <a:ext cx="3962400" cy="2481262"/>
        </p:xfrm>
        <a:graphic>
          <a:graphicData uri="http://schemas.openxmlformats.org/presentationml/2006/ole">
            <p:oleObj spid="_x0000_s824326" name="Equation" r:id="rId3" imgW="2311200" imgH="1447560" progId="Equation.3">
              <p:embed/>
            </p:oleObj>
          </a:graphicData>
        </a:graphic>
      </p:graphicFrame>
      <p:sp>
        <p:nvSpPr>
          <p:cNvPr id="824327" name="Text Box 7"/>
          <p:cNvSpPr txBox="1">
            <a:spLocks noChangeArrowheads="1"/>
          </p:cNvSpPr>
          <p:nvPr/>
        </p:nvSpPr>
        <p:spPr bwMode="auto">
          <a:xfrm>
            <a:off x="1144588" y="5073650"/>
            <a:ext cx="4494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‘Sum-of-weights’ formula for</a:t>
            </a:r>
            <a:br>
              <a:rPr lang="en-US" sz="1800" b="1"/>
            </a:br>
            <a:r>
              <a:rPr lang="en-US" sz="1800" b="1"/>
              <a:t>error on weighted measurements</a:t>
            </a:r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2971800" y="2757488"/>
            <a:ext cx="252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Wingdings" pitchFamily="2" charset="2"/>
              </a:rPr>
              <a:t>Weighted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6634" name="Rectangle 10"/>
          <p:cNvSpPr>
            <a:spLocks noChangeArrowheads="1"/>
          </p:cNvSpPr>
          <p:nvPr/>
        </p:nvSpPr>
        <p:spPr bwMode="auto">
          <a:xfrm>
            <a:off x="6324600" y="6324600"/>
            <a:ext cx="2209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31" name="Rectangle 7"/>
          <p:cNvSpPr>
            <a:spLocks noChangeArrowheads="1"/>
          </p:cNvSpPr>
          <p:nvPr/>
        </p:nvSpPr>
        <p:spPr bwMode="auto">
          <a:xfrm>
            <a:off x="990600" y="2286000"/>
            <a:ext cx="2514600" cy="533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propagation – one variable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r>
              <a:rPr lang="en-US"/>
              <a:t>Suppose we have</a:t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FF3300"/>
                </a:solidFill>
              </a:rPr>
              <a:t>How do you calculate V(f) from V(x)?</a:t>
            </a:r>
            <a:br>
              <a:rPr lang="en-US">
                <a:solidFill>
                  <a:srgbClr val="FF3300"/>
                </a:solidFill>
              </a:rPr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baseline="-25000"/>
          </a:p>
          <a:p>
            <a:r>
              <a:rPr lang="en-US">
                <a:solidFill>
                  <a:srgbClr val="FF7A01"/>
                </a:solidFill>
              </a:rPr>
              <a:t>More general</a:t>
            </a:r>
            <a:r>
              <a:rPr lang="en-US"/>
              <a:t>: </a:t>
            </a:r>
            <a:br>
              <a:rPr lang="en-US"/>
            </a:br>
            <a:endParaRPr lang="en-US"/>
          </a:p>
          <a:p>
            <a:pPr lvl="1"/>
            <a:r>
              <a:rPr lang="en-US"/>
              <a:t>But only valid if </a:t>
            </a:r>
            <a:r>
              <a:rPr lang="en-US" i="1">
                <a:solidFill>
                  <a:schemeClr val="accent2"/>
                </a:solidFill>
              </a:rPr>
              <a:t>linear approximation is good in range of error</a:t>
            </a:r>
          </a:p>
        </p:txBody>
      </p:sp>
      <p:graphicFrame>
        <p:nvGraphicFramePr>
          <p:cNvPr id="666628" name="Object 4"/>
          <p:cNvGraphicFramePr>
            <a:graphicFrameLocks noChangeAspect="1"/>
          </p:cNvGraphicFramePr>
          <p:nvPr/>
        </p:nvGraphicFramePr>
        <p:xfrm>
          <a:off x="3505200" y="971550"/>
          <a:ext cx="1989138" cy="476250"/>
        </p:xfrm>
        <a:graphic>
          <a:graphicData uri="http://schemas.openxmlformats.org/presentationml/2006/ole">
            <p:oleObj spid="_x0000_s666628" name="Equation" r:id="rId3" imgW="850680" imgH="203040" progId="Equation.3">
              <p:embed/>
            </p:oleObj>
          </a:graphicData>
        </a:graphic>
      </p:graphicFrame>
      <p:graphicFrame>
        <p:nvGraphicFramePr>
          <p:cNvPr id="666629" name="Object 5"/>
          <p:cNvGraphicFramePr>
            <a:graphicFrameLocks noChangeAspect="1"/>
          </p:cNvGraphicFramePr>
          <p:nvPr/>
        </p:nvGraphicFramePr>
        <p:xfrm>
          <a:off x="1066800" y="2286000"/>
          <a:ext cx="6019800" cy="2436813"/>
        </p:xfrm>
        <a:graphic>
          <a:graphicData uri="http://schemas.openxmlformats.org/presentationml/2006/ole">
            <p:oleObj spid="_x0000_s666629" name="Equation" r:id="rId4" imgW="3073320" imgH="1244520" progId="Equation.3">
              <p:embed/>
            </p:oleObj>
          </a:graphicData>
        </a:graphic>
      </p:graphicFrame>
      <p:graphicFrame>
        <p:nvGraphicFramePr>
          <p:cNvPr id="666630" name="Object 6"/>
          <p:cNvGraphicFramePr>
            <a:graphicFrameLocks noChangeAspect="1"/>
          </p:cNvGraphicFramePr>
          <p:nvPr/>
        </p:nvGraphicFramePr>
        <p:xfrm>
          <a:off x="3198813" y="5257800"/>
          <a:ext cx="3811587" cy="1082675"/>
        </p:xfrm>
        <a:graphic>
          <a:graphicData uri="http://schemas.openxmlformats.org/presentationml/2006/ole">
            <p:oleObj spid="_x0000_s666630" name="Equation" r:id="rId5" imgW="2234880" imgH="634680" progId="Equation.3">
              <p:embed/>
            </p:oleObj>
          </a:graphicData>
        </a:graphic>
      </p:graphicFrame>
      <p:sp>
        <p:nvSpPr>
          <p:cNvPr id="666632" name="Rectangle 8"/>
          <p:cNvSpPr>
            <a:spLocks noChangeArrowheads="1"/>
          </p:cNvSpPr>
          <p:nvPr/>
        </p:nvSpPr>
        <p:spPr bwMode="auto">
          <a:xfrm>
            <a:off x="990600" y="4267200"/>
            <a:ext cx="2514600" cy="533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3733800" y="4343400"/>
            <a:ext cx="237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7A01"/>
                </a:solidFill>
                <a:sym typeface="Wingdings" pitchFamily="2" charset="2"/>
              </a:rPr>
              <a:t> </a:t>
            </a:r>
            <a:r>
              <a:rPr lang="en-US" sz="2000" b="1">
                <a:solidFill>
                  <a:srgbClr val="FF7A01"/>
                </a:solidFill>
              </a:rPr>
              <a:t>i.e. </a:t>
            </a:r>
            <a:r>
              <a:rPr lang="en-US" sz="2000" b="1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 sz="2000" b="1" baseline="-25000">
                <a:solidFill>
                  <a:srgbClr val="FF7A01"/>
                </a:solidFill>
              </a:rPr>
              <a:t>f</a:t>
            </a:r>
            <a:r>
              <a:rPr lang="en-US" sz="2000" b="1">
                <a:solidFill>
                  <a:srgbClr val="FF7A01"/>
                </a:solidFill>
              </a:rPr>
              <a:t> = |a|</a:t>
            </a:r>
            <a:r>
              <a:rPr lang="en-US" sz="2000" b="1">
                <a:solidFill>
                  <a:srgbClr val="FF7A01"/>
                </a:solidFill>
                <a:latin typeface="Symbol" pitchFamily="18" charset="2"/>
              </a:rPr>
              <a:t>s</a:t>
            </a:r>
            <a:r>
              <a:rPr lang="en-US" sz="2000" b="1" baseline="-25000">
                <a:solidFill>
                  <a:srgbClr val="FF7A01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1371600" y="2362200"/>
            <a:ext cx="48768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Propagation – Summing 2 variables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More general</a:t>
            </a:r>
          </a:p>
        </p:txBody>
      </p:sp>
      <p:graphicFrame>
        <p:nvGraphicFramePr>
          <p:cNvPr id="667652" name="Object 4"/>
          <p:cNvGraphicFramePr>
            <a:graphicFrameLocks noChangeAspect="1"/>
          </p:cNvGraphicFramePr>
          <p:nvPr/>
        </p:nvGraphicFramePr>
        <p:xfrm>
          <a:off x="2319338" y="595313"/>
          <a:ext cx="1795462" cy="2376487"/>
        </p:xfrm>
        <a:graphic>
          <a:graphicData uri="http://schemas.openxmlformats.org/presentationml/2006/ole">
            <p:oleObj spid="_x0000_s667652" name="Equation" r:id="rId3" imgW="939600" imgH="1244520" progId="Equation.3">
              <p:embed/>
            </p:oleObj>
          </a:graphicData>
        </a:graphic>
      </p:graphicFrame>
      <p:graphicFrame>
        <p:nvGraphicFramePr>
          <p:cNvPr id="667653" name="Object 5"/>
          <p:cNvGraphicFramePr>
            <a:graphicFrameLocks noChangeAspect="1"/>
          </p:cNvGraphicFramePr>
          <p:nvPr/>
        </p:nvGraphicFramePr>
        <p:xfrm>
          <a:off x="1295400" y="4329113"/>
          <a:ext cx="6096000" cy="1690687"/>
        </p:xfrm>
        <a:graphic>
          <a:graphicData uri="http://schemas.openxmlformats.org/presentationml/2006/ole">
            <p:oleObj spid="_x0000_s667653" name="Equation" r:id="rId4" imgW="3479760" imgH="965160" progId="Equation.3">
              <p:embed/>
            </p:oleObj>
          </a:graphicData>
        </a:graphic>
      </p:graphicFrame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5440363" y="6111875"/>
            <a:ext cx="3398837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The correlation coefficient </a:t>
            </a:r>
            <a:br>
              <a:rPr lang="en-US" sz="1400" b="1"/>
            </a:br>
            <a:r>
              <a:rPr lang="en-US" sz="1400" b="1">
                <a:latin typeface="Symbol" pitchFamily="18" charset="2"/>
              </a:rPr>
              <a:t>r</a:t>
            </a:r>
            <a:r>
              <a:rPr lang="en-US" sz="1400" b="1"/>
              <a:t> [-1,+1] is 0 if x,y uncorrelated</a:t>
            </a:r>
          </a:p>
        </p:txBody>
      </p:sp>
      <p:graphicFrame>
        <p:nvGraphicFramePr>
          <p:cNvPr id="667655" name="Object 7"/>
          <p:cNvGraphicFramePr>
            <a:graphicFrameLocks noChangeAspect="1"/>
          </p:cNvGraphicFramePr>
          <p:nvPr/>
        </p:nvGraphicFramePr>
        <p:xfrm>
          <a:off x="1438275" y="955675"/>
          <a:ext cx="6867525" cy="3006725"/>
        </p:xfrm>
        <a:graphic>
          <a:graphicData uri="http://schemas.openxmlformats.org/presentationml/2006/ole">
            <p:oleObj spid="_x0000_s667655" name="Equation" r:id="rId5" imgW="3593880" imgH="1574640" progId="Equation.3">
              <p:embed/>
            </p:oleObj>
          </a:graphicData>
        </a:graphic>
      </p:graphicFrame>
      <p:sp>
        <p:nvSpPr>
          <p:cNvPr id="667656" name="Line 8"/>
          <p:cNvSpPr>
            <a:spLocks noChangeShapeType="1"/>
          </p:cNvSpPr>
          <p:nvPr/>
        </p:nvSpPr>
        <p:spPr bwMode="auto">
          <a:xfrm>
            <a:off x="4495800" y="2895600"/>
            <a:ext cx="1600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7657" name="Text Box 9"/>
          <p:cNvSpPr txBox="1">
            <a:spLocks noChangeArrowheads="1"/>
          </p:cNvSpPr>
          <p:nvPr/>
        </p:nvSpPr>
        <p:spPr bwMode="auto">
          <a:xfrm>
            <a:off x="5157788" y="3048000"/>
            <a:ext cx="3913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Familiar ‘add errors in quadrature’ </a:t>
            </a:r>
          </a:p>
          <a:p>
            <a:r>
              <a:rPr lang="en-US" sz="1400" b="1">
                <a:solidFill>
                  <a:srgbClr val="FF3300"/>
                </a:solidFill>
              </a:rPr>
              <a:t>only valid in absence of correlations</a:t>
            </a:r>
            <a:r>
              <a:rPr lang="en-US" sz="1400">
                <a:solidFill>
                  <a:srgbClr val="FF3300"/>
                </a:solidFill>
              </a:rPr>
              <a:t>, </a:t>
            </a:r>
            <a:br>
              <a:rPr lang="en-US" sz="1400">
                <a:solidFill>
                  <a:srgbClr val="FF3300"/>
                </a:solidFill>
              </a:rPr>
            </a:br>
            <a:r>
              <a:rPr lang="en-US" sz="1400">
                <a:solidFill>
                  <a:srgbClr val="FF3300"/>
                </a:solidFill>
              </a:rPr>
              <a:t>i.e. cov(x,y)=0</a:t>
            </a:r>
          </a:p>
        </p:txBody>
      </p:sp>
      <p:sp>
        <p:nvSpPr>
          <p:cNvPr id="667658" name="Freeform 10"/>
          <p:cNvSpPr>
            <a:spLocks/>
          </p:cNvSpPr>
          <p:nvPr/>
        </p:nvSpPr>
        <p:spPr bwMode="auto">
          <a:xfrm>
            <a:off x="4660900" y="2895600"/>
            <a:ext cx="520700" cy="520700"/>
          </a:xfrm>
          <a:custGeom>
            <a:avLst/>
            <a:gdLst/>
            <a:ahLst/>
            <a:cxnLst>
              <a:cxn ang="0">
                <a:pos x="328" y="240"/>
              </a:cxn>
              <a:cxn ang="0">
                <a:pos x="40" y="288"/>
              </a:cxn>
              <a:cxn ang="0">
                <a:pos x="88" y="0"/>
              </a:cxn>
            </a:cxnLst>
            <a:rect l="0" t="0" r="r" b="b"/>
            <a:pathLst>
              <a:path w="328" h="328">
                <a:moveTo>
                  <a:pt x="328" y="240"/>
                </a:moveTo>
                <a:cubicBezTo>
                  <a:pt x="204" y="284"/>
                  <a:pt x="80" y="328"/>
                  <a:pt x="40" y="288"/>
                </a:cubicBezTo>
                <a:cubicBezTo>
                  <a:pt x="0" y="248"/>
                  <a:pt x="44" y="124"/>
                  <a:pt x="88" y="0"/>
                </a:cubicBezTo>
              </a:path>
            </a:pathLst>
          </a:custGeom>
          <a:noFill/>
          <a:ln w="25400" cap="flat">
            <a:solidFill>
              <a:srgbClr val="FF3300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7661" name="Text Box 13"/>
          <p:cNvSpPr txBox="1">
            <a:spLocks noChangeArrowheads="1"/>
          </p:cNvSpPr>
          <p:nvPr/>
        </p:nvSpPr>
        <p:spPr bwMode="auto">
          <a:xfrm>
            <a:off x="1447800" y="6086475"/>
            <a:ext cx="4110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But only valid if  </a:t>
            </a:r>
            <a:r>
              <a:rPr lang="en-US" i="1"/>
              <a:t>linear approximation </a:t>
            </a:r>
            <a:br>
              <a:rPr lang="en-US" i="1"/>
            </a:br>
            <a:r>
              <a:rPr lang="en-US" i="1"/>
              <a:t>is good in range of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Physics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r>
              <a:rPr lang="en-US" dirty="0" smtClean="0"/>
              <a:t>Working model: ‘the Standard Model’ (a Quantum </a:t>
            </a:r>
            <a:r>
              <a:rPr lang="en-US" smtClean="0"/>
              <a:t>Field Theory)</a:t>
            </a:r>
            <a:endParaRPr lang="en-US" dirty="0" smtClean="0"/>
          </a:p>
          <a:p>
            <a:pPr lvl="1"/>
            <a:r>
              <a:rPr lang="en-US" dirty="0" smtClean="0"/>
              <a:t>Describes constituents of matter, 3 out of 4 fundamental forces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1730" name="Picture 2" descr="http://newsimg.bbc.co.uk/media/images/41136000/gif/_41136526_standard_model2_4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443788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668685" name="Rectangle 13"/>
          <p:cNvSpPr>
            <a:spLocks noChangeArrowheads="1"/>
          </p:cNvSpPr>
          <p:nvPr/>
        </p:nvSpPr>
        <p:spPr bwMode="auto">
          <a:xfrm>
            <a:off x="3429000" y="4876800"/>
            <a:ext cx="1600200" cy="990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8684" name="Rectangle 12"/>
          <p:cNvSpPr>
            <a:spLocks noChangeArrowheads="1"/>
          </p:cNvSpPr>
          <p:nvPr/>
        </p:nvSpPr>
        <p:spPr bwMode="auto">
          <a:xfrm>
            <a:off x="1295400" y="4876800"/>
            <a:ext cx="1600200" cy="9906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8683" name="Rectangle 11"/>
          <p:cNvSpPr>
            <a:spLocks noChangeArrowheads="1"/>
          </p:cNvSpPr>
          <p:nvPr/>
        </p:nvSpPr>
        <p:spPr bwMode="auto">
          <a:xfrm>
            <a:off x="1447800" y="2362200"/>
            <a:ext cx="30480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457200"/>
          </a:xfrm>
        </p:spPr>
        <p:txBody>
          <a:bodyPr/>
          <a:lstStyle/>
          <a:p>
            <a:r>
              <a:rPr lang="en-US" sz="2200"/>
              <a:t>Error propagation – multiplying, dividing 2 variables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consider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Result similar for </a:t>
            </a:r>
            <a:br>
              <a:rPr lang="en-US"/>
            </a:br>
            <a:endParaRPr lang="en-US"/>
          </a:p>
          <a:p>
            <a:r>
              <a:rPr lang="en-US"/>
              <a:t>Other useful formulas</a:t>
            </a:r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/>
        </p:nvGraphicFramePr>
        <p:xfrm>
          <a:off x="2971800" y="990600"/>
          <a:ext cx="1066800" cy="387350"/>
        </p:xfrm>
        <a:graphic>
          <a:graphicData uri="http://schemas.openxmlformats.org/presentationml/2006/ole">
            <p:oleObj spid="_x0000_s668676" name="Equation" r:id="rId3" imgW="558720" imgH="203040" progId="Equation.3">
              <p:embed/>
            </p:oleObj>
          </a:graphicData>
        </a:graphic>
      </p:graphicFrame>
      <p:graphicFrame>
        <p:nvGraphicFramePr>
          <p:cNvPr id="668677" name="Object 5"/>
          <p:cNvGraphicFramePr>
            <a:graphicFrameLocks noChangeAspect="1"/>
          </p:cNvGraphicFramePr>
          <p:nvPr/>
        </p:nvGraphicFramePr>
        <p:xfrm>
          <a:off x="1547813" y="1560513"/>
          <a:ext cx="3100387" cy="1792287"/>
        </p:xfrm>
        <a:graphic>
          <a:graphicData uri="http://schemas.openxmlformats.org/presentationml/2006/ole">
            <p:oleObj spid="_x0000_s668677" name="Equation" r:id="rId4" imgW="1625400" imgH="939600" progId="Equation.3">
              <p:embed/>
            </p:oleObj>
          </a:graphicData>
        </a:graphic>
      </p:graphicFrame>
      <p:graphicFrame>
        <p:nvGraphicFramePr>
          <p:cNvPr id="668678" name="Object 6"/>
          <p:cNvGraphicFramePr>
            <a:graphicFrameLocks noChangeAspect="1"/>
          </p:cNvGraphicFramePr>
          <p:nvPr/>
        </p:nvGraphicFramePr>
        <p:xfrm>
          <a:off x="3276600" y="3657600"/>
          <a:ext cx="1219200" cy="433388"/>
        </p:xfrm>
        <a:graphic>
          <a:graphicData uri="http://schemas.openxmlformats.org/presentationml/2006/ole">
            <p:oleObj spid="_x0000_s668678" name="Equation" r:id="rId5" imgW="571320" imgH="203040" progId="Equation.3">
              <p:embed/>
            </p:oleObj>
          </a:graphicData>
        </a:graphic>
      </p:graphicFrame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5257800" y="1828800"/>
            <a:ext cx="155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tx1"/>
                </a:solidFill>
              </a:rPr>
              <a:t>(math omitted)</a:t>
            </a:r>
          </a:p>
        </p:txBody>
      </p:sp>
      <p:graphicFrame>
        <p:nvGraphicFramePr>
          <p:cNvPr id="668680" name="Object 8"/>
          <p:cNvGraphicFramePr>
            <a:graphicFrameLocks noChangeAspect="1"/>
          </p:cNvGraphicFramePr>
          <p:nvPr/>
        </p:nvGraphicFramePr>
        <p:xfrm>
          <a:off x="1403350" y="4924425"/>
          <a:ext cx="3549650" cy="866775"/>
        </p:xfrm>
        <a:graphic>
          <a:graphicData uri="http://schemas.openxmlformats.org/presentationml/2006/ole">
            <p:oleObj spid="_x0000_s668680" name="Equation" r:id="rId6" imgW="1612800" imgH="393480" progId="Equation.3">
              <p:embed/>
            </p:oleObj>
          </a:graphicData>
        </a:graphic>
      </p:graphicFrame>
      <p:sp>
        <p:nvSpPr>
          <p:cNvPr id="668681" name="Text Box 9"/>
          <p:cNvSpPr txBox="1">
            <a:spLocks noChangeArrowheads="1"/>
          </p:cNvSpPr>
          <p:nvPr/>
        </p:nvSpPr>
        <p:spPr bwMode="auto">
          <a:xfrm>
            <a:off x="1111250" y="5883275"/>
            <a:ext cx="193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Relative error on </a:t>
            </a:r>
            <a:br>
              <a:rPr lang="en-US" sz="1400" b="1"/>
            </a:br>
            <a:r>
              <a:rPr lang="en-US" sz="1400" b="1"/>
              <a:t>x,1/x is the same</a:t>
            </a:r>
          </a:p>
        </p:txBody>
      </p:sp>
      <p:sp>
        <p:nvSpPr>
          <p:cNvPr id="668682" name="Text Box 10"/>
          <p:cNvSpPr txBox="1">
            <a:spLocks noChangeArrowheads="1"/>
          </p:cNvSpPr>
          <p:nvPr/>
        </p:nvSpPr>
        <p:spPr bwMode="auto">
          <a:xfrm>
            <a:off x="3368675" y="5883275"/>
            <a:ext cx="2041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Error on log is just</a:t>
            </a:r>
            <a:br>
              <a:rPr lang="en-US" sz="1400" b="1"/>
            </a:br>
            <a:r>
              <a:rPr lang="en-US" sz="1400" b="1"/>
              <a:t>fractional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break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 has many open issues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 l="14211" t="17833" r="14035" b="23817"/>
          <a:stretch>
            <a:fillRect/>
          </a:stretch>
        </p:blipFill>
        <p:spPr bwMode="auto">
          <a:xfrm>
            <a:off x="1066800" y="3733800"/>
            <a:ext cx="5399918" cy="289528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09600" y="6248400"/>
            <a:ext cx="815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endParaRPr lang="en-US" sz="2000" dirty="0">
              <a:ea typeface="DejaVu Sans"/>
              <a:cs typeface="DejaVu Sans"/>
            </a:endParaRPr>
          </a:p>
        </p:txBody>
      </p:sp>
      <p:pic>
        <p:nvPicPr>
          <p:cNvPr id="25604" name="Picture 3" descr="WMA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43000"/>
            <a:ext cx="27003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04800" y="26670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nl-NL" sz="1800" dirty="0" err="1" smtClean="0">
                <a:solidFill>
                  <a:schemeClr val="tx1"/>
                </a:solidFill>
              </a:rPr>
              <a:t>Temperature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fluctuations</a:t>
            </a: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>in </a:t>
            </a:r>
            <a:r>
              <a:rPr lang="nl-NL" sz="1800" dirty="0" err="1" smtClean="0">
                <a:solidFill>
                  <a:schemeClr val="tx1"/>
                </a:solidFill>
              </a:rPr>
              <a:t>Cosmic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Microwave</a:t>
            </a:r>
            <a:r>
              <a:rPr lang="nl-NL" sz="1800" dirty="0" smtClean="0">
                <a:solidFill>
                  <a:schemeClr val="tx1"/>
                </a:solidFill>
              </a:rPr>
              <a:t> Background</a:t>
            </a: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038600" y="2667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nl-NL" sz="1800" dirty="0" err="1" smtClean="0">
                <a:solidFill>
                  <a:schemeClr val="tx1"/>
                </a:solidFill>
              </a:rPr>
              <a:t>Rotation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Curves</a:t>
            </a: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6629400" y="26670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nl-NL" sz="1800" dirty="0" err="1" smtClean="0">
                <a:solidFill>
                  <a:schemeClr val="tx1"/>
                </a:solidFill>
              </a:rPr>
              <a:t>Gravitational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Lensing</a:t>
            </a: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25608" name="Rounded Rectangle 12"/>
          <p:cNvSpPr>
            <a:spLocks noChangeArrowheads="1"/>
          </p:cNvSpPr>
          <p:nvPr/>
        </p:nvSpPr>
        <p:spPr bwMode="auto">
          <a:xfrm>
            <a:off x="6553200" y="4702175"/>
            <a:ext cx="2547938" cy="7080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6584950" y="470535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nl-NL" sz="2000" dirty="0" err="1" smtClean="0">
                <a:solidFill>
                  <a:schemeClr val="bg1"/>
                </a:solidFill>
              </a:rPr>
              <a:t>What</a:t>
            </a:r>
            <a:r>
              <a:rPr lang="nl-NL" sz="2000" dirty="0" smtClean="0">
                <a:solidFill>
                  <a:schemeClr val="bg1"/>
                </a:solidFill>
              </a:rPr>
              <a:t> is </a:t>
            </a:r>
            <a:br>
              <a:rPr lang="nl-NL" sz="2000" dirty="0" smtClean="0">
                <a:solidFill>
                  <a:schemeClr val="bg1"/>
                </a:solidFill>
              </a:rPr>
            </a:br>
            <a:r>
              <a:rPr lang="nl-NL" sz="2000" dirty="0" err="1" smtClean="0">
                <a:solidFill>
                  <a:schemeClr val="bg1"/>
                </a:solidFill>
              </a:rPr>
              <a:t>dark</a:t>
            </a:r>
            <a:r>
              <a:rPr lang="nl-NL" sz="2000" dirty="0" smtClean="0">
                <a:solidFill>
                  <a:schemeClr val="bg1"/>
                </a:solidFill>
              </a:rPr>
              <a:t> matter?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1" name="Picture 4" descr="rotationalcur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164600"/>
            <a:ext cx="1810540" cy="135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11" name="Picture 12" descr="Gravitational_lens-fu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50" y="1165225"/>
            <a:ext cx="1784350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5612" name="Straight Arrow Connector 13"/>
          <p:cNvCxnSpPr>
            <a:cxnSpLocks noChangeShapeType="1"/>
          </p:cNvCxnSpPr>
          <p:nvPr/>
        </p:nvCxnSpPr>
        <p:spPr bwMode="auto">
          <a:xfrm>
            <a:off x="5791200" y="4876800"/>
            <a:ext cx="685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 with Astrophysics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 today – </a:t>
            </a:r>
            <a:r>
              <a:rPr lang="en-US" smtClean="0"/>
              <a:t>Large Machines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685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4583" r="9375" b="6250"/>
          <a:stretch>
            <a:fillRect/>
          </a:stretch>
        </p:blipFill>
        <p:spPr bwMode="auto">
          <a:xfrm>
            <a:off x="685800" y="9906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of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847874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5625" r="10156" b="6250"/>
          <a:stretch>
            <a:fillRect/>
          </a:stretch>
        </p:blipFill>
        <p:spPr bwMode="auto">
          <a:xfrm>
            <a:off x="685800" y="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On-screen Show (4:3)</PresentationFormat>
  <Paragraphs>364</Paragraphs>
  <Slides>51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Data Analysis</vt:lpstr>
      <vt:lpstr>Slide 2</vt:lpstr>
      <vt:lpstr>Particle physics</vt:lpstr>
      <vt:lpstr>Slide 4</vt:lpstr>
      <vt:lpstr>High Energy Physics</vt:lpstr>
      <vt:lpstr>The standard model has many open issues</vt:lpstr>
      <vt:lpstr>Slide 7</vt:lpstr>
      <vt:lpstr>Particle Physic today – Large Machines </vt:lpstr>
      <vt:lpstr>Detail of Large Hadron Collider</vt:lpstr>
      <vt:lpstr>And large experiments underground</vt:lpstr>
      <vt:lpstr>One of the 4 LHC experiments – ATLAS </vt:lpstr>
      <vt:lpstr>View of ATLAS during construction</vt:lpstr>
      <vt:lpstr>Collecting data at the LHC</vt:lpstr>
      <vt:lpstr>Data reduction, processing and storage are big issues</vt:lpstr>
      <vt:lpstr>Analyzing the data – The goal</vt:lpstr>
      <vt:lpstr>Analyzing the data – in practice</vt:lpstr>
      <vt:lpstr>‘Easy stuff’</vt:lpstr>
      <vt:lpstr>‘Difficult stuff’</vt:lpstr>
      <vt:lpstr>Quantify what we observe and what we expect to see</vt:lpstr>
      <vt:lpstr>Tools for data analysis in HEP</vt:lpstr>
      <vt:lpstr>Choice of working environment R vs. ROOT</vt:lpstr>
      <vt:lpstr>(Statistical) software repositories</vt:lpstr>
      <vt:lpstr>Roadmap for this course</vt:lpstr>
      <vt:lpstr>Slide 24</vt:lpstr>
      <vt:lpstr>Describing your data – the Average</vt:lpstr>
      <vt:lpstr>Describing your data – Spread</vt:lpstr>
      <vt:lpstr>Different definitions of the Standard Deviation</vt:lpstr>
      <vt:lpstr>Different definitions of the Standard Deviation</vt:lpstr>
      <vt:lpstr>More than one variable</vt:lpstr>
      <vt:lpstr>Visualization of correlation</vt:lpstr>
      <vt:lpstr>Correlation &amp; covariance in &gt;2 variables</vt:lpstr>
      <vt:lpstr>Linear vs non-linear correlations</vt:lpstr>
      <vt:lpstr>Basic Distributions – The binomial distribution</vt:lpstr>
      <vt:lpstr>Properties of the binomial distribution</vt:lpstr>
      <vt:lpstr>HEP example – Efficiency measurement</vt:lpstr>
      <vt:lpstr>Basic Distributions – the Poisson distribution</vt:lpstr>
      <vt:lpstr>Properties of the Poisson distribution</vt:lpstr>
      <vt:lpstr>More properties of the Poisson distribution</vt:lpstr>
      <vt:lpstr>HEP example – counting experiment</vt:lpstr>
      <vt:lpstr>Basic Distributions – The Gaussian distribution</vt:lpstr>
      <vt:lpstr>Properties of the Gaussian distribution</vt:lpstr>
      <vt:lpstr>HEP example – high statistics counting expt</vt:lpstr>
      <vt:lpstr>Errors</vt:lpstr>
      <vt:lpstr>The Gaussian as ‘Normal distribution’</vt:lpstr>
      <vt:lpstr>Demonstration of Central Limit Theorem</vt:lpstr>
      <vt:lpstr>Central Limit Theorem – repeated measurements</vt:lpstr>
      <vt:lpstr>Central Limit Theorem – repeated measurements</vt:lpstr>
      <vt:lpstr>Error propagation – one variable</vt:lpstr>
      <vt:lpstr>Error Propagation – Summing 2 variables</vt:lpstr>
      <vt:lpstr>Error propagation – multiplying, dividing 2 variables</vt:lpstr>
      <vt:lpstr>Coffee break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verkerke</dc:creator>
  <cp:lastModifiedBy>Wouter</cp:lastModifiedBy>
  <cp:revision>3522</cp:revision>
  <dcterms:created xsi:type="dcterms:W3CDTF">2001-03-20T09:34:26Z</dcterms:created>
  <dcterms:modified xsi:type="dcterms:W3CDTF">2011-11-13T17:49:55Z</dcterms:modified>
</cp:coreProperties>
</file>