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62" r:id="rId3"/>
    <p:sldId id="273" r:id="rId4"/>
    <p:sldId id="303" r:id="rId5"/>
    <p:sldId id="261" r:id="rId6"/>
    <p:sldId id="263" r:id="rId7"/>
    <p:sldId id="264" r:id="rId8"/>
    <p:sldId id="265" r:id="rId9"/>
    <p:sldId id="266" r:id="rId10"/>
    <p:sldId id="267" r:id="rId11"/>
    <p:sldId id="257" r:id="rId12"/>
    <p:sldId id="258" r:id="rId13"/>
    <p:sldId id="259" r:id="rId14"/>
    <p:sldId id="260" r:id="rId15"/>
    <p:sldId id="268" r:id="rId16"/>
    <p:sldId id="304" r:id="rId17"/>
    <p:sldId id="269" r:id="rId18"/>
    <p:sldId id="270" r:id="rId19"/>
    <p:sldId id="271" r:id="rId20"/>
    <p:sldId id="272" r:id="rId21"/>
  </p:sldIdLst>
  <p:sldSz cx="9144000" cy="6858000" type="screen4x3"/>
  <p:notesSz cx="6794500" cy="9906000"/>
  <p:defaultTextStyle>
    <a:defPPr>
      <a:defRPr lang="en-US"/>
    </a:defPPr>
    <a:lvl1pPr algn="l" rtl="0" fontAlgn="base">
      <a:spcBef>
        <a:spcPct val="0"/>
      </a:spcBef>
      <a:spcAft>
        <a:spcPct val="0"/>
      </a:spcAft>
      <a:defRPr sz="1600" kern="1200">
        <a:solidFill>
          <a:schemeClr val="accent2"/>
        </a:solidFill>
        <a:latin typeface="Verdana" pitchFamily="34" charset="0"/>
        <a:ea typeface="+mn-ea"/>
        <a:cs typeface="+mn-cs"/>
      </a:defRPr>
    </a:lvl1pPr>
    <a:lvl2pPr marL="457200" algn="l" rtl="0" fontAlgn="base">
      <a:spcBef>
        <a:spcPct val="0"/>
      </a:spcBef>
      <a:spcAft>
        <a:spcPct val="0"/>
      </a:spcAft>
      <a:defRPr sz="1600" kern="1200">
        <a:solidFill>
          <a:schemeClr val="accent2"/>
        </a:solidFill>
        <a:latin typeface="Verdana" pitchFamily="34" charset="0"/>
        <a:ea typeface="+mn-ea"/>
        <a:cs typeface="+mn-cs"/>
      </a:defRPr>
    </a:lvl2pPr>
    <a:lvl3pPr marL="914400" algn="l" rtl="0" fontAlgn="base">
      <a:spcBef>
        <a:spcPct val="0"/>
      </a:spcBef>
      <a:spcAft>
        <a:spcPct val="0"/>
      </a:spcAft>
      <a:defRPr sz="1600" kern="1200">
        <a:solidFill>
          <a:schemeClr val="accent2"/>
        </a:solidFill>
        <a:latin typeface="Verdana" pitchFamily="34" charset="0"/>
        <a:ea typeface="+mn-ea"/>
        <a:cs typeface="+mn-cs"/>
      </a:defRPr>
    </a:lvl3pPr>
    <a:lvl4pPr marL="1371600" algn="l" rtl="0" fontAlgn="base">
      <a:spcBef>
        <a:spcPct val="0"/>
      </a:spcBef>
      <a:spcAft>
        <a:spcPct val="0"/>
      </a:spcAft>
      <a:defRPr sz="1600" kern="1200">
        <a:solidFill>
          <a:schemeClr val="accent2"/>
        </a:solidFill>
        <a:latin typeface="Verdana" pitchFamily="34" charset="0"/>
        <a:ea typeface="+mn-ea"/>
        <a:cs typeface="+mn-cs"/>
      </a:defRPr>
    </a:lvl4pPr>
    <a:lvl5pPr marL="1828800" algn="l" rtl="0" fontAlgn="base">
      <a:spcBef>
        <a:spcPct val="0"/>
      </a:spcBef>
      <a:spcAft>
        <a:spcPct val="0"/>
      </a:spcAft>
      <a:defRPr sz="1600" kern="1200">
        <a:solidFill>
          <a:schemeClr val="accent2"/>
        </a:solidFill>
        <a:latin typeface="Verdana" pitchFamily="34" charset="0"/>
        <a:ea typeface="+mn-ea"/>
        <a:cs typeface="+mn-cs"/>
      </a:defRPr>
    </a:lvl5pPr>
    <a:lvl6pPr marL="2286000" algn="l" defTabSz="914400" rtl="0" eaLnBrk="1" latinLnBrk="0" hangingPunct="1">
      <a:defRPr sz="1600" kern="1200">
        <a:solidFill>
          <a:schemeClr val="accent2"/>
        </a:solidFill>
        <a:latin typeface="Verdana" pitchFamily="34" charset="0"/>
        <a:ea typeface="+mn-ea"/>
        <a:cs typeface="+mn-cs"/>
      </a:defRPr>
    </a:lvl6pPr>
    <a:lvl7pPr marL="2743200" algn="l" defTabSz="914400" rtl="0" eaLnBrk="1" latinLnBrk="0" hangingPunct="1">
      <a:defRPr sz="1600" kern="1200">
        <a:solidFill>
          <a:schemeClr val="accent2"/>
        </a:solidFill>
        <a:latin typeface="Verdana" pitchFamily="34" charset="0"/>
        <a:ea typeface="+mn-ea"/>
        <a:cs typeface="+mn-cs"/>
      </a:defRPr>
    </a:lvl7pPr>
    <a:lvl8pPr marL="3200400" algn="l" defTabSz="914400" rtl="0" eaLnBrk="1" latinLnBrk="0" hangingPunct="1">
      <a:defRPr sz="1600" kern="1200">
        <a:solidFill>
          <a:schemeClr val="accent2"/>
        </a:solidFill>
        <a:latin typeface="Verdana" pitchFamily="34" charset="0"/>
        <a:ea typeface="+mn-ea"/>
        <a:cs typeface="+mn-cs"/>
      </a:defRPr>
    </a:lvl8pPr>
    <a:lvl9pPr marL="3657600" algn="l" defTabSz="914400" rtl="0" eaLnBrk="1" latinLnBrk="0" hangingPunct="1">
      <a:defRPr sz="1600" kern="1200">
        <a:solidFill>
          <a:schemeClr val="accent2"/>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erkerke" initials="" lastIdx="1" clrIdx="0"/>
  <p:cmAuthor id="1" name="Wouter Verkerke"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E60089"/>
    <a:srgbClr val="339933"/>
    <a:srgbClr val="FF7A01"/>
    <a:srgbClr val="FF3300"/>
    <a:srgbClr val="FFFF00"/>
    <a:srgbClr val="66CCFF"/>
    <a:srgbClr val="FFFFFF"/>
    <a:srgbClr val="FF0066"/>
    <a:srgbClr val="99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5591" autoAdjust="0"/>
    <p:restoredTop sz="94653" autoAdjust="0"/>
  </p:normalViewPr>
  <p:slideViewPr>
    <p:cSldViewPr>
      <p:cViewPr varScale="1">
        <p:scale>
          <a:sx n="72" d="100"/>
          <a:sy n="72" d="100"/>
        </p:scale>
        <p:origin x="-852" y="-90"/>
      </p:cViewPr>
      <p:guideLst>
        <p:guide orient="horz"/>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758"/>
    </p:cViewPr>
  </p:sorterViewPr>
  <p:notesViewPr>
    <p:cSldViewPr>
      <p:cViewPr varScale="1">
        <p:scale>
          <a:sx n="69" d="100"/>
          <a:sy n="69" d="100"/>
        </p:scale>
        <p:origin x="-1819" y="-86"/>
      </p:cViewPr>
      <p:guideLst>
        <p:guide orient="horz" pos="3120"/>
        <p:guide pos="214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2942711" cy="495300"/>
          </a:xfrm>
          <a:prstGeom prst="rect">
            <a:avLst/>
          </a:prstGeom>
          <a:noFill/>
          <a:ln w="9525">
            <a:noFill/>
            <a:miter lim="800000"/>
            <a:headEnd/>
            <a:tailEnd/>
          </a:ln>
          <a:effectLst/>
        </p:spPr>
        <p:txBody>
          <a:bodyPr vert="horz" wrap="square" lIns="91364" tIns="45682" rIns="91364" bIns="45682" numCol="1" anchor="t" anchorCtr="0" compatLnSpc="1">
            <a:prstTxWarp prst="textNoShape">
              <a:avLst/>
            </a:prstTxWarp>
          </a:bodyPr>
          <a:lstStyle>
            <a:lvl1pPr>
              <a:defRPr sz="1200">
                <a:solidFill>
                  <a:schemeClr val="tx1"/>
                </a:solidFill>
                <a:latin typeface="Times New Roman" pitchFamily="18" charset="0"/>
              </a:defRPr>
            </a:lvl1pPr>
          </a:lstStyle>
          <a:p>
            <a:endParaRPr lang="en-US"/>
          </a:p>
        </p:txBody>
      </p:sp>
      <p:sp>
        <p:nvSpPr>
          <p:cNvPr id="5123" name="Rectangle 3"/>
          <p:cNvSpPr>
            <a:spLocks noGrp="1" noChangeArrowheads="1"/>
          </p:cNvSpPr>
          <p:nvPr>
            <p:ph type="dt" sz="quarter" idx="1"/>
          </p:nvPr>
        </p:nvSpPr>
        <p:spPr bwMode="auto">
          <a:xfrm>
            <a:off x="3851790" y="0"/>
            <a:ext cx="2942710" cy="495300"/>
          </a:xfrm>
          <a:prstGeom prst="rect">
            <a:avLst/>
          </a:prstGeom>
          <a:noFill/>
          <a:ln w="9525">
            <a:noFill/>
            <a:miter lim="800000"/>
            <a:headEnd/>
            <a:tailEnd/>
          </a:ln>
          <a:effectLst/>
        </p:spPr>
        <p:txBody>
          <a:bodyPr vert="horz" wrap="square" lIns="91364" tIns="45682" rIns="91364" bIns="45682" numCol="1" anchor="t" anchorCtr="0" compatLnSpc="1">
            <a:prstTxWarp prst="textNoShape">
              <a:avLst/>
            </a:prstTxWarp>
          </a:bodyPr>
          <a:lstStyle>
            <a:lvl1pPr algn="r">
              <a:defRPr sz="1200">
                <a:solidFill>
                  <a:schemeClr val="tx1"/>
                </a:solidFill>
                <a:latin typeface="Times New Roman" pitchFamily="18" charset="0"/>
              </a:defRPr>
            </a:lvl1pPr>
          </a:lstStyle>
          <a:p>
            <a:endParaRPr lang="en-US"/>
          </a:p>
        </p:txBody>
      </p:sp>
      <p:sp>
        <p:nvSpPr>
          <p:cNvPr id="5124" name="Rectangle 4"/>
          <p:cNvSpPr>
            <a:spLocks noGrp="1" noChangeArrowheads="1"/>
          </p:cNvSpPr>
          <p:nvPr>
            <p:ph type="ftr" sz="quarter" idx="2"/>
          </p:nvPr>
        </p:nvSpPr>
        <p:spPr bwMode="auto">
          <a:xfrm>
            <a:off x="1" y="9410700"/>
            <a:ext cx="2942711" cy="495300"/>
          </a:xfrm>
          <a:prstGeom prst="rect">
            <a:avLst/>
          </a:prstGeom>
          <a:noFill/>
          <a:ln w="9525">
            <a:noFill/>
            <a:miter lim="800000"/>
            <a:headEnd/>
            <a:tailEnd/>
          </a:ln>
          <a:effectLst/>
        </p:spPr>
        <p:txBody>
          <a:bodyPr vert="horz" wrap="square" lIns="91364" tIns="45682" rIns="91364" bIns="45682" numCol="1" anchor="b" anchorCtr="0" compatLnSpc="1">
            <a:prstTxWarp prst="textNoShape">
              <a:avLst/>
            </a:prstTxWarp>
          </a:bodyPr>
          <a:lstStyle>
            <a:lvl1pPr>
              <a:defRPr sz="1200">
                <a:solidFill>
                  <a:schemeClr val="tx1"/>
                </a:solidFill>
                <a:latin typeface="Times New Roman" pitchFamily="18" charset="0"/>
              </a:defRPr>
            </a:lvl1pPr>
          </a:lstStyle>
          <a:p>
            <a:endParaRPr lang="en-US"/>
          </a:p>
        </p:txBody>
      </p:sp>
      <p:sp>
        <p:nvSpPr>
          <p:cNvPr id="5125" name="Rectangle 5"/>
          <p:cNvSpPr>
            <a:spLocks noGrp="1" noChangeArrowheads="1"/>
          </p:cNvSpPr>
          <p:nvPr>
            <p:ph type="sldNum" sz="quarter" idx="3"/>
          </p:nvPr>
        </p:nvSpPr>
        <p:spPr bwMode="auto">
          <a:xfrm>
            <a:off x="3851790" y="9410700"/>
            <a:ext cx="2942710" cy="495300"/>
          </a:xfrm>
          <a:prstGeom prst="rect">
            <a:avLst/>
          </a:prstGeom>
          <a:noFill/>
          <a:ln w="9525">
            <a:noFill/>
            <a:miter lim="800000"/>
            <a:headEnd/>
            <a:tailEnd/>
          </a:ln>
          <a:effectLst/>
        </p:spPr>
        <p:txBody>
          <a:bodyPr vert="horz" wrap="square" lIns="91364" tIns="45682" rIns="91364" bIns="45682" numCol="1" anchor="b" anchorCtr="0" compatLnSpc="1">
            <a:prstTxWarp prst="textNoShape">
              <a:avLst/>
            </a:prstTxWarp>
          </a:bodyPr>
          <a:lstStyle>
            <a:lvl1pPr algn="r">
              <a:defRPr sz="1200">
                <a:solidFill>
                  <a:schemeClr val="tx1"/>
                </a:solidFill>
                <a:latin typeface="Times New Roman" pitchFamily="18" charset="0"/>
              </a:defRPr>
            </a:lvl1pPr>
          </a:lstStyle>
          <a:p>
            <a:fld id="{C0626DA3-DAAA-4BC8-AD92-C3E87D89FC4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1" y="0"/>
            <a:ext cx="2960011" cy="488421"/>
          </a:xfrm>
          <a:prstGeom prst="rect">
            <a:avLst/>
          </a:prstGeom>
          <a:noFill/>
          <a:ln w="9525">
            <a:noFill/>
            <a:miter lim="800000"/>
            <a:headEnd/>
            <a:tailEnd/>
          </a:ln>
          <a:effectLst/>
        </p:spPr>
        <p:txBody>
          <a:bodyPr vert="horz" wrap="square" lIns="89855" tIns="44927" rIns="89855" bIns="44927" numCol="1" anchor="t" anchorCtr="0" compatLnSpc="1">
            <a:prstTxWarp prst="textNoShape">
              <a:avLst/>
            </a:prstTxWarp>
          </a:bodyPr>
          <a:lstStyle>
            <a:lvl1pPr defTabSz="898525">
              <a:defRPr sz="1200">
                <a:solidFill>
                  <a:schemeClr val="tx1"/>
                </a:solidFill>
                <a:latin typeface="Times New Roman" pitchFamily="18" charset="0"/>
              </a:defRPr>
            </a:lvl1pPr>
          </a:lstStyle>
          <a:p>
            <a:endParaRPr lang="en-US"/>
          </a:p>
        </p:txBody>
      </p:sp>
      <p:sp>
        <p:nvSpPr>
          <p:cNvPr id="9219" name="Rectangle 3"/>
          <p:cNvSpPr>
            <a:spLocks noGrp="1" noChangeArrowheads="1"/>
          </p:cNvSpPr>
          <p:nvPr>
            <p:ph type="dt" idx="1"/>
          </p:nvPr>
        </p:nvSpPr>
        <p:spPr bwMode="auto">
          <a:xfrm>
            <a:off x="3851791" y="0"/>
            <a:ext cx="2960011" cy="488421"/>
          </a:xfrm>
          <a:prstGeom prst="rect">
            <a:avLst/>
          </a:prstGeom>
          <a:noFill/>
          <a:ln w="9525">
            <a:noFill/>
            <a:miter lim="800000"/>
            <a:headEnd/>
            <a:tailEnd/>
          </a:ln>
          <a:effectLst/>
        </p:spPr>
        <p:txBody>
          <a:bodyPr vert="horz" wrap="square" lIns="89855" tIns="44927" rIns="89855" bIns="44927" numCol="1" anchor="t" anchorCtr="0" compatLnSpc="1">
            <a:prstTxWarp prst="textNoShape">
              <a:avLst/>
            </a:prstTxWarp>
          </a:bodyPr>
          <a:lstStyle>
            <a:lvl1pPr algn="r" defTabSz="898525">
              <a:defRPr sz="1200">
                <a:solidFill>
                  <a:schemeClr val="tx1"/>
                </a:solidFill>
                <a:latin typeface="Times New Roman" pitchFamily="18" charset="0"/>
              </a:defRPr>
            </a:lvl1pPr>
          </a:lstStyle>
          <a:p>
            <a:endParaRPr lang="en-US"/>
          </a:p>
        </p:txBody>
      </p:sp>
      <p:sp>
        <p:nvSpPr>
          <p:cNvPr id="9220" name="Rectangle 4"/>
          <p:cNvSpPr>
            <a:spLocks noGrp="1" noRot="1" noChangeAspect="1" noChangeArrowheads="1" noTextEdit="1"/>
          </p:cNvSpPr>
          <p:nvPr>
            <p:ph type="sldImg" idx="2"/>
          </p:nvPr>
        </p:nvSpPr>
        <p:spPr bwMode="auto">
          <a:xfrm>
            <a:off x="874713" y="731838"/>
            <a:ext cx="4991100" cy="3743325"/>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888634" y="4719108"/>
            <a:ext cx="5034535" cy="4473179"/>
          </a:xfrm>
          <a:prstGeom prst="rect">
            <a:avLst/>
          </a:prstGeom>
          <a:noFill/>
          <a:ln w="9525">
            <a:noFill/>
            <a:miter lim="800000"/>
            <a:headEnd/>
            <a:tailEnd/>
          </a:ln>
          <a:effectLst/>
        </p:spPr>
        <p:txBody>
          <a:bodyPr vert="horz" wrap="square" lIns="89855" tIns="44927" rIns="89855" bIns="4492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2" name="Rectangle 6"/>
          <p:cNvSpPr>
            <a:spLocks noGrp="1" noChangeArrowheads="1"/>
          </p:cNvSpPr>
          <p:nvPr>
            <p:ph type="ftr" sz="quarter" idx="4"/>
          </p:nvPr>
        </p:nvSpPr>
        <p:spPr bwMode="auto">
          <a:xfrm>
            <a:off x="1" y="9436497"/>
            <a:ext cx="2960011" cy="488421"/>
          </a:xfrm>
          <a:prstGeom prst="rect">
            <a:avLst/>
          </a:prstGeom>
          <a:noFill/>
          <a:ln w="9525">
            <a:noFill/>
            <a:miter lim="800000"/>
            <a:headEnd/>
            <a:tailEnd/>
          </a:ln>
          <a:effectLst/>
        </p:spPr>
        <p:txBody>
          <a:bodyPr vert="horz" wrap="square" lIns="89855" tIns="44927" rIns="89855" bIns="44927" numCol="1" anchor="b" anchorCtr="0" compatLnSpc="1">
            <a:prstTxWarp prst="textNoShape">
              <a:avLst/>
            </a:prstTxWarp>
          </a:bodyPr>
          <a:lstStyle>
            <a:lvl1pPr defTabSz="898525">
              <a:defRPr sz="1200">
                <a:solidFill>
                  <a:schemeClr val="tx1"/>
                </a:solidFill>
                <a:latin typeface="Times New Roman" pitchFamily="18" charset="0"/>
              </a:defRPr>
            </a:lvl1pPr>
          </a:lstStyle>
          <a:p>
            <a:endParaRPr lang="en-US"/>
          </a:p>
        </p:txBody>
      </p:sp>
      <p:sp>
        <p:nvSpPr>
          <p:cNvPr id="9223" name="Rectangle 7"/>
          <p:cNvSpPr>
            <a:spLocks noGrp="1" noChangeArrowheads="1"/>
          </p:cNvSpPr>
          <p:nvPr>
            <p:ph type="sldNum" sz="quarter" idx="5"/>
          </p:nvPr>
        </p:nvSpPr>
        <p:spPr bwMode="auto">
          <a:xfrm>
            <a:off x="3851791" y="9436497"/>
            <a:ext cx="2960011" cy="488421"/>
          </a:xfrm>
          <a:prstGeom prst="rect">
            <a:avLst/>
          </a:prstGeom>
          <a:noFill/>
          <a:ln w="9525">
            <a:noFill/>
            <a:miter lim="800000"/>
            <a:headEnd/>
            <a:tailEnd/>
          </a:ln>
          <a:effectLst/>
        </p:spPr>
        <p:txBody>
          <a:bodyPr vert="horz" wrap="square" lIns="89855" tIns="44927" rIns="89855" bIns="44927" numCol="1" anchor="b" anchorCtr="0" compatLnSpc="1">
            <a:prstTxWarp prst="textNoShape">
              <a:avLst/>
            </a:prstTxWarp>
          </a:bodyPr>
          <a:lstStyle>
            <a:lvl1pPr algn="r" defTabSz="898525">
              <a:defRPr sz="1200">
                <a:solidFill>
                  <a:schemeClr val="tx1"/>
                </a:solidFill>
                <a:latin typeface="Times New Roman" pitchFamily="18" charset="0"/>
              </a:defRPr>
            </a:lvl1pPr>
          </a:lstStyle>
          <a:p>
            <a:fld id="{065F618A-A102-45A9-AF38-6341B364AC3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a:lvl1pPr>
          </a:lstStyle>
          <a:p>
            <a:r>
              <a:rPr lang="en-US" dirty="0" smtClean="0"/>
              <a:t>Wouter Verkerke, NIKHEF</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6769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457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990600"/>
            <a:ext cx="381000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90600"/>
            <a:ext cx="381000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685800" y="6324600"/>
            <a:ext cx="7772400" cy="381000"/>
          </a:xfrm>
        </p:spPr>
        <p:txBody>
          <a:bodyPr/>
          <a:lstStyle>
            <a:lvl1pPr>
              <a:defRPr/>
            </a:lvl1pPr>
          </a:lstStyle>
          <a:p>
            <a:r>
              <a:rPr lang="en-US"/>
              <a:t>Wouter Verkerke, UCSB</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dirty="0" smtClean="0"/>
              <a:t>Wouter Verkerke, NIKHEF</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9906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906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Wouter Verkerke, UCSB</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990600"/>
            <a:ext cx="7772400" cy="5257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ftr" sz="quarter" idx="3"/>
          </p:nvPr>
        </p:nvSpPr>
        <p:spPr bwMode="auto">
          <a:xfrm>
            <a:off x="685800" y="6324600"/>
            <a:ext cx="77724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r>
              <a:rPr lang="en-US"/>
              <a:t>Wouter Verkerke, UCSB</a:t>
            </a:r>
          </a:p>
        </p:txBody>
      </p:sp>
      <p:pic>
        <p:nvPicPr>
          <p:cNvPr id="1032" name="Picture 8" descr="babar-elephant"/>
          <p:cNvPicPr>
            <a:picLocks noChangeAspect="1" noChangeArrowheads="1"/>
          </p:cNvPicPr>
          <p:nvPr/>
        </p:nvPicPr>
        <p:blipFill>
          <a:blip r:embed="rId14" cstate="print">
            <a:lum bright="40000" contrast="-40000"/>
          </a:blip>
          <a:srcRect/>
          <a:stretch>
            <a:fillRect/>
          </a:stretch>
        </p:blipFill>
        <p:spPr bwMode="auto">
          <a:xfrm>
            <a:off x="209550" y="228600"/>
            <a:ext cx="400050" cy="5334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rtl="0" fontAlgn="base">
        <a:spcBef>
          <a:spcPct val="0"/>
        </a:spcBef>
        <a:spcAft>
          <a:spcPct val="0"/>
        </a:spcAft>
        <a:defRPr sz="2400">
          <a:solidFill>
            <a:schemeClr val="accent2"/>
          </a:solidFill>
          <a:latin typeface="+mj-lt"/>
          <a:ea typeface="+mj-ea"/>
          <a:cs typeface="+mj-cs"/>
        </a:defRPr>
      </a:lvl1pPr>
      <a:lvl2pPr algn="l" rtl="0" fontAlgn="base">
        <a:spcBef>
          <a:spcPct val="0"/>
        </a:spcBef>
        <a:spcAft>
          <a:spcPct val="0"/>
        </a:spcAft>
        <a:defRPr sz="2400">
          <a:solidFill>
            <a:schemeClr val="accent2"/>
          </a:solidFill>
          <a:latin typeface="Verdana" pitchFamily="34" charset="0"/>
        </a:defRPr>
      </a:lvl2pPr>
      <a:lvl3pPr algn="l" rtl="0" fontAlgn="base">
        <a:spcBef>
          <a:spcPct val="0"/>
        </a:spcBef>
        <a:spcAft>
          <a:spcPct val="0"/>
        </a:spcAft>
        <a:defRPr sz="2400">
          <a:solidFill>
            <a:schemeClr val="accent2"/>
          </a:solidFill>
          <a:latin typeface="Verdana" pitchFamily="34" charset="0"/>
        </a:defRPr>
      </a:lvl3pPr>
      <a:lvl4pPr algn="l" rtl="0" fontAlgn="base">
        <a:spcBef>
          <a:spcPct val="0"/>
        </a:spcBef>
        <a:spcAft>
          <a:spcPct val="0"/>
        </a:spcAft>
        <a:defRPr sz="2400">
          <a:solidFill>
            <a:schemeClr val="accent2"/>
          </a:solidFill>
          <a:latin typeface="Verdana" pitchFamily="34" charset="0"/>
        </a:defRPr>
      </a:lvl4pPr>
      <a:lvl5pPr algn="l" rtl="0" fontAlgn="base">
        <a:spcBef>
          <a:spcPct val="0"/>
        </a:spcBef>
        <a:spcAft>
          <a:spcPct val="0"/>
        </a:spcAft>
        <a:defRPr sz="2400">
          <a:solidFill>
            <a:schemeClr val="accent2"/>
          </a:solidFill>
          <a:latin typeface="Verdana" pitchFamily="34" charset="0"/>
        </a:defRPr>
      </a:lvl5pPr>
      <a:lvl6pPr marL="457200" algn="l" rtl="0" fontAlgn="base">
        <a:spcBef>
          <a:spcPct val="0"/>
        </a:spcBef>
        <a:spcAft>
          <a:spcPct val="0"/>
        </a:spcAft>
        <a:defRPr sz="2400">
          <a:solidFill>
            <a:schemeClr val="accent2"/>
          </a:solidFill>
          <a:latin typeface="Verdana" pitchFamily="34" charset="0"/>
        </a:defRPr>
      </a:lvl6pPr>
      <a:lvl7pPr marL="914400" algn="l" rtl="0" fontAlgn="base">
        <a:spcBef>
          <a:spcPct val="0"/>
        </a:spcBef>
        <a:spcAft>
          <a:spcPct val="0"/>
        </a:spcAft>
        <a:defRPr sz="2400">
          <a:solidFill>
            <a:schemeClr val="accent2"/>
          </a:solidFill>
          <a:latin typeface="Verdana" pitchFamily="34" charset="0"/>
        </a:defRPr>
      </a:lvl7pPr>
      <a:lvl8pPr marL="1371600" algn="l" rtl="0" fontAlgn="base">
        <a:spcBef>
          <a:spcPct val="0"/>
        </a:spcBef>
        <a:spcAft>
          <a:spcPct val="0"/>
        </a:spcAft>
        <a:defRPr sz="2400">
          <a:solidFill>
            <a:schemeClr val="accent2"/>
          </a:solidFill>
          <a:latin typeface="Verdana" pitchFamily="34" charset="0"/>
        </a:defRPr>
      </a:lvl8pPr>
      <a:lvl9pPr marL="1828800" algn="l" rtl="0" fontAlgn="base">
        <a:spcBef>
          <a:spcPct val="0"/>
        </a:spcBef>
        <a:spcAft>
          <a:spcPct val="0"/>
        </a:spcAft>
        <a:defRPr sz="2400">
          <a:solidFill>
            <a:schemeClr val="accent2"/>
          </a:solidFill>
          <a:latin typeface="Verdana" pitchFamily="34" charset="0"/>
        </a:defRPr>
      </a:lvl9pPr>
    </p:titleStyle>
    <p:bodyStyle>
      <a:lvl1pPr marL="342900" indent="-342900" algn="l" rtl="0" fontAlgn="base">
        <a:spcBef>
          <a:spcPct val="50000"/>
        </a:spcBef>
        <a:spcAft>
          <a:spcPct val="0"/>
        </a:spcAft>
        <a:buChar char="•"/>
        <a:defRPr sz="2000">
          <a:solidFill>
            <a:schemeClr val="tx1"/>
          </a:solidFill>
          <a:latin typeface="+mn-lt"/>
          <a:ea typeface="+mn-ea"/>
          <a:cs typeface="+mn-cs"/>
        </a:defRPr>
      </a:lvl1pPr>
      <a:lvl2pPr marL="742950" indent="-285750" algn="l" rtl="0" fontAlgn="base">
        <a:spcBef>
          <a:spcPct val="50000"/>
        </a:spcBef>
        <a:spcAft>
          <a:spcPct val="0"/>
        </a:spcAft>
        <a:buChar char="–"/>
        <a:defRPr sz="1600">
          <a:solidFill>
            <a:schemeClr val="tx1"/>
          </a:solidFill>
          <a:latin typeface="+mn-lt"/>
        </a:defRPr>
      </a:lvl2pPr>
      <a:lvl3pPr marL="1143000" indent="-228600" algn="l" rtl="0" fontAlgn="base">
        <a:spcBef>
          <a:spcPct val="50000"/>
        </a:spcBef>
        <a:spcAft>
          <a:spcPct val="0"/>
        </a:spcAft>
        <a:buChar char="•"/>
        <a:defRPr sz="1200">
          <a:solidFill>
            <a:schemeClr val="tx1"/>
          </a:solidFill>
          <a:latin typeface="+mn-lt"/>
        </a:defRPr>
      </a:lvl3pPr>
      <a:lvl4pPr marL="1600200" indent="-228600" algn="l" rtl="0" fontAlgn="base">
        <a:spcBef>
          <a:spcPct val="50000"/>
        </a:spcBef>
        <a:spcAft>
          <a:spcPct val="0"/>
        </a:spcAft>
        <a:buChar char="–"/>
        <a:defRPr sz="1200">
          <a:solidFill>
            <a:schemeClr val="tx1"/>
          </a:solidFill>
          <a:latin typeface="+mn-lt"/>
        </a:defRPr>
      </a:lvl4pPr>
      <a:lvl5pPr marL="2057400" indent="-228600" algn="l" rtl="0" fontAlgn="base">
        <a:spcBef>
          <a:spcPct val="50000"/>
        </a:spcBef>
        <a:spcAft>
          <a:spcPct val="0"/>
        </a:spcAft>
        <a:buChar char="»"/>
        <a:defRPr sz="1200">
          <a:solidFill>
            <a:schemeClr val="tx1"/>
          </a:solidFill>
          <a:latin typeface="+mn-lt"/>
        </a:defRPr>
      </a:lvl5pPr>
      <a:lvl6pPr marL="2514600" indent="-228600" algn="l" rtl="0" fontAlgn="base">
        <a:spcBef>
          <a:spcPct val="50000"/>
        </a:spcBef>
        <a:spcAft>
          <a:spcPct val="0"/>
        </a:spcAft>
        <a:buChar char="»"/>
        <a:defRPr sz="1200">
          <a:solidFill>
            <a:schemeClr val="tx1"/>
          </a:solidFill>
          <a:latin typeface="+mn-lt"/>
        </a:defRPr>
      </a:lvl6pPr>
      <a:lvl7pPr marL="2971800" indent="-228600" algn="l" rtl="0" fontAlgn="base">
        <a:spcBef>
          <a:spcPct val="50000"/>
        </a:spcBef>
        <a:spcAft>
          <a:spcPct val="0"/>
        </a:spcAft>
        <a:buChar char="»"/>
        <a:defRPr sz="1200">
          <a:solidFill>
            <a:schemeClr val="tx1"/>
          </a:solidFill>
          <a:latin typeface="+mn-lt"/>
        </a:defRPr>
      </a:lvl7pPr>
      <a:lvl8pPr marL="3429000" indent="-228600" algn="l" rtl="0" fontAlgn="base">
        <a:spcBef>
          <a:spcPct val="50000"/>
        </a:spcBef>
        <a:spcAft>
          <a:spcPct val="0"/>
        </a:spcAft>
        <a:buChar char="»"/>
        <a:defRPr sz="1200">
          <a:solidFill>
            <a:schemeClr val="tx1"/>
          </a:solidFill>
          <a:latin typeface="+mn-lt"/>
        </a:defRPr>
      </a:lvl8pPr>
      <a:lvl9pPr marL="3886200" indent="-228600" algn="l" rtl="0" fontAlgn="base">
        <a:spcBef>
          <a:spcPct val="5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5.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nikhef.nl/~verkerke/statcourse/"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a:t>Wouter Verkerke, UCSB</a:t>
            </a:r>
          </a:p>
        </p:txBody>
      </p:sp>
      <p:sp>
        <p:nvSpPr>
          <p:cNvPr id="346117" name="Rectangle 5"/>
          <p:cNvSpPr>
            <a:spLocks noChangeArrowheads="1"/>
          </p:cNvSpPr>
          <p:nvPr/>
        </p:nvSpPr>
        <p:spPr bwMode="auto">
          <a:xfrm>
            <a:off x="685800" y="685800"/>
            <a:ext cx="7848600" cy="152400"/>
          </a:xfrm>
          <a:prstGeom prst="rect">
            <a:avLst/>
          </a:prstGeom>
          <a:solidFill>
            <a:schemeClr val="bg1"/>
          </a:solidFill>
          <a:ln w="9525">
            <a:noFill/>
            <a:miter lim="800000"/>
            <a:headEnd/>
            <a:tailEnd/>
          </a:ln>
          <a:effectLst/>
        </p:spPr>
        <p:txBody>
          <a:bodyPr wrap="none" anchor="ctr"/>
          <a:lstStyle/>
          <a:p>
            <a:endParaRPr lang="en-US" dirty="0"/>
          </a:p>
        </p:txBody>
      </p:sp>
      <p:sp>
        <p:nvSpPr>
          <p:cNvPr id="346114" name="Rectangle 2"/>
          <p:cNvSpPr>
            <a:spLocks noGrp="1" noChangeArrowheads="1"/>
          </p:cNvSpPr>
          <p:nvPr>
            <p:ph type="ctrTitle"/>
          </p:nvPr>
        </p:nvSpPr>
        <p:spPr>
          <a:xfrm>
            <a:off x="685800" y="2743200"/>
            <a:ext cx="8001000" cy="1143000"/>
          </a:xfrm>
        </p:spPr>
        <p:txBody>
          <a:bodyPr/>
          <a:lstStyle/>
          <a:p>
            <a:r>
              <a:rPr lang="en-US" b="1" dirty="0" smtClean="0"/>
              <a:t>Data Analysis Exercises</a:t>
            </a:r>
            <a:endParaRPr lang="en-US" sz="2000" dirty="0"/>
          </a:p>
        </p:txBody>
      </p:sp>
      <p:sp>
        <p:nvSpPr>
          <p:cNvPr id="346115" name="Rectangle 3"/>
          <p:cNvSpPr>
            <a:spLocks noGrp="1" noChangeArrowheads="1"/>
          </p:cNvSpPr>
          <p:nvPr>
            <p:ph type="subTitle" idx="1"/>
          </p:nvPr>
        </p:nvSpPr>
        <p:spPr>
          <a:xfrm>
            <a:off x="533400" y="4038600"/>
            <a:ext cx="5943600" cy="1752600"/>
          </a:xfrm>
        </p:spPr>
        <p:txBody>
          <a:bodyPr/>
          <a:lstStyle/>
          <a:p>
            <a:pPr algn="r"/>
            <a:r>
              <a:rPr lang="en-US" sz="1800" dirty="0"/>
              <a:t>Wouter Verkerke </a:t>
            </a:r>
            <a:br>
              <a:rPr lang="en-US" sz="1800" dirty="0"/>
            </a:br>
            <a:r>
              <a:rPr lang="en-US" sz="1800" dirty="0" smtClean="0"/>
              <a:t>(NIKHEF</a:t>
            </a:r>
            <a:r>
              <a:rPr lang="en-US" sz="1800" dirty="0"/>
              <a:t>)</a:t>
            </a:r>
          </a:p>
          <a:p>
            <a:pPr algn="r"/>
            <a:endParaRPr lang="en-US" sz="1800" dirty="0"/>
          </a:p>
          <a:p>
            <a:pPr algn="r"/>
            <a:endParaRPr lang="en-US" sz="1800" dirty="0"/>
          </a:p>
        </p:txBody>
      </p:sp>
      <p:sp>
        <p:nvSpPr>
          <p:cNvPr id="346118" name="Rectangle 6"/>
          <p:cNvSpPr>
            <a:spLocks noChangeArrowheads="1"/>
          </p:cNvSpPr>
          <p:nvPr/>
        </p:nvSpPr>
        <p:spPr bwMode="auto">
          <a:xfrm>
            <a:off x="838200" y="6400800"/>
            <a:ext cx="7848600" cy="228600"/>
          </a:xfrm>
          <a:prstGeom prst="rect">
            <a:avLst/>
          </a:prstGeom>
          <a:solidFill>
            <a:schemeClr val="bg1"/>
          </a:solidFill>
          <a:ln w="9525">
            <a:noFill/>
            <a:miter lim="800000"/>
            <a:headEnd/>
            <a:tailEnd/>
          </a:ln>
          <a:effectLst/>
        </p:spPr>
        <p:txBody>
          <a:bodyPr wrap="none" anchor="ctr"/>
          <a:lstStyle/>
          <a:p>
            <a:endParaRPr lang="en-US" dirty="0"/>
          </a:p>
        </p:txBody>
      </p:sp>
      <p:sp>
        <p:nvSpPr>
          <p:cNvPr id="346121" name="Rectangle 9"/>
          <p:cNvSpPr>
            <a:spLocks noChangeArrowheads="1"/>
          </p:cNvSpPr>
          <p:nvPr/>
        </p:nvSpPr>
        <p:spPr bwMode="auto">
          <a:xfrm>
            <a:off x="152400" y="152400"/>
            <a:ext cx="457200" cy="838200"/>
          </a:xfrm>
          <a:prstGeom prst="rect">
            <a:avLst/>
          </a:prstGeom>
          <a:solidFill>
            <a:schemeClr val="bg1"/>
          </a:solidFill>
          <a:ln w="9525">
            <a:noFill/>
            <a:miter lim="800000"/>
            <a:headEnd/>
            <a:tailEnd/>
          </a:ln>
          <a:effectLst/>
        </p:spPr>
        <p:txBody>
          <a:bodyPr wrap="none" anchor="ct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 – The central limit theorem</a:t>
            </a:r>
            <a:endParaRPr lang="nl-NL" dirty="0"/>
          </a:p>
        </p:txBody>
      </p:sp>
      <p:sp>
        <p:nvSpPr>
          <p:cNvPr id="3" name="Content Placeholder 2"/>
          <p:cNvSpPr>
            <a:spLocks noGrp="1"/>
          </p:cNvSpPr>
          <p:nvPr>
            <p:ph idx="1"/>
          </p:nvPr>
        </p:nvSpPr>
        <p:spPr/>
        <p:txBody>
          <a:bodyPr/>
          <a:lstStyle/>
          <a:p>
            <a:r>
              <a:rPr lang="en-US" dirty="0" smtClean="0"/>
              <a:t>What does it mean?</a:t>
            </a:r>
          </a:p>
          <a:p>
            <a:pPr lvl="1"/>
            <a:r>
              <a:rPr lang="en-US" dirty="0" smtClean="0"/>
              <a:t>If you have done your exercise correctly you’ll see the following results for the </a:t>
            </a:r>
            <a:r>
              <a:rPr lang="en-US" dirty="0" err="1" smtClean="0"/>
              <a:t>Nsum</a:t>
            </a:r>
            <a:r>
              <a:rPr lang="en-US" dirty="0" smtClean="0"/>
              <a:t>=20 run with </a:t>
            </a:r>
            <a:r>
              <a:rPr lang="en-US" dirty="0" err="1" smtClean="0"/>
              <a:t>Nexp</a:t>
            </a:r>
            <a:r>
              <a:rPr lang="en-US" dirty="0" smtClean="0"/>
              <a:t>=1.000.000 for 1,2,3,4,5 sigma</a:t>
            </a:r>
          </a:p>
          <a:p>
            <a:pPr lvl="2"/>
            <a:r>
              <a:rPr lang="pt-BR" sz="1100" dirty="0" smtClean="0">
                <a:latin typeface="Lucida Sans Typewriter" pitchFamily="49" charset="0"/>
              </a:rPr>
              <a:t>n = 3198780 frac = 0.319879  +/- 0.00017 Gauss = 0.317311   rel. = 0.008</a:t>
            </a:r>
          </a:p>
          <a:p>
            <a:pPr lvl="2"/>
            <a:r>
              <a:rPr lang="pt-BR" sz="1100" dirty="0" smtClean="0">
                <a:latin typeface="Lucida Sans Typewriter" pitchFamily="49" charset="0"/>
              </a:rPr>
              <a:t>n = 450384  frac = 0.0450384 +/- 6.7e-05 Gauss = 0.0455003  rel. = -0.010</a:t>
            </a:r>
          </a:p>
          <a:p>
            <a:pPr lvl="2"/>
            <a:r>
              <a:rPr lang="pt-BR" sz="1100" dirty="0" smtClean="0">
                <a:latin typeface="Lucida Sans Typewriter" pitchFamily="49" charset="0"/>
              </a:rPr>
              <a:t>n = 22954   frac = 0.0022954 +/- 1.5e-05 Gauss = 0.0026998  rel. = -0.149</a:t>
            </a:r>
          </a:p>
          <a:p>
            <a:pPr lvl="2"/>
            <a:r>
              <a:rPr lang="pt-BR" sz="1100" dirty="0" smtClean="0">
                <a:latin typeface="Lucida Sans Typewriter" pitchFamily="49" charset="0"/>
              </a:rPr>
              <a:t>n = 329     frac = 3.29e-05 +/- 1.8e-06  Gauss = 6.33425e-05 rel. = 0.480</a:t>
            </a:r>
          </a:p>
          <a:p>
            <a:pPr lvl="2"/>
            <a:r>
              <a:rPr lang="pt-BR" sz="1100" dirty="0" smtClean="0">
                <a:latin typeface="Lucida Sans Typewriter" pitchFamily="49" charset="0"/>
              </a:rPr>
              <a:t>n = 0       frac = 0        +/- 0        Gauss = 5.73303e-07</a:t>
            </a:r>
          </a:p>
          <a:p>
            <a:pPr lvl="1"/>
            <a:r>
              <a:rPr lang="en-US" dirty="0" smtClean="0"/>
              <a:t>While the 2,3 sigma fractions are fairly close to Gaussian (</a:t>
            </a:r>
            <a:r>
              <a:rPr lang="en-US" dirty="0" err="1" smtClean="0"/>
              <a:t>rel</a:t>
            </a:r>
            <a:r>
              <a:rPr lang="en-US" dirty="0" smtClean="0"/>
              <a:t>=</a:t>
            </a:r>
            <a:r>
              <a:rPr lang="en-US" dirty="0" err="1" smtClean="0"/>
              <a:t>frac</a:t>
            </a:r>
            <a:r>
              <a:rPr lang="en-US" dirty="0" smtClean="0"/>
              <a:t>-Gauss/Gauss) the 4-sigma number is 50% off </a:t>
            </a:r>
          </a:p>
          <a:p>
            <a:pPr lvl="1"/>
            <a:r>
              <a:rPr lang="en-US" dirty="0" smtClean="0"/>
              <a:t>E.g. your interpretation of how often a result 4 times the </a:t>
            </a:r>
            <a:r>
              <a:rPr lang="en-US" dirty="0" err="1" smtClean="0"/>
              <a:t>sqrt</a:t>
            </a:r>
            <a:r>
              <a:rPr lang="en-US" dirty="0" smtClean="0"/>
              <a:t>(variance) away from the central value happens is 50% off </a:t>
            </a:r>
            <a:r>
              <a:rPr lang="en-US" dirty="0" err="1" smtClean="0"/>
              <a:t>w.r.t</a:t>
            </a:r>
            <a:r>
              <a:rPr lang="en-US" dirty="0" smtClean="0"/>
              <a:t> the Gaussian distribution</a:t>
            </a:r>
          </a:p>
          <a:p>
            <a:pPr lvl="1"/>
            <a:r>
              <a:rPr lang="en-US" dirty="0" smtClean="0"/>
              <a:t>Verifying 5 sigma results is a very time consuming business (even when a simulation of your measurement is as trivial as throwing a single random number)</a:t>
            </a:r>
          </a:p>
          <a:p>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Exercise 2 </a:t>
            </a:r>
            <a:r>
              <a:rPr lang="en-US" dirty="0" smtClean="0"/>
              <a:t>– Error propagation</a:t>
            </a:r>
            <a:endParaRPr lang="nl-NL" dirty="0"/>
          </a:p>
        </p:txBody>
      </p:sp>
      <p:sp>
        <p:nvSpPr>
          <p:cNvPr id="3" name="Content Placeholder 2"/>
          <p:cNvSpPr>
            <a:spLocks noGrp="1"/>
          </p:cNvSpPr>
          <p:nvPr>
            <p:ph idx="1"/>
          </p:nvPr>
        </p:nvSpPr>
        <p:spPr>
          <a:xfrm>
            <a:off x="685800" y="990600"/>
            <a:ext cx="7772400" cy="5638800"/>
          </a:xfrm>
        </p:spPr>
        <p:txBody>
          <a:bodyPr/>
          <a:lstStyle/>
          <a:p>
            <a:r>
              <a:rPr lang="en-US" dirty="0" smtClean="0"/>
              <a:t>In module 1 we saw that errors on measurements </a:t>
            </a:r>
            <a:r>
              <a:rPr lang="en-US" dirty="0" err="1" smtClean="0"/>
              <a:t>x,y</a:t>
            </a:r>
            <a:r>
              <a:rPr lang="en-US" dirty="0" smtClean="0"/>
              <a:t> can be propagated to any function f(</a:t>
            </a:r>
            <a:r>
              <a:rPr lang="en-US" dirty="0" err="1" smtClean="0"/>
              <a:t>x,y</a:t>
            </a:r>
            <a:r>
              <a:rPr lang="en-US" dirty="0" smtClean="0"/>
              <a:t>) as follows</a:t>
            </a:r>
          </a:p>
          <a:p>
            <a:endParaRPr lang="en-US" dirty="0" smtClean="0"/>
          </a:p>
          <a:p>
            <a:endParaRPr lang="en-US" dirty="0" smtClean="0"/>
          </a:p>
          <a:p>
            <a:r>
              <a:rPr lang="en-US" dirty="0" smtClean="0"/>
              <a:t>If we assume that </a:t>
            </a:r>
            <a:r>
              <a:rPr lang="en-US" dirty="0" err="1" smtClean="0"/>
              <a:t>df</a:t>
            </a:r>
            <a:r>
              <a:rPr lang="en-US" dirty="0" smtClean="0"/>
              <a:t>/</a:t>
            </a:r>
            <a:r>
              <a:rPr lang="en-US" dirty="0" err="1" smtClean="0"/>
              <a:t>dx</a:t>
            </a:r>
            <a:r>
              <a:rPr lang="en-US" dirty="0" smtClean="0"/>
              <a:t> is linear over the range of </a:t>
            </a:r>
            <a:r>
              <a:rPr lang="el-GR" dirty="0" smtClean="0"/>
              <a:t>σ</a:t>
            </a:r>
            <a:r>
              <a:rPr lang="en-US" baseline="-25000" dirty="0" smtClean="0"/>
              <a:t>x</a:t>
            </a:r>
            <a:r>
              <a:rPr lang="en-US" dirty="0" smtClean="0"/>
              <a:t> one can also calculate V(f) as follows</a:t>
            </a:r>
            <a:br>
              <a:rPr lang="en-US" dirty="0" smtClean="0"/>
            </a:br>
            <a:endParaRPr lang="en-US" dirty="0" smtClean="0"/>
          </a:p>
          <a:p>
            <a:pPr lvl="1"/>
            <a:r>
              <a:rPr lang="en-US" dirty="0" smtClean="0"/>
              <a:t>V(f) = [0.5*(f(x+</a:t>
            </a:r>
            <a:r>
              <a:rPr lang="el-GR" dirty="0" smtClean="0"/>
              <a:t>σ</a:t>
            </a:r>
            <a:r>
              <a:rPr lang="en-US" baseline="-25000" dirty="0" smtClean="0"/>
              <a:t>x</a:t>
            </a:r>
            <a:r>
              <a:rPr lang="en-US" dirty="0" smtClean="0"/>
              <a:t>)-f(x-</a:t>
            </a:r>
            <a:r>
              <a:rPr lang="el-GR" dirty="0" smtClean="0"/>
              <a:t>σ</a:t>
            </a:r>
            <a:r>
              <a:rPr lang="en-US" baseline="-25000" dirty="0" smtClean="0"/>
              <a:t>x</a:t>
            </a:r>
            <a:r>
              <a:rPr lang="en-US" dirty="0" smtClean="0"/>
              <a:t>)))]</a:t>
            </a:r>
            <a:r>
              <a:rPr lang="en-US" baseline="30000" dirty="0" smtClean="0"/>
              <a:t>2</a:t>
            </a:r>
            <a:r>
              <a:rPr lang="en-US" dirty="0" smtClean="0"/>
              <a:t>  </a:t>
            </a:r>
            <a:r>
              <a:rPr lang="en-US" dirty="0" smtClean="0">
                <a:sym typeface="Wingdings" pitchFamily="2" charset="2"/>
              </a:rPr>
              <a:t>  </a:t>
            </a:r>
            <a:r>
              <a:rPr lang="el-GR" dirty="0" smtClean="0">
                <a:sym typeface="Wingdings" pitchFamily="2" charset="2"/>
              </a:rPr>
              <a:t>σ</a:t>
            </a:r>
            <a:r>
              <a:rPr lang="en-US" dirty="0" smtClean="0">
                <a:sym typeface="Wingdings" pitchFamily="2" charset="2"/>
              </a:rPr>
              <a:t>(f) = 0.5*(f(x+</a:t>
            </a:r>
            <a:r>
              <a:rPr lang="el-GR" dirty="0" smtClean="0">
                <a:sym typeface="Wingdings" pitchFamily="2" charset="2"/>
              </a:rPr>
              <a:t>σ</a:t>
            </a:r>
            <a:r>
              <a:rPr lang="en-US" baseline="-25000" dirty="0" smtClean="0">
                <a:sym typeface="Wingdings" pitchFamily="2" charset="2"/>
              </a:rPr>
              <a:t>x</a:t>
            </a:r>
            <a:r>
              <a:rPr lang="en-US" dirty="0" smtClean="0">
                <a:sym typeface="Wingdings" pitchFamily="2" charset="2"/>
              </a:rPr>
              <a:t>)-f(x</a:t>
            </a:r>
            <a:r>
              <a:rPr lang="en-US" dirty="0" smtClean="0"/>
              <a:t>-</a:t>
            </a:r>
            <a:r>
              <a:rPr lang="el-GR" dirty="0" smtClean="0"/>
              <a:t>σ</a:t>
            </a:r>
            <a:r>
              <a:rPr lang="en-US" baseline="-25000" dirty="0" smtClean="0"/>
              <a:t>x</a:t>
            </a:r>
            <a:r>
              <a:rPr lang="en-US" dirty="0" smtClean="0">
                <a:sym typeface="Wingdings" pitchFamily="2" charset="2"/>
              </a:rPr>
              <a:t>))</a:t>
            </a:r>
            <a:br>
              <a:rPr lang="en-US" dirty="0" smtClean="0">
                <a:sym typeface="Wingdings" pitchFamily="2" charset="2"/>
              </a:rPr>
            </a:br>
            <a:endParaRPr lang="en-US" dirty="0" smtClean="0">
              <a:sym typeface="Wingdings" pitchFamily="2" charset="2"/>
            </a:endParaRPr>
          </a:p>
          <a:p>
            <a:r>
              <a:rPr lang="en-US" dirty="0" smtClean="0">
                <a:sym typeface="Wingdings" pitchFamily="2" charset="2"/>
              </a:rPr>
              <a:t>We will now exercise this type of error propagation in a ROOT macro</a:t>
            </a:r>
          </a:p>
          <a:p>
            <a:pPr lvl="1"/>
            <a:r>
              <a:rPr lang="en-US" dirty="0" smtClean="0">
                <a:sym typeface="Wingdings" pitchFamily="2" charset="2"/>
              </a:rPr>
              <a:t>Input file ex2.C is a self-contained ROOT macro with a </a:t>
            </a:r>
            <a:br>
              <a:rPr lang="en-US" dirty="0" smtClean="0">
                <a:sym typeface="Wingdings" pitchFamily="2" charset="2"/>
              </a:rPr>
            </a:br>
            <a:r>
              <a:rPr lang="en-US" dirty="0" smtClean="0">
                <a:sym typeface="Wingdings" pitchFamily="2" charset="2"/>
              </a:rPr>
              <a:t>function ex2() and a function f(</a:t>
            </a:r>
            <a:r>
              <a:rPr lang="en-US" dirty="0" err="1" smtClean="0">
                <a:sym typeface="Wingdings" pitchFamily="2" charset="2"/>
              </a:rPr>
              <a:t>x,a,b</a:t>
            </a:r>
            <a:r>
              <a:rPr lang="en-US" dirty="0" smtClean="0">
                <a:sym typeface="Wingdings" pitchFamily="2" charset="2"/>
              </a:rPr>
              <a:t>). </a:t>
            </a:r>
          </a:p>
          <a:p>
            <a:pPr lvl="1"/>
            <a:r>
              <a:rPr lang="en-US" dirty="0" smtClean="0">
                <a:sym typeface="Wingdings" pitchFamily="2" charset="2"/>
              </a:rPr>
              <a:t>EXEC: Look at the contents of ex2.C and run the macro once (run ‘root –l ex2.C’ from the OS command line, or start root first with ‘root –l’ and then type ‘.x ex2.C’ on the ROOT command line</a:t>
            </a:r>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graphicFrame>
        <p:nvGraphicFramePr>
          <p:cNvPr id="841730" name="Object 2"/>
          <p:cNvGraphicFramePr>
            <a:graphicFrameLocks noChangeAspect="1"/>
          </p:cNvGraphicFramePr>
          <p:nvPr/>
        </p:nvGraphicFramePr>
        <p:xfrm>
          <a:off x="3048000" y="1752600"/>
          <a:ext cx="3811587" cy="1082675"/>
        </p:xfrm>
        <a:graphic>
          <a:graphicData uri="http://schemas.openxmlformats.org/presentationml/2006/ole">
            <p:oleObj spid="_x0000_s841730" name="Equation" r:id="rId3" imgW="2234880" imgH="634680" progId="Equation.3">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 – Error propagation</a:t>
            </a:r>
            <a:endParaRPr lang="nl-NL" dirty="0"/>
          </a:p>
        </p:txBody>
      </p:sp>
      <p:sp>
        <p:nvSpPr>
          <p:cNvPr id="3" name="Content Placeholder 2"/>
          <p:cNvSpPr>
            <a:spLocks noGrp="1"/>
          </p:cNvSpPr>
          <p:nvPr>
            <p:ph idx="1"/>
          </p:nvPr>
        </p:nvSpPr>
        <p:spPr/>
        <p:txBody>
          <a:bodyPr/>
          <a:lstStyle/>
          <a:p>
            <a:r>
              <a:rPr lang="en-US" dirty="0" smtClean="0"/>
              <a:t>Calculate the error on f, propagating the error on input variables </a:t>
            </a:r>
            <a:r>
              <a:rPr lang="en-US" dirty="0" err="1" smtClean="0"/>
              <a:t>x,a,b</a:t>
            </a:r>
            <a:r>
              <a:rPr lang="en-US" dirty="0" smtClean="0"/>
              <a:t> (without correlations)</a:t>
            </a:r>
          </a:p>
          <a:p>
            <a:pPr lvl="1"/>
            <a:r>
              <a:rPr lang="en-US" dirty="0" smtClean="0"/>
              <a:t>CODE: Calculate the value of f(</a:t>
            </a:r>
            <a:r>
              <a:rPr lang="en-US" dirty="0" err="1" smtClean="0"/>
              <a:t>x+dx,a,b</a:t>
            </a:r>
            <a:r>
              <a:rPr lang="en-US" dirty="0" smtClean="0"/>
              <a:t>)-f(</a:t>
            </a:r>
            <a:r>
              <a:rPr lang="en-US" dirty="0" err="1" smtClean="0"/>
              <a:t>x,a,b</a:t>
            </a:r>
            <a:r>
              <a:rPr lang="en-US" dirty="0" smtClean="0"/>
              <a:t>) and store it in a variable </a:t>
            </a:r>
            <a:r>
              <a:rPr lang="en-US" dirty="0" err="1" smtClean="0"/>
              <a:t>dfx</a:t>
            </a:r>
            <a:endParaRPr lang="en-US" dirty="0" smtClean="0"/>
          </a:p>
          <a:p>
            <a:pPr lvl="1"/>
            <a:r>
              <a:rPr lang="en-US" dirty="0" smtClean="0"/>
              <a:t>CODE: Along the same lines, calculate 0.5*(f(</a:t>
            </a:r>
            <a:r>
              <a:rPr lang="en-US" dirty="0" err="1" smtClean="0"/>
              <a:t>x,a+da,b</a:t>
            </a:r>
            <a:r>
              <a:rPr lang="en-US" dirty="0" smtClean="0"/>
              <a:t>)-f(</a:t>
            </a:r>
            <a:r>
              <a:rPr lang="en-US" dirty="0" err="1" smtClean="0"/>
              <a:t>x,a,b</a:t>
            </a:r>
            <a:r>
              <a:rPr lang="en-US" dirty="0" smtClean="0"/>
              <a:t>)) and store it in </a:t>
            </a:r>
            <a:r>
              <a:rPr lang="en-US" dirty="0" err="1" smtClean="0"/>
              <a:t>dfa</a:t>
            </a:r>
            <a:r>
              <a:rPr lang="en-US" dirty="0" smtClean="0"/>
              <a:t> and the equivalent things for parameter b</a:t>
            </a:r>
          </a:p>
          <a:p>
            <a:pPr lvl="1"/>
            <a:r>
              <a:rPr lang="en-US" dirty="0" smtClean="0"/>
              <a:t>CODE: Calculate the variance on f from </a:t>
            </a:r>
            <a:r>
              <a:rPr lang="en-US" dirty="0" err="1" smtClean="0"/>
              <a:t>dfx</a:t>
            </a:r>
            <a:r>
              <a:rPr lang="en-US" dirty="0" smtClean="0"/>
              <a:t>, </a:t>
            </a:r>
            <a:r>
              <a:rPr lang="en-US" dirty="0" err="1" smtClean="0"/>
              <a:t>dfa</a:t>
            </a:r>
            <a:r>
              <a:rPr lang="en-US" dirty="0" smtClean="0"/>
              <a:t>, </a:t>
            </a:r>
            <a:r>
              <a:rPr lang="en-US" dirty="0" err="1" smtClean="0"/>
              <a:t>dfb</a:t>
            </a:r>
            <a:endParaRPr lang="en-US" dirty="0" smtClean="0"/>
          </a:p>
          <a:p>
            <a:r>
              <a:rPr lang="en-US" dirty="0" smtClean="0"/>
              <a:t>Now we redo this exercise in the matrix formalism</a:t>
            </a:r>
          </a:p>
          <a:p>
            <a:pPr lvl="1"/>
            <a:r>
              <a:rPr lang="en-US" dirty="0" smtClean="0"/>
              <a:t>Given a vector d=(</a:t>
            </a:r>
            <a:r>
              <a:rPr lang="en-US" dirty="0" err="1" smtClean="0"/>
              <a:t>dfx,dfa,dfb</a:t>
            </a:r>
            <a:r>
              <a:rPr lang="en-US" dirty="0" smtClean="0"/>
              <a:t>) we can express V(f) as follows</a:t>
            </a:r>
          </a:p>
          <a:p>
            <a:pPr lvl="1"/>
            <a:endParaRPr lang="en-US" dirty="0" smtClean="0"/>
          </a:p>
          <a:p>
            <a:pPr lvl="2">
              <a:buNone/>
            </a:pPr>
            <a:endParaRPr lang="en-US" dirty="0" smtClean="0"/>
          </a:p>
          <a:p>
            <a:pPr lvl="1">
              <a:buNone/>
            </a:pPr>
            <a:r>
              <a:rPr lang="en-US" dirty="0" smtClean="0"/>
              <a:t>	where C is the correlation matrix</a:t>
            </a:r>
          </a:p>
          <a:p>
            <a:pPr lvl="1"/>
            <a:r>
              <a:rPr lang="en-US" dirty="0" smtClean="0"/>
              <a:t>For example in 2 dimensions w/o correlations for f(</a:t>
            </a:r>
            <a:r>
              <a:rPr lang="en-US" dirty="0" err="1" smtClean="0"/>
              <a:t>x,y</a:t>
            </a:r>
            <a:r>
              <a:rPr lang="en-US" dirty="0" smtClean="0"/>
              <a:t>) we can write</a:t>
            </a:r>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graphicFrame>
        <p:nvGraphicFramePr>
          <p:cNvPr id="5" name="Object 4"/>
          <p:cNvGraphicFramePr>
            <a:graphicFrameLocks noChangeAspect="1"/>
          </p:cNvGraphicFramePr>
          <p:nvPr/>
        </p:nvGraphicFramePr>
        <p:xfrm>
          <a:off x="3175000" y="4254500"/>
          <a:ext cx="2349500" cy="469900"/>
        </p:xfrm>
        <a:graphic>
          <a:graphicData uri="http://schemas.openxmlformats.org/presentationml/2006/ole">
            <p:oleObj spid="_x0000_s842754" name="Vergelijking" r:id="rId3" imgW="1143000" imgH="228600" progId="Equation.3">
              <p:embed/>
            </p:oleObj>
          </a:graphicData>
        </a:graphic>
      </p:graphicFrame>
      <p:graphicFrame>
        <p:nvGraphicFramePr>
          <p:cNvPr id="6" name="Object 5"/>
          <p:cNvGraphicFramePr>
            <a:graphicFrameLocks noChangeAspect="1"/>
          </p:cNvGraphicFramePr>
          <p:nvPr/>
        </p:nvGraphicFramePr>
        <p:xfrm>
          <a:off x="2286000" y="5499100"/>
          <a:ext cx="4391025" cy="1054100"/>
        </p:xfrm>
        <a:graphic>
          <a:graphicData uri="http://schemas.openxmlformats.org/presentationml/2006/ole">
            <p:oleObj spid="_x0000_s842755" name="Vergelijking" r:id="rId4" imgW="1904760" imgH="457200" progId="Equation.3">
              <p:embed/>
            </p:oleObj>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 – Error propagation</a:t>
            </a:r>
            <a:endParaRPr lang="nl-NL" dirty="0"/>
          </a:p>
        </p:txBody>
      </p:sp>
      <p:sp>
        <p:nvSpPr>
          <p:cNvPr id="3" name="Content Placeholder 2"/>
          <p:cNvSpPr>
            <a:spLocks noGrp="1"/>
          </p:cNvSpPr>
          <p:nvPr>
            <p:ph idx="1"/>
          </p:nvPr>
        </p:nvSpPr>
        <p:spPr/>
        <p:txBody>
          <a:bodyPr>
            <a:normAutofit/>
          </a:bodyPr>
          <a:lstStyle/>
          <a:p>
            <a:r>
              <a:rPr lang="en-US" dirty="0" smtClean="0"/>
              <a:t>Now write this in C++ code</a:t>
            </a:r>
          </a:p>
          <a:p>
            <a:pPr lvl="1"/>
            <a:r>
              <a:rPr lang="en-US" dirty="0" smtClean="0"/>
              <a:t>ROOT has vector and matrix classes that can do the matrix algebra for us</a:t>
            </a:r>
          </a:p>
          <a:p>
            <a:pPr lvl="1"/>
            <a:r>
              <a:rPr lang="en-US" dirty="0" smtClean="0"/>
              <a:t>CODE: Create a </a:t>
            </a:r>
            <a:r>
              <a:rPr lang="en-US" dirty="0" err="1" smtClean="0"/>
              <a:t>TVectorD</a:t>
            </a:r>
            <a:r>
              <a:rPr lang="en-US" dirty="0" smtClean="0"/>
              <a:t> object named </a:t>
            </a:r>
            <a:r>
              <a:rPr lang="en-US" dirty="0" err="1" smtClean="0"/>
              <a:t>df</a:t>
            </a:r>
            <a:r>
              <a:rPr lang="en-US" dirty="0" smtClean="0"/>
              <a:t> and fill it with (</a:t>
            </a:r>
            <a:r>
              <a:rPr lang="en-US" dirty="0" err="1" smtClean="0"/>
              <a:t>dfx,dfa,dfb</a:t>
            </a:r>
            <a:r>
              <a:rPr lang="en-US" dirty="0" smtClean="0"/>
              <a:t>)</a:t>
            </a:r>
          </a:p>
          <a:p>
            <a:pPr lvl="1"/>
            <a:r>
              <a:rPr lang="en-US" dirty="0" smtClean="0"/>
              <a:t>CODE: Create a 3x3 identity </a:t>
            </a:r>
            <a:r>
              <a:rPr lang="en-US" dirty="0" err="1" smtClean="0"/>
              <a:t>TMatrixD</a:t>
            </a:r>
            <a:r>
              <a:rPr lang="en-US" dirty="0" smtClean="0"/>
              <a:t> object named C and fill it with the contents of the identity matrix (all elements are initialized to zero so you only have to fill the diagonal)</a:t>
            </a:r>
            <a:br>
              <a:rPr lang="en-US" dirty="0" smtClean="0"/>
            </a:br>
            <a:r>
              <a:rPr lang="en-US" dirty="0" smtClean="0"/>
              <a:t>Calculate V(f) using vector </a:t>
            </a:r>
            <a:r>
              <a:rPr lang="en-US" dirty="0" err="1" smtClean="0"/>
              <a:t>df</a:t>
            </a:r>
            <a:r>
              <a:rPr lang="en-US" dirty="0" smtClean="0"/>
              <a:t> and matrix C as follows</a:t>
            </a:r>
            <a:br>
              <a:rPr lang="en-US" dirty="0" smtClean="0"/>
            </a:br>
            <a:r>
              <a:rPr lang="en-US" dirty="0" smtClean="0"/>
              <a:t/>
            </a:r>
            <a:br>
              <a:rPr lang="en-US" dirty="0" smtClean="0"/>
            </a:br>
            <a:r>
              <a:rPr lang="en-US" dirty="0" smtClean="0"/>
              <a:t>double </a:t>
            </a:r>
            <a:r>
              <a:rPr lang="en-US" dirty="0" err="1" smtClean="0"/>
              <a:t>vf</a:t>
            </a:r>
            <a:r>
              <a:rPr lang="en-US" dirty="0" smtClean="0"/>
              <a:t> = </a:t>
            </a:r>
            <a:r>
              <a:rPr lang="en-US" dirty="0" err="1" smtClean="0"/>
              <a:t>df</a:t>
            </a:r>
            <a:r>
              <a:rPr lang="en-US" dirty="0" smtClean="0"/>
              <a:t>*(C*</a:t>
            </a:r>
            <a:r>
              <a:rPr lang="en-US" dirty="0" err="1" smtClean="0"/>
              <a:t>df</a:t>
            </a:r>
            <a:r>
              <a:rPr lang="en-US" dirty="0" smtClean="0"/>
              <a:t>) ;</a:t>
            </a:r>
            <a:br>
              <a:rPr lang="en-US" dirty="0" smtClean="0"/>
            </a:br>
            <a:r>
              <a:rPr lang="en-US" dirty="0" smtClean="0"/>
              <a:t/>
            </a:r>
            <a:br>
              <a:rPr lang="en-US" dirty="0" smtClean="0"/>
            </a:br>
            <a:r>
              <a:rPr lang="en-US" dirty="0" smtClean="0"/>
              <a:t>and compare the answer to the first calculation</a:t>
            </a:r>
          </a:p>
          <a:p>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 – Error propagation</a:t>
            </a:r>
            <a:endParaRPr lang="nl-NL" dirty="0"/>
          </a:p>
        </p:txBody>
      </p:sp>
      <p:sp>
        <p:nvSpPr>
          <p:cNvPr id="3" name="Content Placeholder 2"/>
          <p:cNvSpPr>
            <a:spLocks noGrp="1"/>
          </p:cNvSpPr>
          <p:nvPr>
            <p:ph idx="1"/>
          </p:nvPr>
        </p:nvSpPr>
        <p:spPr/>
        <p:txBody>
          <a:bodyPr/>
          <a:lstStyle/>
          <a:p>
            <a:r>
              <a:rPr lang="en-US" dirty="0" smtClean="0"/>
              <a:t>In the matrix formalism it is trivial to add correlations between the variables </a:t>
            </a:r>
            <a:r>
              <a:rPr lang="en-US" dirty="0" err="1" smtClean="0"/>
              <a:t>a,b,x</a:t>
            </a:r>
            <a:r>
              <a:rPr lang="en-US" dirty="0" smtClean="0"/>
              <a:t> in the error propagation</a:t>
            </a:r>
          </a:p>
          <a:p>
            <a:pPr lvl="1"/>
            <a:r>
              <a:rPr lang="en-US" dirty="0" smtClean="0"/>
              <a:t>CODE, EXEC: Add a 50% correlation between </a:t>
            </a:r>
            <a:r>
              <a:rPr lang="en-US" dirty="0" err="1" smtClean="0"/>
              <a:t>a,b</a:t>
            </a:r>
            <a:r>
              <a:rPr lang="en-US" dirty="0" smtClean="0"/>
              <a:t> (remember that the correlation matrix must be symmetric) and evaluate the variance on F again</a:t>
            </a:r>
          </a:p>
          <a:p>
            <a:pPr lvl="1"/>
            <a:r>
              <a:rPr lang="en-US" dirty="0" smtClean="0"/>
              <a:t>CODE, EXEC: Now add a 50% anti-correlation between </a:t>
            </a:r>
            <a:r>
              <a:rPr lang="en-US" dirty="0" err="1" smtClean="0"/>
              <a:t>a,b</a:t>
            </a:r>
            <a:r>
              <a:rPr lang="en-US" dirty="0" smtClean="0"/>
              <a:t> and evaluate the variance again.</a:t>
            </a:r>
          </a:p>
          <a:p>
            <a:pPr lvl="1">
              <a:buNone/>
            </a:pPr>
            <a:r>
              <a:rPr lang="en-US" dirty="0" smtClean="0"/>
              <a:t>(NB: Remember that the error on f is always </a:t>
            </a:r>
            <a:r>
              <a:rPr lang="en-US" dirty="0" err="1" smtClean="0"/>
              <a:t>sqrt</a:t>
            </a:r>
            <a:r>
              <a:rPr lang="en-US" dirty="0" smtClean="0"/>
              <a:t>(</a:t>
            </a:r>
            <a:r>
              <a:rPr lang="en-US" dirty="0" err="1" smtClean="0"/>
              <a:t>Vf</a:t>
            </a:r>
            <a:r>
              <a:rPr lang="en-US" dirty="0" smtClean="0"/>
              <a:t>))</a:t>
            </a:r>
          </a:p>
          <a:p>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 Multi-Variate Analysis</a:t>
            </a:r>
            <a:endParaRPr lang="nl-NL" dirty="0"/>
          </a:p>
        </p:txBody>
      </p:sp>
      <p:sp>
        <p:nvSpPr>
          <p:cNvPr id="3" name="Content Placeholder 2"/>
          <p:cNvSpPr>
            <a:spLocks noGrp="1"/>
          </p:cNvSpPr>
          <p:nvPr>
            <p:ph idx="1"/>
          </p:nvPr>
        </p:nvSpPr>
        <p:spPr/>
        <p:txBody>
          <a:bodyPr>
            <a:normAutofit/>
          </a:bodyPr>
          <a:lstStyle/>
          <a:p>
            <a:r>
              <a:rPr lang="en-US" dirty="0" smtClean="0"/>
              <a:t>ROOT is distributed with the ‘Toolkit for Multivariate Analysis’, a toolkit that allows to train and apply many of the multi-variate analysis techniques shown in Module 2.</a:t>
            </a:r>
          </a:p>
          <a:p>
            <a:pPr lvl="1"/>
            <a:r>
              <a:rPr lang="en-US" dirty="0" smtClean="0"/>
              <a:t>Here we will run it on a number of sample events</a:t>
            </a:r>
          </a:p>
          <a:p>
            <a:pPr lvl="1"/>
            <a:r>
              <a:rPr lang="en-US" dirty="0" smtClean="0"/>
              <a:t>Copy input file ex3_makesample.C. This is a macro that can generate several ‘toy’ input samples.</a:t>
            </a:r>
          </a:p>
          <a:p>
            <a:pPr lvl="1"/>
            <a:r>
              <a:rPr lang="en-US" dirty="0" smtClean="0"/>
              <a:t>Copy input file ex3_driver_rootXXX.C. where XXX is the 3-digit version code of ROOT (526,528,530) This is the driver macro to run the TMVA toolkit.</a:t>
            </a:r>
          </a:p>
          <a:p>
            <a:pPr lvl="1"/>
            <a:r>
              <a:rPr lang="en-US" b="1" dirty="0" smtClean="0"/>
              <a:t>Copy both files (</a:t>
            </a:r>
            <a:r>
              <a:rPr lang="en-US" b="1" dirty="0" err="1" smtClean="0"/>
              <a:t>makesample</a:t>
            </a:r>
            <a:r>
              <a:rPr lang="en-US" b="1" dirty="0" smtClean="0"/>
              <a:t> and driver) to the ROOT </a:t>
            </a:r>
            <a:r>
              <a:rPr lang="en-US" b="1" dirty="0" err="1" smtClean="0"/>
              <a:t>ROOT</a:t>
            </a:r>
            <a:r>
              <a:rPr lang="en-US" b="1" dirty="0" smtClean="0"/>
              <a:t> installation subdirectory </a:t>
            </a:r>
            <a:r>
              <a:rPr lang="en-US" b="1" dirty="0" err="1" smtClean="0"/>
              <a:t>tmva</a:t>
            </a:r>
            <a:r>
              <a:rPr lang="en-US" b="1" dirty="0" smtClean="0"/>
              <a:t>/test </a:t>
            </a:r>
            <a:r>
              <a:rPr lang="en-US" b="1" i="1" dirty="0" smtClean="0"/>
              <a:t>and set your working directory there</a:t>
            </a:r>
          </a:p>
          <a:p>
            <a:pPr lvl="2"/>
            <a:r>
              <a:rPr lang="en-US" dirty="0" smtClean="0"/>
              <a:t>Linux/</a:t>
            </a:r>
            <a:r>
              <a:rPr lang="en-US" dirty="0" err="1" smtClean="0"/>
              <a:t>MacOS</a:t>
            </a:r>
            <a:r>
              <a:rPr lang="en-US" dirty="0" smtClean="0"/>
              <a:t>: </a:t>
            </a:r>
            <a:r>
              <a:rPr lang="en-US" dirty="0" err="1" smtClean="0"/>
              <a:t>cd</a:t>
            </a:r>
            <a:r>
              <a:rPr lang="en-US" dirty="0" smtClean="0"/>
              <a:t> $ROOTSYS/</a:t>
            </a:r>
            <a:r>
              <a:rPr lang="en-US" dirty="0" err="1" smtClean="0"/>
              <a:t>tmva</a:t>
            </a:r>
            <a:r>
              <a:rPr lang="en-US" dirty="0" smtClean="0"/>
              <a:t>/test, copy files here</a:t>
            </a:r>
          </a:p>
          <a:p>
            <a:pPr lvl="2"/>
            <a:r>
              <a:rPr lang="en-US" dirty="0" smtClean="0"/>
              <a:t>Windows: right-click on root icon, click on properties and then set ‘Start in’  to the right directory. To get the ROOT base path, look at the path to the root executable and remove, ‘/bin/root.exe’. Then your starting directory will be the ROOT base path with /</a:t>
            </a:r>
            <a:r>
              <a:rPr lang="en-US" dirty="0" err="1" smtClean="0"/>
              <a:t>tmva</a:t>
            </a:r>
            <a:r>
              <a:rPr lang="en-US" dirty="0" smtClean="0"/>
              <a:t>/test appended.</a:t>
            </a:r>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 Multi-Variate Analysis</a:t>
            </a:r>
            <a:endParaRPr lang="nl-NL" dirty="0"/>
          </a:p>
        </p:txBody>
      </p:sp>
      <p:sp>
        <p:nvSpPr>
          <p:cNvPr id="3" name="Content Placeholder 2"/>
          <p:cNvSpPr>
            <a:spLocks noGrp="1"/>
          </p:cNvSpPr>
          <p:nvPr>
            <p:ph idx="1"/>
          </p:nvPr>
        </p:nvSpPr>
        <p:spPr/>
        <p:txBody>
          <a:bodyPr/>
          <a:lstStyle/>
          <a:p>
            <a:r>
              <a:rPr lang="en-US" dirty="0" smtClean="0"/>
              <a:t>Make sample #0</a:t>
            </a:r>
          </a:p>
          <a:p>
            <a:pPr lvl="1"/>
            <a:r>
              <a:rPr lang="en-US" dirty="0" smtClean="0"/>
              <a:t>EXEC: Linux/</a:t>
            </a:r>
            <a:r>
              <a:rPr lang="en-US" dirty="0" err="1" smtClean="0"/>
              <a:t>MacOS</a:t>
            </a:r>
            <a:r>
              <a:rPr lang="en-US" dirty="0" smtClean="0"/>
              <a:t>: execute from the OS command line ‘root -l –b  -q ex3_makesample.C(0)’ (windows: do .x ex3_makesample.C(0) from the ROOT command line)</a:t>
            </a:r>
          </a:p>
          <a:p>
            <a:pPr lvl="1"/>
            <a:r>
              <a:rPr lang="en-US" dirty="0" smtClean="0"/>
              <a:t>This make a file sample0.root which contains a sample of ‘toy’ background events and ‘toy’ signal events</a:t>
            </a:r>
          </a:p>
          <a:p>
            <a:pPr lvl="1"/>
            <a:r>
              <a:rPr lang="en-US" dirty="0" smtClean="0"/>
              <a:t>Signal: Gaussian distribution in x (mean=-3, sigma=3)</a:t>
            </a:r>
          </a:p>
          <a:p>
            <a:pPr lvl="1"/>
            <a:r>
              <a:rPr lang="en-US" dirty="0" smtClean="0"/>
              <a:t>Background: Gaussian distribution in x(mean=+3, sigma=3)</a:t>
            </a:r>
          </a:p>
          <a:p>
            <a:pPr lvl="1"/>
            <a:r>
              <a:rPr lang="en-US" dirty="0" smtClean="0"/>
              <a:t>NB: There is a dummy (uniform) Y variable in the data because TMVA refuses to work with a single variable in some versions</a:t>
            </a:r>
          </a:p>
          <a:p>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 Multi-Variate Analysis</a:t>
            </a:r>
            <a:endParaRPr lang="nl-NL" dirty="0"/>
          </a:p>
        </p:txBody>
      </p:sp>
      <p:sp>
        <p:nvSpPr>
          <p:cNvPr id="3" name="Content Placeholder 2"/>
          <p:cNvSpPr>
            <a:spLocks noGrp="1"/>
          </p:cNvSpPr>
          <p:nvPr>
            <p:ph idx="1"/>
          </p:nvPr>
        </p:nvSpPr>
        <p:spPr/>
        <p:txBody>
          <a:bodyPr/>
          <a:lstStyle/>
          <a:p>
            <a:r>
              <a:rPr lang="en-US" dirty="0" smtClean="0"/>
              <a:t>To analyze the first sample, start a ROOT session</a:t>
            </a:r>
          </a:p>
          <a:p>
            <a:pPr lvl="1"/>
            <a:r>
              <a:rPr lang="en-US" dirty="0" smtClean="0"/>
              <a:t>EXEC: Execute ‘.L ex3_driver_rootXXX.C’, this loads the driver application</a:t>
            </a:r>
          </a:p>
          <a:p>
            <a:pPr lvl="1"/>
            <a:r>
              <a:rPr lang="en-US" dirty="0" smtClean="0"/>
              <a:t>EXEC: Now analyze the first sample by issuing the following command on the ROOT prompt</a:t>
            </a:r>
            <a:br>
              <a:rPr lang="en-US" dirty="0" smtClean="0"/>
            </a:br>
            <a:r>
              <a:rPr lang="en-US" dirty="0" smtClean="0"/>
              <a:t>ex3_driver_rootxxx(0,”x,y”,”Fisher,BDT,MLP”) ;</a:t>
            </a:r>
          </a:p>
          <a:p>
            <a:pPr lvl="1"/>
            <a:r>
              <a:rPr lang="en-US" dirty="0" smtClean="0"/>
              <a:t>This will train a Fisher discriminant, a Boosted Decision Tree and a Multi-Layer </a:t>
            </a:r>
            <a:r>
              <a:rPr lang="en-US" dirty="0" err="1" smtClean="0"/>
              <a:t>Perceptron</a:t>
            </a:r>
            <a:r>
              <a:rPr lang="en-US" dirty="0" smtClean="0"/>
              <a:t> on this sample</a:t>
            </a:r>
          </a:p>
          <a:p>
            <a:pPr lvl="1"/>
            <a:r>
              <a:rPr lang="en-US" dirty="0" smtClean="0"/>
              <a:t>Observe how e.g. a BDT </a:t>
            </a:r>
            <a:r>
              <a:rPr lang="en-US" i="1" dirty="0" smtClean="0"/>
              <a:t>trains</a:t>
            </a:r>
            <a:r>
              <a:rPr lang="en-US" dirty="0" smtClean="0"/>
              <a:t> a lot quicker than a MLP, but takes longer to evaluate on the data.</a:t>
            </a:r>
          </a:p>
          <a:p>
            <a:pPr lvl="1"/>
            <a:r>
              <a:rPr lang="en-US" dirty="0" smtClean="0"/>
              <a:t>While the training is running (~5 minutes), take a moment to review the techniques being trained in the slides of Module 2</a:t>
            </a:r>
          </a:p>
          <a:p>
            <a:pPr lvl="1"/>
            <a:r>
              <a:rPr lang="en-US" dirty="0" smtClean="0"/>
              <a:t>When the training is finished, a window will pop up with various choices.</a:t>
            </a:r>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 Multi-Variate Analysis</a:t>
            </a:r>
            <a:endParaRPr lang="nl-NL" dirty="0"/>
          </a:p>
        </p:txBody>
      </p:sp>
      <p:sp>
        <p:nvSpPr>
          <p:cNvPr id="3" name="Content Placeholder 2"/>
          <p:cNvSpPr>
            <a:spLocks noGrp="1"/>
          </p:cNvSpPr>
          <p:nvPr>
            <p:ph idx="1"/>
          </p:nvPr>
        </p:nvSpPr>
        <p:spPr/>
        <p:txBody>
          <a:bodyPr/>
          <a:lstStyle/>
          <a:p>
            <a:r>
              <a:rPr lang="en-US" dirty="0" smtClean="0"/>
              <a:t>Explore the following menu items in this order</a:t>
            </a:r>
          </a:p>
          <a:p>
            <a:pPr lvl="1"/>
            <a:r>
              <a:rPr lang="en-US" dirty="0" smtClean="0"/>
              <a:t>1a) Input distributions (just one for this example)</a:t>
            </a:r>
          </a:p>
          <a:p>
            <a:pPr lvl="1"/>
            <a:r>
              <a:rPr lang="en-US" dirty="0" smtClean="0"/>
              <a:t>4a) Classifier output distributions (observe characteristic spikiness of BDT output)</a:t>
            </a:r>
          </a:p>
          <a:p>
            <a:pPr lvl="1"/>
            <a:r>
              <a:rPr lang="en-US" dirty="0" smtClean="0"/>
              <a:t>4b) Same, but overlay of both test and training samples. Difference in these are indicative of overtraining (not in this sample)</a:t>
            </a:r>
          </a:p>
          <a:p>
            <a:pPr lvl="1"/>
            <a:r>
              <a:rPr lang="en-US" dirty="0" smtClean="0"/>
              <a:t>5b) ROC curve (signal </a:t>
            </a:r>
            <a:r>
              <a:rPr lang="en-US" dirty="0" err="1" smtClean="0"/>
              <a:t>vs</a:t>
            </a:r>
            <a:r>
              <a:rPr lang="en-US" dirty="0" smtClean="0"/>
              <a:t> background efficiency)</a:t>
            </a:r>
          </a:p>
          <a:p>
            <a:pPr lvl="1"/>
            <a:r>
              <a:rPr lang="en-US" dirty="0" smtClean="0"/>
              <a:t>5a) Efficiency curves (show signal and background efficiency </a:t>
            </a:r>
            <a:r>
              <a:rPr lang="en-US" dirty="0" err="1" smtClean="0"/>
              <a:t>vs</a:t>
            </a:r>
            <a:r>
              <a:rPr lang="en-US" dirty="0" smtClean="0"/>
              <a:t> discriminant, as well as S/</a:t>
            </a:r>
            <a:r>
              <a:rPr lang="en-US" dirty="0" err="1" smtClean="0"/>
              <a:t>sqrt</a:t>
            </a:r>
            <a:r>
              <a:rPr lang="en-US" dirty="0" smtClean="0"/>
              <a:t>(S+B) which helps to find optimal cut for a given amount of signal and background </a:t>
            </a:r>
            <a:r>
              <a:rPr lang="en-US" b="1" dirty="0" smtClean="0"/>
              <a:t>(Skip this one if you run on windows)</a:t>
            </a:r>
            <a:r>
              <a:rPr lang="en-US" dirty="0" smtClean="0"/>
              <a:t> </a:t>
            </a:r>
          </a:p>
          <a:p>
            <a:pPr lvl="1"/>
            <a:r>
              <a:rPr lang="en-US" dirty="0" smtClean="0"/>
              <a:t>Change the amounts of signal and background in the dialog box and see how the S/</a:t>
            </a:r>
            <a:r>
              <a:rPr lang="en-US" dirty="0" err="1" smtClean="0"/>
              <a:t>sqrt</a:t>
            </a:r>
            <a:r>
              <a:rPr lang="en-US" dirty="0" smtClean="0"/>
              <a:t>(S+B) changes shape</a:t>
            </a:r>
          </a:p>
          <a:p>
            <a:pPr lvl="1"/>
            <a:r>
              <a:rPr lang="en-US" dirty="0" smtClean="0"/>
              <a:t>9) – 11) Control plots for individual algorithms (these show e.g. network architecture, BDT structure etc...) </a:t>
            </a:r>
          </a:p>
          <a:p>
            <a:pPr lvl="1"/>
            <a:r>
              <a:rPr lang="en-US" i="1" dirty="0" smtClean="0"/>
              <a:t>NB: </a:t>
            </a:r>
            <a:r>
              <a:rPr lang="en-US" b="1" i="1" dirty="0" smtClean="0"/>
              <a:t>If you run on Windows </a:t>
            </a:r>
            <a:r>
              <a:rPr lang="en-US" i="1" dirty="0" smtClean="0"/>
              <a:t>or don’t have a compiler installed not all options will work (notable 5a will crash ROOT on windows w/o compiler, but some others may also not work. </a:t>
            </a:r>
          </a:p>
          <a:p>
            <a:pPr lvl="1"/>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 Multi-Variate Analysis</a:t>
            </a:r>
            <a:endParaRPr lang="nl-NL" dirty="0"/>
          </a:p>
        </p:txBody>
      </p:sp>
      <p:sp>
        <p:nvSpPr>
          <p:cNvPr id="3" name="Content Placeholder 2"/>
          <p:cNvSpPr>
            <a:spLocks noGrp="1"/>
          </p:cNvSpPr>
          <p:nvPr>
            <p:ph idx="1"/>
          </p:nvPr>
        </p:nvSpPr>
        <p:spPr/>
        <p:txBody>
          <a:bodyPr>
            <a:normAutofit lnSpcReduction="10000"/>
          </a:bodyPr>
          <a:lstStyle/>
          <a:p>
            <a:r>
              <a:rPr lang="en-US" dirty="0" smtClean="0"/>
              <a:t>Now create sample 1 </a:t>
            </a:r>
          </a:p>
          <a:p>
            <a:pPr lvl="1"/>
            <a:r>
              <a:rPr lang="en-US" dirty="0" smtClean="0"/>
              <a:t>by running ‘root -l –b –q ex3_makesample.C(1)’</a:t>
            </a:r>
          </a:p>
          <a:p>
            <a:pPr lvl="1"/>
            <a:r>
              <a:rPr lang="en-US" dirty="0" smtClean="0"/>
              <a:t>Sample 1 has three observables :</a:t>
            </a:r>
            <a:r>
              <a:rPr lang="en-US" dirty="0" err="1" smtClean="0"/>
              <a:t>x,y,z</a:t>
            </a:r>
            <a:endParaRPr lang="en-US" dirty="0" smtClean="0"/>
          </a:p>
          <a:p>
            <a:pPr lvl="1"/>
            <a:r>
              <a:rPr lang="en-US" dirty="0" smtClean="0"/>
              <a:t>Signal = Gaussian(x,0,3)*Gaussian(y,0,3)*Gaussian(z,0,3)</a:t>
            </a:r>
          </a:p>
          <a:p>
            <a:pPr lvl="1"/>
            <a:r>
              <a:rPr lang="en-US" dirty="0" smtClean="0"/>
              <a:t>Background = Flat in (</a:t>
            </a:r>
            <a:r>
              <a:rPr lang="en-US" dirty="0" err="1" smtClean="0"/>
              <a:t>x,y,z</a:t>
            </a:r>
            <a:r>
              <a:rPr lang="en-US" dirty="0" smtClean="0"/>
              <a:t>)</a:t>
            </a:r>
          </a:p>
          <a:p>
            <a:r>
              <a:rPr lang="en-US" dirty="0" smtClean="0"/>
              <a:t>Now analyze sample 1</a:t>
            </a:r>
          </a:p>
          <a:p>
            <a:pPr lvl="1"/>
            <a:r>
              <a:rPr lang="en-US" dirty="0" smtClean="0"/>
              <a:t>Add the likelihood discriminant: execute</a:t>
            </a:r>
          </a:p>
          <a:p>
            <a:pPr lvl="1"/>
            <a:r>
              <a:rPr lang="en-US" dirty="0" smtClean="0"/>
              <a:t>.x ex3_driver_rootXXX.C(0,”x”,”Fisher,BDT,MLP,Likelihood”)</a:t>
            </a:r>
            <a:br>
              <a:rPr lang="en-US" dirty="0" smtClean="0"/>
            </a:br>
            <a:r>
              <a:rPr lang="en-US" dirty="0" smtClean="0"/>
              <a:t/>
            </a:r>
            <a:br>
              <a:rPr lang="en-US" dirty="0" smtClean="0"/>
            </a:br>
            <a:r>
              <a:rPr lang="en-US" dirty="0" smtClean="0"/>
              <a:t>from the ROOT command line </a:t>
            </a:r>
            <a:r>
              <a:rPr lang="en-US" dirty="0" err="1" smtClean="0"/>
              <a:t>nd</a:t>
            </a:r>
            <a:r>
              <a:rPr lang="en-US" dirty="0" smtClean="0"/>
              <a:t> look at the plots as for sample 0, but add the plots that the correlation (2a) and the plots that show the performance of </a:t>
            </a:r>
            <a:r>
              <a:rPr lang="en-US" dirty="0" err="1" smtClean="0"/>
              <a:t>decorrelation</a:t>
            </a:r>
            <a:r>
              <a:rPr lang="en-US" dirty="0" smtClean="0"/>
              <a:t> (2b,2c,2d,1b,1c,1d)</a:t>
            </a:r>
          </a:p>
          <a:p>
            <a:r>
              <a:rPr lang="en-US" dirty="0" smtClean="0"/>
              <a:t>You will see that the performance of Fisher is very good for sample 0, but much worse for sample 1</a:t>
            </a:r>
          </a:p>
          <a:p>
            <a:pPr lvl="1"/>
            <a:r>
              <a:rPr lang="en-US" dirty="0" smtClean="0"/>
              <a:t>Try to understand why that is (see slides on Fisher discriminant and MLP)</a:t>
            </a:r>
          </a:p>
          <a:p>
            <a:pPr lvl="1"/>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nl-NL" dirty="0"/>
          </a:p>
        </p:txBody>
      </p:sp>
      <p:sp>
        <p:nvSpPr>
          <p:cNvPr id="3" name="Content Placeholder 2"/>
          <p:cNvSpPr>
            <a:spLocks noGrp="1"/>
          </p:cNvSpPr>
          <p:nvPr>
            <p:ph idx="1"/>
          </p:nvPr>
        </p:nvSpPr>
        <p:spPr>
          <a:xfrm>
            <a:off x="685800" y="990600"/>
            <a:ext cx="8305800" cy="5257800"/>
          </a:xfrm>
        </p:spPr>
        <p:txBody>
          <a:bodyPr>
            <a:normAutofit fontScale="85000" lnSpcReduction="10000"/>
          </a:bodyPr>
          <a:lstStyle/>
          <a:p>
            <a:r>
              <a:rPr lang="en-US" dirty="0" smtClean="0"/>
              <a:t>The input files (all very small) for the various exercises are located on the web at</a:t>
            </a:r>
          </a:p>
          <a:p>
            <a:pPr lvl="1"/>
            <a:r>
              <a:rPr lang="en-US" dirty="0" smtClean="0">
                <a:hlinkClick r:id="rId2"/>
              </a:rPr>
              <a:t>http://www.nikhef.nl/~verkerke/statcourse_2011/</a:t>
            </a:r>
            <a:endParaRPr lang="en-US" dirty="0" smtClean="0"/>
          </a:p>
          <a:p>
            <a:pPr lvl="1"/>
            <a:r>
              <a:rPr lang="en-US" dirty="0" smtClean="0"/>
              <a:t>NB: If you run </a:t>
            </a:r>
            <a:r>
              <a:rPr lang="en-US" dirty="0" err="1" smtClean="0"/>
              <a:t>linux</a:t>
            </a:r>
            <a:r>
              <a:rPr lang="en-US" dirty="0" smtClean="0"/>
              <a:t>, easiest way to download a file to the local directory is  </a:t>
            </a:r>
            <a:br>
              <a:rPr lang="en-US" dirty="0" smtClean="0"/>
            </a:br>
            <a:r>
              <a:rPr lang="en-US" dirty="0" smtClean="0"/>
              <a:t>‘</a:t>
            </a:r>
            <a:r>
              <a:rPr lang="en-US" dirty="0" err="1" smtClean="0"/>
              <a:t>wget</a:t>
            </a:r>
            <a:r>
              <a:rPr lang="en-US" dirty="0" smtClean="0"/>
              <a:t> &lt;</a:t>
            </a:r>
            <a:r>
              <a:rPr lang="en-US" dirty="0" err="1" smtClean="0"/>
              <a:t>url</a:t>
            </a:r>
            <a:r>
              <a:rPr lang="en-US" dirty="0" smtClean="0"/>
              <a:t>&gt;’ (the file ‘course.tar’ contains all files if you find that easier)</a:t>
            </a:r>
          </a:p>
          <a:p>
            <a:r>
              <a:rPr lang="en-US" dirty="0" smtClean="0"/>
              <a:t>Very basic ROOT (for those who have never used it)</a:t>
            </a:r>
          </a:p>
          <a:p>
            <a:pPr lvl="1"/>
            <a:r>
              <a:rPr lang="en-US" dirty="0" smtClean="0"/>
              <a:t>ROOT is </a:t>
            </a:r>
            <a:r>
              <a:rPr lang="en-US" i="1" dirty="0" smtClean="0"/>
              <a:t>the</a:t>
            </a:r>
            <a:r>
              <a:rPr lang="en-US" dirty="0" smtClean="0"/>
              <a:t> analysis environment used in High Energy Physics. The application consists of a C++ interpreter (C++ is the command line language) and a large series of classes that define the ROOT functionality (divided in several major topics such as IO, Graphics, Histogramming, Fitting &amp; Minimization etc...)</a:t>
            </a:r>
          </a:p>
          <a:p>
            <a:pPr lvl="1"/>
            <a:r>
              <a:rPr lang="en-US" dirty="0" smtClean="0"/>
              <a:t>Starting root: </a:t>
            </a:r>
            <a:r>
              <a:rPr lang="en-US" dirty="0" err="1" smtClean="0"/>
              <a:t>Lunix</a:t>
            </a:r>
            <a:r>
              <a:rPr lang="en-US" dirty="0" smtClean="0"/>
              <a:t>/</a:t>
            </a:r>
            <a:r>
              <a:rPr lang="en-US" dirty="0" err="1" smtClean="0"/>
              <a:t>MacOS</a:t>
            </a:r>
            <a:r>
              <a:rPr lang="en-US" dirty="0" smtClean="0"/>
              <a:t>: ‘root –l’  (-l suppressing splash screen when opening), Windows: click on ROOT icon from installations</a:t>
            </a:r>
          </a:p>
          <a:p>
            <a:pPr lvl="1"/>
            <a:r>
              <a:rPr lang="en-US" dirty="0" smtClean="0"/>
              <a:t>The command line is interpreted C++</a:t>
            </a:r>
          </a:p>
          <a:p>
            <a:pPr lvl="1"/>
            <a:r>
              <a:rPr lang="en-US" dirty="0" smtClean="0"/>
              <a:t>To quit ROOT type ‘.q’</a:t>
            </a:r>
          </a:p>
          <a:p>
            <a:pPr lvl="1"/>
            <a:r>
              <a:rPr lang="en-US" dirty="0" smtClean="0"/>
              <a:t>To load a macro file (file with one ore more C++ functions) in the interpreter do ‘.L </a:t>
            </a:r>
            <a:r>
              <a:rPr lang="en-US" dirty="0" err="1" smtClean="0"/>
              <a:t>filename.C</a:t>
            </a:r>
            <a:r>
              <a:rPr lang="en-US" dirty="0" smtClean="0"/>
              <a:t>’. Loading a macro does not execute any code</a:t>
            </a:r>
          </a:p>
          <a:p>
            <a:pPr lvl="1"/>
            <a:r>
              <a:rPr lang="en-US" dirty="0" smtClean="0"/>
              <a:t>You can then execute any function defined in the file in it by simply calling the function name on the command line</a:t>
            </a:r>
          </a:p>
          <a:p>
            <a:pPr lvl="1"/>
            <a:r>
              <a:rPr lang="en-US" dirty="0" smtClean="0"/>
              <a:t>To load a macro </a:t>
            </a:r>
            <a:r>
              <a:rPr lang="en-US" i="1" dirty="0" smtClean="0"/>
              <a:t>and</a:t>
            </a:r>
            <a:r>
              <a:rPr lang="en-US" dirty="0" smtClean="0"/>
              <a:t> execute the function with the name identical to the macro type ‘.x </a:t>
            </a:r>
            <a:r>
              <a:rPr lang="en-US" dirty="0" err="1" smtClean="0"/>
              <a:t>blah.C</a:t>
            </a:r>
            <a:r>
              <a:rPr lang="en-US" dirty="0" smtClean="0"/>
              <a:t>’ (will load macro and execute function blah(), if defined)</a:t>
            </a:r>
          </a:p>
          <a:p>
            <a:pPr lvl="1"/>
            <a:endParaRPr lang="en-US" dirty="0" smtClean="0"/>
          </a:p>
          <a:p>
            <a:endParaRPr lang="en-US" dirty="0" smtClean="0"/>
          </a:p>
          <a:p>
            <a:pPr lvl="1"/>
            <a:endParaRPr lang="en-US" dirty="0" smtClean="0"/>
          </a:p>
          <a:p>
            <a:pPr lvl="1"/>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 Multi-Variate Analysis</a:t>
            </a:r>
            <a:endParaRPr lang="nl-NL" dirty="0"/>
          </a:p>
        </p:txBody>
      </p:sp>
      <p:sp>
        <p:nvSpPr>
          <p:cNvPr id="3" name="Content Placeholder 2"/>
          <p:cNvSpPr>
            <a:spLocks noGrp="1"/>
          </p:cNvSpPr>
          <p:nvPr>
            <p:ph idx="1"/>
          </p:nvPr>
        </p:nvSpPr>
        <p:spPr>
          <a:xfrm>
            <a:off x="685800" y="990600"/>
            <a:ext cx="8229600" cy="5562600"/>
          </a:xfrm>
        </p:spPr>
        <p:txBody>
          <a:bodyPr>
            <a:normAutofit lnSpcReduction="10000"/>
          </a:bodyPr>
          <a:lstStyle/>
          <a:p>
            <a:r>
              <a:rPr lang="en-US" dirty="0" smtClean="0"/>
              <a:t>Sample 2</a:t>
            </a:r>
          </a:p>
          <a:p>
            <a:pPr lvl="1"/>
            <a:r>
              <a:rPr lang="en-US" dirty="0" smtClean="0"/>
              <a:t>Signal and background differ only in their correlation information</a:t>
            </a:r>
          </a:p>
          <a:p>
            <a:pPr lvl="1"/>
            <a:r>
              <a:rPr lang="en-US" dirty="0" smtClean="0"/>
              <a:t>Signal = Gaussian({</a:t>
            </a:r>
            <a:r>
              <a:rPr lang="en-US" dirty="0" err="1" smtClean="0"/>
              <a:t>x,z,y</a:t>
            </a:r>
            <a:r>
              <a:rPr lang="en-US" dirty="0" smtClean="0"/>
              <a:t>},0,3) 80% correlation between (</a:t>
            </a:r>
            <a:r>
              <a:rPr lang="en-US" dirty="0" err="1" smtClean="0"/>
              <a:t>x,y</a:t>
            </a:r>
            <a:r>
              <a:rPr lang="en-US" dirty="0" smtClean="0"/>
              <a:t>) </a:t>
            </a:r>
            <a:br>
              <a:rPr lang="en-US" dirty="0" smtClean="0"/>
            </a:br>
            <a:r>
              <a:rPr lang="en-US" dirty="0" smtClean="0"/>
              <a:t>and 50% correlation between (</a:t>
            </a:r>
            <a:r>
              <a:rPr lang="en-US" dirty="0" err="1" smtClean="0"/>
              <a:t>y,z</a:t>
            </a:r>
            <a:r>
              <a:rPr lang="en-US" dirty="0" smtClean="0"/>
              <a:t>)</a:t>
            </a:r>
          </a:p>
          <a:p>
            <a:pPr lvl="1"/>
            <a:r>
              <a:rPr lang="en-US" dirty="0" smtClean="0"/>
              <a:t>Background = Gaussian({</a:t>
            </a:r>
            <a:r>
              <a:rPr lang="en-US" dirty="0" err="1" smtClean="0"/>
              <a:t>x,z,y</a:t>
            </a:r>
            <a:r>
              <a:rPr lang="en-US" dirty="0" smtClean="0"/>
              <a:t>},0,3) 80% anti-correlation between (</a:t>
            </a:r>
            <a:r>
              <a:rPr lang="en-US" dirty="0" err="1" smtClean="0"/>
              <a:t>x,y</a:t>
            </a:r>
            <a:r>
              <a:rPr lang="en-US" dirty="0" smtClean="0"/>
              <a:t>) and 50% anti-correlation between (</a:t>
            </a:r>
            <a:r>
              <a:rPr lang="en-US" dirty="0" err="1" smtClean="0"/>
              <a:t>y,z</a:t>
            </a:r>
            <a:r>
              <a:rPr lang="en-US" dirty="0" smtClean="0"/>
              <a:t>)</a:t>
            </a:r>
            <a:br>
              <a:rPr lang="en-US" dirty="0" smtClean="0"/>
            </a:br>
            <a:endParaRPr lang="en-US" dirty="0" smtClean="0"/>
          </a:p>
          <a:p>
            <a:r>
              <a:rPr lang="en-US" dirty="0" smtClean="0"/>
              <a:t>Sample 3</a:t>
            </a:r>
          </a:p>
          <a:p>
            <a:pPr lvl="1"/>
            <a:r>
              <a:rPr lang="en-US" dirty="0" smtClean="0"/>
              <a:t>Multi-dimensional variant of sample 0</a:t>
            </a:r>
          </a:p>
          <a:p>
            <a:pPr lvl="1"/>
            <a:r>
              <a:rPr lang="en-US" dirty="0" smtClean="0"/>
              <a:t>Signal = Gaussian(x,-3,3)*Gaussian(y,-3,3)*Gaussian(z,-3,3)</a:t>
            </a:r>
          </a:p>
          <a:p>
            <a:pPr lvl="1"/>
            <a:r>
              <a:rPr lang="en-US" dirty="0" smtClean="0"/>
              <a:t>Background = Gaussian(x,+3,5)*Gaussian(y,+3,5)*Gaussian(z,-+3,5)</a:t>
            </a:r>
            <a:br>
              <a:rPr lang="en-US" dirty="0" smtClean="0"/>
            </a:br>
            <a:endParaRPr lang="en-US" dirty="0" smtClean="0"/>
          </a:p>
          <a:p>
            <a:r>
              <a:rPr lang="en-US" dirty="0" smtClean="0"/>
              <a:t>Sample 4</a:t>
            </a:r>
          </a:p>
          <a:p>
            <a:pPr lvl="1"/>
            <a:r>
              <a:rPr lang="en-US" dirty="0" smtClean="0"/>
              <a:t>Intertwined donuts. Two observables (</a:t>
            </a:r>
            <a:r>
              <a:rPr lang="en-US" dirty="0" err="1" smtClean="0"/>
              <a:t>x,y</a:t>
            </a:r>
            <a:r>
              <a:rPr lang="en-US" dirty="0" smtClean="0"/>
              <a:t>)</a:t>
            </a:r>
          </a:p>
          <a:p>
            <a:pPr lvl="1"/>
            <a:r>
              <a:rPr lang="en-US" dirty="0" smtClean="0"/>
              <a:t>Signal = donut in (</a:t>
            </a:r>
            <a:r>
              <a:rPr lang="en-US" dirty="0" err="1" smtClean="0"/>
              <a:t>x,y</a:t>
            </a:r>
            <a:r>
              <a:rPr lang="en-US" dirty="0" smtClean="0"/>
              <a:t>) centered at (-2,-2), radius 5, width 1</a:t>
            </a:r>
          </a:p>
          <a:p>
            <a:pPr lvl="1"/>
            <a:r>
              <a:rPr lang="en-US" dirty="0" smtClean="0"/>
              <a:t>Signal = donut in (</a:t>
            </a:r>
            <a:r>
              <a:rPr lang="en-US" dirty="0" err="1" smtClean="0"/>
              <a:t>x,y</a:t>
            </a:r>
            <a:r>
              <a:rPr lang="en-US" dirty="0" smtClean="0"/>
              <a:t>) centered at (+2,+2), radius 5, width 1</a:t>
            </a:r>
          </a:p>
          <a:p>
            <a:pPr lvl="1"/>
            <a:endParaRPr lang="en-US" dirty="0" smtClean="0"/>
          </a:p>
          <a:p>
            <a:pPr lvl="1"/>
            <a:endParaRPr lang="en-US" dirty="0" smtClean="0"/>
          </a:p>
          <a:p>
            <a:pPr lvl="1"/>
            <a:endParaRPr lang="en-US" dirty="0" smtClean="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nl-NL" dirty="0"/>
          </a:p>
        </p:txBody>
      </p:sp>
      <p:sp>
        <p:nvSpPr>
          <p:cNvPr id="3" name="Content Placeholder 2"/>
          <p:cNvSpPr>
            <a:spLocks noGrp="1"/>
          </p:cNvSpPr>
          <p:nvPr>
            <p:ph idx="1"/>
          </p:nvPr>
        </p:nvSpPr>
        <p:spPr/>
        <p:txBody>
          <a:bodyPr>
            <a:normAutofit/>
          </a:bodyPr>
          <a:lstStyle/>
          <a:p>
            <a:r>
              <a:rPr lang="en-US" dirty="0" smtClean="0"/>
              <a:t>Very basic ROOT introduction (cont’d)</a:t>
            </a:r>
          </a:p>
          <a:p>
            <a:r>
              <a:rPr lang="en-US" dirty="0" smtClean="0"/>
              <a:t>In addition to plain C++, many classes are defined that implement ROOT functionality.</a:t>
            </a:r>
          </a:p>
          <a:p>
            <a:pPr lvl="1"/>
            <a:r>
              <a:rPr lang="en-US" dirty="0" smtClean="0"/>
              <a:t>We will only use very few in this tutorial, and examples will be provided.</a:t>
            </a:r>
          </a:p>
          <a:p>
            <a:pPr lvl="1"/>
            <a:r>
              <a:rPr lang="en-US" dirty="0" smtClean="0"/>
              <a:t>You can find the complete documentation for any class online at root.cern.ch </a:t>
            </a:r>
            <a:r>
              <a:rPr lang="en-US" dirty="0" smtClean="0">
                <a:sym typeface="Wingdings" pitchFamily="2" charset="2"/>
              </a:rPr>
              <a:t> Documentation  Reference Guide</a:t>
            </a:r>
            <a:endParaRPr lang="en-US" dirty="0" smtClean="0"/>
          </a:p>
          <a:p>
            <a:pPr lvl="1"/>
            <a:r>
              <a:rPr lang="en-US" i="1" dirty="0" smtClean="0"/>
              <a:t>Look at demo macro ex0.C </a:t>
            </a:r>
            <a:r>
              <a:rPr lang="en-US" dirty="0" smtClean="0"/>
              <a:t>which illustrates the use some of the very basic ROOT classes that we need for this tutorial</a:t>
            </a:r>
          </a:p>
          <a:p>
            <a:pPr lvl="1"/>
            <a:r>
              <a:rPr lang="en-US" dirty="0" smtClean="0"/>
              <a:t>Histogramming </a:t>
            </a:r>
            <a:r>
              <a:rPr lang="en-US" dirty="0" smtClean="0">
                <a:sym typeface="Wingdings" pitchFamily="2" charset="2"/>
              </a:rPr>
              <a:t> class TH1</a:t>
            </a:r>
          </a:p>
          <a:p>
            <a:pPr lvl="1"/>
            <a:r>
              <a:rPr lang="en-US" dirty="0" smtClean="0">
                <a:sym typeface="Wingdings" pitchFamily="2" charset="2"/>
              </a:rPr>
              <a:t>Random number generation  class </a:t>
            </a:r>
            <a:r>
              <a:rPr lang="en-US" dirty="0" err="1" smtClean="0">
                <a:sym typeface="Wingdings" pitchFamily="2" charset="2"/>
              </a:rPr>
              <a:t>TRandom</a:t>
            </a:r>
            <a:endParaRPr lang="en-US" dirty="0" smtClean="0">
              <a:sym typeface="Wingdings" pitchFamily="2" charset="2"/>
            </a:endParaRPr>
          </a:p>
          <a:p>
            <a:pPr lvl="1"/>
            <a:r>
              <a:rPr lang="en-US" dirty="0" smtClean="0">
                <a:sym typeface="Wingdings" pitchFamily="2" charset="2"/>
              </a:rPr>
              <a:t>Math functions  class </a:t>
            </a:r>
            <a:r>
              <a:rPr lang="en-US" dirty="0" err="1" smtClean="0">
                <a:sym typeface="Wingdings" pitchFamily="2" charset="2"/>
              </a:rPr>
              <a:t>TMath</a:t>
            </a:r>
            <a:endParaRPr lang="en-US" dirty="0" smtClean="0">
              <a:sym typeface="Wingdings" pitchFamily="2" charset="2"/>
            </a:endParaRPr>
          </a:p>
          <a:p>
            <a:pPr lvl="1"/>
            <a:r>
              <a:rPr lang="en-US" dirty="0" smtClean="0">
                <a:sym typeface="Wingdings" pitchFamily="2" charset="2"/>
              </a:rPr>
              <a:t>Vectors  class </a:t>
            </a:r>
            <a:r>
              <a:rPr lang="en-US" dirty="0" err="1" smtClean="0">
                <a:sym typeface="Wingdings" pitchFamily="2" charset="2"/>
              </a:rPr>
              <a:t>TVectorD</a:t>
            </a:r>
            <a:endParaRPr lang="en-US" dirty="0" smtClean="0">
              <a:sym typeface="Wingdings" pitchFamily="2" charset="2"/>
            </a:endParaRPr>
          </a:p>
          <a:p>
            <a:pPr lvl="1"/>
            <a:r>
              <a:rPr lang="en-US" dirty="0" smtClean="0">
                <a:sym typeface="Wingdings" pitchFamily="2" charset="2"/>
              </a:rPr>
              <a:t>Matrices  class </a:t>
            </a:r>
            <a:r>
              <a:rPr lang="en-US" dirty="0" err="1" smtClean="0">
                <a:sym typeface="Wingdings" pitchFamily="2" charset="2"/>
              </a:rPr>
              <a:t>TMatrixD</a:t>
            </a:r>
            <a:endParaRPr lang="en-US" dirty="0" smtClean="0">
              <a:sym typeface="Wingdings" pitchFamily="2" charset="2"/>
            </a:endParaRPr>
          </a:p>
          <a:p>
            <a:pPr lvl="1"/>
            <a:r>
              <a:rPr lang="en-US" dirty="0" smtClean="0"/>
              <a:t>Graphics windows </a:t>
            </a:r>
            <a:r>
              <a:rPr lang="en-US" dirty="0" smtClean="0">
                <a:sym typeface="Wingdings" pitchFamily="2" charset="2"/>
              </a:rPr>
              <a:t> class </a:t>
            </a:r>
            <a:r>
              <a:rPr lang="en-US" dirty="0" err="1" smtClean="0">
                <a:sym typeface="Wingdings" pitchFamily="2" charset="2"/>
              </a:rPr>
              <a:t>TCanvas</a:t>
            </a:r>
            <a:r>
              <a:rPr lang="en-US" dirty="0" smtClean="0">
                <a:sym typeface="Wingdings" pitchFamily="2" charset="2"/>
              </a:rPr>
              <a:t> </a:t>
            </a:r>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ROOT practicalities when running locally on laptop</a:t>
            </a:r>
            <a:endParaRPr lang="nl-NL" dirty="0"/>
          </a:p>
        </p:txBody>
      </p:sp>
      <p:sp>
        <p:nvSpPr>
          <p:cNvPr id="3" name="Content Placeholder 2"/>
          <p:cNvSpPr>
            <a:spLocks noGrp="1"/>
          </p:cNvSpPr>
          <p:nvPr>
            <p:ph idx="1"/>
          </p:nvPr>
        </p:nvSpPr>
        <p:spPr/>
        <p:txBody>
          <a:bodyPr>
            <a:normAutofit fontScale="92500" lnSpcReduction="10000"/>
          </a:bodyPr>
          <a:lstStyle/>
          <a:p>
            <a:r>
              <a:rPr lang="en-US" dirty="0" smtClean="0">
                <a:sym typeface="Wingdings" pitchFamily="2" charset="2"/>
              </a:rPr>
              <a:t>Practical workflow:</a:t>
            </a:r>
          </a:p>
          <a:p>
            <a:pPr lvl="1"/>
            <a:r>
              <a:rPr lang="en-US" dirty="0" smtClean="0">
                <a:sym typeface="Wingdings" pitchFamily="2" charset="2"/>
              </a:rPr>
              <a:t>Choose a directory where you put the downloaded input files and where you will work on your exercises</a:t>
            </a:r>
          </a:p>
          <a:p>
            <a:pPr lvl="1"/>
            <a:r>
              <a:rPr lang="en-US" dirty="0" smtClean="0">
                <a:sym typeface="Wingdings" pitchFamily="2" charset="2"/>
              </a:rPr>
              <a:t>Have one window with ROOT session in the directory where you have put the input files</a:t>
            </a:r>
          </a:p>
          <a:p>
            <a:pPr lvl="2"/>
            <a:r>
              <a:rPr lang="en-US" dirty="0" smtClean="0">
                <a:sym typeface="Wingdings" pitchFamily="2" charset="2"/>
              </a:rPr>
              <a:t>(1) </a:t>
            </a:r>
            <a:r>
              <a:rPr lang="en-US" b="1" dirty="0" smtClean="0">
                <a:sym typeface="Wingdings" pitchFamily="2" charset="2"/>
              </a:rPr>
              <a:t>Linux/</a:t>
            </a:r>
            <a:r>
              <a:rPr lang="en-US" b="1" dirty="0" err="1" smtClean="0">
                <a:sym typeface="Wingdings" pitchFamily="2" charset="2"/>
              </a:rPr>
              <a:t>MacOS</a:t>
            </a:r>
            <a:r>
              <a:rPr lang="en-US" dirty="0" smtClean="0">
                <a:sym typeface="Wingdings" pitchFamily="2" charset="2"/>
              </a:rPr>
              <a:t>: just </a:t>
            </a:r>
            <a:r>
              <a:rPr lang="en-US" dirty="0" err="1" smtClean="0">
                <a:sym typeface="Wingdings" pitchFamily="2" charset="2"/>
              </a:rPr>
              <a:t>cd</a:t>
            </a:r>
            <a:r>
              <a:rPr lang="en-US" dirty="0" smtClean="0">
                <a:sym typeface="Wingdings" pitchFamily="2" charset="2"/>
              </a:rPr>
              <a:t> to the directory where you put these files prior to starting ROOT.  </a:t>
            </a:r>
            <a:r>
              <a:rPr lang="en-US" b="1" dirty="0" smtClean="0">
                <a:sym typeface="Wingdings" pitchFamily="2" charset="2"/>
              </a:rPr>
              <a:t>Windows</a:t>
            </a:r>
            <a:r>
              <a:rPr lang="en-US" dirty="0" smtClean="0">
                <a:sym typeface="Wingdings" pitchFamily="2" charset="2"/>
              </a:rPr>
              <a:t>: either change the startup location of ROOT (right-click on icon, select Properties, and change the “Start in field”), or on your ROOT command line type </a:t>
            </a:r>
            <a:r>
              <a:rPr lang="en-US" dirty="0" err="1" smtClean="0">
                <a:sym typeface="Wingdings" pitchFamily="2" charset="2"/>
              </a:rPr>
              <a:t>gDirectory</a:t>
            </a:r>
            <a:r>
              <a:rPr lang="en-US" dirty="0" smtClean="0">
                <a:sym typeface="Wingdings" pitchFamily="2" charset="2"/>
              </a:rPr>
              <a:t>-&gt;</a:t>
            </a:r>
            <a:r>
              <a:rPr lang="en-US" dirty="0" err="1" smtClean="0">
                <a:sym typeface="Wingdings" pitchFamily="2" charset="2"/>
              </a:rPr>
              <a:t>cd</a:t>
            </a:r>
            <a:r>
              <a:rPr lang="en-US" dirty="0" smtClean="0">
                <a:sym typeface="Wingdings" pitchFamily="2" charset="2"/>
              </a:rPr>
              <a:t>(“C:\\your\\directory\\name”) – please note that you need to use a double backslash here!</a:t>
            </a:r>
          </a:p>
          <a:p>
            <a:pPr lvl="1"/>
            <a:r>
              <a:rPr lang="en-US" dirty="0" smtClean="0">
                <a:sym typeface="Wingdings" pitchFamily="2" charset="2"/>
              </a:rPr>
              <a:t>Have one editor open with the exercise file you are working on</a:t>
            </a:r>
          </a:p>
          <a:p>
            <a:pPr lvl="1"/>
            <a:r>
              <a:rPr lang="en-US" dirty="0" smtClean="0">
                <a:sym typeface="Wingdings" pitchFamily="2" charset="2"/>
              </a:rPr>
              <a:t>Then iterate: edit your .C file, then run it by e.g. typing ‘.x ex1.C’ </a:t>
            </a:r>
          </a:p>
          <a:p>
            <a:pPr lvl="2"/>
            <a:endParaRPr lang="en-US" dirty="0" smtClean="0">
              <a:sym typeface="Wingdings" pitchFamily="2" charset="2"/>
            </a:endParaRPr>
          </a:p>
          <a:p>
            <a:r>
              <a:rPr lang="en-US" dirty="0" smtClean="0">
                <a:sym typeface="Wingdings" pitchFamily="2" charset="2"/>
              </a:rPr>
              <a:t>Annotations in exercises:</a:t>
            </a:r>
          </a:p>
          <a:p>
            <a:pPr lvl="1"/>
            <a:r>
              <a:rPr lang="en-US" dirty="0" smtClean="0">
                <a:sym typeface="Wingdings" pitchFamily="2" charset="2"/>
              </a:rPr>
              <a:t>‘CODE’ – means that you need to write some code</a:t>
            </a:r>
          </a:p>
          <a:p>
            <a:pPr lvl="1"/>
            <a:r>
              <a:rPr lang="en-US" dirty="0" smtClean="0">
                <a:sym typeface="Wingdings" pitchFamily="2" charset="2"/>
              </a:rPr>
              <a:t>‘EXEC’ – means that you need to run your code and interpret its output</a:t>
            </a:r>
          </a:p>
          <a:p>
            <a:r>
              <a:rPr lang="en-US" dirty="0" smtClean="0"/>
              <a:t>Macros have been tested with ROOT 5.26, 5.28, 5.30</a:t>
            </a:r>
          </a:p>
          <a:p>
            <a:pPr lvl="1"/>
            <a:r>
              <a:rPr lang="en-US" dirty="0" smtClean="0"/>
              <a:t>Problems? Please ask (I didn’t test everything on all platforms)</a:t>
            </a:r>
            <a:endParaRPr lang="nl-NL" dirty="0" smtClean="0"/>
          </a:p>
          <a:p>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 – The central limit theorem</a:t>
            </a:r>
            <a:endParaRPr lang="nl-NL" dirty="0"/>
          </a:p>
        </p:txBody>
      </p:sp>
      <p:sp>
        <p:nvSpPr>
          <p:cNvPr id="3" name="Content Placeholder 2"/>
          <p:cNvSpPr>
            <a:spLocks noGrp="1"/>
          </p:cNvSpPr>
          <p:nvPr>
            <p:ph idx="1"/>
          </p:nvPr>
        </p:nvSpPr>
        <p:spPr/>
        <p:txBody>
          <a:bodyPr/>
          <a:lstStyle/>
          <a:p>
            <a:r>
              <a:rPr lang="en-US" dirty="0" smtClean="0"/>
              <a:t>In module 1 we saw that the Central Limit Theorem predicts that the sum of N measurements has a Gaussian distribution in the limit of N </a:t>
            </a:r>
            <a:r>
              <a:rPr lang="en-US" dirty="0" smtClean="0">
                <a:sym typeface="Wingdings" pitchFamily="2" charset="2"/>
              </a:rPr>
              <a:t> ∞, independent of the distribution of each individual measurement</a:t>
            </a:r>
          </a:p>
          <a:p>
            <a:pPr lvl="1"/>
            <a:r>
              <a:rPr lang="en-US" dirty="0" smtClean="0">
                <a:sym typeface="Wingdings" pitchFamily="2" charset="2"/>
              </a:rPr>
              <a:t>In this exercise we will investigate how quickly this convergence happens as function of N.</a:t>
            </a:r>
          </a:p>
          <a:p>
            <a:pPr lvl="1"/>
            <a:r>
              <a:rPr lang="en-US" dirty="0" smtClean="0">
                <a:sym typeface="Wingdings" pitchFamily="2" charset="2"/>
              </a:rPr>
              <a:t>We start with a ‘fake’ measurement resulting in a value x with a uniform distribution between [0,1] (i.e. this is very non-Gaussian)</a:t>
            </a:r>
          </a:p>
          <a:p>
            <a:pPr lvl="1"/>
            <a:r>
              <a:rPr lang="en-US" dirty="0" smtClean="0">
                <a:sym typeface="Wingdings" pitchFamily="2" charset="2"/>
              </a:rPr>
              <a:t>Then we will look at the distribution of x</a:t>
            </a:r>
            <a:r>
              <a:rPr lang="en-US" baseline="-25000" dirty="0" smtClean="0">
                <a:sym typeface="Wingdings" pitchFamily="2" charset="2"/>
              </a:rPr>
              <a:t>1</a:t>
            </a:r>
            <a:r>
              <a:rPr lang="en-US" dirty="0" smtClean="0">
                <a:sym typeface="Wingdings" pitchFamily="2" charset="2"/>
              </a:rPr>
              <a:t>+x</a:t>
            </a:r>
            <a:r>
              <a:rPr lang="en-US" baseline="-25000" dirty="0" smtClean="0">
                <a:sym typeface="Wingdings" pitchFamily="2" charset="2"/>
              </a:rPr>
              <a:t>2</a:t>
            </a:r>
            <a:r>
              <a:rPr lang="en-US" dirty="0" smtClean="0">
                <a:sym typeface="Wingdings" pitchFamily="2" charset="2"/>
              </a:rPr>
              <a:t>, x</a:t>
            </a:r>
            <a:r>
              <a:rPr lang="en-US" baseline="-25000" dirty="0" smtClean="0">
                <a:sym typeface="Wingdings" pitchFamily="2" charset="2"/>
              </a:rPr>
              <a:t>1</a:t>
            </a:r>
            <a:r>
              <a:rPr lang="en-US" dirty="0" smtClean="0">
                <a:sym typeface="Wingdings" pitchFamily="2" charset="2"/>
              </a:rPr>
              <a:t>+x</a:t>
            </a:r>
            <a:r>
              <a:rPr lang="en-US" baseline="-25000" dirty="0" smtClean="0">
                <a:sym typeface="Wingdings" pitchFamily="2" charset="2"/>
              </a:rPr>
              <a:t>2</a:t>
            </a:r>
            <a:r>
              <a:rPr lang="en-US" dirty="0" smtClean="0">
                <a:sym typeface="Wingdings" pitchFamily="2" charset="2"/>
              </a:rPr>
              <a:t>+x</a:t>
            </a:r>
            <a:r>
              <a:rPr lang="en-US" baseline="-25000" dirty="0" smtClean="0">
                <a:sym typeface="Wingdings" pitchFamily="2" charset="2"/>
              </a:rPr>
              <a:t>3</a:t>
            </a:r>
            <a:r>
              <a:rPr lang="en-US" dirty="0" smtClean="0">
                <a:sym typeface="Wingdings" pitchFamily="2" charset="2"/>
              </a:rPr>
              <a:t>, etc and compare these with the properties of a Gaussian distribution</a:t>
            </a:r>
          </a:p>
          <a:p>
            <a:r>
              <a:rPr lang="en-US" dirty="0" smtClean="0">
                <a:sym typeface="Wingdings" pitchFamily="2" charset="2"/>
              </a:rPr>
              <a:t>Start with file ex1.C</a:t>
            </a:r>
          </a:p>
          <a:p>
            <a:pPr lvl="1"/>
            <a:r>
              <a:rPr lang="en-US" dirty="0" smtClean="0">
                <a:sym typeface="Wingdings" pitchFamily="2" charset="2"/>
              </a:rPr>
              <a:t>This macro books a ROOT histogram, runs 10000 experiments and fills the ‘measured’ value of x in the histogram and plots the histogram and the end of the run.</a:t>
            </a:r>
            <a:endParaRPr lang="nl-NL" dirty="0" smtClean="0"/>
          </a:p>
          <a:p>
            <a:pPr lvl="1"/>
            <a:r>
              <a:rPr lang="en-US" dirty="0" smtClean="0">
                <a:sym typeface="Wingdings" pitchFamily="2" charset="2"/>
              </a:rPr>
              <a:t>EXEC: Look at the macro and run it (‘root -l ex1.C’ from the OS command line, or ‘.x ex1.C’ from the ROOT command line)</a:t>
            </a:r>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 – The central limit theorem</a:t>
            </a:r>
            <a:endParaRPr lang="nl-NL" dirty="0"/>
          </a:p>
        </p:txBody>
      </p:sp>
      <p:sp>
        <p:nvSpPr>
          <p:cNvPr id="3" name="Content Placeholder 2"/>
          <p:cNvSpPr>
            <a:spLocks noGrp="1"/>
          </p:cNvSpPr>
          <p:nvPr>
            <p:ph idx="1"/>
          </p:nvPr>
        </p:nvSpPr>
        <p:spPr/>
        <p:txBody>
          <a:bodyPr/>
          <a:lstStyle/>
          <a:p>
            <a:r>
              <a:rPr lang="en-US" dirty="0" smtClean="0"/>
              <a:t>Modify the loop so that instead of filling the result of a single measurement in the histogram you store the result of </a:t>
            </a:r>
            <a:r>
              <a:rPr lang="en-US" dirty="0" err="1" smtClean="0"/>
              <a:t>Nsum</a:t>
            </a:r>
            <a:r>
              <a:rPr lang="en-US" dirty="0" smtClean="0"/>
              <a:t> measurements</a:t>
            </a:r>
          </a:p>
          <a:p>
            <a:pPr lvl="1"/>
            <a:r>
              <a:rPr lang="en-US" dirty="0" smtClean="0"/>
              <a:t>CODE: Allocate a variable </a:t>
            </a:r>
            <a:r>
              <a:rPr lang="en-US" dirty="0" err="1" smtClean="0"/>
              <a:t>xsum</a:t>
            </a:r>
            <a:r>
              <a:rPr lang="en-US" dirty="0" smtClean="0"/>
              <a:t> that it is initialized to zero</a:t>
            </a:r>
          </a:p>
          <a:p>
            <a:pPr lvl="2"/>
            <a:r>
              <a:rPr lang="en-US" dirty="0" smtClean="0"/>
              <a:t>The variable </a:t>
            </a:r>
            <a:r>
              <a:rPr lang="en-US" dirty="0" err="1" smtClean="0"/>
              <a:t>Nsum</a:t>
            </a:r>
            <a:r>
              <a:rPr lang="en-US" dirty="0" smtClean="0"/>
              <a:t> is already defined in the macro as first argument to macro ex1(). Its default value when unspecified is 1.</a:t>
            </a:r>
          </a:p>
          <a:p>
            <a:pPr lvl="1"/>
            <a:r>
              <a:rPr lang="en-US" dirty="0" smtClean="0"/>
              <a:t>CODE: Make a loop from </a:t>
            </a:r>
            <a:r>
              <a:rPr lang="en-US" dirty="0" err="1" smtClean="0"/>
              <a:t>from</a:t>
            </a:r>
            <a:r>
              <a:rPr lang="en-US" dirty="0" smtClean="0"/>
              <a:t> j=1,Nsum (inside the existing loop over </a:t>
            </a:r>
            <a:r>
              <a:rPr lang="en-US" dirty="0" err="1" smtClean="0"/>
              <a:t>i</a:t>
            </a:r>
            <a:r>
              <a:rPr lang="en-US" dirty="0" smtClean="0"/>
              <a:t>) and in new inner the loop add  the value ‘measurement’ as returned by the ‘</a:t>
            </a:r>
            <a:r>
              <a:rPr lang="en-US" dirty="0" err="1" smtClean="0"/>
              <a:t>gRandom</a:t>
            </a:r>
            <a:r>
              <a:rPr lang="en-US" dirty="0" smtClean="0"/>
              <a:t>...’ line to the value of </a:t>
            </a:r>
            <a:r>
              <a:rPr lang="en-US" dirty="0" err="1" smtClean="0"/>
              <a:t>xsum</a:t>
            </a:r>
            <a:r>
              <a:rPr lang="en-US" dirty="0" smtClean="0"/>
              <a:t>. </a:t>
            </a:r>
          </a:p>
          <a:p>
            <a:pPr lvl="2"/>
            <a:r>
              <a:rPr lang="en-US" dirty="0" smtClean="0"/>
              <a:t>The histogram defined by the macro has its range already defined as [0,Nsum] so that the summed measurement values always fit in the range of the histogram</a:t>
            </a:r>
          </a:p>
          <a:p>
            <a:pPr lvl="1"/>
            <a:r>
              <a:rPr lang="en-US" dirty="0" smtClean="0"/>
              <a:t>EXEC: Run the macro again now passing value 2 as argument for </a:t>
            </a:r>
            <a:r>
              <a:rPr lang="en-US" dirty="0" err="1" smtClean="0"/>
              <a:t>Nsum</a:t>
            </a:r>
            <a:r>
              <a:rPr lang="en-US" dirty="0" smtClean="0"/>
              <a:t> ‘.x ex1.C(2)’ (or root –l ‘ex1.C(2)’ from the OS command line. Note that in this case the quotations are essential). Look at the distribution</a:t>
            </a:r>
          </a:p>
          <a:p>
            <a:pPr lvl="1"/>
            <a:r>
              <a:rPr lang="en-US" dirty="0" smtClean="0"/>
              <a:t>EXEC: Repeat for </a:t>
            </a:r>
            <a:r>
              <a:rPr lang="en-US" dirty="0" err="1" smtClean="0"/>
              <a:t>Nsum</a:t>
            </a:r>
            <a:r>
              <a:rPr lang="en-US" dirty="0" smtClean="0"/>
              <a:t>=3,5,10,20 and 100.</a:t>
            </a:r>
          </a:p>
          <a:p>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 – The central limit theorem</a:t>
            </a:r>
            <a:endParaRPr lang="nl-NL" dirty="0"/>
          </a:p>
        </p:txBody>
      </p:sp>
      <p:sp>
        <p:nvSpPr>
          <p:cNvPr id="3" name="Content Placeholder 2"/>
          <p:cNvSpPr>
            <a:spLocks noGrp="1"/>
          </p:cNvSpPr>
          <p:nvPr>
            <p:ph idx="1"/>
          </p:nvPr>
        </p:nvSpPr>
        <p:spPr>
          <a:xfrm>
            <a:off x="685800" y="990600"/>
            <a:ext cx="7772400" cy="5715000"/>
          </a:xfrm>
        </p:spPr>
        <p:txBody>
          <a:bodyPr>
            <a:normAutofit fontScale="85000" lnSpcReduction="10000"/>
          </a:bodyPr>
          <a:lstStyle/>
          <a:p>
            <a:r>
              <a:rPr lang="en-US" dirty="0" smtClean="0"/>
              <a:t>You will see that around </a:t>
            </a:r>
            <a:r>
              <a:rPr lang="en-US" dirty="0" err="1" smtClean="0"/>
              <a:t>Nsum</a:t>
            </a:r>
            <a:r>
              <a:rPr lang="en-US" dirty="0" smtClean="0"/>
              <a:t>=10 the distribution is already looks quite Gaussian. </a:t>
            </a:r>
          </a:p>
          <a:p>
            <a:pPr lvl="1"/>
            <a:r>
              <a:rPr lang="en-US" dirty="0" smtClean="0"/>
              <a:t>This is however mostly for the ‘core’ of the distribution. The convergence of the tails of the distribution is much slower as we will see next in this exercise</a:t>
            </a:r>
          </a:p>
          <a:p>
            <a:r>
              <a:rPr lang="en-US" dirty="0" smtClean="0"/>
              <a:t>To compare the distribution to a Gaussian we compare the number of events in the 1,2,3,4,5 sigma range to that expected for a true Gaussian distribution</a:t>
            </a:r>
          </a:p>
          <a:p>
            <a:pPr lvl="1"/>
            <a:r>
              <a:rPr lang="en-US" dirty="0" smtClean="0"/>
              <a:t>I.e. we expect for a true Gaussian that 68% of the events is in the ±1 sigma range. Then we count which fraction of the </a:t>
            </a:r>
            <a:r>
              <a:rPr lang="en-US" dirty="0" err="1" smtClean="0"/>
              <a:t>xsum</a:t>
            </a:r>
            <a:r>
              <a:rPr lang="en-US" dirty="0" smtClean="0"/>
              <a:t> distribution is in that range</a:t>
            </a:r>
          </a:p>
          <a:p>
            <a:pPr lvl="1"/>
            <a:r>
              <a:rPr lang="en-US" dirty="0" smtClean="0"/>
              <a:t>And we repeat for 2,3,4,5 sigma</a:t>
            </a:r>
          </a:p>
          <a:p>
            <a:r>
              <a:rPr lang="en-US" dirty="0" smtClean="0"/>
              <a:t>To do so we need to calculate the expected sigma of the Gaussian by calculating the root of the variance of the distribution</a:t>
            </a:r>
          </a:p>
          <a:p>
            <a:pPr lvl="1"/>
            <a:r>
              <a:rPr lang="en-US" dirty="0" smtClean="0"/>
              <a:t>Calculate first (on a piece of paper) the variance of a uniform distribution in the range [0,1].</a:t>
            </a:r>
            <a:br>
              <a:rPr lang="en-US" dirty="0" smtClean="0"/>
            </a:br>
            <a:endParaRPr lang="en-US" dirty="0" smtClean="0"/>
          </a:p>
          <a:p>
            <a:pPr lvl="1"/>
            <a:r>
              <a:rPr lang="en-US" dirty="0" smtClean="0"/>
              <a:t>To do so, use the formula</a:t>
            </a:r>
            <a:br>
              <a:rPr lang="en-US" dirty="0" smtClean="0"/>
            </a:br>
            <a:r>
              <a:rPr lang="en-US" dirty="0" smtClean="0"/>
              <a:t/>
            </a:r>
            <a:br>
              <a:rPr lang="en-US" dirty="0" smtClean="0"/>
            </a:br>
            <a:r>
              <a:rPr lang="en-US" dirty="0" smtClean="0"/>
              <a:t/>
            </a:r>
            <a:br>
              <a:rPr lang="en-US" dirty="0" smtClean="0"/>
            </a:br>
            <a:r>
              <a:rPr lang="en-US" dirty="0" smtClean="0"/>
              <a:t>where you can use                               to calculate it, where F(x) is the distribution you are averaging over (F(x) is uniform  distribution in range [0,1] in this case)</a:t>
            </a:r>
          </a:p>
        </p:txBody>
      </p:sp>
      <p:graphicFrame>
        <p:nvGraphicFramePr>
          <p:cNvPr id="843778" name="Object 2"/>
          <p:cNvGraphicFramePr>
            <a:graphicFrameLocks noChangeAspect="1"/>
          </p:cNvGraphicFramePr>
          <p:nvPr/>
        </p:nvGraphicFramePr>
        <p:xfrm>
          <a:off x="4013200" y="5105400"/>
          <a:ext cx="2692400" cy="576263"/>
        </p:xfrm>
        <a:graphic>
          <a:graphicData uri="http://schemas.openxmlformats.org/presentationml/2006/ole">
            <p:oleObj spid="_x0000_s843778" name="Equation" r:id="rId3" imgW="1422360" imgH="304560" progId="Equation.3">
              <p:embed/>
            </p:oleObj>
          </a:graphicData>
        </a:graphic>
      </p:graphicFrame>
      <p:graphicFrame>
        <p:nvGraphicFramePr>
          <p:cNvPr id="6" name="Object 5"/>
          <p:cNvGraphicFramePr>
            <a:graphicFrameLocks noChangeAspect="1"/>
          </p:cNvGraphicFramePr>
          <p:nvPr/>
        </p:nvGraphicFramePr>
        <p:xfrm>
          <a:off x="3200400" y="5811896"/>
          <a:ext cx="1887682" cy="512704"/>
        </p:xfrm>
        <a:graphic>
          <a:graphicData uri="http://schemas.openxmlformats.org/presentationml/2006/ole">
            <p:oleObj spid="_x0000_s843779" name="Vergelijking" r:id="rId4" imgW="1028520" imgH="279360" progId="Equation.3">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 – The central limit theorem</a:t>
            </a:r>
            <a:endParaRPr lang="nl-NL" dirty="0"/>
          </a:p>
        </p:txBody>
      </p:sp>
      <p:sp>
        <p:nvSpPr>
          <p:cNvPr id="3" name="Content Placeholder 2"/>
          <p:cNvSpPr>
            <a:spLocks noGrp="1"/>
          </p:cNvSpPr>
          <p:nvPr>
            <p:ph idx="1"/>
          </p:nvPr>
        </p:nvSpPr>
        <p:spPr/>
        <p:txBody>
          <a:bodyPr>
            <a:normAutofit fontScale="92500" lnSpcReduction="20000"/>
          </a:bodyPr>
          <a:lstStyle/>
          <a:p>
            <a:r>
              <a:rPr lang="en-US" dirty="0" smtClean="0"/>
              <a:t>Then once you have variance for a single measurement of x, determine what the variance is for the sum of N identical measurements</a:t>
            </a:r>
          </a:p>
          <a:p>
            <a:pPr lvl="1"/>
            <a:r>
              <a:rPr lang="en-US" dirty="0" smtClean="0"/>
              <a:t>If you need help, look at the slides on Central Limit Theorem of module one</a:t>
            </a:r>
          </a:p>
          <a:p>
            <a:r>
              <a:rPr lang="en-US" dirty="0" smtClean="0"/>
              <a:t>Update the code to add this additional information</a:t>
            </a:r>
          </a:p>
          <a:p>
            <a:pPr lvl="1"/>
            <a:r>
              <a:rPr lang="en-US" dirty="0" smtClean="0"/>
              <a:t>CODE: At the beginning allocate a variable Nsigma1 and initialize it to zero. This will hold the number of events in the ‘one-sigma’ range.</a:t>
            </a:r>
          </a:p>
          <a:p>
            <a:pPr lvl="1"/>
            <a:r>
              <a:rPr lang="en-US" dirty="0" smtClean="0"/>
              <a:t>CODE: In the ‘experiment loop’, once you have calculated </a:t>
            </a:r>
            <a:r>
              <a:rPr lang="en-US" dirty="0" err="1" smtClean="0"/>
              <a:t>Xsum</a:t>
            </a:r>
            <a:r>
              <a:rPr lang="en-US" dirty="0" smtClean="0"/>
              <a:t>, determine if the answer is inside or outside the ‘one-sigma range’, i.e. it is outside the range [-1*sigma,+1,sigma].</a:t>
            </a:r>
          </a:p>
          <a:p>
            <a:pPr lvl="1"/>
            <a:r>
              <a:rPr lang="en-US" dirty="0" smtClean="0"/>
              <a:t>CODE: At the end of the loop print the fraction of events Nsigma1/</a:t>
            </a:r>
            <a:r>
              <a:rPr lang="en-US" dirty="0" err="1" smtClean="0"/>
              <a:t>Ntot</a:t>
            </a:r>
            <a:r>
              <a:rPr lang="en-US" dirty="0" smtClean="0"/>
              <a:t>, which is the fraction of events </a:t>
            </a:r>
            <a:r>
              <a:rPr lang="en-US" b="1" i="1" dirty="0" smtClean="0"/>
              <a:t>outside</a:t>
            </a:r>
            <a:r>
              <a:rPr lang="en-US" dirty="0" smtClean="0"/>
              <a:t> the one-sigma range of the distribution.</a:t>
            </a:r>
          </a:p>
          <a:p>
            <a:pPr lvl="1"/>
            <a:r>
              <a:rPr lang="en-US" dirty="0" smtClean="0"/>
              <a:t>Compare it the fraction expected for a Gaussian distribution.</a:t>
            </a:r>
            <a:br>
              <a:rPr lang="en-US" dirty="0" smtClean="0"/>
            </a:br>
            <a:r>
              <a:rPr lang="en-US" dirty="0" smtClean="0"/>
              <a:t>Tip: You can get the exact fraction of events </a:t>
            </a:r>
            <a:r>
              <a:rPr lang="en-US" i="1" dirty="0" smtClean="0"/>
              <a:t>outside</a:t>
            </a:r>
            <a:r>
              <a:rPr lang="en-US" dirty="0" smtClean="0"/>
              <a:t> a n-sigma Gaussian distribution from the following ROOT expression:</a:t>
            </a:r>
          </a:p>
          <a:p>
            <a:pPr lvl="1">
              <a:buNone/>
            </a:pPr>
            <a:r>
              <a:rPr lang="fr-FR" dirty="0" smtClean="0"/>
              <a:t>	double  </a:t>
            </a:r>
            <a:r>
              <a:rPr lang="fr-FR" dirty="0" err="1" smtClean="0"/>
              <a:t>gaussfrac</a:t>
            </a:r>
            <a:r>
              <a:rPr lang="fr-FR" dirty="0" smtClean="0"/>
              <a:t> = 1-</a:t>
            </a:r>
            <a:r>
              <a:rPr lang="fr-FR" dirty="0" err="1" smtClean="0"/>
              <a:t>TMath</a:t>
            </a:r>
            <a:r>
              <a:rPr lang="fr-FR" dirty="0" smtClean="0"/>
              <a:t>::</a:t>
            </a:r>
            <a:r>
              <a:rPr lang="fr-FR" dirty="0" err="1" smtClean="0"/>
              <a:t>Erfc</a:t>
            </a:r>
            <a:r>
              <a:rPr lang="fr-FR" dirty="0" smtClean="0"/>
              <a:t>(n/</a:t>
            </a:r>
            <a:r>
              <a:rPr lang="fr-FR" dirty="0" err="1" smtClean="0"/>
              <a:t>sqrt</a:t>
            </a:r>
            <a:r>
              <a:rPr lang="fr-FR" dirty="0" smtClean="0"/>
              <a:t>(2)) </a:t>
            </a:r>
            <a:br>
              <a:rPr lang="fr-FR" dirty="0" smtClean="0"/>
            </a:br>
            <a:r>
              <a:rPr lang="fr-FR" dirty="0" smtClean="0"/>
              <a:t/>
            </a:r>
            <a:br>
              <a:rPr lang="fr-FR" dirty="0" smtClean="0"/>
            </a:br>
            <a:r>
              <a:rPr lang="fr-FR" dirty="0" smtClean="0"/>
              <a:t> </a:t>
            </a:r>
            <a:r>
              <a:rPr lang="fr-FR" dirty="0" err="1" smtClean="0"/>
              <a:t>where</a:t>
            </a:r>
            <a:r>
              <a:rPr lang="fr-FR" dirty="0" smtClean="0"/>
              <a:t> ‘n’ </a:t>
            </a:r>
            <a:r>
              <a:rPr lang="fr-FR" dirty="0" err="1" smtClean="0"/>
              <a:t>is</a:t>
            </a:r>
            <a:r>
              <a:rPr lang="fr-FR" dirty="0" smtClean="0"/>
              <a:t> the </a:t>
            </a:r>
            <a:r>
              <a:rPr lang="fr-FR" dirty="0" err="1" smtClean="0"/>
              <a:t>number</a:t>
            </a:r>
            <a:r>
              <a:rPr lang="fr-FR" dirty="0" smtClean="0"/>
              <a:t> of sigmas (i.e. 1 </a:t>
            </a:r>
            <a:r>
              <a:rPr lang="fr-FR" dirty="0" err="1" smtClean="0"/>
              <a:t>will</a:t>
            </a:r>
            <a:r>
              <a:rPr lang="fr-FR" dirty="0" smtClean="0"/>
              <a:t> </a:t>
            </a:r>
            <a:r>
              <a:rPr lang="fr-FR" dirty="0" err="1" smtClean="0"/>
              <a:t>give</a:t>
            </a:r>
            <a:r>
              <a:rPr lang="fr-FR" dirty="0" smtClean="0"/>
              <a:t> </a:t>
            </a:r>
            <a:r>
              <a:rPr lang="fr-FR" dirty="0" err="1" smtClean="0"/>
              <a:t>you</a:t>
            </a:r>
            <a:r>
              <a:rPr lang="fr-FR" dirty="0" smtClean="0"/>
              <a:t> 100%-68%≈32%)</a:t>
            </a:r>
            <a:endParaRPr lang="en-US" dirty="0" smtClean="0"/>
          </a:p>
          <a:p>
            <a:pPr lvl="1"/>
            <a:endParaRPr lang="nl-NL" dirty="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 – The central limit theorem</a:t>
            </a:r>
            <a:endParaRPr lang="nl-NL" dirty="0"/>
          </a:p>
        </p:txBody>
      </p:sp>
      <p:sp>
        <p:nvSpPr>
          <p:cNvPr id="3" name="Content Placeholder 2"/>
          <p:cNvSpPr>
            <a:spLocks noGrp="1"/>
          </p:cNvSpPr>
          <p:nvPr>
            <p:ph idx="1"/>
          </p:nvPr>
        </p:nvSpPr>
        <p:spPr/>
        <p:txBody>
          <a:bodyPr>
            <a:normAutofit fontScale="85000" lnSpcReduction="10000"/>
          </a:bodyPr>
          <a:lstStyle/>
          <a:p>
            <a:r>
              <a:rPr lang="en-US" dirty="0" smtClean="0"/>
              <a:t>Note that there is a </a:t>
            </a:r>
            <a:r>
              <a:rPr lang="en-US" i="1" dirty="0" smtClean="0"/>
              <a:t>statistical error</a:t>
            </a:r>
            <a:r>
              <a:rPr lang="en-US" dirty="0" smtClean="0"/>
              <a:t> on the measurement of Nsigma1/</a:t>
            </a:r>
            <a:r>
              <a:rPr lang="en-US" dirty="0" err="1" smtClean="0"/>
              <a:t>Ntot</a:t>
            </a:r>
            <a:r>
              <a:rPr lang="en-US" dirty="0" smtClean="0"/>
              <a:t> which is (to good approximation) </a:t>
            </a:r>
            <a:r>
              <a:rPr lang="en-US" dirty="0" err="1" smtClean="0"/>
              <a:t>sqrt</a:t>
            </a:r>
            <a:r>
              <a:rPr lang="en-US" dirty="0" smtClean="0"/>
              <a:t>(Nsigma1)/</a:t>
            </a:r>
            <a:r>
              <a:rPr lang="en-US" dirty="0" err="1" smtClean="0"/>
              <a:t>Ntot</a:t>
            </a:r>
            <a:endParaRPr lang="en-US" dirty="0" smtClean="0"/>
          </a:p>
          <a:p>
            <a:pPr lvl="1"/>
            <a:r>
              <a:rPr lang="en-US" dirty="0" smtClean="0"/>
              <a:t>Compare Nsigma1, error(Nsigma1), and the ‘true value’ of Nsigma1 for a Gaussian distribution on one line</a:t>
            </a:r>
          </a:p>
          <a:p>
            <a:pPr lvl="1"/>
            <a:r>
              <a:rPr lang="en-US" dirty="0" smtClean="0"/>
              <a:t>EXEC: Do this for </a:t>
            </a:r>
            <a:r>
              <a:rPr lang="en-US" dirty="0" err="1" smtClean="0"/>
              <a:t>Nsum</a:t>
            </a:r>
            <a:r>
              <a:rPr lang="en-US" dirty="0" smtClean="0"/>
              <a:t>=2,5,10,20,100</a:t>
            </a:r>
          </a:p>
          <a:p>
            <a:pPr lvl="1"/>
            <a:r>
              <a:rPr lang="en-US" dirty="0" smtClean="0"/>
              <a:t>You will see that 10000 experiments provides plenty precision to see that the one-sigma range of the distribution of </a:t>
            </a:r>
            <a:r>
              <a:rPr lang="en-US" dirty="0" err="1" smtClean="0"/>
              <a:t>Xsum</a:t>
            </a:r>
            <a:r>
              <a:rPr lang="en-US" dirty="0" smtClean="0"/>
              <a:t> converges rapidly to that expected for a Gaussian distribution.</a:t>
            </a:r>
          </a:p>
          <a:p>
            <a:r>
              <a:rPr lang="en-US" dirty="0" smtClean="0"/>
              <a:t>Now repeat the exercise for 2,3 sigma range.</a:t>
            </a:r>
          </a:p>
          <a:p>
            <a:pPr lvl="1"/>
            <a:r>
              <a:rPr lang="en-US" dirty="0" smtClean="0"/>
              <a:t>CODE: To do so, add variables Nsigma2, Nsigma3, fill them in the event loop with the corresponding ranges and compare them (with their errors) to the matching fractions for a true Gaussian distribution.</a:t>
            </a:r>
          </a:p>
          <a:p>
            <a:pPr lvl="1"/>
            <a:r>
              <a:rPr lang="en-US" dirty="0" smtClean="0"/>
              <a:t>EXEC: Do this for </a:t>
            </a:r>
            <a:r>
              <a:rPr lang="en-US" dirty="0" err="1" smtClean="0"/>
              <a:t>Nsum</a:t>
            </a:r>
            <a:r>
              <a:rPr lang="en-US" dirty="0" smtClean="0"/>
              <a:t>=2,5,10,20,100</a:t>
            </a:r>
          </a:p>
          <a:p>
            <a:pPr lvl="1"/>
            <a:r>
              <a:rPr lang="en-US" dirty="0" smtClean="0"/>
              <a:t>Do you have enough statistics to measure the convergence for 2 and 3 sigma? If not, increase the number of experiments by e.g. a factory of 10</a:t>
            </a:r>
          </a:p>
          <a:p>
            <a:r>
              <a:rPr lang="en-US" dirty="0" smtClean="0"/>
              <a:t>Finally add the 4,5 sigma range</a:t>
            </a:r>
          </a:p>
          <a:p>
            <a:pPr lvl="1"/>
            <a:r>
              <a:rPr lang="en-US" dirty="0" smtClean="0"/>
              <a:t>CODE &amp; EXEC: How many experiments do you need to verify 5-sigma convergence?</a:t>
            </a:r>
            <a:br>
              <a:rPr lang="en-US" dirty="0" smtClean="0"/>
            </a:br>
            <a:r>
              <a:rPr lang="en-US" dirty="0" smtClean="0"/>
              <a:t>(Feel free to stop this exercise if runs start to take too long)</a:t>
            </a:r>
          </a:p>
          <a:p>
            <a:pPr lvl="1"/>
            <a:endParaRPr lang="en-US" dirty="0" smtClean="0"/>
          </a:p>
        </p:txBody>
      </p:sp>
      <p:sp>
        <p:nvSpPr>
          <p:cNvPr id="4" name="Footer Placeholder 3"/>
          <p:cNvSpPr>
            <a:spLocks noGrp="1"/>
          </p:cNvSpPr>
          <p:nvPr>
            <p:ph type="ftr" sz="quarter" idx="10"/>
          </p:nvPr>
        </p:nvSpPr>
        <p:spPr/>
        <p:txBody>
          <a:bodyPr/>
          <a:lstStyle/>
          <a:p>
            <a:r>
              <a:rPr lang="en-US" smtClean="0"/>
              <a:t>Wouter Verkerke, NIKHEF</a:t>
            </a:r>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accent2"/>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accent2"/>
            </a:solidFill>
            <a:effectLst/>
            <a:latin typeface="Verdana"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2442</Words>
  <Application>Microsoft Office PowerPoint</Application>
  <PresentationFormat>On-screen Show (4:3)</PresentationFormat>
  <Paragraphs>204</Paragraphs>
  <Slides>20</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20</vt:i4>
      </vt:variant>
    </vt:vector>
  </HeadingPairs>
  <TitlesOfParts>
    <vt:vector size="23" baseType="lpstr">
      <vt:lpstr>Default Design</vt:lpstr>
      <vt:lpstr>Equation</vt:lpstr>
      <vt:lpstr>Vergelijking</vt:lpstr>
      <vt:lpstr>Data Analysis Exercises</vt:lpstr>
      <vt:lpstr>Getting started</vt:lpstr>
      <vt:lpstr>Getting started</vt:lpstr>
      <vt:lpstr>ROOT practicalities when running locally on laptop</vt:lpstr>
      <vt:lpstr>Exercise 1 – The central limit theorem</vt:lpstr>
      <vt:lpstr>Exercise 1 – The central limit theorem</vt:lpstr>
      <vt:lpstr>Exercise 1 – The central limit theorem</vt:lpstr>
      <vt:lpstr>Exercise 1 – The central limit theorem</vt:lpstr>
      <vt:lpstr>Exercise 1 – The central limit theorem</vt:lpstr>
      <vt:lpstr>Exercise 1 – The central limit theorem</vt:lpstr>
      <vt:lpstr>Exercise 2 – Error propagation</vt:lpstr>
      <vt:lpstr>Exercise 2 – Error propagation</vt:lpstr>
      <vt:lpstr>Exercise 2 – Error propagation</vt:lpstr>
      <vt:lpstr>Exercise 2 – Error propagation</vt:lpstr>
      <vt:lpstr>Exercise 3 – Multi-Variate Analysis</vt:lpstr>
      <vt:lpstr>Exercise 3 – Multi-Variate Analysis</vt:lpstr>
      <vt:lpstr>Exercise 3 – Multi-Variate Analysis</vt:lpstr>
      <vt:lpstr>Exercise 3 – Multi-Variate Analysis</vt:lpstr>
      <vt:lpstr>Exercise 3 – Multi-Variate Analysis</vt:lpstr>
      <vt:lpstr>Exercise 3 – Multi-Variate Analysis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verkerke</dc:creator>
  <cp:lastModifiedBy>Wouter</cp:lastModifiedBy>
  <cp:revision>3716</cp:revision>
  <dcterms:created xsi:type="dcterms:W3CDTF">2001-03-20T09:34:26Z</dcterms:created>
  <dcterms:modified xsi:type="dcterms:W3CDTF">2011-11-14T11:37:32Z</dcterms:modified>
</cp:coreProperties>
</file>