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366" r:id="rId2"/>
    <p:sldId id="854" r:id="rId3"/>
    <p:sldId id="899" r:id="rId4"/>
    <p:sldId id="900" r:id="rId5"/>
    <p:sldId id="901" r:id="rId6"/>
    <p:sldId id="855" r:id="rId7"/>
    <p:sldId id="776" r:id="rId8"/>
    <p:sldId id="694" r:id="rId9"/>
    <p:sldId id="859" r:id="rId10"/>
    <p:sldId id="860" r:id="rId11"/>
    <p:sldId id="777" r:id="rId12"/>
    <p:sldId id="778" r:id="rId13"/>
    <p:sldId id="779" r:id="rId14"/>
    <p:sldId id="780" r:id="rId15"/>
    <p:sldId id="781" r:id="rId16"/>
    <p:sldId id="782" r:id="rId17"/>
    <p:sldId id="721" r:id="rId18"/>
    <p:sldId id="786" r:id="rId19"/>
    <p:sldId id="861" r:id="rId20"/>
    <p:sldId id="862" r:id="rId21"/>
    <p:sldId id="864" r:id="rId22"/>
    <p:sldId id="785" r:id="rId23"/>
    <p:sldId id="866" r:id="rId24"/>
    <p:sldId id="865" r:id="rId25"/>
    <p:sldId id="791" r:id="rId26"/>
    <p:sldId id="903" r:id="rId27"/>
    <p:sldId id="793" r:id="rId28"/>
    <p:sldId id="794" r:id="rId29"/>
    <p:sldId id="829" r:id="rId30"/>
    <p:sldId id="867" r:id="rId31"/>
    <p:sldId id="868" r:id="rId32"/>
    <p:sldId id="834" r:id="rId33"/>
    <p:sldId id="835" r:id="rId34"/>
    <p:sldId id="869" r:id="rId35"/>
    <p:sldId id="871" r:id="rId36"/>
    <p:sldId id="872" r:id="rId37"/>
    <p:sldId id="705" r:id="rId38"/>
    <p:sldId id="874" r:id="rId39"/>
    <p:sldId id="873" r:id="rId40"/>
    <p:sldId id="904" r:id="rId41"/>
    <p:sldId id="892" r:id="rId42"/>
    <p:sldId id="878" r:id="rId43"/>
    <p:sldId id="877" r:id="rId44"/>
    <p:sldId id="876" r:id="rId45"/>
    <p:sldId id="881" r:id="rId46"/>
    <p:sldId id="882" r:id="rId47"/>
    <p:sldId id="883" r:id="rId48"/>
    <p:sldId id="918" r:id="rId49"/>
    <p:sldId id="809" r:id="rId50"/>
    <p:sldId id="906" r:id="rId51"/>
    <p:sldId id="907" r:id="rId52"/>
    <p:sldId id="908" r:id="rId53"/>
    <p:sldId id="909" r:id="rId54"/>
    <p:sldId id="910" r:id="rId55"/>
    <p:sldId id="911" r:id="rId56"/>
    <p:sldId id="913" r:id="rId57"/>
    <p:sldId id="914" r:id="rId58"/>
    <p:sldId id="917" r:id="rId59"/>
    <p:sldId id="897" r:id="rId60"/>
    <p:sldId id="905" r:id="rId61"/>
  </p:sldIdLst>
  <p:sldSz cx="9144000" cy="6858000" type="screen4x3"/>
  <p:notesSz cx="6794500" cy="9906000"/>
  <p:defaultTextStyle>
    <a:defPPr>
      <a:defRPr lang="en-US"/>
    </a:defPPr>
    <a:lvl1pPr algn="l" rtl="0" fontAlgn="base">
      <a:spcBef>
        <a:spcPct val="0"/>
      </a:spcBef>
      <a:spcAft>
        <a:spcPct val="0"/>
      </a:spcAft>
      <a:defRPr sz="1600" kern="1200">
        <a:solidFill>
          <a:schemeClr val="accent2"/>
        </a:solidFill>
        <a:latin typeface="Verdana" pitchFamily="34" charset="0"/>
        <a:ea typeface="+mn-ea"/>
        <a:cs typeface="+mn-cs"/>
      </a:defRPr>
    </a:lvl1pPr>
    <a:lvl2pPr marL="457200" algn="l" rtl="0" fontAlgn="base">
      <a:spcBef>
        <a:spcPct val="0"/>
      </a:spcBef>
      <a:spcAft>
        <a:spcPct val="0"/>
      </a:spcAft>
      <a:defRPr sz="1600" kern="1200">
        <a:solidFill>
          <a:schemeClr val="accent2"/>
        </a:solidFill>
        <a:latin typeface="Verdana" pitchFamily="34" charset="0"/>
        <a:ea typeface="+mn-ea"/>
        <a:cs typeface="+mn-cs"/>
      </a:defRPr>
    </a:lvl2pPr>
    <a:lvl3pPr marL="914400" algn="l" rtl="0" fontAlgn="base">
      <a:spcBef>
        <a:spcPct val="0"/>
      </a:spcBef>
      <a:spcAft>
        <a:spcPct val="0"/>
      </a:spcAft>
      <a:defRPr sz="1600" kern="1200">
        <a:solidFill>
          <a:schemeClr val="accent2"/>
        </a:solidFill>
        <a:latin typeface="Verdana" pitchFamily="34" charset="0"/>
        <a:ea typeface="+mn-ea"/>
        <a:cs typeface="+mn-cs"/>
      </a:defRPr>
    </a:lvl3pPr>
    <a:lvl4pPr marL="1371600" algn="l" rtl="0" fontAlgn="base">
      <a:spcBef>
        <a:spcPct val="0"/>
      </a:spcBef>
      <a:spcAft>
        <a:spcPct val="0"/>
      </a:spcAft>
      <a:defRPr sz="1600" kern="1200">
        <a:solidFill>
          <a:schemeClr val="accent2"/>
        </a:solidFill>
        <a:latin typeface="Verdana" pitchFamily="34" charset="0"/>
        <a:ea typeface="+mn-ea"/>
        <a:cs typeface="+mn-cs"/>
      </a:defRPr>
    </a:lvl4pPr>
    <a:lvl5pPr marL="1828800" algn="l" rtl="0" fontAlgn="base">
      <a:spcBef>
        <a:spcPct val="0"/>
      </a:spcBef>
      <a:spcAft>
        <a:spcPct val="0"/>
      </a:spcAft>
      <a:defRPr sz="1600" kern="1200">
        <a:solidFill>
          <a:schemeClr val="accent2"/>
        </a:solidFill>
        <a:latin typeface="Verdana" pitchFamily="34" charset="0"/>
        <a:ea typeface="+mn-ea"/>
        <a:cs typeface="+mn-cs"/>
      </a:defRPr>
    </a:lvl5pPr>
    <a:lvl6pPr marL="2286000" algn="l" defTabSz="914400" rtl="0" eaLnBrk="1" latinLnBrk="0" hangingPunct="1">
      <a:defRPr sz="1600" kern="1200">
        <a:solidFill>
          <a:schemeClr val="accent2"/>
        </a:solidFill>
        <a:latin typeface="Verdana" pitchFamily="34" charset="0"/>
        <a:ea typeface="+mn-ea"/>
        <a:cs typeface="+mn-cs"/>
      </a:defRPr>
    </a:lvl6pPr>
    <a:lvl7pPr marL="2743200" algn="l" defTabSz="914400" rtl="0" eaLnBrk="1" latinLnBrk="0" hangingPunct="1">
      <a:defRPr sz="1600" kern="1200">
        <a:solidFill>
          <a:schemeClr val="accent2"/>
        </a:solidFill>
        <a:latin typeface="Verdana" pitchFamily="34" charset="0"/>
        <a:ea typeface="+mn-ea"/>
        <a:cs typeface="+mn-cs"/>
      </a:defRPr>
    </a:lvl7pPr>
    <a:lvl8pPr marL="3200400" algn="l" defTabSz="914400" rtl="0" eaLnBrk="1" latinLnBrk="0" hangingPunct="1">
      <a:defRPr sz="1600" kern="1200">
        <a:solidFill>
          <a:schemeClr val="accent2"/>
        </a:solidFill>
        <a:latin typeface="Verdana" pitchFamily="34" charset="0"/>
        <a:ea typeface="+mn-ea"/>
        <a:cs typeface="+mn-cs"/>
      </a:defRPr>
    </a:lvl8pPr>
    <a:lvl9pPr marL="3657600" algn="l" defTabSz="914400" rtl="0" eaLnBrk="1" latinLnBrk="0" hangingPunct="1">
      <a:defRPr sz="1600" kern="1200">
        <a:solidFill>
          <a:schemeClr val="accent2"/>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kerke" initials="" lastIdx="1" clrIdx="0"/>
  <p:cmAuthor id="1" name="Wouter Verkerk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3300"/>
    <a:srgbClr val="00FFFF"/>
    <a:srgbClr val="FCA304"/>
    <a:srgbClr val="FFFFCC"/>
    <a:srgbClr val="E60089"/>
    <a:srgbClr val="FF7A01"/>
    <a:srgbClr val="FFFF00"/>
    <a:srgbClr val="66CCFF"/>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18" autoAdjust="0"/>
  </p:normalViewPr>
  <p:slideViewPr>
    <p:cSldViewPr>
      <p:cViewPr varScale="1">
        <p:scale>
          <a:sx n="67" d="100"/>
          <a:sy n="67" d="100"/>
        </p:scale>
        <p:origin x="-528" y="-10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72"/>
    </p:cViewPr>
  </p:sorterViewPr>
  <p:notesViewPr>
    <p:cSldViewPr>
      <p:cViewPr varScale="1">
        <p:scale>
          <a:sx n="69" d="100"/>
          <a:sy n="69" d="100"/>
        </p:scale>
        <p:origin x="-1819" y="-86"/>
      </p:cViewPr>
      <p:guideLst>
        <p:guide orient="horz" pos="3120"/>
        <p:guide pos="214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2711" cy="495300"/>
          </a:xfrm>
          <a:prstGeom prst="rect">
            <a:avLst/>
          </a:prstGeom>
          <a:noFill/>
          <a:ln w="9525">
            <a:noFill/>
            <a:miter lim="800000"/>
            <a:headEnd/>
            <a:tailEnd/>
          </a:ln>
          <a:effectLst/>
        </p:spPr>
        <p:txBody>
          <a:bodyPr vert="horz" wrap="square" lIns="91364" tIns="45682" rIns="91364" bIns="45682" numCol="1" anchor="t"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5123" name="Rectangle 3"/>
          <p:cNvSpPr>
            <a:spLocks noGrp="1" noChangeArrowheads="1"/>
          </p:cNvSpPr>
          <p:nvPr>
            <p:ph type="dt" sz="quarter" idx="1"/>
          </p:nvPr>
        </p:nvSpPr>
        <p:spPr bwMode="auto">
          <a:xfrm>
            <a:off x="3851790" y="0"/>
            <a:ext cx="2942710" cy="495300"/>
          </a:xfrm>
          <a:prstGeom prst="rect">
            <a:avLst/>
          </a:prstGeom>
          <a:noFill/>
          <a:ln w="9525">
            <a:noFill/>
            <a:miter lim="800000"/>
            <a:headEnd/>
            <a:tailEnd/>
          </a:ln>
          <a:effectLst/>
        </p:spPr>
        <p:txBody>
          <a:bodyPr vert="horz" wrap="square" lIns="91364" tIns="45682" rIns="91364" bIns="45682" numCol="1" anchor="t" anchorCtr="0" compatLnSpc="1">
            <a:prstTxWarp prst="textNoShape">
              <a:avLst/>
            </a:prstTxWarp>
          </a:bodyPr>
          <a:lstStyle>
            <a:lvl1pPr algn="r">
              <a:defRPr sz="1200">
                <a:solidFill>
                  <a:schemeClr val="tx1"/>
                </a:solidFill>
                <a:latin typeface="Times New Roman" pitchFamily="18" charset="0"/>
              </a:defRPr>
            </a:lvl1pPr>
          </a:lstStyle>
          <a:p>
            <a:endParaRPr lang="en-US"/>
          </a:p>
        </p:txBody>
      </p:sp>
      <p:sp>
        <p:nvSpPr>
          <p:cNvPr id="5124" name="Rectangle 4"/>
          <p:cNvSpPr>
            <a:spLocks noGrp="1" noChangeArrowheads="1"/>
          </p:cNvSpPr>
          <p:nvPr>
            <p:ph type="ftr" sz="quarter" idx="2"/>
          </p:nvPr>
        </p:nvSpPr>
        <p:spPr bwMode="auto">
          <a:xfrm>
            <a:off x="1" y="9410700"/>
            <a:ext cx="2942711" cy="495300"/>
          </a:xfrm>
          <a:prstGeom prst="rect">
            <a:avLst/>
          </a:prstGeom>
          <a:noFill/>
          <a:ln w="9525">
            <a:noFill/>
            <a:miter lim="800000"/>
            <a:headEnd/>
            <a:tailEnd/>
          </a:ln>
          <a:effectLst/>
        </p:spPr>
        <p:txBody>
          <a:bodyPr vert="horz" wrap="square" lIns="91364" tIns="45682" rIns="91364" bIns="45682" numCol="1" anchor="b" anchorCtr="0" compatLnSpc="1">
            <a:prstTxWarp prst="textNoShape">
              <a:avLst/>
            </a:prstTxWarp>
          </a:bodyPr>
          <a:lstStyle>
            <a:lvl1pPr>
              <a:defRPr sz="1200">
                <a:solidFill>
                  <a:schemeClr val="tx1"/>
                </a:solidFill>
                <a:latin typeface="Times New Roman" pitchFamily="18" charset="0"/>
              </a:defRPr>
            </a:lvl1pPr>
          </a:lstStyle>
          <a:p>
            <a:endParaRPr lang="en-US"/>
          </a:p>
        </p:txBody>
      </p:sp>
      <p:sp>
        <p:nvSpPr>
          <p:cNvPr id="5125" name="Rectangle 5"/>
          <p:cNvSpPr>
            <a:spLocks noGrp="1" noChangeArrowheads="1"/>
          </p:cNvSpPr>
          <p:nvPr>
            <p:ph type="sldNum" sz="quarter" idx="3"/>
          </p:nvPr>
        </p:nvSpPr>
        <p:spPr bwMode="auto">
          <a:xfrm>
            <a:off x="3851790" y="9410700"/>
            <a:ext cx="2942710" cy="495300"/>
          </a:xfrm>
          <a:prstGeom prst="rect">
            <a:avLst/>
          </a:prstGeom>
          <a:noFill/>
          <a:ln w="9525">
            <a:noFill/>
            <a:miter lim="800000"/>
            <a:headEnd/>
            <a:tailEnd/>
          </a:ln>
          <a:effectLst/>
        </p:spPr>
        <p:txBody>
          <a:bodyPr vert="horz" wrap="square" lIns="91364" tIns="45682" rIns="91364" bIns="45682" numCol="1" anchor="b" anchorCtr="0" compatLnSpc="1">
            <a:prstTxWarp prst="textNoShape">
              <a:avLst/>
            </a:prstTxWarp>
          </a:bodyPr>
          <a:lstStyle>
            <a:lvl1pPr algn="r">
              <a:defRPr sz="1200">
                <a:solidFill>
                  <a:schemeClr val="tx1"/>
                </a:solidFill>
                <a:latin typeface="Times New Roman" pitchFamily="18" charset="0"/>
              </a:defRPr>
            </a:lvl1pPr>
          </a:lstStyle>
          <a:p>
            <a:fld id="{C0626DA3-DAAA-4BC8-AD92-C3E87D89FC4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60011" cy="488421"/>
          </a:xfrm>
          <a:prstGeom prst="rect">
            <a:avLst/>
          </a:prstGeom>
          <a:noFill/>
          <a:ln w="9525">
            <a:noFill/>
            <a:miter lim="800000"/>
            <a:headEnd/>
            <a:tailEnd/>
          </a:ln>
          <a:effectLst/>
        </p:spPr>
        <p:txBody>
          <a:bodyPr vert="horz" wrap="square" lIns="89855" tIns="44927" rIns="89855" bIns="44927" numCol="1" anchor="t" anchorCtr="0" compatLnSpc="1">
            <a:prstTxWarp prst="textNoShape">
              <a:avLst/>
            </a:prstTxWarp>
          </a:bodyPr>
          <a:lstStyle>
            <a:lvl1pPr defTabSz="898525">
              <a:defRPr sz="1200">
                <a:solidFill>
                  <a:schemeClr val="tx1"/>
                </a:solidFill>
                <a:latin typeface="Times New Roman" pitchFamily="18" charset="0"/>
              </a:defRPr>
            </a:lvl1pPr>
          </a:lstStyle>
          <a:p>
            <a:endParaRPr lang="en-US"/>
          </a:p>
        </p:txBody>
      </p:sp>
      <p:sp>
        <p:nvSpPr>
          <p:cNvPr id="9219" name="Rectangle 3"/>
          <p:cNvSpPr>
            <a:spLocks noGrp="1" noChangeArrowheads="1"/>
          </p:cNvSpPr>
          <p:nvPr>
            <p:ph type="dt" idx="1"/>
          </p:nvPr>
        </p:nvSpPr>
        <p:spPr bwMode="auto">
          <a:xfrm>
            <a:off x="3851791" y="0"/>
            <a:ext cx="2960011" cy="488421"/>
          </a:xfrm>
          <a:prstGeom prst="rect">
            <a:avLst/>
          </a:prstGeom>
          <a:noFill/>
          <a:ln w="9525">
            <a:noFill/>
            <a:miter lim="800000"/>
            <a:headEnd/>
            <a:tailEnd/>
          </a:ln>
          <a:effectLst/>
        </p:spPr>
        <p:txBody>
          <a:bodyPr vert="horz" wrap="square" lIns="89855" tIns="44927" rIns="89855" bIns="44927" numCol="1" anchor="t" anchorCtr="0" compatLnSpc="1">
            <a:prstTxWarp prst="textNoShape">
              <a:avLst/>
            </a:prstTxWarp>
          </a:bodyPr>
          <a:lstStyle>
            <a:lvl1pPr algn="r" defTabSz="898525">
              <a:defRPr sz="1200">
                <a:solidFill>
                  <a:schemeClr val="tx1"/>
                </a:solidFill>
                <a:latin typeface="Times New Roman" pitchFamily="18" charset="0"/>
              </a:defRPr>
            </a:lvl1pPr>
          </a:lstStyle>
          <a:p>
            <a:endParaRPr lang="en-US"/>
          </a:p>
        </p:txBody>
      </p:sp>
      <p:sp>
        <p:nvSpPr>
          <p:cNvPr id="9220" name="Rectangle 4"/>
          <p:cNvSpPr>
            <a:spLocks noGrp="1" noRot="1" noChangeAspect="1" noChangeArrowheads="1" noTextEdit="1"/>
          </p:cNvSpPr>
          <p:nvPr>
            <p:ph type="sldImg" idx="2"/>
          </p:nvPr>
        </p:nvSpPr>
        <p:spPr bwMode="auto">
          <a:xfrm>
            <a:off x="874713" y="731838"/>
            <a:ext cx="4991100" cy="374332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888634" y="4719108"/>
            <a:ext cx="5034535" cy="4473179"/>
          </a:xfrm>
          <a:prstGeom prst="rect">
            <a:avLst/>
          </a:prstGeom>
          <a:noFill/>
          <a:ln w="9525">
            <a:noFill/>
            <a:miter lim="800000"/>
            <a:headEnd/>
            <a:tailEnd/>
          </a:ln>
          <a:effectLst/>
        </p:spPr>
        <p:txBody>
          <a:bodyPr vert="horz" wrap="square" lIns="89855" tIns="44927" rIns="89855" bIns="449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1" y="9436497"/>
            <a:ext cx="2960011" cy="488421"/>
          </a:xfrm>
          <a:prstGeom prst="rect">
            <a:avLst/>
          </a:prstGeom>
          <a:noFill/>
          <a:ln w="9525">
            <a:noFill/>
            <a:miter lim="800000"/>
            <a:headEnd/>
            <a:tailEnd/>
          </a:ln>
          <a:effectLst/>
        </p:spPr>
        <p:txBody>
          <a:bodyPr vert="horz" wrap="square" lIns="89855" tIns="44927" rIns="89855" bIns="44927" numCol="1" anchor="b" anchorCtr="0" compatLnSpc="1">
            <a:prstTxWarp prst="textNoShape">
              <a:avLst/>
            </a:prstTxWarp>
          </a:bodyPr>
          <a:lstStyle>
            <a:lvl1pPr defTabSz="898525">
              <a:defRPr sz="1200">
                <a:solidFill>
                  <a:schemeClr val="tx1"/>
                </a:solidFill>
                <a:latin typeface="Times New Roman" pitchFamily="18" charset="0"/>
              </a:defRPr>
            </a:lvl1pPr>
          </a:lstStyle>
          <a:p>
            <a:endParaRPr lang="en-US"/>
          </a:p>
        </p:txBody>
      </p:sp>
      <p:sp>
        <p:nvSpPr>
          <p:cNvPr id="9223" name="Rectangle 7"/>
          <p:cNvSpPr>
            <a:spLocks noGrp="1" noChangeArrowheads="1"/>
          </p:cNvSpPr>
          <p:nvPr>
            <p:ph type="sldNum" sz="quarter" idx="5"/>
          </p:nvPr>
        </p:nvSpPr>
        <p:spPr bwMode="auto">
          <a:xfrm>
            <a:off x="3851791" y="9436497"/>
            <a:ext cx="2960011" cy="488421"/>
          </a:xfrm>
          <a:prstGeom prst="rect">
            <a:avLst/>
          </a:prstGeom>
          <a:noFill/>
          <a:ln w="9525">
            <a:noFill/>
            <a:miter lim="800000"/>
            <a:headEnd/>
            <a:tailEnd/>
          </a:ln>
          <a:effectLst/>
        </p:spPr>
        <p:txBody>
          <a:bodyPr vert="horz" wrap="square" lIns="89855" tIns="44927" rIns="89855" bIns="44927" numCol="1" anchor="b" anchorCtr="0" compatLnSpc="1">
            <a:prstTxWarp prst="textNoShape">
              <a:avLst/>
            </a:prstTxWarp>
          </a:bodyPr>
          <a:lstStyle>
            <a:lvl1pPr algn="r" defTabSz="898525">
              <a:defRPr sz="1200">
                <a:solidFill>
                  <a:schemeClr val="tx1"/>
                </a:solidFill>
                <a:latin typeface="Times New Roman" pitchFamily="18" charset="0"/>
              </a:defRPr>
            </a:lvl1pPr>
          </a:lstStyle>
          <a:p>
            <a:fld id="{065F618A-A102-45A9-AF38-6341B364AC3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065F618A-A102-45A9-AF38-6341B364AC3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dirty="0" smtClean="0"/>
              <a:t>Wouter Verkerke, NIKHEF</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Wouter Verkerke, UCSB</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Wouter Verkerke, UCSB</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906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85800" y="6324600"/>
            <a:ext cx="7772400" cy="381000"/>
          </a:xfrm>
        </p:spPr>
        <p:txBody>
          <a:bodyPr/>
          <a:lstStyle>
            <a:lvl1pPr>
              <a:defRPr/>
            </a:lvl1pPr>
          </a:lstStyle>
          <a:p>
            <a:r>
              <a:rPr lang="en-US"/>
              <a:t>Wouter Verkerke, UCSB</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Wouter Verkerke, NIKHEF</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Wouter Verkerke, UCSB</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Wouter Verkerke, UCSB</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Wouter Verkerke, UCSB</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Wouter Verkerke, UCSB</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Wouter Verkerke, UCSB</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Wouter Verkerke, UCSB</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Wouter Verkerke, UCSB</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90600"/>
            <a:ext cx="77724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685800" y="6324600"/>
            <a:ext cx="777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a:t>Wouter Verkerke, UCSB</a:t>
            </a:r>
          </a:p>
        </p:txBody>
      </p:sp>
      <p:pic>
        <p:nvPicPr>
          <p:cNvPr id="1032" name="Picture 8" descr="babar-elephant"/>
          <p:cNvPicPr>
            <a:picLocks noChangeAspect="1" noChangeArrowheads="1"/>
          </p:cNvPicPr>
          <p:nvPr/>
        </p:nvPicPr>
        <p:blipFill>
          <a:blip r:embed="rId14" cstate="print">
            <a:lum bright="40000" contrast="-40000"/>
          </a:blip>
          <a:srcRect/>
          <a:stretch>
            <a:fillRect/>
          </a:stretch>
        </p:blipFill>
        <p:spPr bwMode="auto">
          <a:xfrm>
            <a:off x="209550" y="228600"/>
            <a:ext cx="400050"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accent2"/>
          </a:solidFill>
          <a:latin typeface="Verdana" pitchFamily="34" charset="0"/>
        </a:defRPr>
      </a:lvl2pPr>
      <a:lvl3pPr algn="l" rtl="0" fontAlgn="base">
        <a:spcBef>
          <a:spcPct val="0"/>
        </a:spcBef>
        <a:spcAft>
          <a:spcPct val="0"/>
        </a:spcAft>
        <a:defRPr sz="2400">
          <a:solidFill>
            <a:schemeClr val="accent2"/>
          </a:solidFill>
          <a:latin typeface="Verdana" pitchFamily="34" charset="0"/>
        </a:defRPr>
      </a:lvl3pPr>
      <a:lvl4pPr algn="l" rtl="0" fontAlgn="base">
        <a:spcBef>
          <a:spcPct val="0"/>
        </a:spcBef>
        <a:spcAft>
          <a:spcPct val="0"/>
        </a:spcAft>
        <a:defRPr sz="2400">
          <a:solidFill>
            <a:schemeClr val="accent2"/>
          </a:solidFill>
          <a:latin typeface="Verdana" pitchFamily="34" charset="0"/>
        </a:defRPr>
      </a:lvl4pPr>
      <a:lvl5pPr algn="l" rtl="0" fontAlgn="base">
        <a:spcBef>
          <a:spcPct val="0"/>
        </a:spcBef>
        <a:spcAft>
          <a:spcPct val="0"/>
        </a:spcAft>
        <a:defRPr sz="2400">
          <a:solidFill>
            <a:schemeClr val="accent2"/>
          </a:solidFill>
          <a:latin typeface="Verdana" pitchFamily="34" charset="0"/>
        </a:defRPr>
      </a:lvl5pPr>
      <a:lvl6pPr marL="457200" algn="l" rtl="0" fontAlgn="base">
        <a:spcBef>
          <a:spcPct val="0"/>
        </a:spcBef>
        <a:spcAft>
          <a:spcPct val="0"/>
        </a:spcAft>
        <a:defRPr sz="2400">
          <a:solidFill>
            <a:schemeClr val="accent2"/>
          </a:solidFill>
          <a:latin typeface="Verdana" pitchFamily="34" charset="0"/>
        </a:defRPr>
      </a:lvl6pPr>
      <a:lvl7pPr marL="914400" algn="l" rtl="0" fontAlgn="base">
        <a:spcBef>
          <a:spcPct val="0"/>
        </a:spcBef>
        <a:spcAft>
          <a:spcPct val="0"/>
        </a:spcAft>
        <a:defRPr sz="2400">
          <a:solidFill>
            <a:schemeClr val="accent2"/>
          </a:solidFill>
          <a:latin typeface="Verdana" pitchFamily="34" charset="0"/>
        </a:defRPr>
      </a:lvl7pPr>
      <a:lvl8pPr marL="1371600" algn="l" rtl="0" fontAlgn="base">
        <a:spcBef>
          <a:spcPct val="0"/>
        </a:spcBef>
        <a:spcAft>
          <a:spcPct val="0"/>
        </a:spcAft>
        <a:defRPr sz="2400">
          <a:solidFill>
            <a:schemeClr val="accent2"/>
          </a:solidFill>
          <a:latin typeface="Verdana" pitchFamily="34" charset="0"/>
        </a:defRPr>
      </a:lvl8pPr>
      <a:lvl9pPr marL="1828800" algn="l" rtl="0" fontAlgn="base">
        <a:spcBef>
          <a:spcPct val="0"/>
        </a:spcBef>
        <a:spcAft>
          <a:spcPct val="0"/>
        </a:spcAft>
        <a:defRPr sz="2400">
          <a:solidFill>
            <a:schemeClr val="accent2"/>
          </a:solidFill>
          <a:latin typeface="Verdana" pitchFamily="34" charset="0"/>
        </a:defRPr>
      </a:lvl9pPr>
    </p:titleStyle>
    <p:bodyStyle>
      <a:lvl1pPr marL="342900" indent="-342900" algn="l" rtl="0" fontAlgn="base">
        <a:spcBef>
          <a:spcPct val="50000"/>
        </a:spcBef>
        <a:spcAft>
          <a:spcPct val="0"/>
        </a:spcAft>
        <a:buChar char="•"/>
        <a:defRPr sz="2000">
          <a:solidFill>
            <a:schemeClr val="tx1"/>
          </a:solidFill>
          <a:latin typeface="+mn-lt"/>
          <a:ea typeface="+mn-ea"/>
          <a:cs typeface="+mn-cs"/>
        </a:defRPr>
      </a:lvl1pPr>
      <a:lvl2pPr marL="742950" indent="-285750" algn="l" rtl="0" fontAlgn="base">
        <a:spcBef>
          <a:spcPct val="50000"/>
        </a:spcBef>
        <a:spcAft>
          <a:spcPct val="0"/>
        </a:spcAft>
        <a:buChar char="–"/>
        <a:defRPr sz="1600">
          <a:solidFill>
            <a:schemeClr val="tx1"/>
          </a:solidFill>
          <a:latin typeface="+mn-lt"/>
        </a:defRPr>
      </a:lvl2pPr>
      <a:lvl3pPr marL="1143000" indent="-228600" algn="l" rtl="0" fontAlgn="base">
        <a:spcBef>
          <a:spcPct val="50000"/>
        </a:spcBef>
        <a:spcAft>
          <a:spcPct val="0"/>
        </a:spcAft>
        <a:buChar char="•"/>
        <a:defRPr sz="1200">
          <a:solidFill>
            <a:schemeClr val="tx1"/>
          </a:solidFill>
          <a:latin typeface="+mn-lt"/>
        </a:defRPr>
      </a:lvl3pPr>
      <a:lvl4pPr marL="1600200" indent="-228600" algn="l" rtl="0" fontAlgn="base">
        <a:spcBef>
          <a:spcPct val="50000"/>
        </a:spcBef>
        <a:spcAft>
          <a:spcPct val="0"/>
        </a:spcAft>
        <a:buChar char="–"/>
        <a:defRPr sz="1200">
          <a:solidFill>
            <a:schemeClr val="tx1"/>
          </a:solidFill>
          <a:latin typeface="+mn-lt"/>
        </a:defRPr>
      </a:lvl4pPr>
      <a:lvl5pPr marL="2057400" indent="-228600" algn="l" rtl="0" fontAlgn="base">
        <a:spcBef>
          <a:spcPct val="50000"/>
        </a:spcBef>
        <a:spcAft>
          <a:spcPct val="0"/>
        </a:spcAft>
        <a:buChar char="»"/>
        <a:defRPr sz="1200">
          <a:solidFill>
            <a:schemeClr val="tx1"/>
          </a:solidFill>
          <a:latin typeface="+mn-lt"/>
        </a:defRPr>
      </a:lvl5pPr>
      <a:lvl6pPr marL="2514600" indent="-228600" algn="l" rtl="0" fontAlgn="base">
        <a:spcBef>
          <a:spcPct val="50000"/>
        </a:spcBef>
        <a:spcAft>
          <a:spcPct val="0"/>
        </a:spcAft>
        <a:buChar char="»"/>
        <a:defRPr sz="1200">
          <a:solidFill>
            <a:schemeClr val="tx1"/>
          </a:solidFill>
          <a:latin typeface="+mn-lt"/>
        </a:defRPr>
      </a:lvl6pPr>
      <a:lvl7pPr marL="2971800" indent="-228600" algn="l" rtl="0" fontAlgn="base">
        <a:spcBef>
          <a:spcPct val="50000"/>
        </a:spcBef>
        <a:spcAft>
          <a:spcPct val="0"/>
        </a:spcAft>
        <a:buChar char="»"/>
        <a:defRPr sz="1200">
          <a:solidFill>
            <a:schemeClr val="tx1"/>
          </a:solidFill>
          <a:latin typeface="+mn-lt"/>
        </a:defRPr>
      </a:lvl7pPr>
      <a:lvl8pPr marL="3429000" indent="-228600" algn="l" rtl="0" fontAlgn="base">
        <a:spcBef>
          <a:spcPct val="50000"/>
        </a:spcBef>
        <a:spcAft>
          <a:spcPct val="0"/>
        </a:spcAft>
        <a:buChar char="»"/>
        <a:defRPr sz="1200">
          <a:solidFill>
            <a:schemeClr val="tx1"/>
          </a:solidFill>
          <a:latin typeface="+mn-lt"/>
        </a:defRPr>
      </a:lvl8pPr>
      <a:lvl9pPr marL="3886200" indent="-228600" algn="l" rtl="0" fontAlgn="base">
        <a:spcBef>
          <a:spcPct val="5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8.gif"/></Relationships>
</file>

<file path=ppt/slides/_rels/slide4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3.png"/><Relationship Id="rId5" Type="http://schemas.openxmlformats.org/officeDocument/2006/relationships/oleObject" Target="../embeddings/oleObject4.bin"/><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45.gi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3.png"/><Relationship Id="rId5" Type="http://schemas.openxmlformats.org/officeDocument/2006/relationships/oleObject" Target="../embeddings/oleObject5.bin"/><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4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51.gif"/><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5.gif"/></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Wouter Verkerke, UCSB</a:t>
            </a:r>
          </a:p>
        </p:txBody>
      </p:sp>
      <p:sp>
        <p:nvSpPr>
          <p:cNvPr id="757762" name="Text Box 2"/>
          <p:cNvSpPr txBox="1">
            <a:spLocks noChangeArrowheads="1"/>
          </p:cNvSpPr>
          <p:nvPr/>
        </p:nvSpPr>
        <p:spPr bwMode="auto">
          <a:xfrm>
            <a:off x="1516842" y="2286000"/>
            <a:ext cx="6075702" cy="1323439"/>
          </a:xfrm>
          <a:prstGeom prst="rect">
            <a:avLst/>
          </a:prstGeom>
          <a:noFill/>
          <a:ln w="9525">
            <a:noFill/>
            <a:miter lim="800000"/>
            <a:headEnd/>
            <a:tailEnd/>
          </a:ln>
          <a:effectLst/>
        </p:spPr>
        <p:txBody>
          <a:bodyPr wrap="none">
            <a:spAutoFit/>
          </a:bodyPr>
          <a:lstStyle/>
          <a:p>
            <a:pPr algn="ctr"/>
            <a:r>
              <a:rPr lang="en-US" sz="4000" b="1" dirty="0" smtClean="0"/>
              <a:t>Confidence intervals</a:t>
            </a:r>
          </a:p>
          <a:p>
            <a:pPr algn="ctr"/>
            <a:r>
              <a:rPr lang="en-US" sz="4000" b="1" dirty="0" smtClean="0"/>
              <a:t>fundamental issues</a:t>
            </a:r>
          </a:p>
        </p:txBody>
      </p:sp>
      <p:sp>
        <p:nvSpPr>
          <p:cNvPr id="757763" name="Rectangle 3"/>
          <p:cNvSpPr>
            <a:spLocks noChangeArrowheads="1"/>
          </p:cNvSpPr>
          <p:nvPr/>
        </p:nvSpPr>
        <p:spPr bwMode="auto">
          <a:xfrm>
            <a:off x="2438400" y="3721100"/>
            <a:ext cx="6019800" cy="954107"/>
          </a:xfrm>
          <a:prstGeom prst="rect">
            <a:avLst/>
          </a:prstGeom>
          <a:noFill/>
          <a:ln w="9525">
            <a:noFill/>
            <a:miter lim="800000"/>
            <a:headEnd/>
            <a:tailEnd/>
          </a:ln>
          <a:effectLst/>
        </p:spPr>
        <p:txBody>
          <a:bodyPr>
            <a:spAutoFit/>
          </a:bodyPr>
          <a:lstStyle/>
          <a:p>
            <a:pPr>
              <a:buFont typeface="Verdana" pitchFamily="34" charset="0"/>
              <a:buChar char="—"/>
            </a:pPr>
            <a:r>
              <a:rPr lang="en-US" sz="1400" dirty="0" smtClean="0"/>
              <a:t>Null </a:t>
            </a:r>
            <a:r>
              <a:rPr lang="en-US" sz="1400" dirty="0"/>
              <a:t>Hypothesis testing – P-values</a:t>
            </a:r>
          </a:p>
          <a:p>
            <a:pPr>
              <a:buFont typeface="Verdana" pitchFamily="34" charset="0"/>
              <a:buChar char="—"/>
            </a:pPr>
            <a:r>
              <a:rPr lang="en-US" sz="1400" dirty="0"/>
              <a:t> Classical or ‘frequentist’ confidence intervals</a:t>
            </a:r>
          </a:p>
          <a:p>
            <a:pPr>
              <a:buFont typeface="Verdana" pitchFamily="34" charset="0"/>
              <a:buChar char="—"/>
            </a:pPr>
            <a:r>
              <a:rPr lang="en-US" sz="1400" dirty="0"/>
              <a:t> Issues that arise in interpretation of fit result</a:t>
            </a:r>
          </a:p>
          <a:p>
            <a:pPr>
              <a:buFont typeface="Verdana" pitchFamily="34" charset="0"/>
              <a:buChar char="—"/>
            </a:pPr>
            <a:r>
              <a:rPr lang="en-US" sz="1400" dirty="0"/>
              <a:t> Bayesian statistics and intervals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 in pictures</a:t>
            </a:r>
            <a:endParaRPr lang="nl-NL" dirty="0"/>
          </a:p>
        </p:txBody>
      </p:sp>
      <p:sp>
        <p:nvSpPr>
          <p:cNvPr id="3" name="Content Placeholder 2"/>
          <p:cNvSpPr>
            <a:spLocks noGrp="1"/>
          </p:cNvSpPr>
          <p:nvPr>
            <p:ph idx="1"/>
          </p:nvPr>
        </p:nvSpPr>
        <p:spPr/>
        <p:txBody>
          <a:bodyPr/>
          <a:lstStyle/>
          <a:p>
            <a:r>
              <a:rPr lang="en-US" dirty="0" smtClean="0"/>
              <a:t>Rev. Thomas </a:t>
            </a:r>
            <a:r>
              <a:rPr lang="en-US" dirty="0" err="1" smtClean="0"/>
              <a:t>Bayes</a:t>
            </a:r>
            <a:endParaRPr lang="nl-NL" dirty="0" smtClean="0"/>
          </a:p>
          <a:p>
            <a:r>
              <a:rPr lang="nl-NL" dirty="0" smtClean="0"/>
              <a:t>1702 – 7 April 1761</a:t>
            </a:r>
          </a:p>
          <a:p>
            <a:r>
              <a:rPr lang="en-US" dirty="0" err="1" smtClean="0"/>
              <a:t>Bayes</a:t>
            </a:r>
            <a:r>
              <a:rPr lang="en-US" dirty="0" smtClean="0"/>
              <a:t> Theorem</a:t>
            </a:r>
            <a:br>
              <a:rPr lang="en-US" dirty="0" smtClean="0"/>
            </a:br>
            <a:r>
              <a:rPr lang="en-US" dirty="0" smtClean="0"/>
              <a:t/>
            </a:r>
            <a:br>
              <a:rPr lang="en-US" dirty="0" smtClean="0"/>
            </a:br>
            <a:r>
              <a:rPr lang="en-US" dirty="0" smtClean="0"/>
              <a:t/>
            </a:r>
            <a:br>
              <a:rPr lang="en-US" dirty="0" smtClean="0"/>
            </a:br>
            <a:endParaRPr lang="nl-NL" dirty="0" smtClean="0"/>
          </a:p>
          <a:p>
            <a:r>
              <a:rPr lang="en-US" i="1" dirty="0" smtClean="0"/>
              <a:t>Essay “Essay Towards Solving a Problem in the Doctrine of Chances”  published in Philosophical Transactions of the Royal Society of London in 1764</a:t>
            </a:r>
            <a:endParaRPr lang="nl-NL"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952500" y="4419600"/>
            <a:ext cx="4000500" cy="2133600"/>
          </a:xfrm>
          <a:prstGeom prst="rect">
            <a:avLst/>
          </a:prstGeom>
          <a:noFill/>
          <a:ln w="9525" cap="flat" cmpd="sng" algn="ctr">
            <a:noFill/>
            <a:prstDash val="solid"/>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6096000" y="245142"/>
            <a:ext cx="2667000" cy="2860007"/>
          </a:xfrm>
          <a:prstGeom prst="rect">
            <a:avLst/>
          </a:prstGeom>
          <a:noFill/>
          <a:ln w="9525">
            <a:noFill/>
            <a:miter lim="800000"/>
            <a:headEnd/>
            <a:tailEnd/>
          </a:ln>
          <a:effectLst/>
        </p:spPr>
      </p:pic>
      <p:sp>
        <p:nvSpPr>
          <p:cNvPr id="7" name="Rectangle 6"/>
          <p:cNvSpPr/>
          <p:nvPr/>
        </p:nvSpPr>
        <p:spPr>
          <a:xfrm>
            <a:off x="1143000" y="2571690"/>
            <a:ext cx="4343400" cy="400110"/>
          </a:xfrm>
          <a:prstGeom prst="rect">
            <a:avLst/>
          </a:prstGeom>
        </p:spPr>
        <p:txBody>
          <a:bodyPr wrap="square">
            <a:spAutoFit/>
          </a:bodyPr>
          <a:lstStyle/>
          <a:p>
            <a:r>
              <a:rPr lang="nl-NL" sz="2000" dirty="0" smtClean="0"/>
              <a:t>P(B|A) = P(A|B) P(B) / P(A).</a:t>
            </a:r>
            <a:endParaRPr lang="nl-NL"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smtClean="0">
                <a:solidFill>
                  <a:schemeClr val="accent2"/>
                </a:solidFill>
                <a:latin typeface="+mj-lt"/>
                <a:ea typeface="+mj-ea"/>
                <a:cs typeface="+mj-cs"/>
              </a:rPr>
              <a:t>Bayes</a:t>
            </a:r>
            <a:r>
              <a:rPr lang="en-US" sz="2000" dirty="0" smtClean="0">
                <a:solidFill>
                  <a:schemeClr val="accent2"/>
                </a:solidFill>
                <a:latin typeface="+mj-lt"/>
                <a:ea typeface="+mj-ea"/>
                <a:cs typeface="+mj-cs"/>
              </a:rPr>
              <a:t>’ Theorem in Pictures</a:t>
            </a:r>
            <a:endParaRPr lang="nl-NL" sz="2000" dirty="0"/>
          </a:p>
        </p:txBody>
      </p:sp>
      <p:sp>
        <p:nvSpPr>
          <p:cNvPr id="4" name="Footer Placeholder 3"/>
          <p:cNvSpPr>
            <a:spLocks noGrp="1"/>
          </p:cNvSpPr>
          <p:nvPr>
            <p:ph type="ftr" sz="quarter" idx="10"/>
          </p:nvPr>
        </p:nvSpPr>
        <p:spPr>
          <a:xfrm>
            <a:off x="685800" y="6324600"/>
            <a:ext cx="7772400" cy="381000"/>
          </a:xfrm>
        </p:spPr>
        <p:txBody>
          <a:bodyPr/>
          <a:lstStyle/>
          <a:p>
            <a:pPr>
              <a:defRPr/>
            </a:pPr>
            <a:r>
              <a:rPr lang="en-US" smtClean="0"/>
              <a:t>Wouter Verkerke, NIKHEF </a:t>
            </a:r>
            <a:endParaRPr lang="en-US"/>
          </a:p>
        </p:txBody>
      </p:sp>
      <p:pic>
        <p:nvPicPr>
          <p:cNvPr id="18434" name="Picture 2"/>
          <p:cNvPicPr>
            <a:picLocks noChangeAspect="1" noChangeArrowheads="1"/>
          </p:cNvPicPr>
          <p:nvPr/>
        </p:nvPicPr>
        <p:blipFill>
          <a:blip r:embed="rId2" cstate="print"/>
          <a:srcRect/>
          <a:stretch>
            <a:fillRect/>
          </a:stretch>
        </p:blipFill>
        <p:spPr bwMode="auto">
          <a:xfrm>
            <a:off x="304800" y="990600"/>
            <a:ext cx="3286125" cy="1752600"/>
          </a:xfrm>
          <a:prstGeom prst="rect">
            <a:avLst/>
          </a:prstGeom>
          <a:noFill/>
          <a:ln w="9525" cap="flat" cmpd="sng" algn="ctr">
            <a:noFill/>
            <a:prstDash val="solid"/>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3981950" y="710468"/>
            <a:ext cx="4476250" cy="3404332"/>
          </a:xfrm>
          <a:prstGeom prst="rect">
            <a:avLst/>
          </a:prstGeom>
          <a:noFill/>
          <a:ln w="9525" cap="flat" cmpd="sng" algn="ctr">
            <a:noFill/>
            <a:prstDash val="solid"/>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838200" y="4038600"/>
            <a:ext cx="7038975" cy="2533650"/>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mj-lt"/>
                <a:ea typeface="+mj-ea"/>
                <a:cs typeface="+mj-cs"/>
              </a:rPr>
              <a:t>What is the “Whole Space”?</a:t>
            </a:r>
            <a:endParaRPr lang="nl-NL"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Note that for probabilities to be well-defined, </a:t>
            </a:r>
            <a:r>
              <a:rPr lang="en-US" dirty="0" smtClean="0">
                <a:solidFill>
                  <a:srgbClr val="FF0000"/>
                </a:solidFill>
                <a:latin typeface="+mn-lt"/>
                <a:ea typeface="+mn-ea"/>
                <a:cs typeface="+mn-cs"/>
              </a:rPr>
              <a:t>the “whole space” needs to be defined</a:t>
            </a:r>
            <a:r>
              <a:rPr lang="en-US" dirty="0" smtClean="0">
                <a:solidFill>
                  <a:schemeClr val="tx1"/>
                </a:solidFill>
                <a:latin typeface="+mn-lt"/>
                <a:ea typeface="+mn-ea"/>
                <a:cs typeface="+mn-cs"/>
              </a:rPr>
              <a:t>, which in practice introduces assumptions and restrictions.</a:t>
            </a:r>
          </a:p>
          <a:p>
            <a:r>
              <a:rPr lang="en-US" dirty="0" smtClean="0">
                <a:solidFill>
                  <a:schemeClr val="tx1"/>
                </a:solidFill>
                <a:latin typeface="+mn-lt"/>
                <a:ea typeface="+mn-ea"/>
                <a:cs typeface="+mn-cs"/>
              </a:rPr>
              <a:t>Thus the “whole space” itself is more properly thought of as a </a:t>
            </a:r>
            <a:r>
              <a:rPr lang="en-US" dirty="0" smtClean="0">
                <a:solidFill>
                  <a:srgbClr val="339933"/>
                </a:solidFill>
                <a:latin typeface="+mn-lt"/>
                <a:ea typeface="+mn-ea"/>
                <a:cs typeface="+mn-cs"/>
              </a:rPr>
              <a:t>conditional space, conditional on the assumptions going into the model</a:t>
            </a:r>
            <a:r>
              <a:rPr lang="en-US" dirty="0" smtClean="0">
                <a:solidFill>
                  <a:schemeClr val="tx1"/>
                </a:solidFill>
                <a:latin typeface="+mn-lt"/>
                <a:ea typeface="+mn-ea"/>
                <a:cs typeface="+mn-cs"/>
              </a:rPr>
              <a:t> (Poisson process, whether or not total number of events was fixed, etc.).</a:t>
            </a:r>
          </a:p>
          <a:p>
            <a:r>
              <a:rPr lang="en-US" dirty="0" smtClean="0">
                <a:solidFill>
                  <a:schemeClr val="tx1"/>
                </a:solidFill>
                <a:latin typeface="+mn-lt"/>
                <a:ea typeface="+mn-ea"/>
                <a:cs typeface="+mn-cs"/>
              </a:rPr>
              <a:t>Furthermore, it is widely accepted that restricting the “whole space” to a relevant subspace can sometimes improve the quality of statistical inference –see the discussion of “Conditioning” in later slides.</a:t>
            </a:r>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mj-lt"/>
                <a:ea typeface="+mj-ea"/>
                <a:cs typeface="+mj-cs"/>
              </a:rPr>
              <a:t>Example of </a:t>
            </a:r>
            <a:r>
              <a:rPr lang="en-US" dirty="0" err="1" smtClean="0">
                <a:solidFill>
                  <a:schemeClr val="accent2"/>
                </a:solidFill>
                <a:latin typeface="+mj-lt"/>
                <a:ea typeface="+mj-ea"/>
                <a:cs typeface="+mj-cs"/>
              </a:rPr>
              <a:t>Bayes</a:t>
            </a:r>
            <a:r>
              <a:rPr lang="en-US" dirty="0" smtClean="0">
                <a:solidFill>
                  <a:schemeClr val="accent2"/>
                </a:solidFill>
                <a:latin typeface="+mj-lt"/>
                <a:ea typeface="+mj-ea"/>
                <a:cs typeface="+mj-cs"/>
              </a:rPr>
              <a:t>’ Theorem Using Frequentist P</a:t>
            </a:r>
            <a:endParaRPr lang="nl-NL"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A b-tagging method is developed and one measures:</a:t>
            </a:r>
          </a:p>
          <a:p>
            <a:pPr lvl="1"/>
            <a:r>
              <a:rPr lang="en-US" dirty="0" smtClean="0">
                <a:solidFill>
                  <a:srgbClr val="FF0000"/>
                </a:solidFill>
                <a:latin typeface="+mn-lt"/>
                <a:ea typeface="+mn-ea"/>
                <a:cs typeface="+mn-cs"/>
              </a:rPr>
              <a:t>P(</a:t>
            </a:r>
            <a:r>
              <a:rPr lang="en-US" dirty="0" err="1" smtClean="0">
                <a:solidFill>
                  <a:srgbClr val="FF0000"/>
                </a:solidFill>
                <a:latin typeface="+mn-lt"/>
                <a:ea typeface="+mn-ea"/>
                <a:cs typeface="+mn-cs"/>
              </a:rPr>
              <a:t>btag</a:t>
            </a:r>
            <a:r>
              <a:rPr lang="en-US" dirty="0" smtClean="0">
                <a:solidFill>
                  <a:srgbClr val="FF0000"/>
                </a:solidFill>
                <a:latin typeface="+mn-lt"/>
                <a:ea typeface="+mn-ea"/>
                <a:cs typeface="+mn-cs"/>
              </a:rPr>
              <a:t>| b-jet), 		i.e., efficiency for tagging </a:t>
            </a:r>
            <a:r>
              <a:rPr lang="en-US" dirty="0" err="1" smtClean="0">
                <a:solidFill>
                  <a:srgbClr val="FF0000"/>
                </a:solidFill>
                <a:latin typeface="+mn-lt"/>
                <a:ea typeface="+mn-ea"/>
                <a:cs typeface="+mn-cs"/>
              </a:rPr>
              <a:t>b’s</a:t>
            </a:r>
            <a:endParaRPr lang="en-US" dirty="0" smtClean="0">
              <a:solidFill>
                <a:srgbClr val="FF0000"/>
              </a:solidFill>
              <a:latin typeface="+mn-lt"/>
              <a:ea typeface="+mn-ea"/>
              <a:cs typeface="+mn-cs"/>
            </a:endParaRPr>
          </a:p>
          <a:p>
            <a:pPr lvl="1"/>
            <a:r>
              <a:rPr lang="en-US" dirty="0" smtClean="0">
                <a:solidFill>
                  <a:srgbClr val="FF0000"/>
                </a:solidFill>
                <a:latin typeface="+mn-lt"/>
                <a:ea typeface="+mn-ea"/>
                <a:cs typeface="+mn-cs"/>
              </a:rPr>
              <a:t>P(</a:t>
            </a:r>
            <a:r>
              <a:rPr lang="en-US" dirty="0" err="1" smtClean="0">
                <a:solidFill>
                  <a:srgbClr val="FF0000"/>
                </a:solidFill>
                <a:latin typeface="+mn-lt"/>
                <a:ea typeface="+mn-ea"/>
                <a:cs typeface="+mn-cs"/>
              </a:rPr>
              <a:t>btag</a:t>
            </a:r>
            <a:r>
              <a:rPr lang="en-US" dirty="0" smtClean="0">
                <a:solidFill>
                  <a:srgbClr val="FF0000"/>
                </a:solidFill>
                <a:latin typeface="+mn-lt"/>
                <a:ea typeface="+mn-ea"/>
                <a:cs typeface="+mn-cs"/>
              </a:rPr>
              <a:t>| not a b-jet), 	i.e., efficiency for background</a:t>
            </a:r>
          </a:p>
          <a:p>
            <a:pPr lvl="1"/>
            <a:r>
              <a:rPr lang="nl-NL" dirty="0" smtClean="0">
                <a:solidFill>
                  <a:schemeClr val="accent2"/>
                </a:solidFill>
                <a:latin typeface="+mn-lt"/>
                <a:ea typeface="+mn-ea"/>
                <a:cs typeface="+mn-cs"/>
              </a:rPr>
              <a:t>P(</a:t>
            </a:r>
            <a:r>
              <a:rPr lang="nl-NL" dirty="0" err="1" smtClean="0">
                <a:solidFill>
                  <a:schemeClr val="accent2"/>
                </a:solidFill>
                <a:latin typeface="+mn-lt"/>
                <a:ea typeface="+mn-ea"/>
                <a:cs typeface="+mn-cs"/>
              </a:rPr>
              <a:t>no</a:t>
            </a:r>
            <a:r>
              <a:rPr lang="nl-NL" dirty="0" smtClean="0">
                <a:solidFill>
                  <a:schemeClr val="accent2"/>
                </a:solidFill>
                <a:latin typeface="+mn-lt"/>
                <a:ea typeface="+mn-ea"/>
                <a:cs typeface="+mn-cs"/>
              </a:rPr>
              <a:t> </a:t>
            </a:r>
            <a:r>
              <a:rPr lang="nl-NL" dirty="0" err="1" smtClean="0">
                <a:solidFill>
                  <a:schemeClr val="accent2"/>
                </a:solidFill>
                <a:latin typeface="+mn-lt"/>
                <a:ea typeface="+mn-ea"/>
                <a:cs typeface="+mn-cs"/>
              </a:rPr>
              <a:t>btag</a:t>
            </a:r>
            <a:r>
              <a:rPr lang="nl-NL" dirty="0" smtClean="0">
                <a:solidFill>
                  <a:schemeClr val="accent2"/>
                </a:solidFill>
                <a:latin typeface="+mn-lt"/>
                <a:ea typeface="+mn-ea"/>
                <a:cs typeface="+mn-cs"/>
              </a:rPr>
              <a:t>| </a:t>
            </a:r>
            <a:r>
              <a:rPr lang="nl-NL" dirty="0" err="1" smtClean="0">
                <a:solidFill>
                  <a:schemeClr val="accent2"/>
                </a:solidFill>
                <a:latin typeface="+mn-lt"/>
                <a:ea typeface="+mn-ea"/>
                <a:cs typeface="+mn-cs"/>
              </a:rPr>
              <a:t>b-jet</a:t>
            </a:r>
            <a:r>
              <a:rPr lang="nl-NL" dirty="0" smtClean="0">
                <a:solidFill>
                  <a:schemeClr val="accent2"/>
                </a:solidFill>
                <a:latin typeface="+mn-lt"/>
                <a:ea typeface="+mn-ea"/>
                <a:cs typeface="+mn-cs"/>
              </a:rPr>
              <a:t>) 		= 1 -P(</a:t>
            </a:r>
            <a:r>
              <a:rPr lang="nl-NL" dirty="0" err="1" smtClean="0">
                <a:solidFill>
                  <a:schemeClr val="accent2"/>
                </a:solidFill>
                <a:latin typeface="+mn-lt"/>
                <a:ea typeface="+mn-ea"/>
                <a:cs typeface="+mn-cs"/>
              </a:rPr>
              <a:t>btag</a:t>
            </a:r>
            <a:r>
              <a:rPr lang="nl-NL" dirty="0" smtClean="0">
                <a:solidFill>
                  <a:schemeClr val="accent2"/>
                </a:solidFill>
                <a:latin typeface="+mn-lt"/>
                <a:ea typeface="+mn-ea"/>
                <a:cs typeface="+mn-cs"/>
              </a:rPr>
              <a:t>| </a:t>
            </a:r>
            <a:r>
              <a:rPr lang="nl-NL" dirty="0" err="1" smtClean="0">
                <a:solidFill>
                  <a:schemeClr val="accent2"/>
                </a:solidFill>
                <a:latin typeface="+mn-lt"/>
                <a:ea typeface="+mn-ea"/>
                <a:cs typeface="+mn-cs"/>
              </a:rPr>
              <a:t>b-jet</a:t>
            </a:r>
            <a:r>
              <a:rPr lang="nl-NL" dirty="0" smtClean="0">
                <a:solidFill>
                  <a:schemeClr val="accent2"/>
                </a:solidFill>
                <a:latin typeface="+mn-lt"/>
                <a:ea typeface="+mn-ea"/>
                <a:cs typeface="+mn-cs"/>
              </a:rPr>
              <a:t>), </a:t>
            </a:r>
          </a:p>
          <a:p>
            <a:pPr lvl="1"/>
            <a:r>
              <a:rPr lang="en-US" dirty="0" smtClean="0">
                <a:solidFill>
                  <a:schemeClr val="accent2"/>
                </a:solidFill>
                <a:latin typeface="+mn-lt"/>
                <a:ea typeface="+mn-ea"/>
                <a:cs typeface="+mn-cs"/>
              </a:rPr>
              <a:t>P(no </a:t>
            </a:r>
            <a:r>
              <a:rPr lang="en-US" dirty="0" err="1" smtClean="0">
                <a:solidFill>
                  <a:schemeClr val="accent2"/>
                </a:solidFill>
                <a:latin typeface="+mn-lt"/>
                <a:ea typeface="+mn-ea"/>
                <a:cs typeface="+mn-cs"/>
              </a:rPr>
              <a:t>btag</a:t>
            </a:r>
            <a:r>
              <a:rPr lang="en-US" dirty="0" smtClean="0">
                <a:solidFill>
                  <a:schemeClr val="accent2"/>
                </a:solidFill>
                <a:latin typeface="+mn-lt"/>
                <a:ea typeface="+mn-ea"/>
                <a:cs typeface="+mn-cs"/>
              </a:rPr>
              <a:t>| not a b-jet) 	= 1 -P(</a:t>
            </a:r>
            <a:r>
              <a:rPr lang="en-US" dirty="0" err="1" smtClean="0">
                <a:solidFill>
                  <a:schemeClr val="accent2"/>
                </a:solidFill>
                <a:latin typeface="+mn-lt"/>
                <a:ea typeface="+mn-ea"/>
                <a:cs typeface="+mn-cs"/>
              </a:rPr>
              <a:t>btag</a:t>
            </a:r>
            <a:r>
              <a:rPr lang="en-US" dirty="0" smtClean="0">
                <a:solidFill>
                  <a:schemeClr val="accent2"/>
                </a:solidFill>
                <a:latin typeface="+mn-lt"/>
                <a:ea typeface="+mn-ea"/>
                <a:cs typeface="+mn-cs"/>
              </a:rPr>
              <a:t>| not a b-jet)</a:t>
            </a:r>
          </a:p>
          <a:p>
            <a:r>
              <a:rPr lang="en-US" dirty="0" smtClean="0">
                <a:solidFill>
                  <a:srgbClr val="00B050"/>
                </a:solidFill>
                <a:latin typeface="+mn-lt"/>
                <a:ea typeface="+mn-ea"/>
                <a:cs typeface="+mn-cs"/>
              </a:rPr>
              <a:t>Question</a:t>
            </a:r>
            <a:r>
              <a:rPr lang="en-US" dirty="0" smtClean="0">
                <a:solidFill>
                  <a:schemeClr val="tx1"/>
                </a:solidFill>
                <a:latin typeface="+mn-lt"/>
                <a:ea typeface="+mn-ea"/>
                <a:cs typeface="+mn-cs"/>
              </a:rPr>
              <a:t>: Given a selection of jets tagged as b-jets, what fraction of them is b-jets? </a:t>
            </a:r>
            <a:br>
              <a:rPr lang="en-US" dirty="0" smtClean="0">
                <a:solidFill>
                  <a:schemeClr val="tx1"/>
                </a:solidFill>
                <a:latin typeface="+mn-lt"/>
                <a:ea typeface="+mn-ea"/>
                <a:cs typeface="+mn-cs"/>
              </a:rPr>
            </a:br>
            <a:r>
              <a:rPr lang="en-US" dirty="0" smtClean="0">
                <a:solidFill>
                  <a:schemeClr val="tx1"/>
                </a:solidFill>
                <a:latin typeface="+mn-lt"/>
                <a:ea typeface="+mn-ea"/>
                <a:cs typeface="+mn-cs"/>
              </a:rPr>
              <a:t>I.e., what is P(b-jet | </a:t>
            </a:r>
            <a:r>
              <a:rPr lang="en-US" dirty="0" err="1" smtClean="0">
                <a:solidFill>
                  <a:schemeClr val="tx1"/>
                </a:solidFill>
                <a:latin typeface="+mn-lt"/>
                <a:ea typeface="+mn-ea"/>
                <a:cs typeface="+mn-cs"/>
              </a:rPr>
              <a:t>btag</a:t>
            </a:r>
            <a:r>
              <a:rPr lang="en-US" dirty="0" smtClean="0">
                <a:solidFill>
                  <a:schemeClr val="tx1"/>
                </a:solidFill>
                <a:latin typeface="+mn-lt"/>
                <a:ea typeface="+mn-ea"/>
                <a:cs typeface="+mn-cs"/>
              </a:rPr>
              <a:t>) ?</a:t>
            </a:r>
            <a:r>
              <a:rPr lang="en-US" b="1" dirty="0" smtClean="0">
                <a:solidFill>
                  <a:schemeClr val="tx1"/>
                </a:solidFill>
                <a:latin typeface="+mn-lt"/>
                <a:ea typeface="+mn-ea"/>
                <a:cs typeface="+mn-cs"/>
              </a:rPr>
              <a:t> </a:t>
            </a:r>
          </a:p>
          <a:p>
            <a:r>
              <a:rPr lang="en-US" dirty="0" smtClean="0">
                <a:solidFill>
                  <a:srgbClr val="00B050"/>
                </a:solidFill>
                <a:latin typeface="+mn-lt"/>
                <a:ea typeface="+mn-ea"/>
                <a:cs typeface="+mn-cs"/>
              </a:rPr>
              <a:t>Answer</a:t>
            </a:r>
            <a:r>
              <a:rPr lang="en-US" dirty="0" smtClean="0">
                <a:solidFill>
                  <a:schemeClr val="tx1"/>
                </a:solidFill>
                <a:latin typeface="+mn-lt"/>
                <a:ea typeface="+mn-ea"/>
                <a:cs typeface="+mn-cs"/>
              </a:rPr>
              <a:t>: </a:t>
            </a:r>
            <a:r>
              <a:rPr lang="en-US" i="1" dirty="0" smtClean="0">
                <a:solidFill>
                  <a:schemeClr val="tx1"/>
                </a:solidFill>
                <a:latin typeface="+mn-lt"/>
                <a:ea typeface="+mn-ea"/>
                <a:cs typeface="+mn-cs"/>
              </a:rPr>
              <a:t>Cannot be determined from the given information!</a:t>
            </a:r>
          </a:p>
          <a:p>
            <a:pPr lvl="1"/>
            <a:r>
              <a:rPr lang="en-US" dirty="0" smtClean="0">
                <a:solidFill>
                  <a:schemeClr val="tx1"/>
                </a:solidFill>
                <a:latin typeface="+mn-lt"/>
                <a:ea typeface="+mn-ea"/>
                <a:cs typeface="+mn-cs"/>
              </a:rPr>
              <a:t>Need </a:t>
            </a:r>
            <a:r>
              <a:rPr lang="en-US" dirty="0" smtClean="0">
                <a:ea typeface="+mn-ea"/>
                <a:cs typeface="+mn-cs"/>
              </a:rPr>
              <a:t>also</a:t>
            </a:r>
            <a:r>
              <a:rPr lang="en-US" dirty="0" smtClean="0">
                <a:solidFill>
                  <a:schemeClr val="tx1"/>
                </a:solidFill>
                <a:latin typeface="+mn-lt"/>
                <a:ea typeface="+mn-ea"/>
                <a:cs typeface="+mn-cs"/>
              </a:rPr>
              <a:t>: P(b-jet), the true fraction of </a:t>
            </a:r>
            <a:r>
              <a:rPr lang="en-US" i="1" dirty="0" smtClean="0">
                <a:solidFill>
                  <a:schemeClr val="tx1"/>
                </a:solidFill>
                <a:latin typeface="+mn-lt"/>
                <a:ea typeface="+mn-ea"/>
                <a:cs typeface="+mn-cs"/>
              </a:rPr>
              <a:t>all jets that are b-jets. </a:t>
            </a:r>
            <a:r>
              <a:rPr lang="en-US" dirty="0" smtClean="0">
                <a:solidFill>
                  <a:schemeClr val="tx1"/>
                </a:solidFill>
                <a:latin typeface="+mn-lt"/>
                <a:ea typeface="+mn-ea"/>
                <a:cs typeface="+mn-cs"/>
              </a:rPr>
              <a:t>Then </a:t>
            </a:r>
            <a:r>
              <a:rPr lang="en-US" dirty="0" err="1" smtClean="0">
                <a:solidFill>
                  <a:schemeClr val="tx1"/>
                </a:solidFill>
                <a:latin typeface="+mn-lt"/>
                <a:ea typeface="+mn-ea"/>
                <a:cs typeface="+mn-cs"/>
              </a:rPr>
              <a:t>Bayes</a:t>
            </a:r>
            <a:r>
              <a:rPr lang="en-US" dirty="0" smtClean="0">
                <a:solidFill>
                  <a:schemeClr val="tx1"/>
                </a:solidFill>
                <a:latin typeface="+mn-lt"/>
                <a:ea typeface="+mn-ea"/>
                <a:cs typeface="+mn-cs"/>
              </a:rPr>
              <a:t>’ Theorem inverts the conditionality:</a:t>
            </a:r>
            <a:br>
              <a:rPr lang="en-US" dirty="0" smtClean="0">
                <a:solidFill>
                  <a:schemeClr val="tx1"/>
                </a:solidFill>
                <a:latin typeface="+mn-lt"/>
                <a:ea typeface="+mn-ea"/>
                <a:cs typeface="+mn-cs"/>
              </a:rPr>
            </a:br>
            <a:r>
              <a:rPr lang="en-US" dirty="0" smtClean="0">
                <a:solidFill>
                  <a:schemeClr val="tx1"/>
                </a:solidFill>
                <a:latin typeface="+mn-lt"/>
                <a:ea typeface="+mn-ea"/>
                <a:cs typeface="+mn-cs"/>
              </a:rPr>
              <a:t/>
            </a:r>
            <a:br>
              <a:rPr lang="en-US" dirty="0" smtClean="0">
                <a:solidFill>
                  <a:schemeClr val="tx1"/>
                </a:solidFill>
                <a:latin typeface="+mn-lt"/>
                <a:ea typeface="+mn-ea"/>
                <a:cs typeface="+mn-cs"/>
              </a:rPr>
            </a:br>
            <a:r>
              <a:rPr lang="nl-NL" dirty="0" smtClean="0">
                <a:solidFill>
                  <a:schemeClr val="tx1"/>
                </a:solidFill>
                <a:latin typeface="+mn-lt"/>
                <a:ea typeface="+mn-ea"/>
                <a:cs typeface="+mn-cs"/>
              </a:rPr>
              <a:t>P(</a:t>
            </a:r>
            <a:r>
              <a:rPr lang="nl-NL" dirty="0" err="1" smtClean="0">
                <a:solidFill>
                  <a:schemeClr val="tx1"/>
                </a:solidFill>
                <a:latin typeface="+mn-lt"/>
                <a:ea typeface="+mn-ea"/>
                <a:cs typeface="+mn-cs"/>
              </a:rPr>
              <a:t>b-jet</a:t>
            </a:r>
            <a:r>
              <a:rPr lang="nl-NL" dirty="0" smtClean="0">
                <a:solidFill>
                  <a:schemeClr val="tx1"/>
                </a:solidFill>
                <a:latin typeface="+mn-lt"/>
                <a:ea typeface="+mn-ea"/>
                <a:cs typeface="+mn-cs"/>
              </a:rPr>
              <a:t> | </a:t>
            </a:r>
            <a:r>
              <a:rPr lang="nl-NL" dirty="0" err="1" smtClean="0">
                <a:solidFill>
                  <a:schemeClr val="tx1"/>
                </a:solidFill>
                <a:latin typeface="+mn-lt"/>
                <a:ea typeface="+mn-ea"/>
                <a:cs typeface="+mn-cs"/>
              </a:rPr>
              <a:t>btag</a:t>
            </a:r>
            <a:r>
              <a:rPr lang="nl-NL" dirty="0" smtClean="0">
                <a:solidFill>
                  <a:schemeClr val="tx1"/>
                </a:solidFill>
                <a:latin typeface="+mn-lt"/>
                <a:ea typeface="+mn-ea"/>
                <a:cs typeface="+mn-cs"/>
              </a:rPr>
              <a:t>) ∝ P(</a:t>
            </a:r>
            <a:r>
              <a:rPr lang="nl-NL" dirty="0" err="1" smtClean="0">
                <a:solidFill>
                  <a:schemeClr val="tx1"/>
                </a:solidFill>
                <a:latin typeface="+mn-lt"/>
                <a:ea typeface="+mn-ea"/>
                <a:cs typeface="+mn-cs"/>
              </a:rPr>
              <a:t>btag</a:t>
            </a:r>
            <a:r>
              <a:rPr lang="nl-NL" dirty="0" smtClean="0">
                <a:solidFill>
                  <a:schemeClr val="tx1"/>
                </a:solidFill>
                <a:latin typeface="+mn-lt"/>
                <a:ea typeface="+mn-ea"/>
                <a:cs typeface="+mn-cs"/>
              </a:rPr>
              <a:t>|</a:t>
            </a:r>
            <a:r>
              <a:rPr lang="nl-NL" dirty="0" err="1" smtClean="0">
                <a:solidFill>
                  <a:schemeClr val="tx1"/>
                </a:solidFill>
                <a:latin typeface="+mn-lt"/>
                <a:ea typeface="+mn-ea"/>
                <a:cs typeface="+mn-cs"/>
              </a:rPr>
              <a:t>b-jet</a:t>
            </a:r>
            <a:r>
              <a:rPr lang="nl-NL" dirty="0" smtClean="0">
                <a:solidFill>
                  <a:schemeClr val="tx1"/>
                </a:solidFill>
                <a:latin typeface="+mn-lt"/>
                <a:ea typeface="+mn-ea"/>
                <a:cs typeface="+mn-cs"/>
              </a:rPr>
              <a:t>) P(</a:t>
            </a:r>
            <a:r>
              <a:rPr lang="nl-NL" dirty="0" err="1" smtClean="0">
                <a:solidFill>
                  <a:schemeClr val="tx1"/>
                </a:solidFill>
                <a:latin typeface="+mn-lt"/>
                <a:ea typeface="+mn-ea"/>
                <a:cs typeface="+mn-cs"/>
              </a:rPr>
              <a:t>b-jet</a:t>
            </a:r>
            <a:r>
              <a:rPr lang="nl-NL" dirty="0" smtClean="0">
                <a:solidFill>
                  <a:schemeClr val="tx1"/>
                </a:solidFill>
                <a:latin typeface="+mn-lt"/>
                <a:ea typeface="+mn-ea"/>
                <a:cs typeface="+mn-cs"/>
              </a:rPr>
              <a:t>)</a:t>
            </a:r>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mj-lt"/>
                <a:ea typeface="+mj-ea"/>
                <a:cs typeface="+mj-cs"/>
              </a:rPr>
              <a:t>Example of </a:t>
            </a:r>
            <a:r>
              <a:rPr lang="en-US" dirty="0" err="1" smtClean="0">
                <a:solidFill>
                  <a:schemeClr val="accent2"/>
                </a:solidFill>
                <a:latin typeface="+mj-lt"/>
                <a:ea typeface="+mj-ea"/>
                <a:cs typeface="+mj-cs"/>
              </a:rPr>
              <a:t>Bayes</a:t>
            </a:r>
            <a:r>
              <a:rPr lang="en-US" dirty="0" smtClean="0">
                <a:solidFill>
                  <a:schemeClr val="accent2"/>
                </a:solidFill>
                <a:latin typeface="+mj-lt"/>
                <a:ea typeface="+mj-ea"/>
                <a:cs typeface="+mj-cs"/>
              </a:rPr>
              <a:t>’ Theorem Using Bayesian P</a:t>
            </a:r>
            <a:endParaRPr lang="nl-NL"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In a background-free experiment, a theorist uses a “model” to predict a signal with Poisson mean of 3 events. From Poisson formula we know</a:t>
            </a:r>
          </a:p>
          <a:p>
            <a:pPr lvl="1"/>
            <a:r>
              <a:rPr lang="it-IT" dirty="0" smtClean="0">
                <a:solidFill>
                  <a:srgbClr val="FF0000"/>
                </a:solidFill>
                <a:latin typeface="+mn-lt"/>
                <a:ea typeface="+mn-ea"/>
                <a:cs typeface="+mn-cs"/>
              </a:rPr>
              <a:t>P(0 events | model true) = 3</a:t>
            </a:r>
            <a:r>
              <a:rPr lang="it-IT" baseline="30000" dirty="0" smtClean="0">
                <a:solidFill>
                  <a:srgbClr val="FF0000"/>
                </a:solidFill>
                <a:latin typeface="+mn-lt"/>
                <a:ea typeface="+mn-ea"/>
                <a:cs typeface="+mn-cs"/>
              </a:rPr>
              <a:t>0</a:t>
            </a:r>
            <a:r>
              <a:rPr lang="it-IT" dirty="0" smtClean="0">
                <a:solidFill>
                  <a:srgbClr val="FF0000"/>
                </a:solidFill>
                <a:latin typeface="+mn-lt"/>
                <a:ea typeface="+mn-ea"/>
                <a:cs typeface="+mn-cs"/>
              </a:rPr>
              <a:t>e</a:t>
            </a:r>
            <a:r>
              <a:rPr lang="it-IT" baseline="30000" dirty="0" smtClean="0">
                <a:solidFill>
                  <a:srgbClr val="FF0000"/>
                </a:solidFill>
                <a:latin typeface="+mn-lt"/>
                <a:ea typeface="+mn-ea"/>
                <a:cs typeface="+mn-cs"/>
              </a:rPr>
              <a:t>-3</a:t>
            </a:r>
            <a:r>
              <a:rPr lang="it-IT" dirty="0" smtClean="0">
                <a:solidFill>
                  <a:srgbClr val="FF0000"/>
                </a:solidFill>
                <a:latin typeface="+mn-lt"/>
                <a:ea typeface="+mn-ea"/>
                <a:cs typeface="+mn-cs"/>
              </a:rPr>
              <a:t>/0! = 0.05</a:t>
            </a:r>
          </a:p>
          <a:p>
            <a:pPr lvl="1"/>
            <a:r>
              <a:rPr lang="nl-NL" dirty="0" smtClean="0">
                <a:solidFill>
                  <a:srgbClr val="FF0000"/>
                </a:solidFill>
                <a:latin typeface="+mn-lt"/>
                <a:ea typeface="+mn-ea"/>
                <a:cs typeface="+mn-cs"/>
              </a:rPr>
              <a:t>P(0 </a:t>
            </a:r>
            <a:r>
              <a:rPr lang="nl-NL" dirty="0" err="1" smtClean="0">
                <a:solidFill>
                  <a:srgbClr val="FF0000"/>
                </a:solidFill>
                <a:latin typeface="+mn-lt"/>
                <a:ea typeface="+mn-ea"/>
                <a:cs typeface="+mn-cs"/>
              </a:rPr>
              <a:t>events</a:t>
            </a:r>
            <a:r>
              <a:rPr lang="nl-NL" dirty="0" smtClean="0">
                <a:solidFill>
                  <a:srgbClr val="FF0000"/>
                </a:solidFill>
                <a:latin typeface="+mn-lt"/>
                <a:ea typeface="+mn-ea"/>
                <a:cs typeface="+mn-cs"/>
              </a:rPr>
              <a:t> | model </a:t>
            </a:r>
            <a:r>
              <a:rPr lang="nl-NL" dirty="0" err="1" smtClean="0">
                <a:solidFill>
                  <a:srgbClr val="FF0000"/>
                </a:solidFill>
                <a:latin typeface="+mn-lt"/>
                <a:ea typeface="+mn-ea"/>
                <a:cs typeface="+mn-cs"/>
              </a:rPr>
              <a:t>false</a:t>
            </a:r>
            <a:r>
              <a:rPr lang="nl-NL" dirty="0" smtClean="0">
                <a:solidFill>
                  <a:srgbClr val="FF0000"/>
                </a:solidFill>
                <a:latin typeface="+mn-lt"/>
                <a:ea typeface="+mn-ea"/>
                <a:cs typeface="+mn-cs"/>
              </a:rPr>
              <a:t>) = 1.0</a:t>
            </a:r>
          </a:p>
          <a:p>
            <a:pPr lvl="1"/>
            <a:r>
              <a:rPr lang="nl-NL" dirty="0" smtClean="0">
                <a:solidFill>
                  <a:schemeClr val="accent2"/>
                </a:solidFill>
              </a:rPr>
              <a:t>P(&gt;0 </a:t>
            </a:r>
            <a:r>
              <a:rPr lang="nl-NL" dirty="0" err="1" smtClean="0">
                <a:solidFill>
                  <a:schemeClr val="accent2"/>
                </a:solidFill>
              </a:rPr>
              <a:t>events</a:t>
            </a:r>
            <a:r>
              <a:rPr lang="nl-NL" dirty="0" smtClean="0">
                <a:solidFill>
                  <a:schemeClr val="accent2"/>
                </a:solidFill>
              </a:rPr>
              <a:t> | model </a:t>
            </a:r>
            <a:r>
              <a:rPr lang="nl-NL" dirty="0" err="1" smtClean="0">
                <a:solidFill>
                  <a:schemeClr val="accent2"/>
                </a:solidFill>
              </a:rPr>
              <a:t>true</a:t>
            </a:r>
            <a:r>
              <a:rPr lang="nl-NL" dirty="0" smtClean="0">
                <a:solidFill>
                  <a:schemeClr val="accent2"/>
                </a:solidFill>
              </a:rPr>
              <a:t>) = 0.95</a:t>
            </a:r>
          </a:p>
          <a:p>
            <a:pPr lvl="1"/>
            <a:r>
              <a:rPr lang="nl-NL" dirty="0" smtClean="0">
                <a:solidFill>
                  <a:schemeClr val="accent2"/>
                </a:solidFill>
                <a:latin typeface="+mn-lt"/>
                <a:ea typeface="+mn-ea"/>
                <a:cs typeface="+mn-cs"/>
              </a:rPr>
              <a:t>P(&gt;0 </a:t>
            </a:r>
            <a:r>
              <a:rPr lang="nl-NL" dirty="0" err="1" smtClean="0">
                <a:solidFill>
                  <a:schemeClr val="accent2"/>
                </a:solidFill>
                <a:latin typeface="+mn-lt"/>
                <a:ea typeface="+mn-ea"/>
                <a:cs typeface="+mn-cs"/>
              </a:rPr>
              <a:t>events</a:t>
            </a:r>
            <a:r>
              <a:rPr lang="nl-NL" dirty="0" smtClean="0">
                <a:solidFill>
                  <a:schemeClr val="accent2"/>
                </a:solidFill>
                <a:latin typeface="+mn-lt"/>
                <a:ea typeface="+mn-ea"/>
                <a:cs typeface="+mn-cs"/>
              </a:rPr>
              <a:t> | model </a:t>
            </a:r>
            <a:r>
              <a:rPr lang="nl-NL" dirty="0" err="1" smtClean="0">
                <a:solidFill>
                  <a:schemeClr val="accent2"/>
                </a:solidFill>
                <a:latin typeface="+mn-lt"/>
                <a:ea typeface="+mn-ea"/>
                <a:cs typeface="+mn-cs"/>
              </a:rPr>
              <a:t>false</a:t>
            </a:r>
            <a:r>
              <a:rPr lang="nl-NL" dirty="0" smtClean="0">
                <a:solidFill>
                  <a:schemeClr val="accent2"/>
                </a:solidFill>
                <a:latin typeface="+mn-lt"/>
                <a:ea typeface="+mn-ea"/>
                <a:cs typeface="+mn-cs"/>
              </a:rPr>
              <a:t>) = 0.0</a:t>
            </a:r>
          </a:p>
          <a:p>
            <a:r>
              <a:rPr lang="en-US" dirty="0" smtClean="0">
                <a:solidFill>
                  <a:schemeClr val="tx1"/>
                </a:solidFill>
                <a:latin typeface="+mn-lt"/>
                <a:ea typeface="+mn-ea"/>
                <a:cs typeface="+mn-cs"/>
              </a:rPr>
              <a:t>The experiment is performed and zero events are observed.</a:t>
            </a:r>
          </a:p>
          <a:p>
            <a:r>
              <a:rPr lang="en-US" dirty="0" smtClean="0">
                <a:solidFill>
                  <a:srgbClr val="00B050"/>
                </a:solidFill>
                <a:latin typeface="+mn-lt"/>
                <a:ea typeface="+mn-ea"/>
                <a:cs typeface="+mn-cs"/>
              </a:rPr>
              <a:t>Question</a:t>
            </a:r>
            <a:r>
              <a:rPr lang="en-US" dirty="0" smtClean="0">
                <a:solidFill>
                  <a:schemeClr val="tx1"/>
                </a:solidFill>
                <a:latin typeface="+mn-lt"/>
                <a:ea typeface="+mn-ea"/>
                <a:cs typeface="+mn-cs"/>
              </a:rPr>
              <a:t>: Given the result of the </a:t>
            </a:r>
            <a:r>
              <a:rPr lang="en-US" dirty="0" err="1" smtClean="0">
                <a:solidFill>
                  <a:schemeClr val="tx1"/>
                </a:solidFill>
                <a:latin typeface="+mn-lt"/>
                <a:ea typeface="+mn-ea"/>
                <a:cs typeface="+mn-cs"/>
              </a:rPr>
              <a:t>expt</a:t>
            </a:r>
            <a:r>
              <a:rPr lang="en-US" dirty="0" smtClean="0">
                <a:solidFill>
                  <a:schemeClr val="tx1"/>
                </a:solidFill>
                <a:latin typeface="+mn-lt"/>
                <a:ea typeface="+mn-ea"/>
                <a:cs typeface="+mn-cs"/>
              </a:rPr>
              <a:t>, what is the probability that the model is true? </a:t>
            </a:r>
            <a:br>
              <a:rPr lang="en-US" dirty="0" smtClean="0">
                <a:solidFill>
                  <a:schemeClr val="tx1"/>
                </a:solidFill>
                <a:latin typeface="+mn-lt"/>
                <a:ea typeface="+mn-ea"/>
                <a:cs typeface="+mn-cs"/>
              </a:rPr>
            </a:br>
            <a:r>
              <a:rPr lang="en-US" dirty="0" smtClean="0">
                <a:solidFill>
                  <a:schemeClr val="tx1"/>
                </a:solidFill>
                <a:latin typeface="+mn-lt"/>
                <a:ea typeface="+mn-ea"/>
                <a:cs typeface="+mn-cs"/>
              </a:rPr>
              <a:t/>
            </a:r>
            <a:br>
              <a:rPr lang="en-US" dirty="0" smtClean="0">
                <a:solidFill>
                  <a:schemeClr val="tx1"/>
                </a:solidFill>
                <a:latin typeface="+mn-lt"/>
                <a:ea typeface="+mn-ea"/>
                <a:cs typeface="+mn-cs"/>
              </a:rPr>
            </a:br>
            <a:r>
              <a:rPr lang="en-US" dirty="0" smtClean="0">
                <a:solidFill>
                  <a:schemeClr val="tx1"/>
                </a:solidFill>
                <a:latin typeface="+mn-lt"/>
                <a:ea typeface="+mn-ea"/>
                <a:cs typeface="+mn-cs"/>
              </a:rPr>
              <a:t>I.e., What is P(model true | 0 events) ?</a:t>
            </a:r>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mj-lt"/>
                <a:ea typeface="+mj-ea"/>
                <a:cs typeface="+mj-cs"/>
              </a:rPr>
              <a:t>Example of </a:t>
            </a:r>
            <a:r>
              <a:rPr lang="en-US" dirty="0" err="1" smtClean="0">
                <a:solidFill>
                  <a:schemeClr val="accent2"/>
                </a:solidFill>
                <a:latin typeface="+mj-lt"/>
                <a:ea typeface="+mj-ea"/>
                <a:cs typeface="+mj-cs"/>
              </a:rPr>
              <a:t>Bayes</a:t>
            </a:r>
            <a:r>
              <a:rPr lang="en-US" dirty="0" smtClean="0">
                <a:solidFill>
                  <a:schemeClr val="accent2"/>
                </a:solidFill>
                <a:latin typeface="+mj-lt"/>
                <a:ea typeface="+mj-ea"/>
                <a:cs typeface="+mj-cs"/>
              </a:rPr>
              <a:t>’ Theorem Using Bayesian P</a:t>
            </a:r>
            <a:endParaRPr lang="nl-NL" dirty="0"/>
          </a:p>
        </p:txBody>
      </p:sp>
      <p:sp>
        <p:nvSpPr>
          <p:cNvPr id="3" name="Content Placeholder 2"/>
          <p:cNvSpPr>
            <a:spLocks noGrp="1"/>
          </p:cNvSpPr>
          <p:nvPr>
            <p:ph idx="1"/>
          </p:nvPr>
        </p:nvSpPr>
        <p:spPr/>
        <p:txBody>
          <a:bodyPr/>
          <a:lstStyle/>
          <a:p>
            <a:r>
              <a:rPr lang="en-US" dirty="0" smtClean="0">
                <a:solidFill>
                  <a:srgbClr val="00B050"/>
                </a:solidFill>
                <a:latin typeface="+mn-lt"/>
                <a:ea typeface="+mn-ea"/>
                <a:cs typeface="+mn-cs"/>
              </a:rPr>
              <a:t>Answer</a:t>
            </a:r>
            <a:r>
              <a:rPr lang="en-US" dirty="0" smtClean="0">
                <a:solidFill>
                  <a:schemeClr val="tx1"/>
                </a:solidFill>
                <a:latin typeface="+mn-lt"/>
                <a:ea typeface="+mn-ea"/>
                <a:cs typeface="+mn-cs"/>
              </a:rPr>
              <a:t>: </a:t>
            </a:r>
            <a:r>
              <a:rPr lang="en-US" i="1" dirty="0" smtClean="0">
                <a:solidFill>
                  <a:schemeClr val="tx1"/>
                </a:solidFill>
                <a:latin typeface="+mn-lt"/>
                <a:ea typeface="+mn-ea"/>
                <a:cs typeface="+mn-cs"/>
              </a:rPr>
              <a:t>Cannot be determined from the given information! </a:t>
            </a:r>
            <a:endParaRPr lang="en-US" i="1" dirty="0" smtClean="0"/>
          </a:p>
          <a:p>
            <a:pPr lvl="1"/>
            <a:r>
              <a:rPr lang="en-US" i="1" dirty="0" smtClean="0">
                <a:solidFill>
                  <a:schemeClr val="tx1"/>
                </a:solidFill>
                <a:latin typeface="+mn-lt"/>
                <a:ea typeface="+mn-ea"/>
                <a:cs typeface="+mn-cs"/>
              </a:rPr>
              <a:t>Need in addition: P(model true), the degree of belief in the mode prior to the experiment. </a:t>
            </a:r>
            <a:r>
              <a:rPr lang="en-US" i="1" dirty="0" smtClean="0">
                <a:ea typeface="+mn-ea"/>
                <a:cs typeface="+mn-cs"/>
              </a:rPr>
              <a:t> </a:t>
            </a:r>
            <a:r>
              <a:rPr lang="en-US" i="1" dirty="0" smtClean="0">
                <a:solidFill>
                  <a:schemeClr val="tx1"/>
                </a:solidFill>
                <a:latin typeface="+mn-lt"/>
                <a:ea typeface="+mn-ea"/>
                <a:cs typeface="+mn-cs"/>
              </a:rPr>
              <a:t>Then using </a:t>
            </a:r>
            <a:r>
              <a:rPr lang="en-US" i="1" dirty="0" err="1" smtClean="0">
                <a:solidFill>
                  <a:schemeClr val="tx1"/>
                </a:solidFill>
                <a:latin typeface="+mn-lt"/>
                <a:ea typeface="+mn-ea"/>
                <a:cs typeface="+mn-cs"/>
              </a:rPr>
              <a:t>Bayes</a:t>
            </a:r>
            <a:r>
              <a:rPr lang="en-US" i="1" dirty="0" smtClean="0">
                <a:solidFill>
                  <a:schemeClr val="tx1"/>
                </a:solidFill>
                <a:latin typeface="+mn-lt"/>
                <a:ea typeface="+mn-ea"/>
                <a:cs typeface="+mn-cs"/>
              </a:rPr>
              <a:t>’ </a:t>
            </a:r>
            <a:r>
              <a:rPr lang="en-US" i="1" dirty="0" err="1" smtClean="0">
                <a:solidFill>
                  <a:schemeClr val="tx1"/>
                </a:solidFill>
                <a:latin typeface="+mn-lt"/>
                <a:ea typeface="+mn-ea"/>
                <a:cs typeface="+mn-cs"/>
              </a:rPr>
              <a:t>Thm</a:t>
            </a:r>
            <a:r>
              <a:rPr lang="en-US" i="1" dirty="0" smtClean="0">
                <a:solidFill>
                  <a:schemeClr val="tx1"/>
                </a:solidFill>
                <a:latin typeface="+mn-lt"/>
                <a:ea typeface="+mn-ea"/>
                <a:cs typeface="+mn-cs"/>
              </a:rPr>
              <a:t> </a:t>
            </a:r>
            <a:endParaRPr lang="en-US" i="1" dirty="0" smtClean="0">
              <a:ea typeface="+mn-ea"/>
              <a:cs typeface="+mn-cs"/>
            </a:endParaRPr>
          </a:p>
          <a:p>
            <a:pPr lvl="1"/>
            <a:r>
              <a:rPr lang="da-DK" dirty="0" smtClean="0">
                <a:solidFill>
                  <a:srgbClr val="FF0000"/>
                </a:solidFill>
                <a:latin typeface="+mn-lt"/>
                <a:ea typeface="+mn-ea"/>
                <a:cs typeface="+mn-cs"/>
              </a:rPr>
              <a:t>P(model true | 0 events) ∝ P(0 events | model true) P(model true)</a:t>
            </a:r>
            <a:br>
              <a:rPr lang="da-DK" dirty="0" smtClean="0">
                <a:solidFill>
                  <a:srgbClr val="FF0000"/>
                </a:solidFill>
                <a:latin typeface="+mn-lt"/>
                <a:ea typeface="+mn-ea"/>
                <a:cs typeface="+mn-cs"/>
              </a:rPr>
            </a:br>
            <a:endParaRPr lang="da-DK" dirty="0" smtClean="0">
              <a:solidFill>
                <a:srgbClr val="FF0000"/>
              </a:solidFill>
              <a:latin typeface="+mn-lt"/>
              <a:ea typeface="+mn-ea"/>
              <a:cs typeface="+mn-cs"/>
            </a:endParaRPr>
          </a:p>
          <a:p>
            <a:r>
              <a:rPr lang="en-US" dirty="0" smtClean="0">
                <a:solidFill>
                  <a:schemeClr val="tx1"/>
                </a:solidFill>
                <a:latin typeface="+mn-lt"/>
                <a:ea typeface="+mn-ea"/>
                <a:cs typeface="+mn-cs"/>
              </a:rPr>
              <a:t>If “model” is S.M., then still very high degree of belief after experiment! </a:t>
            </a:r>
          </a:p>
          <a:p>
            <a:r>
              <a:rPr lang="en-US" dirty="0" smtClean="0">
                <a:solidFill>
                  <a:schemeClr val="tx1"/>
                </a:solidFill>
                <a:latin typeface="+mn-lt"/>
                <a:ea typeface="+mn-ea"/>
                <a:cs typeface="+mn-cs"/>
              </a:rPr>
              <a:t>If “model” is large extra dimensions, then low prior belief becomes even lower.</a:t>
            </a:r>
          </a:p>
          <a:p>
            <a:pPr lvl="1"/>
            <a:r>
              <a:rPr lang="en-US" dirty="0" smtClean="0">
                <a:solidFill>
                  <a:schemeClr val="tx1"/>
                </a:solidFill>
                <a:latin typeface="+mn-lt"/>
                <a:ea typeface="+mn-ea"/>
                <a:cs typeface="+mn-cs"/>
              </a:rPr>
              <a:t>N.B. Of course this example is over-simplified</a:t>
            </a:r>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accent2"/>
                </a:solidFill>
                <a:latin typeface="+mj-lt"/>
                <a:ea typeface="+mj-ea"/>
                <a:cs typeface="+mj-cs"/>
              </a:rPr>
              <a:t>A </a:t>
            </a:r>
            <a:r>
              <a:rPr lang="nl-NL" dirty="0" err="1" smtClean="0">
                <a:solidFill>
                  <a:schemeClr val="accent2"/>
                </a:solidFill>
                <a:latin typeface="+mj-lt"/>
                <a:ea typeface="+mj-ea"/>
                <a:cs typeface="+mj-cs"/>
              </a:rPr>
              <a:t>Note</a:t>
            </a:r>
            <a:r>
              <a:rPr lang="nl-NL" dirty="0" smtClean="0">
                <a:solidFill>
                  <a:schemeClr val="accent2"/>
                </a:solidFill>
                <a:latin typeface="+mj-lt"/>
                <a:ea typeface="+mj-ea"/>
                <a:cs typeface="+mj-cs"/>
              </a:rPr>
              <a:t> re </a:t>
            </a:r>
            <a:r>
              <a:rPr lang="nl-NL" i="1" dirty="0" err="1" smtClean="0">
                <a:solidFill>
                  <a:schemeClr val="accent2"/>
                </a:solidFill>
                <a:latin typeface="+mj-lt"/>
                <a:ea typeface="+mj-ea"/>
                <a:cs typeface="+mj-cs"/>
              </a:rPr>
              <a:t>Decisions</a:t>
            </a:r>
            <a:endParaRPr lang="nl-NL"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latin typeface="+mn-lt"/>
                <a:ea typeface="+mn-ea"/>
                <a:cs typeface="+mn-cs"/>
              </a:rPr>
              <a:t>Suppose that as a result of the previous experiment, your degree of belief in the model is P(model true | 0 events) = 99%, and you need to </a:t>
            </a:r>
            <a:r>
              <a:rPr lang="en-US" i="1" dirty="0" smtClean="0">
                <a:solidFill>
                  <a:srgbClr val="FF0000"/>
                </a:solidFill>
                <a:latin typeface="+mn-lt"/>
                <a:ea typeface="+mn-ea"/>
                <a:cs typeface="+mn-cs"/>
              </a:rPr>
              <a:t>decide whether or not to take an action</a:t>
            </a:r>
            <a:r>
              <a:rPr lang="en-US" i="1" dirty="0" smtClean="0">
                <a:solidFill>
                  <a:schemeClr val="tx1"/>
                </a:solidFill>
                <a:latin typeface="+mn-lt"/>
                <a:ea typeface="+mn-ea"/>
                <a:cs typeface="+mn-cs"/>
              </a:rPr>
              <a:t> </a:t>
            </a:r>
          </a:p>
          <a:p>
            <a:pPr lvl="1"/>
            <a:r>
              <a:rPr lang="en-US" i="1" dirty="0" smtClean="0">
                <a:solidFill>
                  <a:schemeClr val="tx1"/>
                </a:solidFill>
                <a:latin typeface="+mn-lt"/>
                <a:ea typeface="+mn-ea"/>
                <a:cs typeface="+mn-cs"/>
              </a:rPr>
              <a:t>making a press release, or planning your next experiment, based on the model being true. </a:t>
            </a:r>
          </a:p>
          <a:p>
            <a:r>
              <a:rPr lang="en-US" b="1" dirty="0" smtClean="0">
                <a:solidFill>
                  <a:srgbClr val="FF0000"/>
                </a:solidFill>
                <a:latin typeface="+mn-lt"/>
                <a:ea typeface="+mn-ea"/>
                <a:cs typeface="+mn-cs"/>
              </a:rPr>
              <a:t>Question: What should you </a:t>
            </a:r>
            <a:r>
              <a:rPr lang="en-US" b="1" i="1" dirty="0" smtClean="0">
                <a:solidFill>
                  <a:srgbClr val="FF0000"/>
                </a:solidFill>
                <a:latin typeface="+mn-lt"/>
                <a:ea typeface="+mn-ea"/>
                <a:cs typeface="+mn-cs"/>
              </a:rPr>
              <a:t>decide?</a:t>
            </a:r>
          </a:p>
          <a:p>
            <a:r>
              <a:rPr lang="en-US" dirty="0" smtClean="0">
                <a:solidFill>
                  <a:schemeClr val="tx1"/>
                </a:solidFill>
                <a:latin typeface="+mn-lt"/>
                <a:ea typeface="+mn-ea"/>
                <a:cs typeface="+mn-cs"/>
              </a:rPr>
              <a:t>Answer: </a:t>
            </a:r>
            <a:r>
              <a:rPr lang="en-US" i="1" dirty="0" smtClean="0">
                <a:solidFill>
                  <a:schemeClr val="tx1"/>
                </a:solidFill>
                <a:latin typeface="+mn-lt"/>
                <a:ea typeface="+mn-ea"/>
                <a:cs typeface="+mn-cs"/>
              </a:rPr>
              <a:t>Cannot be determined from the given information!</a:t>
            </a:r>
            <a:endParaRPr lang="en-US" i="1" dirty="0" smtClean="0"/>
          </a:p>
          <a:p>
            <a:pPr lvl="1"/>
            <a:r>
              <a:rPr lang="en-US" dirty="0" smtClean="0">
                <a:solidFill>
                  <a:schemeClr val="tx1"/>
                </a:solidFill>
                <a:latin typeface="+mn-lt"/>
                <a:ea typeface="+mn-ea"/>
                <a:cs typeface="+mn-cs"/>
              </a:rPr>
              <a:t>Need in addition: the utility function (or cost function), which gives the relative costs (to You) of a Type I error (declaring model false when it is true) and a Type II error (not declaring model false when it is false).</a:t>
            </a:r>
          </a:p>
          <a:p>
            <a:r>
              <a:rPr lang="en-US" dirty="0" smtClean="0">
                <a:solidFill>
                  <a:schemeClr val="tx1"/>
                </a:solidFill>
                <a:latin typeface="+mn-lt"/>
                <a:ea typeface="+mn-ea"/>
                <a:cs typeface="+mn-cs"/>
              </a:rPr>
              <a:t>Thus, Your </a:t>
            </a:r>
            <a:r>
              <a:rPr lang="en-US" i="1" dirty="0" smtClean="0">
                <a:solidFill>
                  <a:schemeClr val="tx1"/>
                </a:solidFill>
                <a:latin typeface="+mn-lt"/>
                <a:ea typeface="+mn-ea"/>
                <a:cs typeface="+mn-cs"/>
              </a:rPr>
              <a:t>decision</a:t>
            </a:r>
            <a:r>
              <a:rPr lang="en-US" dirty="0" smtClean="0">
                <a:solidFill>
                  <a:schemeClr val="tx1"/>
                </a:solidFill>
                <a:latin typeface="+mn-lt"/>
                <a:ea typeface="+mn-ea"/>
                <a:cs typeface="+mn-cs"/>
              </a:rPr>
              <a:t>, such as where to invest your time or money, requires two subjective inputs: Your prior probabilities, and the relative costs to You of outcomes.</a:t>
            </a:r>
          </a:p>
          <a:p>
            <a:r>
              <a:rPr lang="en-US" dirty="0" smtClean="0">
                <a:solidFill>
                  <a:schemeClr val="tx1"/>
                </a:solidFill>
                <a:latin typeface="+mn-lt"/>
                <a:ea typeface="+mn-ea"/>
                <a:cs typeface="+mn-cs"/>
              </a:rPr>
              <a:t>Statisticians often focus on decision-making; in HEP, the tradition thus far is to communicate experimental results (well) short of formal decision calculations. </a:t>
            </a:r>
            <a:r>
              <a:rPr lang="en-US" i="1" dirty="0" smtClean="0">
                <a:solidFill>
                  <a:schemeClr val="tx1"/>
                </a:solidFill>
                <a:latin typeface="+mn-lt"/>
                <a:ea typeface="+mn-ea"/>
                <a:cs typeface="+mn-cs"/>
              </a:rPr>
              <a:t>One thing should become clear: classical “hypothesis testing” is not a complete theory of decision-making!</a:t>
            </a:r>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what p/Z value do we claim discovery?</a:t>
            </a:r>
            <a:endParaRPr lang="nl-NL" dirty="0"/>
          </a:p>
        </p:txBody>
      </p:sp>
      <p:sp>
        <p:nvSpPr>
          <p:cNvPr id="3" name="Content Placeholder 2"/>
          <p:cNvSpPr>
            <a:spLocks noGrp="1"/>
          </p:cNvSpPr>
          <p:nvPr>
            <p:ph idx="1"/>
          </p:nvPr>
        </p:nvSpPr>
        <p:spPr/>
        <p:txBody>
          <a:bodyPr/>
          <a:lstStyle/>
          <a:p>
            <a:r>
              <a:rPr lang="en-US" dirty="0" smtClean="0"/>
              <a:t>HEP folklore: claim discovery when </a:t>
            </a:r>
            <a:r>
              <a:rPr lang="en-US" i="1" dirty="0" smtClean="0"/>
              <a:t>p</a:t>
            </a:r>
            <a:r>
              <a:rPr lang="en-US" dirty="0" smtClean="0"/>
              <a:t>-value of background only hypothesis is  2.87 </a:t>
            </a:r>
            <a:r>
              <a:rPr lang="en-US" dirty="0" smtClean="0">
                <a:sym typeface="Symbol" pitchFamily="18" charset="2"/>
              </a:rPr>
              <a:t> 10</a:t>
            </a:r>
            <a:r>
              <a:rPr lang="en-US" baseline="30000" dirty="0" smtClean="0">
                <a:sym typeface="Symbol" pitchFamily="18" charset="2"/>
              </a:rPr>
              <a:t>-7</a:t>
            </a:r>
            <a:r>
              <a:rPr lang="en-US" dirty="0" smtClean="0">
                <a:sym typeface="Symbol" pitchFamily="18" charset="2"/>
              </a:rPr>
              <a:t>, corresponding to significance </a:t>
            </a:r>
            <a:r>
              <a:rPr lang="en-US" i="1" dirty="0" smtClean="0">
                <a:sym typeface="Symbol" pitchFamily="18" charset="2"/>
              </a:rPr>
              <a:t>Z</a:t>
            </a:r>
            <a:r>
              <a:rPr lang="en-US" dirty="0" smtClean="0">
                <a:sym typeface="Symbol" pitchFamily="18" charset="2"/>
              </a:rPr>
              <a:t> = 5.</a:t>
            </a:r>
            <a:br>
              <a:rPr lang="en-US" dirty="0" smtClean="0">
                <a:sym typeface="Symbol" pitchFamily="18" charset="2"/>
              </a:rPr>
            </a:br>
            <a:endParaRPr lang="en-US" dirty="0" smtClean="0">
              <a:sym typeface="Symbol" pitchFamily="18" charset="2"/>
            </a:endParaRPr>
          </a:p>
          <a:p>
            <a:r>
              <a:rPr lang="en-US" dirty="0" smtClean="0">
                <a:sym typeface="Symbol" pitchFamily="18" charset="2"/>
              </a:rPr>
              <a:t>This is very subjective and really should depend on the</a:t>
            </a:r>
            <a:br>
              <a:rPr lang="en-US" dirty="0" smtClean="0">
                <a:sym typeface="Symbol" pitchFamily="18" charset="2"/>
              </a:rPr>
            </a:br>
            <a:r>
              <a:rPr lang="en-US" dirty="0" smtClean="0">
                <a:sym typeface="Symbol" pitchFamily="18" charset="2"/>
              </a:rPr>
              <a:t>prior probability of the phenomenon in question, e.g.,</a:t>
            </a:r>
            <a:br>
              <a:rPr lang="en-US" dirty="0" smtClean="0">
                <a:sym typeface="Symbol" pitchFamily="18" charset="2"/>
              </a:rPr>
            </a:br>
            <a:endParaRPr lang="en-US" dirty="0" smtClean="0">
              <a:sym typeface="Symbol" pitchFamily="18" charset="2"/>
            </a:endParaRPr>
          </a:p>
          <a:p>
            <a:pPr lvl="1"/>
            <a:r>
              <a:rPr lang="en-US" u="sng" dirty="0" smtClean="0">
                <a:solidFill>
                  <a:schemeClr val="accent2"/>
                </a:solidFill>
                <a:sym typeface="Symbol" pitchFamily="18" charset="2"/>
              </a:rPr>
              <a:t>phenomenon        reasonable </a:t>
            </a:r>
            <a:r>
              <a:rPr lang="en-US" i="1" u="sng" dirty="0" smtClean="0">
                <a:solidFill>
                  <a:schemeClr val="accent2"/>
                </a:solidFill>
                <a:sym typeface="Symbol" pitchFamily="18" charset="2"/>
              </a:rPr>
              <a:t>p</a:t>
            </a:r>
            <a:r>
              <a:rPr lang="en-US" u="sng" dirty="0" smtClean="0">
                <a:solidFill>
                  <a:schemeClr val="accent2"/>
                </a:solidFill>
                <a:sym typeface="Symbol" pitchFamily="18" charset="2"/>
              </a:rPr>
              <a:t>-value for discovery</a:t>
            </a:r>
            <a:br>
              <a:rPr lang="en-US" u="sng" dirty="0" smtClean="0">
                <a:solidFill>
                  <a:schemeClr val="accent2"/>
                </a:solidFill>
                <a:sym typeface="Symbol" pitchFamily="18" charset="2"/>
              </a:rPr>
            </a:br>
            <a:r>
              <a:rPr lang="en-US" dirty="0" smtClean="0">
                <a:solidFill>
                  <a:schemeClr val="accent2"/>
                </a:solidFill>
                <a:sym typeface="Symbol" pitchFamily="18" charset="2"/>
              </a:rPr>
              <a:t>D</a:t>
            </a:r>
            <a:r>
              <a:rPr lang="en-US" baseline="30000" dirty="0" smtClean="0">
                <a:solidFill>
                  <a:schemeClr val="accent2"/>
                </a:solidFill>
                <a:sym typeface="Symbol" pitchFamily="18" charset="2"/>
              </a:rPr>
              <a:t>0</a:t>
            </a:r>
            <a:r>
              <a:rPr lang="en-US" dirty="0" smtClean="0">
                <a:solidFill>
                  <a:schemeClr val="accent2"/>
                </a:solidFill>
                <a:sym typeface="Symbol" pitchFamily="18" charset="2"/>
              </a:rPr>
              <a:t>D</a:t>
            </a:r>
            <a:r>
              <a:rPr lang="en-US" baseline="30000" dirty="0" smtClean="0">
                <a:solidFill>
                  <a:schemeClr val="accent2"/>
                </a:solidFill>
                <a:sym typeface="Symbol" pitchFamily="18" charset="2"/>
              </a:rPr>
              <a:t>0</a:t>
            </a:r>
            <a:r>
              <a:rPr lang="en-US" dirty="0" smtClean="0">
                <a:solidFill>
                  <a:schemeClr val="accent2"/>
                </a:solidFill>
                <a:sym typeface="Symbol" pitchFamily="18" charset="2"/>
              </a:rPr>
              <a:t> mixing		~0.05</a:t>
            </a:r>
            <a:br>
              <a:rPr lang="en-US" dirty="0" smtClean="0">
                <a:solidFill>
                  <a:schemeClr val="accent2"/>
                </a:solidFill>
                <a:sym typeface="Symbol" pitchFamily="18" charset="2"/>
              </a:rPr>
            </a:br>
            <a:r>
              <a:rPr lang="en-US" dirty="0" smtClean="0">
                <a:solidFill>
                  <a:schemeClr val="accent2"/>
                </a:solidFill>
                <a:sym typeface="Symbol" pitchFamily="18" charset="2"/>
              </a:rPr>
              <a:t>Higgs			~10</a:t>
            </a:r>
            <a:r>
              <a:rPr lang="en-US" baseline="30000" dirty="0" smtClean="0">
                <a:solidFill>
                  <a:schemeClr val="accent2"/>
                </a:solidFill>
                <a:sym typeface="Symbol" pitchFamily="18" charset="2"/>
              </a:rPr>
              <a:t>-7</a:t>
            </a:r>
            <a:r>
              <a:rPr lang="en-US" dirty="0" smtClean="0">
                <a:solidFill>
                  <a:schemeClr val="accent2"/>
                </a:solidFill>
                <a:sym typeface="Symbol" pitchFamily="18" charset="2"/>
              </a:rPr>
              <a:t>  (?)</a:t>
            </a:r>
            <a:br>
              <a:rPr lang="en-US" dirty="0" smtClean="0">
                <a:solidFill>
                  <a:schemeClr val="accent2"/>
                </a:solidFill>
                <a:sym typeface="Symbol" pitchFamily="18" charset="2"/>
              </a:rPr>
            </a:br>
            <a:r>
              <a:rPr lang="en-US" dirty="0" smtClean="0">
                <a:solidFill>
                  <a:schemeClr val="accent2"/>
                </a:solidFill>
                <a:sym typeface="Symbol" pitchFamily="18" charset="2"/>
              </a:rPr>
              <a:t>Life on Mars		~10</a:t>
            </a:r>
            <a:r>
              <a:rPr lang="en-US" baseline="30000" dirty="0" smtClean="0">
                <a:solidFill>
                  <a:schemeClr val="accent2"/>
                </a:solidFill>
                <a:sym typeface="Symbol" pitchFamily="18" charset="2"/>
              </a:rPr>
              <a:t>-10</a:t>
            </a:r>
            <a:br>
              <a:rPr lang="en-US" baseline="30000" dirty="0" smtClean="0">
                <a:solidFill>
                  <a:schemeClr val="accent2"/>
                </a:solidFill>
                <a:sym typeface="Symbol" pitchFamily="18" charset="2"/>
              </a:rPr>
            </a:br>
            <a:r>
              <a:rPr lang="en-US" dirty="0" smtClean="0">
                <a:solidFill>
                  <a:schemeClr val="accent2"/>
                </a:solidFill>
                <a:sym typeface="Symbol" pitchFamily="18" charset="2"/>
              </a:rPr>
              <a:t>Astrology			~10</a:t>
            </a:r>
            <a:r>
              <a:rPr lang="en-US" baseline="30000" dirty="0" smtClean="0">
                <a:solidFill>
                  <a:schemeClr val="accent2"/>
                </a:solidFill>
                <a:sym typeface="Symbol" pitchFamily="18" charset="2"/>
              </a:rPr>
              <a:t>-20</a:t>
            </a:r>
          </a:p>
          <a:p>
            <a:r>
              <a:rPr lang="en-US" dirty="0" smtClean="0"/>
              <a:t>Cost of type-I error (false claim of discovery) can be high</a:t>
            </a:r>
          </a:p>
          <a:p>
            <a:pPr lvl="1"/>
            <a:r>
              <a:rPr lang="en-US" dirty="0" smtClean="0"/>
              <a:t>Remember cold nuclear fusion ‘discovery’</a:t>
            </a:r>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smtClean="0">
                <a:solidFill>
                  <a:schemeClr val="accent2"/>
                </a:solidFill>
                <a:latin typeface="+mj-lt"/>
                <a:ea typeface="+mj-ea"/>
                <a:cs typeface="+mj-cs"/>
              </a:rPr>
              <a:t>Bayes</a:t>
            </a:r>
            <a:r>
              <a:rPr lang="en-US" sz="2000" dirty="0" smtClean="0">
                <a:solidFill>
                  <a:schemeClr val="accent2"/>
                </a:solidFill>
                <a:latin typeface="+mj-lt"/>
                <a:ea typeface="+mj-ea"/>
                <a:cs typeface="+mj-cs"/>
              </a:rPr>
              <a:t>’ Theorem Generalized to Probability Densities</a:t>
            </a:r>
            <a:endParaRPr lang="nl-NL" sz="2000" dirty="0"/>
          </a:p>
        </p:txBody>
      </p:sp>
      <p:sp>
        <p:nvSpPr>
          <p:cNvPr id="3" name="Content Placeholder 2"/>
          <p:cNvSpPr>
            <a:spLocks noGrp="1"/>
          </p:cNvSpPr>
          <p:nvPr>
            <p:ph idx="1"/>
          </p:nvPr>
        </p:nvSpPr>
        <p:spPr>
          <a:xfrm>
            <a:off x="685800" y="914400"/>
            <a:ext cx="8077200" cy="5715000"/>
          </a:xfrm>
        </p:spPr>
        <p:txBody>
          <a:bodyPr>
            <a:normAutofit fontScale="92500" lnSpcReduction="20000"/>
          </a:bodyPr>
          <a:lstStyle/>
          <a:p>
            <a:r>
              <a:rPr lang="nl-NL" dirty="0" smtClean="0"/>
              <a:t>Original </a:t>
            </a:r>
            <a:r>
              <a:rPr lang="nl-NL" dirty="0" err="1" smtClean="0"/>
              <a:t>Bayes</a:t>
            </a:r>
            <a:r>
              <a:rPr lang="nl-NL" dirty="0" smtClean="0"/>
              <a:t> </a:t>
            </a:r>
            <a:r>
              <a:rPr lang="nl-NL" dirty="0" err="1" smtClean="0"/>
              <a:t>Thm</a:t>
            </a:r>
            <a:r>
              <a:rPr lang="nl-NL" dirty="0" smtClean="0"/>
              <a:t>:</a:t>
            </a:r>
            <a:r>
              <a:rPr lang="nl-NL" dirty="0" smtClean="0">
                <a:solidFill>
                  <a:schemeClr val="tx1"/>
                </a:solidFill>
                <a:latin typeface="+mn-lt"/>
                <a:ea typeface="+mn-ea"/>
                <a:cs typeface="+mn-cs"/>
              </a:rPr>
              <a:t> </a:t>
            </a:r>
            <a:br>
              <a:rPr lang="nl-NL" dirty="0" smtClean="0">
                <a:solidFill>
                  <a:schemeClr val="tx1"/>
                </a:solidFill>
                <a:latin typeface="+mn-lt"/>
                <a:ea typeface="+mn-ea"/>
                <a:cs typeface="+mn-cs"/>
              </a:rPr>
            </a:br>
            <a:endParaRPr lang="nl-NL" sz="1200" dirty="0" smtClean="0">
              <a:solidFill>
                <a:schemeClr val="tx1"/>
              </a:solidFill>
              <a:latin typeface="+mn-lt"/>
              <a:ea typeface="+mn-ea"/>
              <a:cs typeface="+mn-cs"/>
            </a:endParaRPr>
          </a:p>
          <a:p>
            <a:pPr>
              <a:buNone/>
            </a:pPr>
            <a:r>
              <a:rPr lang="nl-NL" dirty="0" smtClean="0"/>
              <a:t>			</a:t>
            </a:r>
            <a:r>
              <a:rPr lang="nl-NL" dirty="0" smtClean="0">
                <a:solidFill>
                  <a:srgbClr val="FF0000"/>
                </a:solidFill>
                <a:latin typeface="+mn-lt"/>
                <a:ea typeface="+mn-ea"/>
                <a:cs typeface="+mn-cs"/>
              </a:rPr>
              <a:t>P(B|A) ∝ P(A|B) P(B)</a:t>
            </a:r>
            <a:r>
              <a:rPr lang="nl-NL" dirty="0" smtClean="0">
                <a:solidFill>
                  <a:schemeClr val="tx1"/>
                </a:solidFill>
                <a:latin typeface="+mn-lt"/>
                <a:ea typeface="+mn-ea"/>
                <a:cs typeface="+mn-cs"/>
              </a:rPr>
              <a:t>. </a:t>
            </a:r>
            <a:r>
              <a:rPr lang="nl-NL" dirty="0" smtClean="0"/>
              <a:t/>
            </a:r>
            <a:br>
              <a:rPr lang="nl-NL" dirty="0" smtClean="0"/>
            </a:br>
            <a:endParaRPr lang="nl-NL" sz="1200" dirty="0" smtClean="0">
              <a:solidFill>
                <a:schemeClr val="tx1"/>
              </a:solidFill>
              <a:latin typeface="+mn-lt"/>
              <a:ea typeface="+mn-ea"/>
              <a:cs typeface="+mn-cs"/>
            </a:endParaRPr>
          </a:p>
          <a:p>
            <a:r>
              <a:rPr lang="en-US" dirty="0" smtClean="0">
                <a:solidFill>
                  <a:schemeClr val="tx1"/>
                </a:solidFill>
                <a:latin typeface="+mn-lt"/>
                <a:ea typeface="+mn-ea"/>
                <a:cs typeface="+mn-cs"/>
              </a:rPr>
              <a:t>Let probability density function </a:t>
            </a:r>
            <a:r>
              <a:rPr lang="en-US" b="1" dirty="0" smtClean="0">
                <a:solidFill>
                  <a:schemeClr val="accent2"/>
                </a:solidFill>
                <a:latin typeface="+mn-lt"/>
                <a:ea typeface="+mn-ea"/>
                <a:cs typeface="+mn-cs"/>
              </a:rPr>
              <a:t>p(</a:t>
            </a:r>
            <a:r>
              <a:rPr lang="en-US" b="1" dirty="0" err="1" smtClean="0">
                <a:solidFill>
                  <a:schemeClr val="accent2"/>
                </a:solidFill>
                <a:latin typeface="+mn-lt"/>
                <a:ea typeface="+mn-ea"/>
                <a:cs typeface="+mn-cs"/>
              </a:rPr>
              <a:t>x|μ</a:t>
            </a:r>
            <a:r>
              <a:rPr lang="en-US" b="1" dirty="0" smtClean="0">
                <a:solidFill>
                  <a:schemeClr val="accent2"/>
                </a:solidFill>
                <a:latin typeface="+mn-lt"/>
                <a:ea typeface="+mn-ea"/>
                <a:cs typeface="+mn-cs"/>
              </a:rPr>
              <a:t>)</a:t>
            </a:r>
            <a:r>
              <a:rPr lang="en-US" dirty="0" smtClean="0">
                <a:solidFill>
                  <a:schemeClr val="tx1"/>
                </a:solidFill>
                <a:latin typeface="+mn-lt"/>
                <a:ea typeface="+mn-ea"/>
                <a:cs typeface="+mn-cs"/>
              </a:rPr>
              <a:t> be the conditional </a:t>
            </a:r>
            <a:r>
              <a:rPr lang="en-US" dirty="0" err="1" smtClean="0">
                <a:solidFill>
                  <a:schemeClr val="tx1"/>
                </a:solidFill>
                <a:latin typeface="+mn-lt"/>
                <a:ea typeface="+mn-ea"/>
                <a:cs typeface="+mn-cs"/>
              </a:rPr>
              <a:t>pdf</a:t>
            </a:r>
            <a:r>
              <a:rPr lang="en-US" dirty="0" smtClean="0">
                <a:solidFill>
                  <a:schemeClr val="tx1"/>
                </a:solidFill>
                <a:latin typeface="+mn-lt"/>
                <a:ea typeface="+mn-ea"/>
                <a:cs typeface="+mn-cs"/>
              </a:rPr>
              <a:t> for data x, given parameter μ. Then </a:t>
            </a:r>
            <a:r>
              <a:rPr lang="en-US" dirty="0" err="1" smtClean="0">
                <a:solidFill>
                  <a:schemeClr val="tx1"/>
                </a:solidFill>
                <a:latin typeface="+mn-lt"/>
                <a:ea typeface="+mn-ea"/>
                <a:cs typeface="+mn-cs"/>
              </a:rPr>
              <a:t>Bayes</a:t>
            </a:r>
            <a:r>
              <a:rPr lang="en-US" dirty="0" smtClean="0">
                <a:solidFill>
                  <a:schemeClr val="tx1"/>
                </a:solidFill>
                <a:latin typeface="+mn-lt"/>
                <a:ea typeface="+mn-ea"/>
                <a:cs typeface="+mn-cs"/>
              </a:rPr>
              <a:t>’ </a:t>
            </a:r>
            <a:r>
              <a:rPr lang="en-US" dirty="0" err="1" smtClean="0">
                <a:solidFill>
                  <a:schemeClr val="tx1"/>
                </a:solidFill>
                <a:latin typeface="+mn-lt"/>
                <a:ea typeface="+mn-ea"/>
                <a:cs typeface="+mn-cs"/>
              </a:rPr>
              <a:t>Thm</a:t>
            </a:r>
            <a:r>
              <a:rPr lang="en-US" dirty="0" smtClean="0">
                <a:solidFill>
                  <a:schemeClr val="tx1"/>
                </a:solidFill>
                <a:latin typeface="+mn-lt"/>
                <a:ea typeface="+mn-ea"/>
                <a:cs typeface="+mn-cs"/>
              </a:rPr>
              <a:t> becomes</a:t>
            </a:r>
            <a:br>
              <a:rPr lang="en-US" dirty="0" smtClean="0">
                <a:solidFill>
                  <a:schemeClr val="tx1"/>
                </a:solidFill>
                <a:latin typeface="+mn-lt"/>
                <a:ea typeface="+mn-ea"/>
                <a:cs typeface="+mn-cs"/>
              </a:rPr>
            </a:br>
            <a:endParaRPr lang="en-US" sz="1200" dirty="0" smtClean="0">
              <a:solidFill>
                <a:schemeClr val="tx1"/>
              </a:solidFill>
              <a:latin typeface="+mn-lt"/>
              <a:ea typeface="+mn-ea"/>
              <a:cs typeface="+mn-cs"/>
            </a:endParaRPr>
          </a:p>
          <a:p>
            <a:pPr>
              <a:buNone/>
            </a:pPr>
            <a:r>
              <a:rPr lang="en-US" dirty="0" smtClean="0"/>
              <a:t>			</a:t>
            </a:r>
            <a:r>
              <a:rPr lang="nl-NL" b="1" dirty="0" smtClean="0">
                <a:solidFill>
                  <a:srgbClr val="FF0000"/>
                </a:solidFill>
                <a:latin typeface="+mn-lt"/>
                <a:ea typeface="+mn-ea"/>
                <a:cs typeface="+mn-cs"/>
              </a:rPr>
              <a:t>p(</a:t>
            </a:r>
            <a:r>
              <a:rPr lang="el-GR" b="1" dirty="0" smtClean="0">
                <a:solidFill>
                  <a:srgbClr val="FF0000"/>
                </a:solidFill>
                <a:latin typeface="+mn-lt"/>
                <a:ea typeface="+mn-ea"/>
                <a:cs typeface="+mn-cs"/>
              </a:rPr>
              <a:t>μ|</a:t>
            </a:r>
            <a:r>
              <a:rPr lang="nl-NL" b="1" dirty="0" smtClean="0">
                <a:solidFill>
                  <a:srgbClr val="FF0000"/>
                </a:solidFill>
                <a:latin typeface="+mn-lt"/>
                <a:ea typeface="+mn-ea"/>
                <a:cs typeface="+mn-cs"/>
              </a:rPr>
              <a:t>x)</a:t>
            </a:r>
            <a:r>
              <a:rPr lang="nl-NL" dirty="0" smtClean="0">
                <a:solidFill>
                  <a:srgbClr val="FF0000"/>
                </a:solidFill>
                <a:latin typeface="+mn-lt"/>
                <a:ea typeface="+mn-ea"/>
                <a:cs typeface="+mn-cs"/>
              </a:rPr>
              <a:t> ∝ p(x|</a:t>
            </a:r>
            <a:r>
              <a:rPr lang="el-GR" dirty="0" smtClean="0">
                <a:solidFill>
                  <a:srgbClr val="FF0000"/>
                </a:solidFill>
                <a:latin typeface="+mn-lt"/>
                <a:ea typeface="+mn-ea"/>
                <a:cs typeface="+mn-cs"/>
              </a:rPr>
              <a:t>μ) </a:t>
            </a:r>
            <a:r>
              <a:rPr lang="nl-NL" dirty="0" smtClean="0">
                <a:solidFill>
                  <a:srgbClr val="FF0000"/>
                </a:solidFill>
                <a:latin typeface="+mn-lt"/>
                <a:ea typeface="+mn-ea"/>
                <a:cs typeface="+mn-cs"/>
              </a:rPr>
              <a:t>p(</a:t>
            </a:r>
            <a:r>
              <a:rPr lang="el-GR" dirty="0" smtClean="0">
                <a:solidFill>
                  <a:srgbClr val="FF0000"/>
                </a:solidFill>
                <a:latin typeface="+mn-lt"/>
                <a:ea typeface="+mn-ea"/>
                <a:cs typeface="+mn-cs"/>
              </a:rPr>
              <a:t>μ).</a:t>
            </a:r>
            <a:r>
              <a:rPr lang="en-US" dirty="0" smtClean="0">
                <a:solidFill>
                  <a:srgbClr val="FF0000"/>
                </a:solidFill>
                <a:latin typeface="+mn-lt"/>
                <a:ea typeface="+mn-ea"/>
                <a:cs typeface="+mn-cs"/>
              </a:rPr>
              <a:t/>
            </a:r>
            <a:br>
              <a:rPr lang="en-US" dirty="0" smtClean="0">
                <a:solidFill>
                  <a:srgbClr val="FF0000"/>
                </a:solidFill>
                <a:latin typeface="+mn-lt"/>
                <a:ea typeface="+mn-ea"/>
                <a:cs typeface="+mn-cs"/>
              </a:rPr>
            </a:br>
            <a:endParaRPr lang="el-GR" sz="1200" dirty="0" smtClean="0">
              <a:solidFill>
                <a:srgbClr val="FF0000"/>
              </a:solidFill>
              <a:latin typeface="+mn-lt"/>
              <a:ea typeface="+mn-ea"/>
              <a:cs typeface="+mn-cs"/>
            </a:endParaRPr>
          </a:p>
          <a:p>
            <a:r>
              <a:rPr lang="en-US" dirty="0" smtClean="0">
                <a:solidFill>
                  <a:schemeClr val="tx1"/>
                </a:solidFill>
                <a:latin typeface="+mn-lt"/>
                <a:ea typeface="+mn-ea"/>
                <a:cs typeface="+mn-cs"/>
              </a:rPr>
              <a:t>Substituting in a set of </a:t>
            </a:r>
            <a:r>
              <a:rPr lang="en-US" b="1" dirty="0" smtClean="0">
                <a:solidFill>
                  <a:schemeClr val="tx1"/>
                </a:solidFill>
                <a:latin typeface="+mn-lt"/>
                <a:ea typeface="+mn-ea"/>
                <a:cs typeface="+mn-cs"/>
              </a:rPr>
              <a:t>observed data</a:t>
            </a:r>
            <a:r>
              <a:rPr lang="en-US" dirty="0" smtClean="0">
                <a:solidFill>
                  <a:schemeClr val="tx1"/>
                </a:solidFill>
                <a:latin typeface="+mn-lt"/>
                <a:ea typeface="+mn-ea"/>
                <a:cs typeface="+mn-cs"/>
              </a:rPr>
              <a:t>, x</a:t>
            </a:r>
            <a:r>
              <a:rPr lang="en-US" baseline="-25000" dirty="0" smtClean="0">
                <a:solidFill>
                  <a:schemeClr val="tx1"/>
                </a:solidFill>
                <a:latin typeface="+mn-lt"/>
                <a:ea typeface="+mn-ea"/>
                <a:cs typeface="+mn-cs"/>
              </a:rPr>
              <a:t>0</a:t>
            </a:r>
            <a:r>
              <a:rPr lang="en-US" dirty="0" smtClean="0"/>
              <a:t>, </a:t>
            </a:r>
            <a:r>
              <a:rPr lang="en-US" dirty="0" smtClean="0">
                <a:solidFill>
                  <a:schemeClr val="tx1"/>
                </a:solidFill>
                <a:latin typeface="+mn-lt"/>
                <a:ea typeface="+mn-ea"/>
                <a:cs typeface="+mn-cs"/>
              </a:rPr>
              <a:t>and recognizing the likelihood, written as L(x</a:t>
            </a:r>
            <a:r>
              <a:rPr lang="en-US" baseline="-25000" dirty="0" smtClean="0">
                <a:solidFill>
                  <a:schemeClr val="tx1"/>
                </a:solidFill>
                <a:latin typeface="+mn-lt"/>
                <a:ea typeface="+mn-ea"/>
                <a:cs typeface="+mn-cs"/>
              </a:rPr>
              <a:t>0</a:t>
            </a:r>
            <a:r>
              <a:rPr lang="en-US" dirty="0" smtClean="0">
                <a:solidFill>
                  <a:schemeClr val="tx1"/>
                </a:solidFill>
                <a:latin typeface="+mn-lt"/>
                <a:ea typeface="+mn-ea"/>
                <a:cs typeface="+mn-cs"/>
              </a:rPr>
              <a:t>|μ) ,L(μ), then</a:t>
            </a:r>
            <a:br>
              <a:rPr lang="en-US" dirty="0" smtClean="0">
                <a:solidFill>
                  <a:schemeClr val="tx1"/>
                </a:solidFill>
                <a:latin typeface="+mn-lt"/>
                <a:ea typeface="+mn-ea"/>
                <a:cs typeface="+mn-cs"/>
              </a:rPr>
            </a:br>
            <a:endParaRPr lang="en-US" sz="1200" dirty="0" smtClean="0">
              <a:solidFill>
                <a:schemeClr val="tx1"/>
              </a:solidFill>
              <a:latin typeface="+mn-lt"/>
              <a:ea typeface="+mn-ea"/>
              <a:cs typeface="+mn-cs"/>
            </a:endParaRPr>
          </a:p>
          <a:p>
            <a:pPr>
              <a:buNone/>
            </a:pPr>
            <a:r>
              <a:rPr lang="en-US" dirty="0" smtClean="0"/>
              <a:t>			</a:t>
            </a:r>
            <a:r>
              <a:rPr lang="nl-NL" dirty="0" smtClean="0">
                <a:solidFill>
                  <a:srgbClr val="FF0000"/>
                </a:solidFill>
                <a:latin typeface="+mn-lt"/>
                <a:ea typeface="+mn-ea"/>
                <a:cs typeface="+mn-cs"/>
              </a:rPr>
              <a:t>p(</a:t>
            </a:r>
            <a:r>
              <a:rPr lang="el-GR" dirty="0" smtClean="0">
                <a:solidFill>
                  <a:srgbClr val="FF0000"/>
                </a:solidFill>
                <a:latin typeface="+mn-lt"/>
                <a:ea typeface="+mn-ea"/>
                <a:cs typeface="+mn-cs"/>
              </a:rPr>
              <a:t>μ|</a:t>
            </a:r>
            <a:r>
              <a:rPr lang="nl-NL" dirty="0" smtClean="0">
                <a:solidFill>
                  <a:srgbClr val="FF0000"/>
                </a:solidFill>
                <a:latin typeface="+mn-lt"/>
                <a:ea typeface="+mn-ea"/>
                <a:cs typeface="+mn-cs"/>
              </a:rPr>
              <a:t>x</a:t>
            </a:r>
            <a:r>
              <a:rPr lang="nl-NL" baseline="-25000" dirty="0" smtClean="0">
                <a:solidFill>
                  <a:srgbClr val="FF0000"/>
                </a:solidFill>
                <a:latin typeface="+mn-lt"/>
                <a:ea typeface="+mn-ea"/>
                <a:cs typeface="+mn-cs"/>
              </a:rPr>
              <a:t>0</a:t>
            </a:r>
            <a:r>
              <a:rPr lang="nl-NL" dirty="0" smtClean="0">
                <a:solidFill>
                  <a:srgbClr val="FF0000"/>
                </a:solidFill>
                <a:latin typeface="+mn-lt"/>
                <a:ea typeface="+mn-ea"/>
                <a:cs typeface="+mn-cs"/>
              </a:rPr>
              <a:t>) ∝L(x</a:t>
            </a:r>
            <a:r>
              <a:rPr lang="nl-NL" baseline="-25000" dirty="0" smtClean="0">
                <a:solidFill>
                  <a:srgbClr val="FF0000"/>
                </a:solidFill>
                <a:latin typeface="+mn-lt"/>
                <a:ea typeface="+mn-ea"/>
                <a:cs typeface="+mn-cs"/>
              </a:rPr>
              <a:t>0</a:t>
            </a:r>
            <a:r>
              <a:rPr lang="nl-NL" dirty="0" smtClean="0">
                <a:solidFill>
                  <a:srgbClr val="FF0000"/>
                </a:solidFill>
                <a:latin typeface="+mn-lt"/>
                <a:ea typeface="+mn-ea"/>
                <a:cs typeface="+mn-cs"/>
              </a:rPr>
              <a:t>|</a:t>
            </a:r>
            <a:r>
              <a:rPr lang="el-GR" dirty="0" smtClean="0">
                <a:solidFill>
                  <a:srgbClr val="FF0000"/>
                </a:solidFill>
                <a:latin typeface="+mn-lt"/>
                <a:ea typeface="+mn-ea"/>
                <a:cs typeface="+mn-cs"/>
              </a:rPr>
              <a:t>μ) </a:t>
            </a:r>
            <a:r>
              <a:rPr lang="nl-NL" dirty="0" smtClean="0">
                <a:solidFill>
                  <a:srgbClr val="FF0000"/>
                </a:solidFill>
                <a:latin typeface="+mn-lt"/>
                <a:ea typeface="+mn-ea"/>
                <a:cs typeface="+mn-cs"/>
              </a:rPr>
              <a:t>p(</a:t>
            </a:r>
            <a:r>
              <a:rPr lang="el-GR" dirty="0" smtClean="0">
                <a:solidFill>
                  <a:srgbClr val="FF0000"/>
                </a:solidFill>
                <a:latin typeface="+mn-lt"/>
                <a:ea typeface="+mn-ea"/>
                <a:cs typeface="+mn-cs"/>
              </a:rPr>
              <a:t>μ),</a:t>
            </a:r>
            <a:r>
              <a:rPr lang="en-US" dirty="0" smtClean="0">
                <a:solidFill>
                  <a:srgbClr val="FF0000"/>
                </a:solidFill>
                <a:latin typeface="+mn-lt"/>
                <a:ea typeface="+mn-ea"/>
                <a:cs typeface="+mn-cs"/>
              </a:rPr>
              <a:t> </a:t>
            </a:r>
          </a:p>
          <a:p>
            <a:pPr lvl="1">
              <a:buNone/>
            </a:pPr>
            <a:r>
              <a:rPr lang="nl-NL" dirty="0" err="1" smtClean="0">
                <a:solidFill>
                  <a:schemeClr val="tx1"/>
                </a:solidFill>
                <a:latin typeface="+mn-lt"/>
                <a:ea typeface="+mn-ea"/>
                <a:cs typeface="+mn-cs"/>
              </a:rPr>
              <a:t>where</a:t>
            </a:r>
            <a:r>
              <a:rPr lang="nl-NL" dirty="0" smtClean="0">
                <a:solidFill>
                  <a:schemeClr val="tx1"/>
                </a:solidFill>
                <a:latin typeface="+mn-lt"/>
                <a:ea typeface="+mn-ea"/>
                <a:cs typeface="+mn-cs"/>
              </a:rPr>
              <a:t>:</a:t>
            </a:r>
          </a:p>
          <a:p>
            <a:pPr lvl="1"/>
            <a:r>
              <a:rPr lang="en-US" dirty="0" smtClean="0">
                <a:solidFill>
                  <a:srgbClr val="FF0000"/>
                </a:solidFill>
                <a:latin typeface="+mn-lt"/>
                <a:ea typeface="+mn-ea"/>
                <a:cs typeface="+mn-cs"/>
              </a:rPr>
              <a:t>p(μ|x</a:t>
            </a:r>
            <a:r>
              <a:rPr lang="en-US" baseline="-25000" dirty="0" smtClean="0">
                <a:solidFill>
                  <a:srgbClr val="FF0000"/>
                </a:solidFill>
                <a:latin typeface="+mn-lt"/>
                <a:ea typeface="+mn-ea"/>
                <a:cs typeface="+mn-cs"/>
              </a:rPr>
              <a:t>0</a:t>
            </a:r>
            <a:r>
              <a:rPr lang="en-US" dirty="0" smtClean="0">
                <a:solidFill>
                  <a:srgbClr val="FF0000"/>
                </a:solidFill>
                <a:latin typeface="+mn-lt"/>
                <a:ea typeface="+mn-ea"/>
                <a:cs typeface="+mn-cs"/>
              </a:rPr>
              <a:t>)</a:t>
            </a:r>
            <a:r>
              <a:rPr lang="en-US" dirty="0" smtClean="0">
                <a:solidFill>
                  <a:schemeClr val="tx1"/>
                </a:solidFill>
                <a:latin typeface="+mn-lt"/>
                <a:ea typeface="+mn-ea"/>
                <a:cs typeface="+mn-cs"/>
              </a:rPr>
              <a:t> = posterior </a:t>
            </a:r>
            <a:r>
              <a:rPr lang="en-US" dirty="0" err="1" smtClean="0">
                <a:solidFill>
                  <a:schemeClr val="tx1"/>
                </a:solidFill>
                <a:latin typeface="+mn-lt"/>
                <a:ea typeface="+mn-ea"/>
                <a:cs typeface="+mn-cs"/>
              </a:rPr>
              <a:t>pdf</a:t>
            </a:r>
            <a:r>
              <a:rPr lang="en-US" dirty="0" smtClean="0">
                <a:solidFill>
                  <a:schemeClr val="tx1"/>
                </a:solidFill>
                <a:latin typeface="+mn-lt"/>
                <a:ea typeface="+mn-ea"/>
                <a:cs typeface="+mn-cs"/>
              </a:rPr>
              <a:t> for μ, given the results of this experiment</a:t>
            </a:r>
          </a:p>
          <a:p>
            <a:pPr lvl="1"/>
            <a:r>
              <a:rPr lang="en-US" dirty="0" smtClean="0">
                <a:solidFill>
                  <a:srgbClr val="FF0000"/>
                </a:solidFill>
                <a:latin typeface="+mn-lt"/>
                <a:ea typeface="+mn-ea"/>
                <a:cs typeface="+mn-cs"/>
              </a:rPr>
              <a:t>L(x</a:t>
            </a:r>
            <a:r>
              <a:rPr lang="en-US" baseline="-25000" dirty="0" smtClean="0">
                <a:solidFill>
                  <a:srgbClr val="FF0000"/>
                </a:solidFill>
                <a:latin typeface="+mn-lt"/>
                <a:ea typeface="+mn-ea"/>
                <a:cs typeface="+mn-cs"/>
              </a:rPr>
              <a:t>0</a:t>
            </a:r>
            <a:r>
              <a:rPr lang="en-US" dirty="0" smtClean="0">
                <a:solidFill>
                  <a:srgbClr val="FF0000"/>
                </a:solidFill>
                <a:latin typeface="+mn-lt"/>
                <a:ea typeface="+mn-ea"/>
                <a:cs typeface="+mn-cs"/>
              </a:rPr>
              <a:t>|μ)</a:t>
            </a:r>
            <a:r>
              <a:rPr lang="en-US" dirty="0" smtClean="0">
                <a:solidFill>
                  <a:schemeClr val="tx1"/>
                </a:solidFill>
                <a:latin typeface="+mn-lt"/>
                <a:ea typeface="+mn-ea"/>
                <a:cs typeface="+mn-cs"/>
              </a:rPr>
              <a:t> = Likelihood function of μ from the experiment</a:t>
            </a:r>
          </a:p>
          <a:p>
            <a:pPr lvl="1"/>
            <a:r>
              <a:rPr lang="en-US" dirty="0" smtClean="0">
                <a:solidFill>
                  <a:srgbClr val="FF0000"/>
                </a:solidFill>
                <a:latin typeface="+mn-lt"/>
                <a:ea typeface="+mn-ea"/>
                <a:cs typeface="+mn-cs"/>
              </a:rPr>
              <a:t>p(μ) </a:t>
            </a:r>
            <a:r>
              <a:rPr lang="en-US" dirty="0" smtClean="0">
                <a:solidFill>
                  <a:schemeClr val="tx1"/>
                </a:solidFill>
                <a:latin typeface="+mn-lt"/>
                <a:ea typeface="+mn-ea"/>
                <a:cs typeface="+mn-cs"/>
              </a:rPr>
              <a:t>= prior </a:t>
            </a:r>
            <a:r>
              <a:rPr lang="en-US" dirty="0" err="1" smtClean="0">
                <a:solidFill>
                  <a:schemeClr val="tx1"/>
                </a:solidFill>
                <a:latin typeface="+mn-lt"/>
                <a:ea typeface="+mn-ea"/>
                <a:cs typeface="+mn-cs"/>
              </a:rPr>
              <a:t>pdf</a:t>
            </a:r>
            <a:r>
              <a:rPr lang="en-US" dirty="0" smtClean="0">
                <a:solidFill>
                  <a:schemeClr val="tx1"/>
                </a:solidFill>
                <a:latin typeface="+mn-lt"/>
                <a:ea typeface="+mn-ea"/>
                <a:cs typeface="+mn-cs"/>
              </a:rPr>
              <a:t> for μ, before incorporating the results of this experiment</a:t>
            </a:r>
            <a:br>
              <a:rPr lang="en-US" dirty="0" smtClean="0">
                <a:solidFill>
                  <a:schemeClr val="tx1"/>
                </a:solidFill>
                <a:latin typeface="+mn-lt"/>
                <a:ea typeface="+mn-ea"/>
                <a:cs typeface="+mn-cs"/>
              </a:rPr>
            </a:br>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Note that there is one (and only one) probability density in μ on each side of the equation, again consistent with the likelihood </a:t>
            </a:r>
            <a:r>
              <a:rPr lang="en-US" i="1" dirty="0" smtClean="0">
                <a:solidFill>
                  <a:schemeClr val="tx1"/>
                </a:solidFill>
                <a:latin typeface="+mn-lt"/>
                <a:ea typeface="+mn-ea"/>
                <a:cs typeface="+mn-cs"/>
              </a:rPr>
              <a:t>not </a:t>
            </a:r>
            <a:r>
              <a:rPr lang="en-US" dirty="0" smtClean="0">
                <a:solidFill>
                  <a:schemeClr val="tx1"/>
                </a:solidFill>
                <a:latin typeface="+mn-lt"/>
                <a:ea typeface="+mn-ea"/>
                <a:cs typeface="+mn-cs"/>
              </a:rPr>
              <a:t>being a density</a:t>
            </a:r>
            <a:r>
              <a:rPr lang="en-US" i="1" dirty="0" smtClean="0">
                <a:solidFill>
                  <a:schemeClr val="tx1"/>
                </a:solidFill>
                <a:latin typeface="+mn-lt"/>
                <a:ea typeface="+mn-ea"/>
                <a:cs typeface="+mn-cs"/>
              </a:rPr>
              <a:t>.</a:t>
            </a:r>
            <a:endParaRPr lang="nl-NL" dirty="0"/>
          </a:p>
        </p:txBody>
      </p:sp>
      <p:sp>
        <p:nvSpPr>
          <p:cNvPr id="4" name="Footer Placeholder 3"/>
          <p:cNvSpPr>
            <a:spLocks noGrp="1"/>
          </p:cNvSpPr>
          <p:nvPr>
            <p:ph type="ftr" sz="quarter" idx="10"/>
          </p:nvPr>
        </p:nvSpPr>
        <p:spPr/>
        <p:txBody>
          <a:bodyPr/>
          <a:lstStyle/>
          <a:p>
            <a:pPr>
              <a:defRPr/>
            </a:pPr>
            <a:r>
              <a:rPr lang="en-US" dirty="0" smtClean="0"/>
              <a:t>Wouter Verkerke, NIKHEF </a:t>
            </a:r>
            <a:endParaRPr lang="en-US" dirty="0"/>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 Generalized to </a:t>
            </a:r>
            <a:r>
              <a:rPr lang="en-US" dirty="0" err="1" smtClean="0"/>
              <a:t>pdfs</a:t>
            </a:r>
            <a:endParaRPr lang="en-US" dirty="0"/>
          </a:p>
        </p:txBody>
      </p:sp>
      <p:sp>
        <p:nvSpPr>
          <p:cNvPr id="3" name="Content Placeholder 2"/>
          <p:cNvSpPr>
            <a:spLocks noGrp="1"/>
          </p:cNvSpPr>
          <p:nvPr>
            <p:ph idx="1"/>
          </p:nvPr>
        </p:nvSpPr>
        <p:spPr/>
        <p:txBody>
          <a:bodyPr/>
          <a:lstStyle/>
          <a:p>
            <a:r>
              <a:rPr lang="en-US" dirty="0" smtClean="0"/>
              <a:t>Graphical illustration of </a:t>
            </a:r>
            <a:r>
              <a:rPr lang="nl-NL" dirty="0" smtClean="0">
                <a:solidFill>
                  <a:srgbClr val="FF0000"/>
                </a:solidFill>
              </a:rPr>
              <a:t>p(</a:t>
            </a:r>
            <a:r>
              <a:rPr lang="el-GR" dirty="0" smtClean="0">
                <a:solidFill>
                  <a:srgbClr val="FF0000"/>
                </a:solidFill>
              </a:rPr>
              <a:t>μ|</a:t>
            </a:r>
            <a:r>
              <a:rPr lang="nl-NL" dirty="0" smtClean="0">
                <a:solidFill>
                  <a:srgbClr val="FF0000"/>
                </a:solidFill>
              </a:rPr>
              <a:t>x</a:t>
            </a:r>
            <a:r>
              <a:rPr lang="nl-NL" baseline="-25000" dirty="0" smtClean="0">
                <a:solidFill>
                  <a:srgbClr val="FF0000"/>
                </a:solidFill>
              </a:rPr>
              <a:t>0</a:t>
            </a:r>
            <a:r>
              <a:rPr lang="nl-NL" dirty="0" smtClean="0">
                <a:solidFill>
                  <a:srgbClr val="FF0000"/>
                </a:solidFill>
              </a:rPr>
              <a:t>) ∝ L(x</a:t>
            </a:r>
            <a:r>
              <a:rPr lang="nl-NL" baseline="-25000" dirty="0" smtClean="0">
                <a:solidFill>
                  <a:srgbClr val="FF0000"/>
                </a:solidFill>
              </a:rPr>
              <a:t>0</a:t>
            </a:r>
            <a:r>
              <a:rPr lang="nl-NL" dirty="0" smtClean="0">
                <a:solidFill>
                  <a:srgbClr val="FF0000"/>
                </a:solidFill>
              </a:rPr>
              <a:t>|</a:t>
            </a:r>
            <a:r>
              <a:rPr lang="el-GR" dirty="0" smtClean="0">
                <a:solidFill>
                  <a:srgbClr val="FF0000"/>
                </a:solidFill>
              </a:rPr>
              <a:t>μ) </a:t>
            </a:r>
            <a:r>
              <a:rPr lang="nl-NL" dirty="0" smtClean="0">
                <a:solidFill>
                  <a:srgbClr val="FF0000"/>
                </a:solidFill>
              </a:rPr>
              <a:t>p(</a:t>
            </a:r>
            <a:r>
              <a:rPr lang="el-GR" dirty="0" smtClean="0">
                <a:solidFill>
                  <a:srgbClr val="FF0000"/>
                </a:solidFill>
              </a:rPr>
              <a:t>μ)</a:t>
            </a: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t>Upon obtaining p(μ|x0), the </a:t>
            </a:r>
            <a:r>
              <a:rPr lang="en-US" i="1" dirty="0" smtClean="0"/>
              <a:t>credibility </a:t>
            </a:r>
            <a:r>
              <a:rPr lang="en-US" dirty="0" smtClean="0"/>
              <a:t>of </a:t>
            </a:r>
            <a:r>
              <a:rPr lang="en-US" i="1" dirty="0" smtClean="0"/>
              <a:t>μ </a:t>
            </a:r>
            <a:r>
              <a:rPr lang="en-US" dirty="0" smtClean="0"/>
              <a:t>being in any interval can be calculated by integration.</a:t>
            </a:r>
          </a:p>
          <a:p>
            <a:pPr lvl="1"/>
            <a:r>
              <a:rPr lang="en-US" dirty="0" smtClean="0"/>
              <a:t>To make a </a:t>
            </a:r>
            <a:r>
              <a:rPr lang="en-US" i="1" dirty="0" smtClean="0"/>
              <a:t>decision </a:t>
            </a:r>
            <a:r>
              <a:rPr lang="en-US" dirty="0" smtClean="0"/>
              <a:t>as to whether or not μ is in an interval or not (e.g., whether or not μ&gt;0) , one requires a further subjective input: the cost function (or utility function) for making wrong decisions</a:t>
            </a:r>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5" name="Picture 2" descr="fig5"/>
          <p:cNvPicPr>
            <a:picLocks noChangeAspect="1" noChangeArrowheads="1"/>
          </p:cNvPicPr>
          <p:nvPr/>
        </p:nvPicPr>
        <p:blipFill>
          <a:blip r:embed="rId2" cstate="print"/>
          <a:srcRect/>
          <a:stretch>
            <a:fillRect/>
          </a:stretch>
        </p:blipFill>
        <p:spPr bwMode="auto">
          <a:xfrm>
            <a:off x="1371600" y="1828800"/>
            <a:ext cx="1734721" cy="1552575"/>
          </a:xfrm>
          <a:prstGeom prst="rect">
            <a:avLst/>
          </a:prstGeom>
          <a:noFill/>
        </p:spPr>
      </p:pic>
      <p:pic>
        <p:nvPicPr>
          <p:cNvPr id="6" name="Picture 6" descr="fig39"/>
          <p:cNvPicPr>
            <a:picLocks noChangeAspect="1" noChangeArrowheads="1"/>
          </p:cNvPicPr>
          <p:nvPr/>
        </p:nvPicPr>
        <p:blipFill>
          <a:blip r:embed="rId3" cstate="print"/>
          <a:srcRect/>
          <a:stretch>
            <a:fillRect/>
          </a:stretch>
        </p:blipFill>
        <p:spPr bwMode="auto">
          <a:xfrm>
            <a:off x="3810000" y="1828800"/>
            <a:ext cx="1657350" cy="1557337"/>
          </a:xfrm>
          <a:prstGeom prst="rect">
            <a:avLst/>
          </a:prstGeom>
          <a:noFill/>
        </p:spPr>
      </p:pic>
      <p:pic>
        <p:nvPicPr>
          <p:cNvPr id="7" name="Picture 7" descr="fig48"/>
          <p:cNvPicPr>
            <a:picLocks noChangeAspect="1" noChangeArrowheads="1"/>
          </p:cNvPicPr>
          <p:nvPr/>
        </p:nvPicPr>
        <p:blipFill>
          <a:blip r:embed="rId4" cstate="print"/>
          <a:srcRect r="51923"/>
          <a:stretch>
            <a:fillRect/>
          </a:stretch>
        </p:blipFill>
        <p:spPr bwMode="auto">
          <a:xfrm>
            <a:off x="6172200" y="1828800"/>
            <a:ext cx="1600200" cy="1517650"/>
          </a:xfrm>
          <a:prstGeom prst="rect">
            <a:avLst/>
          </a:prstGeom>
          <a:noFill/>
        </p:spPr>
      </p:pic>
      <p:sp>
        <p:nvSpPr>
          <p:cNvPr id="11" name="TextBox 10"/>
          <p:cNvSpPr txBox="1"/>
          <p:nvPr/>
        </p:nvSpPr>
        <p:spPr>
          <a:xfrm>
            <a:off x="1659135" y="1524000"/>
            <a:ext cx="931665" cy="338554"/>
          </a:xfrm>
          <a:prstGeom prst="rect">
            <a:avLst/>
          </a:prstGeom>
          <a:noFill/>
        </p:spPr>
        <p:txBody>
          <a:bodyPr wrap="none" rtlCol="0">
            <a:spAutoFit/>
          </a:bodyPr>
          <a:lstStyle/>
          <a:p>
            <a:r>
              <a:rPr lang="nl-NL" dirty="0" smtClean="0">
                <a:solidFill>
                  <a:srgbClr val="FF0000"/>
                </a:solidFill>
              </a:rPr>
              <a:t>p(</a:t>
            </a:r>
            <a:r>
              <a:rPr lang="el-GR" dirty="0" smtClean="0">
                <a:solidFill>
                  <a:srgbClr val="FF0000"/>
                </a:solidFill>
              </a:rPr>
              <a:t>μ|</a:t>
            </a:r>
            <a:r>
              <a:rPr lang="nl-NL" dirty="0" smtClean="0">
                <a:solidFill>
                  <a:srgbClr val="FF0000"/>
                </a:solidFill>
              </a:rPr>
              <a:t>x</a:t>
            </a:r>
            <a:r>
              <a:rPr lang="nl-NL" baseline="-25000" dirty="0" smtClean="0">
                <a:solidFill>
                  <a:srgbClr val="FF0000"/>
                </a:solidFill>
              </a:rPr>
              <a:t>0</a:t>
            </a:r>
            <a:r>
              <a:rPr lang="nl-NL" dirty="0" smtClean="0">
                <a:solidFill>
                  <a:srgbClr val="FF0000"/>
                </a:solidFill>
              </a:rPr>
              <a:t>)</a:t>
            </a:r>
            <a:endParaRPr lang="en-US" dirty="0"/>
          </a:p>
        </p:txBody>
      </p:sp>
      <p:sp>
        <p:nvSpPr>
          <p:cNvPr id="12" name="TextBox 11"/>
          <p:cNvSpPr txBox="1"/>
          <p:nvPr/>
        </p:nvSpPr>
        <p:spPr>
          <a:xfrm>
            <a:off x="4114800" y="1524000"/>
            <a:ext cx="917239" cy="338554"/>
          </a:xfrm>
          <a:prstGeom prst="rect">
            <a:avLst/>
          </a:prstGeom>
          <a:noFill/>
        </p:spPr>
        <p:txBody>
          <a:bodyPr wrap="none" rtlCol="0">
            <a:spAutoFit/>
          </a:bodyPr>
          <a:lstStyle/>
          <a:p>
            <a:r>
              <a:rPr lang="nl-NL" dirty="0" smtClean="0">
                <a:solidFill>
                  <a:srgbClr val="FF0000"/>
                </a:solidFill>
              </a:rPr>
              <a:t>L(x</a:t>
            </a:r>
            <a:r>
              <a:rPr lang="nl-NL" baseline="-25000" dirty="0" smtClean="0">
                <a:solidFill>
                  <a:srgbClr val="FF0000"/>
                </a:solidFill>
              </a:rPr>
              <a:t>0</a:t>
            </a:r>
            <a:r>
              <a:rPr lang="nl-NL" dirty="0" smtClean="0">
                <a:solidFill>
                  <a:srgbClr val="FF0000"/>
                </a:solidFill>
              </a:rPr>
              <a:t>|</a:t>
            </a:r>
            <a:r>
              <a:rPr lang="el-GR" dirty="0" smtClean="0">
                <a:solidFill>
                  <a:srgbClr val="FF0000"/>
                </a:solidFill>
              </a:rPr>
              <a:t>μ)</a:t>
            </a:r>
            <a:endParaRPr lang="en-US" dirty="0"/>
          </a:p>
        </p:txBody>
      </p:sp>
      <p:sp>
        <p:nvSpPr>
          <p:cNvPr id="13" name="TextBox 12"/>
          <p:cNvSpPr txBox="1"/>
          <p:nvPr/>
        </p:nvSpPr>
        <p:spPr>
          <a:xfrm>
            <a:off x="6705600" y="1524000"/>
            <a:ext cx="630301" cy="338554"/>
          </a:xfrm>
          <a:prstGeom prst="rect">
            <a:avLst/>
          </a:prstGeom>
          <a:noFill/>
        </p:spPr>
        <p:txBody>
          <a:bodyPr wrap="none" rtlCol="0">
            <a:spAutoFit/>
          </a:bodyPr>
          <a:lstStyle/>
          <a:p>
            <a:r>
              <a:rPr lang="nl-NL" dirty="0" smtClean="0">
                <a:solidFill>
                  <a:srgbClr val="FF0000"/>
                </a:solidFill>
              </a:rPr>
              <a:t>p(</a:t>
            </a:r>
            <a:r>
              <a:rPr lang="el-GR" dirty="0" smtClean="0">
                <a:solidFill>
                  <a:srgbClr val="FF0000"/>
                </a:solidFill>
              </a:rPr>
              <a:t>μ)</a:t>
            </a:r>
            <a:endParaRPr lang="en-US" dirty="0"/>
          </a:p>
        </p:txBody>
      </p:sp>
      <p:sp>
        <p:nvSpPr>
          <p:cNvPr id="14" name="TextBox 13"/>
          <p:cNvSpPr txBox="1"/>
          <p:nvPr/>
        </p:nvSpPr>
        <p:spPr>
          <a:xfrm>
            <a:off x="3124200" y="2286000"/>
            <a:ext cx="545342" cy="707886"/>
          </a:xfrm>
          <a:prstGeom prst="rect">
            <a:avLst/>
          </a:prstGeom>
          <a:noFill/>
        </p:spPr>
        <p:txBody>
          <a:bodyPr wrap="none" rtlCol="0">
            <a:spAutoFit/>
          </a:bodyPr>
          <a:lstStyle/>
          <a:p>
            <a:r>
              <a:rPr lang="nl-NL" sz="4000" dirty="0" smtClean="0">
                <a:solidFill>
                  <a:srgbClr val="FF0000"/>
                </a:solidFill>
              </a:rPr>
              <a:t>∝</a:t>
            </a:r>
            <a:endParaRPr lang="en-US" sz="4000" dirty="0"/>
          </a:p>
        </p:txBody>
      </p:sp>
      <p:sp>
        <p:nvSpPr>
          <p:cNvPr id="15" name="TextBox 14"/>
          <p:cNvSpPr txBox="1"/>
          <p:nvPr/>
        </p:nvSpPr>
        <p:spPr>
          <a:xfrm>
            <a:off x="5662868" y="2209800"/>
            <a:ext cx="433132" cy="707886"/>
          </a:xfrm>
          <a:prstGeom prst="rect">
            <a:avLst/>
          </a:prstGeom>
          <a:noFill/>
        </p:spPr>
        <p:txBody>
          <a:bodyPr wrap="none" rtlCol="0">
            <a:spAutoFit/>
          </a:bodyPr>
          <a:lstStyle/>
          <a:p>
            <a:r>
              <a:rPr lang="nl-NL" sz="4000" dirty="0" smtClean="0">
                <a:solidFill>
                  <a:srgbClr val="FF0000"/>
                </a:solidFill>
                <a:latin typeface="Cambria Math"/>
                <a:ea typeface="Cambria Math"/>
                <a:sym typeface="Symbol"/>
              </a:rPr>
              <a:t>∗</a:t>
            </a:r>
            <a:endParaRPr lang="en-US" sz="4000" dirty="0"/>
          </a:p>
        </p:txBody>
      </p:sp>
      <p:sp>
        <p:nvSpPr>
          <p:cNvPr id="16" name="Text Box 14"/>
          <p:cNvSpPr txBox="1">
            <a:spLocks noChangeArrowheads="1"/>
          </p:cNvSpPr>
          <p:nvPr/>
        </p:nvSpPr>
        <p:spPr bwMode="auto">
          <a:xfrm>
            <a:off x="1295400" y="3810000"/>
            <a:ext cx="2322687" cy="584775"/>
          </a:xfrm>
          <a:prstGeom prst="rect">
            <a:avLst/>
          </a:prstGeom>
          <a:noFill/>
          <a:ln w="9525">
            <a:noFill/>
            <a:miter lim="800000"/>
            <a:headEnd/>
            <a:tailEnd/>
          </a:ln>
          <a:effectLst/>
        </p:spPr>
        <p:txBody>
          <a:bodyPr wrap="none">
            <a:spAutoFit/>
          </a:bodyPr>
          <a:lstStyle/>
          <a:p>
            <a:r>
              <a:rPr lang="en-US" dirty="0" smtClean="0">
                <a:solidFill>
                  <a:srgbClr val="FF3300"/>
                </a:solidFill>
              </a:rPr>
              <a:t>Area </a:t>
            </a:r>
            <a:r>
              <a:rPr lang="en-US" dirty="0">
                <a:solidFill>
                  <a:srgbClr val="FF3300"/>
                </a:solidFill>
              </a:rPr>
              <a:t>that integrates </a:t>
            </a:r>
            <a:r>
              <a:rPr lang="en-US" dirty="0" smtClean="0">
                <a:solidFill>
                  <a:srgbClr val="FF3300"/>
                </a:solidFill>
              </a:rPr>
              <a:t/>
            </a:r>
            <a:br>
              <a:rPr lang="en-US" dirty="0" smtClean="0">
                <a:solidFill>
                  <a:srgbClr val="FF3300"/>
                </a:solidFill>
              </a:rPr>
            </a:br>
            <a:r>
              <a:rPr lang="en-US" dirty="0" smtClean="0">
                <a:solidFill>
                  <a:srgbClr val="FF3300"/>
                </a:solidFill>
              </a:rPr>
              <a:t>X% of posterior</a:t>
            </a:r>
            <a:endParaRPr lang="en-US" dirty="0">
              <a:solidFill>
                <a:srgbClr val="FF3300"/>
              </a:solidFill>
            </a:endParaRPr>
          </a:p>
        </p:txBody>
      </p:sp>
      <p:sp>
        <p:nvSpPr>
          <p:cNvPr id="17" name="AutoShape 15"/>
          <p:cNvSpPr>
            <a:spLocks/>
          </p:cNvSpPr>
          <p:nvPr/>
        </p:nvSpPr>
        <p:spPr bwMode="auto">
          <a:xfrm rot="-5400000">
            <a:off x="2165350" y="3178175"/>
            <a:ext cx="152400" cy="457200"/>
          </a:xfrm>
          <a:prstGeom prst="leftBrace">
            <a:avLst>
              <a:gd name="adj1" fmla="val 25000"/>
              <a:gd name="adj2" fmla="val 50000"/>
            </a:avLst>
          </a:prstGeom>
          <a:noFill/>
          <a:ln w="28575">
            <a:solidFill>
              <a:srgbClr val="FF3300"/>
            </a:solidFill>
            <a:round/>
            <a:headEnd/>
            <a:tailEnd/>
          </a:ln>
          <a:effectLst/>
        </p:spPr>
        <p:txBody>
          <a:bodyPr wrap="none" anchor="ctr"/>
          <a:lstStyle/>
          <a:p>
            <a:endParaRPr lang="en-US"/>
          </a:p>
        </p:txBody>
      </p:sp>
      <p:sp>
        <p:nvSpPr>
          <p:cNvPr id="18" name="Line 16"/>
          <p:cNvSpPr>
            <a:spLocks noChangeShapeType="1"/>
          </p:cNvSpPr>
          <p:nvPr/>
        </p:nvSpPr>
        <p:spPr bwMode="auto">
          <a:xfrm>
            <a:off x="2233613" y="3471863"/>
            <a:ext cx="0" cy="381000"/>
          </a:xfrm>
          <a:prstGeom prst="line">
            <a:avLst/>
          </a:prstGeom>
          <a:noFill/>
          <a:ln w="25400">
            <a:solidFill>
              <a:srgbClr val="FF3300"/>
            </a:solidFill>
            <a:round/>
            <a:headEnd/>
            <a:tailEnd type="triangle" w="med" len="med"/>
          </a:ln>
          <a:effectLst/>
        </p:spPr>
        <p:txBody>
          <a:bodyPr/>
          <a:lstStyle/>
          <a:p>
            <a:endParaRPr lang="en-US"/>
          </a:p>
        </p:txBody>
      </p:sp>
      <p:sp>
        <p:nvSpPr>
          <p:cNvPr id="19" name="Right Arrow 18"/>
          <p:cNvSpPr/>
          <p:nvPr/>
        </p:nvSpPr>
        <p:spPr bwMode="auto">
          <a:xfrm>
            <a:off x="3505200" y="3886200"/>
            <a:ext cx="762000" cy="381000"/>
          </a:xfrm>
          <a:prstGeom prst="rightArrow">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0" name="Text Box 14"/>
          <p:cNvSpPr txBox="1">
            <a:spLocks noChangeArrowheads="1"/>
          </p:cNvSpPr>
          <p:nvPr/>
        </p:nvSpPr>
        <p:spPr bwMode="auto">
          <a:xfrm>
            <a:off x="4306713" y="3928646"/>
            <a:ext cx="2905539" cy="338554"/>
          </a:xfrm>
          <a:prstGeom prst="rect">
            <a:avLst/>
          </a:prstGeom>
          <a:noFill/>
          <a:ln w="9525">
            <a:noFill/>
            <a:miter lim="800000"/>
            <a:headEnd/>
            <a:tailEnd/>
          </a:ln>
          <a:effectLst/>
        </p:spPr>
        <p:txBody>
          <a:bodyPr wrap="none">
            <a:spAutoFit/>
          </a:bodyPr>
          <a:lstStyle/>
          <a:p>
            <a:r>
              <a:rPr lang="en-US" dirty="0" smtClean="0">
                <a:solidFill>
                  <a:srgbClr val="FF3300"/>
                </a:solidFill>
              </a:rPr>
              <a:t>-1&lt;</a:t>
            </a:r>
            <a:r>
              <a:rPr lang="el-GR" dirty="0" smtClean="0">
                <a:solidFill>
                  <a:srgbClr val="FF0000"/>
                </a:solidFill>
              </a:rPr>
              <a:t>μ</a:t>
            </a:r>
            <a:r>
              <a:rPr lang="en-US" dirty="0" smtClean="0">
                <a:solidFill>
                  <a:srgbClr val="FF0000"/>
                </a:solidFill>
              </a:rPr>
              <a:t>&lt;1 at 68% credibility</a:t>
            </a:r>
            <a:endParaRPr lang="en-US" dirty="0">
              <a:solidFill>
                <a:srgbClr val="FF33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nl-NL" dirty="0"/>
          </a:p>
        </p:txBody>
      </p:sp>
      <p:sp>
        <p:nvSpPr>
          <p:cNvPr id="3" name="Content Placeholder 2"/>
          <p:cNvSpPr>
            <a:spLocks noGrp="1"/>
          </p:cNvSpPr>
          <p:nvPr>
            <p:ph idx="1"/>
          </p:nvPr>
        </p:nvSpPr>
        <p:spPr/>
        <p:txBody>
          <a:bodyPr/>
          <a:lstStyle/>
          <a:p>
            <a:r>
              <a:rPr lang="en-US" dirty="0" smtClean="0"/>
              <a:t>Issues and differences between methods arise when experimental result contains little information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Now we focus on the difficult cases</a:t>
            </a:r>
          </a:p>
          <a:p>
            <a:r>
              <a:rPr lang="en-US" dirty="0" smtClean="0"/>
              <a:t>Most common scenario is establishing the presence of signal in the data (at a certain confidence level), or be able to set limits, in the absence of a convincing signal</a:t>
            </a:r>
          </a:p>
          <a:p>
            <a:pPr lvl="1"/>
            <a:r>
              <a:rPr lang="en-US" dirty="0" smtClean="0"/>
              <a:t>Connection with hypothesis testing </a:t>
            </a:r>
          </a:p>
          <a:p>
            <a:endParaRPr lang="nl-NL"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5" name="Picture 2" descr="C:\Documents and Settings\verkerke\desktop\c1.gif"/>
          <p:cNvPicPr>
            <a:picLocks noChangeAspect="1" noChangeArrowheads="1"/>
          </p:cNvPicPr>
          <p:nvPr/>
        </p:nvPicPr>
        <p:blipFill>
          <a:blip r:embed="rId2" cstate="print"/>
          <a:srcRect/>
          <a:stretch>
            <a:fillRect/>
          </a:stretch>
        </p:blipFill>
        <p:spPr bwMode="auto">
          <a:xfrm>
            <a:off x="1295400" y="1981200"/>
            <a:ext cx="2331526" cy="2209800"/>
          </a:xfrm>
          <a:prstGeom prst="rect">
            <a:avLst/>
          </a:prstGeom>
          <a:noFill/>
        </p:spPr>
      </p:pic>
      <p:pic>
        <p:nvPicPr>
          <p:cNvPr id="6" name="Picture 3" descr="C:\Documents and Settings\verkerke\desktop\c1.gif"/>
          <p:cNvPicPr>
            <a:picLocks noChangeAspect="1" noChangeArrowheads="1"/>
          </p:cNvPicPr>
          <p:nvPr/>
        </p:nvPicPr>
        <p:blipFill>
          <a:blip r:embed="rId3" cstate="print"/>
          <a:srcRect/>
          <a:stretch>
            <a:fillRect/>
          </a:stretch>
        </p:blipFill>
        <p:spPr bwMode="auto">
          <a:xfrm>
            <a:off x="5791200" y="1990725"/>
            <a:ext cx="2246306" cy="2200275"/>
          </a:xfrm>
          <a:prstGeom prst="rect">
            <a:avLst/>
          </a:prstGeom>
          <a:noFill/>
        </p:spPr>
      </p:pic>
      <p:sp>
        <p:nvSpPr>
          <p:cNvPr id="7" name="Right Arrow 6"/>
          <p:cNvSpPr/>
          <p:nvPr/>
        </p:nvSpPr>
        <p:spPr bwMode="auto">
          <a:xfrm>
            <a:off x="4038600" y="2819400"/>
            <a:ext cx="1295400" cy="381000"/>
          </a:xfrm>
          <a:prstGeom prst="rightArrow">
            <a:avLst/>
          </a:prstGeom>
          <a:solidFill>
            <a:srgbClr val="FF7A01"/>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8" name="TextBox 7"/>
          <p:cNvSpPr txBox="1"/>
          <p:nvPr/>
        </p:nvSpPr>
        <p:spPr>
          <a:xfrm>
            <a:off x="2057400" y="1828800"/>
            <a:ext cx="776175" cy="338554"/>
          </a:xfrm>
          <a:prstGeom prst="rect">
            <a:avLst/>
          </a:prstGeom>
          <a:noFill/>
        </p:spPr>
        <p:txBody>
          <a:bodyPr wrap="none" rtlCol="0">
            <a:spAutoFit/>
          </a:bodyPr>
          <a:lstStyle/>
          <a:p>
            <a:r>
              <a:rPr lang="en-US" dirty="0" smtClean="0"/>
              <a:t>‘Easy’</a:t>
            </a:r>
            <a:endParaRPr lang="en-US" dirty="0"/>
          </a:p>
        </p:txBody>
      </p:sp>
      <p:sp>
        <p:nvSpPr>
          <p:cNvPr id="9" name="TextBox 8"/>
          <p:cNvSpPr txBox="1"/>
          <p:nvPr/>
        </p:nvSpPr>
        <p:spPr>
          <a:xfrm>
            <a:off x="6539025" y="1828800"/>
            <a:ext cx="1084336" cy="338554"/>
          </a:xfrm>
          <a:prstGeom prst="rect">
            <a:avLst/>
          </a:prstGeom>
          <a:noFill/>
        </p:spPr>
        <p:txBody>
          <a:bodyPr wrap="none" rtlCol="0">
            <a:spAutoFit/>
          </a:bodyPr>
          <a:lstStyle/>
          <a:p>
            <a:r>
              <a:rPr lang="en-US" smtClean="0"/>
              <a:t>‘Difficult’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Priors</a:t>
            </a:r>
            <a:endParaRPr lang="en-US" dirty="0"/>
          </a:p>
        </p:txBody>
      </p:sp>
      <p:sp>
        <p:nvSpPr>
          <p:cNvPr id="3" name="Content Placeholder 2"/>
          <p:cNvSpPr>
            <a:spLocks noGrp="1"/>
          </p:cNvSpPr>
          <p:nvPr>
            <p:ph idx="1"/>
          </p:nvPr>
        </p:nvSpPr>
        <p:spPr/>
        <p:txBody>
          <a:bodyPr/>
          <a:lstStyle/>
          <a:p>
            <a:r>
              <a:rPr lang="en-US" dirty="0" smtClean="0"/>
              <a:t>When using the Bayesian formalism you always have a prior. What should you put in there?</a:t>
            </a:r>
          </a:p>
          <a:p>
            <a:r>
              <a:rPr lang="en-US" dirty="0" smtClean="0"/>
              <a:t>When there is clear prior knowledge, it is usually straightforward what to choose as prior</a:t>
            </a:r>
          </a:p>
          <a:p>
            <a:pPr lvl="1"/>
            <a:r>
              <a:rPr lang="en-US" dirty="0" smtClean="0"/>
              <a:t>Example: prior measurement of </a:t>
            </a:r>
            <a:r>
              <a:rPr lang="el-GR" dirty="0" smtClean="0"/>
              <a:t>μ</a:t>
            </a:r>
            <a:r>
              <a:rPr lang="en-US" dirty="0" smtClean="0"/>
              <a:t> = 50 ± 10</a:t>
            </a:r>
            <a:br>
              <a:rPr lang="en-US" dirty="0" smtClean="0"/>
            </a:b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Posterior represents updated belief. But sometimes we only want to publish result of </a:t>
            </a:r>
            <a:r>
              <a:rPr lang="en-US" i="1" dirty="0" smtClean="0"/>
              <a:t>this</a:t>
            </a:r>
            <a:r>
              <a:rPr lang="en-US" dirty="0" smtClean="0"/>
              <a:t> experiment, or there is no prior information. What to do?</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grpSp>
        <p:nvGrpSpPr>
          <p:cNvPr id="9" name="Group 8"/>
          <p:cNvGrpSpPr/>
          <p:nvPr/>
        </p:nvGrpSpPr>
        <p:grpSpPr>
          <a:xfrm>
            <a:off x="2400300" y="2895600"/>
            <a:ext cx="4000500" cy="2712983"/>
            <a:chOff x="2362200" y="2468617"/>
            <a:chExt cx="4000500" cy="2712983"/>
          </a:xfrm>
        </p:grpSpPr>
        <p:pic>
          <p:nvPicPr>
            <p:cNvPr id="1453058" name="Picture 2" descr="C:\Documents and Settings\verkerke\desktop\c1.gif"/>
            <p:cNvPicPr>
              <a:picLocks noChangeAspect="1" noChangeArrowheads="1"/>
            </p:cNvPicPr>
            <p:nvPr/>
          </p:nvPicPr>
          <p:blipFill>
            <a:blip r:embed="rId2" cstate="print"/>
            <a:srcRect/>
            <a:stretch>
              <a:fillRect/>
            </a:stretch>
          </p:blipFill>
          <p:spPr bwMode="auto">
            <a:xfrm>
              <a:off x="2362200" y="2468617"/>
              <a:ext cx="4000500" cy="2712983"/>
            </a:xfrm>
            <a:prstGeom prst="rect">
              <a:avLst/>
            </a:prstGeom>
            <a:noFill/>
          </p:spPr>
        </p:pic>
        <p:sp>
          <p:nvSpPr>
            <p:cNvPr id="6" name="TextBox 5"/>
            <p:cNvSpPr txBox="1"/>
            <p:nvPr/>
          </p:nvSpPr>
          <p:spPr>
            <a:xfrm>
              <a:off x="2895600" y="4191000"/>
              <a:ext cx="1188146" cy="338554"/>
            </a:xfrm>
            <a:prstGeom prst="rect">
              <a:avLst/>
            </a:prstGeom>
            <a:noFill/>
          </p:spPr>
          <p:txBody>
            <a:bodyPr wrap="none" rtlCol="0">
              <a:spAutoFit/>
            </a:bodyPr>
            <a:lstStyle/>
            <a:p>
              <a:r>
                <a:rPr lang="en-US" dirty="0" smtClean="0">
                  <a:solidFill>
                    <a:srgbClr val="FFC000"/>
                  </a:solidFill>
                </a:rPr>
                <a:t>prior p(</a:t>
              </a:r>
              <a:r>
                <a:rPr lang="el-GR" dirty="0" smtClean="0">
                  <a:solidFill>
                    <a:srgbClr val="FFC000"/>
                  </a:solidFill>
                </a:rPr>
                <a:t>μ</a:t>
              </a:r>
              <a:r>
                <a:rPr lang="en-US" dirty="0" smtClean="0">
                  <a:solidFill>
                    <a:srgbClr val="FFC000"/>
                  </a:solidFill>
                </a:rPr>
                <a:t>)</a:t>
              </a:r>
              <a:endParaRPr lang="en-US" dirty="0">
                <a:solidFill>
                  <a:srgbClr val="FFC000"/>
                </a:solidFill>
              </a:endParaRPr>
            </a:p>
          </p:txBody>
        </p:sp>
        <p:sp>
          <p:nvSpPr>
            <p:cNvPr id="7" name="TextBox 6"/>
            <p:cNvSpPr txBox="1"/>
            <p:nvPr/>
          </p:nvSpPr>
          <p:spPr>
            <a:xfrm>
              <a:off x="4690475" y="2819400"/>
              <a:ext cx="1176925" cy="584775"/>
            </a:xfrm>
            <a:prstGeom prst="rect">
              <a:avLst/>
            </a:prstGeom>
            <a:noFill/>
          </p:spPr>
          <p:txBody>
            <a:bodyPr wrap="none" rtlCol="0">
              <a:spAutoFit/>
            </a:bodyPr>
            <a:lstStyle/>
            <a:p>
              <a:r>
                <a:rPr lang="en-US" dirty="0" smtClean="0">
                  <a:solidFill>
                    <a:srgbClr val="FF0000"/>
                  </a:solidFill>
                </a:rPr>
                <a:t>posterior </a:t>
              </a:r>
              <a:br>
                <a:rPr lang="en-US" dirty="0" smtClean="0">
                  <a:solidFill>
                    <a:srgbClr val="FF0000"/>
                  </a:solidFill>
                </a:rPr>
              </a:br>
              <a:r>
                <a:rPr lang="en-US" dirty="0" smtClean="0">
                  <a:solidFill>
                    <a:srgbClr val="FF0000"/>
                  </a:solidFill>
                </a:rPr>
                <a:t>p(</a:t>
              </a:r>
              <a:r>
                <a:rPr lang="el-GR" dirty="0" smtClean="0">
                  <a:solidFill>
                    <a:srgbClr val="FF0000"/>
                  </a:solidFill>
                </a:rPr>
                <a:t>μ</a:t>
              </a:r>
              <a:r>
                <a:rPr lang="en-US" dirty="0" smtClean="0">
                  <a:solidFill>
                    <a:srgbClr val="FF0000"/>
                  </a:solidFill>
                </a:rPr>
                <a:t>|x0)</a:t>
              </a:r>
              <a:endParaRPr lang="en-US" dirty="0">
                <a:solidFill>
                  <a:srgbClr val="FF0000"/>
                </a:solidFill>
              </a:endParaRPr>
            </a:p>
          </p:txBody>
        </p:sp>
        <p:sp>
          <p:nvSpPr>
            <p:cNvPr id="8" name="TextBox 7"/>
            <p:cNvSpPr txBox="1"/>
            <p:nvPr/>
          </p:nvSpPr>
          <p:spPr>
            <a:xfrm>
              <a:off x="4724400" y="3886200"/>
              <a:ext cx="1158907" cy="584775"/>
            </a:xfrm>
            <a:prstGeom prst="rect">
              <a:avLst/>
            </a:prstGeom>
            <a:noFill/>
          </p:spPr>
          <p:txBody>
            <a:bodyPr wrap="none" rtlCol="0">
              <a:spAutoFit/>
            </a:bodyPr>
            <a:lstStyle/>
            <a:p>
              <a:r>
                <a:rPr lang="en-US" smtClean="0"/>
                <a:t>likelihood</a:t>
              </a:r>
            </a:p>
            <a:p>
              <a:r>
                <a:rPr lang="en-US" dirty="0" smtClean="0"/>
                <a:t>L(x</a:t>
              </a:r>
              <a:r>
                <a:rPr lang="en-US" baseline="-25000" dirty="0" smtClean="0"/>
                <a:t>0</a:t>
              </a:r>
              <a:r>
                <a:rPr lang="en-US" dirty="0" smtClean="0"/>
                <a:t>|</a:t>
              </a:r>
              <a:r>
                <a:rPr lang="el-GR" dirty="0" smtClean="0"/>
                <a:t>μ</a:t>
              </a:r>
              <a:r>
                <a:rPr lang="en-US" dirty="0" smtClean="0"/>
                <a:t>)</a:t>
              </a: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Priors</a:t>
            </a:r>
            <a:endParaRPr lang="en-US" dirty="0"/>
          </a:p>
        </p:txBody>
      </p:sp>
      <p:sp>
        <p:nvSpPr>
          <p:cNvPr id="3" name="Content Placeholder 2"/>
          <p:cNvSpPr>
            <a:spLocks noGrp="1"/>
          </p:cNvSpPr>
          <p:nvPr>
            <p:ph idx="1"/>
          </p:nvPr>
        </p:nvSpPr>
        <p:spPr>
          <a:xfrm>
            <a:off x="685800" y="990600"/>
            <a:ext cx="8077200" cy="5257800"/>
          </a:xfrm>
        </p:spPr>
        <p:txBody>
          <a:bodyPr/>
          <a:lstStyle/>
          <a:p>
            <a:r>
              <a:rPr lang="en-US" b="1" dirty="0" smtClean="0"/>
              <a:t>Common but thoughtless choice</a:t>
            </a:r>
            <a:r>
              <a:rPr lang="en-US" dirty="0" smtClean="0"/>
              <a:t>: a flat prior</a:t>
            </a:r>
          </a:p>
          <a:p>
            <a:pPr lvl="1"/>
            <a:r>
              <a:rPr lang="en-US" dirty="0" smtClean="0"/>
              <a:t>Flat implies choice of metric. Flat in x, is not flat in x</a:t>
            </a:r>
            <a:r>
              <a:rPr lang="en-US" baseline="30000" dirty="0" smtClean="0"/>
              <a:t>2</a:t>
            </a:r>
          </a:p>
          <a:p>
            <a:pPr lvl="1"/>
            <a:endParaRPr lang="en-US" baseline="30000" dirty="0" smtClean="0"/>
          </a:p>
          <a:p>
            <a:pPr lvl="1"/>
            <a:endParaRPr lang="en-US" baseline="30000" dirty="0" smtClean="0"/>
          </a:p>
          <a:p>
            <a:pPr lvl="1"/>
            <a:endParaRPr lang="en-US" baseline="30000" dirty="0" smtClean="0"/>
          </a:p>
          <a:p>
            <a:pPr lvl="1"/>
            <a:endParaRPr lang="en-US" baseline="30000" dirty="0" smtClean="0"/>
          </a:p>
          <a:p>
            <a:pPr lvl="1"/>
            <a:endParaRPr lang="en-US" baseline="30000" dirty="0" smtClean="0"/>
          </a:p>
          <a:p>
            <a:pPr lvl="1"/>
            <a:endParaRPr lang="en-US" baseline="30000" dirty="0" smtClean="0"/>
          </a:p>
          <a:p>
            <a:pPr lvl="1"/>
            <a:endParaRPr lang="en-US" baseline="30000" dirty="0" smtClean="0"/>
          </a:p>
          <a:p>
            <a:pPr lvl="1"/>
            <a:endParaRPr lang="en-US" baseline="30000" dirty="0" smtClean="0"/>
          </a:p>
          <a:p>
            <a:pPr lvl="1"/>
            <a:endParaRPr lang="en-US" baseline="30000" dirty="0" smtClean="0"/>
          </a:p>
          <a:p>
            <a:pPr lvl="1"/>
            <a:endParaRPr lang="en-US" baseline="30000" dirty="0" smtClean="0"/>
          </a:p>
          <a:p>
            <a:pPr lvl="1"/>
            <a:endParaRPr lang="en-US" baseline="30000" dirty="0" smtClean="0"/>
          </a:p>
          <a:p>
            <a:r>
              <a:rPr lang="en-US" dirty="0" smtClean="0"/>
              <a:t>Flat prior implies choice on given metric</a:t>
            </a:r>
          </a:p>
          <a:p>
            <a:pPr lvl="1"/>
            <a:r>
              <a:rPr lang="en-US" dirty="0" smtClean="0"/>
              <a:t>Conversely you make any prior flat by a appropriate coordinate transformation (</a:t>
            </a:r>
            <a:r>
              <a:rPr lang="en-US" dirty="0" err="1" smtClean="0"/>
              <a:t>i.e</a:t>
            </a:r>
            <a:r>
              <a:rPr lang="en-US" dirty="0" smtClean="0"/>
              <a:t> a probability integral transform)</a:t>
            </a:r>
          </a:p>
          <a:p>
            <a:pPr lvl="1"/>
            <a:r>
              <a:rPr lang="en-US" dirty="0" smtClean="0"/>
              <a:t>‘Preferred metric’ has often no clear-cut answer. (E.g. when measuring neutrino-mass-squared, state answer in m or m</a:t>
            </a:r>
            <a:r>
              <a:rPr lang="en-US" baseline="30000" dirty="0" smtClean="0"/>
              <a:t>2</a:t>
            </a:r>
            <a:r>
              <a:rPr lang="en-US" dirty="0" smtClean="0"/>
              <a:t>)</a:t>
            </a:r>
          </a:p>
          <a:p>
            <a:pPr lvl="1"/>
            <a:r>
              <a:rPr lang="en-US" dirty="0" smtClean="0"/>
              <a:t>In multiple dimensions even more issues (flat in </a:t>
            </a:r>
            <a:r>
              <a:rPr lang="en-US" dirty="0" err="1" smtClean="0"/>
              <a:t>x,y</a:t>
            </a:r>
            <a:r>
              <a:rPr lang="en-US" dirty="0" smtClean="0"/>
              <a:t> or flat in r,</a:t>
            </a:r>
            <a:r>
              <a:rPr lang="el-GR" dirty="0" smtClean="0"/>
              <a:t>φ</a:t>
            </a:r>
            <a:r>
              <a:rPr lang="en-US" dirty="0" smtClean="0"/>
              <a:t>?)</a:t>
            </a:r>
            <a:endParaRPr lang="en-US" dirty="0"/>
          </a:p>
        </p:txBody>
      </p:sp>
      <p:sp>
        <p:nvSpPr>
          <p:cNvPr id="4" name="Footer Placeholder 3"/>
          <p:cNvSpPr>
            <a:spLocks noGrp="1"/>
          </p:cNvSpPr>
          <p:nvPr>
            <p:ph type="ftr" sz="quarter" idx="10"/>
          </p:nvPr>
        </p:nvSpPr>
        <p:spPr/>
        <p:txBody>
          <a:bodyPr/>
          <a:lstStyle/>
          <a:p>
            <a:r>
              <a:rPr lang="en-US" dirty="0" smtClean="0"/>
              <a:t>Wouter Verkerke, NIKHEF</a:t>
            </a:r>
            <a:endParaRPr lang="en-US" dirty="0"/>
          </a:p>
        </p:txBody>
      </p:sp>
      <p:pic>
        <p:nvPicPr>
          <p:cNvPr id="1454083" name="Picture 3" descr="C:\Documents and Settings\verkerke\desktop\c1.gif"/>
          <p:cNvPicPr>
            <a:picLocks noChangeAspect="1" noChangeArrowheads="1"/>
          </p:cNvPicPr>
          <p:nvPr/>
        </p:nvPicPr>
        <p:blipFill>
          <a:blip r:embed="rId2" cstate="print"/>
          <a:srcRect t="8197"/>
          <a:stretch>
            <a:fillRect/>
          </a:stretch>
        </p:blipFill>
        <p:spPr bwMode="auto">
          <a:xfrm>
            <a:off x="992537" y="2209800"/>
            <a:ext cx="3427063" cy="2133600"/>
          </a:xfrm>
          <a:prstGeom prst="rect">
            <a:avLst/>
          </a:prstGeom>
          <a:noFill/>
        </p:spPr>
      </p:pic>
      <p:pic>
        <p:nvPicPr>
          <p:cNvPr id="1454084" name="Picture 4" descr="C:\Documents and Settings\verkerke\desktop\c1.gif"/>
          <p:cNvPicPr>
            <a:picLocks noChangeAspect="1" noChangeArrowheads="1"/>
          </p:cNvPicPr>
          <p:nvPr/>
        </p:nvPicPr>
        <p:blipFill>
          <a:blip r:embed="rId3" cstate="print"/>
          <a:srcRect t="7143"/>
          <a:stretch>
            <a:fillRect/>
          </a:stretch>
        </p:blipFill>
        <p:spPr bwMode="auto">
          <a:xfrm>
            <a:off x="4931044" y="2286000"/>
            <a:ext cx="3146156" cy="1981200"/>
          </a:xfrm>
          <a:prstGeom prst="rect">
            <a:avLst/>
          </a:prstGeom>
          <a:noFill/>
        </p:spPr>
      </p:pic>
      <p:sp>
        <p:nvSpPr>
          <p:cNvPr id="8" name="TextBox 7"/>
          <p:cNvSpPr txBox="1"/>
          <p:nvPr/>
        </p:nvSpPr>
        <p:spPr>
          <a:xfrm>
            <a:off x="1371600" y="3581400"/>
            <a:ext cx="1063112" cy="307777"/>
          </a:xfrm>
          <a:prstGeom prst="rect">
            <a:avLst/>
          </a:prstGeom>
          <a:noFill/>
        </p:spPr>
        <p:txBody>
          <a:bodyPr wrap="none" rtlCol="0">
            <a:spAutoFit/>
          </a:bodyPr>
          <a:lstStyle/>
          <a:p>
            <a:r>
              <a:rPr lang="en-US" sz="1400" dirty="0" smtClean="0">
                <a:solidFill>
                  <a:srgbClr val="FFC000"/>
                </a:solidFill>
              </a:rPr>
              <a:t>prior p(</a:t>
            </a:r>
            <a:r>
              <a:rPr lang="el-GR" sz="1400" dirty="0" smtClean="0">
                <a:solidFill>
                  <a:srgbClr val="FFC000"/>
                </a:solidFill>
              </a:rPr>
              <a:t>μ</a:t>
            </a:r>
            <a:r>
              <a:rPr lang="en-US" sz="1400" dirty="0" smtClean="0">
                <a:solidFill>
                  <a:srgbClr val="FFC000"/>
                </a:solidFill>
              </a:rPr>
              <a:t>)</a:t>
            </a:r>
            <a:endParaRPr lang="en-US" sz="1400" dirty="0">
              <a:solidFill>
                <a:srgbClr val="FFC000"/>
              </a:solidFill>
            </a:endParaRPr>
          </a:p>
        </p:txBody>
      </p:sp>
      <p:sp>
        <p:nvSpPr>
          <p:cNvPr id="9" name="TextBox 8"/>
          <p:cNvSpPr txBox="1"/>
          <p:nvPr/>
        </p:nvSpPr>
        <p:spPr>
          <a:xfrm>
            <a:off x="2895600" y="2310825"/>
            <a:ext cx="1051891" cy="523220"/>
          </a:xfrm>
          <a:prstGeom prst="rect">
            <a:avLst/>
          </a:prstGeom>
          <a:noFill/>
        </p:spPr>
        <p:txBody>
          <a:bodyPr wrap="none" rtlCol="0">
            <a:spAutoFit/>
          </a:bodyPr>
          <a:lstStyle/>
          <a:p>
            <a:r>
              <a:rPr lang="en-US" sz="1400" dirty="0" smtClean="0">
                <a:solidFill>
                  <a:srgbClr val="FF0000"/>
                </a:solidFill>
              </a:rPr>
              <a:t>posterior </a:t>
            </a:r>
            <a:br>
              <a:rPr lang="en-US" sz="1400" dirty="0" smtClean="0">
                <a:solidFill>
                  <a:srgbClr val="FF0000"/>
                </a:solidFill>
              </a:rPr>
            </a:br>
            <a:r>
              <a:rPr lang="en-US" sz="1400" dirty="0" smtClean="0">
                <a:solidFill>
                  <a:srgbClr val="FF0000"/>
                </a:solidFill>
              </a:rPr>
              <a:t>p(</a:t>
            </a:r>
            <a:r>
              <a:rPr lang="el-GR" sz="1400" dirty="0" smtClean="0">
                <a:solidFill>
                  <a:srgbClr val="FF0000"/>
                </a:solidFill>
              </a:rPr>
              <a:t>μ</a:t>
            </a:r>
            <a:r>
              <a:rPr lang="en-US" sz="1400" dirty="0" smtClean="0">
                <a:solidFill>
                  <a:srgbClr val="FF0000"/>
                </a:solidFill>
              </a:rPr>
              <a:t>|x0)</a:t>
            </a:r>
            <a:endParaRPr lang="en-US" sz="1400" dirty="0">
              <a:solidFill>
                <a:srgbClr val="FF0000"/>
              </a:solidFill>
            </a:endParaRPr>
          </a:p>
        </p:txBody>
      </p:sp>
      <p:sp>
        <p:nvSpPr>
          <p:cNvPr id="10" name="TextBox 9"/>
          <p:cNvSpPr txBox="1"/>
          <p:nvPr/>
        </p:nvSpPr>
        <p:spPr>
          <a:xfrm>
            <a:off x="3108293" y="3276600"/>
            <a:ext cx="1038939" cy="523220"/>
          </a:xfrm>
          <a:prstGeom prst="rect">
            <a:avLst/>
          </a:prstGeom>
          <a:noFill/>
        </p:spPr>
        <p:txBody>
          <a:bodyPr wrap="none" rtlCol="0">
            <a:spAutoFit/>
          </a:bodyPr>
          <a:lstStyle/>
          <a:p>
            <a:r>
              <a:rPr lang="en-US" sz="1400" dirty="0" smtClean="0"/>
              <a:t>likelihood</a:t>
            </a:r>
          </a:p>
          <a:p>
            <a:r>
              <a:rPr lang="en-US" sz="1400" dirty="0" smtClean="0"/>
              <a:t>L(x</a:t>
            </a:r>
            <a:r>
              <a:rPr lang="en-US" sz="1400" baseline="-25000" dirty="0" smtClean="0"/>
              <a:t>0</a:t>
            </a:r>
            <a:r>
              <a:rPr lang="en-US" sz="1400" dirty="0" smtClean="0"/>
              <a:t>|</a:t>
            </a:r>
            <a:r>
              <a:rPr lang="el-GR" sz="1400" dirty="0" smtClean="0"/>
              <a:t>μ</a:t>
            </a:r>
            <a:r>
              <a:rPr lang="en-US" sz="1400" dirty="0" smtClean="0"/>
              <a:t>)</a:t>
            </a:r>
            <a:endParaRPr lang="en-US" sz="1400" dirty="0"/>
          </a:p>
        </p:txBody>
      </p:sp>
      <p:sp>
        <p:nvSpPr>
          <p:cNvPr id="11" name="TextBox 10"/>
          <p:cNvSpPr txBox="1"/>
          <p:nvPr/>
        </p:nvSpPr>
        <p:spPr>
          <a:xfrm>
            <a:off x="6737398" y="3426023"/>
            <a:ext cx="1111202" cy="307777"/>
          </a:xfrm>
          <a:prstGeom prst="rect">
            <a:avLst/>
          </a:prstGeom>
          <a:noFill/>
        </p:spPr>
        <p:txBody>
          <a:bodyPr wrap="none" rtlCol="0">
            <a:spAutoFit/>
          </a:bodyPr>
          <a:lstStyle/>
          <a:p>
            <a:r>
              <a:rPr lang="en-US" sz="1400" dirty="0" smtClean="0">
                <a:solidFill>
                  <a:srgbClr val="FFC000"/>
                </a:solidFill>
              </a:rPr>
              <a:t>prior </a:t>
            </a:r>
            <a:r>
              <a:rPr lang="en-US" sz="1400" smtClean="0">
                <a:solidFill>
                  <a:srgbClr val="FFC000"/>
                </a:solidFill>
              </a:rPr>
              <a:t>p(</a:t>
            </a:r>
            <a:r>
              <a:rPr lang="el-GR" sz="1400" dirty="0" smtClean="0">
                <a:solidFill>
                  <a:srgbClr val="FFC000"/>
                </a:solidFill>
              </a:rPr>
              <a:t>μ</a:t>
            </a:r>
            <a:r>
              <a:rPr lang="en-US" sz="1400" dirty="0" smtClean="0">
                <a:solidFill>
                  <a:srgbClr val="FFC000"/>
                </a:solidFill>
              </a:rPr>
              <a:t>’)</a:t>
            </a:r>
            <a:endParaRPr lang="en-US" sz="1400" dirty="0">
              <a:solidFill>
                <a:srgbClr val="FFC000"/>
              </a:solidFill>
            </a:endParaRPr>
          </a:p>
        </p:txBody>
      </p:sp>
      <p:sp>
        <p:nvSpPr>
          <p:cNvPr id="12" name="TextBox 11"/>
          <p:cNvSpPr txBox="1"/>
          <p:nvPr/>
        </p:nvSpPr>
        <p:spPr>
          <a:xfrm>
            <a:off x="6096000" y="2362200"/>
            <a:ext cx="1051891" cy="523220"/>
          </a:xfrm>
          <a:prstGeom prst="rect">
            <a:avLst/>
          </a:prstGeom>
          <a:noFill/>
        </p:spPr>
        <p:txBody>
          <a:bodyPr wrap="none" rtlCol="0">
            <a:spAutoFit/>
          </a:bodyPr>
          <a:lstStyle/>
          <a:p>
            <a:r>
              <a:rPr lang="en-US" sz="1400" dirty="0" smtClean="0">
                <a:solidFill>
                  <a:srgbClr val="FF0000"/>
                </a:solidFill>
              </a:rPr>
              <a:t>posterior </a:t>
            </a:r>
            <a:br>
              <a:rPr lang="en-US" sz="1400" dirty="0" smtClean="0">
                <a:solidFill>
                  <a:srgbClr val="FF0000"/>
                </a:solidFill>
              </a:rPr>
            </a:br>
            <a:r>
              <a:rPr lang="en-US" sz="1400" dirty="0" smtClean="0">
                <a:solidFill>
                  <a:srgbClr val="FF0000"/>
                </a:solidFill>
              </a:rPr>
              <a:t>p(</a:t>
            </a:r>
            <a:r>
              <a:rPr lang="el-GR" sz="1400" dirty="0" smtClean="0">
                <a:solidFill>
                  <a:srgbClr val="FF0000"/>
                </a:solidFill>
              </a:rPr>
              <a:t>μ</a:t>
            </a:r>
            <a:r>
              <a:rPr lang="en-US" sz="1400" dirty="0" smtClean="0">
                <a:solidFill>
                  <a:srgbClr val="FF0000"/>
                </a:solidFill>
              </a:rPr>
              <a:t>’|x</a:t>
            </a:r>
            <a:r>
              <a:rPr lang="en-US" sz="1400" baseline="-25000" dirty="0" smtClean="0">
                <a:solidFill>
                  <a:srgbClr val="FF0000"/>
                </a:solidFill>
              </a:rPr>
              <a:t>0</a:t>
            </a:r>
            <a:r>
              <a:rPr lang="en-US" sz="1400" dirty="0" smtClean="0">
                <a:solidFill>
                  <a:srgbClr val="FF0000"/>
                </a:solidFill>
              </a:rPr>
              <a:t>)</a:t>
            </a:r>
            <a:endParaRPr lang="en-US" sz="1400" dirty="0">
              <a:solidFill>
                <a:srgbClr val="FF0000"/>
              </a:solidFill>
            </a:endParaRPr>
          </a:p>
        </p:txBody>
      </p:sp>
      <p:sp>
        <p:nvSpPr>
          <p:cNvPr id="13" name="TextBox 12"/>
          <p:cNvSpPr txBox="1"/>
          <p:nvPr/>
        </p:nvSpPr>
        <p:spPr>
          <a:xfrm>
            <a:off x="6200061" y="2895600"/>
            <a:ext cx="1038939" cy="523220"/>
          </a:xfrm>
          <a:prstGeom prst="rect">
            <a:avLst/>
          </a:prstGeom>
          <a:noFill/>
        </p:spPr>
        <p:txBody>
          <a:bodyPr wrap="none" rtlCol="0">
            <a:spAutoFit/>
          </a:bodyPr>
          <a:lstStyle/>
          <a:p>
            <a:r>
              <a:rPr lang="en-US" sz="1400" dirty="0" smtClean="0"/>
              <a:t>likelihood</a:t>
            </a:r>
          </a:p>
          <a:p>
            <a:r>
              <a:rPr lang="en-US" sz="1400" dirty="0" smtClean="0"/>
              <a:t>L(x</a:t>
            </a:r>
            <a:r>
              <a:rPr lang="en-US" sz="1400" baseline="-25000" dirty="0" smtClean="0"/>
              <a:t>0</a:t>
            </a:r>
            <a:r>
              <a:rPr lang="en-US" sz="1400" dirty="0" smtClean="0"/>
              <a:t>|</a:t>
            </a:r>
            <a:r>
              <a:rPr lang="el-GR" sz="1400" dirty="0" smtClean="0"/>
              <a:t>μ</a:t>
            </a:r>
            <a:r>
              <a:rPr lang="en-US" sz="1400" dirty="0" smtClean="0"/>
              <a:t>’)</a:t>
            </a:r>
            <a:endParaRPr lang="en-US" sz="1400" dirty="0"/>
          </a:p>
        </p:txBody>
      </p:sp>
      <p:sp>
        <p:nvSpPr>
          <p:cNvPr id="14" name="Right Arrow 13"/>
          <p:cNvSpPr/>
          <p:nvPr/>
        </p:nvSpPr>
        <p:spPr bwMode="auto">
          <a:xfrm>
            <a:off x="4343400" y="3048000"/>
            <a:ext cx="6096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15" name="TextBox 14"/>
          <p:cNvSpPr txBox="1"/>
          <p:nvPr/>
        </p:nvSpPr>
        <p:spPr>
          <a:xfrm>
            <a:off x="1752600" y="1828800"/>
            <a:ext cx="1811714" cy="338554"/>
          </a:xfrm>
          <a:prstGeom prst="rect">
            <a:avLst/>
          </a:prstGeom>
          <a:noFill/>
        </p:spPr>
        <p:txBody>
          <a:bodyPr wrap="none" rtlCol="0">
            <a:spAutoFit/>
          </a:bodyPr>
          <a:lstStyle/>
          <a:p>
            <a:r>
              <a:rPr lang="en-US" dirty="0" smtClean="0"/>
              <a:t>distribution in </a:t>
            </a:r>
            <a:r>
              <a:rPr lang="el-GR" b="1" dirty="0" smtClean="0"/>
              <a:t>μ</a:t>
            </a:r>
            <a:endParaRPr lang="en-US" b="1" dirty="0"/>
          </a:p>
        </p:txBody>
      </p:sp>
      <p:sp>
        <p:nvSpPr>
          <p:cNvPr id="16" name="TextBox 15"/>
          <p:cNvSpPr txBox="1"/>
          <p:nvPr/>
        </p:nvSpPr>
        <p:spPr>
          <a:xfrm>
            <a:off x="5602243" y="1947446"/>
            <a:ext cx="1941557" cy="338554"/>
          </a:xfrm>
          <a:prstGeom prst="rect">
            <a:avLst/>
          </a:prstGeom>
          <a:noFill/>
        </p:spPr>
        <p:txBody>
          <a:bodyPr wrap="none" rtlCol="0">
            <a:spAutoFit/>
          </a:bodyPr>
          <a:lstStyle/>
          <a:p>
            <a:r>
              <a:rPr lang="en-US" dirty="0" smtClean="0"/>
              <a:t>distribution in </a:t>
            </a:r>
            <a:r>
              <a:rPr lang="el-GR" b="1" dirty="0" smtClean="0"/>
              <a:t>μ</a:t>
            </a:r>
            <a:r>
              <a:rPr lang="en-US" b="1" baseline="30000" dirty="0" smtClean="0"/>
              <a:t>2</a:t>
            </a:r>
            <a:endParaRPr lang="en-US" b="1" baseline="30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accent2"/>
                </a:solidFill>
                <a:latin typeface="+mj-lt"/>
                <a:ea typeface="+mj-ea"/>
                <a:cs typeface="+mj-cs"/>
              </a:rPr>
              <a:t>Probability</a:t>
            </a:r>
            <a:r>
              <a:rPr lang="nl-NL" dirty="0" smtClean="0">
                <a:solidFill>
                  <a:schemeClr val="accent2"/>
                </a:solidFill>
                <a:latin typeface="+mj-lt"/>
                <a:ea typeface="+mj-ea"/>
                <a:cs typeface="+mj-cs"/>
              </a:rPr>
              <a:t> </a:t>
            </a:r>
            <a:r>
              <a:rPr lang="nl-NL" dirty="0" err="1" smtClean="0">
                <a:solidFill>
                  <a:schemeClr val="accent2"/>
                </a:solidFill>
                <a:latin typeface="+mj-lt"/>
                <a:ea typeface="+mj-ea"/>
                <a:cs typeface="+mj-cs"/>
              </a:rPr>
              <a:t>Integral</a:t>
            </a:r>
            <a:r>
              <a:rPr lang="nl-NL" dirty="0" smtClean="0">
                <a:solidFill>
                  <a:schemeClr val="accent2"/>
                </a:solidFill>
                <a:latin typeface="+mj-lt"/>
                <a:ea typeface="+mj-ea"/>
                <a:cs typeface="+mj-cs"/>
              </a:rPr>
              <a:t> </a:t>
            </a:r>
            <a:r>
              <a:rPr lang="nl-NL" dirty="0" err="1" smtClean="0">
                <a:solidFill>
                  <a:schemeClr val="accent2"/>
                </a:solidFill>
                <a:latin typeface="+mj-lt"/>
                <a:ea typeface="+mj-ea"/>
                <a:cs typeface="+mj-cs"/>
              </a:rPr>
              <a:t>Transform</a:t>
            </a:r>
            <a:endParaRPr lang="nl-NL" dirty="0"/>
          </a:p>
        </p:txBody>
      </p:sp>
      <p:sp>
        <p:nvSpPr>
          <p:cNvPr id="3" name="Content Placeholder 2"/>
          <p:cNvSpPr>
            <a:spLocks noGrp="1"/>
          </p:cNvSpPr>
          <p:nvPr>
            <p:ph idx="1"/>
          </p:nvPr>
        </p:nvSpPr>
        <p:spPr/>
        <p:txBody>
          <a:bodyPr/>
          <a:lstStyle/>
          <a:p>
            <a:r>
              <a:rPr lang="en-US" i="1" dirty="0" smtClean="0">
                <a:solidFill>
                  <a:schemeClr val="tx1"/>
                </a:solidFill>
                <a:latin typeface="+mn-lt"/>
                <a:ea typeface="+mn-ea"/>
                <a:cs typeface="+mn-cs"/>
              </a:rPr>
              <a:t>“…seems likely to be one of the most fruitful conceptions introduced into statistical theory in the last few years” −</a:t>
            </a:r>
            <a:r>
              <a:rPr lang="en-US" i="1" dirty="0" err="1" smtClean="0">
                <a:solidFill>
                  <a:schemeClr val="tx1"/>
                </a:solidFill>
                <a:latin typeface="+mn-lt"/>
                <a:ea typeface="+mn-ea"/>
                <a:cs typeface="+mn-cs"/>
              </a:rPr>
              <a:t>Egon</a:t>
            </a:r>
            <a:r>
              <a:rPr lang="en-US" i="1" dirty="0" smtClean="0">
                <a:solidFill>
                  <a:schemeClr val="tx1"/>
                </a:solidFill>
                <a:latin typeface="+mn-lt"/>
                <a:ea typeface="+mn-ea"/>
                <a:cs typeface="+mn-cs"/>
              </a:rPr>
              <a:t> Pearson (1938) </a:t>
            </a:r>
          </a:p>
          <a:p>
            <a:r>
              <a:rPr lang="en-US" dirty="0" smtClean="0">
                <a:solidFill>
                  <a:schemeClr val="tx1"/>
                </a:solidFill>
                <a:latin typeface="+mn-lt"/>
                <a:ea typeface="+mn-ea"/>
                <a:cs typeface="+mn-cs"/>
              </a:rPr>
              <a:t>Given continuous x ∈(</a:t>
            </a:r>
            <a:r>
              <a:rPr lang="en-US" dirty="0" err="1" smtClean="0">
                <a:solidFill>
                  <a:schemeClr val="tx1"/>
                </a:solidFill>
                <a:latin typeface="+mn-lt"/>
                <a:ea typeface="+mn-ea"/>
                <a:cs typeface="+mn-cs"/>
              </a:rPr>
              <a:t>a,b</a:t>
            </a:r>
            <a:r>
              <a:rPr lang="en-US" dirty="0" smtClean="0">
                <a:solidFill>
                  <a:schemeClr val="tx1"/>
                </a:solidFill>
                <a:latin typeface="+mn-lt"/>
                <a:ea typeface="+mn-ea"/>
                <a:cs typeface="+mn-cs"/>
              </a:rPr>
              <a:t>), and its </a:t>
            </a:r>
            <a:r>
              <a:rPr lang="en-US" dirty="0" err="1" smtClean="0">
                <a:solidFill>
                  <a:schemeClr val="tx1"/>
                </a:solidFill>
                <a:latin typeface="+mn-lt"/>
                <a:ea typeface="+mn-ea"/>
                <a:cs typeface="+mn-cs"/>
              </a:rPr>
              <a:t>pdf</a:t>
            </a:r>
            <a:r>
              <a:rPr lang="en-US" dirty="0" smtClean="0">
                <a:solidFill>
                  <a:schemeClr val="tx1"/>
                </a:solidFill>
                <a:latin typeface="+mn-lt"/>
                <a:ea typeface="+mn-ea"/>
                <a:cs typeface="+mn-cs"/>
              </a:rPr>
              <a:t> p(x), let</a:t>
            </a:r>
            <a:br>
              <a:rPr lang="en-US" dirty="0" smtClean="0">
                <a:solidFill>
                  <a:schemeClr val="tx1"/>
                </a:solidFill>
                <a:latin typeface="+mn-lt"/>
                <a:ea typeface="+mn-ea"/>
                <a:cs typeface="+mn-cs"/>
              </a:rPr>
            </a:br>
            <a:r>
              <a:rPr lang="en-US" dirty="0" smtClean="0">
                <a:solidFill>
                  <a:schemeClr val="tx1"/>
                </a:solidFill>
                <a:latin typeface="+mn-lt"/>
                <a:ea typeface="+mn-ea"/>
                <a:cs typeface="+mn-cs"/>
              </a:rPr>
              <a:t/>
            </a:r>
            <a:br>
              <a:rPr lang="en-US" dirty="0" smtClean="0">
                <a:solidFill>
                  <a:schemeClr val="tx1"/>
                </a:solidFill>
                <a:latin typeface="+mn-lt"/>
                <a:ea typeface="+mn-ea"/>
                <a:cs typeface="+mn-cs"/>
              </a:rPr>
            </a:br>
            <a:r>
              <a:rPr lang="en-US" dirty="0" smtClean="0">
                <a:solidFill>
                  <a:schemeClr val="tx1"/>
                </a:solidFill>
                <a:latin typeface="+mn-lt"/>
                <a:ea typeface="+mn-ea"/>
                <a:cs typeface="+mn-cs"/>
              </a:rPr>
              <a:t>		</a:t>
            </a:r>
            <a:r>
              <a:rPr lang="nl-NL" dirty="0" smtClean="0">
                <a:solidFill>
                  <a:srgbClr val="FF0000"/>
                </a:solidFill>
                <a:latin typeface="+mn-lt"/>
                <a:ea typeface="+mn-ea"/>
                <a:cs typeface="+mn-cs"/>
              </a:rPr>
              <a:t>y(x) = ∫</a:t>
            </a:r>
            <a:r>
              <a:rPr lang="nl-NL" baseline="-25000" dirty="0" err="1" smtClean="0">
                <a:solidFill>
                  <a:srgbClr val="FF0000"/>
                </a:solidFill>
                <a:latin typeface="+mn-lt"/>
                <a:ea typeface="+mn-ea"/>
                <a:cs typeface="+mn-cs"/>
              </a:rPr>
              <a:t>a</a:t>
            </a:r>
            <a:r>
              <a:rPr lang="nl-NL" baseline="30000" dirty="0" err="1" smtClean="0">
                <a:solidFill>
                  <a:srgbClr val="FF0000"/>
                </a:solidFill>
                <a:latin typeface="+mn-lt"/>
                <a:ea typeface="+mn-ea"/>
                <a:cs typeface="+mn-cs"/>
              </a:rPr>
              <a:t>x</a:t>
            </a:r>
            <a:r>
              <a:rPr lang="nl-NL" dirty="0" smtClean="0">
                <a:solidFill>
                  <a:srgbClr val="FF0000"/>
                </a:solidFill>
                <a:latin typeface="+mn-lt"/>
                <a:ea typeface="+mn-ea"/>
                <a:cs typeface="+mn-cs"/>
              </a:rPr>
              <a:t> p(x′) </a:t>
            </a:r>
            <a:r>
              <a:rPr lang="nl-NL" dirty="0" err="1" smtClean="0">
                <a:solidFill>
                  <a:srgbClr val="FF0000"/>
                </a:solidFill>
                <a:latin typeface="+mn-lt"/>
                <a:ea typeface="+mn-ea"/>
                <a:cs typeface="+mn-cs"/>
              </a:rPr>
              <a:t>dx</a:t>
            </a:r>
            <a:r>
              <a:rPr lang="nl-NL" dirty="0" smtClean="0">
                <a:solidFill>
                  <a:srgbClr val="FF0000"/>
                </a:solidFill>
                <a:latin typeface="+mn-lt"/>
                <a:ea typeface="+mn-ea"/>
                <a:cs typeface="+mn-cs"/>
              </a:rPr>
              <a:t>′.</a:t>
            </a:r>
            <a:r>
              <a:rPr lang="nl-NL" dirty="0" smtClean="0">
                <a:solidFill>
                  <a:schemeClr val="tx1"/>
                </a:solidFill>
                <a:latin typeface="+mn-lt"/>
                <a:ea typeface="+mn-ea"/>
                <a:cs typeface="+mn-cs"/>
              </a:rPr>
              <a:t/>
            </a:r>
            <a:br>
              <a:rPr lang="nl-NL" dirty="0" smtClean="0">
                <a:solidFill>
                  <a:schemeClr val="tx1"/>
                </a:solidFill>
                <a:latin typeface="+mn-lt"/>
                <a:ea typeface="+mn-ea"/>
                <a:cs typeface="+mn-cs"/>
              </a:rPr>
            </a:br>
            <a:endParaRPr lang="nl-NL" dirty="0" smtClean="0">
              <a:solidFill>
                <a:schemeClr val="tx1"/>
              </a:solidFill>
              <a:latin typeface="+mn-lt"/>
              <a:ea typeface="+mn-ea"/>
              <a:cs typeface="+mn-cs"/>
            </a:endParaRPr>
          </a:p>
          <a:p>
            <a:r>
              <a:rPr lang="en-US" dirty="0" smtClean="0">
                <a:solidFill>
                  <a:schemeClr val="tx1"/>
                </a:solidFill>
                <a:latin typeface="+mn-lt"/>
                <a:ea typeface="+mn-ea"/>
                <a:cs typeface="+mn-cs"/>
              </a:rPr>
              <a:t>Then y ∈( 0,1) and </a:t>
            </a:r>
            <a:r>
              <a:rPr lang="en-US" dirty="0" smtClean="0">
                <a:solidFill>
                  <a:srgbClr val="FF0000"/>
                </a:solidFill>
                <a:latin typeface="+mn-lt"/>
                <a:ea typeface="+mn-ea"/>
                <a:cs typeface="+mn-cs"/>
              </a:rPr>
              <a:t>p(y) = 1 (uniform) for all y</a:t>
            </a:r>
            <a:r>
              <a:rPr lang="en-US" dirty="0" smtClean="0">
                <a:solidFill>
                  <a:schemeClr val="tx1"/>
                </a:solidFill>
                <a:latin typeface="+mn-lt"/>
                <a:ea typeface="+mn-ea"/>
                <a:cs typeface="+mn-cs"/>
              </a:rPr>
              <a:t>. (!)</a:t>
            </a:r>
          </a:p>
          <a:p>
            <a:r>
              <a:rPr lang="en-US" dirty="0" smtClean="0">
                <a:solidFill>
                  <a:schemeClr val="tx1"/>
                </a:solidFill>
                <a:latin typeface="+mn-lt"/>
                <a:ea typeface="+mn-ea"/>
                <a:cs typeface="+mn-cs"/>
              </a:rPr>
              <a:t>So there </a:t>
            </a:r>
            <a:r>
              <a:rPr lang="en-US" i="1" dirty="0" smtClean="0">
                <a:solidFill>
                  <a:schemeClr val="tx1"/>
                </a:solidFill>
                <a:latin typeface="+mn-lt"/>
                <a:ea typeface="+mn-ea"/>
                <a:cs typeface="+mn-cs"/>
              </a:rPr>
              <a:t>always</a:t>
            </a:r>
            <a:r>
              <a:rPr lang="en-US" dirty="0" smtClean="0">
                <a:solidFill>
                  <a:schemeClr val="tx1"/>
                </a:solidFill>
                <a:latin typeface="+mn-lt"/>
                <a:ea typeface="+mn-ea"/>
                <a:cs typeface="+mn-cs"/>
              </a:rPr>
              <a:t> exists a metric in which the </a:t>
            </a:r>
            <a:r>
              <a:rPr lang="en-US" dirty="0" err="1" smtClean="0">
                <a:solidFill>
                  <a:schemeClr val="tx1"/>
                </a:solidFill>
                <a:latin typeface="+mn-lt"/>
                <a:ea typeface="+mn-ea"/>
                <a:cs typeface="+mn-cs"/>
              </a:rPr>
              <a:t>pdf</a:t>
            </a:r>
            <a:r>
              <a:rPr lang="en-US" dirty="0" smtClean="0">
                <a:solidFill>
                  <a:schemeClr val="tx1"/>
                </a:solidFill>
                <a:latin typeface="+mn-lt"/>
                <a:ea typeface="+mn-ea"/>
                <a:cs typeface="+mn-cs"/>
              </a:rPr>
              <a:t> is uniform. </a:t>
            </a:r>
          </a:p>
          <a:p>
            <a:pPr lvl="1"/>
            <a:r>
              <a:rPr lang="en-US" dirty="0" smtClean="0">
                <a:solidFill>
                  <a:schemeClr val="tx1"/>
                </a:solidFill>
                <a:latin typeface="+mn-lt"/>
                <a:ea typeface="+mn-ea"/>
                <a:cs typeface="+mn-cs"/>
              </a:rPr>
              <a:t>The specification of a Bayesian prior </a:t>
            </a:r>
            <a:r>
              <a:rPr lang="en-US" dirty="0" err="1" smtClean="0">
                <a:solidFill>
                  <a:schemeClr val="tx1"/>
                </a:solidFill>
                <a:latin typeface="+mn-lt"/>
                <a:ea typeface="+mn-ea"/>
                <a:cs typeface="+mn-cs"/>
              </a:rPr>
              <a:t>pdf</a:t>
            </a:r>
            <a:r>
              <a:rPr lang="en-US" dirty="0" smtClean="0">
                <a:solidFill>
                  <a:schemeClr val="tx1"/>
                </a:solidFill>
                <a:latin typeface="+mn-lt"/>
                <a:ea typeface="+mn-ea"/>
                <a:cs typeface="+mn-cs"/>
              </a:rPr>
              <a:t> p(μ) for parameter μ is equivalent to the choice of the metric f(μ) in which the </a:t>
            </a:r>
            <a:r>
              <a:rPr lang="en-US" dirty="0" err="1" smtClean="0">
                <a:solidFill>
                  <a:schemeClr val="tx1"/>
                </a:solidFill>
                <a:latin typeface="+mn-lt"/>
                <a:ea typeface="+mn-ea"/>
                <a:cs typeface="+mn-cs"/>
              </a:rPr>
              <a:t>pdf</a:t>
            </a:r>
            <a:r>
              <a:rPr lang="en-US" dirty="0" smtClean="0">
                <a:solidFill>
                  <a:schemeClr val="tx1"/>
                </a:solidFill>
                <a:latin typeface="+mn-lt"/>
                <a:ea typeface="+mn-ea"/>
                <a:cs typeface="+mn-cs"/>
              </a:rPr>
              <a:t> is uniform. </a:t>
            </a:r>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priors to exclude unphysical regions</a:t>
            </a:r>
            <a:endParaRPr lang="en-US" dirty="0"/>
          </a:p>
        </p:txBody>
      </p:sp>
      <p:sp>
        <p:nvSpPr>
          <p:cNvPr id="3" name="Content Placeholder 2"/>
          <p:cNvSpPr>
            <a:spLocks noGrp="1"/>
          </p:cNvSpPr>
          <p:nvPr>
            <p:ph idx="1"/>
          </p:nvPr>
        </p:nvSpPr>
        <p:spPr>
          <a:xfrm>
            <a:off x="685800" y="990600"/>
            <a:ext cx="7772400" cy="5715000"/>
          </a:xfrm>
        </p:spPr>
        <p:txBody>
          <a:bodyPr>
            <a:normAutofit fontScale="92500" lnSpcReduction="10000"/>
          </a:bodyPr>
          <a:lstStyle/>
          <a:p>
            <a:r>
              <a:rPr lang="en-US" dirty="0" smtClean="0"/>
              <a:t>Priors provide a simple way to exclude unphysical regions from consideration</a:t>
            </a:r>
          </a:p>
          <a:p>
            <a:r>
              <a:rPr lang="en-US" dirty="0" smtClean="0"/>
              <a:t>Simplified example situations for a measurement of m</a:t>
            </a:r>
            <a:r>
              <a:rPr lang="en-US" baseline="-25000" dirty="0" smtClean="0">
                <a:latin typeface="Symbol" pitchFamily="18" charset="2"/>
              </a:rPr>
              <a:t>n</a:t>
            </a:r>
            <a:r>
              <a:rPr lang="en-US" baseline="30000" dirty="0" smtClean="0"/>
              <a:t>2</a:t>
            </a:r>
          </a:p>
          <a:p>
            <a:pPr marL="800100" lvl="1" indent="-342900">
              <a:buFont typeface="+mj-lt"/>
              <a:buAutoNum type="arabicPeriod"/>
            </a:pPr>
            <a:r>
              <a:rPr lang="en-US" dirty="0" smtClean="0"/>
              <a:t>Central value comes out negative (= unphysical).</a:t>
            </a:r>
          </a:p>
          <a:p>
            <a:pPr marL="800100" lvl="1" indent="-342900">
              <a:buFont typeface="+mj-lt"/>
              <a:buAutoNum type="arabicPeriod"/>
            </a:pPr>
            <a:r>
              <a:rPr lang="en-US" dirty="0" smtClean="0"/>
              <a:t>Upper limit (68%) may come out negative, e.g. m</a:t>
            </a:r>
            <a:r>
              <a:rPr lang="en-US" baseline="30000" dirty="0" smtClean="0"/>
              <a:t>2</a:t>
            </a:r>
            <a:r>
              <a:rPr lang="en-US" dirty="0" smtClean="0"/>
              <a:t>&lt;-5.3, not so clear what to make of that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Introducing prior that excludes unphysical region ensure limit in physical range of observable (m</a:t>
            </a:r>
            <a:r>
              <a:rPr lang="en-US" baseline="30000" dirty="0" smtClean="0"/>
              <a:t>2</a:t>
            </a:r>
            <a:r>
              <a:rPr lang="en-US" dirty="0" smtClean="0"/>
              <a:t>&lt;6.4)</a:t>
            </a:r>
          </a:p>
          <a:p>
            <a:pPr lvl="1"/>
            <a:r>
              <a:rPr lang="en-US" dirty="0" smtClean="0"/>
              <a:t>NB: Previous considerations on appropriateness of flat prior for domain m</a:t>
            </a:r>
            <a:r>
              <a:rPr lang="en-US" baseline="30000" dirty="0" smtClean="0"/>
              <a:t>2</a:t>
            </a:r>
            <a:r>
              <a:rPr lang="en-US" dirty="0" smtClean="0"/>
              <a:t>&gt;0 still apply</a:t>
            </a:r>
          </a:p>
          <a:p>
            <a:pPr lvl="1"/>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1455106" name="Picture 2" descr="C:\Documents and Settings\verkerke\desktop\c1.gif"/>
          <p:cNvPicPr>
            <a:picLocks noChangeAspect="1" noChangeArrowheads="1"/>
          </p:cNvPicPr>
          <p:nvPr/>
        </p:nvPicPr>
        <p:blipFill>
          <a:blip r:embed="rId2" cstate="print"/>
          <a:srcRect t="9099"/>
          <a:stretch>
            <a:fillRect/>
          </a:stretch>
        </p:blipFill>
        <p:spPr bwMode="auto">
          <a:xfrm>
            <a:off x="838200" y="3310416"/>
            <a:ext cx="7696200" cy="2175984"/>
          </a:xfrm>
          <a:prstGeom prst="rect">
            <a:avLst/>
          </a:prstGeom>
          <a:noFill/>
        </p:spPr>
      </p:pic>
      <p:sp>
        <p:nvSpPr>
          <p:cNvPr id="6" name="TextBox 5"/>
          <p:cNvSpPr txBox="1"/>
          <p:nvPr/>
        </p:nvSpPr>
        <p:spPr>
          <a:xfrm>
            <a:off x="876584" y="2971800"/>
            <a:ext cx="2400016" cy="338554"/>
          </a:xfrm>
          <a:prstGeom prst="rect">
            <a:avLst/>
          </a:prstGeom>
          <a:noFill/>
        </p:spPr>
        <p:txBody>
          <a:bodyPr wrap="none" rtlCol="0">
            <a:spAutoFit/>
          </a:bodyPr>
          <a:lstStyle/>
          <a:p>
            <a:r>
              <a:rPr lang="nl-NL" dirty="0" smtClean="0">
                <a:solidFill>
                  <a:srgbClr val="FF0000"/>
                </a:solidFill>
              </a:rPr>
              <a:t>p(</a:t>
            </a:r>
            <a:r>
              <a:rPr lang="el-GR" dirty="0" smtClean="0">
                <a:solidFill>
                  <a:srgbClr val="FF0000"/>
                </a:solidFill>
              </a:rPr>
              <a:t>μ|</a:t>
            </a:r>
            <a:r>
              <a:rPr lang="nl-NL" dirty="0" smtClean="0">
                <a:solidFill>
                  <a:srgbClr val="FF0000"/>
                </a:solidFill>
              </a:rPr>
              <a:t>x</a:t>
            </a:r>
            <a:r>
              <a:rPr lang="nl-NL" baseline="-25000" dirty="0" smtClean="0">
                <a:solidFill>
                  <a:srgbClr val="FF0000"/>
                </a:solidFill>
              </a:rPr>
              <a:t>0</a:t>
            </a:r>
            <a:r>
              <a:rPr lang="nl-NL" dirty="0" smtClean="0">
                <a:solidFill>
                  <a:srgbClr val="FF0000"/>
                </a:solidFill>
              </a:rPr>
              <a:t>) </a:t>
            </a:r>
            <a:r>
              <a:rPr lang="nl-NL" dirty="0" err="1" smtClean="0">
                <a:solidFill>
                  <a:srgbClr val="FF0000"/>
                </a:solidFill>
              </a:rPr>
              <a:t>with</a:t>
            </a:r>
            <a:r>
              <a:rPr lang="nl-NL" dirty="0" smtClean="0">
                <a:solidFill>
                  <a:srgbClr val="FF0000"/>
                </a:solidFill>
              </a:rPr>
              <a:t> flat prior</a:t>
            </a:r>
            <a:endParaRPr lang="en-US" dirty="0"/>
          </a:p>
        </p:txBody>
      </p:sp>
      <p:sp>
        <p:nvSpPr>
          <p:cNvPr id="7" name="TextBox 6"/>
          <p:cNvSpPr txBox="1"/>
          <p:nvPr/>
        </p:nvSpPr>
        <p:spPr>
          <a:xfrm>
            <a:off x="6295313" y="2895600"/>
            <a:ext cx="2010487" cy="338554"/>
          </a:xfrm>
          <a:prstGeom prst="rect">
            <a:avLst/>
          </a:prstGeom>
          <a:noFill/>
        </p:spPr>
        <p:txBody>
          <a:bodyPr wrap="none" rtlCol="0">
            <a:spAutoFit/>
          </a:bodyPr>
          <a:lstStyle/>
          <a:p>
            <a:r>
              <a:rPr lang="nl-NL" dirty="0" smtClean="0">
                <a:solidFill>
                  <a:srgbClr val="FF0000"/>
                </a:solidFill>
              </a:rPr>
              <a:t>p(</a:t>
            </a:r>
            <a:r>
              <a:rPr lang="el-GR" dirty="0" smtClean="0">
                <a:solidFill>
                  <a:srgbClr val="FF0000"/>
                </a:solidFill>
              </a:rPr>
              <a:t>μ|</a:t>
            </a:r>
            <a:r>
              <a:rPr lang="nl-NL" dirty="0" smtClean="0">
                <a:solidFill>
                  <a:srgbClr val="FF0000"/>
                </a:solidFill>
              </a:rPr>
              <a:t>x</a:t>
            </a:r>
            <a:r>
              <a:rPr lang="nl-NL" baseline="-25000" dirty="0" smtClean="0">
                <a:solidFill>
                  <a:srgbClr val="FF0000"/>
                </a:solidFill>
              </a:rPr>
              <a:t>0</a:t>
            </a:r>
            <a:r>
              <a:rPr lang="nl-NL" dirty="0" smtClean="0">
                <a:solidFill>
                  <a:srgbClr val="FF0000"/>
                </a:solidFill>
              </a:rPr>
              <a:t>) </a:t>
            </a:r>
            <a:r>
              <a:rPr lang="nl-NL" dirty="0" err="1" smtClean="0">
                <a:solidFill>
                  <a:srgbClr val="FF0000"/>
                </a:solidFill>
              </a:rPr>
              <a:t>with</a:t>
            </a:r>
            <a:r>
              <a:rPr lang="nl-NL" dirty="0" smtClean="0">
                <a:solidFill>
                  <a:srgbClr val="FF0000"/>
                </a:solidFill>
              </a:rPr>
              <a:t> p’(</a:t>
            </a:r>
            <a:r>
              <a:rPr lang="el-GR" dirty="0" smtClean="0">
                <a:solidFill>
                  <a:srgbClr val="FF0000"/>
                </a:solidFill>
              </a:rPr>
              <a:t>μ</a:t>
            </a:r>
            <a:r>
              <a:rPr lang="nl-NL" dirty="0" smtClean="0">
                <a:solidFill>
                  <a:srgbClr val="FF0000"/>
                </a:solidFill>
              </a:rPr>
              <a:t>)</a:t>
            </a:r>
            <a:endParaRPr lang="en-US" dirty="0"/>
          </a:p>
        </p:txBody>
      </p:sp>
      <p:sp>
        <p:nvSpPr>
          <p:cNvPr id="8" name="TextBox 7"/>
          <p:cNvSpPr txBox="1"/>
          <p:nvPr/>
        </p:nvSpPr>
        <p:spPr>
          <a:xfrm>
            <a:off x="4420597" y="2938046"/>
            <a:ext cx="684803" cy="338554"/>
          </a:xfrm>
          <a:prstGeom prst="rect">
            <a:avLst/>
          </a:prstGeom>
          <a:noFill/>
        </p:spPr>
        <p:txBody>
          <a:bodyPr wrap="none" rtlCol="0">
            <a:spAutoFit/>
          </a:bodyPr>
          <a:lstStyle/>
          <a:p>
            <a:r>
              <a:rPr lang="nl-NL" dirty="0" smtClean="0">
                <a:solidFill>
                  <a:srgbClr val="FF0000"/>
                </a:solidFill>
              </a:rPr>
              <a:t>p’(</a:t>
            </a:r>
            <a:r>
              <a:rPr lang="el-GR" dirty="0" smtClean="0">
                <a:solidFill>
                  <a:srgbClr val="FF0000"/>
                </a:solidFill>
              </a:rPr>
              <a:t>μ</a:t>
            </a:r>
            <a:r>
              <a:rPr lang="nl-NL" dirty="0" smtClean="0">
                <a:solidFill>
                  <a:srgbClr val="FF0000"/>
                </a:solidFill>
              </a:rPr>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Non-subjective priors?</a:t>
            </a:r>
            <a:endParaRPr lang="en-US" dirty="0"/>
          </a:p>
        </p:txBody>
      </p:sp>
      <p:sp>
        <p:nvSpPr>
          <p:cNvPr id="3" name="Content Placeholder 2"/>
          <p:cNvSpPr>
            <a:spLocks noGrp="1"/>
          </p:cNvSpPr>
          <p:nvPr>
            <p:ph idx="1"/>
          </p:nvPr>
        </p:nvSpPr>
        <p:spPr>
          <a:xfrm>
            <a:off x="685800" y="990600"/>
            <a:ext cx="7772400" cy="5562600"/>
          </a:xfrm>
        </p:spPr>
        <p:txBody>
          <a:bodyPr>
            <a:normAutofit fontScale="70000" lnSpcReduction="20000"/>
          </a:bodyPr>
          <a:lstStyle/>
          <a:p>
            <a:r>
              <a:rPr lang="en-US" dirty="0" smtClean="0"/>
              <a:t>The question is: can the Bayesian formalism be used by scientists to report the results of their experiments in an “objective” way (however one defines “objective”), and does any of the coherence remain when subjective P is replaced by something else?</a:t>
            </a:r>
            <a:br>
              <a:rPr lang="en-US" dirty="0" smtClean="0"/>
            </a:br>
            <a:endParaRPr lang="nl-NL" dirty="0" smtClean="0"/>
          </a:p>
          <a:p>
            <a:r>
              <a:rPr lang="en-US" i="1" dirty="0" smtClean="0"/>
              <a:t>Can one define a prior p(μ) which contains as little information as possible, so that the posterior </a:t>
            </a:r>
            <a:r>
              <a:rPr lang="en-US" i="1" dirty="0" err="1" smtClean="0"/>
              <a:t>pdf</a:t>
            </a:r>
            <a:r>
              <a:rPr lang="en-US" i="1" dirty="0" smtClean="0"/>
              <a:t> is dominated by the likelihood?</a:t>
            </a:r>
          </a:p>
          <a:p>
            <a:pPr lvl="1"/>
            <a:r>
              <a:rPr lang="en-US" dirty="0" smtClean="0"/>
              <a:t>A bright idea, vigorously pursued by physicist Harold </a:t>
            </a:r>
            <a:r>
              <a:rPr lang="en-US" dirty="0" err="1" smtClean="0"/>
              <a:t>Jeffreys</a:t>
            </a:r>
            <a:r>
              <a:rPr lang="en-US" dirty="0" smtClean="0"/>
              <a:t> in in mid-20thcentury:</a:t>
            </a:r>
            <a:endParaRPr lang="nl-NL" dirty="0" smtClean="0"/>
          </a:p>
          <a:p>
            <a:pPr lvl="1"/>
            <a:r>
              <a:rPr lang="en-US" dirty="0" smtClean="0"/>
              <a:t>The really </a:t>
            </a:r>
            <a:r>
              <a:rPr lang="en-US" i="1" dirty="0" err="1" smtClean="0"/>
              <a:t>really</a:t>
            </a:r>
            <a:r>
              <a:rPr lang="en-US" i="1" dirty="0" smtClean="0"/>
              <a:t> </a:t>
            </a:r>
            <a:r>
              <a:rPr lang="en-US" dirty="0" smtClean="0"/>
              <a:t>thoughtless idea*, recognized by </a:t>
            </a:r>
            <a:r>
              <a:rPr lang="en-US" dirty="0" err="1" smtClean="0"/>
              <a:t>Jeffreys</a:t>
            </a:r>
            <a:r>
              <a:rPr lang="en-US" dirty="0" smtClean="0"/>
              <a:t> as such, but dismayingly common in HEP: just choose p(μ) uniform in whatever metric you happen to be using! </a:t>
            </a:r>
            <a:br>
              <a:rPr lang="en-US" dirty="0" smtClean="0"/>
            </a:br>
            <a:endParaRPr lang="en-US" dirty="0" smtClean="0"/>
          </a:p>
          <a:p>
            <a:r>
              <a:rPr lang="en-US" dirty="0" smtClean="0"/>
              <a:t>“</a:t>
            </a:r>
            <a:r>
              <a:rPr lang="en-US" dirty="0" err="1" smtClean="0"/>
              <a:t>Jeffreys</a:t>
            </a:r>
            <a:r>
              <a:rPr lang="en-US" dirty="0" smtClean="0"/>
              <a:t> Prior” answers the question using a prior uniform in a metric related to the Fisher information.</a:t>
            </a:r>
          </a:p>
          <a:p>
            <a:pPr lvl="1"/>
            <a:r>
              <a:rPr lang="en-US" dirty="0" smtClean="0"/>
              <a:t>Unbounded mean μ of </a:t>
            </a:r>
            <a:r>
              <a:rPr lang="en-US" dirty="0" err="1" smtClean="0"/>
              <a:t>gaussian</a:t>
            </a:r>
            <a:r>
              <a:rPr lang="en-US" dirty="0" smtClean="0"/>
              <a:t>: p(μ) = 1</a:t>
            </a:r>
          </a:p>
          <a:p>
            <a:pPr lvl="1"/>
            <a:r>
              <a:rPr lang="en-US" dirty="0" smtClean="0"/>
              <a:t>Poisson signal mean μ, no background: p(μ) = 1/</a:t>
            </a:r>
            <a:r>
              <a:rPr lang="en-US" dirty="0" err="1" smtClean="0"/>
              <a:t>sqrt</a:t>
            </a:r>
            <a:r>
              <a:rPr lang="en-US" dirty="0" smtClean="0"/>
              <a:t>(μ)</a:t>
            </a:r>
            <a:br>
              <a:rPr lang="en-US" dirty="0" smtClean="0"/>
            </a:br>
            <a:endParaRPr lang="en-US" dirty="0" smtClean="0"/>
          </a:p>
          <a:p>
            <a:r>
              <a:rPr lang="en-US" dirty="0" smtClean="0"/>
              <a:t>Many ideas and names around on non-subjective priors</a:t>
            </a:r>
          </a:p>
          <a:p>
            <a:pPr lvl="1"/>
            <a:r>
              <a:rPr lang="nl-NL" dirty="0" err="1" smtClean="0"/>
              <a:t>Objective</a:t>
            </a:r>
            <a:r>
              <a:rPr lang="nl-NL" dirty="0" smtClean="0"/>
              <a:t> priors? </a:t>
            </a:r>
            <a:r>
              <a:rPr lang="nl-NL" i="1" dirty="0" err="1" smtClean="0"/>
              <a:t>Non-informative</a:t>
            </a:r>
            <a:r>
              <a:rPr lang="nl-NL" i="1" dirty="0" smtClean="0"/>
              <a:t> </a:t>
            </a:r>
            <a:r>
              <a:rPr lang="nl-NL" dirty="0" smtClean="0"/>
              <a:t>priors? </a:t>
            </a:r>
            <a:r>
              <a:rPr lang="nl-NL" i="1" dirty="0" err="1" smtClean="0"/>
              <a:t>Un</a:t>
            </a:r>
            <a:r>
              <a:rPr lang="nl-NL" dirty="0" err="1" smtClean="0"/>
              <a:t>informative</a:t>
            </a:r>
            <a:r>
              <a:rPr lang="nl-NL" dirty="0" smtClean="0"/>
              <a:t> priors?</a:t>
            </a:r>
          </a:p>
          <a:p>
            <a:pPr lvl="1"/>
            <a:r>
              <a:rPr lang="nl-NL" dirty="0" err="1" smtClean="0"/>
              <a:t>Vague</a:t>
            </a:r>
            <a:r>
              <a:rPr lang="nl-NL" dirty="0" smtClean="0"/>
              <a:t> priors? </a:t>
            </a:r>
            <a:r>
              <a:rPr lang="nl-NL" dirty="0" err="1" smtClean="0"/>
              <a:t>Ignorance</a:t>
            </a:r>
            <a:r>
              <a:rPr lang="nl-NL" dirty="0" smtClean="0"/>
              <a:t> priors? </a:t>
            </a:r>
            <a:r>
              <a:rPr lang="en-US" dirty="0" smtClean="0"/>
              <a:t>Reference priors? </a:t>
            </a:r>
            <a:br>
              <a:rPr lang="en-US" dirty="0" smtClean="0"/>
            </a:br>
            <a:endParaRPr lang="en-US" dirty="0" smtClean="0"/>
          </a:p>
          <a:p>
            <a:r>
              <a:rPr lang="en-US" dirty="0" err="1" smtClean="0"/>
              <a:t>Kassand</a:t>
            </a:r>
            <a:r>
              <a:rPr lang="en-US" dirty="0" smtClean="0"/>
              <a:t>  &amp; Wasserman who have compiled a list of them, suggest a neutral name : </a:t>
            </a:r>
            <a:r>
              <a:rPr lang="en-US" i="1" dirty="0" smtClean="0">
                <a:solidFill>
                  <a:schemeClr val="accent2"/>
                </a:solidFill>
              </a:rPr>
              <a:t>Priors selected by “formal rules”</a:t>
            </a:r>
            <a:r>
              <a:rPr lang="en-US" i="1" dirty="0" smtClean="0"/>
              <a:t>.</a:t>
            </a:r>
          </a:p>
          <a:p>
            <a:pPr lvl="1"/>
            <a:r>
              <a:rPr lang="en-US" dirty="0" smtClean="0"/>
              <a:t>Whatever the name, keep in mind that choice of prior in one metric determines it in all other metrics: be careful in the choice of metric in which it is uniform!</a:t>
            </a:r>
          </a:p>
          <a:p>
            <a:pPr lvl="1"/>
            <a:r>
              <a:rPr lang="en-US" dirty="0" smtClean="0"/>
              <a:t>N.B. When professional statisticians refer to “flat prior”, they usually mean the </a:t>
            </a:r>
            <a:r>
              <a:rPr lang="en-US" dirty="0" err="1" smtClean="0"/>
              <a:t>Jeffreys</a:t>
            </a:r>
            <a:r>
              <a:rPr lang="en-US" dirty="0" smtClean="0"/>
              <a:t> prior.</a:t>
            </a:r>
            <a:endParaRPr lang="nl-NL" dirty="0" smtClean="0"/>
          </a:p>
          <a:p>
            <a:pPr lvl="1"/>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accent2"/>
                </a:solidFill>
                <a:latin typeface="+mj-lt"/>
                <a:ea typeface="+mj-ea"/>
                <a:cs typeface="+mj-cs"/>
              </a:rPr>
              <a:t>Sensitivity</a:t>
            </a:r>
            <a:r>
              <a:rPr lang="nl-NL" dirty="0" smtClean="0">
                <a:solidFill>
                  <a:schemeClr val="accent2"/>
                </a:solidFill>
                <a:latin typeface="+mj-lt"/>
                <a:ea typeface="+mj-ea"/>
                <a:cs typeface="+mj-cs"/>
              </a:rPr>
              <a:t> </a:t>
            </a:r>
            <a:r>
              <a:rPr lang="nl-NL" dirty="0" err="1" smtClean="0">
                <a:solidFill>
                  <a:schemeClr val="accent2"/>
                </a:solidFill>
                <a:latin typeface="+mj-lt"/>
                <a:ea typeface="+mj-ea"/>
                <a:cs typeface="+mj-cs"/>
              </a:rPr>
              <a:t>Analysis</a:t>
            </a:r>
            <a:endParaRPr lang="nl-NL" dirty="0"/>
          </a:p>
        </p:txBody>
      </p:sp>
      <p:sp>
        <p:nvSpPr>
          <p:cNvPr id="3" name="Content Placeholder 2"/>
          <p:cNvSpPr>
            <a:spLocks noGrp="1"/>
          </p:cNvSpPr>
          <p:nvPr>
            <p:ph idx="1"/>
          </p:nvPr>
        </p:nvSpPr>
        <p:spPr>
          <a:xfrm>
            <a:off x="685800" y="990600"/>
            <a:ext cx="8077200" cy="5638800"/>
          </a:xfrm>
        </p:spPr>
        <p:txBody>
          <a:bodyPr>
            <a:normAutofit fontScale="92500" lnSpcReduction="20000"/>
          </a:bodyPr>
          <a:lstStyle/>
          <a:p>
            <a:r>
              <a:rPr lang="en-US" dirty="0" smtClean="0">
                <a:solidFill>
                  <a:schemeClr val="tx1"/>
                </a:solidFill>
                <a:latin typeface="+mn-lt"/>
                <a:ea typeface="+mn-ea"/>
                <a:cs typeface="+mn-cs"/>
              </a:rPr>
              <a:t>Since a Bayesian result depends on the prior probabilities, which are either personalistic or with elements of arbitrariness, it is widely recommended by Bayesian statisticians to study the </a:t>
            </a:r>
            <a:r>
              <a:rPr lang="en-US" i="1" dirty="0" smtClean="0">
                <a:solidFill>
                  <a:schemeClr val="tx1"/>
                </a:solidFill>
                <a:latin typeface="+mn-lt"/>
                <a:ea typeface="+mn-ea"/>
                <a:cs typeface="+mn-cs"/>
              </a:rPr>
              <a:t>sensitivity </a:t>
            </a:r>
            <a:r>
              <a:rPr lang="en-US" dirty="0" smtClean="0">
                <a:solidFill>
                  <a:schemeClr val="tx1"/>
                </a:solidFill>
                <a:latin typeface="+mn-lt"/>
                <a:ea typeface="+mn-ea"/>
                <a:cs typeface="+mn-cs"/>
              </a:rPr>
              <a:t>of the result to varying the prior.</a:t>
            </a:r>
          </a:p>
          <a:p>
            <a:r>
              <a:rPr lang="en-US" dirty="0" smtClean="0"/>
              <a:t>Sensitivity generally decreases with precision of experiment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smtClean="0">
              <a:solidFill>
                <a:schemeClr val="tx1"/>
              </a:solidFill>
              <a:latin typeface="+mn-lt"/>
              <a:ea typeface="+mn-ea"/>
              <a:cs typeface="+mn-cs"/>
            </a:endParaRPr>
          </a:p>
          <a:p>
            <a:endParaRPr lang="en-US" dirty="0" smtClean="0"/>
          </a:p>
          <a:p>
            <a:endParaRPr lang="en-US" dirty="0" smtClean="0">
              <a:solidFill>
                <a:schemeClr val="tx1"/>
              </a:solidFill>
              <a:latin typeface="+mn-lt"/>
              <a:ea typeface="+mn-ea"/>
              <a:cs typeface="+mn-cs"/>
            </a:endParaRPr>
          </a:p>
          <a:p>
            <a:endParaRPr lang="en-US" dirty="0" smtClean="0"/>
          </a:p>
          <a:p>
            <a:endParaRPr lang="en-US" dirty="0" smtClean="0">
              <a:solidFill>
                <a:schemeClr val="tx1"/>
              </a:solidFill>
              <a:latin typeface="+mn-lt"/>
              <a:ea typeface="+mn-ea"/>
              <a:cs typeface="+mn-cs"/>
            </a:endParaRPr>
          </a:p>
          <a:p>
            <a:r>
              <a:rPr lang="en-US" dirty="0" smtClean="0"/>
              <a:t>Some level of arbitrariness – what variations to consider in sensitivity analysis</a:t>
            </a:r>
            <a:endParaRPr lang="en-US" dirty="0" smtClean="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pic>
        <p:nvPicPr>
          <p:cNvPr id="1445892" name="Picture 4" descr="C:\Documents and Settings\verkerke\desktop\c1.gif"/>
          <p:cNvPicPr>
            <a:picLocks noChangeAspect="1" noChangeArrowheads="1"/>
          </p:cNvPicPr>
          <p:nvPr/>
        </p:nvPicPr>
        <p:blipFill>
          <a:blip r:embed="rId2" cstate="print"/>
          <a:srcRect t="5952"/>
          <a:stretch>
            <a:fillRect/>
          </a:stretch>
        </p:blipFill>
        <p:spPr bwMode="auto">
          <a:xfrm>
            <a:off x="304799" y="2971800"/>
            <a:ext cx="2667747" cy="2407920"/>
          </a:xfrm>
          <a:prstGeom prst="rect">
            <a:avLst/>
          </a:prstGeom>
          <a:noFill/>
        </p:spPr>
      </p:pic>
      <p:pic>
        <p:nvPicPr>
          <p:cNvPr id="1445893" name="Picture 5" descr="C:\Documents and Settings\verkerke\desktop\c1.gif"/>
          <p:cNvPicPr>
            <a:picLocks noChangeAspect="1" noChangeArrowheads="1"/>
          </p:cNvPicPr>
          <p:nvPr/>
        </p:nvPicPr>
        <p:blipFill>
          <a:blip r:embed="rId3" cstate="print"/>
          <a:srcRect t="5952"/>
          <a:stretch>
            <a:fillRect/>
          </a:stretch>
        </p:blipFill>
        <p:spPr bwMode="auto">
          <a:xfrm>
            <a:off x="3104483" y="2941320"/>
            <a:ext cx="2667747" cy="2407920"/>
          </a:xfrm>
          <a:prstGeom prst="rect">
            <a:avLst/>
          </a:prstGeom>
          <a:noFill/>
        </p:spPr>
      </p:pic>
      <p:pic>
        <p:nvPicPr>
          <p:cNvPr id="1445895" name="Picture 7" descr="C:\Documents and Settings\verkerke\desktop\c1.gif"/>
          <p:cNvPicPr>
            <a:picLocks noChangeAspect="1" noChangeArrowheads="1"/>
          </p:cNvPicPr>
          <p:nvPr/>
        </p:nvPicPr>
        <p:blipFill>
          <a:blip r:embed="rId4" cstate="print"/>
          <a:srcRect t="5952"/>
          <a:stretch>
            <a:fillRect/>
          </a:stretch>
        </p:blipFill>
        <p:spPr bwMode="auto">
          <a:xfrm>
            <a:off x="5943598" y="2895600"/>
            <a:ext cx="2667746" cy="240792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Probability </a:t>
            </a:r>
            <a:endParaRPr lang="en-US" dirty="0"/>
          </a:p>
        </p:txBody>
      </p:sp>
      <p:sp>
        <p:nvSpPr>
          <p:cNvPr id="3" name="Content Placeholder 2"/>
          <p:cNvSpPr>
            <a:spLocks noGrp="1"/>
          </p:cNvSpPr>
          <p:nvPr>
            <p:ph idx="1"/>
          </p:nvPr>
        </p:nvSpPr>
        <p:spPr/>
        <p:txBody>
          <a:bodyPr/>
          <a:lstStyle/>
          <a:p>
            <a:r>
              <a:rPr lang="en-US" dirty="0" smtClean="0"/>
              <a:t>Bayesian probability is often the ‘natural’ framework in which people (&amp; scientists) think.</a:t>
            </a:r>
          </a:p>
          <a:p>
            <a:r>
              <a:rPr lang="en-US" dirty="0" smtClean="0"/>
              <a:t>If you read “90 &lt; M(X) &lt; 100” to mean that the </a:t>
            </a:r>
            <a:r>
              <a:rPr lang="en-US" dirty="0" smtClean="0">
                <a:solidFill>
                  <a:srgbClr val="FF0000"/>
                </a:solidFill>
              </a:rPr>
              <a:t>true</a:t>
            </a:r>
            <a:r>
              <a:rPr lang="en-US" dirty="0" smtClean="0"/>
              <a:t> M(X) has a 68% probability of being between 90-100</a:t>
            </a:r>
            <a:r>
              <a:rPr lang="en-US" dirty="0" smtClean="0">
                <a:sym typeface="Wingdings" pitchFamily="2" charset="2"/>
              </a:rPr>
              <a:t> </a:t>
            </a:r>
            <a:r>
              <a:rPr lang="en-US" dirty="0" smtClean="0">
                <a:solidFill>
                  <a:srgbClr val="FF0000"/>
                </a:solidFill>
              </a:rPr>
              <a:t>then you’re thinking in terms of Bayesian probability</a:t>
            </a:r>
          </a:p>
          <a:p>
            <a:r>
              <a:rPr lang="en-US" dirty="0" smtClean="0"/>
              <a:t>Strictly speaking your quantifying your belief in M(X) (or perhaps our ‘collective belief as HEP scientists’ as true value in nature of M(X) is fixed (but unknown)</a:t>
            </a:r>
          </a:p>
          <a:p>
            <a:r>
              <a:rPr lang="en-US" dirty="0" smtClean="0"/>
              <a:t>In the Bayesian framework you always have a prior. </a:t>
            </a:r>
          </a:p>
          <a:p>
            <a:pPr lvl="1"/>
            <a:r>
              <a:rPr lang="en-US" dirty="0" smtClean="0"/>
              <a:t>If you didn’t put one in, you’re assuming it to be flat in your current choice of metric</a:t>
            </a:r>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latin typeface="+mj-lt"/>
                <a:ea typeface="+mj-ea"/>
                <a:cs typeface="+mj-cs"/>
              </a:rPr>
              <a:t>What Can Be Computed without Using a Prior?</a:t>
            </a:r>
            <a:endParaRPr lang="nl-NL" dirty="0"/>
          </a:p>
        </p:txBody>
      </p:sp>
      <p:sp>
        <p:nvSpPr>
          <p:cNvPr id="3" name="Content Placeholder 2"/>
          <p:cNvSpPr>
            <a:spLocks noGrp="1"/>
          </p:cNvSpPr>
          <p:nvPr>
            <p:ph idx="1"/>
          </p:nvPr>
        </p:nvSpPr>
        <p:spPr/>
        <p:txBody>
          <a:bodyPr/>
          <a:lstStyle/>
          <a:p>
            <a:r>
              <a:rPr lang="nl-NL" i="1" dirty="0" err="1" smtClean="0">
                <a:solidFill>
                  <a:schemeClr val="tx1"/>
                </a:solidFill>
                <a:latin typeface="+mn-lt"/>
                <a:ea typeface="+mn-ea"/>
                <a:cs typeface="+mn-cs"/>
              </a:rPr>
              <a:t>Not</a:t>
            </a:r>
            <a:r>
              <a:rPr lang="nl-NL" i="1" dirty="0" smtClean="0">
                <a:solidFill>
                  <a:schemeClr val="tx1"/>
                </a:solidFill>
                <a:latin typeface="+mn-lt"/>
                <a:ea typeface="+mn-ea"/>
                <a:cs typeface="+mn-cs"/>
              </a:rPr>
              <a:t> </a:t>
            </a:r>
            <a:r>
              <a:rPr lang="nl-NL" dirty="0" smtClean="0">
                <a:solidFill>
                  <a:schemeClr val="tx1"/>
                </a:solidFill>
                <a:latin typeface="+mn-lt"/>
                <a:ea typeface="+mn-ea"/>
                <a:cs typeface="+mn-cs"/>
              </a:rPr>
              <a:t>P(constant of nature | data).</a:t>
            </a:r>
            <a:br>
              <a:rPr lang="nl-NL" dirty="0" smtClean="0">
                <a:solidFill>
                  <a:schemeClr val="tx1"/>
                </a:solidFill>
                <a:latin typeface="+mn-lt"/>
                <a:ea typeface="+mn-ea"/>
                <a:cs typeface="+mn-cs"/>
              </a:rPr>
            </a:br>
            <a:endParaRPr lang="nl-NL" dirty="0" smtClean="0">
              <a:solidFill>
                <a:schemeClr val="tx1"/>
              </a:solidFill>
              <a:latin typeface="+mn-lt"/>
              <a:ea typeface="+mn-ea"/>
              <a:cs typeface="+mn-cs"/>
            </a:endParaRPr>
          </a:p>
          <a:p>
            <a:pPr marL="857250" lvl="1" indent="-457200">
              <a:buFont typeface="+mj-lt"/>
              <a:buAutoNum type="arabicPeriod"/>
            </a:pPr>
            <a:r>
              <a:rPr lang="en-US" sz="2000" i="1" dirty="0" smtClean="0">
                <a:solidFill>
                  <a:srgbClr val="FF0000"/>
                </a:solidFill>
                <a:latin typeface="+mn-lt"/>
                <a:ea typeface="+mn-ea"/>
                <a:cs typeface="+mn-cs"/>
              </a:rPr>
              <a:t>Confidence Intervals </a:t>
            </a:r>
            <a:r>
              <a:rPr lang="en-US" sz="2000" dirty="0" smtClean="0">
                <a:solidFill>
                  <a:schemeClr val="tx1"/>
                </a:solidFill>
                <a:latin typeface="+mn-lt"/>
                <a:ea typeface="+mn-ea"/>
                <a:cs typeface="+mn-cs"/>
              </a:rPr>
              <a:t>for parameter values, as defined in the 1930’s by </a:t>
            </a:r>
            <a:r>
              <a:rPr lang="en-US" sz="2000" dirty="0" err="1" smtClean="0">
                <a:solidFill>
                  <a:schemeClr val="tx1"/>
                </a:solidFill>
                <a:latin typeface="+mn-lt"/>
                <a:ea typeface="+mn-ea"/>
                <a:cs typeface="+mn-cs"/>
              </a:rPr>
              <a:t>Jerzy</a:t>
            </a:r>
            <a:r>
              <a:rPr lang="en-US" sz="2000" dirty="0" smtClean="0">
                <a:solidFill>
                  <a:schemeClr val="tx1"/>
                </a:solidFill>
                <a:latin typeface="+mn-lt"/>
                <a:ea typeface="+mn-ea"/>
                <a:cs typeface="+mn-cs"/>
              </a:rPr>
              <a:t> Neyman.</a:t>
            </a:r>
            <a:endParaRPr lang="nl-NL" sz="2000" dirty="0" smtClean="0">
              <a:solidFill>
                <a:schemeClr val="tx1"/>
              </a:solidFill>
              <a:latin typeface="+mn-lt"/>
              <a:ea typeface="+mn-ea"/>
              <a:cs typeface="+mn-cs"/>
            </a:endParaRPr>
          </a:p>
          <a:p>
            <a:pPr marL="857250" lvl="1" indent="-457200">
              <a:buFont typeface="+mj-lt"/>
              <a:buAutoNum type="arabicPeriod"/>
            </a:pPr>
            <a:r>
              <a:rPr lang="en-US" sz="2000" dirty="0" smtClean="0">
                <a:solidFill>
                  <a:srgbClr val="FF0000"/>
                </a:solidFill>
                <a:latin typeface="+mn-lt"/>
                <a:ea typeface="+mn-ea"/>
                <a:cs typeface="+mn-cs"/>
              </a:rPr>
              <a:t>Likelihood </a:t>
            </a:r>
            <a:r>
              <a:rPr lang="en-US" sz="2000" i="1" dirty="0" smtClean="0">
                <a:solidFill>
                  <a:srgbClr val="FF0000"/>
                </a:solidFill>
                <a:latin typeface="+mn-lt"/>
                <a:ea typeface="+mn-ea"/>
                <a:cs typeface="+mn-cs"/>
              </a:rPr>
              <a:t>ratios</a:t>
            </a:r>
            <a:r>
              <a:rPr lang="en-US" sz="2000" dirty="0" smtClean="0">
                <a:solidFill>
                  <a:schemeClr val="tx1"/>
                </a:solidFill>
                <a:latin typeface="+mn-lt"/>
                <a:ea typeface="+mn-ea"/>
                <a:cs typeface="+mn-cs"/>
              </a:rPr>
              <a:t>, the basis for a large set of techniques for point estimation, interval estimation, and hypothesis testing.</a:t>
            </a:r>
          </a:p>
          <a:p>
            <a:pPr>
              <a:buNone/>
            </a:pPr>
            <a:endParaRPr lang="nl-NL" dirty="0" smtClean="0">
              <a:solidFill>
                <a:schemeClr val="tx1"/>
              </a:solidFill>
              <a:latin typeface="+mn-lt"/>
              <a:ea typeface="+mn-ea"/>
              <a:cs typeface="+mn-cs"/>
            </a:endParaRPr>
          </a:p>
          <a:p>
            <a:r>
              <a:rPr lang="en-US" dirty="0" smtClean="0">
                <a:solidFill>
                  <a:schemeClr val="tx1"/>
                </a:solidFill>
                <a:latin typeface="+mn-lt"/>
                <a:ea typeface="+mn-ea"/>
                <a:cs typeface="+mn-cs"/>
              </a:rPr>
              <a:t>These can both be constructed using frequentist definition of P.</a:t>
            </a:r>
          </a:p>
          <a:p>
            <a:r>
              <a:rPr lang="en-US" dirty="0" smtClean="0">
                <a:solidFill>
                  <a:schemeClr val="tx1"/>
                </a:solidFill>
                <a:latin typeface="+mn-lt"/>
                <a:ea typeface="+mn-ea"/>
                <a:cs typeface="+mn-cs"/>
              </a:rPr>
              <a:t>Compare and contrast them with Bayesian methods.</a:t>
            </a:r>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chemeClr val="accent2"/>
                </a:solidFill>
                <a:latin typeface="+mj-lt"/>
                <a:ea typeface="+mj-ea"/>
                <a:cs typeface="+mj-cs"/>
              </a:rPr>
              <a:t>Confidence</a:t>
            </a:r>
            <a:r>
              <a:rPr lang="nl-NL" dirty="0" smtClean="0">
                <a:solidFill>
                  <a:schemeClr val="accent2"/>
                </a:solidFill>
                <a:latin typeface="+mj-lt"/>
                <a:ea typeface="+mj-ea"/>
                <a:cs typeface="+mj-cs"/>
              </a:rPr>
              <a:t> </a:t>
            </a:r>
            <a:r>
              <a:rPr lang="nl-NL" dirty="0" err="1" smtClean="0">
                <a:solidFill>
                  <a:schemeClr val="accent2"/>
                </a:solidFill>
                <a:latin typeface="+mj-lt"/>
                <a:ea typeface="+mj-ea"/>
                <a:cs typeface="+mj-cs"/>
              </a:rPr>
              <a:t>Intervals</a:t>
            </a:r>
            <a:endParaRPr lang="nl-NL"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latin typeface="+mn-lt"/>
                <a:ea typeface="+mn-ea"/>
                <a:cs typeface="+mn-cs"/>
              </a:rPr>
              <a:t>“Confidence intervals”</a:t>
            </a:r>
            <a:r>
              <a:rPr lang="en-US" dirty="0" smtClean="0">
                <a:solidFill>
                  <a:schemeClr val="tx1"/>
                </a:solidFill>
                <a:latin typeface="+mn-lt"/>
                <a:ea typeface="+mn-ea"/>
                <a:cs typeface="+mn-cs"/>
              </a:rPr>
              <a:t>, and this phrase to describe them, were invented by </a:t>
            </a:r>
            <a:r>
              <a:rPr lang="en-US" dirty="0" err="1" smtClean="0">
                <a:solidFill>
                  <a:schemeClr val="tx1"/>
                </a:solidFill>
                <a:latin typeface="+mn-lt"/>
                <a:ea typeface="+mn-ea"/>
                <a:cs typeface="+mn-cs"/>
              </a:rPr>
              <a:t>Jerzy</a:t>
            </a:r>
            <a:r>
              <a:rPr lang="en-US" dirty="0" smtClean="0">
                <a:solidFill>
                  <a:schemeClr val="tx1"/>
                </a:solidFill>
                <a:latin typeface="+mn-lt"/>
                <a:ea typeface="+mn-ea"/>
                <a:cs typeface="+mn-cs"/>
              </a:rPr>
              <a:t> Neyman in 1934-37. </a:t>
            </a:r>
          </a:p>
          <a:p>
            <a:pPr lvl="1"/>
            <a:r>
              <a:rPr lang="en-US" dirty="0" smtClean="0">
                <a:solidFill>
                  <a:schemeClr val="tx1"/>
                </a:solidFill>
                <a:latin typeface="+mn-lt"/>
                <a:ea typeface="+mn-ea"/>
                <a:cs typeface="+mn-cs"/>
              </a:rPr>
              <a:t>While statisticians mean Neyman’s intervals (or an approximation) when they say “confidence interval”, in HEP the language tends to be a little loose.</a:t>
            </a:r>
          </a:p>
          <a:p>
            <a:pPr lvl="1"/>
            <a:r>
              <a:rPr lang="en-US" dirty="0" smtClean="0">
                <a:solidFill>
                  <a:schemeClr val="tx1"/>
                </a:solidFill>
                <a:latin typeface="+mn-lt"/>
                <a:ea typeface="+mn-ea"/>
                <a:cs typeface="+mn-cs"/>
              </a:rPr>
              <a:t>Recommend using “confidence interval” only to describe intervals corresponding to Neyman’s construction (or good approximations thereof), described below.</a:t>
            </a:r>
          </a:p>
          <a:p>
            <a:r>
              <a:rPr lang="en-US" dirty="0" smtClean="0">
                <a:solidFill>
                  <a:schemeClr val="tx1"/>
                </a:solidFill>
                <a:latin typeface="+mn-lt"/>
                <a:ea typeface="+mn-ea"/>
                <a:cs typeface="+mn-cs"/>
              </a:rPr>
              <a:t>The slides contain the crucial information, but you will want to cycle through them a few times to “take home” how the construction works, since it is really ingenious –perhaps a bit </a:t>
            </a:r>
            <a:r>
              <a:rPr lang="en-US" i="1" dirty="0" smtClean="0">
                <a:solidFill>
                  <a:schemeClr val="tx1"/>
                </a:solidFill>
                <a:latin typeface="+mn-lt"/>
                <a:ea typeface="+mn-ea"/>
                <a:cs typeface="+mn-cs"/>
              </a:rPr>
              <a:t>too </a:t>
            </a:r>
            <a:r>
              <a:rPr lang="en-US" dirty="0" smtClean="0">
                <a:solidFill>
                  <a:schemeClr val="tx1"/>
                </a:solidFill>
                <a:latin typeface="+mn-lt"/>
                <a:ea typeface="+mn-ea"/>
                <a:cs typeface="+mn-cs"/>
              </a:rPr>
              <a:t>ingenious given how often confidence intervals are misinterpreted.</a:t>
            </a:r>
          </a:p>
          <a:p>
            <a:r>
              <a:rPr lang="en-US" dirty="0" smtClean="0">
                <a:solidFill>
                  <a:schemeClr val="tx1"/>
                </a:solidFill>
                <a:latin typeface="+mn-lt"/>
                <a:ea typeface="+mn-ea"/>
                <a:cs typeface="+mn-cs"/>
              </a:rPr>
              <a:t>In particular, you will understand that the confidence level does </a:t>
            </a:r>
            <a:r>
              <a:rPr lang="en-US" i="1" dirty="0" smtClean="0">
                <a:solidFill>
                  <a:schemeClr val="tx1"/>
                </a:solidFill>
                <a:latin typeface="+mn-lt"/>
                <a:ea typeface="+mn-ea"/>
                <a:cs typeface="+mn-cs"/>
              </a:rPr>
              <a:t>not </a:t>
            </a:r>
            <a:r>
              <a:rPr lang="en-US" dirty="0" smtClean="0">
                <a:solidFill>
                  <a:schemeClr val="tx1"/>
                </a:solidFill>
                <a:latin typeface="+mn-lt"/>
                <a:ea typeface="+mn-ea"/>
                <a:cs typeface="+mn-cs"/>
              </a:rPr>
              <a:t>tell you “how confident you are that the unknown true value is in the interval” –only a </a:t>
            </a:r>
            <a:r>
              <a:rPr lang="en-US" i="1" dirty="0" smtClean="0">
                <a:solidFill>
                  <a:schemeClr val="tx1"/>
                </a:solidFill>
                <a:latin typeface="+mn-lt"/>
                <a:ea typeface="+mn-ea"/>
                <a:cs typeface="+mn-cs"/>
              </a:rPr>
              <a:t>subjective</a:t>
            </a:r>
            <a:r>
              <a:rPr lang="en-US" dirty="0" smtClean="0">
                <a:solidFill>
                  <a:schemeClr val="tx1"/>
                </a:solidFill>
                <a:latin typeface="+mn-lt"/>
                <a:ea typeface="+mn-ea"/>
                <a:cs typeface="+mn-cs"/>
              </a:rPr>
              <a:t> Bayesian credible interval has that property!</a:t>
            </a:r>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construct a Neyman Confidence Interval</a:t>
            </a:r>
            <a:endParaRPr lang="en-US" dirty="0"/>
          </a:p>
        </p:txBody>
      </p:sp>
      <p:sp>
        <p:nvSpPr>
          <p:cNvPr id="5" name="Content Placeholder 4"/>
          <p:cNvSpPr>
            <a:spLocks noGrp="1"/>
          </p:cNvSpPr>
          <p:nvPr>
            <p:ph idx="1"/>
          </p:nvPr>
        </p:nvSpPr>
        <p:spPr>
          <a:xfrm>
            <a:off x="685800" y="990600"/>
            <a:ext cx="7772400" cy="1143000"/>
          </a:xfrm>
        </p:spPr>
        <p:txBody>
          <a:bodyPr>
            <a:normAutofit fontScale="85000" lnSpcReduction="20000"/>
          </a:bodyPr>
          <a:lstStyle/>
          <a:p>
            <a:r>
              <a:rPr lang="en-US" dirty="0" smtClean="0"/>
              <a:t>Simplest experiment: one measurement (x), one theory parameter (</a:t>
            </a:r>
            <a:r>
              <a:rPr lang="en-US" dirty="0" smtClean="0">
                <a:latin typeface="Symbol" pitchFamily="18" charset="2"/>
              </a:rPr>
              <a:t>q</a:t>
            </a:r>
            <a:r>
              <a:rPr lang="en-US" dirty="0" smtClean="0"/>
              <a:t>)</a:t>
            </a:r>
          </a:p>
          <a:p>
            <a:r>
              <a:rPr lang="en-US" dirty="0" smtClean="0"/>
              <a:t>For each value of </a:t>
            </a:r>
            <a:r>
              <a:rPr lang="en-US" dirty="0" smtClean="0">
                <a:solidFill>
                  <a:srgbClr val="FF0000"/>
                </a:solidFill>
              </a:rPr>
              <a:t>parameter </a:t>
            </a:r>
            <a:r>
              <a:rPr lang="el-GR" dirty="0" smtClean="0">
                <a:solidFill>
                  <a:srgbClr val="FF0000"/>
                </a:solidFill>
              </a:rPr>
              <a:t>θ</a:t>
            </a:r>
            <a:r>
              <a:rPr lang="en-US" dirty="0" smtClean="0"/>
              <a:t>, determine distribution in in </a:t>
            </a:r>
            <a:r>
              <a:rPr lang="en-US" dirty="0" smtClean="0">
                <a:solidFill>
                  <a:schemeClr val="accent2"/>
                </a:solidFill>
              </a:rPr>
              <a:t>observable x</a:t>
            </a:r>
            <a:endParaRPr lang="en-US" dirty="0">
              <a:solidFill>
                <a:schemeClr val="accent2"/>
              </a:solidFill>
            </a:endParaRPr>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1863682" name="Picture 2"/>
          <p:cNvPicPr>
            <a:picLocks noChangeAspect="1" noChangeArrowheads="1"/>
          </p:cNvPicPr>
          <p:nvPr/>
        </p:nvPicPr>
        <p:blipFill>
          <a:blip r:embed="rId2" cstate="print"/>
          <a:srcRect t="8759"/>
          <a:stretch>
            <a:fillRect/>
          </a:stretch>
        </p:blipFill>
        <p:spPr bwMode="auto">
          <a:xfrm>
            <a:off x="533400" y="2189389"/>
            <a:ext cx="8229600" cy="4592411"/>
          </a:xfrm>
          <a:prstGeom prst="rect">
            <a:avLst/>
          </a:prstGeom>
          <a:noFill/>
          <a:ln w="9525">
            <a:noFill/>
            <a:miter lim="800000"/>
            <a:headEnd/>
            <a:tailEnd/>
          </a:ln>
        </p:spPr>
      </p:pic>
      <p:sp>
        <p:nvSpPr>
          <p:cNvPr id="6" name="TextBox 5"/>
          <p:cNvSpPr txBox="1"/>
          <p:nvPr/>
        </p:nvSpPr>
        <p:spPr>
          <a:xfrm>
            <a:off x="4446908" y="5681246"/>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7" name="TextBox 6"/>
          <p:cNvSpPr txBox="1"/>
          <p:nvPr/>
        </p:nvSpPr>
        <p:spPr>
          <a:xfrm rot="18973697">
            <a:off x="3320099" y="2974504"/>
            <a:ext cx="1457066" cy="338554"/>
          </a:xfrm>
          <a:prstGeom prst="rect">
            <a:avLst/>
          </a:prstGeom>
          <a:solidFill>
            <a:schemeClr val="bg1"/>
          </a:solidFill>
        </p:spPr>
        <p:txBody>
          <a:bodyPr wrap="none" rtlCol="0">
            <a:spAutoFit/>
          </a:bodyPr>
          <a:lstStyle/>
          <a:p>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testing (reminder)</a:t>
            </a:r>
            <a:endParaRPr lang="nl-NL" dirty="0"/>
          </a:p>
        </p:txBody>
      </p:sp>
      <p:sp>
        <p:nvSpPr>
          <p:cNvPr id="3" name="Content Placeholder 2"/>
          <p:cNvSpPr>
            <a:spLocks noGrp="1"/>
          </p:cNvSpPr>
          <p:nvPr>
            <p:ph idx="1"/>
          </p:nvPr>
        </p:nvSpPr>
        <p:spPr/>
        <p:txBody>
          <a:bodyPr/>
          <a:lstStyle/>
          <a:p>
            <a:r>
              <a:rPr lang="en-US" dirty="0" smtClean="0"/>
              <a:t>Definition of terms</a:t>
            </a:r>
          </a:p>
          <a:p>
            <a:pPr lvl="1"/>
            <a:r>
              <a:rPr lang="en-US" dirty="0" smtClean="0"/>
              <a:t>Rate of type-I error = </a:t>
            </a:r>
            <a:r>
              <a:rPr lang="nl-NL" dirty="0" smtClean="0">
                <a:latin typeface="Symbol" pitchFamily="18" charset="2"/>
              </a:rPr>
              <a:t>a</a:t>
            </a:r>
          </a:p>
          <a:p>
            <a:pPr lvl="1"/>
            <a:r>
              <a:rPr lang="en-US" dirty="0" smtClean="0"/>
              <a:t>Rate of type-II error = </a:t>
            </a:r>
            <a:r>
              <a:rPr lang="en-US" dirty="0" smtClean="0">
                <a:latin typeface="Symbol" pitchFamily="18" charset="2"/>
              </a:rPr>
              <a:t>b</a:t>
            </a:r>
          </a:p>
          <a:p>
            <a:pPr lvl="1"/>
            <a:r>
              <a:rPr lang="en-US" dirty="0" smtClean="0"/>
              <a:t>Power of test is 1-</a:t>
            </a:r>
            <a:r>
              <a:rPr lang="en-US" dirty="0" smtClean="0">
                <a:latin typeface="Symbol" pitchFamily="18" charset="2"/>
              </a:rPr>
              <a:t>b</a:t>
            </a:r>
          </a:p>
          <a:p>
            <a:pPr lvl="1"/>
            <a:endParaRPr lang="en-US" dirty="0" smtClean="0">
              <a:latin typeface="Symbol" pitchFamily="18" charset="2"/>
            </a:endParaRPr>
          </a:p>
          <a:p>
            <a:pPr lvl="1"/>
            <a:endParaRPr lang="en-US" dirty="0" smtClean="0">
              <a:latin typeface="Symbol" pitchFamily="18" charset="2"/>
            </a:endParaRPr>
          </a:p>
          <a:p>
            <a:pPr lvl="1"/>
            <a:endParaRPr lang="en-US" dirty="0" smtClean="0">
              <a:latin typeface="Symbol" pitchFamily="18" charset="2"/>
            </a:endParaRPr>
          </a:p>
          <a:p>
            <a:pPr lvl="1"/>
            <a:endParaRPr lang="en-US" dirty="0" smtClean="0">
              <a:latin typeface="Symbol" pitchFamily="18" charset="2"/>
            </a:endParaRPr>
          </a:p>
          <a:p>
            <a:r>
              <a:rPr lang="en-US" dirty="0" smtClean="0"/>
              <a:t>Treat hypotheses asymmetrically</a:t>
            </a:r>
          </a:p>
          <a:p>
            <a:pPr lvl="1"/>
            <a:r>
              <a:rPr lang="en-US" dirty="0" smtClean="0"/>
              <a:t>Null hypo is special </a:t>
            </a:r>
            <a:r>
              <a:rPr lang="en-US" dirty="0" smtClean="0">
                <a:sym typeface="Wingdings" pitchFamily="2" charset="2"/>
              </a:rPr>
              <a:t> Fix rate of type-I error</a:t>
            </a:r>
          </a:p>
          <a:p>
            <a:r>
              <a:rPr lang="en-US" dirty="0" smtClean="0">
                <a:sym typeface="Wingdings" pitchFamily="2" charset="2"/>
              </a:rPr>
              <a:t>Now can define a well stated goal</a:t>
            </a:r>
          </a:p>
          <a:p>
            <a:pPr lvl="1"/>
            <a:r>
              <a:rPr lang="en-US" dirty="0" smtClean="0">
                <a:sym typeface="Wingdings" pitchFamily="2" charset="2"/>
              </a:rPr>
              <a:t>Maximize the power of test (minimized rate of type-II error) for given </a:t>
            </a:r>
            <a:r>
              <a:rPr lang="en-US" dirty="0" smtClean="0">
                <a:latin typeface="Symbol" pitchFamily="18" charset="2"/>
                <a:sym typeface="Wingdings" pitchFamily="2" charset="2"/>
              </a:rPr>
              <a:t>a</a:t>
            </a:r>
          </a:p>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5" name="Picture 2"/>
          <p:cNvPicPr>
            <a:picLocks noChangeAspect="1" noChangeArrowheads="1"/>
          </p:cNvPicPr>
          <p:nvPr/>
        </p:nvPicPr>
        <p:blipFill>
          <a:blip r:embed="rId2" cstate="print"/>
          <a:srcRect l="58948" t="21369" b="44144"/>
          <a:stretch>
            <a:fillRect/>
          </a:stretch>
        </p:blipFill>
        <p:spPr bwMode="auto">
          <a:xfrm>
            <a:off x="4373880" y="1143000"/>
            <a:ext cx="438912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construct a Neyman Confidence Interval</a:t>
            </a:r>
            <a:endParaRPr lang="en-US" dirty="0"/>
          </a:p>
        </p:txBody>
      </p:sp>
      <p:sp>
        <p:nvSpPr>
          <p:cNvPr id="3" name="Content Placeholder 2"/>
          <p:cNvSpPr>
            <a:spLocks noGrp="1"/>
          </p:cNvSpPr>
          <p:nvPr>
            <p:ph idx="1"/>
          </p:nvPr>
        </p:nvSpPr>
        <p:spPr/>
        <p:txBody>
          <a:bodyPr/>
          <a:lstStyle/>
          <a:p>
            <a:r>
              <a:rPr lang="en-US" dirty="0" smtClean="0"/>
              <a:t>Focus on a slice in </a:t>
            </a:r>
            <a:r>
              <a:rPr lang="el-GR" dirty="0" smtClean="0"/>
              <a:t>θ</a:t>
            </a:r>
            <a:endParaRPr lang="en-US" dirty="0" smtClean="0"/>
          </a:p>
          <a:p>
            <a:pPr lvl="1"/>
            <a:r>
              <a:rPr lang="en-US" dirty="0" smtClean="0"/>
              <a:t>For a 1-</a:t>
            </a:r>
            <a:r>
              <a:rPr lang="en-US" dirty="0" smtClean="0">
                <a:latin typeface="Symbol" pitchFamily="18" charset="2"/>
              </a:rPr>
              <a:t>a</a:t>
            </a:r>
            <a:r>
              <a:rPr lang="en-US" dirty="0" smtClean="0"/>
              <a:t>% confidence Interval, define </a:t>
            </a:r>
            <a:r>
              <a:rPr lang="en-US" b="1" i="1" dirty="0" smtClean="0"/>
              <a:t>acceptance interval</a:t>
            </a:r>
            <a:r>
              <a:rPr lang="en-US" b="1" dirty="0" smtClean="0"/>
              <a:t>  </a:t>
            </a:r>
            <a:r>
              <a:rPr lang="en-US" dirty="0" smtClean="0"/>
              <a:t>that contains 100%-</a:t>
            </a:r>
            <a:r>
              <a:rPr lang="en-US" dirty="0" smtClean="0">
                <a:latin typeface="Symbol" pitchFamily="18" charset="2"/>
              </a:rPr>
              <a:t>a</a:t>
            </a:r>
            <a:r>
              <a:rPr lang="en-US" dirty="0" smtClean="0"/>
              <a:t>% of the probability </a:t>
            </a:r>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5" name="Picture 2"/>
          <p:cNvPicPr>
            <a:picLocks noChangeAspect="1" noChangeArrowheads="1"/>
          </p:cNvPicPr>
          <p:nvPr/>
        </p:nvPicPr>
        <p:blipFill>
          <a:blip r:embed="rId2" cstate="print"/>
          <a:srcRect t="45558" r="25519" b="10586"/>
          <a:stretch>
            <a:fillRect/>
          </a:stretch>
        </p:blipFill>
        <p:spPr bwMode="auto">
          <a:xfrm>
            <a:off x="1295400" y="3124200"/>
            <a:ext cx="6491287" cy="2209800"/>
          </a:xfrm>
          <a:prstGeom prst="rect">
            <a:avLst/>
          </a:prstGeom>
          <a:noFill/>
          <a:ln w="9525">
            <a:noFill/>
            <a:miter lim="800000"/>
            <a:headEnd/>
            <a:tailEnd/>
          </a:ln>
        </p:spPr>
      </p:pic>
      <p:sp>
        <p:nvSpPr>
          <p:cNvPr id="6" name="TextBox 5"/>
          <p:cNvSpPr txBox="1"/>
          <p:nvPr/>
        </p:nvSpPr>
        <p:spPr>
          <a:xfrm>
            <a:off x="5791200" y="5257800"/>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7" name="TextBox 6"/>
          <p:cNvSpPr txBox="1"/>
          <p:nvPr/>
        </p:nvSpPr>
        <p:spPr>
          <a:xfrm>
            <a:off x="1371600" y="2590800"/>
            <a:ext cx="3031792" cy="584775"/>
          </a:xfrm>
          <a:prstGeom prst="rect">
            <a:avLst/>
          </a:prstGeom>
          <a:noFill/>
        </p:spPr>
        <p:txBody>
          <a:bodyPr wrap="none" rtlCol="0">
            <a:spAutoFit/>
          </a:bodyPr>
          <a:lstStyle/>
          <a:p>
            <a:r>
              <a:rPr lang="en-US" dirty="0" err="1" smtClean="0">
                <a:solidFill>
                  <a:schemeClr val="tx1"/>
                </a:solidFill>
              </a:rPr>
              <a:t>pdf</a:t>
            </a:r>
            <a:r>
              <a:rPr lang="en-US" dirty="0" smtClean="0">
                <a:solidFill>
                  <a:schemeClr val="tx1"/>
                </a:solidFill>
              </a:rPr>
              <a:t> for </a:t>
            </a:r>
            <a:r>
              <a:rPr lang="en-US" dirty="0" smtClean="0"/>
              <a:t>observable x</a:t>
            </a:r>
            <a:r>
              <a:rPr lang="en-US" dirty="0" smtClean="0">
                <a:solidFill>
                  <a:schemeClr val="tx1"/>
                </a:solidFill>
              </a:rPr>
              <a:t/>
            </a:r>
            <a:br>
              <a:rPr lang="en-US" dirty="0" smtClean="0">
                <a:solidFill>
                  <a:schemeClr val="tx1"/>
                </a:solidFill>
              </a:rPr>
            </a:br>
            <a:r>
              <a:rPr lang="en-US" dirty="0" smtClean="0">
                <a:solidFill>
                  <a:schemeClr val="tx1"/>
                </a:solidFill>
              </a:rPr>
              <a:t>given a </a:t>
            </a:r>
            <a:r>
              <a:rPr lang="en-US" dirty="0" smtClean="0">
                <a:solidFill>
                  <a:srgbClr val="FF0000"/>
                </a:solidFill>
              </a:rPr>
              <a:t>parameter value </a:t>
            </a:r>
            <a:r>
              <a:rPr lang="el-GR" dirty="0" smtClean="0">
                <a:solidFill>
                  <a:srgbClr val="FF0000"/>
                </a:solidFill>
              </a:rPr>
              <a:t>θ</a:t>
            </a:r>
            <a:r>
              <a:rPr lang="en-US" baseline="-25000" dirty="0" smtClean="0">
                <a:solidFill>
                  <a:srgbClr val="FF0000"/>
                </a:solidFill>
              </a:rPr>
              <a:t>0</a:t>
            </a:r>
            <a:endParaRPr lang="en-US" baseline="-250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t="48431" r="25676" b="7647"/>
          <a:stretch>
            <a:fillRect/>
          </a:stretch>
        </p:blipFill>
        <p:spPr bwMode="auto">
          <a:xfrm>
            <a:off x="1257300" y="1905000"/>
            <a:ext cx="6286500" cy="2133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to construct a Neyman Confidence Interval</a:t>
            </a:r>
            <a:endParaRPr lang="en-US" dirty="0"/>
          </a:p>
        </p:txBody>
      </p:sp>
      <p:sp>
        <p:nvSpPr>
          <p:cNvPr id="3" name="Content Placeholder 2"/>
          <p:cNvSpPr>
            <a:spLocks noGrp="1"/>
          </p:cNvSpPr>
          <p:nvPr>
            <p:ph idx="1"/>
          </p:nvPr>
        </p:nvSpPr>
        <p:spPr>
          <a:xfrm>
            <a:off x="685800" y="914400"/>
            <a:ext cx="7772400" cy="685800"/>
          </a:xfrm>
        </p:spPr>
        <p:txBody>
          <a:bodyPr>
            <a:normAutofit fontScale="92500" lnSpcReduction="10000"/>
          </a:bodyPr>
          <a:lstStyle/>
          <a:p>
            <a:r>
              <a:rPr lang="en-US" dirty="0" smtClean="0"/>
              <a:t>Definition of acceptance interval is not unique</a:t>
            </a:r>
          </a:p>
          <a:p>
            <a:pPr lvl="1"/>
            <a:r>
              <a:rPr lang="en-US" dirty="0" smtClean="0"/>
              <a:t>Algorithm to define acceptance interval is called ‘</a:t>
            </a:r>
            <a:r>
              <a:rPr lang="en-US" b="1" dirty="0" smtClean="0"/>
              <a:t>ordering rule</a:t>
            </a:r>
            <a:r>
              <a:rPr lang="en-US" dirty="0" smtClean="0"/>
              <a:t>’</a:t>
            </a:r>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
        <p:nvSpPr>
          <p:cNvPr id="6" name="TextBox 5"/>
          <p:cNvSpPr txBox="1"/>
          <p:nvPr/>
        </p:nvSpPr>
        <p:spPr>
          <a:xfrm>
            <a:off x="5791200" y="4766846"/>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7" name="TextBox 6"/>
          <p:cNvSpPr txBox="1"/>
          <p:nvPr/>
        </p:nvSpPr>
        <p:spPr>
          <a:xfrm>
            <a:off x="2717708" y="1752600"/>
            <a:ext cx="5130892" cy="338554"/>
          </a:xfrm>
          <a:prstGeom prst="rect">
            <a:avLst/>
          </a:prstGeom>
          <a:noFill/>
        </p:spPr>
        <p:txBody>
          <a:bodyPr wrap="none" rtlCol="0">
            <a:spAutoFit/>
          </a:bodyPr>
          <a:lstStyle/>
          <a:p>
            <a:r>
              <a:rPr lang="en-US" dirty="0" err="1" smtClean="0">
                <a:solidFill>
                  <a:schemeClr val="tx1"/>
                </a:solidFill>
              </a:rPr>
              <a:t>pdf</a:t>
            </a:r>
            <a:r>
              <a:rPr lang="en-US" dirty="0" smtClean="0">
                <a:solidFill>
                  <a:schemeClr val="tx1"/>
                </a:solidFill>
              </a:rPr>
              <a:t> for </a:t>
            </a:r>
            <a:r>
              <a:rPr lang="en-US" dirty="0" smtClean="0"/>
              <a:t>observable x</a:t>
            </a:r>
            <a:r>
              <a:rPr lang="en-US" dirty="0" smtClean="0">
                <a:solidFill>
                  <a:schemeClr val="tx1"/>
                </a:solidFill>
              </a:rPr>
              <a:t> given a </a:t>
            </a:r>
            <a:r>
              <a:rPr lang="en-US" dirty="0" smtClean="0">
                <a:solidFill>
                  <a:srgbClr val="FF0000"/>
                </a:solidFill>
              </a:rPr>
              <a:t>parameter value </a:t>
            </a:r>
            <a:r>
              <a:rPr lang="el-GR" dirty="0" smtClean="0">
                <a:solidFill>
                  <a:srgbClr val="FF0000"/>
                </a:solidFill>
              </a:rPr>
              <a:t>θ</a:t>
            </a:r>
            <a:r>
              <a:rPr lang="en-US" baseline="-25000" dirty="0" smtClean="0">
                <a:solidFill>
                  <a:srgbClr val="FF0000"/>
                </a:solidFill>
              </a:rPr>
              <a:t>0</a:t>
            </a:r>
            <a:endParaRPr lang="en-US" baseline="-25000" dirty="0">
              <a:solidFill>
                <a:srgbClr val="FF0000"/>
              </a:solidFill>
            </a:endParaRPr>
          </a:p>
        </p:txBody>
      </p:sp>
      <p:pic>
        <p:nvPicPr>
          <p:cNvPr id="9" name="Picture 2"/>
          <p:cNvPicPr>
            <a:picLocks noChangeAspect="1" noChangeArrowheads="1"/>
          </p:cNvPicPr>
          <p:nvPr/>
        </p:nvPicPr>
        <p:blipFill>
          <a:blip r:embed="rId3" cstate="print"/>
          <a:srcRect t="44685" r="25959" b="3423"/>
          <a:stretch>
            <a:fillRect/>
          </a:stretch>
        </p:blipFill>
        <p:spPr bwMode="auto">
          <a:xfrm>
            <a:off x="1219200" y="4114800"/>
            <a:ext cx="6248400" cy="2743200"/>
          </a:xfrm>
          <a:prstGeom prst="rect">
            <a:avLst/>
          </a:prstGeom>
          <a:noFill/>
          <a:ln w="9525">
            <a:noFill/>
            <a:miter lim="800000"/>
            <a:headEnd/>
            <a:tailEnd/>
          </a:ln>
        </p:spPr>
      </p:pic>
      <p:sp>
        <p:nvSpPr>
          <p:cNvPr id="10" name="TextBox 9"/>
          <p:cNvSpPr txBox="1"/>
          <p:nvPr/>
        </p:nvSpPr>
        <p:spPr>
          <a:xfrm>
            <a:off x="6019800" y="6214646"/>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11" name="TextBox 10"/>
          <p:cNvSpPr txBox="1"/>
          <p:nvPr/>
        </p:nvSpPr>
        <p:spPr>
          <a:xfrm>
            <a:off x="5943600" y="4004846"/>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12" name="TextBox 11"/>
          <p:cNvSpPr txBox="1"/>
          <p:nvPr/>
        </p:nvSpPr>
        <p:spPr>
          <a:xfrm>
            <a:off x="5410200" y="2133600"/>
            <a:ext cx="1548822" cy="338554"/>
          </a:xfrm>
          <a:prstGeom prst="rect">
            <a:avLst/>
          </a:prstGeom>
          <a:noFill/>
        </p:spPr>
        <p:txBody>
          <a:bodyPr wrap="none" rtlCol="0">
            <a:spAutoFit/>
          </a:bodyPr>
          <a:lstStyle/>
          <a:p>
            <a:r>
              <a:rPr lang="en-US" b="1" dirty="0" smtClean="0"/>
              <a:t>Lower Limit</a:t>
            </a:r>
            <a:endParaRPr lang="en-US" b="1" dirty="0"/>
          </a:p>
        </p:txBody>
      </p:sp>
      <p:sp>
        <p:nvSpPr>
          <p:cNvPr id="13" name="TextBox 12"/>
          <p:cNvSpPr txBox="1"/>
          <p:nvPr/>
        </p:nvSpPr>
        <p:spPr>
          <a:xfrm>
            <a:off x="5477494" y="4690646"/>
            <a:ext cx="1019831" cy="338554"/>
          </a:xfrm>
          <a:prstGeom prst="rect">
            <a:avLst/>
          </a:prstGeom>
          <a:noFill/>
        </p:spPr>
        <p:txBody>
          <a:bodyPr wrap="none" rtlCol="0">
            <a:spAutoFit/>
          </a:bodyPr>
          <a:lstStyle/>
          <a:p>
            <a:r>
              <a:rPr lang="en-US" b="1" dirty="0" smtClean="0"/>
              <a:t>Central</a:t>
            </a:r>
            <a:endParaRPr lang="en-US" b="1" dirty="0"/>
          </a:p>
        </p:txBody>
      </p:sp>
      <p:sp>
        <p:nvSpPr>
          <p:cNvPr id="14" name="TextBox 13"/>
          <p:cNvSpPr txBox="1"/>
          <p:nvPr/>
        </p:nvSpPr>
        <p:spPr>
          <a:xfrm>
            <a:off x="6061349" y="5282625"/>
            <a:ext cx="2854051" cy="584775"/>
          </a:xfrm>
          <a:prstGeom prst="rect">
            <a:avLst/>
          </a:prstGeom>
          <a:noFill/>
        </p:spPr>
        <p:txBody>
          <a:bodyPr wrap="none" rtlCol="0">
            <a:spAutoFit/>
          </a:bodyPr>
          <a:lstStyle/>
          <a:p>
            <a:r>
              <a:rPr lang="en-US" i="1" dirty="0" smtClean="0"/>
              <a:t>Other options, are e.g. </a:t>
            </a:r>
            <a:br>
              <a:rPr lang="en-US" i="1" dirty="0" smtClean="0"/>
            </a:br>
            <a:r>
              <a:rPr lang="en-US" i="1" dirty="0" smtClean="0"/>
              <a:t>‘symmetric’ and ‘shortest’</a:t>
            </a:r>
            <a:endParaRPr lang="en-US"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8802" name="Picture 2"/>
          <p:cNvPicPr>
            <a:picLocks noChangeAspect="1" noChangeArrowheads="1"/>
          </p:cNvPicPr>
          <p:nvPr/>
        </p:nvPicPr>
        <p:blipFill>
          <a:blip r:embed="rId2" cstate="print"/>
          <a:srcRect t="9025" r="3247"/>
          <a:stretch>
            <a:fillRect/>
          </a:stretch>
        </p:blipFill>
        <p:spPr bwMode="auto">
          <a:xfrm>
            <a:off x="457200" y="1828800"/>
            <a:ext cx="8229600" cy="4800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to construct a Neyman Confidence Interval</a:t>
            </a:r>
            <a:endParaRPr lang="en-US" dirty="0"/>
          </a:p>
        </p:txBody>
      </p:sp>
      <p:sp>
        <p:nvSpPr>
          <p:cNvPr id="5" name="Content Placeholder 4"/>
          <p:cNvSpPr>
            <a:spLocks noGrp="1"/>
          </p:cNvSpPr>
          <p:nvPr>
            <p:ph idx="1"/>
          </p:nvPr>
        </p:nvSpPr>
        <p:spPr/>
        <p:txBody>
          <a:bodyPr/>
          <a:lstStyle/>
          <a:p>
            <a:r>
              <a:rPr lang="en-US" dirty="0" smtClean="0"/>
              <a:t>Now make an acceptance interval in </a:t>
            </a:r>
            <a:r>
              <a:rPr lang="en-US" dirty="0" smtClean="0">
                <a:solidFill>
                  <a:schemeClr val="accent2"/>
                </a:solidFill>
              </a:rPr>
              <a:t>observable x</a:t>
            </a:r>
            <a:r>
              <a:rPr lang="en-US" dirty="0" smtClean="0"/>
              <a:t/>
            </a:r>
            <a:br>
              <a:rPr lang="en-US" dirty="0" smtClean="0"/>
            </a:br>
            <a:r>
              <a:rPr lang="en-US" dirty="0" smtClean="0"/>
              <a:t>for each value of </a:t>
            </a:r>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
        <p:nvSpPr>
          <p:cNvPr id="6" name="TextBox 5"/>
          <p:cNvSpPr txBox="1"/>
          <p:nvPr/>
        </p:nvSpPr>
        <p:spPr>
          <a:xfrm>
            <a:off x="4980308" y="5833646"/>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7" name="TextBox 6"/>
          <p:cNvSpPr txBox="1"/>
          <p:nvPr/>
        </p:nvSpPr>
        <p:spPr>
          <a:xfrm rot="18973697">
            <a:off x="3352688" y="3014498"/>
            <a:ext cx="1457066" cy="338554"/>
          </a:xfrm>
          <a:prstGeom prst="rect">
            <a:avLst/>
          </a:prstGeom>
          <a:solidFill>
            <a:schemeClr val="bg1"/>
          </a:solidFill>
        </p:spPr>
        <p:txBody>
          <a:bodyPr wrap="none" rtlCol="0">
            <a:spAutoFit/>
          </a:bodyPr>
          <a:lstStyle/>
          <a:p>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9826" name="Picture 2"/>
          <p:cNvPicPr>
            <a:picLocks noChangeAspect="1" noChangeArrowheads="1"/>
          </p:cNvPicPr>
          <p:nvPr/>
        </p:nvPicPr>
        <p:blipFill>
          <a:blip r:embed="rId2" cstate="print"/>
          <a:srcRect t="7473" r="2661" b="8541"/>
          <a:stretch>
            <a:fillRect/>
          </a:stretch>
        </p:blipFill>
        <p:spPr bwMode="auto">
          <a:xfrm>
            <a:off x="400050" y="1752600"/>
            <a:ext cx="8362950" cy="4495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to construct a Neyman Confidence Interval</a:t>
            </a:r>
            <a:endParaRPr lang="en-US" dirty="0"/>
          </a:p>
        </p:txBody>
      </p:sp>
      <p:sp>
        <p:nvSpPr>
          <p:cNvPr id="5" name="Content Placeholder 4"/>
          <p:cNvSpPr>
            <a:spLocks noGrp="1"/>
          </p:cNvSpPr>
          <p:nvPr>
            <p:ph idx="1"/>
          </p:nvPr>
        </p:nvSpPr>
        <p:spPr>
          <a:xfrm>
            <a:off x="685800" y="914400"/>
            <a:ext cx="7772400" cy="5257800"/>
          </a:xfrm>
        </p:spPr>
        <p:txBody>
          <a:bodyPr/>
          <a:lstStyle/>
          <a:p>
            <a:r>
              <a:rPr lang="en-US" dirty="0" smtClean="0"/>
              <a:t>This makes the confidence belt</a:t>
            </a:r>
          </a:p>
          <a:p>
            <a:pPr lvl="1"/>
            <a:r>
              <a:rPr lang="en-US" dirty="0" smtClean="0"/>
              <a:t>The region of data in the confidence belt can be considered as consistent with </a:t>
            </a:r>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
        <p:nvSpPr>
          <p:cNvPr id="6" name="TextBox 5"/>
          <p:cNvSpPr txBox="1"/>
          <p:nvPr/>
        </p:nvSpPr>
        <p:spPr>
          <a:xfrm>
            <a:off x="4980308" y="5833646"/>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7" name="TextBox 6"/>
          <p:cNvSpPr txBox="1"/>
          <p:nvPr/>
        </p:nvSpPr>
        <p:spPr>
          <a:xfrm rot="18973697">
            <a:off x="3352688" y="3014498"/>
            <a:ext cx="1457066" cy="338554"/>
          </a:xfrm>
          <a:prstGeom prst="rect">
            <a:avLst/>
          </a:prstGeom>
          <a:solidFill>
            <a:schemeClr val="bg1"/>
          </a:solidFill>
        </p:spPr>
        <p:txBody>
          <a:bodyPr wrap="none" rtlCol="0">
            <a:spAutoFit/>
          </a:bodyPr>
          <a:lstStyle/>
          <a:p>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t="29151" r="17517"/>
          <a:stretch>
            <a:fillRect/>
          </a:stretch>
        </p:blipFill>
        <p:spPr bwMode="auto">
          <a:xfrm>
            <a:off x="390525" y="2819400"/>
            <a:ext cx="6772275" cy="3657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to construct a Neyman Confidence Interval</a:t>
            </a:r>
            <a:endParaRPr lang="en-US" dirty="0"/>
          </a:p>
        </p:txBody>
      </p:sp>
      <p:sp>
        <p:nvSpPr>
          <p:cNvPr id="5" name="Content Placeholder 4"/>
          <p:cNvSpPr>
            <a:spLocks noGrp="1"/>
          </p:cNvSpPr>
          <p:nvPr>
            <p:ph idx="1"/>
          </p:nvPr>
        </p:nvSpPr>
        <p:spPr>
          <a:xfrm>
            <a:off x="685800" y="914400"/>
            <a:ext cx="7772400" cy="5257800"/>
          </a:xfrm>
        </p:spPr>
        <p:txBody>
          <a:bodyPr/>
          <a:lstStyle/>
          <a:p>
            <a:r>
              <a:rPr lang="en-US" dirty="0" smtClean="0"/>
              <a:t>This makes the confidence belt</a:t>
            </a:r>
          </a:p>
          <a:p>
            <a:pPr lvl="1"/>
            <a:r>
              <a:rPr lang="en-US" dirty="0" smtClean="0"/>
              <a:t>The region of data in the confidence belt can be considered as consistent with </a:t>
            </a:r>
            <a:r>
              <a:rPr lang="en-US" dirty="0" smtClean="0">
                <a:solidFill>
                  <a:srgbClr val="FF0000"/>
                </a:solidFill>
              </a:rPr>
              <a:t>parameter </a:t>
            </a:r>
            <a:r>
              <a:rPr lang="el-GR" dirty="0" smtClean="0">
                <a:solidFill>
                  <a:srgbClr val="FF0000"/>
                </a:solidFill>
              </a:rPr>
              <a:t>θ</a:t>
            </a:r>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
        <p:nvSpPr>
          <p:cNvPr id="6" name="TextBox 5"/>
          <p:cNvSpPr txBox="1"/>
          <p:nvPr/>
        </p:nvSpPr>
        <p:spPr>
          <a:xfrm>
            <a:off x="4980308" y="5833646"/>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7" name="TextBox 6"/>
          <p:cNvSpPr txBox="1"/>
          <p:nvPr/>
        </p:nvSpPr>
        <p:spPr>
          <a:xfrm rot="18973697">
            <a:off x="3352688" y="3014498"/>
            <a:ext cx="1457066" cy="338554"/>
          </a:xfrm>
          <a:prstGeom prst="rect">
            <a:avLst/>
          </a:prstGeom>
          <a:solidFill>
            <a:schemeClr val="bg1"/>
          </a:solidFill>
        </p:spPr>
        <p:txBody>
          <a:bodyPr wrap="none" rtlCol="0">
            <a:spAutoFit/>
          </a:bodyPr>
          <a:lstStyle/>
          <a:p>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l="5357" t="32858" r="10714" b="1429"/>
          <a:stretch>
            <a:fillRect/>
          </a:stretch>
        </p:blipFill>
        <p:spPr bwMode="auto">
          <a:xfrm>
            <a:off x="838200" y="3048000"/>
            <a:ext cx="7162800" cy="3505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How to construct a Neyman Confidence Interval</a:t>
            </a:r>
            <a:endParaRPr lang="en-US" dirty="0"/>
          </a:p>
        </p:txBody>
      </p:sp>
      <p:sp>
        <p:nvSpPr>
          <p:cNvPr id="3" name="Content Placeholder 2"/>
          <p:cNvSpPr>
            <a:spLocks noGrp="1"/>
          </p:cNvSpPr>
          <p:nvPr>
            <p:ph idx="1"/>
          </p:nvPr>
        </p:nvSpPr>
        <p:spPr>
          <a:xfrm>
            <a:off x="685800" y="990600"/>
            <a:ext cx="7772400" cy="1828800"/>
          </a:xfrm>
        </p:spPr>
        <p:txBody>
          <a:bodyPr>
            <a:normAutofit fontScale="92500" lnSpcReduction="20000"/>
          </a:bodyPr>
          <a:lstStyle/>
          <a:p>
            <a:r>
              <a:rPr lang="en-US" dirty="0" smtClean="0"/>
              <a:t>The confidence belt can constructed in advance of any measurement, it is a property of the model, not the data</a:t>
            </a:r>
          </a:p>
          <a:p>
            <a:r>
              <a:rPr lang="en-US" dirty="0" smtClean="0"/>
              <a:t>Given a </a:t>
            </a:r>
            <a:r>
              <a:rPr lang="en-US" dirty="0" smtClean="0">
                <a:solidFill>
                  <a:srgbClr val="7030A0"/>
                </a:solidFill>
              </a:rPr>
              <a:t>measurement x</a:t>
            </a:r>
            <a:r>
              <a:rPr lang="en-US" baseline="-25000" dirty="0" smtClean="0">
                <a:solidFill>
                  <a:srgbClr val="7030A0"/>
                </a:solidFill>
              </a:rPr>
              <a:t>0</a:t>
            </a:r>
            <a:r>
              <a:rPr lang="en-US" dirty="0" smtClean="0"/>
              <a:t>, a confidence interval [</a:t>
            </a:r>
            <a:r>
              <a:rPr lang="el-GR" dirty="0" smtClean="0"/>
              <a:t>θ</a:t>
            </a:r>
            <a:r>
              <a:rPr lang="en-US" baseline="-25000" dirty="0" smtClean="0"/>
              <a:t>+</a:t>
            </a:r>
            <a:r>
              <a:rPr lang="en-US" dirty="0" smtClean="0"/>
              <a:t>,</a:t>
            </a:r>
            <a:r>
              <a:rPr lang="el-GR" dirty="0" smtClean="0"/>
              <a:t>θ</a:t>
            </a:r>
            <a:r>
              <a:rPr lang="en-US" baseline="-25000" dirty="0" smtClean="0"/>
              <a:t>-</a:t>
            </a:r>
            <a:r>
              <a:rPr lang="en-US" dirty="0" smtClean="0"/>
              <a:t>] can be constructed as follows</a:t>
            </a:r>
          </a:p>
          <a:p>
            <a:r>
              <a:rPr lang="en-US" dirty="0" smtClean="0">
                <a:solidFill>
                  <a:srgbClr val="FF0000"/>
                </a:solidFill>
              </a:rPr>
              <a:t>The interval [</a:t>
            </a:r>
            <a:r>
              <a:rPr lang="el-GR" dirty="0" smtClean="0">
                <a:solidFill>
                  <a:srgbClr val="FF0000"/>
                </a:solidFill>
              </a:rPr>
              <a:t>θ</a:t>
            </a:r>
            <a:r>
              <a:rPr lang="en-US" baseline="-25000" dirty="0" smtClean="0">
                <a:solidFill>
                  <a:srgbClr val="FF0000"/>
                </a:solidFill>
              </a:rPr>
              <a:t>-</a:t>
            </a:r>
            <a:r>
              <a:rPr lang="en-US" dirty="0" smtClean="0">
                <a:solidFill>
                  <a:srgbClr val="FF0000"/>
                </a:solidFill>
              </a:rPr>
              <a:t>,</a:t>
            </a:r>
            <a:r>
              <a:rPr lang="el-GR" dirty="0" smtClean="0">
                <a:solidFill>
                  <a:srgbClr val="FF0000"/>
                </a:solidFill>
              </a:rPr>
              <a:t>θ</a:t>
            </a:r>
            <a:r>
              <a:rPr lang="en-US" baseline="-25000" dirty="0" smtClean="0">
                <a:solidFill>
                  <a:srgbClr val="FF0000"/>
                </a:solidFill>
              </a:rPr>
              <a:t>+</a:t>
            </a:r>
            <a:r>
              <a:rPr lang="en-US" dirty="0" smtClean="0">
                <a:solidFill>
                  <a:srgbClr val="FF0000"/>
                </a:solidFill>
              </a:rPr>
              <a:t>] has a 68% probability to cover the true value</a:t>
            </a:r>
          </a:p>
          <a:p>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
        <p:nvSpPr>
          <p:cNvPr id="8" name="TextBox 7"/>
          <p:cNvSpPr txBox="1"/>
          <p:nvPr/>
        </p:nvSpPr>
        <p:spPr>
          <a:xfrm>
            <a:off x="4980308" y="5833646"/>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9" name="TextBox 8"/>
          <p:cNvSpPr txBox="1"/>
          <p:nvPr/>
        </p:nvSpPr>
        <p:spPr>
          <a:xfrm rot="18973697">
            <a:off x="3191246" y="3166898"/>
            <a:ext cx="1457066" cy="338554"/>
          </a:xfrm>
          <a:prstGeom prst="rect">
            <a:avLst/>
          </a:prstGeom>
          <a:solidFill>
            <a:schemeClr val="bg1"/>
          </a:solidFill>
        </p:spPr>
        <p:txBody>
          <a:bodyPr wrap="none" rtlCol="0">
            <a:spAutoFit/>
          </a:bodyPr>
          <a:lstStyle/>
          <a:p>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cxnSp>
        <p:nvCxnSpPr>
          <p:cNvPr id="11" name="Straight Connector 10"/>
          <p:cNvCxnSpPr/>
          <p:nvPr/>
        </p:nvCxnSpPr>
        <p:spPr bwMode="auto">
          <a:xfrm flipV="1">
            <a:off x="3352800" y="3144852"/>
            <a:ext cx="3364194" cy="3103548"/>
          </a:xfrm>
          <a:prstGeom prst="line">
            <a:avLst/>
          </a:prstGeom>
          <a:solidFill>
            <a:schemeClr val="accent1"/>
          </a:solidFill>
          <a:ln w="38100" cap="flat" cmpd="sng" algn="ctr">
            <a:solidFill>
              <a:srgbClr val="7030A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 </a:t>
            </a:r>
            <a:r>
              <a:rPr lang="en-US" smtClean="0"/>
              <a:t>– summary</a:t>
            </a:r>
            <a:endParaRPr lang="en-US" dirty="0"/>
          </a:p>
        </p:txBody>
      </p:sp>
      <p:sp>
        <p:nvSpPr>
          <p:cNvPr id="3" name="Content Placeholder 2"/>
          <p:cNvSpPr>
            <a:spLocks noGrp="1"/>
          </p:cNvSpPr>
          <p:nvPr>
            <p:ph idx="1"/>
          </p:nvPr>
        </p:nvSpPr>
        <p:spPr>
          <a:xfrm>
            <a:off x="685800" y="990600"/>
            <a:ext cx="7772400" cy="5562600"/>
          </a:xfrm>
        </p:spPr>
        <p:txBody>
          <a:bodyPr>
            <a:normAutofit fontScale="77500" lnSpcReduction="20000"/>
          </a:bodyPr>
          <a:lstStyle/>
          <a:p>
            <a:r>
              <a:rPr lang="en-US" i="1" dirty="0" smtClean="0">
                <a:solidFill>
                  <a:srgbClr val="FF0000"/>
                </a:solidFill>
              </a:rPr>
              <a:t>Note that this result does NOT amount</a:t>
            </a:r>
            <a:br>
              <a:rPr lang="en-US" i="1" dirty="0" smtClean="0">
                <a:solidFill>
                  <a:srgbClr val="FF0000"/>
                </a:solidFill>
              </a:rPr>
            </a:br>
            <a:r>
              <a:rPr lang="en-US" i="1" dirty="0" smtClean="0">
                <a:solidFill>
                  <a:srgbClr val="FF0000"/>
                </a:solidFill>
              </a:rPr>
              <a:t>to a probability density distribution</a:t>
            </a:r>
            <a:br>
              <a:rPr lang="en-US" i="1" dirty="0" smtClean="0">
                <a:solidFill>
                  <a:srgbClr val="FF0000"/>
                </a:solidFill>
              </a:rPr>
            </a:br>
            <a:r>
              <a:rPr lang="en-US" i="1" dirty="0" smtClean="0">
                <a:solidFill>
                  <a:srgbClr val="FF0000"/>
                </a:solidFill>
              </a:rPr>
              <a:t>in the true value of </a:t>
            </a:r>
            <a:r>
              <a:rPr lang="en-US" i="1" dirty="0" smtClean="0">
                <a:solidFill>
                  <a:srgbClr val="FF0000"/>
                </a:solidFill>
                <a:latin typeface="Symbol" pitchFamily="18" charset="2"/>
              </a:rPr>
              <a:t>q</a:t>
            </a:r>
            <a:endParaRPr lang="en-US" dirty="0" smtClean="0"/>
          </a:p>
          <a:p>
            <a:r>
              <a:rPr lang="en-US" dirty="0" smtClean="0"/>
              <a:t>Let the unknown true value of </a:t>
            </a:r>
            <a:r>
              <a:rPr lang="el-GR" i="1" dirty="0" smtClean="0"/>
              <a:t>θ</a:t>
            </a:r>
            <a:r>
              <a:rPr lang="en-US" dirty="0" smtClean="0"/>
              <a:t> be </a:t>
            </a:r>
            <a:r>
              <a:rPr lang="el-GR" i="1" dirty="0" smtClean="0"/>
              <a:t>θ</a:t>
            </a:r>
            <a:r>
              <a:rPr lang="en-US" i="1" baseline="-25000" dirty="0" smtClean="0"/>
              <a:t>t</a:t>
            </a:r>
            <a:r>
              <a:rPr lang="en-US" dirty="0" smtClean="0"/>
              <a:t>. </a:t>
            </a:r>
            <a:br>
              <a:rPr lang="en-US" dirty="0" smtClean="0"/>
            </a:br>
            <a:r>
              <a:rPr lang="en-US" dirty="0" smtClean="0"/>
              <a:t/>
            </a:r>
            <a:br>
              <a:rPr lang="en-US" dirty="0" smtClean="0"/>
            </a:br>
            <a:r>
              <a:rPr lang="en-US" dirty="0" smtClean="0"/>
              <a:t>In repeated expt’s, the confidence </a:t>
            </a:r>
            <a:br>
              <a:rPr lang="en-US" dirty="0" smtClean="0"/>
            </a:br>
            <a:r>
              <a:rPr lang="en-US" dirty="0" smtClean="0"/>
              <a:t>intervals obtained will have </a:t>
            </a:r>
            <a:br>
              <a:rPr lang="en-US" dirty="0" smtClean="0"/>
            </a:br>
            <a:r>
              <a:rPr lang="en-US" dirty="0" smtClean="0">
                <a:solidFill>
                  <a:schemeClr val="accent2"/>
                </a:solidFill>
              </a:rPr>
              <a:t>different endpoints [</a:t>
            </a:r>
            <a:r>
              <a:rPr lang="el-GR" dirty="0" smtClean="0">
                <a:solidFill>
                  <a:schemeClr val="accent2"/>
                </a:solidFill>
              </a:rPr>
              <a:t>θ</a:t>
            </a:r>
            <a:r>
              <a:rPr lang="en-US" baseline="-25000" dirty="0" smtClean="0">
                <a:solidFill>
                  <a:schemeClr val="accent2"/>
                </a:solidFill>
              </a:rPr>
              <a:t>1</a:t>
            </a:r>
            <a:r>
              <a:rPr lang="en-US" dirty="0" smtClean="0">
                <a:solidFill>
                  <a:schemeClr val="accent2"/>
                </a:solidFill>
              </a:rPr>
              <a:t>, </a:t>
            </a:r>
            <a:r>
              <a:rPr lang="el-GR" dirty="0" smtClean="0">
                <a:solidFill>
                  <a:schemeClr val="accent2"/>
                </a:solidFill>
              </a:rPr>
              <a:t>θ</a:t>
            </a:r>
            <a:r>
              <a:rPr lang="en-US" baseline="-25000" dirty="0" smtClean="0">
                <a:solidFill>
                  <a:schemeClr val="accent2"/>
                </a:solidFill>
              </a:rPr>
              <a:t>2</a:t>
            </a:r>
            <a:r>
              <a:rPr lang="en-US" dirty="0" smtClean="0">
                <a:solidFill>
                  <a:schemeClr val="accent2"/>
                </a:solidFill>
              </a:rPr>
              <a:t>], </a:t>
            </a:r>
            <a:br>
              <a:rPr lang="en-US" dirty="0" smtClean="0">
                <a:solidFill>
                  <a:schemeClr val="accent2"/>
                </a:solidFill>
              </a:rPr>
            </a:br>
            <a:r>
              <a:rPr lang="en-US" dirty="0" smtClean="0"/>
              <a:t>since the endpoints are functions </a:t>
            </a:r>
            <a:br>
              <a:rPr lang="en-US" dirty="0" smtClean="0"/>
            </a:br>
            <a:r>
              <a:rPr lang="en-US" dirty="0" smtClean="0"/>
              <a:t>of the randomly sampled </a:t>
            </a:r>
            <a:r>
              <a:rPr lang="en-US" i="1" dirty="0" smtClean="0"/>
              <a:t>x.</a:t>
            </a:r>
            <a:r>
              <a:rPr lang="en-US" dirty="0" smtClean="0"/>
              <a:t> </a:t>
            </a:r>
            <a:br>
              <a:rPr lang="en-US" dirty="0" smtClean="0"/>
            </a:br>
            <a:r>
              <a:rPr lang="en-US" dirty="0" smtClean="0"/>
              <a:t/>
            </a:r>
            <a:br>
              <a:rPr lang="en-US" dirty="0" smtClean="0"/>
            </a:br>
            <a:r>
              <a:rPr lang="en-US" dirty="0" smtClean="0"/>
              <a:t>A little thought will convince you that </a:t>
            </a:r>
            <a:br>
              <a:rPr lang="en-US" dirty="0" smtClean="0"/>
            </a:br>
            <a:r>
              <a:rPr lang="en-US" dirty="0" smtClean="0"/>
              <a:t>a fraction C.L. = 1 – </a:t>
            </a:r>
            <a:r>
              <a:rPr lang="en-US" dirty="0" smtClean="0">
                <a:latin typeface="Symbol" pitchFamily="18" charset="2"/>
              </a:rPr>
              <a:t>a</a:t>
            </a:r>
            <a:r>
              <a:rPr lang="en-US" dirty="0" smtClean="0"/>
              <a:t> of intervals </a:t>
            </a:r>
            <a:br>
              <a:rPr lang="en-US" dirty="0" smtClean="0"/>
            </a:br>
            <a:r>
              <a:rPr lang="en-US" dirty="0" smtClean="0"/>
              <a:t>obtained by Neyman’s construction</a:t>
            </a:r>
            <a:br>
              <a:rPr lang="en-US" dirty="0" smtClean="0"/>
            </a:br>
            <a:r>
              <a:rPr lang="en-US" dirty="0" smtClean="0"/>
              <a:t>will contain (“cover”) the fixed but </a:t>
            </a:r>
            <a:br>
              <a:rPr lang="en-US" dirty="0" smtClean="0"/>
            </a:br>
            <a:r>
              <a:rPr lang="en-US" dirty="0" smtClean="0"/>
              <a:t>unknown </a:t>
            </a:r>
            <a:r>
              <a:rPr lang="en-US" i="1" dirty="0" err="1" smtClean="0"/>
              <a:t>μ</a:t>
            </a:r>
            <a:r>
              <a:rPr lang="en-US" i="1" baseline="-25000" dirty="0" err="1" smtClean="0"/>
              <a:t>t</a:t>
            </a:r>
            <a:r>
              <a:rPr lang="en-US" dirty="0" smtClean="0"/>
              <a:t>. i.e.,</a:t>
            </a:r>
            <a:br>
              <a:rPr lang="en-US" dirty="0" smtClean="0"/>
            </a:br>
            <a:r>
              <a:rPr lang="en-US" dirty="0" smtClean="0"/>
              <a:t/>
            </a:r>
            <a:br>
              <a:rPr lang="en-US" dirty="0" smtClean="0"/>
            </a:br>
            <a:r>
              <a:rPr lang="en-US" i="1" dirty="0" smtClean="0"/>
              <a:t>P( </a:t>
            </a:r>
            <a:r>
              <a:rPr lang="el-GR" i="1" dirty="0" smtClean="0"/>
              <a:t>θ</a:t>
            </a:r>
            <a:r>
              <a:rPr lang="nl-NL" baseline="-25000" dirty="0" smtClean="0"/>
              <a:t>t </a:t>
            </a:r>
            <a:r>
              <a:rPr lang="nl-NL" dirty="0" smtClean="0"/>
              <a:t>∈[</a:t>
            </a:r>
            <a:r>
              <a:rPr lang="el-GR" dirty="0" smtClean="0"/>
              <a:t>θ</a:t>
            </a:r>
            <a:r>
              <a:rPr lang="el-GR" baseline="-25000" dirty="0" smtClean="0"/>
              <a:t>1</a:t>
            </a:r>
            <a:r>
              <a:rPr lang="el-GR" dirty="0" smtClean="0"/>
              <a:t>, θ</a:t>
            </a:r>
            <a:r>
              <a:rPr lang="el-GR" baseline="-25000" dirty="0" smtClean="0"/>
              <a:t>2</a:t>
            </a:r>
            <a:r>
              <a:rPr lang="el-GR" dirty="0" smtClean="0"/>
              <a:t>]) = </a:t>
            </a:r>
            <a:r>
              <a:rPr lang="nl-NL" dirty="0" smtClean="0"/>
              <a:t>C.L. = 1 -</a:t>
            </a:r>
            <a:r>
              <a:rPr lang="nl-NL" dirty="0" smtClean="0">
                <a:latin typeface="Symbol" pitchFamily="18" charset="2"/>
              </a:rPr>
              <a:t>a</a:t>
            </a:r>
            <a:r>
              <a:rPr lang="el-GR" dirty="0" smtClean="0"/>
              <a:t>.</a:t>
            </a:r>
            <a:r>
              <a:rPr lang="en-US" dirty="0" smtClean="0"/>
              <a:t/>
            </a:r>
            <a:br>
              <a:rPr lang="en-US" dirty="0" smtClean="0"/>
            </a:br>
            <a:endParaRPr lang="nl-NL" dirty="0" smtClean="0"/>
          </a:p>
          <a:p>
            <a:r>
              <a:rPr lang="en-US" dirty="0" smtClean="0">
                <a:solidFill>
                  <a:srgbClr val="FF0000"/>
                </a:solidFill>
              </a:rPr>
              <a:t>The random variables in this equation are </a:t>
            </a:r>
            <a:r>
              <a:rPr lang="el-GR" dirty="0" smtClean="0">
                <a:solidFill>
                  <a:srgbClr val="FF0000"/>
                </a:solidFill>
                <a:latin typeface="Verdana"/>
              </a:rPr>
              <a:t>θ</a:t>
            </a:r>
            <a:r>
              <a:rPr lang="en-US" baseline="-25000" dirty="0" smtClean="0">
                <a:solidFill>
                  <a:srgbClr val="FF0000"/>
                </a:solidFill>
              </a:rPr>
              <a:t>1 </a:t>
            </a:r>
            <a:r>
              <a:rPr lang="en-US" dirty="0" smtClean="0">
                <a:solidFill>
                  <a:srgbClr val="FF0000"/>
                </a:solidFill>
              </a:rPr>
              <a:t>and </a:t>
            </a:r>
            <a:r>
              <a:rPr lang="el-GR" dirty="0" smtClean="0">
                <a:solidFill>
                  <a:srgbClr val="FF0000"/>
                </a:solidFill>
                <a:latin typeface="Verdana"/>
              </a:rPr>
              <a:t>θ</a:t>
            </a:r>
            <a:r>
              <a:rPr lang="en-US" baseline="-25000" dirty="0" smtClean="0">
                <a:solidFill>
                  <a:srgbClr val="FF0000"/>
                </a:solidFill>
              </a:rPr>
              <a:t>2</a:t>
            </a:r>
            <a:r>
              <a:rPr lang="en-US" dirty="0" smtClean="0">
                <a:solidFill>
                  <a:srgbClr val="FF0000"/>
                </a:solidFill>
              </a:rPr>
              <a:t>, and not </a:t>
            </a:r>
            <a:r>
              <a:rPr lang="el-GR" i="1" dirty="0" smtClean="0">
                <a:solidFill>
                  <a:srgbClr val="FF0000"/>
                </a:solidFill>
                <a:latin typeface="Verdana"/>
              </a:rPr>
              <a:t>θ</a:t>
            </a:r>
            <a:r>
              <a:rPr lang="en-US" i="1" baseline="-25000" dirty="0" smtClean="0"/>
              <a:t>t</a:t>
            </a:r>
            <a:r>
              <a:rPr lang="en-US" dirty="0" smtClean="0"/>
              <a:t>, </a:t>
            </a:r>
          </a:p>
          <a:p>
            <a:r>
              <a:rPr lang="en-US" dirty="0" smtClean="0">
                <a:solidFill>
                  <a:schemeClr val="accent2"/>
                </a:solidFill>
              </a:rPr>
              <a:t>Coverage is a property of the set, not of an individual interval! </a:t>
            </a:r>
          </a:p>
          <a:p>
            <a:r>
              <a:rPr lang="en-US" dirty="0" smtClean="0"/>
              <a:t>It </a:t>
            </a:r>
            <a:r>
              <a:rPr lang="en-US" i="1" dirty="0" smtClean="0"/>
              <a:t>is </a:t>
            </a:r>
            <a:r>
              <a:rPr lang="en-US" dirty="0" smtClean="0"/>
              <a:t>true that the confidence interval consists of those values of </a:t>
            </a:r>
            <a:r>
              <a:rPr lang="el-GR" i="1" dirty="0" smtClean="0">
                <a:latin typeface="Verdana"/>
              </a:rPr>
              <a:t>θ</a:t>
            </a:r>
            <a:r>
              <a:rPr lang="en-US" dirty="0" smtClean="0"/>
              <a:t> for which the observed </a:t>
            </a:r>
            <a:r>
              <a:rPr lang="en-US" i="1" dirty="0" smtClean="0"/>
              <a:t>x</a:t>
            </a:r>
            <a:r>
              <a:rPr lang="en-US" dirty="0" smtClean="0"/>
              <a:t> is among the most probable to be observed.</a:t>
            </a:r>
          </a:p>
          <a:p>
            <a:pPr lvl="1"/>
            <a:r>
              <a:rPr lang="en-US" dirty="0" smtClean="0"/>
              <a:t>In precisely the sense defined by the ordering principle used in the </a:t>
            </a:r>
            <a:r>
              <a:rPr lang="en-US" dirty="0" err="1" smtClean="0"/>
              <a:t>Neyman</a:t>
            </a:r>
            <a:r>
              <a:rPr lang="en-US" dirty="0" smtClean="0"/>
              <a:t> construction</a:t>
            </a:r>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5" name="Picture 3"/>
          <p:cNvPicPr>
            <a:picLocks noChangeAspect="1" noChangeArrowheads="1"/>
          </p:cNvPicPr>
          <p:nvPr/>
        </p:nvPicPr>
        <p:blipFill>
          <a:blip r:embed="rId2" cstate="print"/>
          <a:srcRect l="9051" t="3204" r="5199" b="4628"/>
          <a:stretch>
            <a:fillRect/>
          </a:stretch>
        </p:blipFill>
        <p:spPr bwMode="auto">
          <a:xfrm>
            <a:off x="5640224" y="1066800"/>
            <a:ext cx="2900962" cy="2949723"/>
          </a:xfrm>
          <a:prstGeom prst="rect">
            <a:avLst/>
          </a:prstGeom>
          <a:noFill/>
          <a:ln w="9525" cap="flat" cmpd="sng" algn="ctr">
            <a:noFill/>
            <a:prstDash val="solid"/>
            <a:miter lim="800000"/>
            <a:headEnd/>
            <a:tailEnd/>
          </a:ln>
        </p:spPr>
      </p:pic>
      <p:sp>
        <p:nvSpPr>
          <p:cNvPr id="6" name="TextBox 5"/>
          <p:cNvSpPr txBox="1"/>
          <p:nvPr/>
        </p:nvSpPr>
        <p:spPr>
          <a:xfrm>
            <a:off x="7086600" y="4081046"/>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7" name="TextBox 6"/>
          <p:cNvSpPr txBox="1"/>
          <p:nvPr/>
        </p:nvSpPr>
        <p:spPr>
          <a:xfrm rot="-5400000">
            <a:off x="4740990" y="1549856"/>
            <a:ext cx="1457066" cy="338554"/>
          </a:xfrm>
          <a:prstGeom prst="rect">
            <a:avLst/>
          </a:prstGeom>
          <a:solidFill>
            <a:schemeClr val="bg1"/>
          </a:solidFill>
        </p:spPr>
        <p:txBody>
          <a:bodyPr wrap="none" rtlCol="0">
            <a:spAutoFit/>
          </a:bodyPr>
          <a:lstStyle/>
          <a:p>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cxnSp>
        <p:nvCxnSpPr>
          <p:cNvPr id="9" name="Straight Connector 8"/>
          <p:cNvCxnSpPr/>
          <p:nvPr/>
        </p:nvCxnSpPr>
        <p:spPr bwMode="auto">
          <a:xfrm rot="16200000" flipH="1">
            <a:off x="5720969" y="2472143"/>
            <a:ext cx="2743200" cy="880"/>
          </a:xfrm>
          <a:prstGeom prst="line">
            <a:avLst/>
          </a:prstGeom>
          <a:solidFill>
            <a:schemeClr val="accent1"/>
          </a:solidFill>
          <a:ln w="38100" cap="flat" cmpd="sng" algn="ctr">
            <a:solidFill>
              <a:srgbClr val="00B050"/>
            </a:solidFill>
            <a:prstDash val="solid"/>
            <a:round/>
            <a:headEnd type="none" w="med" len="med"/>
            <a:tailEnd type="none" w="med" len="med"/>
          </a:ln>
          <a:effectLst/>
        </p:spPr>
      </p:cxnSp>
      <p:sp>
        <p:nvSpPr>
          <p:cNvPr id="10" name="TextBox 9"/>
          <p:cNvSpPr txBox="1"/>
          <p:nvPr/>
        </p:nvSpPr>
        <p:spPr>
          <a:xfrm>
            <a:off x="6934200" y="3810000"/>
            <a:ext cx="393056" cy="338554"/>
          </a:xfrm>
          <a:prstGeom prst="rect">
            <a:avLst/>
          </a:prstGeom>
          <a:noFill/>
        </p:spPr>
        <p:txBody>
          <a:bodyPr wrap="none" rtlCol="0">
            <a:spAutoFit/>
          </a:bodyPr>
          <a:lstStyle/>
          <a:p>
            <a:r>
              <a:rPr lang="en-US" dirty="0" smtClean="0">
                <a:solidFill>
                  <a:srgbClr val="00B050"/>
                </a:solidFill>
              </a:rPr>
              <a:t>x</a:t>
            </a:r>
            <a:r>
              <a:rPr lang="en-US" baseline="-25000" dirty="0" smtClean="0">
                <a:solidFill>
                  <a:srgbClr val="00B050"/>
                </a:solidFill>
              </a:rPr>
              <a:t>0</a:t>
            </a:r>
            <a:endParaRPr lang="en-US" baseline="-25000" dirty="0">
              <a:solidFill>
                <a:srgbClr val="00B050"/>
              </a:solidFill>
            </a:endParaRPr>
          </a:p>
        </p:txBody>
      </p:sp>
      <p:cxnSp>
        <p:nvCxnSpPr>
          <p:cNvPr id="12" name="Straight Connector 11"/>
          <p:cNvCxnSpPr/>
          <p:nvPr/>
        </p:nvCxnSpPr>
        <p:spPr bwMode="auto">
          <a:xfrm rot="10800000">
            <a:off x="5867400" y="2590800"/>
            <a:ext cx="1219200" cy="0"/>
          </a:xfrm>
          <a:prstGeom prst="line">
            <a:avLst/>
          </a:prstGeom>
          <a:solidFill>
            <a:schemeClr val="accent1"/>
          </a:solidFill>
          <a:ln w="28575" cap="flat" cmpd="sng" algn="ctr">
            <a:solidFill>
              <a:srgbClr val="339933"/>
            </a:solidFill>
            <a:prstDash val="sysDot"/>
            <a:round/>
            <a:headEnd type="none" w="med" len="med"/>
            <a:tailEnd type="none" w="med" len="med"/>
          </a:ln>
          <a:effectLst/>
        </p:spPr>
      </p:cxnSp>
      <p:cxnSp>
        <p:nvCxnSpPr>
          <p:cNvPr id="13" name="Straight Connector 12"/>
          <p:cNvCxnSpPr/>
          <p:nvPr/>
        </p:nvCxnSpPr>
        <p:spPr bwMode="auto">
          <a:xfrm rot="10800000">
            <a:off x="5867400" y="3315768"/>
            <a:ext cx="1219200" cy="0"/>
          </a:xfrm>
          <a:prstGeom prst="line">
            <a:avLst/>
          </a:prstGeom>
          <a:solidFill>
            <a:schemeClr val="accent1"/>
          </a:solidFill>
          <a:ln w="28575" cap="flat" cmpd="sng" algn="ctr">
            <a:solidFill>
              <a:srgbClr val="339933"/>
            </a:solidFill>
            <a:prstDash val="sysDot"/>
            <a:round/>
            <a:headEnd type="none" w="med" len="med"/>
            <a:tailEnd type="none" w="med" len="med"/>
          </a:ln>
          <a:effectLst/>
        </p:spPr>
      </p:cxnSp>
      <p:sp>
        <p:nvSpPr>
          <p:cNvPr id="14" name="TextBox 13"/>
          <p:cNvSpPr txBox="1"/>
          <p:nvPr/>
        </p:nvSpPr>
        <p:spPr>
          <a:xfrm>
            <a:off x="5366084" y="2404646"/>
            <a:ext cx="425116" cy="338554"/>
          </a:xfrm>
          <a:prstGeom prst="rect">
            <a:avLst/>
          </a:prstGeom>
          <a:noFill/>
        </p:spPr>
        <p:txBody>
          <a:bodyPr wrap="none" rtlCol="0">
            <a:spAutoFit/>
          </a:bodyPr>
          <a:lstStyle/>
          <a:p>
            <a:r>
              <a:rPr lang="el-GR" dirty="0" smtClean="0">
                <a:solidFill>
                  <a:srgbClr val="00B050"/>
                </a:solidFill>
              </a:rPr>
              <a:t>θ</a:t>
            </a:r>
            <a:r>
              <a:rPr lang="en-US" baseline="-25000" dirty="0" smtClean="0">
                <a:solidFill>
                  <a:srgbClr val="00B050"/>
                </a:solidFill>
              </a:rPr>
              <a:t>+</a:t>
            </a:r>
            <a:endParaRPr lang="en-US" baseline="-25000" dirty="0">
              <a:solidFill>
                <a:srgbClr val="00B050"/>
              </a:solidFill>
            </a:endParaRPr>
          </a:p>
        </p:txBody>
      </p:sp>
      <p:sp>
        <p:nvSpPr>
          <p:cNvPr id="15" name="TextBox 14"/>
          <p:cNvSpPr txBox="1"/>
          <p:nvPr/>
        </p:nvSpPr>
        <p:spPr>
          <a:xfrm>
            <a:off x="5334000" y="3166646"/>
            <a:ext cx="375424" cy="338554"/>
          </a:xfrm>
          <a:prstGeom prst="rect">
            <a:avLst/>
          </a:prstGeom>
          <a:noFill/>
        </p:spPr>
        <p:txBody>
          <a:bodyPr wrap="none" rtlCol="0">
            <a:spAutoFit/>
          </a:bodyPr>
          <a:lstStyle/>
          <a:p>
            <a:r>
              <a:rPr lang="el-GR" dirty="0" smtClean="0">
                <a:solidFill>
                  <a:srgbClr val="00B050"/>
                </a:solidFill>
              </a:rPr>
              <a:t>θ</a:t>
            </a:r>
            <a:r>
              <a:rPr lang="en-US" baseline="-25000" dirty="0" smtClean="0">
                <a:solidFill>
                  <a:srgbClr val="00B050"/>
                </a:solidFill>
              </a:rPr>
              <a:t>-</a:t>
            </a:r>
            <a:endParaRPr lang="en-US" baseline="-25000" dirty="0">
              <a:solidFill>
                <a:srgbClr val="00B050"/>
              </a:solidFill>
            </a:endParaRPr>
          </a:p>
        </p:txBody>
      </p:sp>
      <p:sp>
        <p:nvSpPr>
          <p:cNvPr id="16" name="TextBox 15"/>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a:t>
            </a:r>
            <a:endParaRPr lang="en-US" dirty="0"/>
          </a:p>
        </p:txBody>
      </p:sp>
      <p:sp>
        <p:nvSpPr>
          <p:cNvPr id="3" name="Content Placeholder 2"/>
          <p:cNvSpPr>
            <a:spLocks noGrp="1"/>
          </p:cNvSpPr>
          <p:nvPr>
            <p:ph idx="1"/>
          </p:nvPr>
        </p:nvSpPr>
        <p:spPr>
          <a:xfrm>
            <a:off x="685800" y="990600"/>
            <a:ext cx="8077200" cy="5257800"/>
          </a:xfrm>
        </p:spPr>
        <p:txBody>
          <a:bodyPr/>
          <a:lstStyle/>
          <a:p>
            <a:r>
              <a:rPr lang="en-US" dirty="0" smtClean="0"/>
              <a:t>Coverage = Calibration of confidence interval</a:t>
            </a:r>
          </a:p>
          <a:p>
            <a:pPr lvl="1"/>
            <a:r>
              <a:rPr lang="en-US" dirty="0" smtClean="0"/>
              <a:t>Interval has coverage if probability of true value in interval </a:t>
            </a:r>
            <a:br>
              <a:rPr lang="en-US" dirty="0" smtClean="0"/>
            </a:br>
            <a:r>
              <a:rPr lang="en-US" dirty="0" smtClean="0"/>
              <a:t>is </a:t>
            </a:r>
            <a:r>
              <a:rPr lang="en-US" dirty="0" smtClean="0">
                <a:latin typeface="Symbol" pitchFamily="18" charset="2"/>
              </a:rPr>
              <a:t>a</a:t>
            </a:r>
            <a:r>
              <a:rPr lang="en-US" dirty="0" smtClean="0"/>
              <a:t>% for all values of mu</a:t>
            </a:r>
          </a:p>
          <a:p>
            <a:pPr lvl="1"/>
            <a:r>
              <a:rPr lang="en-US" dirty="0" smtClean="0"/>
              <a:t>It is a property of the procedure, not an individual interval</a:t>
            </a:r>
          </a:p>
          <a:p>
            <a:r>
              <a:rPr lang="en-US" dirty="0" smtClean="0">
                <a:solidFill>
                  <a:schemeClr val="accent2"/>
                </a:solidFill>
              </a:rPr>
              <a:t>Over-coverage </a:t>
            </a:r>
            <a:r>
              <a:rPr lang="en-US" dirty="0" smtClean="0"/>
              <a:t>: probability to be in interval &gt; C.L</a:t>
            </a:r>
          </a:p>
          <a:p>
            <a:pPr lvl="1"/>
            <a:r>
              <a:rPr lang="en-US" dirty="0" smtClean="0">
                <a:sym typeface="Wingdings" pitchFamily="2" charset="2"/>
              </a:rPr>
              <a:t>Resulting confidence interval is </a:t>
            </a:r>
            <a:r>
              <a:rPr lang="en-US" dirty="0" smtClean="0"/>
              <a:t>conservative</a:t>
            </a:r>
          </a:p>
          <a:p>
            <a:r>
              <a:rPr lang="en-US" dirty="0" smtClean="0">
                <a:solidFill>
                  <a:schemeClr val="accent2"/>
                </a:solidFill>
              </a:rPr>
              <a:t>Under-coverage</a:t>
            </a:r>
            <a:r>
              <a:rPr lang="en-US" dirty="0" smtClean="0"/>
              <a:t> : probability to be in interval &lt; C.L</a:t>
            </a:r>
          </a:p>
          <a:p>
            <a:pPr lvl="1"/>
            <a:r>
              <a:rPr lang="en-US" dirty="0" smtClean="0"/>
              <a:t>Resulting confidence interval is optimistic</a:t>
            </a:r>
          </a:p>
          <a:p>
            <a:pPr lvl="1"/>
            <a:r>
              <a:rPr lang="en-US" dirty="0" smtClean="0">
                <a:solidFill>
                  <a:srgbClr val="FF0000"/>
                </a:solidFill>
              </a:rPr>
              <a:t>Under-coverage is undesirable </a:t>
            </a:r>
            <a:r>
              <a:rPr lang="en-US" dirty="0" smtClean="0">
                <a:solidFill>
                  <a:srgbClr val="FF0000"/>
                </a:solidFill>
                <a:sym typeface="Wingdings" pitchFamily="2" charset="2"/>
              </a:rPr>
              <a:t> You may claim discovery too early</a:t>
            </a:r>
          </a:p>
          <a:p>
            <a:r>
              <a:rPr lang="en-US" dirty="0" smtClean="0">
                <a:sym typeface="Wingdings" pitchFamily="2" charset="2"/>
              </a:rPr>
              <a:t>Exact coverage is difficult to achieve</a:t>
            </a:r>
          </a:p>
          <a:p>
            <a:pPr lvl="1"/>
            <a:r>
              <a:rPr lang="en-US" dirty="0" smtClean="0">
                <a:sym typeface="Wingdings" pitchFamily="2" charset="2"/>
              </a:rPr>
              <a:t>For Poisson process impossible </a:t>
            </a:r>
            <a:br>
              <a:rPr lang="en-US" dirty="0" smtClean="0">
                <a:sym typeface="Wingdings" pitchFamily="2" charset="2"/>
              </a:rPr>
            </a:br>
            <a:r>
              <a:rPr lang="en-US" dirty="0" smtClean="0">
                <a:sym typeface="Wingdings" pitchFamily="2" charset="2"/>
              </a:rPr>
              <a:t>due to discrete nature of event count</a:t>
            </a:r>
          </a:p>
          <a:p>
            <a:pPr lvl="1"/>
            <a:r>
              <a:rPr lang="en-US" dirty="0" smtClean="0">
                <a:sym typeface="Wingdings" pitchFamily="2" charset="2"/>
              </a:rPr>
              <a:t>“Calibration graph” for preceding example below </a:t>
            </a:r>
            <a:endParaRPr lang="en-US" dirty="0" smtClean="0"/>
          </a:p>
          <a:p>
            <a:pPr lvl="1"/>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6" name="Picture 5"/>
          <p:cNvPicPr>
            <a:picLocks noChangeAspect="1" noChangeArrowheads="1"/>
          </p:cNvPicPr>
          <p:nvPr/>
        </p:nvPicPr>
        <p:blipFill>
          <a:blip r:embed="rId2" cstate="print"/>
          <a:srcRect t="48161" r="50104"/>
          <a:stretch>
            <a:fillRect/>
          </a:stretch>
        </p:blipFill>
        <p:spPr bwMode="auto">
          <a:xfrm>
            <a:off x="6629400" y="4495800"/>
            <a:ext cx="2394302" cy="22496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Confidence intervals for Poisson counting processes</a:t>
            </a:r>
            <a:endParaRPr lang="en-US" dirty="0"/>
          </a:p>
        </p:txBody>
      </p:sp>
      <p:sp>
        <p:nvSpPr>
          <p:cNvPr id="3" name="Content Placeholder 2"/>
          <p:cNvSpPr>
            <a:spLocks noGrp="1"/>
          </p:cNvSpPr>
          <p:nvPr>
            <p:ph idx="1"/>
          </p:nvPr>
        </p:nvSpPr>
        <p:spPr/>
        <p:txBody>
          <a:bodyPr/>
          <a:lstStyle/>
          <a:p>
            <a:r>
              <a:rPr lang="en-US" dirty="0" smtClean="0"/>
              <a:t>For simple cases, P(x|</a:t>
            </a:r>
            <a:r>
              <a:rPr lang="el-GR" dirty="0" smtClean="0"/>
              <a:t>μ</a:t>
            </a:r>
            <a:r>
              <a:rPr lang="en-US" dirty="0" smtClean="0"/>
              <a:t>) is known analytically and the confidence belt can be constructed analytically </a:t>
            </a:r>
          </a:p>
          <a:p>
            <a:pPr lvl="1"/>
            <a:r>
              <a:rPr lang="en-US" dirty="0" smtClean="0">
                <a:solidFill>
                  <a:srgbClr val="FF0000"/>
                </a:solidFill>
              </a:rPr>
              <a:t>Poisson counting process with a fixed background estimate, </a:t>
            </a:r>
          </a:p>
          <a:p>
            <a:pPr lvl="1"/>
            <a:r>
              <a:rPr lang="en-US" dirty="0" smtClean="0"/>
              <a:t>Example: for P(</a:t>
            </a:r>
            <a:r>
              <a:rPr lang="en-US" dirty="0" err="1" smtClean="0"/>
              <a:t>x|s+b</a:t>
            </a:r>
            <a:r>
              <a:rPr lang="en-US" dirty="0" smtClean="0"/>
              <a:t>) with b=3.0 known exactly</a:t>
            </a:r>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
        <p:nvSpPr>
          <p:cNvPr id="6" name="TextBox 5"/>
          <p:cNvSpPr txBox="1"/>
          <p:nvPr/>
        </p:nvSpPr>
        <p:spPr>
          <a:xfrm>
            <a:off x="533400" y="2514600"/>
            <a:ext cx="3400675" cy="584775"/>
          </a:xfrm>
          <a:prstGeom prst="rect">
            <a:avLst/>
          </a:prstGeom>
          <a:noFill/>
        </p:spPr>
        <p:txBody>
          <a:bodyPr wrap="none" rtlCol="0">
            <a:spAutoFit/>
          </a:bodyPr>
          <a:lstStyle/>
          <a:p>
            <a:pPr algn="ctr"/>
            <a:r>
              <a:rPr lang="en-US" dirty="0" smtClean="0"/>
              <a:t>Confidence belt </a:t>
            </a:r>
            <a:r>
              <a:rPr lang="en-US" smtClean="0"/>
              <a:t>from </a:t>
            </a:r>
            <a:br>
              <a:rPr lang="en-US" smtClean="0"/>
            </a:br>
            <a:r>
              <a:rPr lang="en-US" smtClean="0"/>
              <a:t>68</a:t>
            </a:r>
            <a:r>
              <a:rPr lang="en-US" dirty="0" smtClean="0"/>
              <a:t>% and 90% central intervals</a:t>
            </a:r>
            <a:endParaRPr lang="en-US" dirty="0"/>
          </a:p>
        </p:txBody>
      </p:sp>
      <p:pic>
        <p:nvPicPr>
          <p:cNvPr id="1419268" name="Picture 4" descr="C:\Documents and Settings\verkerke\desktop\belt_poisson.gif"/>
          <p:cNvPicPr>
            <a:picLocks noChangeAspect="1" noChangeArrowheads="1"/>
          </p:cNvPicPr>
          <p:nvPr/>
        </p:nvPicPr>
        <p:blipFill>
          <a:blip r:embed="rId2" cstate="print"/>
          <a:srcRect t="8112"/>
          <a:stretch>
            <a:fillRect/>
          </a:stretch>
        </p:blipFill>
        <p:spPr bwMode="auto">
          <a:xfrm>
            <a:off x="304800" y="3398655"/>
            <a:ext cx="3820977" cy="3108825"/>
          </a:xfrm>
          <a:prstGeom prst="rect">
            <a:avLst/>
          </a:prstGeom>
          <a:noFill/>
        </p:spPr>
      </p:pic>
      <p:pic>
        <p:nvPicPr>
          <p:cNvPr id="1419269" name="Picture 5" descr="C:\Documents and Settings\verkerke\desktop\belt_poisson_ul.gif"/>
          <p:cNvPicPr>
            <a:picLocks noChangeAspect="1" noChangeArrowheads="1"/>
          </p:cNvPicPr>
          <p:nvPr/>
        </p:nvPicPr>
        <p:blipFill>
          <a:blip r:embed="rId3" cstate="print"/>
          <a:srcRect t="7155"/>
          <a:stretch>
            <a:fillRect/>
          </a:stretch>
        </p:blipFill>
        <p:spPr bwMode="auto">
          <a:xfrm>
            <a:off x="4572000" y="3366287"/>
            <a:ext cx="3820976" cy="3141193"/>
          </a:xfrm>
          <a:prstGeom prst="rect">
            <a:avLst/>
          </a:prstGeom>
          <a:noFill/>
        </p:spPr>
      </p:pic>
      <p:sp>
        <p:nvSpPr>
          <p:cNvPr id="11" name="TextBox 10"/>
          <p:cNvSpPr txBox="1"/>
          <p:nvPr/>
        </p:nvSpPr>
        <p:spPr>
          <a:xfrm>
            <a:off x="5029200" y="2438400"/>
            <a:ext cx="2861682" cy="584775"/>
          </a:xfrm>
          <a:prstGeom prst="rect">
            <a:avLst/>
          </a:prstGeom>
          <a:noFill/>
        </p:spPr>
        <p:txBody>
          <a:bodyPr wrap="none" rtlCol="0">
            <a:spAutoFit/>
          </a:bodyPr>
          <a:lstStyle/>
          <a:p>
            <a:pPr algn="ctr"/>
            <a:r>
              <a:rPr lang="en-US" dirty="0" smtClean="0"/>
              <a:t>Confidence belt from </a:t>
            </a:r>
            <a:br>
              <a:rPr lang="en-US" dirty="0" smtClean="0"/>
            </a:br>
            <a:r>
              <a:rPr lang="en-US" dirty="0" smtClean="0"/>
              <a:t>68% and 90% upper limit</a:t>
            </a:r>
            <a:endParaRPr lang="en-US" dirty="0"/>
          </a:p>
        </p:txBody>
      </p:sp>
      <p:pic>
        <p:nvPicPr>
          <p:cNvPr id="9" name="Picture 4" descr="\\beuk\user\verkerke\roofit\c1.gif"/>
          <p:cNvPicPr>
            <a:picLocks noChangeAspect="1" noChangeArrowheads="1"/>
          </p:cNvPicPr>
          <p:nvPr/>
        </p:nvPicPr>
        <p:blipFill>
          <a:blip r:embed="rId4" cstate="print">
            <a:lum contrast="40000"/>
          </a:blip>
          <a:srcRect t="6687" r="5625" b="1382"/>
          <a:stretch>
            <a:fillRect/>
          </a:stretch>
        </p:blipFill>
        <p:spPr bwMode="auto">
          <a:xfrm>
            <a:off x="838200" y="3226594"/>
            <a:ext cx="1438275" cy="950119"/>
          </a:xfrm>
          <a:prstGeom prst="rect">
            <a:avLst/>
          </a:prstGeom>
          <a:noFill/>
        </p:spPr>
      </p:pic>
      <p:cxnSp>
        <p:nvCxnSpPr>
          <p:cNvPr id="12" name="Straight Connector 11"/>
          <p:cNvCxnSpPr/>
          <p:nvPr/>
        </p:nvCxnSpPr>
        <p:spPr bwMode="auto">
          <a:xfrm>
            <a:off x="692300" y="5993437"/>
            <a:ext cx="30480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rot="5400000" flipH="1" flipV="1">
            <a:off x="-2167" y="4899194"/>
            <a:ext cx="1915476" cy="29901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rot="5400000" flipH="1" flipV="1">
            <a:off x="236183" y="4890525"/>
            <a:ext cx="1915475" cy="307689"/>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24" name="Rectangle 23"/>
          <p:cNvSpPr/>
          <p:nvPr/>
        </p:nvSpPr>
        <p:spPr bwMode="auto">
          <a:xfrm>
            <a:off x="1113748" y="3302241"/>
            <a:ext cx="117008" cy="78439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5" name="Rectangle 24"/>
          <p:cNvSpPr/>
          <p:nvPr/>
        </p:nvSpPr>
        <p:spPr bwMode="auto">
          <a:xfrm>
            <a:off x="1171890" y="3497255"/>
            <a:ext cx="115203" cy="584319"/>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6" name="Rectangle 25"/>
          <p:cNvSpPr/>
          <p:nvPr/>
        </p:nvSpPr>
        <p:spPr bwMode="auto">
          <a:xfrm>
            <a:off x="1219200" y="3735606"/>
            <a:ext cx="128565" cy="346692"/>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pic>
        <p:nvPicPr>
          <p:cNvPr id="27" name="Picture 4" descr="\\beuk\user\verkerke\roofit\c1.gif"/>
          <p:cNvPicPr>
            <a:picLocks noChangeAspect="1" noChangeArrowheads="1"/>
          </p:cNvPicPr>
          <p:nvPr/>
        </p:nvPicPr>
        <p:blipFill>
          <a:blip r:embed="rId4" cstate="print">
            <a:lum contrast="40000"/>
          </a:blip>
          <a:srcRect l="1094" t="7373" r="2969" b="1618"/>
          <a:stretch>
            <a:fillRect/>
          </a:stretch>
        </p:blipFill>
        <p:spPr bwMode="auto">
          <a:xfrm>
            <a:off x="5198269" y="3200400"/>
            <a:ext cx="1462087" cy="940594"/>
          </a:xfrm>
          <a:prstGeom prst="rect">
            <a:avLst/>
          </a:prstGeom>
          <a:noFill/>
        </p:spPr>
      </p:pic>
      <p:cxnSp>
        <p:nvCxnSpPr>
          <p:cNvPr id="28" name="Straight Connector 27"/>
          <p:cNvCxnSpPr/>
          <p:nvPr/>
        </p:nvCxnSpPr>
        <p:spPr bwMode="auto">
          <a:xfrm>
            <a:off x="4961275" y="6002656"/>
            <a:ext cx="30480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rot="5400000" flipH="1" flipV="1">
            <a:off x="4474769" y="4838872"/>
            <a:ext cx="1944652" cy="36824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35" name="Rectangle 34"/>
          <p:cNvSpPr/>
          <p:nvPr/>
        </p:nvSpPr>
        <p:spPr bwMode="auto">
          <a:xfrm>
            <a:off x="5634038" y="3700463"/>
            <a:ext cx="61912" cy="352425"/>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36" name="Rectangle 35"/>
          <p:cNvSpPr/>
          <p:nvPr/>
        </p:nvSpPr>
        <p:spPr bwMode="auto">
          <a:xfrm>
            <a:off x="5695950" y="3879056"/>
            <a:ext cx="61913" cy="17145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37" name="Rectangle 36"/>
          <p:cNvSpPr/>
          <p:nvPr/>
        </p:nvSpPr>
        <p:spPr bwMode="auto">
          <a:xfrm>
            <a:off x="5755481" y="3983831"/>
            <a:ext cx="64294" cy="66675"/>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38" name="Rectangle 37"/>
          <p:cNvSpPr/>
          <p:nvPr/>
        </p:nvSpPr>
        <p:spPr bwMode="auto">
          <a:xfrm>
            <a:off x="5815012" y="4005262"/>
            <a:ext cx="57151" cy="45719"/>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verkerke\desktop\belt_poisson_ul.gif"/>
          <p:cNvPicPr>
            <a:picLocks noChangeAspect="1" noChangeArrowheads="1"/>
          </p:cNvPicPr>
          <p:nvPr/>
        </p:nvPicPr>
        <p:blipFill>
          <a:blip r:embed="rId2" cstate="print"/>
          <a:srcRect t="7155"/>
          <a:stretch>
            <a:fillRect/>
          </a:stretch>
        </p:blipFill>
        <p:spPr bwMode="auto">
          <a:xfrm>
            <a:off x="276478" y="3671761"/>
            <a:ext cx="3200400" cy="2631023"/>
          </a:xfrm>
          <a:prstGeom prst="rect">
            <a:avLst/>
          </a:prstGeom>
          <a:noFill/>
        </p:spPr>
      </p:pic>
      <p:sp>
        <p:nvSpPr>
          <p:cNvPr id="2" name="Title 1"/>
          <p:cNvSpPr>
            <a:spLocks noGrp="1"/>
          </p:cNvSpPr>
          <p:nvPr>
            <p:ph type="title"/>
          </p:nvPr>
        </p:nvSpPr>
        <p:spPr/>
        <p:txBody>
          <a:bodyPr/>
          <a:lstStyle/>
          <a:p>
            <a:r>
              <a:rPr lang="en-US" dirty="0" smtClean="0"/>
              <a:t>Connection with hypothesis testing example</a:t>
            </a:r>
            <a:endParaRPr lang="en-US" dirty="0"/>
          </a:p>
        </p:txBody>
      </p:sp>
      <p:sp>
        <p:nvSpPr>
          <p:cNvPr id="3" name="Content Placeholder 2"/>
          <p:cNvSpPr>
            <a:spLocks noGrp="1"/>
          </p:cNvSpPr>
          <p:nvPr>
            <p:ph idx="1"/>
          </p:nvPr>
        </p:nvSpPr>
        <p:spPr/>
        <p:txBody>
          <a:bodyPr/>
          <a:lstStyle/>
          <a:p>
            <a:r>
              <a:rPr lang="en-US" dirty="0" smtClean="0"/>
              <a:t>Construction of confidence intervals and hypothesis testing closely connected.</a:t>
            </a:r>
            <a:endParaRPr lang="en-US" dirty="0"/>
          </a:p>
          <a:p>
            <a:r>
              <a:rPr lang="en-US" dirty="0" smtClean="0"/>
              <a:t>Going back to opening example: </a:t>
            </a:r>
            <a:br>
              <a:rPr lang="en-US" dirty="0" smtClean="0"/>
            </a:br>
            <a:r>
              <a:rPr lang="en-US" dirty="0" smtClean="0">
                <a:sym typeface="Wingdings" pitchFamily="2" charset="2"/>
              </a:rPr>
              <a:t>worked with P(x|</a:t>
            </a:r>
            <a:r>
              <a:rPr lang="el-GR" dirty="0" smtClean="0">
                <a:sym typeface="Wingdings" pitchFamily="2" charset="2"/>
              </a:rPr>
              <a:t>μ</a:t>
            </a:r>
            <a:r>
              <a:rPr lang="en-US" dirty="0" smtClean="0">
                <a:sym typeface="Wingdings" pitchFamily="2" charset="2"/>
              </a:rPr>
              <a:t>) with </a:t>
            </a:r>
            <a:r>
              <a:rPr lang="el-GR" dirty="0" smtClean="0">
                <a:sym typeface="Wingdings" pitchFamily="2" charset="2"/>
              </a:rPr>
              <a:t>μ</a:t>
            </a:r>
            <a:r>
              <a:rPr lang="en-US" dirty="0" smtClean="0">
                <a:sym typeface="Wingdings" pitchFamily="2" charset="2"/>
              </a:rPr>
              <a:t>=3 to calculate p-value  Slice at </a:t>
            </a:r>
            <a:r>
              <a:rPr lang="el-GR" dirty="0" smtClean="0">
                <a:sym typeface="Wingdings" pitchFamily="2" charset="2"/>
              </a:rPr>
              <a:t>μ</a:t>
            </a:r>
            <a:r>
              <a:rPr lang="en-US" dirty="0" smtClean="0">
                <a:sym typeface="Wingdings" pitchFamily="2" charset="2"/>
              </a:rPr>
              <a:t>=3 of confidence belt</a:t>
            </a:r>
            <a:endParaRPr lang="en-US" dirty="0" smtClean="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1456130" name="Picture 2"/>
          <p:cNvPicPr>
            <a:picLocks noChangeAspect="1" noChangeArrowheads="1"/>
          </p:cNvPicPr>
          <p:nvPr/>
        </p:nvPicPr>
        <p:blipFill>
          <a:blip r:embed="rId3" cstate="print"/>
          <a:srcRect l="25728" t="15020" r="10762" b="8463"/>
          <a:stretch>
            <a:fillRect/>
          </a:stretch>
        </p:blipFill>
        <p:spPr bwMode="auto">
          <a:xfrm>
            <a:off x="4419600" y="3352800"/>
            <a:ext cx="3737442" cy="2814290"/>
          </a:xfrm>
          <a:prstGeom prst="rect">
            <a:avLst/>
          </a:prstGeom>
          <a:noFill/>
          <a:ln w="9525">
            <a:solidFill>
              <a:schemeClr val="tx2"/>
            </a:solidFill>
            <a:miter lim="800000"/>
            <a:headEnd/>
            <a:tailEnd/>
          </a:ln>
        </p:spPr>
      </p:pic>
      <p:cxnSp>
        <p:nvCxnSpPr>
          <p:cNvPr id="8" name="Straight Connector 7"/>
          <p:cNvCxnSpPr/>
          <p:nvPr/>
        </p:nvCxnSpPr>
        <p:spPr bwMode="auto">
          <a:xfrm>
            <a:off x="609600" y="5486400"/>
            <a:ext cx="2554386"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the question precisely</a:t>
            </a:r>
            <a:endParaRPr lang="en-US" dirty="0"/>
          </a:p>
        </p:txBody>
      </p:sp>
      <p:sp>
        <p:nvSpPr>
          <p:cNvPr id="3" name="Content Placeholder 2"/>
          <p:cNvSpPr>
            <a:spLocks noGrp="1"/>
          </p:cNvSpPr>
          <p:nvPr>
            <p:ph idx="1"/>
          </p:nvPr>
        </p:nvSpPr>
        <p:spPr/>
        <p:txBody>
          <a:bodyPr/>
          <a:lstStyle/>
          <a:p>
            <a:r>
              <a:rPr lang="en-US" dirty="0" smtClean="0"/>
              <a:t>When making statistical inference on data samples that contain little information, precise formulation of question and assumption made, become very important</a:t>
            </a:r>
          </a:p>
          <a:p>
            <a:r>
              <a:rPr lang="en-US" dirty="0" smtClean="0"/>
              <a:t>Let’s start with a very basic formulation on the question of discovery. </a:t>
            </a:r>
          </a:p>
          <a:p>
            <a:r>
              <a:rPr lang="en-US" dirty="0" smtClean="0"/>
              <a:t>Hypothetical case for “</a:t>
            </a:r>
            <a:r>
              <a:rPr lang="en-US" dirty="0" err="1" smtClean="0"/>
              <a:t>SuperSymmetry</a:t>
            </a:r>
            <a:r>
              <a:rPr lang="en-US" dirty="0" smtClean="0"/>
              <a:t>” discovery</a:t>
            </a:r>
          </a:p>
          <a:p>
            <a:pPr lvl="1"/>
            <a:r>
              <a:rPr lang="en-US" dirty="0" smtClean="0"/>
              <a:t>Simulation for SM – Predicts 3 events (Poisson, </a:t>
            </a:r>
            <a:r>
              <a:rPr lang="el-GR" dirty="0" smtClean="0"/>
              <a:t>μ</a:t>
            </a:r>
            <a:r>
              <a:rPr lang="en-US" dirty="0" smtClean="0"/>
              <a:t> exactly known)</a:t>
            </a:r>
          </a:p>
          <a:p>
            <a:pPr lvl="1"/>
            <a:r>
              <a:rPr lang="en-US" dirty="0" smtClean="0"/>
              <a:t>Simulation for SUSY – Predicts 6 events </a:t>
            </a:r>
            <a:r>
              <a:rPr lang="en-US" dirty="0" smtClean="0">
                <a:sym typeface="Wingdings" pitchFamily="2" charset="2"/>
              </a:rPr>
              <a:t> 9 events in total</a:t>
            </a:r>
          </a:p>
          <a:p>
            <a:pPr lvl="1"/>
            <a:r>
              <a:rPr lang="en-US" dirty="0" smtClean="0">
                <a:sym typeface="Wingdings" pitchFamily="2" charset="2"/>
              </a:rPr>
              <a:t>Observed event count in data: 8 events</a:t>
            </a:r>
          </a:p>
          <a:p>
            <a:r>
              <a:rPr lang="en-US" dirty="0" smtClean="0">
                <a:solidFill>
                  <a:srgbClr val="FF0000"/>
                </a:solidFill>
                <a:sym typeface="Wingdings" pitchFamily="2" charset="2"/>
              </a:rPr>
              <a:t>How do you conclude (or not) that you’ve discovered supersymmetry?</a:t>
            </a:r>
          </a:p>
          <a:p>
            <a:pPr lvl="1"/>
            <a:r>
              <a:rPr lang="en-US" dirty="0" smtClean="0">
                <a:sym typeface="Wingdings" pitchFamily="2" charset="2"/>
              </a:rPr>
              <a:t>You expect 9 events (with SUSY), you see 8, looks promising</a:t>
            </a:r>
          </a:p>
          <a:p>
            <a:pPr lvl="1"/>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belts for non-counting data</a:t>
            </a:r>
            <a:endParaRPr lang="en-US" dirty="0"/>
          </a:p>
        </p:txBody>
      </p:sp>
      <p:sp>
        <p:nvSpPr>
          <p:cNvPr id="3" name="Content Placeholder 2"/>
          <p:cNvSpPr>
            <a:spLocks noGrp="1"/>
          </p:cNvSpPr>
          <p:nvPr>
            <p:ph idx="1"/>
          </p:nvPr>
        </p:nvSpPr>
        <p:spPr>
          <a:xfrm>
            <a:off x="685800" y="990600"/>
            <a:ext cx="7772400" cy="5410200"/>
          </a:xfrm>
        </p:spPr>
        <p:txBody>
          <a:bodyPr/>
          <a:lstStyle/>
          <a:p>
            <a:r>
              <a:rPr lang="en-US" dirty="0" smtClean="0"/>
              <a:t>Confidence for simple counting experiment easy</a:t>
            </a:r>
          </a:p>
          <a:p>
            <a:pPr lvl="1"/>
            <a:r>
              <a:rPr lang="en-US" dirty="0" smtClean="0"/>
              <a:t>Data = Single observable ‘N’, </a:t>
            </a:r>
          </a:p>
          <a:p>
            <a:pPr lvl="1"/>
            <a:r>
              <a:rPr lang="en-US" dirty="0" smtClean="0"/>
              <a:t>Hypothesis: Poisson model P(</a:t>
            </a:r>
            <a:r>
              <a:rPr lang="en-US" dirty="0" err="1" smtClean="0"/>
              <a:t>N|</a:t>
            </a:r>
            <a:r>
              <a:rPr lang="en-US" b="1" dirty="0" err="1" smtClean="0"/>
              <a:t>s</a:t>
            </a:r>
            <a:r>
              <a:rPr lang="en-US" dirty="0" err="1" smtClean="0"/>
              <a:t>+b</a:t>
            </a:r>
            <a:r>
              <a:rPr lang="en-US" dirty="0" smtClean="0"/>
              <a:t>) with b=fixed</a:t>
            </a:r>
            <a:br>
              <a:rPr lang="en-US" dirty="0" smtClean="0"/>
            </a:br>
            <a:endParaRPr lang="en-US" dirty="0" smtClean="0"/>
          </a:p>
          <a:p>
            <a:r>
              <a:rPr lang="en-US" dirty="0" smtClean="0"/>
              <a:t>What if a single measurement is a histogram?</a:t>
            </a:r>
          </a:p>
          <a:p>
            <a:pPr lvl="1"/>
            <a:r>
              <a:rPr lang="en-US" dirty="0" smtClean="0"/>
              <a:t>Data = Histogram in ‘x’</a:t>
            </a:r>
          </a:p>
          <a:p>
            <a:pPr lvl="1"/>
            <a:r>
              <a:rPr lang="en-US" dirty="0" smtClean="0"/>
              <a:t>Hypothesis = Gaussian model G(x|</a:t>
            </a:r>
            <a:r>
              <a:rPr lang="el-GR" dirty="0" smtClean="0"/>
              <a:t>μ</a:t>
            </a:r>
            <a:r>
              <a:rPr lang="en-US" dirty="0" smtClean="0"/>
              <a:t>,</a:t>
            </a:r>
            <a:r>
              <a:rPr lang="el-GR" dirty="0" smtClean="0"/>
              <a:t>σ</a:t>
            </a:r>
            <a:r>
              <a:rPr lang="en-US" dirty="0" smtClean="0"/>
              <a:t>) with </a:t>
            </a:r>
            <a:r>
              <a:rPr lang="el-GR" dirty="0" smtClean="0"/>
              <a:t>μ</a:t>
            </a:r>
            <a:r>
              <a:rPr lang="en-US" dirty="0" smtClean="0"/>
              <a:t>=fixed</a:t>
            </a:r>
          </a:p>
          <a:p>
            <a:pPr lvl="1"/>
            <a:r>
              <a:rPr lang="en-US" dirty="0" smtClean="0"/>
              <a:t>Parameter </a:t>
            </a:r>
            <a:r>
              <a:rPr lang="el-GR" dirty="0" smtClean="0"/>
              <a:t>σ</a:t>
            </a:r>
            <a:r>
              <a:rPr lang="en-US" dirty="0" smtClean="0"/>
              <a:t> goes on ‘y axis’, what goes on ‘x axis’ of Neyman?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Solution: you construct a </a:t>
            </a:r>
            <a:r>
              <a:rPr lang="en-US" dirty="0" smtClean="0">
                <a:solidFill>
                  <a:srgbClr val="FF0000"/>
                </a:solidFill>
              </a:rPr>
              <a:t>test statistic T(x,</a:t>
            </a:r>
            <a:r>
              <a:rPr lang="el-GR" dirty="0" smtClean="0">
                <a:solidFill>
                  <a:srgbClr val="FF0000"/>
                </a:solidFill>
              </a:rPr>
              <a:t>μ</a:t>
            </a:r>
            <a:r>
              <a:rPr lang="en-US" dirty="0" smtClean="0">
                <a:solidFill>
                  <a:srgbClr val="FF0000"/>
                </a:solidFill>
              </a:rPr>
              <a:t>)</a:t>
            </a:r>
          </a:p>
          <a:p>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5" name="Picture 4" descr="C:\Documents and Settings\verkerke\desktop\belt_poisson.gif"/>
          <p:cNvPicPr>
            <a:picLocks noChangeAspect="1" noChangeArrowheads="1"/>
          </p:cNvPicPr>
          <p:nvPr/>
        </p:nvPicPr>
        <p:blipFill>
          <a:blip r:embed="rId2" cstate="print"/>
          <a:srcRect t="8112"/>
          <a:stretch>
            <a:fillRect/>
          </a:stretch>
        </p:blipFill>
        <p:spPr bwMode="auto">
          <a:xfrm>
            <a:off x="7543800" y="1143000"/>
            <a:ext cx="1311176" cy="1066800"/>
          </a:xfrm>
          <a:prstGeom prst="rect">
            <a:avLst/>
          </a:prstGeom>
          <a:noFill/>
        </p:spPr>
      </p:pic>
      <p:pic>
        <p:nvPicPr>
          <p:cNvPr id="6" name="Picture 2" descr="C:\Documents and Settings\verkerke\desktop\gauss.gif"/>
          <p:cNvPicPr>
            <a:picLocks noChangeAspect="1" noChangeArrowheads="1"/>
          </p:cNvPicPr>
          <p:nvPr/>
        </p:nvPicPr>
        <p:blipFill>
          <a:blip r:embed="rId3" cstate="print"/>
          <a:srcRect/>
          <a:stretch>
            <a:fillRect/>
          </a:stretch>
        </p:blipFill>
        <p:spPr bwMode="auto">
          <a:xfrm>
            <a:off x="1524000" y="4038600"/>
            <a:ext cx="2289875" cy="1552904"/>
          </a:xfrm>
          <a:prstGeom prst="rect">
            <a:avLst/>
          </a:prstGeom>
          <a:noFill/>
        </p:spPr>
      </p:pic>
      <p:pic>
        <p:nvPicPr>
          <p:cNvPr id="7" name="Picture 6" descr="C:\Documents and Settings\verkerke\desktop\belt_poisson.gif"/>
          <p:cNvPicPr>
            <a:picLocks noChangeAspect="1" noChangeArrowheads="1"/>
          </p:cNvPicPr>
          <p:nvPr/>
        </p:nvPicPr>
        <p:blipFill>
          <a:blip r:embed="rId2" cstate="print"/>
          <a:srcRect t="8112"/>
          <a:stretch>
            <a:fillRect/>
          </a:stretch>
        </p:blipFill>
        <p:spPr bwMode="auto">
          <a:xfrm>
            <a:off x="5562600" y="4114800"/>
            <a:ext cx="1311176" cy="1066800"/>
          </a:xfrm>
          <a:prstGeom prst="rect">
            <a:avLst/>
          </a:prstGeom>
          <a:noFill/>
        </p:spPr>
      </p:pic>
      <p:sp>
        <p:nvSpPr>
          <p:cNvPr id="8" name="TextBox 7"/>
          <p:cNvSpPr txBox="1"/>
          <p:nvPr/>
        </p:nvSpPr>
        <p:spPr>
          <a:xfrm>
            <a:off x="5181600" y="3962400"/>
            <a:ext cx="370614" cy="400110"/>
          </a:xfrm>
          <a:prstGeom prst="rect">
            <a:avLst/>
          </a:prstGeom>
          <a:noFill/>
        </p:spPr>
        <p:txBody>
          <a:bodyPr wrap="none" rtlCol="0">
            <a:spAutoFit/>
          </a:bodyPr>
          <a:lstStyle/>
          <a:p>
            <a:r>
              <a:rPr lang="el-GR" sz="2000" b="1" dirty="0" smtClean="0">
                <a:solidFill>
                  <a:srgbClr val="FF0000"/>
                </a:solidFill>
              </a:rPr>
              <a:t>σ</a:t>
            </a:r>
            <a:endParaRPr lang="en-US" sz="2000" b="1" dirty="0">
              <a:solidFill>
                <a:srgbClr val="FF0000"/>
              </a:solidFill>
            </a:endParaRPr>
          </a:p>
        </p:txBody>
      </p:sp>
      <p:sp>
        <p:nvSpPr>
          <p:cNvPr id="9" name="TextBox 8"/>
          <p:cNvSpPr txBox="1"/>
          <p:nvPr/>
        </p:nvSpPr>
        <p:spPr>
          <a:xfrm>
            <a:off x="5943600" y="5162490"/>
            <a:ext cx="1087157" cy="400110"/>
          </a:xfrm>
          <a:prstGeom prst="rect">
            <a:avLst/>
          </a:prstGeom>
          <a:noFill/>
        </p:spPr>
        <p:txBody>
          <a:bodyPr wrap="none" rtlCol="0">
            <a:spAutoFit/>
          </a:bodyPr>
          <a:lstStyle/>
          <a:p>
            <a:r>
              <a:rPr lang="en-US" sz="2000" b="1" dirty="0" smtClean="0">
                <a:solidFill>
                  <a:srgbClr val="FF0000"/>
                </a:solidFill>
              </a:rPr>
              <a:t>T(x,</a:t>
            </a:r>
            <a:r>
              <a:rPr lang="el-GR" sz="2000" b="1" dirty="0" smtClean="0">
                <a:solidFill>
                  <a:srgbClr val="FF0000"/>
                </a:solidFill>
              </a:rPr>
              <a:t>μ</a:t>
            </a:r>
            <a:r>
              <a:rPr lang="en-US" sz="2000" b="1" dirty="0" smtClean="0">
                <a:solidFill>
                  <a:srgbClr val="FF0000"/>
                </a:solidFill>
              </a:rPr>
              <a:t>)</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1188" name="Picture 4" descr="\\beuk\user\verkerke\roofit\workdir\c1.gif"/>
          <p:cNvPicPr>
            <a:picLocks noChangeAspect="1" noChangeArrowheads="1"/>
          </p:cNvPicPr>
          <p:nvPr/>
        </p:nvPicPr>
        <p:blipFill>
          <a:blip r:embed="rId3" cstate="print"/>
          <a:srcRect/>
          <a:stretch>
            <a:fillRect/>
          </a:stretch>
        </p:blipFill>
        <p:spPr bwMode="auto">
          <a:xfrm>
            <a:off x="5719295" y="3810000"/>
            <a:ext cx="2815105" cy="2133600"/>
          </a:xfrm>
          <a:prstGeom prst="rect">
            <a:avLst/>
          </a:prstGeom>
          <a:noFill/>
        </p:spPr>
      </p:pic>
      <p:sp>
        <p:nvSpPr>
          <p:cNvPr id="2" name="Title 1"/>
          <p:cNvSpPr>
            <a:spLocks noGrp="1"/>
          </p:cNvSpPr>
          <p:nvPr>
            <p:ph type="title"/>
          </p:nvPr>
        </p:nvSpPr>
        <p:spPr/>
        <p:txBody>
          <a:bodyPr/>
          <a:lstStyle/>
          <a:p>
            <a:r>
              <a:rPr lang="en-US" dirty="0" smtClean="0"/>
              <a:t>Confidence belts for non-trivial data</a:t>
            </a:r>
            <a:endParaRPr lang="nl-NL" dirty="0"/>
          </a:p>
        </p:txBody>
      </p:sp>
      <p:sp>
        <p:nvSpPr>
          <p:cNvPr id="3" name="Content Placeholder 2"/>
          <p:cNvSpPr>
            <a:spLocks noGrp="1"/>
          </p:cNvSpPr>
          <p:nvPr>
            <p:ph idx="1"/>
          </p:nvPr>
        </p:nvSpPr>
        <p:spPr/>
        <p:txBody>
          <a:bodyPr/>
          <a:lstStyle/>
          <a:p>
            <a:r>
              <a:rPr lang="en-US" dirty="0" smtClean="0"/>
              <a:t>Common choice of test statistic is a </a:t>
            </a:r>
            <a:r>
              <a:rPr lang="en-US" dirty="0" smtClean="0">
                <a:solidFill>
                  <a:srgbClr val="FF0000"/>
                </a:solidFill>
              </a:rPr>
              <a:t>Likelihood Ratio</a:t>
            </a:r>
          </a:p>
          <a:p>
            <a:pPr lvl="1"/>
            <a:r>
              <a:rPr lang="en-US" dirty="0" err="1" smtClean="0"/>
              <a:t>pdf</a:t>
            </a:r>
            <a:r>
              <a:rPr lang="en-US" dirty="0" smtClean="0"/>
              <a:t>(x,</a:t>
            </a:r>
            <a:r>
              <a:rPr lang="el-GR" dirty="0" smtClean="0"/>
              <a:t>μ</a:t>
            </a:r>
            <a:r>
              <a:rPr lang="en-US" dirty="0" smtClean="0"/>
              <a:t>) = Gaussian(x,50,</a:t>
            </a:r>
            <a:r>
              <a:rPr lang="el-GR" dirty="0" smtClean="0"/>
              <a:t>μ</a:t>
            </a:r>
            <a:r>
              <a:rPr lang="en-US" dirty="0" smtClean="0"/>
              <a:t>)</a:t>
            </a:r>
            <a:endParaRPr lang="nl-NL" dirty="0"/>
          </a:p>
        </p:txBody>
      </p:sp>
      <p:sp>
        <p:nvSpPr>
          <p:cNvPr id="4" name="Footer Placeholder 3"/>
          <p:cNvSpPr>
            <a:spLocks noGrp="1"/>
          </p:cNvSpPr>
          <p:nvPr>
            <p:ph type="ftr" sz="quarter" idx="10"/>
          </p:nvPr>
        </p:nvSpPr>
        <p:spPr>
          <a:xfrm>
            <a:off x="685800" y="6400800"/>
            <a:ext cx="7772400" cy="381000"/>
          </a:xfrm>
        </p:spPr>
        <p:txBody>
          <a:bodyPr/>
          <a:lstStyle/>
          <a:p>
            <a:r>
              <a:rPr lang="en-US" smtClean="0"/>
              <a:t>Wouter Verkerke, NIKHEF</a:t>
            </a:r>
            <a:endParaRPr lang="en-US" dirty="0"/>
          </a:p>
        </p:txBody>
      </p:sp>
      <p:pic>
        <p:nvPicPr>
          <p:cNvPr id="5" name="Picture 2" descr="C:\Documents and Settings\verkerke\desktop\gauss.gif"/>
          <p:cNvPicPr>
            <a:picLocks noChangeAspect="1" noChangeArrowheads="1"/>
          </p:cNvPicPr>
          <p:nvPr/>
        </p:nvPicPr>
        <p:blipFill>
          <a:blip r:embed="rId4" cstate="print"/>
          <a:srcRect/>
          <a:stretch>
            <a:fillRect/>
          </a:stretch>
        </p:blipFill>
        <p:spPr bwMode="auto">
          <a:xfrm>
            <a:off x="5715000" y="1489841"/>
            <a:ext cx="2971800" cy="2015359"/>
          </a:xfrm>
          <a:prstGeom prst="rect">
            <a:avLst/>
          </a:prstGeom>
          <a:noFill/>
        </p:spPr>
      </p:pic>
      <p:cxnSp>
        <p:nvCxnSpPr>
          <p:cNvPr id="7" name="Straight Connector 6"/>
          <p:cNvCxnSpPr/>
          <p:nvPr/>
        </p:nvCxnSpPr>
        <p:spPr bwMode="auto">
          <a:xfrm>
            <a:off x="5978496" y="5445808"/>
            <a:ext cx="2251104"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aphicFrame>
        <p:nvGraphicFramePr>
          <p:cNvPr id="1501186" name="Object 2"/>
          <p:cNvGraphicFramePr>
            <a:graphicFrameLocks noChangeAspect="1"/>
          </p:cNvGraphicFramePr>
          <p:nvPr/>
        </p:nvGraphicFramePr>
        <p:xfrm>
          <a:off x="778220" y="2743200"/>
          <a:ext cx="3031780" cy="854075"/>
        </p:xfrm>
        <a:graphic>
          <a:graphicData uri="http://schemas.openxmlformats.org/presentationml/2006/ole">
            <p:oleObj spid="_x0000_s1501186" name="Equation" r:id="rId5" imgW="1536480" imgH="431640" progId="Equation.3">
              <p:embed/>
            </p:oleObj>
          </a:graphicData>
        </a:graphic>
      </p:graphicFrame>
      <p:cxnSp>
        <p:nvCxnSpPr>
          <p:cNvPr id="10" name="Straight Arrow Connector 9"/>
          <p:cNvCxnSpPr/>
          <p:nvPr/>
        </p:nvCxnSpPr>
        <p:spPr bwMode="auto">
          <a:xfrm>
            <a:off x="3733800" y="2895600"/>
            <a:ext cx="2256802" cy="1842331"/>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cxnSp>
        <p:nvCxnSpPr>
          <p:cNvPr id="11" name="Straight Arrow Connector 10"/>
          <p:cNvCxnSpPr/>
          <p:nvPr/>
        </p:nvCxnSpPr>
        <p:spPr bwMode="auto">
          <a:xfrm>
            <a:off x="3733800" y="3505200"/>
            <a:ext cx="2222619" cy="194203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4" name="TextBox 13"/>
          <p:cNvSpPr txBox="1"/>
          <p:nvPr/>
        </p:nvSpPr>
        <p:spPr>
          <a:xfrm>
            <a:off x="739569" y="2133600"/>
            <a:ext cx="3146631" cy="584775"/>
          </a:xfrm>
          <a:prstGeom prst="rect">
            <a:avLst/>
          </a:prstGeom>
          <a:noFill/>
        </p:spPr>
        <p:txBody>
          <a:bodyPr wrap="none" rtlCol="0">
            <a:spAutoFit/>
          </a:bodyPr>
          <a:lstStyle/>
          <a:p>
            <a:pPr algn="ctr"/>
            <a:r>
              <a:rPr lang="en-US" dirty="0" smtClean="0"/>
              <a:t>Likelihood of data for model </a:t>
            </a:r>
            <a:br>
              <a:rPr lang="en-US" dirty="0" smtClean="0"/>
            </a:br>
            <a:r>
              <a:rPr lang="en-US" dirty="0" smtClean="0"/>
              <a:t>for a </a:t>
            </a:r>
            <a:r>
              <a:rPr lang="en-US" i="1" dirty="0" smtClean="0"/>
              <a:t>given</a:t>
            </a:r>
            <a:r>
              <a:rPr lang="en-US" dirty="0" smtClean="0"/>
              <a:t> value of </a:t>
            </a:r>
            <a:r>
              <a:rPr lang="el-GR" dirty="0" smtClean="0"/>
              <a:t>μ</a:t>
            </a:r>
            <a:r>
              <a:rPr lang="en-US" dirty="0" smtClean="0"/>
              <a:t>=1000</a:t>
            </a:r>
            <a:endParaRPr lang="nl-NL" dirty="0"/>
          </a:p>
        </p:txBody>
      </p:sp>
      <p:sp>
        <p:nvSpPr>
          <p:cNvPr id="15" name="TextBox 14"/>
          <p:cNvSpPr txBox="1"/>
          <p:nvPr/>
        </p:nvSpPr>
        <p:spPr>
          <a:xfrm>
            <a:off x="739569" y="3657600"/>
            <a:ext cx="3146631" cy="584775"/>
          </a:xfrm>
          <a:prstGeom prst="rect">
            <a:avLst/>
          </a:prstGeom>
          <a:noFill/>
        </p:spPr>
        <p:txBody>
          <a:bodyPr wrap="none" rtlCol="0">
            <a:spAutoFit/>
          </a:bodyPr>
          <a:lstStyle/>
          <a:p>
            <a:pPr algn="ctr"/>
            <a:r>
              <a:rPr lang="en-US" dirty="0" smtClean="0">
                <a:solidFill>
                  <a:srgbClr val="FF0000"/>
                </a:solidFill>
              </a:rPr>
              <a:t>Likelihood of data for model </a:t>
            </a:r>
            <a:br>
              <a:rPr lang="en-US" dirty="0" smtClean="0">
                <a:solidFill>
                  <a:srgbClr val="FF0000"/>
                </a:solidFill>
              </a:rPr>
            </a:br>
            <a:r>
              <a:rPr lang="en-US" dirty="0" smtClean="0">
                <a:solidFill>
                  <a:srgbClr val="FF0000"/>
                </a:solidFill>
              </a:rPr>
              <a:t>at fitted value of </a:t>
            </a:r>
            <a:r>
              <a:rPr lang="el-GR" dirty="0" smtClean="0">
                <a:solidFill>
                  <a:srgbClr val="FF0000"/>
                </a:solidFill>
              </a:rPr>
              <a:t>μ</a:t>
            </a:r>
            <a:endParaRPr lang="nl-NL" dirty="0">
              <a:solidFill>
                <a:srgbClr val="FF0000"/>
              </a:solidFill>
            </a:endParaRPr>
          </a:p>
        </p:txBody>
      </p:sp>
      <p:graphicFrame>
        <p:nvGraphicFramePr>
          <p:cNvPr id="12" name="Object 11"/>
          <p:cNvGraphicFramePr>
            <a:graphicFrameLocks noChangeAspect="1"/>
          </p:cNvGraphicFramePr>
          <p:nvPr/>
        </p:nvGraphicFramePr>
        <p:xfrm>
          <a:off x="4038600" y="3276600"/>
          <a:ext cx="1320802" cy="457200"/>
        </p:xfrm>
        <a:graphic>
          <a:graphicData uri="http://schemas.openxmlformats.org/presentationml/2006/ole">
            <p:oleObj spid="_x0000_s1501187" name="Equation" r:id="rId6" imgW="990360" imgH="342720" progId="Equation.3">
              <p:embed/>
            </p:oleObj>
          </a:graphicData>
        </a:graphic>
      </p:graphicFrame>
      <p:sp>
        <p:nvSpPr>
          <p:cNvPr id="20" name="Freeform 19"/>
          <p:cNvSpPr/>
          <p:nvPr/>
        </p:nvSpPr>
        <p:spPr bwMode="auto">
          <a:xfrm>
            <a:off x="7266774" y="3003135"/>
            <a:ext cx="1771828" cy="2435551"/>
          </a:xfrm>
          <a:custGeom>
            <a:avLst/>
            <a:gdLst>
              <a:gd name="connsiteX0" fmla="*/ 1031192 w 1771828"/>
              <a:gd name="connsiteY0" fmla="*/ 2435551 h 2435551"/>
              <a:gd name="connsiteX1" fmla="*/ 1629398 w 1771828"/>
              <a:gd name="connsiteY1" fmla="*/ 1649338 h 2435551"/>
              <a:gd name="connsiteX2" fmla="*/ 176613 w 1771828"/>
              <a:gd name="connsiteY2" fmla="*/ 1222048 h 2435551"/>
              <a:gd name="connsiteX3" fmla="*/ 569719 w 1771828"/>
              <a:gd name="connsiteY3" fmla="*/ 0 h 2435551"/>
            </a:gdLst>
            <a:ahLst/>
            <a:cxnLst>
              <a:cxn ang="0">
                <a:pos x="connsiteX0" y="connsiteY0"/>
              </a:cxn>
              <a:cxn ang="0">
                <a:pos x="connsiteX1" y="connsiteY1"/>
              </a:cxn>
              <a:cxn ang="0">
                <a:pos x="connsiteX2" y="connsiteY2"/>
              </a:cxn>
              <a:cxn ang="0">
                <a:pos x="connsiteX3" y="connsiteY3"/>
              </a:cxn>
            </a:cxnLst>
            <a:rect l="l" t="t" r="r" b="b"/>
            <a:pathLst>
              <a:path w="1771828" h="2435551">
                <a:moveTo>
                  <a:pt x="1031192" y="2435551"/>
                </a:moveTo>
                <a:cubicBezTo>
                  <a:pt x="1401510" y="2143569"/>
                  <a:pt x="1771828" y="1851588"/>
                  <a:pt x="1629398" y="1649338"/>
                </a:cubicBezTo>
                <a:cubicBezTo>
                  <a:pt x="1486968" y="1447088"/>
                  <a:pt x="353226" y="1496938"/>
                  <a:pt x="176613" y="1222048"/>
                </a:cubicBezTo>
                <a:cubicBezTo>
                  <a:pt x="0" y="947158"/>
                  <a:pt x="284859" y="473579"/>
                  <a:pt x="569719" y="0"/>
                </a:cubicBezTo>
              </a:path>
            </a:pathLst>
          </a:custGeom>
          <a:noFill/>
          <a:ln w="38100" cap="flat" cmpd="sng" algn="ctr">
            <a:solidFill>
              <a:srgbClr val="FF33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1" name="TextBox 20"/>
          <p:cNvSpPr txBox="1"/>
          <p:nvPr/>
        </p:nvSpPr>
        <p:spPr>
          <a:xfrm>
            <a:off x="6019800" y="4038600"/>
            <a:ext cx="1122423" cy="400110"/>
          </a:xfrm>
          <a:prstGeom prst="rect">
            <a:avLst/>
          </a:prstGeom>
          <a:noFill/>
        </p:spPr>
        <p:txBody>
          <a:bodyPr wrap="none" rtlCol="0">
            <a:spAutoFit/>
          </a:bodyPr>
          <a:lstStyle/>
          <a:p>
            <a:r>
              <a:rPr lang="en-US" sz="2000" dirty="0" smtClean="0"/>
              <a:t>-</a:t>
            </a:r>
            <a:r>
              <a:rPr lang="en-US" sz="2000" b="1" dirty="0" smtClean="0"/>
              <a:t>log</a:t>
            </a:r>
            <a:r>
              <a:rPr lang="en-US" sz="2000" dirty="0" smtClean="0"/>
              <a:t>(L)</a:t>
            </a: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5791200" y="5562600"/>
            <a:ext cx="2819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 name="Title 1"/>
          <p:cNvSpPr>
            <a:spLocks noGrp="1"/>
          </p:cNvSpPr>
          <p:nvPr>
            <p:ph type="title"/>
          </p:nvPr>
        </p:nvSpPr>
        <p:spPr/>
        <p:txBody>
          <a:bodyPr/>
          <a:lstStyle/>
          <a:p>
            <a:r>
              <a:rPr lang="en-US" dirty="0" smtClean="0"/>
              <a:t>Confidence belts for non-trivial data</a:t>
            </a:r>
            <a:endParaRPr lang="en-US" dirty="0"/>
          </a:p>
        </p:txBody>
      </p:sp>
      <p:sp>
        <p:nvSpPr>
          <p:cNvPr id="3" name="Content Placeholder 2"/>
          <p:cNvSpPr>
            <a:spLocks noGrp="1"/>
          </p:cNvSpPr>
          <p:nvPr>
            <p:ph idx="1"/>
          </p:nvPr>
        </p:nvSpPr>
        <p:spPr>
          <a:xfrm>
            <a:off x="685800" y="990600"/>
            <a:ext cx="8077200" cy="2819400"/>
          </a:xfrm>
        </p:spPr>
        <p:txBody>
          <a:bodyPr>
            <a:normAutofit/>
          </a:bodyPr>
          <a:lstStyle/>
          <a:p>
            <a:r>
              <a:rPr lang="en-US" dirty="0" smtClean="0"/>
              <a:t>What will the confidence belt look like when</a:t>
            </a:r>
            <a:br>
              <a:rPr lang="en-US" dirty="0" smtClean="0"/>
            </a:br>
            <a:r>
              <a:rPr lang="en-US" dirty="0" smtClean="0"/>
              <a:t>replacing</a:t>
            </a:r>
          </a:p>
        </p:txBody>
      </p:sp>
      <p:pic>
        <p:nvPicPr>
          <p:cNvPr id="1452034" name="Picture 2" descr="C:\Documents and Settings\verkerke\desktop\gauss.gif"/>
          <p:cNvPicPr>
            <a:picLocks noChangeAspect="1" noChangeArrowheads="1"/>
          </p:cNvPicPr>
          <p:nvPr/>
        </p:nvPicPr>
        <p:blipFill>
          <a:blip r:embed="rId3" cstate="print"/>
          <a:srcRect/>
          <a:stretch>
            <a:fillRect/>
          </a:stretch>
        </p:blipFill>
        <p:spPr bwMode="auto">
          <a:xfrm>
            <a:off x="5410200" y="1447800"/>
            <a:ext cx="1752600" cy="1188545"/>
          </a:xfrm>
          <a:prstGeom prst="rect">
            <a:avLst/>
          </a:prstGeom>
          <a:noFill/>
        </p:spPr>
      </p:pic>
      <p:pic>
        <p:nvPicPr>
          <p:cNvPr id="6" name="Picture 3"/>
          <p:cNvPicPr>
            <a:picLocks noChangeAspect="1" noChangeArrowheads="1"/>
          </p:cNvPicPr>
          <p:nvPr/>
        </p:nvPicPr>
        <p:blipFill>
          <a:blip r:embed="rId4" cstate="print"/>
          <a:srcRect l="9051" t="3204" r="5199" b="4628"/>
          <a:stretch>
            <a:fillRect/>
          </a:stretch>
        </p:blipFill>
        <p:spPr bwMode="auto">
          <a:xfrm>
            <a:off x="1981199" y="2885353"/>
            <a:ext cx="2558049" cy="2601047"/>
          </a:xfrm>
          <a:prstGeom prst="rect">
            <a:avLst/>
          </a:prstGeom>
          <a:noFill/>
          <a:ln w="9525" cap="flat" cmpd="sng" algn="ctr">
            <a:noFill/>
            <a:prstDash val="solid"/>
            <a:miter lim="800000"/>
            <a:headEnd/>
            <a:tailEnd/>
          </a:ln>
        </p:spPr>
      </p:pic>
      <p:sp>
        <p:nvSpPr>
          <p:cNvPr id="7" name="TextBox 6"/>
          <p:cNvSpPr txBox="1"/>
          <p:nvPr/>
        </p:nvSpPr>
        <p:spPr>
          <a:xfrm>
            <a:off x="2450218" y="1824335"/>
            <a:ext cx="1207382" cy="461665"/>
          </a:xfrm>
          <a:prstGeom prst="rect">
            <a:avLst/>
          </a:prstGeom>
          <a:noFill/>
        </p:spPr>
        <p:txBody>
          <a:bodyPr wrap="none" rtlCol="0">
            <a:spAutoFit/>
          </a:bodyPr>
          <a:lstStyle/>
          <a:p>
            <a:r>
              <a:rPr lang="en-US" sz="2400" b="1" dirty="0" smtClean="0">
                <a:solidFill>
                  <a:srgbClr val="339933"/>
                </a:solidFill>
              </a:rPr>
              <a:t>x=3.2</a:t>
            </a:r>
            <a:endParaRPr lang="en-US" sz="2400" b="1" dirty="0">
              <a:solidFill>
                <a:srgbClr val="339933"/>
              </a:solidFill>
            </a:endParaRPr>
          </a:p>
        </p:txBody>
      </p:sp>
      <p:graphicFrame>
        <p:nvGraphicFramePr>
          <p:cNvPr id="8" name="Object 7"/>
          <p:cNvGraphicFramePr>
            <a:graphicFrameLocks noChangeAspect="1"/>
          </p:cNvGraphicFramePr>
          <p:nvPr/>
        </p:nvGraphicFramePr>
        <p:xfrm>
          <a:off x="2376488" y="1295400"/>
          <a:ext cx="1941512" cy="457200"/>
        </p:xfrm>
        <a:graphic>
          <a:graphicData uri="http://schemas.openxmlformats.org/presentationml/2006/ole">
            <p:oleObj spid="_x0000_s1491970" name="Equation" r:id="rId5" imgW="863280" imgH="203040" progId="Equation.3">
              <p:embed/>
            </p:oleObj>
          </a:graphicData>
        </a:graphic>
      </p:graphicFrame>
      <p:sp>
        <p:nvSpPr>
          <p:cNvPr id="11" name="TextBox 10"/>
          <p:cNvSpPr txBox="1"/>
          <p:nvPr/>
        </p:nvSpPr>
        <p:spPr>
          <a:xfrm>
            <a:off x="3118757" y="5528846"/>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12" name="TextBox 11"/>
          <p:cNvSpPr txBox="1"/>
          <p:nvPr/>
        </p:nvSpPr>
        <p:spPr>
          <a:xfrm rot="-5400000">
            <a:off x="1040944" y="3378656"/>
            <a:ext cx="1457066" cy="338554"/>
          </a:xfrm>
          <a:prstGeom prst="rect">
            <a:avLst/>
          </a:prstGeom>
          <a:solidFill>
            <a:schemeClr val="bg1"/>
          </a:solidFill>
        </p:spPr>
        <p:txBody>
          <a:bodyPr wrap="none" rtlCol="0">
            <a:spAutoFit/>
          </a:bodyPr>
          <a:lstStyle/>
          <a:p>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sp>
        <p:nvSpPr>
          <p:cNvPr id="13" name="TextBox 12"/>
          <p:cNvSpPr txBox="1"/>
          <p:nvPr/>
        </p:nvSpPr>
        <p:spPr>
          <a:xfrm>
            <a:off x="7098418" y="1828800"/>
            <a:ext cx="1491114" cy="461665"/>
          </a:xfrm>
          <a:prstGeom prst="rect">
            <a:avLst/>
          </a:prstGeom>
          <a:noFill/>
        </p:spPr>
        <p:txBody>
          <a:bodyPr wrap="none" rtlCol="0">
            <a:spAutoFit/>
          </a:bodyPr>
          <a:lstStyle/>
          <a:p>
            <a:r>
              <a:rPr lang="en-US" sz="2400" b="1" dirty="0" smtClean="0">
                <a:solidFill>
                  <a:srgbClr val="339933"/>
                </a:solidFill>
              </a:rPr>
              <a:t>LR(x,</a:t>
            </a:r>
            <a:r>
              <a:rPr lang="el-GR" sz="2400" b="1" dirty="0" smtClean="0">
                <a:solidFill>
                  <a:srgbClr val="339933"/>
                </a:solidFill>
                <a:latin typeface="Verdana"/>
              </a:rPr>
              <a:t>θ</a:t>
            </a:r>
            <a:r>
              <a:rPr lang="en-US" sz="2400" b="1" dirty="0" smtClean="0">
                <a:solidFill>
                  <a:srgbClr val="339933"/>
                </a:solidFill>
              </a:rPr>
              <a:t>)</a:t>
            </a:r>
            <a:endParaRPr lang="en-US" sz="2400" b="1" dirty="0">
              <a:solidFill>
                <a:srgbClr val="339933"/>
              </a:solidFill>
            </a:endParaRPr>
          </a:p>
        </p:txBody>
      </p:sp>
      <p:pic>
        <p:nvPicPr>
          <p:cNvPr id="14" name="Picture 3"/>
          <p:cNvPicPr>
            <a:picLocks noChangeAspect="1" noChangeArrowheads="1"/>
          </p:cNvPicPr>
          <p:nvPr/>
        </p:nvPicPr>
        <p:blipFill>
          <a:blip r:embed="rId4" cstate="print"/>
          <a:srcRect l="9051" t="3204" r="5199" b="4628"/>
          <a:stretch>
            <a:fillRect/>
          </a:stretch>
        </p:blipFill>
        <p:spPr bwMode="auto">
          <a:xfrm>
            <a:off x="5290550" y="2885353"/>
            <a:ext cx="2558049" cy="2601047"/>
          </a:xfrm>
          <a:prstGeom prst="rect">
            <a:avLst/>
          </a:prstGeom>
          <a:noFill/>
          <a:ln w="9525" cap="flat" cmpd="sng" algn="ctr">
            <a:noFill/>
            <a:prstDash val="solid"/>
            <a:miter lim="800000"/>
            <a:headEnd/>
            <a:tailEnd/>
          </a:ln>
        </p:spPr>
      </p:pic>
      <p:sp>
        <p:nvSpPr>
          <p:cNvPr id="15" name="TextBox 14"/>
          <p:cNvSpPr txBox="1"/>
          <p:nvPr/>
        </p:nvSpPr>
        <p:spPr>
          <a:xfrm>
            <a:off x="6096000" y="5528846"/>
            <a:ext cx="1812099" cy="338554"/>
          </a:xfrm>
          <a:prstGeom prst="rect">
            <a:avLst/>
          </a:prstGeom>
          <a:solidFill>
            <a:schemeClr val="bg1"/>
          </a:solidFill>
        </p:spPr>
        <p:txBody>
          <a:bodyPr wrap="none" rtlCol="0">
            <a:spAutoFit/>
          </a:bodyPr>
          <a:lstStyle/>
          <a:p>
            <a:r>
              <a:rPr lang="en-US" dirty="0" smtClean="0"/>
              <a:t>Likelihood Ratio</a:t>
            </a:r>
            <a:endParaRPr lang="en-US" dirty="0"/>
          </a:p>
        </p:txBody>
      </p:sp>
      <p:sp>
        <p:nvSpPr>
          <p:cNvPr id="16" name="TextBox 15"/>
          <p:cNvSpPr txBox="1"/>
          <p:nvPr/>
        </p:nvSpPr>
        <p:spPr>
          <a:xfrm rot="-5400000">
            <a:off x="4350295" y="3378656"/>
            <a:ext cx="1457066" cy="338554"/>
          </a:xfrm>
          <a:prstGeom prst="rect">
            <a:avLst/>
          </a:prstGeom>
          <a:solidFill>
            <a:schemeClr val="bg1"/>
          </a:solidFill>
        </p:spPr>
        <p:txBody>
          <a:bodyPr wrap="none" rtlCol="0">
            <a:spAutoFit/>
          </a:bodyPr>
          <a:lstStyle/>
          <a:p>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sp>
        <p:nvSpPr>
          <p:cNvPr id="17" name="Rectangle 16"/>
          <p:cNvSpPr/>
          <p:nvPr/>
        </p:nvSpPr>
        <p:spPr bwMode="auto">
          <a:xfrm>
            <a:off x="5559228" y="3031816"/>
            <a:ext cx="2128206" cy="22253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18" name="Rectangle 17"/>
          <p:cNvSpPr/>
          <p:nvPr/>
        </p:nvSpPr>
        <p:spPr bwMode="auto">
          <a:xfrm>
            <a:off x="6872288" y="2962275"/>
            <a:ext cx="5334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19" name="Rectangle 18"/>
          <p:cNvSpPr/>
          <p:nvPr/>
        </p:nvSpPr>
        <p:spPr bwMode="auto">
          <a:xfrm>
            <a:off x="5843588" y="5233988"/>
            <a:ext cx="5334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0" name="Rectangle 19"/>
          <p:cNvSpPr/>
          <p:nvPr/>
        </p:nvSpPr>
        <p:spPr bwMode="auto">
          <a:xfrm>
            <a:off x="5510003" y="2959662"/>
            <a:ext cx="357398" cy="2333878"/>
          </a:xfrm>
          <a:prstGeom prst="rect">
            <a:avLst/>
          </a:prstGeom>
          <a:blipFill dpi="0" rotWithShape="1">
            <a:blip r:embed="rId6" cstate="print"/>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2" name="Rectangle 21"/>
          <p:cNvSpPr/>
          <p:nvPr/>
        </p:nvSpPr>
        <p:spPr bwMode="auto">
          <a:xfrm>
            <a:off x="5852160" y="2956560"/>
            <a:ext cx="357398" cy="2333878"/>
          </a:xfrm>
          <a:prstGeom prst="rect">
            <a:avLst/>
          </a:prstGeom>
          <a:blipFill dpi="0" rotWithShape="1">
            <a:blip r:embed="rId6" cstate="print"/>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25000" dirty="0" smtClean="0">
              <a:ln>
                <a:noFill/>
              </a:ln>
              <a:solidFill>
                <a:schemeClr val="accent2"/>
              </a:solidFill>
              <a:effectLst/>
              <a:latin typeface="Verdana" pitchFamily="34" charset="0"/>
            </a:endParaRPr>
          </a:p>
        </p:txBody>
      </p:sp>
      <p:cxnSp>
        <p:nvCxnSpPr>
          <p:cNvPr id="24" name="Straight Connector 23"/>
          <p:cNvCxnSpPr/>
          <p:nvPr/>
        </p:nvCxnSpPr>
        <p:spPr bwMode="auto">
          <a:xfrm rot="16200000" flipH="1">
            <a:off x="2071401" y="4136894"/>
            <a:ext cx="2412233" cy="8958"/>
          </a:xfrm>
          <a:prstGeom prst="line">
            <a:avLst/>
          </a:prstGeom>
          <a:solidFill>
            <a:schemeClr val="accent1"/>
          </a:solidFill>
          <a:ln w="28575" cap="flat" cmpd="sng" algn="ctr">
            <a:solidFill>
              <a:srgbClr val="339933"/>
            </a:solidFill>
            <a:prstDash val="solid"/>
            <a:round/>
            <a:headEnd type="none" w="med" len="med"/>
            <a:tailEnd type="none" w="med" len="med"/>
          </a:ln>
          <a:effectLst/>
        </p:spPr>
      </p:cxnSp>
      <p:sp>
        <p:nvSpPr>
          <p:cNvPr id="25" name="TextBox 24"/>
          <p:cNvSpPr txBox="1"/>
          <p:nvPr/>
        </p:nvSpPr>
        <p:spPr>
          <a:xfrm>
            <a:off x="4343400" y="6138446"/>
            <a:ext cx="4365298" cy="338554"/>
          </a:xfrm>
          <a:prstGeom prst="rect">
            <a:avLst/>
          </a:prstGeom>
          <a:noFill/>
        </p:spPr>
        <p:txBody>
          <a:bodyPr wrap="none" rtlCol="0">
            <a:spAutoFit/>
          </a:bodyPr>
          <a:lstStyle/>
          <a:p>
            <a:r>
              <a:rPr lang="en-US" b="1" dirty="0" smtClean="0">
                <a:solidFill>
                  <a:srgbClr val="FCA304"/>
                </a:solidFill>
              </a:rPr>
              <a:t>Confidence interval now range in LR</a:t>
            </a:r>
            <a:endParaRPr lang="en-US" b="1" dirty="0">
              <a:solidFill>
                <a:srgbClr val="FCA304"/>
              </a:solidFill>
            </a:endParaRPr>
          </a:p>
        </p:txBody>
      </p:sp>
      <p:sp>
        <p:nvSpPr>
          <p:cNvPr id="26" name="Rectangle 25"/>
          <p:cNvSpPr/>
          <p:nvPr/>
        </p:nvSpPr>
        <p:spPr bwMode="auto">
          <a:xfrm>
            <a:off x="5486400" y="2937409"/>
            <a:ext cx="712099" cy="238715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cxnSp>
        <p:nvCxnSpPr>
          <p:cNvPr id="28" name="Straight Arrow Connector 27"/>
          <p:cNvCxnSpPr/>
          <p:nvPr/>
        </p:nvCxnSpPr>
        <p:spPr bwMode="auto">
          <a:xfrm rot="5400000" flipH="1" flipV="1">
            <a:off x="4914900" y="5600700"/>
            <a:ext cx="762000" cy="38100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belts for non-trivial data</a:t>
            </a:r>
            <a:endParaRPr lang="en-US" dirty="0"/>
          </a:p>
        </p:txBody>
      </p:sp>
      <p:sp>
        <p:nvSpPr>
          <p:cNvPr id="3" name="Content Placeholder 2"/>
          <p:cNvSpPr>
            <a:spLocks noGrp="1"/>
          </p:cNvSpPr>
          <p:nvPr>
            <p:ph idx="1"/>
          </p:nvPr>
        </p:nvSpPr>
        <p:spPr>
          <a:xfrm>
            <a:off x="685800" y="990600"/>
            <a:ext cx="8077200" cy="2819400"/>
          </a:xfrm>
        </p:spPr>
        <p:txBody>
          <a:bodyPr>
            <a:normAutofit/>
          </a:bodyPr>
          <a:lstStyle/>
          <a:p>
            <a:r>
              <a:rPr lang="en-US" dirty="0" smtClean="0"/>
              <a:t>What will the confidence belt look like when</a:t>
            </a:r>
            <a:br>
              <a:rPr lang="en-US" dirty="0" smtClean="0"/>
            </a:br>
            <a:r>
              <a:rPr lang="en-US" dirty="0" smtClean="0"/>
              <a:t>replacing</a:t>
            </a:r>
          </a:p>
        </p:txBody>
      </p:sp>
      <p:pic>
        <p:nvPicPr>
          <p:cNvPr id="1452034" name="Picture 2" descr="C:\Documents and Settings\verkerke\desktop\gauss.gif"/>
          <p:cNvPicPr>
            <a:picLocks noChangeAspect="1" noChangeArrowheads="1"/>
          </p:cNvPicPr>
          <p:nvPr/>
        </p:nvPicPr>
        <p:blipFill>
          <a:blip r:embed="rId3" cstate="print"/>
          <a:srcRect/>
          <a:stretch>
            <a:fillRect/>
          </a:stretch>
        </p:blipFill>
        <p:spPr bwMode="auto">
          <a:xfrm>
            <a:off x="5410200" y="1447800"/>
            <a:ext cx="1752600" cy="1188545"/>
          </a:xfrm>
          <a:prstGeom prst="rect">
            <a:avLst/>
          </a:prstGeom>
          <a:noFill/>
        </p:spPr>
      </p:pic>
      <p:pic>
        <p:nvPicPr>
          <p:cNvPr id="6" name="Picture 3"/>
          <p:cNvPicPr>
            <a:picLocks noChangeAspect="1" noChangeArrowheads="1"/>
          </p:cNvPicPr>
          <p:nvPr/>
        </p:nvPicPr>
        <p:blipFill>
          <a:blip r:embed="rId4" cstate="print"/>
          <a:srcRect l="9051" t="3204" r="5199" b="4628"/>
          <a:stretch>
            <a:fillRect/>
          </a:stretch>
        </p:blipFill>
        <p:spPr bwMode="auto">
          <a:xfrm>
            <a:off x="1981199" y="2885353"/>
            <a:ext cx="2558049" cy="2601047"/>
          </a:xfrm>
          <a:prstGeom prst="rect">
            <a:avLst/>
          </a:prstGeom>
          <a:noFill/>
          <a:ln w="9525" cap="flat" cmpd="sng" algn="ctr">
            <a:noFill/>
            <a:prstDash val="solid"/>
            <a:miter lim="800000"/>
            <a:headEnd/>
            <a:tailEnd/>
          </a:ln>
        </p:spPr>
      </p:pic>
      <p:sp>
        <p:nvSpPr>
          <p:cNvPr id="7" name="TextBox 6"/>
          <p:cNvSpPr txBox="1"/>
          <p:nvPr/>
        </p:nvSpPr>
        <p:spPr>
          <a:xfrm>
            <a:off x="2450218" y="1824335"/>
            <a:ext cx="1207382" cy="461665"/>
          </a:xfrm>
          <a:prstGeom prst="rect">
            <a:avLst/>
          </a:prstGeom>
          <a:noFill/>
        </p:spPr>
        <p:txBody>
          <a:bodyPr wrap="none" rtlCol="0">
            <a:spAutoFit/>
          </a:bodyPr>
          <a:lstStyle/>
          <a:p>
            <a:r>
              <a:rPr lang="en-US" sz="2400" b="1" dirty="0" smtClean="0">
                <a:solidFill>
                  <a:srgbClr val="339933"/>
                </a:solidFill>
              </a:rPr>
              <a:t>x=3.2</a:t>
            </a:r>
            <a:endParaRPr lang="en-US" sz="2400" b="1" dirty="0">
              <a:solidFill>
                <a:srgbClr val="339933"/>
              </a:solidFill>
            </a:endParaRPr>
          </a:p>
        </p:txBody>
      </p:sp>
      <p:graphicFrame>
        <p:nvGraphicFramePr>
          <p:cNvPr id="8" name="Object 7"/>
          <p:cNvGraphicFramePr>
            <a:graphicFrameLocks noChangeAspect="1"/>
          </p:cNvGraphicFramePr>
          <p:nvPr/>
        </p:nvGraphicFramePr>
        <p:xfrm>
          <a:off x="2376488" y="1295400"/>
          <a:ext cx="1941512" cy="457200"/>
        </p:xfrm>
        <a:graphic>
          <a:graphicData uri="http://schemas.openxmlformats.org/presentationml/2006/ole">
            <p:oleObj spid="_x0000_s1490946" name="Equation" r:id="rId5" imgW="863280" imgH="203040" progId="Equation.3">
              <p:embed/>
            </p:oleObj>
          </a:graphicData>
        </a:graphic>
      </p:graphicFrame>
      <p:sp>
        <p:nvSpPr>
          <p:cNvPr id="11" name="TextBox 10"/>
          <p:cNvSpPr txBox="1"/>
          <p:nvPr/>
        </p:nvSpPr>
        <p:spPr>
          <a:xfrm>
            <a:off x="3118757" y="5528846"/>
            <a:ext cx="1496692" cy="338554"/>
          </a:xfrm>
          <a:prstGeom prst="rect">
            <a:avLst/>
          </a:prstGeom>
          <a:solidFill>
            <a:schemeClr val="bg1"/>
          </a:solidFill>
        </p:spPr>
        <p:txBody>
          <a:bodyPr wrap="none" rtlCol="0">
            <a:spAutoFit/>
          </a:bodyPr>
          <a:lstStyle/>
          <a:p>
            <a:r>
              <a:rPr lang="en-US" dirty="0" smtClean="0"/>
              <a:t>observable x</a:t>
            </a:r>
            <a:endParaRPr lang="en-US" dirty="0"/>
          </a:p>
        </p:txBody>
      </p:sp>
      <p:sp>
        <p:nvSpPr>
          <p:cNvPr id="12" name="TextBox 11"/>
          <p:cNvSpPr txBox="1"/>
          <p:nvPr/>
        </p:nvSpPr>
        <p:spPr>
          <a:xfrm rot="-5400000">
            <a:off x="1040944" y="3378656"/>
            <a:ext cx="1457066" cy="338554"/>
          </a:xfrm>
          <a:prstGeom prst="rect">
            <a:avLst/>
          </a:prstGeom>
          <a:solidFill>
            <a:schemeClr val="bg1"/>
          </a:solidFill>
        </p:spPr>
        <p:txBody>
          <a:bodyPr wrap="none" rtlCol="0">
            <a:spAutoFit/>
          </a:bodyPr>
          <a:lstStyle/>
          <a:p>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sp>
        <p:nvSpPr>
          <p:cNvPr id="13" name="TextBox 12"/>
          <p:cNvSpPr txBox="1"/>
          <p:nvPr/>
        </p:nvSpPr>
        <p:spPr>
          <a:xfrm>
            <a:off x="7098418" y="1828800"/>
            <a:ext cx="1491114" cy="461665"/>
          </a:xfrm>
          <a:prstGeom prst="rect">
            <a:avLst/>
          </a:prstGeom>
          <a:noFill/>
        </p:spPr>
        <p:txBody>
          <a:bodyPr wrap="none" rtlCol="0">
            <a:spAutoFit/>
          </a:bodyPr>
          <a:lstStyle/>
          <a:p>
            <a:r>
              <a:rPr lang="en-US" sz="2400" b="1" dirty="0" smtClean="0">
                <a:solidFill>
                  <a:srgbClr val="339933"/>
                </a:solidFill>
              </a:rPr>
              <a:t>LR(x,</a:t>
            </a:r>
            <a:r>
              <a:rPr lang="el-GR" sz="2400" b="1" dirty="0" smtClean="0">
                <a:solidFill>
                  <a:srgbClr val="339933"/>
                </a:solidFill>
                <a:latin typeface="Verdana"/>
              </a:rPr>
              <a:t>θ</a:t>
            </a:r>
            <a:r>
              <a:rPr lang="en-US" sz="2400" b="1" dirty="0" smtClean="0">
                <a:solidFill>
                  <a:srgbClr val="339933"/>
                </a:solidFill>
              </a:rPr>
              <a:t>)</a:t>
            </a:r>
            <a:endParaRPr lang="en-US" sz="2400" b="1" dirty="0">
              <a:solidFill>
                <a:srgbClr val="339933"/>
              </a:solidFill>
            </a:endParaRPr>
          </a:p>
        </p:txBody>
      </p:sp>
      <p:pic>
        <p:nvPicPr>
          <p:cNvPr id="14" name="Picture 3"/>
          <p:cNvPicPr>
            <a:picLocks noChangeAspect="1" noChangeArrowheads="1"/>
          </p:cNvPicPr>
          <p:nvPr/>
        </p:nvPicPr>
        <p:blipFill>
          <a:blip r:embed="rId4" cstate="print"/>
          <a:srcRect l="9051" t="3204" r="5199" b="4628"/>
          <a:stretch>
            <a:fillRect/>
          </a:stretch>
        </p:blipFill>
        <p:spPr bwMode="auto">
          <a:xfrm>
            <a:off x="5290550" y="2885353"/>
            <a:ext cx="2558049" cy="2601047"/>
          </a:xfrm>
          <a:prstGeom prst="rect">
            <a:avLst/>
          </a:prstGeom>
          <a:noFill/>
          <a:ln w="9525" cap="flat" cmpd="sng" algn="ctr">
            <a:noFill/>
            <a:prstDash val="solid"/>
            <a:miter lim="800000"/>
            <a:headEnd/>
            <a:tailEnd/>
          </a:ln>
        </p:spPr>
      </p:pic>
      <p:sp>
        <p:nvSpPr>
          <p:cNvPr id="15" name="TextBox 14"/>
          <p:cNvSpPr txBox="1"/>
          <p:nvPr/>
        </p:nvSpPr>
        <p:spPr>
          <a:xfrm>
            <a:off x="6096000" y="5528846"/>
            <a:ext cx="1812099" cy="338554"/>
          </a:xfrm>
          <a:prstGeom prst="rect">
            <a:avLst/>
          </a:prstGeom>
          <a:solidFill>
            <a:schemeClr val="bg1"/>
          </a:solidFill>
        </p:spPr>
        <p:txBody>
          <a:bodyPr wrap="none" rtlCol="0">
            <a:spAutoFit/>
          </a:bodyPr>
          <a:lstStyle/>
          <a:p>
            <a:r>
              <a:rPr lang="en-US" dirty="0" smtClean="0"/>
              <a:t>Likelihood Ratio</a:t>
            </a:r>
            <a:endParaRPr lang="en-US" dirty="0"/>
          </a:p>
        </p:txBody>
      </p:sp>
      <p:sp>
        <p:nvSpPr>
          <p:cNvPr id="16" name="TextBox 15"/>
          <p:cNvSpPr txBox="1"/>
          <p:nvPr/>
        </p:nvSpPr>
        <p:spPr>
          <a:xfrm rot="-5400000">
            <a:off x="4350295" y="3378656"/>
            <a:ext cx="1457066" cy="338554"/>
          </a:xfrm>
          <a:prstGeom prst="rect">
            <a:avLst/>
          </a:prstGeom>
          <a:solidFill>
            <a:schemeClr val="bg1"/>
          </a:solidFill>
        </p:spPr>
        <p:txBody>
          <a:bodyPr wrap="none" rtlCol="0">
            <a:spAutoFit/>
          </a:bodyPr>
          <a:lstStyle/>
          <a:p>
            <a:r>
              <a:rPr lang="en-US" dirty="0" smtClean="0">
                <a:solidFill>
                  <a:srgbClr val="FF0000"/>
                </a:solidFill>
              </a:rPr>
              <a:t>parameter </a:t>
            </a:r>
            <a:r>
              <a:rPr lang="el-GR" dirty="0" smtClean="0">
                <a:solidFill>
                  <a:srgbClr val="FF0000"/>
                </a:solidFill>
              </a:rPr>
              <a:t>θ</a:t>
            </a:r>
            <a:endParaRPr lang="en-US" dirty="0">
              <a:solidFill>
                <a:srgbClr val="FF0000"/>
              </a:solidFill>
            </a:endParaRPr>
          </a:p>
        </p:txBody>
      </p:sp>
      <p:sp>
        <p:nvSpPr>
          <p:cNvPr id="17" name="Rectangle 16"/>
          <p:cNvSpPr/>
          <p:nvPr/>
        </p:nvSpPr>
        <p:spPr bwMode="auto">
          <a:xfrm>
            <a:off x="5559228" y="3031816"/>
            <a:ext cx="2128206" cy="22253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18" name="Rectangle 17"/>
          <p:cNvSpPr/>
          <p:nvPr/>
        </p:nvSpPr>
        <p:spPr bwMode="auto">
          <a:xfrm>
            <a:off x="6872288" y="2962275"/>
            <a:ext cx="5334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19" name="Rectangle 18"/>
          <p:cNvSpPr/>
          <p:nvPr/>
        </p:nvSpPr>
        <p:spPr bwMode="auto">
          <a:xfrm>
            <a:off x="5843588" y="5233988"/>
            <a:ext cx="5334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0" name="Rectangle 19"/>
          <p:cNvSpPr/>
          <p:nvPr/>
        </p:nvSpPr>
        <p:spPr bwMode="auto">
          <a:xfrm>
            <a:off x="5510003" y="2959662"/>
            <a:ext cx="357398" cy="2333878"/>
          </a:xfrm>
          <a:prstGeom prst="rect">
            <a:avLst/>
          </a:prstGeom>
          <a:blipFill dpi="0" rotWithShape="1">
            <a:blip r:embed="rId6" cstate="print"/>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2" name="Rectangle 21"/>
          <p:cNvSpPr/>
          <p:nvPr/>
        </p:nvSpPr>
        <p:spPr bwMode="auto">
          <a:xfrm>
            <a:off x="5852160" y="2956560"/>
            <a:ext cx="357398" cy="2333878"/>
          </a:xfrm>
          <a:prstGeom prst="rect">
            <a:avLst/>
          </a:prstGeom>
          <a:blipFill dpi="0" rotWithShape="1">
            <a:blip r:embed="rId6" cstate="print"/>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25000" dirty="0" smtClean="0">
              <a:ln>
                <a:noFill/>
              </a:ln>
              <a:solidFill>
                <a:schemeClr val="accent2"/>
              </a:solidFill>
              <a:effectLst/>
              <a:latin typeface="Verdana" pitchFamily="34" charset="0"/>
            </a:endParaRPr>
          </a:p>
        </p:txBody>
      </p:sp>
      <p:pic>
        <p:nvPicPr>
          <p:cNvPr id="1490949" name="Picture 5" descr="C:\Documents and Settings\verkerke\desktop\c.gif"/>
          <p:cNvPicPr>
            <a:picLocks noChangeAspect="1" noChangeArrowheads="1"/>
          </p:cNvPicPr>
          <p:nvPr/>
        </p:nvPicPr>
        <p:blipFill>
          <a:blip r:embed="rId7" cstate="print">
            <a:clrChange>
              <a:clrFrom>
                <a:srgbClr val="FFFFFF"/>
              </a:clrFrom>
              <a:clrTo>
                <a:srgbClr val="FFFFFF">
                  <a:alpha val="0"/>
                </a:srgbClr>
              </a:clrTo>
            </a:clrChange>
            <a:lum bright="-40000"/>
          </a:blip>
          <a:srcRect l="12416" t="23426" r="12416" b="10307"/>
          <a:stretch>
            <a:fillRect/>
          </a:stretch>
        </p:blipFill>
        <p:spPr bwMode="auto">
          <a:xfrm rot="5400000">
            <a:off x="5269879" y="3162023"/>
            <a:ext cx="2387152" cy="1954110"/>
          </a:xfrm>
          <a:prstGeom prst="rect">
            <a:avLst/>
          </a:prstGeom>
          <a:noFill/>
        </p:spPr>
      </p:pic>
      <p:cxnSp>
        <p:nvCxnSpPr>
          <p:cNvPr id="26" name="Straight Connector 25"/>
          <p:cNvCxnSpPr/>
          <p:nvPr/>
        </p:nvCxnSpPr>
        <p:spPr bwMode="auto">
          <a:xfrm rot="16200000" flipH="1">
            <a:off x="2071401" y="4173438"/>
            <a:ext cx="2412233" cy="8958"/>
          </a:xfrm>
          <a:prstGeom prst="line">
            <a:avLst/>
          </a:prstGeom>
          <a:solidFill>
            <a:schemeClr val="accent1"/>
          </a:solidFill>
          <a:ln w="28575" cap="flat" cmpd="sng" algn="ctr">
            <a:solidFill>
              <a:srgbClr val="339933"/>
            </a:solidFill>
            <a:prstDash val="solid"/>
            <a:round/>
            <a:headEnd type="none" w="med" len="med"/>
            <a:tailEnd type="none" w="med" len="med"/>
          </a:ln>
          <a:effectLst/>
        </p:spPr>
      </p:cxnSp>
      <p:sp>
        <p:nvSpPr>
          <p:cNvPr id="27" name="TextBox 26"/>
          <p:cNvSpPr txBox="1"/>
          <p:nvPr/>
        </p:nvSpPr>
        <p:spPr>
          <a:xfrm>
            <a:off x="4724400" y="6138446"/>
            <a:ext cx="3352800" cy="584775"/>
          </a:xfrm>
          <a:prstGeom prst="rect">
            <a:avLst/>
          </a:prstGeom>
          <a:noFill/>
        </p:spPr>
        <p:txBody>
          <a:bodyPr wrap="square" rtlCol="0">
            <a:spAutoFit/>
          </a:bodyPr>
          <a:lstStyle/>
          <a:p>
            <a:r>
              <a:rPr lang="en-US" b="1" dirty="0" smtClean="0">
                <a:solidFill>
                  <a:srgbClr val="FCA304"/>
                </a:solidFill>
              </a:rPr>
              <a:t>Measurement = LR(</a:t>
            </a:r>
            <a:r>
              <a:rPr lang="en-US" b="1" dirty="0" err="1" smtClean="0">
                <a:solidFill>
                  <a:srgbClr val="FCA304"/>
                </a:solidFill>
              </a:rPr>
              <a:t>x</a:t>
            </a:r>
            <a:r>
              <a:rPr lang="en-US" b="1" baseline="-25000" dirty="0" err="1" smtClean="0">
                <a:solidFill>
                  <a:srgbClr val="FCA304"/>
                </a:solidFill>
              </a:rPr>
              <a:t>obs</a:t>
            </a:r>
            <a:r>
              <a:rPr lang="en-US" b="1" dirty="0" smtClean="0">
                <a:solidFill>
                  <a:srgbClr val="FCA304"/>
                </a:solidFill>
              </a:rPr>
              <a:t>,</a:t>
            </a:r>
            <a:r>
              <a:rPr lang="el-GR" b="1" dirty="0" smtClean="0">
                <a:solidFill>
                  <a:srgbClr val="FCA304"/>
                </a:solidFill>
                <a:latin typeface="Verdana"/>
              </a:rPr>
              <a:t>θ</a:t>
            </a:r>
            <a:r>
              <a:rPr lang="en-US" b="1" dirty="0" smtClean="0">
                <a:solidFill>
                  <a:srgbClr val="FCA304"/>
                </a:solidFill>
              </a:rPr>
              <a:t>) </a:t>
            </a:r>
            <a:br>
              <a:rPr lang="en-US" b="1" dirty="0" smtClean="0">
                <a:solidFill>
                  <a:srgbClr val="FCA304"/>
                </a:solidFill>
              </a:rPr>
            </a:br>
            <a:r>
              <a:rPr lang="en-US" b="1" dirty="0" smtClean="0">
                <a:solidFill>
                  <a:srgbClr val="FCA304"/>
                </a:solidFill>
              </a:rPr>
              <a:t>is now a function of </a:t>
            </a:r>
            <a:r>
              <a:rPr lang="el-GR" b="1" dirty="0" smtClean="0">
                <a:solidFill>
                  <a:srgbClr val="FCA304"/>
                </a:solidFill>
                <a:latin typeface="Verdana"/>
              </a:rPr>
              <a:t>θ</a:t>
            </a:r>
            <a:endParaRPr lang="en-US" b="1" dirty="0">
              <a:solidFill>
                <a:srgbClr val="FCA304"/>
              </a:solidFill>
            </a:endParaRPr>
          </a:p>
        </p:txBody>
      </p:sp>
      <p:cxnSp>
        <p:nvCxnSpPr>
          <p:cNvPr id="28" name="Straight Arrow Connector 27"/>
          <p:cNvCxnSpPr/>
          <p:nvPr/>
        </p:nvCxnSpPr>
        <p:spPr bwMode="auto">
          <a:xfrm rot="5400000" flipH="1" flipV="1">
            <a:off x="4724400" y="5029200"/>
            <a:ext cx="1524000" cy="762000"/>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24" name="Straight Connector 23"/>
          <p:cNvCxnSpPr/>
          <p:nvPr/>
        </p:nvCxnSpPr>
        <p:spPr bwMode="auto">
          <a:xfrm rot="10800000">
            <a:off x="2133600" y="4191000"/>
            <a:ext cx="1143000" cy="0"/>
          </a:xfrm>
          <a:prstGeom prst="line">
            <a:avLst/>
          </a:prstGeom>
          <a:solidFill>
            <a:schemeClr val="accent1"/>
          </a:solidFill>
          <a:ln w="38100" cap="flat" cmpd="sng" algn="ctr">
            <a:solidFill>
              <a:srgbClr val="339933"/>
            </a:solidFill>
            <a:prstDash val="sysDot"/>
            <a:round/>
            <a:headEnd type="none" w="med" len="med"/>
            <a:tailEnd type="none" w="med" len="med"/>
          </a:ln>
          <a:effectLst/>
        </p:spPr>
      </p:cxnSp>
      <p:cxnSp>
        <p:nvCxnSpPr>
          <p:cNvPr id="25" name="Straight Connector 24"/>
          <p:cNvCxnSpPr/>
          <p:nvPr/>
        </p:nvCxnSpPr>
        <p:spPr bwMode="auto">
          <a:xfrm rot="10800000">
            <a:off x="2133601" y="4876800"/>
            <a:ext cx="1143000" cy="0"/>
          </a:xfrm>
          <a:prstGeom prst="line">
            <a:avLst/>
          </a:prstGeom>
          <a:solidFill>
            <a:schemeClr val="accent1"/>
          </a:solidFill>
          <a:ln w="38100" cap="flat" cmpd="sng" algn="ctr">
            <a:solidFill>
              <a:srgbClr val="339933"/>
            </a:solidFill>
            <a:prstDash val="sysDot"/>
            <a:round/>
            <a:headEnd type="none" w="med" len="med"/>
            <a:tailEnd type="none" w="med" len="med"/>
          </a:ln>
          <a:effectLst/>
        </p:spPr>
      </p:cxnSp>
      <p:cxnSp>
        <p:nvCxnSpPr>
          <p:cNvPr id="29" name="Straight Connector 28"/>
          <p:cNvCxnSpPr/>
          <p:nvPr/>
        </p:nvCxnSpPr>
        <p:spPr bwMode="auto">
          <a:xfrm rot="10800000" flipV="1">
            <a:off x="5486400" y="4876798"/>
            <a:ext cx="762000" cy="1"/>
          </a:xfrm>
          <a:prstGeom prst="line">
            <a:avLst/>
          </a:prstGeom>
          <a:solidFill>
            <a:schemeClr val="accent1"/>
          </a:solidFill>
          <a:ln w="38100" cap="flat" cmpd="sng" algn="ctr">
            <a:solidFill>
              <a:srgbClr val="339933"/>
            </a:solidFill>
            <a:prstDash val="sysDot"/>
            <a:round/>
            <a:headEnd type="none" w="med" len="med"/>
            <a:tailEnd type="none" w="med" len="med"/>
          </a:ln>
          <a:effectLst/>
        </p:spPr>
      </p:cxnSp>
      <p:cxnSp>
        <p:nvCxnSpPr>
          <p:cNvPr id="31" name="Straight Connector 30"/>
          <p:cNvCxnSpPr/>
          <p:nvPr/>
        </p:nvCxnSpPr>
        <p:spPr bwMode="auto">
          <a:xfrm rot="10800000" flipV="1">
            <a:off x="5486400" y="3429001"/>
            <a:ext cx="762000" cy="1"/>
          </a:xfrm>
          <a:prstGeom prst="line">
            <a:avLst/>
          </a:prstGeom>
          <a:solidFill>
            <a:schemeClr val="accent1"/>
          </a:solidFill>
          <a:ln w="38100" cap="flat" cmpd="sng" algn="ctr">
            <a:solidFill>
              <a:srgbClr val="339933"/>
            </a:solidFill>
            <a:prstDash val="sysDot"/>
            <a:round/>
            <a:headEnd type="none" w="med" len="med"/>
            <a:tailEnd type="none" w="med" len="med"/>
          </a:ln>
          <a:effectLst/>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Confidence belts with Likelihood Ratio ordering rule</a:t>
            </a:r>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
        <p:nvSpPr>
          <p:cNvPr id="5" name="Content Placeholder 4"/>
          <p:cNvSpPr>
            <a:spLocks noGrp="1"/>
          </p:cNvSpPr>
          <p:nvPr>
            <p:ph idx="1"/>
          </p:nvPr>
        </p:nvSpPr>
        <p:spPr>
          <a:xfrm>
            <a:off x="685800" y="990600"/>
            <a:ext cx="4572000" cy="5257800"/>
          </a:xfrm>
        </p:spPr>
        <p:txBody>
          <a:bodyPr>
            <a:normAutofit fontScale="85000" lnSpcReduction="10000"/>
          </a:bodyPr>
          <a:lstStyle/>
          <a:p>
            <a:r>
              <a:rPr lang="en-US" dirty="0" smtClean="0"/>
              <a:t>Note that a confidence interval with a </a:t>
            </a:r>
            <a:r>
              <a:rPr lang="en-US" dirty="0" smtClean="0">
                <a:solidFill>
                  <a:srgbClr val="FF0000"/>
                </a:solidFill>
              </a:rPr>
              <a:t>Likelihood Ratio ordering rule </a:t>
            </a:r>
            <a:r>
              <a:rPr lang="en-US" dirty="0" smtClean="0"/>
              <a:t>(i.e. acceptance interval is defined by a range in the LR) is exactly the </a:t>
            </a:r>
            <a:r>
              <a:rPr lang="en-US" dirty="0" smtClean="0">
                <a:solidFill>
                  <a:srgbClr val="FF0000"/>
                </a:solidFill>
              </a:rPr>
              <a:t>Feldman-Cousins</a:t>
            </a:r>
            <a:r>
              <a:rPr lang="en-US" dirty="0" smtClean="0"/>
              <a:t> interval</a:t>
            </a:r>
            <a:br>
              <a:rPr lang="en-US" dirty="0" smtClean="0"/>
            </a:br>
            <a:r>
              <a:rPr lang="en-US" dirty="0" smtClean="0"/>
              <a:t/>
            </a:r>
            <a:br>
              <a:rPr lang="en-US" dirty="0" smtClean="0"/>
            </a:br>
            <a:endParaRPr lang="en-US" dirty="0" smtClean="0"/>
          </a:p>
          <a:p>
            <a:endParaRPr lang="en-US" dirty="0" smtClean="0"/>
          </a:p>
          <a:p>
            <a:pPr>
              <a:buNone/>
            </a:pPr>
            <a:endParaRPr lang="en-US" dirty="0" smtClean="0"/>
          </a:p>
          <a:p>
            <a:pPr>
              <a:buNone/>
            </a:pPr>
            <a:endParaRPr lang="en-US" dirty="0" smtClean="0"/>
          </a:p>
          <a:p>
            <a:r>
              <a:rPr lang="en-US" dirty="0" smtClean="0"/>
              <a:t>One of the important features of FC that it provides a </a:t>
            </a:r>
            <a:r>
              <a:rPr lang="en-US" i="1" dirty="0" smtClean="0">
                <a:solidFill>
                  <a:schemeClr val="accent2"/>
                </a:solidFill>
              </a:rPr>
              <a:t>unified method</a:t>
            </a:r>
            <a:r>
              <a:rPr lang="en-US" dirty="0" smtClean="0"/>
              <a:t> for upper limits and </a:t>
            </a:r>
            <a:r>
              <a:rPr lang="en-US" dirty="0" smtClean="0">
                <a:sym typeface="Symbol"/>
              </a:rPr>
              <a:t>central confidence intervals with good coverage</a:t>
            </a:r>
          </a:p>
          <a:p>
            <a:pPr lvl="1"/>
            <a:r>
              <a:rPr lang="en-US" dirty="0" smtClean="0">
                <a:sym typeface="Symbol"/>
              </a:rPr>
              <a:t>Upper limit at low x, </a:t>
            </a:r>
            <a:br>
              <a:rPr lang="en-US" dirty="0" smtClean="0">
                <a:sym typeface="Symbol"/>
              </a:rPr>
            </a:br>
            <a:r>
              <a:rPr lang="en-US" dirty="0" smtClean="0">
                <a:sym typeface="Symbol"/>
              </a:rPr>
              <a:t>central interval at higher</a:t>
            </a:r>
          </a:p>
          <a:p>
            <a:pPr lvl="1"/>
            <a:r>
              <a:rPr lang="en-US" dirty="0" smtClean="0">
                <a:sym typeface="Symbol"/>
              </a:rPr>
              <a:t>When choosing ‘ad hoc’ criteria to switch, good chance that your procedure doesn’t have good coverage</a:t>
            </a:r>
          </a:p>
        </p:txBody>
      </p:sp>
      <p:pic>
        <p:nvPicPr>
          <p:cNvPr id="7" name="Picture 3"/>
          <p:cNvPicPr>
            <a:picLocks noChangeAspect="1" noChangeArrowheads="1"/>
          </p:cNvPicPr>
          <p:nvPr/>
        </p:nvPicPr>
        <p:blipFill>
          <a:blip r:embed="rId2" cstate="print"/>
          <a:srcRect/>
          <a:stretch>
            <a:fillRect/>
          </a:stretch>
        </p:blipFill>
        <p:spPr bwMode="auto">
          <a:xfrm>
            <a:off x="1143000" y="2590800"/>
            <a:ext cx="3810000" cy="1012031"/>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56101" t="8209"/>
          <a:stretch>
            <a:fillRect/>
          </a:stretch>
        </p:blipFill>
        <p:spPr bwMode="auto">
          <a:xfrm>
            <a:off x="5334000" y="914400"/>
            <a:ext cx="3657600" cy="558169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Confidence belts with Likelihood Ratio ordering rule</a:t>
            </a:r>
            <a:endParaRPr lang="en-US" sz="2000" dirty="0"/>
          </a:p>
        </p:txBody>
      </p:sp>
      <p:sp>
        <p:nvSpPr>
          <p:cNvPr id="3" name="Content Placeholder 2"/>
          <p:cNvSpPr>
            <a:spLocks noGrp="1"/>
          </p:cNvSpPr>
          <p:nvPr>
            <p:ph idx="1"/>
          </p:nvPr>
        </p:nvSpPr>
        <p:spPr/>
        <p:txBody>
          <a:bodyPr/>
          <a:lstStyle/>
          <a:p>
            <a:r>
              <a:rPr lang="en-US" dirty="0" smtClean="0"/>
              <a:t>How can we determine the shape of the confidence belt in (LR,</a:t>
            </a:r>
            <a:r>
              <a:rPr lang="el-GR" dirty="0" smtClean="0"/>
              <a:t>μ</a:t>
            </a:r>
            <a:r>
              <a:rPr lang="en-US" dirty="0" smtClean="0"/>
              <a:t>) for random problem</a:t>
            </a:r>
          </a:p>
          <a:p>
            <a:pPr lvl="1"/>
            <a:r>
              <a:rPr lang="en-US" dirty="0" smtClean="0"/>
              <a:t>In the case of the Poisson(</a:t>
            </a:r>
            <a:r>
              <a:rPr lang="en-US" dirty="0" err="1" smtClean="0"/>
              <a:t>x|s+b</a:t>
            </a:r>
            <a:r>
              <a:rPr lang="en-US" dirty="0" smtClean="0"/>
              <a:t>) confidence belt in (</a:t>
            </a:r>
            <a:r>
              <a:rPr lang="en-US" dirty="0" err="1" smtClean="0"/>
              <a:t>x,s</a:t>
            </a:r>
            <a:r>
              <a:rPr lang="en-US" dirty="0" smtClean="0"/>
              <a:t>) we could construct the belt directly from the p.d.f.</a:t>
            </a:r>
          </a:p>
          <a:p>
            <a:pPr lvl="1"/>
            <a:r>
              <a:rPr lang="en-US" dirty="0" smtClean="0"/>
              <a:t>In rare cases you can do the same for a belt in (LR,s)</a:t>
            </a:r>
          </a:p>
          <a:p>
            <a:pPr marL="457200" indent="-457200">
              <a:buFont typeface="+mj-lt"/>
              <a:buAutoNum type="arabicPeriod"/>
            </a:pPr>
            <a:r>
              <a:rPr lang="en-US" dirty="0" smtClean="0"/>
              <a:t>Calculation with toy-MC sampling</a:t>
            </a:r>
          </a:p>
          <a:p>
            <a:pPr lvl="1"/>
            <a:r>
              <a:rPr lang="en-US" dirty="0" smtClean="0"/>
              <a:t>For each </a:t>
            </a:r>
            <a:r>
              <a:rPr lang="el-GR" dirty="0" smtClean="0"/>
              <a:t>μ</a:t>
            </a:r>
            <a:r>
              <a:rPr lang="en-US" dirty="0" smtClean="0"/>
              <a:t> generate N samples of ‘toy’ data generated from the model F(x|</a:t>
            </a:r>
            <a:r>
              <a:rPr lang="el-GR" dirty="0" smtClean="0"/>
              <a:t>μ</a:t>
            </a:r>
            <a:r>
              <a:rPr lang="en-US" dirty="0" smtClean="0"/>
              <a:t>). Calculate LR for each toy and construct distribution</a:t>
            </a:r>
          </a:p>
        </p:txBody>
      </p:sp>
      <p:pic>
        <p:nvPicPr>
          <p:cNvPr id="1494018" name="Picture 2" descr="C:\Documents and Settings\verkerke\desktop\c1.gif"/>
          <p:cNvPicPr>
            <a:picLocks noChangeAspect="1" noChangeArrowheads="1"/>
          </p:cNvPicPr>
          <p:nvPr/>
        </p:nvPicPr>
        <p:blipFill>
          <a:blip r:embed="rId2" cstate="print"/>
          <a:srcRect/>
          <a:stretch>
            <a:fillRect/>
          </a:stretch>
        </p:blipFill>
        <p:spPr bwMode="auto">
          <a:xfrm>
            <a:off x="1220441" y="3810000"/>
            <a:ext cx="2818159" cy="2738437"/>
          </a:xfrm>
          <a:prstGeom prst="rect">
            <a:avLst/>
          </a:prstGeom>
          <a:noFill/>
        </p:spPr>
      </p:pic>
      <p:pic>
        <p:nvPicPr>
          <p:cNvPr id="1494019" name="Picture 3" descr="C:\Documents and Settings\verkerke\desktop\c1.gif"/>
          <p:cNvPicPr>
            <a:picLocks noChangeAspect="1" noChangeArrowheads="1"/>
          </p:cNvPicPr>
          <p:nvPr/>
        </p:nvPicPr>
        <p:blipFill>
          <a:blip r:embed="rId3" cstate="print"/>
          <a:srcRect/>
          <a:stretch>
            <a:fillRect/>
          </a:stretch>
        </p:blipFill>
        <p:spPr bwMode="auto">
          <a:xfrm>
            <a:off x="5410200" y="3824983"/>
            <a:ext cx="3000375" cy="2652017"/>
          </a:xfrm>
          <a:prstGeom prst="rect">
            <a:avLst/>
          </a:prstGeom>
          <a:noFill/>
        </p:spPr>
      </p:pic>
      <p:pic>
        <p:nvPicPr>
          <p:cNvPr id="1494020" name="Picture 4" descr="C:\Documents and Settings\verkerke\desktop\c.gif"/>
          <p:cNvPicPr>
            <a:picLocks noChangeAspect="1" noChangeArrowheads="1"/>
          </p:cNvPicPr>
          <p:nvPr/>
        </p:nvPicPr>
        <p:blipFill>
          <a:blip r:embed="rId4" cstate="print"/>
          <a:srcRect/>
          <a:stretch>
            <a:fillRect/>
          </a:stretch>
        </p:blipFill>
        <p:spPr bwMode="auto">
          <a:xfrm>
            <a:off x="4114800" y="3897528"/>
            <a:ext cx="1295400" cy="2503272"/>
          </a:xfrm>
          <a:prstGeom prst="rect">
            <a:avLst/>
          </a:prstGeom>
          <a:noFill/>
        </p:spPr>
      </p:pic>
      <p:sp>
        <p:nvSpPr>
          <p:cNvPr id="39" name="Rectangle 28"/>
          <p:cNvSpPr>
            <a:spLocks noChangeArrowheads="1"/>
          </p:cNvSpPr>
          <p:nvPr/>
        </p:nvSpPr>
        <p:spPr bwMode="auto">
          <a:xfrm>
            <a:off x="1509108" y="4654887"/>
            <a:ext cx="2245596" cy="111322"/>
          </a:xfrm>
          <a:prstGeom prst="rect">
            <a:avLst/>
          </a:prstGeom>
          <a:solidFill>
            <a:srgbClr val="FF3300">
              <a:alpha val="50000"/>
            </a:srgbClr>
          </a:solidFill>
          <a:ln w="9525">
            <a:noFill/>
            <a:miter lim="800000"/>
            <a:headEnd/>
            <a:tailEnd/>
          </a:ln>
          <a:effectLst/>
        </p:spPr>
        <p:txBody>
          <a:bodyPr wrap="none" anchor="ctr"/>
          <a:lstStyle/>
          <a:p>
            <a:endParaRPr lang="en-US"/>
          </a:p>
        </p:txBody>
      </p:sp>
      <p:sp>
        <p:nvSpPr>
          <p:cNvPr id="40" name="Line 29"/>
          <p:cNvSpPr>
            <a:spLocks noChangeShapeType="1"/>
          </p:cNvSpPr>
          <p:nvPr/>
        </p:nvSpPr>
        <p:spPr bwMode="auto">
          <a:xfrm flipV="1">
            <a:off x="1524000" y="4046018"/>
            <a:ext cx="2740504" cy="602183"/>
          </a:xfrm>
          <a:prstGeom prst="line">
            <a:avLst/>
          </a:prstGeom>
          <a:noFill/>
          <a:ln w="9525">
            <a:solidFill>
              <a:srgbClr val="FF3300"/>
            </a:solidFill>
            <a:prstDash val="sysDot"/>
            <a:round/>
            <a:headEnd/>
            <a:tailEnd/>
          </a:ln>
          <a:effectLst/>
        </p:spPr>
        <p:txBody>
          <a:bodyPr/>
          <a:lstStyle/>
          <a:p>
            <a:endParaRPr lang="en-US"/>
          </a:p>
        </p:txBody>
      </p:sp>
      <p:sp>
        <p:nvSpPr>
          <p:cNvPr id="41" name="Line 30"/>
          <p:cNvSpPr>
            <a:spLocks noChangeShapeType="1"/>
          </p:cNvSpPr>
          <p:nvPr/>
        </p:nvSpPr>
        <p:spPr bwMode="auto">
          <a:xfrm flipV="1">
            <a:off x="3738548" y="4046018"/>
            <a:ext cx="1529367" cy="589313"/>
          </a:xfrm>
          <a:prstGeom prst="line">
            <a:avLst/>
          </a:prstGeom>
          <a:noFill/>
          <a:ln w="9525">
            <a:solidFill>
              <a:srgbClr val="FF3300"/>
            </a:solidFill>
            <a:prstDash val="sysDot"/>
            <a:round/>
            <a:headEnd/>
            <a:tailEnd/>
          </a:ln>
          <a:effectLst/>
        </p:spPr>
        <p:txBody>
          <a:bodyPr/>
          <a:lstStyle/>
          <a:p>
            <a:endParaRPr lang="en-US"/>
          </a:p>
        </p:txBody>
      </p:sp>
      <p:cxnSp>
        <p:nvCxnSpPr>
          <p:cNvPr id="43" name="Straight Connector 42"/>
          <p:cNvCxnSpPr/>
          <p:nvPr/>
        </p:nvCxnSpPr>
        <p:spPr bwMode="auto">
          <a:xfrm>
            <a:off x="4243388" y="5419727"/>
            <a:ext cx="1014413" cy="0"/>
          </a:xfrm>
          <a:prstGeom prst="line">
            <a:avLst/>
          </a:prstGeom>
          <a:solidFill>
            <a:schemeClr val="accent1"/>
          </a:solidFill>
          <a:ln w="9525" cap="flat" cmpd="sng" algn="ctr">
            <a:solidFill>
              <a:srgbClr val="FF3300"/>
            </a:solidFill>
            <a:prstDash val="solid"/>
            <a:round/>
            <a:headEnd type="none" w="med" len="med"/>
            <a:tailEnd type="none" w="med" len="med"/>
          </a:ln>
          <a:effectLst/>
        </p:spPr>
      </p:cxnSp>
      <p:cxnSp>
        <p:nvCxnSpPr>
          <p:cNvPr id="48" name="Straight Connector 47"/>
          <p:cNvCxnSpPr/>
          <p:nvPr/>
        </p:nvCxnSpPr>
        <p:spPr bwMode="auto">
          <a:xfrm rot="5400000" flipH="1" flipV="1">
            <a:off x="3448051" y="5133974"/>
            <a:ext cx="2219326" cy="9528"/>
          </a:xfrm>
          <a:prstGeom prst="line">
            <a:avLst/>
          </a:prstGeom>
          <a:solidFill>
            <a:schemeClr val="accent1"/>
          </a:solidFill>
          <a:ln w="9525" cap="flat" cmpd="sng" algn="ctr">
            <a:solidFill>
              <a:srgbClr val="FF3300"/>
            </a:solidFill>
            <a:prstDash val="solid"/>
            <a:round/>
            <a:headEnd type="none" w="med" len="med"/>
            <a:tailEnd type="none" w="med" len="med"/>
          </a:ln>
          <a:effectLst/>
        </p:spPr>
      </p:cxnSp>
      <p:sp>
        <p:nvSpPr>
          <p:cNvPr id="49" name="Rectangle 28"/>
          <p:cNvSpPr>
            <a:spLocks noChangeArrowheads="1"/>
          </p:cNvSpPr>
          <p:nvPr/>
        </p:nvSpPr>
        <p:spPr bwMode="auto">
          <a:xfrm flipV="1">
            <a:off x="5715000" y="4678679"/>
            <a:ext cx="747713" cy="45719"/>
          </a:xfrm>
          <a:prstGeom prst="rect">
            <a:avLst/>
          </a:prstGeom>
          <a:solidFill>
            <a:srgbClr val="FF3300">
              <a:alpha val="50000"/>
            </a:srgbClr>
          </a:solidFill>
          <a:ln w="9525">
            <a:noFill/>
            <a:miter lim="800000"/>
            <a:headEnd/>
            <a:tailEnd/>
          </a:ln>
          <a:effectLst/>
        </p:spPr>
        <p:txBody>
          <a:bodyPr wrap="none" anchor="ctr"/>
          <a:lstStyle/>
          <a:p>
            <a:endParaRPr lang="en-US"/>
          </a:p>
        </p:txBody>
      </p:sp>
      <p:sp>
        <p:nvSpPr>
          <p:cNvPr id="52" name="Line 29"/>
          <p:cNvSpPr>
            <a:spLocks noChangeShapeType="1"/>
          </p:cNvSpPr>
          <p:nvPr/>
        </p:nvSpPr>
        <p:spPr bwMode="auto">
          <a:xfrm flipV="1">
            <a:off x="4557713" y="4710112"/>
            <a:ext cx="1919287" cy="709613"/>
          </a:xfrm>
          <a:prstGeom prst="line">
            <a:avLst/>
          </a:prstGeom>
          <a:noFill/>
          <a:ln w="9525">
            <a:solidFill>
              <a:srgbClr val="FF3300"/>
            </a:solidFill>
            <a:prstDash val="sys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Confidence belts with Likelihood Ratio ordering rule</a:t>
            </a:r>
            <a:endParaRPr lang="en-US" sz="2000" dirty="0"/>
          </a:p>
        </p:txBody>
      </p:sp>
      <p:sp>
        <p:nvSpPr>
          <p:cNvPr id="3" name="Content Placeholder 2"/>
          <p:cNvSpPr>
            <a:spLocks noGrp="1"/>
          </p:cNvSpPr>
          <p:nvPr>
            <p:ph idx="1"/>
          </p:nvPr>
        </p:nvSpPr>
        <p:spPr/>
        <p:txBody>
          <a:bodyPr/>
          <a:lstStyle/>
          <a:p>
            <a:r>
              <a:rPr lang="en-US" dirty="0" smtClean="0"/>
              <a:t>Use asymptotic distribution of LR</a:t>
            </a:r>
          </a:p>
          <a:p>
            <a:pPr lvl="1"/>
            <a:r>
              <a:rPr lang="en-US" dirty="0" err="1" smtClean="0"/>
              <a:t>Wilks</a:t>
            </a:r>
            <a:r>
              <a:rPr lang="en-US" dirty="0" smtClean="0"/>
              <a:t> theorem </a:t>
            </a:r>
            <a:r>
              <a:rPr lang="en-US" dirty="0" smtClean="0">
                <a:sym typeface="Wingdings" pitchFamily="2" charset="2"/>
              </a:rPr>
              <a:t> Asymptotic distribution of –log(LR) is chi-squared distribution </a:t>
            </a:r>
            <a:r>
              <a:rPr lang="en-US" dirty="0" smtClean="0">
                <a:sym typeface="Symbol"/>
              </a:rPr>
              <a:t></a:t>
            </a:r>
            <a:r>
              <a:rPr lang="en-US" baseline="30000" dirty="0" smtClean="0">
                <a:sym typeface="Symbol"/>
              </a:rPr>
              <a:t>2</a:t>
            </a:r>
            <a:r>
              <a:rPr lang="en-US" dirty="0" smtClean="0">
                <a:sym typeface="Symbol"/>
              </a:rPr>
              <a:t>(2</a:t>
            </a:r>
            <a:r>
              <a:rPr lang="en-US" i="1" dirty="0" smtClean="0">
                <a:sym typeface="Symbol"/>
              </a:rPr>
              <a:t>LLR</a:t>
            </a:r>
            <a:r>
              <a:rPr lang="en-US" dirty="0" smtClean="0">
                <a:sym typeface="Symbol"/>
              </a:rPr>
              <a:t>,</a:t>
            </a:r>
            <a:r>
              <a:rPr lang="en-US" i="1" dirty="0" smtClean="0">
                <a:sym typeface="Symbol"/>
              </a:rPr>
              <a:t>n</a:t>
            </a:r>
            <a:r>
              <a:rPr lang="en-US" dirty="0" smtClean="0">
                <a:sym typeface="Symbol"/>
              </a:rPr>
              <a:t>), with </a:t>
            </a:r>
            <a:r>
              <a:rPr lang="en-US" i="1" dirty="0" smtClean="0">
                <a:sym typeface="Symbol"/>
              </a:rPr>
              <a:t>n</a:t>
            </a:r>
            <a:r>
              <a:rPr lang="en-US" dirty="0" smtClean="0">
                <a:sym typeface="Symbol"/>
              </a:rPr>
              <a:t> the number of parameters of interest (n=1 in example shown)</a:t>
            </a:r>
          </a:p>
          <a:p>
            <a:pPr lvl="1"/>
            <a:r>
              <a:rPr lang="en-US" dirty="0" smtClean="0">
                <a:sym typeface="Symbol"/>
              </a:rPr>
              <a:t>Does </a:t>
            </a:r>
            <a:r>
              <a:rPr lang="en-US" b="1" i="1" dirty="0" smtClean="0">
                <a:sym typeface="Symbol"/>
              </a:rPr>
              <a:t>not</a:t>
            </a:r>
            <a:r>
              <a:rPr lang="en-US" dirty="0" smtClean="0">
                <a:sym typeface="Symbol"/>
              </a:rPr>
              <a:t> assume p.d.f.s are Gaussian</a:t>
            </a:r>
          </a:p>
          <a:p>
            <a:pPr lvl="1"/>
            <a:r>
              <a:rPr lang="en-US" dirty="0" smtClean="0">
                <a:sym typeface="Symbol"/>
              </a:rPr>
              <a:t>Example: </a:t>
            </a:r>
            <a:br>
              <a:rPr lang="en-US" dirty="0" smtClean="0">
                <a:sym typeface="Symbol"/>
              </a:rPr>
            </a:br>
            <a:r>
              <a:rPr lang="en-US" dirty="0" smtClean="0">
                <a:sym typeface="Symbol"/>
              </a:rPr>
              <a:t>LLR distribution from 100 event, </a:t>
            </a:r>
            <a:br>
              <a:rPr lang="en-US" dirty="0" smtClean="0">
                <a:sym typeface="Symbol"/>
              </a:rPr>
            </a:br>
            <a:r>
              <a:rPr lang="en-US" dirty="0" smtClean="0">
                <a:sym typeface="Symbol"/>
              </a:rPr>
              <a:t>20-bin measurement with Gaussian model </a:t>
            </a:r>
            <a:br>
              <a:rPr lang="en-US" dirty="0" smtClean="0">
                <a:sym typeface="Symbol"/>
              </a:rPr>
            </a:br>
            <a:r>
              <a:rPr lang="en-US" dirty="0" smtClean="0">
                <a:sym typeface="Symbol"/>
              </a:rPr>
              <a:t>from toy MC (histogram) </a:t>
            </a:r>
            <a:r>
              <a:rPr lang="en-US" dirty="0" err="1" smtClean="0">
                <a:sym typeface="Symbol"/>
              </a:rPr>
              <a:t>vs</a:t>
            </a:r>
            <a:r>
              <a:rPr lang="en-US" dirty="0" smtClean="0">
                <a:sym typeface="Symbol"/>
              </a:rPr>
              <a:t> asymptotic p.d.f</a:t>
            </a:r>
            <a:br>
              <a:rPr lang="en-US" dirty="0" smtClean="0">
                <a:sym typeface="Symbol"/>
              </a:rPr>
            </a:br>
            <a:r>
              <a:rPr lang="en-US" dirty="0" smtClean="0">
                <a:sym typeface="Symbol"/>
              </a:rPr>
              <a:t/>
            </a:r>
            <a:br>
              <a:rPr lang="en-US" dirty="0" smtClean="0">
                <a:sym typeface="Symbol"/>
              </a:rPr>
            </a:br>
            <a:endParaRPr lang="en-US" dirty="0" smtClean="0">
              <a:sym typeface="Symbol"/>
            </a:endParaRPr>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5" name="Picture 2" descr="C:\Documents and Settings\verkerke\desktop\llr.gif"/>
          <p:cNvPicPr>
            <a:picLocks noChangeAspect="1" noChangeArrowheads="1"/>
          </p:cNvPicPr>
          <p:nvPr/>
        </p:nvPicPr>
        <p:blipFill>
          <a:blip r:embed="rId2" cstate="print"/>
          <a:stretch>
            <a:fillRect/>
          </a:stretch>
        </p:blipFill>
        <p:spPr bwMode="auto">
          <a:xfrm>
            <a:off x="381000" y="3886200"/>
            <a:ext cx="4008249" cy="2718238"/>
          </a:xfrm>
          <a:prstGeom prst="rect">
            <a:avLst/>
          </a:prstGeom>
          <a:noFill/>
          <a:ln w="9525">
            <a:noFill/>
            <a:miter lim="800000"/>
            <a:headEnd/>
            <a:tailEnd/>
          </a:ln>
          <a:effectLst/>
        </p:spPr>
      </p:pic>
      <p:pic>
        <p:nvPicPr>
          <p:cNvPr id="6" name="Picture 2" descr="C:\Documents and Settings\verkerke\desktop\gauss.gif"/>
          <p:cNvPicPr>
            <a:picLocks noChangeAspect="1" noChangeArrowheads="1"/>
          </p:cNvPicPr>
          <p:nvPr/>
        </p:nvPicPr>
        <p:blipFill>
          <a:blip r:embed="rId3" cstate="print"/>
          <a:srcRect/>
          <a:stretch>
            <a:fillRect/>
          </a:stretch>
        </p:blipFill>
        <p:spPr bwMode="auto">
          <a:xfrm>
            <a:off x="6400800" y="2490952"/>
            <a:ext cx="2057400" cy="1395248"/>
          </a:xfrm>
          <a:prstGeom prst="rect">
            <a:avLst/>
          </a:prstGeom>
          <a:noFill/>
        </p:spPr>
      </p:pic>
      <p:sp>
        <p:nvSpPr>
          <p:cNvPr id="7" name="TextBox 6"/>
          <p:cNvSpPr txBox="1"/>
          <p:nvPr/>
        </p:nvSpPr>
        <p:spPr>
          <a:xfrm>
            <a:off x="86580" y="4130695"/>
            <a:ext cx="3876767" cy="1308050"/>
          </a:xfrm>
          <a:prstGeom prst="rect">
            <a:avLst/>
          </a:prstGeom>
          <a:noFill/>
        </p:spPr>
        <p:txBody>
          <a:bodyPr wrap="none" rtlCol="0">
            <a:spAutoFit/>
          </a:bodyPr>
          <a:lstStyle/>
          <a:p>
            <a:pPr marL="0" lvl="1" algn="r"/>
            <a:r>
              <a:rPr lang="en-US" dirty="0" smtClean="0">
                <a:sym typeface="Symbol"/>
              </a:rPr>
              <a:t>excellent agreement </a:t>
            </a:r>
            <a:br>
              <a:rPr lang="en-US" dirty="0" smtClean="0">
                <a:sym typeface="Symbol"/>
              </a:rPr>
            </a:br>
            <a:r>
              <a:rPr lang="en-US" dirty="0" smtClean="0">
                <a:sym typeface="Symbol"/>
              </a:rPr>
              <a:t>up to Z=3 (LLR=4.5)</a:t>
            </a:r>
            <a:br>
              <a:rPr lang="en-US" dirty="0" smtClean="0">
                <a:sym typeface="Symbol"/>
              </a:rPr>
            </a:br>
            <a:r>
              <a:rPr lang="en-US" sz="1100" dirty="0" smtClean="0">
                <a:sym typeface="Symbol"/>
              </a:rPr>
              <a:t/>
            </a:r>
            <a:br>
              <a:rPr lang="en-US" sz="1100" dirty="0" smtClean="0">
                <a:sym typeface="Symbol"/>
              </a:rPr>
            </a:br>
            <a:r>
              <a:rPr lang="en-US" sz="1200" dirty="0" smtClean="0">
                <a:sym typeface="Symbol"/>
              </a:rPr>
              <a:t>(need a lot of toy MC</a:t>
            </a:r>
            <a:br>
              <a:rPr lang="en-US" sz="1200" dirty="0" smtClean="0">
                <a:sym typeface="Symbol"/>
              </a:rPr>
            </a:br>
            <a:r>
              <a:rPr lang="en-US" sz="1200" dirty="0" smtClean="0">
                <a:sym typeface="Symbol"/>
              </a:rPr>
              <a:t>to prove this up to Z=5…)</a:t>
            </a:r>
          </a:p>
          <a:p>
            <a:endParaRPr lang="en-US" sz="1200" dirty="0"/>
          </a:p>
        </p:txBody>
      </p:sp>
      <p:pic>
        <p:nvPicPr>
          <p:cNvPr id="8" name="Picture 3" descr="C:\Documents and Settings\verkerke\desktop\c1.gif"/>
          <p:cNvPicPr>
            <a:picLocks noChangeAspect="1" noChangeArrowheads="1"/>
          </p:cNvPicPr>
          <p:nvPr/>
        </p:nvPicPr>
        <p:blipFill>
          <a:blip r:embed="rId4" cstate="print"/>
          <a:srcRect/>
          <a:stretch>
            <a:fillRect/>
          </a:stretch>
        </p:blipFill>
        <p:spPr bwMode="auto">
          <a:xfrm>
            <a:off x="5638800" y="3901183"/>
            <a:ext cx="3000375" cy="2652017"/>
          </a:xfrm>
          <a:prstGeom prst="rect">
            <a:avLst/>
          </a:prstGeom>
          <a:noFill/>
        </p:spPr>
      </p:pic>
      <p:sp>
        <p:nvSpPr>
          <p:cNvPr id="9" name="Right Arrow 8"/>
          <p:cNvSpPr/>
          <p:nvPr/>
        </p:nvSpPr>
        <p:spPr bwMode="auto">
          <a:xfrm>
            <a:off x="6096000" y="2971800"/>
            <a:ext cx="304800" cy="457200"/>
          </a:xfrm>
          <a:prstGeom prst="rightArrow">
            <a:avLst/>
          </a:prstGeom>
          <a:solidFill>
            <a:srgbClr val="FCA30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10" name="Right Arrow 9"/>
          <p:cNvSpPr/>
          <p:nvPr/>
        </p:nvSpPr>
        <p:spPr bwMode="auto">
          <a:xfrm>
            <a:off x="4343400" y="5105400"/>
            <a:ext cx="990600" cy="457200"/>
          </a:xfrm>
          <a:prstGeom prst="rightArrow">
            <a:avLst/>
          </a:prstGeom>
          <a:solidFill>
            <a:srgbClr val="FCA30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11" name="Rectangle 10"/>
          <p:cNvSpPr/>
          <p:nvPr/>
        </p:nvSpPr>
        <p:spPr bwMode="auto">
          <a:xfrm>
            <a:off x="6019800" y="4175090"/>
            <a:ext cx="747765" cy="2100106"/>
          </a:xfrm>
          <a:prstGeom prst="rect">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with likelihood </a:t>
            </a:r>
            <a:r>
              <a:rPr lang="en-US" smtClean="0"/>
              <a:t>ratio intervals</a:t>
            </a:r>
            <a:endParaRPr lang="en-US"/>
          </a:p>
        </p:txBody>
      </p:sp>
      <p:sp>
        <p:nvSpPr>
          <p:cNvPr id="3" name="Content Placeholder 2"/>
          <p:cNvSpPr>
            <a:spLocks noGrp="1"/>
          </p:cNvSpPr>
          <p:nvPr>
            <p:ph idx="1"/>
          </p:nvPr>
        </p:nvSpPr>
        <p:spPr>
          <a:xfrm>
            <a:off x="685800" y="990600"/>
            <a:ext cx="8077200" cy="5257800"/>
          </a:xfrm>
        </p:spPr>
        <p:txBody>
          <a:bodyPr/>
          <a:lstStyle/>
          <a:p>
            <a:r>
              <a:rPr lang="en-US" dirty="0" smtClean="0"/>
              <a:t>If you assume the asymptotic distribution for LLR, </a:t>
            </a:r>
          </a:p>
          <a:p>
            <a:pPr lvl="1"/>
            <a:r>
              <a:rPr lang="en-US" dirty="0" smtClean="0"/>
              <a:t>Then the confidence belt is exactly a box </a:t>
            </a:r>
          </a:p>
          <a:p>
            <a:pPr lvl="1"/>
            <a:r>
              <a:rPr lang="en-US" dirty="0" smtClean="0"/>
              <a:t>And the constructed confidence interval can be simplified</a:t>
            </a:r>
            <a:br>
              <a:rPr lang="en-US" dirty="0" smtClean="0"/>
            </a:br>
            <a:r>
              <a:rPr lang="en-US" dirty="0" smtClean="0"/>
              <a:t>to finding the range in </a:t>
            </a:r>
            <a:r>
              <a:rPr lang="el-GR" dirty="0" smtClean="0"/>
              <a:t>μ</a:t>
            </a:r>
            <a:r>
              <a:rPr lang="en-US" dirty="0" smtClean="0"/>
              <a:t> where LLR=½</a:t>
            </a:r>
            <a:r>
              <a:rPr lang="en-US" dirty="0" smtClean="0">
                <a:sym typeface="Symbol"/>
              </a:rPr>
              <a:t></a:t>
            </a:r>
            <a:r>
              <a:rPr lang="en-US" dirty="0" smtClean="0"/>
              <a:t>Z</a:t>
            </a:r>
            <a:r>
              <a:rPr lang="en-US" baseline="30000" dirty="0" smtClean="0"/>
              <a:t>2</a:t>
            </a:r>
            <a:r>
              <a:rPr lang="en-US" dirty="0" smtClean="0"/>
              <a:t> </a:t>
            </a:r>
            <a:br>
              <a:rPr lang="en-US" dirty="0" smtClean="0"/>
            </a:br>
            <a:r>
              <a:rPr lang="en-US" b="1" dirty="0" smtClean="0">
                <a:sym typeface="Wingdings" pitchFamily="2" charset="2"/>
              </a:rPr>
              <a:t> This is exactly the MINOS error</a:t>
            </a:r>
            <a:endParaRPr lang="en-US" b="1" baseline="30000"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7" name="Picture 3"/>
          <p:cNvPicPr>
            <a:picLocks noChangeAspect="1" noChangeArrowheads="1"/>
          </p:cNvPicPr>
          <p:nvPr/>
        </p:nvPicPr>
        <p:blipFill>
          <a:blip r:embed="rId2" cstate="print"/>
          <a:srcRect l="9051" t="3204" r="5199" b="4628"/>
          <a:stretch>
            <a:fillRect/>
          </a:stretch>
        </p:blipFill>
        <p:spPr bwMode="auto">
          <a:xfrm>
            <a:off x="990599" y="3494953"/>
            <a:ext cx="2558049" cy="2601047"/>
          </a:xfrm>
          <a:prstGeom prst="rect">
            <a:avLst/>
          </a:prstGeom>
          <a:noFill/>
          <a:ln w="9525" cap="flat" cmpd="sng" algn="ctr">
            <a:noFill/>
            <a:prstDash val="solid"/>
            <a:miter lim="800000"/>
            <a:headEnd/>
            <a:tailEnd/>
          </a:ln>
        </p:spPr>
      </p:pic>
      <p:sp>
        <p:nvSpPr>
          <p:cNvPr id="8" name="TextBox 7"/>
          <p:cNvSpPr txBox="1"/>
          <p:nvPr/>
        </p:nvSpPr>
        <p:spPr>
          <a:xfrm>
            <a:off x="1796049" y="6138446"/>
            <a:ext cx="1812099" cy="338554"/>
          </a:xfrm>
          <a:prstGeom prst="rect">
            <a:avLst/>
          </a:prstGeom>
          <a:solidFill>
            <a:schemeClr val="bg1"/>
          </a:solidFill>
        </p:spPr>
        <p:txBody>
          <a:bodyPr wrap="none" rtlCol="0">
            <a:spAutoFit/>
          </a:bodyPr>
          <a:lstStyle/>
          <a:p>
            <a:r>
              <a:rPr lang="en-US" dirty="0" smtClean="0"/>
              <a:t>Likelihood Ratio</a:t>
            </a:r>
            <a:endParaRPr lang="en-US" dirty="0"/>
          </a:p>
        </p:txBody>
      </p:sp>
      <p:sp>
        <p:nvSpPr>
          <p:cNvPr id="9" name="TextBox 8"/>
          <p:cNvSpPr txBox="1"/>
          <p:nvPr/>
        </p:nvSpPr>
        <p:spPr>
          <a:xfrm rot="-5400000">
            <a:off x="58359" y="3988256"/>
            <a:ext cx="1441036" cy="338554"/>
          </a:xfrm>
          <a:prstGeom prst="rect">
            <a:avLst/>
          </a:prstGeom>
          <a:solidFill>
            <a:schemeClr val="bg1"/>
          </a:solidFill>
        </p:spPr>
        <p:txBody>
          <a:bodyPr wrap="none" rtlCol="0">
            <a:spAutoFit/>
          </a:bodyPr>
          <a:lstStyle/>
          <a:p>
            <a:r>
              <a:rPr lang="en-US" dirty="0" smtClean="0">
                <a:solidFill>
                  <a:srgbClr val="FF0000"/>
                </a:solidFill>
              </a:rPr>
              <a:t>parameter </a:t>
            </a:r>
            <a:r>
              <a:rPr lang="el-GR" dirty="0" smtClean="0">
                <a:solidFill>
                  <a:srgbClr val="FF0000"/>
                </a:solidFill>
                <a:sym typeface="Symbol"/>
              </a:rPr>
              <a:t></a:t>
            </a:r>
            <a:endParaRPr lang="en-US" dirty="0">
              <a:solidFill>
                <a:srgbClr val="FF0000"/>
              </a:solidFill>
            </a:endParaRPr>
          </a:p>
        </p:txBody>
      </p:sp>
      <p:sp>
        <p:nvSpPr>
          <p:cNvPr id="10" name="Rectangle 9"/>
          <p:cNvSpPr/>
          <p:nvPr/>
        </p:nvSpPr>
        <p:spPr bwMode="auto">
          <a:xfrm>
            <a:off x="1259277" y="3641416"/>
            <a:ext cx="2128206" cy="22253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11" name="Rectangle 10"/>
          <p:cNvSpPr/>
          <p:nvPr/>
        </p:nvSpPr>
        <p:spPr bwMode="auto">
          <a:xfrm>
            <a:off x="2572337" y="3571875"/>
            <a:ext cx="5334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12" name="Rectangle 11"/>
          <p:cNvSpPr/>
          <p:nvPr/>
        </p:nvSpPr>
        <p:spPr bwMode="auto">
          <a:xfrm>
            <a:off x="1543637" y="5843588"/>
            <a:ext cx="5334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13" name="Rectangle 12"/>
          <p:cNvSpPr/>
          <p:nvPr/>
        </p:nvSpPr>
        <p:spPr bwMode="auto">
          <a:xfrm>
            <a:off x="1210052" y="3569262"/>
            <a:ext cx="357398" cy="2333878"/>
          </a:xfrm>
          <a:prstGeom prst="rect">
            <a:avLst/>
          </a:prstGeom>
          <a:blipFill dpi="0" rotWithShape="1">
            <a:blip r:embed="rId3" cstate="print"/>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14" name="Rectangle 13"/>
          <p:cNvSpPr/>
          <p:nvPr/>
        </p:nvSpPr>
        <p:spPr bwMode="auto">
          <a:xfrm>
            <a:off x="1552209" y="3566160"/>
            <a:ext cx="357398" cy="2333878"/>
          </a:xfrm>
          <a:prstGeom prst="rect">
            <a:avLst/>
          </a:prstGeom>
          <a:blipFill dpi="0" rotWithShape="1">
            <a:blip r:embed="rId3" cstate="print"/>
            <a:srcRec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25000" dirty="0" smtClean="0">
              <a:ln>
                <a:noFill/>
              </a:ln>
              <a:solidFill>
                <a:schemeClr val="accent2"/>
              </a:solidFill>
              <a:effectLst/>
              <a:latin typeface="Verdana" pitchFamily="34" charset="0"/>
            </a:endParaRPr>
          </a:p>
        </p:txBody>
      </p:sp>
      <p:pic>
        <p:nvPicPr>
          <p:cNvPr id="15" name="Picture 5" descr="C:\Documents and Settings\verkerke\desktop\c.gif"/>
          <p:cNvPicPr>
            <a:picLocks noChangeAspect="1" noChangeArrowheads="1"/>
          </p:cNvPicPr>
          <p:nvPr/>
        </p:nvPicPr>
        <p:blipFill>
          <a:blip r:embed="rId4" cstate="print">
            <a:clrChange>
              <a:clrFrom>
                <a:srgbClr val="FFFFFF"/>
              </a:clrFrom>
              <a:clrTo>
                <a:srgbClr val="FFFFFF">
                  <a:alpha val="0"/>
                </a:srgbClr>
              </a:clrTo>
            </a:clrChange>
            <a:lum bright="-40000"/>
          </a:blip>
          <a:srcRect l="12416" t="23426" r="12416" b="10307"/>
          <a:stretch>
            <a:fillRect/>
          </a:stretch>
        </p:blipFill>
        <p:spPr bwMode="auto">
          <a:xfrm rot="5400000">
            <a:off x="969928" y="3771623"/>
            <a:ext cx="2387152" cy="1954110"/>
          </a:xfrm>
          <a:prstGeom prst="rect">
            <a:avLst/>
          </a:prstGeom>
          <a:noFill/>
        </p:spPr>
      </p:pic>
      <p:pic>
        <p:nvPicPr>
          <p:cNvPr id="16" name="Picture 2"/>
          <p:cNvPicPr>
            <a:picLocks noChangeAspect="1" noChangeArrowheads="1"/>
          </p:cNvPicPr>
          <p:nvPr/>
        </p:nvPicPr>
        <p:blipFill>
          <a:blip r:embed="rId5" cstate="print"/>
          <a:srcRect/>
          <a:stretch>
            <a:fillRect/>
          </a:stretch>
        </p:blipFill>
        <p:spPr bwMode="auto">
          <a:xfrm>
            <a:off x="5715000" y="3429000"/>
            <a:ext cx="2895600" cy="2857121"/>
          </a:xfrm>
          <a:prstGeom prst="rect">
            <a:avLst/>
          </a:prstGeom>
          <a:noFill/>
          <a:ln w="9525">
            <a:noFill/>
            <a:miter lim="800000"/>
            <a:headEnd/>
            <a:tailEnd/>
          </a:ln>
        </p:spPr>
      </p:pic>
      <p:sp>
        <p:nvSpPr>
          <p:cNvPr id="19" name="Circular Arrow 18"/>
          <p:cNvSpPr/>
          <p:nvPr/>
        </p:nvSpPr>
        <p:spPr bwMode="auto">
          <a:xfrm rot="10800000" flipH="1">
            <a:off x="2514601" y="3276600"/>
            <a:ext cx="2895600" cy="2895600"/>
          </a:xfrm>
          <a:prstGeom prst="circularArrow">
            <a:avLst>
              <a:gd name="adj1" fmla="val 12298"/>
              <a:gd name="adj2" fmla="val 1377675"/>
              <a:gd name="adj3" fmla="val 20487693"/>
              <a:gd name="adj4" fmla="val 16165120"/>
              <a:gd name="adj5" fmla="val 13024"/>
            </a:avLst>
          </a:prstGeom>
          <a:solidFill>
            <a:srgbClr val="92D05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0" name="TextBox 19"/>
          <p:cNvSpPr txBox="1"/>
          <p:nvPr/>
        </p:nvSpPr>
        <p:spPr>
          <a:xfrm>
            <a:off x="762000" y="2971800"/>
            <a:ext cx="3401059" cy="338554"/>
          </a:xfrm>
          <a:prstGeom prst="rect">
            <a:avLst/>
          </a:prstGeom>
          <a:noFill/>
        </p:spPr>
        <p:txBody>
          <a:bodyPr wrap="none" rtlCol="0">
            <a:spAutoFit/>
          </a:bodyPr>
          <a:lstStyle/>
          <a:p>
            <a:r>
              <a:rPr lang="en-US" dirty="0" smtClean="0"/>
              <a:t>FC interval with </a:t>
            </a:r>
            <a:r>
              <a:rPr lang="en-US" dirty="0" err="1" smtClean="0"/>
              <a:t>Wilks</a:t>
            </a:r>
            <a:r>
              <a:rPr lang="en-US" dirty="0" smtClean="0"/>
              <a:t> Theorem</a:t>
            </a:r>
            <a:endParaRPr lang="en-US" dirty="0"/>
          </a:p>
        </p:txBody>
      </p:sp>
      <p:sp>
        <p:nvSpPr>
          <p:cNvPr id="21" name="TextBox 20"/>
          <p:cNvSpPr txBox="1"/>
          <p:nvPr/>
        </p:nvSpPr>
        <p:spPr>
          <a:xfrm>
            <a:off x="5510416" y="3014246"/>
            <a:ext cx="3557384" cy="338554"/>
          </a:xfrm>
          <a:prstGeom prst="rect">
            <a:avLst/>
          </a:prstGeom>
          <a:noFill/>
        </p:spPr>
        <p:txBody>
          <a:bodyPr wrap="none" rtlCol="0">
            <a:spAutoFit/>
          </a:bodyPr>
          <a:lstStyle/>
          <a:p>
            <a:r>
              <a:rPr lang="en-US" dirty="0" smtClean="0"/>
              <a:t>MINOS / Likelihood </a:t>
            </a:r>
            <a:r>
              <a:rPr lang="en-US" smtClean="0"/>
              <a:t>ratio interval</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14400" y="6324600"/>
            <a:ext cx="7772400" cy="381000"/>
          </a:xfrm>
        </p:spPr>
        <p:txBody>
          <a:bodyPr/>
          <a:lstStyle/>
          <a:p>
            <a:r>
              <a:rPr lang="en-US" smtClean="0"/>
              <a:t>Wouter Verkerke, NIKHEF</a:t>
            </a:r>
            <a:endParaRPr lang="en-US" dirty="0"/>
          </a:p>
        </p:txBody>
      </p:sp>
      <p:sp>
        <p:nvSpPr>
          <p:cNvPr id="6" name="Rectangle 2"/>
          <p:cNvSpPr txBox="1">
            <a:spLocks noChangeArrowheads="1"/>
          </p:cNvSpPr>
          <p:nvPr/>
        </p:nvSpPr>
        <p:spPr bwMode="auto">
          <a:xfrm>
            <a:off x="685800" y="304800"/>
            <a:ext cx="7772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accent2"/>
                </a:solidFill>
                <a:effectLst/>
                <a:uLnTx/>
                <a:uFillTx/>
                <a:latin typeface="+mj-lt"/>
                <a:ea typeface="+mj-ea"/>
                <a:cs typeface="+mj-cs"/>
              </a:rPr>
              <a:t>Reminder: earlier slide on MINOS errors</a:t>
            </a:r>
            <a:endParaRPr kumimoji="0" lang="en-US" sz="2000" b="0" i="0" u="none" strike="noStrike" kern="0" cap="none" spc="0" normalizeH="0" baseline="0" noProof="0" dirty="0" smtClean="0">
              <a:ln>
                <a:noFill/>
              </a:ln>
              <a:solidFill>
                <a:schemeClr val="accent2"/>
              </a:solidFill>
              <a:effectLst/>
              <a:uLnTx/>
              <a:uFillTx/>
              <a:latin typeface="+mj-lt"/>
              <a:ea typeface="+mj-ea"/>
              <a:cs typeface="+mj-cs"/>
            </a:endParaRPr>
          </a:p>
        </p:txBody>
      </p:sp>
      <p:grpSp>
        <p:nvGrpSpPr>
          <p:cNvPr id="21" name="Group 20"/>
          <p:cNvGrpSpPr/>
          <p:nvPr/>
        </p:nvGrpSpPr>
        <p:grpSpPr>
          <a:xfrm>
            <a:off x="1447800" y="1066799"/>
            <a:ext cx="5824954" cy="5257801"/>
            <a:chOff x="1871246" y="990600"/>
            <a:chExt cx="5824954" cy="5257801"/>
          </a:xfrm>
        </p:grpSpPr>
        <p:pic>
          <p:nvPicPr>
            <p:cNvPr id="8" name="Picture 4" descr="c1"/>
            <p:cNvPicPr>
              <a:picLocks noChangeAspect="1" noChangeArrowheads="1"/>
            </p:cNvPicPr>
            <p:nvPr/>
          </p:nvPicPr>
          <p:blipFill>
            <a:blip r:embed="rId2" cstate="print"/>
            <a:srcRect l="5263" t="8812"/>
            <a:stretch>
              <a:fillRect/>
            </a:stretch>
          </p:blipFill>
          <p:spPr bwMode="auto">
            <a:xfrm>
              <a:off x="2209800" y="1600200"/>
              <a:ext cx="5486400" cy="3581400"/>
            </a:xfrm>
            <a:prstGeom prst="rect">
              <a:avLst/>
            </a:prstGeom>
            <a:noFill/>
            <a:ln w="9525">
              <a:noFill/>
              <a:miter lim="800000"/>
              <a:headEnd/>
              <a:tailEnd/>
            </a:ln>
          </p:spPr>
        </p:pic>
        <p:cxnSp>
          <p:nvCxnSpPr>
            <p:cNvPr id="9" name="Straight Connector 8"/>
            <p:cNvCxnSpPr/>
            <p:nvPr/>
          </p:nvCxnSpPr>
          <p:spPr bwMode="auto">
            <a:xfrm>
              <a:off x="2514600" y="3505200"/>
              <a:ext cx="4648200" cy="1588"/>
            </a:xfrm>
            <a:prstGeom prst="line">
              <a:avLst/>
            </a:prstGeom>
            <a:noFill/>
            <a:ln w="28575" cap="flat" cmpd="sng" algn="ctr">
              <a:solidFill>
                <a:schemeClr val="accent4"/>
              </a:solidFill>
              <a:prstDash val="sysDash"/>
              <a:round/>
              <a:headEnd type="none" w="med" len="med"/>
              <a:tailEnd type="none" w="med" len="med"/>
            </a:ln>
            <a:effectLst/>
          </p:spPr>
        </p:cxnSp>
        <p:cxnSp>
          <p:nvCxnSpPr>
            <p:cNvPr id="10" name="Straight Connector 7"/>
            <p:cNvCxnSpPr>
              <a:cxnSpLocks noChangeShapeType="1"/>
            </p:cNvCxnSpPr>
            <p:nvPr/>
          </p:nvCxnSpPr>
          <p:spPr bwMode="auto">
            <a:xfrm rot="5400000" flipH="1" flipV="1">
              <a:off x="1677988" y="4494213"/>
              <a:ext cx="1978025" cy="3175"/>
            </a:xfrm>
            <a:prstGeom prst="line">
              <a:avLst/>
            </a:prstGeom>
            <a:noFill/>
            <a:ln w="28575" algn="ctr">
              <a:solidFill>
                <a:srgbClr val="FF0000"/>
              </a:solidFill>
              <a:round/>
              <a:headEnd/>
              <a:tailEnd/>
            </a:ln>
          </p:spPr>
        </p:cxnSp>
        <p:cxnSp>
          <p:nvCxnSpPr>
            <p:cNvPr id="11" name="Straight Connector 10"/>
            <p:cNvCxnSpPr>
              <a:cxnSpLocks noChangeShapeType="1"/>
            </p:cNvCxnSpPr>
            <p:nvPr/>
          </p:nvCxnSpPr>
          <p:spPr bwMode="auto">
            <a:xfrm rot="5400000" flipH="1" flipV="1">
              <a:off x="3200400" y="4494213"/>
              <a:ext cx="1979613" cy="1587"/>
            </a:xfrm>
            <a:prstGeom prst="line">
              <a:avLst/>
            </a:prstGeom>
            <a:noFill/>
            <a:ln w="28575" algn="ctr">
              <a:solidFill>
                <a:srgbClr val="FF0000"/>
              </a:solidFill>
              <a:round/>
              <a:headEnd/>
              <a:tailEnd/>
            </a:ln>
          </p:spPr>
        </p:cxnSp>
        <p:sp>
          <p:nvSpPr>
            <p:cNvPr id="12" name="Left Brace 11"/>
            <p:cNvSpPr>
              <a:spLocks/>
            </p:cNvSpPr>
            <p:nvPr/>
          </p:nvSpPr>
          <p:spPr bwMode="auto">
            <a:xfrm rot="16200000">
              <a:off x="3238500" y="4914901"/>
              <a:ext cx="381000" cy="1524000"/>
            </a:xfrm>
            <a:prstGeom prst="leftBrace">
              <a:avLst>
                <a:gd name="adj1" fmla="val 8333"/>
                <a:gd name="adj2" fmla="val 50000"/>
              </a:avLst>
            </a:prstGeom>
            <a:noFill/>
            <a:ln w="28575" algn="ctr">
              <a:solidFill>
                <a:srgbClr val="FF0000"/>
              </a:solidFill>
              <a:round/>
              <a:headEnd/>
              <a:tailEnd/>
            </a:ln>
          </p:spPr>
          <p:txBody>
            <a:bodyPr/>
            <a:lstStyle/>
            <a:p>
              <a:endParaRPr lang="nl-NL"/>
            </a:p>
          </p:txBody>
        </p:sp>
        <p:cxnSp>
          <p:nvCxnSpPr>
            <p:cNvPr id="13" name="Straight Connector 12"/>
            <p:cNvCxnSpPr>
              <a:cxnSpLocks noChangeShapeType="1"/>
            </p:cNvCxnSpPr>
            <p:nvPr/>
          </p:nvCxnSpPr>
          <p:spPr bwMode="auto">
            <a:xfrm rot="5400000" flipH="1" flipV="1">
              <a:off x="1768476" y="2533650"/>
              <a:ext cx="1979612" cy="1587"/>
            </a:xfrm>
            <a:prstGeom prst="line">
              <a:avLst/>
            </a:prstGeom>
            <a:noFill/>
            <a:ln w="28575" algn="ctr">
              <a:solidFill>
                <a:schemeClr val="accent2"/>
              </a:solidFill>
              <a:round/>
              <a:headEnd/>
              <a:tailEnd/>
            </a:ln>
          </p:spPr>
        </p:cxnSp>
        <p:cxnSp>
          <p:nvCxnSpPr>
            <p:cNvPr id="14" name="Straight Connector 13"/>
            <p:cNvCxnSpPr>
              <a:cxnSpLocks noChangeShapeType="1"/>
            </p:cNvCxnSpPr>
            <p:nvPr/>
          </p:nvCxnSpPr>
          <p:spPr bwMode="auto">
            <a:xfrm rot="5400000" flipH="1" flipV="1">
              <a:off x="5868987" y="2513013"/>
              <a:ext cx="1979613" cy="1588"/>
            </a:xfrm>
            <a:prstGeom prst="line">
              <a:avLst/>
            </a:prstGeom>
            <a:noFill/>
            <a:ln w="28575" algn="ctr">
              <a:solidFill>
                <a:schemeClr val="accent2"/>
              </a:solidFill>
              <a:round/>
              <a:headEnd/>
              <a:tailEnd/>
            </a:ln>
          </p:spPr>
        </p:cxnSp>
        <p:sp>
          <p:nvSpPr>
            <p:cNvPr id="15" name="Left Brace 14"/>
            <p:cNvSpPr>
              <a:spLocks/>
            </p:cNvSpPr>
            <p:nvPr/>
          </p:nvSpPr>
          <p:spPr bwMode="auto">
            <a:xfrm rot="5400000">
              <a:off x="4610100" y="-647700"/>
              <a:ext cx="381000" cy="4114800"/>
            </a:xfrm>
            <a:prstGeom prst="leftBrace">
              <a:avLst>
                <a:gd name="adj1" fmla="val 8350"/>
                <a:gd name="adj2" fmla="val 81963"/>
              </a:avLst>
            </a:prstGeom>
            <a:noFill/>
            <a:ln w="28575" algn="ctr">
              <a:solidFill>
                <a:schemeClr val="accent2"/>
              </a:solidFill>
              <a:round/>
              <a:headEnd/>
              <a:tailEnd/>
            </a:ln>
          </p:spPr>
          <p:txBody>
            <a:bodyPr/>
            <a:lstStyle/>
            <a:p>
              <a:endParaRPr lang="nl-NL"/>
            </a:p>
          </p:txBody>
        </p:sp>
        <p:sp>
          <p:nvSpPr>
            <p:cNvPr id="16" name="TextBox 15"/>
            <p:cNvSpPr txBox="1">
              <a:spLocks noChangeArrowheads="1"/>
            </p:cNvSpPr>
            <p:nvPr/>
          </p:nvSpPr>
          <p:spPr bwMode="auto">
            <a:xfrm>
              <a:off x="3505200" y="990600"/>
              <a:ext cx="2003425" cy="400050"/>
            </a:xfrm>
            <a:prstGeom prst="rect">
              <a:avLst/>
            </a:prstGeom>
            <a:noFill/>
            <a:ln w="9525">
              <a:noFill/>
              <a:miter lim="800000"/>
              <a:headEnd/>
              <a:tailEnd/>
            </a:ln>
          </p:spPr>
          <p:txBody>
            <a:bodyPr wrap="none">
              <a:spAutoFit/>
            </a:bodyPr>
            <a:lstStyle/>
            <a:p>
              <a:pPr>
                <a:buFontTx/>
                <a:buNone/>
              </a:pPr>
              <a:r>
                <a:rPr lang="en-US">
                  <a:solidFill>
                    <a:schemeClr val="accent2"/>
                  </a:solidFill>
                </a:rPr>
                <a:t>MINOS error</a:t>
              </a:r>
              <a:endParaRPr lang="nl-NL">
                <a:solidFill>
                  <a:schemeClr val="accent2"/>
                </a:solidFill>
              </a:endParaRPr>
            </a:p>
          </p:txBody>
        </p:sp>
        <p:sp>
          <p:nvSpPr>
            <p:cNvPr id="17" name="TextBox 16"/>
            <p:cNvSpPr txBox="1">
              <a:spLocks noChangeArrowheads="1"/>
            </p:cNvSpPr>
            <p:nvPr/>
          </p:nvSpPr>
          <p:spPr bwMode="auto">
            <a:xfrm>
              <a:off x="2867025" y="5848351"/>
              <a:ext cx="1933575" cy="400050"/>
            </a:xfrm>
            <a:prstGeom prst="rect">
              <a:avLst/>
            </a:prstGeom>
            <a:noFill/>
            <a:ln w="9525">
              <a:noFill/>
              <a:miter lim="800000"/>
              <a:headEnd/>
              <a:tailEnd/>
            </a:ln>
          </p:spPr>
          <p:txBody>
            <a:bodyPr wrap="none">
              <a:spAutoFit/>
            </a:bodyPr>
            <a:lstStyle/>
            <a:p>
              <a:pPr>
                <a:buFontTx/>
                <a:buNone/>
              </a:pPr>
              <a:r>
                <a:rPr lang="en-US">
                  <a:solidFill>
                    <a:srgbClr val="FF0000"/>
                  </a:solidFill>
                </a:rPr>
                <a:t>HESSE error</a:t>
              </a:r>
              <a:endParaRPr lang="nl-NL">
                <a:solidFill>
                  <a:srgbClr val="FF0000"/>
                </a:solidFill>
              </a:endParaRPr>
            </a:p>
          </p:txBody>
        </p:sp>
        <p:sp>
          <p:nvSpPr>
            <p:cNvPr id="18" name="TextBox 17"/>
            <p:cNvSpPr txBox="1">
              <a:spLocks noChangeArrowheads="1"/>
            </p:cNvSpPr>
            <p:nvPr/>
          </p:nvSpPr>
          <p:spPr bwMode="auto">
            <a:xfrm>
              <a:off x="4391025" y="2362200"/>
              <a:ext cx="1296988" cy="830263"/>
            </a:xfrm>
            <a:prstGeom prst="rect">
              <a:avLst/>
            </a:prstGeom>
            <a:noFill/>
            <a:ln w="9525">
              <a:noFill/>
              <a:miter lim="800000"/>
              <a:headEnd/>
              <a:tailEnd/>
            </a:ln>
          </p:spPr>
          <p:txBody>
            <a:bodyPr wrap="none">
              <a:spAutoFit/>
            </a:bodyPr>
            <a:lstStyle/>
            <a:p>
              <a:pPr>
                <a:buFontTx/>
                <a:buNone/>
              </a:pPr>
              <a:r>
                <a:rPr lang="en-US" sz="1200" b="0">
                  <a:solidFill>
                    <a:srgbClr val="FF0000"/>
                  </a:solidFill>
                </a:rPr>
                <a:t>Extrapolation</a:t>
              </a:r>
              <a:br>
                <a:rPr lang="en-US" sz="1200" b="0">
                  <a:solidFill>
                    <a:srgbClr val="FF0000"/>
                  </a:solidFill>
                </a:rPr>
              </a:br>
              <a:r>
                <a:rPr lang="en-US" sz="1200" b="0">
                  <a:solidFill>
                    <a:srgbClr val="FF0000"/>
                  </a:solidFill>
                </a:rPr>
                <a:t>of parabolic</a:t>
              </a:r>
              <a:br>
                <a:rPr lang="en-US" sz="1200" b="0">
                  <a:solidFill>
                    <a:srgbClr val="FF0000"/>
                  </a:solidFill>
                </a:rPr>
              </a:br>
              <a:r>
                <a:rPr lang="en-US" sz="1200" b="0">
                  <a:solidFill>
                    <a:srgbClr val="FF0000"/>
                  </a:solidFill>
                </a:rPr>
                <a:t>approximation</a:t>
              </a:r>
              <a:br>
                <a:rPr lang="en-US" sz="1200" b="0">
                  <a:solidFill>
                    <a:srgbClr val="FF0000"/>
                  </a:solidFill>
                </a:rPr>
              </a:br>
              <a:r>
                <a:rPr lang="en-US" sz="1200" b="0">
                  <a:solidFill>
                    <a:srgbClr val="FF0000"/>
                  </a:solidFill>
                </a:rPr>
                <a:t>at minimum</a:t>
              </a:r>
              <a:endParaRPr lang="nl-NL" sz="1200" b="0">
                <a:solidFill>
                  <a:srgbClr val="FF0000"/>
                </a:solidFill>
              </a:endParaRPr>
            </a:p>
          </p:txBody>
        </p:sp>
        <p:sp>
          <p:nvSpPr>
            <p:cNvPr id="19" name="TextBox 18"/>
            <p:cNvSpPr txBox="1"/>
            <p:nvPr/>
          </p:nvSpPr>
          <p:spPr>
            <a:xfrm>
              <a:off x="5992120" y="4953000"/>
              <a:ext cx="1246880" cy="338554"/>
            </a:xfrm>
            <a:prstGeom prst="rect">
              <a:avLst/>
            </a:prstGeom>
            <a:solidFill>
              <a:schemeClr val="bg1"/>
            </a:solidFill>
          </p:spPr>
          <p:txBody>
            <a:bodyPr wrap="none" rtlCol="0">
              <a:spAutoFit/>
            </a:bodyPr>
            <a:lstStyle/>
            <a:p>
              <a:r>
                <a:rPr lang="en-US" smtClean="0"/>
                <a:t>Parameter</a:t>
              </a:r>
              <a:endParaRPr lang="en-US"/>
            </a:p>
          </p:txBody>
        </p:sp>
        <p:sp>
          <p:nvSpPr>
            <p:cNvPr id="20" name="TextBox 19"/>
            <p:cNvSpPr txBox="1"/>
            <p:nvPr/>
          </p:nvSpPr>
          <p:spPr>
            <a:xfrm rot="16200000">
              <a:off x="1533012" y="1914012"/>
              <a:ext cx="1015021" cy="338554"/>
            </a:xfrm>
            <a:prstGeom prst="rect">
              <a:avLst/>
            </a:prstGeom>
            <a:solidFill>
              <a:schemeClr val="bg1"/>
            </a:solidFill>
          </p:spPr>
          <p:txBody>
            <a:bodyPr wrap="none" rtlCol="0">
              <a:spAutoFit/>
            </a:bodyPr>
            <a:lstStyle/>
            <a:p>
              <a:r>
                <a:rPr lang="en-US" dirty="0" smtClean="0"/>
                <a:t>-</a:t>
              </a:r>
              <a:r>
                <a:rPr lang="en-US" dirty="0" err="1" smtClean="0"/>
                <a:t>log</a:t>
              </a:r>
              <a:r>
                <a:rPr lang="en-US" i="1" dirty="0" err="1" smtClean="0"/>
                <a:t>L</a:t>
              </a:r>
              <a:r>
                <a:rPr lang="en-US" dirty="0" smtClean="0"/>
                <a:t>(</a:t>
              </a:r>
              <a:r>
                <a:rPr lang="en-US" i="1" dirty="0" smtClean="0"/>
                <a:t>p</a:t>
              </a:r>
              <a:r>
                <a:rPr lang="en-US" dirty="0" smtClean="0"/>
                <a:t>)</a:t>
              </a:r>
              <a:endParaRPr lang="en-US" dirty="0"/>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Likelihood-Ratio Interval example</a:t>
            </a:r>
            <a:endParaRPr lang="nl-NL" dirty="0"/>
          </a:p>
        </p:txBody>
      </p:sp>
      <p:sp>
        <p:nvSpPr>
          <p:cNvPr id="3" name="Content Placeholder 2"/>
          <p:cNvSpPr>
            <a:spLocks noGrp="1"/>
          </p:cNvSpPr>
          <p:nvPr>
            <p:ph idx="1"/>
          </p:nvPr>
        </p:nvSpPr>
        <p:spPr>
          <a:xfrm>
            <a:off x="685800" y="914400"/>
            <a:ext cx="4038600" cy="5334000"/>
          </a:xfrm>
        </p:spPr>
        <p:txBody>
          <a:bodyPr/>
          <a:lstStyle/>
          <a:p>
            <a:r>
              <a:rPr lang="en-US" dirty="0" smtClean="0"/>
              <a:t>68% C.L. likelihood-ratio interval for Poisson process with n=3 observed:</a:t>
            </a:r>
          </a:p>
          <a:p>
            <a:r>
              <a:rPr lang="el-GR" dirty="0" smtClean="0"/>
              <a:t>L (μ) = μ</a:t>
            </a:r>
            <a:r>
              <a:rPr lang="el-GR" baseline="30000" dirty="0" smtClean="0"/>
              <a:t>3</a:t>
            </a:r>
            <a:r>
              <a:rPr lang="el-GR" dirty="0" smtClean="0"/>
              <a:t>exp(-μ)/3!</a:t>
            </a:r>
          </a:p>
          <a:p>
            <a:r>
              <a:rPr lang="en-US" dirty="0" smtClean="0"/>
              <a:t>Maximum at </a:t>
            </a:r>
            <a:r>
              <a:rPr lang="el-GR" dirty="0" smtClean="0"/>
              <a:t>μ= 3.</a:t>
            </a:r>
          </a:p>
          <a:p>
            <a:r>
              <a:rPr lang="el-GR" dirty="0" smtClean="0"/>
              <a:t>Δ2</a:t>
            </a:r>
            <a:r>
              <a:rPr lang="en-US" dirty="0" err="1" smtClean="0"/>
              <a:t>ln</a:t>
            </a:r>
            <a:r>
              <a:rPr lang="en-US" dirty="0" smtClean="0"/>
              <a:t>(L)= 1</a:t>
            </a:r>
            <a:r>
              <a:rPr lang="en-US" baseline="30000" dirty="0" smtClean="0"/>
              <a:t>2 </a:t>
            </a:r>
            <a:r>
              <a:rPr lang="en-US" dirty="0" smtClean="0"/>
              <a:t>yields interval [1.58, 5.08]</a:t>
            </a:r>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pic>
        <p:nvPicPr>
          <p:cNvPr id="4098" name="Picture 2"/>
          <p:cNvPicPr>
            <a:picLocks noChangeAspect="1" noChangeArrowheads="1"/>
          </p:cNvPicPr>
          <p:nvPr/>
        </p:nvPicPr>
        <p:blipFill>
          <a:blip r:embed="rId2" cstate="print"/>
          <a:srcRect/>
          <a:stretch>
            <a:fillRect/>
          </a:stretch>
        </p:blipFill>
        <p:spPr bwMode="auto">
          <a:xfrm>
            <a:off x="4953000" y="1066800"/>
            <a:ext cx="3829050" cy="463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the </a:t>
            </a:r>
            <a:r>
              <a:rPr lang="en-US" smtClean="0"/>
              <a:t>question precisely</a:t>
            </a:r>
            <a:endParaRPr lang="en-US" dirty="0"/>
          </a:p>
        </p:txBody>
      </p:sp>
      <p:sp>
        <p:nvSpPr>
          <p:cNvPr id="3" name="Content Placeholder 2"/>
          <p:cNvSpPr>
            <a:spLocks noGrp="1"/>
          </p:cNvSpPr>
          <p:nvPr>
            <p:ph idx="1"/>
          </p:nvPr>
        </p:nvSpPr>
        <p:spPr/>
        <p:txBody>
          <a:bodyPr/>
          <a:lstStyle/>
          <a:p>
            <a:r>
              <a:rPr lang="en-US" dirty="0" smtClean="0"/>
              <a:t>NB: Proving that you see SUSY hard!</a:t>
            </a:r>
          </a:p>
          <a:p>
            <a:pPr lvl="1"/>
            <a:r>
              <a:rPr lang="en-US" dirty="0" smtClean="0"/>
              <a:t>Usually not the 1</a:t>
            </a:r>
            <a:r>
              <a:rPr lang="en-US" baseline="30000" dirty="0" smtClean="0"/>
              <a:t>st</a:t>
            </a:r>
            <a:r>
              <a:rPr lang="en-US" dirty="0" smtClean="0"/>
              <a:t> question to resolve, instead</a:t>
            </a:r>
          </a:p>
          <a:p>
            <a:r>
              <a:rPr lang="en-US" dirty="0" smtClean="0"/>
              <a:t>Instead: </a:t>
            </a:r>
            <a:r>
              <a:rPr lang="en-US" dirty="0" smtClean="0">
                <a:solidFill>
                  <a:schemeClr val="accent2"/>
                </a:solidFill>
              </a:rPr>
              <a:t>Can you prove the SM is wrong?</a:t>
            </a:r>
          </a:p>
          <a:p>
            <a:pPr lvl="1"/>
            <a:r>
              <a:rPr lang="en-US" dirty="0" smtClean="0"/>
              <a:t>I.e. what is the probably when expect 3 events we observe, with SM processes only?</a:t>
            </a:r>
          </a:p>
          <a:p>
            <a:pPr lvl="1"/>
            <a:r>
              <a:rPr lang="en-US" dirty="0" smtClean="0"/>
              <a:t>Note that this question is easier to answer: you don’t event need any SUSY simulation to (</a:t>
            </a:r>
            <a:r>
              <a:rPr lang="en-US" dirty="0" err="1" smtClean="0"/>
              <a:t>dis</a:t>
            </a:r>
            <a:r>
              <a:rPr lang="en-US" dirty="0" smtClean="0"/>
              <a:t>)prove it.</a:t>
            </a:r>
          </a:p>
          <a:p>
            <a:r>
              <a:rPr lang="en-US" dirty="0" smtClean="0">
                <a:solidFill>
                  <a:srgbClr val="FF0000"/>
                </a:solidFill>
                <a:sym typeface="Wingdings" pitchFamily="2" charset="2"/>
              </a:rPr>
              <a:t>Other way around: how do you conclude that the data is inconsistent with SUSY</a:t>
            </a:r>
          </a:p>
          <a:p>
            <a:pPr lvl="1"/>
            <a:r>
              <a:rPr lang="en-US" dirty="0" smtClean="0">
                <a:sym typeface="Wingdings" pitchFamily="2" charset="2"/>
              </a:rPr>
              <a:t>You expect 9 events (SM plus SUSY with a particular set of model parameters), you see 3</a:t>
            </a:r>
          </a:p>
          <a:p>
            <a:pPr lvl="1"/>
            <a:r>
              <a:rPr lang="en-US" dirty="0" smtClean="0">
                <a:sym typeface="Wingdings" pitchFamily="2" charset="2"/>
              </a:rPr>
              <a:t>The probability that you’d see 3 or less where you expect 9 is not so high  You can make a statement about the improbability of SUSY  “SUSY (with these model parameters)” is excluded at X% C.L.</a:t>
            </a:r>
          </a:p>
          <a:p>
            <a:endParaRPr lang="en-US" dirty="0" smtClean="0"/>
          </a:p>
        </p:txBody>
      </p:sp>
      <p:sp>
        <p:nvSpPr>
          <p:cNvPr id="4" name="Footer Placeholder 3"/>
          <p:cNvSpPr>
            <a:spLocks noGrp="1"/>
          </p:cNvSpPr>
          <p:nvPr>
            <p:ph type="ftr" sz="quarter" idx="10"/>
          </p:nvPr>
        </p:nvSpPr>
        <p:spPr/>
        <p:txBody>
          <a:bodyPr/>
          <a:lstStyle/>
          <a:p>
            <a:r>
              <a:rPr lang="en-US" dirty="0" smtClean="0"/>
              <a:t>Wouter Verkerke, NIKHEF</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 in Poisson Process, n=3 observed: 3 ways</a:t>
            </a:r>
            <a:endParaRPr lang="nl-NL" dirty="0"/>
          </a:p>
        </p:txBody>
      </p:sp>
      <p:sp>
        <p:nvSpPr>
          <p:cNvPr id="3" name="Content Placeholder 2"/>
          <p:cNvSpPr>
            <a:spLocks noGrp="1"/>
          </p:cNvSpPr>
          <p:nvPr>
            <p:ph idx="1"/>
          </p:nvPr>
        </p:nvSpPr>
        <p:spPr>
          <a:xfrm>
            <a:off x="685800" y="990600"/>
            <a:ext cx="4267200" cy="5257800"/>
          </a:xfrm>
        </p:spPr>
        <p:txBody>
          <a:bodyPr>
            <a:normAutofit lnSpcReduction="10000"/>
          </a:bodyPr>
          <a:lstStyle/>
          <a:p>
            <a:r>
              <a:rPr lang="en-US" dirty="0" smtClean="0">
                <a:solidFill>
                  <a:schemeClr val="accent2"/>
                </a:solidFill>
              </a:rPr>
              <a:t>Bayesian interval </a:t>
            </a:r>
            <a:br>
              <a:rPr lang="en-US" dirty="0" smtClean="0">
                <a:solidFill>
                  <a:schemeClr val="accent2"/>
                </a:solidFill>
              </a:rPr>
            </a:br>
            <a:r>
              <a:rPr lang="en-US" dirty="0" smtClean="0"/>
              <a:t>at 90% credibility: </a:t>
            </a:r>
            <a:br>
              <a:rPr lang="en-US" dirty="0" smtClean="0"/>
            </a:br>
            <a:r>
              <a:rPr lang="en-US" dirty="0" smtClean="0"/>
              <a:t>find </a:t>
            </a:r>
            <a:r>
              <a:rPr lang="en-US" dirty="0" err="1" smtClean="0"/>
              <a:t>μ</a:t>
            </a:r>
            <a:r>
              <a:rPr lang="en-US" sz="1400" dirty="0" err="1" smtClean="0"/>
              <a:t>u</a:t>
            </a:r>
            <a:r>
              <a:rPr lang="en-US" sz="1400" dirty="0" smtClean="0"/>
              <a:t> </a:t>
            </a:r>
            <a:r>
              <a:rPr lang="en-US" dirty="0" smtClean="0"/>
              <a:t>such that posterior probability p(μ&gt;</a:t>
            </a:r>
            <a:r>
              <a:rPr lang="en-US" dirty="0" err="1" smtClean="0"/>
              <a:t>μ</a:t>
            </a:r>
            <a:r>
              <a:rPr lang="en-US" sz="1400" dirty="0" err="1" smtClean="0"/>
              <a:t>u</a:t>
            </a:r>
            <a:r>
              <a:rPr lang="en-US" dirty="0" smtClean="0"/>
              <a:t>) = 0.1.</a:t>
            </a:r>
            <a:br>
              <a:rPr lang="en-US" dirty="0" smtClean="0"/>
            </a:br>
            <a:endParaRPr lang="en-US" dirty="0" smtClean="0"/>
          </a:p>
          <a:p>
            <a:r>
              <a:rPr lang="en-US" dirty="0" smtClean="0">
                <a:solidFill>
                  <a:srgbClr val="339933"/>
                </a:solidFill>
              </a:rPr>
              <a:t>Likelihood ratio method </a:t>
            </a:r>
            <a:r>
              <a:rPr lang="en-US" dirty="0" smtClean="0"/>
              <a:t>for approximate 90% C.L. U.L.: find </a:t>
            </a:r>
            <a:r>
              <a:rPr lang="en-US" dirty="0" err="1" smtClean="0"/>
              <a:t>μ</a:t>
            </a:r>
            <a:r>
              <a:rPr lang="en-US" sz="1400" dirty="0" err="1" smtClean="0"/>
              <a:t>u</a:t>
            </a:r>
            <a:r>
              <a:rPr lang="en-US" sz="1400" dirty="0" smtClean="0"/>
              <a:t> </a:t>
            </a:r>
            <a:r>
              <a:rPr lang="en-US" dirty="0" smtClean="0"/>
              <a:t>such that L(</a:t>
            </a:r>
            <a:r>
              <a:rPr lang="en-US" dirty="0" err="1" smtClean="0"/>
              <a:t>μ</a:t>
            </a:r>
            <a:r>
              <a:rPr lang="en-US" sz="1400" dirty="0" err="1" smtClean="0"/>
              <a:t>u</a:t>
            </a:r>
            <a:r>
              <a:rPr lang="en-US" dirty="0" smtClean="0"/>
              <a:t>) / L(3) has prescribed value. </a:t>
            </a:r>
          </a:p>
          <a:p>
            <a:pPr lvl="1"/>
            <a:r>
              <a:rPr lang="en-US" dirty="0" smtClean="0"/>
              <a:t>Asymptotically identical</a:t>
            </a:r>
            <a:br>
              <a:rPr lang="en-US" dirty="0" smtClean="0"/>
            </a:br>
            <a:r>
              <a:rPr lang="en-US" dirty="0" smtClean="0"/>
              <a:t>to Frequentist interval</a:t>
            </a:r>
            <a:br>
              <a:rPr lang="en-US" dirty="0" smtClean="0"/>
            </a:br>
            <a:r>
              <a:rPr lang="en-US" dirty="0" smtClean="0"/>
              <a:t>(</a:t>
            </a:r>
            <a:r>
              <a:rPr lang="en-US" dirty="0" err="1" smtClean="0"/>
              <a:t>Wilks</a:t>
            </a:r>
            <a:r>
              <a:rPr lang="en-US" dirty="0" smtClean="0"/>
              <a:t> theorem</a:t>
            </a:r>
            <a:r>
              <a:rPr lang="en-US" dirty="0" smtClean="0"/>
              <a:t>)</a:t>
            </a:r>
          </a:p>
          <a:p>
            <a:pPr lvl="1"/>
            <a:r>
              <a:rPr lang="en-US" b="1" dirty="0" smtClean="0"/>
              <a:t>Equivalent to MINOS errors</a:t>
            </a:r>
            <a:endParaRPr lang="en-US" b="1" dirty="0" smtClean="0"/>
          </a:p>
          <a:p>
            <a:r>
              <a:rPr lang="en-US" dirty="0" smtClean="0">
                <a:solidFill>
                  <a:srgbClr val="FF0000"/>
                </a:solidFill>
              </a:rPr>
              <a:t>Frequentist one-sided 90% C.L. upper limit</a:t>
            </a:r>
            <a:r>
              <a:rPr lang="en-US" dirty="0" smtClean="0"/>
              <a:t>: find </a:t>
            </a:r>
            <a:r>
              <a:rPr lang="en-US" dirty="0" err="1" smtClean="0"/>
              <a:t>μ</a:t>
            </a:r>
            <a:r>
              <a:rPr lang="en-US" sz="1400" dirty="0" err="1" smtClean="0"/>
              <a:t>u</a:t>
            </a:r>
            <a:r>
              <a:rPr lang="en-US" sz="1400" dirty="0" smtClean="0"/>
              <a:t> </a:t>
            </a:r>
            <a:r>
              <a:rPr lang="en-US" dirty="0" smtClean="0"/>
              <a:t>such that P(n≤3 | </a:t>
            </a:r>
            <a:r>
              <a:rPr lang="en-US" dirty="0" err="1" smtClean="0"/>
              <a:t>μ</a:t>
            </a:r>
            <a:r>
              <a:rPr lang="en-US" sz="1400" dirty="0" err="1" smtClean="0"/>
              <a:t>u</a:t>
            </a:r>
            <a:r>
              <a:rPr lang="en-US" dirty="0" smtClean="0"/>
              <a:t>) = 0.1.</a:t>
            </a:r>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pic>
        <p:nvPicPr>
          <p:cNvPr id="5" name="Picture 2" descr="C:\Documents and Settings\verkerke\desktop\c1.gif"/>
          <p:cNvPicPr>
            <a:picLocks noChangeAspect="1" noChangeArrowheads="1"/>
          </p:cNvPicPr>
          <p:nvPr/>
        </p:nvPicPr>
        <p:blipFill>
          <a:blip r:embed="rId2" cstate="print"/>
          <a:srcRect t="9099" r="67327"/>
          <a:stretch>
            <a:fillRect/>
          </a:stretch>
        </p:blipFill>
        <p:spPr bwMode="auto">
          <a:xfrm>
            <a:off x="5867400" y="990600"/>
            <a:ext cx="2025332" cy="1752600"/>
          </a:xfrm>
          <a:prstGeom prst="rect">
            <a:avLst/>
          </a:prstGeom>
          <a:noFill/>
        </p:spPr>
      </p:pic>
      <p:pic>
        <p:nvPicPr>
          <p:cNvPr id="7" name="Picture 5" descr="fig42"/>
          <p:cNvPicPr>
            <a:picLocks noChangeAspect="1" noChangeArrowheads="1"/>
          </p:cNvPicPr>
          <p:nvPr/>
        </p:nvPicPr>
        <p:blipFill>
          <a:blip r:embed="rId3" cstate="print"/>
          <a:srcRect l="9808" b="9613"/>
          <a:stretch>
            <a:fillRect/>
          </a:stretch>
        </p:blipFill>
        <p:spPr bwMode="auto">
          <a:xfrm>
            <a:off x="6025828" y="2590800"/>
            <a:ext cx="1827494" cy="1720850"/>
          </a:xfrm>
          <a:prstGeom prst="rect">
            <a:avLst/>
          </a:prstGeom>
          <a:noFill/>
        </p:spPr>
      </p:pic>
      <p:pic>
        <p:nvPicPr>
          <p:cNvPr id="17" name="Picture 3"/>
          <p:cNvPicPr>
            <a:picLocks noChangeAspect="1" noChangeArrowheads="1"/>
          </p:cNvPicPr>
          <p:nvPr/>
        </p:nvPicPr>
        <p:blipFill>
          <a:blip r:embed="rId4" cstate="print"/>
          <a:srcRect l="9051" t="3204" r="5199" b="4628"/>
          <a:stretch>
            <a:fillRect/>
          </a:stretch>
        </p:blipFill>
        <p:spPr bwMode="auto">
          <a:xfrm>
            <a:off x="5867399" y="4465059"/>
            <a:ext cx="1828801" cy="1859541"/>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 in Poisson Process, n=3 observed: 3 ways</a:t>
            </a:r>
            <a:endParaRPr lang="nl-NL" dirty="0"/>
          </a:p>
        </p:txBody>
      </p:sp>
      <p:sp>
        <p:nvSpPr>
          <p:cNvPr id="3" name="Content Placeholder 2"/>
          <p:cNvSpPr>
            <a:spLocks noGrp="1"/>
          </p:cNvSpPr>
          <p:nvPr>
            <p:ph idx="1"/>
          </p:nvPr>
        </p:nvSpPr>
        <p:spPr/>
        <p:txBody>
          <a:bodyPr>
            <a:normAutofit fontScale="92500" lnSpcReduction="20000"/>
          </a:bodyPr>
          <a:lstStyle/>
          <a:p>
            <a:r>
              <a:rPr lang="en-US" dirty="0" smtClean="0"/>
              <a:t>For ‘difficult problems’ (low stats, high limits) answer will diverge</a:t>
            </a:r>
          </a:p>
          <a:p>
            <a:pPr lvl="1"/>
            <a:r>
              <a:rPr lang="en-US" dirty="0" smtClean="0"/>
              <a:t>See Poisson n=3 for low statistics example</a:t>
            </a:r>
          </a:p>
          <a:p>
            <a:pPr lvl="1"/>
            <a:r>
              <a:rPr lang="en-US" dirty="0" smtClean="0"/>
              <a:t>Results depends on precise definition of question asked, which is different for each described technique</a:t>
            </a:r>
          </a:p>
          <a:p>
            <a:pPr lvl="1"/>
            <a:endParaRPr lang="en-US" dirty="0" smtClean="0"/>
          </a:p>
          <a:p>
            <a:r>
              <a:rPr lang="en-US" dirty="0" smtClean="0">
                <a:solidFill>
                  <a:srgbClr val="FF0000"/>
                </a:solidFill>
              </a:rPr>
              <a:t>Deep foundational issues</a:t>
            </a:r>
          </a:p>
          <a:p>
            <a:pPr lvl="1"/>
            <a:r>
              <a:rPr lang="en-US" dirty="0" smtClean="0"/>
              <a:t>Frequentist approach has guaranteed ensemble properties (“</a:t>
            </a:r>
            <a:r>
              <a:rPr lang="en-US" dirty="0" smtClean="0">
                <a:solidFill>
                  <a:srgbClr val="339933"/>
                </a:solidFill>
              </a:rPr>
              <a:t>coverage</a:t>
            </a:r>
            <a:r>
              <a:rPr lang="en-US" dirty="0" smtClean="0"/>
              <a:t>”) (though issues arise with </a:t>
            </a:r>
            <a:r>
              <a:rPr lang="en-US" dirty="0" err="1" smtClean="0"/>
              <a:t>systematics</a:t>
            </a:r>
            <a:r>
              <a:rPr lang="en-US" dirty="0" smtClean="0"/>
              <a:t>.) Good ?!?</a:t>
            </a:r>
          </a:p>
          <a:p>
            <a:pPr lvl="1"/>
            <a:r>
              <a:rPr lang="en-US" dirty="0" smtClean="0"/>
              <a:t>Only Frequentist approach </a:t>
            </a:r>
            <a:r>
              <a:rPr lang="en-US" dirty="0" smtClean="0">
                <a:solidFill>
                  <a:srgbClr val="339933"/>
                </a:solidFill>
              </a:rPr>
              <a:t>uses P(</a:t>
            </a:r>
            <a:r>
              <a:rPr lang="en-US" dirty="0" err="1" smtClean="0">
                <a:solidFill>
                  <a:srgbClr val="339933"/>
                </a:solidFill>
              </a:rPr>
              <a:t>n|μ</a:t>
            </a:r>
            <a:r>
              <a:rPr lang="en-US" dirty="0" smtClean="0">
                <a:solidFill>
                  <a:srgbClr val="339933"/>
                </a:solidFill>
              </a:rPr>
              <a:t>) for n ≠observed value</a:t>
            </a:r>
            <a:r>
              <a:rPr lang="en-US" dirty="0" smtClean="0"/>
              <a:t>. Bad?!?  (See likelihood principle in next slides)</a:t>
            </a:r>
            <a:br>
              <a:rPr lang="en-US" dirty="0" smtClean="0"/>
            </a:br>
            <a:endParaRPr lang="en-US" dirty="0" smtClean="0"/>
          </a:p>
          <a:p>
            <a:r>
              <a:rPr lang="en-US" dirty="0" smtClean="0"/>
              <a:t>These issues will not be resolved: aim to have software for reporting all 3 answers, and sensitivity to prior.</a:t>
            </a:r>
          </a:p>
          <a:p>
            <a:r>
              <a:rPr lang="en-US" dirty="0" smtClean="0"/>
              <a:t>Note on coverage</a:t>
            </a:r>
          </a:p>
          <a:p>
            <a:pPr lvl="1"/>
            <a:r>
              <a:rPr lang="en-US" dirty="0" smtClean="0"/>
              <a:t>Bayesian methods do not necessarily cover (it is not their goal), but that also means you shouldn’t interpret a 95% Bayesian “Credible Interval” in the same way. Coverage can be thought of as a </a:t>
            </a:r>
            <a:r>
              <a:rPr lang="en-US" b="1" dirty="0" smtClean="0"/>
              <a:t>calibration of our statistical apparatus. </a:t>
            </a:r>
            <a:endParaRPr lang="en-US" dirty="0" smtClean="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Likelihood Principle</a:t>
            </a:r>
            <a:endParaRPr lang="nl-NL" dirty="0"/>
          </a:p>
        </p:txBody>
      </p:sp>
      <p:sp>
        <p:nvSpPr>
          <p:cNvPr id="3" name="Content Placeholder 2"/>
          <p:cNvSpPr>
            <a:spLocks noGrp="1"/>
          </p:cNvSpPr>
          <p:nvPr>
            <p:ph idx="1"/>
          </p:nvPr>
        </p:nvSpPr>
        <p:spPr/>
        <p:txBody>
          <a:bodyPr>
            <a:normAutofit/>
          </a:bodyPr>
          <a:lstStyle/>
          <a:p>
            <a:r>
              <a:rPr lang="en-US" dirty="0" smtClean="0"/>
              <a:t>As noted above, in both </a:t>
            </a:r>
            <a:r>
              <a:rPr lang="en-US" b="1" dirty="0" smtClean="0"/>
              <a:t>Bayesian</a:t>
            </a:r>
            <a:r>
              <a:rPr lang="en-US" dirty="0" smtClean="0"/>
              <a:t> methods and </a:t>
            </a:r>
            <a:r>
              <a:rPr lang="en-US" b="1" dirty="0" smtClean="0"/>
              <a:t>likelihood-ratio</a:t>
            </a:r>
            <a:r>
              <a:rPr lang="en-US" dirty="0" smtClean="0"/>
              <a:t> based methods, the probability (density) for obtaining the </a:t>
            </a:r>
            <a:r>
              <a:rPr lang="en-US" i="1" dirty="0" smtClean="0">
                <a:solidFill>
                  <a:srgbClr val="FF0000"/>
                </a:solidFill>
              </a:rPr>
              <a:t>data at hand is used (via the likelihood function), </a:t>
            </a:r>
            <a:r>
              <a:rPr lang="en-US" i="1" dirty="0" smtClean="0">
                <a:solidFill>
                  <a:schemeClr val="accent2"/>
                </a:solidFill>
              </a:rPr>
              <a:t>but probabilities for obtaining other data are not used!</a:t>
            </a:r>
            <a:endParaRPr lang="en-US" dirty="0" smtClean="0">
              <a:solidFill>
                <a:schemeClr val="accent2"/>
              </a:solidFill>
            </a:endParaRPr>
          </a:p>
          <a:p>
            <a:r>
              <a:rPr lang="en-US" dirty="0" smtClean="0"/>
              <a:t>In contrast, in typical </a:t>
            </a:r>
            <a:r>
              <a:rPr lang="en-US" b="1" dirty="0" err="1" smtClean="0"/>
              <a:t>frequentist</a:t>
            </a:r>
            <a:r>
              <a:rPr lang="en-US" dirty="0" smtClean="0"/>
              <a:t> calculations (e.g., a p-value which is the probability of obtaining a value as extreme or </a:t>
            </a:r>
            <a:r>
              <a:rPr lang="en-US" i="1" dirty="0" smtClean="0">
                <a:solidFill>
                  <a:srgbClr val="FF0000"/>
                </a:solidFill>
              </a:rPr>
              <a:t>more extreme than that observed</a:t>
            </a:r>
            <a:r>
              <a:rPr lang="en-US" i="1" dirty="0" smtClean="0">
                <a:solidFill>
                  <a:schemeClr val="accent2"/>
                </a:solidFill>
              </a:rPr>
              <a:t>), one uses probabilities of data not seen.</a:t>
            </a:r>
            <a:endParaRPr lang="en-US" dirty="0" smtClean="0">
              <a:solidFill>
                <a:schemeClr val="accent2"/>
              </a:solidFill>
            </a:endParaRPr>
          </a:p>
          <a:p>
            <a:r>
              <a:rPr lang="en-US" dirty="0" smtClean="0">
                <a:solidFill>
                  <a:srgbClr val="339933"/>
                </a:solidFill>
              </a:rPr>
              <a:t>This difference is captured by the </a:t>
            </a:r>
            <a:r>
              <a:rPr lang="en-US" i="1" dirty="0" smtClean="0">
                <a:solidFill>
                  <a:srgbClr val="339933"/>
                </a:solidFill>
              </a:rPr>
              <a:t>Likelihood Principle</a:t>
            </a:r>
            <a:r>
              <a:rPr lang="en-US" dirty="0" smtClean="0">
                <a:solidFill>
                  <a:srgbClr val="339933"/>
                </a:solidFill>
              </a:rPr>
              <a:t>*</a:t>
            </a:r>
            <a:r>
              <a:rPr lang="en-US" dirty="0" smtClean="0"/>
              <a:t>: </a:t>
            </a:r>
            <a:br>
              <a:rPr lang="en-US" dirty="0" smtClean="0"/>
            </a:br>
            <a:r>
              <a:rPr lang="en-US" dirty="0" smtClean="0"/>
              <a:t/>
            </a:r>
            <a:br>
              <a:rPr lang="en-US" dirty="0" smtClean="0"/>
            </a:br>
            <a:r>
              <a:rPr lang="en-US" dirty="0" smtClean="0"/>
              <a:t>If two experiments yield likelihood functions which are proportional, then Your inferences from the two experiments should be identical.</a:t>
            </a:r>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Likelihood Principle</a:t>
            </a:r>
            <a:endParaRPr lang="en-US"/>
          </a:p>
        </p:txBody>
      </p:sp>
      <p:sp>
        <p:nvSpPr>
          <p:cNvPr id="3" name="Content Placeholder 2"/>
          <p:cNvSpPr>
            <a:spLocks noGrp="1"/>
          </p:cNvSpPr>
          <p:nvPr>
            <p:ph idx="1"/>
          </p:nvPr>
        </p:nvSpPr>
        <p:spPr/>
        <p:txBody>
          <a:bodyPr/>
          <a:lstStyle/>
          <a:p>
            <a:r>
              <a:rPr lang="en-US" dirty="0" smtClean="0">
                <a:solidFill>
                  <a:schemeClr val="accent2"/>
                </a:solidFill>
              </a:rPr>
              <a:t>L.P. is built in to Bayesian inference </a:t>
            </a:r>
            <a:br>
              <a:rPr lang="en-US" dirty="0" smtClean="0">
                <a:solidFill>
                  <a:schemeClr val="accent2"/>
                </a:solidFill>
              </a:rPr>
            </a:br>
            <a:r>
              <a:rPr lang="en-US" dirty="0" smtClean="0"/>
              <a:t>(except e.g., when </a:t>
            </a:r>
            <a:r>
              <a:rPr lang="en-US" dirty="0" err="1" smtClean="0"/>
              <a:t>Jeffreys</a:t>
            </a:r>
            <a:r>
              <a:rPr lang="en-US" dirty="0" smtClean="0"/>
              <a:t> prior leads to violation). </a:t>
            </a:r>
          </a:p>
          <a:p>
            <a:r>
              <a:rPr lang="en-US" dirty="0" smtClean="0">
                <a:solidFill>
                  <a:schemeClr val="accent2"/>
                </a:solidFill>
              </a:rPr>
              <a:t>L.P. is violated by p-values and confidence intervals.</a:t>
            </a:r>
          </a:p>
          <a:p>
            <a:r>
              <a:rPr lang="en-US" dirty="0" smtClean="0"/>
              <a:t>Although practical experience indicates that the L.P. may be too restrictive, it is useful to keep in mind. When frequentist results “make no sense” or “are unphysical” the underlying reason might be traced to a bad violation of the L.P.</a:t>
            </a:r>
          </a:p>
          <a:p>
            <a:r>
              <a:rPr lang="en-US" dirty="0" smtClean="0"/>
              <a:t>*There are various versions of the L.P., strong and weak forms, etc. See Stuart99 and book by Berger and </a:t>
            </a:r>
            <a:r>
              <a:rPr lang="en-US" dirty="0" err="1" smtClean="0"/>
              <a:t>Wolpert</a:t>
            </a:r>
            <a:r>
              <a:rPr lang="en-US" dirty="0" smtClean="0"/>
              <a:t>.</a:t>
            </a:r>
            <a:endParaRPr lang="nl-NL" dirty="0" smtClean="0"/>
          </a:p>
          <a:p>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Karmen</a:t>
            </a:r>
            <a:r>
              <a:rPr lang="en-US" dirty="0" smtClean="0"/>
              <a:t> Problem”</a:t>
            </a:r>
            <a:endParaRPr lang="en-US" dirty="0"/>
          </a:p>
        </p:txBody>
      </p:sp>
      <p:sp>
        <p:nvSpPr>
          <p:cNvPr id="3" name="Content Placeholder 2"/>
          <p:cNvSpPr>
            <a:spLocks noGrp="1"/>
          </p:cNvSpPr>
          <p:nvPr>
            <p:ph idx="1"/>
          </p:nvPr>
        </p:nvSpPr>
        <p:spPr>
          <a:xfrm>
            <a:off x="685800" y="990600"/>
            <a:ext cx="7772400" cy="5715000"/>
          </a:xfrm>
        </p:spPr>
        <p:txBody>
          <a:bodyPr>
            <a:normAutofit fontScale="92500" lnSpcReduction="10000"/>
          </a:bodyPr>
          <a:lstStyle/>
          <a:p>
            <a:r>
              <a:rPr lang="en-US" dirty="0" smtClean="0"/>
              <a:t>Simple counting experiment: </a:t>
            </a:r>
          </a:p>
          <a:p>
            <a:pPr lvl="1"/>
            <a:r>
              <a:rPr lang="en-US" dirty="0" smtClean="0"/>
              <a:t>You expected precisely 2.8 background events </a:t>
            </a:r>
            <a:br>
              <a:rPr lang="en-US" dirty="0" smtClean="0"/>
            </a:br>
            <a:r>
              <a:rPr lang="en-US" dirty="0" smtClean="0"/>
              <a:t>with a Poisson distribution</a:t>
            </a:r>
          </a:p>
          <a:p>
            <a:pPr lvl="1"/>
            <a:r>
              <a:rPr lang="en-US" dirty="0" smtClean="0"/>
              <a:t>You count the total number of observed events N=</a:t>
            </a:r>
            <a:r>
              <a:rPr lang="en-US" dirty="0" err="1" smtClean="0"/>
              <a:t>s+b</a:t>
            </a:r>
            <a:endParaRPr lang="en-US" dirty="0" smtClean="0"/>
          </a:p>
          <a:p>
            <a:pPr lvl="1"/>
            <a:r>
              <a:rPr lang="en-US" dirty="0" smtClean="0"/>
              <a:t>You make a statement on s, given </a:t>
            </a:r>
            <a:r>
              <a:rPr lang="en-US" dirty="0" err="1" smtClean="0"/>
              <a:t>N</a:t>
            </a:r>
            <a:r>
              <a:rPr lang="en-US" baseline="-25000" dirty="0" err="1" smtClean="0"/>
              <a:t>obs</a:t>
            </a:r>
            <a:r>
              <a:rPr lang="en-US" dirty="0" smtClean="0"/>
              <a:t> and b=2.8</a:t>
            </a:r>
          </a:p>
          <a:p>
            <a:r>
              <a:rPr lang="en-US" dirty="0" smtClean="0"/>
              <a:t>You observe N=0!</a:t>
            </a:r>
          </a:p>
          <a:p>
            <a:pPr lvl="1"/>
            <a:r>
              <a:rPr lang="en-US" dirty="0" smtClean="0">
                <a:solidFill>
                  <a:schemeClr val="tx2"/>
                </a:solidFill>
              </a:rPr>
              <a:t>Likelihood: </a:t>
            </a:r>
            <a:r>
              <a:rPr lang="en-US" dirty="0" smtClean="0">
                <a:solidFill>
                  <a:srgbClr val="FF0000"/>
                </a:solidFill>
              </a:rPr>
              <a:t>L(s</a:t>
            </a:r>
            <a:r>
              <a:rPr lang="el-GR" dirty="0" smtClean="0">
                <a:solidFill>
                  <a:srgbClr val="FF0000"/>
                </a:solidFill>
              </a:rPr>
              <a:t>) </a:t>
            </a:r>
            <a:r>
              <a:rPr lang="el-GR" dirty="0" smtClean="0"/>
              <a:t>= (</a:t>
            </a:r>
            <a:r>
              <a:rPr lang="en-US" dirty="0" smtClean="0"/>
              <a:t>s</a:t>
            </a:r>
            <a:r>
              <a:rPr lang="el-GR" dirty="0" smtClean="0"/>
              <a:t>+</a:t>
            </a:r>
            <a:r>
              <a:rPr lang="en-US" dirty="0" smtClean="0"/>
              <a:t>b)</a:t>
            </a:r>
            <a:r>
              <a:rPr lang="en-US" baseline="30000" dirty="0" smtClean="0"/>
              <a:t>0</a:t>
            </a:r>
            <a:r>
              <a:rPr lang="en-US" dirty="0" smtClean="0"/>
              <a:t> exp(-s</a:t>
            </a:r>
            <a:r>
              <a:rPr lang="el-GR" dirty="0" smtClean="0"/>
              <a:t>-</a:t>
            </a:r>
            <a:r>
              <a:rPr lang="en-US" dirty="0" smtClean="0"/>
              <a:t>b) / 0! = </a:t>
            </a:r>
            <a:r>
              <a:rPr lang="en-US" dirty="0" smtClean="0">
                <a:solidFill>
                  <a:srgbClr val="FF0000"/>
                </a:solidFill>
              </a:rPr>
              <a:t>exp(-s</a:t>
            </a:r>
            <a:r>
              <a:rPr lang="el-GR" dirty="0" smtClean="0">
                <a:solidFill>
                  <a:srgbClr val="FF0000"/>
                </a:solidFill>
              </a:rPr>
              <a:t>) </a:t>
            </a:r>
            <a:r>
              <a:rPr lang="en-US" dirty="0" smtClean="0">
                <a:solidFill>
                  <a:srgbClr val="FF0000"/>
                </a:solidFill>
              </a:rPr>
              <a:t>exp(-b)</a:t>
            </a:r>
          </a:p>
          <a:p>
            <a:r>
              <a:rPr lang="en-US" dirty="0" smtClean="0">
                <a:solidFill>
                  <a:schemeClr val="accent2"/>
                </a:solidFill>
              </a:rPr>
              <a:t>Likelihood –based intervals</a:t>
            </a:r>
          </a:p>
          <a:p>
            <a:pPr lvl="1"/>
            <a:r>
              <a:rPr lang="en-US" dirty="0" smtClean="0">
                <a:solidFill>
                  <a:srgbClr val="FF0000"/>
                </a:solidFill>
              </a:rPr>
              <a:t>LR(s) = exp(-s</a:t>
            </a:r>
            <a:r>
              <a:rPr lang="el-GR" dirty="0" smtClean="0">
                <a:solidFill>
                  <a:srgbClr val="FF0000"/>
                </a:solidFill>
              </a:rPr>
              <a:t>) </a:t>
            </a:r>
            <a:r>
              <a:rPr lang="en-US" dirty="0" smtClean="0">
                <a:solidFill>
                  <a:srgbClr val="FF0000"/>
                </a:solidFill>
              </a:rPr>
              <a:t>exp(-b)/exp(-b)= exp(-s) </a:t>
            </a:r>
            <a:r>
              <a:rPr lang="en-US" b="1" dirty="0" smtClean="0">
                <a:solidFill>
                  <a:schemeClr val="accent2"/>
                </a:solidFill>
                <a:sym typeface="Wingdings" pitchFamily="2" charset="2"/>
              </a:rPr>
              <a:t> Independent of b!</a:t>
            </a:r>
          </a:p>
          <a:p>
            <a:pPr lvl="1"/>
            <a:r>
              <a:rPr lang="en-US" dirty="0" smtClean="0">
                <a:solidFill>
                  <a:schemeClr val="tx2"/>
                </a:solidFill>
                <a:sym typeface="Wingdings" pitchFamily="2" charset="2"/>
              </a:rPr>
              <a:t>Bayesian integral also independent of factorizing exp(-b) term</a:t>
            </a:r>
            <a:endParaRPr lang="en-US" dirty="0" smtClean="0">
              <a:solidFill>
                <a:schemeClr val="tx2"/>
              </a:solidFill>
            </a:endParaRPr>
          </a:p>
          <a:p>
            <a:r>
              <a:rPr lang="en-US" dirty="0" smtClean="0">
                <a:solidFill>
                  <a:srgbClr val="FF0000"/>
                </a:solidFill>
              </a:rPr>
              <a:t>So for zero events observed, likelihood-based inference about signal mean </a:t>
            </a:r>
            <a:r>
              <a:rPr lang="en-US" b="1" dirty="0" smtClean="0">
                <a:solidFill>
                  <a:srgbClr val="FF0000"/>
                </a:solidFill>
              </a:rPr>
              <a:t>s</a:t>
            </a:r>
            <a:r>
              <a:rPr lang="en-US" dirty="0" smtClean="0">
                <a:solidFill>
                  <a:srgbClr val="FF0000"/>
                </a:solidFill>
              </a:rPr>
              <a:t> </a:t>
            </a:r>
            <a:r>
              <a:rPr lang="en-US" i="1" dirty="0" smtClean="0">
                <a:solidFill>
                  <a:srgbClr val="FF0000"/>
                </a:solidFill>
              </a:rPr>
              <a:t>is independent of expected b. </a:t>
            </a:r>
          </a:p>
          <a:p>
            <a:r>
              <a:rPr lang="en-US" dirty="0" smtClean="0"/>
              <a:t>For essentially all frequentist confidence interval constructions, the fact that n=0 is less likely for b=2.8 than for b=0 results in </a:t>
            </a:r>
            <a:r>
              <a:rPr lang="en-US" i="1" dirty="0" smtClean="0"/>
              <a:t>narrower </a:t>
            </a:r>
            <a:r>
              <a:rPr lang="en-US" dirty="0" smtClean="0"/>
              <a:t>confidence intervals for μ as b increases. </a:t>
            </a:r>
          </a:p>
          <a:p>
            <a:pPr lvl="1"/>
            <a:r>
              <a:rPr lang="en-US" dirty="0" smtClean="0"/>
              <a:t>Clear violation of the L.P.</a:t>
            </a:r>
          </a:p>
        </p:txBody>
      </p:sp>
      <p:pic>
        <p:nvPicPr>
          <p:cNvPr id="5" name="Picture 4" descr="\\beuk\user\verkerke\roofit\c1.gif"/>
          <p:cNvPicPr>
            <a:picLocks noChangeAspect="1" noChangeArrowheads="1"/>
          </p:cNvPicPr>
          <p:nvPr/>
        </p:nvPicPr>
        <p:blipFill>
          <a:blip r:embed="rId2" cstate="print">
            <a:lum contrast="40000"/>
          </a:blip>
          <a:srcRect/>
          <a:stretch>
            <a:fillRect/>
          </a:stretch>
        </p:blipFill>
        <p:spPr bwMode="auto">
          <a:xfrm>
            <a:off x="6856708" y="533400"/>
            <a:ext cx="2134892" cy="1447800"/>
          </a:xfrm>
          <a:prstGeom prst="rect">
            <a:avLst/>
          </a:prstGeom>
          <a:noFill/>
        </p:spPr>
      </p:pic>
      <p:cxnSp>
        <p:nvCxnSpPr>
          <p:cNvPr id="7" name="Straight Arrow Connector 6"/>
          <p:cNvCxnSpPr/>
          <p:nvPr/>
        </p:nvCxnSpPr>
        <p:spPr bwMode="auto">
          <a:xfrm>
            <a:off x="6172200" y="1524000"/>
            <a:ext cx="531812"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Likelihood Principle Example #2</a:t>
            </a:r>
            <a:endParaRPr lang="nl-NL" dirty="0"/>
          </a:p>
        </p:txBody>
      </p:sp>
      <p:sp>
        <p:nvSpPr>
          <p:cNvPr id="3" name="Content Placeholder 2"/>
          <p:cNvSpPr>
            <a:spLocks noGrp="1"/>
          </p:cNvSpPr>
          <p:nvPr>
            <p:ph idx="1"/>
          </p:nvPr>
        </p:nvSpPr>
        <p:spPr>
          <a:xfrm>
            <a:off x="685800" y="990600"/>
            <a:ext cx="7772400" cy="5562600"/>
          </a:xfrm>
        </p:spPr>
        <p:txBody>
          <a:bodyPr>
            <a:normAutofit fontScale="85000" lnSpcReduction="10000"/>
          </a:bodyPr>
          <a:lstStyle/>
          <a:p>
            <a:r>
              <a:rPr lang="en-US" dirty="0" smtClean="0"/>
              <a:t>Binomial problem famous among statisticians </a:t>
            </a:r>
            <a:br>
              <a:rPr lang="en-US" dirty="0" smtClean="0"/>
            </a:br>
            <a:endParaRPr lang="en-US" dirty="0" smtClean="0"/>
          </a:p>
          <a:p>
            <a:r>
              <a:rPr lang="en-US" dirty="0" smtClean="0"/>
              <a:t>Translated to HEP: You want to know the trigger efficiency </a:t>
            </a:r>
            <a:r>
              <a:rPr lang="en-US" i="1" dirty="0" smtClean="0"/>
              <a:t>e</a:t>
            </a:r>
            <a:r>
              <a:rPr lang="en-US" dirty="0" smtClean="0"/>
              <a:t>. </a:t>
            </a:r>
          </a:p>
          <a:p>
            <a:pPr lvl="1"/>
            <a:r>
              <a:rPr lang="en-US" dirty="0" smtClean="0">
                <a:solidFill>
                  <a:schemeClr val="accent2"/>
                </a:solidFill>
              </a:rPr>
              <a:t>You count until reaching n=4000 zero-bias events, and note that of these, m=10 passed trigger. </a:t>
            </a:r>
            <a:r>
              <a:rPr lang="en-US" dirty="0" smtClean="0"/>
              <a:t/>
            </a:r>
            <a:br>
              <a:rPr lang="en-US" dirty="0" smtClean="0"/>
            </a:br>
            <a:r>
              <a:rPr lang="en-US" dirty="0" smtClean="0"/>
              <a:t/>
            </a:r>
            <a:br>
              <a:rPr lang="en-US" dirty="0" smtClean="0"/>
            </a:br>
            <a:r>
              <a:rPr lang="en-US" dirty="0" smtClean="0"/>
              <a:t>Estimate e = 10/4000, compute binomial conf. interval for e.</a:t>
            </a:r>
            <a:br>
              <a:rPr lang="en-US" dirty="0" smtClean="0"/>
            </a:br>
            <a:endParaRPr lang="en-US" dirty="0" smtClean="0"/>
          </a:p>
          <a:p>
            <a:pPr lvl="1"/>
            <a:r>
              <a:rPr lang="en-US" dirty="0" smtClean="0">
                <a:solidFill>
                  <a:srgbClr val="339933"/>
                </a:solidFill>
              </a:rPr>
              <a:t>Your colleague (in a different sample!) counts zero-bias events until m=10 have passed the trigger. She notes that this requires n=4000 events. </a:t>
            </a:r>
            <a:r>
              <a:rPr lang="en-US" dirty="0" smtClean="0"/>
              <a:t/>
            </a:r>
            <a:br>
              <a:rPr lang="en-US" dirty="0" smtClean="0"/>
            </a:br>
            <a:r>
              <a:rPr lang="en-US" dirty="0" smtClean="0"/>
              <a:t/>
            </a:r>
            <a:br>
              <a:rPr lang="en-US" dirty="0" smtClean="0"/>
            </a:br>
            <a:r>
              <a:rPr lang="en-US" dirty="0" smtClean="0">
                <a:solidFill>
                  <a:srgbClr val="FF0000"/>
                </a:solidFill>
              </a:rPr>
              <a:t>Intuitively, e=10/4000 </a:t>
            </a:r>
            <a:r>
              <a:rPr lang="en-US" i="1" dirty="0" smtClean="0">
                <a:solidFill>
                  <a:srgbClr val="FF0000"/>
                </a:solidFill>
              </a:rPr>
              <a:t>over-estimates </a:t>
            </a:r>
            <a:r>
              <a:rPr lang="en-US" dirty="0" smtClean="0">
                <a:solidFill>
                  <a:srgbClr val="FF0000"/>
                </a:solidFill>
              </a:rPr>
              <a:t>e because she stopped </a:t>
            </a:r>
            <a:r>
              <a:rPr lang="en-US" i="1" dirty="0" smtClean="0">
                <a:solidFill>
                  <a:srgbClr val="FF0000"/>
                </a:solidFill>
              </a:rPr>
              <a:t>just </a:t>
            </a:r>
            <a:r>
              <a:rPr lang="en-US" dirty="0" smtClean="0">
                <a:solidFill>
                  <a:srgbClr val="FF0000"/>
                </a:solidFill>
              </a:rPr>
              <a:t>upon reaching 10 passed events. </a:t>
            </a:r>
            <a:r>
              <a:rPr lang="en-US" dirty="0" smtClean="0"/>
              <a:t>(The relevant distribution is the negative binomial.)</a:t>
            </a:r>
            <a:br>
              <a:rPr lang="en-US" dirty="0" smtClean="0"/>
            </a:br>
            <a:endParaRPr lang="en-US" dirty="0" smtClean="0"/>
          </a:p>
          <a:p>
            <a:r>
              <a:rPr lang="en-US" dirty="0" smtClean="0"/>
              <a:t>Each experiment had a different </a:t>
            </a:r>
            <a:r>
              <a:rPr lang="en-US" i="1" dirty="0" smtClean="0"/>
              <a:t>stopping rule</a:t>
            </a:r>
            <a:r>
              <a:rPr lang="en-US" dirty="0" smtClean="0"/>
              <a:t>. Frequentist confidence intervals depend on the stopping rule</a:t>
            </a:r>
            <a:r>
              <a:rPr lang="en-US" i="1" dirty="0" smtClean="0"/>
              <a:t>.</a:t>
            </a:r>
          </a:p>
          <a:p>
            <a:pPr lvl="1"/>
            <a:r>
              <a:rPr lang="en-US" dirty="0" smtClean="0"/>
              <a:t>It turns out that the likelihood functions for the binomial problem and the negative binomial problem differ only by a constant! </a:t>
            </a:r>
          </a:p>
          <a:p>
            <a:pPr lvl="1"/>
            <a:r>
              <a:rPr lang="en-US" dirty="0" smtClean="0"/>
              <a:t>So with same n and m, (the strong version of) the L.P. demands </a:t>
            </a:r>
            <a:r>
              <a:rPr lang="en-US" i="1" dirty="0" smtClean="0"/>
              <a:t>same </a:t>
            </a:r>
            <a:r>
              <a:rPr lang="en-US" dirty="0" smtClean="0"/>
              <a:t>inference about e from the two stopping rules!</a:t>
            </a:r>
            <a:br>
              <a:rPr lang="en-US" dirty="0" smtClean="0"/>
            </a:br>
            <a:r>
              <a:rPr lang="en-US" dirty="0" smtClean="0"/>
              <a:t/>
            </a:r>
            <a:br>
              <a:rPr lang="en-US" dirty="0" smtClean="0"/>
            </a:br>
            <a:endParaRPr lang="en-US" dirty="0" smtClean="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Conditioning</a:t>
            </a:r>
            <a:endParaRPr lang="nl-NL" dirty="0"/>
          </a:p>
        </p:txBody>
      </p:sp>
      <p:sp>
        <p:nvSpPr>
          <p:cNvPr id="3" name="Content Placeholder 2"/>
          <p:cNvSpPr>
            <a:spLocks noGrp="1"/>
          </p:cNvSpPr>
          <p:nvPr>
            <p:ph idx="1"/>
          </p:nvPr>
        </p:nvSpPr>
        <p:spPr/>
        <p:txBody>
          <a:bodyPr>
            <a:normAutofit fontScale="92500"/>
          </a:bodyPr>
          <a:lstStyle/>
          <a:p>
            <a:r>
              <a:rPr lang="en-US" dirty="0" smtClean="0"/>
              <a:t>An “</a:t>
            </a:r>
            <a:r>
              <a:rPr lang="en-US" dirty="0" smtClean="0">
                <a:solidFill>
                  <a:srgbClr val="FF0000"/>
                </a:solidFill>
              </a:rPr>
              <a:t>ancillary statistic</a:t>
            </a:r>
            <a:r>
              <a:rPr lang="en-US" dirty="0" smtClean="0"/>
              <a:t>” (see literature for precise math definition) is a function of your data which </a:t>
            </a:r>
            <a:r>
              <a:rPr lang="en-US" dirty="0" smtClean="0">
                <a:solidFill>
                  <a:schemeClr val="accent2"/>
                </a:solidFill>
              </a:rPr>
              <a:t>carries information about the precision of your measurement </a:t>
            </a:r>
            <a:r>
              <a:rPr lang="en-US" dirty="0" smtClean="0"/>
              <a:t>of the parameter of interest, but no info about parameter’s value.</a:t>
            </a:r>
          </a:p>
          <a:p>
            <a:pPr lvl="1"/>
            <a:r>
              <a:rPr lang="en-US" dirty="0" smtClean="0"/>
              <a:t>The classic example is a branching ratio measurement in which the total number of events N can fluctuate if the </a:t>
            </a:r>
            <a:r>
              <a:rPr lang="en-US" dirty="0" err="1" smtClean="0"/>
              <a:t>expt</a:t>
            </a:r>
            <a:r>
              <a:rPr lang="en-US" dirty="0" smtClean="0"/>
              <a:t> design is to run for a fixed length of time. Then N is an ancillary statistic.</a:t>
            </a:r>
          </a:p>
          <a:p>
            <a:r>
              <a:rPr lang="en-US" dirty="0" smtClean="0"/>
              <a:t>You perform an experiment and obtain N total events, and then do a toy M.C. of repetitions of the experiment</a:t>
            </a:r>
            <a:r>
              <a:rPr lang="en-US" dirty="0" smtClean="0">
                <a:solidFill>
                  <a:srgbClr val="FF0000"/>
                </a:solidFill>
              </a:rPr>
              <a:t>. Do you let N fluctuate, or do you fix it to the value observed</a:t>
            </a:r>
            <a:r>
              <a:rPr lang="en-US" dirty="0" smtClean="0"/>
              <a:t>? </a:t>
            </a:r>
          </a:p>
          <a:p>
            <a:r>
              <a:rPr lang="en-US" dirty="0" smtClean="0"/>
              <a:t>It may seem that the toy M.C. should include your </a:t>
            </a:r>
            <a:r>
              <a:rPr lang="en-US" i="1" dirty="0" smtClean="0"/>
              <a:t>complete </a:t>
            </a:r>
            <a:r>
              <a:rPr lang="en-US" dirty="0" smtClean="0"/>
              <a:t>procedure, including fluctuations in N.</a:t>
            </a:r>
          </a:p>
          <a:p>
            <a:r>
              <a:rPr lang="en-US" dirty="0" smtClean="0"/>
              <a:t>But there are strong arguments, going back to Fisher, that inference should be based on probabilities </a:t>
            </a:r>
            <a:r>
              <a:rPr lang="en-US" i="1" dirty="0" smtClean="0"/>
              <a:t>conditional </a:t>
            </a:r>
            <a:r>
              <a:rPr lang="en-US" dirty="0" smtClean="0"/>
              <a:t>on the value of the ancillary statistic actually obtained!</a:t>
            </a:r>
          </a:p>
          <a:p>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Conditioning (cont.)</a:t>
            </a:r>
            <a:endParaRPr lang="nl-NL" dirty="0"/>
          </a:p>
        </p:txBody>
      </p:sp>
      <p:sp>
        <p:nvSpPr>
          <p:cNvPr id="3" name="Content Placeholder 2"/>
          <p:cNvSpPr>
            <a:spLocks noGrp="1"/>
          </p:cNvSpPr>
          <p:nvPr>
            <p:ph idx="1"/>
          </p:nvPr>
        </p:nvSpPr>
        <p:spPr/>
        <p:txBody>
          <a:bodyPr>
            <a:normAutofit fontScale="92500"/>
          </a:bodyPr>
          <a:lstStyle/>
          <a:p>
            <a:r>
              <a:rPr lang="en-US" dirty="0" smtClean="0"/>
              <a:t>The 1958 thought </a:t>
            </a:r>
            <a:r>
              <a:rPr lang="en-US" dirty="0" err="1" smtClean="0"/>
              <a:t>expt</a:t>
            </a:r>
            <a:r>
              <a:rPr lang="en-US" dirty="0" smtClean="0"/>
              <a:t> of David R. Cox focused the issue:</a:t>
            </a:r>
          </a:p>
          <a:p>
            <a:pPr lvl="1"/>
            <a:r>
              <a:rPr lang="en-US" dirty="0" smtClean="0"/>
              <a:t>Your procedure for weighing an object consists of flipping a coin to decide whether to use a weighing machine with a 10% error or one with a 1% error; and then measuring the weight. (Coin flip result is ancillary stat.)</a:t>
            </a:r>
          </a:p>
          <a:p>
            <a:pPr lvl="1"/>
            <a:r>
              <a:rPr lang="en-US" dirty="0" smtClean="0"/>
              <a:t>Then “surely” the error you quote for your measurement should reflect which weighing machine you actually used, and not the average error of the “whole space” of all measurements!</a:t>
            </a:r>
          </a:p>
          <a:p>
            <a:pPr lvl="1"/>
            <a:r>
              <a:rPr lang="en-US" dirty="0" smtClean="0"/>
              <a:t>But classical most powerful </a:t>
            </a:r>
            <a:r>
              <a:rPr lang="en-US" dirty="0" err="1" smtClean="0"/>
              <a:t>Neyman</a:t>
            </a:r>
            <a:r>
              <a:rPr lang="en-US" dirty="0" smtClean="0"/>
              <a:t>-Pearson hypothesis test uses the whole space!</a:t>
            </a:r>
          </a:p>
          <a:p>
            <a:r>
              <a:rPr lang="en-US" dirty="0" smtClean="0"/>
              <a:t>In more complicated situations, ancillary statistics do not exist, and it is not at all clear how to restrict the “whole space” to the relevant part for </a:t>
            </a:r>
            <a:r>
              <a:rPr lang="en-US" dirty="0" err="1" smtClean="0"/>
              <a:t>frequentist</a:t>
            </a:r>
            <a:r>
              <a:rPr lang="en-US" dirty="0" smtClean="0"/>
              <a:t> coverage.</a:t>
            </a:r>
          </a:p>
          <a:p>
            <a:r>
              <a:rPr lang="en-US" dirty="0" smtClean="0"/>
              <a:t>In methods obeying the likelihood principle, in effect one conditions on the exact data obtained, giving up the </a:t>
            </a:r>
            <a:r>
              <a:rPr lang="en-US" dirty="0" err="1" smtClean="0"/>
              <a:t>frequentist</a:t>
            </a:r>
            <a:r>
              <a:rPr lang="en-US" dirty="0" smtClean="0"/>
              <a:t> coverage criterion for the guarantee of relevance</a:t>
            </a:r>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sp>
        <p:nvSpPr>
          <p:cNvPr id="5" name="TextBox 4"/>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Three Ways to Make Intervals</a:t>
            </a:r>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pic>
        <p:nvPicPr>
          <p:cNvPr id="6146" name="Picture 2"/>
          <p:cNvPicPr>
            <a:picLocks noChangeAspect="1" noChangeArrowheads="1"/>
          </p:cNvPicPr>
          <p:nvPr/>
        </p:nvPicPr>
        <p:blipFill>
          <a:blip r:embed="rId2" cstate="print"/>
          <a:srcRect/>
          <a:stretch>
            <a:fillRect/>
          </a:stretch>
        </p:blipFill>
        <p:spPr bwMode="auto">
          <a:xfrm>
            <a:off x="685800" y="1538288"/>
            <a:ext cx="777240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68% intervals by various methods for Poisson process with n=3 observed</a:t>
            </a:r>
            <a:endParaRPr lang="nl-NL" sz="1600" dirty="0"/>
          </a:p>
        </p:txBody>
      </p:sp>
      <p:sp>
        <p:nvSpPr>
          <p:cNvPr id="3" name="Content Placeholder 2"/>
          <p:cNvSpPr>
            <a:spLocks noGrp="1"/>
          </p:cNvSpPr>
          <p:nvPr>
            <p:ph idx="1"/>
          </p:nvPr>
        </p:nvSpPr>
        <p:spPr>
          <a:xfrm>
            <a:off x="685800" y="4419600"/>
            <a:ext cx="8001000" cy="1828800"/>
          </a:xfrm>
        </p:spPr>
        <p:txBody>
          <a:bodyPr>
            <a:normAutofit/>
          </a:bodyPr>
          <a:lstStyle/>
          <a:p>
            <a:r>
              <a:rPr lang="en-US" dirty="0" smtClean="0"/>
              <a:t>NB: Frequentist intervals over-cover due to discreteness of n in this example</a:t>
            </a:r>
          </a:p>
          <a:p>
            <a:r>
              <a:rPr lang="en-US" dirty="0" smtClean="0"/>
              <a:t>Note that issues, divergences in outcome are usually more dramatic and important at high Z (e.g. 5</a:t>
            </a:r>
            <a:r>
              <a:rPr lang="el-GR" dirty="0" smtClean="0"/>
              <a:t>σ</a:t>
            </a:r>
            <a:r>
              <a:rPr lang="en-US" dirty="0" smtClean="0"/>
              <a:t> = ‘discovery’)</a:t>
            </a:r>
          </a:p>
          <a:p>
            <a:endParaRPr lang="nl-NL" dirty="0"/>
          </a:p>
        </p:txBody>
      </p:sp>
      <p:sp>
        <p:nvSpPr>
          <p:cNvPr id="4" name="Footer Placeholder 3"/>
          <p:cNvSpPr>
            <a:spLocks noGrp="1"/>
          </p:cNvSpPr>
          <p:nvPr>
            <p:ph type="ftr" sz="quarter" idx="10"/>
          </p:nvPr>
        </p:nvSpPr>
        <p:spPr/>
        <p:txBody>
          <a:bodyPr/>
          <a:lstStyle/>
          <a:p>
            <a:pPr>
              <a:defRPr/>
            </a:pPr>
            <a:r>
              <a:rPr lang="en-US" smtClean="0"/>
              <a:t>Wouter Verkerke, NIKHEF </a:t>
            </a:r>
            <a:endParaRPr lang="en-US"/>
          </a:p>
        </p:txBody>
      </p:sp>
      <p:pic>
        <p:nvPicPr>
          <p:cNvPr id="5122" name="Picture 2"/>
          <p:cNvPicPr>
            <a:picLocks noChangeAspect="1" noChangeArrowheads="1"/>
          </p:cNvPicPr>
          <p:nvPr/>
        </p:nvPicPr>
        <p:blipFill>
          <a:blip r:embed="rId2" cstate="print"/>
          <a:srcRect/>
          <a:stretch>
            <a:fillRect/>
          </a:stretch>
        </p:blipFill>
        <p:spPr bwMode="auto">
          <a:xfrm>
            <a:off x="381000" y="990600"/>
            <a:ext cx="8467725" cy="3048000"/>
          </a:xfrm>
          <a:prstGeom prst="rect">
            <a:avLst/>
          </a:prstGeom>
          <a:noFill/>
          <a:ln w="9525">
            <a:noFill/>
            <a:miter lim="800000"/>
            <a:headEnd/>
            <a:tailEnd/>
          </a:ln>
        </p:spPr>
      </p:pic>
      <p:sp>
        <p:nvSpPr>
          <p:cNvPr id="6" name="TextBox 5"/>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the question precisely</a:t>
            </a:r>
            <a:endParaRPr lang="nl-NL" dirty="0"/>
          </a:p>
        </p:txBody>
      </p:sp>
      <p:sp>
        <p:nvSpPr>
          <p:cNvPr id="3" name="Content Placeholder 2"/>
          <p:cNvSpPr>
            <a:spLocks noGrp="1"/>
          </p:cNvSpPr>
          <p:nvPr>
            <p:ph idx="1"/>
          </p:nvPr>
        </p:nvSpPr>
        <p:spPr/>
        <p:txBody>
          <a:bodyPr/>
          <a:lstStyle/>
          <a:p>
            <a:r>
              <a:rPr lang="en-US" dirty="0" smtClean="0">
                <a:solidFill>
                  <a:srgbClr val="FF0000"/>
                </a:solidFill>
              </a:rPr>
              <a:t>Today we focus on the precise meaning of statements like: </a:t>
            </a:r>
          </a:p>
          <a:p>
            <a:pPr lvl="1"/>
            <a:r>
              <a:rPr lang="en-US" dirty="0" smtClean="0"/>
              <a:t>There is a X% probability that there is no SUSY in nature?</a:t>
            </a:r>
          </a:p>
          <a:p>
            <a:pPr lvl="1"/>
            <a:r>
              <a:rPr lang="en-US" dirty="0" smtClean="0"/>
              <a:t>If there is no SUSY in nature, Y% of repeated experiments will report an excess of events that observed (or larger)</a:t>
            </a:r>
          </a:p>
          <a:p>
            <a:r>
              <a:rPr lang="en-US" dirty="0" smtClean="0"/>
              <a:t>Are these statements equivalent?</a:t>
            </a:r>
          </a:p>
          <a:p>
            <a:r>
              <a:rPr lang="en-US" dirty="0" smtClean="0"/>
              <a:t>Do both statements result in the same numeric value?</a:t>
            </a:r>
          </a:p>
          <a:p>
            <a:pPr lvl="1"/>
            <a:r>
              <a:rPr lang="en-US" dirty="0" smtClean="0"/>
              <a:t>I.e. is Y% = 100%-X%</a:t>
            </a:r>
          </a:p>
          <a:p>
            <a:r>
              <a:rPr lang="en-US" dirty="0" smtClean="0"/>
              <a:t>Need to discuss fundamentals of probability and statistics more before proceeding.</a:t>
            </a:r>
          </a:p>
          <a:p>
            <a:endParaRPr lang="en-US" dirty="0" smtClean="0"/>
          </a:p>
          <a:p>
            <a:endParaRPr lang="nl-NL" dirty="0" smtClean="0"/>
          </a:p>
          <a:p>
            <a:endParaRPr lang="en-US" dirty="0" smtClean="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a:p>
        </p:txBody>
      </p:sp>
      <p:sp>
        <p:nvSpPr>
          <p:cNvPr id="3" name="Content Placeholder 2"/>
          <p:cNvSpPr>
            <a:spLocks noGrp="1"/>
          </p:cNvSpPr>
          <p:nvPr>
            <p:ph idx="1"/>
          </p:nvPr>
        </p:nvSpPr>
        <p:spPr/>
        <p:txBody>
          <a:bodyPr/>
          <a:lstStyle/>
          <a:p>
            <a:r>
              <a:rPr lang="en-US" dirty="0" smtClean="0"/>
              <a:t>Three classes of inference (for limits and intervals)</a:t>
            </a:r>
          </a:p>
          <a:p>
            <a:pPr lvl="1"/>
            <a:r>
              <a:rPr lang="en-US" dirty="0" smtClean="0">
                <a:solidFill>
                  <a:srgbClr val="339933"/>
                </a:solidFill>
              </a:rPr>
              <a:t>Bayesian</a:t>
            </a:r>
            <a:r>
              <a:rPr lang="en-US" dirty="0" smtClean="0"/>
              <a:t> </a:t>
            </a:r>
            <a:r>
              <a:rPr lang="en-US" dirty="0" smtClean="0">
                <a:sym typeface="Wingdings" pitchFamily="2" charset="2"/>
              </a:rPr>
              <a:t> Results in probability density function on true value. Prior knowledge always implicitly or explicitly assumed</a:t>
            </a:r>
          </a:p>
          <a:p>
            <a:pPr lvl="1"/>
            <a:r>
              <a:rPr lang="en-US" dirty="0" smtClean="0">
                <a:solidFill>
                  <a:srgbClr val="FF0000"/>
                </a:solidFill>
                <a:sym typeface="Wingdings" pitchFamily="2" charset="2"/>
              </a:rPr>
              <a:t>Frequentist</a:t>
            </a:r>
            <a:r>
              <a:rPr lang="en-US" dirty="0" smtClean="0">
                <a:sym typeface="Wingdings" pitchFamily="2" charset="2"/>
              </a:rPr>
              <a:t>  Statement on frequency of obtained result (X% of time true value will be in interval)</a:t>
            </a:r>
          </a:p>
          <a:p>
            <a:pPr lvl="1"/>
            <a:r>
              <a:rPr lang="en-US" dirty="0" smtClean="0">
                <a:solidFill>
                  <a:schemeClr val="accent2"/>
                </a:solidFill>
                <a:sym typeface="Wingdings" pitchFamily="2" charset="2"/>
              </a:rPr>
              <a:t>Likelihood</a:t>
            </a:r>
            <a:r>
              <a:rPr lang="en-US" dirty="0" smtClean="0">
                <a:sym typeface="Wingdings" pitchFamily="2" charset="2"/>
              </a:rPr>
              <a:t>  </a:t>
            </a:r>
            <a:r>
              <a:rPr lang="en-US" dirty="0" smtClean="0"/>
              <a:t>Asymptotically identical to Frequentist interval with LR ordering rule (Feldman Cousins, </a:t>
            </a:r>
            <a:r>
              <a:rPr lang="en-US" dirty="0" err="1" smtClean="0"/>
              <a:t>Wilks</a:t>
            </a:r>
            <a:r>
              <a:rPr lang="en-US" dirty="0" smtClean="0"/>
              <a:t> Theorem)</a:t>
            </a:r>
          </a:p>
          <a:p>
            <a:r>
              <a:rPr lang="en-US" dirty="0" smtClean="0"/>
              <a:t>For ‘simple problems’ (high statistics, limits at &lt;&lt;5</a:t>
            </a:r>
            <a:r>
              <a:rPr lang="el-GR" dirty="0" smtClean="0"/>
              <a:t>σ</a:t>
            </a:r>
            <a:r>
              <a:rPr lang="en-US" dirty="0" smtClean="0"/>
              <a:t>) all procedures usually give comparable answers</a:t>
            </a:r>
          </a:p>
          <a:p>
            <a:r>
              <a:rPr lang="en-US" dirty="0" smtClean="0"/>
              <a:t>For ‘difficult problems’ (low stats, high limits) answer will diverge</a:t>
            </a:r>
          </a:p>
          <a:p>
            <a:pPr lvl="1"/>
            <a:r>
              <a:rPr lang="en-US" dirty="0" smtClean="0"/>
              <a:t>See Poisson n=3 for low statistics example</a:t>
            </a:r>
          </a:p>
          <a:p>
            <a:pPr lvl="1"/>
            <a:r>
              <a:rPr lang="en-US" dirty="0" smtClean="0"/>
              <a:t>Results depends on precise definition of question asked, which is different for each described technique</a:t>
            </a:r>
            <a:br>
              <a:rPr lang="en-US" dirty="0" smtClean="0"/>
            </a:br>
            <a:endParaRPr lang="en-US"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Definition</a:t>
            </a:r>
            <a:r>
              <a:rPr lang="nl-NL" dirty="0"/>
              <a:t> of “</a:t>
            </a:r>
            <a:r>
              <a:rPr lang="nl-NL" dirty="0" err="1"/>
              <a:t>Probability</a:t>
            </a:r>
            <a:r>
              <a:rPr lang="nl-NL" dirty="0"/>
              <a:t>”</a:t>
            </a:r>
          </a:p>
        </p:txBody>
      </p:sp>
      <p:sp>
        <p:nvSpPr>
          <p:cNvPr id="3" name="Content Placeholder 2"/>
          <p:cNvSpPr>
            <a:spLocks noGrp="1"/>
          </p:cNvSpPr>
          <p:nvPr>
            <p:ph idx="1"/>
          </p:nvPr>
        </p:nvSpPr>
        <p:spPr>
          <a:xfrm>
            <a:off x="457200" y="990600"/>
            <a:ext cx="8229600" cy="5410200"/>
          </a:xfrm>
        </p:spPr>
        <p:txBody>
          <a:bodyPr>
            <a:normAutofit fontScale="92500" lnSpcReduction="20000"/>
          </a:bodyPr>
          <a:lstStyle/>
          <a:p>
            <a:r>
              <a:rPr lang="en-US" dirty="0" smtClean="0"/>
              <a:t>Abstract </a:t>
            </a:r>
            <a:r>
              <a:rPr lang="en-US" dirty="0"/>
              <a:t>mathematical probability P can be defined in terms of sets and axioms that P obeys. If the axioms are true for P, then P obeys </a:t>
            </a:r>
            <a:r>
              <a:rPr lang="en-US" dirty="0" err="1"/>
              <a:t>Bayes</a:t>
            </a:r>
            <a:r>
              <a:rPr lang="en-US" dirty="0"/>
              <a:t>’ Theorem (see next </a:t>
            </a:r>
            <a:r>
              <a:rPr lang="en-US" dirty="0" smtClean="0"/>
              <a:t>slides)</a:t>
            </a:r>
            <a:br>
              <a:rPr lang="en-US" dirty="0" smtClean="0"/>
            </a:br>
            <a:r>
              <a:rPr lang="en-US" dirty="0" smtClean="0"/>
              <a:t/>
            </a:r>
            <a:br>
              <a:rPr lang="en-US" dirty="0" smtClean="0"/>
            </a:br>
            <a:r>
              <a:rPr lang="en-US" dirty="0" smtClean="0"/>
              <a:t>	</a:t>
            </a:r>
            <a:r>
              <a:rPr lang="nl-NL" b="1" dirty="0" smtClean="0"/>
              <a:t>P(B|A</a:t>
            </a:r>
            <a:r>
              <a:rPr lang="nl-NL" b="1" dirty="0"/>
              <a:t>) = P(A|B) P(B) / P(A</a:t>
            </a:r>
            <a:r>
              <a:rPr lang="nl-NL" b="1" dirty="0" smtClean="0"/>
              <a:t>).</a:t>
            </a:r>
            <a:r>
              <a:rPr lang="nl-NL" dirty="0" smtClean="0"/>
              <a:t/>
            </a:r>
            <a:br>
              <a:rPr lang="nl-NL" dirty="0" smtClean="0"/>
            </a:br>
            <a:endParaRPr lang="nl-NL" dirty="0"/>
          </a:p>
          <a:p>
            <a:r>
              <a:rPr lang="en-US" dirty="0"/>
              <a:t>Two established</a:t>
            </a:r>
            <a:r>
              <a:rPr lang="en-US" baseline="30000" dirty="0"/>
              <a:t>*</a:t>
            </a:r>
            <a:r>
              <a:rPr lang="en-US" dirty="0"/>
              <a:t> incarnations of P are</a:t>
            </a:r>
            <a:r>
              <a:rPr lang="en-US" dirty="0" smtClean="0"/>
              <a:t>:</a:t>
            </a:r>
            <a:br>
              <a:rPr lang="en-US" dirty="0" smtClean="0"/>
            </a:br>
            <a:endParaRPr lang="nl-NL" dirty="0"/>
          </a:p>
          <a:p>
            <a:r>
              <a:rPr lang="en-US" b="1" i="1" dirty="0">
                <a:solidFill>
                  <a:srgbClr val="FF0000"/>
                </a:solidFill>
              </a:rPr>
              <a:t>1) Frequentist P</a:t>
            </a:r>
            <a:r>
              <a:rPr lang="en-US" i="1" dirty="0"/>
              <a:t>: </a:t>
            </a:r>
            <a:r>
              <a:rPr lang="en-US" dirty="0"/>
              <a:t>limiting frequency in ensemble of imagined repeated samples (as usually taught in Q.M.). </a:t>
            </a:r>
            <a:r>
              <a:rPr lang="en-US" dirty="0" smtClean="0"/>
              <a:t/>
            </a:r>
            <a:br>
              <a:rPr lang="en-US" dirty="0" smtClean="0"/>
            </a:br>
            <a:r>
              <a:rPr lang="en-US" dirty="0" smtClean="0"/>
              <a:t>P(constant </a:t>
            </a:r>
            <a:r>
              <a:rPr lang="en-US" dirty="0"/>
              <a:t>of nature) and P(SUSY is true) do not exist (in a useful way) for this definition of P (at least in one universe</a:t>
            </a:r>
            <a:r>
              <a:rPr lang="en-US" dirty="0" smtClean="0"/>
              <a:t>).</a:t>
            </a:r>
            <a:br>
              <a:rPr lang="en-US" dirty="0" smtClean="0"/>
            </a:br>
            <a:endParaRPr lang="en-US" dirty="0"/>
          </a:p>
          <a:p>
            <a:r>
              <a:rPr lang="en-US" b="1" i="1" dirty="0" smtClean="0">
                <a:solidFill>
                  <a:srgbClr val="FF0000"/>
                </a:solidFill>
              </a:rPr>
              <a:t>2) (Subjective) Bayesian P</a:t>
            </a:r>
            <a:r>
              <a:rPr lang="en-US" dirty="0" smtClean="0"/>
              <a:t>: subjective </a:t>
            </a:r>
            <a:r>
              <a:rPr lang="en-US" dirty="0"/>
              <a:t>degree of belief</a:t>
            </a:r>
            <a:r>
              <a:rPr lang="en-US" dirty="0" smtClean="0"/>
              <a:t>.</a:t>
            </a:r>
            <a:br>
              <a:rPr lang="en-US" dirty="0" smtClean="0"/>
            </a:br>
            <a:r>
              <a:rPr lang="en-US" dirty="0" smtClean="0"/>
              <a:t>(</a:t>
            </a:r>
            <a:r>
              <a:rPr lang="en-US" dirty="0"/>
              <a:t>de </a:t>
            </a:r>
            <a:r>
              <a:rPr lang="en-US" dirty="0" err="1"/>
              <a:t>Finetti</a:t>
            </a:r>
            <a:r>
              <a:rPr lang="en-US" dirty="0"/>
              <a:t>, Savage) </a:t>
            </a:r>
            <a:r>
              <a:rPr lang="en-US" dirty="0" smtClean="0"/>
              <a:t>P(constant </a:t>
            </a:r>
            <a:r>
              <a:rPr lang="en-US" dirty="0"/>
              <a:t>of nature) and P(SUSY is true) exist for You. Shown to be basis for coherent personal decision-making</a:t>
            </a:r>
            <a:r>
              <a:rPr lang="en-US" dirty="0" smtClean="0"/>
              <a:t>.</a:t>
            </a:r>
            <a:br>
              <a:rPr lang="en-US" dirty="0" smtClean="0"/>
            </a:br>
            <a:endParaRPr lang="en-US" dirty="0"/>
          </a:p>
          <a:p>
            <a:pPr>
              <a:buNone/>
            </a:pPr>
            <a:r>
              <a:rPr lang="en-US" sz="1700" i="1" baseline="30000" dirty="0" smtClean="0"/>
              <a:t>*</a:t>
            </a:r>
            <a:r>
              <a:rPr lang="en-US" sz="1700" i="1" dirty="0" smtClean="0"/>
              <a:t>It </a:t>
            </a:r>
            <a:r>
              <a:rPr lang="en-US" sz="1700" i="1" dirty="0"/>
              <a:t>is important to be able to work with either definition of P, and to know which one you are using!</a:t>
            </a:r>
          </a:p>
          <a:p>
            <a:endParaRPr lang="nl-NL" dirty="0"/>
          </a:p>
        </p:txBody>
      </p:sp>
      <p:sp>
        <p:nvSpPr>
          <p:cNvPr id="4" name="TextBox 3"/>
          <p:cNvSpPr txBox="1"/>
          <p:nvPr/>
        </p:nvSpPr>
        <p:spPr>
          <a:xfrm>
            <a:off x="7899004" y="6553200"/>
            <a:ext cx="1321196" cy="246221"/>
          </a:xfrm>
          <a:prstGeom prst="rect">
            <a:avLst/>
          </a:prstGeom>
          <a:noFill/>
        </p:spPr>
        <p:txBody>
          <a:bodyPr wrap="none" rtlCol="0">
            <a:spAutoFit/>
          </a:bodyPr>
          <a:lstStyle/>
          <a:p>
            <a:r>
              <a:rPr lang="en-US" sz="1000" dirty="0" smtClean="0">
                <a:solidFill>
                  <a:schemeClr val="bg1">
                    <a:lumMod val="50000"/>
                  </a:schemeClr>
                </a:solidFill>
              </a:rPr>
              <a:t>[</a:t>
            </a:r>
            <a:r>
              <a:rPr lang="en-US" sz="1000" dirty="0" err="1" smtClean="0">
                <a:solidFill>
                  <a:schemeClr val="bg1">
                    <a:lumMod val="50000"/>
                  </a:schemeClr>
                </a:solidFill>
              </a:rPr>
              <a:t>B.Cousins</a:t>
            </a:r>
            <a:r>
              <a:rPr lang="en-US" sz="1000" dirty="0" smtClean="0">
                <a:solidFill>
                  <a:schemeClr val="bg1">
                    <a:lumMod val="50000"/>
                  </a:schemeClr>
                </a:solidFill>
              </a:rPr>
              <a:t> HPCP]</a:t>
            </a:r>
            <a:endParaRPr lang="nl-NL"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457200"/>
          </a:xfrm>
        </p:spPr>
        <p:txBody>
          <a:bodyPr/>
          <a:lstStyle/>
          <a:p>
            <a:r>
              <a:rPr lang="en-US" dirty="0" smtClean="0"/>
              <a:t>Frequentist P – the initial example (discovery)</a:t>
            </a:r>
            <a:endParaRPr lang="en-US" dirty="0"/>
          </a:p>
        </p:txBody>
      </p:sp>
      <p:sp>
        <p:nvSpPr>
          <p:cNvPr id="3" name="Content Placeholder 2"/>
          <p:cNvSpPr>
            <a:spLocks noGrp="1"/>
          </p:cNvSpPr>
          <p:nvPr>
            <p:ph idx="1"/>
          </p:nvPr>
        </p:nvSpPr>
        <p:spPr/>
        <p:txBody>
          <a:bodyPr/>
          <a:lstStyle/>
          <a:p>
            <a:r>
              <a:rPr lang="en-US" dirty="0" smtClean="0"/>
              <a:t>Work out initial example (disproving SM)</a:t>
            </a:r>
            <a:br>
              <a:rPr lang="en-US" dirty="0" smtClean="0"/>
            </a:br>
            <a:endParaRPr lang="en-US" dirty="0" smtClean="0"/>
          </a:p>
          <a:p>
            <a:pPr lvl="1"/>
            <a:endParaRPr lang="en-US" dirty="0" smtClean="0"/>
          </a:p>
          <a:p>
            <a:pPr lvl="1"/>
            <a:endParaRPr lang="en-US" dirty="0" smtClean="0"/>
          </a:p>
          <a:p>
            <a:r>
              <a:rPr lang="en-US" dirty="0" smtClean="0"/>
              <a:t>Can we calculate probability that SM mimics N=9</a:t>
            </a:r>
            <a:br>
              <a:rPr lang="en-US" dirty="0" smtClean="0"/>
            </a:br>
            <a:r>
              <a:rPr lang="en-US" dirty="0" smtClean="0"/>
              <a:t>(i.e. result is a ‘false positive)?</a:t>
            </a:r>
          </a:p>
          <a:p>
            <a:pPr lvl="1"/>
            <a:r>
              <a:rPr lang="en-US" dirty="0" smtClean="0"/>
              <a:t>Calculation details depend on how measurement was done </a:t>
            </a:r>
            <a:br>
              <a:rPr lang="en-US" dirty="0" smtClean="0"/>
            </a:br>
            <a:r>
              <a:rPr lang="en-US" dirty="0" smtClean="0"/>
              <a:t>(fit, counting etc..)</a:t>
            </a:r>
          </a:p>
          <a:p>
            <a:pPr lvl="1"/>
            <a:r>
              <a:rPr lang="en-US" dirty="0" smtClean="0"/>
              <a:t>Simplest case: </a:t>
            </a:r>
            <a:r>
              <a:rPr lang="en-US" dirty="0" smtClean="0">
                <a:solidFill>
                  <a:srgbClr val="339933"/>
                </a:solidFill>
              </a:rPr>
              <a:t>counting experiment, Poisson process</a:t>
            </a:r>
          </a:p>
          <a:p>
            <a:pPr lvl="1"/>
            <a:endParaRPr lang="en-US" dirty="0" smtClean="0"/>
          </a:p>
        </p:txBody>
      </p:sp>
      <p:sp>
        <p:nvSpPr>
          <p:cNvPr id="5" name="TextBox 4"/>
          <p:cNvSpPr txBox="1"/>
          <p:nvPr/>
        </p:nvSpPr>
        <p:spPr>
          <a:xfrm>
            <a:off x="1981200" y="1524000"/>
            <a:ext cx="2951449" cy="584775"/>
          </a:xfrm>
          <a:prstGeom prst="rect">
            <a:avLst/>
          </a:prstGeom>
          <a:noFill/>
        </p:spPr>
        <p:txBody>
          <a:bodyPr wrap="none" rtlCol="0">
            <a:spAutoFit/>
          </a:bodyPr>
          <a:lstStyle/>
          <a:p>
            <a:r>
              <a:rPr lang="en-US" dirty="0" smtClean="0"/>
              <a:t>Prediction      N=3            </a:t>
            </a:r>
          </a:p>
          <a:p>
            <a:r>
              <a:rPr lang="en-US" dirty="0" smtClean="0"/>
              <a:t>Measurement N=9</a:t>
            </a:r>
          </a:p>
        </p:txBody>
      </p:sp>
      <p:sp>
        <p:nvSpPr>
          <p:cNvPr id="7" name="Right Arrow 6"/>
          <p:cNvSpPr/>
          <p:nvPr/>
        </p:nvSpPr>
        <p:spPr bwMode="auto">
          <a:xfrm>
            <a:off x="1371600" y="1524000"/>
            <a:ext cx="533400" cy="533400"/>
          </a:xfrm>
          <a:prstGeom prst="rightArrow">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pic>
        <p:nvPicPr>
          <p:cNvPr id="1397763" name="Picture 3" descr="\\beuk\user\verkerke\roofit\c1.gif"/>
          <p:cNvPicPr>
            <a:picLocks noChangeAspect="1" noChangeArrowheads="1"/>
          </p:cNvPicPr>
          <p:nvPr/>
        </p:nvPicPr>
        <p:blipFill>
          <a:blip r:embed="rId3" cstate="print">
            <a:lum contrast="30000"/>
          </a:blip>
          <a:srcRect/>
          <a:stretch>
            <a:fillRect/>
          </a:stretch>
        </p:blipFill>
        <p:spPr bwMode="auto">
          <a:xfrm>
            <a:off x="4426058" y="4876800"/>
            <a:ext cx="2584342" cy="1752600"/>
          </a:xfrm>
          <a:prstGeom prst="rect">
            <a:avLst/>
          </a:prstGeom>
          <a:noFill/>
        </p:spPr>
      </p:pic>
      <p:pic>
        <p:nvPicPr>
          <p:cNvPr id="1397764" name="Picture 4" descr="\\beuk\user\verkerke\roofit\c1.gif"/>
          <p:cNvPicPr>
            <a:picLocks noChangeAspect="1" noChangeArrowheads="1"/>
          </p:cNvPicPr>
          <p:nvPr/>
        </p:nvPicPr>
        <p:blipFill>
          <a:blip r:embed="rId4" cstate="print">
            <a:lum contrast="40000"/>
          </a:blip>
          <a:srcRect/>
          <a:stretch>
            <a:fillRect/>
          </a:stretch>
        </p:blipFill>
        <p:spPr bwMode="auto">
          <a:xfrm>
            <a:off x="1524000" y="4800600"/>
            <a:ext cx="2608235" cy="1768803"/>
          </a:xfrm>
          <a:prstGeom prst="rect">
            <a:avLst/>
          </a:prstGeom>
          <a:noFill/>
        </p:spPr>
      </p:pic>
      <p:graphicFrame>
        <p:nvGraphicFramePr>
          <p:cNvPr id="11" name="Object 10"/>
          <p:cNvGraphicFramePr>
            <a:graphicFrameLocks noChangeAspect="1"/>
          </p:cNvGraphicFramePr>
          <p:nvPr/>
        </p:nvGraphicFramePr>
        <p:xfrm>
          <a:off x="2835275" y="4114800"/>
          <a:ext cx="3198813" cy="711200"/>
        </p:xfrm>
        <a:graphic>
          <a:graphicData uri="http://schemas.openxmlformats.org/presentationml/2006/ole">
            <p:oleObj spid="_x0000_s1397765" name="Equation" r:id="rId5" imgW="2171520" imgH="482400" progId="Equation.3">
              <p:embed/>
            </p:oleObj>
          </a:graphicData>
        </a:graphic>
      </p:graphicFrame>
      <p:cxnSp>
        <p:nvCxnSpPr>
          <p:cNvPr id="13" name="Straight Connector 12"/>
          <p:cNvCxnSpPr/>
          <p:nvPr/>
        </p:nvCxnSpPr>
        <p:spPr bwMode="auto">
          <a:xfrm rot="16200000" flipH="1">
            <a:off x="2013743" y="5672931"/>
            <a:ext cx="1410494" cy="873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rot="5400000">
            <a:off x="4914106" y="5752306"/>
            <a:ext cx="1409700" cy="158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9" name="Straight Arrow Connector 18"/>
          <p:cNvCxnSpPr/>
          <p:nvPr/>
        </p:nvCxnSpPr>
        <p:spPr bwMode="auto">
          <a:xfrm>
            <a:off x="5638800" y="5181600"/>
            <a:ext cx="228600"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a:off x="2705100" y="5105400"/>
            <a:ext cx="228600"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1" name="Oval 20"/>
          <p:cNvSpPr/>
          <p:nvPr/>
        </p:nvSpPr>
        <p:spPr bwMode="auto">
          <a:xfrm>
            <a:off x="4629150" y="4314825"/>
            <a:ext cx="304800" cy="304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2" name="Oval 21"/>
          <p:cNvSpPr/>
          <p:nvPr/>
        </p:nvSpPr>
        <p:spPr bwMode="auto">
          <a:xfrm>
            <a:off x="3171825" y="4600575"/>
            <a:ext cx="228600" cy="228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23" name="TextBox 22"/>
          <p:cNvSpPr txBox="1"/>
          <p:nvPr/>
        </p:nvSpPr>
        <p:spPr>
          <a:xfrm>
            <a:off x="6172200" y="4267200"/>
            <a:ext cx="1211357" cy="338554"/>
          </a:xfrm>
          <a:prstGeom prst="rect">
            <a:avLst/>
          </a:prstGeom>
          <a:noFill/>
        </p:spPr>
        <p:txBody>
          <a:bodyPr wrap="none" rtlCol="0">
            <a:spAutoFit/>
          </a:bodyPr>
          <a:lstStyle/>
          <a:p>
            <a:r>
              <a:rPr lang="en-US" dirty="0" smtClean="0">
                <a:solidFill>
                  <a:srgbClr val="FF0000"/>
                </a:solidFill>
              </a:rPr>
              <a:t>=‘p value’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Frequentist P – working out example #2</a:t>
            </a:r>
            <a:endParaRPr lang="nl-NL" dirty="0"/>
          </a:p>
        </p:txBody>
      </p:sp>
      <p:sp>
        <p:nvSpPr>
          <p:cNvPr id="3" name="Content Placeholder 2"/>
          <p:cNvSpPr>
            <a:spLocks noGrp="1"/>
          </p:cNvSpPr>
          <p:nvPr>
            <p:ph idx="1"/>
          </p:nvPr>
        </p:nvSpPr>
        <p:spPr/>
        <p:txBody>
          <a:bodyPr/>
          <a:lstStyle/>
          <a:p>
            <a:r>
              <a:rPr lang="en-US" dirty="0" smtClean="0"/>
              <a:t>P-value - If you repeat experiment many times, given fraction of experiments will result in result more extreme that observed value</a:t>
            </a:r>
          </a:p>
          <a:p>
            <a:pPr lvl="1"/>
            <a:r>
              <a:rPr lang="en-US" dirty="0" smtClean="0"/>
              <a:t>In this example, only 0.38% of experiments will result in an observation of 9 or more events when 3 are expected.</a:t>
            </a:r>
          </a:p>
          <a:p>
            <a:pPr marL="342900" lvl="1" indent="-342900">
              <a:buFontTx/>
              <a:buChar char="•"/>
            </a:pPr>
            <a:r>
              <a:rPr lang="en-US" sz="2000" dirty="0" smtClean="0"/>
              <a:t>P-Value </a:t>
            </a:r>
            <a:r>
              <a:rPr lang="en-US" sz="2000" dirty="0" err="1" smtClean="0"/>
              <a:t>vs</a:t>
            </a:r>
            <a:r>
              <a:rPr lang="en-US" sz="2000" dirty="0" smtClean="0"/>
              <a:t> Z-value (significance)</a:t>
            </a:r>
          </a:p>
          <a:p>
            <a:pPr lvl="1"/>
            <a:r>
              <a:rPr lang="en-US" dirty="0" smtClean="0"/>
              <a:t>Often defines significance </a:t>
            </a:r>
            <a:r>
              <a:rPr lang="en-US" i="1" dirty="0" smtClean="0"/>
              <a:t>Z</a:t>
            </a:r>
            <a:r>
              <a:rPr lang="en-US" dirty="0" smtClean="0"/>
              <a:t> as the number of standard deviations that a Gaussian variable would fluctuate in one direction to give the same </a:t>
            </a:r>
            <a:r>
              <a:rPr lang="en-US" i="1" dirty="0" smtClean="0"/>
              <a:t>p</a:t>
            </a:r>
            <a:r>
              <a:rPr lang="en-US" dirty="0" smtClean="0"/>
              <a:t>-value.</a:t>
            </a:r>
            <a:endParaRPr lang="nl-NL" dirty="0" smtClean="0"/>
          </a:p>
          <a:p>
            <a:endParaRPr lang="nl-NL" dirty="0"/>
          </a:p>
        </p:txBody>
      </p:sp>
      <p:sp>
        <p:nvSpPr>
          <p:cNvPr id="4" name="Footer Placeholder 3"/>
          <p:cNvSpPr>
            <a:spLocks noGrp="1"/>
          </p:cNvSpPr>
          <p:nvPr>
            <p:ph type="ftr" sz="quarter" idx="10"/>
          </p:nvPr>
        </p:nvSpPr>
        <p:spPr/>
        <p:txBody>
          <a:bodyPr/>
          <a:lstStyle/>
          <a:p>
            <a:r>
              <a:rPr lang="en-US" smtClean="0"/>
              <a:t>Wouter Verkerke, NIKHEF</a:t>
            </a:r>
            <a:endParaRPr lang="en-US" dirty="0"/>
          </a:p>
        </p:txBody>
      </p:sp>
      <p:pic>
        <p:nvPicPr>
          <p:cNvPr id="5" name="Picture 2" descr="\\beuk\user\verkerke\roofit\c1.gif"/>
          <p:cNvPicPr>
            <a:picLocks noChangeAspect="1" noChangeArrowheads="1"/>
          </p:cNvPicPr>
          <p:nvPr/>
        </p:nvPicPr>
        <p:blipFill>
          <a:blip r:embed="rId2" cstate="print">
            <a:lum contrast="40000"/>
          </a:blip>
          <a:srcRect t="7839" r="5747" b="1907"/>
          <a:stretch>
            <a:fillRect/>
          </a:stretch>
        </p:blipFill>
        <p:spPr bwMode="auto">
          <a:xfrm>
            <a:off x="5638800" y="4038600"/>
            <a:ext cx="3124200" cy="2028825"/>
          </a:xfrm>
          <a:prstGeom prst="rect">
            <a:avLst/>
          </a:prstGeom>
          <a:noFill/>
        </p:spPr>
      </p:pic>
      <p:cxnSp>
        <p:nvCxnSpPr>
          <p:cNvPr id="6" name="Straight Connector 5"/>
          <p:cNvCxnSpPr/>
          <p:nvPr/>
        </p:nvCxnSpPr>
        <p:spPr bwMode="auto">
          <a:xfrm rot="5400000" flipH="1" flipV="1">
            <a:off x="7543800" y="5686425"/>
            <a:ext cx="381000" cy="158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rot="5400000" flipH="1" flipV="1">
            <a:off x="6423819" y="4986338"/>
            <a:ext cx="1762919" cy="19844"/>
          </a:xfrm>
          <a:prstGeom prst="line">
            <a:avLst/>
          </a:prstGeom>
          <a:solidFill>
            <a:schemeClr val="accent1"/>
          </a:solidFill>
          <a:ln w="12700" cap="flat" cmpd="sng" algn="ctr">
            <a:solidFill>
              <a:srgbClr val="FF0000"/>
            </a:solidFill>
            <a:prstDash val="sysDash"/>
            <a:round/>
            <a:headEnd type="none" w="med" len="med"/>
            <a:tailEnd type="none" w="med" len="med"/>
          </a:ln>
          <a:effectLst/>
        </p:spPr>
      </p:cxnSp>
      <p:sp>
        <p:nvSpPr>
          <p:cNvPr id="8" name="Right Brace 7"/>
          <p:cNvSpPr/>
          <p:nvPr/>
        </p:nvSpPr>
        <p:spPr bwMode="auto">
          <a:xfrm rot="5400000">
            <a:off x="7429500" y="5905500"/>
            <a:ext cx="152400" cy="381000"/>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Verdana" pitchFamily="34" charset="0"/>
            </a:endParaRPr>
          </a:p>
        </p:txBody>
      </p:sp>
      <p:sp>
        <p:nvSpPr>
          <p:cNvPr id="9" name="TextBox 8"/>
          <p:cNvSpPr txBox="1"/>
          <p:nvPr/>
        </p:nvSpPr>
        <p:spPr>
          <a:xfrm>
            <a:off x="8011944" y="5214521"/>
            <a:ext cx="312906" cy="338554"/>
          </a:xfrm>
          <a:prstGeom prst="rect">
            <a:avLst/>
          </a:prstGeom>
          <a:noFill/>
        </p:spPr>
        <p:txBody>
          <a:bodyPr wrap="none" rtlCol="0">
            <a:spAutoFit/>
          </a:bodyPr>
          <a:lstStyle/>
          <a:p>
            <a:r>
              <a:rPr lang="en-US" i="1" dirty="0" smtClean="0">
                <a:solidFill>
                  <a:srgbClr val="FF0000"/>
                </a:solidFill>
              </a:rPr>
              <a:t>p</a:t>
            </a:r>
            <a:endParaRPr lang="en-US" i="1" dirty="0">
              <a:solidFill>
                <a:srgbClr val="FF0000"/>
              </a:solidFill>
            </a:endParaRPr>
          </a:p>
        </p:txBody>
      </p:sp>
      <p:cxnSp>
        <p:nvCxnSpPr>
          <p:cNvPr id="10" name="Straight Arrow Connector 9"/>
          <p:cNvCxnSpPr>
            <a:stCxn id="9" idx="1"/>
          </p:cNvCxnSpPr>
          <p:nvPr/>
        </p:nvCxnSpPr>
        <p:spPr bwMode="auto">
          <a:xfrm rot="10800000" flipV="1">
            <a:off x="7791450" y="5383797"/>
            <a:ext cx="220494" cy="44032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pic>
        <p:nvPicPr>
          <p:cNvPr id="11" name="Picture 4"/>
          <p:cNvPicPr>
            <a:picLocks noChangeAspect="1" noChangeArrowheads="1"/>
          </p:cNvPicPr>
          <p:nvPr/>
        </p:nvPicPr>
        <p:blipFill>
          <a:blip r:embed="rId3" cstate="print"/>
          <a:srcRect/>
          <a:stretch>
            <a:fillRect/>
          </a:stretch>
        </p:blipFill>
        <p:spPr bwMode="auto">
          <a:xfrm>
            <a:off x="685800" y="4038600"/>
            <a:ext cx="4400550" cy="1019175"/>
          </a:xfrm>
          <a:prstGeom prst="rect">
            <a:avLst/>
          </a:prstGeom>
          <a:noFill/>
          <a:ln w="9525">
            <a:noFill/>
            <a:miter lim="800000"/>
            <a:headEnd/>
            <a:tailEnd/>
          </a:ln>
          <a:effectLst/>
        </p:spPr>
      </p:pic>
      <p:pic>
        <p:nvPicPr>
          <p:cNvPr id="12" name="Picture 5"/>
          <p:cNvPicPr>
            <a:picLocks noChangeAspect="1" noChangeArrowheads="1"/>
          </p:cNvPicPr>
          <p:nvPr/>
        </p:nvPicPr>
        <p:blipFill>
          <a:blip r:embed="rId4" cstate="print"/>
          <a:srcRect/>
          <a:stretch>
            <a:fillRect/>
          </a:stretch>
        </p:blipFill>
        <p:spPr bwMode="auto">
          <a:xfrm>
            <a:off x="1835150" y="5219700"/>
            <a:ext cx="2057400" cy="571500"/>
          </a:xfrm>
          <a:prstGeom prst="rect">
            <a:avLst/>
          </a:prstGeom>
          <a:noFill/>
          <a:ln w="9525">
            <a:noFill/>
            <a:miter lim="800000"/>
            <a:headEnd/>
            <a:tailEnd/>
          </a:ln>
          <a:effectLst/>
        </p:spPr>
      </p:pic>
      <p:sp>
        <p:nvSpPr>
          <p:cNvPr id="13" name="Text Box 7"/>
          <p:cNvSpPr txBox="1">
            <a:spLocks noChangeArrowheads="1"/>
          </p:cNvSpPr>
          <p:nvPr/>
        </p:nvSpPr>
        <p:spPr bwMode="auto">
          <a:xfrm>
            <a:off x="3352800" y="4038600"/>
            <a:ext cx="1877437" cy="400110"/>
          </a:xfrm>
          <a:prstGeom prst="rect">
            <a:avLst/>
          </a:prstGeom>
          <a:noFill/>
          <a:ln w="9525">
            <a:noFill/>
            <a:miter lim="800000"/>
            <a:headEnd/>
            <a:tailEnd/>
          </a:ln>
          <a:effectLst/>
        </p:spPr>
        <p:txBody>
          <a:bodyPr wrap="none">
            <a:spAutoFit/>
          </a:bodyPr>
          <a:lstStyle/>
          <a:p>
            <a:r>
              <a:rPr lang="en-US" sz="2000" b="1" dirty="0" err="1">
                <a:solidFill>
                  <a:schemeClr val="bg2"/>
                </a:solidFill>
                <a:latin typeface="Courier New" pitchFamily="49" charset="0"/>
              </a:rPr>
              <a:t>TMath</a:t>
            </a:r>
            <a:r>
              <a:rPr lang="en-US" sz="2000" b="1" dirty="0" smtClean="0">
                <a:solidFill>
                  <a:schemeClr val="bg2"/>
                </a:solidFill>
                <a:latin typeface="Courier New" pitchFamily="49" charset="0"/>
              </a:rPr>
              <a:t>::</a:t>
            </a:r>
            <a:r>
              <a:rPr lang="en-US" sz="2000" b="1" dirty="0" err="1" smtClean="0">
                <a:solidFill>
                  <a:schemeClr val="bg2"/>
                </a:solidFill>
                <a:latin typeface="Courier New" pitchFamily="49" charset="0"/>
              </a:rPr>
              <a:t>Erfc</a:t>
            </a:r>
            <a:endParaRPr lang="en-US" sz="2000" b="1" dirty="0">
              <a:solidFill>
                <a:schemeClr val="bg2"/>
              </a:solidFill>
              <a:latin typeface="Courier New" pitchFamily="49" charset="0"/>
            </a:endParaRPr>
          </a:p>
        </p:txBody>
      </p:sp>
      <p:sp>
        <p:nvSpPr>
          <p:cNvPr id="14" name="Text Box 8"/>
          <p:cNvSpPr txBox="1">
            <a:spLocks noChangeArrowheads="1"/>
          </p:cNvSpPr>
          <p:nvPr/>
        </p:nvSpPr>
        <p:spPr bwMode="auto">
          <a:xfrm>
            <a:off x="1447800" y="5775325"/>
            <a:ext cx="3079750" cy="396875"/>
          </a:xfrm>
          <a:prstGeom prst="rect">
            <a:avLst/>
          </a:prstGeom>
          <a:noFill/>
          <a:ln w="9525">
            <a:noFill/>
            <a:miter lim="800000"/>
            <a:headEnd/>
            <a:tailEnd/>
          </a:ln>
          <a:effectLst/>
        </p:spPr>
        <p:txBody>
          <a:bodyPr wrap="none">
            <a:spAutoFit/>
          </a:bodyPr>
          <a:lstStyle/>
          <a:p>
            <a:r>
              <a:rPr lang="en-US" sz="2000" b="1" dirty="0" err="1">
                <a:solidFill>
                  <a:schemeClr val="bg2"/>
                </a:solidFill>
                <a:latin typeface="Courier New" pitchFamily="49" charset="0"/>
              </a:rPr>
              <a:t>TMath</a:t>
            </a:r>
            <a:r>
              <a:rPr lang="en-US" sz="2000" b="1" dirty="0">
                <a:solidFill>
                  <a:schemeClr val="bg2"/>
                </a:solidFill>
                <a:latin typeface="Courier New" pitchFamily="49" charset="0"/>
              </a:rPr>
              <a:t>::</a:t>
            </a:r>
            <a:r>
              <a:rPr lang="en-US" sz="2000" b="1" dirty="0" err="1">
                <a:solidFill>
                  <a:schemeClr val="bg2"/>
                </a:solidFill>
                <a:latin typeface="Courier New" pitchFamily="49" charset="0"/>
              </a:rPr>
              <a:t>NormQuantile</a:t>
            </a:r>
            <a:endParaRPr lang="en-US" sz="2000" b="1" dirty="0">
              <a:solidFill>
                <a:schemeClr val="bg2"/>
              </a:solidFill>
              <a:latin typeface="Courier New" pitchFamily="49" charset="0"/>
            </a:endParaRPr>
          </a:p>
        </p:txBody>
      </p:sp>
      <p:sp>
        <p:nvSpPr>
          <p:cNvPr id="15" name="TextBox 14"/>
          <p:cNvSpPr txBox="1"/>
          <p:nvPr/>
        </p:nvSpPr>
        <p:spPr>
          <a:xfrm>
            <a:off x="7315200" y="6138446"/>
            <a:ext cx="325730" cy="338554"/>
          </a:xfrm>
          <a:prstGeom prst="rect">
            <a:avLst/>
          </a:prstGeom>
          <a:noFill/>
        </p:spPr>
        <p:txBody>
          <a:bodyPr wrap="none" rtlCol="0">
            <a:spAutoFit/>
          </a:bodyPr>
          <a:lstStyle/>
          <a:p>
            <a:r>
              <a:rPr lang="en-US" i="1" dirty="0" smtClean="0">
                <a:solidFill>
                  <a:srgbClr val="FF0000"/>
                </a:solidFill>
              </a:rPr>
              <a:t>Z</a:t>
            </a:r>
            <a:endParaRPr lang="en-US" i="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accent2"/>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accent2"/>
            </a:solidFill>
            <a:effectLst/>
            <a:latin typeface="Verdan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3797</Words>
  <Application>Microsoft Office PowerPoint</Application>
  <PresentationFormat>On-screen Show (4:3)</PresentationFormat>
  <Paragraphs>567</Paragraphs>
  <Slides>60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Default Design</vt:lpstr>
      <vt:lpstr>Equation</vt:lpstr>
      <vt:lpstr>Slide 1</vt:lpstr>
      <vt:lpstr>Introduction</vt:lpstr>
      <vt:lpstr>Hypothesis testing (reminder)</vt:lpstr>
      <vt:lpstr>Formulating the question precisely</vt:lpstr>
      <vt:lpstr>Formulating the question precisely</vt:lpstr>
      <vt:lpstr>Formulating the question precisely</vt:lpstr>
      <vt:lpstr>Definition of “Probability”</vt:lpstr>
      <vt:lpstr>Frequentist P – the initial example (discovery)</vt:lpstr>
      <vt:lpstr>Frequentist P – working out example #2</vt:lpstr>
      <vt:lpstr>Bayes Theorem in pictures</vt:lpstr>
      <vt:lpstr>Bayes’ Theorem in Pictures</vt:lpstr>
      <vt:lpstr>What is the “Whole Space”?</vt:lpstr>
      <vt:lpstr>Example of Bayes’ Theorem Using Frequentist P</vt:lpstr>
      <vt:lpstr>Example of Bayes’ Theorem Using Bayesian P</vt:lpstr>
      <vt:lpstr>Example of Bayes’ Theorem Using Bayesian P</vt:lpstr>
      <vt:lpstr>A Note re Decisions</vt:lpstr>
      <vt:lpstr>At what p/Z value do we claim discovery?</vt:lpstr>
      <vt:lpstr>Bayes’ Theorem Generalized to Probability Densities</vt:lpstr>
      <vt:lpstr>Bayes’ Theorem Generalized to pdfs</vt:lpstr>
      <vt:lpstr>Choosing Priors</vt:lpstr>
      <vt:lpstr>Choosing Priors</vt:lpstr>
      <vt:lpstr>Probability Integral Transform</vt:lpstr>
      <vt:lpstr>Using priors to exclude unphysical regions</vt:lpstr>
      <vt:lpstr>Non-subjective priors?</vt:lpstr>
      <vt:lpstr>Sensitivity Analysis</vt:lpstr>
      <vt:lpstr>Bayesian Probability </vt:lpstr>
      <vt:lpstr>What Can Be Computed without Using a Prior?</vt:lpstr>
      <vt:lpstr>Confidence Intervals</vt:lpstr>
      <vt:lpstr>How to construct a Neyman Confidence Interval</vt:lpstr>
      <vt:lpstr>How to construct a Neyman Confidence Interval</vt:lpstr>
      <vt:lpstr>How to construct a Neyman Confidence Interval</vt:lpstr>
      <vt:lpstr>How to construct a Neyman Confidence Interval</vt:lpstr>
      <vt:lpstr>How to construct a Neyman Confidence Interval</vt:lpstr>
      <vt:lpstr>How to construct a Neyman Confidence Interval</vt:lpstr>
      <vt:lpstr>How to construct a Neyman Confidence Interval</vt:lpstr>
      <vt:lpstr>Confidence interval – summary</vt:lpstr>
      <vt:lpstr>Coverage</vt:lpstr>
      <vt:lpstr>Confidence intervals for Poisson counting processes</vt:lpstr>
      <vt:lpstr>Connection with hypothesis testing example</vt:lpstr>
      <vt:lpstr>Confidence belts for non-counting data</vt:lpstr>
      <vt:lpstr>Confidence belts for non-trivial data</vt:lpstr>
      <vt:lpstr>Confidence belts for non-trivial data</vt:lpstr>
      <vt:lpstr>Confidence belts for non-trivial data</vt:lpstr>
      <vt:lpstr>Confidence belts with Likelihood Ratio ordering rule</vt:lpstr>
      <vt:lpstr>Confidence belts with Likelihood Ratio ordering rule</vt:lpstr>
      <vt:lpstr>Confidence belts with Likelihood Ratio ordering rule</vt:lpstr>
      <vt:lpstr>Connection with likelihood ratio intervals</vt:lpstr>
      <vt:lpstr>Slide 48</vt:lpstr>
      <vt:lpstr>Likelihood-Ratio Interval example</vt:lpstr>
      <vt:lpstr>U.L. in Poisson Process, n=3 observed: 3 ways</vt:lpstr>
      <vt:lpstr>U.L. in Poisson Process, n=3 observed: 3 ways</vt:lpstr>
      <vt:lpstr>Likelihood Principle</vt:lpstr>
      <vt:lpstr>Likelihood Principle</vt:lpstr>
      <vt:lpstr>The “Karmen Problem”</vt:lpstr>
      <vt:lpstr>Likelihood Principle Example #2</vt:lpstr>
      <vt:lpstr>Conditioning</vt:lpstr>
      <vt:lpstr>Conditioning (cont.)</vt:lpstr>
      <vt:lpstr>Summary of Three Ways to Make Intervals</vt:lpstr>
      <vt:lpstr>68% intervals by various methods for Poisson process with n=3 observed</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verkerke</dc:creator>
  <cp:lastModifiedBy>Wouter</cp:lastModifiedBy>
  <cp:revision>3696</cp:revision>
  <dcterms:created xsi:type="dcterms:W3CDTF">2001-03-20T09:34:26Z</dcterms:created>
  <dcterms:modified xsi:type="dcterms:W3CDTF">2011-11-14T21:50:51Z</dcterms:modified>
</cp:coreProperties>
</file>