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5"/>
  </p:notesMasterIdLst>
  <p:handoutMasterIdLst>
    <p:handoutMasterId r:id="rId66"/>
  </p:handoutMasterIdLst>
  <p:sldIdLst>
    <p:sldId id="311" r:id="rId2"/>
    <p:sldId id="313" r:id="rId3"/>
    <p:sldId id="853" r:id="rId4"/>
    <p:sldId id="854" r:id="rId5"/>
    <p:sldId id="315" r:id="rId6"/>
    <p:sldId id="855" r:id="rId7"/>
    <p:sldId id="761" r:id="rId8"/>
    <p:sldId id="667" r:id="rId9"/>
    <p:sldId id="867" r:id="rId10"/>
    <p:sldId id="868" r:id="rId11"/>
    <p:sldId id="666" r:id="rId12"/>
    <p:sldId id="316" r:id="rId13"/>
    <p:sldId id="318" r:id="rId14"/>
    <p:sldId id="317" r:id="rId15"/>
    <p:sldId id="319" r:id="rId16"/>
    <p:sldId id="320" r:id="rId17"/>
    <p:sldId id="858" r:id="rId18"/>
    <p:sldId id="859" r:id="rId19"/>
    <p:sldId id="322" r:id="rId20"/>
    <p:sldId id="857" r:id="rId21"/>
    <p:sldId id="860" r:id="rId22"/>
    <p:sldId id="861" r:id="rId23"/>
    <p:sldId id="863" r:id="rId24"/>
    <p:sldId id="323" r:id="rId25"/>
    <p:sldId id="864" r:id="rId26"/>
    <p:sldId id="439" r:id="rId27"/>
    <p:sldId id="518" r:id="rId28"/>
    <p:sldId id="326" r:id="rId29"/>
    <p:sldId id="325" r:id="rId30"/>
    <p:sldId id="328" r:id="rId31"/>
    <p:sldId id="412" r:id="rId32"/>
    <p:sldId id="329" r:id="rId33"/>
    <p:sldId id="441" r:id="rId34"/>
    <p:sldId id="445" r:id="rId35"/>
    <p:sldId id="330" r:id="rId36"/>
    <p:sldId id="752" r:id="rId37"/>
    <p:sldId id="331" r:id="rId38"/>
    <p:sldId id="334" r:id="rId39"/>
    <p:sldId id="448" r:id="rId40"/>
    <p:sldId id="333" r:id="rId41"/>
    <p:sldId id="739" r:id="rId42"/>
    <p:sldId id="747" r:id="rId43"/>
    <p:sldId id="672" r:id="rId44"/>
    <p:sldId id="673" r:id="rId45"/>
    <p:sldId id="748" r:id="rId46"/>
    <p:sldId id="671" r:id="rId47"/>
    <p:sldId id="749" r:id="rId48"/>
    <p:sldId id="751" r:id="rId49"/>
    <p:sldId id="351" r:id="rId50"/>
    <p:sldId id="343" r:id="rId51"/>
    <p:sldId id="347" r:id="rId52"/>
    <p:sldId id="865" r:id="rId53"/>
    <p:sldId id="760" r:id="rId54"/>
    <p:sldId id="449" r:id="rId55"/>
    <p:sldId id="450" r:id="rId56"/>
    <p:sldId id="451" r:id="rId57"/>
    <p:sldId id="335" r:id="rId58"/>
    <p:sldId id="336" r:id="rId59"/>
    <p:sldId id="339" r:id="rId60"/>
    <p:sldId id="413" r:id="rId61"/>
    <p:sldId id="341" r:id="rId62"/>
    <p:sldId id="342" r:id="rId63"/>
    <p:sldId id="772" r:id="rId64"/>
  </p:sldIdLst>
  <p:sldSz cx="9144000" cy="6858000" type="screen4x3"/>
  <p:notesSz cx="67945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accent2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accent2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accent2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accent2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accent2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2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2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2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2"/>
        </a:solidFill>
        <a:latin typeface="Verdan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erkerke" initials="" lastIdx="1" clrIdx="0"/>
  <p:cmAuthor id="1" name="Wouter Verkerke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A01"/>
    <a:srgbClr val="FF3300"/>
    <a:srgbClr val="FFC000"/>
    <a:srgbClr val="FFFFCC"/>
    <a:srgbClr val="E60089"/>
    <a:srgbClr val="339933"/>
    <a:srgbClr val="FFFF00"/>
    <a:srgbClr val="66CCFF"/>
    <a:srgbClr val="FFFF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53" autoAdjust="0"/>
  </p:normalViewPr>
  <p:slideViewPr>
    <p:cSldViewPr>
      <p:cViewPr varScale="1">
        <p:scale>
          <a:sx n="67" d="100"/>
          <a:sy n="67" d="100"/>
        </p:scale>
        <p:origin x="-528" y="-108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32"/>
    </p:cViewPr>
  </p:sorterViewPr>
  <p:notesViewPr>
    <p:cSldViewPr>
      <p:cViewPr varScale="1">
        <p:scale>
          <a:sx n="69" d="100"/>
          <a:sy n="69" d="100"/>
        </p:scale>
        <p:origin x="-1819" y="-86"/>
      </p:cViewPr>
      <p:guideLst>
        <p:guide orient="horz" pos="3120"/>
        <p:guide pos="214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commentAuthors" Target="commentAuthor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43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image" Target="../media/image2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26.wmf"/><Relationship Id="rId4" Type="http://schemas.openxmlformats.org/officeDocument/2006/relationships/image" Target="../media/image55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5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3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2711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4" tIns="45682" rIns="91364" bIns="45682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790" y="0"/>
            <a:ext cx="294271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4" tIns="45682" rIns="91364" bIns="4568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10700"/>
            <a:ext cx="2942711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4" tIns="45682" rIns="91364" bIns="45682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790" y="9410700"/>
            <a:ext cx="294271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4" tIns="45682" rIns="91364" bIns="4568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C0626DA3-DAAA-4BC8-AD92-C3E87D89FC4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60011" cy="488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855" tIns="44927" rIns="89855" bIns="44927" numCol="1" anchor="t" anchorCtr="0" compatLnSpc="1">
            <a:prstTxWarp prst="textNoShape">
              <a:avLst/>
            </a:prstTxWarp>
          </a:bodyPr>
          <a:lstStyle>
            <a:lvl1pPr defTabSz="898525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791" y="0"/>
            <a:ext cx="2960011" cy="488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855" tIns="44927" rIns="89855" bIns="44927" numCol="1" anchor="t" anchorCtr="0" compatLnSpc="1">
            <a:prstTxWarp prst="textNoShape">
              <a:avLst/>
            </a:prstTxWarp>
          </a:bodyPr>
          <a:lstStyle>
            <a:lvl1pPr algn="r" defTabSz="898525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4713" y="731838"/>
            <a:ext cx="4991100" cy="3743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8634" y="4719108"/>
            <a:ext cx="5034535" cy="4473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855" tIns="44927" rIns="89855" bIns="449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6497"/>
            <a:ext cx="2960011" cy="488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855" tIns="44927" rIns="89855" bIns="44927" numCol="1" anchor="b" anchorCtr="0" compatLnSpc="1">
            <a:prstTxWarp prst="textNoShape">
              <a:avLst/>
            </a:prstTxWarp>
          </a:bodyPr>
          <a:lstStyle>
            <a:lvl1pPr defTabSz="898525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791" y="9436497"/>
            <a:ext cx="2960011" cy="488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855" tIns="44927" rIns="89855" bIns="44927" numCol="1" anchor="b" anchorCtr="0" compatLnSpc="1">
            <a:prstTxWarp prst="textNoShape">
              <a:avLst/>
            </a:prstTxWarp>
          </a:bodyPr>
          <a:lstStyle>
            <a:lvl1pPr algn="r" defTabSz="898525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065F618A-A102-45A9-AF38-6341B364AC3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Wouter Verkerke, NIKHEF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Wouter Verkerke, UCSB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Wouter Verkerke, UCSB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90600"/>
            <a:ext cx="38100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38100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685800" y="6324600"/>
            <a:ext cx="7772400" cy="38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Wouter Verkerke, UCSB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Wouter Verkerke, NIKHEF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Wouter Verkerke, UCSB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90600"/>
            <a:ext cx="3810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3810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Wouter Verkerke, UCSB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Wouter Verkerke, UCSB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Wouter Verkerke, UCSB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Wouter Verkerke, UCSB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Wouter Verkerke, UCSB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Wouter Verkerke, UCSB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90600"/>
            <a:ext cx="7772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3246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r>
              <a:rPr lang="en-US"/>
              <a:t>Wouter Verkerke, UCSB</a:t>
            </a:r>
          </a:p>
        </p:txBody>
      </p:sp>
      <p:pic>
        <p:nvPicPr>
          <p:cNvPr id="1032" name="Picture 8" descr="babar-elephant"/>
          <p:cNvPicPr>
            <a:picLocks noChangeAspect="1" noChangeArrowheads="1"/>
          </p:cNvPicPr>
          <p:nvPr/>
        </p:nvPicPr>
        <p:blipFill>
          <a:blip r:embed="rId14" cstate="print">
            <a:lum bright="40000" contrast="-40000"/>
          </a:blip>
          <a:srcRect/>
          <a:stretch>
            <a:fillRect/>
          </a:stretch>
        </p:blipFill>
        <p:spPr bwMode="auto">
          <a:xfrm>
            <a:off x="209550" y="228600"/>
            <a:ext cx="400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5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5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5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5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5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5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5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5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5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oleObject" Target="../embeddings/oleObject17.bin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24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8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28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2.bin"/><Relationship Id="rId5" Type="http://schemas.openxmlformats.org/officeDocument/2006/relationships/oleObject" Target="../embeddings/oleObject31.bin"/><Relationship Id="rId4" Type="http://schemas.openxmlformats.org/officeDocument/2006/relationships/oleObject" Target="../embeddings/oleObject30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36.bin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oleObject" Target="../embeddings/oleObject40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jpeg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43.bin"/><Relationship Id="rId5" Type="http://schemas.openxmlformats.org/officeDocument/2006/relationships/oleObject" Target="../embeddings/oleObject42.bin"/><Relationship Id="rId4" Type="http://schemas.openxmlformats.org/officeDocument/2006/relationships/oleObject" Target="../embeddings/oleObject41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46.bin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gi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0.png"/><Relationship Id="rId5" Type="http://schemas.openxmlformats.org/officeDocument/2006/relationships/oleObject" Target="../embeddings/oleObject49.bin"/><Relationship Id="rId4" Type="http://schemas.openxmlformats.org/officeDocument/2006/relationships/oleObject" Target="../embeddings/oleObject48.bin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74.gif"/><Relationship Id="rId4" Type="http://schemas.openxmlformats.org/officeDocument/2006/relationships/oleObject" Target="../embeddings/oleObject50.bin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77.gif"/><Relationship Id="rId4" Type="http://schemas.openxmlformats.org/officeDocument/2006/relationships/oleObject" Target="../embeddings/oleObject52.bin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png"/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png"/><Relationship Id="rId2" Type="http://schemas.openxmlformats.org/officeDocument/2006/relationships/image" Target="../media/image81.gi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oleObject" Target="../embeddings/oleObject53.bin"/><Relationship Id="rId4" Type="http://schemas.openxmlformats.org/officeDocument/2006/relationships/image" Target="../media/image85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oleObject" Target="../embeddings/oleObject54.bin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3.png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image" Target="../media/image14.pn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2.gif"/><Relationship Id="rId2" Type="http://schemas.openxmlformats.org/officeDocument/2006/relationships/image" Target="../media/image9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8.png"/><Relationship Id="rId2" Type="http://schemas.openxmlformats.org/officeDocument/2006/relationships/tags" Target="../tags/tag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gi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4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01442" name="Text Box 2"/>
          <p:cNvSpPr txBox="1">
            <a:spLocks noChangeArrowheads="1"/>
          </p:cNvSpPr>
          <p:nvPr/>
        </p:nvSpPr>
        <p:spPr bwMode="auto">
          <a:xfrm>
            <a:off x="1605614" y="2181761"/>
            <a:ext cx="663515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4000" b="1" dirty="0" smtClean="0"/>
              <a:t>Parameter estimation </a:t>
            </a:r>
            <a:br>
              <a:rPr lang="en-US" sz="4000" b="1" dirty="0" smtClean="0"/>
            </a:br>
            <a:r>
              <a:rPr lang="en-US" sz="4000" b="1" dirty="0" smtClean="0">
                <a:latin typeface="Symbol" pitchFamily="18" charset="2"/>
              </a:rPr>
              <a:t>c</a:t>
            </a:r>
            <a:r>
              <a:rPr lang="en-US" sz="4000" b="1" baseline="30000" dirty="0" smtClean="0"/>
              <a:t>2</a:t>
            </a:r>
            <a:r>
              <a:rPr lang="en-US" sz="4000" b="1" dirty="0" smtClean="0"/>
              <a:t> and likelihood</a:t>
            </a:r>
            <a:endParaRPr lang="en-US" sz="4000" b="1" dirty="0"/>
          </a:p>
        </p:txBody>
      </p:sp>
      <p:sp>
        <p:nvSpPr>
          <p:cNvPr id="701443" name="Text Box 3"/>
          <p:cNvSpPr txBox="1">
            <a:spLocks noChangeArrowheads="1"/>
          </p:cNvSpPr>
          <p:nvPr/>
        </p:nvSpPr>
        <p:spPr bwMode="auto">
          <a:xfrm>
            <a:off x="2879725" y="3581400"/>
            <a:ext cx="4396203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Verdana" pitchFamily="34" charset="0"/>
              <a:buChar char="—"/>
            </a:pPr>
            <a:r>
              <a:rPr lang="en-US" sz="1400" dirty="0"/>
              <a:t> Introduction to estimation</a:t>
            </a:r>
          </a:p>
          <a:p>
            <a:pPr>
              <a:buFont typeface="Verdana" pitchFamily="34" charset="0"/>
              <a:buChar char="—"/>
            </a:pPr>
            <a:r>
              <a:rPr lang="en-US" sz="1400" dirty="0"/>
              <a:t> Properties of </a:t>
            </a:r>
            <a:r>
              <a:rPr lang="en-US" sz="1400" dirty="0">
                <a:latin typeface="Symbol" pitchFamily="18" charset="2"/>
              </a:rPr>
              <a:t>c</a:t>
            </a:r>
            <a:r>
              <a:rPr lang="en-US" sz="1400" baseline="30000" dirty="0"/>
              <a:t>2</a:t>
            </a:r>
            <a:r>
              <a:rPr lang="en-US" sz="1400" dirty="0"/>
              <a:t>, ML estimators </a:t>
            </a:r>
          </a:p>
          <a:p>
            <a:pPr>
              <a:buFont typeface="Verdana" pitchFamily="34" charset="0"/>
              <a:buChar char="—"/>
            </a:pPr>
            <a:r>
              <a:rPr lang="en-US" sz="1400" dirty="0"/>
              <a:t> Measuring and interpreting Goodness-Of-Fit</a:t>
            </a:r>
          </a:p>
          <a:p>
            <a:pPr>
              <a:buFont typeface="Verdana" pitchFamily="34" charset="0"/>
              <a:buChar char="—"/>
            </a:pPr>
            <a:r>
              <a:rPr lang="en-US" sz="1400" dirty="0"/>
              <a:t> Numerical issues in fitting</a:t>
            </a:r>
          </a:p>
          <a:p>
            <a:pPr>
              <a:buFont typeface="Verdana" pitchFamily="34" charset="0"/>
              <a:buChar char="—"/>
            </a:pPr>
            <a:r>
              <a:rPr lang="en-US" sz="1400" dirty="0"/>
              <a:t> Understanding MINUIT</a:t>
            </a:r>
          </a:p>
          <a:p>
            <a:pPr>
              <a:buFont typeface="Verdana" pitchFamily="34" charset="0"/>
              <a:buChar char="—"/>
            </a:pPr>
            <a:r>
              <a:rPr lang="en-US" sz="1400" dirty="0"/>
              <a:t> Mitigating fit stability problems </a:t>
            </a:r>
          </a:p>
          <a:p>
            <a:pPr>
              <a:buFont typeface="Verdana" pitchFamily="34" charset="0"/>
              <a:buChar char="—"/>
            </a:pPr>
            <a:r>
              <a:rPr lang="en-US" sz="1400" dirty="0"/>
              <a:t> Bounding fit </a:t>
            </a:r>
            <a:r>
              <a:rPr lang="en-US" sz="1400" dirty="0" smtClean="0"/>
              <a:t>parameters</a:t>
            </a:r>
          </a:p>
          <a:p>
            <a:pPr>
              <a:buFont typeface="Verdana" pitchFamily="34" charset="0"/>
              <a:buChar char="—"/>
            </a:pPr>
            <a:r>
              <a:rPr lang="en-US" sz="1400" dirty="0" smtClean="0"/>
              <a:t> Simultaneous fitting</a:t>
            </a:r>
          </a:p>
          <a:p>
            <a:pPr>
              <a:buFont typeface="Verdana" pitchFamily="34" charset="0"/>
              <a:buChar char="—"/>
            </a:pPr>
            <a:r>
              <a:rPr lang="en-US" sz="1400" dirty="0" smtClean="0"/>
              <a:t> Multidimensional fitting</a:t>
            </a:r>
            <a:endParaRPr lang="en-US" sz="1400" dirty="0"/>
          </a:p>
          <a:p>
            <a:pPr>
              <a:buFont typeface="Verdana" pitchFamily="34" charset="0"/>
              <a:buChar char="—"/>
            </a:pPr>
            <a:r>
              <a:rPr lang="en-US" sz="1400" dirty="0"/>
              <a:t> Fit validation studies</a:t>
            </a:r>
          </a:p>
          <a:p>
            <a:pPr lvl="1">
              <a:buFont typeface="Verdana" pitchFamily="34" charset="0"/>
              <a:buChar char="—"/>
            </a:pPr>
            <a:r>
              <a:rPr lang="en-US" sz="1400" dirty="0"/>
              <a:t> Fit validity issues at low statistics</a:t>
            </a:r>
          </a:p>
          <a:p>
            <a:pPr>
              <a:buFont typeface="Verdana" pitchFamily="34" charset="0"/>
              <a:buChar char="—"/>
            </a:pPr>
            <a:r>
              <a:rPr lang="en-US" sz="1400" dirty="0"/>
              <a:t> Toy Monte Carlo </a:t>
            </a:r>
            <a:r>
              <a:rPr lang="en-US" sz="1400" dirty="0" smtClean="0"/>
              <a:t>techniques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Change of variable x, change of parameter θ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7630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pdf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p(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x|θ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and (1-to-1) change of variable from x to y(x): </a:t>
            </a:r>
            <a:b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</a:t>
            </a:r>
            <a:r>
              <a:rPr lang="nl-N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p(y(x)|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θ) = </a:t>
            </a:r>
            <a:r>
              <a:rPr lang="nl-N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p(x|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θ) / |</a:t>
            </a:r>
            <a:r>
              <a:rPr lang="nl-NL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dy</a:t>
            </a:r>
            <a:r>
              <a:rPr lang="nl-N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</a:t>
            </a:r>
            <a:r>
              <a:rPr lang="nl-NL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dx</a:t>
            </a:r>
            <a:r>
              <a:rPr lang="nl-N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|. </a:t>
            </a:r>
            <a:br>
              <a:rPr lang="nl-N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nl-NL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Jacobian modifies probability </a:t>
            </a:r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density, guarantees that </a:t>
            </a:r>
            <a:b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es-E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P( y(x</a:t>
            </a:r>
            <a:r>
              <a:rPr lang="es-ES" sz="1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r>
              <a:rPr lang="es-E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)&lt; y &lt; y(x</a:t>
            </a:r>
            <a:r>
              <a:rPr lang="es-ES" sz="1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es-E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) = P(x</a:t>
            </a:r>
            <a:r>
              <a:rPr lang="es-ES" sz="1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r>
              <a:rPr lang="es-E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&lt; x &lt; x</a:t>
            </a:r>
            <a:r>
              <a:rPr lang="es-ES" sz="1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es-E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), </a:t>
            </a:r>
            <a:r>
              <a:rPr lang="es-E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i.e.</a:t>
            </a:r>
            <a:r>
              <a:rPr lang="es-E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</a:t>
            </a:r>
            <a:r>
              <a:rPr lang="es-E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s-E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i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Probabilities are invariant under change of variable x.</a:t>
            </a:r>
            <a:endParaRPr lang="nl-NL" dirty="0" smtClean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</a:rPr>
              <a:t>Mode of probability </a:t>
            </a:r>
            <a:r>
              <a:rPr lang="en-US" i="1" dirty="0" smtClean="0">
                <a:solidFill>
                  <a:schemeClr val="tx1"/>
                </a:solidFill>
                <a:latin typeface="+mn-lt"/>
              </a:rPr>
              <a:t>density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is </a:t>
            </a:r>
            <a:r>
              <a:rPr lang="en-US" i="1" dirty="0" smtClean="0">
                <a:solidFill>
                  <a:schemeClr val="tx1"/>
                </a:solidFill>
                <a:latin typeface="+mn-lt"/>
              </a:rPr>
              <a:t>not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invariant (so, e.g., criterion of maximum probability density is ill-defined).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</a:rPr>
              <a:t>Likelihood </a:t>
            </a:r>
            <a:r>
              <a:rPr lang="en-US" i="1" dirty="0" smtClean="0">
                <a:solidFill>
                  <a:schemeClr val="tx1"/>
                </a:solidFill>
                <a:latin typeface="+mn-lt"/>
              </a:rPr>
              <a:t>ratio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is invariant under change of variable x. (Jacobian in denominator cancels that in numerator).</a:t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likelihood L(θ) and </a:t>
            </a:r>
            <a:b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reparametrization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from θ to u(θ):</a:t>
            </a:r>
            <a:r>
              <a:rPr lang="en-US" dirty="0" smtClean="0"/>
              <a:t> </a:t>
            </a:r>
            <a:r>
              <a:rPr lang="nl-N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L(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θ) = </a:t>
            </a:r>
            <a:r>
              <a:rPr lang="nl-N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L(u(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θ)) (!).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</a:rPr>
              <a:t>Likelihood L(θ) is invariant under </a:t>
            </a:r>
            <a:r>
              <a:rPr lang="en-US" dirty="0" err="1" smtClean="0">
                <a:solidFill>
                  <a:schemeClr val="tx1"/>
                </a:solidFill>
                <a:latin typeface="+mn-lt"/>
              </a:rPr>
              <a:t>reparametrization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of parameter θ (reinforcing fact that L is </a:t>
            </a:r>
            <a:r>
              <a:rPr lang="en-US" i="1" dirty="0" smtClean="0">
                <a:solidFill>
                  <a:schemeClr val="tx1"/>
                </a:solidFill>
                <a:latin typeface="+mn-lt"/>
              </a:rPr>
              <a:t>not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a </a:t>
            </a:r>
            <a:r>
              <a:rPr lang="en-US" dirty="0" err="1" smtClean="0">
                <a:solidFill>
                  <a:schemeClr val="tx1"/>
                </a:solidFill>
                <a:latin typeface="+mn-lt"/>
              </a:rPr>
              <a:t>pdf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in θ</a:t>
            </a:r>
            <a:r>
              <a:rPr lang="en-US" i="1" dirty="0" smtClean="0">
                <a:solidFill>
                  <a:schemeClr val="tx1"/>
                </a:solidFill>
                <a:latin typeface="+mn-lt"/>
              </a:rPr>
              <a:t>).</a:t>
            </a:r>
          </a:p>
          <a:p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Wouter Verkerke, NIKHEF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Parameter estimation using Maximum Likelihood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Likelihood is high for values of </a:t>
            </a:r>
            <a:r>
              <a:rPr lang="en-US" b="1" i="1" dirty="0" smtClean="0"/>
              <a:t>p</a:t>
            </a:r>
            <a:r>
              <a:rPr lang="en-US" dirty="0" smtClean="0"/>
              <a:t> that result in distribution similar to data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Define the </a:t>
            </a:r>
            <a:r>
              <a:rPr lang="en-US" dirty="0" smtClean="0">
                <a:solidFill>
                  <a:srgbClr val="FF0000"/>
                </a:solidFill>
              </a:rPr>
              <a:t>maximum likelihood </a:t>
            </a:r>
            <a:r>
              <a:rPr lang="en-US" dirty="0" smtClean="0"/>
              <a:t>(ML) estimator(s) to be the parameter value(s) for which the likelihood is maximum.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Wouter Verkerke, NIKHEF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685800" y="1828800"/>
            <a:ext cx="7772445" cy="3276600"/>
            <a:chOff x="1341437" y="1905000"/>
            <a:chExt cx="6507163" cy="2743200"/>
          </a:xfrm>
        </p:grpSpPr>
        <p:pic>
          <p:nvPicPr>
            <p:cNvPr id="5" name="Picture 10" descr="fig_6_1_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922837" y="1905000"/>
              <a:ext cx="2925763" cy="2682875"/>
            </a:xfrm>
            <a:prstGeom prst="rect">
              <a:avLst/>
            </a:prstGeom>
            <a:noFill/>
          </p:spPr>
        </p:pic>
        <p:pic>
          <p:nvPicPr>
            <p:cNvPr id="6" name="Picture 11" descr="fig_6_1_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41437" y="1965325"/>
              <a:ext cx="2925763" cy="2682875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06577" name="Rectangle 17"/>
          <p:cNvSpPr>
            <a:spLocks noChangeArrowheads="1"/>
          </p:cNvSpPr>
          <p:nvPr/>
        </p:nvSpPr>
        <p:spPr bwMode="auto">
          <a:xfrm>
            <a:off x="2971800" y="4419600"/>
            <a:ext cx="2438400" cy="10668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75" name="Rectangle 15"/>
          <p:cNvSpPr>
            <a:spLocks noChangeArrowheads="1"/>
          </p:cNvSpPr>
          <p:nvPr/>
        </p:nvSpPr>
        <p:spPr bwMode="auto">
          <a:xfrm>
            <a:off x="2057400" y="2133600"/>
            <a:ext cx="3505200" cy="7620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229600" cy="457200"/>
          </a:xfrm>
        </p:spPr>
        <p:txBody>
          <a:bodyPr/>
          <a:lstStyle/>
          <a:p>
            <a:r>
              <a:rPr lang="en-US" dirty="0" smtClean="0"/>
              <a:t>Parameter estimation – Maximum likelihood</a:t>
            </a:r>
            <a:endParaRPr lang="en-US" dirty="0"/>
          </a:p>
        </p:txBody>
      </p:sp>
      <p:sp>
        <p:nvSpPr>
          <p:cNvPr id="70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Computational issues</a:t>
            </a:r>
            <a:endParaRPr lang="en-US" dirty="0"/>
          </a:p>
          <a:p>
            <a:pPr lvl="1"/>
            <a:r>
              <a:rPr lang="en-US" dirty="0"/>
              <a:t>For convenience the </a:t>
            </a:r>
            <a:r>
              <a:rPr lang="en-US" dirty="0">
                <a:solidFill>
                  <a:srgbClr val="FF7A01"/>
                </a:solidFill>
              </a:rPr>
              <a:t>negative log of the Likelihood</a:t>
            </a:r>
            <a:r>
              <a:rPr lang="en-US" dirty="0"/>
              <a:t> is often </a:t>
            </a:r>
            <a:r>
              <a:rPr lang="en-US" dirty="0" smtClean="0"/>
              <a:t>used</a:t>
            </a:r>
            <a:br>
              <a:rPr lang="en-US" dirty="0" smtClean="0"/>
            </a:br>
            <a:r>
              <a:rPr lang="en-US" dirty="0" smtClean="0"/>
              <a:t>as addition is numerically easier than multiplication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Maximizing L(p) equivalent to minimizing –log L(p)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In practice, find point where derivative is zero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graphicFrame>
        <p:nvGraphicFramePr>
          <p:cNvPr id="706565" name="Object 5"/>
          <p:cNvGraphicFramePr>
            <a:graphicFrameLocks noChangeAspect="1"/>
          </p:cNvGraphicFramePr>
          <p:nvPr/>
        </p:nvGraphicFramePr>
        <p:xfrm>
          <a:off x="2057400" y="2209800"/>
          <a:ext cx="3262312" cy="671512"/>
        </p:xfrm>
        <a:graphic>
          <a:graphicData uri="http://schemas.openxmlformats.org/presentationml/2006/ole">
            <p:oleObj spid="_x0000_s706565" name="Equation" r:id="rId3" imgW="1663560" imgH="342720" progId="Equation.3">
              <p:embed/>
            </p:oleObj>
          </a:graphicData>
        </a:graphic>
      </p:graphicFrame>
      <p:graphicFrame>
        <p:nvGraphicFramePr>
          <p:cNvPr id="706566" name="Object 6"/>
          <p:cNvGraphicFramePr>
            <a:graphicFrameLocks noChangeAspect="1"/>
          </p:cNvGraphicFramePr>
          <p:nvPr/>
        </p:nvGraphicFramePr>
        <p:xfrm>
          <a:off x="3124200" y="4506913"/>
          <a:ext cx="2209800" cy="979487"/>
        </p:xfrm>
        <a:graphic>
          <a:graphicData uri="http://schemas.openxmlformats.org/presentationml/2006/ole">
            <p:oleObj spid="_x0000_s706566" name="Equation" r:id="rId4" imgW="1117440" imgH="495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08635" name="Rectangle 27"/>
          <p:cNvSpPr>
            <a:spLocks noChangeArrowheads="1"/>
          </p:cNvSpPr>
          <p:nvPr/>
        </p:nvSpPr>
        <p:spPr bwMode="auto">
          <a:xfrm>
            <a:off x="4191000" y="6096000"/>
            <a:ext cx="2133600" cy="5334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27" name="Rectangle 19"/>
          <p:cNvSpPr>
            <a:spLocks noChangeArrowheads="1"/>
          </p:cNvSpPr>
          <p:nvPr/>
        </p:nvSpPr>
        <p:spPr bwMode="auto">
          <a:xfrm>
            <a:off x="6477000" y="6248400"/>
            <a:ext cx="23622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en-US" b="1"/>
              <a:t>p</a:t>
            </a:r>
          </a:p>
        </p:txBody>
      </p:sp>
      <p:sp>
        <p:nvSpPr>
          <p:cNvPr id="708626" name="Rectangle 18"/>
          <p:cNvSpPr>
            <a:spLocks noChangeArrowheads="1"/>
          </p:cNvSpPr>
          <p:nvPr/>
        </p:nvSpPr>
        <p:spPr bwMode="auto">
          <a:xfrm>
            <a:off x="1752600" y="1447800"/>
            <a:ext cx="3048000" cy="838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Variance on ML parameter estimates</a:t>
            </a:r>
          </a:p>
        </p:txBody>
      </p:sp>
      <p:sp>
        <p:nvSpPr>
          <p:cNvPr id="70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ML estimator </a:t>
            </a:r>
            <a:r>
              <a:rPr lang="en-US" dirty="0"/>
              <a:t>for the </a:t>
            </a:r>
            <a:r>
              <a:rPr lang="en-US" b="1" dirty="0">
                <a:solidFill>
                  <a:srgbClr val="FF7A01"/>
                </a:solidFill>
              </a:rPr>
              <a:t>parameter</a:t>
            </a:r>
            <a:r>
              <a:rPr lang="en-US" dirty="0"/>
              <a:t> </a:t>
            </a:r>
            <a:r>
              <a:rPr lang="en-US" b="1" dirty="0">
                <a:solidFill>
                  <a:srgbClr val="FF7A01"/>
                </a:solidFill>
              </a:rPr>
              <a:t>variance</a:t>
            </a:r>
            <a:r>
              <a:rPr lang="en-US" dirty="0"/>
              <a:t> is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I.e. variance is estimated from </a:t>
            </a:r>
            <a:br>
              <a:rPr lang="en-US" dirty="0"/>
            </a:br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derivative of –log(L) at minimum</a:t>
            </a:r>
          </a:p>
          <a:p>
            <a:pPr lvl="1"/>
            <a:r>
              <a:rPr lang="en-US" dirty="0">
                <a:solidFill>
                  <a:srgbClr val="FF7A01"/>
                </a:solidFill>
              </a:rPr>
              <a:t>Valid </a:t>
            </a:r>
            <a:r>
              <a:rPr lang="en-US" dirty="0"/>
              <a:t>if estimator is</a:t>
            </a:r>
            <a:r>
              <a:rPr lang="en-US" dirty="0">
                <a:solidFill>
                  <a:srgbClr val="FF7A01"/>
                </a:solidFill>
              </a:rPr>
              <a:t> </a:t>
            </a:r>
            <a:br>
              <a:rPr lang="en-US" dirty="0">
                <a:solidFill>
                  <a:srgbClr val="FF7A01"/>
                </a:solidFill>
              </a:rPr>
            </a:br>
            <a:r>
              <a:rPr lang="en-US" b="1" dirty="0">
                <a:solidFill>
                  <a:srgbClr val="FF7A01"/>
                </a:solidFill>
              </a:rPr>
              <a:t>efficient</a:t>
            </a:r>
            <a:r>
              <a:rPr lang="en-US" dirty="0">
                <a:solidFill>
                  <a:srgbClr val="FF7A01"/>
                </a:solidFill>
              </a:rPr>
              <a:t> </a:t>
            </a:r>
            <a:r>
              <a:rPr lang="en-US" dirty="0"/>
              <a:t>and</a:t>
            </a:r>
            <a:r>
              <a:rPr lang="en-US" dirty="0">
                <a:solidFill>
                  <a:srgbClr val="FF7A01"/>
                </a:solidFill>
              </a:rPr>
              <a:t> </a:t>
            </a:r>
            <a:r>
              <a:rPr lang="en-US" b="1" dirty="0">
                <a:solidFill>
                  <a:srgbClr val="FF7A01"/>
                </a:solidFill>
              </a:rPr>
              <a:t>unbiased</a:t>
            </a:r>
            <a:r>
              <a:rPr lang="en-US" dirty="0">
                <a:solidFill>
                  <a:srgbClr val="FF7A01"/>
                </a:solidFill>
              </a:rPr>
              <a:t>!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b="1" dirty="0">
                <a:solidFill>
                  <a:schemeClr val="accent2"/>
                </a:solidFill>
              </a:rPr>
              <a:t>Visual interpretation</a:t>
            </a:r>
            <a:r>
              <a:rPr lang="en-US" dirty="0"/>
              <a:t> of variance estimate</a:t>
            </a:r>
          </a:p>
          <a:p>
            <a:pPr lvl="1"/>
            <a:r>
              <a:rPr lang="en-US" dirty="0"/>
              <a:t>Taylor expand –log(L) around minimum </a:t>
            </a:r>
          </a:p>
        </p:txBody>
      </p:sp>
      <p:graphicFrame>
        <p:nvGraphicFramePr>
          <p:cNvPr id="708613" name="Object 5"/>
          <p:cNvGraphicFramePr>
            <a:graphicFrameLocks noChangeAspect="1"/>
          </p:cNvGraphicFramePr>
          <p:nvPr/>
        </p:nvGraphicFramePr>
        <p:xfrm>
          <a:off x="1828800" y="1447800"/>
          <a:ext cx="2881313" cy="852488"/>
        </p:xfrm>
        <a:graphic>
          <a:graphicData uri="http://schemas.openxmlformats.org/presentationml/2006/ole">
            <p:oleObj spid="_x0000_s708613" name="Equation" r:id="rId3" imgW="1714320" imgH="507960" progId="Equation.3">
              <p:embed/>
            </p:oleObj>
          </a:graphicData>
        </a:graphic>
      </p:graphicFrame>
      <p:graphicFrame>
        <p:nvGraphicFramePr>
          <p:cNvPr id="708614" name="Object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708614" name="Equation" r:id="rId4" imgW="114120" imgH="215640" progId="Equation.3">
              <p:embed/>
            </p:oleObj>
          </a:graphicData>
        </a:graphic>
      </p:graphicFrame>
      <p:grpSp>
        <p:nvGrpSpPr>
          <p:cNvPr id="708624" name="Group 16"/>
          <p:cNvGrpSpPr>
            <a:grpSpLocks/>
          </p:cNvGrpSpPr>
          <p:nvPr/>
        </p:nvGrpSpPr>
        <p:grpSpPr bwMode="auto">
          <a:xfrm>
            <a:off x="6143625" y="1600200"/>
            <a:ext cx="2543175" cy="1716088"/>
            <a:chOff x="4158" y="935"/>
            <a:chExt cx="1602" cy="1081"/>
          </a:xfrm>
        </p:grpSpPr>
        <p:graphicFrame>
          <p:nvGraphicFramePr>
            <p:cNvPr id="708615" name="Object 7"/>
            <p:cNvGraphicFramePr>
              <a:graphicFrameLocks noChangeAspect="1"/>
            </p:cNvGraphicFramePr>
            <p:nvPr/>
          </p:nvGraphicFramePr>
          <p:xfrm>
            <a:off x="4403" y="1151"/>
            <a:ext cx="1177" cy="442"/>
          </p:xfrm>
          <a:graphic>
            <a:graphicData uri="http://schemas.openxmlformats.org/presentationml/2006/ole">
              <p:oleObj spid="_x0000_s708615" name="Equation" r:id="rId5" imgW="1180800" imgH="444240" progId="Equation.3">
                <p:embed/>
              </p:oleObj>
            </a:graphicData>
          </a:graphic>
        </p:graphicFrame>
        <p:sp>
          <p:nvSpPr>
            <p:cNvPr id="708616" name="Text Box 8"/>
            <p:cNvSpPr txBox="1">
              <a:spLocks noChangeArrowheads="1"/>
            </p:cNvSpPr>
            <p:nvPr/>
          </p:nvSpPr>
          <p:spPr bwMode="auto">
            <a:xfrm>
              <a:off x="4163" y="935"/>
              <a:ext cx="1487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300"/>
                <a:t>From Rao-Cramer-Frechet</a:t>
              </a:r>
              <a:br>
                <a:rPr lang="en-US" sz="1300"/>
              </a:br>
              <a:r>
                <a:rPr lang="en-US" sz="1300"/>
                <a:t>inequality</a:t>
              </a:r>
            </a:p>
          </p:txBody>
        </p:sp>
        <p:sp>
          <p:nvSpPr>
            <p:cNvPr id="708617" name="Rectangle 9"/>
            <p:cNvSpPr>
              <a:spLocks noChangeArrowheads="1"/>
            </p:cNvSpPr>
            <p:nvPr/>
          </p:nvSpPr>
          <p:spPr bwMode="auto">
            <a:xfrm>
              <a:off x="4182" y="942"/>
              <a:ext cx="1528" cy="1051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8618" name="Text Box 10"/>
            <p:cNvSpPr txBox="1">
              <a:spLocks noChangeArrowheads="1"/>
            </p:cNvSpPr>
            <p:nvPr/>
          </p:nvSpPr>
          <p:spPr bwMode="auto">
            <a:xfrm>
              <a:off x="4158" y="1583"/>
              <a:ext cx="1602" cy="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300">
                  <a:solidFill>
                    <a:srgbClr val="FF7A01"/>
                  </a:solidFill>
                </a:rPr>
                <a:t>b = bias as function of p,</a:t>
              </a:r>
              <a:br>
                <a:rPr lang="en-US" sz="1300">
                  <a:solidFill>
                    <a:srgbClr val="FF7A01"/>
                  </a:solidFill>
                </a:rPr>
              </a:br>
              <a:r>
                <a:rPr lang="en-US" sz="1300">
                  <a:solidFill>
                    <a:srgbClr val="FF7A01"/>
                  </a:solidFill>
                </a:rPr>
                <a:t>inequality becomes equality</a:t>
              </a:r>
              <a:br>
                <a:rPr lang="en-US" sz="1300">
                  <a:solidFill>
                    <a:srgbClr val="FF7A01"/>
                  </a:solidFill>
                </a:rPr>
              </a:br>
              <a:r>
                <a:rPr lang="en-US" sz="1300">
                  <a:solidFill>
                    <a:srgbClr val="FF7A01"/>
                  </a:solidFill>
                </a:rPr>
                <a:t>in limit of efficient estimator</a:t>
              </a:r>
            </a:p>
          </p:txBody>
        </p:sp>
      </p:grpSp>
      <p:graphicFrame>
        <p:nvGraphicFramePr>
          <p:cNvPr id="708619" name="Object 11"/>
          <p:cNvGraphicFramePr>
            <a:graphicFrameLocks noChangeAspect="1"/>
          </p:cNvGraphicFramePr>
          <p:nvPr/>
        </p:nvGraphicFramePr>
        <p:xfrm>
          <a:off x="1524000" y="4724400"/>
          <a:ext cx="4724400" cy="1955800"/>
        </p:xfrm>
        <a:graphic>
          <a:graphicData uri="http://schemas.openxmlformats.org/presentationml/2006/ole">
            <p:oleObj spid="_x0000_s708619" name="Equation" r:id="rId6" imgW="3619440" imgH="1498320" progId="Equation.3">
              <p:embed/>
            </p:oleObj>
          </a:graphicData>
        </a:graphic>
      </p:graphicFrame>
      <p:pic>
        <p:nvPicPr>
          <p:cNvPr id="708620" name="Picture 12" descr="fig23"/>
          <p:cNvPicPr>
            <a:picLocks noChangeAspect="1" noChangeArrowheads="1"/>
          </p:cNvPicPr>
          <p:nvPr/>
        </p:nvPicPr>
        <p:blipFill>
          <a:blip r:embed="rId7" cstate="print"/>
          <a:srcRect l="9146" t="6921" r="6639" b="5696"/>
          <a:stretch>
            <a:fillRect/>
          </a:stretch>
        </p:blipFill>
        <p:spPr bwMode="auto">
          <a:xfrm>
            <a:off x="6789738" y="4419600"/>
            <a:ext cx="1973262" cy="1924050"/>
          </a:xfrm>
          <a:prstGeom prst="rect">
            <a:avLst/>
          </a:prstGeom>
          <a:noFill/>
        </p:spPr>
      </p:pic>
      <p:sp>
        <p:nvSpPr>
          <p:cNvPr id="708623" name="Freeform 15"/>
          <p:cNvSpPr>
            <a:spLocks/>
          </p:cNvSpPr>
          <p:nvPr/>
        </p:nvSpPr>
        <p:spPr bwMode="auto">
          <a:xfrm>
            <a:off x="4800600" y="1549400"/>
            <a:ext cx="1371600" cy="584200"/>
          </a:xfrm>
          <a:custGeom>
            <a:avLst/>
            <a:gdLst/>
            <a:ahLst/>
            <a:cxnLst>
              <a:cxn ang="0">
                <a:pos x="1008" y="320"/>
              </a:cxn>
              <a:cxn ang="0">
                <a:pos x="960" y="272"/>
              </a:cxn>
              <a:cxn ang="0">
                <a:pos x="720" y="32"/>
              </a:cxn>
              <a:cxn ang="0">
                <a:pos x="384" y="464"/>
              </a:cxn>
              <a:cxn ang="0">
                <a:pos x="0" y="272"/>
              </a:cxn>
            </a:cxnLst>
            <a:rect l="0" t="0" r="r" b="b"/>
            <a:pathLst>
              <a:path w="1008" h="504">
                <a:moveTo>
                  <a:pt x="1008" y="320"/>
                </a:moveTo>
                <a:cubicBezTo>
                  <a:pt x="1008" y="320"/>
                  <a:pt x="1008" y="320"/>
                  <a:pt x="960" y="272"/>
                </a:cubicBezTo>
                <a:cubicBezTo>
                  <a:pt x="912" y="224"/>
                  <a:pt x="816" y="0"/>
                  <a:pt x="720" y="32"/>
                </a:cubicBezTo>
                <a:cubicBezTo>
                  <a:pt x="624" y="64"/>
                  <a:pt x="504" y="424"/>
                  <a:pt x="384" y="464"/>
                </a:cubicBezTo>
                <a:cubicBezTo>
                  <a:pt x="264" y="504"/>
                  <a:pt x="132" y="388"/>
                  <a:pt x="0" y="272"/>
                </a:cubicBezTo>
              </a:path>
            </a:pathLst>
          </a:custGeom>
          <a:noFill/>
          <a:ln w="28575" cap="flat">
            <a:solidFill>
              <a:schemeClr val="accent2"/>
            </a:solidFill>
            <a:prstDash val="sysDot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8625" name="Freeform 17"/>
          <p:cNvSpPr>
            <a:spLocks/>
          </p:cNvSpPr>
          <p:nvPr/>
        </p:nvSpPr>
        <p:spPr bwMode="auto">
          <a:xfrm>
            <a:off x="4165600" y="3048000"/>
            <a:ext cx="2006600" cy="635000"/>
          </a:xfrm>
          <a:custGeom>
            <a:avLst/>
            <a:gdLst/>
            <a:ahLst/>
            <a:cxnLst>
              <a:cxn ang="0">
                <a:pos x="16" y="240"/>
              </a:cxn>
              <a:cxn ang="0">
                <a:pos x="64" y="240"/>
              </a:cxn>
              <a:cxn ang="0">
                <a:pos x="400" y="96"/>
              </a:cxn>
              <a:cxn ang="0">
                <a:pos x="736" y="384"/>
              </a:cxn>
              <a:cxn ang="0">
                <a:pos x="1264" y="0"/>
              </a:cxn>
            </a:cxnLst>
            <a:rect l="0" t="0" r="r" b="b"/>
            <a:pathLst>
              <a:path w="1264" h="400">
                <a:moveTo>
                  <a:pt x="16" y="240"/>
                </a:moveTo>
                <a:cubicBezTo>
                  <a:pt x="8" y="252"/>
                  <a:pt x="0" y="264"/>
                  <a:pt x="64" y="240"/>
                </a:cubicBezTo>
                <a:cubicBezTo>
                  <a:pt x="128" y="216"/>
                  <a:pt x="288" y="72"/>
                  <a:pt x="400" y="96"/>
                </a:cubicBezTo>
                <a:cubicBezTo>
                  <a:pt x="512" y="120"/>
                  <a:pt x="592" y="400"/>
                  <a:pt x="736" y="384"/>
                </a:cubicBezTo>
                <a:cubicBezTo>
                  <a:pt x="880" y="368"/>
                  <a:pt x="1072" y="184"/>
                  <a:pt x="1264" y="0"/>
                </a:cubicBezTo>
              </a:path>
            </a:pathLst>
          </a:custGeom>
          <a:noFill/>
          <a:ln w="28575" cap="flat">
            <a:solidFill>
              <a:schemeClr val="accent2"/>
            </a:solidFill>
            <a:prstDash val="sysDot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8628" name="Text Box 20"/>
          <p:cNvSpPr txBox="1">
            <a:spLocks noChangeArrowheads="1"/>
          </p:cNvSpPr>
          <p:nvPr/>
        </p:nvSpPr>
        <p:spPr bwMode="auto">
          <a:xfrm rot="-5400000">
            <a:off x="6044406" y="4668044"/>
            <a:ext cx="9858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-log(L)</a:t>
            </a:r>
          </a:p>
        </p:txBody>
      </p:sp>
      <p:sp>
        <p:nvSpPr>
          <p:cNvPr id="708630" name="Line 22"/>
          <p:cNvSpPr>
            <a:spLocks noChangeShapeType="1"/>
          </p:cNvSpPr>
          <p:nvPr/>
        </p:nvSpPr>
        <p:spPr bwMode="auto">
          <a:xfrm>
            <a:off x="7772400" y="5638800"/>
            <a:ext cx="0" cy="6096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708632" name="Object 24"/>
          <p:cNvGraphicFramePr>
            <a:graphicFrameLocks noChangeAspect="1"/>
          </p:cNvGraphicFramePr>
          <p:nvPr/>
        </p:nvGraphicFramePr>
        <p:xfrm>
          <a:off x="7658100" y="5283200"/>
          <a:ext cx="266700" cy="355600"/>
        </p:xfrm>
        <a:graphic>
          <a:graphicData uri="http://schemas.openxmlformats.org/presentationml/2006/ole">
            <p:oleObj spid="_x0000_s708632" name="Equation" r:id="rId8" imgW="152280" imgH="203040" progId="Equation.3">
              <p:embed/>
            </p:oleObj>
          </a:graphicData>
        </a:graphic>
      </p:graphicFrame>
      <p:sp>
        <p:nvSpPr>
          <p:cNvPr id="708633" name="Line 25"/>
          <p:cNvSpPr>
            <a:spLocks noChangeShapeType="1"/>
          </p:cNvSpPr>
          <p:nvPr/>
        </p:nvSpPr>
        <p:spPr bwMode="auto">
          <a:xfrm>
            <a:off x="8534400" y="4495800"/>
            <a:ext cx="0" cy="381000"/>
          </a:xfrm>
          <a:prstGeom prst="line">
            <a:avLst/>
          </a:prstGeom>
          <a:noFill/>
          <a:ln w="25400">
            <a:solidFill>
              <a:srgbClr val="FF3300"/>
            </a:solidFill>
            <a:round/>
            <a:headEnd type="triangle" w="lg" len="lg"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8634" name="Text Box 26"/>
          <p:cNvSpPr txBox="1">
            <a:spLocks noChangeArrowheads="1"/>
          </p:cNvSpPr>
          <p:nvPr/>
        </p:nvSpPr>
        <p:spPr bwMode="auto">
          <a:xfrm>
            <a:off x="8521700" y="4495800"/>
            <a:ext cx="546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3300"/>
                </a:solidFill>
              </a:rPr>
              <a:t>0.5</a:t>
            </a:r>
          </a:p>
        </p:txBody>
      </p:sp>
      <p:sp>
        <p:nvSpPr>
          <p:cNvPr id="708636" name="Freeform 28"/>
          <p:cNvSpPr>
            <a:spLocks/>
          </p:cNvSpPr>
          <p:nvPr/>
        </p:nvSpPr>
        <p:spPr bwMode="auto">
          <a:xfrm>
            <a:off x="5905500" y="4953000"/>
            <a:ext cx="1765300" cy="1143000"/>
          </a:xfrm>
          <a:custGeom>
            <a:avLst/>
            <a:gdLst/>
            <a:ahLst/>
            <a:cxnLst>
              <a:cxn ang="0">
                <a:pos x="264" y="720"/>
              </a:cxn>
              <a:cxn ang="0">
                <a:pos x="264" y="624"/>
              </a:cxn>
              <a:cxn ang="0">
                <a:pos x="120" y="384"/>
              </a:cxn>
              <a:cxn ang="0">
                <a:pos x="984" y="336"/>
              </a:cxn>
              <a:cxn ang="0">
                <a:pos x="888" y="0"/>
              </a:cxn>
            </a:cxnLst>
            <a:rect l="0" t="0" r="r" b="b"/>
            <a:pathLst>
              <a:path w="1112" h="720">
                <a:moveTo>
                  <a:pt x="264" y="720"/>
                </a:moveTo>
                <a:cubicBezTo>
                  <a:pt x="276" y="700"/>
                  <a:pt x="288" y="680"/>
                  <a:pt x="264" y="624"/>
                </a:cubicBezTo>
                <a:cubicBezTo>
                  <a:pt x="240" y="568"/>
                  <a:pt x="0" y="432"/>
                  <a:pt x="120" y="384"/>
                </a:cubicBezTo>
                <a:cubicBezTo>
                  <a:pt x="240" y="336"/>
                  <a:pt x="856" y="400"/>
                  <a:pt x="984" y="336"/>
                </a:cubicBezTo>
                <a:cubicBezTo>
                  <a:pt x="1112" y="272"/>
                  <a:pt x="1000" y="136"/>
                  <a:pt x="888" y="0"/>
                </a:cubicBezTo>
              </a:path>
            </a:pathLst>
          </a:custGeom>
          <a:noFill/>
          <a:ln w="25400" cap="flat">
            <a:solidFill>
              <a:srgbClr val="FF3300"/>
            </a:solidFill>
            <a:prstDash val="sysDot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0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Properties of Maximum Likelihood estimators</a:t>
            </a:r>
          </a:p>
        </p:txBody>
      </p:sp>
      <p:sp>
        <p:nvSpPr>
          <p:cNvPr id="70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63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In general, Maximum Likelihood estimators are</a:t>
            </a:r>
            <a:br>
              <a:rPr lang="en-US" dirty="0"/>
            </a:br>
            <a:endParaRPr lang="en-US" dirty="0"/>
          </a:p>
          <a:p>
            <a:pPr lvl="1">
              <a:lnSpc>
                <a:spcPct val="90000"/>
              </a:lnSpc>
            </a:pPr>
            <a:r>
              <a:rPr lang="en-US" b="1" dirty="0">
                <a:solidFill>
                  <a:schemeClr val="accent2"/>
                </a:solidFill>
              </a:rPr>
              <a:t>Consistent</a:t>
            </a:r>
            <a:r>
              <a:rPr lang="en-US" dirty="0"/>
              <a:t>                (gives right answer for N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>
                <a:sym typeface="Symbol" pitchFamily="18" charset="2"/>
              </a:rPr>
              <a:t>)</a:t>
            </a:r>
            <a:br>
              <a:rPr lang="en-US" dirty="0">
                <a:sym typeface="Symbol" pitchFamily="18" charset="2"/>
              </a:rPr>
            </a:br>
            <a:endParaRPr lang="en-US" dirty="0">
              <a:sym typeface="Symbol" pitchFamily="18" charset="2"/>
            </a:endParaRPr>
          </a:p>
          <a:p>
            <a:pPr lvl="1">
              <a:lnSpc>
                <a:spcPct val="90000"/>
              </a:lnSpc>
            </a:pPr>
            <a:r>
              <a:rPr lang="en-US" b="1" dirty="0">
                <a:solidFill>
                  <a:schemeClr val="accent2"/>
                </a:solidFill>
                <a:sym typeface="Symbol" pitchFamily="18" charset="2"/>
              </a:rPr>
              <a:t>Mostly unbiased</a:t>
            </a:r>
            <a:r>
              <a:rPr lang="en-US" dirty="0">
                <a:sym typeface="Symbol" pitchFamily="18" charset="2"/>
              </a:rPr>
              <a:t>       (bias 1/N, </a:t>
            </a:r>
            <a:r>
              <a:rPr lang="en-US" dirty="0">
                <a:solidFill>
                  <a:srgbClr val="FF3300"/>
                </a:solidFill>
                <a:sym typeface="Symbol" pitchFamily="18" charset="2"/>
              </a:rPr>
              <a:t>may need to worry at small N</a:t>
            </a:r>
            <a:r>
              <a:rPr lang="en-US" dirty="0">
                <a:sym typeface="Symbol" pitchFamily="18" charset="2"/>
              </a:rPr>
              <a:t>)</a:t>
            </a:r>
            <a:br>
              <a:rPr lang="en-US" dirty="0">
                <a:sym typeface="Symbol" pitchFamily="18" charset="2"/>
              </a:rPr>
            </a:br>
            <a:endParaRPr lang="en-US" dirty="0">
              <a:sym typeface="Symbol" pitchFamily="18" charset="2"/>
            </a:endParaRPr>
          </a:p>
          <a:p>
            <a:pPr lvl="1">
              <a:lnSpc>
                <a:spcPct val="90000"/>
              </a:lnSpc>
            </a:pPr>
            <a:r>
              <a:rPr lang="en-US" b="1" dirty="0">
                <a:solidFill>
                  <a:schemeClr val="accent2"/>
                </a:solidFill>
                <a:sym typeface="Symbol" pitchFamily="18" charset="2"/>
              </a:rPr>
              <a:t>Efficient for large N</a:t>
            </a:r>
            <a:r>
              <a:rPr lang="en-US" dirty="0">
                <a:sym typeface="Symbol" pitchFamily="18" charset="2"/>
              </a:rPr>
              <a:t>  (you get the smallest possible error)</a:t>
            </a:r>
            <a:br>
              <a:rPr lang="en-US" dirty="0">
                <a:sym typeface="Symbol" pitchFamily="18" charset="2"/>
              </a:rPr>
            </a:br>
            <a:endParaRPr lang="en-US" dirty="0">
              <a:sym typeface="Symbol" pitchFamily="18" charset="2"/>
            </a:endParaRPr>
          </a:p>
          <a:p>
            <a:pPr lvl="1">
              <a:lnSpc>
                <a:spcPct val="90000"/>
              </a:lnSpc>
            </a:pPr>
            <a:r>
              <a:rPr lang="en-US" b="1" dirty="0">
                <a:solidFill>
                  <a:schemeClr val="accent2"/>
                </a:solidFill>
                <a:sym typeface="Symbol" pitchFamily="18" charset="2"/>
              </a:rPr>
              <a:t>Invariant</a:t>
            </a:r>
            <a:r>
              <a:rPr lang="en-US" dirty="0">
                <a:sym typeface="Symbol" pitchFamily="18" charset="2"/>
              </a:rPr>
              <a:t>:                 (a transformation of parameters 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                                  will Not change your answer, </a:t>
            </a:r>
            <a:r>
              <a:rPr lang="en-US" dirty="0" err="1">
                <a:sym typeface="Symbol" pitchFamily="18" charset="2"/>
              </a:rPr>
              <a:t>e.g</a:t>
            </a:r>
            <a:r>
              <a:rPr lang="en-US" dirty="0">
                <a:sym typeface="Symbol" pitchFamily="18" charset="2"/>
              </a:rPr>
              <a:t>                        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   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/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                </a:t>
            </a:r>
            <a:r>
              <a:rPr lang="en-US" i="1" dirty="0">
                <a:sym typeface="Symbol" pitchFamily="18" charset="2"/>
              </a:rPr>
              <a:t/>
            </a:r>
            <a:br>
              <a:rPr lang="en-US" i="1" dirty="0">
                <a:sym typeface="Symbol" pitchFamily="18" charset="2"/>
              </a:rPr>
            </a:br>
            <a:endParaRPr lang="en-US" i="1" dirty="0">
              <a:sym typeface="Symbol" pitchFamily="18" charset="2"/>
            </a:endParaRPr>
          </a:p>
          <a:p>
            <a:pPr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MLE efficiency theorem: </a:t>
            </a:r>
            <a:r>
              <a:rPr lang="en-US" dirty="0">
                <a:solidFill>
                  <a:srgbClr val="FF3300"/>
                </a:solidFill>
                <a:sym typeface="Symbol" pitchFamily="18" charset="2"/>
              </a:rPr>
              <a:t>the MLE will be unbiased and efficient if an unbiased efficient estimator exists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Proof not discussed </a:t>
            </a:r>
            <a:r>
              <a:rPr lang="en-US" dirty="0" smtClean="0">
                <a:sym typeface="Symbol" pitchFamily="18" charset="2"/>
              </a:rPr>
              <a:t>here</a:t>
            </a:r>
            <a:endParaRPr lang="en-US" dirty="0">
              <a:sym typeface="Symbol" pitchFamily="18" charset="2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Of course this </a:t>
            </a:r>
            <a:r>
              <a:rPr lang="en-US" dirty="0">
                <a:solidFill>
                  <a:schemeClr val="accent2"/>
                </a:solidFill>
                <a:sym typeface="Symbol" pitchFamily="18" charset="2"/>
              </a:rPr>
              <a:t>does not guarantee that any MLE is unbiased and efficient</a:t>
            </a:r>
            <a:r>
              <a:rPr lang="en-US" dirty="0">
                <a:sym typeface="Symbol" pitchFamily="18" charset="2"/>
              </a:rPr>
              <a:t> for any given problem</a:t>
            </a:r>
          </a:p>
          <a:p>
            <a:pPr>
              <a:lnSpc>
                <a:spcPct val="90000"/>
              </a:lnSpc>
            </a:pPr>
            <a:endParaRPr lang="en-US" dirty="0">
              <a:solidFill>
                <a:srgbClr val="FF7A01"/>
              </a:solidFill>
              <a:sym typeface="Symbol" pitchFamily="18" charset="2"/>
            </a:endParaRPr>
          </a:p>
        </p:txBody>
      </p:sp>
      <p:grpSp>
        <p:nvGrpSpPr>
          <p:cNvPr id="707593" name="Group 9"/>
          <p:cNvGrpSpPr>
            <a:grpSpLocks/>
          </p:cNvGrpSpPr>
          <p:nvPr/>
        </p:nvGrpSpPr>
        <p:grpSpPr bwMode="auto">
          <a:xfrm>
            <a:off x="7391400" y="3252788"/>
            <a:ext cx="1371600" cy="633412"/>
            <a:chOff x="3888" y="1776"/>
            <a:chExt cx="1248" cy="576"/>
          </a:xfrm>
        </p:grpSpPr>
        <p:sp>
          <p:nvSpPr>
            <p:cNvPr id="707592" name="Rectangle 8"/>
            <p:cNvSpPr>
              <a:spLocks noChangeArrowheads="1"/>
            </p:cNvSpPr>
            <p:nvPr/>
          </p:nvSpPr>
          <p:spPr bwMode="auto">
            <a:xfrm>
              <a:off x="3888" y="1776"/>
              <a:ext cx="1248" cy="576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707588" name="Object 4"/>
            <p:cNvGraphicFramePr>
              <a:graphicFrameLocks noChangeAspect="1"/>
            </p:cNvGraphicFramePr>
            <p:nvPr/>
          </p:nvGraphicFramePr>
          <p:xfrm>
            <a:off x="3948" y="1959"/>
            <a:ext cx="1033" cy="358"/>
          </p:xfrm>
          <a:graphic>
            <a:graphicData uri="http://schemas.openxmlformats.org/presentationml/2006/ole">
              <p:oleObj spid="_x0000_s707588" name="Equation" r:id="rId3" imgW="698400" imgH="241200" progId="Equation.3">
                <p:embed/>
              </p:oleObj>
            </a:graphicData>
          </a:graphic>
        </p:graphicFrame>
        <p:sp>
          <p:nvSpPr>
            <p:cNvPr id="707591" name="Freeform 7"/>
            <p:cNvSpPr>
              <a:spLocks/>
            </p:cNvSpPr>
            <p:nvPr/>
          </p:nvSpPr>
          <p:spPr bwMode="auto">
            <a:xfrm>
              <a:off x="4627" y="1836"/>
              <a:ext cx="288" cy="96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144" y="0"/>
                </a:cxn>
                <a:cxn ang="0">
                  <a:pos x="288" y="144"/>
                </a:cxn>
              </a:cxnLst>
              <a:rect l="0" t="0" r="r" b="b"/>
              <a:pathLst>
                <a:path w="288" h="144">
                  <a:moveTo>
                    <a:pt x="0" y="144"/>
                  </a:moveTo>
                  <a:lnTo>
                    <a:pt x="144" y="0"/>
                  </a:lnTo>
                  <a:lnTo>
                    <a:pt x="288" y="144"/>
                  </a:lnTo>
                </a:path>
              </a:pathLst>
            </a:cu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7594" name="AutoShape 10"/>
          <p:cNvSpPr>
            <a:spLocks/>
          </p:cNvSpPr>
          <p:nvPr/>
        </p:nvSpPr>
        <p:spPr bwMode="auto">
          <a:xfrm>
            <a:off x="838200" y="2362200"/>
            <a:ext cx="228600" cy="838200"/>
          </a:xfrm>
          <a:prstGeom prst="leftBrace">
            <a:avLst>
              <a:gd name="adj1" fmla="val 30556"/>
              <a:gd name="adj2" fmla="val 50000"/>
            </a:avLst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595" name="Text Box 11"/>
          <p:cNvSpPr txBox="1">
            <a:spLocks noChangeArrowheads="1"/>
          </p:cNvSpPr>
          <p:nvPr/>
        </p:nvSpPr>
        <p:spPr bwMode="auto">
          <a:xfrm>
            <a:off x="1044575" y="3968750"/>
            <a:ext cx="32988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i="1"/>
              <a:t>Use of 2</a:t>
            </a:r>
            <a:r>
              <a:rPr lang="en-US" sz="1400" i="1" baseline="30000"/>
              <a:t>nd</a:t>
            </a:r>
            <a:r>
              <a:rPr lang="en-US" sz="1400" i="1"/>
              <a:t> derivative of –log(L)</a:t>
            </a:r>
            <a:br>
              <a:rPr lang="en-US" sz="1400" i="1"/>
            </a:br>
            <a:r>
              <a:rPr lang="en-US" sz="1400" i="1"/>
              <a:t>for variance estimate is usually OK</a:t>
            </a:r>
          </a:p>
        </p:txBody>
      </p:sp>
      <p:sp>
        <p:nvSpPr>
          <p:cNvPr id="707596" name="Freeform 12"/>
          <p:cNvSpPr>
            <a:spLocks/>
          </p:cNvSpPr>
          <p:nvPr/>
        </p:nvSpPr>
        <p:spPr bwMode="auto">
          <a:xfrm>
            <a:off x="277813" y="2778125"/>
            <a:ext cx="750887" cy="1412875"/>
          </a:xfrm>
          <a:custGeom>
            <a:avLst/>
            <a:gdLst/>
            <a:ahLst/>
            <a:cxnLst>
              <a:cxn ang="0">
                <a:pos x="473" y="1087"/>
              </a:cxn>
              <a:cxn ang="0">
                <a:pos x="19" y="604"/>
              </a:cxn>
              <a:cxn ang="0">
                <a:pos x="358" y="0"/>
              </a:cxn>
            </a:cxnLst>
            <a:rect l="0" t="0" r="r" b="b"/>
            <a:pathLst>
              <a:path w="473" h="1087">
                <a:moveTo>
                  <a:pt x="473" y="1087"/>
                </a:moveTo>
                <a:cubicBezTo>
                  <a:pt x="397" y="1005"/>
                  <a:pt x="38" y="785"/>
                  <a:pt x="19" y="604"/>
                </a:cubicBezTo>
                <a:cubicBezTo>
                  <a:pt x="0" y="423"/>
                  <a:pt x="287" y="126"/>
                  <a:pt x="358" y="0"/>
                </a:cubicBezTo>
              </a:path>
            </a:pathLst>
          </a:custGeom>
          <a:noFill/>
          <a:ln w="25400" cap="flat">
            <a:solidFill>
              <a:schemeClr val="accent2"/>
            </a:solidFill>
            <a:prstDash val="sysDot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0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about maximum likelihood estimation</a:t>
            </a:r>
          </a:p>
        </p:txBody>
      </p:sp>
      <p:sp>
        <p:nvSpPr>
          <p:cNvPr id="70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382000" cy="5257800"/>
          </a:xfrm>
        </p:spPr>
        <p:txBody>
          <a:bodyPr/>
          <a:lstStyle/>
          <a:p>
            <a:r>
              <a:rPr lang="en-US" dirty="0">
                <a:solidFill>
                  <a:srgbClr val="FF7A01"/>
                </a:solidFill>
              </a:rPr>
              <a:t>It’s not ‘right’ it is just sensible</a:t>
            </a:r>
          </a:p>
          <a:p>
            <a:endParaRPr lang="en-US" dirty="0"/>
          </a:p>
          <a:p>
            <a:r>
              <a:rPr lang="en-US" dirty="0"/>
              <a:t>It does not give you the ‘most likely value of p’ – </a:t>
            </a:r>
            <a:br>
              <a:rPr lang="en-US" dirty="0"/>
            </a:br>
            <a:r>
              <a:rPr lang="en-US" dirty="0"/>
              <a:t>it gives you </a:t>
            </a:r>
            <a:r>
              <a:rPr lang="en-US" i="1" dirty="0"/>
              <a:t>the value of p for which this data is most likely</a:t>
            </a:r>
          </a:p>
          <a:p>
            <a:endParaRPr lang="en-US" i="1" dirty="0"/>
          </a:p>
          <a:p>
            <a:r>
              <a:rPr lang="en-US" dirty="0">
                <a:solidFill>
                  <a:srgbClr val="FF7A01"/>
                </a:solidFill>
              </a:rPr>
              <a:t>Numeric methods are often needed</a:t>
            </a:r>
            <a:r>
              <a:rPr lang="en-US" dirty="0"/>
              <a:t> to find </a:t>
            </a:r>
            <a:br>
              <a:rPr lang="en-US" dirty="0"/>
            </a:br>
            <a:r>
              <a:rPr lang="en-US" dirty="0"/>
              <a:t>the maximum of </a:t>
            </a:r>
            <a:r>
              <a:rPr lang="en-US" dirty="0" err="1"/>
              <a:t>ln</a:t>
            </a:r>
            <a:r>
              <a:rPr lang="en-US" dirty="0"/>
              <a:t>(L)</a:t>
            </a:r>
          </a:p>
          <a:p>
            <a:pPr lvl="1"/>
            <a:r>
              <a:rPr lang="en-US" dirty="0"/>
              <a:t>Especially difficult if there is &gt;1 parameter</a:t>
            </a:r>
          </a:p>
          <a:p>
            <a:pPr lvl="1"/>
            <a:r>
              <a:rPr lang="en-US" dirty="0"/>
              <a:t>Standard tool in HEP: MINUIT (more about this later)</a:t>
            </a:r>
            <a:br>
              <a:rPr lang="en-US" dirty="0"/>
            </a:br>
            <a:endParaRPr lang="en-US" dirty="0"/>
          </a:p>
          <a:p>
            <a:r>
              <a:rPr lang="en-US" dirty="0"/>
              <a:t>Max. Likelihood does </a:t>
            </a:r>
            <a:r>
              <a:rPr lang="en-US" b="1" dirty="0">
                <a:solidFill>
                  <a:srgbClr val="FF7A01"/>
                </a:solidFill>
              </a:rPr>
              <a:t>not</a:t>
            </a:r>
            <a:r>
              <a:rPr lang="en-US" dirty="0"/>
              <a:t> give you a </a:t>
            </a:r>
            <a:r>
              <a:rPr lang="en-US" dirty="0">
                <a:solidFill>
                  <a:srgbClr val="FF7A01"/>
                </a:solidFill>
              </a:rPr>
              <a:t>goodness-of-fit</a:t>
            </a:r>
            <a:r>
              <a:rPr lang="en-US" dirty="0"/>
              <a:t> measure</a:t>
            </a:r>
          </a:p>
          <a:p>
            <a:pPr lvl="1"/>
            <a:r>
              <a:rPr lang="en-US" dirty="0"/>
              <a:t>If assumed F(</a:t>
            </a:r>
            <a:r>
              <a:rPr lang="en-US" dirty="0" err="1"/>
              <a:t>x;p</a:t>
            </a:r>
            <a:r>
              <a:rPr lang="en-US" dirty="0"/>
              <a:t>) is not capable of describing your data for any p, </a:t>
            </a:r>
            <a:br>
              <a:rPr lang="en-US" dirty="0"/>
            </a:br>
            <a:r>
              <a:rPr lang="en-US" dirty="0"/>
              <a:t>the procedure will not complain</a:t>
            </a:r>
          </a:p>
          <a:p>
            <a:pPr lvl="1"/>
            <a:r>
              <a:rPr lang="en-US" dirty="0"/>
              <a:t>The absolute value of L tells you nothing!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10674" name="Rectangle 18"/>
          <p:cNvSpPr>
            <a:spLocks noChangeArrowheads="1"/>
          </p:cNvSpPr>
          <p:nvPr/>
        </p:nvSpPr>
        <p:spPr bwMode="auto">
          <a:xfrm>
            <a:off x="6400800" y="6172200"/>
            <a:ext cx="2209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0667" name="Rectangle 11"/>
          <p:cNvSpPr>
            <a:spLocks noChangeArrowheads="1"/>
          </p:cNvSpPr>
          <p:nvPr/>
        </p:nvSpPr>
        <p:spPr bwMode="auto">
          <a:xfrm>
            <a:off x="1254125" y="3429000"/>
            <a:ext cx="3810000" cy="838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 between Likelihood and </a:t>
            </a:r>
            <a:r>
              <a:rPr lang="en-US" dirty="0" smtClean="0">
                <a:latin typeface="Symbol" pitchFamily="18" charset="2"/>
              </a:rPr>
              <a:t>c</a:t>
            </a:r>
            <a:r>
              <a:rPr lang="en-US" baseline="30000" dirty="0" smtClean="0"/>
              <a:t>2</a:t>
            </a:r>
            <a:r>
              <a:rPr lang="en-US" dirty="0" smtClean="0"/>
              <a:t> estimators</a:t>
            </a:r>
            <a:endParaRPr lang="en-US" dirty="0"/>
          </a:p>
        </p:txBody>
      </p:sp>
      <p:sp>
        <p:nvSpPr>
          <p:cNvPr id="71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Properties of </a:t>
            </a:r>
            <a:r>
              <a:rPr lang="en-US" dirty="0">
                <a:latin typeface="Symbol" pitchFamily="18" charset="2"/>
              </a:rPr>
              <a:t>c</a:t>
            </a:r>
            <a:r>
              <a:rPr lang="en-US" baseline="30000" dirty="0"/>
              <a:t>2</a:t>
            </a:r>
            <a:r>
              <a:rPr lang="en-US" dirty="0"/>
              <a:t> estimator follow from properties of ML </a:t>
            </a:r>
            <a:r>
              <a:rPr lang="en-US" dirty="0" smtClean="0"/>
              <a:t>estimator using </a:t>
            </a:r>
            <a:r>
              <a:rPr lang="en-US" i="1" dirty="0" smtClean="0">
                <a:solidFill>
                  <a:srgbClr val="FF0000"/>
                </a:solidFill>
              </a:rPr>
              <a:t>Gaussian probability density functions</a:t>
            </a:r>
            <a:endParaRPr lang="en-US" i="1" dirty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</a:t>
            </a:r>
            <a:r>
              <a:rPr lang="en-US" dirty="0">
                <a:latin typeface="Symbol" pitchFamily="18" charset="2"/>
              </a:rPr>
              <a:t>c</a:t>
            </a:r>
            <a:r>
              <a:rPr lang="en-US" baseline="30000" dirty="0"/>
              <a:t>2</a:t>
            </a:r>
            <a:r>
              <a:rPr lang="en-US" dirty="0"/>
              <a:t> estimator follows from ML estimator, </a:t>
            </a:r>
            <a:r>
              <a:rPr lang="en-US" dirty="0" err="1"/>
              <a:t>i.e</a:t>
            </a:r>
            <a:r>
              <a:rPr lang="en-US" dirty="0"/>
              <a:t> it is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solidFill>
                  <a:schemeClr val="accent2"/>
                </a:solidFill>
              </a:rPr>
              <a:t>Efficient, consistent, bias 1/N, invariant</a:t>
            </a:r>
            <a:r>
              <a:rPr lang="en-US" dirty="0"/>
              <a:t>,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solidFill>
                  <a:srgbClr val="FF7A01"/>
                </a:solidFill>
              </a:rPr>
              <a:t>But only in the limit that the error</a:t>
            </a:r>
            <a:r>
              <a:rPr lang="en-US" b="1" dirty="0">
                <a:solidFill>
                  <a:srgbClr val="FF7A01"/>
                </a:solidFill>
                <a:latin typeface="+mj-lt"/>
              </a:rPr>
              <a:t> </a:t>
            </a:r>
            <a:r>
              <a:rPr lang="en-US" b="1" dirty="0" smtClean="0">
                <a:solidFill>
                  <a:srgbClr val="FF7A01"/>
                </a:solidFill>
                <a:latin typeface="+mj-lt"/>
              </a:rPr>
              <a:t>on </a:t>
            </a:r>
            <a:r>
              <a:rPr lang="en-US" b="1" i="1" dirty="0" smtClean="0">
                <a:solidFill>
                  <a:srgbClr val="FF7A01"/>
                </a:solidFill>
                <a:latin typeface="+mj-lt"/>
              </a:rPr>
              <a:t>x</a:t>
            </a:r>
            <a:r>
              <a:rPr lang="en-US" b="1" i="1" baseline="-25000" dirty="0" smtClean="0">
                <a:solidFill>
                  <a:srgbClr val="FF7A01"/>
                </a:solidFill>
                <a:latin typeface="+mj-lt"/>
              </a:rPr>
              <a:t>i</a:t>
            </a:r>
            <a:r>
              <a:rPr lang="en-US" b="1" dirty="0" smtClean="0">
                <a:solidFill>
                  <a:srgbClr val="FF7A01"/>
                </a:solidFill>
                <a:latin typeface="+mj-lt"/>
              </a:rPr>
              <a:t> </a:t>
            </a:r>
            <a:r>
              <a:rPr lang="en-US" b="1" dirty="0" smtClean="0">
                <a:solidFill>
                  <a:srgbClr val="FF7A01"/>
                </a:solidFill>
              </a:rPr>
              <a:t>is </a:t>
            </a:r>
            <a:r>
              <a:rPr lang="en-US" b="1" dirty="0">
                <a:solidFill>
                  <a:srgbClr val="FF7A01"/>
                </a:solidFill>
              </a:rPr>
              <a:t>truly Gaussian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i.e. need </a:t>
            </a:r>
            <a:r>
              <a:rPr lang="en-US" dirty="0" err="1"/>
              <a:t>n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&gt; 10 if </a:t>
            </a:r>
            <a:r>
              <a:rPr lang="en-US" dirty="0" err="1"/>
              <a:t>y</a:t>
            </a:r>
            <a:r>
              <a:rPr lang="en-US" baseline="-25000" dirty="0" err="1"/>
              <a:t>i</a:t>
            </a:r>
            <a:r>
              <a:rPr lang="en-US" dirty="0"/>
              <a:t> follows a Poisson distribution</a:t>
            </a:r>
            <a:br>
              <a:rPr lang="en-US" dirty="0"/>
            </a:b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Bonus: Goodness-of-fit measure – </a:t>
            </a:r>
            <a:r>
              <a:rPr lang="en-US" dirty="0">
                <a:latin typeface="Symbol" pitchFamily="18" charset="2"/>
              </a:rPr>
              <a:t>c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 1 per </a:t>
            </a:r>
            <a:r>
              <a:rPr lang="en-US" dirty="0" err="1">
                <a:sym typeface="Symbol" pitchFamily="18" charset="2"/>
              </a:rPr>
              <a:t>d.o.f</a:t>
            </a:r>
            <a:r>
              <a:rPr lang="en-US" dirty="0"/>
              <a:t> </a:t>
            </a:r>
          </a:p>
        </p:txBody>
      </p:sp>
      <p:sp>
        <p:nvSpPr>
          <p:cNvPr id="710665" name="Rectangle 9"/>
          <p:cNvSpPr>
            <a:spLocks noChangeArrowheads="1"/>
          </p:cNvSpPr>
          <p:nvPr/>
        </p:nvSpPr>
        <p:spPr bwMode="auto">
          <a:xfrm>
            <a:off x="990600" y="1828800"/>
            <a:ext cx="3810000" cy="838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0660" name="Object 4"/>
          <p:cNvGraphicFramePr>
            <a:graphicFrameLocks noChangeAspect="1"/>
          </p:cNvGraphicFramePr>
          <p:nvPr/>
        </p:nvGraphicFramePr>
        <p:xfrm>
          <a:off x="1066800" y="1844675"/>
          <a:ext cx="3697288" cy="822325"/>
        </p:xfrm>
        <a:graphic>
          <a:graphicData uri="http://schemas.openxmlformats.org/presentationml/2006/ole">
            <p:oleObj spid="_x0000_s710660" name="Equation" r:id="rId3" imgW="2514600" imgH="558720" progId="Equation.3">
              <p:embed/>
            </p:oleObj>
          </a:graphicData>
        </a:graphic>
      </p:graphicFrame>
      <p:graphicFrame>
        <p:nvGraphicFramePr>
          <p:cNvPr id="710661" name="Object 5"/>
          <p:cNvGraphicFramePr>
            <a:graphicFrameLocks noChangeAspect="1"/>
          </p:cNvGraphicFramePr>
          <p:nvPr/>
        </p:nvGraphicFramePr>
        <p:xfrm>
          <a:off x="1330325" y="3429000"/>
          <a:ext cx="3663950" cy="720725"/>
        </p:xfrm>
        <a:graphic>
          <a:graphicData uri="http://schemas.openxmlformats.org/presentationml/2006/ole">
            <p:oleObj spid="_x0000_s710661" name="Equation" r:id="rId4" imgW="2450880" imgH="482400" progId="Equation.3">
              <p:embed/>
            </p:oleObj>
          </a:graphicData>
        </a:graphic>
      </p:graphicFrame>
      <p:sp>
        <p:nvSpPr>
          <p:cNvPr id="710662" name="AutoShape 6"/>
          <p:cNvSpPr>
            <a:spLocks noChangeArrowheads="1"/>
          </p:cNvSpPr>
          <p:nvPr/>
        </p:nvSpPr>
        <p:spPr bwMode="auto">
          <a:xfrm>
            <a:off x="1558925" y="2895600"/>
            <a:ext cx="5334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7A0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710663" name="Text Box 7"/>
          <p:cNvSpPr txBox="1">
            <a:spLocks noChangeArrowheads="1"/>
          </p:cNvSpPr>
          <p:nvPr/>
        </p:nvSpPr>
        <p:spPr bwMode="auto">
          <a:xfrm>
            <a:off x="2305050" y="2819400"/>
            <a:ext cx="287957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/>
              <a:t>Take log,</a:t>
            </a:r>
          </a:p>
          <a:p>
            <a:r>
              <a:rPr lang="en-US" sz="1400" dirty="0"/>
              <a:t>Sum over all points </a:t>
            </a:r>
            <a:r>
              <a:rPr lang="en-US" sz="1400" dirty="0" smtClean="0"/>
              <a:t>(</a:t>
            </a:r>
            <a:r>
              <a:rPr lang="en-US" sz="1400" b="1" i="1" dirty="0" smtClean="0"/>
              <a:t>x</a:t>
            </a:r>
            <a:r>
              <a:rPr lang="en-US" sz="1400" b="1" i="1" baseline="-25000" dirty="0" smtClean="0"/>
              <a:t>i</a:t>
            </a:r>
            <a:r>
              <a:rPr lang="en-US" sz="1400" b="1" i="1" dirty="0" smtClean="0"/>
              <a:t> ,</a:t>
            </a:r>
            <a:r>
              <a:rPr lang="en-US" sz="1400" b="1" i="1" dirty="0" err="1" smtClean="0"/>
              <a:t>y</a:t>
            </a:r>
            <a:r>
              <a:rPr lang="en-US" sz="1400" b="1" i="1" baseline="-25000" dirty="0" err="1" smtClean="0"/>
              <a:t>i</a:t>
            </a:r>
            <a:r>
              <a:rPr lang="en-US" sz="1400" b="1" i="1" dirty="0" smtClean="0"/>
              <a:t> ,</a:t>
            </a:r>
            <a:r>
              <a:rPr lang="en-US" sz="1400" b="1" i="1" dirty="0" err="1" smtClean="0">
                <a:latin typeface="Symbol" pitchFamily="18" charset="2"/>
              </a:rPr>
              <a:t>s</a:t>
            </a:r>
            <a:r>
              <a:rPr lang="en-US" sz="1400" b="1" i="1" baseline="-25000" dirty="0" err="1" smtClean="0"/>
              <a:t>i</a:t>
            </a:r>
            <a:r>
              <a:rPr lang="en-US" sz="1400" dirty="0" smtClean="0"/>
              <a:t>)</a:t>
            </a:r>
            <a:endParaRPr lang="en-US" sz="1400" b="1" i="1" baseline="-25000" dirty="0"/>
          </a:p>
        </p:txBody>
      </p:sp>
      <p:sp>
        <p:nvSpPr>
          <p:cNvPr id="710669" name="Text Box 13"/>
          <p:cNvSpPr txBox="1">
            <a:spLocks noChangeArrowheads="1"/>
          </p:cNvSpPr>
          <p:nvPr/>
        </p:nvSpPr>
        <p:spPr bwMode="auto">
          <a:xfrm>
            <a:off x="5562600" y="3460750"/>
            <a:ext cx="29511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/>
              <a:t>The Likelihood function in p</a:t>
            </a:r>
            <a:br>
              <a:rPr lang="en-US" sz="1400" b="1"/>
            </a:br>
            <a:r>
              <a:rPr lang="en-US" sz="1400" b="1"/>
              <a:t>for given points x</a:t>
            </a:r>
            <a:r>
              <a:rPr lang="en-US" sz="1400" b="1" baseline="-25000"/>
              <a:t>i</a:t>
            </a:r>
            <a:r>
              <a:rPr lang="en-US" sz="1400" b="1"/>
              <a:t>(</a:t>
            </a:r>
            <a:r>
              <a:rPr lang="en-US" sz="1400" b="1">
                <a:latin typeface="Symbol" pitchFamily="18" charset="2"/>
              </a:rPr>
              <a:t>s</a:t>
            </a:r>
            <a:r>
              <a:rPr lang="en-US" sz="1400" b="1" baseline="-25000"/>
              <a:t>i</a:t>
            </a:r>
            <a:r>
              <a:rPr lang="en-US" sz="1400" b="1"/>
              <a:t>)</a:t>
            </a:r>
            <a:br>
              <a:rPr lang="en-US" sz="1400" b="1"/>
            </a:br>
            <a:r>
              <a:rPr lang="en-US" sz="1400" b="1"/>
              <a:t>and function f(x</a:t>
            </a:r>
            <a:r>
              <a:rPr lang="en-US" sz="1400" b="1" baseline="-25000"/>
              <a:t>i</a:t>
            </a:r>
            <a:r>
              <a:rPr lang="en-US" sz="1400" b="1"/>
              <a:t>;p)</a:t>
            </a:r>
          </a:p>
        </p:txBody>
      </p:sp>
      <p:sp>
        <p:nvSpPr>
          <p:cNvPr id="710670" name="Text Box 14"/>
          <p:cNvSpPr txBox="1">
            <a:spLocks noChangeArrowheads="1"/>
          </p:cNvSpPr>
          <p:nvPr/>
        </p:nvSpPr>
        <p:spPr bwMode="auto">
          <a:xfrm>
            <a:off x="5645150" y="1835150"/>
            <a:ext cx="319405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/>
              <a:t>Probability Density Function</a:t>
            </a:r>
            <a:br>
              <a:rPr lang="en-US" sz="1400" b="1"/>
            </a:br>
            <a:r>
              <a:rPr lang="en-US" sz="1400" b="1"/>
              <a:t>in p for single data point x</a:t>
            </a:r>
            <a:r>
              <a:rPr lang="en-US" sz="1400" b="1" baseline="-25000"/>
              <a:t>i</a:t>
            </a:r>
            <a:r>
              <a:rPr lang="en-US" sz="1400" b="1"/>
              <a:t>(</a:t>
            </a:r>
            <a:r>
              <a:rPr lang="en-US" sz="1400" b="1">
                <a:latin typeface="Symbol" pitchFamily="18" charset="2"/>
              </a:rPr>
              <a:t>s</a:t>
            </a:r>
            <a:r>
              <a:rPr lang="en-US" sz="1400" b="1" baseline="-25000"/>
              <a:t>i</a:t>
            </a:r>
            <a:r>
              <a:rPr lang="en-US" sz="1400" b="1"/>
              <a:t>)</a:t>
            </a:r>
            <a:br>
              <a:rPr lang="en-US" sz="1400" b="1"/>
            </a:br>
            <a:r>
              <a:rPr lang="en-US" sz="1400" b="1"/>
              <a:t>and function f(x</a:t>
            </a:r>
            <a:r>
              <a:rPr lang="en-US" sz="1400" b="1" baseline="-25000"/>
              <a:t>i</a:t>
            </a:r>
            <a:r>
              <a:rPr lang="en-US" sz="1400" b="1"/>
              <a:t>;p)</a:t>
            </a:r>
          </a:p>
        </p:txBody>
      </p:sp>
      <p:sp>
        <p:nvSpPr>
          <p:cNvPr id="710671" name="Line 15"/>
          <p:cNvSpPr>
            <a:spLocks noChangeShapeType="1"/>
          </p:cNvSpPr>
          <p:nvPr/>
        </p:nvSpPr>
        <p:spPr bwMode="auto">
          <a:xfrm flipH="1">
            <a:off x="4572000" y="2209800"/>
            <a:ext cx="10668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0672" name="Line 16"/>
          <p:cNvSpPr>
            <a:spLocks noChangeShapeType="1"/>
          </p:cNvSpPr>
          <p:nvPr/>
        </p:nvSpPr>
        <p:spPr bwMode="auto">
          <a:xfrm flipH="1">
            <a:off x="5105400" y="3810000"/>
            <a:ext cx="4572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0673" name="Oval 17"/>
          <p:cNvSpPr>
            <a:spLocks noChangeArrowheads="1"/>
          </p:cNvSpPr>
          <p:nvPr/>
        </p:nvSpPr>
        <p:spPr bwMode="auto">
          <a:xfrm>
            <a:off x="4191000" y="3429000"/>
            <a:ext cx="838200" cy="838200"/>
          </a:xfrm>
          <a:prstGeom prst="ellipse">
            <a:avLst/>
          </a:prstGeom>
          <a:noFill/>
          <a:ln w="38100">
            <a:solidFill>
              <a:srgbClr val="FF33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</a:t>
            </a:r>
            <a:r>
              <a:rPr lang="en-US" dirty="0" smtClean="0">
                <a:latin typeface="Symbol" pitchFamily="18" charset="2"/>
              </a:rPr>
              <a:t>c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ML fit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with many low statistics bins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Wouter Verkerke, NIKHEF</a:t>
            </a:r>
            <a:endParaRPr lang="en-US" dirty="0"/>
          </a:p>
        </p:txBody>
      </p:sp>
      <p:pic>
        <p:nvPicPr>
          <p:cNvPr id="1769475" name="Picture 3" descr="C:\Documents and Settings\verkerke\desktop\c1.gif"/>
          <p:cNvPicPr>
            <a:picLocks noChangeAspect="1" noChangeArrowheads="1"/>
          </p:cNvPicPr>
          <p:nvPr/>
        </p:nvPicPr>
        <p:blipFill>
          <a:blip r:embed="rId2" cstate="print"/>
          <a:srcRect t="6780"/>
          <a:stretch>
            <a:fillRect/>
          </a:stretch>
        </p:blipFill>
        <p:spPr bwMode="auto">
          <a:xfrm>
            <a:off x="1066800" y="2209800"/>
            <a:ext cx="6629400" cy="4191000"/>
          </a:xfrm>
          <a:prstGeom prst="rect">
            <a:avLst/>
          </a:prstGeom>
          <a:noFill/>
        </p:spPr>
      </p:pic>
      <p:cxnSp>
        <p:nvCxnSpPr>
          <p:cNvPr id="8" name="Straight Arrow Connector 7"/>
          <p:cNvCxnSpPr/>
          <p:nvPr/>
        </p:nvCxnSpPr>
        <p:spPr bwMode="auto">
          <a:xfrm rot="5400000">
            <a:off x="4267200" y="1905000"/>
            <a:ext cx="1524000" cy="1219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5638800" y="1524000"/>
            <a:ext cx="18421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true distribution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rot="10800000" flipV="1">
            <a:off x="4648200" y="2133600"/>
            <a:ext cx="1752600" cy="1295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rot="10800000" flipV="1">
            <a:off x="4572000" y="3124199"/>
            <a:ext cx="1752600" cy="68579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6387429" y="1947446"/>
            <a:ext cx="6591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Symbol" pitchFamily="18" charset="2"/>
              </a:rPr>
              <a:t>c</a:t>
            </a:r>
            <a:r>
              <a:rPr lang="en-US" baseline="30000" dirty="0" smtClean="0"/>
              <a:t>2</a:t>
            </a:r>
            <a:r>
              <a:rPr lang="en-US" dirty="0" smtClean="0"/>
              <a:t> fit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400800" y="2819400"/>
            <a:ext cx="1778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unbinned ML fit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binned ML fit</a:t>
            </a:r>
            <a:endParaRPr 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binned </a:t>
            </a:r>
            <a:r>
              <a:rPr lang="en-US" dirty="0" err="1" smtClean="0"/>
              <a:t>vs</a:t>
            </a:r>
            <a:r>
              <a:rPr lang="en-US" dirty="0" smtClean="0"/>
              <a:t> unbinned ML 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Lowering number of bins and number of events…</a:t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Proper way to study bias, precision is with toy MC study</a:t>
            </a:r>
            <a:br>
              <a:rPr lang="en-US" dirty="0" smtClean="0"/>
            </a:br>
            <a:r>
              <a:rPr lang="en-US" dirty="0" smtClean="0">
                <a:sym typeface="Wingdings" pitchFamily="2" charset="2"/>
              </a:rPr>
              <a:t> at the end of this module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Wouter Verkerke, NIKHEF</a:t>
            </a:r>
            <a:endParaRPr lang="en-US" dirty="0"/>
          </a:p>
        </p:txBody>
      </p:sp>
      <p:pic>
        <p:nvPicPr>
          <p:cNvPr id="1770498" name="Picture 2" descr="C:\Documents and Settings\verkerke\desktop\c1.gif"/>
          <p:cNvPicPr>
            <a:picLocks noChangeAspect="1" noChangeArrowheads="1"/>
          </p:cNvPicPr>
          <p:nvPr/>
        </p:nvPicPr>
        <p:blipFill>
          <a:blip r:embed="rId2" cstate="print"/>
          <a:srcRect t="8475"/>
          <a:stretch>
            <a:fillRect/>
          </a:stretch>
        </p:blipFill>
        <p:spPr bwMode="auto">
          <a:xfrm>
            <a:off x="762000" y="1600200"/>
            <a:ext cx="6629400" cy="4114800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/>
          <p:nvPr/>
        </p:nvCxnSpPr>
        <p:spPr bwMode="auto">
          <a:xfrm rot="10800000" flipV="1">
            <a:off x="4343400" y="1600200"/>
            <a:ext cx="2743200" cy="914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7073229" y="1371600"/>
            <a:ext cx="18421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true distribution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rot="10800000" flipV="1">
            <a:off x="4572002" y="2590799"/>
            <a:ext cx="2438399" cy="66892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7010400" y="2362200"/>
            <a:ext cx="17780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unbinned ML fit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86600" y="3505200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binned ML fit</a:t>
            </a:r>
            <a:endParaRPr lang="en-US" dirty="0">
              <a:solidFill>
                <a:srgbClr val="FFC000"/>
              </a:solidFill>
            </a:endParaRPr>
          </a:p>
        </p:txBody>
      </p:sp>
      <p:cxnSp>
        <p:nvCxnSpPr>
          <p:cNvPr id="12" name="Straight Arrow Connector 11"/>
          <p:cNvCxnSpPr>
            <a:stCxn id="10" idx="1"/>
          </p:cNvCxnSpPr>
          <p:nvPr/>
        </p:nvCxnSpPr>
        <p:spPr bwMode="auto">
          <a:xfrm rot="10800000" flipV="1">
            <a:off x="5029200" y="3674476"/>
            <a:ext cx="2057400" cy="51652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7A0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12709" name="Rectangle 5"/>
          <p:cNvSpPr>
            <a:spLocks noChangeArrowheads="1"/>
          </p:cNvSpPr>
          <p:nvPr/>
        </p:nvSpPr>
        <p:spPr bwMode="auto">
          <a:xfrm>
            <a:off x="5791200" y="5105400"/>
            <a:ext cx="3249613" cy="473075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077200" cy="457200"/>
          </a:xfrm>
        </p:spPr>
        <p:txBody>
          <a:bodyPr/>
          <a:lstStyle/>
          <a:p>
            <a:r>
              <a:rPr lang="en-US"/>
              <a:t>Maximum Likelihood or </a:t>
            </a:r>
            <a:r>
              <a:rPr lang="en-US">
                <a:latin typeface="Symbol" pitchFamily="18" charset="2"/>
              </a:rPr>
              <a:t>c</a:t>
            </a:r>
            <a:r>
              <a:rPr lang="en-US" baseline="30000"/>
              <a:t>2</a:t>
            </a:r>
            <a:r>
              <a:rPr lang="en-US"/>
              <a:t> – What should you use?</a:t>
            </a:r>
          </a:p>
        </p:txBody>
      </p:sp>
      <p:sp>
        <p:nvSpPr>
          <p:cNvPr id="71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772400" cy="5867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>
                <a:sym typeface="Symbol" pitchFamily="18" charset="2"/>
              </a:rPr>
              <a:t> </a:t>
            </a:r>
            <a:r>
              <a:rPr lang="en-US" sz="1800">
                <a:latin typeface="Symbol" pitchFamily="18" charset="2"/>
                <a:sym typeface="Symbol" pitchFamily="18" charset="2"/>
              </a:rPr>
              <a:t>c</a:t>
            </a:r>
            <a:r>
              <a:rPr lang="en-US" sz="1800" baseline="30000">
                <a:sym typeface="Symbol" pitchFamily="18" charset="2"/>
              </a:rPr>
              <a:t>2</a:t>
            </a:r>
            <a:r>
              <a:rPr lang="en-US" sz="1800">
                <a:sym typeface="Symbol" pitchFamily="18" charset="2"/>
              </a:rPr>
              <a:t> fit is fastest, easiest</a:t>
            </a:r>
          </a:p>
          <a:p>
            <a:pPr lvl="1">
              <a:lnSpc>
                <a:spcPct val="80000"/>
              </a:lnSpc>
            </a:pPr>
            <a:r>
              <a:rPr lang="en-US" sz="1400">
                <a:solidFill>
                  <a:srgbClr val="339933"/>
                </a:solidFill>
                <a:sym typeface="Symbol" pitchFamily="18" charset="2"/>
              </a:rPr>
              <a:t>Works fine at high statistics </a:t>
            </a:r>
          </a:p>
          <a:p>
            <a:pPr lvl="1">
              <a:lnSpc>
                <a:spcPct val="80000"/>
              </a:lnSpc>
            </a:pPr>
            <a:r>
              <a:rPr lang="en-US" sz="1400">
                <a:solidFill>
                  <a:srgbClr val="339933"/>
                </a:solidFill>
                <a:sym typeface="Symbol" pitchFamily="18" charset="2"/>
              </a:rPr>
              <a:t>Gives absolute goodness-of-fit indication</a:t>
            </a:r>
          </a:p>
          <a:p>
            <a:pPr lvl="1">
              <a:lnSpc>
                <a:spcPct val="80000"/>
              </a:lnSpc>
            </a:pPr>
            <a:r>
              <a:rPr lang="en-US" sz="1400">
                <a:solidFill>
                  <a:srgbClr val="FF3300"/>
                </a:solidFill>
                <a:sym typeface="Symbol" pitchFamily="18" charset="2"/>
              </a:rPr>
              <a:t>Make (incorrect) Gaussian error assumption on low statistics bins</a:t>
            </a:r>
          </a:p>
          <a:p>
            <a:pPr lvl="1">
              <a:lnSpc>
                <a:spcPct val="80000"/>
              </a:lnSpc>
            </a:pPr>
            <a:r>
              <a:rPr lang="en-US" sz="1400">
                <a:solidFill>
                  <a:srgbClr val="FF3300"/>
                </a:solidFill>
                <a:sym typeface="Symbol" pitchFamily="18" charset="2"/>
              </a:rPr>
              <a:t>Has bias proportional to 1/N</a:t>
            </a:r>
          </a:p>
          <a:p>
            <a:pPr lvl="1">
              <a:lnSpc>
                <a:spcPct val="80000"/>
              </a:lnSpc>
            </a:pPr>
            <a:r>
              <a:rPr lang="en-US" sz="1400">
                <a:solidFill>
                  <a:srgbClr val="FF3300"/>
                </a:solidFill>
                <a:sym typeface="Symbol" pitchFamily="18" charset="2"/>
              </a:rPr>
              <a:t>Misses information with feature size &lt; bin size</a:t>
            </a:r>
          </a:p>
          <a:p>
            <a:pPr lvl="1">
              <a:lnSpc>
                <a:spcPct val="80000"/>
              </a:lnSpc>
            </a:pPr>
            <a:endParaRPr lang="en-US" sz="1400">
              <a:sym typeface="Symbol" pitchFamily="18" charset="2"/>
            </a:endParaRPr>
          </a:p>
          <a:p>
            <a:pPr>
              <a:lnSpc>
                <a:spcPct val="80000"/>
              </a:lnSpc>
            </a:pPr>
            <a:r>
              <a:rPr lang="en-US" sz="1800"/>
              <a:t>Full Maximum Likelihood estimators most robust </a:t>
            </a:r>
          </a:p>
          <a:p>
            <a:pPr lvl="1">
              <a:lnSpc>
                <a:spcPct val="80000"/>
              </a:lnSpc>
            </a:pPr>
            <a:r>
              <a:rPr lang="en-US" sz="1400">
                <a:solidFill>
                  <a:srgbClr val="339933"/>
                </a:solidFill>
              </a:rPr>
              <a:t>No Gaussian assumption made at low statistics</a:t>
            </a:r>
          </a:p>
          <a:p>
            <a:pPr lvl="1">
              <a:lnSpc>
                <a:spcPct val="80000"/>
              </a:lnSpc>
            </a:pPr>
            <a:r>
              <a:rPr lang="en-US" sz="1400">
                <a:solidFill>
                  <a:srgbClr val="339933"/>
                </a:solidFill>
              </a:rPr>
              <a:t>No information lost due to binning</a:t>
            </a:r>
          </a:p>
          <a:p>
            <a:pPr lvl="1">
              <a:lnSpc>
                <a:spcPct val="80000"/>
              </a:lnSpc>
            </a:pPr>
            <a:r>
              <a:rPr lang="en-US" sz="1400">
                <a:solidFill>
                  <a:srgbClr val="339933"/>
                </a:solidFill>
              </a:rPr>
              <a:t>Gives best error of all methods (especially at low statistics)</a:t>
            </a:r>
          </a:p>
          <a:p>
            <a:pPr lvl="1">
              <a:lnSpc>
                <a:spcPct val="80000"/>
              </a:lnSpc>
            </a:pPr>
            <a:r>
              <a:rPr lang="en-US" sz="1400">
                <a:solidFill>
                  <a:srgbClr val="FF3300"/>
                </a:solidFill>
              </a:rPr>
              <a:t>No intrinsic goodness-of-fit measure, i.e. no way to tell if ‘best’ is actually ‘pretty bad’</a:t>
            </a:r>
          </a:p>
          <a:p>
            <a:pPr lvl="1">
              <a:lnSpc>
                <a:spcPct val="80000"/>
              </a:lnSpc>
            </a:pPr>
            <a:r>
              <a:rPr lang="en-US" sz="1400">
                <a:solidFill>
                  <a:srgbClr val="FF3300"/>
                </a:solidFill>
              </a:rPr>
              <a:t>Has bias proportional to 1/N</a:t>
            </a:r>
          </a:p>
          <a:p>
            <a:pPr lvl="1">
              <a:lnSpc>
                <a:spcPct val="80000"/>
              </a:lnSpc>
            </a:pPr>
            <a:r>
              <a:rPr lang="en-US" sz="1400">
                <a:solidFill>
                  <a:srgbClr val="FF3300"/>
                </a:solidFill>
              </a:rPr>
              <a:t>Can be computationally expensive for large N</a:t>
            </a:r>
            <a:br>
              <a:rPr lang="en-US" sz="1400">
                <a:solidFill>
                  <a:srgbClr val="FF3300"/>
                </a:solidFill>
              </a:rPr>
            </a:br>
            <a:endParaRPr lang="en-US" sz="1400">
              <a:solidFill>
                <a:srgbClr val="FF3300"/>
              </a:solidFill>
              <a:sym typeface="Symbol" pitchFamily="18" charset="2"/>
            </a:endParaRPr>
          </a:p>
          <a:p>
            <a:pPr>
              <a:lnSpc>
                <a:spcPct val="80000"/>
              </a:lnSpc>
            </a:pPr>
            <a:r>
              <a:rPr lang="en-US" sz="1800">
                <a:sym typeface="Symbol" pitchFamily="18" charset="2"/>
              </a:rPr>
              <a:t>Binned Maximum Likelihood in between</a:t>
            </a:r>
          </a:p>
          <a:p>
            <a:pPr lvl="1">
              <a:lnSpc>
                <a:spcPct val="80000"/>
              </a:lnSpc>
            </a:pPr>
            <a:r>
              <a:rPr lang="en-US" sz="1400">
                <a:solidFill>
                  <a:srgbClr val="339933"/>
                </a:solidFill>
                <a:sym typeface="Symbol" pitchFamily="18" charset="2"/>
              </a:rPr>
              <a:t>Much faster than full Maximum Likihood</a:t>
            </a:r>
          </a:p>
          <a:p>
            <a:pPr lvl="1">
              <a:lnSpc>
                <a:spcPct val="80000"/>
              </a:lnSpc>
            </a:pPr>
            <a:r>
              <a:rPr lang="en-US" sz="1400">
                <a:solidFill>
                  <a:srgbClr val="339933"/>
                </a:solidFill>
                <a:sym typeface="Symbol" pitchFamily="18" charset="2"/>
              </a:rPr>
              <a:t>Correct Poisson treatment of low statistics bins</a:t>
            </a:r>
          </a:p>
          <a:p>
            <a:pPr lvl="1">
              <a:lnSpc>
                <a:spcPct val="80000"/>
              </a:lnSpc>
            </a:pPr>
            <a:r>
              <a:rPr lang="en-US" sz="1400">
                <a:solidFill>
                  <a:srgbClr val="FF3300"/>
                </a:solidFill>
                <a:sym typeface="Symbol" pitchFamily="18" charset="2"/>
              </a:rPr>
              <a:t>Misses information with feature size &lt; bin size</a:t>
            </a:r>
          </a:p>
          <a:p>
            <a:pPr lvl="1">
              <a:lnSpc>
                <a:spcPct val="80000"/>
              </a:lnSpc>
            </a:pPr>
            <a:r>
              <a:rPr lang="en-US" sz="1400">
                <a:solidFill>
                  <a:srgbClr val="FF3300"/>
                </a:solidFill>
              </a:rPr>
              <a:t>Has bias proportional to 1/N</a:t>
            </a:r>
            <a:endParaRPr lang="en-US" sz="1400">
              <a:solidFill>
                <a:srgbClr val="FF3300"/>
              </a:solidFill>
              <a:sym typeface="Symbol" pitchFamily="18" charset="2"/>
            </a:endParaRPr>
          </a:p>
        </p:txBody>
      </p:sp>
      <p:graphicFrame>
        <p:nvGraphicFramePr>
          <p:cNvPr id="712708" name="Object 4"/>
          <p:cNvGraphicFramePr>
            <a:graphicFrameLocks noChangeAspect="1"/>
          </p:cNvGraphicFramePr>
          <p:nvPr/>
        </p:nvGraphicFramePr>
        <p:xfrm>
          <a:off x="5867400" y="5194300"/>
          <a:ext cx="3160713" cy="444500"/>
        </p:xfrm>
        <a:graphic>
          <a:graphicData uri="http://schemas.openxmlformats.org/presentationml/2006/ole">
            <p:oleObj spid="_x0000_s712708" name="Equation" r:id="rId3" imgW="2438280" imgH="342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0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 estimation </a:t>
            </a:r>
            <a:r>
              <a:rPr lang="en-US" dirty="0"/>
              <a:t>– Introduction</a:t>
            </a:r>
          </a:p>
        </p:txBody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971800"/>
            <a:ext cx="7772400" cy="3429000"/>
          </a:xfrm>
        </p:spPr>
        <p:txBody>
          <a:bodyPr/>
          <a:lstStyle/>
          <a:p>
            <a:r>
              <a:rPr lang="en-US" dirty="0"/>
              <a:t>Given the theoretical distribution parameters p, what can we say about the data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>
                <a:solidFill>
                  <a:srgbClr val="FF7A01"/>
                </a:solidFill>
              </a:rPr>
              <a:t>Need a procedure to estimate </a:t>
            </a:r>
            <a:r>
              <a:rPr lang="en-US" b="1" i="1" dirty="0">
                <a:solidFill>
                  <a:srgbClr val="FF7A01"/>
                </a:solidFill>
              </a:rPr>
              <a:t>p</a:t>
            </a:r>
            <a:r>
              <a:rPr lang="en-US" b="1" dirty="0">
                <a:solidFill>
                  <a:srgbClr val="FF7A01"/>
                </a:solidFill>
              </a:rPr>
              <a:t> from </a:t>
            </a:r>
            <a:r>
              <a:rPr lang="en-US" b="1" i="1" dirty="0" smtClean="0">
                <a:solidFill>
                  <a:srgbClr val="FF7A01"/>
                </a:solidFill>
              </a:rPr>
              <a:t>D</a:t>
            </a:r>
            <a:endParaRPr lang="en-US" b="1" i="1" dirty="0">
              <a:solidFill>
                <a:srgbClr val="FF7A01"/>
              </a:solidFill>
            </a:endParaRPr>
          </a:p>
        </p:txBody>
      </p:sp>
      <p:sp>
        <p:nvSpPr>
          <p:cNvPr id="703492" name="Rectangle 4"/>
          <p:cNvSpPr>
            <a:spLocks noChangeArrowheads="1"/>
          </p:cNvSpPr>
          <p:nvPr/>
        </p:nvSpPr>
        <p:spPr bwMode="auto">
          <a:xfrm>
            <a:off x="1295400" y="1600200"/>
            <a:ext cx="1828800" cy="914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/>
              <a:t>Theory</a:t>
            </a:r>
          </a:p>
        </p:txBody>
      </p:sp>
      <p:sp>
        <p:nvSpPr>
          <p:cNvPr id="703493" name="Rectangle 5"/>
          <p:cNvSpPr>
            <a:spLocks noChangeArrowheads="1"/>
          </p:cNvSpPr>
          <p:nvPr/>
        </p:nvSpPr>
        <p:spPr bwMode="auto">
          <a:xfrm>
            <a:off x="5638800" y="1600200"/>
            <a:ext cx="1828800" cy="914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/>
              <a:t>Data</a:t>
            </a:r>
          </a:p>
        </p:txBody>
      </p:sp>
      <p:sp>
        <p:nvSpPr>
          <p:cNvPr id="703495" name="Rectangle 7"/>
          <p:cNvSpPr>
            <a:spLocks noChangeArrowheads="1"/>
          </p:cNvSpPr>
          <p:nvPr/>
        </p:nvSpPr>
        <p:spPr bwMode="auto">
          <a:xfrm>
            <a:off x="1295400" y="4191000"/>
            <a:ext cx="1828800" cy="914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/>
              <a:t>Data</a:t>
            </a:r>
          </a:p>
        </p:txBody>
      </p:sp>
      <p:sp>
        <p:nvSpPr>
          <p:cNvPr id="703496" name="Rectangle 8"/>
          <p:cNvSpPr>
            <a:spLocks noChangeArrowheads="1"/>
          </p:cNvSpPr>
          <p:nvPr/>
        </p:nvSpPr>
        <p:spPr bwMode="auto">
          <a:xfrm>
            <a:off x="5638800" y="4191000"/>
            <a:ext cx="1828800" cy="914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/>
              <a:t>Theory</a:t>
            </a:r>
          </a:p>
        </p:txBody>
      </p:sp>
      <p:sp>
        <p:nvSpPr>
          <p:cNvPr id="703497" name="Text Box 9"/>
          <p:cNvSpPr txBox="1">
            <a:spLocks noChangeArrowheads="1"/>
          </p:cNvSpPr>
          <p:nvPr/>
        </p:nvSpPr>
        <p:spPr bwMode="auto">
          <a:xfrm>
            <a:off x="1355725" y="130175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1400" b="1"/>
          </a:p>
        </p:txBody>
      </p:sp>
      <p:graphicFrame>
        <p:nvGraphicFramePr>
          <p:cNvPr id="703498" name="Object 10"/>
          <p:cNvGraphicFramePr>
            <a:graphicFrameLocks noChangeAspect="1"/>
          </p:cNvGraphicFramePr>
          <p:nvPr/>
        </p:nvGraphicFramePr>
        <p:xfrm>
          <a:off x="1295400" y="1143000"/>
          <a:ext cx="1066800" cy="438150"/>
        </p:xfrm>
        <a:graphic>
          <a:graphicData uri="http://schemas.openxmlformats.org/presentationml/2006/ole">
            <p:oleObj spid="_x0000_s703498" name="Equation" r:id="rId3" imgW="495000" imgH="203040" progId="Equation.3">
              <p:embed/>
            </p:oleObj>
          </a:graphicData>
        </a:graphic>
      </p:graphicFrame>
      <p:graphicFrame>
        <p:nvGraphicFramePr>
          <p:cNvPr id="703499" name="Object 11"/>
          <p:cNvGraphicFramePr>
            <a:graphicFrameLocks noChangeAspect="1"/>
          </p:cNvGraphicFramePr>
          <p:nvPr/>
        </p:nvGraphicFramePr>
        <p:xfrm>
          <a:off x="5638800" y="3752850"/>
          <a:ext cx="1066800" cy="438150"/>
        </p:xfrm>
        <a:graphic>
          <a:graphicData uri="http://schemas.openxmlformats.org/presentationml/2006/ole">
            <p:oleObj spid="_x0000_s703499" name="Equation" r:id="rId4" imgW="495000" imgH="203040" progId="Equation.3">
              <p:embed/>
            </p:oleObj>
          </a:graphicData>
        </a:graphic>
      </p:graphicFrame>
      <p:graphicFrame>
        <p:nvGraphicFramePr>
          <p:cNvPr id="703500" name="Object 12"/>
          <p:cNvGraphicFramePr>
            <a:graphicFrameLocks noChangeAspect="1"/>
          </p:cNvGraphicFramePr>
          <p:nvPr/>
        </p:nvGraphicFramePr>
        <p:xfrm>
          <a:off x="5775325" y="1143000"/>
          <a:ext cx="793750" cy="438150"/>
        </p:xfrm>
        <a:graphic>
          <a:graphicData uri="http://schemas.openxmlformats.org/presentationml/2006/ole">
            <p:oleObj spid="_x0000_s703500" name="Equation" r:id="rId5" imgW="368280" imgH="203040" progId="Equation.3">
              <p:embed/>
            </p:oleObj>
          </a:graphicData>
        </a:graphic>
      </p:graphicFrame>
      <p:graphicFrame>
        <p:nvGraphicFramePr>
          <p:cNvPr id="703501" name="Object 13"/>
          <p:cNvGraphicFramePr>
            <a:graphicFrameLocks noChangeAspect="1"/>
          </p:cNvGraphicFramePr>
          <p:nvPr/>
        </p:nvGraphicFramePr>
        <p:xfrm>
          <a:off x="1263650" y="3752850"/>
          <a:ext cx="793750" cy="438150"/>
        </p:xfrm>
        <a:graphic>
          <a:graphicData uri="http://schemas.openxmlformats.org/presentationml/2006/ole">
            <p:oleObj spid="_x0000_s703501" name="Equation" r:id="rId6" imgW="368280" imgH="203040" progId="Equation.3">
              <p:embed/>
            </p:oleObj>
          </a:graphicData>
        </a:graphic>
      </p:graphicFrame>
      <p:sp>
        <p:nvSpPr>
          <p:cNvPr id="703502" name="AutoShape 14"/>
          <p:cNvSpPr>
            <a:spLocks noChangeArrowheads="1"/>
          </p:cNvSpPr>
          <p:nvPr/>
        </p:nvSpPr>
        <p:spPr bwMode="auto">
          <a:xfrm>
            <a:off x="3886200" y="1828800"/>
            <a:ext cx="762000" cy="381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03" name="AutoShape 15"/>
          <p:cNvSpPr>
            <a:spLocks noChangeArrowheads="1"/>
          </p:cNvSpPr>
          <p:nvPr/>
        </p:nvSpPr>
        <p:spPr bwMode="auto">
          <a:xfrm>
            <a:off x="3886200" y="4419600"/>
            <a:ext cx="762000" cy="381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04" name="Text Box 16"/>
          <p:cNvSpPr txBox="1">
            <a:spLocks noChangeArrowheads="1"/>
          </p:cNvSpPr>
          <p:nvPr/>
        </p:nvSpPr>
        <p:spPr bwMode="auto">
          <a:xfrm>
            <a:off x="3717925" y="1454150"/>
            <a:ext cx="1270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/>
              <a:t>Probability</a:t>
            </a:r>
          </a:p>
        </p:txBody>
      </p:sp>
      <p:sp>
        <p:nvSpPr>
          <p:cNvPr id="703505" name="Text Box 17"/>
          <p:cNvSpPr txBox="1">
            <a:spLocks noChangeArrowheads="1"/>
          </p:cNvSpPr>
          <p:nvPr/>
        </p:nvSpPr>
        <p:spPr bwMode="auto">
          <a:xfrm>
            <a:off x="3860800" y="2286000"/>
            <a:ext cx="101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/>
              <a:t>Calculus</a:t>
            </a:r>
          </a:p>
        </p:txBody>
      </p:sp>
      <p:sp>
        <p:nvSpPr>
          <p:cNvPr id="703506" name="Text Box 18"/>
          <p:cNvSpPr txBox="1">
            <a:spLocks noChangeArrowheads="1"/>
          </p:cNvSpPr>
          <p:nvPr/>
        </p:nvSpPr>
        <p:spPr bwMode="auto">
          <a:xfrm>
            <a:off x="3733800" y="4892675"/>
            <a:ext cx="118268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400" b="1"/>
              <a:t>Statistical</a:t>
            </a:r>
            <a:br>
              <a:rPr lang="en-US" sz="1400" b="1"/>
            </a:br>
            <a:r>
              <a:rPr lang="en-US" sz="1400" b="1"/>
              <a:t>inference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can (almost) always avoid </a:t>
            </a:r>
            <a:r>
              <a:rPr lang="en-US" dirty="0" smtClean="0">
                <a:latin typeface="Symbol" pitchFamily="18" charset="2"/>
              </a:rPr>
              <a:t>c</a:t>
            </a:r>
            <a:r>
              <a:rPr lang="en-US" baseline="30000" dirty="0" smtClean="0"/>
              <a:t>2</a:t>
            </a:r>
            <a:r>
              <a:rPr lang="en-US" dirty="0" smtClean="0"/>
              <a:t> 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Case study: Fit for efficiency function</a:t>
            </a:r>
          </a:p>
          <a:p>
            <a:pPr lvl="1"/>
            <a:r>
              <a:rPr lang="en-US" dirty="0" smtClean="0"/>
              <a:t>Have some simulation sample: </a:t>
            </a:r>
            <a:br>
              <a:rPr lang="en-US" dirty="0" smtClean="0"/>
            </a:br>
            <a:r>
              <a:rPr lang="en-US" dirty="0" smtClean="0"/>
              <a:t>need to parameterize which fraction </a:t>
            </a:r>
            <a:br>
              <a:rPr lang="en-US" dirty="0" smtClean="0"/>
            </a:br>
            <a:r>
              <a:rPr lang="en-US" dirty="0" smtClean="0"/>
              <a:t>of events passes as function of </a:t>
            </a:r>
            <a:br>
              <a:rPr lang="en-US" dirty="0" smtClean="0"/>
            </a:br>
            <a:r>
              <a:rPr lang="en-US" dirty="0" smtClean="0"/>
              <a:t>observable x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‘Traditional </a:t>
            </a:r>
            <a:r>
              <a:rPr lang="en-US" dirty="0" smtClean="0">
                <a:latin typeface="Symbol" pitchFamily="18" charset="2"/>
              </a:rPr>
              <a:t>c</a:t>
            </a:r>
            <a:r>
              <a:rPr lang="en-US" baseline="30000" dirty="0" smtClean="0"/>
              <a:t>2</a:t>
            </a:r>
            <a:r>
              <a:rPr lang="en-US" dirty="0" smtClean="0"/>
              <a:t> approach’</a:t>
            </a:r>
          </a:p>
          <a:p>
            <a:pPr lvl="1"/>
            <a:r>
              <a:rPr lang="en-US" dirty="0" smtClean="0"/>
              <a:t>Make histogram of </a:t>
            </a:r>
            <a:r>
              <a:rPr lang="en-US" dirty="0" err="1" smtClean="0"/>
              <a:t>Npassed</a:t>
            </a:r>
            <a:r>
              <a:rPr lang="en-US" dirty="0" smtClean="0"/>
              <a:t>/</a:t>
            </a:r>
            <a:r>
              <a:rPr lang="en-US" dirty="0" err="1" smtClean="0"/>
              <a:t>Ntotal</a:t>
            </a:r>
            <a:endParaRPr lang="en-US" dirty="0" smtClean="0"/>
          </a:p>
          <a:p>
            <a:pPr lvl="1"/>
            <a:r>
              <a:rPr lang="en-US" dirty="0" smtClean="0"/>
              <a:t>Fit parameterized efficiency function to histogram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Tricky question: what errors to use? √N is wrong.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Can use binomial errors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However still quite approximate: true errors will be asymmetric</a:t>
            </a:r>
            <a:br>
              <a:rPr lang="en-US" dirty="0" smtClean="0"/>
            </a:br>
            <a:r>
              <a:rPr lang="en-US" dirty="0" smtClean="0"/>
              <a:t>(i.e. no upward error on bin with </a:t>
            </a:r>
            <a:r>
              <a:rPr lang="en-US" dirty="0" err="1" smtClean="0"/>
              <a:t>Npass</a:t>
            </a:r>
            <a:r>
              <a:rPr lang="en-US" dirty="0" smtClean="0"/>
              <a:t>=10, </a:t>
            </a:r>
            <a:r>
              <a:rPr lang="en-US" dirty="0" err="1" smtClean="0"/>
              <a:t>Ntotal</a:t>
            </a:r>
            <a:r>
              <a:rPr lang="en-US" dirty="0" smtClean="0"/>
              <a:t>=10)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Wouter Verkerke, NIKHEF</a:t>
            </a:r>
            <a:endParaRPr lang="en-US" dirty="0"/>
          </a:p>
        </p:txBody>
      </p:sp>
      <p:graphicFrame>
        <p:nvGraphicFramePr>
          <p:cNvPr id="1771522" name="Object 2"/>
          <p:cNvGraphicFramePr>
            <a:graphicFrameLocks noChangeAspect="1"/>
          </p:cNvGraphicFramePr>
          <p:nvPr/>
        </p:nvGraphicFramePr>
        <p:xfrm>
          <a:off x="4114800" y="4848726"/>
          <a:ext cx="3886200" cy="409074"/>
        </p:xfrm>
        <a:graphic>
          <a:graphicData uri="http://schemas.openxmlformats.org/presentationml/2006/ole">
            <p:oleObj spid="_x0000_s1771522" name="Equation" r:id="rId3" imgW="2412720" imgH="253800" progId="Equation.3">
              <p:embed/>
            </p:oleObj>
          </a:graphicData>
        </a:graphic>
      </p:graphicFrame>
      <p:pic>
        <p:nvPicPr>
          <p:cNvPr id="6" name="Picture 1" descr="C:\Users\Wouter\Desktop\c1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6881" y="1447800"/>
            <a:ext cx="3258519" cy="2209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can (almost) always avoid </a:t>
            </a:r>
            <a:r>
              <a:rPr lang="en-US" dirty="0" smtClean="0">
                <a:latin typeface="Symbol" pitchFamily="18" charset="2"/>
              </a:rPr>
              <a:t>c</a:t>
            </a:r>
            <a:r>
              <a:rPr lang="en-US" baseline="30000" dirty="0" smtClean="0"/>
              <a:t>2</a:t>
            </a:r>
            <a:r>
              <a:rPr lang="en-US" dirty="0" smtClean="0"/>
              <a:t> 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MLE approach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Realize that your dataset has two observables (</a:t>
            </a:r>
            <a:r>
              <a:rPr lang="en-US" dirty="0" err="1" smtClean="0">
                <a:solidFill>
                  <a:srgbClr val="FF0000"/>
                </a:solidFill>
              </a:rPr>
              <a:t>x,c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, where c is a discrete observable with states ‘accept’ and ‘reject’</a:t>
            </a:r>
          </a:p>
          <a:p>
            <a:pPr lvl="1"/>
            <a:r>
              <a:rPr lang="en-US" dirty="0" smtClean="0"/>
              <a:t>Corresponding probability density function: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Clearly unit-normalized over c for each value of (</a:t>
            </a:r>
            <a:r>
              <a:rPr lang="en-US" dirty="0" err="1" smtClean="0"/>
              <a:t>x,p</a:t>
            </a:r>
            <a:r>
              <a:rPr lang="en-US" dirty="0" smtClean="0"/>
              <a:t>)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>
                <a:latin typeface="Symbol" pitchFamily="18" charset="2"/>
              </a:rPr>
              <a:t>e</a:t>
            </a:r>
            <a:r>
              <a:rPr lang="en-US" dirty="0" smtClean="0"/>
              <a:t> must be between 0 and 1 for all (</a:t>
            </a:r>
            <a:r>
              <a:rPr lang="en-US" dirty="0" err="1" smtClean="0"/>
              <a:t>x,p</a:t>
            </a:r>
            <a:r>
              <a:rPr lang="en-US" dirty="0" smtClean="0"/>
              <a:t>))</a:t>
            </a:r>
          </a:p>
          <a:p>
            <a:pPr lvl="1"/>
            <a:r>
              <a:rPr lang="en-US" dirty="0" smtClean="0"/>
              <a:t>Write –log(L) as usual, using above p.d.f. and minimize</a:t>
            </a:r>
            <a:br>
              <a:rPr lang="en-US" dirty="0" smtClean="0"/>
            </a:b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Result: estimation of e(</a:t>
            </a:r>
            <a:r>
              <a:rPr lang="en-US" dirty="0" err="1" smtClean="0"/>
              <a:t>x,p</a:t>
            </a:r>
            <a:r>
              <a:rPr lang="en-US" dirty="0" smtClean="0"/>
              <a:t>) using correct binomial/</a:t>
            </a:r>
            <a:r>
              <a:rPr lang="en-US" dirty="0" err="1" smtClean="0"/>
              <a:t>poisson</a:t>
            </a:r>
            <a:r>
              <a:rPr lang="en-US" dirty="0" smtClean="0"/>
              <a:t> assumption on distribution of observables. </a:t>
            </a:r>
          </a:p>
          <a:p>
            <a:pPr lvl="1"/>
            <a:r>
              <a:rPr lang="en-US" dirty="0" smtClean="0"/>
              <a:t>Fit can also be performed unbinned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Wouter Verkerke, NIKHEF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076450" y="2543175"/>
          <a:ext cx="4476750" cy="809625"/>
        </p:xfrm>
        <a:graphic>
          <a:graphicData uri="http://schemas.openxmlformats.org/presentationml/2006/ole">
            <p:oleObj spid="_x0000_s1772546" name="Equation" r:id="rId3" imgW="2387520" imgH="431640" progId="Equation.3">
              <p:embed/>
            </p:oleObj>
          </a:graphicData>
        </a:graphic>
      </p:graphicFrame>
      <p:graphicFrame>
        <p:nvGraphicFramePr>
          <p:cNvPr id="1772547" name="Object 3"/>
          <p:cNvGraphicFramePr>
            <a:graphicFrameLocks noChangeAspect="1"/>
          </p:cNvGraphicFramePr>
          <p:nvPr/>
        </p:nvGraphicFramePr>
        <p:xfrm>
          <a:off x="2687638" y="4648200"/>
          <a:ext cx="3560762" cy="671512"/>
        </p:xfrm>
        <a:graphic>
          <a:graphicData uri="http://schemas.openxmlformats.org/presentationml/2006/ole">
            <p:oleObj spid="_x0000_s1772547" name="Equation" r:id="rId4" imgW="1815840" imgH="342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can (almost) always avoid </a:t>
            </a:r>
            <a:r>
              <a:rPr lang="en-US" dirty="0" smtClean="0">
                <a:latin typeface="Symbol" pitchFamily="18" charset="2"/>
              </a:rPr>
              <a:t>c</a:t>
            </a:r>
            <a:r>
              <a:rPr lang="en-US" baseline="30000" dirty="0" smtClean="0"/>
              <a:t>2</a:t>
            </a:r>
            <a:r>
              <a:rPr lang="en-US" dirty="0" smtClean="0"/>
              <a:t> 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of unbinned MLE fit for efficiency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Wouter Verkerke, NIKHEF</a:t>
            </a:r>
            <a:endParaRPr lang="en-US" dirty="0"/>
          </a:p>
        </p:txBody>
      </p:sp>
      <p:pic>
        <p:nvPicPr>
          <p:cNvPr id="1773570" name="Picture 2" descr="C:\Documents and Settings\verkerke\desktop\c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050" y="1657350"/>
            <a:ext cx="7581900" cy="3543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5867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Sometimes input data is weighted</a:t>
            </a:r>
          </a:p>
          <a:p>
            <a:r>
              <a:rPr lang="en-US" dirty="0" smtClean="0"/>
              <a:t>Examples: </a:t>
            </a:r>
          </a:p>
          <a:p>
            <a:pPr lvl="1"/>
            <a:r>
              <a:rPr lang="en-US" dirty="0" smtClean="0"/>
              <a:t>Certain Next-to-leading order event generator for LHC physics produce simulated events with weights +1 and -1.</a:t>
            </a:r>
          </a:p>
          <a:p>
            <a:pPr lvl="1"/>
            <a:r>
              <a:rPr lang="en-US" dirty="0" smtClean="0"/>
              <a:t>You’ve subtracted a distribution of background events from a sideband in data (also results in events with weight +1 and -1)</a:t>
            </a:r>
          </a:p>
          <a:p>
            <a:pPr lvl="1"/>
            <a:r>
              <a:rPr lang="en-US" dirty="0" smtClean="0"/>
              <a:t>You work with reweighted data samples for a variety of reasons</a:t>
            </a:r>
            <a:br>
              <a:rPr lang="en-US" dirty="0" smtClean="0"/>
            </a:br>
            <a:r>
              <a:rPr lang="en-US" dirty="0" smtClean="0"/>
              <a:t>(e.g. not enough data was available for one background sample, rescale available events with some non-unit weight to match available amounts of other samples)</a:t>
            </a:r>
          </a:p>
          <a:p>
            <a:r>
              <a:rPr lang="en-US" dirty="0" smtClean="0"/>
              <a:t>How to deal with event weights in </a:t>
            </a:r>
            <a:r>
              <a:rPr lang="en-US" dirty="0" smtClean="0">
                <a:latin typeface="Symbol" pitchFamily="18" charset="2"/>
              </a:rPr>
              <a:t>c</a:t>
            </a:r>
            <a:r>
              <a:rPr lang="en-US" baseline="30000" dirty="0" smtClean="0"/>
              <a:t>2</a:t>
            </a:r>
            <a:r>
              <a:rPr lang="en-US" dirty="0" smtClean="0"/>
              <a:t>, MLE parameter estimation</a:t>
            </a:r>
          </a:p>
          <a:p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Symbol" pitchFamily="18" charset="2"/>
              </a:rPr>
              <a:t>c</a:t>
            </a:r>
            <a:r>
              <a:rPr lang="en-US" baseline="30000" dirty="0" smtClean="0"/>
              <a:t>2</a:t>
            </a:r>
            <a:r>
              <a:rPr lang="en-US" dirty="0" smtClean="0"/>
              <a:t> fit of histograms with weighted data are straightforward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sz="1500" dirty="0" smtClean="0">
                <a:solidFill>
                  <a:srgbClr val="FF7A01"/>
                </a:solidFill>
              </a:rPr>
              <a:t>NB: You may no longer be able to interpret                         as a Gaussian error</a:t>
            </a:r>
            <a:r>
              <a:rPr lang="en-US" sz="1500" dirty="0" smtClean="0"/>
              <a:t> (i.e. 68% contained in 1</a:t>
            </a:r>
            <a:r>
              <a:rPr lang="en-US" sz="1500" dirty="0" smtClean="0">
                <a:latin typeface="Symbol" pitchFamily="18" charset="2"/>
              </a:rPr>
              <a:t>s</a:t>
            </a:r>
            <a:r>
              <a:rPr lang="en-US" sz="1500" dirty="0" smtClean="0"/>
              <a:t>)</a:t>
            </a:r>
            <a:r>
              <a:rPr lang="en-US" sz="1000" dirty="0" smtClean="0"/>
              <a:t/>
            </a:r>
            <a:br>
              <a:rPr lang="en-US" sz="1000" dirty="0" smtClean="0"/>
            </a:br>
            <a:r>
              <a:rPr lang="en-US" sz="1000" dirty="0" smtClean="0"/>
              <a:t/>
            </a:r>
            <a:br>
              <a:rPr lang="en-US" sz="1000" dirty="0" smtClean="0"/>
            </a:br>
            <a:endParaRPr lang="en-US" sz="10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Wouter Verkerke, NIKHEF</a:t>
            </a:r>
            <a:endParaRPr lang="en-US" dirty="0"/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219200" y="4648200"/>
            <a:ext cx="1905000" cy="9144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6400800" y="4648200"/>
            <a:ext cx="1905000" cy="9144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3316288" y="4587875"/>
          <a:ext cx="3236912" cy="974725"/>
        </p:xfrm>
        <a:graphic>
          <a:graphicData uri="http://schemas.openxmlformats.org/presentationml/2006/ole">
            <p:oleObj spid="_x0000_s1774594" name="Equation" r:id="rId3" imgW="1688760" imgH="507960" progId="Equation.3">
              <p:embed/>
            </p:oleObj>
          </a:graphicData>
        </a:graphic>
      </p:graphicFrame>
      <p:graphicFrame>
        <p:nvGraphicFramePr>
          <p:cNvPr id="8" name="Object 12"/>
          <p:cNvGraphicFramePr>
            <a:graphicFrameLocks noChangeAspect="1"/>
          </p:cNvGraphicFramePr>
          <p:nvPr/>
        </p:nvGraphicFramePr>
        <p:xfrm>
          <a:off x="6553200" y="4800600"/>
          <a:ext cx="1600200" cy="790575"/>
        </p:xfrm>
        <a:graphic>
          <a:graphicData uri="http://schemas.openxmlformats.org/presentationml/2006/ole">
            <p:oleObj spid="_x0000_s1774595" name="Equation" r:id="rId4" imgW="1028520" imgH="507960" progId="Equation.3">
              <p:embed/>
            </p:oleObj>
          </a:graphicData>
        </a:graphic>
      </p:graphicFrame>
      <p:graphicFrame>
        <p:nvGraphicFramePr>
          <p:cNvPr id="9" name="Object 13"/>
          <p:cNvGraphicFramePr>
            <a:graphicFrameLocks noChangeAspect="1"/>
          </p:cNvGraphicFramePr>
          <p:nvPr/>
        </p:nvGraphicFramePr>
        <p:xfrm>
          <a:off x="1555750" y="4903788"/>
          <a:ext cx="1187450" cy="582612"/>
        </p:xfrm>
        <a:graphic>
          <a:graphicData uri="http://schemas.openxmlformats.org/presentationml/2006/ole">
            <p:oleObj spid="_x0000_s1774596" name="Equation" r:id="rId5" imgW="698400" imgH="342720" progId="Equation.3">
              <p:embed/>
            </p:oleObj>
          </a:graphicData>
        </a:graphic>
      </p:graphicFrame>
      <p:graphicFrame>
        <p:nvGraphicFramePr>
          <p:cNvPr id="10" name="Object 16"/>
          <p:cNvGraphicFramePr>
            <a:graphicFrameLocks noChangeAspect="1"/>
          </p:cNvGraphicFramePr>
          <p:nvPr/>
        </p:nvGraphicFramePr>
        <p:xfrm>
          <a:off x="5175903" y="6009222"/>
          <a:ext cx="1447800" cy="449262"/>
        </p:xfrm>
        <a:graphic>
          <a:graphicData uri="http://schemas.openxmlformats.org/presentationml/2006/ole">
            <p:oleObj spid="_x0000_s1774597" name="Equation" r:id="rId6" imgW="939600" imgH="291960" progId="Equation.3">
              <p:embed/>
            </p:oleObj>
          </a:graphicData>
        </a:graphic>
      </p:graphicFrame>
      <p:sp>
        <p:nvSpPr>
          <p:cNvPr id="11" name="Freeform 19"/>
          <p:cNvSpPr>
            <a:spLocks/>
          </p:cNvSpPr>
          <p:nvPr/>
        </p:nvSpPr>
        <p:spPr bwMode="auto">
          <a:xfrm>
            <a:off x="2362200" y="4394200"/>
            <a:ext cx="2209800" cy="558800"/>
          </a:xfrm>
          <a:custGeom>
            <a:avLst/>
            <a:gdLst/>
            <a:ahLst/>
            <a:cxnLst>
              <a:cxn ang="0">
                <a:pos x="0" y="352"/>
              </a:cxn>
              <a:cxn ang="0">
                <a:pos x="864" y="16"/>
              </a:cxn>
              <a:cxn ang="0">
                <a:pos x="1392" y="256"/>
              </a:cxn>
            </a:cxnLst>
            <a:rect l="0" t="0" r="r" b="b"/>
            <a:pathLst>
              <a:path w="1392" h="352">
                <a:moveTo>
                  <a:pt x="0" y="352"/>
                </a:moveTo>
                <a:cubicBezTo>
                  <a:pt x="316" y="192"/>
                  <a:pt x="632" y="32"/>
                  <a:pt x="864" y="16"/>
                </a:cubicBezTo>
                <a:cubicBezTo>
                  <a:pt x="1096" y="0"/>
                  <a:pt x="1244" y="128"/>
                  <a:pt x="1392" y="256"/>
                </a:cubicBezTo>
              </a:path>
            </a:pathLst>
          </a:custGeom>
          <a:noFill/>
          <a:ln w="25400" cap="flat">
            <a:solidFill>
              <a:srgbClr val="FF7A01"/>
            </a:solidFill>
            <a:prstDash val="sysDot"/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Freeform 20"/>
          <p:cNvSpPr>
            <a:spLocks/>
          </p:cNvSpPr>
          <p:nvPr/>
        </p:nvSpPr>
        <p:spPr bwMode="auto">
          <a:xfrm rot="10800000">
            <a:off x="5257800" y="5410200"/>
            <a:ext cx="2209800" cy="558800"/>
          </a:xfrm>
          <a:custGeom>
            <a:avLst/>
            <a:gdLst/>
            <a:ahLst/>
            <a:cxnLst>
              <a:cxn ang="0">
                <a:pos x="0" y="352"/>
              </a:cxn>
              <a:cxn ang="0">
                <a:pos x="864" y="16"/>
              </a:cxn>
              <a:cxn ang="0">
                <a:pos x="1392" y="256"/>
              </a:cxn>
            </a:cxnLst>
            <a:rect l="0" t="0" r="r" b="b"/>
            <a:pathLst>
              <a:path w="1392" h="352">
                <a:moveTo>
                  <a:pt x="0" y="352"/>
                </a:moveTo>
                <a:cubicBezTo>
                  <a:pt x="316" y="192"/>
                  <a:pt x="632" y="32"/>
                  <a:pt x="864" y="16"/>
                </a:cubicBezTo>
                <a:cubicBezTo>
                  <a:pt x="1096" y="0"/>
                  <a:pt x="1244" y="128"/>
                  <a:pt x="1392" y="256"/>
                </a:cubicBezTo>
              </a:path>
            </a:pathLst>
          </a:custGeom>
          <a:noFill/>
          <a:ln w="25400" cap="flat">
            <a:solidFill>
              <a:srgbClr val="FF7A01"/>
            </a:solidFill>
            <a:prstDash val="sysDot"/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Text Box 21"/>
          <p:cNvSpPr txBox="1">
            <a:spLocks noChangeArrowheads="1"/>
          </p:cNvSpPr>
          <p:nvPr/>
        </p:nvSpPr>
        <p:spPr bwMode="auto">
          <a:xfrm>
            <a:off x="1417637" y="5562600"/>
            <a:ext cx="12493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/>
              <a:t>From C.L.T</a:t>
            </a:r>
          </a:p>
        </p:txBody>
      </p:sp>
      <p:sp>
        <p:nvSpPr>
          <p:cNvPr id="14" name="Text Box 22"/>
          <p:cNvSpPr txBox="1">
            <a:spLocks noChangeArrowheads="1"/>
          </p:cNvSpPr>
          <p:nvPr/>
        </p:nvSpPr>
        <p:spPr bwMode="auto">
          <a:xfrm>
            <a:off x="7010400" y="4343400"/>
            <a:ext cx="12493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/>
              <a:t>From C.L.T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13752" name="Rectangle 24"/>
          <p:cNvSpPr>
            <a:spLocks noChangeArrowheads="1"/>
          </p:cNvSpPr>
          <p:nvPr/>
        </p:nvSpPr>
        <p:spPr bwMode="auto">
          <a:xfrm>
            <a:off x="4430712" y="1905000"/>
            <a:ext cx="2286000" cy="838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Weighted data – </a:t>
            </a:r>
            <a:r>
              <a:rPr lang="en-US" dirty="0" smtClean="0">
                <a:latin typeface="Symbol" pitchFamily="18" charset="2"/>
              </a:rPr>
              <a:t>c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MLE</a:t>
            </a:r>
            <a:endParaRPr lang="en-US" dirty="0"/>
          </a:p>
        </p:txBody>
      </p:sp>
      <p:sp>
        <p:nvSpPr>
          <p:cNvPr id="71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153400" cy="5638800"/>
          </a:xfrm>
        </p:spPr>
        <p:txBody>
          <a:bodyPr/>
          <a:lstStyle/>
          <a:p>
            <a:r>
              <a:rPr lang="en-US" sz="1800" dirty="0" smtClean="0"/>
              <a:t>Adding event weights to –log(L) straightforward, but does not yield correct estimates on parameter variance</a:t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  <a:p>
            <a:pPr lvl="1"/>
            <a:r>
              <a:rPr lang="en-US" sz="1400" b="1" dirty="0" smtClean="0">
                <a:solidFill>
                  <a:srgbClr val="FF7A01"/>
                </a:solidFill>
              </a:rPr>
              <a:t>Variance </a:t>
            </a:r>
            <a:r>
              <a:rPr lang="en-US" sz="1400" b="1" dirty="0">
                <a:solidFill>
                  <a:srgbClr val="FF7A01"/>
                </a:solidFill>
              </a:rPr>
              <a:t>estimate on parameters will be proportional to</a:t>
            </a:r>
            <a:r>
              <a:rPr lang="en-US" sz="1400" dirty="0"/>
              <a:t>  </a:t>
            </a:r>
          </a:p>
          <a:p>
            <a:pPr lvl="1"/>
            <a:r>
              <a:rPr lang="en-US" sz="1400" dirty="0">
                <a:solidFill>
                  <a:schemeClr val="accent2"/>
                </a:solidFill>
              </a:rPr>
              <a:t>If                 errors will be too small, if                 errors will be too large</a:t>
            </a:r>
            <a:r>
              <a:rPr lang="en-US" sz="1400" dirty="0" smtClean="0">
                <a:solidFill>
                  <a:schemeClr val="accent2"/>
                </a:solidFill>
              </a:rPr>
              <a:t>!</a:t>
            </a:r>
            <a:br>
              <a:rPr lang="en-US" sz="1400" dirty="0" smtClean="0">
                <a:solidFill>
                  <a:schemeClr val="accent2"/>
                </a:solidFill>
              </a:rPr>
            </a:br>
            <a:endParaRPr lang="en-US" sz="1400" dirty="0" smtClean="0">
              <a:solidFill>
                <a:schemeClr val="accent2"/>
              </a:solidFill>
            </a:endParaRPr>
          </a:p>
          <a:p>
            <a:r>
              <a:rPr lang="en-US" sz="1800" dirty="0" smtClean="0"/>
              <a:t>No clean solution available that retains all good properties of MLE, but it is possible to perform sum-of-weights-like correction to covariance matrix to correct for effect of on-unit weights</a:t>
            </a:r>
            <a:br>
              <a:rPr lang="en-US" sz="1800" dirty="0" smtClean="0"/>
            </a:br>
            <a:endParaRPr lang="en-US" sz="1800" dirty="0" smtClean="0"/>
          </a:p>
          <a:p>
            <a:endParaRPr lang="en-US" sz="1800" dirty="0" smtClean="0"/>
          </a:p>
          <a:p>
            <a:pPr lvl="1"/>
            <a:r>
              <a:rPr lang="en-US" sz="1400" dirty="0" smtClean="0"/>
              <a:t>where V is the </a:t>
            </a:r>
            <a:r>
              <a:rPr lang="en-US" sz="1400" dirty="0" err="1" smtClean="0"/>
              <a:t>cov</a:t>
            </a:r>
            <a:r>
              <a:rPr lang="en-US" sz="1400" dirty="0" smtClean="0"/>
              <a:t>. matrix calculated from a –log(L) with event weights </a:t>
            </a:r>
            <a:r>
              <a:rPr lang="en-US" sz="1400" i="1" dirty="0" smtClean="0"/>
              <a:t>w</a:t>
            </a:r>
            <a:r>
              <a:rPr lang="en-US" sz="1400" dirty="0" smtClean="0"/>
              <a:t>, </a:t>
            </a:r>
            <a:br>
              <a:rPr lang="en-US" sz="1400" dirty="0" smtClean="0"/>
            </a:br>
            <a:r>
              <a:rPr lang="en-US" sz="1400" dirty="0" smtClean="0"/>
              <a:t>   and C is the </a:t>
            </a:r>
            <a:r>
              <a:rPr lang="en-US" sz="1400" dirty="0" err="1" smtClean="0"/>
              <a:t>cov</a:t>
            </a:r>
            <a:r>
              <a:rPr lang="en-US" sz="1400" dirty="0" smtClean="0"/>
              <a:t>. matrix calculated from a –log(L) with event weights </a:t>
            </a:r>
            <a:r>
              <a:rPr lang="en-US" sz="1400" b="1" i="1" dirty="0" smtClean="0"/>
              <a:t>w</a:t>
            </a:r>
            <a:r>
              <a:rPr lang="en-US" sz="1400" b="1" i="1" baseline="30000" dirty="0" smtClean="0"/>
              <a:t>2</a:t>
            </a:r>
            <a:endParaRPr lang="en-US" sz="1400" dirty="0" smtClean="0"/>
          </a:p>
          <a:p>
            <a:pPr lvl="1"/>
            <a:r>
              <a:rPr lang="en-US" sz="1400" dirty="0" smtClean="0"/>
              <a:t>It is easy to see that in the case of 1 parameter this is equivalent to</a:t>
            </a:r>
          </a:p>
        </p:txBody>
      </p:sp>
      <p:graphicFrame>
        <p:nvGraphicFramePr>
          <p:cNvPr id="713733" name="Object 5"/>
          <p:cNvGraphicFramePr>
            <a:graphicFrameLocks noChangeAspect="1"/>
          </p:cNvGraphicFramePr>
          <p:nvPr/>
        </p:nvGraphicFramePr>
        <p:xfrm>
          <a:off x="2362200" y="2079625"/>
          <a:ext cx="4202112" cy="663575"/>
        </p:xfrm>
        <a:graphic>
          <a:graphicData uri="http://schemas.openxmlformats.org/presentationml/2006/ole">
            <p:oleObj spid="_x0000_s713733" name="Equation" r:id="rId3" imgW="2171520" imgH="342720" progId="Equation.3">
              <p:embed/>
            </p:oleObj>
          </a:graphicData>
        </a:graphic>
      </p:graphicFrame>
      <p:sp>
        <p:nvSpPr>
          <p:cNvPr id="713734" name="Oval 6"/>
          <p:cNvSpPr>
            <a:spLocks noChangeArrowheads="1"/>
          </p:cNvSpPr>
          <p:nvPr/>
        </p:nvSpPr>
        <p:spPr bwMode="auto">
          <a:xfrm>
            <a:off x="4964112" y="2133600"/>
            <a:ext cx="304800" cy="381000"/>
          </a:xfrm>
          <a:prstGeom prst="ellipse">
            <a:avLst/>
          </a:prstGeom>
          <a:noFill/>
          <a:ln w="25400">
            <a:solidFill>
              <a:schemeClr val="accent2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3735" name="Text Box 7"/>
          <p:cNvSpPr txBox="1">
            <a:spLocks noChangeArrowheads="1"/>
          </p:cNvSpPr>
          <p:nvPr/>
        </p:nvSpPr>
        <p:spPr bwMode="auto">
          <a:xfrm>
            <a:off x="5368925" y="1905000"/>
            <a:ext cx="13477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Event weight</a:t>
            </a:r>
          </a:p>
        </p:txBody>
      </p:sp>
      <p:graphicFrame>
        <p:nvGraphicFramePr>
          <p:cNvPr id="713736" name="Object 8"/>
          <p:cNvGraphicFramePr>
            <a:graphicFrameLocks noChangeAspect="1"/>
          </p:cNvGraphicFramePr>
          <p:nvPr/>
        </p:nvGraphicFramePr>
        <p:xfrm>
          <a:off x="7132638" y="2881312"/>
          <a:ext cx="792162" cy="520700"/>
        </p:xfrm>
        <a:graphic>
          <a:graphicData uri="http://schemas.openxmlformats.org/presentationml/2006/ole">
            <p:oleObj spid="_x0000_s713736" name="Equation" r:id="rId4" imgW="406080" imgH="266400" progId="Equation.3">
              <p:embed/>
            </p:oleObj>
          </a:graphicData>
        </a:graphic>
      </p:graphicFrame>
      <p:graphicFrame>
        <p:nvGraphicFramePr>
          <p:cNvPr id="713737" name="Object 9"/>
          <p:cNvGraphicFramePr>
            <a:graphicFrameLocks noChangeAspect="1"/>
          </p:cNvGraphicFramePr>
          <p:nvPr/>
        </p:nvGraphicFramePr>
        <p:xfrm>
          <a:off x="1752600" y="3325812"/>
          <a:ext cx="914400" cy="484188"/>
        </p:xfrm>
        <a:graphic>
          <a:graphicData uri="http://schemas.openxmlformats.org/presentationml/2006/ole">
            <p:oleObj spid="_x0000_s713737" name="Equation" r:id="rId5" imgW="647640" imgH="342720" progId="Equation.3">
              <p:embed/>
            </p:oleObj>
          </a:graphicData>
        </a:graphic>
      </p:graphicFrame>
      <p:graphicFrame>
        <p:nvGraphicFramePr>
          <p:cNvPr id="713739" name="Object 11"/>
          <p:cNvGraphicFramePr>
            <a:graphicFrameLocks noChangeAspect="1"/>
          </p:cNvGraphicFramePr>
          <p:nvPr/>
        </p:nvGraphicFramePr>
        <p:xfrm>
          <a:off x="5105400" y="3325812"/>
          <a:ext cx="914400" cy="484188"/>
        </p:xfrm>
        <a:graphic>
          <a:graphicData uri="http://schemas.openxmlformats.org/presentationml/2006/ole">
            <p:oleObj spid="_x0000_s713739" name="Equation" r:id="rId6" imgW="647640" imgH="342720" progId="Equation.3">
              <p:embed/>
            </p:oleObj>
          </a:graphicData>
        </a:graphic>
      </p:graphicFrame>
      <p:sp>
        <p:nvSpPr>
          <p:cNvPr id="713751" name="Line 23"/>
          <p:cNvSpPr>
            <a:spLocks noChangeShapeType="1"/>
          </p:cNvSpPr>
          <p:nvPr/>
        </p:nvSpPr>
        <p:spPr bwMode="auto">
          <a:xfrm flipH="1">
            <a:off x="5192712" y="1981200"/>
            <a:ext cx="152400" cy="152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3429000" y="4953000"/>
          <a:ext cx="1447800" cy="406400"/>
        </p:xfrm>
        <a:graphic>
          <a:graphicData uri="http://schemas.openxmlformats.org/presentationml/2006/ole">
            <p:oleObj spid="_x0000_s713745" name="Equation" r:id="rId7" imgW="723600" imgH="203040" progId="Equation.3">
              <p:embed/>
            </p:oleObj>
          </a:graphicData>
        </a:graphic>
      </p:graphicFrame>
      <p:graphicFrame>
        <p:nvGraphicFramePr>
          <p:cNvPr id="2" name="Object 18"/>
          <p:cNvGraphicFramePr>
            <a:graphicFrameLocks noChangeAspect="1"/>
          </p:cNvGraphicFramePr>
          <p:nvPr/>
        </p:nvGraphicFramePr>
        <p:xfrm>
          <a:off x="7696200" y="6063796"/>
          <a:ext cx="990600" cy="489404"/>
        </p:xfrm>
        <a:graphic>
          <a:graphicData uri="http://schemas.openxmlformats.org/presentationml/2006/ole">
            <p:oleObj spid="_x0000_s713746" name="Equation" r:id="rId8" imgW="1028520" imgH="507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fig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3886200"/>
            <a:ext cx="2266950" cy="204946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Hypothesis testing – Goodness of 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Hypothesis testing and goodness-of-fit</a:t>
            </a:r>
          </a:p>
          <a:p>
            <a:pPr lvl="1"/>
            <a:r>
              <a:rPr lang="en-US" dirty="0" smtClean="0"/>
              <a:t>Reminder: </a:t>
            </a:r>
            <a:br>
              <a:rPr lang="en-US" dirty="0" smtClean="0"/>
            </a:br>
            <a:r>
              <a:rPr lang="en-US" dirty="0" smtClean="0"/>
              <a:t>classical hypothesis test compares data to two hypothesis H</a:t>
            </a:r>
            <a:r>
              <a:rPr lang="en-US" baseline="-25000" dirty="0" smtClean="0"/>
              <a:t>0</a:t>
            </a:r>
            <a:r>
              <a:rPr lang="en-US" dirty="0" smtClean="0"/>
              <a:t> and H</a:t>
            </a:r>
            <a:r>
              <a:rPr lang="en-US" baseline="-25000" dirty="0" smtClean="0"/>
              <a:t>1</a:t>
            </a:r>
            <a:r>
              <a:rPr lang="en-US" dirty="0" smtClean="0"/>
              <a:t> (</a:t>
            </a:r>
            <a:r>
              <a:rPr lang="en-US" dirty="0" err="1" smtClean="0"/>
              <a:t>e.g</a:t>
            </a:r>
            <a:r>
              <a:rPr lang="en-US" dirty="0" smtClean="0"/>
              <a:t> background-only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signal+background</a:t>
            </a:r>
            <a:r>
              <a:rPr lang="en-US" dirty="0" smtClean="0"/>
              <a:t>). </a:t>
            </a:r>
            <a:br>
              <a:rPr lang="en-US" dirty="0" smtClean="0"/>
            </a:br>
            <a:r>
              <a:rPr lang="en-US" dirty="0" smtClean="0"/>
              <a:t>Type-I error  = claiming signal when you should </a:t>
            </a:r>
            <a:r>
              <a:rPr lang="en-US" i="1" dirty="0" smtClean="0"/>
              <a:t>not</a:t>
            </a:r>
            <a:r>
              <a:rPr lang="en-US" dirty="0" smtClean="0"/>
              <a:t> have</a:t>
            </a:r>
            <a:br>
              <a:rPr lang="en-US" dirty="0" smtClean="0"/>
            </a:br>
            <a:r>
              <a:rPr lang="en-US" dirty="0" smtClean="0"/>
              <a:t>Type-II error = </a:t>
            </a:r>
            <a:r>
              <a:rPr lang="en-US" i="1" dirty="0" smtClean="0"/>
              <a:t>not</a:t>
            </a:r>
            <a:r>
              <a:rPr lang="en-US" dirty="0" smtClean="0"/>
              <a:t> claiming signal when you should have</a:t>
            </a:r>
          </a:p>
          <a:p>
            <a:pPr lvl="1"/>
            <a:r>
              <a:rPr lang="en-US" dirty="0" smtClean="0"/>
              <a:t>If there is no alternate (H0) hypothesis, hypothesis test is called ‘goodness-of-fit’ test. NB: Can only quantify Type-I error thus question “which </a:t>
            </a:r>
            <a:r>
              <a:rPr lang="en-US" dirty="0" err="1" smtClean="0"/>
              <a:t>g.o.f</a:t>
            </a:r>
            <a:r>
              <a:rPr lang="en-US" dirty="0" smtClean="0"/>
              <a:t>. test is </a:t>
            </a:r>
            <a:r>
              <a:rPr lang="en-US" i="1" dirty="0" smtClean="0"/>
              <a:t>best</a:t>
            </a:r>
            <a:r>
              <a:rPr lang="en-US" dirty="0" smtClean="0"/>
              <a:t>” (e.g. </a:t>
            </a:r>
            <a:r>
              <a:rPr lang="en-US" dirty="0" smtClean="0">
                <a:latin typeface="Symbol" pitchFamily="18" charset="2"/>
              </a:rPr>
              <a:t>c</a:t>
            </a:r>
            <a:r>
              <a:rPr lang="en-US" baseline="30000" dirty="0" smtClean="0"/>
              <a:t>2</a:t>
            </a:r>
            <a:r>
              <a:rPr lang="en-US" dirty="0" smtClean="0"/>
              <a:t>, </a:t>
            </a:r>
            <a:r>
              <a:rPr lang="en-US" dirty="0" err="1" smtClean="0"/>
              <a:t>Kolmogorov</a:t>
            </a:r>
            <a:r>
              <a:rPr lang="en-US" dirty="0" smtClean="0"/>
              <a:t>) is ill posed</a:t>
            </a:r>
          </a:p>
          <a:p>
            <a:pPr lvl="1"/>
            <a:endParaRPr lang="en-US" dirty="0" smtClean="0"/>
          </a:p>
          <a:p>
            <a:pPr lvl="1"/>
            <a:endParaRPr lang="en-US" baseline="-25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Wouter Verkerke, NIKHEF</a:t>
            </a:r>
            <a:endParaRPr lang="en-US" dirty="0"/>
          </a:p>
        </p:txBody>
      </p:sp>
      <p:sp>
        <p:nvSpPr>
          <p:cNvPr id="6" name="Freeform 10"/>
          <p:cNvSpPr>
            <a:spLocks/>
          </p:cNvSpPr>
          <p:nvPr/>
        </p:nvSpPr>
        <p:spPr bwMode="auto">
          <a:xfrm>
            <a:off x="4413250" y="4395787"/>
            <a:ext cx="1819275" cy="1330325"/>
          </a:xfrm>
          <a:custGeom>
            <a:avLst/>
            <a:gdLst/>
            <a:ahLst/>
            <a:cxnLst>
              <a:cxn ang="0">
                <a:pos x="0" y="756"/>
              </a:cxn>
              <a:cxn ang="0">
                <a:pos x="986" y="0"/>
              </a:cxn>
            </a:cxnLst>
            <a:rect l="0" t="0" r="r" b="b"/>
            <a:pathLst>
              <a:path w="986" h="756">
                <a:moveTo>
                  <a:pt x="0" y="756"/>
                </a:moveTo>
                <a:cubicBezTo>
                  <a:pt x="164" y="630"/>
                  <a:pt x="781" y="158"/>
                  <a:pt x="986" y="0"/>
                </a:cubicBez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4343400" y="5903912"/>
            <a:ext cx="170950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‘Not </a:t>
            </a:r>
            <a:r>
              <a:rPr lang="en-US" dirty="0" smtClean="0"/>
              <a:t>a good fit’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84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153400" cy="457200"/>
          </a:xfrm>
        </p:spPr>
        <p:txBody>
          <a:bodyPr/>
          <a:lstStyle/>
          <a:p>
            <a:r>
              <a:rPr lang="en-US"/>
              <a:t>Estimating and interpreting Goodness-Of-Fit</a:t>
            </a:r>
            <a:endParaRPr lang="en-US" baseline="30000"/>
          </a:p>
        </p:txBody>
      </p:sp>
      <p:sp>
        <p:nvSpPr>
          <p:cNvPr id="84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562600"/>
          </a:xfrm>
        </p:spPr>
        <p:txBody>
          <a:bodyPr/>
          <a:lstStyle/>
          <a:p>
            <a:r>
              <a:rPr lang="en-US" dirty="0" smtClean="0"/>
              <a:t>Most </a:t>
            </a:r>
            <a:r>
              <a:rPr lang="en-US" dirty="0"/>
              <a:t>common test:</a:t>
            </a:r>
            <a:r>
              <a:rPr lang="en-US" b="1" dirty="0">
                <a:solidFill>
                  <a:srgbClr val="FF7A01"/>
                </a:solidFill>
              </a:rPr>
              <a:t> the </a:t>
            </a:r>
            <a:r>
              <a:rPr lang="en-US" b="1" dirty="0">
                <a:solidFill>
                  <a:srgbClr val="FF7A01"/>
                </a:solidFill>
                <a:latin typeface="Symbol" pitchFamily="18" charset="2"/>
              </a:rPr>
              <a:t>c</a:t>
            </a:r>
            <a:r>
              <a:rPr lang="en-US" b="1" baseline="30000" dirty="0">
                <a:solidFill>
                  <a:srgbClr val="FF7A01"/>
                </a:solidFill>
              </a:rPr>
              <a:t>2</a:t>
            </a:r>
            <a:r>
              <a:rPr lang="en-US" b="1" dirty="0">
                <a:solidFill>
                  <a:srgbClr val="FF7A01"/>
                </a:solidFill>
              </a:rPr>
              <a:t> </a:t>
            </a:r>
            <a:r>
              <a:rPr lang="en-US" b="1" dirty="0" smtClean="0">
                <a:solidFill>
                  <a:srgbClr val="FF7A01"/>
                </a:solidFill>
              </a:rPr>
              <a:t>test</a:t>
            </a:r>
            <a:br>
              <a:rPr lang="en-US" b="1" dirty="0" smtClean="0">
                <a:solidFill>
                  <a:srgbClr val="FF7A01"/>
                </a:solidFill>
              </a:rPr>
            </a:br>
            <a:r>
              <a:rPr lang="en-US" b="1" dirty="0" smtClean="0">
                <a:solidFill>
                  <a:srgbClr val="FF7A01"/>
                </a:solidFill>
              </a:rPr>
              <a:t/>
            </a:r>
            <a:br>
              <a:rPr lang="en-US" b="1" dirty="0" smtClean="0">
                <a:solidFill>
                  <a:srgbClr val="FF7A01"/>
                </a:solidFill>
              </a:rPr>
            </a:br>
            <a:r>
              <a:rPr lang="en-US" b="1" dirty="0" smtClean="0">
                <a:solidFill>
                  <a:srgbClr val="FF7A01"/>
                </a:solidFill>
              </a:rPr>
              <a:t/>
            </a:r>
            <a:br>
              <a:rPr lang="en-US" b="1" dirty="0" smtClean="0">
                <a:solidFill>
                  <a:srgbClr val="FF7A01"/>
                </a:solidFill>
              </a:rPr>
            </a:br>
            <a:r>
              <a:rPr lang="en-US" b="1" dirty="0" smtClean="0">
                <a:solidFill>
                  <a:srgbClr val="FF7A01"/>
                </a:solidFill>
              </a:rPr>
              <a:t/>
            </a:r>
            <a:br>
              <a:rPr lang="en-US" b="1" dirty="0" smtClean="0">
                <a:solidFill>
                  <a:srgbClr val="FF7A01"/>
                </a:solidFill>
              </a:rPr>
            </a:br>
            <a:endParaRPr lang="en-US" b="1" dirty="0">
              <a:solidFill>
                <a:srgbClr val="FF7A01"/>
              </a:solidFill>
            </a:endParaRPr>
          </a:p>
          <a:p>
            <a:pPr lvl="1"/>
            <a:r>
              <a:rPr lang="en-US" dirty="0" smtClean="0"/>
              <a:t>If </a:t>
            </a:r>
            <a:r>
              <a:rPr lang="en-US" dirty="0"/>
              <a:t>f(x) describes data then </a:t>
            </a:r>
            <a:r>
              <a:rPr lang="en-US" dirty="0">
                <a:latin typeface="Symbol" pitchFamily="18" charset="2"/>
              </a:rPr>
              <a:t>c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 N,  if </a:t>
            </a:r>
            <a:r>
              <a:rPr lang="en-US" dirty="0">
                <a:latin typeface="Symbol" pitchFamily="18" charset="2"/>
                <a:sym typeface="Symbol" pitchFamily="18" charset="2"/>
              </a:rPr>
              <a:t>c</a:t>
            </a:r>
            <a:r>
              <a:rPr lang="en-US" baseline="30000" dirty="0">
                <a:sym typeface="Symbol" pitchFamily="18" charset="2"/>
              </a:rPr>
              <a:t>2</a:t>
            </a:r>
            <a:r>
              <a:rPr lang="en-US" dirty="0">
                <a:sym typeface="Symbol" pitchFamily="18" charset="2"/>
              </a:rPr>
              <a:t> &gt;&gt; N something is </a:t>
            </a:r>
            <a:r>
              <a:rPr lang="en-US" dirty="0" smtClean="0">
                <a:sym typeface="Symbol" pitchFamily="18" charset="2"/>
              </a:rPr>
              <a:t>wrong</a:t>
            </a:r>
            <a:br>
              <a:rPr lang="en-US" dirty="0" smtClean="0">
                <a:sym typeface="Symbol" pitchFamily="18" charset="2"/>
              </a:rPr>
            </a:br>
            <a:endParaRPr lang="en-US" dirty="0">
              <a:sym typeface="Symbol" pitchFamily="18" charset="2"/>
            </a:endParaRPr>
          </a:p>
          <a:p>
            <a:r>
              <a:rPr lang="en-US" dirty="0">
                <a:solidFill>
                  <a:schemeClr val="accent2"/>
                </a:solidFill>
                <a:sym typeface="Symbol" pitchFamily="18" charset="2"/>
              </a:rPr>
              <a:t>How to quantify meaning of ‘large </a:t>
            </a:r>
            <a:r>
              <a:rPr lang="en-US" dirty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c</a:t>
            </a:r>
            <a:r>
              <a:rPr lang="en-US" baseline="30000" dirty="0">
                <a:solidFill>
                  <a:schemeClr val="accent2"/>
                </a:solidFill>
                <a:sym typeface="Symbol" pitchFamily="18" charset="2"/>
              </a:rPr>
              <a:t>2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’?</a:t>
            </a:r>
          </a:p>
          <a:p>
            <a:pPr lvl="1"/>
            <a:r>
              <a:rPr lang="en-US" dirty="0" smtClean="0"/>
              <a:t>What you really want to know: the </a:t>
            </a:r>
            <a:r>
              <a:rPr lang="en-US" dirty="0" smtClean="0">
                <a:solidFill>
                  <a:schemeClr val="accent2"/>
                </a:solidFill>
              </a:rPr>
              <a:t>probability</a:t>
            </a:r>
            <a:r>
              <a:rPr lang="en-US" dirty="0" smtClean="0"/>
              <a:t> that a </a:t>
            </a:r>
            <a:r>
              <a:rPr lang="en-US" dirty="0" smtClean="0">
                <a:solidFill>
                  <a:schemeClr val="accent2"/>
                </a:solidFill>
              </a:rPr>
              <a:t>function</a:t>
            </a:r>
            <a:r>
              <a:rPr lang="en-US" dirty="0" smtClean="0"/>
              <a:t> which does </a:t>
            </a:r>
            <a:r>
              <a:rPr lang="en-US" dirty="0" smtClean="0">
                <a:solidFill>
                  <a:schemeClr val="accent2"/>
                </a:solidFill>
              </a:rPr>
              <a:t>genuinely describe the data</a:t>
            </a:r>
            <a:r>
              <a:rPr lang="en-US" dirty="0" smtClean="0"/>
              <a:t> on N points would give a 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</a:rPr>
              <a:t>c</a:t>
            </a:r>
            <a:r>
              <a:rPr lang="en-US" baseline="30000" dirty="0" smtClean="0">
                <a:solidFill>
                  <a:schemeClr val="accent2"/>
                </a:solidFill>
              </a:rPr>
              <a:t>2</a:t>
            </a:r>
            <a:r>
              <a:rPr lang="en-US" dirty="0" smtClean="0">
                <a:solidFill>
                  <a:schemeClr val="accent2"/>
                </a:solidFill>
              </a:rPr>
              <a:t> probability as large or larger</a:t>
            </a:r>
            <a:r>
              <a:rPr lang="en-US" dirty="0" smtClean="0"/>
              <a:t> than the one you already have.</a:t>
            </a:r>
          </a:p>
          <a:p>
            <a:pPr lvl="1"/>
            <a:r>
              <a:rPr lang="en-US" dirty="0" smtClean="0"/>
              <a:t>For large N, </a:t>
            </a:r>
            <a:r>
              <a:rPr lang="en-US" dirty="0" err="1" smtClean="0"/>
              <a:t>sqrt</a:t>
            </a:r>
            <a:r>
              <a:rPr lang="en-US" dirty="0" smtClean="0"/>
              <a:t>(2</a:t>
            </a:r>
            <a:r>
              <a:rPr lang="en-US" dirty="0" smtClean="0">
                <a:latin typeface="Symbol" pitchFamily="18" charset="2"/>
              </a:rPr>
              <a:t>c</a:t>
            </a:r>
            <a:r>
              <a:rPr lang="en-US" baseline="30000" dirty="0" smtClean="0"/>
              <a:t>2</a:t>
            </a:r>
            <a:r>
              <a:rPr lang="en-US" dirty="0" smtClean="0"/>
              <a:t>) has a Gaussian distribution </a:t>
            </a:r>
            <a:br>
              <a:rPr lang="en-US" dirty="0" smtClean="0"/>
            </a:br>
            <a:r>
              <a:rPr lang="en-US" dirty="0" smtClean="0"/>
              <a:t>with mean </a:t>
            </a:r>
            <a:r>
              <a:rPr lang="en-US" dirty="0" err="1" smtClean="0"/>
              <a:t>sqrt</a:t>
            </a:r>
            <a:r>
              <a:rPr lang="en-US" dirty="0" smtClean="0"/>
              <a:t>(2N-1) and </a:t>
            </a:r>
            <a:r>
              <a:rPr lang="en-US" dirty="0" smtClean="0">
                <a:latin typeface="Symbol" pitchFamily="18" charset="2"/>
              </a:rPr>
              <a:t>s</a:t>
            </a:r>
            <a:r>
              <a:rPr lang="en-US" dirty="0" smtClean="0"/>
              <a:t>=1 </a:t>
            </a:r>
            <a:r>
              <a:rPr lang="en-US" dirty="0" smtClean="0">
                <a:sym typeface="Wingdings" pitchFamily="2" charset="2"/>
              </a:rPr>
              <a:t> ‘Easy’</a:t>
            </a:r>
            <a:endParaRPr lang="en-US" dirty="0" smtClean="0">
              <a:sym typeface="Symbol" pitchFamily="18" charset="2"/>
            </a:endParaRPr>
          </a:p>
          <a:p>
            <a:pPr lvl="1"/>
            <a:r>
              <a:rPr lang="en-US" dirty="0" smtClean="0">
                <a:sym typeface="Symbol" pitchFamily="18" charset="2"/>
              </a:rPr>
              <a:t>How to make a well calibrated statement for intermediate N</a:t>
            </a:r>
          </a:p>
        </p:txBody>
      </p:sp>
      <p:graphicFrame>
        <p:nvGraphicFramePr>
          <p:cNvPr id="845828" name="Object 4"/>
          <p:cNvGraphicFramePr>
            <a:graphicFrameLocks noChangeAspect="1"/>
          </p:cNvGraphicFramePr>
          <p:nvPr/>
        </p:nvGraphicFramePr>
        <p:xfrm>
          <a:off x="5657850" y="1752600"/>
          <a:ext cx="114300" cy="215900"/>
        </p:xfrm>
        <a:graphic>
          <a:graphicData uri="http://schemas.openxmlformats.org/presentationml/2006/ole">
            <p:oleObj spid="_x0000_s845828" name="Equation" r:id="rId3" imgW="114120" imgH="215640" progId="Equation.3">
              <p:embed/>
            </p:oleObj>
          </a:graphicData>
        </a:graphic>
      </p:graphicFrame>
      <p:graphicFrame>
        <p:nvGraphicFramePr>
          <p:cNvPr id="845829" name="Object 5"/>
          <p:cNvGraphicFramePr>
            <a:graphicFrameLocks noChangeAspect="1"/>
          </p:cNvGraphicFramePr>
          <p:nvPr/>
        </p:nvGraphicFramePr>
        <p:xfrm>
          <a:off x="3048000" y="1600200"/>
          <a:ext cx="2743200" cy="825500"/>
        </p:xfrm>
        <a:graphic>
          <a:graphicData uri="http://schemas.openxmlformats.org/presentationml/2006/ole">
            <p:oleObj spid="_x0000_s845829" name="Equation" r:id="rId4" imgW="1688760" imgH="507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6" descr="fig_2_7"/>
          <p:cNvPicPr>
            <a:picLocks noChangeAspect="1" noChangeArrowheads="1"/>
          </p:cNvPicPr>
          <p:nvPr/>
        </p:nvPicPr>
        <p:blipFill>
          <a:blip r:embed="rId3" cstate="print"/>
          <a:srcRect t="-2897"/>
          <a:stretch>
            <a:fillRect/>
          </a:stretch>
        </p:blipFill>
        <p:spPr bwMode="auto">
          <a:xfrm>
            <a:off x="5559666" y="990600"/>
            <a:ext cx="3431934" cy="3048000"/>
          </a:xfrm>
          <a:prstGeom prst="rect">
            <a:avLst/>
          </a:prstGeom>
          <a:noFill/>
        </p:spPr>
      </p:pic>
      <p:sp>
        <p:nvSpPr>
          <p:cNvPr id="11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944130" name="Rectangle 2"/>
          <p:cNvSpPr>
            <a:spLocks noChangeArrowheads="1"/>
          </p:cNvSpPr>
          <p:nvPr/>
        </p:nvSpPr>
        <p:spPr bwMode="auto">
          <a:xfrm>
            <a:off x="4343400" y="4953000"/>
            <a:ext cx="3429000" cy="838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4131" name="Rectangle 3"/>
          <p:cNvSpPr>
            <a:spLocks noChangeArrowheads="1"/>
          </p:cNvSpPr>
          <p:nvPr/>
        </p:nvSpPr>
        <p:spPr bwMode="auto">
          <a:xfrm>
            <a:off x="838200" y="2895600"/>
            <a:ext cx="3429000" cy="838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4132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153400" cy="457200"/>
          </a:xfrm>
        </p:spPr>
        <p:txBody>
          <a:bodyPr/>
          <a:lstStyle/>
          <a:p>
            <a:r>
              <a:rPr lang="en-US" dirty="0"/>
              <a:t>How to quantify meaning of ‘large </a:t>
            </a:r>
            <a:r>
              <a:rPr lang="en-US" dirty="0">
                <a:latin typeface="Symbol" pitchFamily="18" charset="2"/>
              </a:rPr>
              <a:t>c</a:t>
            </a:r>
            <a:r>
              <a:rPr lang="en-US" baseline="30000" dirty="0"/>
              <a:t>2</a:t>
            </a:r>
            <a:r>
              <a:rPr lang="en-US" dirty="0"/>
              <a:t>’</a:t>
            </a:r>
            <a:endParaRPr lang="en-US" baseline="30000" dirty="0"/>
          </a:p>
        </p:txBody>
      </p:sp>
      <p:sp>
        <p:nvSpPr>
          <p:cNvPr id="94413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562600"/>
          </a:xfrm>
        </p:spPr>
        <p:txBody>
          <a:bodyPr/>
          <a:lstStyle/>
          <a:p>
            <a:r>
              <a:rPr lang="en-US" dirty="0">
                <a:sym typeface="Symbol" pitchFamily="18" charset="2"/>
              </a:rPr>
              <a:t>Probability distr. for </a:t>
            </a:r>
            <a:r>
              <a:rPr lang="en-US" dirty="0">
                <a:latin typeface="Symbol" pitchFamily="18" charset="2"/>
                <a:sym typeface="Symbol" pitchFamily="18" charset="2"/>
              </a:rPr>
              <a:t>c</a:t>
            </a:r>
            <a:r>
              <a:rPr lang="en-US" baseline="30000" dirty="0">
                <a:sym typeface="Symbol" pitchFamily="18" charset="2"/>
              </a:rPr>
              <a:t>2</a:t>
            </a:r>
            <a:r>
              <a:rPr lang="en-US" dirty="0">
                <a:sym typeface="Symbol" pitchFamily="18" charset="2"/>
              </a:rPr>
              <a:t> is given </a:t>
            </a:r>
            <a:r>
              <a:rPr lang="en-US" dirty="0" smtClean="0">
                <a:sym typeface="Symbol" pitchFamily="18" charset="2"/>
              </a:rPr>
              <a:t>by</a:t>
            </a:r>
          </a:p>
          <a:p>
            <a:endParaRPr lang="en-US" dirty="0" smtClean="0">
              <a:sym typeface="Symbol" pitchFamily="18" charset="2"/>
            </a:endParaRPr>
          </a:p>
          <a:p>
            <a:endParaRPr lang="en-US" dirty="0" smtClean="0">
              <a:sym typeface="Symbol" pitchFamily="18" charset="2"/>
            </a:endParaRPr>
          </a:p>
          <a:p>
            <a:endParaRPr lang="en-US" dirty="0" smtClean="0">
              <a:sym typeface="Symbol" pitchFamily="18" charset="2"/>
            </a:endParaRPr>
          </a:p>
          <a:p>
            <a:endParaRPr lang="en-US" dirty="0" smtClean="0">
              <a:sym typeface="Symbol" pitchFamily="18" charset="2"/>
            </a:endParaRPr>
          </a:p>
          <a:p>
            <a:endParaRPr lang="en-US" dirty="0" smtClean="0">
              <a:sym typeface="Symbol" pitchFamily="18" charset="2"/>
            </a:endParaRPr>
          </a:p>
          <a:p>
            <a:endParaRPr lang="en-US" dirty="0" smtClean="0">
              <a:sym typeface="Symbol" pitchFamily="18" charset="2"/>
            </a:endParaRPr>
          </a:p>
          <a:p>
            <a:endParaRPr lang="en-US" dirty="0" smtClean="0">
              <a:sym typeface="Symbol" pitchFamily="18" charset="2"/>
            </a:endParaRPr>
          </a:p>
          <a:p>
            <a:endParaRPr lang="en-US" dirty="0" smtClean="0">
              <a:sym typeface="Symbol" pitchFamily="18" charset="2"/>
            </a:endParaRPr>
          </a:p>
          <a:p>
            <a:endParaRPr lang="en-US" dirty="0" smtClean="0">
              <a:sym typeface="Symbol" pitchFamily="18" charset="2"/>
            </a:endParaRPr>
          </a:p>
          <a:p>
            <a:endParaRPr lang="en-US" dirty="0" smtClean="0">
              <a:sym typeface="Symbol" pitchFamily="18" charset="2"/>
            </a:endParaRPr>
          </a:p>
          <a:p>
            <a:r>
              <a:rPr lang="en-US" dirty="0" smtClean="0">
                <a:sym typeface="Symbol" pitchFamily="18" charset="2"/>
              </a:rPr>
              <a:t>Good news: Integral of 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c</a:t>
            </a:r>
            <a:r>
              <a:rPr lang="en-US" baseline="30000" dirty="0" smtClean="0">
                <a:sym typeface="Symbol" pitchFamily="18" charset="2"/>
              </a:rPr>
              <a:t>2</a:t>
            </a:r>
            <a:r>
              <a:rPr lang="en-US" dirty="0" smtClean="0">
                <a:sym typeface="Symbol" pitchFamily="18" charset="2"/>
              </a:rPr>
              <a:t> </a:t>
            </a:r>
            <a:r>
              <a:rPr lang="en-US" dirty="0" err="1" smtClean="0">
                <a:sym typeface="Symbol" pitchFamily="18" charset="2"/>
              </a:rPr>
              <a:t>pdf</a:t>
            </a:r>
            <a:r>
              <a:rPr lang="en-US" dirty="0" smtClean="0">
                <a:sym typeface="Symbol" pitchFamily="18" charset="2"/>
              </a:rPr>
              <a:t> is analytically calculable!</a:t>
            </a:r>
            <a:br>
              <a:rPr lang="en-US" dirty="0" smtClean="0">
                <a:sym typeface="Symbol" pitchFamily="18" charset="2"/>
              </a:rPr>
            </a:br>
            <a:r>
              <a:rPr lang="en-US" dirty="0" smtClean="0">
                <a:sym typeface="Symbol" pitchFamily="18" charset="2"/>
              </a:rPr>
              <a:t/>
            </a:r>
            <a:br>
              <a:rPr lang="en-US" dirty="0" smtClean="0">
                <a:sym typeface="Symbol" pitchFamily="18" charset="2"/>
              </a:rPr>
            </a:br>
            <a:r>
              <a:rPr lang="en-US" dirty="0" smtClean="0">
                <a:sym typeface="Symbol" pitchFamily="18" charset="2"/>
              </a:rPr>
              <a:t/>
            </a:r>
            <a:br>
              <a:rPr lang="en-US" dirty="0" smtClean="0">
                <a:sym typeface="Symbol" pitchFamily="18" charset="2"/>
              </a:rPr>
            </a:br>
            <a:r>
              <a:rPr lang="en-US" dirty="0" smtClean="0">
                <a:sym typeface="Symbol" pitchFamily="18" charset="2"/>
              </a:rPr>
              <a:t/>
            </a:r>
            <a:br>
              <a:rPr lang="en-US" dirty="0" smtClean="0">
                <a:sym typeface="Symbol" pitchFamily="18" charset="2"/>
              </a:rPr>
            </a:br>
            <a:r>
              <a:rPr lang="en-US" dirty="0" smtClean="0">
                <a:sym typeface="Symbol" pitchFamily="18" charset="2"/>
              </a:rPr>
              <a:t/>
            </a:r>
            <a:br>
              <a:rPr lang="en-US" dirty="0" smtClean="0">
                <a:sym typeface="Symbol" pitchFamily="18" charset="2"/>
              </a:rPr>
            </a:br>
            <a:r>
              <a:rPr lang="en-US" dirty="0" smtClean="0">
                <a:sym typeface="Symbol" pitchFamily="18" charset="2"/>
              </a:rPr>
              <a:t/>
            </a:r>
            <a:br>
              <a:rPr lang="en-US" dirty="0" smtClean="0">
                <a:sym typeface="Symbol" pitchFamily="18" charset="2"/>
              </a:rPr>
            </a:br>
            <a:endParaRPr lang="en-US" dirty="0">
              <a:sym typeface="Symbol" pitchFamily="18" charset="2"/>
            </a:endParaRPr>
          </a:p>
          <a:p>
            <a:pPr lvl="1"/>
            <a:endParaRPr lang="en-US" dirty="0">
              <a:sym typeface="Symbol" pitchFamily="18" charset="2"/>
            </a:endParaRPr>
          </a:p>
          <a:p>
            <a:pPr lvl="1"/>
            <a:endParaRPr lang="en-US" dirty="0">
              <a:sym typeface="Symbol" pitchFamily="18" charset="2"/>
            </a:endParaRPr>
          </a:p>
          <a:p>
            <a:pPr>
              <a:buNone/>
            </a:pPr>
            <a:r>
              <a:rPr lang="en-US" dirty="0">
                <a:sym typeface="Symbol" pitchFamily="18" charset="2"/>
              </a:rPr>
              <a:t/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/>
            </a:r>
            <a:br>
              <a:rPr lang="en-US" dirty="0">
                <a:sym typeface="Symbol" pitchFamily="18" charset="2"/>
              </a:rPr>
            </a:br>
            <a:endParaRPr lang="en-US" dirty="0">
              <a:sym typeface="Symbol" pitchFamily="18" charset="2"/>
            </a:endParaRPr>
          </a:p>
          <a:p>
            <a:endParaRPr lang="en-US" dirty="0">
              <a:sym typeface="Symbol" pitchFamily="18" charset="2"/>
            </a:endParaRPr>
          </a:p>
          <a:p>
            <a:endParaRPr lang="en-US" dirty="0">
              <a:sym typeface="Symbol" pitchFamily="18" charset="2"/>
            </a:endParaRPr>
          </a:p>
        </p:txBody>
      </p:sp>
      <p:graphicFrame>
        <p:nvGraphicFramePr>
          <p:cNvPr id="944134" name="Object 6"/>
          <p:cNvGraphicFramePr>
            <a:graphicFrameLocks noChangeAspect="1"/>
          </p:cNvGraphicFramePr>
          <p:nvPr/>
        </p:nvGraphicFramePr>
        <p:xfrm>
          <a:off x="7105650" y="5683250"/>
          <a:ext cx="114300" cy="215900"/>
        </p:xfrm>
        <a:graphic>
          <a:graphicData uri="http://schemas.openxmlformats.org/presentationml/2006/ole">
            <p:oleObj spid="_x0000_s944134" name="Equation" r:id="rId4" imgW="114120" imgH="215640" progId="Equation.3">
              <p:embed/>
            </p:oleObj>
          </a:graphicData>
        </a:graphic>
      </p:graphicFrame>
      <p:graphicFrame>
        <p:nvGraphicFramePr>
          <p:cNvPr id="944135" name="Object 7"/>
          <p:cNvGraphicFramePr>
            <a:graphicFrameLocks noChangeAspect="1"/>
          </p:cNvGraphicFramePr>
          <p:nvPr/>
        </p:nvGraphicFramePr>
        <p:xfrm>
          <a:off x="1066800" y="2895600"/>
          <a:ext cx="3254375" cy="754062"/>
        </p:xfrm>
        <a:graphic>
          <a:graphicData uri="http://schemas.openxmlformats.org/presentationml/2006/ole">
            <p:oleObj spid="_x0000_s944135" name="Equation" r:id="rId5" imgW="1917360" imgH="444240" progId="Equation.3">
              <p:embed/>
            </p:oleObj>
          </a:graphicData>
        </a:graphic>
      </p:graphicFrame>
      <p:graphicFrame>
        <p:nvGraphicFramePr>
          <p:cNvPr id="944136" name="Object 8"/>
          <p:cNvGraphicFramePr>
            <a:graphicFrameLocks noChangeAspect="1"/>
          </p:cNvGraphicFramePr>
          <p:nvPr/>
        </p:nvGraphicFramePr>
        <p:xfrm>
          <a:off x="4648200" y="4984750"/>
          <a:ext cx="2743200" cy="800100"/>
        </p:xfrm>
        <a:graphic>
          <a:graphicData uri="http://schemas.openxmlformats.org/presentationml/2006/ole">
            <p:oleObj spid="_x0000_s944136" name="Equation" r:id="rId6" imgW="1739880" imgH="507960" progId="Equation.3">
              <p:embed/>
            </p:oleObj>
          </a:graphicData>
        </a:graphic>
      </p:graphicFrame>
      <p:graphicFrame>
        <p:nvGraphicFramePr>
          <p:cNvPr id="944137" name="Object 9"/>
          <p:cNvGraphicFramePr>
            <a:graphicFrameLocks noChangeAspect="1"/>
          </p:cNvGraphicFramePr>
          <p:nvPr/>
        </p:nvGraphicFramePr>
        <p:xfrm>
          <a:off x="1420813" y="1536700"/>
          <a:ext cx="2185987" cy="825500"/>
        </p:xfrm>
        <a:graphic>
          <a:graphicData uri="http://schemas.openxmlformats.org/presentationml/2006/ole">
            <p:oleObj spid="_x0000_s944137" name="Equation" r:id="rId7" imgW="1346040" imgH="507960" progId="Equation.3">
              <p:embed/>
            </p:oleObj>
          </a:graphicData>
        </a:graphic>
      </p:graphicFrame>
      <p:sp>
        <p:nvSpPr>
          <p:cNvPr id="944138" name="AutoShape 10"/>
          <p:cNvSpPr>
            <a:spLocks noChangeArrowheads="1"/>
          </p:cNvSpPr>
          <p:nvPr/>
        </p:nvSpPr>
        <p:spPr bwMode="auto">
          <a:xfrm rot="5400000">
            <a:off x="2488148" y="2464852"/>
            <a:ext cx="574455" cy="216751"/>
          </a:xfrm>
          <a:prstGeom prst="rightArrow">
            <a:avLst>
              <a:gd name="adj1" fmla="val 50000"/>
              <a:gd name="adj2" fmla="val 125000"/>
            </a:avLst>
          </a:prstGeom>
          <a:solidFill>
            <a:srgbClr val="FF7A0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4419600" y="3124200"/>
            <a:ext cx="1143000" cy="228600"/>
          </a:xfrm>
          <a:prstGeom prst="rightArrow">
            <a:avLst>
              <a:gd name="adj1" fmla="val 50000"/>
              <a:gd name="adj2" fmla="val 125000"/>
            </a:avLst>
          </a:prstGeom>
          <a:solidFill>
            <a:srgbClr val="FF7A0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5" name="Straight Connector 14"/>
          <p:cNvCxnSpPr/>
          <p:nvPr/>
        </p:nvCxnSpPr>
        <p:spPr bwMode="auto">
          <a:xfrm rot="5400000">
            <a:off x="5753100" y="2324100"/>
            <a:ext cx="23622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Freeform 15"/>
          <p:cNvSpPr/>
          <p:nvPr/>
        </p:nvSpPr>
        <p:spPr bwMode="auto">
          <a:xfrm>
            <a:off x="6939185" y="3042303"/>
            <a:ext cx="1934071" cy="470018"/>
          </a:xfrm>
          <a:custGeom>
            <a:avLst/>
            <a:gdLst>
              <a:gd name="connsiteX0" fmla="*/ 0 w 1931350"/>
              <a:gd name="connsiteY0" fmla="*/ 119641 h 470018"/>
              <a:gd name="connsiteX1" fmla="*/ 0 w 1931350"/>
              <a:gd name="connsiteY1" fmla="*/ 119641 h 470018"/>
              <a:gd name="connsiteX2" fmla="*/ 68366 w 1931350"/>
              <a:gd name="connsiteY2" fmla="*/ 42729 h 470018"/>
              <a:gd name="connsiteX3" fmla="*/ 94004 w 1931350"/>
              <a:gd name="connsiteY3" fmla="*/ 25637 h 470018"/>
              <a:gd name="connsiteX4" fmla="*/ 239282 w 1931350"/>
              <a:gd name="connsiteY4" fmla="*/ 17091 h 470018"/>
              <a:gd name="connsiteX5" fmla="*/ 264920 w 1931350"/>
              <a:gd name="connsiteY5" fmla="*/ 8546 h 470018"/>
              <a:gd name="connsiteX6" fmla="*/ 307649 w 1931350"/>
              <a:gd name="connsiteY6" fmla="*/ 0 h 470018"/>
              <a:gd name="connsiteX7" fmla="*/ 555477 w 1931350"/>
              <a:gd name="connsiteY7" fmla="*/ 34183 h 470018"/>
              <a:gd name="connsiteX8" fmla="*/ 786213 w 1931350"/>
              <a:gd name="connsiteY8" fmla="*/ 119641 h 470018"/>
              <a:gd name="connsiteX9" fmla="*/ 1042587 w 1931350"/>
              <a:gd name="connsiteY9" fmla="*/ 222190 h 470018"/>
              <a:gd name="connsiteX10" fmla="*/ 1316052 w 1931350"/>
              <a:gd name="connsiteY10" fmla="*/ 316194 h 470018"/>
              <a:gd name="connsiteX11" fmla="*/ 1589518 w 1931350"/>
              <a:gd name="connsiteY11" fmla="*/ 384561 h 470018"/>
              <a:gd name="connsiteX12" fmla="*/ 1854437 w 1931350"/>
              <a:gd name="connsiteY12" fmla="*/ 427290 h 470018"/>
              <a:gd name="connsiteX13" fmla="*/ 1854437 w 1931350"/>
              <a:gd name="connsiteY13" fmla="*/ 427290 h 470018"/>
              <a:gd name="connsiteX14" fmla="*/ 1922804 w 1931350"/>
              <a:gd name="connsiteY14" fmla="*/ 418744 h 470018"/>
              <a:gd name="connsiteX15" fmla="*/ 1931350 w 1931350"/>
              <a:gd name="connsiteY15" fmla="*/ 452927 h 470018"/>
              <a:gd name="connsiteX16" fmla="*/ 0 w 1931350"/>
              <a:gd name="connsiteY16" fmla="*/ 470018 h 470018"/>
              <a:gd name="connsiteX17" fmla="*/ 0 w 1931350"/>
              <a:gd name="connsiteY17" fmla="*/ 119641 h 470018"/>
              <a:gd name="connsiteX0" fmla="*/ 0 w 1931350"/>
              <a:gd name="connsiteY0" fmla="*/ 119641 h 470018"/>
              <a:gd name="connsiteX1" fmla="*/ 0 w 1931350"/>
              <a:gd name="connsiteY1" fmla="*/ 119641 h 470018"/>
              <a:gd name="connsiteX2" fmla="*/ 68366 w 1931350"/>
              <a:gd name="connsiteY2" fmla="*/ 42729 h 470018"/>
              <a:gd name="connsiteX3" fmla="*/ 239282 w 1931350"/>
              <a:gd name="connsiteY3" fmla="*/ 17091 h 470018"/>
              <a:gd name="connsiteX4" fmla="*/ 264920 w 1931350"/>
              <a:gd name="connsiteY4" fmla="*/ 8546 h 470018"/>
              <a:gd name="connsiteX5" fmla="*/ 307649 w 1931350"/>
              <a:gd name="connsiteY5" fmla="*/ 0 h 470018"/>
              <a:gd name="connsiteX6" fmla="*/ 555477 w 1931350"/>
              <a:gd name="connsiteY6" fmla="*/ 34183 h 470018"/>
              <a:gd name="connsiteX7" fmla="*/ 786213 w 1931350"/>
              <a:gd name="connsiteY7" fmla="*/ 119641 h 470018"/>
              <a:gd name="connsiteX8" fmla="*/ 1042587 w 1931350"/>
              <a:gd name="connsiteY8" fmla="*/ 222190 h 470018"/>
              <a:gd name="connsiteX9" fmla="*/ 1316052 w 1931350"/>
              <a:gd name="connsiteY9" fmla="*/ 316194 h 470018"/>
              <a:gd name="connsiteX10" fmla="*/ 1589518 w 1931350"/>
              <a:gd name="connsiteY10" fmla="*/ 384561 h 470018"/>
              <a:gd name="connsiteX11" fmla="*/ 1854437 w 1931350"/>
              <a:gd name="connsiteY11" fmla="*/ 427290 h 470018"/>
              <a:gd name="connsiteX12" fmla="*/ 1854437 w 1931350"/>
              <a:gd name="connsiteY12" fmla="*/ 427290 h 470018"/>
              <a:gd name="connsiteX13" fmla="*/ 1922804 w 1931350"/>
              <a:gd name="connsiteY13" fmla="*/ 418744 h 470018"/>
              <a:gd name="connsiteX14" fmla="*/ 1931350 w 1931350"/>
              <a:gd name="connsiteY14" fmla="*/ 452927 h 470018"/>
              <a:gd name="connsiteX15" fmla="*/ 0 w 1931350"/>
              <a:gd name="connsiteY15" fmla="*/ 470018 h 470018"/>
              <a:gd name="connsiteX16" fmla="*/ 0 w 1931350"/>
              <a:gd name="connsiteY16" fmla="*/ 119641 h 470018"/>
              <a:gd name="connsiteX0" fmla="*/ 0 w 1934071"/>
              <a:gd name="connsiteY0" fmla="*/ 119641 h 470018"/>
              <a:gd name="connsiteX1" fmla="*/ 0 w 1934071"/>
              <a:gd name="connsiteY1" fmla="*/ 119641 h 470018"/>
              <a:gd name="connsiteX2" fmla="*/ 68366 w 1934071"/>
              <a:gd name="connsiteY2" fmla="*/ 42729 h 470018"/>
              <a:gd name="connsiteX3" fmla="*/ 239282 w 1934071"/>
              <a:gd name="connsiteY3" fmla="*/ 17091 h 470018"/>
              <a:gd name="connsiteX4" fmla="*/ 264920 w 1934071"/>
              <a:gd name="connsiteY4" fmla="*/ 8546 h 470018"/>
              <a:gd name="connsiteX5" fmla="*/ 307649 w 1934071"/>
              <a:gd name="connsiteY5" fmla="*/ 0 h 470018"/>
              <a:gd name="connsiteX6" fmla="*/ 555477 w 1934071"/>
              <a:gd name="connsiteY6" fmla="*/ 34183 h 470018"/>
              <a:gd name="connsiteX7" fmla="*/ 786213 w 1934071"/>
              <a:gd name="connsiteY7" fmla="*/ 119641 h 470018"/>
              <a:gd name="connsiteX8" fmla="*/ 1042587 w 1934071"/>
              <a:gd name="connsiteY8" fmla="*/ 222190 h 470018"/>
              <a:gd name="connsiteX9" fmla="*/ 1316052 w 1934071"/>
              <a:gd name="connsiteY9" fmla="*/ 316194 h 470018"/>
              <a:gd name="connsiteX10" fmla="*/ 1589518 w 1934071"/>
              <a:gd name="connsiteY10" fmla="*/ 384561 h 470018"/>
              <a:gd name="connsiteX11" fmla="*/ 1854437 w 1934071"/>
              <a:gd name="connsiteY11" fmla="*/ 427290 h 470018"/>
              <a:gd name="connsiteX12" fmla="*/ 1854437 w 1934071"/>
              <a:gd name="connsiteY12" fmla="*/ 427290 h 470018"/>
              <a:gd name="connsiteX13" fmla="*/ 1922804 w 1934071"/>
              <a:gd name="connsiteY13" fmla="*/ 418744 h 470018"/>
              <a:gd name="connsiteX14" fmla="*/ 1934071 w 1934071"/>
              <a:gd name="connsiteY14" fmla="*/ 466534 h 470018"/>
              <a:gd name="connsiteX15" fmla="*/ 0 w 1934071"/>
              <a:gd name="connsiteY15" fmla="*/ 470018 h 470018"/>
              <a:gd name="connsiteX16" fmla="*/ 0 w 1934071"/>
              <a:gd name="connsiteY16" fmla="*/ 119641 h 470018"/>
              <a:gd name="connsiteX0" fmla="*/ 0 w 1934071"/>
              <a:gd name="connsiteY0" fmla="*/ 119641 h 470018"/>
              <a:gd name="connsiteX1" fmla="*/ 0 w 1934071"/>
              <a:gd name="connsiteY1" fmla="*/ 119641 h 470018"/>
              <a:gd name="connsiteX2" fmla="*/ 68366 w 1934071"/>
              <a:gd name="connsiteY2" fmla="*/ 42729 h 470018"/>
              <a:gd name="connsiteX3" fmla="*/ 239282 w 1934071"/>
              <a:gd name="connsiteY3" fmla="*/ 17091 h 470018"/>
              <a:gd name="connsiteX4" fmla="*/ 264920 w 1934071"/>
              <a:gd name="connsiteY4" fmla="*/ 8546 h 470018"/>
              <a:gd name="connsiteX5" fmla="*/ 307649 w 1934071"/>
              <a:gd name="connsiteY5" fmla="*/ 0 h 470018"/>
              <a:gd name="connsiteX6" fmla="*/ 555477 w 1934071"/>
              <a:gd name="connsiteY6" fmla="*/ 34183 h 470018"/>
              <a:gd name="connsiteX7" fmla="*/ 786213 w 1934071"/>
              <a:gd name="connsiteY7" fmla="*/ 119641 h 470018"/>
              <a:gd name="connsiteX8" fmla="*/ 1042587 w 1934071"/>
              <a:gd name="connsiteY8" fmla="*/ 222190 h 470018"/>
              <a:gd name="connsiteX9" fmla="*/ 1316052 w 1934071"/>
              <a:gd name="connsiteY9" fmla="*/ 316194 h 470018"/>
              <a:gd name="connsiteX10" fmla="*/ 1589518 w 1934071"/>
              <a:gd name="connsiteY10" fmla="*/ 384561 h 470018"/>
              <a:gd name="connsiteX11" fmla="*/ 1854437 w 1934071"/>
              <a:gd name="connsiteY11" fmla="*/ 427290 h 470018"/>
              <a:gd name="connsiteX12" fmla="*/ 1933358 w 1934071"/>
              <a:gd name="connsiteY12" fmla="*/ 413683 h 470018"/>
              <a:gd name="connsiteX13" fmla="*/ 1922804 w 1934071"/>
              <a:gd name="connsiteY13" fmla="*/ 418744 h 470018"/>
              <a:gd name="connsiteX14" fmla="*/ 1934071 w 1934071"/>
              <a:gd name="connsiteY14" fmla="*/ 466534 h 470018"/>
              <a:gd name="connsiteX15" fmla="*/ 0 w 1934071"/>
              <a:gd name="connsiteY15" fmla="*/ 470018 h 470018"/>
              <a:gd name="connsiteX16" fmla="*/ 0 w 1934071"/>
              <a:gd name="connsiteY16" fmla="*/ 119641 h 470018"/>
              <a:gd name="connsiteX0" fmla="*/ 0 w 1934071"/>
              <a:gd name="connsiteY0" fmla="*/ 119641 h 470018"/>
              <a:gd name="connsiteX1" fmla="*/ 0 w 1934071"/>
              <a:gd name="connsiteY1" fmla="*/ 119641 h 470018"/>
              <a:gd name="connsiteX2" fmla="*/ 68366 w 1934071"/>
              <a:gd name="connsiteY2" fmla="*/ 42729 h 470018"/>
              <a:gd name="connsiteX3" fmla="*/ 239282 w 1934071"/>
              <a:gd name="connsiteY3" fmla="*/ 17091 h 470018"/>
              <a:gd name="connsiteX4" fmla="*/ 264920 w 1934071"/>
              <a:gd name="connsiteY4" fmla="*/ 8546 h 470018"/>
              <a:gd name="connsiteX5" fmla="*/ 307649 w 1934071"/>
              <a:gd name="connsiteY5" fmla="*/ 0 h 470018"/>
              <a:gd name="connsiteX6" fmla="*/ 555477 w 1934071"/>
              <a:gd name="connsiteY6" fmla="*/ 34183 h 470018"/>
              <a:gd name="connsiteX7" fmla="*/ 786213 w 1934071"/>
              <a:gd name="connsiteY7" fmla="*/ 119641 h 470018"/>
              <a:gd name="connsiteX8" fmla="*/ 1042587 w 1934071"/>
              <a:gd name="connsiteY8" fmla="*/ 222190 h 470018"/>
              <a:gd name="connsiteX9" fmla="*/ 1316052 w 1934071"/>
              <a:gd name="connsiteY9" fmla="*/ 316194 h 470018"/>
              <a:gd name="connsiteX10" fmla="*/ 1589518 w 1934071"/>
              <a:gd name="connsiteY10" fmla="*/ 384561 h 470018"/>
              <a:gd name="connsiteX11" fmla="*/ 1862601 w 1934071"/>
              <a:gd name="connsiteY11" fmla="*/ 416404 h 470018"/>
              <a:gd name="connsiteX12" fmla="*/ 1933358 w 1934071"/>
              <a:gd name="connsiteY12" fmla="*/ 413683 h 470018"/>
              <a:gd name="connsiteX13" fmla="*/ 1922804 w 1934071"/>
              <a:gd name="connsiteY13" fmla="*/ 418744 h 470018"/>
              <a:gd name="connsiteX14" fmla="*/ 1934071 w 1934071"/>
              <a:gd name="connsiteY14" fmla="*/ 466534 h 470018"/>
              <a:gd name="connsiteX15" fmla="*/ 0 w 1934071"/>
              <a:gd name="connsiteY15" fmla="*/ 470018 h 470018"/>
              <a:gd name="connsiteX16" fmla="*/ 0 w 1934071"/>
              <a:gd name="connsiteY16" fmla="*/ 119641 h 470018"/>
              <a:gd name="connsiteX0" fmla="*/ 0 w 1934071"/>
              <a:gd name="connsiteY0" fmla="*/ 119641 h 470018"/>
              <a:gd name="connsiteX1" fmla="*/ 0 w 1934071"/>
              <a:gd name="connsiteY1" fmla="*/ 119641 h 470018"/>
              <a:gd name="connsiteX2" fmla="*/ 84695 w 1934071"/>
              <a:gd name="connsiteY2" fmla="*/ 50893 h 470018"/>
              <a:gd name="connsiteX3" fmla="*/ 239282 w 1934071"/>
              <a:gd name="connsiteY3" fmla="*/ 17091 h 470018"/>
              <a:gd name="connsiteX4" fmla="*/ 264920 w 1934071"/>
              <a:gd name="connsiteY4" fmla="*/ 8546 h 470018"/>
              <a:gd name="connsiteX5" fmla="*/ 307649 w 1934071"/>
              <a:gd name="connsiteY5" fmla="*/ 0 h 470018"/>
              <a:gd name="connsiteX6" fmla="*/ 555477 w 1934071"/>
              <a:gd name="connsiteY6" fmla="*/ 34183 h 470018"/>
              <a:gd name="connsiteX7" fmla="*/ 786213 w 1934071"/>
              <a:gd name="connsiteY7" fmla="*/ 119641 h 470018"/>
              <a:gd name="connsiteX8" fmla="*/ 1042587 w 1934071"/>
              <a:gd name="connsiteY8" fmla="*/ 222190 h 470018"/>
              <a:gd name="connsiteX9" fmla="*/ 1316052 w 1934071"/>
              <a:gd name="connsiteY9" fmla="*/ 316194 h 470018"/>
              <a:gd name="connsiteX10" fmla="*/ 1589518 w 1934071"/>
              <a:gd name="connsiteY10" fmla="*/ 384561 h 470018"/>
              <a:gd name="connsiteX11" fmla="*/ 1862601 w 1934071"/>
              <a:gd name="connsiteY11" fmla="*/ 416404 h 470018"/>
              <a:gd name="connsiteX12" fmla="*/ 1933358 w 1934071"/>
              <a:gd name="connsiteY12" fmla="*/ 413683 h 470018"/>
              <a:gd name="connsiteX13" fmla="*/ 1922804 w 1934071"/>
              <a:gd name="connsiteY13" fmla="*/ 418744 h 470018"/>
              <a:gd name="connsiteX14" fmla="*/ 1934071 w 1934071"/>
              <a:gd name="connsiteY14" fmla="*/ 466534 h 470018"/>
              <a:gd name="connsiteX15" fmla="*/ 0 w 1934071"/>
              <a:gd name="connsiteY15" fmla="*/ 470018 h 470018"/>
              <a:gd name="connsiteX16" fmla="*/ 0 w 1934071"/>
              <a:gd name="connsiteY16" fmla="*/ 119641 h 470018"/>
              <a:gd name="connsiteX0" fmla="*/ 0 w 1934071"/>
              <a:gd name="connsiteY0" fmla="*/ 119641 h 470018"/>
              <a:gd name="connsiteX1" fmla="*/ 0 w 1934071"/>
              <a:gd name="connsiteY1" fmla="*/ 119641 h 470018"/>
              <a:gd name="connsiteX2" fmla="*/ 84695 w 1934071"/>
              <a:gd name="connsiteY2" fmla="*/ 50893 h 470018"/>
              <a:gd name="connsiteX3" fmla="*/ 264920 w 1934071"/>
              <a:gd name="connsiteY3" fmla="*/ 8546 h 470018"/>
              <a:gd name="connsiteX4" fmla="*/ 307649 w 1934071"/>
              <a:gd name="connsiteY4" fmla="*/ 0 h 470018"/>
              <a:gd name="connsiteX5" fmla="*/ 555477 w 1934071"/>
              <a:gd name="connsiteY5" fmla="*/ 34183 h 470018"/>
              <a:gd name="connsiteX6" fmla="*/ 786213 w 1934071"/>
              <a:gd name="connsiteY6" fmla="*/ 119641 h 470018"/>
              <a:gd name="connsiteX7" fmla="*/ 1042587 w 1934071"/>
              <a:gd name="connsiteY7" fmla="*/ 222190 h 470018"/>
              <a:gd name="connsiteX8" fmla="*/ 1316052 w 1934071"/>
              <a:gd name="connsiteY8" fmla="*/ 316194 h 470018"/>
              <a:gd name="connsiteX9" fmla="*/ 1589518 w 1934071"/>
              <a:gd name="connsiteY9" fmla="*/ 384561 h 470018"/>
              <a:gd name="connsiteX10" fmla="*/ 1862601 w 1934071"/>
              <a:gd name="connsiteY10" fmla="*/ 416404 h 470018"/>
              <a:gd name="connsiteX11" fmla="*/ 1933358 w 1934071"/>
              <a:gd name="connsiteY11" fmla="*/ 413683 h 470018"/>
              <a:gd name="connsiteX12" fmla="*/ 1922804 w 1934071"/>
              <a:gd name="connsiteY12" fmla="*/ 418744 h 470018"/>
              <a:gd name="connsiteX13" fmla="*/ 1934071 w 1934071"/>
              <a:gd name="connsiteY13" fmla="*/ 466534 h 470018"/>
              <a:gd name="connsiteX14" fmla="*/ 0 w 1934071"/>
              <a:gd name="connsiteY14" fmla="*/ 470018 h 470018"/>
              <a:gd name="connsiteX15" fmla="*/ 0 w 1934071"/>
              <a:gd name="connsiteY15" fmla="*/ 119641 h 470018"/>
              <a:gd name="connsiteX0" fmla="*/ 0 w 1934071"/>
              <a:gd name="connsiteY0" fmla="*/ 119641 h 470018"/>
              <a:gd name="connsiteX1" fmla="*/ 0 w 1934071"/>
              <a:gd name="connsiteY1" fmla="*/ 119641 h 470018"/>
              <a:gd name="connsiteX2" fmla="*/ 84695 w 1934071"/>
              <a:gd name="connsiteY2" fmla="*/ 50893 h 470018"/>
              <a:gd name="connsiteX3" fmla="*/ 196884 w 1934071"/>
              <a:gd name="connsiteY3" fmla="*/ 16710 h 470018"/>
              <a:gd name="connsiteX4" fmla="*/ 307649 w 1934071"/>
              <a:gd name="connsiteY4" fmla="*/ 0 h 470018"/>
              <a:gd name="connsiteX5" fmla="*/ 555477 w 1934071"/>
              <a:gd name="connsiteY5" fmla="*/ 34183 h 470018"/>
              <a:gd name="connsiteX6" fmla="*/ 786213 w 1934071"/>
              <a:gd name="connsiteY6" fmla="*/ 119641 h 470018"/>
              <a:gd name="connsiteX7" fmla="*/ 1042587 w 1934071"/>
              <a:gd name="connsiteY7" fmla="*/ 222190 h 470018"/>
              <a:gd name="connsiteX8" fmla="*/ 1316052 w 1934071"/>
              <a:gd name="connsiteY8" fmla="*/ 316194 h 470018"/>
              <a:gd name="connsiteX9" fmla="*/ 1589518 w 1934071"/>
              <a:gd name="connsiteY9" fmla="*/ 384561 h 470018"/>
              <a:gd name="connsiteX10" fmla="*/ 1862601 w 1934071"/>
              <a:gd name="connsiteY10" fmla="*/ 416404 h 470018"/>
              <a:gd name="connsiteX11" fmla="*/ 1933358 w 1934071"/>
              <a:gd name="connsiteY11" fmla="*/ 413683 h 470018"/>
              <a:gd name="connsiteX12" fmla="*/ 1922804 w 1934071"/>
              <a:gd name="connsiteY12" fmla="*/ 418744 h 470018"/>
              <a:gd name="connsiteX13" fmla="*/ 1934071 w 1934071"/>
              <a:gd name="connsiteY13" fmla="*/ 466534 h 470018"/>
              <a:gd name="connsiteX14" fmla="*/ 0 w 1934071"/>
              <a:gd name="connsiteY14" fmla="*/ 470018 h 470018"/>
              <a:gd name="connsiteX15" fmla="*/ 0 w 1934071"/>
              <a:gd name="connsiteY15" fmla="*/ 119641 h 470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934071" h="470018">
                <a:moveTo>
                  <a:pt x="0" y="119641"/>
                </a:moveTo>
                <a:lnTo>
                  <a:pt x="0" y="119641"/>
                </a:lnTo>
                <a:cubicBezTo>
                  <a:pt x="22789" y="94004"/>
                  <a:pt x="60440" y="75148"/>
                  <a:pt x="84695" y="50893"/>
                </a:cubicBezTo>
                <a:cubicBezTo>
                  <a:pt x="128848" y="32377"/>
                  <a:pt x="159725" y="25192"/>
                  <a:pt x="196884" y="16710"/>
                </a:cubicBezTo>
                <a:cubicBezTo>
                  <a:pt x="210975" y="13187"/>
                  <a:pt x="307649" y="0"/>
                  <a:pt x="307649" y="0"/>
                </a:cubicBezTo>
                <a:lnTo>
                  <a:pt x="555477" y="34183"/>
                </a:lnTo>
                <a:lnTo>
                  <a:pt x="786213" y="119641"/>
                </a:lnTo>
                <a:lnTo>
                  <a:pt x="1042587" y="222190"/>
                </a:lnTo>
                <a:lnTo>
                  <a:pt x="1316052" y="316194"/>
                </a:lnTo>
                <a:lnTo>
                  <a:pt x="1589518" y="384561"/>
                </a:lnTo>
                <a:lnTo>
                  <a:pt x="1862601" y="416404"/>
                </a:lnTo>
                <a:lnTo>
                  <a:pt x="1933358" y="413683"/>
                </a:lnTo>
                <a:lnTo>
                  <a:pt x="1922804" y="418744"/>
                </a:lnTo>
                <a:lnTo>
                  <a:pt x="1934071" y="466534"/>
                </a:lnTo>
                <a:lnTo>
                  <a:pt x="0" y="470018"/>
                </a:lnTo>
                <a:lnTo>
                  <a:pt x="0" y="119641"/>
                </a:lnTo>
                <a:close/>
              </a:path>
            </a:pathLst>
          </a:custGeom>
          <a:solidFill>
            <a:srgbClr val="FFC000">
              <a:alpha val="50196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Verdana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19600" y="4538246"/>
            <a:ext cx="32667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 = integral over shaded area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38800" y="3700046"/>
            <a:ext cx="14332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Observed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c</a:t>
            </a:r>
            <a:r>
              <a:rPr lang="en-US" baseline="30000" dirty="0" smtClean="0">
                <a:solidFill>
                  <a:srgbClr val="FF0000"/>
                </a:solidFill>
              </a:rPr>
              <a:t>2</a:t>
            </a:r>
            <a:br>
              <a:rPr lang="en-US" baseline="30000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for n=10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rot="5400000">
            <a:off x="6515100" y="3619500"/>
            <a:ext cx="1295400" cy="7620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16808" name="Rectangle 8"/>
          <p:cNvSpPr>
            <a:spLocks noChangeArrowheads="1"/>
          </p:cNvSpPr>
          <p:nvPr/>
        </p:nvSpPr>
        <p:spPr bwMode="auto">
          <a:xfrm>
            <a:off x="3048000" y="4343400"/>
            <a:ext cx="2819400" cy="5334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Goodness-of-fit – </a:t>
            </a:r>
            <a:r>
              <a:rPr lang="en-US">
                <a:latin typeface="Symbol" pitchFamily="18" charset="2"/>
              </a:rPr>
              <a:t>c</a:t>
            </a:r>
            <a:r>
              <a:rPr lang="en-US" baseline="30000"/>
              <a:t>2</a:t>
            </a:r>
          </a:p>
        </p:txBody>
      </p:sp>
      <p:sp>
        <p:nvSpPr>
          <p:cNvPr id="71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715000"/>
          </a:xfrm>
        </p:spPr>
        <p:txBody>
          <a:bodyPr/>
          <a:lstStyle/>
          <a:p>
            <a:r>
              <a:rPr lang="en-US" dirty="0"/>
              <a:t>Example for </a:t>
            </a:r>
            <a:r>
              <a:rPr lang="en-US" dirty="0">
                <a:latin typeface="Symbol" pitchFamily="18" charset="2"/>
              </a:rPr>
              <a:t>c</a:t>
            </a:r>
            <a:r>
              <a:rPr lang="en-US" baseline="30000" dirty="0"/>
              <a:t>2</a:t>
            </a:r>
            <a:r>
              <a:rPr lang="en-US" dirty="0"/>
              <a:t> probability</a:t>
            </a:r>
          </a:p>
          <a:p>
            <a:pPr lvl="1"/>
            <a:r>
              <a:rPr lang="en-US" dirty="0"/>
              <a:t>Suppose you have a function</a:t>
            </a:r>
            <a:r>
              <a:rPr lang="en-US" b="1" dirty="0"/>
              <a:t> f(</a:t>
            </a:r>
            <a:r>
              <a:rPr lang="en-US" b="1" dirty="0" err="1"/>
              <a:t>x;p</a:t>
            </a:r>
            <a:r>
              <a:rPr lang="en-US" b="1" dirty="0"/>
              <a:t>)</a:t>
            </a:r>
            <a:r>
              <a:rPr lang="en-US" dirty="0"/>
              <a:t> which gives a </a:t>
            </a:r>
            <a:r>
              <a:rPr lang="en-US" dirty="0">
                <a:latin typeface="Symbol" pitchFamily="18" charset="2"/>
              </a:rPr>
              <a:t>c</a:t>
            </a:r>
            <a:r>
              <a:rPr lang="en-US" baseline="30000" dirty="0"/>
              <a:t>2</a:t>
            </a:r>
            <a:r>
              <a:rPr lang="en-US" dirty="0"/>
              <a:t> of 20 for 5 points (histogram bins). </a:t>
            </a:r>
          </a:p>
          <a:p>
            <a:pPr lvl="1"/>
            <a:r>
              <a:rPr lang="en-US" dirty="0"/>
              <a:t>Not impossible that </a:t>
            </a:r>
            <a:r>
              <a:rPr lang="en-US" b="1" dirty="0"/>
              <a:t>f(</a:t>
            </a:r>
            <a:r>
              <a:rPr lang="en-US" b="1" dirty="0" err="1"/>
              <a:t>x;p</a:t>
            </a:r>
            <a:r>
              <a:rPr lang="en-US" b="1" dirty="0"/>
              <a:t>)</a:t>
            </a:r>
            <a:r>
              <a:rPr lang="en-US" dirty="0"/>
              <a:t> describes data correctly, just unlikely</a:t>
            </a:r>
            <a:br>
              <a:rPr lang="en-US" dirty="0"/>
            </a:br>
            <a:r>
              <a:rPr lang="en-US" dirty="0"/>
              <a:t> </a:t>
            </a:r>
          </a:p>
          <a:p>
            <a:pPr lvl="1"/>
            <a:r>
              <a:rPr lang="en-US" dirty="0"/>
              <a:t>How unlikely? </a:t>
            </a:r>
            <a:br>
              <a:rPr lang="en-US" dirty="0"/>
            </a:br>
            <a:endParaRPr lang="en-US" dirty="0"/>
          </a:p>
          <a:p>
            <a:r>
              <a:rPr lang="en-US" dirty="0"/>
              <a:t>Note: If function has been fitted to the data</a:t>
            </a:r>
          </a:p>
          <a:p>
            <a:pPr lvl="1"/>
            <a:r>
              <a:rPr lang="en-US" dirty="0"/>
              <a:t>Then you need to account for the fact that parameters have been adjusted to describe the </a:t>
            </a:r>
            <a:r>
              <a:rPr lang="en-US" dirty="0" smtClean="0"/>
              <a:t>data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lvl="1">
              <a:buFontTx/>
              <a:buNone/>
            </a:pPr>
            <a:endParaRPr lang="en-US" dirty="0"/>
          </a:p>
          <a:p>
            <a:r>
              <a:rPr lang="en-US" dirty="0"/>
              <a:t>Practical tips </a:t>
            </a:r>
          </a:p>
          <a:p>
            <a:pPr lvl="1"/>
            <a:r>
              <a:rPr lang="en-US" dirty="0" smtClean="0"/>
              <a:t>To </a:t>
            </a:r>
            <a:r>
              <a:rPr lang="en-US" dirty="0"/>
              <a:t>calculate the probability in ROOT ‘</a:t>
            </a:r>
            <a:r>
              <a:rPr lang="en-US" b="1" dirty="0" err="1">
                <a:latin typeface="Courier New" pitchFamily="49" charset="0"/>
              </a:rPr>
              <a:t>TMath</a:t>
            </a:r>
            <a:r>
              <a:rPr lang="en-US" b="1" dirty="0">
                <a:latin typeface="Courier New" pitchFamily="49" charset="0"/>
              </a:rPr>
              <a:t>::</a:t>
            </a:r>
            <a:r>
              <a:rPr lang="en-US" b="1" dirty="0" err="1">
                <a:latin typeface="Courier New" pitchFamily="49" charset="0"/>
              </a:rPr>
              <a:t>Prob</a:t>
            </a:r>
            <a:r>
              <a:rPr lang="en-US" b="1" dirty="0">
                <a:latin typeface="Courier New" pitchFamily="49" charset="0"/>
              </a:rPr>
              <a:t>(chi2,ndf</a:t>
            </a:r>
            <a:r>
              <a:rPr lang="en-US" b="1" dirty="0" smtClean="0">
                <a:latin typeface="Courier New" pitchFamily="49" charset="0"/>
              </a:rPr>
              <a:t>)</a:t>
            </a:r>
            <a:r>
              <a:rPr lang="en-US" dirty="0" smtClean="0"/>
              <a:t>’</a:t>
            </a:r>
            <a:endParaRPr lang="en-US" dirty="0"/>
          </a:p>
        </p:txBody>
      </p:sp>
      <p:grpSp>
        <p:nvGrpSpPr>
          <p:cNvPr id="716806" name="Group 6"/>
          <p:cNvGrpSpPr>
            <a:grpSpLocks/>
          </p:cNvGrpSpPr>
          <p:nvPr/>
        </p:nvGrpSpPr>
        <p:grpSpPr bwMode="auto">
          <a:xfrm>
            <a:off x="3048000" y="2413000"/>
            <a:ext cx="2819400" cy="863600"/>
            <a:chOff x="1920" y="1440"/>
            <a:chExt cx="1776" cy="544"/>
          </a:xfrm>
        </p:grpSpPr>
        <p:sp>
          <p:nvSpPr>
            <p:cNvPr id="716805" name="Rectangle 5"/>
            <p:cNvSpPr>
              <a:spLocks noChangeArrowheads="1"/>
            </p:cNvSpPr>
            <p:nvPr/>
          </p:nvSpPr>
          <p:spPr bwMode="auto">
            <a:xfrm>
              <a:off x="1920" y="1456"/>
              <a:ext cx="1776" cy="528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716804" name="Object 4"/>
            <p:cNvGraphicFramePr>
              <a:graphicFrameLocks noChangeAspect="1"/>
            </p:cNvGraphicFramePr>
            <p:nvPr/>
          </p:nvGraphicFramePr>
          <p:xfrm>
            <a:off x="1968" y="1440"/>
            <a:ext cx="1632" cy="544"/>
          </p:xfrm>
          <a:graphic>
            <a:graphicData uri="http://schemas.openxmlformats.org/presentationml/2006/ole">
              <p:oleObj spid="_x0000_s716804" name="Equation" r:id="rId3" imgW="1447560" imgH="482400" progId="Equation.3">
                <p:embed/>
              </p:oleObj>
            </a:graphicData>
          </a:graphic>
        </p:graphicFrame>
      </p:grpSp>
      <p:graphicFrame>
        <p:nvGraphicFramePr>
          <p:cNvPr id="716807" name="Object 7"/>
          <p:cNvGraphicFramePr>
            <a:graphicFrameLocks noChangeAspect="1"/>
          </p:cNvGraphicFramePr>
          <p:nvPr/>
        </p:nvGraphicFramePr>
        <p:xfrm>
          <a:off x="3048000" y="4367213"/>
          <a:ext cx="2819400" cy="509587"/>
        </p:xfrm>
        <a:graphic>
          <a:graphicData uri="http://schemas.openxmlformats.org/presentationml/2006/ole">
            <p:oleObj spid="_x0000_s716807" name="Equation" r:id="rId4" imgW="133344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1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/>
              <a:t>Practical estimation – Numeric </a:t>
            </a:r>
            <a:r>
              <a:rPr lang="en-US" sz="2000">
                <a:latin typeface="Symbol" pitchFamily="18" charset="2"/>
              </a:rPr>
              <a:t>c</a:t>
            </a:r>
            <a:r>
              <a:rPr lang="en-US" sz="2000" baseline="30000"/>
              <a:t>2</a:t>
            </a:r>
            <a:r>
              <a:rPr lang="en-US" sz="2000"/>
              <a:t> and -log(L) minimization</a:t>
            </a:r>
          </a:p>
        </p:txBody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For most data analysis problems minimization of </a:t>
            </a:r>
            <a:r>
              <a:rPr lang="en-US">
                <a:latin typeface="Symbol" pitchFamily="18" charset="2"/>
              </a:rPr>
              <a:t>c</a:t>
            </a:r>
            <a:r>
              <a:rPr lang="en-US" baseline="30000"/>
              <a:t>2</a:t>
            </a:r>
            <a:r>
              <a:rPr lang="en-US"/>
              <a:t> or –log(L) </a:t>
            </a:r>
            <a:r>
              <a:rPr lang="en-US">
                <a:solidFill>
                  <a:srgbClr val="FF7A01"/>
                </a:solidFill>
              </a:rPr>
              <a:t>cannot be performed analytically</a:t>
            </a:r>
          </a:p>
          <a:p>
            <a:pPr lvl="1"/>
            <a:r>
              <a:rPr lang="en-US"/>
              <a:t>Need to rely on numeric/computational methods</a:t>
            </a:r>
          </a:p>
          <a:p>
            <a:pPr lvl="1"/>
            <a:r>
              <a:rPr lang="en-US"/>
              <a:t>In &gt;1 dimension </a:t>
            </a:r>
            <a:r>
              <a:rPr lang="en-US">
                <a:solidFill>
                  <a:srgbClr val="FF7A01"/>
                </a:solidFill>
              </a:rPr>
              <a:t>generally a difficult problem</a:t>
            </a:r>
            <a:r>
              <a:rPr lang="en-US"/>
              <a:t>!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endParaRPr lang="en-US"/>
          </a:p>
          <a:p>
            <a:r>
              <a:rPr lang="en-US"/>
              <a:t>But no need to worry – Software exists to solve this problem for you:</a:t>
            </a:r>
          </a:p>
          <a:p>
            <a:pPr lvl="1"/>
            <a:r>
              <a:rPr lang="en-US">
                <a:solidFill>
                  <a:srgbClr val="FF7A01"/>
                </a:solidFill>
              </a:rPr>
              <a:t>Function minimization workhorse in HEP many years: MINUIT</a:t>
            </a:r>
          </a:p>
          <a:p>
            <a:pPr lvl="1"/>
            <a:r>
              <a:rPr lang="en-US"/>
              <a:t>MINUIT does function minimization and error analysis</a:t>
            </a:r>
          </a:p>
          <a:p>
            <a:pPr lvl="1"/>
            <a:r>
              <a:rPr lang="en-US"/>
              <a:t>It is used in the PAW,ROOT fitting interfaces behind the scenes</a:t>
            </a:r>
          </a:p>
          <a:p>
            <a:pPr lvl="1"/>
            <a:r>
              <a:rPr lang="en-US">
                <a:solidFill>
                  <a:schemeClr val="accent2"/>
                </a:solidFill>
              </a:rPr>
              <a:t>It produces a lot of useful information, that is sometimes overlooked</a:t>
            </a:r>
          </a:p>
          <a:p>
            <a:pPr lvl="1"/>
            <a:r>
              <a:rPr lang="en-US"/>
              <a:t>Will look in a bit more detail into MINUIT output and functionality next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3276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Many ways to infer information on model (parameter) from data</a:t>
            </a:r>
          </a:p>
          <a:p>
            <a:pPr lvl="1"/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Symbol" pitchFamily="18" charset="2"/>
              </a:rPr>
              <a:t>c</a:t>
            </a:r>
            <a:r>
              <a:rPr lang="en-US" baseline="30000" dirty="0" smtClean="0"/>
              <a:t>2</a:t>
            </a:r>
            <a:r>
              <a:rPr lang="en-US" dirty="0" smtClean="0"/>
              <a:t> fit 		</a:t>
            </a:r>
            <a:r>
              <a:rPr lang="en-US" dirty="0" smtClean="0">
                <a:sym typeface="Wingdings" pitchFamily="2" charset="2"/>
              </a:rPr>
              <a:t> p = 5.2 ± 0.3</a:t>
            </a:r>
            <a:endParaRPr lang="en-US" dirty="0" smtClean="0"/>
          </a:p>
          <a:p>
            <a:pPr lvl="1"/>
            <a:r>
              <a:rPr lang="en-US" dirty="0" smtClean="0"/>
              <a:t>Likelihood fit 	</a:t>
            </a:r>
            <a:r>
              <a:rPr lang="en-US" dirty="0" smtClean="0">
                <a:sym typeface="Wingdings" pitchFamily="2" charset="2"/>
              </a:rPr>
              <a:t> p = 4.7 ± 0.4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Bayesian interval 	 p </a:t>
            </a:r>
            <a:r>
              <a:rPr lang="en-US" dirty="0" smtClean="0">
                <a:sym typeface="Symbol"/>
              </a:rPr>
              <a:t></a:t>
            </a:r>
            <a:r>
              <a:rPr lang="en-US" dirty="0" smtClean="0">
                <a:sym typeface="Wingdings" pitchFamily="2" charset="2"/>
              </a:rPr>
              <a:t> [ 4.5 – 5.9 ] at 68% credibility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Frequentist interval 	 p </a:t>
            </a:r>
            <a:r>
              <a:rPr lang="en-US" dirty="0" smtClean="0">
                <a:sym typeface="Symbol"/>
              </a:rPr>
              <a:t></a:t>
            </a:r>
            <a:r>
              <a:rPr lang="en-US" dirty="0" smtClean="0">
                <a:sym typeface="Wingdings" pitchFamily="2" charset="2"/>
              </a:rPr>
              <a:t> [ 4.4 – 5.8 ] at 68% confidence level</a:t>
            </a:r>
          </a:p>
          <a:p>
            <a:r>
              <a:rPr lang="en-US" dirty="0" smtClean="0"/>
              <a:t>When data is abundant, methods usually give consistent answers</a:t>
            </a:r>
          </a:p>
          <a:p>
            <a:r>
              <a:rPr lang="en-US" dirty="0" smtClean="0"/>
              <a:t>Issues and differences between methods arise when experimental result contains little information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Wouter Verkerke, NIKHEF</a:t>
            </a:r>
            <a:endParaRPr lang="en-US" dirty="0"/>
          </a:p>
        </p:txBody>
      </p:sp>
      <p:pic>
        <p:nvPicPr>
          <p:cNvPr id="1767426" name="Picture 2" descr="C:\Documents and Settings\verkerke\desktop\c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4419600"/>
            <a:ext cx="2331526" cy="2209800"/>
          </a:xfrm>
          <a:prstGeom prst="rect">
            <a:avLst/>
          </a:prstGeom>
          <a:noFill/>
        </p:spPr>
      </p:pic>
      <p:pic>
        <p:nvPicPr>
          <p:cNvPr id="1767427" name="Picture 3" descr="C:\Documents and Settings\verkerke\desktop\c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4429125"/>
            <a:ext cx="2246306" cy="2200275"/>
          </a:xfrm>
          <a:prstGeom prst="rect">
            <a:avLst/>
          </a:prstGeom>
          <a:noFill/>
        </p:spPr>
      </p:pic>
      <p:sp>
        <p:nvSpPr>
          <p:cNvPr id="7" name="Right Arrow 6"/>
          <p:cNvSpPr/>
          <p:nvPr/>
        </p:nvSpPr>
        <p:spPr bwMode="auto">
          <a:xfrm>
            <a:off x="4038600" y="5257800"/>
            <a:ext cx="1295400" cy="381000"/>
          </a:xfrm>
          <a:prstGeom prst="rightArrow">
            <a:avLst/>
          </a:prstGeom>
          <a:solidFill>
            <a:srgbClr val="FF7A01"/>
          </a:solidFill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Verdan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7400" y="4267200"/>
            <a:ext cx="776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‘Easy’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539025" y="4267200"/>
            <a:ext cx="10843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‘Difficult’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1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/>
              <a:t>Numeric </a:t>
            </a:r>
            <a:r>
              <a:rPr lang="en-US" sz="2000">
                <a:latin typeface="Symbol" pitchFamily="18" charset="2"/>
              </a:rPr>
              <a:t>c</a:t>
            </a:r>
            <a:r>
              <a:rPr lang="en-US" sz="2000" baseline="30000"/>
              <a:t>2</a:t>
            </a:r>
            <a:r>
              <a:rPr lang="en-US" sz="2000"/>
              <a:t>/-log(L) minimization – Proper starting values</a:t>
            </a:r>
          </a:p>
        </p:txBody>
      </p:sp>
      <p:sp>
        <p:nvSpPr>
          <p:cNvPr id="71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001000" cy="5638800"/>
          </a:xfrm>
        </p:spPr>
        <p:txBody>
          <a:bodyPr/>
          <a:lstStyle/>
          <a:p>
            <a:r>
              <a:rPr lang="en-US"/>
              <a:t>For all but the most trivial scenarios </a:t>
            </a:r>
            <a:r>
              <a:rPr lang="en-US">
                <a:solidFill>
                  <a:srgbClr val="FF7A01"/>
                </a:solidFill>
              </a:rPr>
              <a:t>it is not possible to automatically find reasonable starting values</a:t>
            </a:r>
            <a:r>
              <a:rPr lang="en-US"/>
              <a:t> of parameters</a:t>
            </a:r>
          </a:p>
          <a:p>
            <a:pPr lvl="1"/>
            <a:r>
              <a:rPr lang="en-US"/>
              <a:t>This may come as a disappointment to some…</a:t>
            </a:r>
          </a:p>
          <a:p>
            <a:pPr lvl="1"/>
            <a:r>
              <a:rPr lang="en-US">
                <a:solidFill>
                  <a:schemeClr val="accent2"/>
                </a:solidFill>
              </a:rPr>
              <a:t>So you need to supply good starting values for your parameters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r>
              <a:rPr lang="en-US">
                <a:solidFill>
                  <a:schemeClr val="accent2"/>
                </a:solidFill>
              </a:rPr>
              <a:t>Supplying good initial uncertainties on your parameters helps too</a:t>
            </a:r>
          </a:p>
          <a:p>
            <a:pPr lvl="1"/>
            <a:r>
              <a:rPr lang="en-US"/>
              <a:t>Reason: Too large error will result in MINUIT coarsely scanning a wide region of parameter space. It may accidentally find a far away local minimum</a:t>
            </a:r>
          </a:p>
        </p:txBody>
      </p:sp>
      <p:pic>
        <p:nvPicPr>
          <p:cNvPr id="718852" name="Picture 4" descr="fig25"/>
          <p:cNvPicPr>
            <a:picLocks noChangeAspect="1" noChangeArrowheads="1"/>
          </p:cNvPicPr>
          <p:nvPr/>
        </p:nvPicPr>
        <p:blipFill>
          <a:blip r:embed="rId2" cstate="print"/>
          <a:srcRect l="6218" b="5325"/>
          <a:stretch>
            <a:fillRect/>
          </a:stretch>
        </p:blipFill>
        <p:spPr bwMode="auto">
          <a:xfrm>
            <a:off x="1447800" y="2809875"/>
            <a:ext cx="3448050" cy="2173288"/>
          </a:xfrm>
          <a:prstGeom prst="rect">
            <a:avLst/>
          </a:prstGeom>
          <a:noFill/>
        </p:spPr>
      </p:pic>
      <p:sp>
        <p:nvSpPr>
          <p:cNvPr id="718853" name="Text Box 5"/>
          <p:cNvSpPr txBox="1">
            <a:spLocks noChangeArrowheads="1"/>
          </p:cNvSpPr>
          <p:nvPr/>
        </p:nvSpPr>
        <p:spPr bwMode="auto">
          <a:xfrm>
            <a:off x="5265738" y="3000375"/>
            <a:ext cx="2811462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tx1"/>
                </a:solidFill>
              </a:rPr>
              <a:t>Reason: There may exist </a:t>
            </a:r>
            <a:br>
              <a:rPr lang="en-US" i="1">
                <a:solidFill>
                  <a:schemeClr val="tx1"/>
                </a:solidFill>
              </a:rPr>
            </a:br>
            <a:r>
              <a:rPr lang="en-US" i="1">
                <a:solidFill>
                  <a:schemeClr val="tx1"/>
                </a:solidFill>
              </a:rPr>
              <a:t>multiple (local) minima</a:t>
            </a:r>
            <a:br>
              <a:rPr lang="en-US" i="1">
                <a:solidFill>
                  <a:schemeClr val="tx1"/>
                </a:solidFill>
              </a:rPr>
            </a:br>
            <a:r>
              <a:rPr lang="en-US" i="1">
                <a:solidFill>
                  <a:schemeClr val="tx1"/>
                </a:solidFill>
              </a:rPr>
              <a:t>in the likelihood or </a:t>
            </a:r>
            <a:r>
              <a:rPr lang="en-US" i="1">
                <a:solidFill>
                  <a:schemeClr val="tx1"/>
                </a:solidFill>
                <a:latin typeface="Symbol" pitchFamily="18" charset="2"/>
              </a:rPr>
              <a:t>c</a:t>
            </a:r>
            <a:r>
              <a:rPr lang="en-US" i="1" baseline="30000">
                <a:solidFill>
                  <a:schemeClr val="tx1"/>
                </a:solidFill>
              </a:rPr>
              <a:t>2</a:t>
            </a:r>
          </a:p>
          <a:p>
            <a:endParaRPr lang="en-US" sz="1400" b="1"/>
          </a:p>
        </p:txBody>
      </p:sp>
      <p:sp>
        <p:nvSpPr>
          <p:cNvPr id="718854" name="Text Box 6"/>
          <p:cNvSpPr txBox="1">
            <a:spLocks noChangeArrowheads="1"/>
          </p:cNvSpPr>
          <p:nvPr/>
        </p:nvSpPr>
        <p:spPr bwMode="auto">
          <a:xfrm>
            <a:off x="4303713" y="4814888"/>
            <a:ext cx="3444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718855" name="Text Box 7"/>
          <p:cNvSpPr txBox="1">
            <a:spLocks noChangeArrowheads="1"/>
          </p:cNvSpPr>
          <p:nvPr/>
        </p:nvSpPr>
        <p:spPr bwMode="auto">
          <a:xfrm rot="-5400000">
            <a:off x="646906" y="3253582"/>
            <a:ext cx="1082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rgbClr val="FF3300"/>
                </a:solidFill>
              </a:rPr>
              <a:t>-log(L)</a:t>
            </a:r>
          </a:p>
        </p:txBody>
      </p:sp>
      <p:sp>
        <p:nvSpPr>
          <p:cNvPr id="718856" name="Text Box 8"/>
          <p:cNvSpPr txBox="1">
            <a:spLocks noChangeArrowheads="1"/>
          </p:cNvSpPr>
          <p:nvPr/>
        </p:nvSpPr>
        <p:spPr bwMode="auto">
          <a:xfrm>
            <a:off x="2438400" y="3825875"/>
            <a:ext cx="11255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solidFill>
                  <a:srgbClr val="FF3300"/>
                </a:solidFill>
              </a:rPr>
              <a:t>Local </a:t>
            </a:r>
            <a:br>
              <a:rPr lang="en-US" sz="1400" b="1">
                <a:solidFill>
                  <a:srgbClr val="FF3300"/>
                </a:solidFill>
              </a:rPr>
            </a:br>
            <a:r>
              <a:rPr lang="en-US" sz="1400" b="1">
                <a:solidFill>
                  <a:srgbClr val="FF3300"/>
                </a:solidFill>
              </a:rPr>
              <a:t>minimum</a:t>
            </a:r>
          </a:p>
        </p:txBody>
      </p:sp>
      <p:sp>
        <p:nvSpPr>
          <p:cNvPr id="718857" name="Text Box 9"/>
          <p:cNvSpPr txBox="1">
            <a:spLocks noChangeArrowheads="1"/>
          </p:cNvSpPr>
          <p:nvPr/>
        </p:nvSpPr>
        <p:spPr bwMode="auto">
          <a:xfrm>
            <a:off x="2590800" y="4572000"/>
            <a:ext cx="16398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solidFill>
                  <a:srgbClr val="FF3300"/>
                </a:solidFill>
              </a:rPr>
              <a:t>True minimum</a:t>
            </a:r>
          </a:p>
        </p:txBody>
      </p:sp>
      <p:sp>
        <p:nvSpPr>
          <p:cNvPr id="718858" name="AutoShape 10"/>
          <p:cNvSpPr>
            <a:spLocks noChangeArrowheads="1"/>
          </p:cNvSpPr>
          <p:nvPr/>
        </p:nvSpPr>
        <p:spPr bwMode="auto">
          <a:xfrm>
            <a:off x="4724400" y="3200400"/>
            <a:ext cx="457200" cy="381000"/>
          </a:xfrm>
          <a:prstGeom prst="leftArrow">
            <a:avLst>
              <a:gd name="adj1" fmla="val 50000"/>
              <a:gd name="adj2" fmla="val 30000"/>
            </a:avLst>
          </a:prstGeom>
          <a:solidFill>
            <a:srgbClr val="FF7A0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80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interactive fit in ROOT</a:t>
            </a:r>
          </a:p>
        </p:txBody>
      </p:sp>
      <p:pic>
        <p:nvPicPr>
          <p:cNvPr id="808964" name="Picture 4" descr="fig54"/>
          <p:cNvPicPr>
            <a:picLocks noChangeAspect="1" noChangeArrowheads="1"/>
          </p:cNvPicPr>
          <p:nvPr/>
        </p:nvPicPr>
        <p:blipFill>
          <a:blip r:embed="rId2" cstate="print"/>
          <a:srcRect t="883" r="412" b="691"/>
          <a:stretch>
            <a:fillRect/>
          </a:stretch>
        </p:blipFill>
        <p:spPr bwMode="auto">
          <a:xfrm>
            <a:off x="838200" y="990600"/>
            <a:ext cx="6096000" cy="3597275"/>
          </a:xfrm>
          <a:prstGeom prst="rect">
            <a:avLst/>
          </a:prstGeom>
          <a:noFill/>
        </p:spPr>
      </p:pic>
      <p:sp>
        <p:nvSpPr>
          <p:cNvPr id="80896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4876800"/>
            <a:ext cx="8229600" cy="1600200"/>
          </a:xfrm>
          <a:noFill/>
          <a:ln/>
        </p:spPr>
        <p:txBody>
          <a:bodyPr/>
          <a:lstStyle/>
          <a:p>
            <a:pPr marL="381000" indent="-381000"/>
            <a:r>
              <a:rPr lang="en-US"/>
              <a:t>What happens in MINUIT behind the scenes</a:t>
            </a:r>
          </a:p>
          <a:p>
            <a:pPr marL="762000" lvl="1" indent="-304800">
              <a:buFontTx/>
              <a:buAutoNum type="arabicParenR"/>
            </a:pPr>
            <a:r>
              <a:rPr lang="en-US"/>
              <a:t>Find minimum in </a:t>
            </a:r>
            <a:r>
              <a:rPr lang="en-US">
                <a:solidFill>
                  <a:schemeClr val="accent2"/>
                </a:solidFill>
              </a:rPr>
              <a:t>–log(L) or </a:t>
            </a:r>
            <a:r>
              <a:rPr lang="en-US">
                <a:solidFill>
                  <a:schemeClr val="accent2"/>
                </a:solidFill>
                <a:latin typeface="Symbol" pitchFamily="18" charset="2"/>
              </a:rPr>
              <a:t>c</a:t>
            </a:r>
            <a:r>
              <a:rPr lang="en-US" baseline="30000">
                <a:solidFill>
                  <a:schemeClr val="accent2"/>
                </a:solidFill>
              </a:rPr>
              <a:t>2</a:t>
            </a:r>
            <a:r>
              <a:rPr lang="en-US"/>
              <a:t> – MINUIT function MIGRAD</a:t>
            </a:r>
          </a:p>
          <a:p>
            <a:pPr marL="762000" lvl="1" indent="-304800">
              <a:buFontTx/>
              <a:buAutoNum type="arabicParenR"/>
            </a:pPr>
            <a:r>
              <a:rPr lang="en-US"/>
              <a:t>Calculate errors on parameters – MINUIT function HESSE</a:t>
            </a:r>
          </a:p>
          <a:p>
            <a:pPr marL="762000" lvl="1" indent="-304800">
              <a:buFontTx/>
              <a:buAutoNum type="arabicParenR"/>
            </a:pPr>
            <a:r>
              <a:rPr lang="en-US"/>
              <a:t>Optionally do </a:t>
            </a:r>
            <a:r>
              <a:rPr lang="en-US">
                <a:solidFill>
                  <a:srgbClr val="FF3300"/>
                </a:solidFill>
              </a:rPr>
              <a:t>more robust error estimate</a:t>
            </a:r>
            <a:r>
              <a:rPr lang="en-US"/>
              <a:t> – MINUIT function MINOS</a:t>
            </a:r>
          </a:p>
        </p:txBody>
      </p:sp>
      <p:sp>
        <p:nvSpPr>
          <p:cNvPr id="808966" name="Freeform 6"/>
          <p:cNvSpPr>
            <a:spLocks/>
          </p:cNvSpPr>
          <p:nvPr/>
        </p:nvSpPr>
        <p:spPr bwMode="auto">
          <a:xfrm>
            <a:off x="3908425" y="3787775"/>
            <a:ext cx="2825750" cy="1562100"/>
          </a:xfrm>
          <a:custGeom>
            <a:avLst/>
            <a:gdLst/>
            <a:ahLst/>
            <a:cxnLst>
              <a:cxn ang="0">
                <a:pos x="170" y="984"/>
              </a:cxn>
              <a:cxn ang="0">
                <a:pos x="242" y="631"/>
              </a:cxn>
              <a:cxn ang="0">
                <a:pos x="1622" y="576"/>
              </a:cxn>
              <a:cxn ang="0">
                <a:pos x="1190" y="0"/>
              </a:cxn>
            </a:cxnLst>
            <a:rect l="0" t="0" r="r" b="b"/>
            <a:pathLst>
              <a:path w="1780" h="984">
                <a:moveTo>
                  <a:pt x="170" y="984"/>
                </a:moveTo>
                <a:cubicBezTo>
                  <a:pt x="181" y="925"/>
                  <a:pt x="0" y="699"/>
                  <a:pt x="242" y="631"/>
                </a:cubicBezTo>
                <a:cubicBezTo>
                  <a:pt x="484" y="563"/>
                  <a:pt x="1464" y="681"/>
                  <a:pt x="1622" y="576"/>
                </a:cubicBezTo>
                <a:cubicBezTo>
                  <a:pt x="1780" y="471"/>
                  <a:pt x="1498" y="232"/>
                  <a:pt x="1190" y="0"/>
                </a:cubicBezTo>
              </a:path>
            </a:pathLst>
          </a:custGeom>
          <a:noFill/>
          <a:ln w="28575" cap="flat">
            <a:solidFill>
              <a:schemeClr val="accent2"/>
            </a:solidFill>
            <a:prstDash val="sysDot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8967" name="Freeform 7"/>
          <p:cNvSpPr>
            <a:spLocks/>
          </p:cNvSpPr>
          <p:nvPr/>
        </p:nvSpPr>
        <p:spPr bwMode="auto">
          <a:xfrm>
            <a:off x="5599113" y="2674938"/>
            <a:ext cx="2265362" cy="3527425"/>
          </a:xfrm>
          <a:custGeom>
            <a:avLst/>
            <a:gdLst/>
            <a:ahLst/>
            <a:cxnLst>
              <a:cxn ang="0">
                <a:pos x="95" y="2167"/>
              </a:cxn>
              <a:cxn ang="0">
                <a:pos x="210" y="2102"/>
              </a:cxn>
              <a:cxn ang="0">
                <a:pos x="1355" y="1872"/>
              </a:cxn>
              <a:cxn ang="0">
                <a:pos x="642" y="0"/>
              </a:cxn>
            </a:cxnLst>
            <a:rect l="0" t="0" r="r" b="b"/>
            <a:pathLst>
              <a:path w="1427" h="2222">
                <a:moveTo>
                  <a:pt x="95" y="2167"/>
                </a:moveTo>
                <a:cubicBezTo>
                  <a:pt x="114" y="2157"/>
                  <a:pt x="0" y="2151"/>
                  <a:pt x="210" y="2102"/>
                </a:cubicBezTo>
                <a:cubicBezTo>
                  <a:pt x="420" y="2053"/>
                  <a:pt x="1283" y="2222"/>
                  <a:pt x="1355" y="1872"/>
                </a:cubicBezTo>
                <a:cubicBezTo>
                  <a:pt x="1427" y="1522"/>
                  <a:pt x="791" y="390"/>
                  <a:pt x="642" y="0"/>
                </a:cubicBezTo>
              </a:path>
            </a:pathLst>
          </a:custGeom>
          <a:noFill/>
          <a:ln w="28575" cap="flat">
            <a:solidFill>
              <a:srgbClr val="FF3300"/>
            </a:solidFill>
            <a:prstDash val="sysDot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1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Minuit function MIGRAD</a:t>
            </a:r>
          </a:p>
        </p:txBody>
      </p:sp>
      <p:sp>
        <p:nvSpPr>
          <p:cNvPr id="71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229600" cy="533400"/>
          </a:xfrm>
        </p:spPr>
        <p:txBody>
          <a:bodyPr/>
          <a:lstStyle/>
          <a:p>
            <a:r>
              <a:rPr lang="en-US"/>
              <a:t>Purpose: find minimum 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</p:txBody>
      </p:sp>
      <p:sp>
        <p:nvSpPr>
          <p:cNvPr id="719878" name="Text Box 6"/>
          <p:cNvSpPr txBox="1">
            <a:spLocks noChangeArrowheads="1"/>
          </p:cNvSpPr>
          <p:nvPr/>
        </p:nvSpPr>
        <p:spPr bwMode="auto">
          <a:xfrm>
            <a:off x="381000" y="1600200"/>
            <a:ext cx="8586788" cy="45593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" b="1"/>
              <a:t>     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**********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**   13 **MIGRAD        1000           1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**********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(some output omitted)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</a:t>
            </a:r>
            <a:r>
              <a:rPr lang="en-US" sz="1400" b="1">
                <a:latin typeface="Courier New" pitchFamily="49" charset="0"/>
              </a:rPr>
              <a:t>MIGRAD MINIMIZATION HAS CONVERGED.</a:t>
            </a:r>
          </a:p>
          <a:p>
            <a:r>
              <a:rPr lang="en-US" sz="1400" b="1">
                <a:latin typeface="Courier New" pitchFamily="49" charset="0"/>
              </a:rPr>
              <a:t> MIGRAD WILL VERIFY CONVERGENCE AND ERROR MATRIX.</a:t>
            </a:r>
          </a:p>
          <a:p>
            <a:r>
              <a:rPr lang="en-US" sz="1400" b="1">
                <a:latin typeface="Courier New" pitchFamily="49" charset="0"/>
              </a:rPr>
              <a:t> COVARIANCE MATRIX CALCULATED SUCCESSFULLY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FCN=257.304 FROM MIGRAD    </a:t>
            </a:r>
            <a:r>
              <a:rPr lang="en-US" sz="1400" b="1">
                <a:solidFill>
                  <a:srgbClr val="339933"/>
                </a:solidFill>
                <a:latin typeface="Courier New" pitchFamily="49" charset="0"/>
              </a:rPr>
              <a:t>STATUS=CONVERGED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  31 CALLS          32 TOTAL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                 </a:t>
            </a:r>
            <a:r>
              <a:rPr lang="en-US" sz="1400" b="1">
                <a:solidFill>
                  <a:srgbClr val="339933"/>
                </a:solidFill>
                <a:latin typeface="Courier New" pitchFamily="49" charset="0"/>
              </a:rPr>
              <a:t>EDM=2.36773e-06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STRATEGY= 1      </a:t>
            </a:r>
            <a:r>
              <a:rPr lang="en-US" sz="1400" b="1">
                <a:solidFill>
                  <a:srgbClr val="339933"/>
                </a:solidFill>
                <a:latin typeface="Courier New" pitchFamily="49" charset="0"/>
              </a:rPr>
              <a:t>ERROR MATRIX ACCURATE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EXT PARAMETER                                   STEP         FIRST   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NO.   NAME      VALUE            ERROR          SIZE      DERIVATIVE 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1  mean         </a:t>
            </a:r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8.84225e-02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</a:t>
            </a:r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3.23862e-01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3.58344e-04  -2.24755e-02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2  sigma        </a:t>
            </a:r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3.20763e+00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</a:t>
            </a:r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2.39540e-01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2.78628e-04  -5.34724e-02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                           ERR DEF= 0.5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EXTERNAL ERROR MATRIX.    NDIM=  25    NPAR=  2    ERR DEF=0.5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1.049e-01  3.338e-04 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3.338e-04  5.739e-02 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PARAMETER  CORRELATION COEFFICIENTS  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   NO.  GLOBAL      1      2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    1  0.00430   1.000  0.004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    2  0.00430   0.004  1.000</a:t>
            </a:r>
          </a:p>
        </p:txBody>
      </p:sp>
      <p:sp>
        <p:nvSpPr>
          <p:cNvPr id="719882" name="Rectangle 10"/>
          <p:cNvSpPr>
            <a:spLocks noChangeArrowheads="1"/>
          </p:cNvSpPr>
          <p:nvPr/>
        </p:nvSpPr>
        <p:spPr bwMode="auto">
          <a:xfrm>
            <a:off x="2286000" y="3733800"/>
            <a:ext cx="2895600" cy="884238"/>
          </a:xfrm>
          <a:prstGeom prst="rect">
            <a:avLst/>
          </a:prstGeom>
          <a:noFill/>
          <a:ln w="254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883" name="AutoShape 11"/>
          <p:cNvSpPr>
            <a:spLocks noChangeArrowheads="1"/>
          </p:cNvSpPr>
          <p:nvPr/>
        </p:nvSpPr>
        <p:spPr bwMode="auto">
          <a:xfrm>
            <a:off x="4572000" y="5105400"/>
            <a:ext cx="3962400" cy="1524000"/>
          </a:xfrm>
          <a:prstGeom prst="wedgeRoundRectCallout">
            <a:avLst>
              <a:gd name="adj1" fmla="val -35375"/>
              <a:gd name="adj2" fmla="val -81458"/>
              <a:gd name="adj3" fmla="val 16667"/>
            </a:avLst>
          </a:prstGeom>
          <a:solidFill>
            <a:schemeClr val="bg1"/>
          </a:solidFill>
          <a:ln w="254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1400" b="1">
                <a:solidFill>
                  <a:srgbClr val="FF3300"/>
                </a:solidFill>
              </a:rPr>
              <a:t>Parameter values and approximate errors reported by MINUIT</a:t>
            </a:r>
          </a:p>
          <a:p>
            <a:pPr algn="ctr"/>
            <a:endParaRPr lang="en-US" sz="1400" b="1">
              <a:solidFill>
                <a:srgbClr val="FF3300"/>
              </a:solidFill>
            </a:endParaRPr>
          </a:p>
          <a:p>
            <a:pPr algn="ctr"/>
            <a:r>
              <a:rPr lang="en-US" sz="1400" b="1">
                <a:solidFill>
                  <a:srgbClr val="FF3300"/>
                </a:solidFill>
              </a:rPr>
              <a:t>Error definition (in this case 0.5 for a likelihood fit)</a:t>
            </a:r>
          </a:p>
        </p:txBody>
      </p:sp>
      <p:sp>
        <p:nvSpPr>
          <p:cNvPr id="719884" name="Rectangle 12"/>
          <p:cNvSpPr>
            <a:spLocks noChangeArrowheads="1"/>
          </p:cNvSpPr>
          <p:nvPr/>
        </p:nvSpPr>
        <p:spPr bwMode="auto">
          <a:xfrm>
            <a:off x="457200" y="2457450"/>
            <a:ext cx="5181600" cy="6858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885" name="AutoShape 13"/>
          <p:cNvSpPr>
            <a:spLocks noChangeArrowheads="1"/>
          </p:cNvSpPr>
          <p:nvPr/>
        </p:nvSpPr>
        <p:spPr bwMode="auto">
          <a:xfrm>
            <a:off x="5791200" y="1143000"/>
            <a:ext cx="2895600" cy="762000"/>
          </a:xfrm>
          <a:prstGeom prst="wedgeRoundRectCallout">
            <a:avLst>
              <a:gd name="adj1" fmla="val -55921"/>
              <a:gd name="adj2" fmla="val 130000"/>
              <a:gd name="adj3" fmla="val 16667"/>
            </a:avLst>
          </a:prstGeom>
          <a:solidFill>
            <a:schemeClr val="bg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1400" b="1"/>
              <a:t>Progress information,</a:t>
            </a:r>
            <a:br>
              <a:rPr lang="en-US" sz="1400" b="1"/>
            </a:br>
            <a:r>
              <a:rPr lang="en-US" sz="1400" b="1"/>
              <a:t>watch for errors here</a:t>
            </a:r>
          </a:p>
          <a:p>
            <a:pPr algn="ctr"/>
            <a:endParaRPr lang="en-US" sz="1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84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Minuit function MIGRAD</a:t>
            </a:r>
          </a:p>
        </p:txBody>
      </p:sp>
      <p:sp>
        <p:nvSpPr>
          <p:cNvPr id="84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229600" cy="533400"/>
          </a:xfrm>
        </p:spPr>
        <p:txBody>
          <a:bodyPr/>
          <a:lstStyle/>
          <a:p>
            <a:r>
              <a:rPr lang="en-US"/>
              <a:t>Purpose: find minimum 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</p:txBody>
      </p:sp>
      <p:sp>
        <p:nvSpPr>
          <p:cNvPr id="847876" name="Text Box 4"/>
          <p:cNvSpPr txBox="1">
            <a:spLocks noChangeArrowheads="1"/>
          </p:cNvSpPr>
          <p:nvPr/>
        </p:nvSpPr>
        <p:spPr bwMode="auto">
          <a:xfrm>
            <a:off x="381000" y="1600200"/>
            <a:ext cx="8586788" cy="45593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" b="1"/>
              <a:t>     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**********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**   13 **MIGRAD        1000           1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**********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(some output omitted)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MIGRAD MINIMIZATION HAS CONVERGED.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MIGRAD WILL VERIFY CONVERGENCE AND ERROR MATRIX.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COVARIANCE MATRIX CALCULATED SUCCESSFULLY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</a:t>
            </a:r>
            <a:r>
              <a:rPr lang="en-US" sz="1400" b="1">
                <a:latin typeface="Courier New" pitchFamily="49" charset="0"/>
              </a:rPr>
              <a:t>FCN=257.304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FROM MIGRAD    </a:t>
            </a:r>
            <a:r>
              <a:rPr lang="en-US" sz="1400" b="1">
                <a:solidFill>
                  <a:srgbClr val="339933"/>
                </a:solidFill>
                <a:latin typeface="Courier New" pitchFamily="49" charset="0"/>
              </a:rPr>
              <a:t>STATUS=CONVERGED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  31 CALLS          32 TOTAL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                 </a:t>
            </a:r>
            <a:r>
              <a:rPr lang="en-US" sz="1400" b="1">
                <a:solidFill>
                  <a:srgbClr val="339933"/>
                </a:solidFill>
                <a:latin typeface="Courier New" pitchFamily="49" charset="0"/>
              </a:rPr>
              <a:t>EDM=2.36773e-06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STRATEGY= 1      </a:t>
            </a:r>
            <a:r>
              <a:rPr lang="en-US" sz="1400" b="1">
                <a:solidFill>
                  <a:srgbClr val="339933"/>
                </a:solidFill>
                <a:latin typeface="Courier New" pitchFamily="49" charset="0"/>
              </a:rPr>
              <a:t>ERROR MATRIX ACCURATE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EXT PARAMETER                                   STEP         FIRST   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NO.   NAME      VALUE            ERROR          SIZE      DERIVATIVE 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1  mean         8.84225e-02   3.23862e-01   3.58344e-04  -2.24755e-02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2  sigma        3.20763e+00   2.39540e-01   2.78628e-04  -5.34724e-02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                           ERR DEF= 0.5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</a:t>
            </a:r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EXTERNAL ERROR MATRIX.    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NDIM=  25    NPAR=  2    ERR DEF=0.5</a:t>
            </a:r>
          </a:p>
          <a:p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  1.049e-01  3.338e-04 </a:t>
            </a:r>
          </a:p>
          <a:p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  3.338e-04  5.739e-02 </a:t>
            </a:r>
          </a:p>
          <a:p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 PARAMETER  CORRELATION COEFFICIENTS  </a:t>
            </a:r>
          </a:p>
          <a:p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       NO.  GLOBAL      1      2</a:t>
            </a:r>
          </a:p>
          <a:p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        1  0.00430   1.000  0.004</a:t>
            </a:r>
          </a:p>
          <a:p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        2  0.00430   0.004  1.000</a:t>
            </a:r>
          </a:p>
        </p:txBody>
      </p:sp>
      <p:sp>
        <p:nvSpPr>
          <p:cNvPr id="847880" name="AutoShape 8"/>
          <p:cNvSpPr>
            <a:spLocks noChangeArrowheads="1"/>
          </p:cNvSpPr>
          <p:nvPr/>
        </p:nvSpPr>
        <p:spPr bwMode="auto">
          <a:xfrm>
            <a:off x="4800600" y="5029200"/>
            <a:ext cx="2743200" cy="838200"/>
          </a:xfrm>
          <a:prstGeom prst="wedgeRoundRectCallout">
            <a:avLst>
              <a:gd name="adj1" fmla="val -65394"/>
              <a:gd name="adj2" fmla="val -22537"/>
              <a:gd name="adj3" fmla="val 16667"/>
            </a:avLst>
          </a:prstGeom>
          <a:solidFill>
            <a:schemeClr val="bg1"/>
          </a:solidFill>
          <a:ln w="254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1400" b="1">
                <a:solidFill>
                  <a:srgbClr val="FF3300"/>
                </a:solidFill>
              </a:rPr>
              <a:t>Approximate </a:t>
            </a:r>
            <a:br>
              <a:rPr lang="en-US" sz="1400" b="1">
                <a:solidFill>
                  <a:srgbClr val="FF3300"/>
                </a:solidFill>
              </a:rPr>
            </a:br>
            <a:r>
              <a:rPr lang="en-US" sz="1400" b="1">
                <a:solidFill>
                  <a:srgbClr val="FF3300"/>
                </a:solidFill>
              </a:rPr>
              <a:t>Error matrix</a:t>
            </a:r>
          </a:p>
          <a:p>
            <a:pPr algn="ctr"/>
            <a:r>
              <a:rPr lang="en-US" sz="1400" b="1">
                <a:solidFill>
                  <a:srgbClr val="FF3300"/>
                </a:solidFill>
              </a:rPr>
              <a:t>And covariance matrix</a:t>
            </a:r>
          </a:p>
          <a:p>
            <a:pPr algn="ctr"/>
            <a:endParaRPr lang="en-US" sz="1400" b="1">
              <a:solidFill>
                <a:srgbClr val="FF3300"/>
              </a:solidFill>
            </a:endParaRPr>
          </a:p>
        </p:txBody>
      </p:sp>
      <p:sp>
        <p:nvSpPr>
          <p:cNvPr id="847881" name="AutoShape 9"/>
          <p:cNvSpPr>
            <a:spLocks noChangeArrowheads="1"/>
          </p:cNvSpPr>
          <p:nvPr/>
        </p:nvSpPr>
        <p:spPr bwMode="auto">
          <a:xfrm>
            <a:off x="2057400" y="1447800"/>
            <a:ext cx="3276600" cy="1371600"/>
          </a:xfrm>
          <a:prstGeom prst="wedgeRoundRectCallout">
            <a:avLst>
              <a:gd name="adj1" fmla="val -68412"/>
              <a:gd name="adj2" fmla="val 70602"/>
              <a:gd name="adj3" fmla="val 16667"/>
            </a:avLst>
          </a:prstGeom>
          <a:solidFill>
            <a:schemeClr val="bg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1400" b="1" dirty="0"/>
              <a:t>Value of </a:t>
            </a:r>
            <a:r>
              <a:rPr lang="en-US" sz="1400" b="1" dirty="0">
                <a:latin typeface="Symbol" pitchFamily="18" charset="2"/>
              </a:rPr>
              <a:t>c</a:t>
            </a:r>
            <a:r>
              <a:rPr lang="en-US" sz="1400" b="1" baseline="30000" dirty="0"/>
              <a:t>2</a:t>
            </a:r>
            <a:r>
              <a:rPr lang="en-US" sz="1400" b="1" dirty="0"/>
              <a:t> or likelihood at minimum</a:t>
            </a:r>
          </a:p>
          <a:p>
            <a:pPr algn="ctr"/>
            <a:endParaRPr lang="en-US" sz="1400" b="1" dirty="0"/>
          </a:p>
          <a:p>
            <a:pPr algn="ctr"/>
            <a:r>
              <a:rPr lang="en-US" sz="1400" b="1" dirty="0"/>
              <a:t>(NB: </a:t>
            </a:r>
            <a:r>
              <a:rPr lang="en-US" sz="1400" b="1" dirty="0">
                <a:latin typeface="Symbol" pitchFamily="18" charset="2"/>
              </a:rPr>
              <a:t>c</a:t>
            </a:r>
            <a:r>
              <a:rPr lang="en-US" sz="1400" b="1" baseline="30000" dirty="0"/>
              <a:t>2</a:t>
            </a:r>
            <a:r>
              <a:rPr lang="en-US" sz="1400" b="1" dirty="0"/>
              <a:t> values are </a:t>
            </a:r>
            <a:r>
              <a:rPr lang="en-US" sz="1400" dirty="0"/>
              <a:t>not</a:t>
            </a:r>
            <a:r>
              <a:rPr lang="en-US" sz="1400" b="1" dirty="0"/>
              <a:t> divided by </a:t>
            </a:r>
            <a:r>
              <a:rPr lang="en-US" sz="1400" b="1" dirty="0" err="1"/>
              <a:t>N</a:t>
            </a:r>
            <a:r>
              <a:rPr lang="en-US" sz="1400" b="1" baseline="-25000" dirty="0" err="1"/>
              <a:t>d.o.f</a:t>
            </a:r>
            <a:r>
              <a:rPr lang="en-US" sz="1400" b="1" dirty="0"/>
              <a:t>)</a:t>
            </a:r>
          </a:p>
        </p:txBody>
      </p:sp>
      <p:sp>
        <p:nvSpPr>
          <p:cNvPr id="847882" name="Rectangle 10"/>
          <p:cNvSpPr>
            <a:spLocks noChangeArrowheads="1"/>
          </p:cNvSpPr>
          <p:nvPr/>
        </p:nvSpPr>
        <p:spPr bwMode="auto">
          <a:xfrm>
            <a:off x="457200" y="3124200"/>
            <a:ext cx="1371600" cy="2286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7883" name="Rectangle 11"/>
          <p:cNvSpPr>
            <a:spLocks noChangeArrowheads="1"/>
          </p:cNvSpPr>
          <p:nvPr/>
        </p:nvSpPr>
        <p:spPr bwMode="auto">
          <a:xfrm>
            <a:off x="457200" y="4572000"/>
            <a:ext cx="3886200" cy="1600200"/>
          </a:xfrm>
          <a:prstGeom prst="rect">
            <a:avLst/>
          </a:prstGeom>
          <a:noFill/>
          <a:ln w="254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85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Minuit function MIGRAD</a:t>
            </a:r>
          </a:p>
        </p:txBody>
      </p:sp>
      <p:sp>
        <p:nvSpPr>
          <p:cNvPr id="851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229600" cy="533400"/>
          </a:xfrm>
        </p:spPr>
        <p:txBody>
          <a:bodyPr/>
          <a:lstStyle/>
          <a:p>
            <a:r>
              <a:rPr lang="en-US"/>
              <a:t>Purpose: find minimum 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</p:txBody>
      </p:sp>
      <p:sp>
        <p:nvSpPr>
          <p:cNvPr id="851972" name="Text Box 4"/>
          <p:cNvSpPr txBox="1">
            <a:spLocks noChangeArrowheads="1"/>
          </p:cNvSpPr>
          <p:nvPr/>
        </p:nvSpPr>
        <p:spPr bwMode="auto">
          <a:xfrm>
            <a:off x="381000" y="1600200"/>
            <a:ext cx="8586788" cy="45593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" b="1"/>
              <a:t>     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**********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**   13 **MIGRAD        1000           1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**********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(some output omitted)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MIGRAD MINIMIZATION HAS CONVERGED.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MIGRAD WILL VERIFY CONVERGENCE AND ERROR MATRIX.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COVARIANCE MATRIX CALCULATED SUCCESSFULLY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</a:t>
            </a:r>
            <a:r>
              <a:rPr lang="en-US" sz="1400" b="1">
                <a:latin typeface="Courier New" pitchFamily="49" charset="0"/>
              </a:rPr>
              <a:t>FCN=257.304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FROM MIGRAD    </a:t>
            </a:r>
            <a:r>
              <a:rPr lang="en-US" sz="1400" b="1">
                <a:solidFill>
                  <a:srgbClr val="339933"/>
                </a:solidFill>
                <a:latin typeface="Courier New" pitchFamily="49" charset="0"/>
              </a:rPr>
              <a:t>STATUS=CONVERGED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  31 CALLS          32 TOTAL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                 </a:t>
            </a:r>
            <a:r>
              <a:rPr lang="en-US" sz="1400" b="1">
                <a:solidFill>
                  <a:srgbClr val="339933"/>
                </a:solidFill>
                <a:latin typeface="Courier New" pitchFamily="49" charset="0"/>
              </a:rPr>
              <a:t>EDM=2.36773e-06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STRATEGY= 1      </a:t>
            </a:r>
            <a:r>
              <a:rPr lang="en-US" sz="1400" b="1">
                <a:solidFill>
                  <a:srgbClr val="339933"/>
                </a:solidFill>
                <a:latin typeface="Courier New" pitchFamily="49" charset="0"/>
              </a:rPr>
              <a:t>ERROR MATRIX ACCURATE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EXT PARAMETER                                   STEP         FIRST   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NO.   NAME      VALUE            ERROR          SIZE      DERIVATIVE 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1  mean         8.84225e-02   3.23862e-01   3.58344e-04  -2.24755e-02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2  sigma        3.20763e+00   2.39540e-01   2.78628e-04  -5.34724e-02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                           ERR DEF= 0.5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</a:t>
            </a:r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EXTERNAL ERROR MATRIX.    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NDIM=  25    NPAR=  2    ERR DEF=0.5</a:t>
            </a:r>
          </a:p>
          <a:p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  1.049e-01  3.338e-04 </a:t>
            </a:r>
          </a:p>
          <a:p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  3.338e-04  5.739e-02 </a:t>
            </a:r>
          </a:p>
          <a:p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 PARAMETER  CORRELATION COEFFICIENTS  </a:t>
            </a:r>
          </a:p>
          <a:p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       NO.  GLOBAL      1      2</a:t>
            </a:r>
          </a:p>
          <a:p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        1  0.00430   1.000  0.004</a:t>
            </a:r>
          </a:p>
          <a:p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        2  0.00430   0.004  1.000</a:t>
            </a:r>
          </a:p>
        </p:txBody>
      </p:sp>
      <p:sp>
        <p:nvSpPr>
          <p:cNvPr id="851977" name="Rectangle 9"/>
          <p:cNvSpPr>
            <a:spLocks noChangeArrowheads="1"/>
          </p:cNvSpPr>
          <p:nvPr/>
        </p:nvSpPr>
        <p:spPr bwMode="auto">
          <a:xfrm>
            <a:off x="2667000" y="3048000"/>
            <a:ext cx="6172200" cy="533400"/>
          </a:xfrm>
          <a:prstGeom prst="rect">
            <a:avLst/>
          </a:prstGeom>
          <a:noFill/>
          <a:ln w="25400">
            <a:solidFill>
              <a:srgbClr val="3399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1978" name="AutoShape 10"/>
          <p:cNvSpPr>
            <a:spLocks noChangeArrowheads="1"/>
          </p:cNvSpPr>
          <p:nvPr/>
        </p:nvSpPr>
        <p:spPr bwMode="auto">
          <a:xfrm>
            <a:off x="3886200" y="609600"/>
            <a:ext cx="4648200" cy="2057400"/>
          </a:xfrm>
          <a:prstGeom prst="wedgeRoundRectCallout">
            <a:avLst>
              <a:gd name="adj1" fmla="val -48667"/>
              <a:gd name="adj2" fmla="val 67130"/>
              <a:gd name="adj3" fmla="val 16667"/>
            </a:avLst>
          </a:prstGeom>
          <a:solidFill>
            <a:schemeClr val="bg1"/>
          </a:solidFill>
          <a:ln w="25400">
            <a:solidFill>
              <a:srgbClr val="339933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1400" b="1" i="1">
                <a:solidFill>
                  <a:srgbClr val="339933"/>
                </a:solidFill>
              </a:rPr>
              <a:t>Status</a:t>
            </a:r>
            <a:r>
              <a:rPr lang="en-US" sz="1400" b="1">
                <a:solidFill>
                  <a:srgbClr val="339933"/>
                </a:solidFill>
              </a:rPr>
              <a:t>: </a:t>
            </a:r>
            <a:br>
              <a:rPr lang="en-US" sz="1400" b="1">
                <a:solidFill>
                  <a:srgbClr val="339933"/>
                </a:solidFill>
              </a:rPr>
            </a:br>
            <a:r>
              <a:rPr lang="en-US" sz="1400" b="1">
                <a:solidFill>
                  <a:srgbClr val="339933"/>
                </a:solidFill>
              </a:rPr>
              <a:t>Should be ‘converged’ but can be ‘failed’</a:t>
            </a:r>
          </a:p>
          <a:p>
            <a:pPr algn="ctr"/>
            <a:endParaRPr lang="en-US" sz="1400" b="1">
              <a:solidFill>
                <a:srgbClr val="339933"/>
              </a:solidFill>
            </a:endParaRPr>
          </a:p>
          <a:p>
            <a:pPr algn="ctr"/>
            <a:r>
              <a:rPr lang="en-US" sz="1400" b="1" i="1">
                <a:solidFill>
                  <a:srgbClr val="339933"/>
                </a:solidFill>
              </a:rPr>
              <a:t>Estimated Distance to Minimum</a:t>
            </a:r>
            <a:r>
              <a:rPr lang="en-US" sz="1400" b="1">
                <a:solidFill>
                  <a:srgbClr val="339933"/>
                </a:solidFill>
              </a:rPr>
              <a:t/>
            </a:r>
            <a:br>
              <a:rPr lang="en-US" sz="1400" b="1">
                <a:solidFill>
                  <a:srgbClr val="339933"/>
                </a:solidFill>
              </a:rPr>
            </a:br>
            <a:r>
              <a:rPr lang="en-US" sz="1400" b="1">
                <a:solidFill>
                  <a:srgbClr val="339933"/>
                </a:solidFill>
              </a:rPr>
              <a:t>should be small O(10</a:t>
            </a:r>
            <a:r>
              <a:rPr lang="en-US" sz="1400" b="1" baseline="30000">
                <a:solidFill>
                  <a:srgbClr val="339933"/>
                </a:solidFill>
              </a:rPr>
              <a:t>-6</a:t>
            </a:r>
            <a:r>
              <a:rPr lang="en-US" sz="1400" b="1">
                <a:solidFill>
                  <a:srgbClr val="339933"/>
                </a:solidFill>
              </a:rPr>
              <a:t>)</a:t>
            </a:r>
            <a:br>
              <a:rPr lang="en-US" sz="1400" b="1">
                <a:solidFill>
                  <a:srgbClr val="339933"/>
                </a:solidFill>
              </a:rPr>
            </a:br>
            <a:endParaRPr lang="en-US" sz="1400" b="1">
              <a:solidFill>
                <a:srgbClr val="339933"/>
              </a:solidFill>
            </a:endParaRPr>
          </a:p>
          <a:p>
            <a:pPr algn="ctr"/>
            <a:r>
              <a:rPr lang="en-US" sz="1400" b="1" i="1">
                <a:solidFill>
                  <a:srgbClr val="339933"/>
                </a:solidFill>
              </a:rPr>
              <a:t>Error Matrix Quality</a:t>
            </a:r>
            <a:r>
              <a:rPr lang="en-US" sz="1400" b="1">
                <a:solidFill>
                  <a:srgbClr val="339933"/>
                </a:solidFill>
              </a:rPr>
              <a:t/>
            </a:r>
            <a:br>
              <a:rPr lang="en-US" sz="1400" b="1">
                <a:solidFill>
                  <a:srgbClr val="339933"/>
                </a:solidFill>
              </a:rPr>
            </a:br>
            <a:r>
              <a:rPr lang="en-US" sz="1400" b="1">
                <a:solidFill>
                  <a:srgbClr val="339933"/>
                </a:solidFill>
              </a:rPr>
              <a:t>should be ‘accurate’, but can be ‘approximate’ in case of trouble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85800" y="6477000"/>
            <a:ext cx="7772400" cy="381000"/>
          </a:xfrm>
        </p:spPr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2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Minuit function MINOS</a:t>
            </a:r>
          </a:p>
        </p:txBody>
      </p:sp>
      <p:sp>
        <p:nvSpPr>
          <p:cNvPr id="72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MINOS errors are calculated by ‘hill climbing algorithm’.</a:t>
            </a:r>
          </a:p>
          <a:p>
            <a:pPr lvl="1"/>
            <a:r>
              <a:rPr lang="en-US" dirty="0" smtClean="0"/>
              <a:t>In one dimension find points where </a:t>
            </a:r>
            <a:r>
              <a:rPr lang="en-US" dirty="0" smtClean="0">
                <a:latin typeface="Symbol" pitchFamily="18" charset="2"/>
              </a:rPr>
              <a:t>D</a:t>
            </a:r>
            <a:r>
              <a:rPr lang="en-US" dirty="0" smtClean="0"/>
              <a:t>L=+0.5. </a:t>
            </a:r>
          </a:p>
          <a:p>
            <a:pPr lvl="1"/>
            <a:r>
              <a:rPr lang="en-US" dirty="0" smtClean="0"/>
              <a:t>In &gt;1 dimension find contour with </a:t>
            </a:r>
            <a:r>
              <a:rPr lang="en-US" dirty="0" smtClean="0">
                <a:latin typeface="Symbol" pitchFamily="18" charset="2"/>
              </a:rPr>
              <a:t>D</a:t>
            </a:r>
            <a:r>
              <a:rPr lang="en-US" dirty="0" smtClean="0"/>
              <a:t>L=+0.5. Errors are defined by bounding box of contour.</a:t>
            </a:r>
          </a:p>
          <a:p>
            <a:pPr lvl="1"/>
            <a:r>
              <a:rPr lang="en-US" dirty="0" smtClean="0"/>
              <a:t>In &gt;&gt;1 dimension very time consuming, but more in general more robust.</a:t>
            </a:r>
            <a:endParaRPr lang="en-US" dirty="0"/>
          </a:p>
          <a:p>
            <a:r>
              <a:rPr lang="en-US" dirty="0"/>
              <a:t>Optional – activated by option “E” in ROOT or </a:t>
            </a:r>
            <a:r>
              <a:rPr lang="en-US" dirty="0" smtClean="0"/>
              <a:t>PAW</a:t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20900" name="Text Box 4"/>
          <p:cNvSpPr txBox="1">
            <a:spLocks noChangeArrowheads="1"/>
          </p:cNvSpPr>
          <p:nvPr/>
        </p:nvSpPr>
        <p:spPr bwMode="auto">
          <a:xfrm>
            <a:off x="404813" y="3200400"/>
            <a:ext cx="8586787" cy="243205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00" b="1">
                <a:latin typeface="Courier New" pitchFamily="49" charset="0"/>
              </a:rPr>
              <a:t> 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**********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**   23 **MINOS        1000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**********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FCN=257.304 FROM MINOS     STATUS=SUCCESSFUL     52 CALLS          94 TOTAL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                 EDM=2.36534e-06    STRATEGY= 1      ERROR MATRIX ACCURATE 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EXT PARAMETER                  </a:t>
            </a:r>
            <a:r>
              <a:rPr lang="en-US" sz="1400" b="1">
                <a:latin typeface="Courier New" pitchFamily="49" charset="0"/>
              </a:rPr>
              <a:t>PARABOLIC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     </a:t>
            </a:r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MINOS ERRORS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    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NO.   NAME      VALUE            </a:t>
            </a:r>
            <a:r>
              <a:rPr lang="en-US" sz="1400" b="1">
                <a:latin typeface="Courier New" pitchFamily="49" charset="0"/>
              </a:rPr>
              <a:t>ERROR 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 </a:t>
            </a:r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NEGATIVE      POSITIVE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1  mean         8.84225e-02   </a:t>
            </a:r>
            <a:r>
              <a:rPr lang="en-US" sz="1400" b="1">
                <a:latin typeface="Courier New" pitchFamily="49" charset="0"/>
              </a:rPr>
              <a:t>3.23861e-01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</a:t>
            </a:r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-3.24688e-01   3.25391e-01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2  sigma        3.20763e+00   </a:t>
            </a:r>
            <a:r>
              <a:rPr lang="en-US" sz="1400" b="1">
                <a:latin typeface="Courier New" pitchFamily="49" charset="0"/>
              </a:rPr>
              <a:t>2.39539e-01 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</a:t>
            </a:r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-2.23321e-01   2.58893e-01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                           ERR DEF= 0.5</a:t>
            </a:r>
          </a:p>
          <a:p>
            <a:endParaRPr lang="en-US" sz="1400" b="1">
              <a:solidFill>
                <a:schemeClr val="tx1"/>
              </a:solidFill>
              <a:latin typeface="Courier New" pitchFamily="49" charset="0"/>
            </a:endParaRPr>
          </a:p>
        </p:txBody>
      </p:sp>
      <p:sp>
        <p:nvSpPr>
          <p:cNvPr id="720901" name="Rectangle 5"/>
          <p:cNvSpPr>
            <a:spLocks noChangeArrowheads="1"/>
          </p:cNvSpPr>
          <p:nvPr/>
        </p:nvSpPr>
        <p:spPr bwMode="auto">
          <a:xfrm>
            <a:off x="3886200" y="4267200"/>
            <a:ext cx="1371600" cy="9144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902" name="Rectangle 6"/>
          <p:cNvSpPr>
            <a:spLocks noChangeArrowheads="1"/>
          </p:cNvSpPr>
          <p:nvPr/>
        </p:nvSpPr>
        <p:spPr bwMode="auto">
          <a:xfrm>
            <a:off x="5334000" y="4267200"/>
            <a:ext cx="2895600" cy="914400"/>
          </a:xfrm>
          <a:prstGeom prst="rect">
            <a:avLst/>
          </a:prstGeom>
          <a:noFill/>
          <a:ln w="254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903" name="AutoShape 7"/>
          <p:cNvSpPr>
            <a:spLocks noChangeArrowheads="1"/>
          </p:cNvSpPr>
          <p:nvPr/>
        </p:nvSpPr>
        <p:spPr bwMode="auto">
          <a:xfrm>
            <a:off x="1905000" y="5486400"/>
            <a:ext cx="2209800" cy="1295400"/>
          </a:xfrm>
          <a:prstGeom prst="wedgeRoundRectCallout">
            <a:avLst>
              <a:gd name="adj1" fmla="val 71694"/>
              <a:gd name="adj2" fmla="val -74634"/>
              <a:gd name="adj3" fmla="val 16667"/>
            </a:avLst>
          </a:prstGeom>
          <a:solidFill>
            <a:schemeClr val="bg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1400" b="1"/>
              <a:t>Symmetric error</a:t>
            </a:r>
            <a:br>
              <a:rPr lang="en-US" sz="1400" b="1"/>
            </a:br>
            <a:r>
              <a:rPr lang="en-US" sz="1400" b="1"/>
              <a:t/>
            </a:r>
            <a:br>
              <a:rPr lang="en-US" sz="1400" b="1"/>
            </a:br>
            <a:r>
              <a:rPr lang="en-US" sz="1400" b="1"/>
              <a:t>(repeated result from HESSE)</a:t>
            </a:r>
          </a:p>
        </p:txBody>
      </p:sp>
      <p:sp>
        <p:nvSpPr>
          <p:cNvPr id="720904" name="AutoShape 8"/>
          <p:cNvSpPr>
            <a:spLocks noChangeArrowheads="1"/>
          </p:cNvSpPr>
          <p:nvPr/>
        </p:nvSpPr>
        <p:spPr bwMode="auto">
          <a:xfrm>
            <a:off x="5181600" y="5486400"/>
            <a:ext cx="3733800" cy="1295400"/>
          </a:xfrm>
          <a:prstGeom prst="wedgeRoundRectCallout">
            <a:avLst>
              <a:gd name="adj1" fmla="val -28870"/>
              <a:gd name="adj2" fmla="val -73653"/>
              <a:gd name="adj3" fmla="val 16667"/>
            </a:avLst>
          </a:prstGeom>
          <a:solidFill>
            <a:schemeClr val="bg1"/>
          </a:solidFill>
          <a:ln w="254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1400" b="1">
                <a:solidFill>
                  <a:srgbClr val="FF3300"/>
                </a:solidFill>
              </a:rPr>
              <a:t>MINOS error</a:t>
            </a:r>
            <a:br>
              <a:rPr lang="en-US" sz="1400" b="1">
                <a:solidFill>
                  <a:srgbClr val="FF3300"/>
                </a:solidFill>
              </a:rPr>
            </a:br>
            <a:r>
              <a:rPr lang="en-US" sz="1400" b="1">
                <a:solidFill>
                  <a:srgbClr val="FF3300"/>
                </a:solidFill>
              </a:rPr>
              <a:t>Can be asymmetric</a:t>
            </a:r>
            <a:br>
              <a:rPr lang="en-US" sz="1400" b="1">
                <a:solidFill>
                  <a:srgbClr val="FF3300"/>
                </a:solidFill>
              </a:rPr>
            </a:br>
            <a:r>
              <a:rPr lang="en-US" sz="1400" b="1">
                <a:solidFill>
                  <a:srgbClr val="FF3300"/>
                </a:solidFill>
              </a:rPr>
              <a:t/>
            </a:r>
            <a:br>
              <a:rPr lang="en-US" sz="1400" b="1">
                <a:solidFill>
                  <a:srgbClr val="FF3300"/>
                </a:solidFill>
              </a:rPr>
            </a:br>
            <a:r>
              <a:rPr lang="en-US" sz="1400" b="1">
                <a:solidFill>
                  <a:srgbClr val="FF3300"/>
                </a:solidFill>
              </a:rPr>
              <a:t>(in this example the ‘sigma’ error is slightly asymmetric)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Wouter Verkerke, NIKHEF</a:t>
            </a:r>
            <a:endParaRPr lang="en-US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85800" y="3048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Illustration of difference between HESSE and MINOS errors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914400"/>
            <a:ext cx="77724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‘Pathological’ example likelihood with multiple minima and non-parabolic behavior</a:t>
            </a:r>
            <a:endParaRPr kumimoji="0" lang="nl-NL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4" descr="c1"/>
          <p:cNvPicPr>
            <a:picLocks noChangeAspect="1" noChangeArrowheads="1"/>
          </p:cNvPicPr>
          <p:nvPr/>
        </p:nvPicPr>
        <p:blipFill>
          <a:blip r:embed="rId2" cstate="print"/>
          <a:srcRect l="5263" t="8812"/>
          <a:stretch>
            <a:fillRect/>
          </a:stretch>
        </p:blipFill>
        <p:spPr bwMode="auto">
          <a:xfrm>
            <a:off x="1981200" y="2209800"/>
            <a:ext cx="5486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 bwMode="auto">
          <a:xfrm>
            <a:off x="2286000" y="4114800"/>
            <a:ext cx="4648200" cy="1588"/>
          </a:xfrm>
          <a:prstGeom prst="line">
            <a:avLst/>
          </a:prstGeom>
          <a:noFill/>
          <a:ln w="28575" cap="flat" cmpd="sng" algn="ctr">
            <a:solidFill>
              <a:schemeClr val="accent4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7"/>
          <p:cNvCxnSpPr>
            <a:cxnSpLocks noChangeShapeType="1"/>
          </p:cNvCxnSpPr>
          <p:nvPr/>
        </p:nvCxnSpPr>
        <p:spPr bwMode="auto">
          <a:xfrm rot="5400000" flipH="1" flipV="1">
            <a:off x="1449388" y="5103813"/>
            <a:ext cx="1978025" cy="3175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1" name="Straight Connector 10"/>
          <p:cNvCxnSpPr>
            <a:cxnSpLocks noChangeShapeType="1"/>
          </p:cNvCxnSpPr>
          <p:nvPr/>
        </p:nvCxnSpPr>
        <p:spPr bwMode="auto">
          <a:xfrm rot="5400000" flipH="1" flipV="1">
            <a:off x="2971800" y="5103813"/>
            <a:ext cx="1979613" cy="1587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12" name="Left Brace 11"/>
          <p:cNvSpPr>
            <a:spLocks/>
          </p:cNvSpPr>
          <p:nvPr/>
        </p:nvSpPr>
        <p:spPr bwMode="auto">
          <a:xfrm rot="16200000">
            <a:off x="3009900" y="5524500"/>
            <a:ext cx="381000" cy="1524000"/>
          </a:xfrm>
          <a:prstGeom prst="leftBrace">
            <a:avLst>
              <a:gd name="adj1" fmla="val 8333"/>
              <a:gd name="adj2" fmla="val 50000"/>
            </a:avLst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cxnSp>
        <p:nvCxnSpPr>
          <p:cNvPr id="13" name="Straight Connector 12"/>
          <p:cNvCxnSpPr>
            <a:cxnSpLocks noChangeShapeType="1"/>
          </p:cNvCxnSpPr>
          <p:nvPr/>
        </p:nvCxnSpPr>
        <p:spPr bwMode="auto">
          <a:xfrm rot="5400000" flipH="1" flipV="1">
            <a:off x="1539876" y="3143250"/>
            <a:ext cx="1979612" cy="1587"/>
          </a:xfrm>
          <a:prstGeom prst="line">
            <a:avLst/>
          </a:prstGeom>
          <a:noFill/>
          <a:ln w="28575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 rot="5400000" flipH="1" flipV="1">
            <a:off x="5640387" y="3122613"/>
            <a:ext cx="1979613" cy="1588"/>
          </a:xfrm>
          <a:prstGeom prst="line">
            <a:avLst/>
          </a:prstGeom>
          <a:noFill/>
          <a:ln w="28575" algn="ctr">
            <a:solidFill>
              <a:schemeClr val="accent2"/>
            </a:solidFill>
            <a:round/>
            <a:headEnd/>
            <a:tailEnd/>
          </a:ln>
        </p:spPr>
      </p:cxnSp>
      <p:sp>
        <p:nvSpPr>
          <p:cNvPr id="15" name="Left Brace 14"/>
          <p:cNvSpPr>
            <a:spLocks/>
          </p:cNvSpPr>
          <p:nvPr/>
        </p:nvSpPr>
        <p:spPr bwMode="auto">
          <a:xfrm rot="5400000">
            <a:off x="4381500" y="-38100"/>
            <a:ext cx="381000" cy="4114800"/>
          </a:xfrm>
          <a:prstGeom prst="leftBrace">
            <a:avLst>
              <a:gd name="adj1" fmla="val 8350"/>
              <a:gd name="adj2" fmla="val 81963"/>
            </a:avLst>
          </a:prstGeom>
          <a:noFill/>
          <a:ln w="28575" algn="ctr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276600" y="1600200"/>
            <a:ext cx="20034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>
                <a:solidFill>
                  <a:schemeClr val="accent2"/>
                </a:solidFill>
              </a:rPr>
              <a:t>MINOS error</a:t>
            </a:r>
            <a:endParaRPr lang="nl-NL">
              <a:solidFill>
                <a:schemeClr val="accent2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019425" y="6457950"/>
            <a:ext cx="19335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>
                <a:solidFill>
                  <a:srgbClr val="FF0000"/>
                </a:solidFill>
              </a:rPr>
              <a:t>HESSE error</a:t>
            </a:r>
            <a:endParaRPr lang="nl-NL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162425" y="2971800"/>
            <a:ext cx="12969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1200" b="0">
                <a:solidFill>
                  <a:srgbClr val="FF0000"/>
                </a:solidFill>
              </a:rPr>
              <a:t>Extrapolation</a:t>
            </a:r>
            <a:br>
              <a:rPr lang="en-US" sz="1200" b="0">
                <a:solidFill>
                  <a:srgbClr val="FF0000"/>
                </a:solidFill>
              </a:rPr>
            </a:br>
            <a:r>
              <a:rPr lang="en-US" sz="1200" b="0">
                <a:solidFill>
                  <a:srgbClr val="FF0000"/>
                </a:solidFill>
              </a:rPr>
              <a:t>of parabolic</a:t>
            </a:r>
            <a:br>
              <a:rPr lang="en-US" sz="1200" b="0">
                <a:solidFill>
                  <a:srgbClr val="FF0000"/>
                </a:solidFill>
              </a:rPr>
            </a:br>
            <a:r>
              <a:rPr lang="en-US" sz="1200" b="0">
                <a:solidFill>
                  <a:srgbClr val="FF0000"/>
                </a:solidFill>
              </a:rPr>
              <a:t>approximation</a:t>
            </a:r>
            <a:br>
              <a:rPr lang="en-US" sz="1200" b="0">
                <a:solidFill>
                  <a:srgbClr val="FF0000"/>
                </a:solidFill>
              </a:rPr>
            </a:br>
            <a:r>
              <a:rPr lang="en-US" sz="1200" b="0">
                <a:solidFill>
                  <a:srgbClr val="FF0000"/>
                </a:solidFill>
              </a:rPr>
              <a:t>at minimum</a:t>
            </a:r>
            <a:endParaRPr lang="nl-NL" sz="1200" b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63520" y="5562600"/>
            <a:ext cx="1246880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mtClean="0"/>
              <a:t>Parameter</a:t>
            </a:r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1304412" y="2523612"/>
            <a:ext cx="1015021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err="1" smtClean="0"/>
              <a:t>log</a:t>
            </a:r>
            <a:r>
              <a:rPr lang="en-US" i="1" dirty="0" err="1" smtClean="0"/>
              <a:t>L</a:t>
            </a:r>
            <a:r>
              <a:rPr lang="en-US" dirty="0" smtClean="0"/>
              <a:t>(</a:t>
            </a:r>
            <a:r>
              <a:rPr lang="en-US" i="1" dirty="0" smtClean="0"/>
              <a:t>p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2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Practical estimation – Fit converge problems</a:t>
            </a:r>
          </a:p>
        </p:txBody>
      </p:sp>
      <p:sp>
        <p:nvSpPr>
          <p:cNvPr id="72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001000" cy="563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Sometimes fits don’t converge because, e.g. </a:t>
            </a:r>
            <a:endParaRPr lang="en-US">
              <a:sym typeface="Wingdings" pitchFamily="2" charset="2"/>
            </a:endParaRPr>
          </a:p>
          <a:p>
            <a:pPr lvl="1">
              <a:lnSpc>
                <a:spcPct val="90000"/>
              </a:lnSpc>
            </a:pPr>
            <a:r>
              <a:rPr lang="en-US">
                <a:sym typeface="Wingdings" pitchFamily="2" charset="2"/>
              </a:rPr>
              <a:t>MIGRAD unable to find minimum</a:t>
            </a:r>
          </a:p>
          <a:p>
            <a:pPr lvl="1">
              <a:lnSpc>
                <a:spcPct val="90000"/>
              </a:lnSpc>
            </a:pPr>
            <a:r>
              <a:rPr lang="en-US">
                <a:sym typeface="Wingdings" pitchFamily="2" charset="2"/>
              </a:rPr>
              <a:t>HESSE finds negative second derivatives </a:t>
            </a:r>
            <a:br>
              <a:rPr lang="en-US">
                <a:sym typeface="Wingdings" pitchFamily="2" charset="2"/>
              </a:rPr>
            </a:br>
            <a:r>
              <a:rPr lang="en-US">
                <a:sym typeface="Wingdings" pitchFamily="2" charset="2"/>
              </a:rPr>
              <a:t>(which would imply negative errors)</a:t>
            </a:r>
            <a:br>
              <a:rPr lang="en-US">
                <a:sym typeface="Wingdings" pitchFamily="2" charset="2"/>
              </a:rPr>
            </a:br>
            <a:endParaRPr lang="en-US"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r>
              <a:rPr lang="en-US">
                <a:sym typeface="Wingdings" pitchFamily="2" charset="2"/>
              </a:rPr>
              <a:t>Reason is usually numerical precision and stability problems, but</a:t>
            </a:r>
          </a:p>
          <a:p>
            <a:pPr lvl="1">
              <a:lnSpc>
                <a:spcPct val="90000"/>
              </a:lnSpc>
            </a:pPr>
            <a:r>
              <a:rPr lang="en-US"/>
              <a:t>The </a:t>
            </a:r>
            <a:r>
              <a:rPr lang="en-US">
                <a:solidFill>
                  <a:srgbClr val="FF7A01"/>
                </a:solidFill>
              </a:rPr>
              <a:t>underlying cause</a:t>
            </a:r>
            <a:r>
              <a:rPr lang="en-US"/>
              <a:t> of fit stability problems is usually </a:t>
            </a:r>
            <a:br>
              <a:rPr lang="en-US"/>
            </a:br>
            <a:r>
              <a:rPr lang="en-US"/>
              <a:t>by </a:t>
            </a:r>
            <a:r>
              <a:rPr lang="en-US" b="1">
                <a:solidFill>
                  <a:srgbClr val="FF7A01"/>
                </a:solidFill>
              </a:rPr>
              <a:t>highly correlated parameters</a:t>
            </a:r>
            <a:r>
              <a:rPr lang="en-US"/>
              <a:t> in fit</a:t>
            </a:r>
            <a:br>
              <a:rPr lang="en-US"/>
            </a:br>
            <a:endParaRPr lang="en-US"/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</a:rPr>
              <a:t>HESSE correlation matrix in primary investigative tool</a:t>
            </a:r>
            <a:br>
              <a:rPr lang="en-US">
                <a:solidFill>
                  <a:schemeClr val="accent2"/>
                </a:solidFill>
              </a:rPr>
            </a:br>
            <a:r>
              <a:rPr lang="en-US">
                <a:solidFill>
                  <a:schemeClr val="accent2"/>
                </a:solidFill>
              </a:rPr>
              <a:t/>
            </a:r>
            <a:br>
              <a:rPr lang="en-US">
                <a:solidFill>
                  <a:schemeClr val="accent2"/>
                </a:solidFill>
              </a:rPr>
            </a:br>
            <a:r>
              <a:rPr lang="en-US">
                <a:solidFill>
                  <a:schemeClr val="accent2"/>
                </a:solidFill>
              </a:rPr>
              <a:t/>
            </a:r>
            <a:br>
              <a:rPr lang="en-US">
                <a:solidFill>
                  <a:schemeClr val="accent2"/>
                </a:solidFill>
              </a:rPr>
            </a:br>
            <a:r>
              <a:rPr lang="en-US">
                <a:solidFill>
                  <a:schemeClr val="accent2"/>
                </a:solidFill>
              </a:rPr>
              <a:t/>
            </a:r>
            <a:br>
              <a:rPr lang="en-US">
                <a:solidFill>
                  <a:schemeClr val="accent2"/>
                </a:solidFill>
              </a:rPr>
            </a:br>
            <a:r>
              <a:rPr lang="en-US">
                <a:solidFill>
                  <a:schemeClr val="accent2"/>
                </a:solidFill>
              </a:rPr>
              <a:t/>
            </a:r>
            <a:br>
              <a:rPr lang="en-US">
                <a:solidFill>
                  <a:schemeClr val="accent2"/>
                </a:solidFill>
              </a:rPr>
            </a:br>
            <a:endParaRPr lang="en-US"/>
          </a:p>
          <a:p>
            <a:pPr lvl="1">
              <a:lnSpc>
                <a:spcPct val="90000"/>
              </a:lnSpc>
            </a:pPr>
            <a:r>
              <a:rPr lang="en-US"/>
              <a:t>In limit of 100% correlation, the usual </a:t>
            </a:r>
            <a:r>
              <a:rPr lang="en-US">
                <a:solidFill>
                  <a:schemeClr val="accent2"/>
                </a:solidFill>
              </a:rPr>
              <a:t>point solution becomes a line solution</a:t>
            </a:r>
            <a:r>
              <a:rPr lang="en-US"/>
              <a:t> (or surface solution) in parameter space. </a:t>
            </a:r>
            <a:br>
              <a:rPr lang="en-US"/>
            </a:br>
            <a:r>
              <a:rPr lang="en-US"/>
              <a:t>Minimization problem is no longer well defined</a:t>
            </a:r>
          </a:p>
        </p:txBody>
      </p:sp>
      <p:sp>
        <p:nvSpPr>
          <p:cNvPr id="721924" name="Text Box 4"/>
          <p:cNvSpPr txBox="1">
            <a:spLocks noChangeArrowheads="1"/>
          </p:cNvSpPr>
          <p:nvPr/>
        </p:nvSpPr>
        <p:spPr bwMode="auto">
          <a:xfrm>
            <a:off x="1565275" y="4543425"/>
            <a:ext cx="4119563" cy="9429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PARAMETER  CORRELATION COEFFICIENTS  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   NO.  GLOBAL      1      2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    1  0.99835   1.000  </a:t>
            </a:r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0.998</a:t>
            </a:r>
          </a:p>
          <a:p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      2  0.99835   </a:t>
            </a:r>
            <a:r>
              <a:rPr lang="en-US" sz="1400" b="1">
                <a:solidFill>
                  <a:srgbClr val="FF3300"/>
                </a:solidFill>
                <a:latin typeface="Courier New" pitchFamily="49" charset="0"/>
              </a:rPr>
              <a:t>0.998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 1.000</a:t>
            </a:r>
          </a:p>
        </p:txBody>
      </p:sp>
      <p:sp>
        <p:nvSpPr>
          <p:cNvPr id="721927" name="Text Box 7"/>
          <p:cNvSpPr txBox="1">
            <a:spLocks noChangeArrowheads="1"/>
          </p:cNvSpPr>
          <p:nvPr/>
        </p:nvSpPr>
        <p:spPr bwMode="auto">
          <a:xfrm>
            <a:off x="5821363" y="4625975"/>
            <a:ext cx="19510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 i="1">
                <a:solidFill>
                  <a:srgbClr val="FF7A01"/>
                </a:solidFill>
              </a:rPr>
              <a:t>Signs of trouble…</a:t>
            </a:r>
          </a:p>
        </p:txBody>
      </p:sp>
      <p:sp>
        <p:nvSpPr>
          <p:cNvPr id="721928" name="Freeform 8"/>
          <p:cNvSpPr>
            <a:spLocks/>
          </p:cNvSpPr>
          <p:nvPr/>
        </p:nvSpPr>
        <p:spPr bwMode="auto">
          <a:xfrm>
            <a:off x="5227638" y="4848225"/>
            <a:ext cx="1676400" cy="584200"/>
          </a:xfrm>
          <a:custGeom>
            <a:avLst/>
            <a:gdLst/>
            <a:ahLst/>
            <a:cxnLst>
              <a:cxn ang="0">
                <a:pos x="864" y="0"/>
              </a:cxn>
              <a:cxn ang="0">
                <a:pos x="912" y="336"/>
              </a:cxn>
              <a:cxn ang="0">
                <a:pos x="0" y="192"/>
              </a:cxn>
            </a:cxnLst>
            <a:rect l="0" t="0" r="r" b="b"/>
            <a:pathLst>
              <a:path w="1056" h="368">
                <a:moveTo>
                  <a:pt x="864" y="0"/>
                </a:moveTo>
                <a:cubicBezTo>
                  <a:pt x="960" y="152"/>
                  <a:pt x="1056" y="304"/>
                  <a:pt x="912" y="336"/>
                </a:cubicBezTo>
                <a:cubicBezTo>
                  <a:pt x="768" y="368"/>
                  <a:pt x="384" y="280"/>
                  <a:pt x="0" y="192"/>
                </a:cubicBezTo>
              </a:path>
            </a:pathLst>
          </a:custGeom>
          <a:noFill/>
          <a:ln w="25400" cap="flat">
            <a:solidFill>
              <a:srgbClr val="FF7A01"/>
            </a:solidFill>
            <a:prstDash val="sysDot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2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Practical estimation – Bounding fit parameters</a:t>
            </a:r>
          </a:p>
        </p:txBody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077200" cy="5715000"/>
          </a:xfrm>
        </p:spPr>
        <p:txBody>
          <a:bodyPr/>
          <a:lstStyle/>
          <a:p>
            <a:r>
              <a:rPr lang="en-US"/>
              <a:t>Sometimes is it desirable to bound the allowed range of parameters in a fit</a:t>
            </a:r>
          </a:p>
          <a:p>
            <a:pPr lvl="1"/>
            <a:r>
              <a:rPr lang="en-US">
                <a:solidFill>
                  <a:schemeClr val="accent2"/>
                </a:solidFill>
              </a:rPr>
              <a:t>Example: a fraction parameter is only defined in the range [0,1]</a:t>
            </a:r>
          </a:p>
          <a:p>
            <a:pPr lvl="1"/>
            <a:r>
              <a:rPr lang="en-US"/>
              <a:t>MINUIT option ‘B’ maps finite range parameter to an internal infinite range using an arcsin(x) transformation: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endParaRPr lang="en-US"/>
          </a:p>
        </p:txBody>
      </p:sp>
      <p:pic>
        <p:nvPicPr>
          <p:cNvPr id="724996" name="Picture 4" descr="fig27"/>
          <p:cNvPicPr>
            <a:picLocks noChangeAspect="1" noChangeArrowheads="1"/>
          </p:cNvPicPr>
          <p:nvPr/>
        </p:nvPicPr>
        <p:blipFill>
          <a:blip r:embed="rId2" cstate="print"/>
          <a:srcRect l="5952"/>
          <a:stretch>
            <a:fillRect/>
          </a:stretch>
        </p:blipFill>
        <p:spPr bwMode="auto">
          <a:xfrm>
            <a:off x="2133600" y="2667000"/>
            <a:ext cx="6019800" cy="3168650"/>
          </a:xfrm>
          <a:prstGeom prst="rect">
            <a:avLst/>
          </a:prstGeom>
          <a:noFill/>
        </p:spPr>
      </p:pic>
      <p:sp>
        <p:nvSpPr>
          <p:cNvPr id="724997" name="Text Box 5"/>
          <p:cNvSpPr txBox="1">
            <a:spLocks noChangeArrowheads="1"/>
          </p:cNvSpPr>
          <p:nvPr/>
        </p:nvSpPr>
        <p:spPr bwMode="auto">
          <a:xfrm rot="-5400000">
            <a:off x="580231" y="4036219"/>
            <a:ext cx="28019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/>
              <a:t>Bounded Parameter space</a:t>
            </a:r>
          </a:p>
        </p:txBody>
      </p:sp>
      <p:sp>
        <p:nvSpPr>
          <p:cNvPr id="724998" name="Text Box 6"/>
          <p:cNvSpPr txBox="1">
            <a:spLocks noChangeArrowheads="1"/>
          </p:cNvSpPr>
          <p:nvPr/>
        </p:nvSpPr>
        <p:spPr bwMode="auto">
          <a:xfrm>
            <a:off x="3146425" y="5683250"/>
            <a:ext cx="4473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/>
              <a:t>MINUIT internal parameter space (-∞,+∞)</a:t>
            </a:r>
          </a:p>
        </p:txBody>
      </p:sp>
      <p:sp>
        <p:nvSpPr>
          <p:cNvPr id="724999" name="Line 7"/>
          <p:cNvSpPr>
            <a:spLocks noChangeShapeType="1"/>
          </p:cNvSpPr>
          <p:nvPr/>
        </p:nvSpPr>
        <p:spPr bwMode="auto">
          <a:xfrm>
            <a:off x="2390775" y="4451350"/>
            <a:ext cx="2492375" cy="3175"/>
          </a:xfrm>
          <a:prstGeom prst="line">
            <a:avLst/>
          </a:prstGeom>
          <a:noFill/>
          <a:ln w="254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5000" name="Line 8"/>
          <p:cNvSpPr>
            <a:spLocks noChangeShapeType="1"/>
          </p:cNvSpPr>
          <p:nvPr/>
        </p:nvSpPr>
        <p:spPr bwMode="auto">
          <a:xfrm flipH="1" flipV="1">
            <a:off x="4873625" y="4448175"/>
            <a:ext cx="6350" cy="1057275"/>
          </a:xfrm>
          <a:prstGeom prst="line">
            <a:avLst/>
          </a:prstGeom>
          <a:noFill/>
          <a:ln w="254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5002" name="Line 10"/>
          <p:cNvSpPr>
            <a:spLocks noChangeShapeType="1"/>
          </p:cNvSpPr>
          <p:nvPr/>
        </p:nvSpPr>
        <p:spPr bwMode="auto">
          <a:xfrm flipV="1">
            <a:off x="4724400" y="4806950"/>
            <a:ext cx="0" cy="714375"/>
          </a:xfrm>
          <a:prstGeom prst="line">
            <a:avLst/>
          </a:prstGeom>
          <a:noFill/>
          <a:ln w="25400">
            <a:solidFill>
              <a:srgbClr val="FF330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5003" name="Line 11"/>
          <p:cNvSpPr>
            <a:spLocks noChangeShapeType="1"/>
          </p:cNvSpPr>
          <p:nvPr/>
        </p:nvSpPr>
        <p:spPr bwMode="auto">
          <a:xfrm flipH="1" flipV="1">
            <a:off x="5026025" y="3992563"/>
            <a:ext cx="3175" cy="1538287"/>
          </a:xfrm>
          <a:prstGeom prst="line">
            <a:avLst/>
          </a:prstGeom>
          <a:noFill/>
          <a:ln w="25400">
            <a:solidFill>
              <a:srgbClr val="FF330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5004" name="Line 12"/>
          <p:cNvSpPr>
            <a:spLocks noChangeShapeType="1"/>
          </p:cNvSpPr>
          <p:nvPr/>
        </p:nvSpPr>
        <p:spPr bwMode="auto">
          <a:xfrm>
            <a:off x="2417763" y="4819650"/>
            <a:ext cx="2316162" cy="0"/>
          </a:xfrm>
          <a:prstGeom prst="line">
            <a:avLst/>
          </a:prstGeom>
          <a:noFill/>
          <a:ln w="25400">
            <a:solidFill>
              <a:srgbClr val="FF330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5005" name="Line 13"/>
          <p:cNvSpPr>
            <a:spLocks noChangeShapeType="1"/>
          </p:cNvSpPr>
          <p:nvPr/>
        </p:nvSpPr>
        <p:spPr bwMode="auto">
          <a:xfrm>
            <a:off x="2387600" y="3989388"/>
            <a:ext cx="2654300" cy="4762"/>
          </a:xfrm>
          <a:prstGeom prst="line">
            <a:avLst/>
          </a:prstGeom>
          <a:noFill/>
          <a:ln w="25400">
            <a:solidFill>
              <a:srgbClr val="FF330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5006" name="AutoShape 14"/>
          <p:cNvSpPr>
            <a:spLocks/>
          </p:cNvSpPr>
          <p:nvPr/>
        </p:nvSpPr>
        <p:spPr bwMode="auto">
          <a:xfrm>
            <a:off x="1447800" y="3984625"/>
            <a:ext cx="387350" cy="838200"/>
          </a:xfrm>
          <a:prstGeom prst="leftBrace">
            <a:avLst>
              <a:gd name="adj1" fmla="val 18033"/>
              <a:gd name="adj2" fmla="val 52463"/>
            </a:avLst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5007" name="AutoShape 15"/>
          <p:cNvSpPr>
            <a:spLocks/>
          </p:cNvSpPr>
          <p:nvPr/>
        </p:nvSpPr>
        <p:spPr bwMode="auto">
          <a:xfrm rot="-5400000">
            <a:off x="4724400" y="6019800"/>
            <a:ext cx="304800" cy="304800"/>
          </a:xfrm>
          <a:prstGeom prst="leftBrace">
            <a:avLst>
              <a:gd name="adj1" fmla="val 8333"/>
              <a:gd name="adj2" fmla="val 49824"/>
            </a:avLst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5009" name="Text Box 17"/>
          <p:cNvSpPr txBox="1">
            <a:spLocks noChangeArrowheads="1"/>
          </p:cNvSpPr>
          <p:nvPr/>
        </p:nvSpPr>
        <p:spPr bwMode="auto">
          <a:xfrm>
            <a:off x="4191000" y="6324600"/>
            <a:ext cx="15732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solidFill>
                  <a:srgbClr val="FF3300"/>
                </a:solidFill>
              </a:rPr>
              <a:t>Internal Error</a:t>
            </a:r>
          </a:p>
        </p:txBody>
      </p:sp>
      <p:sp>
        <p:nvSpPr>
          <p:cNvPr id="725010" name="Text Box 18"/>
          <p:cNvSpPr txBox="1">
            <a:spLocks noChangeArrowheads="1"/>
          </p:cNvSpPr>
          <p:nvPr/>
        </p:nvSpPr>
        <p:spPr bwMode="auto">
          <a:xfrm rot="-5400000">
            <a:off x="423862" y="4224338"/>
            <a:ext cx="15906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solidFill>
                  <a:srgbClr val="FF3300"/>
                </a:solidFill>
              </a:rPr>
              <a:t>External Error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85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Practical estimation – Bounding fit parameters</a:t>
            </a:r>
          </a:p>
        </p:txBody>
      </p:sp>
      <p:sp>
        <p:nvSpPr>
          <p:cNvPr id="855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5715000"/>
          </a:xfrm>
        </p:spPr>
        <p:txBody>
          <a:bodyPr/>
          <a:lstStyle/>
          <a:p>
            <a:r>
              <a:rPr lang="en-US" sz="1800" dirty="0"/>
              <a:t>If fitted parameter values is close to boundary, </a:t>
            </a:r>
            <a:r>
              <a:rPr lang="en-US" sz="1800" dirty="0">
                <a:solidFill>
                  <a:srgbClr val="FF7A01"/>
                </a:solidFill>
              </a:rPr>
              <a:t>errors</a:t>
            </a:r>
            <a:r>
              <a:rPr lang="en-US" sz="1800" dirty="0"/>
              <a:t> will become </a:t>
            </a:r>
            <a:r>
              <a:rPr lang="en-US" sz="1800" dirty="0">
                <a:solidFill>
                  <a:srgbClr val="FF7A01"/>
                </a:solidFill>
              </a:rPr>
              <a:t>asymmetric</a:t>
            </a:r>
            <a:r>
              <a:rPr lang="en-US" sz="1800" dirty="0"/>
              <a:t> (and possible incorrect)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>
              <a:solidFill>
                <a:srgbClr val="FF7A01"/>
              </a:solidFill>
            </a:endParaRPr>
          </a:p>
          <a:p>
            <a:endParaRPr lang="en-US" sz="1800" dirty="0">
              <a:solidFill>
                <a:srgbClr val="FF7A01"/>
              </a:solidFill>
            </a:endParaRPr>
          </a:p>
          <a:p>
            <a:endParaRPr lang="en-US" sz="1800" dirty="0">
              <a:solidFill>
                <a:srgbClr val="FF7A01"/>
              </a:solidFill>
            </a:endParaRPr>
          </a:p>
          <a:p>
            <a:endParaRPr lang="en-US" sz="1800" dirty="0">
              <a:solidFill>
                <a:srgbClr val="FF7A01"/>
              </a:solidFill>
            </a:endParaRPr>
          </a:p>
          <a:p>
            <a:endParaRPr lang="en-US" sz="1800" dirty="0">
              <a:solidFill>
                <a:srgbClr val="FF7A01"/>
              </a:solidFill>
            </a:endParaRPr>
          </a:p>
          <a:p>
            <a:endParaRPr lang="en-US" sz="1800" dirty="0">
              <a:solidFill>
                <a:srgbClr val="FF7A01"/>
              </a:solidFill>
            </a:endParaRPr>
          </a:p>
          <a:p>
            <a:r>
              <a:rPr lang="en-US" sz="1800" dirty="0"/>
              <a:t>So be careful with bounds!</a:t>
            </a:r>
          </a:p>
          <a:p>
            <a:pPr lvl="1"/>
            <a:r>
              <a:rPr lang="en-US" sz="1400" dirty="0"/>
              <a:t>If boundaries are imposed to avoid region of instability, look into other parameterizations that naturally avoid that region</a:t>
            </a:r>
          </a:p>
          <a:p>
            <a:pPr lvl="1"/>
            <a:r>
              <a:rPr lang="en-US" sz="1400" dirty="0">
                <a:solidFill>
                  <a:srgbClr val="FF0000"/>
                </a:solidFill>
              </a:rPr>
              <a:t>If boundaries are imposed to avoid ‘unphysical’, but statistically valid results, consider not imposing the limit and dealing with the ‘unphysical’ interpretation in a later stage</a:t>
            </a:r>
          </a:p>
        </p:txBody>
      </p:sp>
      <p:grpSp>
        <p:nvGrpSpPr>
          <p:cNvPr id="855059" name="Group 19"/>
          <p:cNvGrpSpPr>
            <a:grpSpLocks/>
          </p:cNvGrpSpPr>
          <p:nvPr/>
        </p:nvGrpSpPr>
        <p:grpSpPr bwMode="auto">
          <a:xfrm>
            <a:off x="2300288" y="1746250"/>
            <a:ext cx="6157912" cy="3435350"/>
            <a:chOff x="537" y="1075"/>
            <a:chExt cx="3351" cy="1961"/>
          </a:xfrm>
        </p:grpSpPr>
        <p:pic>
          <p:nvPicPr>
            <p:cNvPr id="855045" name="Picture 5" descr="fig27"/>
            <p:cNvPicPr>
              <a:picLocks noChangeAspect="1" noChangeArrowheads="1"/>
            </p:cNvPicPr>
            <p:nvPr/>
          </p:nvPicPr>
          <p:blipFill>
            <a:blip r:embed="rId2" cstate="print"/>
            <a:srcRect l="5952"/>
            <a:stretch>
              <a:fillRect/>
            </a:stretch>
          </p:blipFill>
          <p:spPr bwMode="auto">
            <a:xfrm>
              <a:off x="1087" y="1104"/>
              <a:ext cx="2801" cy="1474"/>
            </a:xfrm>
            <a:prstGeom prst="rect">
              <a:avLst/>
            </a:prstGeom>
            <a:noFill/>
          </p:spPr>
        </p:pic>
        <p:sp>
          <p:nvSpPr>
            <p:cNvPr id="855046" name="Text Box 6"/>
            <p:cNvSpPr txBox="1">
              <a:spLocks noChangeArrowheads="1"/>
            </p:cNvSpPr>
            <p:nvPr/>
          </p:nvSpPr>
          <p:spPr bwMode="auto">
            <a:xfrm rot="-5400000">
              <a:off x="346" y="1694"/>
              <a:ext cx="1387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="1"/>
                <a:t>Bounded Parameter space</a:t>
              </a:r>
            </a:p>
          </p:txBody>
        </p:sp>
        <p:sp>
          <p:nvSpPr>
            <p:cNvPr id="855047" name="Text Box 7"/>
            <p:cNvSpPr txBox="1">
              <a:spLocks noChangeArrowheads="1"/>
            </p:cNvSpPr>
            <p:nvPr/>
          </p:nvSpPr>
          <p:spPr bwMode="auto">
            <a:xfrm>
              <a:off x="1558" y="2526"/>
              <a:ext cx="2103" cy="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="1"/>
                <a:t>MINUIT internal parameter space (-∞,+∞)</a:t>
              </a:r>
            </a:p>
          </p:txBody>
        </p:sp>
        <p:sp>
          <p:nvSpPr>
            <p:cNvPr id="855048" name="Line 8"/>
            <p:cNvSpPr>
              <a:spLocks noChangeShapeType="1"/>
            </p:cNvSpPr>
            <p:nvPr/>
          </p:nvSpPr>
          <p:spPr bwMode="auto">
            <a:xfrm>
              <a:off x="1198" y="2164"/>
              <a:ext cx="1059" cy="2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5049" name="Line 9"/>
            <p:cNvSpPr>
              <a:spLocks noChangeShapeType="1"/>
            </p:cNvSpPr>
            <p:nvPr/>
          </p:nvSpPr>
          <p:spPr bwMode="auto">
            <a:xfrm flipV="1">
              <a:off x="2257" y="2153"/>
              <a:ext cx="0" cy="283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5050" name="Line 10"/>
            <p:cNvSpPr>
              <a:spLocks noChangeShapeType="1"/>
            </p:cNvSpPr>
            <p:nvPr/>
          </p:nvSpPr>
          <p:spPr bwMode="auto">
            <a:xfrm flipV="1">
              <a:off x="2044" y="2290"/>
              <a:ext cx="0" cy="146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5051" name="Line 11"/>
            <p:cNvSpPr>
              <a:spLocks noChangeShapeType="1"/>
            </p:cNvSpPr>
            <p:nvPr/>
          </p:nvSpPr>
          <p:spPr bwMode="auto">
            <a:xfrm flipV="1">
              <a:off x="2470" y="1636"/>
              <a:ext cx="0" cy="800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5052" name="Line 12"/>
            <p:cNvSpPr>
              <a:spLocks noChangeShapeType="1"/>
            </p:cNvSpPr>
            <p:nvPr/>
          </p:nvSpPr>
          <p:spPr bwMode="auto">
            <a:xfrm>
              <a:off x="1205" y="2294"/>
              <a:ext cx="839" cy="0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5053" name="Line 13"/>
            <p:cNvSpPr>
              <a:spLocks noChangeShapeType="1"/>
            </p:cNvSpPr>
            <p:nvPr/>
          </p:nvSpPr>
          <p:spPr bwMode="auto">
            <a:xfrm>
              <a:off x="1208" y="1639"/>
              <a:ext cx="1271" cy="0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5054" name="AutoShape 14"/>
            <p:cNvSpPr>
              <a:spLocks/>
            </p:cNvSpPr>
            <p:nvPr/>
          </p:nvSpPr>
          <p:spPr bwMode="auto">
            <a:xfrm>
              <a:off x="776" y="1621"/>
              <a:ext cx="177" cy="744"/>
            </a:xfrm>
            <a:prstGeom prst="leftBrace">
              <a:avLst>
                <a:gd name="adj1" fmla="val 35028"/>
                <a:gd name="adj2" fmla="val 74505"/>
              </a:avLst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5055" name="AutoShape 15"/>
            <p:cNvSpPr>
              <a:spLocks/>
            </p:cNvSpPr>
            <p:nvPr/>
          </p:nvSpPr>
          <p:spPr bwMode="auto">
            <a:xfrm rot="-5400000">
              <a:off x="2186" y="2574"/>
              <a:ext cx="142" cy="426"/>
            </a:xfrm>
            <a:prstGeom prst="leftBrace">
              <a:avLst>
                <a:gd name="adj1" fmla="val 25000"/>
                <a:gd name="adj2" fmla="val 49824"/>
              </a:avLst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5057" name="Text Box 17"/>
            <p:cNvSpPr txBox="1">
              <a:spLocks noChangeArrowheads="1"/>
            </p:cNvSpPr>
            <p:nvPr/>
          </p:nvSpPr>
          <p:spPr bwMode="auto">
            <a:xfrm>
              <a:off x="1966" y="2862"/>
              <a:ext cx="853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Internal error</a:t>
              </a:r>
            </a:p>
          </p:txBody>
        </p:sp>
        <p:sp>
          <p:nvSpPr>
            <p:cNvPr id="855058" name="Text Box 18"/>
            <p:cNvSpPr txBox="1">
              <a:spLocks noChangeArrowheads="1"/>
            </p:cNvSpPr>
            <p:nvPr/>
          </p:nvSpPr>
          <p:spPr bwMode="auto">
            <a:xfrm rot="16200000">
              <a:off x="167" y="1978"/>
              <a:ext cx="905" cy="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External error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5181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Many ways to infer information on model (parameter) from data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  <a:latin typeface="Symbol" pitchFamily="18" charset="2"/>
              </a:rPr>
              <a:t>c</a:t>
            </a:r>
            <a:r>
              <a:rPr lang="en-US" baseline="30000" dirty="0" smtClean="0">
                <a:solidFill>
                  <a:schemeClr val="bg1">
                    <a:lumMod val="7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fit 		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 p = 5.2 ± 0.3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Likelihood fit 	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 p = 4.7 ± 0.4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Bayesian interval 	 p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  <a:sym typeface="Symbol"/>
              </a:rPr>
              <a:t>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 [ 4.5 – 5.9 ] at 68% credibility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Frequentist interval  p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  <a:sym typeface="Symbol"/>
              </a:rPr>
              <a:t>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 [ 4.4 – 5.8 ] at 68% confidence level</a:t>
            </a:r>
            <a:r>
              <a:rPr lang="en-US" dirty="0" smtClean="0">
                <a:sym typeface="Wingdings" pitchFamily="2" charset="2"/>
              </a:rPr>
              <a:t/>
            </a:r>
            <a:br>
              <a:rPr lang="en-US" dirty="0" smtClean="0">
                <a:sym typeface="Wingdings" pitchFamily="2" charset="2"/>
              </a:rPr>
            </a:b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Will first focus </a:t>
            </a:r>
            <a:r>
              <a:rPr lang="en-US" dirty="0" smtClean="0">
                <a:latin typeface="Symbol" pitchFamily="18" charset="2"/>
                <a:sym typeface="Wingdings" pitchFamily="2" charset="2"/>
              </a:rPr>
              <a:t>c</a:t>
            </a:r>
            <a:r>
              <a:rPr lang="en-US" baseline="30000" dirty="0" smtClean="0">
                <a:sym typeface="Wingdings" pitchFamily="2" charset="2"/>
              </a:rPr>
              <a:t>2</a:t>
            </a:r>
            <a:r>
              <a:rPr lang="en-US" dirty="0" smtClean="0">
                <a:sym typeface="Wingdings" pitchFamily="2" charset="2"/>
              </a:rPr>
              <a:t> and likelihood estimation procedures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Well known, often used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Explore assumptions, limitations</a:t>
            </a:r>
          </a:p>
          <a:p>
            <a:pPr lvl="1"/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Later we </a:t>
            </a:r>
            <a:r>
              <a:rPr lang="en-US" dirty="0" smtClean="0">
                <a:sym typeface="Wingdings" pitchFamily="2" charset="2"/>
              </a:rPr>
              <a:t>focus on interpreting experiments with little information content</a:t>
            </a:r>
          </a:p>
          <a:p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Wouter Verkerke, NIKHEF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2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Mitigating fit stability problems -- Polynomials</a:t>
            </a:r>
          </a:p>
        </p:txBody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>
                <a:solidFill>
                  <a:srgbClr val="FF7A01"/>
                </a:solidFill>
              </a:rPr>
              <a:t>Warning:</a:t>
            </a:r>
            <a:r>
              <a:rPr lang="en-US"/>
              <a:t> Regular parameterization of polynomials </a:t>
            </a:r>
            <a:r>
              <a:rPr lang="en-US" i="1"/>
              <a:t>a</a:t>
            </a:r>
            <a:r>
              <a:rPr lang="en-US" i="1" baseline="-25000"/>
              <a:t>0</a:t>
            </a:r>
            <a:r>
              <a:rPr lang="en-US" i="1"/>
              <a:t>+a</a:t>
            </a:r>
            <a:r>
              <a:rPr lang="en-US" i="1" baseline="-25000"/>
              <a:t>1</a:t>
            </a:r>
            <a:r>
              <a:rPr lang="en-US" i="1"/>
              <a:t>x+a</a:t>
            </a:r>
            <a:r>
              <a:rPr lang="en-US" i="1" baseline="-25000"/>
              <a:t>2</a:t>
            </a:r>
            <a:r>
              <a:rPr lang="en-US" i="1"/>
              <a:t>x</a:t>
            </a:r>
            <a:r>
              <a:rPr lang="en-US" i="1" baseline="30000"/>
              <a:t>2</a:t>
            </a:r>
            <a:r>
              <a:rPr lang="en-US" i="1"/>
              <a:t>+a</a:t>
            </a:r>
            <a:r>
              <a:rPr lang="en-US" i="1" baseline="-25000"/>
              <a:t>3</a:t>
            </a:r>
            <a:r>
              <a:rPr lang="en-US" i="1"/>
              <a:t>x</a:t>
            </a:r>
            <a:r>
              <a:rPr lang="en-US" i="1" baseline="30000"/>
              <a:t>3</a:t>
            </a:r>
            <a:r>
              <a:rPr lang="en-US" i="1"/>
              <a:t> </a:t>
            </a:r>
            <a:r>
              <a:rPr lang="en-US"/>
              <a:t>nearly always results in strong correlations between the coefficients </a:t>
            </a:r>
            <a:r>
              <a:rPr lang="en-US" i="1"/>
              <a:t>a</a:t>
            </a:r>
            <a:r>
              <a:rPr lang="en-US" i="1" baseline="-25000"/>
              <a:t>i</a:t>
            </a:r>
            <a:r>
              <a:rPr lang="en-US" i="1"/>
              <a:t>. </a:t>
            </a:r>
          </a:p>
          <a:p>
            <a:pPr lvl="1"/>
            <a:r>
              <a:rPr lang="en-US" i="1">
                <a:sym typeface="Wingdings" pitchFamily="2" charset="2"/>
              </a:rPr>
              <a:t>Fit stability problems, inability to find right solution common at higher orders</a:t>
            </a:r>
          </a:p>
          <a:p>
            <a:r>
              <a:rPr lang="en-US" b="1">
                <a:solidFill>
                  <a:srgbClr val="FF7A01"/>
                </a:solidFill>
              </a:rPr>
              <a:t>Solution:</a:t>
            </a:r>
            <a:r>
              <a:rPr lang="en-US"/>
              <a:t> Use existing parameterizations of polynomials that have (mostly) uncorrelated variables</a:t>
            </a:r>
          </a:p>
          <a:p>
            <a:pPr lvl="1"/>
            <a:r>
              <a:rPr lang="en-US" b="1" i="1">
                <a:solidFill>
                  <a:schemeClr val="accent2"/>
                </a:solidFill>
              </a:rPr>
              <a:t>Example: Chebychev polynomials</a:t>
            </a:r>
            <a:r>
              <a:rPr lang="en-US" i="1" baseline="30000"/>
              <a:t/>
            </a:r>
            <a:br>
              <a:rPr lang="en-US" i="1" baseline="30000"/>
            </a:br>
            <a:endParaRPr lang="en-US" i="1" baseline="30000"/>
          </a:p>
        </p:txBody>
      </p:sp>
      <p:pic>
        <p:nvPicPr>
          <p:cNvPr id="723972" name="Picture 4"/>
          <p:cNvPicPr>
            <a:picLocks noChangeAspect="1" noChangeArrowheads="1"/>
          </p:cNvPicPr>
          <p:nvPr/>
        </p:nvPicPr>
        <p:blipFill>
          <a:blip r:embed="rId2" cstate="print"/>
          <a:srcRect t="3622" b="4710"/>
          <a:stretch>
            <a:fillRect/>
          </a:stretch>
        </p:blipFill>
        <p:spPr bwMode="auto">
          <a:xfrm>
            <a:off x="5105400" y="3978275"/>
            <a:ext cx="3552825" cy="231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2397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4067175"/>
            <a:ext cx="236220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23974" name="AutoShape 6"/>
          <p:cNvSpPr>
            <a:spLocks/>
          </p:cNvSpPr>
          <p:nvPr/>
        </p:nvSpPr>
        <p:spPr bwMode="auto">
          <a:xfrm>
            <a:off x="3810000" y="4038600"/>
            <a:ext cx="228600" cy="1905000"/>
          </a:xfrm>
          <a:prstGeom prst="rightBrace">
            <a:avLst>
              <a:gd name="adj1" fmla="val 69444"/>
              <a:gd name="adj2" fmla="val 50000"/>
            </a:avLst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975" name="Line 7"/>
          <p:cNvSpPr>
            <a:spLocks noChangeShapeType="1"/>
          </p:cNvSpPr>
          <p:nvPr/>
        </p:nvSpPr>
        <p:spPr bwMode="auto">
          <a:xfrm>
            <a:off x="4038600" y="4986338"/>
            <a:ext cx="9144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 models to more than one dimension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9248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If you have data with many observables,</a:t>
            </a:r>
            <a:br>
              <a:rPr lang="en-US" dirty="0" smtClean="0"/>
            </a:br>
            <a:r>
              <a:rPr lang="en-US" dirty="0" smtClean="0"/>
              <a:t>there are  two common approaches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Compactify</a:t>
            </a:r>
            <a:r>
              <a:rPr lang="en-US" dirty="0" smtClean="0"/>
              <a:t> information with test statistic (see previous section)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Describe full </a:t>
            </a:r>
            <a:r>
              <a:rPr lang="en-US" dirty="0" smtClean="0"/>
              <a:t>N-dimensional </a:t>
            </a:r>
            <a:r>
              <a:rPr lang="en-US" dirty="0" smtClean="0">
                <a:solidFill>
                  <a:srgbClr val="FF0000"/>
                </a:solidFill>
              </a:rPr>
              <a:t>distribution</a:t>
            </a:r>
            <a:r>
              <a:rPr lang="en-US" dirty="0" smtClean="0"/>
              <a:t> with a p.d.f.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Choice of approach largely correlated with understanding of correlation between observables and amount of information contained in correlations</a:t>
            </a:r>
          </a:p>
          <a:p>
            <a:pPr lvl="1"/>
            <a:r>
              <a:rPr lang="en-US" dirty="0" smtClean="0">
                <a:solidFill>
                  <a:srgbClr val="339933"/>
                </a:solidFill>
              </a:rPr>
              <a:t>No correlation between observables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>‘Big fit’ and ‘Compactification’ work equally well. </a:t>
            </a:r>
            <a:br>
              <a:rPr lang="en-US" dirty="0" smtClean="0">
                <a:sym typeface="Wingdings" pitchFamily="2" charset="2"/>
              </a:rPr>
            </a:b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Important correlations that are poorly understood </a:t>
            </a:r>
            <a:r>
              <a:rPr lang="en-US" dirty="0" smtClean="0">
                <a:sym typeface="Wingdings" pitchFamily="2" charset="2"/>
              </a:rPr>
              <a:t> Compactification preferred. Approach: </a:t>
            </a:r>
          </a:p>
          <a:p>
            <a:pPr lvl="2">
              <a:buFont typeface="+mj-lt"/>
              <a:buAutoNum type="arabicPeriod"/>
            </a:pPr>
            <a:r>
              <a:rPr lang="en-US" dirty="0" smtClean="0">
                <a:sym typeface="Wingdings" pitchFamily="2" charset="2"/>
              </a:rPr>
              <a:t>Compactify all-but-one observable  (ideally uncorrelated with the compactified observables)</a:t>
            </a:r>
          </a:p>
          <a:p>
            <a:pPr lvl="2">
              <a:buFont typeface="+mj-lt"/>
              <a:buAutoNum type="arabicPeriod"/>
            </a:pPr>
            <a:r>
              <a:rPr lang="en-US" dirty="0" smtClean="0">
                <a:sym typeface="Wingdings" pitchFamily="2" charset="2"/>
              </a:rPr>
              <a:t>Cut on compactification test statistic to reduce backgrounds</a:t>
            </a:r>
          </a:p>
          <a:p>
            <a:pPr lvl="2">
              <a:buFont typeface="+mj-lt"/>
              <a:buAutoNum type="arabicPeriod"/>
            </a:pPr>
            <a:r>
              <a:rPr lang="en-US" dirty="0" smtClean="0">
                <a:sym typeface="Wingdings" pitchFamily="2" charset="2"/>
              </a:rPr>
              <a:t>Fit remaining observable  Estimate from data remaining amount of background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>(smallest systematic uncertainty due to poor understanding of test statistic and its inputs)</a:t>
            </a:r>
          </a:p>
          <a:p>
            <a:pPr lvl="1"/>
            <a:r>
              <a:rPr lang="en-US" dirty="0" smtClean="0">
                <a:solidFill>
                  <a:srgbClr val="FF7A01"/>
                </a:solidFill>
                <a:sym typeface="Wingdings" pitchFamily="2" charset="2"/>
              </a:rPr>
              <a:t>Important correlations that are well understood</a:t>
            </a:r>
            <a:r>
              <a:rPr lang="en-US" dirty="0" smtClean="0">
                <a:sym typeface="Wingdings" pitchFamily="2" charset="2"/>
              </a:rPr>
              <a:t>  Big fit preferred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 models to more than one dimension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Bottom line: N-dim models used when either </a:t>
            </a:r>
            <a:r>
              <a:rPr lang="en-US" i="1" dirty="0" smtClean="0"/>
              <a:t>no correlations</a:t>
            </a:r>
            <a:r>
              <a:rPr lang="en-US" dirty="0" smtClean="0"/>
              <a:t> or </a:t>
            </a:r>
            <a:r>
              <a:rPr lang="en-US" i="1" dirty="0" smtClean="0"/>
              <a:t>well understood correlations</a:t>
            </a:r>
          </a:p>
          <a:p>
            <a:r>
              <a:rPr lang="en-US" dirty="0" smtClean="0"/>
              <a:t>Constructing multi-dimensional models without correlations is easy</a:t>
            </a:r>
          </a:p>
          <a:p>
            <a:pPr lvl="1"/>
            <a:r>
              <a:rPr lang="en-US" dirty="0" smtClean="0"/>
              <a:t>Just multiply N 1-dimensional p.d.f.s.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No complex issues with p.d.f. normalization: if 1-dim p.d.f.s are normalized then product is also by construction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Wouter Verkerke, NIKHEF</a:t>
            </a:r>
            <a:endParaRPr lang="en-US" dirty="0"/>
          </a:p>
        </p:txBody>
      </p:sp>
      <p:pic>
        <p:nvPicPr>
          <p:cNvPr id="5" name="Picture 4" descr="mult2"/>
          <p:cNvPicPr>
            <a:picLocks noChangeAspect="1" noChangeArrowheads="1"/>
          </p:cNvPicPr>
          <p:nvPr/>
        </p:nvPicPr>
        <p:blipFill>
          <a:blip r:embed="rId2" cstate="print"/>
          <a:srcRect l="65552" t="8603"/>
          <a:stretch>
            <a:fillRect/>
          </a:stretch>
        </p:blipFill>
        <p:spPr bwMode="auto">
          <a:xfrm>
            <a:off x="5257800" y="2994025"/>
            <a:ext cx="2743200" cy="226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mult"/>
          <p:cNvPicPr>
            <a:picLocks noChangeAspect="1" noChangeArrowheads="1"/>
          </p:cNvPicPr>
          <p:nvPr/>
        </p:nvPicPr>
        <p:blipFill>
          <a:blip r:embed="rId3" cstate="print"/>
          <a:srcRect t="8240" r="34616"/>
          <a:stretch>
            <a:fillRect/>
          </a:stretch>
        </p:blipFill>
        <p:spPr bwMode="auto">
          <a:xfrm>
            <a:off x="1295400" y="3451225"/>
            <a:ext cx="3886200" cy="169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76600" y="3375025"/>
            <a:ext cx="228600" cy="1524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971800" y="3832225"/>
            <a:ext cx="67151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en-US" sz="5400" i="0">
                <a:solidFill>
                  <a:srgbClr val="FF0000"/>
                </a:solidFill>
                <a:sym typeface="Symbol" pitchFamily="18" charset="2"/>
              </a:rPr>
              <a:t>*</a:t>
            </a:r>
            <a:endParaRPr lang="en-US" sz="5400" i="0">
              <a:solidFill>
                <a:srgbClr val="FF0000"/>
              </a:solidFill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046663" y="3756025"/>
            <a:ext cx="66833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en-US" sz="4400" i="0">
                <a:solidFill>
                  <a:srgbClr val="FF0000"/>
                </a:solidFill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Writing multi-dimensional models with correlations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Formulating  N-dim models </a:t>
            </a:r>
            <a:r>
              <a:rPr lang="en-US" i="1" dirty="0" smtClean="0"/>
              <a:t>with</a:t>
            </a:r>
            <a:r>
              <a:rPr lang="en-US" dirty="0" smtClean="0"/>
              <a:t> correlations may seem daunting, but it really isn’t so difficult.</a:t>
            </a:r>
          </a:p>
          <a:p>
            <a:pPr lvl="1"/>
            <a:r>
              <a:rPr lang="en-US" dirty="0" smtClean="0"/>
              <a:t>Simplest approach: start with one-dimensional model, replace one parameter p with a function p’(y) of another observable</a:t>
            </a:r>
          </a:p>
          <a:p>
            <a:pPr lvl="1"/>
            <a:r>
              <a:rPr lang="en-US" dirty="0" smtClean="0"/>
              <a:t>Yields correction distribution of x for every given value of y</a:t>
            </a:r>
            <a:br>
              <a:rPr lang="en-US" dirty="0" smtClean="0"/>
            </a:b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NB: Distribution of y probably </a:t>
            </a:r>
            <a:r>
              <a:rPr lang="en-US" i="1" dirty="0" smtClean="0">
                <a:solidFill>
                  <a:srgbClr val="FF0000"/>
                </a:solidFill>
              </a:rPr>
              <a:t>not</a:t>
            </a:r>
            <a:r>
              <a:rPr lang="en-US" dirty="0" smtClean="0">
                <a:solidFill>
                  <a:srgbClr val="FF0000"/>
                </a:solidFill>
              </a:rPr>
              <a:t> correct…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Wouter Verkerke, NIKHEF</a:t>
            </a:r>
            <a:endParaRPr lang="en-US" dirty="0"/>
          </a:p>
        </p:txBody>
      </p:sp>
      <p:pic>
        <p:nvPicPr>
          <p:cNvPr id="1241090" name="Picture 2" descr="\\beuk\user\verkerke\roofit\workdir\tutorial\rf301_composition.gif"/>
          <p:cNvPicPr>
            <a:picLocks noChangeAspect="1" noChangeArrowheads="1"/>
          </p:cNvPicPr>
          <p:nvPr/>
        </p:nvPicPr>
        <p:blipFill>
          <a:blip r:embed="rId2" cstate="print"/>
          <a:srcRect t="8287" r="4441"/>
          <a:stretch>
            <a:fillRect/>
          </a:stretch>
        </p:blipFill>
        <p:spPr bwMode="auto">
          <a:xfrm>
            <a:off x="1828800" y="3448110"/>
            <a:ext cx="5534025" cy="231900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664276" y="2971800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F(</a:t>
            </a:r>
            <a:r>
              <a:rPr lang="en-US" sz="2000" dirty="0" err="1" smtClean="0"/>
              <a:t>x,m,s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5029200" y="2971800"/>
            <a:ext cx="23182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F’(x,[a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+a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y],s) </a:t>
            </a:r>
            <a:endParaRPr lang="en-US" sz="2000" dirty="0"/>
          </a:p>
        </p:txBody>
      </p:sp>
      <p:sp>
        <p:nvSpPr>
          <p:cNvPr id="8" name="Right Arrow 7"/>
          <p:cNvSpPr/>
          <p:nvPr/>
        </p:nvSpPr>
        <p:spPr bwMode="auto">
          <a:xfrm>
            <a:off x="4419600" y="4114800"/>
            <a:ext cx="533400" cy="685800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Writing multi-dimensional models with correlations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229600" cy="5715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Solution: see F’(</a:t>
            </a:r>
            <a:r>
              <a:rPr lang="en-US" dirty="0" err="1" smtClean="0"/>
              <a:t>x,y,p</a:t>
            </a:r>
            <a:r>
              <a:rPr lang="en-US" dirty="0" smtClean="0"/>
              <a:t>) as a </a:t>
            </a:r>
            <a:r>
              <a:rPr lang="en-US" b="1" i="1" dirty="0" smtClean="0">
                <a:solidFill>
                  <a:srgbClr val="FF0000"/>
                </a:solidFill>
              </a:rPr>
              <a:t>conditional p.d.f</a:t>
            </a:r>
            <a:r>
              <a:rPr lang="en-US" i="1" dirty="0" smtClean="0"/>
              <a:t>.</a:t>
            </a:r>
            <a:r>
              <a:rPr lang="en-US" dirty="0" smtClean="0"/>
              <a:t> F’(</a:t>
            </a:r>
            <a:r>
              <a:rPr lang="en-US" dirty="0" err="1" smtClean="0"/>
              <a:t>x|y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Difference is in normalization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Then multiply with a separate p.d.f describing distribution in 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339933"/>
                </a:solidFill>
              </a:rPr>
              <a:t>Almost </a:t>
            </a:r>
            <a:r>
              <a:rPr lang="en-US" b="1" i="1" dirty="0" smtClean="0">
                <a:solidFill>
                  <a:srgbClr val="339933"/>
                </a:solidFill>
              </a:rPr>
              <a:t>all</a:t>
            </a:r>
            <a:r>
              <a:rPr lang="en-US" dirty="0" smtClean="0">
                <a:solidFill>
                  <a:srgbClr val="339933"/>
                </a:solidFill>
              </a:rPr>
              <a:t> modeling issues with correlations can be treated this way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189595" y="1711512"/>
          <a:ext cx="1925205" cy="498288"/>
        </p:xfrm>
        <a:graphic>
          <a:graphicData uri="http://schemas.openxmlformats.org/presentationml/2006/ole">
            <p:oleObj spid="_x0000_s1242114" name="Equation" r:id="rId3" imgW="1079280" imgH="279360" progId="Equation.3">
              <p:embed/>
            </p:oleObj>
          </a:graphicData>
        </a:graphic>
      </p:graphicFrame>
      <p:graphicFrame>
        <p:nvGraphicFramePr>
          <p:cNvPr id="1242115" name="Object 3"/>
          <p:cNvGraphicFramePr>
            <a:graphicFrameLocks noChangeAspect="1"/>
          </p:cNvGraphicFramePr>
          <p:nvPr/>
        </p:nvGraphicFramePr>
        <p:xfrm>
          <a:off x="4648200" y="1676400"/>
          <a:ext cx="1818667" cy="533400"/>
        </p:xfrm>
        <a:graphic>
          <a:graphicData uri="http://schemas.openxmlformats.org/presentationml/2006/ole">
            <p:oleObj spid="_x0000_s1242115" name="Equation" r:id="rId4" imgW="952200" imgH="27936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536275" y="1752600"/>
            <a:ext cx="21505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 </a:t>
            </a:r>
            <a:r>
              <a:rPr lang="en-US" i="1" dirty="0" smtClean="0"/>
              <a:t>each</a:t>
            </a:r>
            <a:r>
              <a:rPr lang="en-US" dirty="0" smtClean="0"/>
              <a:t> value of y</a:t>
            </a:r>
            <a:endParaRPr lang="en-US" dirty="0"/>
          </a:p>
        </p:txBody>
      </p:sp>
      <p:graphicFrame>
        <p:nvGraphicFramePr>
          <p:cNvPr id="1242116" name="Object 4"/>
          <p:cNvGraphicFramePr>
            <a:graphicFrameLocks noChangeAspect="1"/>
          </p:cNvGraphicFramePr>
          <p:nvPr/>
        </p:nvGraphicFramePr>
        <p:xfrm>
          <a:off x="2971800" y="2984659"/>
          <a:ext cx="3436344" cy="444341"/>
        </p:xfrm>
        <a:graphic>
          <a:graphicData uri="http://schemas.openxmlformats.org/presentationml/2006/ole">
            <p:oleObj spid="_x0000_s1242116" name="Equation" r:id="rId5" imgW="1574640" imgH="203040" progId="Equation.3">
              <p:embed/>
            </p:oleObj>
          </a:graphicData>
        </a:graphic>
      </p:graphicFrame>
      <p:pic>
        <p:nvPicPr>
          <p:cNvPr id="11" name="Picture 4" descr="tutplot9"/>
          <p:cNvPicPr>
            <a:picLocks noChangeAspect="1" noChangeArrowheads="1"/>
          </p:cNvPicPr>
          <p:nvPr/>
        </p:nvPicPr>
        <p:blipFill>
          <a:blip r:embed="rId6" cstate="print"/>
          <a:srcRect b="51524"/>
          <a:stretch>
            <a:fillRect/>
          </a:stretch>
        </p:blipFill>
        <p:spPr bwMode="auto">
          <a:xfrm>
            <a:off x="1276350" y="3790950"/>
            <a:ext cx="4133850" cy="192405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749017" y="3429000"/>
            <a:ext cx="994183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b="1" dirty="0" smtClean="0">
                <a:solidFill>
                  <a:srgbClr val="FF0000"/>
                </a:solidFill>
              </a:rPr>
              <a:t>F’(</a:t>
            </a:r>
            <a:r>
              <a:rPr lang="en-US" b="1" dirty="0" err="1" smtClean="0">
                <a:solidFill>
                  <a:srgbClr val="FF0000"/>
                </a:solidFill>
              </a:rPr>
              <a:t>x|y</a:t>
            </a:r>
            <a:r>
              <a:rPr lang="en-US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3939352" y="3429000"/>
            <a:ext cx="7088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b="1" smtClean="0">
                <a:solidFill>
                  <a:srgbClr val="FF0000"/>
                </a:solidFill>
              </a:rPr>
              <a:t>G(y)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4" name="Picture 8" descr="tutplot9"/>
          <p:cNvPicPr>
            <a:picLocks noChangeAspect="1" noChangeArrowheads="1"/>
          </p:cNvPicPr>
          <p:nvPr/>
        </p:nvPicPr>
        <p:blipFill>
          <a:blip r:embed="rId6" cstate="print"/>
          <a:srcRect t="55044" r="55186"/>
          <a:stretch>
            <a:fillRect/>
          </a:stretch>
        </p:blipFill>
        <p:spPr bwMode="auto">
          <a:xfrm>
            <a:off x="5791200" y="3810000"/>
            <a:ext cx="2057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6324600" y="3471446"/>
            <a:ext cx="947695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b="1" dirty="0" smtClean="0">
                <a:solidFill>
                  <a:srgbClr val="FF0000"/>
                </a:solidFill>
              </a:rPr>
              <a:t>M(</a:t>
            </a:r>
            <a:r>
              <a:rPr lang="en-US" b="1" dirty="0" err="1" smtClean="0">
                <a:solidFill>
                  <a:srgbClr val="FF0000"/>
                </a:solidFill>
              </a:rPr>
              <a:t>x,y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5428600" y="3471446"/>
            <a:ext cx="3626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b="1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3174660" y="3471446"/>
            <a:ext cx="33054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b="1" dirty="0" smtClean="0">
                <a:solidFill>
                  <a:srgbClr val="FF0000"/>
                </a:solidFill>
              </a:rPr>
              <a:t>*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Visualization </a:t>
            </a:r>
            <a:r>
              <a:rPr lang="en-US" smtClean="0"/>
              <a:t>of multi-dimensional models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Visualization of multi-dimensional models presents some additional challenges </a:t>
            </a:r>
            <a:r>
              <a:rPr lang="en-US" dirty="0" err="1" smtClean="0"/>
              <a:t>w.r.t</a:t>
            </a:r>
            <a:r>
              <a:rPr lang="en-US" dirty="0" smtClean="0"/>
              <a:t>. 1-D</a:t>
            </a:r>
          </a:p>
          <a:p>
            <a:r>
              <a:rPr lang="en-US" dirty="0" smtClean="0"/>
              <a:t>Can show 2D,3D distribution</a:t>
            </a:r>
          </a:p>
          <a:p>
            <a:pPr lvl="1"/>
            <a:r>
              <a:rPr lang="en-US" dirty="0" smtClean="0"/>
              <a:t>Graphically appealing, but not so useful as you cannot overlay model on data and judge goodness-of-fit</a:t>
            </a:r>
          </a:p>
          <a:p>
            <a:pPr lvl="1"/>
            <a:r>
              <a:rPr lang="en-US" dirty="0" smtClean="0"/>
              <a:t>Prefer to project on one dimension (there will be multiple choices)</a:t>
            </a:r>
          </a:p>
          <a:p>
            <a:pPr lvl="1"/>
            <a:r>
              <a:rPr lang="en-US" dirty="0" smtClean="0"/>
              <a:t>But plain projection discards a lot of information contained in both model and data</a:t>
            </a:r>
          </a:p>
        </p:txBody>
      </p:sp>
      <p:pic>
        <p:nvPicPr>
          <p:cNvPr id="6" name="Picture 5" descr="aap"/>
          <p:cNvPicPr/>
          <p:nvPr/>
        </p:nvPicPr>
        <p:blipFill>
          <a:blip r:embed="rId2" cstate="print"/>
          <a:srcRect t="8333" r="69786"/>
          <a:stretch>
            <a:fillRect/>
          </a:stretch>
        </p:blipFill>
        <p:spPr bwMode="auto">
          <a:xfrm>
            <a:off x="1447033" y="4114800"/>
            <a:ext cx="2667767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aap"/>
          <p:cNvPicPr/>
          <p:nvPr/>
        </p:nvPicPr>
        <p:blipFill>
          <a:blip r:embed="rId2" cstate="print"/>
          <a:srcRect l="33398" t="9633" r="33204"/>
          <a:stretch>
            <a:fillRect/>
          </a:stretch>
        </p:blipFill>
        <p:spPr bwMode="auto">
          <a:xfrm>
            <a:off x="5599748" y="4114800"/>
            <a:ext cx="2785108" cy="2341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ight Arrow 7"/>
          <p:cNvSpPr/>
          <p:nvPr/>
        </p:nvSpPr>
        <p:spPr bwMode="auto">
          <a:xfrm>
            <a:off x="4267200" y="4876800"/>
            <a:ext cx="1295400" cy="762000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Verdan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18379" y="3581400"/>
            <a:ext cx="20826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rgbClr val="FF0000"/>
                </a:solidFill>
              </a:rPr>
              <a:t>Significance of signal</a:t>
            </a:r>
            <a:br>
              <a:rPr lang="en-US" sz="1400" i="1" dirty="0" smtClean="0">
                <a:solidFill>
                  <a:srgbClr val="FF0000"/>
                </a:solidFill>
              </a:rPr>
            </a:br>
            <a:r>
              <a:rPr lang="en-US" sz="1400" i="1" dirty="0" smtClean="0">
                <a:solidFill>
                  <a:srgbClr val="FF0000"/>
                </a:solidFill>
              </a:rPr>
              <a:t>less apparent</a:t>
            </a:r>
            <a:endParaRPr lang="en-US" sz="1400" i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23478" y="6243935"/>
            <a:ext cx="3844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sz="1200" i="1" dirty="0" smtClean="0">
                <a:solidFill>
                  <a:srgbClr val="FF0000"/>
                </a:solidFill>
              </a:rPr>
              <a:t>Reason: Discriminating information in </a:t>
            </a:r>
            <a:br>
              <a:rPr lang="en-US" sz="1200" i="1" dirty="0" smtClean="0">
                <a:solidFill>
                  <a:srgbClr val="FF0000"/>
                </a:solidFill>
              </a:rPr>
            </a:br>
            <a:r>
              <a:rPr lang="en-US" sz="1200" b="1" i="1" dirty="0" smtClean="0">
                <a:solidFill>
                  <a:srgbClr val="FF0000"/>
                </a:solidFill>
              </a:rPr>
              <a:t>y</a:t>
            </a:r>
            <a:r>
              <a:rPr lang="en-US" sz="1200" i="1" dirty="0" smtClean="0">
                <a:solidFill>
                  <a:srgbClr val="FF0000"/>
                </a:solidFill>
              </a:rPr>
              <a:t> observable in both data and model is ignored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Visualizing signal projections of N-dim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5638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Simplest solution, only show model and data in </a:t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dirty="0" smtClean="0">
                <a:solidFill>
                  <a:srgbClr val="FF0000"/>
                </a:solidFill>
              </a:rPr>
              <a:t>signal range</a:t>
            </a:r>
            <a:r>
              <a:rPr lang="en-US" dirty="0" smtClean="0"/>
              <a:t>” of observable y</a:t>
            </a:r>
          </a:p>
          <a:p>
            <a:pPr lvl="1"/>
            <a:r>
              <a:rPr lang="en-US" dirty="0" smtClean="0"/>
              <a:t>Significance shown in “range projection” much more in line with </a:t>
            </a:r>
            <a:br>
              <a:rPr lang="en-US" dirty="0" smtClean="0"/>
            </a:br>
            <a:r>
              <a:rPr lang="en-US" dirty="0" smtClean="0"/>
              <a:t>that of 2D distribution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Easy to define a “signal range” simple model above. </a:t>
            </a:r>
            <a:br>
              <a:rPr lang="en-US" dirty="0" smtClean="0"/>
            </a:br>
            <a:r>
              <a:rPr lang="en-US" dirty="0" smtClean="0"/>
              <a:t>How about 6-dimensional model with non-trivial shape? </a:t>
            </a:r>
          </a:p>
          <a:p>
            <a:pPr lvl="1"/>
            <a:r>
              <a:rPr lang="en-US" dirty="0" smtClean="0"/>
              <a:t>Need </a:t>
            </a:r>
            <a:r>
              <a:rPr lang="en-US" i="1" dirty="0" smtClean="0">
                <a:solidFill>
                  <a:srgbClr val="FF0000"/>
                </a:solidFill>
              </a:rPr>
              <a:t>generic algorithm </a:t>
            </a:r>
            <a:r>
              <a:rPr lang="en-US" dirty="0" smtClean="0">
                <a:sym typeface="Wingdings" pitchFamily="2" charset="2"/>
              </a:rPr>
              <a:t> Likelihood ratio plot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Wouter Verkerke, NIKHEF</a:t>
            </a:r>
            <a:endParaRPr lang="en-US" dirty="0"/>
          </a:p>
        </p:txBody>
      </p:sp>
      <p:pic>
        <p:nvPicPr>
          <p:cNvPr id="5" name="Picture 4" descr="aap"/>
          <p:cNvPicPr/>
          <p:nvPr/>
        </p:nvPicPr>
        <p:blipFill>
          <a:blip r:embed="rId2" cstate="print"/>
          <a:srcRect l="32621" t="7454"/>
          <a:stretch>
            <a:fillRect/>
          </a:stretch>
        </p:blipFill>
        <p:spPr bwMode="auto">
          <a:xfrm>
            <a:off x="3581399" y="2472155"/>
            <a:ext cx="5105581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36596" y="2133600"/>
            <a:ext cx="13260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r>
              <a:rPr lang="en-US" dirty="0" smtClean="0">
                <a:sym typeface="Symbol"/>
              </a:rPr>
              <a:t></a:t>
            </a:r>
            <a:r>
              <a:rPr lang="en-US" dirty="0" smtClean="0"/>
              <a:t>[-10,10]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553682" y="2133600"/>
            <a:ext cx="10663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r>
              <a:rPr lang="en-US" dirty="0" smtClean="0">
                <a:sym typeface="Symbol"/>
              </a:rPr>
              <a:t></a:t>
            </a:r>
            <a:r>
              <a:rPr lang="en-US" dirty="0" smtClean="0"/>
              <a:t>[-2,2]</a:t>
            </a:r>
            <a:endParaRPr lang="en-US" dirty="0"/>
          </a:p>
        </p:txBody>
      </p:sp>
      <p:pic>
        <p:nvPicPr>
          <p:cNvPr id="8" name="Picture 7" descr="aap"/>
          <p:cNvPicPr/>
          <p:nvPr/>
        </p:nvPicPr>
        <p:blipFill>
          <a:blip r:embed="rId2" cstate="print"/>
          <a:srcRect t="8333" r="69786"/>
          <a:stretch>
            <a:fillRect/>
          </a:stretch>
        </p:blipFill>
        <p:spPr bwMode="auto">
          <a:xfrm>
            <a:off x="685800" y="2243554"/>
            <a:ext cx="2667767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Connector 9"/>
          <p:cNvCxnSpPr/>
          <p:nvPr/>
        </p:nvCxnSpPr>
        <p:spPr bwMode="auto">
          <a:xfrm flipV="1">
            <a:off x="1634116" y="3752740"/>
            <a:ext cx="1288793" cy="20525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flipV="1">
            <a:off x="1371600" y="3539334"/>
            <a:ext cx="584120" cy="4206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flipV="1">
            <a:off x="2310519" y="3488462"/>
            <a:ext cx="348112" cy="2491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Likelihood ratio plots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Idea: use information on S/(S+B) ratio in projected observables to define a cut</a:t>
            </a:r>
          </a:p>
          <a:p>
            <a:r>
              <a:rPr lang="en-US" dirty="0" smtClean="0"/>
              <a:t>Example: generalize previous toy model </a:t>
            </a:r>
            <a:br>
              <a:rPr lang="en-US" dirty="0" smtClean="0"/>
            </a:br>
            <a:r>
              <a:rPr lang="en-US" dirty="0" smtClean="0"/>
              <a:t>to 3 dimensions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Express information on S/(S+B) ratio of model in terms of integrals over model components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Wouter Verkerke, NIKHEF</a:t>
            </a:r>
            <a:endParaRPr lang="en-US" dirty="0"/>
          </a:p>
        </p:txBody>
      </p:sp>
      <p:pic>
        <p:nvPicPr>
          <p:cNvPr id="5" name="Picture 4" descr="aap"/>
          <p:cNvPicPr/>
          <p:nvPr/>
        </p:nvPicPr>
        <p:blipFill>
          <a:blip r:embed="rId3" cstate="print"/>
          <a:srcRect t="8333" r="69786"/>
          <a:stretch>
            <a:fillRect/>
          </a:stretch>
        </p:blipFill>
        <p:spPr bwMode="auto">
          <a:xfrm>
            <a:off x="6474296" y="1600200"/>
            <a:ext cx="1374304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095664" y="5080000"/>
          <a:ext cx="3552536" cy="863600"/>
        </p:xfrm>
        <a:graphic>
          <a:graphicData uri="http://schemas.openxmlformats.org/presentationml/2006/ole">
            <p:oleObj spid="_x0000_s1655810" name="Equation" r:id="rId4" imgW="2298600" imgH="558720" progId="Equation.3">
              <p:embed/>
            </p:oleObj>
          </a:graphicData>
        </a:graphic>
      </p:graphicFrame>
      <p:pic>
        <p:nvPicPr>
          <p:cNvPr id="7" name="Picture 6" descr="\\beuk\user\verkerke\roofit\workdir\rf316_llratioplot_2.gif"/>
          <p:cNvPicPr/>
          <p:nvPr/>
        </p:nvPicPr>
        <p:blipFill>
          <a:blip r:embed="rId5" cstate="print"/>
          <a:srcRect t="8185" r="53600"/>
          <a:stretch>
            <a:fillRect/>
          </a:stretch>
        </p:blipFill>
        <p:spPr bwMode="auto">
          <a:xfrm>
            <a:off x="5791200" y="3673929"/>
            <a:ext cx="3282290" cy="3031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55811" name="Object 3"/>
          <p:cNvGraphicFramePr>
            <a:graphicFrameLocks noChangeAspect="1"/>
          </p:cNvGraphicFramePr>
          <p:nvPr/>
        </p:nvGraphicFramePr>
        <p:xfrm>
          <a:off x="1143000" y="3733800"/>
          <a:ext cx="3376612" cy="647700"/>
        </p:xfrm>
        <a:graphic>
          <a:graphicData uri="http://schemas.openxmlformats.org/presentationml/2006/ole">
            <p:oleObj spid="_x0000_s1655811" name="Equation" r:id="rId6" imgW="2184120" imgH="419040" progId="Equation.3">
              <p:embed/>
            </p:oleObj>
          </a:graphicData>
        </a:graphic>
      </p:graphicFrame>
      <p:sp>
        <p:nvSpPr>
          <p:cNvPr id="10" name="Down Arrow 9"/>
          <p:cNvSpPr/>
          <p:nvPr/>
        </p:nvSpPr>
        <p:spPr bwMode="auto">
          <a:xfrm>
            <a:off x="3048000" y="4495800"/>
            <a:ext cx="533400" cy="609600"/>
          </a:xfrm>
          <a:prstGeom prst="downArrow">
            <a:avLst/>
          </a:prstGeom>
          <a:solidFill>
            <a:srgbClr val="FFC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Verdana" pitchFamily="34" charset="0"/>
            </a:endParaRPr>
          </a:p>
        </p:txBody>
      </p:sp>
      <p:sp>
        <p:nvSpPr>
          <p:cNvPr id="11" name="Down Arrow 10"/>
          <p:cNvSpPr/>
          <p:nvPr/>
        </p:nvSpPr>
        <p:spPr bwMode="auto">
          <a:xfrm rot="16200000">
            <a:off x="5372100" y="5295900"/>
            <a:ext cx="533400" cy="609600"/>
          </a:xfrm>
          <a:prstGeom prst="downArrow">
            <a:avLst/>
          </a:prstGeom>
          <a:solidFill>
            <a:srgbClr val="FFC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01641" y="4614446"/>
            <a:ext cx="18609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Integrate over x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572000" y="5867400"/>
            <a:ext cx="17429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Plot LR </a:t>
            </a:r>
            <a:r>
              <a:rPr lang="en-US" dirty="0" err="1" smtClean="0"/>
              <a:t>vs</a:t>
            </a:r>
            <a:r>
              <a:rPr lang="en-US" dirty="0" smtClean="0"/>
              <a:t> (</a:t>
            </a:r>
            <a:r>
              <a:rPr lang="en-US" dirty="0" err="1" smtClean="0"/>
              <a:t>y,z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Likelihood </a:t>
            </a:r>
            <a:r>
              <a:rPr lang="en-US" dirty="0" smtClean="0"/>
              <a:t>ratio plots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8229600" cy="5257800"/>
          </a:xfrm>
        </p:spPr>
        <p:txBody>
          <a:bodyPr/>
          <a:lstStyle/>
          <a:p>
            <a:r>
              <a:rPr lang="en-US" dirty="0" smtClean="0"/>
              <a:t>Decide on s/(</a:t>
            </a:r>
            <a:r>
              <a:rPr lang="en-US" dirty="0" err="1" smtClean="0"/>
              <a:t>s+b</a:t>
            </a:r>
            <a:r>
              <a:rPr lang="en-US" dirty="0" smtClean="0"/>
              <a:t>) purity</a:t>
            </a:r>
            <a:br>
              <a:rPr lang="en-US" dirty="0" smtClean="0"/>
            </a:br>
            <a:r>
              <a:rPr lang="en-US" dirty="0" smtClean="0"/>
              <a:t>contour of LR(</a:t>
            </a:r>
            <a:r>
              <a:rPr lang="en-US" dirty="0" err="1" smtClean="0"/>
              <a:t>y,z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Example s/(</a:t>
            </a:r>
            <a:r>
              <a:rPr lang="en-US" dirty="0" err="1" smtClean="0"/>
              <a:t>s+b</a:t>
            </a:r>
            <a:r>
              <a:rPr lang="en-US" dirty="0" smtClean="0"/>
              <a:t>) &gt; 50%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Plot both data and model </a:t>
            </a:r>
            <a:br>
              <a:rPr lang="en-US" dirty="0" smtClean="0"/>
            </a:br>
            <a:r>
              <a:rPr lang="en-US" dirty="0" smtClean="0"/>
              <a:t>with corresponding cut.</a:t>
            </a:r>
          </a:p>
          <a:p>
            <a:pPr lvl="1"/>
            <a:r>
              <a:rPr lang="en-US" dirty="0" smtClean="0"/>
              <a:t>For data: calculate LR(</a:t>
            </a:r>
            <a:r>
              <a:rPr lang="en-US" dirty="0" err="1" smtClean="0"/>
              <a:t>y,z</a:t>
            </a:r>
            <a:r>
              <a:rPr lang="en-US" dirty="0" smtClean="0"/>
              <a:t>) for each event, plot only event with LR&gt;0.5</a:t>
            </a:r>
          </a:p>
          <a:p>
            <a:pPr lvl="1"/>
            <a:r>
              <a:rPr lang="en-US" dirty="0" smtClean="0"/>
              <a:t>For model: using Monte Carlo integration technique: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Wouter Verkerke, NIKHEF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5310489" y="304800"/>
            <a:ext cx="2766711" cy="2667000"/>
            <a:chOff x="5217196" y="990600"/>
            <a:chExt cx="3241004" cy="3124200"/>
          </a:xfrm>
        </p:grpSpPr>
        <p:pic>
          <p:nvPicPr>
            <p:cNvPr id="1656834" name="Picture 2" descr="\\beuk\user\verkerke\roofit\workdir\rf316_llratioplot_2.gif"/>
            <p:cNvPicPr>
              <a:picLocks noChangeAspect="1" noChangeArrowheads="1"/>
            </p:cNvPicPr>
            <p:nvPr/>
          </p:nvPicPr>
          <p:blipFill>
            <a:blip r:embed="rId3" cstate="print"/>
            <a:srcRect t="8258" r="52500"/>
            <a:stretch>
              <a:fillRect/>
            </a:stretch>
          </p:blipFill>
          <p:spPr bwMode="auto">
            <a:xfrm>
              <a:off x="5217196" y="990600"/>
              <a:ext cx="3241004" cy="3124200"/>
            </a:xfrm>
            <a:prstGeom prst="rect">
              <a:avLst/>
            </a:prstGeom>
            <a:noFill/>
          </p:spPr>
        </p:pic>
        <p:sp>
          <p:nvSpPr>
            <p:cNvPr id="7" name="Arc 6"/>
            <p:cNvSpPr/>
            <p:nvPr/>
          </p:nvSpPr>
          <p:spPr bwMode="auto">
            <a:xfrm>
              <a:off x="6683731" y="2062526"/>
              <a:ext cx="446949" cy="174610"/>
            </a:xfrm>
            <a:prstGeom prst="arc">
              <a:avLst>
                <a:gd name="adj1" fmla="val 21481129"/>
                <a:gd name="adj2" fmla="val 11155811"/>
              </a:avLst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Verdana" pitchFamily="34" charset="0"/>
              </a:endParaRPr>
            </a:p>
          </p:txBody>
        </p:sp>
      </p:grpSp>
      <p:cxnSp>
        <p:nvCxnSpPr>
          <p:cNvPr id="10" name="Straight Arrow Connector 9"/>
          <p:cNvCxnSpPr/>
          <p:nvPr/>
        </p:nvCxnSpPr>
        <p:spPr bwMode="auto">
          <a:xfrm flipV="1">
            <a:off x="4114800" y="1317072"/>
            <a:ext cx="2403446" cy="58792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851895" y="3798153"/>
          <a:ext cx="3925277" cy="781050"/>
        </p:xfrm>
        <a:graphic>
          <a:graphicData uri="http://schemas.openxmlformats.org/presentationml/2006/ole">
            <p:oleObj spid="_x0000_s1656835" name="Equation" r:id="rId4" imgW="2489040" imgH="495000" progId="Equation.3">
              <p:embed/>
            </p:oleObj>
          </a:graphicData>
        </a:graphic>
      </p:graphicFrame>
      <p:cxnSp>
        <p:nvCxnSpPr>
          <p:cNvPr id="13" name="Straight Arrow Connector 12"/>
          <p:cNvCxnSpPr/>
          <p:nvPr/>
        </p:nvCxnSpPr>
        <p:spPr bwMode="auto">
          <a:xfrm rot="10800000" flipV="1">
            <a:off x="4786572" y="4198203"/>
            <a:ext cx="1219200" cy="2286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6005772" y="3893403"/>
            <a:ext cx="23762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Dataset with values of (</a:t>
            </a:r>
            <a:r>
              <a:rPr lang="en-US" sz="1200" dirty="0" err="1" smtClean="0"/>
              <a:t>y,z</a:t>
            </a:r>
            <a:r>
              <a:rPr lang="en-US" sz="1200" dirty="0" smtClean="0"/>
              <a:t>)</a:t>
            </a:r>
            <a:br>
              <a:rPr lang="en-US" sz="1200" dirty="0" smtClean="0"/>
            </a:br>
            <a:r>
              <a:rPr lang="en-US" sz="1200" dirty="0" smtClean="0"/>
              <a:t>sampled from p.d.f and</a:t>
            </a:r>
            <a:br>
              <a:rPr lang="en-US" sz="1200" dirty="0" smtClean="0"/>
            </a:br>
            <a:r>
              <a:rPr lang="en-US" sz="1200" dirty="0" smtClean="0"/>
              <a:t>filtered for events that meet</a:t>
            </a:r>
            <a:br>
              <a:rPr lang="en-US" sz="1200" dirty="0" smtClean="0"/>
            </a:br>
            <a:r>
              <a:rPr lang="en-US" sz="1200" dirty="0" smtClean="0"/>
              <a:t>LR(</a:t>
            </a:r>
            <a:r>
              <a:rPr lang="en-US" sz="1200" dirty="0" err="1" smtClean="0"/>
              <a:t>y,z</a:t>
            </a:r>
            <a:r>
              <a:rPr lang="en-US" sz="1200" dirty="0" smtClean="0"/>
              <a:t>)&gt;0.5</a:t>
            </a:r>
            <a:endParaRPr lang="en-US" sz="1200" dirty="0"/>
          </a:p>
        </p:txBody>
      </p:sp>
      <p:pic>
        <p:nvPicPr>
          <p:cNvPr id="16" name="Picture 15" descr="\\beuk\user\verkerke\roofit\workdir\rf316_llratioplot.gif"/>
          <p:cNvPicPr/>
          <p:nvPr/>
        </p:nvPicPr>
        <p:blipFill>
          <a:blip r:embed="rId5" cstate="print"/>
          <a:srcRect t="8121" r="52672"/>
          <a:stretch>
            <a:fillRect/>
          </a:stretch>
        </p:blipFill>
        <p:spPr bwMode="auto">
          <a:xfrm>
            <a:off x="1266738" y="4891481"/>
            <a:ext cx="2086062" cy="1890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 descr="\\beuk\user\verkerke\roofit\workdir\rf316_llratioplot.gif"/>
          <p:cNvPicPr/>
          <p:nvPr/>
        </p:nvPicPr>
        <p:blipFill>
          <a:blip r:embed="rId5" cstate="print"/>
          <a:srcRect l="49516" t="8121"/>
          <a:stretch>
            <a:fillRect/>
          </a:stretch>
        </p:blipFill>
        <p:spPr bwMode="auto">
          <a:xfrm>
            <a:off x="4191000" y="4876800"/>
            <a:ext cx="2225180" cy="1890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Down Arrow 17"/>
          <p:cNvSpPr/>
          <p:nvPr/>
        </p:nvSpPr>
        <p:spPr bwMode="auto">
          <a:xfrm rot="16200000">
            <a:off x="3543300" y="5524500"/>
            <a:ext cx="533400" cy="609600"/>
          </a:xfrm>
          <a:prstGeom prst="downArrow">
            <a:avLst/>
          </a:prstGeom>
          <a:solidFill>
            <a:srgbClr val="FFC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Verdan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04440" y="4648200"/>
            <a:ext cx="11911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All events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347777" y="4648200"/>
            <a:ext cx="19768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smtClean="0">
                <a:solidFill>
                  <a:srgbClr val="FF0000"/>
                </a:solidFill>
              </a:rPr>
              <a:t>Only </a:t>
            </a:r>
            <a:r>
              <a:rPr lang="en-US" i="1" dirty="0" smtClean="0">
                <a:solidFill>
                  <a:srgbClr val="FF0000"/>
                </a:solidFill>
              </a:rPr>
              <a:t>LR(</a:t>
            </a:r>
            <a:r>
              <a:rPr lang="en-US" i="1" dirty="0" err="1" smtClean="0">
                <a:solidFill>
                  <a:srgbClr val="FF0000"/>
                </a:solidFill>
              </a:rPr>
              <a:t>y,z</a:t>
            </a:r>
            <a:r>
              <a:rPr lang="en-US" i="1" dirty="0" smtClean="0">
                <a:solidFill>
                  <a:srgbClr val="FF0000"/>
                </a:solidFill>
              </a:rPr>
              <a:t>)&gt;0.5</a:t>
            </a:r>
            <a:endParaRPr lang="en-US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4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/>
              <a:t>Multidimensional fits – Goodness-of-fit determination</a:t>
            </a:r>
          </a:p>
        </p:txBody>
      </p:sp>
      <p:sp>
        <p:nvSpPr>
          <p:cNvPr id="74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001000" cy="5486400"/>
          </a:xfrm>
        </p:spPr>
        <p:txBody>
          <a:bodyPr/>
          <a:lstStyle/>
          <a:p>
            <a:r>
              <a:rPr lang="en-US" dirty="0" smtClean="0"/>
              <a:t>Goodness-of-fit determination of &gt;1 D models is difficult</a:t>
            </a:r>
          </a:p>
          <a:p>
            <a:pPr lvl="1"/>
            <a:r>
              <a:rPr lang="en-US" dirty="0" smtClean="0"/>
              <a:t>Standard </a:t>
            </a:r>
            <a:r>
              <a:rPr lang="en-US" dirty="0">
                <a:solidFill>
                  <a:schemeClr val="accent2"/>
                </a:solidFill>
                <a:latin typeface="Symbol" pitchFamily="18" charset="2"/>
              </a:rPr>
              <a:t>c</a:t>
            </a:r>
            <a:r>
              <a:rPr lang="en-US" baseline="30000" dirty="0">
                <a:solidFill>
                  <a:schemeClr val="accent2"/>
                </a:solidFill>
              </a:rPr>
              <a:t>2</a:t>
            </a:r>
            <a:r>
              <a:rPr lang="en-US" dirty="0">
                <a:solidFill>
                  <a:schemeClr val="accent2"/>
                </a:solidFill>
              </a:rPr>
              <a:t> test does not work</a:t>
            </a:r>
            <a:r>
              <a:rPr lang="en-US" dirty="0"/>
              <a:t> very will in N-dim because of natural occurrence of </a:t>
            </a:r>
            <a:r>
              <a:rPr lang="en-US" dirty="0">
                <a:solidFill>
                  <a:schemeClr val="accent2"/>
                </a:solidFill>
              </a:rPr>
              <a:t>large number of empty bins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Simple equivalent of (unbinned) </a:t>
            </a:r>
            <a:r>
              <a:rPr lang="en-US" dirty="0" err="1">
                <a:solidFill>
                  <a:schemeClr val="accent2"/>
                </a:solidFill>
              </a:rPr>
              <a:t>Kolmogorov</a:t>
            </a:r>
            <a:r>
              <a:rPr lang="en-US" dirty="0">
                <a:solidFill>
                  <a:schemeClr val="accent2"/>
                </a:solidFill>
              </a:rPr>
              <a:t> test in &gt;1-D does not </a:t>
            </a:r>
            <a:r>
              <a:rPr lang="en-US" dirty="0" smtClean="0">
                <a:solidFill>
                  <a:schemeClr val="accent2"/>
                </a:solidFill>
              </a:rPr>
              <a:t>exist</a:t>
            </a:r>
            <a:br>
              <a:rPr lang="en-US" dirty="0" smtClean="0">
                <a:solidFill>
                  <a:schemeClr val="accent2"/>
                </a:solidFill>
              </a:rPr>
            </a:br>
            <a:endParaRPr lang="en-US" dirty="0">
              <a:solidFill>
                <a:schemeClr val="accent2"/>
              </a:solidFill>
            </a:endParaRPr>
          </a:p>
          <a:p>
            <a:r>
              <a:rPr lang="en-US" dirty="0"/>
              <a:t>This area is still very much a work in progress</a:t>
            </a:r>
          </a:p>
          <a:p>
            <a:pPr lvl="1"/>
            <a:r>
              <a:rPr lang="en-US" dirty="0"/>
              <a:t>Several new ideas proposed but sometimes difficult to calculate, or not universally suitable</a:t>
            </a:r>
          </a:p>
          <a:p>
            <a:pPr lvl="1"/>
            <a:r>
              <a:rPr lang="en-US" dirty="0"/>
              <a:t>Some examples</a:t>
            </a:r>
          </a:p>
          <a:p>
            <a:pPr lvl="2"/>
            <a:r>
              <a:rPr lang="en-US" dirty="0"/>
              <a:t>Cramer-von </a:t>
            </a:r>
            <a:r>
              <a:rPr lang="en-US" dirty="0" err="1"/>
              <a:t>Mises</a:t>
            </a:r>
            <a:r>
              <a:rPr lang="en-US" dirty="0"/>
              <a:t> (close to </a:t>
            </a:r>
            <a:r>
              <a:rPr lang="en-US" dirty="0" err="1"/>
              <a:t>Kolmogorov</a:t>
            </a:r>
            <a:r>
              <a:rPr lang="en-US" dirty="0"/>
              <a:t> in concept)</a:t>
            </a:r>
          </a:p>
          <a:p>
            <a:pPr lvl="2"/>
            <a:r>
              <a:rPr lang="en-US" dirty="0"/>
              <a:t>Anderson-Darling</a:t>
            </a:r>
          </a:p>
          <a:p>
            <a:pPr lvl="2"/>
            <a:r>
              <a:rPr lang="en-US" dirty="0"/>
              <a:t>‘Energy’ tests</a:t>
            </a:r>
          </a:p>
          <a:p>
            <a:pPr lvl="1"/>
            <a:r>
              <a:rPr lang="en-US" b="1" dirty="0">
                <a:solidFill>
                  <a:srgbClr val="FF7A01"/>
                </a:solidFill>
              </a:rPr>
              <a:t>No magic bullet </a:t>
            </a:r>
            <a:r>
              <a:rPr lang="en-US" b="1" dirty="0" smtClean="0">
                <a:solidFill>
                  <a:srgbClr val="FF7A01"/>
                </a:solidFill>
              </a:rPr>
              <a:t>here, “best” generally an ill-posed question</a:t>
            </a:r>
            <a:endParaRPr lang="en-US" b="1" dirty="0">
              <a:solidFill>
                <a:srgbClr val="FF7A01"/>
              </a:solidFill>
            </a:endParaRPr>
          </a:p>
          <a:p>
            <a:pPr lvl="1"/>
            <a:r>
              <a:rPr lang="en-US" dirty="0"/>
              <a:t>Some references to recent progress:</a:t>
            </a:r>
          </a:p>
          <a:p>
            <a:pPr lvl="2"/>
            <a:r>
              <a:rPr lang="en-US" dirty="0" smtClean="0"/>
              <a:t>PHYSTAT2001/2003/2005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05548" name="Rectangle 12"/>
          <p:cNvSpPr>
            <a:spLocks noChangeArrowheads="1"/>
          </p:cNvSpPr>
          <p:nvPr/>
        </p:nvSpPr>
        <p:spPr bwMode="auto">
          <a:xfrm>
            <a:off x="2819400" y="5260975"/>
            <a:ext cx="2438400" cy="457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47" name="Rectangle 11"/>
          <p:cNvSpPr>
            <a:spLocks noChangeArrowheads="1"/>
          </p:cNvSpPr>
          <p:nvPr/>
        </p:nvSpPr>
        <p:spPr bwMode="auto">
          <a:xfrm>
            <a:off x="2895600" y="4343400"/>
            <a:ext cx="1828800" cy="457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– What is an estimator?</a:t>
            </a:r>
          </a:p>
        </p:txBody>
      </p:sp>
      <p:sp>
        <p:nvSpPr>
          <p:cNvPr id="70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153400" cy="5486400"/>
          </a:xfrm>
        </p:spPr>
        <p:txBody>
          <a:bodyPr/>
          <a:lstStyle/>
          <a:p>
            <a:r>
              <a:rPr lang="en-US" dirty="0"/>
              <a:t>An </a:t>
            </a:r>
            <a:r>
              <a:rPr lang="en-US" b="1" i="1" dirty="0">
                <a:solidFill>
                  <a:srgbClr val="FF7A01"/>
                </a:solidFill>
              </a:rPr>
              <a:t>estimator</a:t>
            </a:r>
            <a:r>
              <a:rPr lang="en-US" dirty="0"/>
              <a:t> is a </a:t>
            </a:r>
            <a:r>
              <a:rPr lang="en-US" b="1" i="1" dirty="0">
                <a:solidFill>
                  <a:srgbClr val="FF7A01"/>
                </a:solidFill>
              </a:rPr>
              <a:t>procedure</a:t>
            </a:r>
            <a:r>
              <a:rPr lang="en-US" dirty="0"/>
              <a:t> giving a value for a parameter or a property of a distribution as a function of the actual data values, i.e.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perfect estimator is</a:t>
            </a:r>
          </a:p>
          <a:p>
            <a:pPr lvl="1">
              <a:lnSpc>
                <a:spcPct val="140000"/>
              </a:lnSpc>
            </a:pPr>
            <a:r>
              <a:rPr lang="en-US" dirty="0">
                <a:solidFill>
                  <a:srgbClr val="FF7A01"/>
                </a:solidFill>
              </a:rPr>
              <a:t>Consistent</a:t>
            </a:r>
            <a:r>
              <a:rPr lang="en-US" dirty="0"/>
              <a:t>: </a:t>
            </a:r>
          </a:p>
          <a:p>
            <a:pPr lvl="1">
              <a:lnSpc>
                <a:spcPct val="140000"/>
              </a:lnSpc>
            </a:pPr>
            <a:r>
              <a:rPr lang="en-US" dirty="0">
                <a:solidFill>
                  <a:srgbClr val="FF7A01"/>
                </a:solidFill>
              </a:rPr>
              <a:t>Unbiased</a:t>
            </a:r>
            <a:r>
              <a:rPr lang="en-US" dirty="0"/>
              <a:t> – </a:t>
            </a:r>
            <a:r>
              <a:rPr lang="en-US" i="1" dirty="0"/>
              <a:t>With finite statistics you get the right answer on average</a:t>
            </a:r>
          </a:p>
          <a:p>
            <a:pPr lvl="1">
              <a:lnSpc>
                <a:spcPct val="140000"/>
              </a:lnSpc>
            </a:pPr>
            <a:r>
              <a:rPr lang="en-US" dirty="0">
                <a:solidFill>
                  <a:srgbClr val="FF7A01"/>
                </a:solidFill>
              </a:rPr>
              <a:t>Efficient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lvl="1"/>
            <a:r>
              <a:rPr lang="en-US" b="1" i="1" dirty="0">
                <a:solidFill>
                  <a:schemeClr val="accent2"/>
                </a:solidFill>
              </a:rPr>
              <a:t>There are no perfect </a:t>
            </a:r>
            <a:r>
              <a:rPr lang="en-US" b="1" i="1" dirty="0" smtClean="0">
                <a:solidFill>
                  <a:schemeClr val="accent2"/>
                </a:solidFill>
              </a:rPr>
              <a:t>estimators for most problems</a:t>
            </a:r>
            <a:endParaRPr lang="en-US" b="1" i="1" dirty="0">
              <a:solidFill>
                <a:schemeClr val="accent2"/>
              </a:solidFill>
            </a:endParaRPr>
          </a:p>
        </p:txBody>
      </p:sp>
      <p:graphicFrame>
        <p:nvGraphicFramePr>
          <p:cNvPr id="705540" name="Object 4"/>
          <p:cNvGraphicFramePr>
            <a:graphicFrameLocks noChangeAspect="1"/>
          </p:cNvGraphicFramePr>
          <p:nvPr/>
        </p:nvGraphicFramePr>
        <p:xfrm>
          <a:off x="1828800" y="2057400"/>
          <a:ext cx="2438400" cy="1535113"/>
        </p:xfrm>
        <a:graphic>
          <a:graphicData uri="http://schemas.openxmlformats.org/presentationml/2006/ole">
            <p:oleObj spid="_x0000_s705540" name="Equation" r:id="rId3" imgW="1371600" imgH="863280" progId="Equation.3">
              <p:embed/>
            </p:oleObj>
          </a:graphicData>
        </a:graphic>
      </p:graphicFrame>
      <p:sp>
        <p:nvSpPr>
          <p:cNvPr id="705541" name="Text Box 5"/>
          <p:cNvSpPr txBox="1">
            <a:spLocks noChangeArrowheads="1"/>
          </p:cNvSpPr>
          <p:nvPr/>
        </p:nvSpPr>
        <p:spPr bwMode="auto">
          <a:xfrm>
            <a:off x="4419600" y="2286000"/>
            <a:ext cx="26431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sym typeface="Wingdings" pitchFamily="2" charset="2"/>
              </a:rPr>
              <a:t> Estimator of the mean</a:t>
            </a:r>
            <a:endParaRPr lang="en-US" sz="1400" b="1"/>
          </a:p>
        </p:txBody>
      </p:sp>
      <p:sp>
        <p:nvSpPr>
          <p:cNvPr id="705542" name="Text Box 6"/>
          <p:cNvSpPr txBox="1">
            <a:spLocks noChangeArrowheads="1"/>
          </p:cNvSpPr>
          <p:nvPr/>
        </p:nvSpPr>
        <p:spPr bwMode="auto">
          <a:xfrm>
            <a:off x="4448175" y="3124200"/>
            <a:ext cx="2943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sym typeface="Wingdings" pitchFamily="2" charset="2"/>
              </a:rPr>
              <a:t> Estimator of the variance</a:t>
            </a:r>
            <a:endParaRPr lang="en-US" sz="1400" b="1"/>
          </a:p>
        </p:txBody>
      </p:sp>
      <p:sp>
        <p:nvSpPr>
          <p:cNvPr id="705543" name="Text Box 7"/>
          <p:cNvSpPr txBox="1">
            <a:spLocks noChangeArrowheads="1"/>
          </p:cNvSpPr>
          <p:nvPr/>
        </p:nvSpPr>
        <p:spPr bwMode="auto">
          <a:xfrm>
            <a:off x="1081088" y="373380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1400"/>
          </a:p>
        </p:txBody>
      </p:sp>
      <p:graphicFrame>
        <p:nvGraphicFramePr>
          <p:cNvPr id="705544" name="Object 8"/>
          <p:cNvGraphicFramePr>
            <a:graphicFrameLocks noChangeAspect="1"/>
          </p:cNvGraphicFramePr>
          <p:nvPr/>
        </p:nvGraphicFramePr>
        <p:xfrm>
          <a:off x="2971800" y="4375150"/>
          <a:ext cx="1676400" cy="425450"/>
        </p:xfrm>
        <a:graphic>
          <a:graphicData uri="http://schemas.openxmlformats.org/presentationml/2006/ole">
            <p:oleObj spid="_x0000_s705544" name="Equation" r:id="rId4" imgW="901440" imgH="228600" progId="Equation.3">
              <p:embed/>
            </p:oleObj>
          </a:graphicData>
        </a:graphic>
      </p:graphicFrame>
      <p:graphicFrame>
        <p:nvGraphicFramePr>
          <p:cNvPr id="705545" name="Object 9"/>
          <p:cNvGraphicFramePr>
            <a:graphicFrameLocks noChangeAspect="1"/>
          </p:cNvGraphicFramePr>
          <p:nvPr/>
        </p:nvGraphicFramePr>
        <p:xfrm>
          <a:off x="2895600" y="5257800"/>
          <a:ext cx="2266950" cy="536575"/>
        </p:xfrm>
        <a:graphic>
          <a:graphicData uri="http://schemas.openxmlformats.org/presentationml/2006/ole">
            <p:oleObj spid="_x0000_s705545" name="Equation" r:id="rId5" imgW="1180800" imgH="279360" progId="Equation.3">
              <p:embed/>
            </p:oleObj>
          </a:graphicData>
        </a:graphic>
      </p:graphicFrame>
      <p:sp>
        <p:nvSpPr>
          <p:cNvPr id="705546" name="Text Box 10"/>
          <p:cNvSpPr txBox="1">
            <a:spLocks noChangeArrowheads="1"/>
          </p:cNvSpPr>
          <p:nvPr/>
        </p:nvSpPr>
        <p:spPr bwMode="auto">
          <a:xfrm>
            <a:off x="5800725" y="5257800"/>
            <a:ext cx="27336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FF7A01"/>
                </a:solidFill>
              </a:rPr>
              <a:t>This is called the</a:t>
            </a:r>
            <a:br>
              <a:rPr lang="en-US" sz="1400">
                <a:solidFill>
                  <a:srgbClr val="FF7A01"/>
                </a:solidFill>
              </a:rPr>
            </a:br>
            <a:r>
              <a:rPr lang="en-US" sz="1400" b="1">
                <a:solidFill>
                  <a:srgbClr val="FF7A01"/>
                </a:solidFill>
              </a:rPr>
              <a:t>Minimum Variance Bound</a:t>
            </a:r>
          </a:p>
        </p:txBody>
      </p:sp>
      <p:sp>
        <p:nvSpPr>
          <p:cNvPr id="705549" name="Line 13"/>
          <p:cNvSpPr>
            <a:spLocks noChangeShapeType="1"/>
          </p:cNvSpPr>
          <p:nvPr/>
        </p:nvSpPr>
        <p:spPr bwMode="auto">
          <a:xfrm flipH="1">
            <a:off x="5334000" y="5486400"/>
            <a:ext cx="457200" cy="0"/>
          </a:xfrm>
          <a:prstGeom prst="line">
            <a:avLst/>
          </a:prstGeom>
          <a:noFill/>
          <a:ln w="25400">
            <a:solidFill>
              <a:srgbClr val="FF7A0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3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/>
              <a:t>Practical fitting – Error propagation between samples</a:t>
            </a:r>
          </a:p>
        </p:txBody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Common situation: you want to fit </a:t>
            </a:r>
            <a:br>
              <a:rPr lang="en-US"/>
            </a:br>
            <a:r>
              <a:rPr lang="en-US"/>
              <a:t>a small signal in a large sample</a:t>
            </a:r>
          </a:p>
          <a:p>
            <a:pPr lvl="1">
              <a:lnSpc>
                <a:spcPct val="90000"/>
              </a:lnSpc>
            </a:pPr>
            <a:r>
              <a:rPr lang="en-US"/>
              <a:t>Problem: small statistics does not </a:t>
            </a:r>
            <a:br>
              <a:rPr lang="en-US"/>
            </a:br>
            <a:r>
              <a:rPr lang="en-US"/>
              <a:t>constrain shape of your signal very well </a:t>
            </a:r>
          </a:p>
          <a:p>
            <a:pPr lvl="1">
              <a:lnSpc>
                <a:spcPct val="90000"/>
              </a:lnSpc>
            </a:pPr>
            <a:r>
              <a:rPr lang="en-US">
                <a:sym typeface="Wingdings" pitchFamily="2" charset="2"/>
              </a:rPr>
              <a:t>Result: errors are large</a:t>
            </a:r>
            <a:br>
              <a:rPr lang="en-US">
                <a:sym typeface="Wingdings" pitchFamily="2" charset="2"/>
              </a:rPr>
            </a:br>
            <a:r>
              <a:rPr lang="en-US">
                <a:sym typeface="Wingdings" pitchFamily="2" charset="2"/>
              </a:rPr>
              <a:t/>
            </a:r>
            <a:br>
              <a:rPr lang="en-US">
                <a:sym typeface="Wingdings" pitchFamily="2" charset="2"/>
              </a:rPr>
            </a:br>
            <a:endParaRPr lang="en-US">
              <a:sym typeface="Wingdings" pitchFamily="2" charset="2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  <a:sym typeface="Wingdings" pitchFamily="2" charset="2"/>
              </a:rPr>
              <a:t>Idea: Constrain shape of your signal</a:t>
            </a:r>
            <a:r>
              <a:rPr lang="en-US">
                <a:sym typeface="Wingdings" pitchFamily="2" charset="2"/>
              </a:rPr>
              <a:t> </a:t>
            </a:r>
            <a:br>
              <a:rPr lang="en-US">
                <a:sym typeface="Wingdings" pitchFamily="2" charset="2"/>
              </a:rPr>
            </a:br>
            <a:r>
              <a:rPr lang="en-US">
                <a:sym typeface="Wingdings" pitchFamily="2" charset="2"/>
              </a:rPr>
              <a:t>from a fit to a control sample</a:t>
            </a:r>
          </a:p>
          <a:p>
            <a:pPr lvl="1">
              <a:lnSpc>
                <a:spcPct val="90000"/>
              </a:lnSpc>
            </a:pPr>
            <a:r>
              <a:rPr lang="en-US">
                <a:sym typeface="Wingdings" pitchFamily="2" charset="2"/>
              </a:rPr>
              <a:t>Larger/cleaner data or MC sample with </a:t>
            </a:r>
            <a:br>
              <a:rPr lang="en-US">
                <a:sym typeface="Wingdings" pitchFamily="2" charset="2"/>
              </a:rPr>
            </a:br>
            <a:r>
              <a:rPr lang="en-US">
                <a:sym typeface="Wingdings" pitchFamily="2" charset="2"/>
              </a:rPr>
              <a:t>similar properties</a:t>
            </a:r>
            <a:br>
              <a:rPr lang="en-US">
                <a:sym typeface="Wingdings" pitchFamily="2" charset="2"/>
              </a:rPr>
            </a:br>
            <a:r>
              <a:rPr lang="en-US">
                <a:sym typeface="Wingdings" pitchFamily="2" charset="2"/>
              </a:rPr>
              <a:t/>
            </a:r>
            <a:br>
              <a:rPr lang="en-US">
                <a:sym typeface="Wingdings" pitchFamily="2" charset="2"/>
              </a:rPr>
            </a:br>
            <a:endParaRPr lang="en-US">
              <a:sym typeface="Wingdings" pitchFamily="2" charset="2"/>
            </a:endParaRPr>
          </a:p>
          <a:p>
            <a:pPr lvl="1">
              <a:lnSpc>
                <a:spcPct val="90000"/>
              </a:lnSpc>
            </a:pPr>
            <a:endParaRPr lang="en-US"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r>
              <a:rPr lang="en-US">
                <a:solidFill>
                  <a:srgbClr val="FF7A01"/>
                </a:solidFill>
                <a:sym typeface="Wingdings" pitchFamily="2" charset="2"/>
              </a:rPr>
              <a:t>Needed: a way to propagate the information from the control sample fit (parameter values </a:t>
            </a:r>
            <a:r>
              <a:rPr lang="en-US" i="1">
                <a:solidFill>
                  <a:srgbClr val="FF7A01"/>
                </a:solidFill>
                <a:sym typeface="Wingdings" pitchFamily="2" charset="2"/>
              </a:rPr>
              <a:t>and</a:t>
            </a:r>
            <a:r>
              <a:rPr lang="en-US">
                <a:solidFill>
                  <a:srgbClr val="FF7A01"/>
                </a:solidFill>
                <a:sym typeface="Wingdings" pitchFamily="2" charset="2"/>
              </a:rPr>
              <a:t> errors) to your signal fit</a:t>
            </a:r>
            <a:endParaRPr lang="en-US">
              <a:solidFill>
                <a:srgbClr val="FF7A01"/>
              </a:solidFill>
            </a:endParaRPr>
          </a:p>
        </p:txBody>
      </p:sp>
      <p:pic>
        <p:nvPicPr>
          <p:cNvPr id="734212" name="Picture 4" descr="fig34"/>
          <p:cNvPicPr>
            <a:picLocks noChangeAspect="1" noChangeArrowheads="1"/>
          </p:cNvPicPr>
          <p:nvPr/>
        </p:nvPicPr>
        <p:blipFill>
          <a:blip r:embed="rId2" cstate="print"/>
          <a:srcRect l="1907" r="8321" b="53333"/>
          <a:stretch>
            <a:fillRect/>
          </a:stretch>
        </p:blipFill>
        <p:spPr bwMode="auto">
          <a:xfrm>
            <a:off x="6149975" y="838200"/>
            <a:ext cx="2689225" cy="2000250"/>
          </a:xfrm>
          <a:prstGeom prst="rect">
            <a:avLst/>
          </a:prstGeom>
          <a:noFill/>
        </p:spPr>
      </p:pic>
      <p:pic>
        <p:nvPicPr>
          <p:cNvPr id="734213" name="Picture 5" descr="fig34"/>
          <p:cNvPicPr>
            <a:picLocks noChangeAspect="1" noChangeArrowheads="1"/>
          </p:cNvPicPr>
          <p:nvPr/>
        </p:nvPicPr>
        <p:blipFill>
          <a:blip r:embed="rId2" cstate="print"/>
          <a:srcRect l="1907" t="53778" r="8321"/>
          <a:stretch>
            <a:fillRect/>
          </a:stretch>
        </p:blipFill>
        <p:spPr bwMode="auto">
          <a:xfrm>
            <a:off x="6149975" y="3352800"/>
            <a:ext cx="2689225" cy="1981200"/>
          </a:xfrm>
          <a:prstGeom prst="rect">
            <a:avLst/>
          </a:prstGeom>
          <a:noFill/>
        </p:spPr>
      </p:pic>
      <p:sp>
        <p:nvSpPr>
          <p:cNvPr id="734214" name="AutoShape 6"/>
          <p:cNvSpPr>
            <a:spLocks noChangeArrowheads="1"/>
          </p:cNvSpPr>
          <p:nvPr/>
        </p:nvSpPr>
        <p:spPr bwMode="auto">
          <a:xfrm>
            <a:off x="7391400" y="2667000"/>
            <a:ext cx="381000" cy="838200"/>
          </a:xfrm>
          <a:prstGeom prst="upDownArrow">
            <a:avLst>
              <a:gd name="adj1" fmla="val 50000"/>
              <a:gd name="adj2" fmla="val 44000"/>
            </a:avLst>
          </a:prstGeom>
          <a:solidFill>
            <a:srgbClr val="FF7A0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3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fitting – Simultaneous fit technique</a:t>
            </a:r>
          </a:p>
        </p:txBody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153400" cy="5638800"/>
          </a:xfrm>
        </p:spPr>
        <p:txBody>
          <a:bodyPr/>
          <a:lstStyle/>
          <a:p>
            <a:r>
              <a:rPr lang="en-US" dirty="0"/>
              <a:t>given data </a:t>
            </a:r>
            <a:r>
              <a:rPr lang="en-US" i="1" dirty="0" err="1"/>
              <a:t>D</a:t>
            </a:r>
            <a:r>
              <a:rPr lang="en-US" i="1" baseline="-25000" dirty="0" err="1"/>
              <a:t>sig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and model </a:t>
            </a:r>
            <a:r>
              <a:rPr lang="en-US" i="1" dirty="0" err="1" smtClean="0"/>
              <a:t>F</a:t>
            </a:r>
            <a:r>
              <a:rPr lang="en-US" i="1" baseline="-25000" dirty="0" err="1" smtClean="0"/>
              <a:t>sig</a:t>
            </a:r>
            <a:r>
              <a:rPr lang="en-US" dirty="0" smtClean="0"/>
              <a:t>(</a:t>
            </a:r>
            <a:r>
              <a:rPr lang="en-US" i="1" dirty="0" err="1" smtClean="0"/>
              <a:t>x;a,</a:t>
            </a:r>
            <a:r>
              <a:rPr lang="en-US" b="1" i="1" dirty="0" err="1" smtClean="0"/>
              <a:t>b</a:t>
            </a:r>
            <a:r>
              <a:rPr lang="en-US" dirty="0" smtClean="0"/>
              <a:t>) </a:t>
            </a:r>
            <a:r>
              <a:rPr lang="en-US" dirty="0"/>
              <a:t>and</a:t>
            </a:r>
            <a:br>
              <a:rPr lang="en-US" dirty="0"/>
            </a:br>
            <a:r>
              <a:rPr lang="en-US" dirty="0"/>
              <a:t>         data </a:t>
            </a:r>
            <a:r>
              <a:rPr lang="en-US" i="1" dirty="0" err="1"/>
              <a:t>D</a:t>
            </a:r>
            <a:r>
              <a:rPr lang="en-US" i="1" baseline="-25000" dirty="0" err="1"/>
              <a:t>ctl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and model </a:t>
            </a:r>
            <a:r>
              <a:rPr lang="en-US" i="1" dirty="0" err="1" smtClean="0"/>
              <a:t>F</a:t>
            </a:r>
            <a:r>
              <a:rPr lang="en-US" i="1" baseline="-25000" dirty="0" err="1" smtClean="0"/>
              <a:t>ctl</a:t>
            </a:r>
            <a:r>
              <a:rPr lang="en-US" dirty="0" smtClean="0"/>
              <a:t>(</a:t>
            </a:r>
            <a:r>
              <a:rPr lang="en-US" i="1" dirty="0" err="1" smtClean="0"/>
              <a:t>x;</a:t>
            </a:r>
            <a:r>
              <a:rPr lang="en-US" b="1" i="1" dirty="0" err="1" smtClean="0"/>
              <a:t>b</a:t>
            </a:r>
            <a:r>
              <a:rPr lang="en-US" i="1" dirty="0" err="1" smtClean="0"/>
              <a:t>,c</a:t>
            </a:r>
            <a:r>
              <a:rPr lang="en-US" dirty="0" smtClean="0"/>
              <a:t>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                   </a:t>
            </a:r>
          </a:p>
          <a:p>
            <a:pPr lvl="1"/>
            <a:r>
              <a:rPr lang="en-US" dirty="0" smtClean="0"/>
              <a:t>Construct –log[</a:t>
            </a:r>
            <a:r>
              <a:rPr lang="en-US" i="1" dirty="0" err="1" smtClean="0"/>
              <a:t>L</a:t>
            </a:r>
            <a:r>
              <a:rPr lang="en-US" i="1" baseline="-25000" dirty="0" err="1" smtClean="0"/>
              <a:t>sig</a:t>
            </a:r>
            <a:r>
              <a:rPr lang="en-US" dirty="0" smtClean="0"/>
              <a:t>(</a:t>
            </a:r>
            <a:r>
              <a:rPr lang="en-US" i="1" dirty="0" err="1" smtClean="0"/>
              <a:t>a,</a:t>
            </a:r>
            <a:r>
              <a:rPr lang="en-US" b="1" i="1" dirty="0" err="1" smtClean="0"/>
              <a:t>b</a:t>
            </a:r>
            <a:r>
              <a:rPr lang="en-US" dirty="0" smtClean="0"/>
              <a:t>)] and –log[</a:t>
            </a:r>
            <a:r>
              <a:rPr lang="en-US" i="1" dirty="0" err="1" smtClean="0"/>
              <a:t>L</a:t>
            </a:r>
            <a:r>
              <a:rPr lang="en-US" i="1" baseline="-25000" dirty="0" err="1" smtClean="0"/>
              <a:t>ctl</a:t>
            </a:r>
            <a:r>
              <a:rPr lang="en-US" dirty="0" smtClean="0"/>
              <a:t>(</a:t>
            </a:r>
            <a:r>
              <a:rPr lang="en-US" b="1" i="1" dirty="0" err="1" smtClean="0"/>
              <a:t>b</a:t>
            </a:r>
            <a:r>
              <a:rPr lang="en-US" i="1" dirty="0" err="1" smtClean="0"/>
              <a:t>,c</a:t>
            </a:r>
            <a:r>
              <a:rPr lang="en-US" dirty="0" smtClean="0"/>
              <a:t>)] </a:t>
            </a:r>
            <a:r>
              <a:rPr lang="en-US" dirty="0"/>
              <a:t>and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                </a:t>
            </a:r>
          </a:p>
          <a:p>
            <a:r>
              <a:rPr lang="en-US" dirty="0">
                <a:solidFill>
                  <a:srgbClr val="FF3300"/>
                </a:solidFill>
              </a:rPr>
              <a:t>Minimize </a:t>
            </a:r>
            <a:r>
              <a:rPr lang="en-US" dirty="0" smtClean="0">
                <a:solidFill>
                  <a:srgbClr val="FF3300"/>
                </a:solidFill>
              </a:rPr>
              <a:t>-</a:t>
            </a:r>
            <a:r>
              <a:rPr lang="en-US" dirty="0" err="1" smtClean="0">
                <a:solidFill>
                  <a:srgbClr val="FF3300"/>
                </a:solidFill>
              </a:rPr>
              <a:t>log</a:t>
            </a:r>
            <a:r>
              <a:rPr lang="en-US" i="1" dirty="0" err="1" smtClean="0">
                <a:solidFill>
                  <a:srgbClr val="FF3300"/>
                </a:solidFill>
              </a:rPr>
              <a:t>L</a:t>
            </a:r>
            <a:r>
              <a:rPr lang="en-US" dirty="0" smtClean="0">
                <a:solidFill>
                  <a:srgbClr val="FF3300"/>
                </a:solidFill>
              </a:rPr>
              <a:t>(</a:t>
            </a:r>
            <a:r>
              <a:rPr lang="en-US" i="1" dirty="0" err="1" smtClean="0">
                <a:solidFill>
                  <a:srgbClr val="FF3300"/>
                </a:solidFill>
              </a:rPr>
              <a:t>a,</a:t>
            </a:r>
            <a:r>
              <a:rPr lang="en-US" b="1" i="1" dirty="0" err="1" smtClean="0">
                <a:solidFill>
                  <a:srgbClr val="FF3300"/>
                </a:solidFill>
              </a:rPr>
              <a:t>b</a:t>
            </a:r>
            <a:r>
              <a:rPr lang="en-US" i="1" dirty="0" err="1" smtClean="0">
                <a:solidFill>
                  <a:srgbClr val="FF3300"/>
                </a:solidFill>
              </a:rPr>
              <a:t>,c</a:t>
            </a:r>
            <a:r>
              <a:rPr lang="en-US" dirty="0" smtClean="0">
                <a:solidFill>
                  <a:srgbClr val="FF3300"/>
                </a:solidFill>
              </a:rPr>
              <a:t>)= -</a:t>
            </a:r>
            <a:r>
              <a:rPr lang="en-US" dirty="0" err="1" smtClean="0">
                <a:solidFill>
                  <a:srgbClr val="FF3300"/>
                </a:solidFill>
              </a:rPr>
              <a:t>log</a:t>
            </a:r>
            <a:r>
              <a:rPr lang="en-US" i="1" dirty="0" err="1" smtClean="0">
                <a:solidFill>
                  <a:srgbClr val="FF3300"/>
                </a:solidFill>
              </a:rPr>
              <a:t>L</a:t>
            </a:r>
            <a:r>
              <a:rPr lang="en-US" dirty="0" smtClean="0">
                <a:solidFill>
                  <a:srgbClr val="FF3300"/>
                </a:solidFill>
              </a:rPr>
              <a:t>(</a:t>
            </a:r>
            <a:r>
              <a:rPr lang="en-US" i="1" dirty="0" err="1" smtClean="0">
                <a:solidFill>
                  <a:srgbClr val="FF3300"/>
                </a:solidFill>
              </a:rPr>
              <a:t>a,</a:t>
            </a:r>
            <a:r>
              <a:rPr lang="en-US" b="1" i="1" dirty="0" err="1" smtClean="0">
                <a:solidFill>
                  <a:srgbClr val="FF3300"/>
                </a:solidFill>
              </a:rPr>
              <a:t>b</a:t>
            </a:r>
            <a:r>
              <a:rPr lang="en-US" dirty="0" smtClean="0">
                <a:solidFill>
                  <a:srgbClr val="FF3300"/>
                </a:solidFill>
              </a:rPr>
              <a:t>)+ -</a:t>
            </a:r>
            <a:r>
              <a:rPr lang="en-US" dirty="0" err="1" smtClean="0">
                <a:solidFill>
                  <a:srgbClr val="FF3300"/>
                </a:solidFill>
              </a:rPr>
              <a:t>logL</a:t>
            </a:r>
            <a:r>
              <a:rPr lang="en-US" dirty="0" smtClean="0">
                <a:solidFill>
                  <a:srgbClr val="FF3300"/>
                </a:solidFill>
              </a:rPr>
              <a:t>(</a:t>
            </a:r>
            <a:r>
              <a:rPr lang="en-US" b="1" i="1" dirty="0" err="1" smtClean="0">
                <a:solidFill>
                  <a:srgbClr val="FF3300"/>
                </a:solidFill>
              </a:rPr>
              <a:t>b</a:t>
            </a:r>
            <a:r>
              <a:rPr lang="en-US" i="1" dirty="0" err="1" smtClean="0">
                <a:solidFill>
                  <a:srgbClr val="FF3300"/>
                </a:solidFill>
              </a:rPr>
              <a:t>,c</a:t>
            </a:r>
            <a:r>
              <a:rPr lang="en-US" dirty="0" smtClean="0">
                <a:solidFill>
                  <a:srgbClr val="FF3300"/>
                </a:solidFill>
              </a:rPr>
              <a:t>)</a:t>
            </a:r>
          </a:p>
          <a:p>
            <a:pPr lvl="1"/>
            <a:r>
              <a:rPr lang="en-US" dirty="0" smtClean="0"/>
              <a:t>Errors, correlations on common </a:t>
            </a:r>
            <a:r>
              <a:rPr lang="en-US" dirty="0" err="1" smtClean="0"/>
              <a:t>param</a:t>
            </a:r>
            <a:r>
              <a:rPr lang="en-US" dirty="0" smtClean="0"/>
              <a:t>. </a:t>
            </a:r>
            <a:r>
              <a:rPr lang="en-US" b="1" i="1" dirty="0" smtClean="0"/>
              <a:t>b </a:t>
            </a:r>
            <a:r>
              <a:rPr lang="en-US" dirty="0" smtClean="0"/>
              <a:t>automatically propagated</a:t>
            </a:r>
            <a:endParaRPr lang="en-US" dirty="0"/>
          </a:p>
        </p:txBody>
      </p:sp>
      <p:pic>
        <p:nvPicPr>
          <p:cNvPr id="738308" name="Picture 4" descr="fig34"/>
          <p:cNvPicPr>
            <a:picLocks noChangeAspect="1" noChangeArrowheads="1"/>
          </p:cNvPicPr>
          <p:nvPr/>
        </p:nvPicPr>
        <p:blipFill>
          <a:blip r:embed="rId2" cstate="print"/>
          <a:srcRect l="1907" r="8321" b="53333"/>
          <a:stretch>
            <a:fillRect/>
          </a:stretch>
        </p:blipFill>
        <p:spPr bwMode="auto">
          <a:xfrm>
            <a:off x="152400" y="3048000"/>
            <a:ext cx="2689225" cy="2000250"/>
          </a:xfrm>
          <a:prstGeom prst="rect">
            <a:avLst/>
          </a:prstGeom>
          <a:noFill/>
        </p:spPr>
      </p:pic>
      <p:pic>
        <p:nvPicPr>
          <p:cNvPr id="738309" name="Picture 5" descr="fig34"/>
          <p:cNvPicPr>
            <a:picLocks noChangeAspect="1" noChangeArrowheads="1"/>
          </p:cNvPicPr>
          <p:nvPr/>
        </p:nvPicPr>
        <p:blipFill>
          <a:blip r:embed="rId2" cstate="print"/>
          <a:srcRect l="1907" t="53778" r="8321"/>
          <a:stretch>
            <a:fillRect/>
          </a:stretch>
        </p:blipFill>
        <p:spPr bwMode="auto">
          <a:xfrm>
            <a:off x="3200400" y="3200400"/>
            <a:ext cx="2689225" cy="1981200"/>
          </a:xfrm>
          <a:prstGeom prst="rect">
            <a:avLst/>
          </a:prstGeom>
          <a:noFill/>
        </p:spPr>
      </p:pic>
      <p:sp>
        <p:nvSpPr>
          <p:cNvPr id="738310" name="Text Box 6"/>
          <p:cNvSpPr txBox="1">
            <a:spLocks noChangeArrowheads="1"/>
          </p:cNvSpPr>
          <p:nvPr/>
        </p:nvSpPr>
        <p:spPr bwMode="auto">
          <a:xfrm>
            <a:off x="685800" y="2870200"/>
            <a:ext cx="202972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 dirty="0" err="1">
                <a:solidFill>
                  <a:srgbClr val="FF3300"/>
                </a:solidFill>
              </a:rPr>
              <a:t>D</a:t>
            </a:r>
            <a:r>
              <a:rPr lang="en-US" i="1" baseline="-25000" dirty="0" err="1">
                <a:solidFill>
                  <a:srgbClr val="FF3300"/>
                </a:solidFill>
              </a:rPr>
              <a:t>sig</a:t>
            </a:r>
            <a:r>
              <a:rPr lang="en-US" dirty="0">
                <a:solidFill>
                  <a:srgbClr val="FF3300"/>
                </a:solidFill>
              </a:rPr>
              <a:t>(</a:t>
            </a:r>
            <a:r>
              <a:rPr lang="en-US" i="1" dirty="0">
                <a:solidFill>
                  <a:srgbClr val="FF3300"/>
                </a:solidFill>
              </a:rPr>
              <a:t>x</a:t>
            </a:r>
            <a:r>
              <a:rPr lang="en-US" dirty="0">
                <a:solidFill>
                  <a:srgbClr val="FF3300"/>
                </a:solidFill>
              </a:rPr>
              <a:t>), </a:t>
            </a:r>
            <a:r>
              <a:rPr lang="en-US" i="1" dirty="0" err="1" smtClean="0">
                <a:solidFill>
                  <a:srgbClr val="FF3300"/>
                </a:solidFill>
              </a:rPr>
              <a:t>F</a:t>
            </a:r>
            <a:r>
              <a:rPr lang="en-US" i="1" baseline="-25000" dirty="0" err="1" smtClean="0">
                <a:solidFill>
                  <a:srgbClr val="FF3300"/>
                </a:solidFill>
              </a:rPr>
              <a:t>sig</a:t>
            </a:r>
            <a:r>
              <a:rPr lang="en-US" dirty="0" smtClean="0">
                <a:solidFill>
                  <a:srgbClr val="FF3300"/>
                </a:solidFill>
              </a:rPr>
              <a:t>(</a:t>
            </a:r>
            <a:r>
              <a:rPr lang="en-US" i="1" dirty="0" err="1" smtClean="0">
                <a:solidFill>
                  <a:srgbClr val="FF3300"/>
                </a:solidFill>
              </a:rPr>
              <a:t>x</a:t>
            </a:r>
            <a:r>
              <a:rPr lang="en-US" dirty="0" err="1" smtClean="0">
                <a:solidFill>
                  <a:srgbClr val="FF3300"/>
                </a:solidFill>
              </a:rPr>
              <a:t>;</a:t>
            </a:r>
            <a:r>
              <a:rPr lang="en-US" i="1" dirty="0" err="1" smtClean="0">
                <a:solidFill>
                  <a:srgbClr val="FF3300"/>
                </a:solidFill>
              </a:rPr>
              <a:t>a,</a:t>
            </a:r>
            <a:r>
              <a:rPr lang="en-US" b="1" i="1" dirty="0" err="1" smtClean="0">
                <a:solidFill>
                  <a:srgbClr val="FF3300"/>
                </a:solidFill>
              </a:rPr>
              <a:t>b</a:t>
            </a:r>
            <a:r>
              <a:rPr lang="en-US" dirty="0" smtClean="0">
                <a:solidFill>
                  <a:srgbClr val="FF3300"/>
                </a:solidFill>
              </a:rPr>
              <a:t>)</a:t>
            </a:r>
            <a:endParaRPr lang="en-US" dirty="0">
              <a:solidFill>
                <a:srgbClr val="FF3300"/>
              </a:solidFill>
            </a:endParaRPr>
          </a:p>
        </p:txBody>
      </p:sp>
      <p:sp>
        <p:nvSpPr>
          <p:cNvPr id="738311" name="Text Box 7"/>
          <p:cNvSpPr txBox="1">
            <a:spLocks noChangeArrowheads="1"/>
          </p:cNvSpPr>
          <p:nvPr/>
        </p:nvSpPr>
        <p:spPr bwMode="auto">
          <a:xfrm>
            <a:off x="3581400" y="2865437"/>
            <a:ext cx="196720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 dirty="0" err="1">
                <a:solidFill>
                  <a:srgbClr val="FF3300"/>
                </a:solidFill>
              </a:rPr>
              <a:t>D</a:t>
            </a:r>
            <a:r>
              <a:rPr lang="en-US" i="1" baseline="-25000" dirty="0" err="1">
                <a:solidFill>
                  <a:srgbClr val="FF3300"/>
                </a:solidFill>
              </a:rPr>
              <a:t>ctl</a:t>
            </a:r>
            <a:r>
              <a:rPr lang="en-US" dirty="0">
                <a:solidFill>
                  <a:srgbClr val="FF3300"/>
                </a:solidFill>
              </a:rPr>
              <a:t>(</a:t>
            </a:r>
            <a:r>
              <a:rPr lang="en-US" i="1" dirty="0">
                <a:solidFill>
                  <a:srgbClr val="FF3300"/>
                </a:solidFill>
              </a:rPr>
              <a:t>x</a:t>
            </a:r>
            <a:r>
              <a:rPr lang="en-US" dirty="0">
                <a:solidFill>
                  <a:srgbClr val="FF3300"/>
                </a:solidFill>
              </a:rPr>
              <a:t>), </a:t>
            </a:r>
            <a:r>
              <a:rPr lang="en-US" i="1" dirty="0" err="1" smtClean="0">
                <a:solidFill>
                  <a:srgbClr val="FF3300"/>
                </a:solidFill>
              </a:rPr>
              <a:t>F</a:t>
            </a:r>
            <a:r>
              <a:rPr lang="en-US" i="1" baseline="-25000" dirty="0" err="1" smtClean="0">
                <a:solidFill>
                  <a:srgbClr val="FF3300"/>
                </a:solidFill>
              </a:rPr>
              <a:t>ctl</a:t>
            </a:r>
            <a:r>
              <a:rPr lang="en-US" dirty="0" smtClean="0">
                <a:solidFill>
                  <a:srgbClr val="FF3300"/>
                </a:solidFill>
              </a:rPr>
              <a:t>(</a:t>
            </a:r>
            <a:r>
              <a:rPr lang="en-US" i="1" dirty="0" err="1" smtClean="0">
                <a:solidFill>
                  <a:srgbClr val="FF3300"/>
                </a:solidFill>
              </a:rPr>
              <a:t>x</a:t>
            </a:r>
            <a:r>
              <a:rPr lang="en-US" dirty="0" err="1" smtClean="0">
                <a:solidFill>
                  <a:srgbClr val="FF3300"/>
                </a:solidFill>
              </a:rPr>
              <a:t>;</a:t>
            </a:r>
            <a:r>
              <a:rPr lang="en-US" b="1" i="1" dirty="0" err="1" smtClean="0">
                <a:solidFill>
                  <a:srgbClr val="FF3300"/>
                </a:solidFill>
              </a:rPr>
              <a:t>b</a:t>
            </a:r>
            <a:r>
              <a:rPr lang="en-US" i="1" dirty="0" err="1" smtClean="0">
                <a:solidFill>
                  <a:srgbClr val="FF3300"/>
                </a:solidFill>
              </a:rPr>
              <a:t>,c</a:t>
            </a:r>
            <a:r>
              <a:rPr lang="en-US" dirty="0" smtClean="0">
                <a:solidFill>
                  <a:srgbClr val="FF3300"/>
                </a:solidFill>
              </a:rPr>
              <a:t>)</a:t>
            </a:r>
            <a:endParaRPr lang="en-US" dirty="0">
              <a:solidFill>
                <a:srgbClr val="FF3300"/>
              </a:solidFill>
            </a:endParaRPr>
          </a:p>
        </p:txBody>
      </p:sp>
      <p:sp>
        <p:nvSpPr>
          <p:cNvPr id="738312" name="Line 8"/>
          <p:cNvSpPr>
            <a:spLocks noChangeShapeType="1"/>
          </p:cNvSpPr>
          <p:nvPr/>
        </p:nvSpPr>
        <p:spPr bwMode="auto">
          <a:xfrm flipH="1">
            <a:off x="2438400" y="2362200"/>
            <a:ext cx="381000" cy="457200"/>
          </a:xfrm>
          <a:prstGeom prst="line">
            <a:avLst/>
          </a:prstGeom>
          <a:noFill/>
          <a:ln w="28575">
            <a:solidFill>
              <a:srgbClr val="FF3300"/>
            </a:solidFill>
            <a:prstDash val="sysDot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8313" name="Line 9"/>
          <p:cNvSpPr>
            <a:spLocks noChangeShapeType="1"/>
          </p:cNvSpPr>
          <p:nvPr/>
        </p:nvSpPr>
        <p:spPr bwMode="auto">
          <a:xfrm>
            <a:off x="4724400" y="2362200"/>
            <a:ext cx="76200" cy="457200"/>
          </a:xfrm>
          <a:prstGeom prst="line">
            <a:avLst/>
          </a:prstGeom>
          <a:noFill/>
          <a:ln w="28575">
            <a:solidFill>
              <a:srgbClr val="FF3300"/>
            </a:solidFill>
            <a:prstDash val="sysDot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6198046" y="2885485"/>
            <a:ext cx="2878658" cy="2338561"/>
            <a:chOff x="1860779" y="1447800"/>
            <a:chExt cx="5932763" cy="4819650"/>
          </a:xfrm>
        </p:grpSpPr>
        <p:pic>
          <p:nvPicPr>
            <p:cNvPr id="11" name="Picture 4" descr="combill"/>
            <p:cNvPicPr>
              <a:picLocks noChangeAspect="1" noChangeArrowheads="1"/>
            </p:cNvPicPr>
            <p:nvPr/>
          </p:nvPicPr>
          <p:blipFill>
            <a:blip r:embed="rId3" cstate="print"/>
            <a:srcRect l="4997" t="7326"/>
            <a:stretch>
              <a:fillRect/>
            </a:stretch>
          </p:blipFill>
          <p:spPr bwMode="auto">
            <a:xfrm>
              <a:off x="2362200" y="1447800"/>
              <a:ext cx="4648200" cy="4819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 Box 5"/>
            <p:cNvSpPr txBox="1">
              <a:spLocks noChangeArrowheads="1"/>
            </p:cNvSpPr>
            <p:nvPr/>
          </p:nvSpPr>
          <p:spPr bwMode="auto">
            <a:xfrm>
              <a:off x="6553200" y="4191001"/>
              <a:ext cx="1240342" cy="6343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Tx/>
                <a:buNone/>
              </a:pPr>
              <a:r>
                <a:rPr lang="en-GB" sz="1400" b="0" dirty="0" smtClean="0">
                  <a:solidFill>
                    <a:schemeClr val="accent2"/>
                  </a:solidFill>
                </a:rPr>
                <a:t>‘CTL’</a:t>
              </a:r>
              <a:endParaRPr lang="en-GB" sz="1400" b="0" dirty="0">
                <a:solidFill>
                  <a:schemeClr val="accent2"/>
                </a:solidFill>
              </a:endParaRPr>
            </a:p>
          </p:txBody>
        </p:sp>
        <p:sp>
          <p:nvSpPr>
            <p:cNvPr id="13" name="Text Box 6"/>
            <p:cNvSpPr txBox="1">
              <a:spLocks noChangeArrowheads="1"/>
            </p:cNvSpPr>
            <p:nvPr/>
          </p:nvSpPr>
          <p:spPr bwMode="auto">
            <a:xfrm>
              <a:off x="2435689" y="4219741"/>
              <a:ext cx="1275891" cy="6343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Tx/>
                <a:buNone/>
              </a:pPr>
              <a:r>
                <a:rPr lang="en-GB" sz="1400" b="0" dirty="0" smtClean="0">
                  <a:solidFill>
                    <a:schemeClr val="accent2"/>
                  </a:solidFill>
                </a:rPr>
                <a:t>‘SIG’</a:t>
              </a:r>
              <a:endParaRPr lang="en-GB" sz="1400" b="0" dirty="0">
                <a:solidFill>
                  <a:schemeClr val="accent2"/>
                </a:solidFill>
              </a:endParaRPr>
            </a:p>
          </p:txBody>
        </p:sp>
        <p:sp>
          <p:nvSpPr>
            <p:cNvPr id="14" name="Text Box 7"/>
            <p:cNvSpPr txBox="1">
              <a:spLocks noChangeArrowheads="1"/>
            </p:cNvSpPr>
            <p:nvPr/>
          </p:nvSpPr>
          <p:spPr bwMode="auto">
            <a:xfrm>
              <a:off x="2819400" y="2590799"/>
              <a:ext cx="2243877" cy="6343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Tx/>
                <a:buNone/>
              </a:pPr>
              <a:r>
                <a:rPr lang="en-GB" sz="1400" b="0" dirty="0">
                  <a:solidFill>
                    <a:srgbClr val="FF0000"/>
                  </a:solidFill>
                </a:rPr>
                <a:t>Combined</a:t>
              </a:r>
            </a:p>
          </p:txBody>
        </p:sp>
        <p:sp>
          <p:nvSpPr>
            <p:cNvPr id="15" name="Text Box 8"/>
            <p:cNvSpPr txBox="1">
              <a:spLocks noChangeArrowheads="1"/>
            </p:cNvSpPr>
            <p:nvPr/>
          </p:nvSpPr>
          <p:spPr bwMode="auto">
            <a:xfrm rot="16200000">
              <a:off x="1506830" y="2056833"/>
              <a:ext cx="1253547" cy="54564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Tx/>
                <a:buNone/>
              </a:pPr>
              <a:r>
                <a:rPr lang="en-GB" sz="1600" dirty="0" smtClean="0">
                  <a:latin typeface="Arial" charset="0"/>
                </a:rPr>
                <a:t>-log(L)</a:t>
              </a:r>
              <a:endParaRPr lang="en-GB" sz="1600" dirty="0">
                <a:latin typeface="Arial" charset="0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8077200" y="5071646"/>
            <a:ext cx="457176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  b</a:t>
            </a:r>
            <a:endParaRPr lang="en-US" dirty="0"/>
          </a:p>
        </p:txBody>
      </p:sp>
      <p:sp>
        <p:nvSpPr>
          <p:cNvPr id="18" name="Right Arrow 17"/>
          <p:cNvSpPr/>
          <p:nvPr/>
        </p:nvSpPr>
        <p:spPr bwMode="auto">
          <a:xfrm>
            <a:off x="5943600" y="3733800"/>
            <a:ext cx="304800" cy="609600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Verdan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629400" y="2557046"/>
            <a:ext cx="17568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Likelihood view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fitting – Simultaneous fit technique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Simultaneous fit with visualization of error</a:t>
            </a:r>
            <a:endParaRPr lang="en-US" dirty="0"/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 cstate="print"/>
          <a:srcRect l="1485" t="6913" r="4455" b="2083"/>
          <a:stretch>
            <a:fillRect/>
          </a:stretch>
        </p:blipFill>
        <p:spPr bwMode="auto">
          <a:xfrm>
            <a:off x="1143000" y="1443862"/>
            <a:ext cx="5638800" cy="518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 bwMode="auto">
          <a:xfrm>
            <a:off x="3962400" y="3962400"/>
            <a:ext cx="2971800" cy="2667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application of simultaneous fits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You can also use simultaneous fits to samples of the same type (“signal samples”) with different purity</a:t>
            </a:r>
          </a:p>
          <a:p>
            <a:r>
              <a:rPr lang="en-US" dirty="0" smtClean="0"/>
              <a:t>Go back to example of NN with one observable left out</a:t>
            </a:r>
          </a:p>
          <a:p>
            <a:pPr lvl="1"/>
            <a:r>
              <a:rPr lang="en-US" dirty="0" smtClean="0"/>
              <a:t>Fit x after cut on N(x)</a:t>
            </a:r>
          </a:p>
          <a:p>
            <a:pPr lvl="1"/>
            <a:r>
              <a:rPr lang="en-US" dirty="0" smtClean="0"/>
              <a:t>But instead of just fitting data with</a:t>
            </a:r>
            <a:br>
              <a:rPr lang="en-US" dirty="0" smtClean="0"/>
            </a:br>
            <a:r>
              <a:rPr lang="en-US" dirty="0" smtClean="0"/>
              <a:t>N(x)&gt;</a:t>
            </a:r>
            <a:r>
              <a:rPr lang="en-US" dirty="0" smtClean="0">
                <a:latin typeface="Symbol" pitchFamily="18" charset="2"/>
              </a:rPr>
              <a:t>a</a:t>
            </a:r>
            <a:r>
              <a:rPr lang="en-US" dirty="0" smtClean="0"/>
              <a:t>, slice data in bins of N(x)</a:t>
            </a:r>
            <a:br>
              <a:rPr lang="en-US" dirty="0" smtClean="0"/>
            </a:br>
            <a:r>
              <a:rPr lang="en-US" dirty="0" smtClean="0"/>
              <a:t>and fit </a:t>
            </a:r>
            <a:r>
              <a:rPr lang="en-US" i="1" dirty="0" smtClean="0"/>
              <a:t>each bin.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Now you exploit all data instead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of just most pure data.</a:t>
            </a:r>
            <a:r>
              <a:rPr lang="en-US" dirty="0" smtClean="0"/>
              <a:t> Still no</a:t>
            </a:r>
            <a:br>
              <a:rPr lang="en-US" dirty="0" smtClean="0"/>
            </a:br>
            <a:r>
              <a:rPr lang="en-US" dirty="0" smtClean="0"/>
              <a:t>uncontrolled systematic uncertainty</a:t>
            </a:r>
            <a:br>
              <a:rPr lang="en-US" dirty="0" smtClean="0"/>
            </a:br>
            <a:r>
              <a:rPr lang="en-US" dirty="0" smtClean="0"/>
              <a:t>as purity is measured from data in</a:t>
            </a:r>
            <a:br>
              <a:rPr lang="en-US" dirty="0" smtClean="0"/>
            </a:br>
            <a:r>
              <a:rPr lang="en-US" dirty="0" smtClean="0"/>
              <a:t>each slide</a:t>
            </a:r>
          </a:p>
          <a:p>
            <a:pPr lvl="1"/>
            <a:r>
              <a:rPr lang="en-US" dirty="0" smtClean="0"/>
              <a:t>Combine information of all slices in</a:t>
            </a:r>
            <a:br>
              <a:rPr lang="en-US" dirty="0" smtClean="0"/>
            </a:br>
            <a:r>
              <a:rPr lang="en-US" dirty="0" smtClean="0"/>
              <a:t>simultaneous fit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</a:t>
            </a:r>
          </a:p>
          <a:p>
            <a:pPr lvl="1"/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Wouter Verkerke, NIKHEF</a:t>
            </a:r>
            <a:endParaRPr lang="en-US" dirty="0"/>
          </a:p>
        </p:txBody>
      </p:sp>
      <p:pic>
        <p:nvPicPr>
          <p:cNvPr id="1708035" name="Picture 3" descr="C:\cygwin\home\verkerke\C.gif"/>
          <p:cNvPicPr>
            <a:picLocks noChangeAspect="1" noChangeArrowheads="1"/>
          </p:cNvPicPr>
          <p:nvPr/>
        </p:nvPicPr>
        <p:blipFill>
          <a:blip r:embed="rId2" cstate="print">
            <a:lum contrast="40000"/>
          </a:blip>
          <a:srcRect/>
          <a:stretch>
            <a:fillRect/>
          </a:stretch>
        </p:blipFill>
        <p:spPr bwMode="auto">
          <a:xfrm>
            <a:off x="1219200" y="5032145"/>
            <a:ext cx="7162800" cy="1597255"/>
          </a:xfrm>
          <a:prstGeom prst="rect">
            <a:avLst/>
          </a:prstGeom>
          <a:noFill/>
        </p:spPr>
      </p:pic>
      <p:pic>
        <p:nvPicPr>
          <p:cNvPr id="10" name="Picture 54" descr="overtrain_BDT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 t="7502" r="4123" b="5931"/>
          <a:stretch>
            <a:fillRect/>
          </a:stretch>
        </p:blipFill>
        <p:spPr bwMode="auto">
          <a:xfrm>
            <a:off x="5257800" y="2539304"/>
            <a:ext cx="2819400" cy="188029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</p:pic>
      <p:cxnSp>
        <p:nvCxnSpPr>
          <p:cNvPr id="11" name="Straight Connector 10"/>
          <p:cNvCxnSpPr/>
          <p:nvPr/>
        </p:nvCxnSpPr>
        <p:spPr bwMode="auto">
          <a:xfrm rot="5400000" flipH="1" flipV="1">
            <a:off x="6290926" y="3432859"/>
            <a:ext cx="1713019" cy="450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33993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rot="5400000" flipH="1" flipV="1">
            <a:off x="5851342" y="3521259"/>
            <a:ext cx="1713019" cy="450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33993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 rot="5400000" flipH="1" flipV="1">
            <a:off x="5317942" y="3521259"/>
            <a:ext cx="1713019" cy="450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33993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rot="10800000" flipV="1">
            <a:off x="1981200" y="4419600"/>
            <a:ext cx="3810000" cy="6858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rot="10800000" flipV="1">
            <a:off x="3733800" y="4419599"/>
            <a:ext cx="2667000" cy="76199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rot="10800000" flipV="1">
            <a:off x="5486400" y="4343399"/>
            <a:ext cx="1447800" cy="76199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 rot="16200000" flipH="1">
            <a:off x="6934201" y="4648199"/>
            <a:ext cx="761999" cy="1524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85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/>
              <a:t>Practical Estimation – Verifying the validity of your fit</a:t>
            </a:r>
          </a:p>
        </p:txBody>
      </p:sp>
      <p:sp>
        <p:nvSpPr>
          <p:cNvPr id="85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924800" cy="5562600"/>
          </a:xfrm>
        </p:spPr>
        <p:txBody>
          <a:bodyPr/>
          <a:lstStyle/>
          <a:p>
            <a:pPr marL="381000" indent="-381000"/>
            <a:r>
              <a:rPr lang="en-US" sz="1800"/>
              <a:t>How to validate your fit? – You want to demonstrate that</a:t>
            </a:r>
          </a:p>
          <a:p>
            <a:pPr marL="762000" lvl="1" indent="-304800">
              <a:buFontTx/>
              <a:buAutoNum type="arabicParenR"/>
            </a:pPr>
            <a:r>
              <a:rPr lang="en-US" sz="1400"/>
              <a:t>Your fit procedure gives on average the correct answer </a:t>
            </a:r>
            <a:r>
              <a:rPr lang="en-US" sz="1400" b="1">
                <a:solidFill>
                  <a:srgbClr val="FF7A01"/>
                </a:solidFill>
              </a:rPr>
              <a:t>‘no bias’</a:t>
            </a:r>
          </a:p>
          <a:p>
            <a:pPr marL="762000" lvl="1" indent="-304800">
              <a:buFontTx/>
              <a:buAutoNum type="arabicParenR"/>
            </a:pPr>
            <a:r>
              <a:rPr lang="en-US" sz="1400"/>
              <a:t>The uncertainty quoted by your fit is an accurate measure for the statistical spread in your measurement </a:t>
            </a:r>
            <a:r>
              <a:rPr lang="en-US" sz="1400" b="1">
                <a:solidFill>
                  <a:srgbClr val="FF7A01"/>
                </a:solidFill>
              </a:rPr>
              <a:t>‘correct error’</a:t>
            </a:r>
          </a:p>
          <a:p>
            <a:pPr marL="762000" lvl="1" indent="-304800">
              <a:buFontTx/>
              <a:buAutoNum type="arabicParenR"/>
            </a:pPr>
            <a:endParaRPr lang="en-US" sz="1400" b="1">
              <a:solidFill>
                <a:srgbClr val="FF7A01"/>
              </a:solidFill>
            </a:endParaRPr>
          </a:p>
          <a:p>
            <a:pPr marL="381000" indent="-381000"/>
            <a:r>
              <a:rPr lang="en-US" sz="1800" b="1">
                <a:solidFill>
                  <a:srgbClr val="FF7A01"/>
                </a:solidFill>
              </a:rPr>
              <a:t>Validation is important for low statistics fits</a:t>
            </a:r>
          </a:p>
          <a:p>
            <a:pPr marL="762000" lvl="1" indent="-304800"/>
            <a:r>
              <a:rPr lang="en-US" sz="1400" b="1"/>
              <a:t>Correct behavior not obvious a priori due to intrinsic ML bias proportional to 1/N</a:t>
            </a:r>
            <a:r>
              <a:rPr lang="en-US" sz="1400" b="1">
                <a:solidFill>
                  <a:srgbClr val="FF7A01"/>
                </a:solidFill>
              </a:rPr>
              <a:t/>
            </a:r>
            <a:br>
              <a:rPr lang="en-US" sz="1400" b="1">
                <a:solidFill>
                  <a:srgbClr val="FF7A01"/>
                </a:solidFill>
              </a:rPr>
            </a:br>
            <a:endParaRPr lang="en-US" sz="1400" b="1">
              <a:solidFill>
                <a:srgbClr val="FF7A01"/>
              </a:solidFill>
            </a:endParaRPr>
          </a:p>
          <a:p>
            <a:pPr marL="381000" indent="-381000"/>
            <a:r>
              <a:rPr lang="en-US" sz="1800"/>
              <a:t>Basic validation strategy – </a:t>
            </a:r>
            <a:r>
              <a:rPr lang="en-US" sz="1800">
                <a:solidFill>
                  <a:srgbClr val="FF7A01"/>
                </a:solidFill>
              </a:rPr>
              <a:t>A simulation study</a:t>
            </a:r>
          </a:p>
          <a:p>
            <a:pPr marL="762000" lvl="1" indent="-304800">
              <a:buFontTx/>
              <a:buAutoNum type="arabicParenR"/>
            </a:pPr>
            <a:r>
              <a:rPr lang="en-US" sz="1400"/>
              <a:t>Obtain a large sample of simulated events</a:t>
            </a:r>
          </a:p>
          <a:p>
            <a:pPr marL="762000" lvl="1" indent="-304800">
              <a:buFontTx/>
              <a:buAutoNum type="arabicParenR"/>
            </a:pPr>
            <a:r>
              <a:rPr lang="en-US" sz="1400"/>
              <a:t>Divide your simulated events in O(100-1000) samples with the same size as the problem under study</a:t>
            </a:r>
          </a:p>
          <a:p>
            <a:pPr marL="762000" lvl="1" indent="-304800">
              <a:buFontTx/>
              <a:buAutoNum type="arabicParenR"/>
            </a:pPr>
            <a:r>
              <a:rPr lang="en-US" sz="1400"/>
              <a:t>Repeat fit procedure for each data-sized simulated sample</a:t>
            </a:r>
          </a:p>
          <a:p>
            <a:pPr marL="762000" lvl="1" indent="-304800">
              <a:buFontTx/>
              <a:buAutoNum type="arabicParenR"/>
            </a:pPr>
            <a:r>
              <a:rPr lang="en-US" sz="1400">
                <a:solidFill>
                  <a:schemeClr val="accent2"/>
                </a:solidFill>
              </a:rPr>
              <a:t>Compare average value of fitted parameter values with generated value</a:t>
            </a:r>
            <a:r>
              <a:rPr lang="en-US" sz="1400"/>
              <a:t> </a:t>
            </a:r>
            <a:r>
              <a:rPr lang="en-US" sz="1400" b="1">
                <a:solidFill>
                  <a:srgbClr val="FF7A01"/>
                </a:solidFill>
                <a:sym typeface="Wingdings" pitchFamily="2" charset="2"/>
              </a:rPr>
              <a:t> Demonstrates (absence of) bias</a:t>
            </a:r>
            <a:endParaRPr lang="en-US" sz="1400" b="1">
              <a:solidFill>
                <a:srgbClr val="FF7A01"/>
              </a:solidFill>
            </a:endParaRPr>
          </a:p>
          <a:p>
            <a:pPr marL="762000" lvl="1" indent="-304800">
              <a:buFontTx/>
              <a:buAutoNum type="arabicParenR"/>
            </a:pPr>
            <a:r>
              <a:rPr lang="en-US" sz="1400">
                <a:solidFill>
                  <a:schemeClr val="accent2"/>
                </a:solidFill>
              </a:rPr>
              <a:t>Compare spread in fitted parameters values with quoted parameter error </a:t>
            </a:r>
            <a:r>
              <a:rPr lang="en-US" sz="1400" b="1">
                <a:solidFill>
                  <a:srgbClr val="FF7A01"/>
                </a:solidFill>
                <a:sym typeface="Wingdings" pitchFamily="2" charset="2"/>
              </a:rPr>
              <a:t> Demonstrates (in)correctness of error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857102" name="Rectangle 14"/>
          <p:cNvSpPr>
            <a:spLocks noChangeArrowheads="1"/>
          </p:cNvSpPr>
          <p:nvPr/>
        </p:nvSpPr>
        <p:spPr bwMode="auto">
          <a:xfrm>
            <a:off x="1524000" y="2895600"/>
            <a:ext cx="7010400" cy="457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Fit Validation Study – Practical example</a:t>
            </a:r>
          </a:p>
        </p:txBody>
      </p:sp>
      <p:sp>
        <p:nvSpPr>
          <p:cNvPr id="85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Example fit model in 1-D (B mass)</a:t>
            </a:r>
          </a:p>
          <a:p>
            <a:pPr lvl="1"/>
            <a:r>
              <a:rPr lang="en-US"/>
              <a:t>Signal component is Gaussian </a:t>
            </a:r>
            <a:br>
              <a:rPr lang="en-US"/>
            </a:br>
            <a:r>
              <a:rPr lang="en-US"/>
              <a:t>centered at B mass</a:t>
            </a:r>
          </a:p>
          <a:p>
            <a:pPr lvl="1"/>
            <a:r>
              <a:rPr lang="en-US"/>
              <a:t>Background component is </a:t>
            </a:r>
            <a:br>
              <a:rPr lang="en-US"/>
            </a:br>
            <a:r>
              <a:rPr lang="en-US"/>
              <a:t>Argus function (models phase </a:t>
            </a:r>
            <a:br>
              <a:rPr lang="en-US"/>
            </a:br>
            <a:r>
              <a:rPr lang="en-US"/>
              <a:t>space near kinematic limit)</a:t>
            </a:r>
            <a:br>
              <a:rPr lang="en-US"/>
            </a:br>
            <a:r>
              <a:rPr lang="en-US"/>
              <a:t> </a:t>
            </a:r>
            <a:br>
              <a:rPr lang="en-US"/>
            </a:br>
            <a:endParaRPr lang="en-US"/>
          </a:p>
          <a:p>
            <a:pPr lvl="1"/>
            <a:endParaRPr lang="en-US"/>
          </a:p>
          <a:p>
            <a:r>
              <a:rPr lang="en-US">
                <a:solidFill>
                  <a:srgbClr val="FF7A01"/>
                </a:solidFill>
              </a:rPr>
              <a:t>Fit parameter under study: </a:t>
            </a:r>
            <a:r>
              <a:rPr lang="en-US" b="1" i="1">
                <a:solidFill>
                  <a:srgbClr val="FF7A01"/>
                </a:solidFill>
              </a:rPr>
              <a:t>N</a:t>
            </a:r>
            <a:r>
              <a:rPr lang="en-US" b="1" baseline="-25000">
                <a:solidFill>
                  <a:srgbClr val="FF7A01"/>
                </a:solidFill>
              </a:rPr>
              <a:t>sig</a:t>
            </a:r>
            <a:r>
              <a:rPr lang="en-US" b="1"/>
              <a:t> </a:t>
            </a:r>
          </a:p>
          <a:p>
            <a:pPr lvl="1"/>
            <a:r>
              <a:rPr lang="en-US"/>
              <a:t>Results of simulation study: </a:t>
            </a:r>
            <a:br>
              <a:rPr lang="en-US"/>
            </a:br>
            <a:r>
              <a:rPr lang="en-US"/>
              <a:t>1000 experiments </a:t>
            </a:r>
            <a:br>
              <a:rPr lang="en-US"/>
            </a:br>
            <a:r>
              <a:rPr lang="en-US"/>
              <a:t>with </a:t>
            </a:r>
            <a:r>
              <a:rPr lang="en-US" b="1"/>
              <a:t>N</a:t>
            </a:r>
            <a:r>
              <a:rPr lang="en-US" b="1" baseline="-25000"/>
              <a:t>SIG</a:t>
            </a:r>
            <a:r>
              <a:rPr lang="en-US" b="1"/>
              <a:t>(gen)=100, N</a:t>
            </a:r>
            <a:r>
              <a:rPr lang="en-US" b="1" baseline="-25000"/>
              <a:t>BKG</a:t>
            </a:r>
            <a:r>
              <a:rPr lang="en-US" b="1"/>
              <a:t>(gen)=200</a:t>
            </a:r>
          </a:p>
          <a:p>
            <a:pPr lvl="1"/>
            <a:r>
              <a:rPr lang="en-US">
                <a:solidFill>
                  <a:schemeClr val="accent2"/>
                </a:solidFill>
              </a:rPr>
              <a:t>Distribution of N</a:t>
            </a:r>
            <a:r>
              <a:rPr lang="en-US" baseline="-25000">
                <a:solidFill>
                  <a:schemeClr val="accent2"/>
                </a:solidFill>
              </a:rPr>
              <a:t>sig</a:t>
            </a:r>
            <a:r>
              <a:rPr lang="en-US">
                <a:solidFill>
                  <a:schemeClr val="accent2"/>
                </a:solidFill>
              </a:rPr>
              <a:t>(fit) </a:t>
            </a:r>
          </a:p>
          <a:p>
            <a:pPr lvl="1"/>
            <a:r>
              <a:rPr lang="en-US"/>
              <a:t>This particular fit looks unbiased…</a:t>
            </a:r>
          </a:p>
          <a:p>
            <a:pPr lvl="1"/>
            <a:endParaRPr lang="en-US">
              <a:solidFill>
                <a:schemeClr val="accent2"/>
              </a:solidFill>
            </a:endParaRPr>
          </a:p>
          <a:p>
            <a:endParaRPr lang="en-US" b="1" baseline="-25000"/>
          </a:p>
        </p:txBody>
      </p:sp>
      <p:pic>
        <p:nvPicPr>
          <p:cNvPr id="857092" name="Picture 4" descr="fig30"/>
          <p:cNvPicPr>
            <a:picLocks noChangeAspect="1" noChangeArrowheads="1"/>
          </p:cNvPicPr>
          <p:nvPr/>
        </p:nvPicPr>
        <p:blipFill>
          <a:blip r:embed="rId3" cstate="print"/>
          <a:srcRect t="2982" b="69560"/>
          <a:stretch>
            <a:fillRect/>
          </a:stretch>
        </p:blipFill>
        <p:spPr bwMode="auto">
          <a:xfrm>
            <a:off x="5791200" y="3810000"/>
            <a:ext cx="3124200" cy="2438400"/>
          </a:xfrm>
          <a:prstGeom prst="rect">
            <a:avLst/>
          </a:prstGeom>
          <a:noFill/>
        </p:spPr>
      </p:pic>
      <p:pic>
        <p:nvPicPr>
          <p:cNvPr id="857093" name="Picture 5" descr="fig2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95950" y="838200"/>
            <a:ext cx="3143250" cy="1905000"/>
          </a:xfrm>
          <a:prstGeom prst="rect">
            <a:avLst/>
          </a:prstGeom>
          <a:noFill/>
        </p:spPr>
      </p:pic>
      <p:sp>
        <p:nvSpPr>
          <p:cNvPr id="857094" name="Freeform 6"/>
          <p:cNvSpPr>
            <a:spLocks/>
          </p:cNvSpPr>
          <p:nvPr/>
        </p:nvSpPr>
        <p:spPr bwMode="auto">
          <a:xfrm>
            <a:off x="4724400" y="1255713"/>
            <a:ext cx="3167063" cy="885825"/>
          </a:xfrm>
          <a:custGeom>
            <a:avLst/>
            <a:gdLst/>
            <a:ahLst/>
            <a:cxnLst>
              <a:cxn ang="0">
                <a:pos x="0" y="259"/>
              </a:cxn>
              <a:cxn ang="0">
                <a:pos x="816" y="50"/>
              </a:cxn>
              <a:cxn ang="0">
                <a:pos x="1995" y="558"/>
              </a:cxn>
            </a:cxnLst>
            <a:rect l="0" t="0" r="r" b="b"/>
            <a:pathLst>
              <a:path w="1995" h="558">
                <a:moveTo>
                  <a:pt x="0" y="259"/>
                </a:moveTo>
                <a:cubicBezTo>
                  <a:pt x="248" y="142"/>
                  <a:pt x="484" y="0"/>
                  <a:pt x="816" y="50"/>
                </a:cubicBezTo>
                <a:cubicBezTo>
                  <a:pt x="1148" y="100"/>
                  <a:pt x="1750" y="452"/>
                  <a:pt x="1995" y="558"/>
                </a:cubicBezTo>
              </a:path>
            </a:pathLst>
          </a:custGeom>
          <a:noFill/>
          <a:ln w="28575" cap="flat">
            <a:solidFill>
              <a:srgbClr val="FF7A01"/>
            </a:solidFill>
            <a:prstDash val="sysDot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7095" name="Freeform 7"/>
          <p:cNvSpPr>
            <a:spLocks/>
          </p:cNvSpPr>
          <p:nvPr/>
        </p:nvSpPr>
        <p:spPr bwMode="auto">
          <a:xfrm>
            <a:off x="4724400" y="2430463"/>
            <a:ext cx="1738313" cy="388937"/>
          </a:xfrm>
          <a:custGeom>
            <a:avLst/>
            <a:gdLst/>
            <a:ahLst/>
            <a:cxnLst>
              <a:cxn ang="0">
                <a:pos x="0" y="48"/>
              </a:cxn>
              <a:cxn ang="0">
                <a:pos x="598" y="410"/>
              </a:cxn>
              <a:cxn ang="0">
                <a:pos x="1095" y="0"/>
              </a:cxn>
            </a:cxnLst>
            <a:rect l="0" t="0" r="r" b="b"/>
            <a:pathLst>
              <a:path w="1095" h="418">
                <a:moveTo>
                  <a:pt x="0" y="48"/>
                </a:moveTo>
                <a:cubicBezTo>
                  <a:pt x="100" y="108"/>
                  <a:pt x="416" y="418"/>
                  <a:pt x="598" y="410"/>
                </a:cubicBezTo>
                <a:cubicBezTo>
                  <a:pt x="780" y="402"/>
                  <a:pt x="992" y="85"/>
                  <a:pt x="1095" y="0"/>
                </a:cubicBezTo>
              </a:path>
            </a:pathLst>
          </a:custGeom>
          <a:noFill/>
          <a:ln w="28575" cap="flat">
            <a:solidFill>
              <a:srgbClr val="FF7A01"/>
            </a:solidFill>
            <a:prstDash val="sysDot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857096" name="Object 8"/>
          <p:cNvGraphicFramePr>
            <a:graphicFrameLocks noChangeAspect="1"/>
          </p:cNvGraphicFramePr>
          <p:nvPr/>
        </p:nvGraphicFramePr>
        <p:xfrm>
          <a:off x="1524000" y="2895600"/>
          <a:ext cx="7010400" cy="482600"/>
        </p:xfrm>
        <a:graphic>
          <a:graphicData uri="http://schemas.openxmlformats.org/presentationml/2006/ole">
            <p:oleObj spid="_x0000_s857096" name="Equation" r:id="rId5" imgW="3504960" imgH="241200" progId="Equation.3">
              <p:embed/>
            </p:oleObj>
          </a:graphicData>
        </a:graphic>
      </p:graphicFrame>
      <p:sp>
        <p:nvSpPr>
          <p:cNvPr id="857100" name="Text Box 12"/>
          <p:cNvSpPr txBox="1">
            <a:spLocks noChangeArrowheads="1"/>
          </p:cNvSpPr>
          <p:nvPr/>
        </p:nvSpPr>
        <p:spPr bwMode="auto">
          <a:xfrm>
            <a:off x="5410200" y="6307138"/>
            <a:ext cx="2982913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400" b="1"/>
              <a:t>                                  N</a:t>
            </a:r>
            <a:r>
              <a:rPr lang="en-US" sz="1400" b="1" baseline="-25000"/>
              <a:t>sig</a:t>
            </a:r>
            <a:r>
              <a:rPr lang="en-US" sz="1400" b="1"/>
              <a:t>(fit)</a:t>
            </a:r>
          </a:p>
        </p:txBody>
      </p:sp>
      <p:sp>
        <p:nvSpPr>
          <p:cNvPr id="857103" name="Line 15"/>
          <p:cNvSpPr>
            <a:spLocks noChangeShapeType="1"/>
          </p:cNvSpPr>
          <p:nvPr/>
        </p:nvSpPr>
        <p:spPr bwMode="auto">
          <a:xfrm>
            <a:off x="3886200" y="5257800"/>
            <a:ext cx="1752600" cy="0"/>
          </a:xfrm>
          <a:prstGeom prst="line">
            <a:avLst/>
          </a:prstGeom>
          <a:noFill/>
          <a:ln w="25400">
            <a:solidFill>
              <a:schemeClr val="accent2"/>
            </a:solidFill>
            <a:prstDash val="sysDot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7104" name="Line 16"/>
          <p:cNvSpPr>
            <a:spLocks noChangeShapeType="1"/>
          </p:cNvSpPr>
          <p:nvPr/>
        </p:nvSpPr>
        <p:spPr bwMode="auto">
          <a:xfrm>
            <a:off x="7350125" y="3849688"/>
            <a:ext cx="0" cy="22860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7105" name="Text Box 17"/>
          <p:cNvSpPr txBox="1">
            <a:spLocks noChangeArrowheads="1"/>
          </p:cNvSpPr>
          <p:nvPr/>
        </p:nvSpPr>
        <p:spPr bwMode="auto">
          <a:xfrm>
            <a:off x="6324600" y="3581400"/>
            <a:ext cx="1731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solidFill>
                  <a:srgbClr val="FF3300"/>
                </a:solidFill>
              </a:rPr>
              <a:t>N</a:t>
            </a:r>
            <a:r>
              <a:rPr lang="en-US" sz="1400" b="1" baseline="-25000">
                <a:solidFill>
                  <a:srgbClr val="FF3300"/>
                </a:solidFill>
              </a:rPr>
              <a:t>sig</a:t>
            </a:r>
            <a:r>
              <a:rPr lang="en-US" sz="1400" b="1">
                <a:solidFill>
                  <a:srgbClr val="FF3300"/>
                </a:solidFill>
              </a:rPr>
              <a:t>(generated)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85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Fit Validation Study – The pull distribution</a:t>
            </a:r>
          </a:p>
        </p:txBody>
      </p:sp>
      <p:sp>
        <p:nvSpPr>
          <p:cNvPr id="85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867400"/>
          </a:xfrm>
        </p:spPr>
        <p:txBody>
          <a:bodyPr/>
          <a:lstStyle/>
          <a:p>
            <a:r>
              <a:rPr lang="en-US"/>
              <a:t>What about the validity of the error?</a:t>
            </a:r>
          </a:p>
          <a:p>
            <a:pPr lvl="1"/>
            <a:r>
              <a:rPr lang="en-US">
                <a:solidFill>
                  <a:schemeClr val="accent2"/>
                </a:solidFill>
              </a:rPr>
              <a:t>Distribution of error</a:t>
            </a:r>
            <a:r>
              <a:rPr lang="en-US"/>
              <a:t> from simulated </a:t>
            </a:r>
            <a:br>
              <a:rPr lang="en-US"/>
            </a:br>
            <a:r>
              <a:rPr lang="en-US"/>
              <a:t>experiments is </a:t>
            </a:r>
            <a:r>
              <a:rPr lang="en-US">
                <a:solidFill>
                  <a:schemeClr val="accent2"/>
                </a:solidFill>
              </a:rPr>
              <a:t>difficult to interpret</a:t>
            </a:r>
            <a:r>
              <a:rPr lang="en-US"/>
              <a:t>…</a:t>
            </a:r>
          </a:p>
          <a:p>
            <a:pPr lvl="1"/>
            <a:r>
              <a:rPr lang="en-US"/>
              <a:t>We don’t have equivalent of </a:t>
            </a:r>
            <a:br>
              <a:rPr lang="en-US"/>
            </a:br>
            <a:r>
              <a:rPr lang="en-US"/>
              <a:t>N</a:t>
            </a:r>
            <a:r>
              <a:rPr lang="en-US" baseline="-25000"/>
              <a:t>sig</a:t>
            </a:r>
            <a:r>
              <a:rPr lang="en-US"/>
              <a:t>(generated) for the error</a:t>
            </a:r>
            <a:br>
              <a:rPr lang="en-US"/>
            </a:br>
            <a:endParaRPr lang="en-US"/>
          </a:p>
          <a:p>
            <a:r>
              <a:rPr lang="en-US"/>
              <a:t>Solution: look at the </a:t>
            </a:r>
            <a:r>
              <a:rPr lang="en-US" b="1" i="1">
                <a:solidFill>
                  <a:srgbClr val="FF7A01"/>
                </a:solidFill>
              </a:rPr>
              <a:t>pull distribution</a:t>
            </a:r>
            <a:br>
              <a:rPr lang="en-US" b="1" i="1">
                <a:solidFill>
                  <a:srgbClr val="FF7A01"/>
                </a:solidFill>
              </a:rPr>
            </a:br>
            <a:r>
              <a:rPr lang="en-US" b="1" i="1">
                <a:solidFill>
                  <a:srgbClr val="FF7A01"/>
                </a:solidFill>
              </a:rPr>
              <a:t/>
            </a:r>
            <a:br>
              <a:rPr lang="en-US" b="1" i="1">
                <a:solidFill>
                  <a:srgbClr val="FF7A01"/>
                </a:solidFill>
              </a:rPr>
            </a:br>
            <a:endParaRPr lang="en-US" sz="1000" b="1" i="1">
              <a:solidFill>
                <a:srgbClr val="FF7A01"/>
              </a:solidFill>
            </a:endParaRPr>
          </a:p>
          <a:p>
            <a:pPr lvl="1"/>
            <a:r>
              <a:rPr lang="en-US"/>
              <a:t>Definition: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endParaRPr lang="en-US"/>
          </a:p>
          <a:p>
            <a:pPr lvl="1"/>
            <a:r>
              <a:rPr lang="en-US"/>
              <a:t>Properties of pull:</a:t>
            </a:r>
          </a:p>
          <a:p>
            <a:pPr lvl="2"/>
            <a:r>
              <a:rPr lang="en-US" sz="1400" b="1">
                <a:solidFill>
                  <a:schemeClr val="accent2"/>
                </a:solidFill>
              </a:rPr>
              <a:t>Mean is 0 if there is no bias</a:t>
            </a:r>
          </a:p>
          <a:p>
            <a:pPr lvl="2"/>
            <a:r>
              <a:rPr lang="en-US" sz="1400" b="1">
                <a:solidFill>
                  <a:schemeClr val="accent2"/>
                </a:solidFill>
              </a:rPr>
              <a:t>Width is 1 if error is correct</a:t>
            </a:r>
            <a:br>
              <a:rPr lang="en-US" sz="1400" b="1">
                <a:solidFill>
                  <a:schemeClr val="accent2"/>
                </a:solidFill>
              </a:rPr>
            </a:br>
            <a:endParaRPr lang="en-US" sz="1400" b="1">
              <a:solidFill>
                <a:schemeClr val="accent2"/>
              </a:solidFill>
            </a:endParaRPr>
          </a:p>
          <a:p>
            <a:pPr lvl="1"/>
            <a:r>
              <a:rPr lang="en-US">
                <a:solidFill>
                  <a:srgbClr val="FF3300"/>
                </a:solidFill>
              </a:rPr>
              <a:t>In this example: no bias, correct error</a:t>
            </a:r>
            <a:br>
              <a:rPr lang="en-US">
                <a:solidFill>
                  <a:srgbClr val="FF3300"/>
                </a:solidFill>
              </a:rPr>
            </a:br>
            <a:r>
              <a:rPr lang="en-US">
                <a:solidFill>
                  <a:srgbClr val="FF3300"/>
                </a:solidFill>
              </a:rPr>
              <a:t>within statistical precision of study</a:t>
            </a:r>
          </a:p>
        </p:txBody>
      </p:sp>
      <p:pic>
        <p:nvPicPr>
          <p:cNvPr id="858116" name="Picture 4" descr="fig30"/>
          <p:cNvPicPr>
            <a:picLocks noChangeAspect="1" noChangeArrowheads="1"/>
          </p:cNvPicPr>
          <p:nvPr/>
        </p:nvPicPr>
        <p:blipFill>
          <a:blip r:embed="rId3" cstate="print"/>
          <a:srcRect t="35588" b="36168"/>
          <a:stretch>
            <a:fillRect/>
          </a:stretch>
        </p:blipFill>
        <p:spPr bwMode="auto">
          <a:xfrm>
            <a:off x="6248400" y="1011238"/>
            <a:ext cx="2819400" cy="2263775"/>
          </a:xfrm>
          <a:prstGeom prst="rect">
            <a:avLst/>
          </a:prstGeom>
          <a:noFill/>
        </p:spPr>
      </p:pic>
      <p:sp>
        <p:nvSpPr>
          <p:cNvPr id="858117" name="Text Box 5"/>
          <p:cNvSpPr txBox="1">
            <a:spLocks noChangeArrowheads="1"/>
          </p:cNvSpPr>
          <p:nvPr/>
        </p:nvSpPr>
        <p:spPr bwMode="auto">
          <a:xfrm>
            <a:off x="7902575" y="3200400"/>
            <a:ext cx="1012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rgbClr val="FF3300"/>
                </a:solidFill>
                <a:latin typeface="Symbol" pitchFamily="18" charset="2"/>
              </a:rPr>
              <a:t>s</a:t>
            </a:r>
            <a:r>
              <a:rPr lang="en-US" sz="1800" b="1">
                <a:solidFill>
                  <a:srgbClr val="FF3300"/>
                </a:solidFill>
              </a:rPr>
              <a:t>(N</a:t>
            </a:r>
            <a:r>
              <a:rPr lang="en-US" sz="1800" b="1" baseline="-25000">
                <a:solidFill>
                  <a:srgbClr val="FF3300"/>
                </a:solidFill>
              </a:rPr>
              <a:t>sig</a:t>
            </a:r>
            <a:r>
              <a:rPr lang="en-US" sz="1800" b="1">
                <a:solidFill>
                  <a:srgbClr val="FF3300"/>
                </a:solidFill>
              </a:rPr>
              <a:t>)</a:t>
            </a:r>
          </a:p>
        </p:txBody>
      </p:sp>
      <p:sp>
        <p:nvSpPr>
          <p:cNvPr id="858118" name="Line 6"/>
          <p:cNvSpPr>
            <a:spLocks noChangeShapeType="1"/>
          </p:cNvSpPr>
          <p:nvPr/>
        </p:nvSpPr>
        <p:spPr bwMode="auto">
          <a:xfrm>
            <a:off x="5334000" y="1828800"/>
            <a:ext cx="2133600" cy="0"/>
          </a:xfrm>
          <a:prstGeom prst="line">
            <a:avLst/>
          </a:prstGeom>
          <a:noFill/>
          <a:ln w="25400">
            <a:solidFill>
              <a:srgbClr val="FF7A01"/>
            </a:solidFill>
            <a:prstDash val="sysDot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858124" name="Group 12"/>
          <p:cNvGrpSpPr>
            <a:grpSpLocks/>
          </p:cNvGrpSpPr>
          <p:nvPr/>
        </p:nvGrpSpPr>
        <p:grpSpPr bwMode="auto">
          <a:xfrm>
            <a:off x="2743200" y="3505200"/>
            <a:ext cx="2209800" cy="838200"/>
            <a:chOff x="1728" y="2544"/>
            <a:chExt cx="1824" cy="635"/>
          </a:xfrm>
        </p:grpSpPr>
        <p:sp>
          <p:nvSpPr>
            <p:cNvPr id="858121" name="Rectangle 9"/>
            <p:cNvSpPr>
              <a:spLocks noChangeArrowheads="1"/>
            </p:cNvSpPr>
            <p:nvPr/>
          </p:nvSpPr>
          <p:spPr bwMode="auto">
            <a:xfrm>
              <a:off x="1728" y="2544"/>
              <a:ext cx="1824" cy="624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858120" name="Object 8"/>
            <p:cNvGraphicFramePr>
              <a:graphicFrameLocks noChangeAspect="1"/>
            </p:cNvGraphicFramePr>
            <p:nvPr/>
          </p:nvGraphicFramePr>
          <p:xfrm>
            <a:off x="1762" y="2608"/>
            <a:ext cx="1790" cy="571"/>
          </p:xfrm>
          <a:graphic>
            <a:graphicData uri="http://schemas.openxmlformats.org/presentationml/2006/ole">
              <p:oleObj spid="_x0000_s858120" name="Equation" r:id="rId4" imgW="1473120" imgH="469800" progId="Equation.3">
                <p:embed/>
              </p:oleObj>
            </a:graphicData>
          </a:graphic>
        </p:graphicFrame>
      </p:grpSp>
      <p:sp>
        <p:nvSpPr>
          <p:cNvPr id="858125" name="Text Box 13"/>
          <p:cNvSpPr txBox="1">
            <a:spLocks noChangeArrowheads="1"/>
          </p:cNvSpPr>
          <p:nvPr/>
        </p:nvSpPr>
        <p:spPr bwMode="auto">
          <a:xfrm>
            <a:off x="6159500" y="6186488"/>
            <a:ext cx="2832100" cy="3667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800" b="1">
                <a:solidFill>
                  <a:srgbClr val="FF3300"/>
                </a:solidFill>
              </a:rPr>
              <a:t>                   pull(N</a:t>
            </a:r>
            <a:r>
              <a:rPr lang="en-US" sz="1800" b="1" baseline="-25000">
                <a:solidFill>
                  <a:srgbClr val="FF3300"/>
                </a:solidFill>
              </a:rPr>
              <a:t>sig</a:t>
            </a:r>
            <a:r>
              <a:rPr lang="en-US" sz="1800" b="1">
                <a:solidFill>
                  <a:srgbClr val="FF3300"/>
                </a:solidFill>
              </a:rPr>
              <a:t>)</a:t>
            </a:r>
          </a:p>
        </p:txBody>
      </p:sp>
      <p:pic>
        <p:nvPicPr>
          <p:cNvPr id="858119" name="Picture 7" descr="fig30"/>
          <p:cNvPicPr>
            <a:picLocks noChangeAspect="1" noChangeArrowheads="1"/>
          </p:cNvPicPr>
          <p:nvPr/>
        </p:nvPicPr>
        <p:blipFill>
          <a:blip r:embed="rId3" cstate="print"/>
          <a:srcRect t="69910" b="2704"/>
          <a:stretch>
            <a:fillRect/>
          </a:stretch>
        </p:blipFill>
        <p:spPr bwMode="auto">
          <a:xfrm>
            <a:off x="6324600" y="4052888"/>
            <a:ext cx="2819400" cy="2195512"/>
          </a:xfrm>
          <a:prstGeom prst="rect">
            <a:avLst/>
          </a:prstGeom>
          <a:noFill/>
        </p:spPr>
      </p:pic>
      <p:sp>
        <p:nvSpPr>
          <p:cNvPr id="858122" name="Rectangle 10"/>
          <p:cNvSpPr>
            <a:spLocks noChangeArrowheads="1"/>
          </p:cNvSpPr>
          <p:nvPr/>
        </p:nvSpPr>
        <p:spPr bwMode="auto">
          <a:xfrm>
            <a:off x="6734175" y="4210050"/>
            <a:ext cx="1265238" cy="295275"/>
          </a:xfrm>
          <a:prstGeom prst="rect">
            <a:avLst/>
          </a:prstGeom>
          <a:noFill/>
          <a:ln w="254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8123" name="Freeform 11"/>
          <p:cNvSpPr>
            <a:spLocks/>
          </p:cNvSpPr>
          <p:nvPr/>
        </p:nvSpPr>
        <p:spPr bwMode="auto">
          <a:xfrm>
            <a:off x="5257800" y="4419600"/>
            <a:ext cx="1447800" cy="2070100"/>
          </a:xfrm>
          <a:custGeom>
            <a:avLst/>
            <a:gdLst/>
            <a:ahLst/>
            <a:cxnLst>
              <a:cxn ang="0">
                <a:pos x="0" y="1248"/>
              </a:cxn>
              <a:cxn ang="0">
                <a:pos x="480" y="1200"/>
              </a:cxn>
              <a:cxn ang="0">
                <a:pos x="240" y="624"/>
              </a:cxn>
              <a:cxn ang="0">
                <a:pos x="720" y="0"/>
              </a:cxn>
            </a:cxnLst>
            <a:rect l="0" t="0" r="r" b="b"/>
            <a:pathLst>
              <a:path w="720" h="1304">
                <a:moveTo>
                  <a:pt x="0" y="1248"/>
                </a:moveTo>
                <a:cubicBezTo>
                  <a:pt x="220" y="1276"/>
                  <a:pt x="440" y="1304"/>
                  <a:pt x="480" y="1200"/>
                </a:cubicBezTo>
                <a:cubicBezTo>
                  <a:pt x="520" y="1096"/>
                  <a:pt x="200" y="824"/>
                  <a:pt x="240" y="624"/>
                </a:cubicBezTo>
                <a:cubicBezTo>
                  <a:pt x="280" y="424"/>
                  <a:pt x="500" y="212"/>
                  <a:pt x="720" y="0"/>
                </a:cubicBezTo>
              </a:path>
            </a:pathLst>
          </a:custGeom>
          <a:noFill/>
          <a:ln w="31750" cap="flat">
            <a:solidFill>
              <a:srgbClr val="FF3300"/>
            </a:solidFill>
            <a:prstDash val="sysDot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2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Fit Validation Study – Low statistics example</a:t>
            </a:r>
          </a:p>
        </p:txBody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Special care should be taken when fitting small data samples</a:t>
            </a:r>
          </a:p>
          <a:p>
            <a:pPr lvl="1">
              <a:lnSpc>
                <a:spcPct val="90000"/>
              </a:lnSpc>
            </a:pPr>
            <a:r>
              <a:rPr lang="en-US"/>
              <a:t>Also if fitting for small signal component in large sample</a:t>
            </a:r>
            <a:br>
              <a:rPr lang="en-US"/>
            </a:b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Possible causes of trouble </a:t>
            </a:r>
          </a:p>
          <a:p>
            <a:pPr lvl="1">
              <a:lnSpc>
                <a:spcPct val="90000"/>
              </a:lnSpc>
            </a:pPr>
            <a:r>
              <a:rPr lang="en-US"/>
              <a:t> </a:t>
            </a:r>
            <a:r>
              <a:rPr lang="en-US">
                <a:solidFill>
                  <a:schemeClr val="accent2"/>
                </a:solidFill>
                <a:latin typeface="Symbol" pitchFamily="18" charset="2"/>
              </a:rPr>
              <a:t>c</a:t>
            </a:r>
            <a:r>
              <a:rPr lang="en-US" baseline="30000">
                <a:solidFill>
                  <a:schemeClr val="accent2"/>
                </a:solidFill>
              </a:rPr>
              <a:t>2</a:t>
            </a:r>
            <a:r>
              <a:rPr lang="en-US">
                <a:solidFill>
                  <a:schemeClr val="accent2"/>
                </a:solidFill>
              </a:rPr>
              <a:t> estimators may become approximate</a:t>
            </a:r>
            <a:r>
              <a:rPr lang="en-US"/>
              <a:t> as Gaussian approximation of Poisson statistics becomes inaccurate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</a:rPr>
              <a:t>ML estimators may no longer be efficient</a:t>
            </a:r>
            <a:r>
              <a:rPr lang="en-US"/>
              <a:t/>
            </a:r>
            <a:br>
              <a:rPr lang="en-US"/>
            </a:br>
            <a:r>
              <a:rPr lang="en-US">
                <a:sym typeface="Wingdings" pitchFamily="2" charset="2"/>
              </a:rPr>
              <a:t> error estimate from 2</a:t>
            </a:r>
            <a:r>
              <a:rPr lang="en-US" baseline="30000">
                <a:sym typeface="Wingdings" pitchFamily="2" charset="2"/>
              </a:rPr>
              <a:t>nd</a:t>
            </a:r>
            <a:r>
              <a:rPr lang="en-US">
                <a:sym typeface="Wingdings" pitchFamily="2" charset="2"/>
              </a:rPr>
              <a:t> derivative may become inaccurate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</a:rPr>
              <a:t>Bias term</a:t>
            </a:r>
            <a:r>
              <a:rPr lang="en-US"/>
              <a:t> proportional to 1/N of ML and </a:t>
            </a:r>
            <a:r>
              <a:rPr lang="en-US">
                <a:latin typeface="Symbol" pitchFamily="18" charset="2"/>
              </a:rPr>
              <a:t>c</a:t>
            </a:r>
            <a:r>
              <a:rPr lang="en-US" baseline="30000"/>
              <a:t>2</a:t>
            </a:r>
            <a:r>
              <a:rPr lang="en-US"/>
              <a:t> estimators may </a:t>
            </a:r>
            <a:br>
              <a:rPr lang="en-US"/>
            </a:br>
            <a:r>
              <a:rPr lang="en-US">
                <a:solidFill>
                  <a:schemeClr val="accent2"/>
                </a:solidFill>
              </a:rPr>
              <a:t>no longer </a:t>
            </a:r>
            <a:r>
              <a:rPr lang="en-US"/>
              <a:t>be </a:t>
            </a:r>
            <a:r>
              <a:rPr lang="en-US">
                <a:solidFill>
                  <a:schemeClr val="accent2"/>
                </a:solidFill>
              </a:rPr>
              <a:t>small</a:t>
            </a:r>
            <a:r>
              <a:rPr lang="en-US"/>
              <a:t> compared to 1/sqrt(N)</a:t>
            </a:r>
            <a:br>
              <a:rPr lang="en-US"/>
            </a:b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In general, </a:t>
            </a:r>
            <a:r>
              <a:rPr lang="en-US">
                <a:solidFill>
                  <a:srgbClr val="FF7A01"/>
                </a:solidFill>
              </a:rPr>
              <a:t>absence of bias, correctness of error can not be assumed</a:t>
            </a:r>
            <a:r>
              <a:rPr lang="en-US"/>
              <a:t>. How to proceed?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</a:rPr>
              <a:t>Use unbinned ML fits only</a:t>
            </a:r>
            <a:r>
              <a:rPr lang="en-US"/>
              <a:t> – most robust at low statistics</a:t>
            </a:r>
          </a:p>
          <a:p>
            <a:pPr lvl="1">
              <a:lnSpc>
                <a:spcPct val="90000"/>
              </a:lnSpc>
            </a:pPr>
            <a:r>
              <a:rPr lang="en-US" b="1">
                <a:solidFill>
                  <a:schemeClr val="accent2"/>
                </a:solidFill>
              </a:rPr>
              <a:t>Explicitly verify the validity of your fit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27066" name="Rectangle 26"/>
          <p:cNvSpPr>
            <a:spLocks noChangeArrowheads="1"/>
          </p:cNvSpPr>
          <p:nvPr/>
        </p:nvSpPr>
        <p:spPr bwMode="auto">
          <a:xfrm>
            <a:off x="6324600" y="6248400"/>
            <a:ext cx="23622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/>
              <a:t>Demonstration of fit bias at low N – pull distributions</a:t>
            </a:r>
          </a:p>
        </p:txBody>
      </p:sp>
      <p:sp>
        <p:nvSpPr>
          <p:cNvPr id="72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229600" cy="6096000"/>
          </a:xfrm>
        </p:spPr>
        <p:txBody>
          <a:bodyPr/>
          <a:lstStyle/>
          <a:p>
            <a:r>
              <a:rPr lang="en-US"/>
              <a:t>Low statistics example:</a:t>
            </a:r>
          </a:p>
          <a:p>
            <a:pPr lvl="1"/>
            <a:r>
              <a:rPr lang="en-US"/>
              <a:t>Scenario as before but now with </a:t>
            </a:r>
            <a:br>
              <a:rPr lang="en-US"/>
            </a:br>
            <a:r>
              <a:rPr lang="en-US"/>
              <a:t>200 bkg events and </a:t>
            </a:r>
            <a:br>
              <a:rPr lang="en-US"/>
            </a:br>
            <a:r>
              <a:rPr lang="en-US" b="1">
                <a:solidFill>
                  <a:srgbClr val="FF7A01"/>
                </a:solidFill>
              </a:rPr>
              <a:t>only 20 signal events</a:t>
            </a:r>
            <a:r>
              <a:rPr lang="en-US"/>
              <a:t> (instead of 100)</a:t>
            </a:r>
          </a:p>
          <a:p>
            <a:pPr lvl="1"/>
            <a:endParaRPr lang="en-US"/>
          </a:p>
          <a:p>
            <a:r>
              <a:rPr lang="en-US"/>
              <a:t>Results of simulation study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 i="1">
                <a:solidFill>
                  <a:srgbClr val="FF3300"/>
                </a:solidFill>
              </a:rPr>
              <a:t>Absence of bias, correct error at low statistics not obvious!</a:t>
            </a:r>
          </a:p>
          <a:p>
            <a:pPr lvl="1"/>
            <a:r>
              <a:rPr lang="en-US" i="1">
                <a:solidFill>
                  <a:srgbClr val="FF3300"/>
                </a:solidFill>
              </a:rPr>
              <a:t>Small yields are typically overestimated</a:t>
            </a:r>
          </a:p>
        </p:txBody>
      </p:sp>
      <p:grpSp>
        <p:nvGrpSpPr>
          <p:cNvPr id="727067" name="Group 27"/>
          <p:cNvGrpSpPr>
            <a:grpSpLocks/>
          </p:cNvGrpSpPr>
          <p:nvPr/>
        </p:nvGrpSpPr>
        <p:grpSpPr bwMode="auto">
          <a:xfrm>
            <a:off x="5772150" y="685800"/>
            <a:ext cx="3143250" cy="2190750"/>
            <a:chOff x="3588" y="588"/>
            <a:chExt cx="1980" cy="1380"/>
          </a:xfrm>
        </p:grpSpPr>
        <p:pic>
          <p:nvPicPr>
            <p:cNvPr id="727045" name="Picture 5" descr="fig28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588" y="588"/>
              <a:ext cx="1980" cy="1236"/>
            </a:xfrm>
            <a:prstGeom prst="rect">
              <a:avLst/>
            </a:prstGeom>
            <a:noFill/>
          </p:spPr>
        </p:pic>
        <p:sp>
          <p:nvSpPr>
            <p:cNvPr id="727046" name="Text Box 6"/>
            <p:cNvSpPr txBox="1">
              <a:spLocks noChangeArrowheads="1"/>
            </p:cNvSpPr>
            <p:nvPr/>
          </p:nvSpPr>
          <p:spPr bwMode="auto">
            <a:xfrm>
              <a:off x="3738" y="1776"/>
              <a:ext cx="107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N</a:t>
              </a:r>
              <a:r>
                <a:rPr lang="en-US" sz="1400" b="1" baseline="-25000">
                  <a:solidFill>
                    <a:srgbClr val="FF3300"/>
                  </a:solidFill>
                </a:rPr>
                <a:t>BKG</a:t>
              </a:r>
              <a:r>
                <a:rPr lang="en-US" sz="1400" b="1">
                  <a:solidFill>
                    <a:srgbClr val="FF3300"/>
                  </a:solidFill>
                </a:rPr>
                <a:t>(gen)=200</a:t>
              </a:r>
            </a:p>
          </p:txBody>
        </p:sp>
        <p:sp>
          <p:nvSpPr>
            <p:cNvPr id="727047" name="Text Box 7"/>
            <p:cNvSpPr txBox="1">
              <a:spLocks noChangeArrowheads="1"/>
            </p:cNvSpPr>
            <p:nvPr/>
          </p:nvSpPr>
          <p:spPr bwMode="auto">
            <a:xfrm>
              <a:off x="3882" y="768"/>
              <a:ext cx="97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N</a:t>
              </a:r>
              <a:r>
                <a:rPr lang="en-US" sz="1400" b="1" baseline="-25000">
                  <a:solidFill>
                    <a:srgbClr val="FF3300"/>
                  </a:solidFill>
                </a:rPr>
                <a:t>SIG</a:t>
              </a:r>
              <a:r>
                <a:rPr lang="en-US" sz="1400" b="1">
                  <a:solidFill>
                    <a:srgbClr val="FF3300"/>
                  </a:solidFill>
                </a:rPr>
                <a:t>(gen)=20</a:t>
              </a:r>
            </a:p>
          </p:txBody>
        </p:sp>
        <p:sp>
          <p:nvSpPr>
            <p:cNvPr id="727048" name="Line 8"/>
            <p:cNvSpPr>
              <a:spLocks noChangeShapeType="1"/>
            </p:cNvSpPr>
            <p:nvPr/>
          </p:nvSpPr>
          <p:spPr bwMode="auto">
            <a:xfrm>
              <a:off x="4740" y="912"/>
              <a:ext cx="310" cy="472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prstDash val="sysDot"/>
              <a:round/>
              <a:headEnd/>
              <a:tailEnd type="oval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7049" name="Line 9"/>
            <p:cNvSpPr>
              <a:spLocks noChangeShapeType="1"/>
            </p:cNvSpPr>
            <p:nvPr/>
          </p:nvSpPr>
          <p:spPr bwMode="auto">
            <a:xfrm flipV="1">
              <a:off x="4814" y="1584"/>
              <a:ext cx="118" cy="296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prstDash val="sysDot"/>
              <a:round/>
              <a:headEnd/>
              <a:tailEnd type="oval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7059" name="Text Box 19"/>
          <p:cNvSpPr txBox="1">
            <a:spLocks noChangeArrowheads="1"/>
          </p:cNvSpPr>
          <p:nvPr/>
        </p:nvSpPr>
        <p:spPr bwMode="auto">
          <a:xfrm>
            <a:off x="2097088" y="3140075"/>
            <a:ext cx="29940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400" b="1"/>
              <a:t>Distributions become</a:t>
            </a:r>
            <a:br>
              <a:rPr lang="en-US" sz="1400" b="1"/>
            </a:br>
            <a:r>
              <a:rPr lang="en-US" sz="1400" b="1"/>
              <a:t>asymmetric at low statistics</a:t>
            </a:r>
          </a:p>
        </p:txBody>
      </p:sp>
      <p:sp>
        <p:nvSpPr>
          <p:cNvPr id="727054" name="Rectangle 14"/>
          <p:cNvSpPr>
            <a:spLocks noChangeArrowheads="1"/>
          </p:cNvSpPr>
          <p:nvPr/>
        </p:nvSpPr>
        <p:spPr bwMode="auto">
          <a:xfrm>
            <a:off x="6477000" y="5567363"/>
            <a:ext cx="2057400" cy="2984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727050" name="Picture 10" descr="fig29"/>
          <p:cNvPicPr>
            <a:picLocks noChangeAspect="1" noChangeArrowheads="1"/>
          </p:cNvPicPr>
          <p:nvPr/>
        </p:nvPicPr>
        <p:blipFill>
          <a:blip r:embed="rId3" cstate="print"/>
          <a:srcRect t="8517" b="6688"/>
          <a:stretch>
            <a:fillRect/>
          </a:stretch>
        </p:blipFill>
        <p:spPr bwMode="auto">
          <a:xfrm>
            <a:off x="838200" y="3832225"/>
            <a:ext cx="7772400" cy="1674813"/>
          </a:xfrm>
          <a:prstGeom prst="rect">
            <a:avLst/>
          </a:prstGeom>
          <a:noFill/>
        </p:spPr>
      </p:pic>
      <p:sp>
        <p:nvSpPr>
          <p:cNvPr id="727051" name="Text Box 11"/>
          <p:cNvSpPr txBox="1">
            <a:spLocks noChangeArrowheads="1"/>
          </p:cNvSpPr>
          <p:nvPr/>
        </p:nvSpPr>
        <p:spPr bwMode="auto">
          <a:xfrm>
            <a:off x="2057400" y="5543550"/>
            <a:ext cx="11001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N</a:t>
            </a:r>
            <a:r>
              <a:rPr lang="en-US" b="1" baseline="-25000"/>
              <a:t>SIG</a:t>
            </a:r>
            <a:r>
              <a:rPr lang="en-US" b="1"/>
              <a:t>(fit</a:t>
            </a:r>
            <a:r>
              <a:rPr lang="en-US" sz="1400" b="1"/>
              <a:t>)</a:t>
            </a:r>
          </a:p>
        </p:txBody>
      </p:sp>
      <p:sp>
        <p:nvSpPr>
          <p:cNvPr id="727052" name="Text Box 12"/>
          <p:cNvSpPr txBox="1">
            <a:spLocks noChangeArrowheads="1"/>
          </p:cNvSpPr>
          <p:nvPr/>
        </p:nvSpPr>
        <p:spPr bwMode="auto">
          <a:xfrm>
            <a:off x="4800600" y="5508625"/>
            <a:ext cx="974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Symbol" pitchFamily="18" charset="2"/>
              </a:rPr>
              <a:t>s</a:t>
            </a:r>
            <a:r>
              <a:rPr lang="en-US" b="1"/>
              <a:t>(N</a:t>
            </a:r>
            <a:r>
              <a:rPr lang="en-US" b="1" baseline="-25000"/>
              <a:t>SIG</a:t>
            </a:r>
            <a:r>
              <a:rPr lang="en-US" sz="1400" b="1"/>
              <a:t>)</a:t>
            </a:r>
          </a:p>
        </p:txBody>
      </p:sp>
      <p:sp>
        <p:nvSpPr>
          <p:cNvPr id="727053" name="Text Box 13"/>
          <p:cNvSpPr txBox="1">
            <a:spLocks noChangeArrowheads="1"/>
          </p:cNvSpPr>
          <p:nvPr/>
        </p:nvSpPr>
        <p:spPr bwMode="auto">
          <a:xfrm>
            <a:off x="7086600" y="5507038"/>
            <a:ext cx="1279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pull(N</a:t>
            </a:r>
            <a:r>
              <a:rPr lang="en-US" b="1" baseline="-25000"/>
              <a:t>SIG</a:t>
            </a:r>
            <a:r>
              <a:rPr lang="en-US" sz="1400" b="1"/>
              <a:t>)</a:t>
            </a:r>
          </a:p>
        </p:txBody>
      </p:sp>
      <p:sp>
        <p:nvSpPr>
          <p:cNvPr id="727057" name="Line 17"/>
          <p:cNvSpPr>
            <a:spLocks noChangeShapeType="1"/>
          </p:cNvSpPr>
          <p:nvPr/>
        </p:nvSpPr>
        <p:spPr bwMode="auto">
          <a:xfrm flipV="1">
            <a:off x="1828800" y="3890963"/>
            <a:ext cx="0" cy="1497012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058" name="Text Box 18"/>
          <p:cNvSpPr txBox="1">
            <a:spLocks noChangeArrowheads="1"/>
          </p:cNvSpPr>
          <p:nvPr/>
        </p:nvSpPr>
        <p:spPr bwMode="auto">
          <a:xfrm>
            <a:off x="1077913" y="3581400"/>
            <a:ext cx="11318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solidFill>
                  <a:srgbClr val="FF3300"/>
                </a:solidFill>
              </a:rPr>
              <a:t>N</a:t>
            </a:r>
            <a:r>
              <a:rPr lang="en-US" sz="1400" b="1" baseline="-25000">
                <a:solidFill>
                  <a:srgbClr val="FF3300"/>
                </a:solidFill>
              </a:rPr>
              <a:t>SIG</a:t>
            </a:r>
            <a:r>
              <a:rPr lang="en-US" sz="1400" b="1">
                <a:solidFill>
                  <a:srgbClr val="FF3300"/>
                </a:solidFill>
              </a:rPr>
              <a:t>(gen)</a:t>
            </a:r>
          </a:p>
        </p:txBody>
      </p:sp>
      <p:sp>
        <p:nvSpPr>
          <p:cNvPr id="727060" name="Line 20"/>
          <p:cNvSpPr>
            <a:spLocks noChangeShapeType="1"/>
          </p:cNvSpPr>
          <p:nvPr/>
        </p:nvSpPr>
        <p:spPr bwMode="auto">
          <a:xfrm flipH="1">
            <a:off x="2133600" y="3657600"/>
            <a:ext cx="1143000" cy="1076325"/>
          </a:xfrm>
          <a:prstGeom prst="line">
            <a:avLst/>
          </a:prstGeom>
          <a:noFill/>
          <a:ln w="25400">
            <a:solidFill>
              <a:schemeClr val="accent2"/>
            </a:solidFill>
            <a:prstDash val="sysDot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061" name="Line 21"/>
          <p:cNvSpPr>
            <a:spLocks noChangeShapeType="1"/>
          </p:cNvSpPr>
          <p:nvPr/>
        </p:nvSpPr>
        <p:spPr bwMode="auto">
          <a:xfrm>
            <a:off x="3276600" y="3657600"/>
            <a:ext cx="990600" cy="957263"/>
          </a:xfrm>
          <a:prstGeom prst="line">
            <a:avLst/>
          </a:prstGeom>
          <a:noFill/>
          <a:ln w="25400">
            <a:solidFill>
              <a:schemeClr val="accent2"/>
            </a:solidFill>
            <a:prstDash val="sysDot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062" name="Rectangle 22"/>
          <p:cNvSpPr>
            <a:spLocks noChangeArrowheads="1"/>
          </p:cNvSpPr>
          <p:nvPr/>
        </p:nvSpPr>
        <p:spPr bwMode="auto">
          <a:xfrm>
            <a:off x="6443663" y="3944938"/>
            <a:ext cx="1252537" cy="236537"/>
          </a:xfrm>
          <a:prstGeom prst="rect">
            <a:avLst/>
          </a:prstGeom>
          <a:noFill/>
          <a:ln w="254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063" name="Text Box 23"/>
          <p:cNvSpPr txBox="1">
            <a:spLocks noChangeArrowheads="1"/>
          </p:cNvSpPr>
          <p:nvPr/>
        </p:nvSpPr>
        <p:spPr bwMode="auto">
          <a:xfrm>
            <a:off x="5654457" y="3395246"/>
            <a:ext cx="3108543" cy="338554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ym typeface="Wingdings" pitchFamily="2" charset="2"/>
              </a:rPr>
              <a:t> </a:t>
            </a:r>
            <a:r>
              <a:rPr lang="en-US" b="1" dirty="0">
                <a:sym typeface="Wingdings" pitchFamily="2" charset="2"/>
              </a:rPr>
              <a:t>Fit is positively biased!</a:t>
            </a:r>
            <a:endParaRPr lang="en-US" b="1" dirty="0"/>
          </a:p>
        </p:txBody>
      </p:sp>
      <p:sp>
        <p:nvSpPr>
          <p:cNvPr id="727064" name="Freeform 24"/>
          <p:cNvSpPr>
            <a:spLocks/>
          </p:cNvSpPr>
          <p:nvPr/>
        </p:nvSpPr>
        <p:spPr bwMode="auto">
          <a:xfrm>
            <a:off x="7696200" y="3662363"/>
            <a:ext cx="1231900" cy="1447800"/>
          </a:xfrm>
          <a:custGeom>
            <a:avLst/>
            <a:gdLst/>
            <a:ahLst/>
            <a:cxnLst>
              <a:cxn ang="0">
                <a:pos x="336" y="0"/>
              </a:cxn>
              <a:cxn ang="0">
                <a:pos x="720" y="288"/>
              </a:cxn>
              <a:cxn ang="0">
                <a:pos x="0" y="912"/>
              </a:cxn>
            </a:cxnLst>
            <a:rect l="0" t="0" r="r" b="b"/>
            <a:pathLst>
              <a:path w="776" h="912">
                <a:moveTo>
                  <a:pt x="336" y="0"/>
                </a:moveTo>
                <a:cubicBezTo>
                  <a:pt x="556" y="68"/>
                  <a:pt x="776" y="136"/>
                  <a:pt x="720" y="288"/>
                </a:cubicBezTo>
                <a:cubicBezTo>
                  <a:pt x="664" y="440"/>
                  <a:pt x="332" y="676"/>
                  <a:pt x="0" y="912"/>
                </a:cubicBezTo>
              </a:path>
            </a:pathLst>
          </a:custGeom>
          <a:noFill/>
          <a:ln w="25400" cap="flat">
            <a:solidFill>
              <a:srgbClr val="FF3300"/>
            </a:solidFill>
            <a:prstDash val="sysDot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3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153400" cy="457200"/>
          </a:xfrm>
        </p:spPr>
        <p:txBody>
          <a:bodyPr/>
          <a:lstStyle/>
          <a:p>
            <a:r>
              <a:rPr lang="en-US" sz="1800"/>
              <a:t>Fit Validation Study – How to obtain 10.000.000 simulated events?</a:t>
            </a:r>
          </a:p>
        </p:txBody>
      </p:sp>
      <p:sp>
        <p:nvSpPr>
          <p:cNvPr id="73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305800" cy="5257800"/>
          </a:xfrm>
        </p:spPr>
        <p:txBody>
          <a:bodyPr/>
          <a:lstStyle/>
          <a:p>
            <a:r>
              <a:rPr lang="en-US"/>
              <a:t>Practical issue: usually you need very large amounts of simulated events for a fit validation study</a:t>
            </a:r>
          </a:p>
          <a:p>
            <a:pPr lvl="1"/>
            <a:r>
              <a:rPr lang="en-US">
                <a:solidFill>
                  <a:schemeClr val="accent2"/>
                </a:solidFill>
              </a:rPr>
              <a:t>Of order 1000x number of events in your fit, easily &gt;1.000.000 events</a:t>
            </a:r>
          </a:p>
          <a:p>
            <a:pPr lvl="1"/>
            <a:r>
              <a:rPr lang="en-US"/>
              <a:t>Using data generated through a full GEANT-based detector </a:t>
            </a:r>
            <a:br>
              <a:rPr lang="en-US"/>
            </a:br>
            <a:r>
              <a:rPr lang="en-US"/>
              <a:t>simulation can be prohibitively expensive</a:t>
            </a:r>
            <a:br>
              <a:rPr lang="en-US"/>
            </a:br>
            <a:endParaRPr lang="en-US"/>
          </a:p>
          <a:p>
            <a:r>
              <a:rPr lang="en-US"/>
              <a:t>Solution: </a:t>
            </a:r>
            <a:r>
              <a:rPr lang="en-US">
                <a:solidFill>
                  <a:srgbClr val="FF7A01"/>
                </a:solidFill>
              </a:rPr>
              <a:t>Use events sampled directly from your fit function</a:t>
            </a:r>
          </a:p>
          <a:p>
            <a:pPr lvl="1"/>
            <a:r>
              <a:rPr lang="en-US"/>
              <a:t>Technique named ‘</a:t>
            </a:r>
            <a:r>
              <a:rPr lang="en-US" i="1"/>
              <a:t>Toy Monte Carlo</a:t>
            </a:r>
            <a:r>
              <a:rPr lang="en-US"/>
              <a:t>’ sampling</a:t>
            </a:r>
          </a:p>
          <a:p>
            <a:pPr lvl="1"/>
            <a:r>
              <a:rPr lang="en-US"/>
              <a:t>Advantage: </a:t>
            </a:r>
            <a:r>
              <a:rPr lang="en-US">
                <a:solidFill>
                  <a:schemeClr val="accent2"/>
                </a:solidFill>
              </a:rPr>
              <a:t>Easy to do</a:t>
            </a:r>
            <a:r>
              <a:rPr lang="en-US"/>
              <a:t> </a:t>
            </a:r>
            <a:r>
              <a:rPr lang="en-US">
                <a:solidFill>
                  <a:schemeClr val="accent2"/>
                </a:solidFill>
              </a:rPr>
              <a:t>and very fast</a:t>
            </a:r>
          </a:p>
          <a:p>
            <a:pPr lvl="1"/>
            <a:r>
              <a:rPr lang="en-US">
                <a:solidFill>
                  <a:schemeClr val="accent2"/>
                </a:solidFill>
              </a:rPr>
              <a:t>Good to determine fit bias due to low statistics</a:t>
            </a:r>
            <a:r>
              <a:rPr lang="en-US"/>
              <a:t>, choice of parameterization, boundary issues etc</a:t>
            </a:r>
          </a:p>
          <a:p>
            <a:pPr lvl="1"/>
            <a:r>
              <a:rPr lang="en-US"/>
              <a:t>Cannot be used to test assumption that went into model </a:t>
            </a:r>
            <a:br>
              <a:rPr lang="en-US"/>
            </a:br>
            <a:r>
              <a:rPr lang="en-US"/>
              <a:t>(e.g. absence of certain correlations). Still need full GEANT-based simulation for that.</a:t>
            </a:r>
          </a:p>
          <a:p>
            <a:pPr lvl="2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model your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3429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Approach in </a:t>
            </a:r>
            <a:r>
              <a:rPr lang="en-US" dirty="0" smtClean="0">
                <a:latin typeface="Symbol" pitchFamily="18" charset="2"/>
              </a:rPr>
              <a:t>c</a:t>
            </a:r>
            <a:r>
              <a:rPr lang="en-US" baseline="30000" dirty="0" smtClean="0"/>
              <a:t>2</a:t>
            </a:r>
            <a:r>
              <a:rPr lang="en-US" dirty="0" smtClean="0"/>
              <a:t> fit very empirical – Function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err="1" smtClean="0"/>
              <a:t>x</a:t>
            </a:r>
            <a:r>
              <a:rPr lang="en-US" dirty="0" err="1" smtClean="0"/>
              <a:t>,</a:t>
            </a:r>
            <a:r>
              <a:rPr lang="en-US" i="1" dirty="0" err="1" smtClean="0"/>
              <a:t>y</a:t>
            </a:r>
            <a:r>
              <a:rPr lang="en-US" dirty="0" smtClean="0"/>
              <a:t>) can be any arbitrary function</a:t>
            </a:r>
          </a:p>
          <a:p>
            <a:r>
              <a:rPr lang="en-US" dirty="0" smtClean="0"/>
              <a:t>Many techniques (Likelihood, Bayesian, Frequentist) require a more formal approach to data modeling through probability density functions</a:t>
            </a:r>
          </a:p>
          <a:p>
            <a:r>
              <a:rPr lang="en-US" dirty="0" smtClean="0"/>
              <a:t>We can characterize data distributions with </a:t>
            </a:r>
            <a:r>
              <a:rPr lang="en-US" i="1" dirty="0" smtClean="0">
                <a:solidFill>
                  <a:srgbClr val="FF0000"/>
                </a:solidFill>
              </a:rPr>
              <a:t>probability density functions</a:t>
            </a:r>
            <a:r>
              <a:rPr lang="en-US" dirty="0" smtClean="0"/>
              <a:t> F(</a:t>
            </a:r>
            <a:r>
              <a:rPr lang="en-US" dirty="0" err="1" smtClean="0"/>
              <a:t>x;p</a:t>
            </a:r>
            <a:r>
              <a:rPr lang="en-US" dirty="0" smtClean="0"/>
              <a:t>)</a:t>
            </a:r>
          </a:p>
          <a:p>
            <a:pPr lvl="1"/>
            <a:r>
              <a:rPr lang="en-US" b="1" dirty="0" smtClean="0">
                <a:solidFill>
                  <a:schemeClr val="accent2"/>
                </a:solidFill>
              </a:rPr>
              <a:t>x</a:t>
            </a:r>
            <a:r>
              <a:rPr lang="en-US" dirty="0" smtClean="0"/>
              <a:t> = observables (measured quantities)</a:t>
            </a:r>
          </a:p>
          <a:p>
            <a:pPr lvl="1"/>
            <a:r>
              <a:rPr lang="en-US" b="1" dirty="0" smtClean="0">
                <a:solidFill>
                  <a:schemeClr val="accent2"/>
                </a:solidFill>
              </a:rPr>
              <a:t>p</a:t>
            </a:r>
            <a:r>
              <a:rPr lang="en-US" dirty="0" smtClean="0"/>
              <a:t> = parameters (model/theory parameters)</a:t>
            </a:r>
          </a:p>
          <a:p>
            <a:r>
              <a:rPr lang="en-US" dirty="0" smtClean="0"/>
              <a:t>Properties</a:t>
            </a:r>
          </a:p>
          <a:p>
            <a:pPr lvl="1"/>
            <a:r>
              <a:rPr lang="en-US" dirty="0" smtClean="0"/>
              <a:t>Normalized to unity with respect to observable(s) x</a:t>
            </a:r>
          </a:p>
          <a:p>
            <a:pPr lvl="1"/>
            <a:r>
              <a:rPr lang="en-US" dirty="0" smtClean="0"/>
              <a:t>Positive definite – F(</a:t>
            </a:r>
            <a:r>
              <a:rPr lang="en-US" dirty="0" err="1" smtClean="0"/>
              <a:t>x;p</a:t>
            </a:r>
            <a:r>
              <a:rPr lang="en-US" dirty="0" smtClean="0"/>
              <a:t>)&gt;=0 for all (</a:t>
            </a:r>
            <a:r>
              <a:rPr lang="en-US" dirty="0" err="1" smtClean="0"/>
              <a:t>x,p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Wouter Verkerke, NIKHEF</a:t>
            </a:r>
            <a:endParaRPr lang="en-US" dirty="0"/>
          </a:p>
        </p:txBody>
      </p:sp>
      <p:pic>
        <p:nvPicPr>
          <p:cNvPr id="5" name="Picture 6" descr="c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66862" y="4343400"/>
            <a:ext cx="2057400" cy="194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1719262" y="6324600"/>
            <a:ext cx="1828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nl-NL"/>
          </a:p>
        </p:txBody>
      </p:sp>
      <p:pic>
        <p:nvPicPr>
          <p:cNvPr id="7" name="Picture 9" descr="mult2"/>
          <p:cNvPicPr>
            <a:picLocks noChangeAspect="1" noChangeArrowheads="1"/>
          </p:cNvPicPr>
          <p:nvPr/>
        </p:nvPicPr>
        <p:blipFill>
          <a:blip r:embed="rId4" cstate="print"/>
          <a:srcRect l="65552" t="8603"/>
          <a:stretch>
            <a:fillRect/>
          </a:stretch>
        </p:blipFill>
        <p:spPr bwMode="auto">
          <a:xfrm>
            <a:off x="4314825" y="4495800"/>
            <a:ext cx="2209800" cy="182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10"/>
          <p:cNvSpPr>
            <a:spLocks noChangeShapeType="1"/>
          </p:cNvSpPr>
          <p:nvPr/>
        </p:nvSpPr>
        <p:spPr bwMode="auto">
          <a:xfrm>
            <a:off x="4233862" y="5715000"/>
            <a:ext cx="914400" cy="685800"/>
          </a:xfrm>
          <a:prstGeom prst="line">
            <a:avLst/>
          </a:prstGeom>
          <a:noFill/>
          <a:ln w="25400">
            <a:solidFill>
              <a:srgbClr val="FF33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nl-NL"/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 flipV="1">
            <a:off x="5273675" y="6037263"/>
            <a:ext cx="1327150" cy="358775"/>
          </a:xfrm>
          <a:prstGeom prst="line">
            <a:avLst/>
          </a:prstGeom>
          <a:noFill/>
          <a:ln w="25400">
            <a:solidFill>
              <a:srgbClr val="FF33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nl-NL"/>
          </a:p>
        </p:txBody>
      </p:sp>
      <p:graphicFrame>
        <p:nvGraphicFramePr>
          <p:cNvPr id="10" name="Object 14"/>
          <p:cNvGraphicFramePr>
            <a:graphicFrameLocks noChangeAspect="1"/>
          </p:cNvGraphicFramePr>
          <p:nvPr/>
        </p:nvGraphicFramePr>
        <p:xfrm>
          <a:off x="5788025" y="6248400"/>
          <a:ext cx="1374775" cy="355600"/>
        </p:xfrm>
        <a:graphic>
          <a:graphicData uri="http://schemas.openxmlformats.org/presentationml/2006/ole">
            <p:oleObj spid="_x0000_s1768450" name="Equation" r:id="rId5" imgW="1079280" imgH="279360" progId="Equation.3">
              <p:embed/>
            </p:oleObj>
          </a:graphicData>
        </a:graphic>
      </p:graphicFrame>
      <p:graphicFrame>
        <p:nvGraphicFramePr>
          <p:cNvPr id="11" name="Object 13"/>
          <p:cNvGraphicFramePr>
            <a:graphicFrameLocks noChangeAspect="1"/>
          </p:cNvGraphicFramePr>
          <p:nvPr/>
        </p:nvGraphicFramePr>
        <p:xfrm>
          <a:off x="2120900" y="6426200"/>
          <a:ext cx="1003300" cy="355600"/>
        </p:xfrm>
        <a:graphic>
          <a:graphicData uri="http://schemas.openxmlformats.org/presentationml/2006/ole">
            <p:oleObj spid="_x0000_s1768451" name="Equation" r:id="rId6" imgW="787320" imgH="279360" progId="Equation.3">
              <p:embed/>
            </p:oleObj>
          </a:graphicData>
        </a:graphic>
      </p:graphicFrame>
      <p:graphicFrame>
        <p:nvGraphicFramePr>
          <p:cNvPr id="1768452" name="Object 4"/>
          <p:cNvGraphicFramePr>
            <a:graphicFrameLocks noChangeAspect="1"/>
          </p:cNvGraphicFramePr>
          <p:nvPr/>
        </p:nvGraphicFramePr>
        <p:xfrm>
          <a:off x="6705600" y="3448050"/>
          <a:ext cx="1752600" cy="514350"/>
        </p:xfrm>
        <a:graphic>
          <a:graphicData uri="http://schemas.openxmlformats.org/presentationml/2006/ole">
            <p:oleObj spid="_x0000_s1768452" name="Equation" r:id="rId7" imgW="952200" imgH="279360" progId="Equation.3">
              <p:embed/>
            </p:oleObj>
          </a:graphicData>
        </a:graphic>
      </p:graphicFrame>
      <p:graphicFrame>
        <p:nvGraphicFramePr>
          <p:cNvPr id="1768453" name="Object 5"/>
          <p:cNvGraphicFramePr>
            <a:graphicFrameLocks noChangeAspect="1"/>
          </p:cNvGraphicFramePr>
          <p:nvPr/>
        </p:nvGraphicFramePr>
        <p:xfrm>
          <a:off x="6697662" y="4038600"/>
          <a:ext cx="1608138" cy="444500"/>
        </p:xfrm>
        <a:graphic>
          <a:graphicData uri="http://schemas.openxmlformats.org/presentationml/2006/ole">
            <p:oleObj spid="_x0000_s1768453" name="Equation" r:id="rId8" imgW="7365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809999" name="Rectangle 15"/>
          <p:cNvSpPr>
            <a:spLocks noChangeArrowheads="1"/>
          </p:cNvSpPr>
          <p:nvPr/>
        </p:nvSpPr>
        <p:spPr bwMode="auto">
          <a:xfrm>
            <a:off x="1066800" y="2057400"/>
            <a:ext cx="4495800" cy="20574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Toy MC generation – Accept/reject sampling</a:t>
            </a:r>
          </a:p>
        </p:txBody>
      </p:sp>
      <p:sp>
        <p:nvSpPr>
          <p:cNvPr id="80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562600"/>
          </a:xfrm>
        </p:spPr>
        <p:txBody>
          <a:bodyPr/>
          <a:lstStyle/>
          <a:p>
            <a:pPr marL="381000" indent="-381000"/>
            <a:r>
              <a:rPr lang="en-US" i="1">
                <a:solidFill>
                  <a:srgbClr val="FF7A01"/>
                </a:solidFill>
              </a:rPr>
              <a:t>How to sample events directly from your fit function?</a:t>
            </a:r>
          </a:p>
          <a:p>
            <a:pPr marL="381000" indent="-381000"/>
            <a:r>
              <a:rPr lang="en-US"/>
              <a:t>Simplest: accept/reject sampling</a:t>
            </a:r>
            <a:br>
              <a:rPr lang="en-US"/>
            </a:br>
            <a:endParaRPr lang="en-US"/>
          </a:p>
          <a:p>
            <a:pPr marL="762000" lvl="1" indent="-304800">
              <a:buFontTx/>
              <a:buAutoNum type="arabicParenR"/>
            </a:pPr>
            <a:r>
              <a:rPr lang="en-US"/>
              <a:t>Determine maximum of function </a:t>
            </a:r>
            <a:r>
              <a:rPr lang="en-US" b="1">
                <a:solidFill>
                  <a:schemeClr val="accent2"/>
                </a:solidFill>
              </a:rPr>
              <a:t>f</a:t>
            </a:r>
            <a:r>
              <a:rPr lang="en-US" b="1" baseline="-25000">
                <a:solidFill>
                  <a:schemeClr val="accent2"/>
                </a:solidFill>
              </a:rPr>
              <a:t>max</a:t>
            </a:r>
          </a:p>
          <a:p>
            <a:pPr marL="762000" lvl="1" indent="-304800">
              <a:buFontTx/>
              <a:buAutoNum type="arabicParenR"/>
            </a:pPr>
            <a:r>
              <a:rPr lang="en-US"/>
              <a:t>Throw random number </a:t>
            </a:r>
            <a:r>
              <a:rPr lang="en-US" b="1">
                <a:solidFill>
                  <a:srgbClr val="FF3300"/>
                </a:solidFill>
              </a:rPr>
              <a:t>x</a:t>
            </a:r>
          </a:p>
          <a:p>
            <a:pPr marL="762000" lvl="1" indent="-304800">
              <a:buFontTx/>
              <a:buAutoNum type="arabicParenR"/>
            </a:pPr>
            <a:r>
              <a:rPr lang="en-US"/>
              <a:t>Throw another random number </a:t>
            </a:r>
            <a:r>
              <a:rPr lang="en-US" b="1">
                <a:solidFill>
                  <a:srgbClr val="339933"/>
                </a:solidFill>
              </a:rPr>
              <a:t>y</a:t>
            </a:r>
          </a:p>
          <a:p>
            <a:pPr marL="762000" lvl="1" indent="-304800">
              <a:buFontTx/>
              <a:buAutoNum type="arabicParenR"/>
            </a:pPr>
            <a:r>
              <a:rPr lang="en-US" b="1"/>
              <a:t>If </a:t>
            </a:r>
            <a:r>
              <a:rPr lang="en-US" b="1">
                <a:solidFill>
                  <a:srgbClr val="339933"/>
                </a:solidFill>
              </a:rPr>
              <a:t>y</a:t>
            </a:r>
            <a:r>
              <a:rPr lang="en-US" b="1"/>
              <a:t>&lt;f(x)/</a:t>
            </a:r>
            <a:r>
              <a:rPr lang="en-US" b="1">
                <a:solidFill>
                  <a:schemeClr val="accent2"/>
                </a:solidFill>
              </a:rPr>
              <a:t>f</a:t>
            </a:r>
            <a:r>
              <a:rPr lang="en-US" b="1" baseline="-25000">
                <a:solidFill>
                  <a:schemeClr val="accent2"/>
                </a:solidFill>
              </a:rPr>
              <a:t>max</a:t>
            </a:r>
            <a:r>
              <a:rPr lang="en-US" b="1" baseline="-25000"/>
              <a:t> </a:t>
            </a:r>
            <a:r>
              <a:rPr lang="en-US" b="1"/>
              <a:t>keep </a:t>
            </a:r>
            <a:r>
              <a:rPr lang="en-US" b="1">
                <a:solidFill>
                  <a:srgbClr val="FF3300"/>
                </a:solidFill>
              </a:rPr>
              <a:t>x</a:t>
            </a:r>
            <a:r>
              <a:rPr lang="en-US" b="1"/>
              <a:t>, </a:t>
            </a:r>
            <a:br>
              <a:rPr lang="en-US" b="1"/>
            </a:br>
            <a:r>
              <a:rPr lang="en-US" b="1"/>
              <a:t>otherwise return to step 2)</a:t>
            </a:r>
            <a:br>
              <a:rPr lang="en-US" b="1"/>
            </a:br>
            <a:r>
              <a:rPr lang="en-US" b="1">
                <a:solidFill>
                  <a:schemeClr val="accent2"/>
                </a:solidFill>
              </a:rPr>
              <a:t/>
            </a:r>
            <a:br>
              <a:rPr lang="en-US" b="1">
                <a:solidFill>
                  <a:schemeClr val="accent2"/>
                </a:solidFill>
              </a:rPr>
            </a:br>
            <a:r>
              <a:rPr lang="en-US" b="1">
                <a:solidFill>
                  <a:schemeClr val="accent2"/>
                </a:solidFill>
              </a:rPr>
              <a:t/>
            </a:r>
            <a:br>
              <a:rPr lang="en-US" b="1">
                <a:solidFill>
                  <a:schemeClr val="accent2"/>
                </a:solidFill>
              </a:rPr>
            </a:br>
            <a:endParaRPr lang="en-US" b="1">
              <a:solidFill>
                <a:schemeClr val="accent2"/>
              </a:solidFill>
            </a:endParaRPr>
          </a:p>
          <a:p>
            <a:pPr marL="762000" lvl="1" indent="-304800"/>
            <a:r>
              <a:rPr lang="en-US"/>
              <a:t>PRO: </a:t>
            </a:r>
            <a:r>
              <a:rPr lang="en-US">
                <a:solidFill>
                  <a:srgbClr val="339933"/>
                </a:solidFill>
              </a:rPr>
              <a:t>Easy, always works</a:t>
            </a:r>
          </a:p>
          <a:p>
            <a:pPr marL="762000" lvl="1" indent="-304800"/>
            <a:r>
              <a:rPr lang="en-US"/>
              <a:t>CON: </a:t>
            </a:r>
            <a:r>
              <a:rPr lang="en-US">
                <a:solidFill>
                  <a:srgbClr val="FF3300"/>
                </a:solidFill>
              </a:rPr>
              <a:t>It can be inefficient if function </a:t>
            </a:r>
            <a:br>
              <a:rPr lang="en-US">
                <a:solidFill>
                  <a:srgbClr val="FF3300"/>
                </a:solidFill>
              </a:rPr>
            </a:br>
            <a:r>
              <a:rPr lang="en-US">
                <a:solidFill>
                  <a:srgbClr val="FF3300"/>
                </a:solidFill>
              </a:rPr>
              <a:t>         is strongly peaked</a:t>
            </a:r>
            <a:r>
              <a:rPr lang="en-US"/>
              <a:t>.</a:t>
            </a:r>
            <a:br>
              <a:rPr lang="en-US"/>
            </a:br>
            <a:r>
              <a:rPr lang="en-US"/>
              <a:t>         Finding maximum empirically </a:t>
            </a:r>
            <a:br>
              <a:rPr lang="en-US"/>
            </a:br>
            <a:r>
              <a:rPr lang="en-US"/>
              <a:t>         through random sampling can</a:t>
            </a:r>
            <a:br>
              <a:rPr lang="en-US"/>
            </a:br>
            <a:r>
              <a:rPr lang="en-US"/>
              <a:t>         be lengthy in &gt;2 dimensions</a:t>
            </a:r>
          </a:p>
        </p:txBody>
      </p:sp>
      <p:pic>
        <p:nvPicPr>
          <p:cNvPr id="809988" name="Picture 4" descr="fig31"/>
          <p:cNvPicPr>
            <a:picLocks noChangeAspect="1" noChangeArrowheads="1"/>
          </p:cNvPicPr>
          <p:nvPr/>
        </p:nvPicPr>
        <p:blipFill>
          <a:blip r:embed="rId2" cstate="print"/>
          <a:srcRect l="50586" t="8223" r="4549" b="6717"/>
          <a:stretch>
            <a:fillRect/>
          </a:stretch>
        </p:blipFill>
        <p:spPr bwMode="auto">
          <a:xfrm>
            <a:off x="6411913" y="4495800"/>
            <a:ext cx="2427287" cy="2151063"/>
          </a:xfrm>
          <a:prstGeom prst="rect">
            <a:avLst/>
          </a:prstGeom>
          <a:noFill/>
        </p:spPr>
      </p:pic>
      <p:pic>
        <p:nvPicPr>
          <p:cNvPr id="809989" name="Picture 5" descr="fig31"/>
          <p:cNvPicPr>
            <a:picLocks noChangeAspect="1" noChangeArrowheads="1"/>
          </p:cNvPicPr>
          <p:nvPr/>
        </p:nvPicPr>
        <p:blipFill>
          <a:blip r:embed="rId2" cstate="print"/>
          <a:srcRect t="8223" r="53522" b="6717"/>
          <a:stretch>
            <a:fillRect/>
          </a:stretch>
        </p:blipFill>
        <p:spPr bwMode="auto">
          <a:xfrm>
            <a:off x="6324600" y="1582738"/>
            <a:ext cx="2514600" cy="2151062"/>
          </a:xfrm>
          <a:prstGeom prst="rect">
            <a:avLst/>
          </a:prstGeom>
          <a:noFill/>
        </p:spPr>
      </p:pic>
      <p:sp>
        <p:nvSpPr>
          <p:cNvPr id="809990" name="Line 6"/>
          <p:cNvSpPr>
            <a:spLocks noChangeShapeType="1"/>
          </p:cNvSpPr>
          <p:nvPr/>
        </p:nvSpPr>
        <p:spPr bwMode="auto">
          <a:xfrm>
            <a:off x="6629400" y="3733800"/>
            <a:ext cx="990600" cy="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991" name="Line 7"/>
          <p:cNvSpPr>
            <a:spLocks noChangeShapeType="1"/>
          </p:cNvSpPr>
          <p:nvPr/>
        </p:nvSpPr>
        <p:spPr bwMode="auto">
          <a:xfrm flipV="1">
            <a:off x="7543800" y="2819400"/>
            <a:ext cx="0" cy="838200"/>
          </a:xfrm>
          <a:prstGeom prst="line">
            <a:avLst/>
          </a:prstGeom>
          <a:noFill/>
          <a:ln w="38100">
            <a:solidFill>
              <a:srgbClr val="339933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992" name="Line 8"/>
          <p:cNvSpPr>
            <a:spLocks noChangeShapeType="1"/>
          </p:cNvSpPr>
          <p:nvPr/>
        </p:nvSpPr>
        <p:spPr bwMode="auto">
          <a:xfrm flipV="1">
            <a:off x="6629400" y="1709738"/>
            <a:ext cx="2079625" cy="6350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993" name="Line 9"/>
          <p:cNvSpPr>
            <a:spLocks noChangeShapeType="1"/>
          </p:cNvSpPr>
          <p:nvPr/>
        </p:nvSpPr>
        <p:spPr bwMode="auto">
          <a:xfrm flipV="1">
            <a:off x="8763000" y="1676400"/>
            <a:ext cx="0" cy="1981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994" name="Text Box 10"/>
          <p:cNvSpPr txBox="1">
            <a:spLocks noChangeArrowheads="1"/>
          </p:cNvSpPr>
          <p:nvPr/>
        </p:nvSpPr>
        <p:spPr bwMode="auto">
          <a:xfrm>
            <a:off x="7010400" y="365760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809995" name="Text Box 11"/>
          <p:cNvSpPr txBox="1">
            <a:spLocks noChangeArrowheads="1"/>
          </p:cNvSpPr>
          <p:nvPr/>
        </p:nvSpPr>
        <p:spPr bwMode="auto">
          <a:xfrm>
            <a:off x="7570788" y="3048000"/>
            <a:ext cx="349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339933"/>
                </a:solidFill>
              </a:rPr>
              <a:t>y</a:t>
            </a:r>
          </a:p>
        </p:txBody>
      </p:sp>
      <p:sp>
        <p:nvSpPr>
          <p:cNvPr id="809996" name="Text Box 12"/>
          <p:cNvSpPr txBox="1">
            <a:spLocks noChangeArrowheads="1"/>
          </p:cNvSpPr>
          <p:nvPr/>
        </p:nvSpPr>
        <p:spPr bwMode="auto">
          <a:xfrm>
            <a:off x="8077200" y="1676400"/>
            <a:ext cx="687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f</a:t>
            </a:r>
            <a:r>
              <a:rPr lang="en-US" sz="2000" b="1" baseline="-25000"/>
              <a:t>max</a:t>
            </a:r>
          </a:p>
        </p:txBody>
      </p:sp>
      <p:sp>
        <p:nvSpPr>
          <p:cNvPr id="809997" name="AutoShape 13"/>
          <p:cNvSpPr>
            <a:spLocks noChangeArrowheads="1"/>
          </p:cNvSpPr>
          <p:nvPr/>
        </p:nvSpPr>
        <p:spPr bwMode="auto">
          <a:xfrm>
            <a:off x="7467600" y="3962400"/>
            <a:ext cx="457200" cy="533400"/>
          </a:xfrm>
          <a:prstGeom prst="downArrow">
            <a:avLst>
              <a:gd name="adj1" fmla="val 50000"/>
              <a:gd name="adj2" fmla="val 29167"/>
            </a:avLst>
          </a:prstGeom>
          <a:solidFill>
            <a:srgbClr val="FF7A0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0000" name="AutoShape 16"/>
          <p:cNvSpPr>
            <a:spLocks noChangeArrowheads="1"/>
          </p:cNvSpPr>
          <p:nvPr/>
        </p:nvSpPr>
        <p:spPr bwMode="auto">
          <a:xfrm>
            <a:off x="5562600" y="2819400"/>
            <a:ext cx="685800" cy="533400"/>
          </a:xfrm>
          <a:prstGeom prst="rightArrow">
            <a:avLst>
              <a:gd name="adj1" fmla="val 50000"/>
              <a:gd name="adj2" fmla="val 32143"/>
            </a:avLst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32171" name="Rectangle 11"/>
          <p:cNvSpPr>
            <a:spLocks noChangeArrowheads="1"/>
          </p:cNvSpPr>
          <p:nvPr/>
        </p:nvSpPr>
        <p:spPr bwMode="auto">
          <a:xfrm>
            <a:off x="6248400" y="6248400"/>
            <a:ext cx="23622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2166" name="Rectangle 6"/>
          <p:cNvSpPr>
            <a:spLocks noChangeArrowheads="1"/>
          </p:cNvSpPr>
          <p:nvPr/>
        </p:nvSpPr>
        <p:spPr bwMode="auto">
          <a:xfrm>
            <a:off x="1066800" y="1676400"/>
            <a:ext cx="4572000" cy="15240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Toy MC generation – Inversion method</a:t>
            </a:r>
          </a:p>
        </p:txBody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/>
            <a:r>
              <a:rPr lang="en-US"/>
              <a:t>Fastest: function inversion</a:t>
            </a:r>
            <a:br>
              <a:rPr lang="en-US"/>
            </a:br>
            <a:endParaRPr lang="en-US"/>
          </a:p>
          <a:p>
            <a:pPr marL="762000" lvl="1" indent="-304800">
              <a:buFontTx/>
              <a:buAutoNum type="arabicParenR"/>
            </a:pPr>
            <a:r>
              <a:rPr lang="en-US"/>
              <a:t>Given f(x) find inverted function F(x) </a:t>
            </a:r>
            <a:br>
              <a:rPr lang="en-US"/>
            </a:br>
            <a:r>
              <a:rPr lang="en-US"/>
              <a:t>so that f( F(x) ) = x</a:t>
            </a:r>
          </a:p>
          <a:p>
            <a:pPr marL="762000" lvl="1" indent="-304800">
              <a:buFontTx/>
              <a:buAutoNum type="arabicParenR"/>
            </a:pPr>
            <a:r>
              <a:rPr lang="en-US"/>
              <a:t>Throw uniform random number x</a:t>
            </a:r>
          </a:p>
          <a:p>
            <a:pPr marL="762000" lvl="1" indent="-304800">
              <a:buFontTx/>
              <a:buAutoNum type="arabicParenR"/>
            </a:pPr>
            <a:r>
              <a:rPr lang="en-US"/>
              <a:t>Return F(x)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endParaRPr lang="en-US"/>
          </a:p>
          <a:p>
            <a:pPr marL="762000" lvl="1" indent="-304800"/>
            <a:r>
              <a:rPr lang="en-US"/>
              <a:t>PRO: </a:t>
            </a:r>
            <a:r>
              <a:rPr lang="en-US">
                <a:solidFill>
                  <a:srgbClr val="339933"/>
                </a:solidFill>
              </a:rPr>
              <a:t>Maximally efficient</a:t>
            </a:r>
          </a:p>
          <a:p>
            <a:pPr marL="762000" lvl="1" indent="-304800"/>
            <a:r>
              <a:rPr lang="en-US"/>
              <a:t>CON: </a:t>
            </a:r>
            <a:r>
              <a:rPr lang="en-US">
                <a:solidFill>
                  <a:srgbClr val="FF3300"/>
                </a:solidFill>
              </a:rPr>
              <a:t>Only works for invertible functions</a:t>
            </a:r>
          </a:p>
        </p:txBody>
      </p:sp>
      <p:pic>
        <p:nvPicPr>
          <p:cNvPr id="732164" name="Picture 4" descr="fig55"/>
          <p:cNvPicPr>
            <a:picLocks noChangeAspect="1" noChangeArrowheads="1"/>
          </p:cNvPicPr>
          <p:nvPr/>
        </p:nvPicPr>
        <p:blipFill>
          <a:blip r:embed="rId2" cstate="print"/>
          <a:srcRect l="49333" b="7016"/>
          <a:stretch>
            <a:fillRect/>
          </a:stretch>
        </p:blipFill>
        <p:spPr bwMode="auto">
          <a:xfrm>
            <a:off x="6172200" y="3883025"/>
            <a:ext cx="2895600" cy="2482850"/>
          </a:xfrm>
          <a:prstGeom prst="rect">
            <a:avLst/>
          </a:prstGeom>
          <a:noFill/>
        </p:spPr>
      </p:pic>
      <p:pic>
        <p:nvPicPr>
          <p:cNvPr id="732165" name="Picture 5" descr="fig55"/>
          <p:cNvPicPr>
            <a:picLocks noChangeAspect="1" noChangeArrowheads="1"/>
          </p:cNvPicPr>
          <p:nvPr/>
        </p:nvPicPr>
        <p:blipFill>
          <a:blip r:embed="rId2" cstate="print"/>
          <a:srcRect r="52000" b="7195"/>
          <a:stretch>
            <a:fillRect/>
          </a:stretch>
        </p:blipFill>
        <p:spPr bwMode="auto">
          <a:xfrm>
            <a:off x="6172200" y="914400"/>
            <a:ext cx="2743200" cy="2478088"/>
          </a:xfrm>
          <a:prstGeom prst="rect">
            <a:avLst/>
          </a:prstGeom>
          <a:noFill/>
        </p:spPr>
      </p:pic>
      <p:sp>
        <p:nvSpPr>
          <p:cNvPr id="732167" name="AutoShape 7"/>
          <p:cNvSpPr>
            <a:spLocks noChangeArrowheads="1"/>
          </p:cNvSpPr>
          <p:nvPr/>
        </p:nvSpPr>
        <p:spPr bwMode="auto">
          <a:xfrm>
            <a:off x="7391400" y="3505200"/>
            <a:ext cx="5334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7A0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2168" name="Line 8"/>
          <p:cNvSpPr>
            <a:spLocks noChangeShapeType="1"/>
          </p:cNvSpPr>
          <p:nvPr/>
        </p:nvSpPr>
        <p:spPr bwMode="auto">
          <a:xfrm>
            <a:off x="5029200" y="2514600"/>
            <a:ext cx="1752600" cy="0"/>
          </a:xfrm>
          <a:prstGeom prst="line">
            <a:avLst/>
          </a:prstGeom>
          <a:noFill/>
          <a:ln w="25400">
            <a:solidFill>
              <a:schemeClr val="accent2"/>
            </a:solidFill>
            <a:prstDash val="sysDot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2170" name="Text Box 10"/>
          <p:cNvSpPr txBox="1">
            <a:spLocks noChangeArrowheads="1"/>
          </p:cNvSpPr>
          <p:nvPr/>
        </p:nvSpPr>
        <p:spPr bwMode="auto">
          <a:xfrm>
            <a:off x="5848350" y="3581400"/>
            <a:ext cx="1466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solidFill>
                  <a:srgbClr val="FF7A01"/>
                </a:solidFill>
              </a:rPr>
              <a:t>Take –log(x)</a:t>
            </a:r>
          </a:p>
        </p:txBody>
      </p:sp>
      <p:sp>
        <p:nvSpPr>
          <p:cNvPr id="732172" name="Text Box 12"/>
          <p:cNvSpPr txBox="1">
            <a:spLocks noChangeArrowheads="1"/>
          </p:cNvSpPr>
          <p:nvPr/>
        </p:nvSpPr>
        <p:spPr bwMode="auto">
          <a:xfrm>
            <a:off x="8408988" y="3276600"/>
            <a:ext cx="354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x</a:t>
            </a:r>
          </a:p>
        </p:txBody>
      </p:sp>
      <p:sp>
        <p:nvSpPr>
          <p:cNvPr id="732173" name="Text Box 13"/>
          <p:cNvSpPr txBox="1">
            <a:spLocks noChangeArrowheads="1"/>
          </p:cNvSpPr>
          <p:nvPr/>
        </p:nvSpPr>
        <p:spPr bwMode="auto">
          <a:xfrm>
            <a:off x="7848600" y="6308725"/>
            <a:ext cx="10207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-ln(x)</a:t>
            </a:r>
          </a:p>
        </p:txBody>
      </p:sp>
      <p:sp>
        <p:nvSpPr>
          <p:cNvPr id="732174" name="Text Box 14"/>
          <p:cNvSpPr txBox="1">
            <a:spLocks noChangeArrowheads="1"/>
          </p:cNvSpPr>
          <p:nvPr/>
        </p:nvSpPr>
        <p:spPr bwMode="auto">
          <a:xfrm>
            <a:off x="7399338" y="4206875"/>
            <a:ext cx="13636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/>
              <a:t>Exponential</a:t>
            </a:r>
            <a:br>
              <a:rPr lang="en-US" sz="1400" b="1"/>
            </a:br>
            <a:r>
              <a:rPr lang="en-US" sz="1400" b="1"/>
              <a:t>distribution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Wouter Verkerke, UCSB</a:t>
            </a:r>
          </a:p>
        </p:txBody>
      </p:sp>
      <p:sp>
        <p:nvSpPr>
          <p:cNvPr id="733189" name="Rectangle 5"/>
          <p:cNvSpPr>
            <a:spLocks noChangeArrowheads="1"/>
          </p:cNvSpPr>
          <p:nvPr/>
        </p:nvSpPr>
        <p:spPr bwMode="auto">
          <a:xfrm>
            <a:off x="1143000" y="1676400"/>
            <a:ext cx="3733800" cy="2743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Toy MC Generation in a nutshell</a:t>
            </a:r>
          </a:p>
        </p:txBody>
      </p:sp>
      <p:sp>
        <p:nvSpPr>
          <p:cNvPr id="73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638800"/>
          </a:xfrm>
        </p:spPr>
        <p:txBody>
          <a:bodyPr/>
          <a:lstStyle/>
          <a:p>
            <a:pPr marL="381000" indent="-381000"/>
            <a:r>
              <a:rPr lang="en-US"/>
              <a:t>Hybrid: Importance sampling</a:t>
            </a:r>
            <a:br>
              <a:rPr lang="en-US"/>
            </a:br>
            <a:endParaRPr lang="en-US"/>
          </a:p>
          <a:p>
            <a:pPr marL="762000" lvl="1" indent="-304800">
              <a:buFontTx/>
              <a:buAutoNum type="arabicParenR"/>
            </a:pPr>
            <a:r>
              <a:rPr lang="en-US"/>
              <a:t>Find ‘envelope function’ g(x) </a:t>
            </a:r>
            <a:br>
              <a:rPr lang="en-US"/>
            </a:br>
            <a:r>
              <a:rPr lang="en-US"/>
              <a:t>that is invertible into G(x)</a:t>
            </a:r>
            <a:br>
              <a:rPr lang="en-US"/>
            </a:br>
            <a:r>
              <a:rPr lang="en-US"/>
              <a:t>and that  fulfills g(x)&gt;=f(x) </a:t>
            </a:r>
            <a:br>
              <a:rPr lang="en-US"/>
            </a:br>
            <a:r>
              <a:rPr lang="en-US"/>
              <a:t>for all x</a:t>
            </a:r>
          </a:p>
          <a:p>
            <a:pPr marL="762000" lvl="1" indent="-304800">
              <a:buFontTx/>
              <a:buAutoNum type="arabicParenR"/>
            </a:pPr>
            <a:r>
              <a:rPr lang="en-US"/>
              <a:t>Generate random number x </a:t>
            </a:r>
            <a:br>
              <a:rPr lang="en-US"/>
            </a:br>
            <a:r>
              <a:rPr lang="en-US"/>
              <a:t>from G using inversion method</a:t>
            </a:r>
          </a:p>
          <a:p>
            <a:pPr marL="762000" lvl="1" indent="-304800">
              <a:buFontTx/>
              <a:buAutoNum type="arabicParenR"/>
            </a:pPr>
            <a:r>
              <a:rPr lang="en-US"/>
              <a:t>Throw random number ‘y’</a:t>
            </a:r>
          </a:p>
          <a:p>
            <a:pPr marL="762000" lvl="1" indent="-304800">
              <a:buFontTx/>
              <a:buAutoNum type="arabicParenR"/>
            </a:pPr>
            <a:r>
              <a:rPr lang="en-US"/>
              <a:t>If y&lt;f(x)/g(x) keep x, </a:t>
            </a:r>
            <a:br>
              <a:rPr lang="en-US"/>
            </a:br>
            <a:r>
              <a:rPr lang="en-US"/>
              <a:t>otherwise return to step 2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endParaRPr lang="en-US"/>
          </a:p>
          <a:p>
            <a:pPr marL="762000" lvl="1" indent="-304800"/>
            <a:r>
              <a:rPr lang="en-US"/>
              <a:t>PRO: </a:t>
            </a:r>
            <a:r>
              <a:rPr lang="en-US">
                <a:solidFill>
                  <a:srgbClr val="339933"/>
                </a:solidFill>
              </a:rPr>
              <a:t>Faster than plain accept/reject sampling</a:t>
            </a:r>
            <a:br>
              <a:rPr lang="en-US">
                <a:solidFill>
                  <a:srgbClr val="339933"/>
                </a:solidFill>
              </a:rPr>
            </a:br>
            <a:r>
              <a:rPr lang="en-US">
                <a:solidFill>
                  <a:srgbClr val="339933"/>
                </a:solidFill>
              </a:rPr>
              <a:t>        Function does not need to be invertible</a:t>
            </a:r>
          </a:p>
          <a:p>
            <a:pPr marL="762000" lvl="1" indent="-304800"/>
            <a:r>
              <a:rPr lang="en-US"/>
              <a:t>CON: </a:t>
            </a:r>
            <a:r>
              <a:rPr lang="en-US">
                <a:solidFill>
                  <a:srgbClr val="FF3300"/>
                </a:solidFill>
              </a:rPr>
              <a:t>Must be able to find invertible envelope function</a:t>
            </a:r>
          </a:p>
          <a:p>
            <a:pPr marL="762000" lvl="1" indent="-304800"/>
            <a:endParaRPr lang="en-US"/>
          </a:p>
          <a:p>
            <a:pPr marL="381000" indent="-381000"/>
            <a:endParaRPr lang="en-US"/>
          </a:p>
        </p:txBody>
      </p:sp>
      <p:pic>
        <p:nvPicPr>
          <p:cNvPr id="733188" name="Picture 4" descr="fig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1295400"/>
            <a:ext cx="3505200" cy="3436938"/>
          </a:xfrm>
          <a:prstGeom prst="rect">
            <a:avLst/>
          </a:prstGeom>
          <a:noFill/>
        </p:spPr>
      </p:pic>
      <p:sp>
        <p:nvSpPr>
          <p:cNvPr id="733190" name="Line 6"/>
          <p:cNvSpPr>
            <a:spLocks noChangeShapeType="1"/>
          </p:cNvSpPr>
          <p:nvPr/>
        </p:nvSpPr>
        <p:spPr bwMode="auto">
          <a:xfrm>
            <a:off x="5638800" y="4556125"/>
            <a:ext cx="1295400" cy="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3191" name="Line 7"/>
          <p:cNvSpPr>
            <a:spLocks noChangeShapeType="1"/>
          </p:cNvSpPr>
          <p:nvPr/>
        </p:nvSpPr>
        <p:spPr bwMode="auto">
          <a:xfrm flipV="1">
            <a:off x="6934200" y="3048000"/>
            <a:ext cx="0" cy="1371600"/>
          </a:xfrm>
          <a:prstGeom prst="line">
            <a:avLst/>
          </a:prstGeom>
          <a:noFill/>
          <a:ln w="38100">
            <a:solidFill>
              <a:srgbClr val="339933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3192" name="Text Box 8"/>
          <p:cNvSpPr txBox="1">
            <a:spLocks noChangeArrowheads="1"/>
          </p:cNvSpPr>
          <p:nvPr/>
        </p:nvSpPr>
        <p:spPr bwMode="auto">
          <a:xfrm>
            <a:off x="6172200" y="4556125"/>
            <a:ext cx="836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3300"/>
                </a:solidFill>
              </a:rPr>
              <a:t>G(x)</a:t>
            </a:r>
          </a:p>
        </p:txBody>
      </p:sp>
      <p:sp>
        <p:nvSpPr>
          <p:cNvPr id="733193" name="Text Box 9"/>
          <p:cNvSpPr txBox="1">
            <a:spLocks noChangeArrowheads="1"/>
          </p:cNvSpPr>
          <p:nvPr/>
        </p:nvSpPr>
        <p:spPr bwMode="auto">
          <a:xfrm>
            <a:off x="6934200" y="3505200"/>
            <a:ext cx="349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339933"/>
                </a:solidFill>
              </a:rPr>
              <a:t>y</a:t>
            </a:r>
          </a:p>
        </p:txBody>
      </p:sp>
      <p:sp>
        <p:nvSpPr>
          <p:cNvPr id="733194" name="Text Box 10"/>
          <p:cNvSpPr txBox="1">
            <a:spLocks noChangeArrowheads="1"/>
          </p:cNvSpPr>
          <p:nvPr/>
        </p:nvSpPr>
        <p:spPr bwMode="auto">
          <a:xfrm>
            <a:off x="7434263" y="2143125"/>
            <a:ext cx="7445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 i="1">
                <a:solidFill>
                  <a:srgbClr val="FF3300"/>
                </a:solidFill>
              </a:rPr>
              <a:t>g(x)</a:t>
            </a:r>
          </a:p>
        </p:txBody>
      </p:sp>
      <p:sp>
        <p:nvSpPr>
          <p:cNvPr id="733195" name="Text Box 11"/>
          <p:cNvSpPr txBox="1">
            <a:spLocks noChangeArrowheads="1"/>
          </p:cNvSpPr>
          <p:nvPr/>
        </p:nvSpPr>
        <p:spPr bwMode="auto">
          <a:xfrm>
            <a:off x="7572375" y="3736975"/>
            <a:ext cx="681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 i="1"/>
              <a:t>f(x)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Toy MC Generation in a nutshell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algorithms exists that can construct empirical envelope function </a:t>
            </a:r>
          </a:p>
          <a:p>
            <a:pPr lvl="1"/>
            <a:r>
              <a:rPr lang="en-US" dirty="0" smtClean="0"/>
              <a:t>Divide observable space recursively into smaller boxes and take uniform distribution in each box</a:t>
            </a:r>
          </a:p>
          <a:p>
            <a:pPr lvl="1"/>
            <a:r>
              <a:rPr lang="en-US" dirty="0" smtClean="0"/>
              <a:t>Example shown below from FOAM algorithm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Wouter Verkerke, NIKHEF</a:t>
            </a:r>
            <a:endParaRPr lang="en-US" dirty="0"/>
          </a:p>
        </p:txBody>
      </p:sp>
      <p:pic>
        <p:nvPicPr>
          <p:cNvPr id="1821698" name="Picture 2" descr="http://root.cern.ch/root/html/gif/foam_MapCamel1000.gif"/>
          <p:cNvPicPr>
            <a:picLocks noChangeAspect="1" noChangeArrowheads="1"/>
          </p:cNvPicPr>
          <p:nvPr/>
        </p:nvPicPr>
        <p:blipFill>
          <a:blip r:embed="rId2" cstate="print">
            <a:lum contrast="20000"/>
          </a:blip>
          <a:srcRect l="5769" t="5077" r="5769" b="8079"/>
          <a:stretch>
            <a:fillRect/>
          </a:stretch>
        </p:blipFill>
        <p:spPr bwMode="auto">
          <a:xfrm>
            <a:off x="5029200" y="2971800"/>
            <a:ext cx="3505200" cy="3276600"/>
          </a:xfrm>
          <a:prstGeom prst="rect">
            <a:avLst/>
          </a:prstGeom>
          <a:noFill/>
        </p:spPr>
      </p:pic>
      <p:pic>
        <p:nvPicPr>
          <p:cNvPr id="1821700" name="Picture 4" descr="http://root.cern.ch/root/html/gif/foam_cKanwa.gif"/>
          <p:cNvPicPr>
            <a:picLocks noChangeAspect="1" noChangeArrowheads="1"/>
          </p:cNvPicPr>
          <p:nvPr/>
        </p:nvPicPr>
        <p:blipFill>
          <a:blip r:embed="rId3" cstate="print">
            <a:lum contrast="20000"/>
          </a:blip>
          <a:srcRect l="1007" t="9275" r="8306" b="2629"/>
          <a:stretch>
            <a:fillRect/>
          </a:stretch>
        </p:blipFill>
        <p:spPr bwMode="auto">
          <a:xfrm>
            <a:off x="341243" y="3429000"/>
            <a:ext cx="3544957" cy="2819400"/>
          </a:xfrm>
          <a:prstGeom prst="rect">
            <a:avLst/>
          </a:prstGeom>
          <a:noFill/>
        </p:spPr>
      </p:pic>
      <p:sp>
        <p:nvSpPr>
          <p:cNvPr id="7" name="Right Arrow 6"/>
          <p:cNvSpPr/>
          <p:nvPr/>
        </p:nvSpPr>
        <p:spPr bwMode="auto">
          <a:xfrm>
            <a:off x="4114800" y="4114800"/>
            <a:ext cx="762000" cy="1066800"/>
          </a:xfrm>
          <a:prstGeom prst="rightArrow">
            <a:avLst/>
          </a:prstGeom>
          <a:solidFill>
            <a:srgbClr val="FF7A0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Probability density functions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Properties</a:t>
            </a:r>
          </a:p>
          <a:p>
            <a:pPr lvl="1"/>
            <a:r>
              <a:rPr lang="en-US" dirty="0" smtClean="0"/>
              <a:t>Parameters can be physics quantities of interest (life time, mass)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Vehicle to infer physics parameters from data distributions</a:t>
            </a:r>
          </a:p>
          <a:p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Wouter Verkerke, NIKHEF</a:t>
            </a:r>
            <a:endParaRPr lang="en-US" dirty="0"/>
          </a:p>
        </p:txBody>
      </p:sp>
      <p:pic>
        <p:nvPicPr>
          <p:cNvPr id="5" name="Picture 20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87631" y="2895600"/>
            <a:ext cx="22161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676400" y="1905000"/>
            <a:ext cx="28864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u="sng" dirty="0" smtClean="0"/>
              <a:t>Decay time distribution</a:t>
            </a:r>
            <a:br>
              <a:rPr lang="en-US" i="1" u="sng" dirty="0" smtClean="0"/>
            </a:br>
            <a:r>
              <a:rPr lang="en-US" dirty="0" smtClean="0"/>
              <a:t>observable x (decay time)</a:t>
            </a:r>
          </a:p>
          <a:p>
            <a:r>
              <a:rPr lang="en-US" dirty="0" smtClean="0"/>
              <a:t>parameter </a:t>
            </a:r>
            <a:r>
              <a:rPr lang="en-US" dirty="0" smtClean="0">
                <a:latin typeface="Symbol" pitchFamily="18" charset="2"/>
              </a:rPr>
              <a:t>q</a:t>
            </a:r>
            <a:r>
              <a:rPr lang="en-US" dirty="0" smtClean="0"/>
              <a:t> (lifetime)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29200" y="1742182"/>
            <a:ext cx="315426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u="sng" dirty="0" smtClean="0"/>
              <a:t>Invariant mass distribution</a:t>
            </a:r>
            <a:br>
              <a:rPr lang="en-US" i="1" u="sng" dirty="0" smtClean="0"/>
            </a:br>
            <a:r>
              <a:rPr lang="en-US" dirty="0" smtClean="0"/>
              <a:t>observable x (inv. mass)</a:t>
            </a:r>
          </a:p>
          <a:p>
            <a:r>
              <a:rPr lang="en-US" dirty="0" smtClean="0"/>
              <a:t>parameter m (physics mass)</a:t>
            </a:r>
          </a:p>
          <a:p>
            <a:r>
              <a:rPr lang="en-US" dirty="0" smtClean="0"/>
              <a:t>parameter </a:t>
            </a:r>
            <a:r>
              <a:rPr lang="en-US" dirty="0" smtClean="0">
                <a:latin typeface="Symbol" pitchFamily="18" charset="2"/>
              </a:rPr>
              <a:t>s</a:t>
            </a:r>
            <a:r>
              <a:rPr lang="en-US" dirty="0" smtClean="0"/>
              <a:t> (decay width)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925438" y="2819400"/>
          <a:ext cx="3193143" cy="762000"/>
        </p:xfrm>
        <a:graphic>
          <a:graphicData uri="http://schemas.openxmlformats.org/presentationml/2006/ole">
            <p:oleObj spid="_x0000_s1709058" name="Equation" r:id="rId5" imgW="2234880" imgH="533160" progId="Equation.3">
              <p:embed/>
            </p:oleObj>
          </a:graphicData>
        </a:graphic>
      </p:graphicFrame>
      <p:pic>
        <p:nvPicPr>
          <p:cNvPr id="9" name="Picture 1" descr="C:\cygwin\home\verkerke\c1.gif"/>
          <p:cNvPicPr>
            <a:picLocks noChangeAspect="1" noChangeArrowheads="1"/>
          </p:cNvPicPr>
          <p:nvPr/>
        </p:nvPicPr>
        <p:blipFill>
          <a:blip r:embed="rId6" cstate="print"/>
          <a:srcRect t="7360"/>
          <a:stretch>
            <a:fillRect/>
          </a:stretch>
        </p:blipFill>
        <p:spPr bwMode="auto">
          <a:xfrm>
            <a:off x="1752600" y="3886200"/>
            <a:ext cx="2743200" cy="1705734"/>
          </a:xfrm>
          <a:prstGeom prst="rect">
            <a:avLst/>
          </a:prstGeom>
          <a:noFill/>
        </p:spPr>
      </p:pic>
      <p:pic>
        <p:nvPicPr>
          <p:cNvPr id="10" name="Picture 4" descr="demo1_a"/>
          <p:cNvPicPr>
            <a:picLocks noChangeAspect="1" noChangeArrowheads="1"/>
          </p:cNvPicPr>
          <p:nvPr/>
        </p:nvPicPr>
        <p:blipFill>
          <a:blip r:embed="rId7" cstate="print"/>
          <a:srcRect t="9091"/>
          <a:stretch>
            <a:fillRect/>
          </a:stretch>
        </p:blipFill>
        <p:spPr bwMode="auto">
          <a:xfrm>
            <a:off x="5181600" y="3886200"/>
            <a:ext cx="2719717" cy="16764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Likelihood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likelihood</a:t>
            </a:r>
            <a:r>
              <a:rPr lang="en-US" dirty="0" smtClean="0"/>
              <a:t> is the value of a probability density function </a:t>
            </a:r>
            <a:r>
              <a:rPr lang="en-US" dirty="0" smtClean="0">
                <a:solidFill>
                  <a:srgbClr val="FF0000"/>
                </a:solidFill>
              </a:rPr>
              <a:t>evaluated at the measured value of the observable(s)</a:t>
            </a:r>
          </a:p>
          <a:p>
            <a:pPr lvl="1"/>
            <a:r>
              <a:rPr lang="en-US" dirty="0" smtClean="0"/>
              <a:t>Note that likelihood is only function of parameters, not of observables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For a dataset that consists of multiple data points, the product is taken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Wouter Verkerke, NIKHEF</a:t>
            </a:r>
            <a:endParaRPr lang="en-US" dirty="0"/>
          </a:p>
        </p:txBody>
      </p:sp>
      <p:graphicFrame>
        <p:nvGraphicFramePr>
          <p:cNvPr id="1240066" name="Object 2"/>
          <p:cNvGraphicFramePr>
            <a:graphicFrameLocks noChangeAspect="1"/>
          </p:cNvGraphicFramePr>
          <p:nvPr/>
        </p:nvGraphicFramePr>
        <p:xfrm>
          <a:off x="2218554" y="2803525"/>
          <a:ext cx="4334646" cy="625475"/>
        </p:xfrm>
        <a:graphic>
          <a:graphicData uri="http://schemas.openxmlformats.org/presentationml/2006/ole">
            <p:oleObj spid="_x0000_s1240066" name="Equation" r:id="rId3" imgW="1587240" imgH="228600" progId="Equation.3">
              <p:embed/>
            </p:oleObj>
          </a:graphicData>
        </a:graphic>
      </p:graphicFrame>
      <p:graphicFrame>
        <p:nvGraphicFramePr>
          <p:cNvPr id="1240067" name="Object 3"/>
          <p:cNvGraphicFramePr>
            <a:graphicFrameLocks noChangeAspect="1"/>
          </p:cNvGraphicFramePr>
          <p:nvPr/>
        </p:nvGraphicFramePr>
        <p:xfrm>
          <a:off x="1219200" y="4841875"/>
          <a:ext cx="7391400" cy="644525"/>
        </p:xfrm>
        <a:graphic>
          <a:graphicData uri="http://schemas.openxmlformats.org/presentationml/2006/ole">
            <p:oleObj spid="_x0000_s1240067" name="Equation" r:id="rId4" imgW="3924000" imgH="342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Probability, Probability Density, and Likelihood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discrete observables we have probabilities instead</a:t>
            </a:r>
            <a:r>
              <a:rPr lang="en-US" dirty="0" smtClean="0"/>
              <a:t> of probability densities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Unit Normalization requirement still applies</a:t>
            </a:r>
            <a:endParaRPr lang="nl-NL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nl-NL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Poisson</a:t>
            </a:r>
            <a:r>
              <a:rPr lang="nl-N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nl-NL" i="1" dirty="0" err="1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probability</a:t>
            </a:r>
            <a:r>
              <a:rPr lang="nl-NL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P(n|</a:t>
            </a:r>
            <a:r>
              <a:rPr lang="el-GR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μ) = μ</a:t>
            </a:r>
            <a:r>
              <a:rPr lang="nl-NL" i="1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</a:t>
            </a:r>
            <a:r>
              <a:rPr lang="nl-NL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nl-NL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</a:t>
            </a:r>
            <a:r>
              <a:rPr lang="nl-NL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(-</a:t>
            </a:r>
            <a:r>
              <a:rPr lang="el-GR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μ)/</a:t>
            </a:r>
            <a:r>
              <a:rPr lang="nl-NL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n!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Gaussian </a:t>
            </a:r>
            <a:r>
              <a:rPr lang="en-US" i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probability density function </a:t>
            </a:r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pdf</a:t>
            </a:r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p(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x|μ,σ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): p(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x|μ,σ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dx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differential of probability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dP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Poisson case, suppose n=3 is observed. </a:t>
            </a:r>
            <a:b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Substituting n=3 into P(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n|μ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yields the </a:t>
            </a:r>
            <a:b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likelihood function L(μ) = μ</a:t>
            </a:r>
            <a:r>
              <a:rPr lang="en-US" i="1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exp(-μ)/3!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Key point is that L(μ) is </a:t>
            </a:r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probability density in μ. (It is not a density!) 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Area under L is meaningless. That’s why a new word, “likelihood”, was invented for this function of the parameter(s), to distinguish from a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pdf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observable(s)! </a:t>
            </a:r>
            <a:r>
              <a:rPr lang="en-US" dirty="0" smtClean="0">
                <a:ea typeface="+mn-ea"/>
                <a:cs typeface="+mn-cs"/>
              </a:rPr>
              <a:t>Many people nevertheless talk about ‘integrating the likelihood’ </a:t>
            </a:r>
            <a:r>
              <a:rPr lang="en-US" dirty="0" smtClean="0">
                <a:ea typeface="+mn-ea"/>
                <a:cs typeface="+mn-cs"/>
                <a:sym typeface="Wingdings" pitchFamily="2" charset="2"/>
              </a:rPr>
              <a:t> confusion about what is done in Bayesian interval (more later)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Likelihood Ratios L(μ1) /L(μ2) are useful and frequently used.</a:t>
            </a:r>
          </a:p>
          <a:p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Wouter Verkerke, NIKHEF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[dvips]{color}&#10;\begin{document}&#10;\color{black}&#10;&#10;\[&#10;f(x ; \theta) = \frac{1}{\theta} e^{-x / \theta}&#10;\]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80"/>
  <p:tag name="BOXHEIGHT" val="292"/>
  <p:tag name="BOXFONT" val="10"/>
  <p:tag name="BOXWRAP" val="False"/>
  <p:tag name="WORKAROUNDTRANSPARENCYBUG" val="False"/>
  <p:tag name="ALLOWFONTSUBSTITUTION" val="False"/>
  <p:tag name="BITMAPFORMAT" val="png256"/>
  <p:tag name="ORIGWIDTH" val="160"/>
  <p:tag name="PICTUREFILESIZE" val="15590"/>
</p:tagLst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3155</Words>
  <Application>Microsoft Office PowerPoint</Application>
  <PresentationFormat>On-screen Show (4:3)</PresentationFormat>
  <Paragraphs>815</Paragraphs>
  <Slides>63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5" baseType="lpstr">
      <vt:lpstr>Default Design</vt:lpstr>
      <vt:lpstr>Equation</vt:lpstr>
      <vt:lpstr>Slide 1</vt:lpstr>
      <vt:lpstr>Parameter estimation – Introduction</vt:lpstr>
      <vt:lpstr>Multiple methods</vt:lpstr>
      <vt:lpstr>Multiple methods</vt:lpstr>
      <vt:lpstr>Basics – What is an estimator?</vt:lpstr>
      <vt:lpstr>How to model your data</vt:lpstr>
      <vt:lpstr>Probability density functions</vt:lpstr>
      <vt:lpstr>Likelihood</vt:lpstr>
      <vt:lpstr>Probability, Probability Density, and Likelihood</vt:lpstr>
      <vt:lpstr>Change of variable x, change of parameter θ</vt:lpstr>
      <vt:lpstr>Parameter estimation using Maximum Likelihood</vt:lpstr>
      <vt:lpstr>Parameter estimation – Maximum likelihood</vt:lpstr>
      <vt:lpstr>Variance on ML parameter estimates</vt:lpstr>
      <vt:lpstr>Properties of Maximum Likelihood estimators</vt:lpstr>
      <vt:lpstr>More about maximum likelihood estimation</vt:lpstr>
      <vt:lpstr>Relation between Likelihood and c2 estimators</vt:lpstr>
      <vt:lpstr>Example of c2 vs ML fit </vt:lpstr>
      <vt:lpstr>Example of binned vs unbinned ML fit</vt:lpstr>
      <vt:lpstr>Maximum Likelihood or c2 – What should you use?</vt:lpstr>
      <vt:lpstr>You can (almost) always avoid c2 fits</vt:lpstr>
      <vt:lpstr>You can (almost) always avoid c2 fits</vt:lpstr>
      <vt:lpstr>You can (almost) always avoid c2 fits</vt:lpstr>
      <vt:lpstr>Weighted data</vt:lpstr>
      <vt:lpstr>Weighted data – c2 vs MLE</vt:lpstr>
      <vt:lpstr>Hypothesis testing – Goodness of fit</vt:lpstr>
      <vt:lpstr>Estimating and interpreting Goodness-Of-Fit</vt:lpstr>
      <vt:lpstr>How to quantify meaning of ‘large c2’</vt:lpstr>
      <vt:lpstr>Goodness-of-fit – c2</vt:lpstr>
      <vt:lpstr>Practical estimation – Numeric c2 and -log(L) minimization</vt:lpstr>
      <vt:lpstr>Numeric c2/-log(L) minimization – Proper starting values</vt:lpstr>
      <vt:lpstr>Example of interactive fit in ROOT</vt:lpstr>
      <vt:lpstr>Minuit function MIGRAD</vt:lpstr>
      <vt:lpstr>Minuit function MIGRAD</vt:lpstr>
      <vt:lpstr>Minuit function MIGRAD</vt:lpstr>
      <vt:lpstr>Minuit function MINOS</vt:lpstr>
      <vt:lpstr>Slide 36</vt:lpstr>
      <vt:lpstr>Practical estimation – Fit converge problems</vt:lpstr>
      <vt:lpstr>Practical estimation – Bounding fit parameters</vt:lpstr>
      <vt:lpstr>Practical estimation – Bounding fit parameters</vt:lpstr>
      <vt:lpstr>Mitigating fit stability problems -- Polynomials</vt:lpstr>
      <vt:lpstr>Extending models to more than one dimension</vt:lpstr>
      <vt:lpstr>Extending models to more than one dimension</vt:lpstr>
      <vt:lpstr>Writing multi-dimensional models with correlations</vt:lpstr>
      <vt:lpstr>Writing multi-dimensional models with correlations</vt:lpstr>
      <vt:lpstr>Visualization of multi-dimensional models</vt:lpstr>
      <vt:lpstr>Visualizing signal projections of N-dim models</vt:lpstr>
      <vt:lpstr>Likelihood ratio plots</vt:lpstr>
      <vt:lpstr>Likelihood ratio plots</vt:lpstr>
      <vt:lpstr>Multidimensional fits – Goodness-of-fit determination</vt:lpstr>
      <vt:lpstr>Practical fitting – Error propagation between samples</vt:lpstr>
      <vt:lpstr>Practical fitting – Simultaneous fit technique</vt:lpstr>
      <vt:lpstr>Practical fitting – Simultaneous fit technique</vt:lpstr>
      <vt:lpstr>Another application of simultaneous fits</vt:lpstr>
      <vt:lpstr>Practical Estimation – Verifying the validity of your fit</vt:lpstr>
      <vt:lpstr>Fit Validation Study – Practical example</vt:lpstr>
      <vt:lpstr>Fit Validation Study – The pull distribution</vt:lpstr>
      <vt:lpstr>Fit Validation Study – Low statistics example</vt:lpstr>
      <vt:lpstr>Demonstration of fit bias at low N – pull distributions</vt:lpstr>
      <vt:lpstr>Fit Validation Study – How to obtain 10.000.000 simulated events?</vt:lpstr>
      <vt:lpstr>Toy MC generation – Accept/reject sampling</vt:lpstr>
      <vt:lpstr>Toy MC generation – Inversion method</vt:lpstr>
      <vt:lpstr>Toy MC Generation in a nutshell</vt:lpstr>
      <vt:lpstr>Toy MC Generation in a nutshell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verkerke</dc:creator>
  <cp:lastModifiedBy>Wouter</cp:lastModifiedBy>
  <cp:revision>3566</cp:revision>
  <dcterms:created xsi:type="dcterms:W3CDTF">2001-03-20T09:34:26Z</dcterms:created>
  <dcterms:modified xsi:type="dcterms:W3CDTF">2011-11-15T11:29:54Z</dcterms:modified>
</cp:coreProperties>
</file>