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504" r:id="rId2"/>
    <p:sldId id="922" r:id="rId3"/>
    <p:sldId id="901" r:id="rId4"/>
    <p:sldId id="902" r:id="rId5"/>
    <p:sldId id="857" r:id="rId6"/>
    <p:sldId id="905" r:id="rId7"/>
    <p:sldId id="858" r:id="rId8"/>
    <p:sldId id="903" r:id="rId9"/>
    <p:sldId id="937" r:id="rId10"/>
    <p:sldId id="908" r:id="rId11"/>
    <p:sldId id="909" r:id="rId12"/>
    <p:sldId id="938" r:id="rId13"/>
    <p:sldId id="923" r:id="rId14"/>
    <p:sldId id="935" r:id="rId15"/>
    <p:sldId id="936" r:id="rId16"/>
    <p:sldId id="939" r:id="rId17"/>
    <p:sldId id="911" r:id="rId18"/>
    <p:sldId id="904" r:id="rId19"/>
    <p:sldId id="945" r:id="rId20"/>
    <p:sldId id="943" r:id="rId21"/>
    <p:sldId id="860" r:id="rId22"/>
    <p:sldId id="861" r:id="rId23"/>
    <p:sldId id="940" r:id="rId24"/>
    <p:sldId id="946" r:id="rId25"/>
    <p:sldId id="864" r:id="rId26"/>
    <p:sldId id="865" r:id="rId27"/>
    <p:sldId id="677" r:id="rId28"/>
    <p:sldId id="866" r:id="rId29"/>
    <p:sldId id="941" r:id="rId30"/>
    <p:sldId id="676" r:id="rId31"/>
    <p:sldId id="762" r:id="rId32"/>
    <p:sldId id="926" r:id="rId33"/>
    <p:sldId id="927" r:id="rId34"/>
    <p:sldId id="947" r:id="rId35"/>
    <p:sldId id="948" r:id="rId36"/>
    <p:sldId id="949" r:id="rId37"/>
    <p:sldId id="950" r:id="rId38"/>
    <p:sldId id="942" r:id="rId39"/>
    <p:sldId id="951" r:id="rId40"/>
    <p:sldId id="953" r:id="rId41"/>
    <p:sldId id="952" r:id="rId42"/>
    <p:sldId id="954" r:id="rId43"/>
    <p:sldId id="955" r:id="rId44"/>
    <p:sldId id="956" r:id="rId45"/>
    <p:sldId id="957" r:id="rId46"/>
    <p:sldId id="959" r:id="rId47"/>
    <p:sldId id="958" r:id="rId48"/>
    <p:sldId id="929" r:id="rId49"/>
    <p:sldId id="961" r:id="rId50"/>
    <p:sldId id="960" r:id="rId51"/>
    <p:sldId id="849" r:id="rId52"/>
    <p:sldId id="848" r:id="rId53"/>
    <p:sldId id="867" r:id="rId54"/>
    <p:sldId id="868" r:id="rId55"/>
    <p:sldId id="869" r:id="rId56"/>
    <p:sldId id="883" r:id="rId57"/>
    <p:sldId id="884" r:id="rId58"/>
    <p:sldId id="845" r:id="rId59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accent2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kerke" initials="" lastIdx="1" clrIdx="0"/>
  <p:cmAuthor id="1" name="Wouter Verkerk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CC"/>
    <a:srgbClr val="339933"/>
    <a:srgbClr val="FF3300"/>
    <a:srgbClr val="66CCFF"/>
    <a:srgbClr val="FFB7B7"/>
    <a:srgbClr val="FF7A01"/>
    <a:srgbClr val="E60089"/>
    <a:srgbClr val="FFFF00"/>
    <a:srgbClr val="FFFF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53" autoAdjust="0"/>
  </p:normalViewPr>
  <p:slideViewPr>
    <p:cSldViewPr>
      <p:cViewPr varScale="1">
        <p:scale>
          <a:sx n="72" d="100"/>
          <a:sy n="72" d="100"/>
        </p:scale>
        <p:origin x="-852" y="-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819" y="-86"/>
      </p:cViewPr>
      <p:guideLst>
        <p:guide orient="horz" pos="3120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271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90" y="0"/>
            <a:ext cx="294271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0700"/>
            <a:ext cx="294271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90" y="9410700"/>
            <a:ext cx="294271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0626DA3-DAAA-4BC8-AD92-C3E87D89FC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60011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t" anchorCtr="0" compatLnSpc="1">
            <a:prstTxWarp prst="textNoShape">
              <a:avLst/>
            </a:prstTxWarp>
          </a:bodyPr>
          <a:lstStyle>
            <a:lvl1pPr defTabSz="8985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91" y="0"/>
            <a:ext cx="2960011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1838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634" y="4719108"/>
            <a:ext cx="5034535" cy="44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6497"/>
            <a:ext cx="2960011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b" anchorCtr="0" compatLnSpc="1">
            <a:prstTxWarp prst="textNoShape">
              <a:avLst/>
            </a:prstTxWarp>
          </a:bodyPr>
          <a:lstStyle>
            <a:lvl1pPr defTabSz="8985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91" y="9436497"/>
            <a:ext cx="2960011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65F618A-A102-45A9-AF38-6341B364AC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BF7C8-9BA4-4999-80E4-25ECAAA03AB5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Wouter Verkerke, NIKHEF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77724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Wouter Verkerke, NIKHEF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Wouter Verkerke, UCSB</a:t>
            </a:r>
          </a:p>
        </p:txBody>
      </p:sp>
      <p:pic>
        <p:nvPicPr>
          <p:cNvPr id="1032" name="Picture 8" descr="babar-elephant"/>
          <p:cNvPicPr>
            <a:picLocks noChangeAspect="1" noChangeArrowheads="1"/>
          </p:cNvPicPr>
          <p:nvPr/>
        </p:nvPicPr>
        <p:blipFill>
          <a:blip r:embed="rId1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209550" y="2286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5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5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gif"/><Relationship Id="rId4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Wouter Verkerke, UCSB</a:t>
            </a:r>
          </a:p>
        </p:txBody>
      </p:sp>
      <p:sp>
        <p:nvSpPr>
          <p:cNvPr id="929794" name="Text Box 2"/>
          <p:cNvSpPr txBox="1">
            <a:spLocks noChangeArrowheads="1"/>
          </p:cNvSpPr>
          <p:nvPr/>
        </p:nvSpPr>
        <p:spPr bwMode="auto">
          <a:xfrm>
            <a:off x="1691259" y="1752600"/>
            <a:ext cx="62776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/>
              <a:t>Discovery, exclusion,</a:t>
            </a:r>
            <a:br>
              <a:rPr lang="en-US" sz="4000" b="1" dirty="0" smtClean="0"/>
            </a:br>
            <a:r>
              <a:rPr lang="en-US" sz="4000" b="1" dirty="0" smtClean="0"/>
              <a:t>nuisance parameters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1676400" y="3667780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Verdana" pitchFamily="34" charset="0"/>
              <a:buChar char="—"/>
            </a:pPr>
            <a:r>
              <a:rPr lang="en-US" sz="1400" dirty="0" smtClean="0"/>
              <a:t> Formulating discovery, exclusion</a:t>
            </a:r>
          </a:p>
          <a:p>
            <a:pPr>
              <a:buFont typeface="Verdana" pitchFamily="34" charset="0"/>
              <a:buChar char="—"/>
            </a:pPr>
            <a:r>
              <a:rPr lang="en-US" sz="1400" dirty="0" smtClean="0"/>
              <a:t> Dealing with syst. uncertainties as nuisance parameters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auxiliary measurement 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of auxiliary measurements requires some careful thought – especially when evaluating high Z limits</a:t>
            </a:r>
          </a:p>
          <a:p>
            <a:r>
              <a:rPr lang="en-US" dirty="0" smtClean="0"/>
              <a:t>Option A: Rescaled Poisson: </a:t>
            </a:r>
            <a:r>
              <a:rPr lang="en-US" dirty="0" smtClean="0">
                <a:solidFill>
                  <a:schemeClr val="accent6"/>
                </a:solidFill>
              </a:rPr>
              <a:t>Poisson(N|</a:t>
            </a:r>
            <a:r>
              <a:rPr lang="el-GR" dirty="0" smtClean="0">
                <a:solidFill>
                  <a:schemeClr val="accent6"/>
                </a:solidFill>
              </a:rPr>
              <a:t>τ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</a:t>
            </a:r>
            <a:r>
              <a:rPr lang="en-US" dirty="0" smtClean="0">
                <a:solidFill>
                  <a:schemeClr val="accent6"/>
                </a:solidFill>
              </a:rPr>
              <a:t>b)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Most suitable if uncertainty on B is dominated by statistical uncertainty from a sideband or control region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(It is the exact solution for a counting measurement in a sideband)</a:t>
            </a:r>
          </a:p>
          <a:p>
            <a:r>
              <a:rPr lang="en-US" dirty="0" smtClean="0"/>
              <a:t>Option B: Gaussian: </a:t>
            </a:r>
            <a:r>
              <a:rPr lang="en-US" dirty="0" smtClean="0">
                <a:solidFill>
                  <a:srgbClr val="FF0000"/>
                </a:solidFill>
              </a:rPr>
              <a:t>Gauss(b,b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l-GR" dirty="0" smtClean="0">
                <a:solidFill>
                  <a:srgbClr val="FF0000"/>
                </a:solidFill>
                <a:latin typeface="Verdana"/>
              </a:rPr>
              <a:t>σ</a:t>
            </a:r>
            <a:r>
              <a:rPr lang="en-US" baseline="-25000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) or Gauss(b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,b,</a:t>
            </a:r>
            <a:r>
              <a:rPr lang="el-GR" dirty="0" smtClean="0">
                <a:solidFill>
                  <a:srgbClr val="FF0000"/>
                </a:solidFill>
              </a:rPr>
              <a:t>σ</a:t>
            </a:r>
            <a:r>
              <a:rPr lang="en-US" baseline="-25000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Usually chosen if source information is known in form b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± </a:t>
            </a:r>
            <a:r>
              <a:rPr lang="el-GR" dirty="0" smtClean="0">
                <a:solidFill>
                  <a:srgbClr val="FF0000"/>
                </a:solidFill>
                <a:latin typeface="Verdana"/>
              </a:rPr>
              <a:t>σ</a:t>
            </a:r>
            <a:r>
              <a:rPr lang="en-US" baseline="-25000" dirty="0" smtClean="0">
                <a:solidFill>
                  <a:srgbClr val="FF0000"/>
                </a:solidFill>
              </a:rPr>
              <a:t>b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Also often chosen if true shape is unknown (e.g. ‘theory uncertainty’)</a:t>
            </a:r>
          </a:p>
          <a:p>
            <a:pPr lvl="1"/>
            <a:r>
              <a:rPr lang="en-US" dirty="0" smtClean="0"/>
              <a:t>Central Limit Theorem </a:t>
            </a:r>
            <a:r>
              <a:rPr lang="en-US" dirty="0" smtClean="0">
                <a:sym typeface="Wingdings" pitchFamily="2" charset="2"/>
              </a:rPr>
              <a:t> Sum of many uncertainties is asymptotically Gaussian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But beware of relatively large Gaussian uncertainties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These can result in optimistically biased significance calculations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auxiliary measurement 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Option B: Gaussian: </a:t>
            </a:r>
            <a:r>
              <a:rPr lang="en-US" dirty="0" smtClean="0">
                <a:solidFill>
                  <a:srgbClr val="FF0000"/>
                </a:solidFill>
              </a:rPr>
              <a:t>Gauss(b,b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l-GR" dirty="0" smtClean="0">
                <a:solidFill>
                  <a:srgbClr val="FF0000"/>
                </a:solidFill>
              </a:rPr>
              <a:t>σ</a:t>
            </a:r>
            <a:r>
              <a:rPr lang="en-US" baseline="-25000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) [ continued]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Illustration of danger of large Gaussian uncertainties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	Model = Poisson(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</a:rPr>
              <a:t>sig</a:t>
            </a:r>
            <a:r>
              <a:rPr lang="en-US" dirty="0" err="1" smtClean="0">
                <a:solidFill>
                  <a:srgbClr val="FF0000"/>
                </a:solidFill>
              </a:rPr>
              <a:t>|s+b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ym typeface="Symbol"/>
              </a:rPr>
              <a:t> </a:t>
            </a:r>
            <a:r>
              <a:rPr lang="en-US" dirty="0" smtClean="0">
                <a:solidFill>
                  <a:schemeClr val="accent6"/>
                </a:solidFill>
              </a:rPr>
              <a:t>Gaussian(b,b</a:t>
            </a:r>
            <a:r>
              <a:rPr lang="en-US" baseline="-25000" dirty="0" smtClean="0">
                <a:solidFill>
                  <a:schemeClr val="accent6"/>
                </a:solidFill>
              </a:rPr>
              <a:t>0</a:t>
            </a:r>
            <a:r>
              <a:rPr lang="en-US" dirty="0" smtClean="0">
                <a:solidFill>
                  <a:schemeClr val="accent6"/>
                </a:solidFill>
              </a:rPr>
              <a:t>,</a:t>
            </a:r>
            <a:r>
              <a:rPr lang="en-US" dirty="0" smtClean="0">
                <a:solidFill>
                  <a:schemeClr val="accent6"/>
                </a:solidFill>
                <a:latin typeface="Symbol" pitchFamily="18" charset="2"/>
              </a:rPr>
              <a:t>s</a:t>
            </a:r>
            <a:r>
              <a:rPr lang="en-US" baseline="-25000" dirty="0" smtClean="0">
                <a:solidFill>
                  <a:schemeClr val="accent6"/>
                </a:solidFill>
              </a:rPr>
              <a:t>b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r>
              <a:rPr lang="en-US" b="1" dirty="0" smtClean="0">
                <a:solidFill>
                  <a:schemeClr val="accent6"/>
                </a:solidFill>
              </a:rPr>
              <a:t/>
            </a:r>
            <a:br>
              <a:rPr lang="en-US" b="1" dirty="0" smtClean="0">
                <a:solidFill>
                  <a:schemeClr val="accent6"/>
                </a:solidFill>
              </a:rPr>
            </a:br>
            <a:r>
              <a:rPr lang="en-US" b="1" dirty="0" smtClean="0">
                <a:solidFill>
                  <a:schemeClr val="accent6"/>
                </a:solidFill>
              </a:rPr>
              <a:t>                                         </a:t>
            </a:r>
            <a:r>
              <a:rPr lang="en-US" dirty="0" smtClean="0">
                <a:solidFill>
                  <a:schemeClr val="accent6"/>
                </a:solidFill>
              </a:rPr>
              <a:t>with </a:t>
            </a:r>
            <a:r>
              <a:rPr lang="en-US" b="1" dirty="0" smtClean="0">
                <a:solidFill>
                  <a:schemeClr val="accent6"/>
                </a:solidFill>
              </a:rPr>
              <a:t>b</a:t>
            </a:r>
            <a:r>
              <a:rPr lang="en-US" b="1" baseline="-25000" dirty="0" smtClean="0">
                <a:solidFill>
                  <a:schemeClr val="accent6"/>
                </a:solidFill>
              </a:rPr>
              <a:t>0</a:t>
            </a:r>
            <a:r>
              <a:rPr lang="en-US" b="1" dirty="0" smtClean="0">
                <a:solidFill>
                  <a:schemeClr val="accent6"/>
                </a:solidFill>
              </a:rPr>
              <a:t> = 3, </a:t>
            </a:r>
            <a:r>
              <a:rPr lang="el-GR" b="1" dirty="0" smtClean="0">
                <a:solidFill>
                  <a:schemeClr val="accent6"/>
                </a:solidFill>
                <a:latin typeface="Verdana"/>
              </a:rPr>
              <a:t>σ</a:t>
            </a:r>
            <a:r>
              <a:rPr lang="en-US" b="1" baseline="-25000" dirty="0" smtClean="0">
                <a:solidFill>
                  <a:schemeClr val="accent6"/>
                </a:solidFill>
              </a:rPr>
              <a:t>b</a:t>
            </a:r>
            <a:r>
              <a:rPr lang="en-US" b="1" dirty="0" smtClean="0">
                <a:solidFill>
                  <a:schemeClr val="accent6"/>
                </a:solidFill>
              </a:rPr>
              <a:t> = 1</a:t>
            </a:r>
            <a:r>
              <a:rPr lang="en-US" dirty="0" smtClean="0">
                <a:solidFill>
                  <a:schemeClr val="accent6"/>
                </a:solidFill>
              </a:rPr>
              <a:t> (33%)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If we look at 5</a:t>
            </a:r>
            <a:r>
              <a:rPr lang="el-GR" dirty="0" smtClean="0">
                <a:solidFill>
                  <a:schemeClr val="tx2"/>
                </a:solidFill>
                <a:latin typeface="Verdana"/>
              </a:rPr>
              <a:t>σ</a:t>
            </a:r>
            <a:r>
              <a:rPr lang="en-US" dirty="0" smtClean="0">
                <a:solidFill>
                  <a:schemeClr val="tx2"/>
                </a:solidFill>
                <a:latin typeface="Verdana"/>
              </a:rPr>
              <a:t> fluctuations we in principle allow the Gaussian term to move 5</a:t>
            </a:r>
            <a:r>
              <a:rPr lang="el-GR" dirty="0" smtClean="0">
                <a:solidFill>
                  <a:schemeClr val="tx2"/>
                </a:solidFill>
                <a:latin typeface="Verdana"/>
              </a:rPr>
              <a:t>σ</a:t>
            </a:r>
            <a:r>
              <a:rPr lang="en-US" dirty="0" smtClean="0">
                <a:solidFill>
                  <a:schemeClr val="tx2"/>
                </a:solidFill>
                <a:latin typeface="Verdana"/>
              </a:rPr>
              <a:t> off its center </a:t>
            </a:r>
            <a:br>
              <a:rPr lang="en-US" dirty="0" smtClean="0">
                <a:solidFill>
                  <a:schemeClr val="tx2"/>
                </a:solidFill>
                <a:latin typeface="Verdana"/>
              </a:rPr>
            </a:br>
            <a:r>
              <a:rPr lang="en-US" dirty="0" smtClean="0">
                <a:solidFill>
                  <a:schemeClr val="tx2"/>
                </a:solidFill>
                <a:latin typeface="Verdana"/>
                <a:sym typeface="Wingdings" pitchFamily="2" charset="2"/>
              </a:rPr>
              <a:t> Allow downward fluctuation to b=-2 !</a:t>
            </a:r>
            <a:br>
              <a:rPr lang="en-US" dirty="0" smtClean="0">
                <a:solidFill>
                  <a:schemeClr val="tx2"/>
                </a:solidFill>
                <a:latin typeface="Verdana"/>
                <a:sym typeface="Wingdings" pitchFamily="2" charset="2"/>
              </a:rPr>
            </a:br>
            <a:r>
              <a:rPr lang="en-US" dirty="0" smtClean="0">
                <a:solidFill>
                  <a:schemeClr val="tx2"/>
                </a:solidFill>
                <a:latin typeface="Verdana"/>
                <a:sym typeface="Wingdings" pitchFamily="2" charset="2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Verdana"/>
                <a:sym typeface="Wingdings" pitchFamily="2" charset="2"/>
              </a:rPr>
            </a:br>
            <a:r>
              <a:rPr lang="en-US" dirty="0" smtClean="0">
                <a:solidFill>
                  <a:schemeClr val="tx2"/>
                </a:solidFill>
                <a:latin typeface="Verdana"/>
                <a:sym typeface="Wingdings" pitchFamily="2" charset="2"/>
              </a:rPr>
              <a:t>In reality b must be greater than zero </a:t>
            </a:r>
            <a:br>
              <a:rPr lang="en-US" dirty="0" smtClean="0">
                <a:solidFill>
                  <a:schemeClr val="tx2"/>
                </a:solidFill>
                <a:latin typeface="Verdana"/>
                <a:sym typeface="Wingdings" pitchFamily="2" charset="2"/>
              </a:rPr>
            </a:br>
            <a:r>
              <a:rPr lang="en-US" b="1" dirty="0" smtClean="0">
                <a:solidFill>
                  <a:schemeClr val="tx2"/>
                </a:solidFill>
                <a:latin typeface="Verdana"/>
                <a:sym typeface="Wingdings" pitchFamily="2" charset="2"/>
              </a:rPr>
              <a:t> Significance of result will be optimistically biased</a:t>
            </a:r>
            <a:br>
              <a:rPr lang="en-US" b="1" dirty="0" smtClean="0">
                <a:solidFill>
                  <a:schemeClr val="tx2"/>
                </a:solidFill>
                <a:latin typeface="Verdana"/>
                <a:sym typeface="Wingdings" pitchFamily="2" charset="2"/>
              </a:rPr>
            </a:br>
            <a:endParaRPr lang="en-US" b="1" dirty="0" smtClean="0">
              <a:solidFill>
                <a:schemeClr val="tx2"/>
              </a:solidFill>
              <a:latin typeface="Verdana"/>
              <a:sym typeface="Wingdings" pitchFamily="2" charset="2"/>
            </a:endParaRPr>
          </a:p>
          <a:p>
            <a:r>
              <a:rPr lang="en-US" dirty="0" smtClean="0"/>
              <a:t>Option C: </a:t>
            </a:r>
            <a:r>
              <a:rPr lang="en-US" dirty="0" smtClean="0">
                <a:solidFill>
                  <a:srgbClr val="339933"/>
                </a:solidFill>
              </a:rPr>
              <a:t>Gamma(b,b</a:t>
            </a:r>
            <a:r>
              <a:rPr lang="en-US" baseline="-25000" dirty="0" smtClean="0">
                <a:solidFill>
                  <a:srgbClr val="339933"/>
                </a:solidFill>
              </a:rPr>
              <a:t>0</a:t>
            </a:r>
            <a:r>
              <a:rPr lang="en-US" dirty="0" smtClean="0">
                <a:solidFill>
                  <a:srgbClr val="339933"/>
                </a:solidFill>
              </a:rPr>
              <a:t>,</a:t>
            </a:r>
            <a:r>
              <a:rPr lang="el-GR" dirty="0" smtClean="0">
                <a:solidFill>
                  <a:srgbClr val="339933"/>
                </a:solidFill>
              </a:rPr>
              <a:t>σ</a:t>
            </a:r>
            <a:r>
              <a:rPr lang="en-US" baseline="-25000" dirty="0" smtClean="0">
                <a:solidFill>
                  <a:srgbClr val="339933"/>
                </a:solidFill>
              </a:rPr>
              <a:t>b</a:t>
            </a:r>
            <a:r>
              <a:rPr lang="en-US" dirty="0" smtClean="0">
                <a:solidFill>
                  <a:srgbClr val="339933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endParaRPr lang="en-US" baseline="30000" dirty="0" smtClean="0">
              <a:latin typeface="Verdana"/>
            </a:endParaRPr>
          </a:p>
          <a:p>
            <a:pPr lvl="1"/>
            <a:endParaRPr lang="en-US" baseline="30000" dirty="0" smtClean="0">
              <a:latin typeface="Verdana"/>
            </a:endParaRPr>
          </a:p>
          <a:p>
            <a:pPr lvl="1"/>
            <a:endParaRPr lang="en-US" baseline="30000" dirty="0" smtClean="0">
              <a:latin typeface="Verdana"/>
            </a:endParaRPr>
          </a:p>
          <a:p>
            <a:pPr lvl="1"/>
            <a:r>
              <a:rPr lang="en-US" dirty="0" smtClean="0"/>
              <a:t>Longer positive tail than Gaussian</a:t>
            </a:r>
          </a:p>
          <a:p>
            <a:pPr lvl="1"/>
            <a:r>
              <a:rPr lang="en-US" dirty="0" smtClean="0"/>
              <a:t>Better behavior at 0 than Gaussian</a:t>
            </a:r>
          </a:p>
          <a:p>
            <a:pPr lvl="1"/>
            <a:r>
              <a:rPr lang="en-US" dirty="0" smtClean="0"/>
              <a:t> Asymptotically Gaussian</a:t>
            </a:r>
          </a:p>
          <a:p>
            <a:pPr lvl="1"/>
            <a:r>
              <a:rPr lang="en-US" dirty="0" smtClean="0"/>
              <a:t>Good ‘alternate model’ for </a:t>
            </a:r>
            <a:r>
              <a:rPr lang="en-US" dirty="0" err="1" smtClean="0"/>
              <a:t>systematics</a:t>
            </a:r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chemeClr val="tx2"/>
              </a:solidFill>
              <a:latin typeface="Verdana"/>
              <a:sym typeface="Wingdings" pitchFamily="2" charset="2"/>
            </a:endParaRPr>
          </a:p>
          <a:p>
            <a:pPr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1713158" name="Picture 6" descr=" f(x;k,\theta) = x^{k-1} \frac{e^{-x/\theta}}{\theta^k \, \Gamma(k)}\text{ for } x \geq 0\text{ and }k, \theta &gt; 0.\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467225"/>
            <a:ext cx="3810000" cy="485775"/>
          </a:xfrm>
          <a:prstGeom prst="rect">
            <a:avLst/>
          </a:prstGeom>
          <a:noFill/>
        </p:spPr>
      </p:pic>
      <p:pic>
        <p:nvPicPr>
          <p:cNvPr id="1713159" name="Picture 7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3907" t="16584" r="9919" b="5496"/>
          <a:stretch>
            <a:fillRect/>
          </a:stretch>
        </p:blipFill>
        <p:spPr bwMode="auto">
          <a:xfrm>
            <a:off x="5715000" y="4095732"/>
            <a:ext cx="3253100" cy="22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457200"/>
          </a:xfrm>
        </p:spPr>
        <p:txBody>
          <a:bodyPr/>
          <a:lstStyle/>
          <a:p>
            <a:r>
              <a:rPr lang="en-US" dirty="0" smtClean="0"/>
              <a:t>Turning </a:t>
            </a:r>
            <a:r>
              <a:rPr lang="en-US" i="1" dirty="0" smtClean="0"/>
              <a:t>all</a:t>
            </a:r>
            <a:r>
              <a:rPr lang="en-US" dirty="0" smtClean="0"/>
              <a:t> uncertainties into nuisance parameters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‘simple’ measurements systematic uncertainties are traditionally included ‘a posteriori’ with error propagation</a:t>
            </a:r>
          </a:p>
          <a:p>
            <a:pPr lvl="1"/>
            <a:r>
              <a:rPr lang="en-US" dirty="0" smtClean="0"/>
              <a:t>E.g. measure cross-section using </a:t>
            </a:r>
            <a:r>
              <a:rPr lang="en-US" dirty="0" err="1" smtClean="0"/>
              <a:t>Herwig</a:t>
            </a:r>
            <a:r>
              <a:rPr lang="en-US" dirty="0" smtClean="0"/>
              <a:t>, then again using </a:t>
            </a:r>
            <a:r>
              <a:rPr lang="en-US" dirty="0" err="1" smtClean="0"/>
              <a:t>Pythia</a:t>
            </a:r>
            <a:r>
              <a:rPr lang="en-US" dirty="0" smtClean="0"/>
              <a:t> and use the difference in these cross-section values for the fragmentation uncertainty on the cross-section (and add all such systematic uncertainties in </a:t>
            </a:r>
            <a:r>
              <a:rPr lang="en-US" dirty="0" err="1" smtClean="0"/>
              <a:t>quadrature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fundamental techniques (e.g. Bayesian, Likelihood ratio) techniques these sources must be </a:t>
            </a:r>
            <a:r>
              <a:rPr lang="en-US" dirty="0" smtClean="0">
                <a:solidFill>
                  <a:srgbClr val="FF0000"/>
                </a:solidFill>
              </a:rPr>
              <a:t>incorporated in the likelihood</a:t>
            </a:r>
          </a:p>
          <a:p>
            <a:pPr lvl="1"/>
            <a:r>
              <a:rPr lang="en-US" dirty="0" smtClean="0"/>
              <a:t>No accurate ‘a posteriori’ prescription exists to include these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Inclusion ensures consistent treatment of these </a:t>
            </a:r>
            <a:r>
              <a:rPr lang="en-US" dirty="0" err="1" smtClean="0"/>
              <a:t>systematics</a:t>
            </a:r>
            <a:r>
              <a:rPr lang="en-US" dirty="0" smtClean="0"/>
              <a:t> as nuisance parameters in inference analysis (limit or confidence interval)</a:t>
            </a:r>
          </a:p>
          <a:p>
            <a:r>
              <a:rPr lang="en-US" dirty="0" smtClean="0"/>
              <a:t>But certain types of </a:t>
            </a:r>
            <a:r>
              <a:rPr lang="en-US" dirty="0" err="1" smtClean="0"/>
              <a:t>systematics</a:t>
            </a:r>
            <a:r>
              <a:rPr lang="en-US" dirty="0" smtClean="0"/>
              <a:t> are difficult to parameterize...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template </a:t>
            </a:r>
            <a:r>
              <a:rPr lang="en-US" dirty="0" err="1" smtClean="0"/>
              <a:t>pdfs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many LHC analyses (e.g. Higgs searches, top cross-section), shapes are defined by histograms rather than analytical functions. While these shapes are fixed (no parameters), nuisance parameters can be introduced </a:t>
            </a:r>
            <a:r>
              <a:rPr lang="en-US" i="1" dirty="0" smtClean="0"/>
              <a:t>a posteriori</a:t>
            </a:r>
            <a:r>
              <a:rPr lang="en-US" dirty="0" smtClean="0"/>
              <a:t> through ‘morphing techniques’</a:t>
            </a:r>
          </a:p>
          <a:p>
            <a:r>
              <a:rPr lang="en-US" dirty="0" smtClean="0"/>
              <a:t>Original (fixed) shape for e.g. the signal in an observable x </a:t>
            </a:r>
            <a:r>
              <a:rPr lang="en-US" dirty="0" smtClean="0">
                <a:sym typeface="Wingdings" pitchFamily="2" charset="2"/>
              </a:rPr>
              <a:t> Histogram defines shape of probability density function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But this distribution, obtained from simulation has many systematic uncertainties associated with it (originating from the simulation  How do you turn these into nuisance parameters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937986" name="Picture 2" descr="C:\cygwin\home\verkerke\C.gif"/>
          <p:cNvPicPr>
            <a:picLocks noChangeAspect="1" noChangeArrowheads="1"/>
          </p:cNvPicPr>
          <p:nvPr/>
        </p:nvPicPr>
        <p:blipFill>
          <a:blip r:embed="rId2" cstate="print"/>
          <a:srcRect l="33036" t="5882" r="34821"/>
          <a:stretch>
            <a:fillRect/>
          </a:stretch>
        </p:blipFill>
        <p:spPr bwMode="auto">
          <a:xfrm>
            <a:off x="3124200" y="4191000"/>
            <a:ext cx="2743200" cy="2438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65735" y="3886200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F(x)</a:t>
            </a:r>
            <a:endParaRPr lang="nl-N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template </a:t>
            </a:r>
            <a:r>
              <a:rPr lang="en-US" dirty="0" err="1" smtClean="0"/>
              <a:t>pdfs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quantify effect by regenerating histogram from the source (e.g. full simulation) with a source of systematic uncertainty set to a shifted value</a:t>
            </a:r>
          </a:p>
          <a:p>
            <a:r>
              <a:rPr lang="en-US" dirty="0" smtClean="0"/>
              <a:t>Example: Jet Energy scale up / down by X%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1721346" name="Picture 2" descr="C:\cygwin\home\verkerke\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8534400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2750403"/>
            <a:ext cx="135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nominal </a:t>
            </a:r>
            <a:br>
              <a:rPr lang="en-US" dirty="0" smtClean="0"/>
            </a:br>
            <a:r>
              <a:rPr lang="en-US" dirty="0" smtClean="0"/>
              <a:t>distribution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935950" y="2743200"/>
            <a:ext cx="203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</a:t>
            </a:r>
          </a:p>
          <a:p>
            <a:r>
              <a:rPr lang="en-US" dirty="0" smtClean="0"/>
              <a:t>for JES at -1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6498550" y="2743200"/>
            <a:ext cx="203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</a:t>
            </a:r>
          </a:p>
          <a:p>
            <a:r>
              <a:rPr lang="en-US" dirty="0" smtClean="0"/>
              <a:t>for JES at +1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4265735" y="6019800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(x)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3423" y="60622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(x)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6683" y="6019800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FF0000"/>
                </a:solidFill>
              </a:rPr>
              <a:t>(x)</a:t>
            </a:r>
            <a:endParaRPr lang="nl-N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template </a:t>
            </a:r>
            <a:r>
              <a:rPr lang="en-US" dirty="0" err="1" smtClean="0"/>
              <a:t>pdfs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step is to make a </a:t>
            </a:r>
            <a:r>
              <a:rPr lang="en-US" dirty="0" err="1" smtClean="0"/>
              <a:t>pdf</a:t>
            </a:r>
            <a:r>
              <a:rPr lang="en-US" dirty="0" smtClean="0"/>
              <a:t> that interpolates (bin-by-bin) between the histograms introducing a newly introduced nuisance parameter</a:t>
            </a:r>
          </a:p>
          <a:p>
            <a:pPr lvl="1"/>
            <a:r>
              <a:rPr lang="en-US" dirty="0" smtClean="0"/>
              <a:t>Constrain size of systematic by introducing </a:t>
            </a:r>
            <a:br>
              <a:rPr lang="en-US" dirty="0" smtClean="0"/>
            </a:br>
            <a:r>
              <a:rPr lang="en-US" dirty="0" smtClean="0"/>
              <a:t>‘constraint’ on a in likelihood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5" name="Picture 2" descr="C:\cygwin\home\verkerke\C.gif"/>
          <p:cNvPicPr>
            <a:picLocks noChangeAspect="1" noChangeArrowheads="1"/>
          </p:cNvPicPr>
          <p:nvPr/>
        </p:nvPicPr>
        <p:blipFill>
          <a:blip r:embed="rId2" cstate="print"/>
          <a:srcRect r="66964"/>
          <a:stretch>
            <a:fillRect/>
          </a:stretch>
        </p:blipFill>
        <p:spPr bwMode="auto">
          <a:xfrm>
            <a:off x="152400" y="4114800"/>
            <a:ext cx="2819400" cy="2590800"/>
          </a:xfrm>
          <a:prstGeom prst="rect">
            <a:avLst/>
          </a:prstGeom>
          <a:noFill/>
        </p:spPr>
      </p:pic>
      <p:pic>
        <p:nvPicPr>
          <p:cNvPr id="6" name="Picture 2" descr="C:\cygwin\home\verkerke\C.gif"/>
          <p:cNvPicPr>
            <a:picLocks noChangeAspect="1" noChangeArrowheads="1"/>
          </p:cNvPicPr>
          <p:nvPr/>
        </p:nvPicPr>
        <p:blipFill>
          <a:blip r:embed="rId2" cstate="print"/>
          <a:srcRect l="33036" r="33928"/>
          <a:stretch>
            <a:fillRect/>
          </a:stretch>
        </p:blipFill>
        <p:spPr bwMode="auto">
          <a:xfrm>
            <a:off x="3200400" y="3048000"/>
            <a:ext cx="2819400" cy="2590800"/>
          </a:xfrm>
          <a:prstGeom prst="rect">
            <a:avLst/>
          </a:prstGeom>
          <a:noFill/>
        </p:spPr>
      </p:pic>
      <p:pic>
        <p:nvPicPr>
          <p:cNvPr id="7" name="Picture 2" descr="C:\cygwin\home\verkerke\C.gif"/>
          <p:cNvPicPr>
            <a:picLocks noChangeAspect="1" noChangeArrowheads="1"/>
          </p:cNvPicPr>
          <p:nvPr/>
        </p:nvPicPr>
        <p:blipFill>
          <a:blip r:embed="rId2" cstate="print"/>
          <a:srcRect l="66966" r="891"/>
          <a:stretch>
            <a:fillRect/>
          </a:stretch>
        </p:blipFill>
        <p:spPr bwMode="auto">
          <a:xfrm>
            <a:off x="6248400" y="1905000"/>
            <a:ext cx="2743200" cy="25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65735" y="2667000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(x)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3423" y="37000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(x)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2383" y="1600200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-25000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FF0000"/>
                </a:solidFill>
              </a:rPr>
              <a:t>(x)</a:t>
            </a:r>
            <a:endParaRPr lang="nl-NL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590800" y="4191000"/>
            <a:ext cx="6172200" cy="2209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019800" y="58482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F(</a:t>
            </a:r>
            <a:r>
              <a:rPr lang="en-US" sz="2000" b="1" dirty="0" err="1" smtClean="0">
                <a:solidFill>
                  <a:srgbClr val="FF0000"/>
                </a:solidFill>
              </a:rPr>
              <a:t>x,a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62146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F(</a:t>
            </a:r>
            <a:r>
              <a:rPr lang="en-US" b="1" dirty="0" err="1" smtClean="0">
                <a:solidFill>
                  <a:srgbClr val="FF0000"/>
                </a:solidFill>
              </a:rPr>
              <a:t>x,a</a:t>
            </a:r>
            <a:r>
              <a:rPr lang="en-US" b="1" dirty="0" smtClean="0">
                <a:solidFill>
                  <a:srgbClr val="FF0000"/>
                </a:solidFill>
              </a:rPr>
              <a:t>=-1)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5105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F(</a:t>
            </a:r>
            <a:r>
              <a:rPr lang="en-US" b="1" dirty="0" err="1" smtClean="0">
                <a:solidFill>
                  <a:srgbClr val="FF0000"/>
                </a:solidFill>
              </a:rPr>
              <a:t>x,a</a:t>
            </a:r>
            <a:r>
              <a:rPr lang="en-US" b="1" dirty="0" smtClean="0">
                <a:solidFill>
                  <a:srgbClr val="FF0000"/>
                </a:solidFill>
              </a:rPr>
              <a:t>=0)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4419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F(</a:t>
            </a:r>
            <a:r>
              <a:rPr lang="en-US" b="1" dirty="0" err="1" smtClean="0">
                <a:solidFill>
                  <a:srgbClr val="FF0000"/>
                </a:solidFill>
              </a:rPr>
              <a:t>x,a</a:t>
            </a:r>
            <a:r>
              <a:rPr lang="en-US" b="1" dirty="0" smtClean="0">
                <a:solidFill>
                  <a:srgbClr val="FF0000"/>
                </a:solidFill>
              </a:rPr>
              <a:t>=1)</a:t>
            </a:r>
            <a:endParaRPr lang="nl-N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template </a:t>
            </a:r>
            <a:r>
              <a:rPr lang="en-US" dirty="0" err="1" smtClean="0"/>
              <a:t>pdfs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step is to multiply likelihood with constraint that defines magnitude of uncertainty as ‘one sigma’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-</a:t>
            </a:r>
            <a:r>
              <a:rPr lang="en-US" dirty="0" err="1" smtClean="0"/>
              <a:t>logL</a:t>
            </a:r>
            <a:r>
              <a:rPr lang="en-US" dirty="0" smtClean="0"/>
              <a:t> = (- </a:t>
            </a:r>
            <a:r>
              <a:rPr lang="el-GR" dirty="0" smtClean="0"/>
              <a:t>Σ</a:t>
            </a:r>
            <a:r>
              <a:rPr lang="en-US" baseline="-25000" dirty="0" smtClean="0"/>
              <a:t>data</a:t>
            </a:r>
            <a:r>
              <a:rPr lang="en-US" dirty="0" smtClean="0"/>
              <a:t> F(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,a</a:t>
            </a:r>
            <a:r>
              <a:rPr lang="en-US" dirty="0" smtClean="0"/>
              <a:t>)) </a:t>
            </a:r>
            <a:r>
              <a:rPr lang="en-US" dirty="0" smtClean="0">
                <a:solidFill>
                  <a:srgbClr val="FF0000"/>
                </a:solidFill>
              </a:rPr>
              <a:t>– log Gauss(a,0,1)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Can repeat this procedure for any number of systematic uncertainties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-</a:t>
            </a:r>
            <a:r>
              <a:rPr lang="en-US" dirty="0" err="1" smtClean="0"/>
              <a:t>logL</a:t>
            </a:r>
            <a:r>
              <a:rPr lang="en-US" dirty="0" smtClean="0"/>
              <a:t> = (- </a:t>
            </a:r>
            <a:r>
              <a:rPr lang="el-GR" dirty="0" smtClean="0"/>
              <a:t>Σ</a:t>
            </a:r>
            <a:r>
              <a:rPr lang="en-US" baseline="-25000" dirty="0" smtClean="0"/>
              <a:t>data</a:t>
            </a:r>
            <a:r>
              <a:rPr lang="en-US" dirty="0" smtClean="0"/>
              <a:t> F(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,a,b</a:t>
            </a:r>
            <a:r>
              <a:rPr lang="en-US" dirty="0" smtClean="0"/>
              <a:t>,...)) </a:t>
            </a:r>
            <a:r>
              <a:rPr lang="en-US" dirty="0" smtClean="0">
                <a:solidFill>
                  <a:srgbClr val="FF0000"/>
                </a:solidFill>
              </a:rPr>
              <a:t>– log G(a,0,1) G(b,0,1)...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Note that data may also constrain magnitude of NP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 such cases the uncertainty on </a:t>
            </a:r>
            <a:r>
              <a:rPr lang="en-US" dirty="0" err="1" smtClean="0">
                <a:sym typeface="Wingdings" pitchFamily="2" charset="2"/>
              </a:rPr>
              <a:t>a,b</a:t>
            </a:r>
            <a:r>
              <a:rPr lang="en-US" dirty="0" smtClean="0">
                <a:sym typeface="Wingdings" pitchFamily="2" charset="2"/>
              </a:rPr>
              <a:t> will be less than 1</a:t>
            </a:r>
            <a:endParaRPr lang="en-US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nuisance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Effort so far has been to incorporate systematic uncertainties as explicit nuisance parameters in model</a:t>
            </a:r>
          </a:p>
          <a:p>
            <a:pPr lvl="1"/>
            <a:r>
              <a:rPr lang="en-US" dirty="0" smtClean="0"/>
              <a:t>In analytical </a:t>
            </a:r>
            <a:r>
              <a:rPr lang="en-US" dirty="0" err="1" smtClean="0"/>
              <a:t>pdfs</a:t>
            </a:r>
            <a:r>
              <a:rPr lang="en-US" dirty="0" smtClean="0"/>
              <a:t>, the free parameters of these models are the nuisance parameters</a:t>
            </a:r>
          </a:p>
          <a:p>
            <a:pPr lvl="1"/>
            <a:r>
              <a:rPr lang="en-US" dirty="0" smtClean="0"/>
              <a:t>In template-based </a:t>
            </a:r>
            <a:r>
              <a:rPr lang="en-US" dirty="0" err="1" smtClean="0"/>
              <a:t>pdfs</a:t>
            </a:r>
            <a:r>
              <a:rPr lang="en-US" dirty="0" smtClean="0"/>
              <a:t>, parameters can be introduced by morphing/interpolation techniques</a:t>
            </a:r>
          </a:p>
          <a:p>
            <a:pPr lvl="1"/>
            <a:r>
              <a:rPr lang="en-US" dirty="0" smtClean="0"/>
              <a:t>In either case the magnitude of the uncertainty represented by the NP can be constraint with an ‘auxiliary measurement’ type of constraint in the likelihood</a:t>
            </a:r>
            <a:br>
              <a:rPr lang="en-US" dirty="0" smtClean="0"/>
            </a:br>
            <a:r>
              <a:rPr lang="en-US" dirty="0" smtClean="0"/>
              <a:t> “L(</a:t>
            </a:r>
            <a:r>
              <a:rPr lang="en-US" dirty="0" err="1" smtClean="0"/>
              <a:t>s,b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FF0000"/>
                </a:solidFill>
              </a:rPr>
              <a:t>Poisson(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</a:rPr>
              <a:t>sig</a:t>
            </a:r>
            <a:r>
              <a:rPr lang="en-US" dirty="0" err="1" smtClean="0">
                <a:solidFill>
                  <a:srgbClr val="FF0000"/>
                </a:solidFill>
              </a:rPr>
              <a:t>|s+b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ym typeface="Symbol"/>
              </a:rPr>
              <a:t> </a:t>
            </a:r>
            <a:r>
              <a:rPr lang="en-US" b="1" dirty="0" smtClean="0">
                <a:solidFill>
                  <a:schemeClr val="accent6"/>
                </a:solidFill>
              </a:rPr>
              <a:t>Gaussian(b,b</a:t>
            </a:r>
            <a:r>
              <a:rPr lang="en-US" b="1" baseline="-25000" dirty="0" smtClean="0">
                <a:solidFill>
                  <a:schemeClr val="accent6"/>
                </a:solidFill>
              </a:rPr>
              <a:t>0</a:t>
            </a:r>
            <a:r>
              <a:rPr lang="en-US" b="1" dirty="0" smtClean="0">
                <a:solidFill>
                  <a:schemeClr val="accent6"/>
                </a:solidFill>
              </a:rPr>
              <a:t>,</a:t>
            </a:r>
            <a:r>
              <a:rPr lang="en-US" b="1" dirty="0" smtClean="0">
                <a:solidFill>
                  <a:schemeClr val="accent6"/>
                </a:solidFill>
                <a:latin typeface="Symbol" pitchFamily="18" charset="2"/>
              </a:rPr>
              <a:t>s</a:t>
            </a:r>
            <a:r>
              <a:rPr lang="en-US" b="1" baseline="-25000" dirty="0" smtClean="0">
                <a:solidFill>
                  <a:schemeClr val="accent6"/>
                </a:solidFill>
              </a:rPr>
              <a:t>b</a:t>
            </a:r>
            <a:r>
              <a:rPr lang="en-US" b="1" dirty="0" smtClean="0">
                <a:solidFill>
                  <a:schemeClr val="accent6"/>
                </a:solidFill>
              </a:rPr>
              <a:t>)”</a:t>
            </a:r>
            <a:endParaRPr lang="en-US" dirty="0" smtClean="0"/>
          </a:p>
          <a:p>
            <a:r>
              <a:rPr lang="en-US" dirty="0" smtClean="0"/>
              <a:t>The next step is to include the effect of all these nuisance parameters on the statistical inference on the parameter-of-interest</a:t>
            </a:r>
          </a:p>
          <a:p>
            <a:r>
              <a:rPr lang="en-US" dirty="0" smtClean="0"/>
              <a:t>Will first discuss procedure in each of the three ‘fundamental’ approaches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with sideband – Nuisance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Model: Poisson(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sig</a:t>
            </a:r>
            <a:r>
              <a:rPr lang="en-US" dirty="0" err="1" smtClean="0"/>
              <a:t>|s+b</a:t>
            </a:r>
            <a:r>
              <a:rPr lang="en-US" dirty="0" smtClean="0"/>
              <a:t>)Poisson(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ctl</a:t>
            </a:r>
            <a:r>
              <a:rPr lang="en-US" dirty="0" smtClean="0"/>
              <a:t>|</a:t>
            </a:r>
            <a:r>
              <a:rPr lang="el-GR" dirty="0" smtClean="0"/>
              <a:t>τ</a:t>
            </a:r>
            <a:r>
              <a:rPr lang="en-US" dirty="0" smtClean="0">
                <a:sym typeface="Symbol"/>
              </a:rPr>
              <a:t></a:t>
            </a:r>
            <a:r>
              <a:rPr lang="en-US" dirty="0" smtClean="0"/>
              <a:t>b), </a:t>
            </a:r>
            <a:r>
              <a:rPr lang="el-GR" dirty="0" smtClean="0"/>
              <a:t>τ</a:t>
            </a:r>
            <a:r>
              <a:rPr lang="en-US" dirty="0" smtClean="0"/>
              <a:t>=3 (exact)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Visualization of Likelihood</a:t>
            </a:r>
          </a:p>
          <a:p>
            <a:pPr lvl="1"/>
            <a:r>
              <a:rPr lang="en-US" dirty="0" err="1" smtClean="0"/>
              <a:t>Nsig</a:t>
            </a:r>
            <a:r>
              <a:rPr lang="en-US" dirty="0" smtClean="0"/>
              <a:t>=10, </a:t>
            </a:r>
            <a:r>
              <a:rPr lang="en-US" dirty="0" err="1" smtClean="0"/>
              <a:t>Nctl</a:t>
            </a:r>
            <a:r>
              <a:rPr lang="en-US" dirty="0" smtClean="0"/>
              <a:t>=10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1712130" name="Picture 2" descr="\\beuk\user\verkerke\roofit\workdir\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75669"/>
            <a:ext cx="4581525" cy="36727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06676" y="2743200"/>
            <a:ext cx="31325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know how to set</a:t>
            </a:r>
            <a:br>
              <a:rPr lang="en-US" dirty="0" smtClean="0"/>
            </a:br>
            <a:r>
              <a:rPr lang="en-US" dirty="0" smtClean="0"/>
              <a:t>interval on s </a:t>
            </a:r>
            <a:r>
              <a:rPr lang="en-US" b="1" i="1" dirty="0" smtClean="0"/>
              <a:t>given</a:t>
            </a:r>
            <a:r>
              <a:rPr lang="en-US" dirty="0" smtClean="0"/>
              <a:t> a fixed b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 need to incorporate</a:t>
            </a:r>
            <a:br>
              <a:rPr lang="en-US" dirty="0" smtClean="0"/>
            </a:br>
            <a:r>
              <a:rPr lang="en-US" dirty="0" smtClean="0"/>
              <a:t>uncertainty </a:t>
            </a:r>
            <a:r>
              <a:rPr lang="en-US" smtClean="0"/>
              <a:t>on b…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752600" y="4893891"/>
            <a:ext cx="3657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4722976" y="3067940"/>
            <a:ext cx="1538242" cy="1828800"/>
          </a:xfrm>
          <a:custGeom>
            <a:avLst/>
            <a:gdLst>
              <a:gd name="connsiteX0" fmla="*/ 720695 w 1538242"/>
              <a:gd name="connsiteY0" fmla="*/ 1828800 h 1828800"/>
              <a:gd name="connsiteX1" fmla="*/ 771970 w 1538242"/>
              <a:gd name="connsiteY1" fmla="*/ 1803163 h 1828800"/>
              <a:gd name="connsiteX2" fmla="*/ 1421450 w 1538242"/>
              <a:gd name="connsiteY2" fmla="*/ 1555335 h 1828800"/>
              <a:gd name="connsiteX3" fmla="*/ 71215 w 1538242"/>
              <a:gd name="connsiteY3" fmla="*/ 512748 h 1828800"/>
              <a:gd name="connsiteX4" fmla="*/ 994160 w 1538242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242" h="1828800">
                <a:moveTo>
                  <a:pt x="720695" y="1828800"/>
                </a:moveTo>
                <a:lnTo>
                  <a:pt x="771970" y="1803163"/>
                </a:lnTo>
                <a:cubicBezTo>
                  <a:pt x="888762" y="1757586"/>
                  <a:pt x="1538242" y="1770404"/>
                  <a:pt x="1421450" y="1555335"/>
                </a:cubicBezTo>
                <a:cubicBezTo>
                  <a:pt x="1304658" y="1340266"/>
                  <a:pt x="142430" y="771970"/>
                  <a:pt x="71215" y="512748"/>
                </a:cubicBezTo>
                <a:cubicBezTo>
                  <a:pt x="0" y="253526"/>
                  <a:pt x="497080" y="126763"/>
                  <a:pt x="994160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intervals defined ways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4267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Bayesian interval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/>
              <a:t>at 90% credibility: </a:t>
            </a:r>
            <a:br>
              <a:rPr lang="en-US" dirty="0" smtClean="0"/>
            </a:br>
            <a:r>
              <a:rPr lang="en-US" dirty="0" smtClean="0"/>
              <a:t>find </a:t>
            </a:r>
            <a:r>
              <a:rPr lang="en-US" dirty="0" err="1" smtClean="0"/>
              <a:t>μ</a:t>
            </a:r>
            <a:r>
              <a:rPr lang="en-US" sz="1400" dirty="0" err="1" smtClean="0"/>
              <a:t>u</a:t>
            </a:r>
            <a:r>
              <a:rPr lang="en-US" sz="1400" dirty="0" smtClean="0"/>
              <a:t> </a:t>
            </a:r>
            <a:r>
              <a:rPr lang="en-US" dirty="0" smtClean="0"/>
              <a:t>such that posterior probability p(μ&gt;</a:t>
            </a:r>
            <a:r>
              <a:rPr lang="en-US" dirty="0" err="1" smtClean="0"/>
              <a:t>μ</a:t>
            </a:r>
            <a:r>
              <a:rPr lang="en-US" sz="1400" dirty="0" err="1" smtClean="0"/>
              <a:t>u</a:t>
            </a:r>
            <a:r>
              <a:rPr lang="en-US" dirty="0" smtClean="0"/>
              <a:t>) = 0.1.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339933"/>
                </a:solidFill>
              </a:rPr>
              <a:t>Likelihood ratio method </a:t>
            </a:r>
            <a:r>
              <a:rPr lang="en-US" dirty="0" smtClean="0"/>
              <a:t>for approximate 90% C.L. U.L.: find </a:t>
            </a:r>
            <a:r>
              <a:rPr lang="en-US" dirty="0" err="1" smtClean="0"/>
              <a:t>μ</a:t>
            </a:r>
            <a:r>
              <a:rPr lang="en-US" sz="1400" dirty="0" err="1" smtClean="0"/>
              <a:t>u</a:t>
            </a:r>
            <a:r>
              <a:rPr lang="en-US" sz="1400" dirty="0" smtClean="0"/>
              <a:t> </a:t>
            </a:r>
            <a:r>
              <a:rPr lang="en-US" dirty="0" smtClean="0"/>
              <a:t>such that L(</a:t>
            </a:r>
            <a:r>
              <a:rPr lang="en-US" dirty="0" err="1" smtClean="0"/>
              <a:t>μ</a:t>
            </a:r>
            <a:r>
              <a:rPr lang="en-US" sz="1400" dirty="0" err="1" smtClean="0"/>
              <a:t>u</a:t>
            </a:r>
            <a:r>
              <a:rPr lang="en-US" dirty="0" smtClean="0"/>
              <a:t>) / L(3) has prescribed value. </a:t>
            </a:r>
          </a:p>
          <a:p>
            <a:pPr lvl="1"/>
            <a:r>
              <a:rPr lang="en-US" dirty="0" smtClean="0"/>
              <a:t>Asymptotically identical</a:t>
            </a:r>
            <a:br>
              <a:rPr lang="en-US" dirty="0" smtClean="0"/>
            </a:br>
            <a:r>
              <a:rPr lang="en-US" dirty="0" smtClean="0"/>
              <a:t>to Frequentist interval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Wilks</a:t>
            </a:r>
            <a:r>
              <a:rPr lang="en-US" dirty="0" smtClean="0"/>
              <a:t> theorem)</a:t>
            </a:r>
          </a:p>
          <a:p>
            <a:pPr lvl="1"/>
            <a:r>
              <a:rPr lang="en-US" b="1" dirty="0" smtClean="0"/>
              <a:t>Equivalent to MINOS errors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Frequentist one-sided 90% C.L. upper limit</a:t>
            </a:r>
            <a:r>
              <a:rPr lang="en-US" dirty="0" smtClean="0"/>
              <a:t>: find </a:t>
            </a:r>
            <a:r>
              <a:rPr lang="en-US" dirty="0" err="1" smtClean="0"/>
              <a:t>μ</a:t>
            </a:r>
            <a:r>
              <a:rPr lang="en-US" sz="1400" dirty="0" err="1" smtClean="0"/>
              <a:t>u</a:t>
            </a:r>
            <a:r>
              <a:rPr lang="en-US" sz="1400" dirty="0" smtClean="0"/>
              <a:t> </a:t>
            </a:r>
            <a:r>
              <a:rPr lang="en-US" dirty="0" smtClean="0"/>
              <a:t>such that P(n≤3 | </a:t>
            </a:r>
            <a:r>
              <a:rPr lang="en-US" dirty="0" err="1" smtClean="0"/>
              <a:t>μ</a:t>
            </a:r>
            <a:r>
              <a:rPr lang="en-US" sz="1400" dirty="0" err="1" smtClean="0"/>
              <a:t>u</a:t>
            </a:r>
            <a:r>
              <a:rPr lang="en-US" dirty="0" smtClean="0"/>
              <a:t>) = 0.1.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Wouter Verkerke, NIKHEF </a:t>
            </a:r>
            <a:endParaRPr lang="en-US"/>
          </a:p>
        </p:txBody>
      </p:sp>
      <p:pic>
        <p:nvPicPr>
          <p:cNvPr id="5" name="Picture 2" descr="C:\Documents and Settings\verkerke\desktop\c1.gif"/>
          <p:cNvPicPr>
            <a:picLocks noChangeAspect="1" noChangeArrowheads="1"/>
          </p:cNvPicPr>
          <p:nvPr/>
        </p:nvPicPr>
        <p:blipFill>
          <a:blip r:embed="rId2" cstate="print"/>
          <a:srcRect t="9099" r="67327"/>
          <a:stretch>
            <a:fillRect/>
          </a:stretch>
        </p:blipFill>
        <p:spPr bwMode="auto">
          <a:xfrm>
            <a:off x="5867400" y="990600"/>
            <a:ext cx="2025332" cy="1752600"/>
          </a:xfrm>
          <a:prstGeom prst="rect">
            <a:avLst/>
          </a:prstGeom>
          <a:noFill/>
        </p:spPr>
      </p:pic>
      <p:pic>
        <p:nvPicPr>
          <p:cNvPr id="7" name="Picture 5" descr="fig42"/>
          <p:cNvPicPr>
            <a:picLocks noChangeAspect="1" noChangeArrowheads="1"/>
          </p:cNvPicPr>
          <p:nvPr/>
        </p:nvPicPr>
        <p:blipFill>
          <a:blip r:embed="rId3" cstate="print"/>
          <a:srcRect l="9808" b="9613"/>
          <a:stretch>
            <a:fillRect/>
          </a:stretch>
        </p:blipFill>
        <p:spPr bwMode="auto">
          <a:xfrm>
            <a:off x="6025828" y="2590800"/>
            <a:ext cx="1827494" cy="172085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l="9051" t="3204" r="5199" b="4628"/>
          <a:stretch>
            <a:fillRect/>
          </a:stretch>
        </p:blipFill>
        <p:spPr bwMode="auto">
          <a:xfrm>
            <a:off x="5867399" y="4465059"/>
            <a:ext cx="1828801" cy="18595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In the previous module extensive focus on fundamental statistics and the meaning of confidence interval and limits, i.e. what does a statement  </a:t>
            </a:r>
            <a:r>
              <a:rPr lang="en-US" dirty="0" smtClean="0">
                <a:solidFill>
                  <a:srgbClr val="FF0000"/>
                </a:solidFill>
              </a:rPr>
              <a:t> “We exclude </a:t>
            </a:r>
            <a:r>
              <a:rPr lang="en-US" dirty="0" err="1" smtClean="0">
                <a:solidFill>
                  <a:srgbClr val="FF0000"/>
                </a:solidFill>
              </a:rPr>
              <a:t>SuperSymmetry</a:t>
            </a:r>
            <a:r>
              <a:rPr lang="en-US" dirty="0" smtClean="0">
                <a:solidFill>
                  <a:srgbClr val="FF0000"/>
                </a:solidFill>
              </a:rPr>
              <a:t> at 95% C.L.”</a:t>
            </a:r>
            <a:r>
              <a:rPr lang="en-US" dirty="0" smtClean="0"/>
              <a:t> precisely mean</a:t>
            </a:r>
          </a:p>
          <a:p>
            <a:r>
              <a:rPr lang="en-US" dirty="0" smtClean="0"/>
              <a:t>Today we explore other issues that are of crucial importance to be able to make such statement on real-life theories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Models can have uncertainties </a:t>
            </a:r>
            <a:r>
              <a:rPr lang="en-US" dirty="0" smtClean="0"/>
              <a:t>(in the form of unconstrained or weakly constrained parameters) </a:t>
            </a:r>
            <a:r>
              <a:rPr lang="en-US" dirty="0" smtClean="0">
                <a:sym typeface="Wingdings" pitchFamily="2" charset="2"/>
              </a:rPr>
              <a:t> How do we incorporate that in our statement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Making statements about what we </a:t>
            </a:r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expect</a:t>
            </a:r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 from both H0(SUSY+SM) and H1(SM) </a:t>
            </a:r>
            <a:r>
              <a:rPr lang="en-US" dirty="0" smtClean="0">
                <a:sym typeface="Wingdings" pitchFamily="2" charset="2"/>
              </a:rPr>
              <a:t>in addition to what we observe (especially relevant for theories with uncertainties we’ll generally expect a range of possibilities)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Incorporating p-value of the alternate hypothesis in the conclusion</a:t>
            </a:r>
            <a:r>
              <a:rPr lang="en-US" dirty="0" smtClean="0">
                <a:sym typeface="Wingdings" pitchFamily="2" charset="2"/>
              </a:rPr>
              <a:t>. Example: If your data says P(SM+SUSY)=0.001 we ‘exclude SUSY’ but if p(SM)=0.003 on that same data, should we believe our conclusion?</a:t>
            </a:r>
            <a:endParaRPr lang="en-US" dirty="0" smtClean="0"/>
          </a:p>
          <a:p>
            <a:pPr lvl="1"/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Dealing with nuisance parameters in Bayesian intervals</a:t>
            </a:r>
            <a:endParaRPr lang="nl-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definition of Bayesian intervals</a:t>
            </a:r>
          </a:p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                 p(</a:t>
            </a:r>
            <a:r>
              <a:rPr lang="el-GR" dirty="0" smtClean="0">
                <a:solidFill>
                  <a:srgbClr val="FF0000"/>
                </a:solidFill>
              </a:rPr>
              <a:t>μ|</a:t>
            </a:r>
            <a:r>
              <a:rPr lang="nl-NL" dirty="0" smtClean="0">
                <a:solidFill>
                  <a:srgbClr val="FF0000"/>
                </a:solidFill>
              </a:rPr>
              <a:t>x</a:t>
            </a:r>
            <a:r>
              <a:rPr lang="nl-NL" baseline="-25000" dirty="0" smtClean="0">
                <a:solidFill>
                  <a:srgbClr val="FF0000"/>
                </a:solidFill>
              </a:rPr>
              <a:t>0</a:t>
            </a:r>
            <a:r>
              <a:rPr lang="nl-NL" dirty="0" smtClean="0">
                <a:solidFill>
                  <a:srgbClr val="FF0000"/>
                </a:solidFill>
              </a:rPr>
              <a:t>) ∝ L(x</a:t>
            </a:r>
            <a:r>
              <a:rPr lang="nl-NL" baseline="-25000" dirty="0" smtClean="0">
                <a:solidFill>
                  <a:srgbClr val="FF0000"/>
                </a:solidFill>
              </a:rPr>
              <a:t>0</a:t>
            </a:r>
            <a:r>
              <a:rPr lang="nl-NL" dirty="0" smtClean="0">
                <a:solidFill>
                  <a:srgbClr val="FF0000"/>
                </a:solidFill>
              </a:rPr>
              <a:t>|</a:t>
            </a:r>
            <a:r>
              <a:rPr lang="el-GR" dirty="0" smtClean="0">
                <a:solidFill>
                  <a:srgbClr val="FF0000"/>
                </a:solidFill>
              </a:rPr>
              <a:t>μ) </a:t>
            </a:r>
            <a:r>
              <a:rPr lang="nl-NL" dirty="0" smtClean="0">
                <a:solidFill>
                  <a:srgbClr val="FF0000"/>
                </a:solidFill>
              </a:rPr>
              <a:t>p(</a:t>
            </a:r>
            <a:r>
              <a:rPr lang="el-GR" dirty="0" smtClean="0">
                <a:solidFill>
                  <a:srgbClr val="FF0000"/>
                </a:solidFill>
              </a:rPr>
              <a:t>μ),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None/>
            </a:pPr>
            <a:r>
              <a:rPr lang="nl-NL" dirty="0" err="1" smtClean="0"/>
              <a:t>where</a:t>
            </a:r>
            <a:r>
              <a:rPr lang="nl-NL" dirty="0" smtClean="0"/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p(μ|x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= posterior </a:t>
            </a:r>
            <a:r>
              <a:rPr lang="en-US" dirty="0" err="1" smtClean="0"/>
              <a:t>pdf</a:t>
            </a:r>
            <a:r>
              <a:rPr lang="en-US" dirty="0" smtClean="0"/>
              <a:t> for μ, given the results of this experiment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L(x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|μ)</a:t>
            </a:r>
            <a:r>
              <a:rPr lang="en-US" dirty="0" smtClean="0"/>
              <a:t> = Likelihood function of μ from the experiment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p(μ) </a:t>
            </a:r>
            <a:r>
              <a:rPr lang="en-US" dirty="0" smtClean="0"/>
              <a:t>= prior </a:t>
            </a:r>
            <a:r>
              <a:rPr lang="en-US" dirty="0" err="1" smtClean="0"/>
              <a:t>pdf</a:t>
            </a:r>
            <a:r>
              <a:rPr lang="en-US" dirty="0" smtClean="0"/>
              <a:t> for μ,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you have nuisance parameters </a:t>
            </a:r>
            <a:r>
              <a:rPr lang="en-US" b="1" dirty="0" smtClean="0"/>
              <a:t>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equation becomes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 p(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l-GR" dirty="0" smtClean="0">
                <a:solidFill>
                  <a:srgbClr val="FF0000"/>
                </a:solidFill>
              </a:rPr>
              <a:t>|</a:t>
            </a:r>
            <a:r>
              <a:rPr lang="nl-NL" dirty="0" smtClean="0">
                <a:solidFill>
                  <a:srgbClr val="FF0000"/>
                </a:solidFill>
              </a:rPr>
              <a:t>x</a:t>
            </a:r>
            <a:r>
              <a:rPr lang="nl-NL" baseline="-25000" dirty="0" smtClean="0">
                <a:solidFill>
                  <a:srgbClr val="FF0000"/>
                </a:solidFill>
              </a:rPr>
              <a:t>0</a:t>
            </a:r>
            <a:r>
              <a:rPr lang="nl-NL" dirty="0" smtClean="0">
                <a:solidFill>
                  <a:srgbClr val="FF0000"/>
                </a:solidFill>
              </a:rPr>
              <a:t>) ∝ L(x</a:t>
            </a:r>
            <a:r>
              <a:rPr lang="nl-NL" baseline="-25000" dirty="0" smtClean="0">
                <a:solidFill>
                  <a:srgbClr val="FF0000"/>
                </a:solidFill>
              </a:rPr>
              <a:t>0</a:t>
            </a:r>
            <a:r>
              <a:rPr lang="nl-NL" dirty="0" smtClean="0">
                <a:solidFill>
                  <a:srgbClr val="FF0000"/>
                </a:solidFill>
              </a:rPr>
              <a:t>|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l-GR" dirty="0" smtClean="0">
                <a:solidFill>
                  <a:srgbClr val="FF0000"/>
                </a:solidFill>
              </a:rPr>
              <a:t>) </a:t>
            </a:r>
            <a:r>
              <a:rPr lang="nl-NL" dirty="0" smtClean="0">
                <a:solidFill>
                  <a:srgbClr val="FF0000"/>
                </a:solidFill>
              </a:rPr>
              <a:t>p(</a:t>
            </a:r>
            <a:r>
              <a:rPr lang="el-GR" dirty="0" smtClean="0">
                <a:solidFill>
                  <a:srgbClr val="FF0000"/>
                </a:solidFill>
              </a:rPr>
              <a:t>μ)</a:t>
            </a:r>
            <a:r>
              <a:rPr lang="en-US" dirty="0" smtClean="0">
                <a:solidFill>
                  <a:srgbClr val="FF0000"/>
                </a:solidFill>
              </a:rPr>
              <a:t> p(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6" name="Picture 2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913" y="3429000"/>
            <a:ext cx="1734721" cy="1552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75448" y="3124200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p(</a:t>
            </a:r>
            <a:r>
              <a:rPr lang="el-GR" dirty="0" smtClean="0">
                <a:solidFill>
                  <a:srgbClr val="FF0000"/>
                </a:solidFill>
              </a:rPr>
              <a:t>μ|</a:t>
            </a:r>
            <a:r>
              <a:rPr lang="nl-NL" dirty="0" smtClean="0">
                <a:solidFill>
                  <a:srgbClr val="FF0000"/>
                </a:solidFill>
              </a:rPr>
              <a:t>x</a:t>
            </a:r>
            <a:r>
              <a:rPr lang="nl-NL" baseline="-25000" dirty="0" smtClean="0">
                <a:solidFill>
                  <a:srgbClr val="FF0000"/>
                </a:solidFill>
              </a:rPr>
              <a:t>0</a:t>
            </a:r>
            <a:r>
              <a:rPr lang="nl-NL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211713" y="5410200"/>
            <a:ext cx="2322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Area </a:t>
            </a:r>
            <a:r>
              <a:rPr lang="en-US" dirty="0">
                <a:solidFill>
                  <a:srgbClr val="FF3300"/>
                </a:solidFill>
              </a:rPr>
              <a:t>that integrates </a:t>
            </a:r>
            <a:r>
              <a:rPr lang="en-US" dirty="0" smtClean="0">
                <a:solidFill>
                  <a:srgbClr val="FF3300"/>
                </a:solidFill>
              </a:rPr>
              <a:t/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dirty="0" smtClean="0">
                <a:solidFill>
                  <a:srgbClr val="FF3300"/>
                </a:solidFill>
              </a:rPr>
              <a:t>X% of posterior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9" name="AutoShape 15"/>
          <p:cNvSpPr>
            <a:spLocks/>
          </p:cNvSpPr>
          <p:nvPr/>
        </p:nvSpPr>
        <p:spPr bwMode="auto">
          <a:xfrm rot="-5400000">
            <a:off x="7081663" y="4778375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7149926" y="5072063"/>
            <a:ext cx="0" cy="3810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Dealing with nuisance parameters in Bayesian intervals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Elimination of nuisance parameters in Bayesian interval: </a:t>
            </a:r>
            <a:r>
              <a:rPr lang="en-US" dirty="0" smtClean="0">
                <a:solidFill>
                  <a:srgbClr val="FF0000"/>
                </a:solidFill>
              </a:rPr>
              <a:t>Integrate over the full subspace of all nuisance parameters;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You are left with the posterior </a:t>
            </a:r>
            <a:r>
              <a:rPr lang="en-US" dirty="0" err="1" smtClean="0"/>
              <a:t>pdf</a:t>
            </a:r>
            <a:r>
              <a:rPr lang="en-US" dirty="0" smtClean="0"/>
              <a:t> for the parameter of interest. </a:t>
            </a:r>
          </a:p>
        </p:txBody>
      </p:sp>
      <p:graphicFrame>
        <p:nvGraphicFramePr>
          <p:cNvPr id="1692675" name="Object 3"/>
          <p:cNvGraphicFramePr>
            <a:graphicFrameLocks noChangeAspect="1"/>
          </p:cNvGraphicFramePr>
          <p:nvPr/>
        </p:nvGraphicFramePr>
        <p:xfrm>
          <a:off x="2189163" y="2371984"/>
          <a:ext cx="4821237" cy="752216"/>
        </p:xfrm>
        <a:graphic>
          <a:graphicData uri="http://schemas.openxmlformats.org/presentationml/2006/ole">
            <p:oleObj spid="_x0000_s1692675" name="Equation" r:id="rId3" imgW="179064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Illustration of nuisance parameters in Bayesian intervals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data with Gaussian model (</a:t>
            </a:r>
            <a:r>
              <a:rPr lang="en-US" dirty="0" err="1" smtClean="0"/>
              <a:t>mean,sigma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693698" name="Picture 2" descr="C:\Documents and Settings\verkerke\desktop\c1.gif"/>
          <p:cNvPicPr>
            <a:picLocks noChangeAspect="1" noChangeArrowheads="1"/>
          </p:cNvPicPr>
          <p:nvPr/>
        </p:nvPicPr>
        <p:blipFill>
          <a:blip r:embed="rId2" cstate="print"/>
          <a:srcRect t="7018"/>
          <a:stretch>
            <a:fillRect/>
          </a:stretch>
        </p:blipFill>
        <p:spPr bwMode="auto">
          <a:xfrm>
            <a:off x="5029200" y="1790700"/>
            <a:ext cx="3202337" cy="2019300"/>
          </a:xfrm>
          <a:prstGeom prst="rect">
            <a:avLst/>
          </a:prstGeom>
          <a:noFill/>
        </p:spPr>
      </p:pic>
      <p:pic>
        <p:nvPicPr>
          <p:cNvPr id="1693702" name="Picture 6" descr="C:\Documents and Settings\verkerke\desktop\c.gif"/>
          <p:cNvPicPr>
            <a:picLocks noChangeAspect="1" noChangeArrowheads="1"/>
          </p:cNvPicPr>
          <p:nvPr/>
        </p:nvPicPr>
        <p:blipFill>
          <a:blip r:embed="rId3" cstate="print"/>
          <a:srcRect l="8293" t="7723"/>
          <a:stretch>
            <a:fillRect/>
          </a:stretch>
        </p:blipFill>
        <p:spPr bwMode="auto">
          <a:xfrm>
            <a:off x="3711388" y="4326591"/>
            <a:ext cx="2384612" cy="2302809"/>
          </a:xfrm>
          <a:prstGeom prst="rect">
            <a:avLst/>
          </a:prstGeom>
          <a:noFill/>
        </p:spPr>
      </p:pic>
      <p:pic>
        <p:nvPicPr>
          <p:cNvPr id="1693704" name="Picture 8" descr="C:\Documents and Settings\verkerke\desktop\c.gif"/>
          <p:cNvPicPr>
            <a:picLocks noChangeAspect="1" noChangeArrowheads="1"/>
          </p:cNvPicPr>
          <p:nvPr/>
        </p:nvPicPr>
        <p:blipFill>
          <a:blip r:embed="rId4" cstate="print"/>
          <a:srcRect l="7487" t="6452"/>
          <a:stretch>
            <a:fillRect/>
          </a:stretch>
        </p:blipFill>
        <p:spPr bwMode="auto">
          <a:xfrm>
            <a:off x="923365" y="4343400"/>
            <a:ext cx="2277035" cy="2209800"/>
          </a:xfrm>
          <a:prstGeom prst="rect">
            <a:avLst/>
          </a:prstGeom>
          <a:noFill/>
        </p:spPr>
      </p:pic>
      <p:pic>
        <p:nvPicPr>
          <p:cNvPr id="1693705" name="Picture 9" descr="C:\Documents and Settings\verkerke\desktop\c.gif"/>
          <p:cNvPicPr>
            <a:picLocks noChangeAspect="1" noChangeArrowheads="1"/>
          </p:cNvPicPr>
          <p:nvPr/>
        </p:nvPicPr>
        <p:blipFill>
          <a:blip r:embed="rId5" cstate="print"/>
          <a:srcRect l="7451" t="6946"/>
          <a:stretch>
            <a:fillRect/>
          </a:stretch>
        </p:blipFill>
        <p:spPr bwMode="auto">
          <a:xfrm>
            <a:off x="6952129" y="4419600"/>
            <a:ext cx="2115671" cy="2041546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 bwMode="auto">
          <a:xfrm rot="10800000">
            <a:off x="2971800" y="2362200"/>
            <a:ext cx="1828800" cy="381000"/>
          </a:xfrm>
          <a:prstGeom prst="rightArrow">
            <a:avLst/>
          </a:prstGeom>
          <a:solidFill>
            <a:srgbClr val="FF7A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5400000">
            <a:off x="1600199" y="3886199"/>
            <a:ext cx="609601" cy="457200"/>
          </a:xfrm>
          <a:prstGeom prst="rightArrow">
            <a:avLst/>
          </a:prstGeom>
          <a:solidFill>
            <a:srgbClr val="FF7A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6575" y="4497050"/>
            <a:ext cx="8034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ym typeface="Symbol"/>
              </a:rPr>
              <a:t></a:t>
            </a:r>
            <a:endParaRPr lang="en-US" sz="8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450140"/>
            <a:ext cx="9669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Verdana"/>
              </a:rPr>
              <a:t>∫</a:t>
            </a:r>
            <a:endParaRPr lang="en-US" sz="96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4526340"/>
            <a:ext cx="11929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=</a:t>
            </a:r>
            <a:endParaRPr lang="en-US" sz="9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91200" y="1447800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MLE fit </a:t>
            </a:r>
            <a:r>
              <a:rPr lang="en-US" dirty="0" err="1" smtClean="0"/>
              <a:t>fit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1447800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logLR</a:t>
            </a:r>
            <a:r>
              <a:rPr lang="en-US" dirty="0" smtClean="0"/>
              <a:t>(</a:t>
            </a:r>
            <a:r>
              <a:rPr lang="en-US" dirty="0" err="1" smtClean="0"/>
              <a:t>mean,sigma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9733" y="6477000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LR(</a:t>
            </a:r>
            <a:r>
              <a:rPr lang="en-US" dirty="0" err="1" smtClean="0"/>
              <a:t>mean,sigma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6477000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prior(</a:t>
            </a:r>
            <a:r>
              <a:rPr lang="en-US" dirty="0" err="1" smtClean="0"/>
              <a:t>mean,sigma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6477000"/>
            <a:ext cx="1866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posterior(mean)</a:t>
            </a:r>
            <a:endParaRPr lang="en-US" dirty="0"/>
          </a:p>
        </p:txBody>
      </p:sp>
      <p:pic>
        <p:nvPicPr>
          <p:cNvPr id="23" name="Picture 2" descr="C:\Documents and Settings\verkerke\desktop\c1.gif"/>
          <p:cNvPicPr>
            <a:picLocks noChangeAspect="1" noChangeArrowheads="1"/>
          </p:cNvPicPr>
          <p:nvPr/>
        </p:nvPicPr>
        <p:blipFill>
          <a:blip r:embed="rId6" cstate="print"/>
          <a:srcRect t="8108"/>
          <a:stretch>
            <a:fillRect/>
          </a:stretch>
        </p:blipFill>
        <p:spPr bwMode="auto">
          <a:xfrm>
            <a:off x="685800" y="1752600"/>
            <a:ext cx="2381686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Dealing with nuisance parameters in Bayesian intervals</a:t>
            </a:r>
            <a:endParaRPr lang="nl-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The multi-D prior </a:t>
            </a:r>
            <a:r>
              <a:rPr lang="en-US" dirty="0" err="1" smtClean="0"/>
              <a:t>pdf</a:t>
            </a:r>
            <a:r>
              <a:rPr lang="en-US" dirty="0" smtClean="0"/>
              <a:t> is a problem for both subjective and non-subjective priors. </a:t>
            </a:r>
          </a:p>
          <a:p>
            <a:pPr lvl="1"/>
            <a:r>
              <a:rPr lang="en-US" dirty="0" smtClean="0"/>
              <a:t>In HEP there is almost no use of the favored non-subjective priors (reference priors of Bernardo and Berger), so we do not know how well they work for our problems. </a:t>
            </a:r>
          </a:p>
          <a:p>
            <a:pPr lvl="1"/>
            <a:r>
              <a:rPr lang="en-US" dirty="0" smtClean="0"/>
              <a:t>In case of many nuisance parameters, the high-dimensional numeric integral can be a technical problem (use of Markov Chain Monte Carlo can help)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Dealing with nuisance parameters in Likelihood ratio intervals</a:t>
            </a:r>
            <a:endParaRPr lang="nl-NL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Likelihood ratio intervals with one parameter</a:t>
            </a:r>
          </a:p>
          <a:p>
            <a:endParaRPr lang="en-US" dirty="0" smtClean="0">
              <a:latin typeface="Verdana"/>
              <a:ea typeface="Verdana"/>
              <a:cs typeface="Verdana"/>
            </a:endParaRPr>
          </a:p>
          <a:p>
            <a:endParaRPr lang="en-US" dirty="0" smtClean="0">
              <a:latin typeface="Verdana"/>
              <a:ea typeface="Verdana"/>
              <a:cs typeface="Verdana"/>
            </a:endParaRPr>
          </a:p>
          <a:p>
            <a:endParaRPr lang="en-US" dirty="0" smtClean="0">
              <a:latin typeface="Verdana"/>
              <a:ea typeface="Verdana"/>
              <a:cs typeface="Verdana"/>
            </a:endParaRPr>
          </a:p>
          <a:p>
            <a:endParaRPr lang="en-US" dirty="0" smtClean="0">
              <a:latin typeface="Verdana"/>
              <a:ea typeface="Verdana"/>
              <a:cs typeface="Verdana"/>
            </a:endParaRPr>
          </a:p>
          <a:p>
            <a:endParaRPr lang="en-US" dirty="0" smtClean="0">
              <a:latin typeface="Verdana"/>
              <a:ea typeface="Verdana"/>
              <a:cs typeface="Verdana"/>
            </a:endParaRPr>
          </a:p>
          <a:p>
            <a:pPr>
              <a:buNone/>
            </a:pPr>
            <a:endParaRPr lang="en-US" dirty="0" smtClean="0">
              <a:latin typeface="Verdana"/>
              <a:ea typeface="Verdana"/>
              <a:cs typeface="Verdana"/>
            </a:endParaRPr>
          </a:p>
          <a:p>
            <a:r>
              <a:rPr lang="en-US" dirty="0" smtClean="0">
                <a:latin typeface="Verdana"/>
                <a:ea typeface="Verdana"/>
                <a:cs typeface="Verdana"/>
              </a:rPr>
              <a:t>With nuisance parameters – modify definition of the likelihood ratio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6" name="Picture 6" descr="C:\Documents and Settings\verkerke\desktop\c1.gif"/>
          <p:cNvPicPr>
            <a:picLocks noChangeAspect="1" noChangeArrowheads="1"/>
          </p:cNvPicPr>
          <p:nvPr/>
        </p:nvPicPr>
        <p:blipFill>
          <a:blip r:embed="rId3" cstate="print"/>
          <a:srcRect l="5140" t="8389" r="5968"/>
          <a:stretch>
            <a:fillRect/>
          </a:stretch>
        </p:blipFill>
        <p:spPr bwMode="auto">
          <a:xfrm>
            <a:off x="5267769" y="1905000"/>
            <a:ext cx="2123631" cy="20574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>
            <a:off x="5410200" y="3657600"/>
            <a:ext cx="1905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752067" name="Object 3"/>
          <p:cNvGraphicFramePr>
            <a:graphicFrameLocks noChangeAspect="1"/>
          </p:cNvGraphicFramePr>
          <p:nvPr/>
        </p:nvGraphicFramePr>
        <p:xfrm>
          <a:off x="2362200" y="5181600"/>
          <a:ext cx="2305050" cy="906463"/>
        </p:xfrm>
        <a:graphic>
          <a:graphicData uri="http://schemas.openxmlformats.org/presentationml/2006/ole">
            <p:oleObj spid="_x0000_s1752067" name="Equation" r:id="rId4" imgW="1193760" imgH="469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66840" y="5171182"/>
            <a:ext cx="3861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7A01"/>
                </a:solidFill>
              </a:rPr>
              <a:t>μ</a:t>
            </a:r>
            <a:r>
              <a:rPr lang="en-US" i="1" dirty="0" smtClean="0">
                <a:solidFill>
                  <a:srgbClr val="FF7A01"/>
                </a:solidFill>
              </a:rPr>
              <a:t> is MLE estimate of </a:t>
            </a:r>
            <a:r>
              <a:rPr lang="el-GR" i="1" dirty="0" smtClean="0">
                <a:solidFill>
                  <a:srgbClr val="FF7A01"/>
                </a:solidFill>
                <a:latin typeface="Verdana"/>
                <a:ea typeface="Verdana"/>
                <a:cs typeface="Verdana"/>
              </a:rPr>
              <a:t>μ</a:t>
            </a:r>
            <a:r>
              <a:rPr lang="en-US" i="1" dirty="0" smtClean="0">
                <a:solidFill>
                  <a:srgbClr val="FF7A01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i="1" dirty="0" smtClean="0">
                <a:solidFill>
                  <a:srgbClr val="FF7A01"/>
                </a:solidFill>
                <a:latin typeface="Verdana"/>
                <a:ea typeface="Verdana"/>
                <a:cs typeface="Verdana"/>
              </a:rPr>
            </a:br>
            <a:r>
              <a:rPr lang="el-GR" i="1" dirty="0" smtClean="0">
                <a:solidFill>
                  <a:srgbClr val="FF7A01"/>
                </a:solidFill>
                <a:latin typeface="Verdana"/>
                <a:ea typeface="Verdana"/>
                <a:cs typeface="Verdana"/>
              </a:rPr>
              <a:t>σ</a:t>
            </a:r>
            <a:r>
              <a:rPr lang="en-US" i="1" dirty="0" smtClean="0">
                <a:solidFill>
                  <a:srgbClr val="FF7A01"/>
                </a:solidFill>
                <a:latin typeface="Verdana"/>
                <a:ea typeface="Verdana"/>
                <a:cs typeface="Verdana"/>
              </a:rPr>
              <a:t> is MLE estimate of </a:t>
            </a:r>
            <a:r>
              <a:rPr lang="el-GR" i="1" dirty="0" smtClean="0">
                <a:solidFill>
                  <a:srgbClr val="FF7A01"/>
                </a:solidFill>
                <a:latin typeface="Verdana"/>
                <a:ea typeface="Verdana"/>
                <a:cs typeface="Verdana"/>
              </a:rPr>
              <a:t>σ</a:t>
            </a:r>
            <a:endParaRPr lang="en-US" i="1" dirty="0" smtClean="0">
              <a:solidFill>
                <a:srgbClr val="FF7A01"/>
              </a:solidFill>
              <a:latin typeface="Verdana"/>
              <a:ea typeface="Verdana"/>
              <a:cs typeface="Verdana"/>
            </a:endParaRPr>
          </a:p>
          <a:p>
            <a:r>
              <a:rPr lang="en-US" i="1" dirty="0" smtClean="0">
                <a:solidFill>
                  <a:srgbClr val="FF7A01"/>
                </a:solidFill>
                <a:latin typeface="Verdana"/>
                <a:ea typeface="Verdana"/>
                <a:cs typeface="Verdana"/>
              </a:rPr>
              <a:t>σ(</a:t>
            </a:r>
            <a:r>
              <a:rPr lang="el-GR" i="1" dirty="0" smtClean="0">
                <a:solidFill>
                  <a:srgbClr val="FF7A01"/>
                </a:solidFill>
                <a:latin typeface="Verdana"/>
                <a:ea typeface="Verdana"/>
                <a:cs typeface="Verdana"/>
              </a:rPr>
              <a:t>μ</a:t>
            </a:r>
            <a:r>
              <a:rPr lang="en-US" i="1" dirty="0" smtClean="0">
                <a:solidFill>
                  <a:srgbClr val="FF7A01"/>
                </a:solidFill>
                <a:latin typeface="Verdana"/>
                <a:ea typeface="Verdana"/>
                <a:cs typeface="Verdana"/>
              </a:rPr>
              <a:t>) is MLE estimate of s</a:t>
            </a:r>
            <a:br>
              <a:rPr lang="en-US" i="1" dirty="0" smtClean="0">
                <a:solidFill>
                  <a:srgbClr val="FF7A01"/>
                </a:solidFill>
                <a:latin typeface="Verdana"/>
                <a:ea typeface="Verdana"/>
                <a:cs typeface="Verdana"/>
              </a:rPr>
            </a:br>
            <a:r>
              <a:rPr lang="en-US" i="1" dirty="0" smtClean="0">
                <a:solidFill>
                  <a:srgbClr val="FF7A01"/>
                </a:solidFill>
                <a:latin typeface="Verdana"/>
                <a:ea typeface="Verdana"/>
                <a:cs typeface="Verdana"/>
              </a:rPr>
              <a:t>       conditional on given value of </a:t>
            </a:r>
            <a:r>
              <a:rPr lang="el-GR" i="1" dirty="0" smtClean="0">
                <a:solidFill>
                  <a:srgbClr val="FF7A01"/>
                </a:solidFill>
                <a:latin typeface="Verdana"/>
                <a:ea typeface="Verdana"/>
                <a:cs typeface="Verdana"/>
              </a:rPr>
              <a:t>μ</a:t>
            </a:r>
            <a:endParaRPr lang="en-US" i="1" dirty="0">
              <a:solidFill>
                <a:srgbClr val="FF7A0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5105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^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3764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^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56050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^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5562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^</a:t>
            </a:r>
            <a:endParaRPr lang="nl-NL" dirty="0">
              <a:solidFill>
                <a:srgbClr val="FFC000"/>
              </a:solidFill>
            </a:endParaRPr>
          </a:p>
        </p:txBody>
      </p:sp>
      <p:graphicFrame>
        <p:nvGraphicFramePr>
          <p:cNvPr id="1752068" name="Object 4"/>
          <p:cNvGraphicFramePr>
            <a:graphicFrameLocks noChangeAspect="1"/>
          </p:cNvGraphicFramePr>
          <p:nvPr/>
        </p:nvGraphicFramePr>
        <p:xfrm>
          <a:off x="2422525" y="2333625"/>
          <a:ext cx="1790700" cy="809625"/>
        </p:xfrm>
        <a:graphic>
          <a:graphicData uri="http://schemas.openxmlformats.org/presentationml/2006/ole">
            <p:oleObj spid="_x0000_s1752068" name="Vergelijking" r:id="rId5" imgW="9270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Dealing with nuisance parameters in Likelihood ratio intervals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‘profile likelihood’</a:t>
            </a:r>
          </a:p>
          <a:p>
            <a:pPr lvl="1"/>
            <a:r>
              <a:rPr lang="en-US" dirty="0" smtClean="0"/>
              <a:t>For each value of the parameter of interest, search the full subspace of nuisance parameters for the point at which the likelihood is maximized.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Documents and Settings\verkerke\desktop\c1.gif"/>
          <p:cNvPicPr>
            <a:picLocks noChangeAspect="1" noChangeArrowheads="1"/>
          </p:cNvPicPr>
          <p:nvPr/>
        </p:nvPicPr>
        <p:blipFill>
          <a:blip r:embed="rId3" cstate="print"/>
          <a:srcRect t="7018"/>
          <a:stretch>
            <a:fillRect/>
          </a:stretch>
        </p:blipFill>
        <p:spPr bwMode="auto">
          <a:xfrm>
            <a:off x="0" y="3276600"/>
            <a:ext cx="1812644" cy="114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2785646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MLE fit </a:t>
            </a:r>
            <a:r>
              <a:rPr lang="en-US" dirty="0" err="1" smtClean="0"/>
              <a:t>fit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2226" y="2514600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logLR</a:t>
            </a:r>
            <a:r>
              <a:rPr lang="en-US" dirty="0" smtClean="0"/>
              <a:t>(</a:t>
            </a:r>
            <a:r>
              <a:rPr lang="en-US" dirty="0" err="1" smtClean="0"/>
              <a:t>mean,sigma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1752600" y="3657600"/>
            <a:ext cx="381000" cy="381000"/>
          </a:xfrm>
          <a:prstGeom prst="rightArrow">
            <a:avLst/>
          </a:prstGeom>
          <a:solidFill>
            <a:srgbClr val="FF7A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pic>
        <p:nvPicPr>
          <p:cNvPr id="1695746" name="Picture 2" descr="C:\Documents and Settings\verkerke\desktop\c1.gif"/>
          <p:cNvPicPr>
            <a:picLocks noChangeAspect="1" noChangeArrowheads="1"/>
          </p:cNvPicPr>
          <p:nvPr/>
        </p:nvPicPr>
        <p:blipFill>
          <a:blip r:embed="rId4" cstate="print"/>
          <a:srcRect t="8108"/>
          <a:stretch>
            <a:fillRect/>
          </a:stretch>
        </p:blipFill>
        <p:spPr bwMode="auto">
          <a:xfrm>
            <a:off x="4343400" y="2895600"/>
            <a:ext cx="2381686" cy="20574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 bwMode="auto">
          <a:xfrm flipV="1">
            <a:off x="4627093" y="2936193"/>
            <a:ext cx="1869393" cy="178820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95747" name="Picture 3" descr="C:\Documents and Settings\verkerke\desktop\c1.gif"/>
          <p:cNvPicPr>
            <a:picLocks noChangeAspect="1" noChangeArrowheads="1"/>
          </p:cNvPicPr>
          <p:nvPr/>
        </p:nvPicPr>
        <p:blipFill>
          <a:blip r:embed="rId5" cstate="print"/>
          <a:srcRect l="8213" t="8276" r="8571"/>
          <a:stretch>
            <a:fillRect/>
          </a:stretch>
        </p:blipFill>
        <p:spPr bwMode="auto">
          <a:xfrm>
            <a:off x="2137211" y="2819400"/>
            <a:ext cx="2206189" cy="2286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429265" y="2514600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logLR</a:t>
            </a:r>
            <a:r>
              <a:rPr lang="en-US" dirty="0" smtClean="0"/>
              <a:t>(</a:t>
            </a:r>
            <a:r>
              <a:rPr lang="en-US" dirty="0" err="1" smtClean="0"/>
              <a:t>mean,sigma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 bwMode="auto">
          <a:xfrm>
            <a:off x="2781250" y="3629062"/>
            <a:ext cx="737875" cy="788430"/>
          </a:xfrm>
          <a:custGeom>
            <a:avLst/>
            <a:gdLst>
              <a:gd name="connsiteX0" fmla="*/ 737875 w 740381"/>
              <a:gd name="connsiteY0" fmla="*/ 0 h 790030"/>
              <a:gd name="connsiteX1" fmla="*/ 734344 w 740381"/>
              <a:gd name="connsiteY1" fmla="*/ 67079 h 790030"/>
              <a:gd name="connsiteX2" fmla="*/ 713161 w 740381"/>
              <a:gd name="connsiteY2" fmla="*/ 88262 h 790030"/>
              <a:gd name="connsiteX3" fmla="*/ 706100 w 740381"/>
              <a:gd name="connsiteY3" fmla="*/ 98854 h 790030"/>
              <a:gd name="connsiteX4" fmla="*/ 695509 w 740381"/>
              <a:gd name="connsiteY4" fmla="*/ 165933 h 790030"/>
              <a:gd name="connsiteX5" fmla="*/ 684917 w 740381"/>
              <a:gd name="connsiteY5" fmla="*/ 169464 h 790030"/>
              <a:gd name="connsiteX6" fmla="*/ 681387 w 740381"/>
              <a:gd name="connsiteY6" fmla="*/ 180055 h 790030"/>
              <a:gd name="connsiteX7" fmla="*/ 670795 w 740381"/>
              <a:gd name="connsiteY7" fmla="*/ 194177 h 790030"/>
              <a:gd name="connsiteX8" fmla="*/ 663734 w 740381"/>
              <a:gd name="connsiteY8" fmla="*/ 225952 h 790030"/>
              <a:gd name="connsiteX9" fmla="*/ 649612 w 740381"/>
              <a:gd name="connsiteY9" fmla="*/ 240074 h 790030"/>
              <a:gd name="connsiteX10" fmla="*/ 628429 w 740381"/>
              <a:gd name="connsiteY10" fmla="*/ 293031 h 790030"/>
              <a:gd name="connsiteX11" fmla="*/ 617838 w 740381"/>
              <a:gd name="connsiteY11" fmla="*/ 321275 h 790030"/>
              <a:gd name="connsiteX12" fmla="*/ 614307 w 740381"/>
              <a:gd name="connsiteY12" fmla="*/ 331867 h 790030"/>
              <a:gd name="connsiteX13" fmla="*/ 603716 w 740381"/>
              <a:gd name="connsiteY13" fmla="*/ 335397 h 790030"/>
              <a:gd name="connsiteX14" fmla="*/ 582533 w 740381"/>
              <a:gd name="connsiteY14" fmla="*/ 381294 h 790030"/>
              <a:gd name="connsiteX15" fmla="*/ 571941 w 740381"/>
              <a:gd name="connsiteY15" fmla="*/ 406007 h 790030"/>
              <a:gd name="connsiteX16" fmla="*/ 568411 w 740381"/>
              <a:gd name="connsiteY16" fmla="*/ 420130 h 790030"/>
              <a:gd name="connsiteX17" fmla="*/ 557819 w 740381"/>
              <a:gd name="connsiteY17" fmla="*/ 430721 h 790030"/>
              <a:gd name="connsiteX18" fmla="*/ 543697 w 740381"/>
              <a:gd name="connsiteY18" fmla="*/ 473087 h 790030"/>
              <a:gd name="connsiteX19" fmla="*/ 540167 w 740381"/>
              <a:gd name="connsiteY19" fmla="*/ 487209 h 790030"/>
              <a:gd name="connsiteX20" fmla="*/ 518984 w 740381"/>
              <a:gd name="connsiteY20" fmla="*/ 511923 h 790030"/>
              <a:gd name="connsiteX21" fmla="*/ 501331 w 740381"/>
              <a:gd name="connsiteY21" fmla="*/ 547228 h 790030"/>
              <a:gd name="connsiteX22" fmla="*/ 490740 w 740381"/>
              <a:gd name="connsiteY22" fmla="*/ 561350 h 790030"/>
              <a:gd name="connsiteX23" fmla="*/ 469557 w 740381"/>
              <a:gd name="connsiteY23" fmla="*/ 579002 h 790030"/>
              <a:gd name="connsiteX24" fmla="*/ 462496 w 740381"/>
              <a:gd name="connsiteY24" fmla="*/ 593124 h 790030"/>
              <a:gd name="connsiteX25" fmla="*/ 451904 w 740381"/>
              <a:gd name="connsiteY25" fmla="*/ 607246 h 790030"/>
              <a:gd name="connsiteX26" fmla="*/ 444843 w 740381"/>
              <a:gd name="connsiteY26" fmla="*/ 621368 h 790030"/>
              <a:gd name="connsiteX27" fmla="*/ 409538 w 740381"/>
              <a:gd name="connsiteY27" fmla="*/ 635490 h 790030"/>
              <a:gd name="connsiteX28" fmla="*/ 388355 w 740381"/>
              <a:gd name="connsiteY28" fmla="*/ 649612 h 790030"/>
              <a:gd name="connsiteX29" fmla="*/ 377764 w 740381"/>
              <a:gd name="connsiteY29" fmla="*/ 656673 h 790030"/>
              <a:gd name="connsiteX30" fmla="*/ 370703 w 740381"/>
              <a:gd name="connsiteY30" fmla="*/ 667265 h 790030"/>
              <a:gd name="connsiteX31" fmla="*/ 353050 w 740381"/>
              <a:gd name="connsiteY31" fmla="*/ 695509 h 790030"/>
              <a:gd name="connsiteX32" fmla="*/ 328337 w 740381"/>
              <a:gd name="connsiteY32" fmla="*/ 720222 h 790030"/>
              <a:gd name="connsiteX33" fmla="*/ 303623 w 740381"/>
              <a:gd name="connsiteY33" fmla="*/ 741405 h 790030"/>
              <a:gd name="connsiteX34" fmla="*/ 271849 w 740381"/>
              <a:gd name="connsiteY34" fmla="*/ 748466 h 790030"/>
              <a:gd name="connsiteX35" fmla="*/ 243605 w 740381"/>
              <a:gd name="connsiteY35" fmla="*/ 751997 h 790030"/>
              <a:gd name="connsiteX36" fmla="*/ 215361 w 740381"/>
              <a:gd name="connsiteY36" fmla="*/ 766119 h 790030"/>
              <a:gd name="connsiteX37" fmla="*/ 88262 w 740381"/>
              <a:gd name="connsiteY37" fmla="*/ 776710 h 790030"/>
              <a:gd name="connsiteX38" fmla="*/ 0 w 740381"/>
              <a:gd name="connsiteY38" fmla="*/ 780241 h 790030"/>
              <a:gd name="connsiteX0" fmla="*/ 737875 w 740381"/>
              <a:gd name="connsiteY0" fmla="*/ 0 h 790030"/>
              <a:gd name="connsiteX1" fmla="*/ 734344 w 740381"/>
              <a:gd name="connsiteY1" fmla="*/ 67079 h 790030"/>
              <a:gd name="connsiteX2" fmla="*/ 713161 w 740381"/>
              <a:gd name="connsiteY2" fmla="*/ 88262 h 790030"/>
              <a:gd name="connsiteX3" fmla="*/ 706100 w 740381"/>
              <a:gd name="connsiteY3" fmla="*/ 98854 h 790030"/>
              <a:gd name="connsiteX4" fmla="*/ 695509 w 740381"/>
              <a:gd name="connsiteY4" fmla="*/ 165933 h 790030"/>
              <a:gd name="connsiteX5" fmla="*/ 684917 w 740381"/>
              <a:gd name="connsiteY5" fmla="*/ 169464 h 790030"/>
              <a:gd name="connsiteX6" fmla="*/ 681387 w 740381"/>
              <a:gd name="connsiteY6" fmla="*/ 180055 h 790030"/>
              <a:gd name="connsiteX7" fmla="*/ 670795 w 740381"/>
              <a:gd name="connsiteY7" fmla="*/ 194177 h 790030"/>
              <a:gd name="connsiteX8" fmla="*/ 663734 w 740381"/>
              <a:gd name="connsiteY8" fmla="*/ 225952 h 790030"/>
              <a:gd name="connsiteX9" fmla="*/ 649612 w 740381"/>
              <a:gd name="connsiteY9" fmla="*/ 240074 h 790030"/>
              <a:gd name="connsiteX10" fmla="*/ 628429 w 740381"/>
              <a:gd name="connsiteY10" fmla="*/ 293031 h 790030"/>
              <a:gd name="connsiteX11" fmla="*/ 617838 w 740381"/>
              <a:gd name="connsiteY11" fmla="*/ 321275 h 790030"/>
              <a:gd name="connsiteX12" fmla="*/ 614307 w 740381"/>
              <a:gd name="connsiteY12" fmla="*/ 331867 h 790030"/>
              <a:gd name="connsiteX13" fmla="*/ 603716 w 740381"/>
              <a:gd name="connsiteY13" fmla="*/ 335397 h 790030"/>
              <a:gd name="connsiteX14" fmla="*/ 582533 w 740381"/>
              <a:gd name="connsiteY14" fmla="*/ 381294 h 790030"/>
              <a:gd name="connsiteX15" fmla="*/ 571941 w 740381"/>
              <a:gd name="connsiteY15" fmla="*/ 406007 h 790030"/>
              <a:gd name="connsiteX16" fmla="*/ 568411 w 740381"/>
              <a:gd name="connsiteY16" fmla="*/ 420130 h 790030"/>
              <a:gd name="connsiteX17" fmla="*/ 557819 w 740381"/>
              <a:gd name="connsiteY17" fmla="*/ 430721 h 790030"/>
              <a:gd name="connsiteX18" fmla="*/ 543697 w 740381"/>
              <a:gd name="connsiteY18" fmla="*/ 473087 h 790030"/>
              <a:gd name="connsiteX19" fmla="*/ 540167 w 740381"/>
              <a:gd name="connsiteY19" fmla="*/ 487209 h 790030"/>
              <a:gd name="connsiteX20" fmla="*/ 518984 w 740381"/>
              <a:gd name="connsiteY20" fmla="*/ 511923 h 790030"/>
              <a:gd name="connsiteX21" fmla="*/ 501331 w 740381"/>
              <a:gd name="connsiteY21" fmla="*/ 547228 h 790030"/>
              <a:gd name="connsiteX22" fmla="*/ 490740 w 740381"/>
              <a:gd name="connsiteY22" fmla="*/ 561350 h 790030"/>
              <a:gd name="connsiteX23" fmla="*/ 469557 w 740381"/>
              <a:gd name="connsiteY23" fmla="*/ 579002 h 790030"/>
              <a:gd name="connsiteX24" fmla="*/ 462496 w 740381"/>
              <a:gd name="connsiteY24" fmla="*/ 593124 h 790030"/>
              <a:gd name="connsiteX25" fmla="*/ 451904 w 740381"/>
              <a:gd name="connsiteY25" fmla="*/ 607246 h 790030"/>
              <a:gd name="connsiteX26" fmla="*/ 409538 w 740381"/>
              <a:gd name="connsiteY26" fmla="*/ 635490 h 790030"/>
              <a:gd name="connsiteX27" fmla="*/ 388355 w 740381"/>
              <a:gd name="connsiteY27" fmla="*/ 649612 h 790030"/>
              <a:gd name="connsiteX28" fmla="*/ 377764 w 740381"/>
              <a:gd name="connsiteY28" fmla="*/ 656673 h 790030"/>
              <a:gd name="connsiteX29" fmla="*/ 370703 w 740381"/>
              <a:gd name="connsiteY29" fmla="*/ 667265 h 790030"/>
              <a:gd name="connsiteX30" fmla="*/ 353050 w 740381"/>
              <a:gd name="connsiteY30" fmla="*/ 695509 h 790030"/>
              <a:gd name="connsiteX31" fmla="*/ 328337 w 740381"/>
              <a:gd name="connsiteY31" fmla="*/ 720222 h 790030"/>
              <a:gd name="connsiteX32" fmla="*/ 303623 w 740381"/>
              <a:gd name="connsiteY32" fmla="*/ 741405 h 790030"/>
              <a:gd name="connsiteX33" fmla="*/ 271849 w 740381"/>
              <a:gd name="connsiteY33" fmla="*/ 748466 h 790030"/>
              <a:gd name="connsiteX34" fmla="*/ 243605 w 740381"/>
              <a:gd name="connsiteY34" fmla="*/ 751997 h 790030"/>
              <a:gd name="connsiteX35" fmla="*/ 215361 w 740381"/>
              <a:gd name="connsiteY35" fmla="*/ 766119 h 790030"/>
              <a:gd name="connsiteX36" fmla="*/ 88262 w 740381"/>
              <a:gd name="connsiteY36" fmla="*/ 776710 h 790030"/>
              <a:gd name="connsiteX37" fmla="*/ 0 w 740381"/>
              <a:gd name="connsiteY37" fmla="*/ 780241 h 790030"/>
              <a:gd name="connsiteX0" fmla="*/ 737875 w 740381"/>
              <a:gd name="connsiteY0" fmla="*/ 0 h 790030"/>
              <a:gd name="connsiteX1" fmla="*/ 734344 w 740381"/>
              <a:gd name="connsiteY1" fmla="*/ 67079 h 790030"/>
              <a:gd name="connsiteX2" fmla="*/ 713161 w 740381"/>
              <a:gd name="connsiteY2" fmla="*/ 88262 h 790030"/>
              <a:gd name="connsiteX3" fmla="*/ 706100 w 740381"/>
              <a:gd name="connsiteY3" fmla="*/ 98854 h 790030"/>
              <a:gd name="connsiteX4" fmla="*/ 695509 w 740381"/>
              <a:gd name="connsiteY4" fmla="*/ 165933 h 790030"/>
              <a:gd name="connsiteX5" fmla="*/ 684917 w 740381"/>
              <a:gd name="connsiteY5" fmla="*/ 169464 h 790030"/>
              <a:gd name="connsiteX6" fmla="*/ 681387 w 740381"/>
              <a:gd name="connsiteY6" fmla="*/ 180055 h 790030"/>
              <a:gd name="connsiteX7" fmla="*/ 670795 w 740381"/>
              <a:gd name="connsiteY7" fmla="*/ 194177 h 790030"/>
              <a:gd name="connsiteX8" fmla="*/ 663734 w 740381"/>
              <a:gd name="connsiteY8" fmla="*/ 225952 h 790030"/>
              <a:gd name="connsiteX9" fmla="*/ 649612 w 740381"/>
              <a:gd name="connsiteY9" fmla="*/ 240074 h 790030"/>
              <a:gd name="connsiteX10" fmla="*/ 628429 w 740381"/>
              <a:gd name="connsiteY10" fmla="*/ 293031 h 790030"/>
              <a:gd name="connsiteX11" fmla="*/ 617838 w 740381"/>
              <a:gd name="connsiteY11" fmla="*/ 321275 h 790030"/>
              <a:gd name="connsiteX12" fmla="*/ 614307 w 740381"/>
              <a:gd name="connsiteY12" fmla="*/ 331867 h 790030"/>
              <a:gd name="connsiteX13" fmla="*/ 603716 w 740381"/>
              <a:gd name="connsiteY13" fmla="*/ 335397 h 790030"/>
              <a:gd name="connsiteX14" fmla="*/ 582533 w 740381"/>
              <a:gd name="connsiteY14" fmla="*/ 381294 h 790030"/>
              <a:gd name="connsiteX15" fmla="*/ 571941 w 740381"/>
              <a:gd name="connsiteY15" fmla="*/ 406007 h 790030"/>
              <a:gd name="connsiteX16" fmla="*/ 568411 w 740381"/>
              <a:gd name="connsiteY16" fmla="*/ 420130 h 790030"/>
              <a:gd name="connsiteX17" fmla="*/ 557819 w 740381"/>
              <a:gd name="connsiteY17" fmla="*/ 430721 h 790030"/>
              <a:gd name="connsiteX18" fmla="*/ 543697 w 740381"/>
              <a:gd name="connsiteY18" fmla="*/ 473087 h 790030"/>
              <a:gd name="connsiteX19" fmla="*/ 540167 w 740381"/>
              <a:gd name="connsiteY19" fmla="*/ 487209 h 790030"/>
              <a:gd name="connsiteX20" fmla="*/ 518984 w 740381"/>
              <a:gd name="connsiteY20" fmla="*/ 511923 h 790030"/>
              <a:gd name="connsiteX21" fmla="*/ 501331 w 740381"/>
              <a:gd name="connsiteY21" fmla="*/ 547228 h 790030"/>
              <a:gd name="connsiteX22" fmla="*/ 490740 w 740381"/>
              <a:gd name="connsiteY22" fmla="*/ 561350 h 790030"/>
              <a:gd name="connsiteX23" fmla="*/ 469557 w 740381"/>
              <a:gd name="connsiteY23" fmla="*/ 579002 h 790030"/>
              <a:gd name="connsiteX24" fmla="*/ 462496 w 740381"/>
              <a:gd name="connsiteY24" fmla="*/ 593124 h 790030"/>
              <a:gd name="connsiteX25" fmla="*/ 451904 w 740381"/>
              <a:gd name="connsiteY25" fmla="*/ 607246 h 790030"/>
              <a:gd name="connsiteX26" fmla="*/ 409538 w 740381"/>
              <a:gd name="connsiteY26" fmla="*/ 635490 h 790030"/>
              <a:gd name="connsiteX27" fmla="*/ 388355 w 740381"/>
              <a:gd name="connsiteY27" fmla="*/ 649612 h 790030"/>
              <a:gd name="connsiteX28" fmla="*/ 377764 w 740381"/>
              <a:gd name="connsiteY28" fmla="*/ 656673 h 790030"/>
              <a:gd name="connsiteX29" fmla="*/ 353050 w 740381"/>
              <a:gd name="connsiteY29" fmla="*/ 695509 h 790030"/>
              <a:gd name="connsiteX30" fmla="*/ 328337 w 740381"/>
              <a:gd name="connsiteY30" fmla="*/ 720222 h 790030"/>
              <a:gd name="connsiteX31" fmla="*/ 303623 w 740381"/>
              <a:gd name="connsiteY31" fmla="*/ 741405 h 790030"/>
              <a:gd name="connsiteX32" fmla="*/ 271849 w 740381"/>
              <a:gd name="connsiteY32" fmla="*/ 748466 h 790030"/>
              <a:gd name="connsiteX33" fmla="*/ 243605 w 740381"/>
              <a:gd name="connsiteY33" fmla="*/ 751997 h 790030"/>
              <a:gd name="connsiteX34" fmla="*/ 215361 w 740381"/>
              <a:gd name="connsiteY34" fmla="*/ 766119 h 790030"/>
              <a:gd name="connsiteX35" fmla="*/ 88262 w 740381"/>
              <a:gd name="connsiteY35" fmla="*/ 776710 h 790030"/>
              <a:gd name="connsiteX36" fmla="*/ 0 w 740381"/>
              <a:gd name="connsiteY36" fmla="*/ 780241 h 790030"/>
              <a:gd name="connsiteX0" fmla="*/ 737875 w 740381"/>
              <a:gd name="connsiteY0" fmla="*/ 0 h 790030"/>
              <a:gd name="connsiteX1" fmla="*/ 734344 w 740381"/>
              <a:gd name="connsiteY1" fmla="*/ 67079 h 790030"/>
              <a:gd name="connsiteX2" fmla="*/ 713161 w 740381"/>
              <a:gd name="connsiteY2" fmla="*/ 88262 h 790030"/>
              <a:gd name="connsiteX3" fmla="*/ 706100 w 740381"/>
              <a:gd name="connsiteY3" fmla="*/ 98854 h 790030"/>
              <a:gd name="connsiteX4" fmla="*/ 695509 w 740381"/>
              <a:gd name="connsiteY4" fmla="*/ 165933 h 790030"/>
              <a:gd name="connsiteX5" fmla="*/ 684917 w 740381"/>
              <a:gd name="connsiteY5" fmla="*/ 169464 h 790030"/>
              <a:gd name="connsiteX6" fmla="*/ 681387 w 740381"/>
              <a:gd name="connsiteY6" fmla="*/ 180055 h 790030"/>
              <a:gd name="connsiteX7" fmla="*/ 670795 w 740381"/>
              <a:gd name="connsiteY7" fmla="*/ 194177 h 790030"/>
              <a:gd name="connsiteX8" fmla="*/ 663734 w 740381"/>
              <a:gd name="connsiteY8" fmla="*/ 225952 h 790030"/>
              <a:gd name="connsiteX9" fmla="*/ 649612 w 740381"/>
              <a:gd name="connsiteY9" fmla="*/ 240074 h 790030"/>
              <a:gd name="connsiteX10" fmla="*/ 628429 w 740381"/>
              <a:gd name="connsiteY10" fmla="*/ 293031 h 790030"/>
              <a:gd name="connsiteX11" fmla="*/ 617838 w 740381"/>
              <a:gd name="connsiteY11" fmla="*/ 321275 h 790030"/>
              <a:gd name="connsiteX12" fmla="*/ 614307 w 740381"/>
              <a:gd name="connsiteY12" fmla="*/ 331867 h 790030"/>
              <a:gd name="connsiteX13" fmla="*/ 603716 w 740381"/>
              <a:gd name="connsiteY13" fmla="*/ 335397 h 790030"/>
              <a:gd name="connsiteX14" fmla="*/ 582533 w 740381"/>
              <a:gd name="connsiteY14" fmla="*/ 381294 h 790030"/>
              <a:gd name="connsiteX15" fmla="*/ 571941 w 740381"/>
              <a:gd name="connsiteY15" fmla="*/ 406007 h 790030"/>
              <a:gd name="connsiteX16" fmla="*/ 568411 w 740381"/>
              <a:gd name="connsiteY16" fmla="*/ 420130 h 790030"/>
              <a:gd name="connsiteX17" fmla="*/ 557819 w 740381"/>
              <a:gd name="connsiteY17" fmla="*/ 430721 h 790030"/>
              <a:gd name="connsiteX18" fmla="*/ 543697 w 740381"/>
              <a:gd name="connsiteY18" fmla="*/ 473087 h 790030"/>
              <a:gd name="connsiteX19" fmla="*/ 540167 w 740381"/>
              <a:gd name="connsiteY19" fmla="*/ 487209 h 790030"/>
              <a:gd name="connsiteX20" fmla="*/ 518984 w 740381"/>
              <a:gd name="connsiteY20" fmla="*/ 511923 h 790030"/>
              <a:gd name="connsiteX21" fmla="*/ 501331 w 740381"/>
              <a:gd name="connsiteY21" fmla="*/ 547228 h 790030"/>
              <a:gd name="connsiteX22" fmla="*/ 490740 w 740381"/>
              <a:gd name="connsiteY22" fmla="*/ 561350 h 790030"/>
              <a:gd name="connsiteX23" fmla="*/ 469557 w 740381"/>
              <a:gd name="connsiteY23" fmla="*/ 579002 h 790030"/>
              <a:gd name="connsiteX24" fmla="*/ 462496 w 740381"/>
              <a:gd name="connsiteY24" fmla="*/ 593124 h 790030"/>
              <a:gd name="connsiteX25" fmla="*/ 451904 w 740381"/>
              <a:gd name="connsiteY25" fmla="*/ 607246 h 790030"/>
              <a:gd name="connsiteX26" fmla="*/ 409538 w 740381"/>
              <a:gd name="connsiteY26" fmla="*/ 635490 h 790030"/>
              <a:gd name="connsiteX27" fmla="*/ 388355 w 740381"/>
              <a:gd name="connsiteY27" fmla="*/ 649612 h 790030"/>
              <a:gd name="connsiteX28" fmla="*/ 353050 w 740381"/>
              <a:gd name="connsiteY28" fmla="*/ 695509 h 790030"/>
              <a:gd name="connsiteX29" fmla="*/ 328337 w 740381"/>
              <a:gd name="connsiteY29" fmla="*/ 720222 h 790030"/>
              <a:gd name="connsiteX30" fmla="*/ 303623 w 740381"/>
              <a:gd name="connsiteY30" fmla="*/ 741405 h 790030"/>
              <a:gd name="connsiteX31" fmla="*/ 271849 w 740381"/>
              <a:gd name="connsiteY31" fmla="*/ 748466 h 790030"/>
              <a:gd name="connsiteX32" fmla="*/ 243605 w 740381"/>
              <a:gd name="connsiteY32" fmla="*/ 751997 h 790030"/>
              <a:gd name="connsiteX33" fmla="*/ 215361 w 740381"/>
              <a:gd name="connsiteY33" fmla="*/ 766119 h 790030"/>
              <a:gd name="connsiteX34" fmla="*/ 88262 w 740381"/>
              <a:gd name="connsiteY34" fmla="*/ 776710 h 790030"/>
              <a:gd name="connsiteX35" fmla="*/ 0 w 740381"/>
              <a:gd name="connsiteY35" fmla="*/ 780241 h 790030"/>
              <a:gd name="connsiteX0" fmla="*/ 737875 w 740381"/>
              <a:gd name="connsiteY0" fmla="*/ 0 h 790030"/>
              <a:gd name="connsiteX1" fmla="*/ 734344 w 740381"/>
              <a:gd name="connsiteY1" fmla="*/ 67079 h 790030"/>
              <a:gd name="connsiteX2" fmla="*/ 713161 w 740381"/>
              <a:gd name="connsiteY2" fmla="*/ 88262 h 790030"/>
              <a:gd name="connsiteX3" fmla="*/ 706100 w 740381"/>
              <a:gd name="connsiteY3" fmla="*/ 98854 h 790030"/>
              <a:gd name="connsiteX4" fmla="*/ 695509 w 740381"/>
              <a:gd name="connsiteY4" fmla="*/ 165933 h 790030"/>
              <a:gd name="connsiteX5" fmla="*/ 684917 w 740381"/>
              <a:gd name="connsiteY5" fmla="*/ 169464 h 790030"/>
              <a:gd name="connsiteX6" fmla="*/ 681387 w 740381"/>
              <a:gd name="connsiteY6" fmla="*/ 180055 h 790030"/>
              <a:gd name="connsiteX7" fmla="*/ 670795 w 740381"/>
              <a:gd name="connsiteY7" fmla="*/ 194177 h 790030"/>
              <a:gd name="connsiteX8" fmla="*/ 663734 w 740381"/>
              <a:gd name="connsiteY8" fmla="*/ 225952 h 790030"/>
              <a:gd name="connsiteX9" fmla="*/ 649612 w 740381"/>
              <a:gd name="connsiteY9" fmla="*/ 240074 h 790030"/>
              <a:gd name="connsiteX10" fmla="*/ 628429 w 740381"/>
              <a:gd name="connsiteY10" fmla="*/ 293031 h 790030"/>
              <a:gd name="connsiteX11" fmla="*/ 617838 w 740381"/>
              <a:gd name="connsiteY11" fmla="*/ 321275 h 790030"/>
              <a:gd name="connsiteX12" fmla="*/ 614307 w 740381"/>
              <a:gd name="connsiteY12" fmla="*/ 331867 h 790030"/>
              <a:gd name="connsiteX13" fmla="*/ 603716 w 740381"/>
              <a:gd name="connsiteY13" fmla="*/ 335397 h 790030"/>
              <a:gd name="connsiteX14" fmla="*/ 582533 w 740381"/>
              <a:gd name="connsiteY14" fmla="*/ 381294 h 790030"/>
              <a:gd name="connsiteX15" fmla="*/ 571941 w 740381"/>
              <a:gd name="connsiteY15" fmla="*/ 406007 h 790030"/>
              <a:gd name="connsiteX16" fmla="*/ 568411 w 740381"/>
              <a:gd name="connsiteY16" fmla="*/ 420130 h 790030"/>
              <a:gd name="connsiteX17" fmla="*/ 557819 w 740381"/>
              <a:gd name="connsiteY17" fmla="*/ 430721 h 790030"/>
              <a:gd name="connsiteX18" fmla="*/ 543697 w 740381"/>
              <a:gd name="connsiteY18" fmla="*/ 473087 h 790030"/>
              <a:gd name="connsiteX19" fmla="*/ 540167 w 740381"/>
              <a:gd name="connsiteY19" fmla="*/ 487209 h 790030"/>
              <a:gd name="connsiteX20" fmla="*/ 518984 w 740381"/>
              <a:gd name="connsiteY20" fmla="*/ 511923 h 790030"/>
              <a:gd name="connsiteX21" fmla="*/ 501331 w 740381"/>
              <a:gd name="connsiteY21" fmla="*/ 547228 h 790030"/>
              <a:gd name="connsiteX22" fmla="*/ 490740 w 740381"/>
              <a:gd name="connsiteY22" fmla="*/ 561350 h 790030"/>
              <a:gd name="connsiteX23" fmla="*/ 469557 w 740381"/>
              <a:gd name="connsiteY23" fmla="*/ 579002 h 790030"/>
              <a:gd name="connsiteX24" fmla="*/ 462496 w 740381"/>
              <a:gd name="connsiteY24" fmla="*/ 593124 h 790030"/>
              <a:gd name="connsiteX25" fmla="*/ 451904 w 740381"/>
              <a:gd name="connsiteY25" fmla="*/ 607246 h 790030"/>
              <a:gd name="connsiteX26" fmla="*/ 409538 w 740381"/>
              <a:gd name="connsiteY26" fmla="*/ 635490 h 790030"/>
              <a:gd name="connsiteX27" fmla="*/ 353050 w 740381"/>
              <a:gd name="connsiteY27" fmla="*/ 695509 h 790030"/>
              <a:gd name="connsiteX28" fmla="*/ 328337 w 740381"/>
              <a:gd name="connsiteY28" fmla="*/ 720222 h 790030"/>
              <a:gd name="connsiteX29" fmla="*/ 303623 w 740381"/>
              <a:gd name="connsiteY29" fmla="*/ 741405 h 790030"/>
              <a:gd name="connsiteX30" fmla="*/ 271849 w 740381"/>
              <a:gd name="connsiteY30" fmla="*/ 748466 h 790030"/>
              <a:gd name="connsiteX31" fmla="*/ 243605 w 740381"/>
              <a:gd name="connsiteY31" fmla="*/ 751997 h 790030"/>
              <a:gd name="connsiteX32" fmla="*/ 215361 w 740381"/>
              <a:gd name="connsiteY32" fmla="*/ 766119 h 790030"/>
              <a:gd name="connsiteX33" fmla="*/ 88262 w 740381"/>
              <a:gd name="connsiteY33" fmla="*/ 776710 h 790030"/>
              <a:gd name="connsiteX34" fmla="*/ 0 w 740381"/>
              <a:gd name="connsiteY34" fmla="*/ 780241 h 790030"/>
              <a:gd name="connsiteX0" fmla="*/ 737875 w 740381"/>
              <a:gd name="connsiteY0" fmla="*/ 0 h 790030"/>
              <a:gd name="connsiteX1" fmla="*/ 734344 w 740381"/>
              <a:gd name="connsiteY1" fmla="*/ 67079 h 790030"/>
              <a:gd name="connsiteX2" fmla="*/ 713161 w 740381"/>
              <a:gd name="connsiteY2" fmla="*/ 88262 h 790030"/>
              <a:gd name="connsiteX3" fmla="*/ 706100 w 740381"/>
              <a:gd name="connsiteY3" fmla="*/ 98854 h 790030"/>
              <a:gd name="connsiteX4" fmla="*/ 695509 w 740381"/>
              <a:gd name="connsiteY4" fmla="*/ 165933 h 790030"/>
              <a:gd name="connsiteX5" fmla="*/ 684917 w 740381"/>
              <a:gd name="connsiteY5" fmla="*/ 169464 h 790030"/>
              <a:gd name="connsiteX6" fmla="*/ 681387 w 740381"/>
              <a:gd name="connsiteY6" fmla="*/ 180055 h 790030"/>
              <a:gd name="connsiteX7" fmla="*/ 670795 w 740381"/>
              <a:gd name="connsiteY7" fmla="*/ 194177 h 790030"/>
              <a:gd name="connsiteX8" fmla="*/ 663734 w 740381"/>
              <a:gd name="connsiteY8" fmla="*/ 225952 h 790030"/>
              <a:gd name="connsiteX9" fmla="*/ 649612 w 740381"/>
              <a:gd name="connsiteY9" fmla="*/ 240074 h 790030"/>
              <a:gd name="connsiteX10" fmla="*/ 628429 w 740381"/>
              <a:gd name="connsiteY10" fmla="*/ 293031 h 790030"/>
              <a:gd name="connsiteX11" fmla="*/ 617838 w 740381"/>
              <a:gd name="connsiteY11" fmla="*/ 321275 h 790030"/>
              <a:gd name="connsiteX12" fmla="*/ 614307 w 740381"/>
              <a:gd name="connsiteY12" fmla="*/ 331867 h 790030"/>
              <a:gd name="connsiteX13" fmla="*/ 603716 w 740381"/>
              <a:gd name="connsiteY13" fmla="*/ 335397 h 790030"/>
              <a:gd name="connsiteX14" fmla="*/ 582533 w 740381"/>
              <a:gd name="connsiteY14" fmla="*/ 381294 h 790030"/>
              <a:gd name="connsiteX15" fmla="*/ 571941 w 740381"/>
              <a:gd name="connsiteY15" fmla="*/ 406007 h 790030"/>
              <a:gd name="connsiteX16" fmla="*/ 568411 w 740381"/>
              <a:gd name="connsiteY16" fmla="*/ 420130 h 790030"/>
              <a:gd name="connsiteX17" fmla="*/ 557819 w 740381"/>
              <a:gd name="connsiteY17" fmla="*/ 430721 h 790030"/>
              <a:gd name="connsiteX18" fmla="*/ 543697 w 740381"/>
              <a:gd name="connsiteY18" fmla="*/ 473087 h 790030"/>
              <a:gd name="connsiteX19" fmla="*/ 540167 w 740381"/>
              <a:gd name="connsiteY19" fmla="*/ 487209 h 790030"/>
              <a:gd name="connsiteX20" fmla="*/ 518984 w 740381"/>
              <a:gd name="connsiteY20" fmla="*/ 511923 h 790030"/>
              <a:gd name="connsiteX21" fmla="*/ 501331 w 740381"/>
              <a:gd name="connsiteY21" fmla="*/ 547228 h 790030"/>
              <a:gd name="connsiteX22" fmla="*/ 490740 w 740381"/>
              <a:gd name="connsiteY22" fmla="*/ 561350 h 790030"/>
              <a:gd name="connsiteX23" fmla="*/ 469557 w 740381"/>
              <a:gd name="connsiteY23" fmla="*/ 579002 h 790030"/>
              <a:gd name="connsiteX24" fmla="*/ 462496 w 740381"/>
              <a:gd name="connsiteY24" fmla="*/ 593124 h 790030"/>
              <a:gd name="connsiteX25" fmla="*/ 451904 w 740381"/>
              <a:gd name="connsiteY25" fmla="*/ 607246 h 790030"/>
              <a:gd name="connsiteX26" fmla="*/ 353050 w 740381"/>
              <a:gd name="connsiteY26" fmla="*/ 695509 h 790030"/>
              <a:gd name="connsiteX27" fmla="*/ 328337 w 740381"/>
              <a:gd name="connsiteY27" fmla="*/ 720222 h 790030"/>
              <a:gd name="connsiteX28" fmla="*/ 303623 w 740381"/>
              <a:gd name="connsiteY28" fmla="*/ 741405 h 790030"/>
              <a:gd name="connsiteX29" fmla="*/ 271849 w 740381"/>
              <a:gd name="connsiteY29" fmla="*/ 748466 h 790030"/>
              <a:gd name="connsiteX30" fmla="*/ 243605 w 740381"/>
              <a:gd name="connsiteY30" fmla="*/ 751997 h 790030"/>
              <a:gd name="connsiteX31" fmla="*/ 215361 w 740381"/>
              <a:gd name="connsiteY31" fmla="*/ 766119 h 790030"/>
              <a:gd name="connsiteX32" fmla="*/ 88262 w 740381"/>
              <a:gd name="connsiteY32" fmla="*/ 776710 h 790030"/>
              <a:gd name="connsiteX33" fmla="*/ 0 w 740381"/>
              <a:gd name="connsiteY33" fmla="*/ 780241 h 790030"/>
              <a:gd name="connsiteX0" fmla="*/ 737875 w 740381"/>
              <a:gd name="connsiteY0" fmla="*/ 0 h 790030"/>
              <a:gd name="connsiteX1" fmla="*/ 734344 w 740381"/>
              <a:gd name="connsiteY1" fmla="*/ 67079 h 790030"/>
              <a:gd name="connsiteX2" fmla="*/ 713161 w 740381"/>
              <a:gd name="connsiteY2" fmla="*/ 88262 h 790030"/>
              <a:gd name="connsiteX3" fmla="*/ 706100 w 740381"/>
              <a:gd name="connsiteY3" fmla="*/ 98854 h 790030"/>
              <a:gd name="connsiteX4" fmla="*/ 695509 w 740381"/>
              <a:gd name="connsiteY4" fmla="*/ 165933 h 790030"/>
              <a:gd name="connsiteX5" fmla="*/ 684917 w 740381"/>
              <a:gd name="connsiteY5" fmla="*/ 169464 h 790030"/>
              <a:gd name="connsiteX6" fmla="*/ 681387 w 740381"/>
              <a:gd name="connsiteY6" fmla="*/ 180055 h 790030"/>
              <a:gd name="connsiteX7" fmla="*/ 670795 w 740381"/>
              <a:gd name="connsiteY7" fmla="*/ 194177 h 790030"/>
              <a:gd name="connsiteX8" fmla="*/ 663734 w 740381"/>
              <a:gd name="connsiteY8" fmla="*/ 225952 h 790030"/>
              <a:gd name="connsiteX9" fmla="*/ 649612 w 740381"/>
              <a:gd name="connsiteY9" fmla="*/ 240074 h 790030"/>
              <a:gd name="connsiteX10" fmla="*/ 628429 w 740381"/>
              <a:gd name="connsiteY10" fmla="*/ 293031 h 790030"/>
              <a:gd name="connsiteX11" fmla="*/ 617838 w 740381"/>
              <a:gd name="connsiteY11" fmla="*/ 321275 h 790030"/>
              <a:gd name="connsiteX12" fmla="*/ 614307 w 740381"/>
              <a:gd name="connsiteY12" fmla="*/ 331867 h 790030"/>
              <a:gd name="connsiteX13" fmla="*/ 603716 w 740381"/>
              <a:gd name="connsiteY13" fmla="*/ 335397 h 790030"/>
              <a:gd name="connsiteX14" fmla="*/ 582533 w 740381"/>
              <a:gd name="connsiteY14" fmla="*/ 381294 h 790030"/>
              <a:gd name="connsiteX15" fmla="*/ 571941 w 740381"/>
              <a:gd name="connsiteY15" fmla="*/ 406007 h 790030"/>
              <a:gd name="connsiteX16" fmla="*/ 568411 w 740381"/>
              <a:gd name="connsiteY16" fmla="*/ 420130 h 790030"/>
              <a:gd name="connsiteX17" fmla="*/ 557819 w 740381"/>
              <a:gd name="connsiteY17" fmla="*/ 430721 h 790030"/>
              <a:gd name="connsiteX18" fmla="*/ 543697 w 740381"/>
              <a:gd name="connsiteY18" fmla="*/ 473087 h 790030"/>
              <a:gd name="connsiteX19" fmla="*/ 540167 w 740381"/>
              <a:gd name="connsiteY19" fmla="*/ 487209 h 790030"/>
              <a:gd name="connsiteX20" fmla="*/ 518984 w 740381"/>
              <a:gd name="connsiteY20" fmla="*/ 511923 h 790030"/>
              <a:gd name="connsiteX21" fmla="*/ 501331 w 740381"/>
              <a:gd name="connsiteY21" fmla="*/ 547228 h 790030"/>
              <a:gd name="connsiteX22" fmla="*/ 490740 w 740381"/>
              <a:gd name="connsiteY22" fmla="*/ 561350 h 790030"/>
              <a:gd name="connsiteX23" fmla="*/ 469557 w 740381"/>
              <a:gd name="connsiteY23" fmla="*/ 579002 h 790030"/>
              <a:gd name="connsiteX24" fmla="*/ 462496 w 740381"/>
              <a:gd name="connsiteY24" fmla="*/ 593124 h 790030"/>
              <a:gd name="connsiteX25" fmla="*/ 451904 w 740381"/>
              <a:gd name="connsiteY25" fmla="*/ 607246 h 790030"/>
              <a:gd name="connsiteX26" fmla="*/ 353050 w 740381"/>
              <a:gd name="connsiteY26" fmla="*/ 695509 h 790030"/>
              <a:gd name="connsiteX27" fmla="*/ 328337 w 740381"/>
              <a:gd name="connsiteY27" fmla="*/ 720222 h 790030"/>
              <a:gd name="connsiteX28" fmla="*/ 303623 w 740381"/>
              <a:gd name="connsiteY28" fmla="*/ 741405 h 790030"/>
              <a:gd name="connsiteX29" fmla="*/ 271849 w 740381"/>
              <a:gd name="connsiteY29" fmla="*/ 748466 h 790030"/>
              <a:gd name="connsiteX30" fmla="*/ 215361 w 740381"/>
              <a:gd name="connsiteY30" fmla="*/ 766119 h 790030"/>
              <a:gd name="connsiteX31" fmla="*/ 88262 w 740381"/>
              <a:gd name="connsiteY31" fmla="*/ 776710 h 790030"/>
              <a:gd name="connsiteX32" fmla="*/ 0 w 740381"/>
              <a:gd name="connsiteY32" fmla="*/ 780241 h 7900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614307 w 740381"/>
              <a:gd name="connsiteY12" fmla="*/ 331867 h 788430"/>
              <a:gd name="connsiteX13" fmla="*/ 603716 w 740381"/>
              <a:gd name="connsiteY13" fmla="*/ 335397 h 788430"/>
              <a:gd name="connsiteX14" fmla="*/ 582533 w 740381"/>
              <a:gd name="connsiteY14" fmla="*/ 381294 h 788430"/>
              <a:gd name="connsiteX15" fmla="*/ 571941 w 740381"/>
              <a:gd name="connsiteY15" fmla="*/ 406007 h 788430"/>
              <a:gd name="connsiteX16" fmla="*/ 568411 w 740381"/>
              <a:gd name="connsiteY16" fmla="*/ 420130 h 788430"/>
              <a:gd name="connsiteX17" fmla="*/ 557819 w 740381"/>
              <a:gd name="connsiteY17" fmla="*/ 430721 h 788430"/>
              <a:gd name="connsiteX18" fmla="*/ 543697 w 740381"/>
              <a:gd name="connsiteY18" fmla="*/ 473087 h 788430"/>
              <a:gd name="connsiteX19" fmla="*/ 540167 w 740381"/>
              <a:gd name="connsiteY19" fmla="*/ 487209 h 788430"/>
              <a:gd name="connsiteX20" fmla="*/ 518984 w 740381"/>
              <a:gd name="connsiteY20" fmla="*/ 511923 h 788430"/>
              <a:gd name="connsiteX21" fmla="*/ 501331 w 740381"/>
              <a:gd name="connsiteY21" fmla="*/ 547228 h 788430"/>
              <a:gd name="connsiteX22" fmla="*/ 490740 w 740381"/>
              <a:gd name="connsiteY22" fmla="*/ 561350 h 788430"/>
              <a:gd name="connsiteX23" fmla="*/ 469557 w 740381"/>
              <a:gd name="connsiteY23" fmla="*/ 579002 h 788430"/>
              <a:gd name="connsiteX24" fmla="*/ 462496 w 740381"/>
              <a:gd name="connsiteY24" fmla="*/ 593124 h 788430"/>
              <a:gd name="connsiteX25" fmla="*/ 451904 w 740381"/>
              <a:gd name="connsiteY25" fmla="*/ 607246 h 788430"/>
              <a:gd name="connsiteX26" fmla="*/ 353050 w 740381"/>
              <a:gd name="connsiteY26" fmla="*/ 695509 h 788430"/>
              <a:gd name="connsiteX27" fmla="*/ 328337 w 740381"/>
              <a:gd name="connsiteY27" fmla="*/ 720222 h 788430"/>
              <a:gd name="connsiteX28" fmla="*/ 303623 w 740381"/>
              <a:gd name="connsiteY28" fmla="*/ 741405 h 788430"/>
              <a:gd name="connsiteX29" fmla="*/ 271849 w 740381"/>
              <a:gd name="connsiteY29" fmla="*/ 748466 h 788430"/>
              <a:gd name="connsiteX30" fmla="*/ 88262 w 740381"/>
              <a:gd name="connsiteY30" fmla="*/ 776710 h 788430"/>
              <a:gd name="connsiteX31" fmla="*/ 0 w 740381"/>
              <a:gd name="connsiteY31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614307 w 740381"/>
              <a:gd name="connsiteY12" fmla="*/ 331867 h 788430"/>
              <a:gd name="connsiteX13" fmla="*/ 603716 w 740381"/>
              <a:gd name="connsiteY13" fmla="*/ 335397 h 788430"/>
              <a:gd name="connsiteX14" fmla="*/ 582533 w 740381"/>
              <a:gd name="connsiteY14" fmla="*/ 381294 h 788430"/>
              <a:gd name="connsiteX15" fmla="*/ 571941 w 740381"/>
              <a:gd name="connsiteY15" fmla="*/ 406007 h 788430"/>
              <a:gd name="connsiteX16" fmla="*/ 568411 w 740381"/>
              <a:gd name="connsiteY16" fmla="*/ 420130 h 788430"/>
              <a:gd name="connsiteX17" fmla="*/ 557819 w 740381"/>
              <a:gd name="connsiteY17" fmla="*/ 430721 h 788430"/>
              <a:gd name="connsiteX18" fmla="*/ 543697 w 740381"/>
              <a:gd name="connsiteY18" fmla="*/ 473087 h 788430"/>
              <a:gd name="connsiteX19" fmla="*/ 540167 w 740381"/>
              <a:gd name="connsiteY19" fmla="*/ 487209 h 788430"/>
              <a:gd name="connsiteX20" fmla="*/ 518984 w 740381"/>
              <a:gd name="connsiteY20" fmla="*/ 511923 h 788430"/>
              <a:gd name="connsiteX21" fmla="*/ 501331 w 740381"/>
              <a:gd name="connsiteY21" fmla="*/ 547228 h 788430"/>
              <a:gd name="connsiteX22" fmla="*/ 490740 w 740381"/>
              <a:gd name="connsiteY22" fmla="*/ 561350 h 788430"/>
              <a:gd name="connsiteX23" fmla="*/ 469557 w 740381"/>
              <a:gd name="connsiteY23" fmla="*/ 579002 h 788430"/>
              <a:gd name="connsiteX24" fmla="*/ 462496 w 740381"/>
              <a:gd name="connsiteY24" fmla="*/ 593124 h 788430"/>
              <a:gd name="connsiteX25" fmla="*/ 451904 w 740381"/>
              <a:gd name="connsiteY25" fmla="*/ 607246 h 788430"/>
              <a:gd name="connsiteX26" fmla="*/ 353050 w 740381"/>
              <a:gd name="connsiteY26" fmla="*/ 695509 h 788430"/>
              <a:gd name="connsiteX27" fmla="*/ 303623 w 740381"/>
              <a:gd name="connsiteY27" fmla="*/ 741405 h 788430"/>
              <a:gd name="connsiteX28" fmla="*/ 271849 w 740381"/>
              <a:gd name="connsiteY28" fmla="*/ 748466 h 788430"/>
              <a:gd name="connsiteX29" fmla="*/ 88262 w 740381"/>
              <a:gd name="connsiteY29" fmla="*/ 776710 h 788430"/>
              <a:gd name="connsiteX30" fmla="*/ 0 w 740381"/>
              <a:gd name="connsiteY30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614307 w 740381"/>
              <a:gd name="connsiteY12" fmla="*/ 331867 h 788430"/>
              <a:gd name="connsiteX13" fmla="*/ 603716 w 740381"/>
              <a:gd name="connsiteY13" fmla="*/ 335397 h 788430"/>
              <a:gd name="connsiteX14" fmla="*/ 582533 w 740381"/>
              <a:gd name="connsiteY14" fmla="*/ 381294 h 788430"/>
              <a:gd name="connsiteX15" fmla="*/ 571941 w 740381"/>
              <a:gd name="connsiteY15" fmla="*/ 406007 h 788430"/>
              <a:gd name="connsiteX16" fmla="*/ 568411 w 740381"/>
              <a:gd name="connsiteY16" fmla="*/ 420130 h 788430"/>
              <a:gd name="connsiteX17" fmla="*/ 557819 w 740381"/>
              <a:gd name="connsiteY17" fmla="*/ 430721 h 788430"/>
              <a:gd name="connsiteX18" fmla="*/ 543697 w 740381"/>
              <a:gd name="connsiteY18" fmla="*/ 473087 h 788430"/>
              <a:gd name="connsiteX19" fmla="*/ 540167 w 740381"/>
              <a:gd name="connsiteY19" fmla="*/ 487209 h 788430"/>
              <a:gd name="connsiteX20" fmla="*/ 518984 w 740381"/>
              <a:gd name="connsiteY20" fmla="*/ 511923 h 788430"/>
              <a:gd name="connsiteX21" fmla="*/ 501331 w 740381"/>
              <a:gd name="connsiteY21" fmla="*/ 547228 h 788430"/>
              <a:gd name="connsiteX22" fmla="*/ 490740 w 740381"/>
              <a:gd name="connsiteY22" fmla="*/ 561350 h 788430"/>
              <a:gd name="connsiteX23" fmla="*/ 469557 w 740381"/>
              <a:gd name="connsiteY23" fmla="*/ 579002 h 788430"/>
              <a:gd name="connsiteX24" fmla="*/ 462496 w 740381"/>
              <a:gd name="connsiteY24" fmla="*/ 593124 h 788430"/>
              <a:gd name="connsiteX25" fmla="*/ 451904 w 740381"/>
              <a:gd name="connsiteY25" fmla="*/ 607246 h 788430"/>
              <a:gd name="connsiteX26" fmla="*/ 410421 w 740381"/>
              <a:gd name="connsiteY26" fmla="*/ 673149 h 788430"/>
              <a:gd name="connsiteX27" fmla="*/ 303623 w 740381"/>
              <a:gd name="connsiteY27" fmla="*/ 741405 h 788430"/>
              <a:gd name="connsiteX28" fmla="*/ 271849 w 740381"/>
              <a:gd name="connsiteY28" fmla="*/ 748466 h 788430"/>
              <a:gd name="connsiteX29" fmla="*/ 88262 w 740381"/>
              <a:gd name="connsiteY29" fmla="*/ 776710 h 788430"/>
              <a:gd name="connsiteX30" fmla="*/ 0 w 740381"/>
              <a:gd name="connsiteY30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614307 w 740381"/>
              <a:gd name="connsiteY12" fmla="*/ 331867 h 788430"/>
              <a:gd name="connsiteX13" fmla="*/ 603716 w 740381"/>
              <a:gd name="connsiteY13" fmla="*/ 335397 h 788430"/>
              <a:gd name="connsiteX14" fmla="*/ 582533 w 740381"/>
              <a:gd name="connsiteY14" fmla="*/ 381294 h 788430"/>
              <a:gd name="connsiteX15" fmla="*/ 571941 w 740381"/>
              <a:gd name="connsiteY15" fmla="*/ 406007 h 788430"/>
              <a:gd name="connsiteX16" fmla="*/ 568411 w 740381"/>
              <a:gd name="connsiteY16" fmla="*/ 420130 h 788430"/>
              <a:gd name="connsiteX17" fmla="*/ 557819 w 740381"/>
              <a:gd name="connsiteY17" fmla="*/ 430721 h 788430"/>
              <a:gd name="connsiteX18" fmla="*/ 543697 w 740381"/>
              <a:gd name="connsiteY18" fmla="*/ 473087 h 788430"/>
              <a:gd name="connsiteX19" fmla="*/ 540167 w 740381"/>
              <a:gd name="connsiteY19" fmla="*/ 487209 h 788430"/>
              <a:gd name="connsiteX20" fmla="*/ 518984 w 740381"/>
              <a:gd name="connsiteY20" fmla="*/ 511923 h 788430"/>
              <a:gd name="connsiteX21" fmla="*/ 501331 w 740381"/>
              <a:gd name="connsiteY21" fmla="*/ 547228 h 788430"/>
              <a:gd name="connsiteX22" fmla="*/ 490740 w 740381"/>
              <a:gd name="connsiteY22" fmla="*/ 561350 h 788430"/>
              <a:gd name="connsiteX23" fmla="*/ 469557 w 740381"/>
              <a:gd name="connsiteY23" fmla="*/ 579002 h 788430"/>
              <a:gd name="connsiteX24" fmla="*/ 462496 w 740381"/>
              <a:gd name="connsiteY24" fmla="*/ 593124 h 788430"/>
              <a:gd name="connsiteX25" fmla="*/ 410421 w 740381"/>
              <a:gd name="connsiteY25" fmla="*/ 673149 h 788430"/>
              <a:gd name="connsiteX26" fmla="*/ 303623 w 740381"/>
              <a:gd name="connsiteY26" fmla="*/ 741405 h 788430"/>
              <a:gd name="connsiteX27" fmla="*/ 271849 w 740381"/>
              <a:gd name="connsiteY27" fmla="*/ 748466 h 788430"/>
              <a:gd name="connsiteX28" fmla="*/ 88262 w 740381"/>
              <a:gd name="connsiteY28" fmla="*/ 776710 h 788430"/>
              <a:gd name="connsiteX29" fmla="*/ 0 w 740381"/>
              <a:gd name="connsiteY29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614307 w 740381"/>
              <a:gd name="connsiteY12" fmla="*/ 331867 h 788430"/>
              <a:gd name="connsiteX13" fmla="*/ 603716 w 740381"/>
              <a:gd name="connsiteY13" fmla="*/ 335397 h 788430"/>
              <a:gd name="connsiteX14" fmla="*/ 582533 w 740381"/>
              <a:gd name="connsiteY14" fmla="*/ 381294 h 788430"/>
              <a:gd name="connsiteX15" fmla="*/ 571941 w 740381"/>
              <a:gd name="connsiteY15" fmla="*/ 406007 h 788430"/>
              <a:gd name="connsiteX16" fmla="*/ 568411 w 740381"/>
              <a:gd name="connsiteY16" fmla="*/ 420130 h 788430"/>
              <a:gd name="connsiteX17" fmla="*/ 557819 w 740381"/>
              <a:gd name="connsiteY17" fmla="*/ 430721 h 788430"/>
              <a:gd name="connsiteX18" fmla="*/ 543697 w 740381"/>
              <a:gd name="connsiteY18" fmla="*/ 473087 h 788430"/>
              <a:gd name="connsiteX19" fmla="*/ 540167 w 740381"/>
              <a:gd name="connsiteY19" fmla="*/ 487209 h 788430"/>
              <a:gd name="connsiteX20" fmla="*/ 518984 w 740381"/>
              <a:gd name="connsiteY20" fmla="*/ 511923 h 788430"/>
              <a:gd name="connsiteX21" fmla="*/ 501331 w 740381"/>
              <a:gd name="connsiteY21" fmla="*/ 547228 h 788430"/>
              <a:gd name="connsiteX22" fmla="*/ 490740 w 740381"/>
              <a:gd name="connsiteY22" fmla="*/ 561350 h 788430"/>
              <a:gd name="connsiteX23" fmla="*/ 462496 w 740381"/>
              <a:gd name="connsiteY23" fmla="*/ 593124 h 788430"/>
              <a:gd name="connsiteX24" fmla="*/ 410421 w 740381"/>
              <a:gd name="connsiteY24" fmla="*/ 673149 h 788430"/>
              <a:gd name="connsiteX25" fmla="*/ 303623 w 740381"/>
              <a:gd name="connsiteY25" fmla="*/ 741405 h 788430"/>
              <a:gd name="connsiteX26" fmla="*/ 271849 w 740381"/>
              <a:gd name="connsiteY26" fmla="*/ 748466 h 788430"/>
              <a:gd name="connsiteX27" fmla="*/ 88262 w 740381"/>
              <a:gd name="connsiteY27" fmla="*/ 776710 h 788430"/>
              <a:gd name="connsiteX28" fmla="*/ 0 w 740381"/>
              <a:gd name="connsiteY28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614307 w 740381"/>
              <a:gd name="connsiteY12" fmla="*/ 331867 h 788430"/>
              <a:gd name="connsiteX13" fmla="*/ 603716 w 740381"/>
              <a:gd name="connsiteY13" fmla="*/ 335397 h 788430"/>
              <a:gd name="connsiteX14" fmla="*/ 582533 w 740381"/>
              <a:gd name="connsiteY14" fmla="*/ 381294 h 788430"/>
              <a:gd name="connsiteX15" fmla="*/ 571941 w 740381"/>
              <a:gd name="connsiteY15" fmla="*/ 406007 h 788430"/>
              <a:gd name="connsiteX16" fmla="*/ 568411 w 740381"/>
              <a:gd name="connsiteY16" fmla="*/ 420130 h 788430"/>
              <a:gd name="connsiteX17" fmla="*/ 557819 w 740381"/>
              <a:gd name="connsiteY17" fmla="*/ 430721 h 788430"/>
              <a:gd name="connsiteX18" fmla="*/ 543697 w 740381"/>
              <a:gd name="connsiteY18" fmla="*/ 473087 h 788430"/>
              <a:gd name="connsiteX19" fmla="*/ 518984 w 740381"/>
              <a:gd name="connsiteY19" fmla="*/ 511923 h 788430"/>
              <a:gd name="connsiteX20" fmla="*/ 501331 w 740381"/>
              <a:gd name="connsiteY20" fmla="*/ 547228 h 788430"/>
              <a:gd name="connsiteX21" fmla="*/ 490740 w 740381"/>
              <a:gd name="connsiteY21" fmla="*/ 561350 h 788430"/>
              <a:gd name="connsiteX22" fmla="*/ 462496 w 740381"/>
              <a:gd name="connsiteY22" fmla="*/ 593124 h 788430"/>
              <a:gd name="connsiteX23" fmla="*/ 410421 w 740381"/>
              <a:gd name="connsiteY23" fmla="*/ 673149 h 788430"/>
              <a:gd name="connsiteX24" fmla="*/ 303623 w 740381"/>
              <a:gd name="connsiteY24" fmla="*/ 741405 h 788430"/>
              <a:gd name="connsiteX25" fmla="*/ 271849 w 740381"/>
              <a:gd name="connsiteY25" fmla="*/ 748466 h 788430"/>
              <a:gd name="connsiteX26" fmla="*/ 88262 w 740381"/>
              <a:gd name="connsiteY26" fmla="*/ 776710 h 788430"/>
              <a:gd name="connsiteX27" fmla="*/ 0 w 740381"/>
              <a:gd name="connsiteY27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614307 w 740381"/>
              <a:gd name="connsiteY12" fmla="*/ 331867 h 788430"/>
              <a:gd name="connsiteX13" fmla="*/ 603716 w 740381"/>
              <a:gd name="connsiteY13" fmla="*/ 335397 h 788430"/>
              <a:gd name="connsiteX14" fmla="*/ 582533 w 740381"/>
              <a:gd name="connsiteY14" fmla="*/ 381294 h 788430"/>
              <a:gd name="connsiteX15" fmla="*/ 571941 w 740381"/>
              <a:gd name="connsiteY15" fmla="*/ 406007 h 788430"/>
              <a:gd name="connsiteX16" fmla="*/ 568411 w 740381"/>
              <a:gd name="connsiteY16" fmla="*/ 420130 h 788430"/>
              <a:gd name="connsiteX17" fmla="*/ 557819 w 740381"/>
              <a:gd name="connsiteY17" fmla="*/ 430721 h 788430"/>
              <a:gd name="connsiteX18" fmla="*/ 543697 w 740381"/>
              <a:gd name="connsiteY18" fmla="*/ 473087 h 788430"/>
              <a:gd name="connsiteX19" fmla="*/ 518984 w 740381"/>
              <a:gd name="connsiteY19" fmla="*/ 511923 h 788430"/>
              <a:gd name="connsiteX20" fmla="*/ 501331 w 740381"/>
              <a:gd name="connsiteY20" fmla="*/ 547228 h 788430"/>
              <a:gd name="connsiteX21" fmla="*/ 462496 w 740381"/>
              <a:gd name="connsiteY21" fmla="*/ 593124 h 788430"/>
              <a:gd name="connsiteX22" fmla="*/ 410421 w 740381"/>
              <a:gd name="connsiteY22" fmla="*/ 673149 h 788430"/>
              <a:gd name="connsiteX23" fmla="*/ 303623 w 740381"/>
              <a:gd name="connsiteY23" fmla="*/ 741405 h 788430"/>
              <a:gd name="connsiteX24" fmla="*/ 271849 w 740381"/>
              <a:gd name="connsiteY24" fmla="*/ 748466 h 788430"/>
              <a:gd name="connsiteX25" fmla="*/ 88262 w 740381"/>
              <a:gd name="connsiteY25" fmla="*/ 776710 h 788430"/>
              <a:gd name="connsiteX26" fmla="*/ 0 w 740381"/>
              <a:gd name="connsiteY26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614307 w 740381"/>
              <a:gd name="connsiteY12" fmla="*/ 331867 h 788430"/>
              <a:gd name="connsiteX13" fmla="*/ 603716 w 740381"/>
              <a:gd name="connsiteY13" fmla="*/ 335397 h 788430"/>
              <a:gd name="connsiteX14" fmla="*/ 582533 w 740381"/>
              <a:gd name="connsiteY14" fmla="*/ 381294 h 788430"/>
              <a:gd name="connsiteX15" fmla="*/ 571941 w 740381"/>
              <a:gd name="connsiteY15" fmla="*/ 406007 h 788430"/>
              <a:gd name="connsiteX16" fmla="*/ 568411 w 740381"/>
              <a:gd name="connsiteY16" fmla="*/ 420130 h 788430"/>
              <a:gd name="connsiteX17" fmla="*/ 557819 w 740381"/>
              <a:gd name="connsiteY17" fmla="*/ 430721 h 788430"/>
              <a:gd name="connsiteX18" fmla="*/ 543697 w 740381"/>
              <a:gd name="connsiteY18" fmla="*/ 473087 h 788430"/>
              <a:gd name="connsiteX19" fmla="*/ 518984 w 740381"/>
              <a:gd name="connsiteY19" fmla="*/ 511923 h 788430"/>
              <a:gd name="connsiteX20" fmla="*/ 501331 w 740381"/>
              <a:gd name="connsiteY20" fmla="*/ 547228 h 788430"/>
              <a:gd name="connsiteX21" fmla="*/ 410421 w 740381"/>
              <a:gd name="connsiteY21" fmla="*/ 673149 h 788430"/>
              <a:gd name="connsiteX22" fmla="*/ 303623 w 740381"/>
              <a:gd name="connsiteY22" fmla="*/ 741405 h 788430"/>
              <a:gd name="connsiteX23" fmla="*/ 271849 w 740381"/>
              <a:gd name="connsiteY23" fmla="*/ 748466 h 788430"/>
              <a:gd name="connsiteX24" fmla="*/ 88262 w 740381"/>
              <a:gd name="connsiteY24" fmla="*/ 776710 h 788430"/>
              <a:gd name="connsiteX25" fmla="*/ 0 w 740381"/>
              <a:gd name="connsiteY25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614307 w 740381"/>
              <a:gd name="connsiteY12" fmla="*/ 331867 h 788430"/>
              <a:gd name="connsiteX13" fmla="*/ 603716 w 740381"/>
              <a:gd name="connsiteY13" fmla="*/ 335397 h 788430"/>
              <a:gd name="connsiteX14" fmla="*/ 582533 w 740381"/>
              <a:gd name="connsiteY14" fmla="*/ 381294 h 788430"/>
              <a:gd name="connsiteX15" fmla="*/ 571941 w 740381"/>
              <a:gd name="connsiteY15" fmla="*/ 406007 h 788430"/>
              <a:gd name="connsiteX16" fmla="*/ 568411 w 740381"/>
              <a:gd name="connsiteY16" fmla="*/ 420130 h 788430"/>
              <a:gd name="connsiteX17" fmla="*/ 557819 w 740381"/>
              <a:gd name="connsiteY17" fmla="*/ 430721 h 788430"/>
              <a:gd name="connsiteX18" fmla="*/ 543697 w 740381"/>
              <a:gd name="connsiteY18" fmla="*/ 473087 h 788430"/>
              <a:gd name="connsiteX19" fmla="*/ 501331 w 740381"/>
              <a:gd name="connsiteY19" fmla="*/ 547228 h 788430"/>
              <a:gd name="connsiteX20" fmla="*/ 410421 w 740381"/>
              <a:gd name="connsiteY20" fmla="*/ 673149 h 788430"/>
              <a:gd name="connsiteX21" fmla="*/ 303623 w 740381"/>
              <a:gd name="connsiteY21" fmla="*/ 741405 h 788430"/>
              <a:gd name="connsiteX22" fmla="*/ 271849 w 740381"/>
              <a:gd name="connsiteY22" fmla="*/ 748466 h 788430"/>
              <a:gd name="connsiteX23" fmla="*/ 88262 w 740381"/>
              <a:gd name="connsiteY23" fmla="*/ 776710 h 788430"/>
              <a:gd name="connsiteX24" fmla="*/ 0 w 740381"/>
              <a:gd name="connsiteY24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614307 w 740381"/>
              <a:gd name="connsiteY12" fmla="*/ 331867 h 788430"/>
              <a:gd name="connsiteX13" fmla="*/ 603716 w 740381"/>
              <a:gd name="connsiteY13" fmla="*/ 335397 h 788430"/>
              <a:gd name="connsiteX14" fmla="*/ 582533 w 740381"/>
              <a:gd name="connsiteY14" fmla="*/ 381294 h 788430"/>
              <a:gd name="connsiteX15" fmla="*/ 571941 w 740381"/>
              <a:gd name="connsiteY15" fmla="*/ 406007 h 788430"/>
              <a:gd name="connsiteX16" fmla="*/ 568411 w 740381"/>
              <a:gd name="connsiteY16" fmla="*/ 420130 h 788430"/>
              <a:gd name="connsiteX17" fmla="*/ 543697 w 740381"/>
              <a:gd name="connsiteY17" fmla="*/ 473087 h 788430"/>
              <a:gd name="connsiteX18" fmla="*/ 501331 w 740381"/>
              <a:gd name="connsiteY18" fmla="*/ 547228 h 788430"/>
              <a:gd name="connsiteX19" fmla="*/ 410421 w 740381"/>
              <a:gd name="connsiteY19" fmla="*/ 673149 h 788430"/>
              <a:gd name="connsiteX20" fmla="*/ 303623 w 740381"/>
              <a:gd name="connsiteY20" fmla="*/ 741405 h 788430"/>
              <a:gd name="connsiteX21" fmla="*/ 271849 w 740381"/>
              <a:gd name="connsiteY21" fmla="*/ 748466 h 788430"/>
              <a:gd name="connsiteX22" fmla="*/ 88262 w 740381"/>
              <a:gd name="connsiteY22" fmla="*/ 776710 h 788430"/>
              <a:gd name="connsiteX23" fmla="*/ 0 w 740381"/>
              <a:gd name="connsiteY23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614307 w 740381"/>
              <a:gd name="connsiteY12" fmla="*/ 331867 h 788430"/>
              <a:gd name="connsiteX13" fmla="*/ 603716 w 740381"/>
              <a:gd name="connsiteY13" fmla="*/ 335397 h 788430"/>
              <a:gd name="connsiteX14" fmla="*/ 582533 w 740381"/>
              <a:gd name="connsiteY14" fmla="*/ 381294 h 788430"/>
              <a:gd name="connsiteX15" fmla="*/ 571941 w 740381"/>
              <a:gd name="connsiteY15" fmla="*/ 406007 h 788430"/>
              <a:gd name="connsiteX16" fmla="*/ 543697 w 740381"/>
              <a:gd name="connsiteY16" fmla="*/ 473087 h 788430"/>
              <a:gd name="connsiteX17" fmla="*/ 501331 w 740381"/>
              <a:gd name="connsiteY17" fmla="*/ 547228 h 788430"/>
              <a:gd name="connsiteX18" fmla="*/ 410421 w 740381"/>
              <a:gd name="connsiteY18" fmla="*/ 673149 h 788430"/>
              <a:gd name="connsiteX19" fmla="*/ 303623 w 740381"/>
              <a:gd name="connsiteY19" fmla="*/ 741405 h 788430"/>
              <a:gd name="connsiteX20" fmla="*/ 271849 w 740381"/>
              <a:gd name="connsiteY20" fmla="*/ 748466 h 788430"/>
              <a:gd name="connsiteX21" fmla="*/ 88262 w 740381"/>
              <a:gd name="connsiteY21" fmla="*/ 776710 h 788430"/>
              <a:gd name="connsiteX22" fmla="*/ 0 w 740381"/>
              <a:gd name="connsiteY22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614307 w 740381"/>
              <a:gd name="connsiteY12" fmla="*/ 331867 h 788430"/>
              <a:gd name="connsiteX13" fmla="*/ 603716 w 740381"/>
              <a:gd name="connsiteY13" fmla="*/ 335397 h 788430"/>
              <a:gd name="connsiteX14" fmla="*/ 582533 w 740381"/>
              <a:gd name="connsiteY14" fmla="*/ 381294 h 788430"/>
              <a:gd name="connsiteX15" fmla="*/ 543697 w 740381"/>
              <a:gd name="connsiteY15" fmla="*/ 473087 h 788430"/>
              <a:gd name="connsiteX16" fmla="*/ 501331 w 740381"/>
              <a:gd name="connsiteY16" fmla="*/ 547228 h 788430"/>
              <a:gd name="connsiteX17" fmla="*/ 410421 w 740381"/>
              <a:gd name="connsiteY17" fmla="*/ 673149 h 788430"/>
              <a:gd name="connsiteX18" fmla="*/ 303623 w 740381"/>
              <a:gd name="connsiteY18" fmla="*/ 741405 h 788430"/>
              <a:gd name="connsiteX19" fmla="*/ 271849 w 740381"/>
              <a:gd name="connsiteY19" fmla="*/ 748466 h 788430"/>
              <a:gd name="connsiteX20" fmla="*/ 88262 w 740381"/>
              <a:gd name="connsiteY20" fmla="*/ 776710 h 788430"/>
              <a:gd name="connsiteX21" fmla="*/ 0 w 740381"/>
              <a:gd name="connsiteY21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614307 w 740381"/>
              <a:gd name="connsiteY12" fmla="*/ 331867 h 788430"/>
              <a:gd name="connsiteX13" fmla="*/ 582533 w 740381"/>
              <a:gd name="connsiteY13" fmla="*/ 381294 h 788430"/>
              <a:gd name="connsiteX14" fmla="*/ 543697 w 740381"/>
              <a:gd name="connsiteY14" fmla="*/ 473087 h 788430"/>
              <a:gd name="connsiteX15" fmla="*/ 501331 w 740381"/>
              <a:gd name="connsiteY15" fmla="*/ 547228 h 788430"/>
              <a:gd name="connsiteX16" fmla="*/ 410421 w 740381"/>
              <a:gd name="connsiteY16" fmla="*/ 673149 h 788430"/>
              <a:gd name="connsiteX17" fmla="*/ 303623 w 740381"/>
              <a:gd name="connsiteY17" fmla="*/ 741405 h 788430"/>
              <a:gd name="connsiteX18" fmla="*/ 271849 w 740381"/>
              <a:gd name="connsiteY18" fmla="*/ 748466 h 788430"/>
              <a:gd name="connsiteX19" fmla="*/ 88262 w 740381"/>
              <a:gd name="connsiteY19" fmla="*/ 776710 h 788430"/>
              <a:gd name="connsiteX20" fmla="*/ 0 w 740381"/>
              <a:gd name="connsiteY20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617838 w 740381"/>
              <a:gd name="connsiteY11" fmla="*/ 321275 h 788430"/>
              <a:gd name="connsiteX12" fmla="*/ 582533 w 740381"/>
              <a:gd name="connsiteY12" fmla="*/ 381294 h 788430"/>
              <a:gd name="connsiteX13" fmla="*/ 543697 w 740381"/>
              <a:gd name="connsiteY13" fmla="*/ 473087 h 788430"/>
              <a:gd name="connsiteX14" fmla="*/ 501331 w 740381"/>
              <a:gd name="connsiteY14" fmla="*/ 547228 h 788430"/>
              <a:gd name="connsiteX15" fmla="*/ 410421 w 740381"/>
              <a:gd name="connsiteY15" fmla="*/ 673149 h 788430"/>
              <a:gd name="connsiteX16" fmla="*/ 303623 w 740381"/>
              <a:gd name="connsiteY16" fmla="*/ 741405 h 788430"/>
              <a:gd name="connsiteX17" fmla="*/ 271849 w 740381"/>
              <a:gd name="connsiteY17" fmla="*/ 748466 h 788430"/>
              <a:gd name="connsiteX18" fmla="*/ 88262 w 740381"/>
              <a:gd name="connsiteY18" fmla="*/ 776710 h 788430"/>
              <a:gd name="connsiteX19" fmla="*/ 0 w 740381"/>
              <a:gd name="connsiteY19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49612 w 740381"/>
              <a:gd name="connsiteY9" fmla="*/ 240074 h 788430"/>
              <a:gd name="connsiteX10" fmla="*/ 628429 w 740381"/>
              <a:gd name="connsiteY10" fmla="*/ 293031 h 788430"/>
              <a:gd name="connsiteX11" fmla="*/ 582533 w 740381"/>
              <a:gd name="connsiteY11" fmla="*/ 381294 h 788430"/>
              <a:gd name="connsiteX12" fmla="*/ 543697 w 740381"/>
              <a:gd name="connsiteY12" fmla="*/ 473087 h 788430"/>
              <a:gd name="connsiteX13" fmla="*/ 501331 w 740381"/>
              <a:gd name="connsiteY13" fmla="*/ 547228 h 788430"/>
              <a:gd name="connsiteX14" fmla="*/ 410421 w 740381"/>
              <a:gd name="connsiteY14" fmla="*/ 673149 h 788430"/>
              <a:gd name="connsiteX15" fmla="*/ 303623 w 740381"/>
              <a:gd name="connsiteY15" fmla="*/ 741405 h 788430"/>
              <a:gd name="connsiteX16" fmla="*/ 271849 w 740381"/>
              <a:gd name="connsiteY16" fmla="*/ 748466 h 788430"/>
              <a:gd name="connsiteX17" fmla="*/ 88262 w 740381"/>
              <a:gd name="connsiteY17" fmla="*/ 776710 h 788430"/>
              <a:gd name="connsiteX18" fmla="*/ 0 w 740381"/>
              <a:gd name="connsiteY18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70795 w 740381"/>
              <a:gd name="connsiteY7" fmla="*/ 194177 h 788430"/>
              <a:gd name="connsiteX8" fmla="*/ 663734 w 740381"/>
              <a:gd name="connsiteY8" fmla="*/ 225952 h 788430"/>
              <a:gd name="connsiteX9" fmla="*/ 628429 w 740381"/>
              <a:gd name="connsiteY9" fmla="*/ 293031 h 788430"/>
              <a:gd name="connsiteX10" fmla="*/ 582533 w 740381"/>
              <a:gd name="connsiteY10" fmla="*/ 381294 h 788430"/>
              <a:gd name="connsiteX11" fmla="*/ 543697 w 740381"/>
              <a:gd name="connsiteY11" fmla="*/ 473087 h 788430"/>
              <a:gd name="connsiteX12" fmla="*/ 501331 w 740381"/>
              <a:gd name="connsiteY12" fmla="*/ 547228 h 788430"/>
              <a:gd name="connsiteX13" fmla="*/ 410421 w 740381"/>
              <a:gd name="connsiteY13" fmla="*/ 673149 h 788430"/>
              <a:gd name="connsiteX14" fmla="*/ 303623 w 740381"/>
              <a:gd name="connsiteY14" fmla="*/ 741405 h 788430"/>
              <a:gd name="connsiteX15" fmla="*/ 271849 w 740381"/>
              <a:gd name="connsiteY15" fmla="*/ 748466 h 788430"/>
              <a:gd name="connsiteX16" fmla="*/ 88262 w 740381"/>
              <a:gd name="connsiteY16" fmla="*/ 776710 h 788430"/>
              <a:gd name="connsiteX17" fmla="*/ 0 w 740381"/>
              <a:gd name="connsiteY17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81387 w 740381"/>
              <a:gd name="connsiteY6" fmla="*/ 180055 h 788430"/>
              <a:gd name="connsiteX7" fmla="*/ 663734 w 740381"/>
              <a:gd name="connsiteY7" fmla="*/ 225952 h 788430"/>
              <a:gd name="connsiteX8" fmla="*/ 628429 w 740381"/>
              <a:gd name="connsiteY8" fmla="*/ 293031 h 788430"/>
              <a:gd name="connsiteX9" fmla="*/ 582533 w 740381"/>
              <a:gd name="connsiteY9" fmla="*/ 381294 h 788430"/>
              <a:gd name="connsiteX10" fmla="*/ 543697 w 740381"/>
              <a:gd name="connsiteY10" fmla="*/ 473087 h 788430"/>
              <a:gd name="connsiteX11" fmla="*/ 501331 w 740381"/>
              <a:gd name="connsiteY11" fmla="*/ 547228 h 788430"/>
              <a:gd name="connsiteX12" fmla="*/ 410421 w 740381"/>
              <a:gd name="connsiteY12" fmla="*/ 673149 h 788430"/>
              <a:gd name="connsiteX13" fmla="*/ 303623 w 740381"/>
              <a:gd name="connsiteY13" fmla="*/ 741405 h 788430"/>
              <a:gd name="connsiteX14" fmla="*/ 271849 w 740381"/>
              <a:gd name="connsiteY14" fmla="*/ 748466 h 788430"/>
              <a:gd name="connsiteX15" fmla="*/ 88262 w 740381"/>
              <a:gd name="connsiteY15" fmla="*/ 776710 h 788430"/>
              <a:gd name="connsiteX16" fmla="*/ 0 w 740381"/>
              <a:gd name="connsiteY16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84917 w 740381"/>
              <a:gd name="connsiteY5" fmla="*/ 169464 h 788430"/>
              <a:gd name="connsiteX6" fmla="*/ 663734 w 740381"/>
              <a:gd name="connsiteY6" fmla="*/ 225952 h 788430"/>
              <a:gd name="connsiteX7" fmla="*/ 628429 w 740381"/>
              <a:gd name="connsiteY7" fmla="*/ 293031 h 788430"/>
              <a:gd name="connsiteX8" fmla="*/ 582533 w 740381"/>
              <a:gd name="connsiteY8" fmla="*/ 381294 h 788430"/>
              <a:gd name="connsiteX9" fmla="*/ 543697 w 740381"/>
              <a:gd name="connsiteY9" fmla="*/ 473087 h 788430"/>
              <a:gd name="connsiteX10" fmla="*/ 501331 w 740381"/>
              <a:gd name="connsiteY10" fmla="*/ 547228 h 788430"/>
              <a:gd name="connsiteX11" fmla="*/ 410421 w 740381"/>
              <a:gd name="connsiteY11" fmla="*/ 673149 h 788430"/>
              <a:gd name="connsiteX12" fmla="*/ 303623 w 740381"/>
              <a:gd name="connsiteY12" fmla="*/ 741405 h 788430"/>
              <a:gd name="connsiteX13" fmla="*/ 271849 w 740381"/>
              <a:gd name="connsiteY13" fmla="*/ 748466 h 788430"/>
              <a:gd name="connsiteX14" fmla="*/ 88262 w 740381"/>
              <a:gd name="connsiteY14" fmla="*/ 776710 h 788430"/>
              <a:gd name="connsiteX15" fmla="*/ 0 w 740381"/>
              <a:gd name="connsiteY15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706100 w 740381"/>
              <a:gd name="connsiteY3" fmla="*/ 98854 h 788430"/>
              <a:gd name="connsiteX4" fmla="*/ 695509 w 740381"/>
              <a:gd name="connsiteY4" fmla="*/ 165933 h 788430"/>
              <a:gd name="connsiteX5" fmla="*/ 663734 w 740381"/>
              <a:gd name="connsiteY5" fmla="*/ 225952 h 788430"/>
              <a:gd name="connsiteX6" fmla="*/ 628429 w 740381"/>
              <a:gd name="connsiteY6" fmla="*/ 293031 h 788430"/>
              <a:gd name="connsiteX7" fmla="*/ 582533 w 740381"/>
              <a:gd name="connsiteY7" fmla="*/ 381294 h 788430"/>
              <a:gd name="connsiteX8" fmla="*/ 543697 w 740381"/>
              <a:gd name="connsiteY8" fmla="*/ 473087 h 788430"/>
              <a:gd name="connsiteX9" fmla="*/ 501331 w 740381"/>
              <a:gd name="connsiteY9" fmla="*/ 547228 h 788430"/>
              <a:gd name="connsiteX10" fmla="*/ 410421 w 740381"/>
              <a:gd name="connsiteY10" fmla="*/ 673149 h 788430"/>
              <a:gd name="connsiteX11" fmla="*/ 303623 w 740381"/>
              <a:gd name="connsiteY11" fmla="*/ 741405 h 788430"/>
              <a:gd name="connsiteX12" fmla="*/ 271849 w 740381"/>
              <a:gd name="connsiteY12" fmla="*/ 748466 h 788430"/>
              <a:gd name="connsiteX13" fmla="*/ 88262 w 740381"/>
              <a:gd name="connsiteY13" fmla="*/ 776710 h 788430"/>
              <a:gd name="connsiteX14" fmla="*/ 0 w 740381"/>
              <a:gd name="connsiteY14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713161 w 740381"/>
              <a:gd name="connsiteY2" fmla="*/ 88262 h 788430"/>
              <a:gd name="connsiteX3" fmla="*/ 695509 w 740381"/>
              <a:gd name="connsiteY3" fmla="*/ 165933 h 788430"/>
              <a:gd name="connsiteX4" fmla="*/ 663734 w 740381"/>
              <a:gd name="connsiteY4" fmla="*/ 225952 h 788430"/>
              <a:gd name="connsiteX5" fmla="*/ 628429 w 740381"/>
              <a:gd name="connsiteY5" fmla="*/ 293031 h 788430"/>
              <a:gd name="connsiteX6" fmla="*/ 582533 w 740381"/>
              <a:gd name="connsiteY6" fmla="*/ 381294 h 788430"/>
              <a:gd name="connsiteX7" fmla="*/ 543697 w 740381"/>
              <a:gd name="connsiteY7" fmla="*/ 473087 h 788430"/>
              <a:gd name="connsiteX8" fmla="*/ 501331 w 740381"/>
              <a:gd name="connsiteY8" fmla="*/ 547228 h 788430"/>
              <a:gd name="connsiteX9" fmla="*/ 410421 w 740381"/>
              <a:gd name="connsiteY9" fmla="*/ 673149 h 788430"/>
              <a:gd name="connsiteX10" fmla="*/ 303623 w 740381"/>
              <a:gd name="connsiteY10" fmla="*/ 741405 h 788430"/>
              <a:gd name="connsiteX11" fmla="*/ 271849 w 740381"/>
              <a:gd name="connsiteY11" fmla="*/ 748466 h 788430"/>
              <a:gd name="connsiteX12" fmla="*/ 88262 w 740381"/>
              <a:gd name="connsiteY12" fmla="*/ 776710 h 788430"/>
              <a:gd name="connsiteX13" fmla="*/ 0 w 740381"/>
              <a:gd name="connsiteY13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695509 w 740381"/>
              <a:gd name="connsiteY2" fmla="*/ 165933 h 788430"/>
              <a:gd name="connsiteX3" fmla="*/ 663734 w 740381"/>
              <a:gd name="connsiteY3" fmla="*/ 225952 h 788430"/>
              <a:gd name="connsiteX4" fmla="*/ 628429 w 740381"/>
              <a:gd name="connsiteY4" fmla="*/ 293031 h 788430"/>
              <a:gd name="connsiteX5" fmla="*/ 582533 w 740381"/>
              <a:gd name="connsiteY5" fmla="*/ 381294 h 788430"/>
              <a:gd name="connsiteX6" fmla="*/ 543697 w 740381"/>
              <a:gd name="connsiteY6" fmla="*/ 473087 h 788430"/>
              <a:gd name="connsiteX7" fmla="*/ 501331 w 740381"/>
              <a:gd name="connsiteY7" fmla="*/ 547228 h 788430"/>
              <a:gd name="connsiteX8" fmla="*/ 410421 w 740381"/>
              <a:gd name="connsiteY8" fmla="*/ 673149 h 788430"/>
              <a:gd name="connsiteX9" fmla="*/ 303623 w 740381"/>
              <a:gd name="connsiteY9" fmla="*/ 741405 h 788430"/>
              <a:gd name="connsiteX10" fmla="*/ 271849 w 740381"/>
              <a:gd name="connsiteY10" fmla="*/ 748466 h 788430"/>
              <a:gd name="connsiteX11" fmla="*/ 88262 w 740381"/>
              <a:gd name="connsiteY11" fmla="*/ 776710 h 788430"/>
              <a:gd name="connsiteX12" fmla="*/ 0 w 740381"/>
              <a:gd name="connsiteY12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695509 w 740381"/>
              <a:gd name="connsiteY2" fmla="*/ 165933 h 788430"/>
              <a:gd name="connsiteX3" fmla="*/ 663734 w 740381"/>
              <a:gd name="connsiteY3" fmla="*/ 225952 h 788430"/>
              <a:gd name="connsiteX4" fmla="*/ 628429 w 740381"/>
              <a:gd name="connsiteY4" fmla="*/ 293031 h 788430"/>
              <a:gd name="connsiteX5" fmla="*/ 616073 w 740381"/>
              <a:gd name="connsiteY5" fmla="*/ 360111 h 788430"/>
              <a:gd name="connsiteX6" fmla="*/ 543697 w 740381"/>
              <a:gd name="connsiteY6" fmla="*/ 473087 h 788430"/>
              <a:gd name="connsiteX7" fmla="*/ 501331 w 740381"/>
              <a:gd name="connsiteY7" fmla="*/ 547228 h 788430"/>
              <a:gd name="connsiteX8" fmla="*/ 410421 w 740381"/>
              <a:gd name="connsiteY8" fmla="*/ 673149 h 788430"/>
              <a:gd name="connsiteX9" fmla="*/ 303623 w 740381"/>
              <a:gd name="connsiteY9" fmla="*/ 741405 h 788430"/>
              <a:gd name="connsiteX10" fmla="*/ 271849 w 740381"/>
              <a:gd name="connsiteY10" fmla="*/ 748466 h 788430"/>
              <a:gd name="connsiteX11" fmla="*/ 88262 w 740381"/>
              <a:gd name="connsiteY11" fmla="*/ 776710 h 788430"/>
              <a:gd name="connsiteX12" fmla="*/ 0 w 740381"/>
              <a:gd name="connsiteY12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695509 w 740381"/>
              <a:gd name="connsiteY2" fmla="*/ 165933 h 788430"/>
              <a:gd name="connsiteX3" fmla="*/ 663734 w 740381"/>
              <a:gd name="connsiteY3" fmla="*/ 225952 h 788430"/>
              <a:gd name="connsiteX4" fmla="*/ 628429 w 740381"/>
              <a:gd name="connsiteY4" fmla="*/ 293031 h 788430"/>
              <a:gd name="connsiteX5" fmla="*/ 543697 w 740381"/>
              <a:gd name="connsiteY5" fmla="*/ 473087 h 788430"/>
              <a:gd name="connsiteX6" fmla="*/ 501331 w 740381"/>
              <a:gd name="connsiteY6" fmla="*/ 547228 h 788430"/>
              <a:gd name="connsiteX7" fmla="*/ 410421 w 740381"/>
              <a:gd name="connsiteY7" fmla="*/ 673149 h 788430"/>
              <a:gd name="connsiteX8" fmla="*/ 303623 w 740381"/>
              <a:gd name="connsiteY8" fmla="*/ 741405 h 788430"/>
              <a:gd name="connsiteX9" fmla="*/ 271849 w 740381"/>
              <a:gd name="connsiteY9" fmla="*/ 748466 h 788430"/>
              <a:gd name="connsiteX10" fmla="*/ 88262 w 740381"/>
              <a:gd name="connsiteY10" fmla="*/ 776710 h 788430"/>
              <a:gd name="connsiteX11" fmla="*/ 0 w 740381"/>
              <a:gd name="connsiteY11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695509 w 740381"/>
              <a:gd name="connsiteY2" fmla="*/ 165933 h 788430"/>
              <a:gd name="connsiteX3" fmla="*/ 663734 w 740381"/>
              <a:gd name="connsiteY3" fmla="*/ 225952 h 788430"/>
              <a:gd name="connsiteX4" fmla="*/ 628429 w 740381"/>
              <a:gd name="connsiteY4" fmla="*/ 293031 h 788430"/>
              <a:gd name="connsiteX5" fmla="*/ 580767 w 740381"/>
              <a:gd name="connsiteY5" fmla="*/ 418070 h 788430"/>
              <a:gd name="connsiteX6" fmla="*/ 501331 w 740381"/>
              <a:gd name="connsiteY6" fmla="*/ 547228 h 788430"/>
              <a:gd name="connsiteX7" fmla="*/ 410421 w 740381"/>
              <a:gd name="connsiteY7" fmla="*/ 673149 h 788430"/>
              <a:gd name="connsiteX8" fmla="*/ 303623 w 740381"/>
              <a:gd name="connsiteY8" fmla="*/ 741405 h 788430"/>
              <a:gd name="connsiteX9" fmla="*/ 271849 w 740381"/>
              <a:gd name="connsiteY9" fmla="*/ 748466 h 788430"/>
              <a:gd name="connsiteX10" fmla="*/ 88262 w 740381"/>
              <a:gd name="connsiteY10" fmla="*/ 776710 h 788430"/>
              <a:gd name="connsiteX11" fmla="*/ 0 w 740381"/>
              <a:gd name="connsiteY11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695509 w 740381"/>
              <a:gd name="connsiteY2" fmla="*/ 165933 h 788430"/>
              <a:gd name="connsiteX3" fmla="*/ 663734 w 740381"/>
              <a:gd name="connsiteY3" fmla="*/ 225952 h 788430"/>
              <a:gd name="connsiteX4" fmla="*/ 628429 w 740381"/>
              <a:gd name="connsiteY4" fmla="*/ 293031 h 788430"/>
              <a:gd name="connsiteX5" fmla="*/ 580767 w 740381"/>
              <a:gd name="connsiteY5" fmla="*/ 418070 h 788430"/>
              <a:gd name="connsiteX6" fmla="*/ 501331 w 740381"/>
              <a:gd name="connsiteY6" fmla="*/ 547228 h 788430"/>
              <a:gd name="connsiteX7" fmla="*/ 410421 w 740381"/>
              <a:gd name="connsiteY7" fmla="*/ 673149 h 788430"/>
              <a:gd name="connsiteX8" fmla="*/ 303623 w 740381"/>
              <a:gd name="connsiteY8" fmla="*/ 741405 h 788430"/>
              <a:gd name="connsiteX9" fmla="*/ 271849 w 740381"/>
              <a:gd name="connsiteY9" fmla="*/ 748466 h 788430"/>
              <a:gd name="connsiteX10" fmla="*/ 88262 w 740381"/>
              <a:gd name="connsiteY10" fmla="*/ 776710 h 788430"/>
              <a:gd name="connsiteX11" fmla="*/ 0 w 740381"/>
              <a:gd name="connsiteY11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695509 w 740381"/>
              <a:gd name="connsiteY2" fmla="*/ 165933 h 788430"/>
              <a:gd name="connsiteX3" fmla="*/ 663734 w 740381"/>
              <a:gd name="connsiteY3" fmla="*/ 225952 h 788430"/>
              <a:gd name="connsiteX4" fmla="*/ 580767 w 740381"/>
              <a:gd name="connsiteY4" fmla="*/ 418070 h 788430"/>
              <a:gd name="connsiteX5" fmla="*/ 501331 w 740381"/>
              <a:gd name="connsiteY5" fmla="*/ 547228 h 788430"/>
              <a:gd name="connsiteX6" fmla="*/ 410421 w 740381"/>
              <a:gd name="connsiteY6" fmla="*/ 673149 h 788430"/>
              <a:gd name="connsiteX7" fmla="*/ 303623 w 740381"/>
              <a:gd name="connsiteY7" fmla="*/ 741405 h 788430"/>
              <a:gd name="connsiteX8" fmla="*/ 271849 w 740381"/>
              <a:gd name="connsiteY8" fmla="*/ 748466 h 788430"/>
              <a:gd name="connsiteX9" fmla="*/ 88262 w 740381"/>
              <a:gd name="connsiteY9" fmla="*/ 776710 h 788430"/>
              <a:gd name="connsiteX10" fmla="*/ 0 w 740381"/>
              <a:gd name="connsiteY10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695509 w 740381"/>
              <a:gd name="connsiteY2" fmla="*/ 165933 h 788430"/>
              <a:gd name="connsiteX3" fmla="*/ 580767 w 740381"/>
              <a:gd name="connsiteY3" fmla="*/ 418070 h 788430"/>
              <a:gd name="connsiteX4" fmla="*/ 501331 w 740381"/>
              <a:gd name="connsiteY4" fmla="*/ 547228 h 788430"/>
              <a:gd name="connsiteX5" fmla="*/ 410421 w 740381"/>
              <a:gd name="connsiteY5" fmla="*/ 673149 h 788430"/>
              <a:gd name="connsiteX6" fmla="*/ 303623 w 740381"/>
              <a:gd name="connsiteY6" fmla="*/ 741405 h 788430"/>
              <a:gd name="connsiteX7" fmla="*/ 271849 w 740381"/>
              <a:gd name="connsiteY7" fmla="*/ 748466 h 788430"/>
              <a:gd name="connsiteX8" fmla="*/ 88262 w 740381"/>
              <a:gd name="connsiteY8" fmla="*/ 776710 h 788430"/>
              <a:gd name="connsiteX9" fmla="*/ 0 w 740381"/>
              <a:gd name="connsiteY9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695509 w 740381"/>
              <a:gd name="connsiteY2" fmla="*/ 165933 h 788430"/>
              <a:gd name="connsiteX3" fmla="*/ 628429 w 740381"/>
              <a:gd name="connsiteY3" fmla="*/ 354521 h 788430"/>
              <a:gd name="connsiteX4" fmla="*/ 501331 w 740381"/>
              <a:gd name="connsiteY4" fmla="*/ 547228 h 788430"/>
              <a:gd name="connsiteX5" fmla="*/ 410421 w 740381"/>
              <a:gd name="connsiteY5" fmla="*/ 673149 h 788430"/>
              <a:gd name="connsiteX6" fmla="*/ 303623 w 740381"/>
              <a:gd name="connsiteY6" fmla="*/ 741405 h 788430"/>
              <a:gd name="connsiteX7" fmla="*/ 271849 w 740381"/>
              <a:gd name="connsiteY7" fmla="*/ 748466 h 788430"/>
              <a:gd name="connsiteX8" fmla="*/ 88262 w 740381"/>
              <a:gd name="connsiteY8" fmla="*/ 776710 h 788430"/>
              <a:gd name="connsiteX9" fmla="*/ 0 w 740381"/>
              <a:gd name="connsiteY9" fmla="*/ 780241 h 788430"/>
              <a:gd name="connsiteX0" fmla="*/ 737875 w 740381"/>
              <a:gd name="connsiteY0" fmla="*/ 0 h 788430"/>
              <a:gd name="connsiteX1" fmla="*/ 734344 w 740381"/>
              <a:gd name="connsiteY1" fmla="*/ 67079 h 788430"/>
              <a:gd name="connsiteX2" fmla="*/ 695509 w 740381"/>
              <a:gd name="connsiteY2" fmla="*/ 165933 h 788430"/>
              <a:gd name="connsiteX3" fmla="*/ 628429 w 740381"/>
              <a:gd name="connsiteY3" fmla="*/ 354521 h 788430"/>
              <a:gd name="connsiteX4" fmla="*/ 529869 w 740381"/>
              <a:gd name="connsiteY4" fmla="*/ 536048 h 788430"/>
              <a:gd name="connsiteX5" fmla="*/ 410421 w 740381"/>
              <a:gd name="connsiteY5" fmla="*/ 673149 h 788430"/>
              <a:gd name="connsiteX6" fmla="*/ 303623 w 740381"/>
              <a:gd name="connsiteY6" fmla="*/ 741405 h 788430"/>
              <a:gd name="connsiteX7" fmla="*/ 271849 w 740381"/>
              <a:gd name="connsiteY7" fmla="*/ 748466 h 788430"/>
              <a:gd name="connsiteX8" fmla="*/ 88262 w 740381"/>
              <a:gd name="connsiteY8" fmla="*/ 776710 h 788430"/>
              <a:gd name="connsiteX9" fmla="*/ 0 w 740381"/>
              <a:gd name="connsiteY9" fmla="*/ 780241 h 788430"/>
              <a:gd name="connsiteX0" fmla="*/ 737875 w 737875"/>
              <a:gd name="connsiteY0" fmla="*/ 0 h 788430"/>
              <a:gd name="connsiteX1" fmla="*/ 695509 w 737875"/>
              <a:gd name="connsiteY1" fmla="*/ 165933 h 788430"/>
              <a:gd name="connsiteX2" fmla="*/ 628429 w 737875"/>
              <a:gd name="connsiteY2" fmla="*/ 354521 h 788430"/>
              <a:gd name="connsiteX3" fmla="*/ 529869 w 737875"/>
              <a:gd name="connsiteY3" fmla="*/ 536048 h 788430"/>
              <a:gd name="connsiteX4" fmla="*/ 410421 w 737875"/>
              <a:gd name="connsiteY4" fmla="*/ 673149 h 788430"/>
              <a:gd name="connsiteX5" fmla="*/ 303623 w 737875"/>
              <a:gd name="connsiteY5" fmla="*/ 741405 h 788430"/>
              <a:gd name="connsiteX6" fmla="*/ 271849 w 737875"/>
              <a:gd name="connsiteY6" fmla="*/ 748466 h 788430"/>
              <a:gd name="connsiteX7" fmla="*/ 88262 w 737875"/>
              <a:gd name="connsiteY7" fmla="*/ 776710 h 788430"/>
              <a:gd name="connsiteX8" fmla="*/ 0 w 737875"/>
              <a:gd name="connsiteY8" fmla="*/ 780241 h 78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875" h="788430">
                <a:moveTo>
                  <a:pt x="737875" y="0"/>
                </a:moveTo>
                <a:cubicBezTo>
                  <a:pt x="729049" y="34569"/>
                  <a:pt x="713750" y="106846"/>
                  <a:pt x="695509" y="165933"/>
                </a:cubicBezTo>
                <a:cubicBezTo>
                  <a:pt x="669913" y="224432"/>
                  <a:pt x="660792" y="290972"/>
                  <a:pt x="628429" y="354521"/>
                </a:cubicBezTo>
                <a:cubicBezTo>
                  <a:pt x="619014" y="373939"/>
                  <a:pt x="552082" y="502704"/>
                  <a:pt x="529869" y="536048"/>
                </a:cubicBezTo>
                <a:cubicBezTo>
                  <a:pt x="511775" y="562919"/>
                  <a:pt x="443372" y="640786"/>
                  <a:pt x="410421" y="673149"/>
                </a:cubicBezTo>
                <a:cubicBezTo>
                  <a:pt x="385708" y="695509"/>
                  <a:pt x="317157" y="732579"/>
                  <a:pt x="303623" y="741405"/>
                </a:cubicBezTo>
                <a:cubicBezTo>
                  <a:pt x="295210" y="745611"/>
                  <a:pt x="279450" y="747380"/>
                  <a:pt x="271849" y="748466"/>
                </a:cubicBezTo>
                <a:cubicBezTo>
                  <a:pt x="235956" y="754350"/>
                  <a:pt x="133570" y="771414"/>
                  <a:pt x="88262" y="776710"/>
                </a:cubicBezTo>
                <a:cubicBezTo>
                  <a:pt x="53110" y="788430"/>
                  <a:pt x="81392" y="780241"/>
                  <a:pt x="0" y="780241"/>
                </a:cubicBezTo>
              </a:path>
            </a:pathLst>
          </a:cu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695748" name="Object 4"/>
          <p:cNvGraphicFramePr>
            <a:graphicFrameLocks noChangeAspect="1"/>
          </p:cNvGraphicFramePr>
          <p:nvPr/>
        </p:nvGraphicFramePr>
        <p:xfrm>
          <a:off x="1598826" y="5181600"/>
          <a:ext cx="2305050" cy="906463"/>
        </p:xfrm>
        <a:graphic>
          <a:graphicData uri="http://schemas.openxmlformats.org/presentationml/2006/ole">
            <p:oleObj spid="_x0000_s1695748" name="Equation" r:id="rId6" imgW="1193760" imgH="469800" progId="Equation.3">
              <p:embed/>
            </p:oleObj>
          </a:graphicData>
        </a:graphic>
      </p:graphicFrame>
      <p:cxnSp>
        <p:nvCxnSpPr>
          <p:cNvPr id="22" name="Straight Arrow Connector 21"/>
          <p:cNvCxnSpPr>
            <a:endCxn id="18" idx="5"/>
          </p:cNvCxnSpPr>
          <p:nvPr/>
        </p:nvCxnSpPr>
        <p:spPr bwMode="auto">
          <a:xfrm flipV="1">
            <a:off x="1751226" y="4370467"/>
            <a:ext cx="1333647" cy="10397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7A0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1770276" y="4724400"/>
            <a:ext cx="2877924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7A0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182155" y="5300246"/>
            <a:ext cx="349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7A01"/>
                </a:solidFill>
              </a:rPr>
              <a:t>max L for any given value of  </a:t>
            </a:r>
            <a:r>
              <a:rPr lang="el-GR" i="1" dirty="0" smtClean="0">
                <a:solidFill>
                  <a:srgbClr val="FF7A01"/>
                </a:solidFill>
                <a:latin typeface="Verdana"/>
                <a:ea typeface="Verdana"/>
                <a:cs typeface="Verdana"/>
              </a:rPr>
              <a:t>μ</a:t>
            </a:r>
            <a:endParaRPr lang="en-US" i="1" dirty="0">
              <a:solidFill>
                <a:srgbClr val="FF7A0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82155" y="5715000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7A01"/>
                </a:solidFill>
              </a:rPr>
              <a:t>max L </a:t>
            </a:r>
            <a:endParaRPr lang="en-US" i="1" dirty="0">
              <a:solidFill>
                <a:srgbClr val="FF7A01"/>
              </a:solidFill>
            </a:endParaRPr>
          </a:p>
        </p:txBody>
      </p:sp>
      <p:pic>
        <p:nvPicPr>
          <p:cNvPr id="1695750" name="Picture 6" descr="C:\Documents and Settings\verkerke\desktop\c1.gif"/>
          <p:cNvPicPr>
            <a:picLocks noChangeAspect="1" noChangeArrowheads="1"/>
          </p:cNvPicPr>
          <p:nvPr/>
        </p:nvPicPr>
        <p:blipFill>
          <a:blip r:embed="rId7" cstate="print"/>
          <a:srcRect l="5140" t="8389" r="5968"/>
          <a:stretch>
            <a:fillRect/>
          </a:stretch>
        </p:blipFill>
        <p:spPr bwMode="auto">
          <a:xfrm>
            <a:off x="6857999" y="2895600"/>
            <a:ext cx="2123631" cy="2057400"/>
          </a:xfrm>
          <a:prstGeom prst="rect">
            <a:avLst/>
          </a:prstGeom>
          <a:noFill/>
        </p:spPr>
      </p:pic>
      <p:cxnSp>
        <p:nvCxnSpPr>
          <p:cNvPr id="37" name="Straight Connector 36"/>
          <p:cNvCxnSpPr/>
          <p:nvPr/>
        </p:nvCxnSpPr>
        <p:spPr bwMode="auto">
          <a:xfrm>
            <a:off x="6979778" y="4457344"/>
            <a:ext cx="1905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ight Arrow 33"/>
          <p:cNvSpPr/>
          <p:nvPr/>
        </p:nvSpPr>
        <p:spPr bwMode="auto">
          <a:xfrm>
            <a:off x="6553200" y="3657600"/>
            <a:ext cx="381000" cy="381000"/>
          </a:xfrm>
          <a:prstGeom prst="rightArrow">
            <a:avLst/>
          </a:prstGeom>
          <a:solidFill>
            <a:srgbClr val="FF7A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6600" y="2514600"/>
            <a:ext cx="1728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</a:t>
            </a:r>
            <a:r>
              <a:rPr lang="en-US" dirty="0" err="1" smtClean="0"/>
              <a:t>logPLR</a:t>
            </a:r>
            <a:r>
              <a:rPr lang="en-US" dirty="0" smtClean="0"/>
              <a:t>(mean)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6774" name="Picture 6" descr="C:\Documents and Settings\verkerke\desktop\c1.gif"/>
          <p:cNvPicPr>
            <a:picLocks noChangeAspect="1" noChangeArrowheads="1"/>
          </p:cNvPicPr>
          <p:nvPr/>
        </p:nvPicPr>
        <p:blipFill>
          <a:blip r:embed="rId2" cstate="print"/>
          <a:srcRect l="5739" t="6747" r="7180"/>
          <a:stretch>
            <a:fillRect/>
          </a:stretch>
        </p:blipFill>
        <p:spPr bwMode="auto">
          <a:xfrm>
            <a:off x="155548" y="2315198"/>
            <a:ext cx="5640224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+mn-lt"/>
              </a:rPr>
              <a:t>Dealing with nuisance parameters in Likelihood ratio intervals</a:t>
            </a:r>
            <a:endParaRPr lang="en-US" sz="18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" y="6048998"/>
            <a:ext cx="7772400" cy="381000"/>
          </a:xfrm>
        </p:spPr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1696770" name="Picture 2" descr="C:\Documents and Settings\verkerke\desktop\c.gif"/>
          <p:cNvPicPr>
            <a:picLocks noChangeAspect="1" noChangeArrowheads="1"/>
          </p:cNvPicPr>
          <p:nvPr/>
        </p:nvPicPr>
        <p:blipFill>
          <a:blip r:embed="rId3" cstate="print"/>
          <a:srcRect t="6776" r="25000" b="7589"/>
          <a:stretch>
            <a:fillRect/>
          </a:stretch>
        </p:blipFill>
        <p:spPr bwMode="auto">
          <a:xfrm>
            <a:off x="393406" y="1143000"/>
            <a:ext cx="8750594" cy="1076770"/>
          </a:xfrm>
          <a:prstGeom prst="rect">
            <a:avLst/>
          </a:prstGeom>
          <a:noFill/>
        </p:spPr>
      </p:pic>
      <p:pic>
        <p:nvPicPr>
          <p:cNvPr id="1696771" name="Picture 3" descr="C:\Documents and Settings\verkerke\desktop\d.gif"/>
          <p:cNvPicPr>
            <a:picLocks noChangeAspect="1" noChangeArrowheads="1"/>
          </p:cNvPicPr>
          <p:nvPr/>
        </p:nvPicPr>
        <p:blipFill>
          <a:blip r:embed="rId4" cstate="print"/>
          <a:srcRect t="7419" r="25862" b="6266"/>
          <a:stretch>
            <a:fillRect/>
          </a:stretch>
        </p:blipFill>
        <p:spPr bwMode="auto">
          <a:xfrm>
            <a:off x="393405" y="5227890"/>
            <a:ext cx="8650013" cy="108531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715000" y="2315198"/>
            <a:ext cx="1812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Likelihood Ratio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3305798"/>
            <a:ext cx="30007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Profile Likelihood Ratio</a:t>
            </a:r>
          </a:p>
          <a:p>
            <a:endParaRPr lang="en-US" dirty="0" smtClean="0">
              <a:solidFill>
                <a:srgbClr val="FF3300"/>
              </a:solidFill>
            </a:endParaRPr>
          </a:p>
          <a:p>
            <a:r>
              <a:rPr lang="en-US" sz="1400" dirty="0" smtClean="0">
                <a:solidFill>
                  <a:srgbClr val="FF3300"/>
                </a:solidFill>
              </a:rPr>
              <a:t>Minimizes –log(L) </a:t>
            </a:r>
            <a:br>
              <a:rPr lang="en-US" sz="1400" dirty="0" smtClean="0">
                <a:solidFill>
                  <a:srgbClr val="FF3300"/>
                </a:solidFill>
              </a:rPr>
            </a:br>
            <a:r>
              <a:rPr lang="en-US" sz="1400" dirty="0" smtClean="0">
                <a:solidFill>
                  <a:srgbClr val="FF3300"/>
                </a:solidFill>
              </a:rPr>
              <a:t>for each value of </a:t>
            </a:r>
            <a:r>
              <a:rPr lang="en-US" sz="1400" dirty="0" err="1" smtClean="0">
                <a:solidFill>
                  <a:srgbClr val="FF3300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FF3300"/>
                </a:solidFill>
              </a:rPr>
              <a:t>sig</a:t>
            </a:r>
            <a:r>
              <a:rPr lang="en-US" sz="1400" dirty="0" smtClean="0">
                <a:solidFill>
                  <a:srgbClr val="FF3300"/>
                </a:solidFill>
              </a:rPr>
              <a:t> </a:t>
            </a:r>
            <a:br>
              <a:rPr lang="en-US" sz="1400" dirty="0" smtClean="0">
                <a:solidFill>
                  <a:srgbClr val="FF3300"/>
                </a:solidFill>
              </a:rPr>
            </a:br>
            <a:r>
              <a:rPr lang="en-US" sz="1400" dirty="0" smtClean="0">
                <a:solidFill>
                  <a:srgbClr val="FF3300"/>
                </a:solidFill>
              </a:rPr>
              <a:t>by changing </a:t>
            </a:r>
            <a:r>
              <a:rPr lang="en-US" sz="1400" dirty="0" err="1" smtClean="0">
                <a:solidFill>
                  <a:srgbClr val="FF3300"/>
                </a:solidFill>
              </a:rPr>
              <a:t>bkg</a:t>
            </a:r>
            <a:r>
              <a:rPr lang="en-US" sz="1400" dirty="0" smtClean="0">
                <a:solidFill>
                  <a:srgbClr val="FF3300"/>
                </a:solidFill>
              </a:rPr>
              <a:t> shape params</a:t>
            </a:r>
            <a:br>
              <a:rPr lang="en-US" sz="1400" dirty="0" smtClean="0">
                <a:solidFill>
                  <a:srgbClr val="FF3300"/>
                </a:solidFill>
              </a:rPr>
            </a:br>
            <a:r>
              <a:rPr lang="en-US" sz="1400" dirty="0" smtClean="0">
                <a:solidFill>
                  <a:srgbClr val="FF3300"/>
                </a:solidFill>
              </a:rPr>
              <a:t>(a 6</a:t>
            </a:r>
            <a:r>
              <a:rPr lang="en-US" sz="1400" baseline="30000" dirty="0" smtClean="0">
                <a:solidFill>
                  <a:srgbClr val="FF3300"/>
                </a:solidFill>
              </a:rPr>
              <a:t>th</a:t>
            </a:r>
            <a:r>
              <a:rPr lang="en-US" sz="1400" dirty="0" smtClean="0">
                <a:solidFill>
                  <a:srgbClr val="FF3300"/>
                </a:solidFill>
              </a:rPr>
              <a:t> order Chebychev </a:t>
            </a:r>
            <a:r>
              <a:rPr lang="en-US" sz="1400" dirty="0" err="1" smtClean="0">
                <a:solidFill>
                  <a:srgbClr val="FF3300"/>
                </a:solidFill>
              </a:rPr>
              <a:t>Pol</a:t>
            </a:r>
            <a:r>
              <a:rPr lang="en-US" sz="1400" dirty="0" smtClean="0">
                <a:solidFill>
                  <a:srgbClr val="FF3300"/>
                </a:solidFill>
              </a:rPr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76994" y="3229598"/>
            <a:ext cx="2133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1296468" y="3462827"/>
            <a:ext cx="2514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 flipH="1" flipV="1">
            <a:off x="3086100" y="3115298"/>
            <a:ext cx="1905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 flipH="1" flipV="1">
            <a:off x="5194144" y="2403067"/>
            <a:ext cx="533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800894" y="4943304"/>
            <a:ext cx="6858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B7B7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>
            <a:off x="2267484" y="4970091"/>
            <a:ext cx="609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B7B7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>
            <a:off x="3582194" y="4829004"/>
            <a:ext cx="914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B7B7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6200000" flipH="1">
            <a:off x="4655404" y="4456713"/>
            <a:ext cx="1586669" cy="69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B7B7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between MINOS errors and </a:t>
            </a:r>
            <a:r>
              <a:rPr lang="en-US" smtClean="0"/>
              <a:t>profile likelihood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Note that MINOS algorithm in </a:t>
            </a:r>
            <a:br>
              <a:rPr lang="en-US" dirty="0" smtClean="0"/>
            </a:br>
            <a:r>
              <a:rPr lang="en-US" dirty="0" smtClean="0"/>
              <a:t>MINUIT gives same errors as </a:t>
            </a:r>
            <a:br>
              <a:rPr lang="en-US" dirty="0" smtClean="0"/>
            </a:br>
            <a:r>
              <a:rPr lang="en-US" dirty="0" smtClean="0"/>
              <a:t>Profile Likelihood Ratio</a:t>
            </a:r>
          </a:p>
          <a:p>
            <a:pPr lvl="1"/>
            <a:r>
              <a:rPr lang="en-US" dirty="0" smtClean="0">
                <a:solidFill>
                  <a:srgbClr val="339933"/>
                </a:solidFill>
              </a:rPr>
              <a:t>MINOS errors is bounding box </a:t>
            </a:r>
            <a:br>
              <a:rPr lang="en-US" dirty="0" smtClean="0">
                <a:solidFill>
                  <a:srgbClr val="339933"/>
                </a:solidFill>
              </a:rPr>
            </a:br>
            <a:r>
              <a:rPr lang="en-US" dirty="0" smtClean="0">
                <a:solidFill>
                  <a:srgbClr val="339933"/>
                </a:solidFill>
              </a:rPr>
              <a:t>around </a:t>
            </a:r>
            <a:r>
              <a:rPr lang="en-US" dirty="0" smtClean="0">
                <a:solidFill>
                  <a:srgbClr val="339933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339933"/>
                </a:solidFill>
              </a:rPr>
              <a:t>(s) contour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Profile Likelihood = Likelihood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minimized </a:t>
            </a:r>
            <a:r>
              <a:rPr lang="en-US" dirty="0" err="1" smtClean="0">
                <a:solidFill>
                  <a:srgbClr val="FF0000"/>
                </a:solidFill>
              </a:rPr>
              <a:t>w.r.t</a:t>
            </a:r>
            <a:r>
              <a:rPr lang="en-US" dirty="0" smtClean="0">
                <a:solidFill>
                  <a:srgbClr val="FF0000"/>
                </a:solidFill>
              </a:rPr>
              <a:t>. all nuisance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parameters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6" name="Picture 4" descr="c1"/>
          <p:cNvPicPr>
            <a:picLocks noChangeAspect="1" noChangeArrowheads="1"/>
          </p:cNvPicPr>
          <p:nvPr/>
        </p:nvPicPr>
        <p:blipFill>
          <a:blip r:embed="rId2" cstate="print"/>
          <a:srcRect t="8571"/>
          <a:stretch>
            <a:fillRect/>
          </a:stretch>
        </p:blipFill>
        <p:spPr bwMode="auto">
          <a:xfrm>
            <a:off x="5646738" y="11430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tutplot12"/>
          <p:cNvPicPr>
            <a:picLocks noChangeAspect="1" noChangeArrowheads="1"/>
          </p:cNvPicPr>
          <p:nvPr/>
        </p:nvPicPr>
        <p:blipFill>
          <a:blip r:embed="rId3" cstate="print"/>
          <a:srcRect l="8125" b="64949"/>
          <a:stretch>
            <a:fillRect/>
          </a:stretch>
        </p:blipFill>
        <p:spPr bwMode="auto">
          <a:xfrm>
            <a:off x="3844925" y="1327150"/>
            <a:ext cx="180181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tutplot12"/>
          <p:cNvPicPr>
            <a:picLocks noChangeAspect="1" noChangeArrowheads="1"/>
          </p:cNvPicPr>
          <p:nvPr/>
        </p:nvPicPr>
        <p:blipFill>
          <a:blip r:embed="rId4" cstate="print"/>
          <a:srcRect l="31958" t="8638" r="34021"/>
          <a:stretch>
            <a:fillRect/>
          </a:stretch>
        </p:blipFill>
        <p:spPr bwMode="auto">
          <a:xfrm>
            <a:off x="5562600" y="3733800"/>
            <a:ext cx="31242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20"/>
          <p:cNvCxnSpPr>
            <a:cxnSpLocks noChangeShapeType="1"/>
          </p:cNvCxnSpPr>
          <p:nvPr/>
        </p:nvCxnSpPr>
        <p:spPr bwMode="auto">
          <a:xfrm>
            <a:off x="6019800" y="5486400"/>
            <a:ext cx="228600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2" name="Straight Connector 22"/>
          <p:cNvCxnSpPr>
            <a:cxnSpLocks noChangeShapeType="1"/>
          </p:cNvCxnSpPr>
          <p:nvPr/>
        </p:nvCxnSpPr>
        <p:spPr bwMode="auto">
          <a:xfrm rot="5400000">
            <a:off x="4419601" y="2362200"/>
            <a:ext cx="1524000" cy="3175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3" name="Straight Connector 24"/>
          <p:cNvCxnSpPr>
            <a:cxnSpLocks noChangeShapeType="1"/>
          </p:cNvCxnSpPr>
          <p:nvPr/>
        </p:nvCxnSpPr>
        <p:spPr bwMode="auto">
          <a:xfrm rot="10800000">
            <a:off x="3886200" y="2667000"/>
            <a:ext cx="40386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14" name="Straight Connector 25"/>
          <p:cNvCxnSpPr>
            <a:cxnSpLocks noChangeShapeType="1"/>
          </p:cNvCxnSpPr>
          <p:nvPr/>
        </p:nvCxnSpPr>
        <p:spPr bwMode="auto">
          <a:xfrm rot="10800000">
            <a:off x="3886200" y="1905001"/>
            <a:ext cx="4019550" cy="9527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15" name="Straight Connector 27"/>
          <p:cNvCxnSpPr>
            <a:cxnSpLocks noChangeShapeType="1"/>
          </p:cNvCxnSpPr>
          <p:nvPr/>
        </p:nvCxnSpPr>
        <p:spPr bwMode="auto">
          <a:xfrm rot="5400000">
            <a:off x="4981576" y="3876676"/>
            <a:ext cx="3962400" cy="3175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16" name="Straight Connector 28"/>
          <p:cNvCxnSpPr>
            <a:cxnSpLocks noChangeShapeType="1"/>
          </p:cNvCxnSpPr>
          <p:nvPr/>
        </p:nvCxnSpPr>
        <p:spPr bwMode="auto">
          <a:xfrm rot="5400000">
            <a:off x="5942807" y="3885406"/>
            <a:ext cx="3962400" cy="1587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18" name="Rectangle 17"/>
          <p:cNvSpPr/>
          <p:nvPr/>
        </p:nvSpPr>
        <p:spPr bwMode="auto">
          <a:xfrm>
            <a:off x="6972300" y="1905000"/>
            <a:ext cx="952500" cy="762000"/>
          </a:xfrm>
          <a:prstGeom prst="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648200" y="2686050"/>
            <a:ext cx="2286000" cy="21145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4572000" y="4876800"/>
            <a:ext cx="16764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943600" y="838200"/>
            <a:ext cx="2373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Parameter of interest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7386444" y="2104802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Nuisance parameter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Dealing with nuisance parameters in Likelihood ratio intervals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Profile likelihood ratio intervals asymptotically equivalent to </a:t>
            </a:r>
            <a:r>
              <a:rPr lang="en-US" dirty="0" err="1" smtClean="0"/>
              <a:t>frequentist</a:t>
            </a:r>
            <a:r>
              <a:rPr lang="en-US" dirty="0" smtClean="0"/>
              <a:t> intervals</a:t>
            </a:r>
          </a:p>
          <a:p>
            <a:pPr lvl="1"/>
            <a:r>
              <a:rPr lang="en-US" dirty="0" smtClean="0"/>
              <a:t>Just like plain LR intervals asymptotically equivalent to </a:t>
            </a:r>
            <a:r>
              <a:rPr lang="en-US" dirty="0" err="1" smtClean="0"/>
              <a:t>frequentist</a:t>
            </a:r>
            <a:r>
              <a:rPr lang="en-US" dirty="0" smtClean="0"/>
              <a:t> intervals </a:t>
            </a:r>
          </a:p>
          <a:p>
            <a:r>
              <a:rPr lang="en-US" dirty="0" smtClean="0"/>
              <a:t>Issues with Profile Likelihood</a:t>
            </a:r>
          </a:p>
          <a:p>
            <a:pPr lvl="1"/>
            <a:r>
              <a:rPr lang="en-US" dirty="0" smtClean="0"/>
              <a:t>Has a reputation of underestimating the true uncertainties. </a:t>
            </a:r>
          </a:p>
          <a:p>
            <a:pPr lvl="1"/>
            <a:r>
              <a:rPr lang="en-US" dirty="0" smtClean="0"/>
              <a:t>In Poisson problems, this is partially compensated by effect due to discreteness of n, and profile likelihood (MINUIT MINOS) gives good performance in many problems.</a:t>
            </a:r>
          </a:p>
          <a:p>
            <a:r>
              <a:rPr lang="en-US" dirty="0" smtClean="0"/>
              <a:t>NB: Computationally Profile Likelihood is quite manageable, even with a large number of nuisance parameters</a:t>
            </a:r>
          </a:p>
          <a:p>
            <a:pPr lvl="1"/>
            <a:r>
              <a:rPr lang="en-US" dirty="0" smtClean="0"/>
              <a:t>Minimize likelihood </a:t>
            </a:r>
            <a:r>
              <a:rPr lang="en-US" dirty="0" err="1" smtClean="0"/>
              <a:t>w.r.t</a:t>
            </a:r>
            <a:r>
              <a:rPr lang="en-US" dirty="0" smtClean="0"/>
              <a:t>. 20 parameters quite doable</a:t>
            </a:r>
          </a:p>
          <a:p>
            <a:pPr lvl="1"/>
            <a:r>
              <a:rPr lang="en-US" dirty="0" smtClean="0"/>
              <a:t>Especially compared to numeric integration over 20 parameters, or constructing confidence belt in 20 dimensions…</a:t>
            </a:r>
          </a:p>
          <a:p>
            <a:pPr lvl="1"/>
            <a:r>
              <a:rPr lang="en-US" dirty="0" smtClean="0"/>
              <a:t>But beware of finding the wrong minimum, General problem with algorithmic minimization</a:t>
            </a:r>
          </a:p>
          <a:p>
            <a:pPr lvl="2"/>
            <a:r>
              <a:rPr lang="en-US" dirty="0" smtClean="0"/>
              <a:t>But in profile likelihoods many minimizations are performed with incrementally different starting points </a:t>
            </a:r>
            <a:r>
              <a:rPr lang="en-US" dirty="0" smtClean="0">
                <a:sym typeface="Wingdings" pitchFamily="2" charset="2"/>
              </a:rPr>
              <a:t> How to choose starting point?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Dealing with nuisance parameters in Frequentist intervals</a:t>
            </a:r>
            <a:endParaRPr lang="nl-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Incorporating nuisance parameters in the </a:t>
            </a:r>
            <a:r>
              <a:rPr lang="en-US" dirty="0" err="1" smtClean="0"/>
              <a:t>Neyman</a:t>
            </a:r>
            <a:r>
              <a:rPr lang="en-US" dirty="0" smtClean="0"/>
              <a:t> construction of the confidence belt makes the belt multi-dimensional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The goal is that the parameter of interest should be covered at the stated confidence </a:t>
            </a:r>
            <a:r>
              <a:rPr lang="en-US" b="1" dirty="0" smtClean="0"/>
              <a:t>for every value of the nuisance parameter</a:t>
            </a:r>
          </a:p>
          <a:p>
            <a:pPr lvl="1"/>
            <a:r>
              <a:rPr lang="en-US" dirty="0" smtClean="0"/>
              <a:t>if there is any value of the nuisance parameter which makes the data consistent with the parameter of interest, that parameter point should be considered: </a:t>
            </a:r>
            <a:r>
              <a:rPr lang="en-US" dirty="0" err="1" smtClean="0"/>
              <a:t>eg</a:t>
            </a:r>
            <a:r>
              <a:rPr lang="en-US" dirty="0" smtClean="0"/>
              <a:t>. don’t claim discovery if any background scenario is compatible with data</a:t>
            </a:r>
          </a:p>
          <a:p>
            <a:pPr lvl="1"/>
            <a:r>
              <a:rPr lang="en-US" dirty="0" smtClean="0"/>
              <a:t>But: technically very challenging and significant problems with over-coverage </a:t>
            </a:r>
            <a:r>
              <a:rPr lang="en-US" dirty="0" smtClean="0">
                <a:sym typeface="Wingdings" pitchFamily="2" charset="2"/>
              </a:rPr>
              <a:t> Practical approach: absorb nuisance parameters in profile likelihood then make confidence belt on PLR and POI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Wouter Verkerke, NIKHEF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752599" y="1981200"/>
            <a:ext cx="5867401" cy="1981200"/>
            <a:chOff x="1219199" y="1828800"/>
            <a:chExt cx="6934200" cy="27432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9051" t="3204" r="5199" b="4628"/>
            <a:stretch>
              <a:fillRect/>
            </a:stretch>
          </p:blipFill>
          <p:spPr bwMode="auto">
            <a:xfrm>
              <a:off x="1219199" y="2133600"/>
              <a:ext cx="2398091" cy="2438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1828800"/>
              <a:ext cx="2895599" cy="2690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ight Arrow 6"/>
            <p:cNvSpPr/>
            <p:nvPr/>
          </p:nvSpPr>
          <p:spPr bwMode="auto">
            <a:xfrm>
              <a:off x="4038600" y="2667000"/>
              <a:ext cx="685800" cy="1295400"/>
            </a:xfrm>
            <a:prstGeom prst="rightArrow">
              <a:avLst/>
            </a:prstGeom>
            <a:solidFill>
              <a:srgbClr val="FFFFCC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6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905000"/>
            <a:ext cx="8077200" cy="28956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533400"/>
          </a:xfrm>
        </p:spPr>
        <p:txBody>
          <a:bodyPr/>
          <a:lstStyle/>
          <a:p>
            <a:r>
              <a:rPr lang="en-US" dirty="0" smtClean="0"/>
              <a:t>Theories with uncertainties - Nuisance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so far considered problems with one model parameter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Hypothetical case for “</a:t>
            </a:r>
            <a:r>
              <a:rPr lang="en-US" dirty="0" err="1" smtClean="0"/>
              <a:t>SuperSymmetry</a:t>
            </a:r>
            <a:r>
              <a:rPr lang="en-US" dirty="0" smtClean="0"/>
              <a:t>” discovery</a:t>
            </a:r>
          </a:p>
          <a:p>
            <a:pPr lvl="1"/>
            <a:r>
              <a:rPr lang="en-US" dirty="0" smtClean="0"/>
              <a:t>Simulation for SM – Predicts 3 events </a:t>
            </a:r>
            <a:r>
              <a:rPr lang="en-US" dirty="0" smtClean="0">
                <a:solidFill>
                  <a:srgbClr val="FF0000"/>
                </a:solidFill>
              </a:rPr>
              <a:t>(Poisson, 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 exactly known)</a:t>
            </a:r>
          </a:p>
          <a:p>
            <a:pPr lvl="1"/>
            <a:r>
              <a:rPr lang="en-US" dirty="0" smtClean="0"/>
              <a:t>Simulation for SUSY – Predicts 6 events </a:t>
            </a:r>
            <a:r>
              <a:rPr lang="en-US" dirty="0" smtClean="0">
                <a:sym typeface="Wingdings" pitchFamily="2" charset="2"/>
              </a:rPr>
              <a:t> 9 events in total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Observed event count in data: 8 events</a:t>
            </a:r>
          </a:p>
          <a:p>
            <a:r>
              <a:rPr lang="en-US" dirty="0" smtClean="0">
                <a:sym typeface="Wingdings" pitchFamily="2" charset="2"/>
              </a:rPr>
              <a:t>How do you conclude (or not) that you’ve discovered supersymmetry?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You expect 9 events (with SUSY), you see 8, looks promising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Discussed three types of solution to above problem.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What do we do if background is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not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exactly known?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E.g. </a:t>
            </a:r>
            <a:r>
              <a:rPr lang="el-GR" dirty="0" smtClean="0">
                <a:solidFill>
                  <a:srgbClr val="FF0000"/>
                </a:solidFill>
                <a:sym typeface="Wingdings" pitchFamily="2" charset="2"/>
              </a:rPr>
              <a:t>μ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= 3.0 ± 1.0  (NB: this statement does not unique fix P(</a:t>
            </a:r>
            <a:r>
              <a:rPr lang="el-GR" dirty="0" smtClean="0">
                <a:solidFill>
                  <a:srgbClr val="FF0000"/>
                </a:solidFill>
                <a:sym typeface="Wingdings" pitchFamily="2" charset="2"/>
              </a:rPr>
              <a:t>μ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 answers differ between methods?</a:t>
            </a:r>
            <a:endParaRPr lang="en-US" dirty="0"/>
          </a:p>
        </p:txBody>
      </p:sp>
      <p:pic>
        <p:nvPicPr>
          <p:cNvPr id="140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4470399" cy="3352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74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557" y="3429000"/>
            <a:ext cx="4376843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459682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slide discuss the earlier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shown problem: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Poisson(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</a:rPr>
              <a:t>sig</a:t>
            </a:r>
            <a:r>
              <a:rPr lang="en-US" dirty="0" err="1" smtClean="0">
                <a:solidFill>
                  <a:srgbClr val="FF0000"/>
                </a:solidFill>
              </a:rPr>
              <a:t>|s+b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ym typeface="Symbol"/>
              </a:rPr>
              <a:t> </a:t>
            </a:r>
            <a:r>
              <a:rPr lang="en-US" dirty="0" smtClean="0">
                <a:solidFill>
                  <a:schemeClr val="accent6"/>
                </a:solidFill>
              </a:rPr>
              <a:t>Poisson(</a:t>
            </a:r>
            <a:r>
              <a:rPr lang="en-US" dirty="0" err="1" smtClean="0">
                <a:solidFill>
                  <a:schemeClr val="accent6"/>
                </a:solidFill>
              </a:rPr>
              <a:t>N</a:t>
            </a:r>
            <a:r>
              <a:rPr lang="en-US" baseline="-25000" dirty="0" err="1" smtClean="0">
                <a:solidFill>
                  <a:schemeClr val="accent6"/>
                </a:solidFill>
              </a:rPr>
              <a:t>ctl</a:t>
            </a:r>
            <a:r>
              <a:rPr lang="en-US" dirty="0" smtClean="0">
                <a:solidFill>
                  <a:schemeClr val="accent6"/>
                </a:solidFill>
              </a:rPr>
              <a:t>|</a:t>
            </a:r>
            <a:r>
              <a:rPr lang="el-GR" dirty="0" smtClean="0">
                <a:solidFill>
                  <a:schemeClr val="accent6"/>
                </a:solidFill>
              </a:rPr>
              <a:t>τ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</a:t>
            </a:r>
            <a:r>
              <a:rPr lang="en-US" dirty="0" smtClean="0">
                <a:solidFill>
                  <a:schemeClr val="accent6"/>
                </a:solidFill>
              </a:rPr>
              <a:t>b)</a:t>
            </a:r>
          </a:p>
          <a:p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NB: This is one of the very few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problems with nuisance parameters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with can be </a:t>
            </a:r>
            <a:r>
              <a:rPr lang="en-US" i="1" dirty="0" smtClean="0">
                <a:solidFill>
                  <a:schemeClr val="accent6"/>
                </a:solidFill>
              </a:rPr>
              <a:t>exactly</a:t>
            </a:r>
            <a:r>
              <a:rPr lang="en-US" dirty="0" smtClean="0">
                <a:solidFill>
                  <a:schemeClr val="accent6"/>
                </a:solidFill>
              </a:rPr>
              <a:t> calculation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comparisons results from </a:t>
            </a:r>
            <a:r>
              <a:rPr lang="en-US" dirty="0" err="1" smtClean="0"/>
              <a:t>PhyStat</a:t>
            </a:r>
            <a:r>
              <a:rPr lang="en-US" dirty="0" smtClean="0"/>
              <a:t> 2007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772400" cy="5810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1143000" y="5791200"/>
            <a:ext cx="3810000" cy="609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5786735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Exact</a:t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solution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5400" y="6019800"/>
            <a:ext cx="2971800" cy="152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on incorporating nuisance parameters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 – Definition of nuisance parameters</a:t>
            </a:r>
          </a:p>
          <a:p>
            <a:pPr lvl="1"/>
            <a:r>
              <a:rPr lang="en-US" dirty="0" smtClean="0"/>
              <a:t>A nuisance parameter is any parameter of the model that is not a parameter-of-interest (for physics).</a:t>
            </a:r>
          </a:p>
          <a:p>
            <a:pPr lvl="2"/>
            <a:r>
              <a:rPr lang="en-US" dirty="0" smtClean="0"/>
              <a:t>Example: for Higgs discovery N(</a:t>
            </a:r>
            <a:r>
              <a:rPr lang="en-US" dirty="0" err="1" smtClean="0"/>
              <a:t>higgs</a:t>
            </a:r>
            <a:r>
              <a:rPr lang="en-US" dirty="0" smtClean="0"/>
              <a:t>) is of interest, everything else is nuisance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 – Introduction of nuisance parameters in Likelihood</a:t>
            </a:r>
          </a:p>
          <a:p>
            <a:pPr lvl="1"/>
            <a:r>
              <a:rPr lang="en-US" dirty="0" smtClean="0"/>
              <a:t>Sometimes nuisance parameter arise naturally in the likelihood. </a:t>
            </a:r>
          </a:p>
          <a:p>
            <a:pPr lvl="1"/>
            <a:r>
              <a:rPr lang="en-US" dirty="0" smtClean="0"/>
              <a:t>In other cases they can be introduces with techniques like template morphing to parameterize underlying systematic </a:t>
            </a:r>
            <a:r>
              <a:rPr lang="en-US" dirty="0" err="1" smtClean="0"/>
              <a:t>uncertaintis</a:t>
            </a:r>
            <a:endParaRPr lang="en-US" dirty="0" smtClean="0"/>
          </a:p>
          <a:p>
            <a:pPr lvl="1"/>
            <a:r>
              <a:rPr lang="en-US" dirty="0" smtClean="0"/>
              <a:t>For proper treatment of systematic uncertainties in fundamental methods all uncertainties </a:t>
            </a:r>
            <a:r>
              <a:rPr lang="en-US" i="1" dirty="0" smtClean="0"/>
              <a:t>must</a:t>
            </a:r>
            <a:r>
              <a:rPr lang="en-US" dirty="0" smtClean="0"/>
              <a:t> be described as nuisance parameters (i.e. no ad-hoc solutions allows as can be done for ‘simple’ measurements)</a:t>
            </a:r>
          </a:p>
          <a:p>
            <a:r>
              <a:rPr lang="en-US" dirty="0" smtClean="0">
                <a:solidFill>
                  <a:srgbClr val="339933"/>
                </a:solidFill>
              </a:rPr>
              <a:t>3 – Treatment of nuisance parameters in inference</a:t>
            </a:r>
          </a:p>
          <a:p>
            <a:pPr lvl="1"/>
            <a:r>
              <a:rPr lang="en-US" dirty="0" smtClean="0"/>
              <a:t>Each of the three main classes of constructing intervals (</a:t>
            </a:r>
            <a:r>
              <a:rPr lang="en-US" dirty="0" smtClean="0">
                <a:solidFill>
                  <a:schemeClr val="accent2"/>
                </a:solidFill>
              </a:rPr>
              <a:t>Bayesian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likelihood ratio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339933"/>
                </a:solidFill>
              </a:rPr>
              <a:t>Neyman</a:t>
            </a:r>
            <a:r>
              <a:rPr lang="en-US" dirty="0" smtClean="0"/>
              <a:t> confidence intervals) has a way to incorporate the uncertainty on the nuisance parameters in the parameters of interest. Answers can differ sizable – even for simple problems.</a:t>
            </a:r>
            <a:br>
              <a:rPr lang="en-US" dirty="0" smtClean="0"/>
            </a:br>
            <a:r>
              <a:rPr lang="en-US" i="1" dirty="0" smtClean="0"/>
              <a:t>This remains a subject of frontier statistics research.</a:t>
            </a:r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Discovery, exclusion – expectation and observation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Now that we have discussed techniques on how formulate model uncertainties in likelihood and how to incorporate these in the statements on the p-value of models (or correspondingly on intervals)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to we use those models to make sensible physics conclusions, e.g.</a:t>
            </a:r>
          </a:p>
          <a:p>
            <a:pPr lvl="1"/>
            <a:r>
              <a:rPr lang="en-US" dirty="0" smtClean="0"/>
              <a:t>Did we discover the Higgs?</a:t>
            </a:r>
          </a:p>
          <a:p>
            <a:pPr lvl="1"/>
            <a:r>
              <a:rPr lang="en-US" dirty="0" smtClean="0"/>
              <a:t>Can we exclude </a:t>
            </a:r>
            <a:r>
              <a:rPr lang="en-US" dirty="0" err="1" smtClean="0"/>
              <a:t>Supersymmetry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First need to decided on formulating answer as discovery or exclusion</a:t>
            </a:r>
          </a:p>
          <a:p>
            <a:pPr lvl="1"/>
            <a:r>
              <a:rPr lang="en-US" dirty="0" smtClean="0"/>
              <a:t>Discovery: Make statement based o</a:t>
            </a:r>
            <a:r>
              <a:rPr lang="en-US" dirty="0" smtClean="0">
                <a:solidFill>
                  <a:schemeClr val="accent6"/>
                </a:solidFill>
              </a:rPr>
              <a:t>n p-value of background only hypothesis </a:t>
            </a:r>
            <a:r>
              <a:rPr lang="en-US" dirty="0" smtClean="0"/>
              <a:t>(i.e. data is inconsistent with SM). Low p-value </a:t>
            </a:r>
            <a:r>
              <a:rPr lang="en-US" dirty="0" smtClean="0">
                <a:sym typeface="Wingdings" pitchFamily="2" charset="2"/>
              </a:rPr>
              <a:t>means data is inconsistent with SM only, we’ve discovered ‘something’ in the data</a:t>
            </a:r>
            <a:endParaRPr lang="en-US" dirty="0" smtClean="0"/>
          </a:p>
          <a:p>
            <a:pPr lvl="1"/>
            <a:r>
              <a:rPr lang="en-US" dirty="0" smtClean="0"/>
              <a:t>Exclusion: Make statement based on </a:t>
            </a:r>
            <a:r>
              <a:rPr lang="en-US" dirty="0" smtClean="0">
                <a:solidFill>
                  <a:schemeClr val="accent6"/>
                </a:solidFill>
              </a:rPr>
              <a:t>p-value of background + new physics hypothesis 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s+b</a:t>
            </a:r>
            <a:r>
              <a:rPr lang="en-US" dirty="0" smtClean="0"/>
              <a:t>). Low p-value means new physics is excluded at some C.L.</a:t>
            </a:r>
          </a:p>
          <a:p>
            <a:r>
              <a:rPr lang="en-US" dirty="0" smtClean="0"/>
              <a:t>While to first order discover and exclusion amount to swapping H</a:t>
            </a:r>
            <a:r>
              <a:rPr lang="en-US" baseline="-25000" dirty="0" smtClean="0"/>
              <a:t>0</a:t>
            </a:r>
            <a:r>
              <a:rPr lang="en-US" dirty="0" smtClean="0"/>
              <a:t> and H</a:t>
            </a:r>
            <a:r>
              <a:rPr lang="en-US" baseline="-25000" dirty="0" smtClean="0"/>
              <a:t>1</a:t>
            </a:r>
            <a:r>
              <a:rPr lang="en-US" dirty="0" smtClean="0"/>
              <a:t> we treat these scenarios in practice somewhat asymmetrically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Discovery, exclusion – expectation and observation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Discovery</a:t>
            </a:r>
            <a:r>
              <a:rPr lang="en-US" dirty="0" smtClean="0"/>
              <a:t> (this scenario has not been exercised much yet at the LHC unfortunately)</a:t>
            </a:r>
          </a:p>
          <a:p>
            <a:pPr lvl="1"/>
            <a:r>
              <a:rPr lang="en-US" dirty="0" smtClean="0"/>
              <a:t>Canonically aim for ‘5 sigma’ </a:t>
            </a:r>
            <a:r>
              <a:rPr lang="en-US" dirty="0" smtClean="0">
                <a:sym typeface="Wingdings" pitchFamily="2" charset="2"/>
              </a:rPr>
              <a:t> p-value (SM resulting in excess seed on data or better) of 1.2 · 10</a:t>
            </a:r>
            <a:r>
              <a:rPr lang="en-US" baseline="30000" dirty="0" smtClean="0">
                <a:sym typeface="Wingdings" pitchFamily="2" charset="2"/>
              </a:rPr>
              <a:t>-7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Can (and should) in principle also make a statement on p-value of</a:t>
            </a:r>
            <a:br>
              <a:rPr lang="en-US" dirty="0" smtClean="0"/>
            </a:br>
            <a:r>
              <a:rPr lang="en-US" dirty="0" smtClean="0"/>
              <a:t>‘</a:t>
            </a:r>
            <a:r>
              <a:rPr lang="en-US" dirty="0" err="1" smtClean="0"/>
              <a:t>SM+new</a:t>
            </a:r>
            <a:r>
              <a:rPr lang="en-US" dirty="0" smtClean="0"/>
              <a:t> physics’ scenario to quantify to which extent the observed result is consistent with the alternate hypothesis, but this is quite complicated in practice </a:t>
            </a:r>
            <a:r>
              <a:rPr lang="en-US" dirty="0" smtClean="0">
                <a:sym typeface="Wingdings" pitchFamily="2" charset="2"/>
              </a:rPr>
              <a:t> models have usually several free parameters, so what precisely you want to compare to.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So, can publish exclusion of SM first, and follow up later what it means precisely 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Exclusion</a:t>
            </a:r>
            <a:r>
              <a:rPr lang="en-US" dirty="0" smtClean="0">
                <a:sym typeface="Wingdings" pitchFamily="2" charset="2"/>
              </a:rPr>
              <a:t> (this scenario </a:t>
            </a:r>
            <a:r>
              <a:rPr lang="en-US" i="1" dirty="0" smtClean="0">
                <a:sym typeface="Wingdings" pitchFamily="2" charset="2"/>
              </a:rPr>
              <a:t>has</a:t>
            </a:r>
            <a:r>
              <a:rPr lang="en-US" dirty="0" smtClean="0">
                <a:sym typeface="Wingdings" pitchFamily="2" charset="2"/>
              </a:rPr>
              <a:t> been exercised much already!)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Canonically aim for 95%  p-value of (</a:t>
            </a:r>
            <a:r>
              <a:rPr lang="en-US" dirty="0" err="1" smtClean="0">
                <a:sym typeface="Wingdings" pitchFamily="2" charset="2"/>
              </a:rPr>
              <a:t>SM+NewPhysics</a:t>
            </a:r>
            <a:r>
              <a:rPr lang="en-US" dirty="0" smtClean="0">
                <a:sym typeface="Wingdings" pitchFamily="2" charset="2"/>
              </a:rPr>
              <a:t>) of 5%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Explicitly look at p-value of SM-only of the data also. Did you </a:t>
            </a:r>
            <a:r>
              <a:rPr lang="en-US" i="1" dirty="0" smtClean="0">
                <a:sym typeface="Wingdings" pitchFamily="2" charset="2"/>
              </a:rPr>
              <a:t>expect</a:t>
            </a:r>
            <a:r>
              <a:rPr lang="en-US" dirty="0" smtClean="0">
                <a:sym typeface="Wingdings" pitchFamily="2" charset="2"/>
              </a:rPr>
              <a:t> to be able to exclude this point?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statements – in a bit more detail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example again – </a:t>
            </a:r>
            <a:br>
              <a:rPr lang="en-US" dirty="0" smtClean="0"/>
            </a:br>
            <a:r>
              <a:rPr lang="en-US" dirty="0" smtClean="0"/>
              <a:t>counting experiment, no nuisance parameters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exp</a:t>
            </a:r>
            <a:r>
              <a:rPr lang="en-US" dirty="0" smtClean="0"/>
              <a:t>(</a:t>
            </a:r>
            <a:r>
              <a:rPr lang="en-US" dirty="0" err="1" smtClean="0"/>
              <a:t>SM+NewPhys</a:t>
            </a:r>
            <a:r>
              <a:rPr lang="en-US" dirty="0" smtClean="0"/>
              <a:t>) = 20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exp</a:t>
            </a:r>
            <a:r>
              <a:rPr lang="en-US" dirty="0" smtClean="0"/>
              <a:t>(SM only) = 10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obs</a:t>
            </a:r>
            <a:r>
              <a:rPr lang="en-US" dirty="0" smtClean="0"/>
              <a:t> = 10</a:t>
            </a:r>
          </a:p>
          <a:p>
            <a:r>
              <a:rPr lang="en-US" dirty="0" smtClean="0"/>
              <a:t>p-value (</a:t>
            </a:r>
            <a:r>
              <a:rPr lang="en-US" dirty="0" err="1" smtClean="0"/>
              <a:t>SM+NewPhys</a:t>
            </a:r>
            <a:r>
              <a:rPr lang="en-US" dirty="0" smtClean="0"/>
              <a:t>) =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p-value (SM) =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New physics scenario predicting 10 additional events is clearly excluded at high C.L. (p=0.005).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graphicFrame>
        <p:nvGraphicFramePr>
          <p:cNvPr id="1753091" name="Object 3"/>
          <p:cNvGraphicFramePr>
            <a:graphicFrameLocks noChangeAspect="1"/>
          </p:cNvGraphicFramePr>
          <p:nvPr/>
        </p:nvGraphicFramePr>
        <p:xfrm>
          <a:off x="4714875" y="2717800"/>
          <a:ext cx="3217863" cy="711200"/>
        </p:xfrm>
        <a:graphic>
          <a:graphicData uri="http://schemas.openxmlformats.org/presentationml/2006/ole">
            <p:oleObj spid="_x0000_s1753091" name="Vergelijking" r:id="rId3" imgW="2184120" imgH="482400" progId="Equation.3">
              <p:embed/>
            </p:oleObj>
          </a:graphicData>
        </a:graphic>
      </p:graphicFrame>
      <p:graphicFrame>
        <p:nvGraphicFramePr>
          <p:cNvPr id="1753092" name="Object 4"/>
          <p:cNvGraphicFramePr>
            <a:graphicFrameLocks noChangeAspect="1"/>
          </p:cNvGraphicFramePr>
          <p:nvPr/>
        </p:nvGraphicFramePr>
        <p:xfrm>
          <a:off x="4705350" y="3479800"/>
          <a:ext cx="3067050" cy="711200"/>
        </p:xfrm>
        <a:graphic>
          <a:graphicData uri="http://schemas.openxmlformats.org/presentationml/2006/ole">
            <p:oleObj spid="_x0000_s1753092" name="Vergelijking" r:id="rId4" imgW="20826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statements – in a bit more detail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Usually reframe this statement: rather than excluding a fixed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sig</a:t>
            </a:r>
            <a:r>
              <a:rPr lang="en-US" dirty="0" smtClean="0"/>
              <a:t> at some C.L, </a:t>
            </a:r>
            <a:r>
              <a:rPr lang="en-US" dirty="0" smtClean="0">
                <a:solidFill>
                  <a:srgbClr val="FF0000"/>
                </a:solidFill>
              </a:rPr>
              <a:t>fix C.L. at 95% and find </a:t>
            </a:r>
            <a:r>
              <a:rPr lang="en-US" dirty="0" err="1" smtClean="0">
                <a:solidFill>
                  <a:srgbClr val="FF0000"/>
                </a:solidFill>
              </a:rPr>
              <a:t>Nsig</a:t>
            </a:r>
            <a:r>
              <a:rPr lang="en-US" dirty="0" smtClean="0">
                <a:solidFill>
                  <a:srgbClr val="FF0000"/>
                </a:solidFill>
              </a:rPr>
              <a:t> that is just excluded at that C.L.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Plot p-value for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obs</a:t>
            </a:r>
            <a:r>
              <a:rPr lang="en-US" dirty="0" smtClean="0"/>
              <a:t>=10 </a:t>
            </a:r>
            <a:r>
              <a:rPr lang="en-US" dirty="0" err="1" smtClean="0"/>
              <a:t>vs</a:t>
            </a:r>
            <a:r>
              <a:rPr lang="en-US" dirty="0" smtClean="0"/>
              <a:t> mu=</a:t>
            </a:r>
            <a:r>
              <a:rPr lang="en-US" dirty="0" err="1" smtClean="0"/>
              <a:t>s+b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Can do this analytically for a Poisson counting exp w/o nuisance </a:t>
            </a:r>
            <a:r>
              <a:rPr lang="en-US" dirty="0" err="1" smtClean="0"/>
              <a:t>params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 this example: can exclude N(</a:t>
            </a:r>
            <a:r>
              <a:rPr lang="en-US" dirty="0" err="1" smtClean="0">
                <a:solidFill>
                  <a:srgbClr val="FF0000"/>
                </a:solidFill>
              </a:rPr>
              <a:t>NewPhys</a:t>
            </a:r>
            <a:r>
              <a:rPr lang="en-US" dirty="0" smtClean="0">
                <a:solidFill>
                  <a:srgbClr val="FF0000"/>
                </a:solidFill>
              </a:rPr>
              <a:t>) of ~6 events at 95% C.L.</a:t>
            </a:r>
          </a:p>
        </p:txBody>
      </p:sp>
      <p:pic>
        <p:nvPicPr>
          <p:cNvPr id="1754114" name="Picture 2" descr="C:\cygwin\home\verkerke\c1.gif"/>
          <p:cNvPicPr>
            <a:picLocks noChangeAspect="1" noChangeArrowheads="1"/>
          </p:cNvPicPr>
          <p:nvPr/>
        </p:nvPicPr>
        <p:blipFill>
          <a:blip r:embed="rId3" cstate="print"/>
          <a:srcRect t="7627"/>
          <a:stretch>
            <a:fillRect/>
          </a:stretch>
        </p:blipFill>
        <p:spPr bwMode="auto">
          <a:xfrm>
            <a:off x="2590800" y="2057400"/>
            <a:ext cx="5257800" cy="3293679"/>
          </a:xfrm>
          <a:prstGeom prst="rect">
            <a:avLst/>
          </a:prstGeom>
          <a:noFill/>
        </p:spPr>
      </p:pic>
      <p:graphicFrame>
        <p:nvGraphicFramePr>
          <p:cNvPr id="1754115" name="Object 3"/>
          <p:cNvGraphicFramePr>
            <a:graphicFrameLocks noChangeAspect="1"/>
          </p:cNvGraphicFramePr>
          <p:nvPr/>
        </p:nvGraphicFramePr>
        <p:xfrm>
          <a:off x="304800" y="2057400"/>
          <a:ext cx="2001837" cy="697917"/>
        </p:xfrm>
        <a:graphic>
          <a:graphicData uri="http://schemas.openxmlformats.org/presentationml/2006/ole">
            <p:oleObj spid="_x0000_s1754115" name="Vergelijking" r:id="rId4" imgW="1384200" imgH="482400" progId="Equation.3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3048000" y="4876800"/>
            <a:ext cx="426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477000" y="4419600"/>
            <a:ext cx="0" cy="609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590800" y="4724400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5%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2777" y="5105400"/>
            <a:ext cx="5886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s+b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statements – low fluctuations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observe only 5 events (instead of 10?)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exp</a:t>
            </a:r>
            <a:r>
              <a:rPr lang="en-US" dirty="0" smtClean="0"/>
              <a:t>(</a:t>
            </a:r>
            <a:r>
              <a:rPr lang="en-US" dirty="0" err="1" smtClean="0"/>
              <a:t>SM+NewPhys</a:t>
            </a:r>
            <a:r>
              <a:rPr lang="en-US" dirty="0" smtClean="0"/>
              <a:t>) = 20,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exp</a:t>
            </a:r>
            <a:r>
              <a:rPr lang="en-US" dirty="0" smtClean="0"/>
              <a:t>(SM only) = 10</a:t>
            </a:r>
          </a:p>
          <a:p>
            <a:pPr lvl="1"/>
            <a:r>
              <a:rPr lang="en-US" b="1" dirty="0" err="1" smtClean="0"/>
              <a:t>N</a:t>
            </a:r>
            <a:r>
              <a:rPr lang="en-US" b="1" baseline="-25000" dirty="0" err="1" smtClean="0"/>
              <a:t>obs</a:t>
            </a:r>
            <a:r>
              <a:rPr lang="en-US" b="1" dirty="0" smtClean="0"/>
              <a:t> = 5</a:t>
            </a:r>
          </a:p>
          <a:p>
            <a:r>
              <a:rPr lang="en-US" dirty="0" smtClean="0"/>
              <a:t>We can exclude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sig</a:t>
            </a:r>
            <a:r>
              <a:rPr lang="en-US" dirty="0" smtClean="0"/>
              <a:t>=0 at &gt;95% C.L! Hmm....</a:t>
            </a:r>
          </a:p>
          <a:p>
            <a:pPr lvl="1"/>
            <a:r>
              <a:rPr lang="en-US" dirty="0" smtClean="0"/>
              <a:t>But we don’t </a:t>
            </a:r>
            <a:r>
              <a:rPr lang="en-US" i="1" dirty="0" smtClean="0"/>
              <a:t>expect</a:t>
            </a:r>
            <a:r>
              <a:rPr lang="en-US" dirty="0" smtClean="0"/>
              <a:t> to have sensitivity to do that.</a:t>
            </a:r>
          </a:p>
          <a:p>
            <a:pPr lvl="1"/>
            <a:r>
              <a:rPr lang="en-US" dirty="0" smtClean="0"/>
              <a:t>Also p(SM)</a:t>
            </a:r>
            <a:r>
              <a:rPr lang="en-US" dirty="0" smtClean="0">
                <a:latin typeface="Verdana"/>
                <a:ea typeface="Verdana"/>
                <a:cs typeface="Verdana"/>
              </a:rPr>
              <a:t>≈6% </a:t>
            </a:r>
            <a:br>
              <a:rPr lang="en-US" dirty="0" smtClean="0">
                <a:latin typeface="Verdana"/>
                <a:ea typeface="Verdana"/>
                <a:cs typeface="Verdana"/>
              </a:rPr>
            </a:br>
            <a:endParaRPr lang="en-US" dirty="0" smtClean="0"/>
          </a:p>
          <a:p>
            <a:endParaRPr lang="nl-NL" dirty="0"/>
          </a:p>
        </p:txBody>
      </p:sp>
      <p:grpSp>
        <p:nvGrpSpPr>
          <p:cNvPr id="13" name="Group 12"/>
          <p:cNvGrpSpPr/>
          <p:nvPr/>
        </p:nvGrpSpPr>
        <p:grpSpPr>
          <a:xfrm>
            <a:off x="3505200" y="3048000"/>
            <a:ext cx="5509001" cy="3733800"/>
            <a:chOff x="1882399" y="3048000"/>
            <a:chExt cx="6042401" cy="3810000"/>
          </a:xfrm>
        </p:grpSpPr>
        <p:pic>
          <p:nvPicPr>
            <p:cNvPr id="1755141" name="Picture 5" descr="C:\cygwin\home\verkerke\c1.gif"/>
            <p:cNvPicPr>
              <a:picLocks noChangeAspect="1" noChangeArrowheads="1"/>
            </p:cNvPicPr>
            <p:nvPr/>
          </p:nvPicPr>
          <p:blipFill>
            <a:blip r:embed="rId3" cstate="print"/>
            <a:srcRect t="7021"/>
            <a:stretch>
              <a:fillRect/>
            </a:stretch>
          </p:blipFill>
          <p:spPr bwMode="auto">
            <a:xfrm>
              <a:off x="1882399" y="3048000"/>
              <a:ext cx="6042401" cy="3810000"/>
            </a:xfrm>
            <a:prstGeom prst="rect">
              <a:avLst/>
            </a:prstGeom>
            <a:noFill/>
          </p:spPr>
        </p:pic>
        <p:graphicFrame>
          <p:nvGraphicFramePr>
            <p:cNvPr id="1755139" name="Object 3"/>
            <p:cNvGraphicFramePr>
              <a:graphicFrameLocks noChangeAspect="1"/>
            </p:cNvGraphicFramePr>
            <p:nvPr/>
          </p:nvGraphicFramePr>
          <p:xfrm>
            <a:off x="2667000" y="5549900"/>
            <a:ext cx="1433513" cy="698500"/>
          </p:xfrm>
          <a:graphic>
            <a:graphicData uri="http://schemas.openxmlformats.org/presentationml/2006/ole">
              <p:oleObj spid="_x0000_s1755139" name="Vergelijking" r:id="rId4" imgW="990360" imgH="482400" progId="Equation.3">
                <p:embed/>
              </p:oleObj>
            </a:graphicData>
          </a:graphic>
        </p:graphicFrame>
        <p:graphicFrame>
          <p:nvGraphicFramePr>
            <p:cNvPr id="1755140" name="Object 4"/>
            <p:cNvGraphicFramePr>
              <a:graphicFrameLocks noChangeAspect="1"/>
            </p:cNvGraphicFramePr>
            <p:nvPr/>
          </p:nvGraphicFramePr>
          <p:xfrm>
            <a:off x="4425950" y="3543300"/>
            <a:ext cx="1450975" cy="698500"/>
          </p:xfrm>
          <a:graphic>
            <a:graphicData uri="http://schemas.openxmlformats.org/presentationml/2006/ole">
              <p:oleObj spid="_x0000_s1755140" name="Vergelijking" r:id="rId5" imgW="1002960" imgH="482400" progId="Equation.3">
                <p:embed/>
              </p:oleObj>
            </a:graphicData>
          </a:graphic>
        </p:graphicFrame>
        <p:cxnSp>
          <p:nvCxnSpPr>
            <p:cNvPr id="8" name="Straight Connector 7"/>
            <p:cNvCxnSpPr/>
            <p:nvPr/>
          </p:nvCxnSpPr>
          <p:spPr bwMode="auto">
            <a:xfrm>
              <a:off x="6374296" y="5849178"/>
              <a:ext cx="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4876800" y="5829300"/>
              <a:ext cx="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514600" y="6286500"/>
              <a:ext cx="4800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7945777" y="6443246"/>
            <a:ext cx="5886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s+b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statements – CLs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should you do with such cases?</a:t>
            </a:r>
          </a:p>
          <a:p>
            <a:pPr lvl="1"/>
            <a:r>
              <a:rPr lang="en-US" dirty="0" smtClean="0"/>
              <a:t>I.e. low stat fluctuation in observed data gives limit on signal that (far) exceeds expected sensitivity</a:t>
            </a:r>
          </a:p>
          <a:p>
            <a:r>
              <a:rPr lang="en-US" dirty="0" smtClean="0"/>
              <a:t>HEP invented procedure do deal with such situations is a technique called ‘CL</a:t>
            </a:r>
            <a:r>
              <a:rPr lang="en-US" baseline="-25000" dirty="0" smtClean="0"/>
              <a:t>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Instead of taking the p-value of S+B case </a:t>
            </a:r>
            <a:br>
              <a:rPr lang="en-US" dirty="0" smtClean="0"/>
            </a:br>
            <a:r>
              <a:rPr lang="en-US" dirty="0" smtClean="0"/>
              <a:t>p(S+B) = 7.2 · 10</a:t>
            </a:r>
            <a:r>
              <a:rPr lang="en-US" baseline="30000" dirty="0" smtClean="0"/>
              <a:t>-5 </a:t>
            </a:r>
            <a:r>
              <a:rPr lang="en-US" dirty="0" smtClean="0"/>
              <a:t>(</a:t>
            </a:r>
            <a:r>
              <a:rPr lang="en-US" dirty="0" err="1" smtClean="0"/>
              <a:t>Nobs</a:t>
            </a:r>
            <a:r>
              <a:rPr lang="en-US" dirty="0" smtClean="0"/>
              <a:t>=5, </a:t>
            </a:r>
            <a:r>
              <a:rPr lang="en-US" dirty="0" err="1" smtClean="0"/>
              <a:t>Nexp</a:t>
            </a:r>
            <a:r>
              <a:rPr lang="en-US" dirty="0" smtClean="0"/>
              <a:t>=20)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dirty="0" smtClean="0"/>
              <a:t>take the ratio of p-values of p(S+B)/p(B)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p(S+B) = 7.2 · 10</a:t>
            </a:r>
            <a:r>
              <a:rPr lang="en-US" baseline="30000" dirty="0" smtClean="0"/>
              <a:t>-5 </a:t>
            </a:r>
            <a:r>
              <a:rPr lang="en-US" dirty="0" smtClean="0"/>
              <a:t>(</a:t>
            </a:r>
            <a:r>
              <a:rPr lang="en-US" dirty="0" err="1" smtClean="0"/>
              <a:t>Nobs</a:t>
            </a:r>
            <a:r>
              <a:rPr lang="en-US" dirty="0" smtClean="0"/>
              <a:t>=5, </a:t>
            </a:r>
            <a:r>
              <a:rPr lang="en-US" dirty="0" err="1" smtClean="0"/>
              <a:t>Nexp</a:t>
            </a:r>
            <a:r>
              <a:rPr lang="en-US" dirty="0" smtClean="0"/>
              <a:t>=20)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baseline="30000" dirty="0" smtClean="0"/>
              <a:t> </a:t>
            </a:r>
            <a:r>
              <a:rPr lang="en-US" dirty="0" smtClean="0"/>
              <a:t>p(B)      = 6.7 · 10</a:t>
            </a:r>
            <a:r>
              <a:rPr lang="en-US" baseline="30000" dirty="0" smtClean="0"/>
              <a:t>-2 </a:t>
            </a:r>
            <a:r>
              <a:rPr lang="en-US" dirty="0" smtClean="0"/>
              <a:t>(</a:t>
            </a:r>
            <a:r>
              <a:rPr lang="en-US" dirty="0" err="1" smtClean="0"/>
              <a:t>Nobs</a:t>
            </a:r>
            <a:r>
              <a:rPr lang="en-US" dirty="0" smtClean="0"/>
              <a:t>=5, </a:t>
            </a:r>
            <a:r>
              <a:rPr lang="en-US" dirty="0" err="1" smtClean="0"/>
              <a:t>Nexp</a:t>
            </a:r>
            <a:r>
              <a:rPr lang="en-US" dirty="0" smtClean="0"/>
              <a:t>=10)</a:t>
            </a:r>
            <a:br>
              <a:rPr lang="en-US" dirty="0" smtClean="0"/>
            </a:br>
            <a:r>
              <a:rPr lang="en-US" dirty="0" smtClean="0"/>
              <a:t>‘CLs’     = 1.1 · 10</a:t>
            </a:r>
            <a:r>
              <a:rPr lang="en-US" baseline="30000" dirty="0" smtClean="0"/>
              <a:t>-3 </a:t>
            </a:r>
            <a:r>
              <a:rPr lang="en-US" dirty="0" smtClean="0"/>
              <a:t> (</a:t>
            </a:r>
            <a:r>
              <a:rPr lang="en-US" dirty="0" err="1" smtClean="0"/>
              <a:t>Nobs</a:t>
            </a:r>
            <a:r>
              <a:rPr lang="en-US" dirty="0" smtClean="0"/>
              <a:t>=5)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endParaRPr lang="en-US" baseline="30000" dirty="0" smtClean="0"/>
          </a:p>
          <a:p>
            <a:pPr lvl="1"/>
            <a:endParaRPr lang="en-US" dirty="0" smtClean="0"/>
          </a:p>
          <a:p>
            <a:pPr lvl="1"/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statements – CLs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Effectively CLs prevents you from making exclusions in areas where you do not </a:t>
            </a:r>
            <a:r>
              <a:rPr lang="en-US" i="1" dirty="0" smtClean="0"/>
              <a:t>expect</a:t>
            </a:r>
            <a:r>
              <a:rPr lang="en-US" dirty="0" smtClean="0"/>
              <a:t> to have sensitivity</a:t>
            </a:r>
          </a:p>
          <a:p>
            <a:pPr lvl="1"/>
            <a:r>
              <a:rPr lang="en-US" dirty="0" smtClean="0"/>
              <a:t>Example case with </a:t>
            </a:r>
            <a:r>
              <a:rPr lang="en-US" dirty="0" err="1" smtClean="0"/>
              <a:t>Nobs</a:t>
            </a:r>
            <a:r>
              <a:rPr lang="en-US" dirty="0" smtClean="0"/>
              <a:t> is 5, signal limit is now ~3.2 events at 95% C.L. (from excluding </a:t>
            </a:r>
            <a:r>
              <a:rPr lang="en-US" dirty="0" err="1" smtClean="0"/>
              <a:t>Nsig</a:t>
            </a:r>
            <a:r>
              <a:rPr lang="en-US" dirty="0" smtClean="0"/>
              <a:t>=0 at &gt;95%C.L.)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1756162" name="Picture 2" descr="C:\cygwin\home\verkerke\c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362200"/>
            <a:ext cx="5842859" cy="3962399"/>
          </a:xfrm>
          <a:prstGeom prst="rect">
            <a:avLst/>
          </a:prstGeom>
          <a:noFill/>
        </p:spPr>
      </p:pic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057400" y="5030470"/>
          <a:ext cx="1306968" cy="684530"/>
        </p:xfrm>
        <a:graphic>
          <a:graphicData uri="http://schemas.openxmlformats.org/presentationml/2006/ole">
            <p:oleObj spid="_x0000_s1756163" name="Vergelijking" r:id="rId4" imgW="990360" imgH="482400" progId="Equation.3">
              <p:embed/>
            </p:oleObj>
          </a:graphicData>
        </a:graphic>
      </p:graphicFrame>
      <p:graphicFrame>
        <p:nvGraphicFramePr>
          <p:cNvPr id="1756164" name="Object 4"/>
          <p:cNvGraphicFramePr>
            <a:graphicFrameLocks noChangeAspect="1"/>
          </p:cNvGraphicFramePr>
          <p:nvPr/>
        </p:nvGraphicFramePr>
        <p:xfrm>
          <a:off x="4114800" y="2895600"/>
          <a:ext cx="2362200" cy="684213"/>
        </p:xfrm>
        <a:graphic>
          <a:graphicData uri="http://schemas.openxmlformats.org/presentationml/2006/ole">
            <p:oleObj spid="_x0000_s1756164" name="Vergelijking" r:id="rId5" imgW="1790640" imgH="482400" progId="Equation.3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1905000" y="5791200"/>
            <a:ext cx="4648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953000" y="5334000"/>
            <a:ext cx="0" cy="609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96000" y="6062246"/>
            <a:ext cx="5886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s+b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Nuisance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real life, background rate, shape of background model are usually not</a:t>
            </a:r>
            <a:r>
              <a:rPr lang="en-US" i="1" dirty="0" smtClean="0"/>
              <a:t> exactly</a:t>
            </a:r>
            <a:r>
              <a:rPr lang="en-US" dirty="0" smtClean="0"/>
              <a:t> known</a:t>
            </a:r>
          </a:p>
          <a:p>
            <a:pPr lvl="1"/>
            <a:r>
              <a:rPr lang="en-US" dirty="0" smtClean="0"/>
              <a:t>Need procedure to incorporate uncertainty on these ‘nuisance parameters’ into account when setting limits etc.</a:t>
            </a:r>
          </a:p>
          <a:p>
            <a:r>
              <a:rPr lang="en-US" dirty="0" smtClean="0"/>
              <a:t>For preceding problems (with precisely defined null hypotheses) procedures exist to calculate intervals and significances could be exactly</a:t>
            </a:r>
          </a:p>
          <a:p>
            <a:r>
              <a:rPr lang="en-US" dirty="0" smtClean="0"/>
              <a:t>When dealing with nuisance parameters, this generally </a:t>
            </a:r>
            <a:r>
              <a:rPr lang="en-US" dirty="0" smtClean="0">
                <a:solidFill>
                  <a:srgbClr val="FF0000"/>
                </a:solidFill>
              </a:rPr>
              <a:t>not possible</a:t>
            </a:r>
            <a:r>
              <a:rPr lang="en-US" dirty="0" smtClean="0"/>
              <a:t> anymore</a:t>
            </a:r>
          </a:p>
          <a:p>
            <a:r>
              <a:rPr lang="en-US" dirty="0" smtClean="0"/>
              <a:t>Q: Is that a problem?</a:t>
            </a:r>
          </a:p>
          <a:p>
            <a:pPr lvl="1"/>
            <a:r>
              <a:rPr lang="en-US" dirty="0" smtClean="0"/>
              <a:t>A: Yes. If your (approximate) calculation says Z=5, but it is really Z=3, there is a substantial chance your discovery is fake</a:t>
            </a:r>
          </a:p>
          <a:p>
            <a:pPr lvl="1"/>
            <a:r>
              <a:rPr lang="en-US" dirty="0" smtClean="0"/>
              <a:t>If ATLAS and CMS use different methods one experiment may claim discovery of e.g. Higgs with only half the data of the other because of differences in significance calculation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statements – CLs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in a region where there </a:t>
            </a:r>
            <a:r>
              <a:rPr lang="en-US" dirty="0" err="1" smtClean="0"/>
              <a:t>Nobs</a:t>
            </a:r>
            <a:r>
              <a:rPr lang="en-US" dirty="0" smtClean="0"/>
              <a:t> &gt; </a:t>
            </a:r>
            <a:r>
              <a:rPr lang="en-US" dirty="0" err="1" smtClean="0"/>
              <a:t>Nexp</a:t>
            </a:r>
            <a:r>
              <a:rPr lang="en-US" dirty="0" smtClean="0"/>
              <a:t>(</a:t>
            </a:r>
            <a:r>
              <a:rPr lang="en-US" dirty="0" err="1" smtClean="0"/>
              <a:t>bkg</a:t>
            </a:r>
            <a:r>
              <a:rPr lang="en-US" dirty="0" smtClean="0"/>
              <a:t>) difference between CLs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s+b</a:t>
            </a:r>
            <a:r>
              <a:rPr lang="en-US" dirty="0" smtClean="0"/>
              <a:t> is small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/>
              <a:t>CLs tends to </a:t>
            </a:r>
            <a:r>
              <a:rPr lang="en-US" dirty="0" err="1" smtClean="0"/>
              <a:t>overcover</a:t>
            </a:r>
            <a:r>
              <a:rPr lang="en-US" dirty="0" smtClean="0"/>
              <a:t> a bit when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obs</a:t>
            </a:r>
            <a:r>
              <a:rPr lang="en-US" dirty="0" smtClean="0"/>
              <a:t> ~&lt;=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exp</a:t>
            </a:r>
            <a:r>
              <a:rPr lang="en-US" dirty="0" smtClean="0"/>
              <a:t>(</a:t>
            </a:r>
            <a:r>
              <a:rPr lang="en-US" dirty="0" err="1" smtClean="0"/>
              <a:t>bkg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1758211" name="Picture 3" descr="C:\cygwin\home\verkerke\c1.gif"/>
          <p:cNvPicPr>
            <a:picLocks noChangeAspect="1" noChangeArrowheads="1"/>
          </p:cNvPicPr>
          <p:nvPr/>
        </p:nvPicPr>
        <p:blipFill>
          <a:blip r:embed="rId3" cstate="print"/>
          <a:srcRect t="6122"/>
          <a:stretch>
            <a:fillRect/>
          </a:stretch>
        </p:blipFill>
        <p:spPr bwMode="auto">
          <a:xfrm>
            <a:off x="1828800" y="1905001"/>
            <a:ext cx="5505772" cy="3505199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>
            <a:off x="2286000" y="4876801"/>
            <a:ext cx="4648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758212" name="Object 4"/>
          <p:cNvGraphicFramePr>
            <a:graphicFrameLocks noChangeAspect="1"/>
          </p:cNvGraphicFramePr>
          <p:nvPr/>
        </p:nvGraphicFramePr>
        <p:xfrm>
          <a:off x="2800350" y="3735389"/>
          <a:ext cx="1322388" cy="684212"/>
        </p:xfrm>
        <a:graphic>
          <a:graphicData uri="http://schemas.openxmlformats.org/presentationml/2006/ole">
            <p:oleObj spid="_x0000_s1758212" name="Vergelijking" r:id="rId4" imgW="1002960" imgH="482400" progId="Equation.3">
              <p:embed/>
            </p:oleObj>
          </a:graphicData>
        </a:graphic>
      </p:graphicFrame>
      <p:graphicFrame>
        <p:nvGraphicFramePr>
          <p:cNvPr id="1758213" name="Object 5"/>
          <p:cNvGraphicFramePr>
            <a:graphicFrameLocks noChangeAspect="1"/>
          </p:cNvGraphicFramePr>
          <p:nvPr/>
        </p:nvGraphicFramePr>
        <p:xfrm>
          <a:off x="4419600" y="2209801"/>
          <a:ext cx="2379662" cy="684213"/>
        </p:xfrm>
        <a:graphic>
          <a:graphicData uri="http://schemas.openxmlformats.org/presentationml/2006/ole">
            <p:oleObj spid="_x0000_s1758213" name="Vergelijking" r:id="rId5" imgW="18032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case: </a:t>
            </a:r>
            <a:r>
              <a:rPr lang="en-US" dirty="0" err="1" smtClean="0"/>
              <a:t>Bayes</a:t>
            </a:r>
            <a:r>
              <a:rPr lang="en-US" dirty="0" smtClean="0"/>
              <a:t> with flat prior </a:t>
            </a:r>
            <a:r>
              <a:rPr lang="en-US" dirty="0" err="1" smtClean="0"/>
              <a:t>vs</a:t>
            </a:r>
            <a:r>
              <a:rPr lang="en-US" dirty="0" smtClean="0"/>
              <a:t> CLs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for the </a:t>
            </a:r>
            <a:r>
              <a:rPr lang="en-US" i="1" dirty="0" smtClean="0"/>
              <a:t>case of the simple Poisson counting experiment</a:t>
            </a:r>
            <a:r>
              <a:rPr lang="en-US" dirty="0" smtClean="0"/>
              <a:t>, the CL</a:t>
            </a:r>
            <a:r>
              <a:rPr lang="en-US" baseline="-25000" dirty="0" smtClean="0"/>
              <a:t>S</a:t>
            </a:r>
            <a:r>
              <a:rPr lang="en-US" dirty="0" smtClean="0"/>
              <a:t> limit is identical the Bayesian limit assuming a flat prior for s&gt;0 and zero prior for s&lt;0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1757186" name="Picture 2" descr="C:\cygwin\home\verkerke\c1.gif"/>
          <p:cNvPicPr>
            <a:picLocks noChangeAspect="1" noChangeArrowheads="1"/>
          </p:cNvPicPr>
          <p:nvPr/>
        </p:nvPicPr>
        <p:blipFill>
          <a:blip r:embed="rId2" cstate="print"/>
          <a:srcRect t="7156"/>
          <a:stretch>
            <a:fillRect/>
          </a:stretch>
        </p:blipFill>
        <p:spPr bwMode="auto">
          <a:xfrm>
            <a:off x="1295400" y="2362200"/>
            <a:ext cx="6172200" cy="3886199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>
            <a:off x="4377447" y="5141068"/>
            <a:ext cx="0" cy="685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121613" y="5677711"/>
            <a:ext cx="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372495" y="2556164"/>
            <a:ext cx="0" cy="3276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590800" y="4385846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</a:t>
            </a:r>
            <a:r>
              <a:rPr lang="en-US" dirty="0" smtClean="0">
                <a:latin typeface="Verdana"/>
                <a:ea typeface="Verdana"/>
                <a:cs typeface="Verdana"/>
              </a:rPr>
              <a:t>x=5|</a:t>
            </a:r>
            <a:r>
              <a:rPr lang="el-GR" dirty="0" smtClean="0">
                <a:latin typeface="Verdana"/>
                <a:ea typeface="Verdana"/>
                <a:cs typeface="Verdana"/>
              </a:rPr>
              <a:t>μ</a:t>
            </a:r>
            <a:r>
              <a:rPr lang="en-US" dirty="0" smtClean="0">
                <a:latin typeface="Verdana"/>
                <a:ea typeface="Verdana"/>
                <a:cs typeface="Verdana"/>
              </a:rPr>
              <a:t>)</a:t>
            </a:r>
            <a:endParaRPr lang="nl-NL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5986046"/>
            <a:ext cx="5886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s+b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27856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Area cut by prior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4800600"/>
            <a:ext cx="1511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95% interval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in posterior</a:t>
            </a:r>
            <a:endParaRPr lang="nl-NL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CLs on realistic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more complex analysis, distribution of p values for B and S+B cannot be calculated easily as was done here for Poisson number counting case</a:t>
            </a:r>
          </a:p>
          <a:p>
            <a:r>
              <a:rPr lang="en-US" dirty="0" smtClean="0"/>
              <a:t>Solution: Obtain distributions from pseudo-experiments and then follow procedure as usual</a:t>
            </a:r>
          </a:p>
          <a:p>
            <a:pPr lvl="1"/>
            <a:r>
              <a:rPr lang="en-US" dirty="0" smtClean="0"/>
              <a:t>But can take a lot of computing time...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5" name="Picture 3" descr="C:\cygwin\home\verkerke\c1_n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155294"/>
            <a:ext cx="5181600" cy="351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it all together – The Higgs search as example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LHC search for the Higgs boson uses almost all of the techniques that we have discussed</a:t>
            </a:r>
          </a:p>
          <a:p>
            <a:pPr lvl="1"/>
            <a:r>
              <a:rPr lang="en-US" dirty="0" smtClean="0"/>
              <a:t>The search for the Higgs is complicated: It’s mass is unknown, it can decay in many possible ways, and preferred decay modes depend on the mass</a:t>
            </a:r>
          </a:p>
          <a:p>
            <a:r>
              <a:rPr lang="en-US" dirty="0" smtClean="0"/>
              <a:t>Strategy: </a:t>
            </a:r>
          </a:p>
          <a:p>
            <a:pPr lvl="1"/>
            <a:r>
              <a:rPr lang="en-US" dirty="0" smtClean="0"/>
              <a:t>Search for Higgs boson in many decay channels.</a:t>
            </a:r>
          </a:p>
          <a:p>
            <a:pPr lvl="1"/>
            <a:r>
              <a:rPr lang="en-US" dirty="0" smtClean="0"/>
              <a:t>Set exclusion limit as function of (unknown) Higgs mass, i.e. assume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=X, determine Higgs production cross-section that can be excluded assuming that mass, and then reiterate procedure for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=X+</a:t>
            </a:r>
            <a:r>
              <a:rPr lang="el-GR" dirty="0" smtClean="0"/>
              <a:t>Δ</a:t>
            </a:r>
            <a:r>
              <a:rPr lang="en-US" dirty="0" smtClean="0"/>
              <a:t>X.</a:t>
            </a:r>
          </a:p>
          <a:p>
            <a:pPr lvl="1"/>
            <a:r>
              <a:rPr lang="en-US" dirty="0" smtClean="0"/>
              <a:t>Goal for now: try to rule out range of Higgs mass. (If Higgs boson exist, exclusion will remain impossible in some region of Higgs mass.) Goal for later: switch from exclusion to discovery mode</a:t>
            </a:r>
          </a:p>
          <a:p>
            <a:pPr lvl="1"/>
            <a:r>
              <a:rPr lang="en-US" dirty="0" smtClean="0"/>
              <a:t>Increase sensitivity by combining results from all channels in limit calculation</a:t>
            </a:r>
          </a:p>
          <a:p>
            <a:pPr lvl="1"/>
            <a:r>
              <a:rPr lang="en-US" dirty="0" smtClean="0"/>
              <a:t>Increase sensitivity by combining results from ATLAS and CMS (should be public for the first time </a:t>
            </a:r>
            <a:r>
              <a:rPr lang="en-US" i="1" dirty="0" smtClean="0"/>
              <a:t>this</a:t>
            </a:r>
            <a:r>
              <a:rPr lang="en-US" dirty="0" smtClean="0"/>
              <a:t> week)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Putting it all together – The Higgs search as example</a:t>
            </a:r>
            <a:endParaRPr lang="nl-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 1 – Event selection</a:t>
            </a:r>
          </a:p>
          <a:p>
            <a:pPr lvl="1"/>
            <a:r>
              <a:rPr lang="en-US" dirty="0" smtClean="0"/>
              <a:t>Defined separately for each Higgs decay channel (</a:t>
            </a:r>
            <a:r>
              <a:rPr lang="en-US" dirty="0" err="1" smtClean="0"/>
              <a:t>gg,WW,ZZ</a:t>
            </a:r>
            <a:r>
              <a:rPr lang="en-US" dirty="0" smtClean="0"/>
              <a:t>,</a:t>
            </a:r>
            <a:r>
              <a:rPr lang="el-GR" dirty="0" smtClean="0"/>
              <a:t>τ</a:t>
            </a:r>
            <a:r>
              <a:rPr lang="en-US" dirty="0" smtClean="0"/>
              <a:t>τ)</a:t>
            </a:r>
          </a:p>
          <a:p>
            <a:pPr lvl="1"/>
            <a:r>
              <a:rPr lang="en-US" dirty="0" smtClean="0"/>
              <a:t>Quantify SM and Higgs expected distributions for each channel (the latter for a large range of </a:t>
            </a:r>
            <a:r>
              <a:rPr lang="en-US" dirty="0" err="1" smtClean="0"/>
              <a:t>mHiggs</a:t>
            </a:r>
            <a:r>
              <a:rPr lang="en-US" dirty="0" smtClean="0"/>
              <a:t> hypotheses)</a:t>
            </a:r>
          </a:p>
          <a:p>
            <a:pPr lvl="1"/>
            <a:r>
              <a:rPr lang="en-US" b="1" dirty="0" smtClean="0"/>
              <a:t>NB: This is a substantial effort for each channel</a:t>
            </a:r>
            <a:endParaRPr lang="nl-NL" b="1" dirty="0" smtClean="0"/>
          </a:p>
          <a:p>
            <a:endParaRPr lang="nl-NL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95400" y="2667000"/>
            <a:ext cx="6172200" cy="4038600"/>
            <a:chOff x="457200" y="1905000"/>
            <a:chExt cx="7696200" cy="5486400"/>
          </a:xfrm>
        </p:grpSpPr>
        <p:pic>
          <p:nvPicPr>
            <p:cNvPr id="5" name="Picture 2" descr="https://atlas.web.cern.ch/Atlas/GROUPS/PHYSICS/CONFNOTES/ATLAS-CONF-2011-135/fig_01a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905000"/>
              <a:ext cx="2438400" cy="1750315"/>
            </a:xfrm>
            <a:prstGeom prst="rect">
              <a:avLst/>
            </a:prstGeom>
            <a:noFill/>
          </p:spPr>
        </p:pic>
        <p:pic>
          <p:nvPicPr>
            <p:cNvPr id="6" name="Picture 4" descr="https://atlas.web.cern.ch/Atlas/GROUPS/PHYSICS/CONFNOTES/ATLAS-CONF-2011-135/fig_01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0" y="1961982"/>
              <a:ext cx="2362200" cy="1695618"/>
            </a:xfrm>
            <a:prstGeom prst="rect">
              <a:avLst/>
            </a:prstGeom>
            <a:noFill/>
          </p:spPr>
        </p:pic>
        <p:pic>
          <p:nvPicPr>
            <p:cNvPr id="7" name="Picture 6" descr="https://atlas.web.cern.ch/Atlas/GROUPS/PHYSICS/CONFNOTES/ATLAS-CONF-2011-135/fig_01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1905000"/>
              <a:ext cx="2362200" cy="1695618"/>
            </a:xfrm>
            <a:prstGeom prst="rect">
              <a:avLst/>
            </a:prstGeom>
            <a:noFill/>
          </p:spPr>
        </p:pic>
        <p:pic>
          <p:nvPicPr>
            <p:cNvPr id="8" name="Picture 8" descr="https://atlas.web.cern.ch/Atlas/GROUPS/PHYSICS/CONFNOTES/ATLAS-CONF-2011-135/fig_01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3733800"/>
              <a:ext cx="2377208" cy="1706391"/>
            </a:xfrm>
            <a:prstGeom prst="rect">
              <a:avLst/>
            </a:prstGeom>
            <a:noFill/>
          </p:spPr>
        </p:pic>
        <p:pic>
          <p:nvPicPr>
            <p:cNvPr id="9" name="Picture 2" descr="https://atlas.web.cern.ch/Atlas/GROUPS/PHYSICS/CONFNOTES/ATLAS-CONF-2011-135/fig_01f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5600" y="3657600"/>
              <a:ext cx="2547738" cy="1828800"/>
            </a:xfrm>
            <a:prstGeom prst="rect">
              <a:avLst/>
            </a:prstGeom>
            <a:noFill/>
          </p:spPr>
        </p:pic>
        <p:pic>
          <p:nvPicPr>
            <p:cNvPr id="10" name="Picture 4" descr="https://atlas.web.cern.ch/Atlas/GROUPS/PHYSICS/CONFNOTES/ATLAS-CONF-2011-135/fig_02a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86400" y="3657600"/>
              <a:ext cx="2597727" cy="1864683"/>
            </a:xfrm>
            <a:prstGeom prst="rect">
              <a:avLst/>
            </a:prstGeom>
            <a:noFill/>
          </p:spPr>
        </p:pic>
        <p:pic>
          <p:nvPicPr>
            <p:cNvPr id="11" name="Picture 6" descr="https://atlas.web.cern.ch/Atlas/GROUPS/PHYSICS/CONFNOTES/ATLAS-CONF-2011-135/fig_02c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" y="5562600"/>
              <a:ext cx="2460884" cy="1766454"/>
            </a:xfrm>
            <a:prstGeom prst="rect">
              <a:avLst/>
            </a:prstGeom>
            <a:noFill/>
          </p:spPr>
        </p:pic>
        <p:pic>
          <p:nvPicPr>
            <p:cNvPr id="12" name="Picture 8" descr="https://atlas.web.cern.ch/Atlas/GROUPS/PHYSICS/CONFNOTES/ATLAS-CONF-2011-135/fig_02d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24199" y="5562600"/>
              <a:ext cx="2441583" cy="1752600"/>
            </a:xfrm>
            <a:prstGeom prst="rect">
              <a:avLst/>
            </a:prstGeom>
            <a:noFill/>
          </p:spPr>
        </p:pic>
        <p:pic>
          <p:nvPicPr>
            <p:cNvPr id="13" name="Picture 2" descr="https://atlas.web.cern.ch/Atlas/GROUPS/PHYSICS/CONFNOTES/ATLAS-CONF-2011-135/fig_02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05661" y="5562600"/>
              <a:ext cx="2547739" cy="1828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Putting it all together – The Higgs search as example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 2 – Statistical analysis of each channel</a:t>
            </a:r>
          </a:p>
          <a:p>
            <a:r>
              <a:rPr lang="en-US" dirty="0" smtClean="0"/>
              <a:t>Use ‘profile likelihood ratio’ as test statistic, as input to CLs construction. For each channel and m(Higgs): </a:t>
            </a:r>
          </a:p>
          <a:p>
            <a:pPr lvl="1"/>
            <a:r>
              <a:rPr lang="en-US" dirty="0" smtClean="0"/>
              <a:t>Generate distribution of expected values for test statistic in background only hypothesis and </a:t>
            </a:r>
            <a:r>
              <a:rPr lang="en-US" dirty="0" err="1" smtClean="0"/>
              <a:t>signal+background</a:t>
            </a:r>
            <a:r>
              <a:rPr lang="en-US" dirty="0" smtClean="0"/>
              <a:t> hypothesis 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Calculated observed value of p(</a:t>
            </a:r>
            <a:r>
              <a:rPr lang="en-US" dirty="0" err="1" smtClean="0"/>
              <a:t>s+b</a:t>
            </a:r>
            <a:r>
              <a:rPr lang="en-US" dirty="0" smtClean="0"/>
              <a:t>), p(b) </a:t>
            </a:r>
            <a:r>
              <a:rPr lang="en-US" dirty="0" smtClean="0">
                <a:sym typeface="Wingdings" pitchFamily="2" charset="2"/>
              </a:rPr>
              <a:t> observed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CLs limit on </a:t>
            </a:r>
            <a:r>
              <a:rPr lang="en-US" dirty="0" err="1" smtClean="0">
                <a:sym typeface="Wingdings" pitchFamily="2" charset="2"/>
              </a:rPr>
              <a:t>HiggsXX</a:t>
            </a:r>
            <a:r>
              <a:rPr lang="en-US" dirty="0" smtClean="0">
                <a:sym typeface="Wingdings" pitchFamily="2" charset="2"/>
              </a:rPr>
              <a:t> at m(Higgs)=YY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Calculate expected CLs limit for each point too (central value of expectation and 1-sigma and 2-sigma intervals)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5" name="Picture 3" descr="C:\cygwin\home\verkerke\c1_n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11214"/>
            <a:ext cx="3200400" cy="2170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Putting it all together – The Higgs search as example</a:t>
            </a:r>
            <a:endParaRPr lang="nl-NL" dirty="0"/>
          </a:p>
        </p:txBody>
      </p:sp>
      <p:pic>
        <p:nvPicPr>
          <p:cNvPr id="1759234" name="Picture 2" descr="https://atlas.web.cern.ch/Atlas/GROUPS/PHYSICS/CONFNOTES/ATLAS-CONF-2011-135/fig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1340556"/>
            <a:ext cx="8410575" cy="4984044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2209800" y="3276600"/>
            <a:ext cx="762000" cy="2895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971800" y="5943600"/>
            <a:ext cx="5054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Exampe</a:t>
            </a:r>
            <a:r>
              <a:rPr lang="en-US" dirty="0" smtClean="0"/>
              <a:t>: this point means:</a:t>
            </a:r>
            <a:br>
              <a:rPr lang="en-US" dirty="0" smtClean="0"/>
            </a:br>
            <a:r>
              <a:rPr lang="en-US" dirty="0" err="1" smtClean="0"/>
              <a:t>H</a:t>
            </a:r>
            <a:r>
              <a:rPr lang="en-US" dirty="0" err="1" smtClean="0">
                <a:sym typeface="Wingdings" pitchFamily="2" charset="2"/>
              </a:rPr>
              <a:t>gg</a:t>
            </a:r>
            <a:r>
              <a:rPr lang="en-US" dirty="0" smtClean="0">
                <a:sym typeface="Wingdings" pitchFamily="2" charset="2"/>
              </a:rPr>
              <a:t> analysis can exclude </a:t>
            </a:r>
            <a:r>
              <a:rPr lang="en-US" dirty="0" err="1" smtClean="0">
                <a:sym typeface="Wingdings" pitchFamily="2" charset="2"/>
              </a:rPr>
              <a:t>Higss</a:t>
            </a:r>
            <a:r>
              <a:rPr lang="en-US" dirty="0" smtClean="0">
                <a:sym typeface="Wingdings" pitchFamily="2" charset="2"/>
              </a:rPr>
              <a:t> production at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~5x the SM predicted rate at </a:t>
            </a:r>
            <a:r>
              <a:rPr lang="en-US" dirty="0" err="1" smtClean="0">
                <a:sym typeface="Wingdings" pitchFamily="2" charset="2"/>
              </a:rPr>
              <a:t>m</a:t>
            </a:r>
            <a:r>
              <a:rPr lang="en-US" baseline="-25000" dirty="0" err="1" smtClean="0">
                <a:sym typeface="Wingdings" pitchFamily="2" charset="2"/>
              </a:rPr>
              <a:t>H</a:t>
            </a:r>
            <a:r>
              <a:rPr lang="en-US" dirty="0" smtClean="0">
                <a:sym typeface="Wingdings" pitchFamily="2" charset="2"/>
              </a:rPr>
              <a:t>=130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Putting it all together – The Higgs search as example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 3 – Combination effort</a:t>
            </a:r>
          </a:p>
          <a:p>
            <a:r>
              <a:rPr lang="en-US" dirty="0" smtClean="0"/>
              <a:t>Construct joint likelihood of all channels (and/or experiments)</a:t>
            </a:r>
          </a:p>
          <a:p>
            <a:pPr lvl="1"/>
            <a:r>
              <a:rPr lang="en-US" dirty="0" smtClean="0"/>
              <a:t>Take </a:t>
            </a:r>
            <a:r>
              <a:rPr lang="en-US" dirty="0" err="1" smtClean="0"/>
              <a:t>Lcomb</a:t>
            </a:r>
            <a:r>
              <a:rPr lang="en-US" dirty="0" smtClean="0"/>
              <a:t> =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gg</a:t>
            </a:r>
            <a:r>
              <a:rPr lang="en-US" dirty="0" smtClean="0"/>
              <a:t>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,....)·L</a:t>
            </a:r>
            <a:r>
              <a:rPr lang="en-US" baseline="-25000" dirty="0" smtClean="0"/>
              <a:t>WW</a:t>
            </a:r>
            <a:r>
              <a:rPr lang="en-US" dirty="0" smtClean="0"/>
              <a:t>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,...)·L</a:t>
            </a:r>
            <a:r>
              <a:rPr lang="en-US" baseline="-25000" dirty="0" smtClean="0"/>
              <a:t>ZZ</a:t>
            </a:r>
            <a:r>
              <a:rPr lang="en-US" dirty="0" smtClean="0"/>
              <a:t>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,..)</a:t>
            </a:r>
          </a:p>
          <a:p>
            <a:pPr lvl="1"/>
            <a:r>
              <a:rPr lang="en-US" dirty="0" smtClean="0"/>
              <a:t>Profile over all nuisance parameters (can be &gt;100 parameters), </a:t>
            </a:r>
            <a:br>
              <a:rPr lang="en-US" dirty="0" smtClean="0"/>
            </a:br>
            <a:r>
              <a:rPr lang="en-US" dirty="0" smtClean="0"/>
              <a:t>( amounts to minimizing the </a:t>
            </a:r>
            <a:r>
              <a:rPr lang="en-US" dirty="0" err="1" smtClean="0"/>
              <a:t>likihood</a:t>
            </a:r>
            <a:r>
              <a:rPr lang="en-US" dirty="0" smtClean="0"/>
              <a:t> with &gt;100 parameters!)</a:t>
            </a:r>
          </a:p>
          <a:p>
            <a:pPr lvl="1"/>
            <a:r>
              <a:rPr lang="en-US" dirty="0" smtClean="0"/>
              <a:t>Perform CLs construction (generate pseudo-data, minimize likelihood, iterate a few 100K times)</a:t>
            </a:r>
          </a:p>
          <a:p>
            <a:r>
              <a:rPr lang="en-US" dirty="0" smtClean="0"/>
              <a:t>Need to this carefully about correlations between nuisance parameters from various channels </a:t>
            </a:r>
          </a:p>
          <a:p>
            <a:pPr lvl="1"/>
            <a:r>
              <a:rPr lang="en-US" dirty="0" smtClean="0"/>
              <a:t>i.e. Jet Energy Scale uncertainty will be common in all channels, backgrounds rates are usually not etc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Repeat exercise for many values of m(Higgs)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Putting it all together – The Higgs search as example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1714178" name="Picture 2" descr="https://atlas.web.cern.ch/Atlas/GROUPS/PHYSICS/CONFNOTES/ATLAS-CONF-2011-135/fig_04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062" y="1066800"/>
            <a:ext cx="7148338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(very) soon – LHC combination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pic>
        <p:nvPicPr>
          <p:cNvPr id="1779714" name="Picture 2" descr="http://cms-higgs-results.web.cern.ch/cms-higgs-results/Comb/HIG-11-022/cls_co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99" y="1143000"/>
            <a:ext cx="3720899" cy="2514600"/>
          </a:xfrm>
          <a:prstGeom prst="rect">
            <a:avLst/>
          </a:prstGeom>
          <a:noFill/>
        </p:spPr>
      </p:pic>
      <p:pic>
        <p:nvPicPr>
          <p:cNvPr id="6" name="Picture 2" descr="https://atlas.web.cern.ch/Atlas/GROUPS/PHYSICS/CONFNOTES/ATLAS-CONF-2011-135/fig_0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3679292" cy="26670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 bwMode="auto">
          <a:xfrm>
            <a:off x="3810000" y="3886200"/>
            <a:ext cx="13716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24200" y="4495800"/>
            <a:ext cx="27432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nuisance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 – Definition of nuisance parameters</a:t>
            </a:r>
          </a:p>
          <a:p>
            <a:pPr lvl="1"/>
            <a:r>
              <a:rPr lang="en-US" dirty="0" smtClean="0"/>
              <a:t>A nuisance parameter is any parameter of the model that is not a parameter-of-interest (for physics).</a:t>
            </a:r>
          </a:p>
          <a:p>
            <a:pPr lvl="2"/>
            <a:r>
              <a:rPr lang="en-US" dirty="0" smtClean="0"/>
              <a:t>Example: for Higgs discovery N(</a:t>
            </a:r>
            <a:r>
              <a:rPr lang="en-US" dirty="0" err="1" smtClean="0"/>
              <a:t>higgs</a:t>
            </a:r>
            <a:r>
              <a:rPr lang="en-US" dirty="0" smtClean="0"/>
              <a:t>) is of interest, everything else is nuisance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 – Introduction of nuisance parameters in Likelihood</a:t>
            </a:r>
          </a:p>
          <a:p>
            <a:pPr lvl="1"/>
            <a:r>
              <a:rPr lang="en-US" dirty="0" smtClean="0"/>
              <a:t>Sometimes nuisance parameter arise naturally in the likelihood. </a:t>
            </a:r>
          </a:p>
          <a:p>
            <a:pPr lvl="1"/>
            <a:r>
              <a:rPr lang="en-US" dirty="0" smtClean="0"/>
              <a:t>Systematic uncertainties always introduce nuisance parameters, but explicit parameterization not always obvious (e.g. how to parameterize effect of </a:t>
            </a:r>
            <a:r>
              <a:rPr lang="en-US" dirty="0" err="1" smtClean="0"/>
              <a:t>Pythia-vs-Herwig</a:t>
            </a:r>
            <a:r>
              <a:rPr lang="en-US" dirty="0" smtClean="0"/>
              <a:t>?)</a:t>
            </a:r>
          </a:p>
          <a:p>
            <a:r>
              <a:rPr lang="en-US" dirty="0" smtClean="0">
                <a:solidFill>
                  <a:srgbClr val="339933"/>
                </a:solidFill>
              </a:rPr>
              <a:t>3 – Treatment of nuisance parameters in inference</a:t>
            </a:r>
          </a:p>
          <a:p>
            <a:pPr lvl="1"/>
            <a:r>
              <a:rPr lang="en-US" dirty="0" smtClean="0"/>
              <a:t>Each of the three main classes of constructing intervals (</a:t>
            </a:r>
            <a:r>
              <a:rPr lang="en-US" dirty="0" smtClean="0">
                <a:solidFill>
                  <a:schemeClr val="accent2"/>
                </a:solidFill>
              </a:rPr>
              <a:t>Bayesian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likelihood ratio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9933"/>
                </a:solidFill>
              </a:rPr>
              <a:t>Neyman</a:t>
            </a:r>
            <a:r>
              <a:rPr lang="en-US" dirty="0" smtClean="0"/>
              <a:t> confidence intervals) has a different way to incorporate the uncertainty on the nuisance parameters in the parameters of interest.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for combinations and limit setting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software has been developed in the past years to simplify the technical implementation of likelihoods, combining of likelihoods and to perform limit calculations</a:t>
            </a:r>
          </a:p>
          <a:p>
            <a:r>
              <a:rPr lang="en-US" dirty="0" smtClean="0"/>
              <a:t>Tools for modeling of </a:t>
            </a:r>
            <a:r>
              <a:rPr lang="en-US" dirty="0" err="1" smtClean="0"/>
              <a:t>pdfs</a:t>
            </a:r>
            <a:r>
              <a:rPr lang="en-US" dirty="0" smtClean="0"/>
              <a:t> already existed in some form (RooFit) </a:t>
            </a:r>
            <a:r>
              <a:rPr lang="en-US" dirty="0" smtClean="0">
                <a:sym typeface="Wingdings" pitchFamily="2" charset="2"/>
              </a:rPr>
              <a:t> has been extended to make this models persistable  Can write actual likelihood to file</a:t>
            </a:r>
          </a:p>
          <a:p>
            <a:r>
              <a:rPr lang="en-US" dirty="0" smtClean="0">
                <a:sym typeface="Wingdings" pitchFamily="2" charset="2"/>
              </a:rPr>
              <a:t>Combination effort consists then of picking up these files, constructing the joint likelihood and minimizing this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Technically easy (but still a lot of effort and thinking required)</a:t>
            </a:r>
          </a:p>
          <a:p>
            <a:r>
              <a:rPr lang="en-US" dirty="0" smtClean="0">
                <a:sym typeface="Wingdings" pitchFamily="2" charset="2"/>
              </a:rPr>
              <a:t>Write a new series of ‘standard’ tools that perform Bayesian, Frequentist and Likelihood-based limit calculations on such models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Goal: each calculator can handle </a:t>
            </a:r>
            <a:r>
              <a:rPr lang="en-US" i="1" dirty="0" smtClean="0">
                <a:sym typeface="Wingdings" pitchFamily="2" charset="2"/>
              </a:rPr>
              <a:t>any</a:t>
            </a:r>
            <a:r>
              <a:rPr lang="en-US" dirty="0" smtClean="0">
                <a:sym typeface="Wingdings" pitchFamily="2" charset="2"/>
              </a:rPr>
              <a:t> model (very ambitious!)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z="2000" dirty="0" smtClean="0"/>
              <a:t>ATLAS/CMS/ROOT Project: </a:t>
            </a:r>
            <a:r>
              <a:rPr lang="en-US" sz="2000" dirty="0" err="1" smtClean="0"/>
              <a:t>RooStats</a:t>
            </a:r>
            <a:r>
              <a:rPr lang="en-US" sz="2000" dirty="0" smtClean="0"/>
              <a:t> built on RooFit</a:t>
            </a:r>
            <a:endParaRPr lang="nl-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914400"/>
            <a:ext cx="3733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Core developers: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K. Cranmer (ATLAS)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Gregory Schott (CMS)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Wouter Verkerke (RooFit)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Lorenzo Moneta (ROOT)</a:t>
            </a:r>
          </a:p>
          <a:p>
            <a:r>
              <a:rPr lang="en-US" dirty="0" smtClean="0"/>
              <a:t>Open project, all welcome to contribute.</a:t>
            </a:r>
          </a:p>
          <a:p>
            <a:r>
              <a:rPr lang="en-US" dirty="0" smtClean="0"/>
              <a:t>Included in ROOT production releases since v5.22, more soon to come</a:t>
            </a:r>
          </a:p>
          <a:p>
            <a:r>
              <a:rPr lang="en-US" dirty="0" smtClean="0"/>
              <a:t>Example macros in </a:t>
            </a:r>
            <a:r>
              <a:rPr lang="en-US" sz="1500" dirty="0" smtClean="0">
                <a:latin typeface="Lucida Sans Typewriter" pitchFamily="49" charset="0"/>
              </a:rPr>
              <a:t>$ROOTSYS/tutorials/</a:t>
            </a:r>
            <a:r>
              <a:rPr lang="en-US" sz="1500" dirty="0" err="1" smtClean="0">
                <a:latin typeface="Lucida Sans Typewriter" pitchFamily="49" charset="0"/>
              </a:rPr>
              <a:t>roostats</a:t>
            </a:r>
            <a:endParaRPr lang="en-US" sz="1500" dirty="0" smtClean="0">
              <a:latin typeface="Lucida Sans Typewriter" pitchFamily="49" charset="0"/>
            </a:endParaRPr>
          </a:p>
          <a:p>
            <a:r>
              <a:rPr lang="en-US" dirty="0" smtClean="0"/>
              <a:t>RooFit </a:t>
            </a:r>
            <a:r>
              <a:rPr lang="en-US" i="1" dirty="0" smtClean="0"/>
              <a:t>extensively documented, </a:t>
            </a:r>
            <a:r>
              <a:rPr lang="en-US" i="1" dirty="0" err="1" smtClean="0"/>
              <a:t>RooStats</a:t>
            </a:r>
            <a:r>
              <a:rPr lang="en-US" i="1" dirty="0" smtClean="0"/>
              <a:t> manual catching up, code doc in ROOT.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Wouter Verkerke, NIKHEF 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28123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Cousins: Goal for the LHC a Few Years Ago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Have in place tools to allow computation of results using a variety of recipes, for problems up to intermediate complexity:</a:t>
            </a:r>
          </a:p>
          <a:p>
            <a:pPr lvl="1"/>
            <a:r>
              <a:rPr lang="en-US" dirty="0" smtClean="0"/>
              <a:t>Bayesian with analysis of sensitivity to prior</a:t>
            </a:r>
          </a:p>
          <a:p>
            <a:pPr lvl="1"/>
            <a:r>
              <a:rPr lang="en-US" dirty="0" smtClean="0"/>
              <a:t>Frequentist construction with approximate treatment of nuisance parameters</a:t>
            </a:r>
          </a:p>
          <a:p>
            <a:pPr lvl="1"/>
            <a:r>
              <a:rPr lang="en-US" dirty="0" smtClean="0"/>
              <a:t>Profile likelihood ratio (Minuit MINOS)</a:t>
            </a:r>
          </a:p>
          <a:p>
            <a:pPr lvl="1"/>
            <a:r>
              <a:rPr lang="en-US" dirty="0" smtClean="0"/>
              <a:t>Other “favorites” such as LEP’s CLS(which is an HEP invention)</a:t>
            </a:r>
          </a:p>
          <a:p>
            <a:r>
              <a:rPr lang="en-US" dirty="0" smtClean="0"/>
              <a:t>The community can then demand that a result shown with one’s preferred method also be shown with the other methods, </a:t>
            </a:r>
            <a:r>
              <a:rPr lang="en-US" i="1" dirty="0" smtClean="0"/>
              <a:t>and sampling properties studied.</a:t>
            </a:r>
          </a:p>
          <a:p>
            <a:r>
              <a:rPr lang="en-US" dirty="0" smtClean="0"/>
              <a:t>When the methods all agree, we are in asymptotic regime.</a:t>
            </a:r>
          </a:p>
          <a:p>
            <a:r>
              <a:rPr lang="en-US" dirty="0" smtClean="0"/>
              <a:t>When the methods disagree, we learn something! </a:t>
            </a:r>
          </a:p>
          <a:p>
            <a:pPr lvl="1"/>
            <a:r>
              <a:rPr lang="en-US" dirty="0" smtClean="0"/>
              <a:t>The results are answers to different questions.</a:t>
            </a:r>
          </a:p>
          <a:p>
            <a:pPr lvl="1"/>
            <a:r>
              <a:rPr lang="en-US" dirty="0" smtClean="0"/>
              <a:t>Bayesian methods can have poor frequentist properties</a:t>
            </a:r>
          </a:p>
          <a:p>
            <a:pPr lvl="1"/>
            <a:r>
              <a:rPr lang="en-US" dirty="0" smtClean="0"/>
              <a:t>Frequentist methods can badly violate likelihood principle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Wouter Verkerke, NIKHEF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RooStats Project – Example </a:t>
            </a:r>
            <a:endParaRPr lang="nl-NL" smtClean="0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5334000"/>
          </a:xfrm>
        </p:spPr>
        <p:txBody>
          <a:bodyPr/>
          <a:lstStyle/>
          <a:p>
            <a:r>
              <a:rPr lang="en-US" smtClean="0"/>
              <a:t>Create a model - Example</a:t>
            </a:r>
            <a:endParaRPr lang="nl-NL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Wouter Verkerke, NIKHEF </a:t>
            </a:r>
            <a:endParaRPr lang="en-US"/>
          </a:p>
        </p:txBody>
      </p:sp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1252538" y="2289175"/>
            <a:ext cx="7051675" cy="1292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300">
                <a:latin typeface="Lucida Sans Typewriter" pitchFamily="49" charset="0"/>
              </a:rPr>
              <a:t>RooWorkspace* w = new RooWorkspace(“w”); </a:t>
            </a:r>
            <a:br>
              <a:rPr lang="nl-NL" sz="1300">
                <a:latin typeface="Lucida Sans Typewriter" pitchFamily="49" charset="0"/>
              </a:rPr>
            </a:br>
            <a:r>
              <a:rPr lang="nl-NL" sz="1300">
                <a:latin typeface="Lucida Sans Typewriter" pitchFamily="49" charset="0"/>
              </a:rPr>
              <a:t>w-&gt;factory(“Poisson::P(obs[150,0,300], </a:t>
            </a:r>
            <a:br>
              <a:rPr lang="nl-NL" sz="1300">
                <a:latin typeface="Lucida Sans Typewriter" pitchFamily="49" charset="0"/>
              </a:rPr>
            </a:br>
            <a:r>
              <a:rPr lang="nl-NL" sz="1300">
                <a:latin typeface="Lucida Sans Typewriter" pitchFamily="49" charset="0"/>
              </a:rPr>
              <a:t>                      sum::n(s[50,0,120]*ratioSigEff[1.,0,2.],</a:t>
            </a:r>
            <a:br>
              <a:rPr lang="nl-NL" sz="1300">
                <a:latin typeface="Lucida Sans Typewriter" pitchFamily="49" charset="0"/>
              </a:rPr>
            </a:br>
            <a:r>
              <a:rPr lang="nl-NL" sz="1300">
                <a:latin typeface="Lucida Sans Typewriter" pitchFamily="49" charset="0"/>
              </a:rPr>
              <a:t>                             b[100,0,300]*ratioBkgEff[1.,0.,2.]))");</a:t>
            </a:r>
            <a:br>
              <a:rPr lang="nl-NL" sz="1300">
                <a:latin typeface="Lucida Sans Typewriter" pitchFamily="49" charset="0"/>
              </a:rPr>
            </a:br>
            <a:r>
              <a:rPr lang="nl-NL" sz="1300">
                <a:latin typeface="Lucida Sans Typewriter" pitchFamily="49" charset="0"/>
              </a:rPr>
              <a:t>w-&gt;factory("PROD::PC(P, Gaussian::sigCon(ratioSigEff,1,0.05), </a:t>
            </a:r>
            <a:br>
              <a:rPr lang="nl-NL" sz="1300">
                <a:latin typeface="Lucida Sans Typewriter" pitchFamily="49" charset="0"/>
              </a:rPr>
            </a:br>
            <a:r>
              <a:rPr lang="nl-NL" sz="1300">
                <a:latin typeface="Lucida Sans Typewriter" pitchFamily="49" charset="0"/>
              </a:rPr>
              <a:t>                        Gaussian::bkgCon(ratioBkgEff,1,0.1))");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1447800"/>
          <a:ext cx="6356350" cy="419100"/>
        </p:xfrm>
        <a:graphic>
          <a:graphicData uri="http://schemas.openxmlformats.org/presentationml/2006/ole">
            <p:oleObj spid="_x0000_s1697794" name="Vergelijking" r:id="rId3" imgW="346680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28725" y="3937000"/>
            <a:ext cx="6345238" cy="269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300" dirty="0">
                <a:latin typeface="Lucida Sans Typewriter" pitchFamily="49" charset="0"/>
              </a:rPr>
              <a:t>RooWorkspace(w) w contents</a:t>
            </a:r>
          </a:p>
          <a:p>
            <a:pPr>
              <a:defRPr/>
            </a:pPr>
            <a:endParaRPr lang="nl-NL" sz="1300" dirty="0">
              <a:latin typeface="Lucida Sans Typewriter" pitchFamily="49" charset="0"/>
            </a:endParaRPr>
          </a:p>
          <a:p>
            <a:pPr>
              <a:defRPr/>
            </a:pPr>
            <a:r>
              <a:rPr lang="nl-NL" sz="1300" dirty="0">
                <a:latin typeface="Lucida Sans Typewriter" pitchFamily="49" charset="0"/>
              </a:rPr>
              <a:t>variables</a:t>
            </a:r>
          </a:p>
          <a:p>
            <a:pPr>
              <a:defRPr/>
            </a:pPr>
            <a:r>
              <a:rPr lang="nl-NL" sz="1300" dirty="0">
                <a:latin typeface="Lucida Sans Typewriter" pitchFamily="49" charset="0"/>
              </a:rPr>
              <a:t>---------</a:t>
            </a:r>
          </a:p>
          <a:p>
            <a:pPr>
              <a:defRPr/>
            </a:pPr>
            <a:r>
              <a:rPr lang="nl-NL" sz="1300" dirty="0">
                <a:latin typeface="Lucida Sans Typewriter" pitchFamily="49" charset="0"/>
              </a:rPr>
              <a:t>(b,</a:t>
            </a:r>
            <a:r>
              <a:rPr lang="nl-NL" sz="1300" dirty="0" err="1">
                <a:latin typeface="Lucida Sans Typewriter" pitchFamily="49" charset="0"/>
              </a:rPr>
              <a:t>obs</a:t>
            </a:r>
            <a:r>
              <a:rPr lang="nl-NL" sz="1300" dirty="0">
                <a:latin typeface="Lucida Sans Typewriter" pitchFamily="49" charset="0"/>
              </a:rPr>
              <a:t>,</a:t>
            </a:r>
            <a:r>
              <a:rPr lang="nl-NL" sz="1300" dirty="0" err="1">
                <a:latin typeface="Lucida Sans Typewriter" pitchFamily="49" charset="0"/>
              </a:rPr>
              <a:t>ratioBkgEff</a:t>
            </a:r>
            <a:r>
              <a:rPr lang="nl-NL" sz="1300" dirty="0">
                <a:latin typeface="Lucida Sans Typewriter" pitchFamily="49" charset="0"/>
              </a:rPr>
              <a:t>,</a:t>
            </a:r>
            <a:r>
              <a:rPr lang="nl-NL" sz="1300" dirty="0" err="1">
                <a:latin typeface="Lucida Sans Typewriter" pitchFamily="49" charset="0"/>
              </a:rPr>
              <a:t>ratioSigEff</a:t>
            </a:r>
            <a:r>
              <a:rPr lang="nl-NL" sz="1300" dirty="0">
                <a:latin typeface="Lucida Sans Typewriter" pitchFamily="49" charset="0"/>
              </a:rPr>
              <a:t>,s)</a:t>
            </a:r>
          </a:p>
          <a:p>
            <a:pPr>
              <a:defRPr/>
            </a:pPr>
            <a:endParaRPr lang="nl-NL" sz="1300" dirty="0">
              <a:latin typeface="Lucida Sans Typewriter" pitchFamily="49" charset="0"/>
            </a:endParaRPr>
          </a:p>
          <a:p>
            <a:pPr>
              <a:defRPr/>
            </a:pPr>
            <a:r>
              <a:rPr lang="nl-NL" sz="1300" dirty="0">
                <a:latin typeface="Lucida Sans Typewriter" pitchFamily="49" charset="0"/>
              </a:rPr>
              <a:t>p.d.f.s</a:t>
            </a:r>
          </a:p>
          <a:p>
            <a:pPr>
              <a:defRPr/>
            </a:pPr>
            <a:r>
              <a:rPr lang="nl-NL" sz="1300" dirty="0">
                <a:latin typeface="Lucida Sans Typewriter" pitchFamily="49" charset="0"/>
              </a:rPr>
              <a:t>-------</a:t>
            </a:r>
          </a:p>
          <a:p>
            <a:pPr>
              <a:defRPr/>
            </a:pPr>
            <a:r>
              <a:rPr lang="nl-NL" sz="1300" dirty="0" err="1">
                <a:latin typeface="Lucida Sans Typewriter" pitchFamily="49" charset="0"/>
              </a:rPr>
              <a:t>RooProdPdf</a:t>
            </a:r>
            <a:r>
              <a:rPr lang="nl-NL" sz="1300" dirty="0">
                <a:latin typeface="Lucida Sans Typewriter" pitchFamily="49" charset="0"/>
              </a:rPr>
              <a:t>::PC[ P * </a:t>
            </a:r>
            <a:r>
              <a:rPr lang="nl-NL" sz="1300" dirty="0" err="1">
                <a:latin typeface="Lucida Sans Typewriter" pitchFamily="49" charset="0"/>
              </a:rPr>
              <a:t>sigCon</a:t>
            </a:r>
            <a:r>
              <a:rPr lang="nl-NL" sz="1300" dirty="0">
                <a:latin typeface="Lucida Sans Typewriter" pitchFamily="49" charset="0"/>
              </a:rPr>
              <a:t> * </a:t>
            </a:r>
            <a:r>
              <a:rPr lang="nl-NL" sz="1300" dirty="0" err="1">
                <a:latin typeface="Lucida Sans Typewriter" pitchFamily="49" charset="0"/>
              </a:rPr>
              <a:t>bkgCon</a:t>
            </a:r>
            <a:r>
              <a:rPr lang="nl-NL" sz="1300" dirty="0">
                <a:latin typeface="Lucida Sans Typewriter" pitchFamily="49" charset="0"/>
              </a:rPr>
              <a:t> ] = 0.0325554</a:t>
            </a:r>
          </a:p>
          <a:p>
            <a:pPr>
              <a:defRPr/>
            </a:pPr>
            <a:r>
              <a:rPr lang="nl-NL" sz="1300" dirty="0">
                <a:latin typeface="Lucida Sans Typewriter" pitchFamily="49" charset="0"/>
              </a:rPr>
              <a:t>  </a:t>
            </a:r>
            <a:r>
              <a:rPr lang="nl-NL" sz="1300" dirty="0" err="1">
                <a:latin typeface="Lucida Sans Typewriter" pitchFamily="49" charset="0"/>
              </a:rPr>
              <a:t>RooPoisson</a:t>
            </a:r>
            <a:r>
              <a:rPr lang="nl-NL" sz="1300" dirty="0">
                <a:latin typeface="Lucida Sans Typewriter" pitchFamily="49" charset="0"/>
              </a:rPr>
              <a:t>::P[ x=</a:t>
            </a:r>
            <a:r>
              <a:rPr lang="nl-NL" sz="1300" dirty="0" err="1">
                <a:latin typeface="Lucida Sans Typewriter" pitchFamily="49" charset="0"/>
              </a:rPr>
              <a:t>obs</a:t>
            </a:r>
            <a:r>
              <a:rPr lang="nl-NL" sz="1300" dirty="0">
                <a:latin typeface="Lucida Sans Typewriter" pitchFamily="49" charset="0"/>
              </a:rPr>
              <a:t> </a:t>
            </a:r>
            <a:r>
              <a:rPr lang="nl-NL" sz="1300" dirty="0" err="1">
                <a:latin typeface="Lucida Sans Typewriter" pitchFamily="49" charset="0"/>
              </a:rPr>
              <a:t>mean</a:t>
            </a:r>
            <a:r>
              <a:rPr lang="nl-NL" sz="1300" dirty="0">
                <a:latin typeface="Lucida Sans Typewriter" pitchFamily="49" charset="0"/>
              </a:rPr>
              <a:t>=n ] = 0.0325554</a:t>
            </a:r>
          </a:p>
          <a:p>
            <a:pPr>
              <a:defRPr/>
            </a:pPr>
            <a:r>
              <a:rPr lang="nl-NL" sz="1300" dirty="0">
                <a:latin typeface="Lucida Sans Typewriter" pitchFamily="49" charset="0"/>
              </a:rPr>
              <a:t>    </a:t>
            </a:r>
            <a:r>
              <a:rPr lang="nl-NL" sz="1300" dirty="0" err="1">
                <a:latin typeface="Lucida Sans Typewriter" pitchFamily="49" charset="0"/>
              </a:rPr>
              <a:t>RooAddition</a:t>
            </a:r>
            <a:r>
              <a:rPr lang="nl-NL" sz="1300" dirty="0">
                <a:latin typeface="Lucida Sans Typewriter" pitchFamily="49" charset="0"/>
              </a:rPr>
              <a:t>::n[ s * </a:t>
            </a:r>
            <a:r>
              <a:rPr lang="nl-NL" sz="1300" dirty="0" err="1">
                <a:latin typeface="Lucida Sans Typewriter" pitchFamily="49" charset="0"/>
              </a:rPr>
              <a:t>ratioSigEff</a:t>
            </a:r>
            <a:r>
              <a:rPr lang="nl-NL" sz="1300" dirty="0">
                <a:latin typeface="Lucida Sans Typewriter" pitchFamily="49" charset="0"/>
              </a:rPr>
              <a:t> + b * </a:t>
            </a:r>
            <a:r>
              <a:rPr lang="nl-NL" sz="1300" dirty="0" err="1">
                <a:latin typeface="Lucida Sans Typewriter" pitchFamily="49" charset="0"/>
              </a:rPr>
              <a:t>ratioBkgEff</a:t>
            </a:r>
            <a:r>
              <a:rPr lang="nl-NL" sz="1300" dirty="0">
                <a:latin typeface="Lucida Sans Typewriter" pitchFamily="49" charset="0"/>
              </a:rPr>
              <a:t> ] = 150</a:t>
            </a:r>
          </a:p>
          <a:p>
            <a:pPr>
              <a:defRPr/>
            </a:pPr>
            <a:r>
              <a:rPr lang="nl-NL" sz="1300" dirty="0">
                <a:latin typeface="Lucida Sans Typewriter" pitchFamily="49" charset="0"/>
              </a:rPr>
              <a:t>  RooGaussian::</a:t>
            </a:r>
            <a:r>
              <a:rPr lang="nl-NL" sz="1300" dirty="0" err="1">
                <a:latin typeface="Lucida Sans Typewriter" pitchFamily="49" charset="0"/>
              </a:rPr>
              <a:t>sigCon</a:t>
            </a:r>
            <a:r>
              <a:rPr lang="nl-NL" sz="1300" dirty="0">
                <a:latin typeface="Lucida Sans Typewriter" pitchFamily="49" charset="0"/>
              </a:rPr>
              <a:t>[ x=</a:t>
            </a:r>
            <a:r>
              <a:rPr lang="nl-NL" sz="1300" dirty="0" err="1">
                <a:latin typeface="Lucida Sans Typewriter" pitchFamily="49" charset="0"/>
              </a:rPr>
              <a:t>ratioSigEff</a:t>
            </a:r>
            <a:r>
              <a:rPr lang="nl-NL" sz="1300" dirty="0">
                <a:latin typeface="Lucida Sans Typewriter" pitchFamily="49" charset="0"/>
              </a:rPr>
              <a:t> </a:t>
            </a:r>
            <a:r>
              <a:rPr lang="nl-NL" sz="1300" dirty="0" err="1">
                <a:latin typeface="Lucida Sans Typewriter" pitchFamily="49" charset="0"/>
              </a:rPr>
              <a:t>mean</a:t>
            </a:r>
            <a:r>
              <a:rPr lang="nl-NL" sz="1300" dirty="0">
                <a:latin typeface="Lucida Sans Typewriter" pitchFamily="49" charset="0"/>
              </a:rPr>
              <a:t>=1 sigma=0.05 ] = 1</a:t>
            </a:r>
          </a:p>
          <a:p>
            <a:pPr>
              <a:defRPr/>
            </a:pPr>
            <a:r>
              <a:rPr lang="nl-NL" sz="1300" dirty="0">
                <a:latin typeface="Lucida Sans Typewriter" pitchFamily="49" charset="0"/>
              </a:rPr>
              <a:t>  RooGaussian::</a:t>
            </a:r>
            <a:r>
              <a:rPr lang="nl-NL" sz="1300" dirty="0" err="1">
                <a:latin typeface="Lucida Sans Typewriter" pitchFamily="49" charset="0"/>
              </a:rPr>
              <a:t>bkgCon</a:t>
            </a:r>
            <a:r>
              <a:rPr lang="nl-NL" sz="1300" dirty="0">
                <a:latin typeface="Lucida Sans Typewriter" pitchFamily="49" charset="0"/>
              </a:rPr>
              <a:t>[ x=</a:t>
            </a:r>
            <a:r>
              <a:rPr lang="nl-NL" sz="1300" dirty="0" err="1">
                <a:latin typeface="Lucida Sans Typewriter" pitchFamily="49" charset="0"/>
              </a:rPr>
              <a:t>ratioBkgEff</a:t>
            </a:r>
            <a:r>
              <a:rPr lang="nl-NL" sz="1300" dirty="0">
                <a:latin typeface="Lucida Sans Typewriter" pitchFamily="49" charset="0"/>
              </a:rPr>
              <a:t> </a:t>
            </a:r>
            <a:r>
              <a:rPr lang="nl-NL" sz="1300" dirty="0" err="1">
                <a:latin typeface="Lucida Sans Typewriter" pitchFamily="49" charset="0"/>
              </a:rPr>
              <a:t>mean</a:t>
            </a:r>
            <a:r>
              <a:rPr lang="nl-NL" sz="1300" dirty="0">
                <a:latin typeface="Lucida Sans Typewriter" pitchFamily="49" charset="0"/>
              </a:rPr>
              <a:t>=1 sigma=0.1 ] = 1</a:t>
            </a: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1219200" y="1981200"/>
            <a:ext cx="632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Create workspace with above model (using factory)</a:t>
            </a:r>
            <a:endParaRPr lang="nl-NL">
              <a:solidFill>
                <a:schemeClr val="accent2"/>
              </a:solidFill>
            </a:endParaRPr>
          </a:p>
        </p:txBody>
      </p:sp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1219200" y="3654425"/>
            <a:ext cx="632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Contents of workspace from above operation</a:t>
            </a:r>
            <a:endParaRPr lang="nl-NL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RooStats Project – Example </a:t>
            </a:r>
            <a:endParaRPr lang="nl-NL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Confidence intervals calculated with model</a:t>
            </a:r>
          </a:p>
          <a:p>
            <a:pPr lvl="1"/>
            <a:r>
              <a:rPr lang="en-US" smtClean="0"/>
              <a:t>Profile </a:t>
            </a:r>
            <a:br>
              <a:rPr lang="en-US" smtClean="0"/>
            </a:br>
            <a:r>
              <a:rPr lang="en-US" smtClean="0"/>
              <a:t>likelihood </a:t>
            </a:r>
          </a:p>
          <a:p>
            <a:pPr lvl="1"/>
            <a:endParaRPr lang="en-US" smtClean="0"/>
          </a:p>
          <a:p>
            <a:pPr lvl="1">
              <a:buFontTx/>
              <a:buNone/>
            </a:pPr>
            <a:endParaRPr lang="en-US" smtClean="0"/>
          </a:p>
          <a:p>
            <a:pPr lvl="1"/>
            <a:r>
              <a:rPr lang="en-US" smtClean="0"/>
              <a:t>Feldman</a:t>
            </a:r>
            <a:br>
              <a:rPr lang="en-US" smtClean="0"/>
            </a:br>
            <a:r>
              <a:rPr lang="en-US" smtClean="0"/>
              <a:t>Cousins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None/>
            </a:pPr>
            <a:endParaRPr lang="nl-NL" smtClean="0"/>
          </a:p>
          <a:p>
            <a:pPr lvl="1"/>
            <a:r>
              <a:rPr lang="en-US" smtClean="0"/>
              <a:t>Bayesian </a:t>
            </a:r>
            <a:br>
              <a:rPr lang="en-US" smtClean="0"/>
            </a:br>
            <a:r>
              <a:rPr lang="en-US" smtClean="0"/>
              <a:t>(MCMC)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Wouter Verkerke, NIKHEF </a:t>
            </a:r>
            <a:endParaRPr lang="en-US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743200" y="1298575"/>
            <a:ext cx="6143625" cy="1292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300" b="1">
                <a:latin typeface="Lucida Sans Typewriter" pitchFamily="49" charset="0"/>
              </a:rPr>
              <a:t>ProfileLikelihoodCalculator</a:t>
            </a:r>
            <a:r>
              <a:rPr lang="nl-NL" sz="1300">
                <a:latin typeface="Lucida Sans Typewriter" pitchFamily="49" charset="0"/>
              </a:rPr>
              <a:t> plc; </a:t>
            </a:r>
            <a:br>
              <a:rPr lang="nl-NL" sz="1300">
                <a:latin typeface="Lucida Sans Typewriter" pitchFamily="49" charset="0"/>
              </a:rPr>
            </a:br>
            <a:r>
              <a:rPr lang="nl-NL" sz="1300">
                <a:solidFill>
                  <a:schemeClr val="accent2"/>
                </a:solidFill>
                <a:latin typeface="Lucida Sans Typewriter" pitchFamily="49" charset="0"/>
              </a:rPr>
              <a:t>plc.SetPdf(w::PC); </a:t>
            </a:r>
            <a:br>
              <a:rPr lang="nl-NL" sz="1300">
                <a:solidFill>
                  <a:schemeClr val="accent2"/>
                </a:solidFill>
                <a:latin typeface="Lucida Sans Typewriter" pitchFamily="49" charset="0"/>
              </a:rPr>
            </a:br>
            <a:r>
              <a:rPr lang="nl-NL" sz="1300">
                <a:solidFill>
                  <a:schemeClr val="accent2"/>
                </a:solidFill>
                <a:latin typeface="Lucida Sans Typewriter" pitchFamily="49" charset="0"/>
              </a:rPr>
              <a:t>plc.SetData(data); // contains [obs=160]</a:t>
            </a:r>
            <a:br>
              <a:rPr lang="nl-NL" sz="1300">
                <a:solidFill>
                  <a:schemeClr val="accent2"/>
                </a:solidFill>
                <a:latin typeface="Lucida Sans Typewriter" pitchFamily="49" charset="0"/>
              </a:rPr>
            </a:br>
            <a:r>
              <a:rPr lang="nl-NL" sz="1300">
                <a:solidFill>
                  <a:schemeClr val="accent2"/>
                </a:solidFill>
                <a:latin typeface="Lucida Sans Typewriter" pitchFamily="49" charset="0"/>
              </a:rPr>
              <a:t>plc.SetParameters(w::s); </a:t>
            </a:r>
            <a:br>
              <a:rPr lang="nl-NL" sz="1300">
                <a:solidFill>
                  <a:schemeClr val="accent2"/>
                </a:solidFill>
                <a:latin typeface="Lucida Sans Typewriter" pitchFamily="49" charset="0"/>
              </a:rPr>
            </a:br>
            <a:r>
              <a:rPr lang="nl-NL" sz="1300">
                <a:solidFill>
                  <a:srgbClr val="FF0000"/>
                </a:solidFill>
                <a:latin typeface="Lucida Sans Typewriter" pitchFamily="49" charset="0"/>
              </a:rPr>
              <a:t>plc.SetTestSize(.1); </a:t>
            </a:r>
            <a:br>
              <a:rPr lang="nl-NL" sz="130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nl-NL" sz="1300">
                <a:latin typeface="Lucida Sans Typewriter" pitchFamily="49" charset="0"/>
              </a:rPr>
              <a:t>ConfInterval* lrint = plc.GetInterval(); // that was easy. 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2747963" y="2727325"/>
            <a:ext cx="6243637" cy="1692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300" b="1">
                <a:latin typeface="Lucida Sans Typewriter" pitchFamily="49" charset="0"/>
              </a:rPr>
              <a:t>FeldmanCousins</a:t>
            </a:r>
            <a:r>
              <a:rPr lang="nl-NL" sz="1300">
                <a:latin typeface="Lucida Sans Typewriter" pitchFamily="49" charset="0"/>
              </a:rPr>
              <a:t> fc; </a:t>
            </a:r>
          </a:p>
          <a:p>
            <a:r>
              <a:rPr lang="nl-NL" sz="1300">
                <a:solidFill>
                  <a:schemeClr val="accent2"/>
                </a:solidFill>
                <a:latin typeface="Lucida Sans Typewriter" pitchFamily="49" charset="0"/>
              </a:rPr>
              <a:t>fc.SetPdf(w::PC); </a:t>
            </a:r>
          </a:p>
          <a:p>
            <a:r>
              <a:rPr lang="nl-NL" sz="1300">
                <a:solidFill>
                  <a:schemeClr val="accent2"/>
                </a:solidFill>
                <a:latin typeface="Lucida Sans Typewriter" pitchFamily="49" charset="0"/>
              </a:rPr>
              <a:t>fc.SetData(data); fc.SetParameters(w::s); </a:t>
            </a:r>
            <a:br>
              <a:rPr lang="nl-NL" sz="1300">
                <a:solidFill>
                  <a:schemeClr val="accent2"/>
                </a:solidFill>
                <a:latin typeface="Lucida Sans Typewriter" pitchFamily="49" charset="0"/>
              </a:rPr>
            </a:br>
            <a:r>
              <a:rPr lang="nl-NL" sz="1300">
                <a:solidFill>
                  <a:srgbClr val="FF0000"/>
                </a:solidFill>
                <a:latin typeface="Lucida Sans Typewriter" pitchFamily="49" charset="0"/>
              </a:rPr>
              <a:t>fc.UseAdaptiveSampling(true); </a:t>
            </a:r>
            <a:br>
              <a:rPr lang="nl-NL" sz="130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nl-NL" sz="1300">
                <a:solidFill>
                  <a:srgbClr val="FF0000"/>
                </a:solidFill>
                <a:latin typeface="Lucida Sans Typewriter" pitchFamily="49" charset="0"/>
              </a:rPr>
              <a:t>fc.FluctuateNumDataEntries(false); </a:t>
            </a:r>
            <a:br>
              <a:rPr lang="nl-NL" sz="130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nl-NL" sz="1300">
                <a:solidFill>
                  <a:srgbClr val="FF0000"/>
                </a:solidFill>
                <a:latin typeface="Lucida Sans Typewriter" pitchFamily="49" charset="0"/>
              </a:rPr>
              <a:t>fc.SetNBins(100); // number of points to test per parameter </a:t>
            </a:r>
            <a:br>
              <a:rPr lang="nl-NL" sz="130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nl-NL" sz="1300">
                <a:solidFill>
                  <a:srgbClr val="FF0000"/>
                </a:solidFill>
                <a:latin typeface="Lucida Sans Typewriter" pitchFamily="49" charset="0"/>
              </a:rPr>
              <a:t>fc.SetTestSize(.1); </a:t>
            </a:r>
            <a:br>
              <a:rPr lang="nl-NL" sz="130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nl-NL" sz="1300">
                <a:latin typeface="Lucida Sans Typewriter" pitchFamily="49" charset="0"/>
              </a:rPr>
              <a:t>ConfInterval* fcint = fc.GetInterval(); // that was easy. 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2743200" y="4613275"/>
            <a:ext cx="6248400" cy="2092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300">
                <a:latin typeface="Lucida Sans Typewriter" pitchFamily="49" charset="0"/>
              </a:rPr>
              <a:t>UniformProposal up; </a:t>
            </a:r>
            <a:br>
              <a:rPr lang="nl-NL" sz="1300">
                <a:latin typeface="Lucida Sans Typewriter" pitchFamily="49" charset="0"/>
              </a:rPr>
            </a:br>
            <a:r>
              <a:rPr lang="nl-NL" sz="1300" b="1">
                <a:latin typeface="Lucida Sans Typewriter" pitchFamily="49" charset="0"/>
              </a:rPr>
              <a:t>MCMCCalculator mc; </a:t>
            </a:r>
            <a:br>
              <a:rPr lang="nl-NL" sz="1300" b="1">
                <a:latin typeface="Lucida Sans Typewriter" pitchFamily="49" charset="0"/>
              </a:rPr>
            </a:br>
            <a:r>
              <a:rPr lang="nl-NL" sz="1300">
                <a:solidFill>
                  <a:schemeClr val="accent2"/>
                </a:solidFill>
                <a:latin typeface="Lucida Sans Typewriter" pitchFamily="49" charset="0"/>
              </a:rPr>
              <a:t>mc.SetPdf(w::PC); </a:t>
            </a:r>
            <a:br>
              <a:rPr lang="nl-NL" sz="1300">
                <a:solidFill>
                  <a:schemeClr val="accent2"/>
                </a:solidFill>
                <a:latin typeface="Lucida Sans Typewriter" pitchFamily="49" charset="0"/>
              </a:rPr>
            </a:br>
            <a:r>
              <a:rPr lang="nl-NL" sz="1300">
                <a:solidFill>
                  <a:schemeClr val="accent2"/>
                </a:solidFill>
                <a:latin typeface="Lucida Sans Typewriter" pitchFamily="49" charset="0"/>
              </a:rPr>
              <a:t>mc.SetData(data);  mc.SetParameters(s); </a:t>
            </a:r>
            <a:br>
              <a:rPr lang="nl-NL" sz="1300">
                <a:solidFill>
                  <a:schemeClr val="accent2"/>
                </a:solidFill>
                <a:latin typeface="Lucida Sans Typewriter" pitchFamily="49" charset="0"/>
              </a:rPr>
            </a:br>
            <a:r>
              <a:rPr lang="nl-NL" sz="1300">
                <a:solidFill>
                  <a:srgbClr val="FF0000"/>
                </a:solidFill>
                <a:latin typeface="Lucida Sans Typewriter" pitchFamily="49" charset="0"/>
              </a:rPr>
              <a:t>mc.SetProposalFunction(up); </a:t>
            </a:r>
            <a:br>
              <a:rPr lang="nl-NL" sz="130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nl-NL" sz="1300">
                <a:solidFill>
                  <a:srgbClr val="FF0000"/>
                </a:solidFill>
                <a:latin typeface="Lucida Sans Typewriter" pitchFamily="49" charset="0"/>
              </a:rPr>
              <a:t>mc.SetNumIters(100000); // steps in the chain </a:t>
            </a:r>
            <a:br>
              <a:rPr lang="nl-NL" sz="130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nl-NL" sz="1300">
                <a:solidFill>
                  <a:srgbClr val="FF0000"/>
                </a:solidFill>
                <a:latin typeface="Lucida Sans Typewriter" pitchFamily="49" charset="0"/>
              </a:rPr>
              <a:t>mc.SetTestSize(.1); // 90% CL </a:t>
            </a:r>
            <a:br>
              <a:rPr lang="nl-NL" sz="130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nl-NL" sz="1300">
                <a:solidFill>
                  <a:srgbClr val="FF0000"/>
                </a:solidFill>
                <a:latin typeface="Lucida Sans Typewriter" pitchFamily="49" charset="0"/>
              </a:rPr>
              <a:t>mc.SetNumBins(50); // used in posterior histogram </a:t>
            </a:r>
            <a:br>
              <a:rPr lang="nl-NL" sz="1300">
                <a:solidFill>
                  <a:srgbClr val="FF0000"/>
                </a:solidFill>
                <a:latin typeface="Lucida Sans Typewriter" pitchFamily="49" charset="0"/>
              </a:rPr>
            </a:br>
            <a:r>
              <a:rPr lang="nl-NL" sz="1300">
                <a:solidFill>
                  <a:srgbClr val="FF0000"/>
                </a:solidFill>
                <a:latin typeface="Lucida Sans Typewriter" pitchFamily="49" charset="0"/>
              </a:rPr>
              <a:t>mc.SetNumBurnInSteps(40); </a:t>
            </a:r>
          </a:p>
          <a:p>
            <a:r>
              <a:rPr lang="nl-NL" sz="1300">
                <a:latin typeface="Lucida Sans Typewriter" pitchFamily="49" charset="0"/>
              </a:rPr>
              <a:t>ConfInterval* mcmcint = mc.GetInterval();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7666" name="Picture 2" descr="C:\cygwin\home\verkerke\c1_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111" y="1409700"/>
            <a:ext cx="4550689" cy="3086100"/>
          </a:xfrm>
          <a:prstGeom prst="rect">
            <a:avLst/>
          </a:prstGeom>
          <a:noFill/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RooStats Project – Example </a:t>
            </a:r>
            <a:endParaRPr lang="nl-NL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Retrieving and visualizing output</a:t>
            </a:r>
            <a:endParaRPr lang="nl-NL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Wouter Verkerke, NIKHEF </a:t>
            </a:r>
            <a:endParaRPr lang="en-US"/>
          </a:p>
        </p:txBody>
      </p:sp>
      <p:pic>
        <p:nvPicPr>
          <p:cNvPr id="1777665" name="Picture 1" descr="C:\cygwin\home\verkerke\c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657600"/>
            <a:ext cx="4267200" cy="2893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‘Digital’ publishing of results</a:t>
            </a:r>
            <a:endParaRPr lang="nl-NL" dirty="0" smtClean="0"/>
          </a:p>
        </p:txBody>
      </p:sp>
      <p:sp>
        <p:nvSpPr>
          <p:cNvPr id="182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likelihood may be considered the ultimate publication of a measurement</a:t>
            </a:r>
          </a:p>
          <a:p>
            <a:r>
              <a:rPr lang="en-US" dirty="0" smtClean="0"/>
              <a:t>Interesting to be able to digitally publish </a:t>
            </a:r>
            <a:r>
              <a:rPr lang="en-US" dirty="0" smtClean="0">
                <a:solidFill>
                  <a:srgbClr val="FF0000"/>
                </a:solidFill>
              </a:rPr>
              <a:t>actual likelihood</a:t>
            </a:r>
            <a:r>
              <a:rPr lang="en-US" dirty="0" smtClean="0"/>
              <a:t> rather than</a:t>
            </a:r>
          </a:p>
          <a:p>
            <a:pPr lvl="1"/>
            <a:r>
              <a:rPr lang="en-US" dirty="0" smtClean="0"/>
              <a:t>Parabolic version (i.e. you publish your measurement and an error)</a:t>
            </a:r>
          </a:p>
          <a:p>
            <a:pPr lvl="1"/>
            <a:r>
              <a:rPr lang="en-US" dirty="0" smtClean="0"/>
              <a:t>Some parameterized form. Cumbersome in &gt;1 dimension. No standard protocol for exchanging this time of information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is trivially possible</a:t>
            </a:r>
            <a:br>
              <a:rPr lang="en-US" dirty="0" smtClean="0"/>
            </a:br>
            <a:r>
              <a:rPr lang="en-US" dirty="0" smtClean="0"/>
              <a:t>with RooFit/</a:t>
            </a:r>
            <a:r>
              <a:rPr lang="en-US" dirty="0" err="1" smtClean="0"/>
              <a:t>RooStats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Many applications, </a:t>
            </a:r>
            <a:br>
              <a:rPr lang="en-US" dirty="0" smtClean="0"/>
            </a:br>
            <a:r>
              <a:rPr lang="en-US" dirty="0" smtClean="0"/>
              <a:t>e.g. now used in </a:t>
            </a:r>
            <a:br>
              <a:rPr lang="en-US" dirty="0" smtClean="0"/>
            </a:br>
            <a:r>
              <a:rPr lang="en-US" dirty="0" smtClean="0"/>
              <a:t>combining of Higgs channels, </a:t>
            </a:r>
            <a:br>
              <a:rPr lang="en-US" dirty="0" smtClean="0"/>
            </a:br>
            <a:r>
              <a:rPr lang="en-US" dirty="0" smtClean="0"/>
              <a:t>sharing of models between ATLAS</a:t>
            </a:r>
            <a:br>
              <a:rPr lang="en-US" dirty="0" smtClean="0"/>
            </a:br>
            <a:r>
              <a:rPr lang="en-US" dirty="0" smtClean="0"/>
              <a:t>and CMS for combination effort</a:t>
            </a:r>
            <a:endParaRPr lang="nl-NL" dirty="0" smtClean="0"/>
          </a:p>
        </p:txBody>
      </p:sp>
      <p:sp>
        <p:nvSpPr>
          <p:cNvPr id="18227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Wouter Verkerke, NIKHEF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3502"/>
          <a:stretch>
            <a:fillRect/>
          </a:stretch>
        </p:blipFill>
        <p:spPr bwMode="auto">
          <a:xfrm>
            <a:off x="5715000" y="3733800"/>
            <a:ext cx="2971800" cy="295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17"/>
          <p:cNvSpPr>
            <a:spLocks noChangeArrowheads="1"/>
          </p:cNvSpPr>
          <p:nvPr/>
        </p:nvSpPr>
        <p:spPr bwMode="auto">
          <a:xfrm>
            <a:off x="1524000" y="4343400"/>
            <a:ext cx="4038600" cy="91440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5348" name="Rectangle 16"/>
          <p:cNvSpPr>
            <a:spLocks noChangeArrowheads="1"/>
          </p:cNvSpPr>
          <p:nvPr/>
        </p:nvSpPr>
        <p:spPr bwMode="auto">
          <a:xfrm>
            <a:off x="1524000" y="3505200"/>
            <a:ext cx="5105400" cy="60960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5350" name="Rectangle 15"/>
          <p:cNvSpPr>
            <a:spLocks noChangeArrowheads="1"/>
          </p:cNvSpPr>
          <p:nvPr/>
        </p:nvSpPr>
        <p:spPr bwMode="auto">
          <a:xfrm>
            <a:off x="1524000" y="2514600"/>
            <a:ext cx="3657600" cy="83820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53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r>
              <a:rPr lang="en-GB" dirty="0" smtClean="0"/>
              <a:t>Using both model &amp; p.d.f from file</a:t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Note that above code is independent of actual p.d.f in file </a:t>
            </a:r>
            <a:r>
              <a:rPr lang="en-GB" b="1" dirty="0" smtClean="0">
                <a:solidFill>
                  <a:srgbClr val="FF0000"/>
                </a:solidFill>
                <a:sym typeface="Wingdings" pitchFamily="2" charset="2"/>
              </a:rPr>
              <a:t> e.g. full Higgs combination would work with identical code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185353" name="Text Box 4"/>
          <p:cNvSpPr txBox="1">
            <a:spLocks noChangeArrowheads="1"/>
          </p:cNvSpPr>
          <p:nvPr/>
        </p:nvSpPr>
        <p:spPr bwMode="auto">
          <a:xfrm>
            <a:off x="1334475" y="1657350"/>
            <a:ext cx="5447325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1400" b="0" dirty="0">
                <a:latin typeface="Lucida Sans Typewriter" pitchFamily="49" charset="0"/>
              </a:rPr>
              <a:t>  </a:t>
            </a:r>
            <a:r>
              <a:rPr lang="en-GB" sz="1400" b="0" dirty="0" err="1">
                <a:latin typeface="Lucida Sans Typewriter" pitchFamily="49" charset="0"/>
              </a:rPr>
              <a:t>TFile</a:t>
            </a:r>
            <a:r>
              <a:rPr lang="en-GB" sz="1400" b="0" dirty="0">
                <a:latin typeface="Lucida Sans Typewriter" pitchFamily="49" charset="0"/>
              </a:rPr>
              <a:t> f(“</a:t>
            </a:r>
            <a:r>
              <a:rPr lang="en-GB" sz="1400" b="0" dirty="0" err="1">
                <a:latin typeface="Lucida Sans Typewriter" pitchFamily="49" charset="0"/>
              </a:rPr>
              <a:t>myresults.root</a:t>
            </a:r>
            <a:r>
              <a:rPr lang="en-GB" sz="1400" b="0" dirty="0">
                <a:latin typeface="Lucida Sans Typewriter" pitchFamily="49" charset="0"/>
              </a:rPr>
              <a:t>”) ;</a:t>
            </a:r>
          </a:p>
          <a:p>
            <a:pPr>
              <a:buFontTx/>
              <a:buNone/>
            </a:pPr>
            <a:r>
              <a:rPr lang="en-GB" sz="1400" b="0" dirty="0">
                <a:latin typeface="Lucida Sans Typewriter" pitchFamily="49" charset="0"/>
              </a:rPr>
              <a:t>  </a:t>
            </a:r>
            <a:r>
              <a:rPr lang="en-GB" sz="1400" b="0" dirty="0" err="1">
                <a:latin typeface="Lucida Sans Typewriter" pitchFamily="49" charset="0"/>
              </a:rPr>
              <a:t>RooWorkspace</a:t>
            </a:r>
            <a:r>
              <a:rPr lang="en-GB" sz="1400" b="0" dirty="0">
                <a:latin typeface="Lucida Sans Typewriter" pitchFamily="49" charset="0"/>
              </a:rPr>
              <a:t>* w = </a:t>
            </a:r>
            <a:r>
              <a:rPr lang="en-GB" sz="1400" b="0" dirty="0" err="1">
                <a:latin typeface="Lucida Sans Typewriter" pitchFamily="49" charset="0"/>
              </a:rPr>
              <a:t>f.Get</a:t>
            </a:r>
            <a:r>
              <a:rPr lang="en-GB" sz="1400" b="0" dirty="0">
                <a:latin typeface="Lucida Sans Typewriter" pitchFamily="49" charset="0"/>
              </a:rPr>
              <a:t>(“w”) </a:t>
            </a:r>
            <a:r>
              <a:rPr lang="en-GB" sz="1400" b="0" dirty="0" smtClean="0">
                <a:latin typeface="Lucida Sans Typewriter" pitchFamily="49" charset="0"/>
              </a:rPr>
              <a:t>;</a:t>
            </a:r>
            <a:br>
              <a:rPr lang="en-GB" sz="1400" b="0" dirty="0" smtClean="0">
                <a:latin typeface="Lucida Sans Typewriter" pitchFamily="49" charset="0"/>
              </a:rPr>
            </a:br>
            <a:endParaRPr lang="en-GB" sz="1400" b="0" dirty="0">
              <a:latin typeface="Lucida Sans Typewriter" pitchFamily="49" charset="0"/>
            </a:endParaRPr>
          </a:p>
          <a:p>
            <a:pPr>
              <a:buFontTx/>
              <a:buNone/>
            </a:pPr>
            <a:endParaRPr lang="en-GB" sz="1400" b="0" dirty="0">
              <a:latin typeface="Lucida Sans Typewriter" pitchFamily="49" charset="0"/>
            </a:endParaRPr>
          </a:p>
          <a:p>
            <a:pPr>
              <a:buFontTx/>
              <a:buNone/>
            </a:pPr>
            <a:r>
              <a:rPr lang="en-GB" sz="1400" b="0" dirty="0">
                <a:latin typeface="Lucida Sans Typewriter" pitchFamily="49" charset="0"/>
              </a:rPr>
              <a:t>  RooPlot* </a:t>
            </a:r>
            <a:r>
              <a:rPr lang="en-GB" sz="1400" b="0" dirty="0" err="1">
                <a:latin typeface="Lucida Sans Typewriter" pitchFamily="49" charset="0"/>
              </a:rPr>
              <a:t>xframe</a:t>
            </a:r>
            <a:r>
              <a:rPr lang="en-GB" sz="1400" b="0" dirty="0">
                <a:latin typeface="Lucida Sans Typewriter" pitchFamily="49" charset="0"/>
              </a:rPr>
              <a:t> = </a:t>
            </a:r>
            <a:r>
              <a:rPr lang="en-GB" sz="1400" dirty="0" smtClean="0">
                <a:latin typeface="Lucida Sans Typewriter" pitchFamily="49" charset="0"/>
              </a:rPr>
              <a:t>w::</a:t>
            </a:r>
            <a:r>
              <a:rPr lang="en-GB" sz="1400" dirty="0" err="1" smtClean="0">
                <a:latin typeface="Lucida Sans Typewriter" pitchFamily="49" charset="0"/>
              </a:rPr>
              <a:t>x.</a:t>
            </a:r>
            <a:r>
              <a:rPr lang="en-GB" sz="1400" b="0" dirty="0" err="1" smtClean="0">
                <a:latin typeface="Lucida Sans Typewriter" pitchFamily="49" charset="0"/>
              </a:rPr>
              <a:t>frame</a:t>
            </a:r>
            <a:r>
              <a:rPr lang="en-GB" sz="1400" b="0" dirty="0">
                <a:latin typeface="Lucida Sans Typewriter" pitchFamily="49" charset="0"/>
              </a:rPr>
              <a:t>() ;</a:t>
            </a:r>
          </a:p>
          <a:p>
            <a:pPr>
              <a:buFontTx/>
              <a:buNone/>
            </a:pPr>
            <a:r>
              <a:rPr lang="en-GB" sz="1400" b="0" dirty="0">
                <a:latin typeface="Lucida Sans Typewriter" pitchFamily="49" charset="0"/>
              </a:rPr>
              <a:t>  </a:t>
            </a:r>
            <a:r>
              <a:rPr lang="en-GB" sz="1400" dirty="0" smtClean="0">
                <a:latin typeface="Lucida Sans Typewriter" pitchFamily="49" charset="0"/>
              </a:rPr>
              <a:t>w::</a:t>
            </a:r>
            <a:r>
              <a:rPr lang="en-GB" sz="1400" dirty="0" err="1" smtClean="0">
                <a:latin typeface="Lucida Sans Typewriter" pitchFamily="49" charset="0"/>
              </a:rPr>
              <a:t>d.</a:t>
            </a:r>
            <a:r>
              <a:rPr lang="en-GB" sz="1400" b="0" dirty="0" err="1" smtClean="0">
                <a:latin typeface="Lucida Sans Typewriter" pitchFamily="49" charset="0"/>
              </a:rPr>
              <a:t>plotOn</a:t>
            </a:r>
            <a:r>
              <a:rPr lang="en-GB" sz="1400" b="0" dirty="0" smtClean="0">
                <a:latin typeface="Lucida Sans Typewriter" pitchFamily="49" charset="0"/>
              </a:rPr>
              <a:t>(</a:t>
            </a:r>
            <a:r>
              <a:rPr lang="en-GB" sz="1400" b="0" dirty="0" err="1" smtClean="0">
                <a:latin typeface="Lucida Sans Typewriter" pitchFamily="49" charset="0"/>
              </a:rPr>
              <a:t>xframe</a:t>
            </a:r>
            <a:r>
              <a:rPr lang="en-GB" sz="1400" b="0" dirty="0">
                <a:latin typeface="Lucida Sans Typewriter" pitchFamily="49" charset="0"/>
              </a:rPr>
              <a:t>) ;</a:t>
            </a:r>
          </a:p>
          <a:p>
            <a:pPr>
              <a:buFontTx/>
              <a:buNone/>
            </a:pPr>
            <a:r>
              <a:rPr lang="en-GB" sz="1400" b="0" dirty="0">
                <a:latin typeface="Lucida Sans Typewriter" pitchFamily="49" charset="0"/>
              </a:rPr>
              <a:t>  </a:t>
            </a:r>
            <a:r>
              <a:rPr lang="en-GB" sz="1400" dirty="0" smtClean="0">
                <a:latin typeface="Lucida Sans Typewriter" pitchFamily="49" charset="0"/>
              </a:rPr>
              <a:t>w::</a:t>
            </a:r>
            <a:r>
              <a:rPr lang="en-GB" sz="1400" dirty="0" err="1" smtClean="0">
                <a:latin typeface="Lucida Sans Typewriter" pitchFamily="49" charset="0"/>
              </a:rPr>
              <a:t>g.</a:t>
            </a:r>
            <a:r>
              <a:rPr lang="en-GB" sz="1400" b="0" dirty="0" err="1" smtClean="0">
                <a:latin typeface="Lucida Sans Typewriter" pitchFamily="49" charset="0"/>
              </a:rPr>
              <a:t>plotOn</a:t>
            </a:r>
            <a:r>
              <a:rPr lang="en-GB" sz="1400" b="0" dirty="0" smtClean="0">
                <a:latin typeface="Lucida Sans Typewriter" pitchFamily="49" charset="0"/>
              </a:rPr>
              <a:t>(</a:t>
            </a:r>
            <a:r>
              <a:rPr lang="en-GB" sz="1400" b="0" dirty="0" err="1" smtClean="0">
                <a:latin typeface="Lucida Sans Typewriter" pitchFamily="49" charset="0"/>
              </a:rPr>
              <a:t>xframe</a:t>
            </a:r>
            <a:r>
              <a:rPr lang="en-GB" sz="1400" b="0" dirty="0">
                <a:latin typeface="Lucida Sans Typewriter" pitchFamily="49" charset="0"/>
              </a:rPr>
              <a:t>) ;</a:t>
            </a:r>
          </a:p>
          <a:p>
            <a:pPr>
              <a:buFontTx/>
              <a:buNone/>
            </a:pPr>
            <a:endParaRPr lang="en-GB" sz="1400" b="0" dirty="0">
              <a:latin typeface="Lucida Sans Typewriter" pitchFamily="49" charset="0"/>
            </a:endParaRPr>
          </a:p>
          <a:p>
            <a:pPr>
              <a:buFontTx/>
              <a:buNone/>
            </a:pPr>
            <a:r>
              <a:rPr lang="en-GB" sz="1400" b="0" dirty="0">
                <a:latin typeface="Lucida Sans Typewriter" pitchFamily="49" charset="0"/>
              </a:rPr>
              <a:t>  </a:t>
            </a:r>
            <a:r>
              <a:rPr lang="en-GB" sz="1400" b="0" dirty="0" smtClean="0">
                <a:latin typeface="Lucida Sans Typewriter" pitchFamily="49" charset="0"/>
              </a:rPr>
              <a:t/>
            </a:r>
            <a:br>
              <a:rPr lang="en-GB" sz="1400" b="0" dirty="0" smtClean="0">
                <a:latin typeface="Lucida Sans Typewriter" pitchFamily="49" charset="0"/>
              </a:rPr>
            </a:br>
            <a:r>
              <a:rPr lang="en-GB" sz="1400" b="0" dirty="0" smtClean="0">
                <a:latin typeface="Lucida Sans Typewriter" pitchFamily="49" charset="0"/>
              </a:rPr>
              <a:t>  RooAbsReal* </a:t>
            </a:r>
            <a:r>
              <a:rPr lang="en-GB" sz="1400" b="0" dirty="0" err="1" smtClean="0">
                <a:latin typeface="Lucida Sans Typewriter" pitchFamily="49" charset="0"/>
              </a:rPr>
              <a:t>nll</a:t>
            </a:r>
            <a:r>
              <a:rPr lang="en-GB" sz="1400" b="0" dirty="0" smtClean="0">
                <a:latin typeface="Lucida Sans Typewriter" pitchFamily="49" charset="0"/>
              </a:rPr>
              <a:t> = w::</a:t>
            </a:r>
            <a:r>
              <a:rPr lang="en-GB" sz="1400" b="0" dirty="0" err="1" smtClean="0">
                <a:latin typeface="Lucida Sans Typewriter" pitchFamily="49" charset="0"/>
              </a:rPr>
              <a:t>g.createNLL</a:t>
            </a:r>
            <a:r>
              <a:rPr lang="en-GB" sz="1400" b="0" dirty="0" smtClean="0">
                <a:latin typeface="Lucida Sans Typewriter" pitchFamily="49" charset="0"/>
              </a:rPr>
              <a:t>(w::d) </a:t>
            </a:r>
          </a:p>
          <a:p>
            <a:pPr>
              <a:buFontTx/>
              <a:buNone/>
            </a:pPr>
            <a:r>
              <a:rPr lang="en-GB" sz="1400" dirty="0" smtClean="0">
                <a:latin typeface="Lucida Sans Typewriter" pitchFamily="49" charset="0"/>
              </a:rPr>
              <a:t>  </a:t>
            </a:r>
            <a:r>
              <a:rPr lang="en-GB" sz="1400" b="0" dirty="0" smtClean="0">
                <a:latin typeface="Lucida Sans Typewriter" pitchFamily="49" charset="0"/>
              </a:rPr>
              <a:t>RooAbsReal* </a:t>
            </a:r>
            <a:r>
              <a:rPr lang="en-GB" sz="1400" b="0" dirty="0" err="1" smtClean="0">
                <a:latin typeface="Lucida Sans Typewriter" pitchFamily="49" charset="0"/>
              </a:rPr>
              <a:t>pll</a:t>
            </a:r>
            <a:r>
              <a:rPr lang="en-GB" sz="1400" b="0" dirty="0" smtClean="0">
                <a:latin typeface="Lucida Sans Typewriter" pitchFamily="49" charset="0"/>
              </a:rPr>
              <a:t> = </a:t>
            </a:r>
            <a:r>
              <a:rPr lang="en-GB" sz="1400" dirty="0" err="1" smtClean="0">
                <a:latin typeface="Lucida Sans Typewriter" pitchFamily="49" charset="0"/>
              </a:rPr>
              <a:t>nll</a:t>
            </a:r>
            <a:r>
              <a:rPr lang="en-GB" sz="1400" dirty="0" smtClean="0">
                <a:latin typeface="Lucida Sans Typewriter" pitchFamily="49" charset="0"/>
              </a:rPr>
              <a:t>-&gt;</a:t>
            </a:r>
            <a:r>
              <a:rPr lang="en-GB" sz="1400" b="0" dirty="0" err="1" smtClean="0">
                <a:latin typeface="Lucida Sans Typewriter" pitchFamily="49" charset="0"/>
              </a:rPr>
              <a:t>createProfile</a:t>
            </a:r>
            <a:r>
              <a:rPr lang="en-GB" sz="1400" b="0" dirty="0" smtClean="0">
                <a:latin typeface="Lucida Sans Typewriter" pitchFamily="49" charset="0"/>
              </a:rPr>
              <a:t>(w::mean) ;</a:t>
            </a:r>
            <a:r>
              <a:rPr lang="en-GB" sz="1400" dirty="0">
                <a:latin typeface="Lucida Sans Typewriter" pitchFamily="49" charset="0"/>
              </a:rPr>
              <a:t/>
            </a:r>
            <a:br>
              <a:rPr lang="en-GB" sz="1400" dirty="0">
                <a:latin typeface="Lucida Sans Typewriter" pitchFamily="49" charset="0"/>
              </a:rPr>
            </a:br>
            <a:endParaRPr lang="en-GB" sz="1400" dirty="0">
              <a:latin typeface="Lucida Sans Typewriter" pitchFamily="49" charset="0"/>
            </a:endParaRPr>
          </a:p>
          <a:p>
            <a:pPr>
              <a:buFontTx/>
              <a:buNone/>
            </a:pPr>
            <a:r>
              <a:rPr lang="en-GB" sz="1400" b="0" dirty="0">
                <a:latin typeface="Lucida Sans Typewriter" pitchFamily="49" charset="0"/>
              </a:rPr>
              <a:t>  </a:t>
            </a:r>
            <a:r>
              <a:rPr lang="en-GB" sz="1400" b="0" dirty="0" smtClean="0">
                <a:latin typeface="Lucida Sans Typewriter" pitchFamily="49" charset="0"/>
              </a:rPr>
              <a:t/>
            </a:r>
            <a:br>
              <a:rPr lang="en-GB" sz="1400" b="0" dirty="0" smtClean="0">
                <a:latin typeface="Lucida Sans Typewriter" pitchFamily="49" charset="0"/>
              </a:rPr>
            </a:br>
            <a:r>
              <a:rPr lang="en-GB" sz="1400" b="0" dirty="0" smtClean="0">
                <a:latin typeface="Lucida Sans Typewriter" pitchFamily="49" charset="0"/>
              </a:rPr>
              <a:t>  RooPlot</a:t>
            </a:r>
            <a:r>
              <a:rPr lang="en-GB" sz="1400" b="0" dirty="0">
                <a:latin typeface="Lucida Sans Typewriter" pitchFamily="49" charset="0"/>
              </a:rPr>
              <a:t>* </a:t>
            </a:r>
            <a:r>
              <a:rPr lang="en-GB" sz="1400" b="0" dirty="0" err="1">
                <a:latin typeface="Lucida Sans Typewriter" pitchFamily="49" charset="0"/>
              </a:rPr>
              <a:t>mframe</a:t>
            </a:r>
            <a:r>
              <a:rPr lang="en-GB" sz="1400" b="0" dirty="0">
                <a:latin typeface="Lucida Sans Typewriter" pitchFamily="49" charset="0"/>
              </a:rPr>
              <a:t> = </a:t>
            </a:r>
            <a:r>
              <a:rPr lang="en-GB" sz="1400" b="0" dirty="0" smtClean="0">
                <a:latin typeface="Lucida Sans Typewriter" pitchFamily="49" charset="0"/>
              </a:rPr>
              <a:t>w::</a:t>
            </a:r>
            <a:r>
              <a:rPr lang="en-GB" sz="1400" b="0" dirty="0" err="1" smtClean="0">
                <a:latin typeface="Lucida Sans Typewriter" pitchFamily="49" charset="0"/>
              </a:rPr>
              <a:t>m.frame</a:t>
            </a:r>
            <a:r>
              <a:rPr lang="en-GB" sz="1400" b="0" dirty="0">
                <a:latin typeface="Lucida Sans Typewriter" pitchFamily="49" charset="0"/>
              </a:rPr>
              <a:t>(-1,1) </a:t>
            </a:r>
            <a:r>
              <a:rPr lang="en-GB" sz="1400" b="0" dirty="0" smtClean="0">
                <a:latin typeface="Lucida Sans Typewriter" pitchFamily="49" charset="0"/>
              </a:rPr>
              <a:t>;</a:t>
            </a:r>
            <a:endParaRPr lang="en-GB" sz="1400" b="0" dirty="0">
              <a:latin typeface="Lucida Sans Typewriter" pitchFamily="49" charset="0"/>
            </a:endParaRPr>
          </a:p>
          <a:p>
            <a:pPr>
              <a:buFontTx/>
              <a:buNone/>
            </a:pPr>
            <a:r>
              <a:rPr lang="en-GB" sz="1400" b="0" dirty="0">
                <a:latin typeface="Lucida Sans Typewriter" pitchFamily="49" charset="0"/>
              </a:rPr>
              <a:t>  </a:t>
            </a:r>
            <a:r>
              <a:rPr lang="en-GB" sz="1400" b="0" dirty="0" err="1" smtClean="0">
                <a:latin typeface="Lucida Sans Typewriter" pitchFamily="49" charset="0"/>
              </a:rPr>
              <a:t>pll</a:t>
            </a:r>
            <a:r>
              <a:rPr lang="en-GB" sz="1400" b="0" dirty="0" smtClean="0">
                <a:latin typeface="Lucida Sans Typewriter" pitchFamily="49" charset="0"/>
              </a:rPr>
              <a:t>-&gt;</a:t>
            </a:r>
            <a:r>
              <a:rPr lang="en-GB" sz="1400" b="0" dirty="0" err="1" smtClean="0">
                <a:latin typeface="Lucida Sans Typewriter" pitchFamily="49" charset="0"/>
              </a:rPr>
              <a:t>plotOn</a:t>
            </a:r>
            <a:r>
              <a:rPr lang="en-GB" sz="1400" b="0" dirty="0" smtClean="0">
                <a:latin typeface="Lucida Sans Typewriter" pitchFamily="49" charset="0"/>
              </a:rPr>
              <a:t>(</a:t>
            </a:r>
            <a:r>
              <a:rPr lang="en-GB" sz="1400" b="0" dirty="0" err="1" smtClean="0">
                <a:latin typeface="Lucida Sans Typewriter" pitchFamily="49" charset="0"/>
              </a:rPr>
              <a:t>mframe</a:t>
            </a:r>
            <a:r>
              <a:rPr lang="en-GB" sz="1400" b="0" dirty="0">
                <a:latin typeface="Lucida Sans Typewriter" pitchFamily="49" charset="0"/>
              </a:rPr>
              <a:t>) ;</a:t>
            </a:r>
          </a:p>
          <a:p>
            <a:pPr>
              <a:buFontTx/>
              <a:buNone/>
            </a:pPr>
            <a:r>
              <a:rPr lang="en-GB" sz="1400" b="0" dirty="0">
                <a:latin typeface="Lucida Sans Typewriter" pitchFamily="49" charset="0"/>
              </a:rPr>
              <a:t>  </a:t>
            </a:r>
            <a:r>
              <a:rPr lang="en-GB" sz="1400" b="0" dirty="0" err="1">
                <a:latin typeface="Lucida Sans Typewriter" pitchFamily="49" charset="0"/>
              </a:rPr>
              <a:t>mframe</a:t>
            </a:r>
            <a:r>
              <a:rPr lang="en-GB" sz="1400" b="0" dirty="0">
                <a:latin typeface="Lucida Sans Typewriter" pitchFamily="49" charset="0"/>
              </a:rPr>
              <a:t>-&gt;Draw()</a:t>
            </a:r>
          </a:p>
        </p:txBody>
      </p:sp>
      <p:sp>
        <p:nvSpPr>
          <p:cNvPr id="1853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Using persisted p.d.f.s.</a:t>
            </a:r>
          </a:p>
        </p:txBody>
      </p:sp>
      <p:sp>
        <p:nvSpPr>
          <p:cNvPr id="185354" name="AutoShape 5"/>
          <p:cNvSpPr>
            <a:spLocks/>
          </p:cNvSpPr>
          <p:nvPr/>
        </p:nvSpPr>
        <p:spPr bwMode="auto">
          <a:xfrm>
            <a:off x="1230313" y="25654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5355" name="AutoShape 6"/>
          <p:cNvSpPr>
            <a:spLocks/>
          </p:cNvSpPr>
          <p:nvPr/>
        </p:nvSpPr>
        <p:spPr bwMode="auto">
          <a:xfrm>
            <a:off x="1230313" y="3479800"/>
            <a:ext cx="217487" cy="558800"/>
          </a:xfrm>
          <a:prstGeom prst="leftBrace">
            <a:avLst>
              <a:gd name="adj1" fmla="val 21411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5356" name="AutoShape 7"/>
          <p:cNvSpPr>
            <a:spLocks/>
          </p:cNvSpPr>
          <p:nvPr/>
        </p:nvSpPr>
        <p:spPr bwMode="auto">
          <a:xfrm>
            <a:off x="1230313" y="44196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5357" name="Text Box 8"/>
          <p:cNvSpPr txBox="1">
            <a:spLocks noChangeArrowheads="1"/>
          </p:cNvSpPr>
          <p:nvPr/>
        </p:nvSpPr>
        <p:spPr bwMode="auto">
          <a:xfrm>
            <a:off x="161026" y="2537936"/>
            <a:ext cx="1058174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Tx/>
              <a:buNone/>
            </a:pPr>
            <a:r>
              <a:rPr lang="en-GB" sz="1400" b="0" dirty="0">
                <a:solidFill>
                  <a:schemeClr val="accent2"/>
                </a:solidFill>
              </a:rPr>
              <a:t>Make plot</a:t>
            </a:r>
            <a:br>
              <a:rPr lang="en-GB" sz="1400" b="0" dirty="0">
                <a:solidFill>
                  <a:schemeClr val="accent2"/>
                </a:solidFill>
              </a:rPr>
            </a:br>
            <a:r>
              <a:rPr lang="en-GB" sz="1400" b="0" dirty="0">
                <a:solidFill>
                  <a:schemeClr val="accent2"/>
                </a:solidFill>
              </a:rPr>
              <a:t>of data</a:t>
            </a:r>
            <a:br>
              <a:rPr lang="en-GB" sz="1400" b="0" dirty="0">
                <a:solidFill>
                  <a:schemeClr val="accent2"/>
                </a:solidFill>
              </a:rPr>
            </a:br>
            <a:r>
              <a:rPr lang="en-GB" sz="1400" b="0" dirty="0">
                <a:solidFill>
                  <a:schemeClr val="accent2"/>
                </a:solidFill>
              </a:rPr>
              <a:t>and p.d.f</a:t>
            </a:r>
          </a:p>
        </p:txBody>
      </p:sp>
      <p:sp>
        <p:nvSpPr>
          <p:cNvPr id="185358" name="Text Box 9"/>
          <p:cNvSpPr txBox="1">
            <a:spLocks noChangeArrowheads="1"/>
          </p:cNvSpPr>
          <p:nvPr/>
        </p:nvSpPr>
        <p:spPr bwMode="auto">
          <a:xfrm>
            <a:off x="382" y="3352800"/>
            <a:ext cx="1241044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Tx/>
              <a:buNone/>
            </a:pPr>
            <a:r>
              <a:rPr lang="en-GB" sz="1400" b="0" dirty="0">
                <a:solidFill>
                  <a:schemeClr val="accent2"/>
                </a:solidFill>
              </a:rPr>
              <a:t>Construct</a:t>
            </a:r>
            <a:br>
              <a:rPr lang="en-GB" sz="1400" b="0" dirty="0">
                <a:solidFill>
                  <a:schemeClr val="accent2"/>
                </a:solidFill>
              </a:rPr>
            </a:br>
            <a:r>
              <a:rPr lang="en-GB" sz="1400" b="0" dirty="0">
                <a:solidFill>
                  <a:schemeClr val="accent2"/>
                </a:solidFill>
              </a:rPr>
              <a:t>likelihood</a:t>
            </a:r>
            <a:br>
              <a:rPr lang="en-GB" sz="1400" b="0" dirty="0">
                <a:solidFill>
                  <a:schemeClr val="accent2"/>
                </a:solidFill>
              </a:rPr>
            </a:br>
            <a:r>
              <a:rPr lang="en-GB" sz="1400" b="0" dirty="0">
                <a:solidFill>
                  <a:schemeClr val="accent2"/>
                </a:solidFill>
              </a:rPr>
              <a:t>&amp; profile LH</a:t>
            </a:r>
          </a:p>
        </p:txBody>
      </p:sp>
      <p:sp>
        <p:nvSpPr>
          <p:cNvPr id="185359" name="Text Box 10"/>
          <p:cNvSpPr txBox="1">
            <a:spLocks noChangeArrowheads="1"/>
          </p:cNvSpPr>
          <p:nvPr/>
        </p:nvSpPr>
        <p:spPr bwMode="auto">
          <a:xfrm>
            <a:off x="116541" y="4435475"/>
            <a:ext cx="10486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Tx/>
              <a:buNone/>
            </a:pPr>
            <a:r>
              <a:rPr lang="en-GB" sz="1400" b="0" dirty="0">
                <a:solidFill>
                  <a:schemeClr val="accent2"/>
                </a:solidFill>
              </a:rPr>
              <a:t>Draw</a:t>
            </a:r>
            <a:br>
              <a:rPr lang="en-GB" sz="1400" b="0" dirty="0">
                <a:solidFill>
                  <a:schemeClr val="accent2"/>
                </a:solidFill>
              </a:rPr>
            </a:br>
            <a:r>
              <a:rPr lang="en-GB" sz="1400" b="0" dirty="0">
                <a:solidFill>
                  <a:schemeClr val="accent2"/>
                </a:solidFill>
              </a:rPr>
              <a:t>profile LH</a:t>
            </a:r>
          </a:p>
        </p:txBody>
      </p:sp>
      <p:pic>
        <p:nvPicPr>
          <p:cNvPr id="185360" name="Picture 11" descr="rwspace_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162050"/>
            <a:ext cx="26670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61" name="Picture 12" descr="rwspace_pn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235450"/>
            <a:ext cx="26670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62" name="AutoShape 13"/>
          <p:cNvSpPr>
            <a:spLocks noChangeArrowheads="1"/>
          </p:cNvSpPr>
          <p:nvPr/>
        </p:nvSpPr>
        <p:spPr bwMode="auto">
          <a:xfrm>
            <a:off x="5181600" y="2743200"/>
            <a:ext cx="1143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A0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5363" name="AutoShape 14"/>
          <p:cNvSpPr>
            <a:spLocks noChangeArrowheads="1"/>
          </p:cNvSpPr>
          <p:nvPr/>
        </p:nvSpPr>
        <p:spPr bwMode="auto">
          <a:xfrm>
            <a:off x="5562600" y="48006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7A0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end – Recommended </a:t>
            </a:r>
            <a:r>
              <a:rPr lang="en-US" dirty="0" smtClean="0"/>
              <a:t>reading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7912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Easy</a:t>
            </a:r>
          </a:p>
          <a:p>
            <a:pPr lvl="1"/>
            <a:r>
              <a:rPr lang="en-US" dirty="0" smtClean="0"/>
              <a:t>R. Barlow, </a:t>
            </a:r>
            <a:r>
              <a:rPr lang="en-US" i="1" dirty="0" smtClean="0"/>
              <a:t>Statistics: A Guide to the Use of Statistical Methods in the Physical Sciences</a:t>
            </a:r>
            <a:r>
              <a:rPr lang="en-US" dirty="0" smtClean="0"/>
              <a:t>, Wiley, 1989</a:t>
            </a:r>
          </a:p>
          <a:p>
            <a:pPr lvl="1"/>
            <a:r>
              <a:rPr lang="en-US" dirty="0" smtClean="0"/>
              <a:t>L. Lyons, </a:t>
            </a:r>
            <a:r>
              <a:rPr lang="en-US" i="1" dirty="0" smtClean="0"/>
              <a:t>Statistics for Nuclear and Particle Physics</a:t>
            </a:r>
            <a:r>
              <a:rPr lang="en-US" dirty="0" smtClean="0"/>
              <a:t>, Cambridge University Press</a:t>
            </a:r>
          </a:p>
          <a:p>
            <a:pPr lvl="1"/>
            <a:r>
              <a:rPr lang="en-US" dirty="0" smtClean="0"/>
              <a:t>Philip R. </a:t>
            </a:r>
            <a:r>
              <a:rPr lang="en-US" dirty="0" err="1" smtClean="0"/>
              <a:t>Bevington</a:t>
            </a:r>
            <a:r>
              <a:rPr lang="en-US" dirty="0" smtClean="0"/>
              <a:t> and </a:t>
            </a:r>
            <a:r>
              <a:rPr lang="en-US" dirty="0" err="1" smtClean="0"/>
              <a:t>D.Keith</a:t>
            </a:r>
            <a:r>
              <a:rPr lang="en-US" dirty="0" smtClean="0"/>
              <a:t> Robinson, </a:t>
            </a:r>
            <a:r>
              <a:rPr lang="en-US" i="1" dirty="0" smtClean="0"/>
              <a:t>Data Reduction and Error Analysis for the Physical Sciences 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dirty="0" smtClean="0"/>
          </a:p>
          <a:p>
            <a:r>
              <a:rPr lang="en-US" dirty="0" smtClean="0"/>
              <a:t>Intermediate</a:t>
            </a:r>
          </a:p>
          <a:p>
            <a:pPr lvl="1"/>
            <a:r>
              <a:rPr lang="en-US" dirty="0" smtClean="0"/>
              <a:t>Glen Cowan, Statistical Data Analysis (Solid foundation for HEP)</a:t>
            </a:r>
          </a:p>
          <a:p>
            <a:pPr lvl="1"/>
            <a:r>
              <a:rPr lang="en-US" dirty="0" smtClean="0"/>
              <a:t>Frederick James, </a:t>
            </a:r>
            <a:r>
              <a:rPr lang="en-US" i="1" dirty="0" smtClean="0"/>
              <a:t>Statistical Methods in Experimental Physics, World Scientific,</a:t>
            </a:r>
            <a:r>
              <a:rPr lang="en-US" dirty="0" smtClean="0"/>
              <a:t> 2006. (This is the second edition of the influential 1971 book by </a:t>
            </a:r>
            <a:r>
              <a:rPr lang="en-US" dirty="0" err="1" smtClean="0"/>
              <a:t>Eadie</a:t>
            </a:r>
            <a:r>
              <a:rPr lang="en-US" dirty="0" smtClean="0"/>
              <a:t> et al., has more advanced theory, many examples)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Advanced</a:t>
            </a:r>
          </a:p>
          <a:p>
            <a:pPr lvl="1"/>
            <a:r>
              <a:rPr lang="en-US" dirty="0" smtClean="0"/>
              <a:t>A. Stuart, K. </a:t>
            </a:r>
            <a:r>
              <a:rPr lang="en-US" dirty="0" err="1" smtClean="0"/>
              <a:t>Ord</a:t>
            </a:r>
            <a:r>
              <a:rPr lang="en-US" dirty="0" smtClean="0"/>
              <a:t>, S. Arnold, Kendall’s Advanced Theory of Statistics, Vol. 2A, 6</a:t>
            </a:r>
            <a:r>
              <a:rPr lang="en-US" baseline="30000" dirty="0" smtClean="0"/>
              <a:t>th</a:t>
            </a:r>
            <a:r>
              <a:rPr lang="en-US" dirty="0" smtClean="0"/>
              <a:t> edition, 1999; and earlier editions of this “Kendall and Stuart” series. (Authoritative on classical </a:t>
            </a:r>
            <a:r>
              <a:rPr lang="en-US" dirty="0" err="1" smtClean="0"/>
              <a:t>frequentist</a:t>
            </a:r>
            <a:r>
              <a:rPr lang="en-US" dirty="0" smtClean="0"/>
              <a:t> statistics)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PhyStat</a:t>
            </a:r>
            <a:r>
              <a:rPr lang="en-US" dirty="0" smtClean="0"/>
              <a:t> conference series: </a:t>
            </a:r>
          </a:p>
          <a:p>
            <a:pPr lvl="1"/>
            <a:r>
              <a:rPr lang="en-US" dirty="0" smtClean="0"/>
              <a:t>Beginning with Confidence Limits Workshops in 2000, links at http://phystat-lhc.web.cern.ch/phystat-lhc/ and http://www.physics.ox.ac.uk/phystat05/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Wouter Verkerke, NIKHEF </a:t>
            </a:r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16667" t="13333" r="23333"/>
          <a:stretch>
            <a:fillRect/>
          </a:stretch>
        </p:blipFill>
        <p:spPr bwMode="auto">
          <a:xfrm>
            <a:off x="6172200" y="609600"/>
            <a:ext cx="105507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16667" t="13333" r="23333"/>
          <a:stretch>
            <a:fillRect/>
          </a:stretch>
        </p:blipFill>
        <p:spPr bwMode="auto">
          <a:xfrm>
            <a:off x="7391400" y="609600"/>
            <a:ext cx="105507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pp.rhul.ac.uk/~cowan/sda/sda_cov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362200"/>
            <a:ext cx="1052763" cy="16002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54545"/>
          <a:stretch>
            <a:fillRect/>
          </a:stretch>
        </p:blipFill>
        <p:spPr bwMode="auto">
          <a:xfrm>
            <a:off x="7467601" y="2286001"/>
            <a:ext cx="11063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191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fit – Definition of nuisance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In ML fits, any floating fit parameter that is not the parameter of interest is a </a:t>
            </a:r>
            <a:r>
              <a:rPr lang="en-US" i="1" dirty="0" smtClean="0">
                <a:solidFill>
                  <a:srgbClr val="FF0000"/>
                </a:solidFill>
              </a:rPr>
              <a:t>nuisance</a:t>
            </a:r>
            <a:r>
              <a:rPr lang="en-US" dirty="0" smtClean="0"/>
              <a:t> parameter</a:t>
            </a:r>
          </a:p>
          <a:p>
            <a:r>
              <a:rPr lang="en-US" dirty="0" smtClean="0"/>
              <a:t>Model = </a:t>
            </a:r>
            <a:r>
              <a:rPr lang="en-US" dirty="0" err="1" smtClean="0"/>
              <a:t>Nsig</a:t>
            </a:r>
            <a:r>
              <a:rPr lang="en-US" dirty="0" smtClean="0"/>
              <a:t>*Gauss(</a:t>
            </a:r>
            <a:r>
              <a:rPr lang="en-US" dirty="0" err="1" smtClean="0"/>
              <a:t>x,m,s</a:t>
            </a:r>
            <a:r>
              <a:rPr lang="en-US" dirty="0" smtClean="0"/>
              <a:t>)+</a:t>
            </a:r>
            <a:r>
              <a:rPr lang="en-US" dirty="0" err="1" smtClean="0"/>
              <a:t>Nbkg</a:t>
            </a:r>
            <a:r>
              <a:rPr lang="en-US" dirty="0" smtClean="0"/>
              <a:t>*Uniform(x)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sig</a:t>
            </a:r>
            <a:r>
              <a:rPr lang="en-US" dirty="0" smtClean="0"/>
              <a:t> is parameter of interest</a:t>
            </a:r>
          </a:p>
          <a:p>
            <a:pPr lvl="1"/>
            <a:r>
              <a:rPr lang="en-US" dirty="0" err="1" smtClean="0"/>
              <a:t>m,s,N</a:t>
            </a:r>
            <a:r>
              <a:rPr lang="en-US" baseline="-25000" dirty="0" err="1" smtClean="0"/>
              <a:t>bkg</a:t>
            </a:r>
            <a:r>
              <a:rPr lang="en-US" dirty="0" smtClean="0"/>
              <a:t> are nuisance parameters, </a:t>
            </a:r>
            <a:br>
              <a:rPr lang="en-US" dirty="0" smtClean="0"/>
            </a:br>
            <a:r>
              <a:rPr lang="en-US" dirty="0" smtClean="0"/>
              <a:t>if not exactly known/fixed</a:t>
            </a:r>
          </a:p>
          <a:p>
            <a:pPr lvl="1"/>
            <a:r>
              <a:rPr lang="en-US" dirty="0" smtClean="0"/>
              <a:t>Uncertainty on nuisance</a:t>
            </a:r>
            <a:br>
              <a:rPr lang="en-US" dirty="0" smtClean="0"/>
            </a:br>
            <a:r>
              <a:rPr lang="en-US" dirty="0" smtClean="0"/>
              <a:t>parameters will increase</a:t>
            </a:r>
            <a:br>
              <a:rPr lang="en-US" dirty="0" smtClean="0"/>
            </a:br>
            <a:r>
              <a:rPr lang="en-US" dirty="0" smtClean="0"/>
              <a:t>uncertainty on parameter</a:t>
            </a:r>
            <a:br>
              <a:rPr lang="en-US" dirty="0" smtClean="0"/>
            </a:br>
            <a:r>
              <a:rPr lang="en-US" dirty="0" smtClean="0"/>
              <a:t>of interest </a:t>
            </a:r>
            <a:r>
              <a:rPr lang="en-US" dirty="0" err="1" smtClean="0"/>
              <a:t>Nsig</a:t>
            </a:r>
            <a:endParaRPr lang="en-US" dirty="0" smtClean="0"/>
          </a:p>
          <a:p>
            <a:pPr lvl="1"/>
            <a:r>
              <a:rPr lang="en-US" dirty="0" smtClean="0"/>
              <a:t>In this example, the nuisance </a:t>
            </a:r>
            <a:br>
              <a:rPr lang="en-US" dirty="0" smtClean="0"/>
            </a:br>
            <a:r>
              <a:rPr lang="en-US" dirty="0" smtClean="0"/>
              <a:t>parameters </a:t>
            </a:r>
            <a:r>
              <a:rPr lang="en-US" dirty="0" smtClean="0">
                <a:solidFill>
                  <a:srgbClr val="FF0000"/>
                </a:solidFill>
              </a:rPr>
              <a:t>can be constrained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from the data</a:t>
            </a:r>
            <a:r>
              <a:rPr lang="en-US" dirty="0" smtClean="0"/>
              <a:t> along with the </a:t>
            </a:r>
            <a:br>
              <a:rPr lang="en-US" dirty="0" smtClean="0"/>
            </a:br>
            <a:r>
              <a:rPr lang="en-US" dirty="0" smtClean="0"/>
              <a:t>parameter of interest (given a sufficiently </a:t>
            </a:r>
            <a:br>
              <a:rPr lang="en-US" dirty="0" smtClean="0"/>
            </a:br>
            <a:r>
              <a:rPr lang="en-US" dirty="0" smtClean="0"/>
              <a:t>large dataset) </a:t>
            </a:r>
            <a:r>
              <a:rPr lang="en-US" dirty="0" smtClean="0">
                <a:sym typeface="Wingdings" pitchFamily="2" charset="2"/>
              </a:rPr>
              <a:t> Even without any prior knowledge on </a:t>
            </a:r>
            <a:r>
              <a:rPr lang="en-US" dirty="0" err="1" smtClean="0">
                <a:sym typeface="Wingdings" pitchFamily="2" charset="2"/>
              </a:rPr>
              <a:t>m,s,N</a:t>
            </a:r>
            <a:r>
              <a:rPr lang="en-US" baseline="-25000" dirty="0" err="1" smtClean="0">
                <a:sym typeface="Wingdings" pitchFamily="2" charset="2"/>
              </a:rPr>
              <a:t>bkg</a:t>
            </a:r>
            <a:r>
              <a:rPr lang="en-US" dirty="0" smtClean="0">
                <a:sym typeface="Wingdings" pitchFamily="2" charset="2"/>
              </a:rPr>
              <a:t> one is still capable of making a statement on </a:t>
            </a:r>
            <a:r>
              <a:rPr lang="en-US" dirty="0" err="1" smtClean="0">
                <a:sym typeface="Wingdings" pitchFamily="2" charset="2"/>
              </a:rPr>
              <a:t>Nsig</a:t>
            </a:r>
            <a:endParaRPr lang="en-US" baseline="-25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Wouter Verkerke, NIKHEF</a:t>
            </a:r>
            <a:endParaRPr lang="en-US" dirty="0"/>
          </a:p>
        </p:txBody>
      </p:sp>
      <p:pic>
        <p:nvPicPr>
          <p:cNvPr id="5" name="Picture 2" descr="C:\Documents and Settings\verkerke\desktop\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423510"/>
            <a:ext cx="3505200" cy="2377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uncertainties to a 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1 – Width known exactly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 2 – Gaussian uncertainty on width</a:t>
            </a:r>
          </a:p>
          <a:p>
            <a:endParaRPr lang="en-US" dirty="0"/>
          </a:p>
        </p:txBody>
      </p:sp>
      <p:pic>
        <p:nvPicPr>
          <p:cNvPr id="1689602" name="Picture 2" descr="C:\Documents and Settings\verkerke\desktop\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1"/>
            <a:ext cx="2696705" cy="1828800"/>
          </a:xfrm>
          <a:prstGeom prst="rect">
            <a:avLst/>
          </a:prstGeom>
          <a:noFill/>
        </p:spPr>
      </p:pic>
      <p:pic>
        <p:nvPicPr>
          <p:cNvPr id="1689606" name="Picture 6" descr="C:\Documents and Settings\verkerke\desktop\c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798" y="1600200"/>
            <a:ext cx="2696706" cy="1828800"/>
          </a:xfrm>
          <a:prstGeom prst="rect">
            <a:avLst/>
          </a:prstGeom>
          <a:noFill/>
        </p:spPr>
      </p:pic>
      <p:pic>
        <p:nvPicPr>
          <p:cNvPr id="1689607" name="Picture 7" descr="C:\Documents and Settings\verkerke\desktop\c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0095" y="1600201"/>
            <a:ext cx="2696705" cy="1828800"/>
          </a:xfrm>
          <a:prstGeom prst="rect">
            <a:avLst/>
          </a:prstGeom>
          <a:noFill/>
        </p:spPr>
      </p:pic>
      <p:pic>
        <p:nvPicPr>
          <p:cNvPr id="1689608" name="Picture 8" descr="C:\Documents and Settings\verkerke\desktop\c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4419600"/>
            <a:ext cx="2696705" cy="1828800"/>
          </a:xfrm>
          <a:prstGeom prst="rect">
            <a:avLst/>
          </a:prstGeom>
          <a:noFill/>
        </p:spPr>
      </p:pic>
      <p:pic>
        <p:nvPicPr>
          <p:cNvPr id="1689609" name="Picture 9" descr="C:\Documents and Settings\verkerke\desktop\c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0095" y="4419600"/>
            <a:ext cx="2696705" cy="1828800"/>
          </a:xfrm>
          <a:prstGeom prst="rect">
            <a:avLst/>
          </a:prstGeom>
          <a:noFill/>
        </p:spPr>
      </p:pic>
      <p:pic>
        <p:nvPicPr>
          <p:cNvPr id="13" name="Picture 6" descr="C:\Documents and Settings\verkerke\desktop\c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19600"/>
            <a:ext cx="2696707" cy="182880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 bwMode="auto">
          <a:xfrm>
            <a:off x="6248400" y="2895601"/>
            <a:ext cx="2133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248400" y="5715000"/>
            <a:ext cx="2133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6438900" y="3162301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7353300" y="3162301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6667500" y="59817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7810499" y="59817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Left Brace 21"/>
          <p:cNvSpPr/>
          <p:nvPr/>
        </p:nvSpPr>
        <p:spPr bwMode="auto">
          <a:xfrm rot="-5400000">
            <a:off x="7086600" y="3048001"/>
            <a:ext cx="152400" cy="9144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-5400000">
            <a:off x="7429500" y="5753100"/>
            <a:ext cx="152400" cy="11430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with sideband – Nuisance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other examples, a the nuisance parameter may </a:t>
            </a:r>
            <a:r>
              <a:rPr lang="en-US" i="1" dirty="0" smtClean="0"/>
              <a:t>not</a:t>
            </a:r>
            <a:r>
              <a:rPr lang="en-US" dirty="0" smtClean="0"/>
              <a:t> be constrainable from the data</a:t>
            </a:r>
          </a:p>
          <a:p>
            <a:pPr lvl="1"/>
            <a:r>
              <a:rPr lang="en-US" dirty="0" smtClean="0"/>
              <a:t>An ‘auxiliary measurement/constraint’  term </a:t>
            </a:r>
            <a:r>
              <a:rPr lang="en-US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be introduced to define the magnitude of the uncertainty of the NP so that a statement can be made on the POI.</a:t>
            </a:r>
          </a:p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counting experiment with sideband</a:t>
            </a:r>
            <a:r>
              <a:rPr lang="en-US" dirty="0" smtClean="0">
                <a:solidFill>
                  <a:schemeClr val="accent6"/>
                </a:solidFill>
              </a:rPr>
              <a:t>: Poisson(</a:t>
            </a:r>
            <a:r>
              <a:rPr lang="en-US" dirty="0" err="1" smtClean="0">
                <a:solidFill>
                  <a:schemeClr val="accent6"/>
                </a:solidFill>
              </a:rPr>
              <a:t>N</a:t>
            </a:r>
            <a:r>
              <a:rPr lang="en-US" baseline="-25000" dirty="0" err="1" smtClean="0">
                <a:solidFill>
                  <a:schemeClr val="accent6"/>
                </a:solidFill>
              </a:rPr>
              <a:t>sig</a:t>
            </a:r>
            <a:r>
              <a:rPr lang="en-US" dirty="0" err="1" smtClean="0">
                <a:solidFill>
                  <a:schemeClr val="accent6"/>
                </a:solidFill>
              </a:rPr>
              <a:t>|s+b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</a:p>
          <a:p>
            <a:pPr lvl="1"/>
            <a:r>
              <a:rPr lang="en-US" dirty="0" smtClean="0"/>
              <a:t>Must have some external information on b to be able to do measurement</a:t>
            </a:r>
          </a:p>
          <a:p>
            <a:r>
              <a:rPr lang="en-US" dirty="0" smtClean="0"/>
              <a:t>Example of external constraint on b: </a:t>
            </a:r>
          </a:p>
          <a:p>
            <a:pPr lvl="1"/>
            <a:r>
              <a:rPr lang="en-US" dirty="0" smtClean="0"/>
              <a:t>We have a control region where we measure background only.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Model: </a:t>
            </a:r>
            <a:r>
              <a:rPr lang="en-US" sz="2000" dirty="0" smtClean="0"/>
              <a:t>Poisson(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sig</a:t>
            </a:r>
            <a:r>
              <a:rPr lang="en-US" sz="2000" dirty="0" err="1" smtClean="0"/>
              <a:t>|s+b</a:t>
            </a:r>
            <a:r>
              <a:rPr lang="en-US" sz="2000" dirty="0" smtClean="0"/>
              <a:t>)·</a:t>
            </a:r>
            <a:r>
              <a:rPr lang="en-US" sz="2000" dirty="0" smtClean="0">
                <a:solidFill>
                  <a:srgbClr val="FF0000"/>
                </a:solidFill>
              </a:rPr>
              <a:t>Poisson(</a:t>
            </a:r>
            <a:r>
              <a:rPr lang="en-US" sz="2000" dirty="0" err="1" smtClean="0">
                <a:solidFill>
                  <a:srgbClr val="FF0000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ctl</a:t>
            </a:r>
            <a:r>
              <a:rPr lang="en-US" sz="2000" dirty="0" smtClean="0">
                <a:solidFill>
                  <a:srgbClr val="FF0000"/>
                </a:solidFill>
              </a:rPr>
              <a:t>|</a:t>
            </a:r>
            <a:r>
              <a:rPr lang="el-GR" sz="2000" dirty="0" smtClean="0">
                <a:solidFill>
                  <a:srgbClr val="FF0000"/>
                </a:solidFill>
              </a:rPr>
              <a:t>τ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</a:t>
            </a:r>
            <a:r>
              <a:rPr lang="en-US" sz="2000" dirty="0" smtClean="0">
                <a:solidFill>
                  <a:srgbClr val="FF0000"/>
                </a:solidFill>
              </a:rPr>
              <a:t>b)</a:t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Measurement now consistent of two numbers: </a:t>
            </a:r>
            <a:r>
              <a:rPr lang="en-US" dirty="0" err="1" smtClean="0">
                <a:solidFill>
                  <a:schemeClr val="accent2"/>
                </a:solidFill>
              </a:rPr>
              <a:t>N</a:t>
            </a:r>
            <a:r>
              <a:rPr lang="en-US" baseline="-25000" dirty="0" err="1" smtClean="0">
                <a:solidFill>
                  <a:schemeClr val="accent2"/>
                </a:solidFill>
              </a:rPr>
              <a:t>sig</a:t>
            </a:r>
            <a:r>
              <a:rPr lang="en-US" dirty="0" err="1" smtClean="0">
                <a:solidFill>
                  <a:schemeClr val="accent2"/>
                </a:solidFill>
              </a:rPr>
              <a:t>,N</a:t>
            </a:r>
            <a:r>
              <a:rPr lang="en-US" baseline="-25000" dirty="0" err="1" smtClean="0">
                <a:solidFill>
                  <a:schemeClr val="accent2"/>
                </a:solidFill>
              </a:rPr>
              <a:t>ctl</a:t>
            </a:r>
            <a:endParaRPr lang="en-US" baseline="-25000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NB: Mathematically and conceptual identical to concept of ‘simultaneous measurements’ discussed earlier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Constraining nuisance parameters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458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Also in cases where the nuisance parameters can be measured from the data, it is possible that external information exists that is more constraining the inference from the data sample</a:t>
            </a:r>
          </a:p>
          <a:p>
            <a:pPr lvl="1"/>
            <a:r>
              <a:rPr lang="en-US" dirty="0" smtClean="0"/>
              <a:t>Can incorporate this in the same form as ‘</a:t>
            </a:r>
            <a:r>
              <a:rPr lang="en-US" dirty="0" smtClean="0">
                <a:solidFill>
                  <a:srgbClr val="FF0000"/>
                </a:solidFill>
              </a:rPr>
              <a:t>auxiliary measurement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Ex: Model = </a:t>
            </a:r>
            <a:r>
              <a:rPr lang="en-US" dirty="0" err="1" smtClean="0"/>
              <a:t>Nsig</a:t>
            </a:r>
            <a:r>
              <a:rPr lang="en-US" dirty="0" smtClean="0"/>
              <a:t>*Gauss(</a:t>
            </a:r>
            <a:r>
              <a:rPr lang="en-US" dirty="0" err="1" smtClean="0"/>
              <a:t>x,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err="1" smtClean="0"/>
              <a:t>,s</a:t>
            </a:r>
            <a:r>
              <a:rPr lang="en-US" dirty="0" smtClean="0"/>
              <a:t>)+</a:t>
            </a:r>
            <a:r>
              <a:rPr lang="en-US" dirty="0" err="1" smtClean="0"/>
              <a:t>Nbkg</a:t>
            </a:r>
            <a:r>
              <a:rPr lang="en-US" dirty="0" smtClean="0"/>
              <a:t>*Uniform(x)</a:t>
            </a: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-</a:t>
            </a:r>
            <a:r>
              <a:rPr lang="en-US" dirty="0" err="1" smtClean="0"/>
              <a:t>logL</a:t>
            </a:r>
            <a:r>
              <a:rPr lang="en-US" dirty="0" smtClean="0"/>
              <a:t> = (- </a:t>
            </a:r>
            <a:r>
              <a:rPr lang="el-GR" dirty="0" smtClean="0"/>
              <a:t>Σ</a:t>
            </a:r>
            <a:r>
              <a:rPr lang="en-US" baseline="-25000" dirty="0" smtClean="0"/>
              <a:t>data</a:t>
            </a:r>
            <a:r>
              <a:rPr lang="en-US" dirty="0" smtClean="0"/>
              <a:t> Model(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,N</a:t>
            </a:r>
            <a:r>
              <a:rPr lang="en-US" baseline="-25000" dirty="0" err="1" smtClean="0"/>
              <a:t>sig</a:t>
            </a:r>
            <a:r>
              <a:rPr lang="en-US" dirty="0" err="1" smtClean="0"/>
              <a:t>,N</a:t>
            </a:r>
            <a:r>
              <a:rPr lang="en-US" baseline="-25000" dirty="0" err="1" smtClean="0"/>
              <a:t>bkg</a:t>
            </a:r>
            <a:r>
              <a:rPr lang="en-US" dirty="0" err="1" smtClean="0"/>
              <a:t>,m,s</a:t>
            </a:r>
            <a:r>
              <a:rPr lang="en-US" dirty="0" smtClean="0"/>
              <a:t>)) </a:t>
            </a:r>
            <a:r>
              <a:rPr lang="en-US" dirty="0" smtClean="0">
                <a:solidFill>
                  <a:srgbClr val="FF0000"/>
                </a:solidFill>
              </a:rPr>
              <a:t>– log C(m,...)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Typical shape of C is Gaussian, or Poisson</a:t>
            </a:r>
          </a:p>
          <a:p>
            <a:r>
              <a:rPr lang="en-US" dirty="0" smtClean="0"/>
              <a:t>Note notational convention difference in C(m) </a:t>
            </a:r>
            <a:br>
              <a:rPr lang="en-US" dirty="0" smtClean="0"/>
            </a:br>
            <a:r>
              <a:rPr lang="en-US" dirty="0" smtClean="0"/>
              <a:t>for Frequentist and Bayesian formalism</a:t>
            </a:r>
          </a:p>
          <a:p>
            <a:pPr lvl="1"/>
            <a:r>
              <a:rPr lang="en-US" dirty="0" smtClean="0"/>
              <a:t>Freq: C = Gaussian(</a:t>
            </a:r>
            <a:r>
              <a:rPr lang="en-US" dirty="0" err="1" smtClean="0"/>
              <a:t>y,m,s</a:t>
            </a:r>
            <a:r>
              <a:rPr lang="en-US" dirty="0" smtClean="0"/>
              <a:t>) ‘</a:t>
            </a:r>
            <a:r>
              <a:rPr lang="en-US" dirty="0" smtClean="0">
                <a:solidFill>
                  <a:schemeClr val="accent6"/>
                </a:solidFill>
              </a:rPr>
              <a:t>auxiliary measurement in observable y</a:t>
            </a:r>
            <a:r>
              <a:rPr lang="en-US" dirty="0" smtClean="0"/>
              <a:t>’</a:t>
            </a:r>
          </a:p>
          <a:p>
            <a:pPr lvl="1"/>
            <a:r>
              <a:rPr lang="en-US" dirty="0" err="1" smtClean="0"/>
              <a:t>Bayes</a:t>
            </a:r>
            <a:r>
              <a:rPr lang="en-US" dirty="0" smtClean="0"/>
              <a:t>: C = Gaussian(m,m</a:t>
            </a:r>
            <a:r>
              <a:rPr lang="en-US" baseline="-25000" dirty="0" smtClean="0"/>
              <a:t>0</a:t>
            </a:r>
            <a:r>
              <a:rPr lang="en-US" dirty="0" smtClean="0"/>
              <a:t>,s) ‘</a:t>
            </a:r>
            <a:r>
              <a:rPr lang="en-US" dirty="0" smtClean="0">
                <a:solidFill>
                  <a:schemeClr val="accent6"/>
                </a:solidFill>
              </a:rPr>
              <a:t>prior on m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Note that for a Gaussian shape both are mathematically equivalent as</a:t>
            </a:r>
            <a:br>
              <a:rPr lang="en-US" dirty="0" smtClean="0"/>
            </a:br>
            <a:r>
              <a:rPr lang="en-US" dirty="0" smtClean="0"/>
              <a:t>Gauss(</a:t>
            </a:r>
            <a:r>
              <a:rPr lang="en-US" dirty="0" err="1" smtClean="0"/>
              <a:t>x,m,s</a:t>
            </a:r>
            <a:r>
              <a:rPr lang="en-US" dirty="0" smtClean="0"/>
              <a:t>) = Gauss(</a:t>
            </a:r>
            <a:r>
              <a:rPr lang="en-US" dirty="0" err="1" smtClean="0"/>
              <a:t>m,x,s</a:t>
            </a:r>
            <a:r>
              <a:rPr lang="en-US" dirty="0" smtClean="0"/>
              <a:t>), but this is not necessarily true for</a:t>
            </a:r>
            <a:br>
              <a:rPr lang="en-US" dirty="0" smtClean="0"/>
            </a:br>
            <a:r>
              <a:rPr lang="en-US" dirty="0" smtClean="0"/>
              <a:t>other shapes</a:t>
            </a:r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3578</Words>
  <Application>Microsoft Office PowerPoint</Application>
  <PresentationFormat>On-screen Show (4:3)</PresentationFormat>
  <Paragraphs>548</Paragraphs>
  <Slides>58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Default Design</vt:lpstr>
      <vt:lpstr>Equation</vt:lpstr>
      <vt:lpstr>Vergelijking</vt:lpstr>
      <vt:lpstr>Slide 1</vt:lpstr>
      <vt:lpstr>Introduction</vt:lpstr>
      <vt:lpstr>Theories with uncertainties - Nuisance parameters</vt:lpstr>
      <vt:lpstr>Nuisance parameters</vt:lpstr>
      <vt:lpstr>Treatment of nuisance parameters</vt:lpstr>
      <vt:lpstr>Likelihood fit – Definition of nuisance parameters</vt:lpstr>
      <vt:lpstr>Adding uncertainties to a likelihood</vt:lpstr>
      <vt:lpstr>Counting with sideband – Nuisance parameters</vt:lpstr>
      <vt:lpstr>Constraining nuisance parameters</vt:lpstr>
      <vt:lpstr>Shape of auxiliary measurement likelihood</vt:lpstr>
      <vt:lpstr>Shape of auxiliary measurement likelihood</vt:lpstr>
      <vt:lpstr>Turning all uncertainties into nuisance parameters</vt:lpstr>
      <vt:lpstr>Parameterized template pdfs</vt:lpstr>
      <vt:lpstr>Parameterized template pdfs</vt:lpstr>
      <vt:lpstr>Parameterized template pdfs</vt:lpstr>
      <vt:lpstr>Parameterized template pdfs</vt:lpstr>
      <vt:lpstr>Treatment of nuisance parameters</vt:lpstr>
      <vt:lpstr>Counting with sideband – Nuisance parameters</vt:lpstr>
      <vt:lpstr>Reminder: intervals defined ways</vt:lpstr>
      <vt:lpstr>Dealing with nuisance parameters in Bayesian intervals</vt:lpstr>
      <vt:lpstr>Dealing with nuisance parameters in Bayesian intervals</vt:lpstr>
      <vt:lpstr>Illustration of nuisance parameters in Bayesian intervals</vt:lpstr>
      <vt:lpstr>Dealing with nuisance parameters in Bayesian intervals</vt:lpstr>
      <vt:lpstr>Dealing with nuisance parameters in Likelihood ratio intervals</vt:lpstr>
      <vt:lpstr>Dealing with nuisance parameters in Likelihood ratio intervals</vt:lpstr>
      <vt:lpstr>Dealing with nuisance parameters in Likelihood ratio intervals</vt:lpstr>
      <vt:lpstr>Link between MINOS errors and profile likelihood</vt:lpstr>
      <vt:lpstr>Dealing with nuisance parameters in Likelihood ratio intervals</vt:lpstr>
      <vt:lpstr>Dealing with nuisance parameters in Frequentist intervals</vt:lpstr>
      <vt:lpstr>How much do answers differ between methods?</vt:lpstr>
      <vt:lpstr>Recent comparisons results from PhyStat 2007</vt:lpstr>
      <vt:lpstr>Summary on incorporating nuisance parameters</vt:lpstr>
      <vt:lpstr>Discovery, exclusion – expectation and observation</vt:lpstr>
      <vt:lpstr>Discovery, exclusion – expectation and observation</vt:lpstr>
      <vt:lpstr>Exclusion statements – in a bit more detail</vt:lpstr>
      <vt:lpstr>Exclusion statements – in a bit more detail</vt:lpstr>
      <vt:lpstr>Exclusion statements – low fluctuations</vt:lpstr>
      <vt:lpstr>Exclusion statements – CLs</vt:lpstr>
      <vt:lpstr>Exclusion statements – CLs</vt:lpstr>
      <vt:lpstr>Exclusion statements – CLs</vt:lpstr>
      <vt:lpstr>Poisson case: Bayes with flat prior vs CLs</vt:lpstr>
      <vt:lpstr>CLs on realistic analysis</vt:lpstr>
      <vt:lpstr>Putting it all together – The Higgs search as example</vt:lpstr>
      <vt:lpstr>Putting it all together – The Higgs search as example</vt:lpstr>
      <vt:lpstr>Putting it all together – The Higgs search as example</vt:lpstr>
      <vt:lpstr>Putting it all together – The Higgs search as example</vt:lpstr>
      <vt:lpstr>Putting it all together – The Higgs search as example</vt:lpstr>
      <vt:lpstr>Putting it all together – The Higgs search as example</vt:lpstr>
      <vt:lpstr>Coming (very) soon – LHC combination</vt:lpstr>
      <vt:lpstr>Software for combinations and limit setting</vt:lpstr>
      <vt:lpstr>ATLAS/CMS/ROOT Project: RooStats built on RooFit</vt:lpstr>
      <vt:lpstr>B. Cousins: Goal for the LHC a Few Years Ago</vt:lpstr>
      <vt:lpstr>RooStats Project – Example </vt:lpstr>
      <vt:lpstr>RooStats Project – Example </vt:lpstr>
      <vt:lpstr>RooStats Project – Example </vt:lpstr>
      <vt:lpstr>‘Digital’ publishing of results</vt:lpstr>
      <vt:lpstr>Using persisted p.d.f.s.</vt:lpstr>
      <vt:lpstr>The end – Recommended reading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verkerke</dc:creator>
  <cp:lastModifiedBy>Wouter</cp:lastModifiedBy>
  <cp:revision>3766</cp:revision>
  <dcterms:created xsi:type="dcterms:W3CDTF">2001-03-20T09:34:26Z</dcterms:created>
  <dcterms:modified xsi:type="dcterms:W3CDTF">2011-11-16T10:19:47Z</dcterms:modified>
</cp:coreProperties>
</file>