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8" r:id="rId3"/>
    <p:sldId id="285" r:id="rId4"/>
    <p:sldId id="286" r:id="rId5"/>
    <p:sldId id="287" r:id="rId6"/>
    <p:sldId id="288" r:id="rId7"/>
    <p:sldId id="289" r:id="rId8"/>
    <p:sldId id="290" r:id="rId9"/>
    <p:sldId id="291" r:id="rId10"/>
    <p:sldId id="274" r:id="rId11"/>
    <p:sldId id="275" r:id="rId12"/>
    <p:sldId id="276" r:id="rId13"/>
    <p:sldId id="279" r:id="rId14"/>
    <p:sldId id="283" r:id="rId15"/>
    <p:sldId id="281" r:id="rId16"/>
  </p:sldIdLst>
  <p:sldSz cx="9144000" cy="6858000" type="screen4x3"/>
  <p:notesSz cx="6794500" cy="9906000"/>
  <p:defaultTextStyle>
    <a:defPPr>
      <a:defRPr lang="en-US"/>
    </a:defPPr>
    <a:lvl1pPr algn="l" rtl="0" fontAlgn="base">
      <a:spcBef>
        <a:spcPct val="0"/>
      </a:spcBef>
      <a:spcAft>
        <a:spcPct val="0"/>
      </a:spcAft>
      <a:defRPr sz="1600" kern="1200">
        <a:solidFill>
          <a:schemeClr val="accent2"/>
        </a:solidFill>
        <a:latin typeface="Verdana" pitchFamily="34" charset="0"/>
        <a:ea typeface="+mn-ea"/>
        <a:cs typeface="+mn-cs"/>
      </a:defRPr>
    </a:lvl1pPr>
    <a:lvl2pPr marL="457200" algn="l" rtl="0" fontAlgn="base">
      <a:spcBef>
        <a:spcPct val="0"/>
      </a:spcBef>
      <a:spcAft>
        <a:spcPct val="0"/>
      </a:spcAft>
      <a:defRPr sz="1600" kern="1200">
        <a:solidFill>
          <a:schemeClr val="accent2"/>
        </a:solidFill>
        <a:latin typeface="Verdana" pitchFamily="34" charset="0"/>
        <a:ea typeface="+mn-ea"/>
        <a:cs typeface="+mn-cs"/>
      </a:defRPr>
    </a:lvl2pPr>
    <a:lvl3pPr marL="914400" algn="l" rtl="0" fontAlgn="base">
      <a:spcBef>
        <a:spcPct val="0"/>
      </a:spcBef>
      <a:spcAft>
        <a:spcPct val="0"/>
      </a:spcAft>
      <a:defRPr sz="1600" kern="1200">
        <a:solidFill>
          <a:schemeClr val="accent2"/>
        </a:solidFill>
        <a:latin typeface="Verdana" pitchFamily="34" charset="0"/>
        <a:ea typeface="+mn-ea"/>
        <a:cs typeface="+mn-cs"/>
      </a:defRPr>
    </a:lvl3pPr>
    <a:lvl4pPr marL="1371600" algn="l" rtl="0" fontAlgn="base">
      <a:spcBef>
        <a:spcPct val="0"/>
      </a:spcBef>
      <a:spcAft>
        <a:spcPct val="0"/>
      </a:spcAft>
      <a:defRPr sz="1600" kern="1200">
        <a:solidFill>
          <a:schemeClr val="accent2"/>
        </a:solidFill>
        <a:latin typeface="Verdana" pitchFamily="34" charset="0"/>
        <a:ea typeface="+mn-ea"/>
        <a:cs typeface="+mn-cs"/>
      </a:defRPr>
    </a:lvl4pPr>
    <a:lvl5pPr marL="1828800" algn="l" rtl="0" fontAlgn="base">
      <a:spcBef>
        <a:spcPct val="0"/>
      </a:spcBef>
      <a:spcAft>
        <a:spcPct val="0"/>
      </a:spcAft>
      <a:defRPr sz="1600" kern="1200">
        <a:solidFill>
          <a:schemeClr val="accent2"/>
        </a:solidFill>
        <a:latin typeface="Verdana" pitchFamily="34" charset="0"/>
        <a:ea typeface="+mn-ea"/>
        <a:cs typeface="+mn-cs"/>
      </a:defRPr>
    </a:lvl5pPr>
    <a:lvl6pPr marL="2286000" algn="l" defTabSz="914400" rtl="0" eaLnBrk="1" latinLnBrk="0" hangingPunct="1">
      <a:defRPr sz="1600" kern="1200">
        <a:solidFill>
          <a:schemeClr val="accent2"/>
        </a:solidFill>
        <a:latin typeface="Verdana" pitchFamily="34" charset="0"/>
        <a:ea typeface="+mn-ea"/>
        <a:cs typeface="+mn-cs"/>
      </a:defRPr>
    </a:lvl6pPr>
    <a:lvl7pPr marL="2743200" algn="l" defTabSz="914400" rtl="0" eaLnBrk="1" latinLnBrk="0" hangingPunct="1">
      <a:defRPr sz="1600" kern="1200">
        <a:solidFill>
          <a:schemeClr val="accent2"/>
        </a:solidFill>
        <a:latin typeface="Verdana" pitchFamily="34" charset="0"/>
        <a:ea typeface="+mn-ea"/>
        <a:cs typeface="+mn-cs"/>
      </a:defRPr>
    </a:lvl7pPr>
    <a:lvl8pPr marL="3200400" algn="l" defTabSz="914400" rtl="0" eaLnBrk="1" latinLnBrk="0" hangingPunct="1">
      <a:defRPr sz="1600" kern="1200">
        <a:solidFill>
          <a:schemeClr val="accent2"/>
        </a:solidFill>
        <a:latin typeface="Verdana" pitchFamily="34" charset="0"/>
        <a:ea typeface="+mn-ea"/>
        <a:cs typeface="+mn-cs"/>
      </a:defRPr>
    </a:lvl8pPr>
    <a:lvl9pPr marL="3657600" algn="l" defTabSz="914400" rtl="0" eaLnBrk="1" latinLnBrk="0" hangingPunct="1">
      <a:defRPr sz="1600" kern="1200">
        <a:solidFill>
          <a:schemeClr val="accent2"/>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erkerke" initials="" lastIdx="1" clrIdx="0"/>
  <p:cmAuthor id="1" name="Wouter Verkerke"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E60089"/>
    <a:srgbClr val="339933"/>
    <a:srgbClr val="FF7A01"/>
    <a:srgbClr val="FF3300"/>
    <a:srgbClr val="FFFF00"/>
    <a:srgbClr val="66CCFF"/>
    <a:srgbClr val="FFFFFF"/>
    <a:srgbClr val="FF0066"/>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91" autoAdjust="0"/>
    <p:restoredTop sz="94653" autoAdjust="0"/>
  </p:normalViewPr>
  <p:slideViewPr>
    <p:cSldViewPr>
      <p:cViewPr varScale="1">
        <p:scale>
          <a:sx n="54" d="100"/>
          <a:sy n="54" d="100"/>
        </p:scale>
        <p:origin x="-690" y="-96"/>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152"/>
    </p:cViewPr>
  </p:sorterViewPr>
  <p:notesViewPr>
    <p:cSldViewPr>
      <p:cViewPr varScale="1">
        <p:scale>
          <a:sx n="69" d="100"/>
          <a:sy n="69" d="100"/>
        </p:scale>
        <p:origin x="-1819" y="-86"/>
      </p:cViewPr>
      <p:guideLst>
        <p:guide orient="horz" pos="3120"/>
        <p:guide pos="214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2942711" cy="495300"/>
          </a:xfrm>
          <a:prstGeom prst="rect">
            <a:avLst/>
          </a:prstGeom>
          <a:noFill/>
          <a:ln w="9525">
            <a:noFill/>
            <a:miter lim="800000"/>
            <a:headEnd/>
            <a:tailEnd/>
          </a:ln>
          <a:effectLst/>
        </p:spPr>
        <p:txBody>
          <a:bodyPr vert="horz" wrap="square" lIns="91364" tIns="45682" rIns="91364" bIns="45682" numCol="1" anchor="t" anchorCtr="0" compatLnSpc="1">
            <a:prstTxWarp prst="textNoShape">
              <a:avLst/>
            </a:prstTxWarp>
          </a:bodyPr>
          <a:lstStyle>
            <a:lvl1pPr>
              <a:defRPr sz="1200">
                <a:solidFill>
                  <a:schemeClr val="tx1"/>
                </a:solidFill>
                <a:latin typeface="Times New Roman" pitchFamily="18" charset="0"/>
              </a:defRPr>
            </a:lvl1pPr>
          </a:lstStyle>
          <a:p>
            <a:endParaRPr lang="en-US"/>
          </a:p>
        </p:txBody>
      </p:sp>
      <p:sp>
        <p:nvSpPr>
          <p:cNvPr id="5123" name="Rectangle 3"/>
          <p:cNvSpPr>
            <a:spLocks noGrp="1" noChangeArrowheads="1"/>
          </p:cNvSpPr>
          <p:nvPr>
            <p:ph type="dt" sz="quarter" idx="1"/>
          </p:nvPr>
        </p:nvSpPr>
        <p:spPr bwMode="auto">
          <a:xfrm>
            <a:off x="3851790" y="0"/>
            <a:ext cx="2942710" cy="495300"/>
          </a:xfrm>
          <a:prstGeom prst="rect">
            <a:avLst/>
          </a:prstGeom>
          <a:noFill/>
          <a:ln w="9525">
            <a:noFill/>
            <a:miter lim="800000"/>
            <a:headEnd/>
            <a:tailEnd/>
          </a:ln>
          <a:effectLst/>
        </p:spPr>
        <p:txBody>
          <a:bodyPr vert="horz" wrap="square" lIns="91364" tIns="45682" rIns="91364" bIns="45682" numCol="1" anchor="t" anchorCtr="0" compatLnSpc="1">
            <a:prstTxWarp prst="textNoShape">
              <a:avLst/>
            </a:prstTxWarp>
          </a:bodyPr>
          <a:lstStyle>
            <a:lvl1pPr algn="r">
              <a:defRPr sz="1200">
                <a:solidFill>
                  <a:schemeClr val="tx1"/>
                </a:solidFill>
                <a:latin typeface="Times New Roman" pitchFamily="18" charset="0"/>
              </a:defRPr>
            </a:lvl1pPr>
          </a:lstStyle>
          <a:p>
            <a:endParaRPr lang="en-US"/>
          </a:p>
        </p:txBody>
      </p:sp>
      <p:sp>
        <p:nvSpPr>
          <p:cNvPr id="5124" name="Rectangle 4"/>
          <p:cNvSpPr>
            <a:spLocks noGrp="1" noChangeArrowheads="1"/>
          </p:cNvSpPr>
          <p:nvPr>
            <p:ph type="ftr" sz="quarter" idx="2"/>
          </p:nvPr>
        </p:nvSpPr>
        <p:spPr bwMode="auto">
          <a:xfrm>
            <a:off x="1" y="9410700"/>
            <a:ext cx="2942711" cy="495300"/>
          </a:xfrm>
          <a:prstGeom prst="rect">
            <a:avLst/>
          </a:prstGeom>
          <a:noFill/>
          <a:ln w="9525">
            <a:noFill/>
            <a:miter lim="800000"/>
            <a:headEnd/>
            <a:tailEnd/>
          </a:ln>
          <a:effectLst/>
        </p:spPr>
        <p:txBody>
          <a:bodyPr vert="horz" wrap="square" lIns="91364" tIns="45682" rIns="91364" bIns="45682" numCol="1" anchor="b" anchorCtr="0" compatLnSpc="1">
            <a:prstTxWarp prst="textNoShape">
              <a:avLst/>
            </a:prstTxWarp>
          </a:bodyPr>
          <a:lstStyle>
            <a:lvl1pPr>
              <a:defRPr sz="1200">
                <a:solidFill>
                  <a:schemeClr val="tx1"/>
                </a:solidFill>
                <a:latin typeface="Times New Roman" pitchFamily="18" charset="0"/>
              </a:defRPr>
            </a:lvl1pPr>
          </a:lstStyle>
          <a:p>
            <a:endParaRPr lang="en-US"/>
          </a:p>
        </p:txBody>
      </p:sp>
      <p:sp>
        <p:nvSpPr>
          <p:cNvPr id="5125" name="Rectangle 5"/>
          <p:cNvSpPr>
            <a:spLocks noGrp="1" noChangeArrowheads="1"/>
          </p:cNvSpPr>
          <p:nvPr>
            <p:ph type="sldNum" sz="quarter" idx="3"/>
          </p:nvPr>
        </p:nvSpPr>
        <p:spPr bwMode="auto">
          <a:xfrm>
            <a:off x="3851790" y="9410700"/>
            <a:ext cx="2942710" cy="495300"/>
          </a:xfrm>
          <a:prstGeom prst="rect">
            <a:avLst/>
          </a:prstGeom>
          <a:noFill/>
          <a:ln w="9525">
            <a:noFill/>
            <a:miter lim="800000"/>
            <a:headEnd/>
            <a:tailEnd/>
          </a:ln>
          <a:effectLst/>
        </p:spPr>
        <p:txBody>
          <a:bodyPr vert="horz" wrap="square" lIns="91364" tIns="45682" rIns="91364" bIns="45682" numCol="1" anchor="b" anchorCtr="0" compatLnSpc="1">
            <a:prstTxWarp prst="textNoShape">
              <a:avLst/>
            </a:prstTxWarp>
          </a:bodyPr>
          <a:lstStyle>
            <a:lvl1pPr algn="r">
              <a:defRPr sz="1200">
                <a:solidFill>
                  <a:schemeClr val="tx1"/>
                </a:solidFill>
                <a:latin typeface="Times New Roman" pitchFamily="18" charset="0"/>
              </a:defRPr>
            </a:lvl1pPr>
          </a:lstStyle>
          <a:p>
            <a:fld id="{C0626DA3-DAAA-4BC8-AD92-C3E87D89FC4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1" y="0"/>
            <a:ext cx="2960011" cy="488421"/>
          </a:xfrm>
          <a:prstGeom prst="rect">
            <a:avLst/>
          </a:prstGeom>
          <a:noFill/>
          <a:ln w="9525">
            <a:noFill/>
            <a:miter lim="800000"/>
            <a:headEnd/>
            <a:tailEnd/>
          </a:ln>
          <a:effectLst/>
        </p:spPr>
        <p:txBody>
          <a:bodyPr vert="horz" wrap="square" lIns="89855" tIns="44927" rIns="89855" bIns="44927" numCol="1" anchor="t" anchorCtr="0" compatLnSpc="1">
            <a:prstTxWarp prst="textNoShape">
              <a:avLst/>
            </a:prstTxWarp>
          </a:bodyPr>
          <a:lstStyle>
            <a:lvl1pPr defTabSz="898525">
              <a:defRPr sz="1200">
                <a:solidFill>
                  <a:schemeClr val="tx1"/>
                </a:solidFill>
                <a:latin typeface="Times New Roman" pitchFamily="18" charset="0"/>
              </a:defRPr>
            </a:lvl1pPr>
          </a:lstStyle>
          <a:p>
            <a:endParaRPr lang="en-US"/>
          </a:p>
        </p:txBody>
      </p:sp>
      <p:sp>
        <p:nvSpPr>
          <p:cNvPr id="9219" name="Rectangle 3"/>
          <p:cNvSpPr>
            <a:spLocks noGrp="1" noChangeArrowheads="1"/>
          </p:cNvSpPr>
          <p:nvPr>
            <p:ph type="dt" idx="1"/>
          </p:nvPr>
        </p:nvSpPr>
        <p:spPr bwMode="auto">
          <a:xfrm>
            <a:off x="3851791" y="0"/>
            <a:ext cx="2960011" cy="488421"/>
          </a:xfrm>
          <a:prstGeom prst="rect">
            <a:avLst/>
          </a:prstGeom>
          <a:noFill/>
          <a:ln w="9525">
            <a:noFill/>
            <a:miter lim="800000"/>
            <a:headEnd/>
            <a:tailEnd/>
          </a:ln>
          <a:effectLst/>
        </p:spPr>
        <p:txBody>
          <a:bodyPr vert="horz" wrap="square" lIns="89855" tIns="44927" rIns="89855" bIns="44927" numCol="1" anchor="t" anchorCtr="0" compatLnSpc="1">
            <a:prstTxWarp prst="textNoShape">
              <a:avLst/>
            </a:prstTxWarp>
          </a:bodyPr>
          <a:lstStyle>
            <a:lvl1pPr algn="r" defTabSz="898525">
              <a:defRPr sz="1200">
                <a:solidFill>
                  <a:schemeClr val="tx1"/>
                </a:solidFill>
                <a:latin typeface="Times New Roman" pitchFamily="18" charset="0"/>
              </a:defRPr>
            </a:lvl1pPr>
          </a:lstStyle>
          <a:p>
            <a:endParaRPr lang="en-US"/>
          </a:p>
        </p:txBody>
      </p:sp>
      <p:sp>
        <p:nvSpPr>
          <p:cNvPr id="9220" name="Rectangle 4"/>
          <p:cNvSpPr>
            <a:spLocks noGrp="1" noRot="1" noChangeAspect="1" noChangeArrowheads="1" noTextEdit="1"/>
          </p:cNvSpPr>
          <p:nvPr>
            <p:ph type="sldImg" idx="2"/>
          </p:nvPr>
        </p:nvSpPr>
        <p:spPr bwMode="auto">
          <a:xfrm>
            <a:off x="874713" y="731838"/>
            <a:ext cx="4991100" cy="3743325"/>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888634" y="4719108"/>
            <a:ext cx="5034535" cy="4473179"/>
          </a:xfrm>
          <a:prstGeom prst="rect">
            <a:avLst/>
          </a:prstGeom>
          <a:noFill/>
          <a:ln w="9525">
            <a:noFill/>
            <a:miter lim="800000"/>
            <a:headEnd/>
            <a:tailEnd/>
          </a:ln>
          <a:effectLst/>
        </p:spPr>
        <p:txBody>
          <a:bodyPr vert="horz" wrap="square" lIns="89855" tIns="44927" rIns="89855" bIns="4492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1" y="9436497"/>
            <a:ext cx="2960011" cy="488421"/>
          </a:xfrm>
          <a:prstGeom prst="rect">
            <a:avLst/>
          </a:prstGeom>
          <a:noFill/>
          <a:ln w="9525">
            <a:noFill/>
            <a:miter lim="800000"/>
            <a:headEnd/>
            <a:tailEnd/>
          </a:ln>
          <a:effectLst/>
        </p:spPr>
        <p:txBody>
          <a:bodyPr vert="horz" wrap="square" lIns="89855" tIns="44927" rIns="89855" bIns="44927" numCol="1" anchor="b" anchorCtr="0" compatLnSpc="1">
            <a:prstTxWarp prst="textNoShape">
              <a:avLst/>
            </a:prstTxWarp>
          </a:bodyPr>
          <a:lstStyle>
            <a:lvl1pPr defTabSz="898525">
              <a:defRPr sz="1200">
                <a:solidFill>
                  <a:schemeClr val="tx1"/>
                </a:solidFill>
                <a:latin typeface="Times New Roman" pitchFamily="18" charset="0"/>
              </a:defRPr>
            </a:lvl1pPr>
          </a:lstStyle>
          <a:p>
            <a:endParaRPr lang="en-US"/>
          </a:p>
        </p:txBody>
      </p:sp>
      <p:sp>
        <p:nvSpPr>
          <p:cNvPr id="9223" name="Rectangle 7"/>
          <p:cNvSpPr>
            <a:spLocks noGrp="1" noChangeArrowheads="1"/>
          </p:cNvSpPr>
          <p:nvPr>
            <p:ph type="sldNum" sz="quarter" idx="5"/>
          </p:nvPr>
        </p:nvSpPr>
        <p:spPr bwMode="auto">
          <a:xfrm>
            <a:off x="3851791" y="9436497"/>
            <a:ext cx="2960011" cy="488421"/>
          </a:xfrm>
          <a:prstGeom prst="rect">
            <a:avLst/>
          </a:prstGeom>
          <a:noFill/>
          <a:ln w="9525">
            <a:noFill/>
            <a:miter lim="800000"/>
            <a:headEnd/>
            <a:tailEnd/>
          </a:ln>
          <a:effectLst/>
        </p:spPr>
        <p:txBody>
          <a:bodyPr vert="horz" wrap="square" lIns="89855" tIns="44927" rIns="89855" bIns="44927" numCol="1" anchor="b" anchorCtr="0" compatLnSpc="1">
            <a:prstTxWarp prst="textNoShape">
              <a:avLst/>
            </a:prstTxWarp>
          </a:bodyPr>
          <a:lstStyle>
            <a:lvl1pPr algn="r" defTabSz="898525">
              <a:defRPr sz="1200">
                <a:solidFill>
                  <a:schemeClr val="tx1"/>
                </a:solidFill>
                <a:latin typeface="Times New Roman" pitchFamily="18" charset="0"/>
              </a:defRPr>
            </a:lvl1pPr>
          </a:lstStyle>
          <a:p>
            <a:fld id="{065F618A-A102-45A9-AF38-6341B364AC3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r>
              <a:rPr lang="en-US" dirty="0" smtClean="0"/>
              <a:t>Wouter Verkerke, NIKHEF</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990600"/>
            <a:ext cx="381000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381000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685800" y="6324600"/>
            <a:ext cx="7772400" cy="381000"/>
          </a:xfrm>
        </p:spPr>
        <p:txBody>
          <a:bodyPr/>
          <a:lstStyle>
            <a:lvl1pPr>
              <a:defRPr/>
            </a:lvl1pPr>
          </a:lstStyle>
          <a:p>
            <a:r>
              <a:rPr lang="en-US"/>
              <a:t>Wouter Verkerke, UCSB</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dirty="0" smtClean="0"/>
              <a:t>Wouter Verkerke, NIKHEF</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9906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990600"/>
            <a:ext cx="7772400" cy="5257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685800" y="6324600"/>
            <a:ext cx="777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en-US"/>
              <a:t>Wouter Verkerke, UCSB</a:t>
            </a:r>
          </a:p>
        </p:txBody>
      </p:sp>
      <p:pic>
        <p:nvPicPr>
          <p:cNvPr id="1032" name="Picture 8" descr="babar-elephant"/>
          <p:cNvPicPr>
            <a:picLocks noChangeAspect="1" noChangeArrowheads="1"/>
          </p:cNvPicPr>
          <p:nvPr/>
        </p:nvPicPr>
        <p:blipFill>
          <a:blip r:embed="rId14" cstate="print">
            <a:lum bright="40000" contrast="-40000"/>
          </a:blip>
          <a:srcRect/>
          <a:stretch>
            <a:fillRect/>
          </a:stretch>
        </p:blipFill>
        <p:spPr bwMode="auto">
          <a:xfrm>
            <a:off x="209550" y="228600"/>
            <a:ext cx="400050" cy="533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rtl="0" fontAlgn="base">
        <a:spcBef>
          <a:spcPct val="0"/>
        </a:spcBef>
        <a:spcAft>
          <a:spcPct val="0"/>
        </a:spcAft>
        <a:defRPr sz="2400">
          <a:solidFill>
            <a:schemeClr val="accent2"/>
          </a:solidFill>
          <a:latin typeface="+mj-lt"/>
          <a:ea typeface="+mj-ea"/>
          <a:cs typeface="+mj-cs"/>
        </a:defRPr>
      </a:lvl1pPr>
      <a:lvl2pPr algn="l" rtl="0" fontAlgn="base">
        <a:spcBef>
          <a:spcPct val="0"/>
        </a:spcBef>
        <a:spcAft>
          <a:spcPct val="0"/>
        </a:spcAft>
        <a:defRPr sz="2400">
          <a:solidFill>
            <a:schemeClr val="accent2"/>
          </a:solidFill>
          <a:latin typeface="Verdana" pitchFamily="34" charset="0"/>
        </a:defRPr>
      </a:lvl2pPr>
      <a:lvl3pPr algn="l" rtl="0" fontAlgn="base">
        <a:spcBef>
          <a:spcPct val="0"/>
        </a:spcBef>
        <a:spcAft>
          <a:spcPct val="0"/>
        </a:spcAft>
        <a:defRPr sz="2400">
          <a:solidFill>
            <a:schemeClr val="accent2"/>
          </a:solidFill>
          <a:latin typeface="Verdana" pitchFamily="34" charset="0"/>
        </a:defRPr>
      </a:lvl3pPr>
      <a:lvl4pPr algn="l" rtl="0" fontAlgn="base">
        <a:spcBef>
          <a:spcPct val="0"/>
        </a:spcBef>
        <a:spcAft>
          <a:spcPct val="0"/>
        </a:spcAft>
        <a:defRPr sz="2400">
          <a:solidFill>
            <a:schemeClr val="accent2"/>
          </a:solidFill>
          <a:latin typeface="Verdana" pitchFamily="34" charset="0"/>
        </a:defRPr>
      </a:lvl4pPr>
      <a:lvl5pPr algn="l" rtl="0" fontAlgn="base">
        <a:spcBef>
          <a:spcPct val="0"/>
        </a:spcBef>
        <a:spcAft>
          <a:spcPct val="0"/>
        </a:spcAft>
        <a:defRPr sz="2400">
          <a:solidFill>
            <a:schemeClr val="accent2"/>
          </a:solidFill>
          <a:latin typeface="Verdana" pitchFamily="34" charset="0"/>
        </a:defRPr>
      </a:lvl5pPr>
      <a:lvl6pPr marL="457200" algn="l" rtl="0" fontAlgn="base">
        <a:spcBef>
          <a:spcPct val="0"/>
        </a:spcBef>
        <a:spcAft>
          <a:spcPct val="0"/>
        </a:spcAft>
        <a:defRPr sz="2400">
          <a:solidFill>
            <a:schemeClr val="accent2"/>
          </a:solidFill>
          <a:latin typeface="Verdana" pitchFamily="34" charset="0"/>
        </a:defRPr>
      </a:lvl6pPr>
      <a:lvl7pPr marL="914400" algn="l" rtl="0" fontAlgn="base">
        <a:spcBef>
          <a:spcPct val="0"/>
        </a:spcBef>
        <a:spcAft>
          <a:spcPct val="0"/>
        </a:spcAft>
        <a:defRPr sz="2400">
          <a:solidFill>
            <a:schemeClr val="accent2"/>
          </a:solidFill>
          <a:latin typeface="Verdana" pitchFamily="34" charset="0"/>
        </a:defRPr>
      </a:lvl7pPr>
      <a:lvl8pPr marL="1371600" algn="l" rtl="0" fontAlgn="base">
        <a:spcBef>
          <a:spcPct val="0"/>
        </a:spcBef>
        <a:spcAft>
          <a:spcPct val="0"/>
        </a:spcAft>
        <a:defRPr sz="2400">
          <a:solidFill>
            <a:schemeClr val="accent2"/>
          </a:solidFill>
          <a:latin typeface="Verdana" pitchFamily="34" charset="0"/>
        </a:defRPr>
      </a:lvl8pPr>
      <a:lvl9pPr marL="1828800" algn="l" rtl="0" fontAlgn="base">
        <a:spcBef>
          <a:spcPct val="0"/>
        </a:spcBef>
        <a:spcAft>
          <a:spcPct val="0"/>
        </a:spcAft>
        <a:defRPr sz="2400">
          <a:solidFill>
            <a:schemeClr val="accent2"/>
          </a:solidFill>
          <a:latin typeface="Verdana" pitchFamily="34" charset="0"/>
        </a:defRPr>
      </a:lvl9pPr>
    </p:titleStyle>
    <p:bodyStyle>
      <a:lvl1pPr marL="342900" indent="-342900" algn="l" rtl="0" fontAlgn="base">
        <a:spcBef>
          <a:spcPct val="50000"/>
        </a:spcBef>
        <a:spcAft>
          <a:spcPct val="0"/>
        </a:spcAft>
        <a:buChar char="•"/>
        <a:defRPr sz="2000">
          <a:solidFill>
            <a:schemeClr val="tx1"/>
          </a:solidFill>
          <a:latin typeface="+mn-lt"/>
          <a:ea typeface="+mn-ea"/>
          <a:cs typeface="+mn-cs"/>
        </a:defRPr>
      </a:lvl1pPr>
      <a:lvl2pPr marL="742950" indent="-285750" algn="l" rtl="0" fontAlgn="base">
        <a:spcBef>
          <a:spcPct val="50000"/>
        </a:spcBef>
        <a:spcAft>
          <a:spcPct val="0"/>
        </a:spcAft>
        <a:buChar char="–"/>
        <a:defRPr sz="1600">
          <a:solidFill>
            <a:schemeClr val="tx1"/>
          </a:solidFill>
          <a:latin typeface="+mn-lt"/>
        </a:defRPr>
      </a:lvl2pPr>
      <a:lvl3pPr marL="1143000" indent="-228600" algn="l" rtl="0" fontAlgn="base">
        <a:spcBef>
          <a:spcPct val="50000"/>
        </a:spcBef>
        <a:spcAft>
          <a:spcPct val="0"/>
        </a:spcAft>
        <a:buChar char="•"/>
        <a:defRPr sz="1200">
          <a:solidFill>
            <a:schemeClr val="tx1"/>
          </a:solidFill>
          <a:latin typeface="+mn-lt"/>
        </a:defRPr>
      </a:lvl3pPr>
      <a:lvl4pPr marL="1600200" indent="-228600" algn="l" rtl="0" fontAlgn="base">
        <a:spcBef>
          <a:spcPct val="50000"/>
        </a:spcBef>
        <a:spcAft>
          <a:spcPct val="0"/>
        </a:spcAft>
        <a:buChar char="–"/>
        <a:defRPr sz="1200">
          <a:solidFill>
            <a:schemeClr val="tx1"/>
          </a:solidFill>
          <a:latin typeface="+mn-lt"/>
        </a:defRPr>
      </a:lvl4pPr>
      <a:lvl5pPr marL="2057400" indent="-228600" algn="l" rtl="0" fontAlgn="base">
        <a:spcBef>
          <a:spcPct val="50000"/>
        </a:spcBef>
        <a:spcAft>
          <a:spcPct val="0"/>
        </a:spcAft>
        <a:buChar char="»"/>
        <a:defRPr sz="1200">
          <a:solidFill>
            <a:schemeClr val="tx1"/>
          </a:solidFill>
          <a:latin typeface="+mn-lt"/>
        </a:defRPr>
      </a:lvl5pPr>
      <a:lvl6pPr marL="2514600" indent="-228600" algn="l" rtl="0" fontAlgn="base">
        <a:spcBef>
          <a:spcPct val="50000"/>
        </a:spcBef>
        <a:spcAft>
          <a:spcPct val="0"/>
        </a:spcAft>
        <a:buChar char="»"/>
        <a:defRPr sz="1200">
          <a:solidFill>
            <a:schemeClr val="tx1"/>
          </a:solidFill>
          <a:latin typeface="+mn-lt"/>
        </a:defRPr>
      </a:lvl6pPr>
      <a:lvl7pPr marL="2971800" indent="-228600" algn="l" rtl="0" fontAlgn="base">
        <a:spcBef>
          <a:spcPct val="50000"/>
        </a:spcBef>
        <a:spcAft>
          <a:spcPct val="0"/>
        </a:spcAft>
        <a:buChar char="»"/>
        <a:defRPr sz="1200">
          <a:solidFill>
            <a:schemeClr val="tx1"/>
          </a:solidFill>
          <a:latin typeface="+mn-lt"/>
        </a:defRPr>
      </a:lvl7pPr>
      <a:lvl8pPr marL="3429000" indent="-228600" algn="l" rtl="0" fontAlgn="base">
        <a:spcBef>
          <a:spcPct val="50000"/>
        </a:spcBef>
        <a:spcAft>
          <a:spcPct val="0"/>
        </a:spcAft>
        <a:buChar char="»"/>
        <a:defRPr sz="1200">
          <a:solidFill>
            <a:schemeClr val="tx1"/>
          </a:solidFill>
          <a:latin typeface="+mn-lt"/>
        </a:defRPr>
      </a:lvl8pPr>
      <a:lvl9pPr marL="3886200" indent="-228600" algn="l" rtl="0" fontAlgn="base">
        <a:spcBef>
          <a:spcPct val="5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a:t>Wouter Verkerke, UCSB</a:t>
            </a:r>
          </a:p>
        </p:txBody>
      </p:sp>
      <p:sp>
        <p:nvSpPr>
          <p:cNvPr id="346117" name="Rectangle 5"/>
          <p:cNvSpPr>
            <a:spLocks noChangeArrowheads="1"/>
          </p:cNvSpPr>
          <p:nvPr/>
        </p:nvSpPr>
        <p:spPr bwMode="auto">
          <a:xfrm>
            <a:off x="685800" y="685800"/>
            <a:ext cx="7848600" cy="152400"/>
          </a:xfrm>
          <a:prstGeom prst="rect">
            <a:avLst/>
          </a:prstGeom>
          <a:solidFill>
            <a:schemeClr val="bg1"/>
          </a:solidFill>
          <a:ln w="9525">
            <a:noFill/>
            <a:miter lim="800000"/>
            <a:headEnd/>
            <a:tailEnd/>
          </a:ln>
          <a:effectLst/>
        </p:spPr>
        <p:txBody>
          <a:bodyPr wrap="none" anchor="ctr"/>
          <a:lstStyle/>
          <a:p>
            <a:endParaRPr lang="en-US" dirty="0"/>
          </a:p>
        </p:txBody>
      </p:sp>
      <p:sp>
        <p:nvSpPr>
          <p:cNvPr id="346114" name="Rectangle 2"/>
          <p:cNvSpPr>
            <a:spLocks noGrp="1" noChangeArrowheads="1"/>
          </p:cNvSpPr>
          <p:nvPr>
            <p:ph type="ctrTitle"/>
          </p:nvPr>
        </p:nvSpPr>
        <p:spPr>
          <a:xfrm>
            <a:off x="685800" y="2743200"/>
            <a:ext cx="8001000" cy="1143000"/>
          </a:xfrm>
        </p:spPr>
        <p:txBody>
          <a:bodyPr/>
          <a:lstStyle/>
          <a:p>
            <a:r>
              <a:rPr lang="en-US" b="1" dirty="0" smtClean="0"/>
              <a:t>Data Analysis Exercises  - Day 2</a:t>
            </a:r>
            <a:endParaRPr lang="en-US" sz="2000" dirty="0"/>
          </a:p>
        </p:txBody>
      </p:sp>
      <p:sp>
        <p:nvSpPr>
          <p:cNvPr id="346115" name="Rectangle 3"/>
          <p:cNvSpPr>
            <a:spLocks noGrp="1" noChangeArrowheads="1"/>
          </p:cNvSpPr>
          <p:nvPr>
            <p:ph type="subTitle" idx="1"/>
          </p:nvPr>
        </p:nvSpPr>
        <p:spPr>
          <a:xfrm>
            <a:off x="533400" y="4038600"/>
            <a:ext cx="5943600" cy="1752600"/>
          </a:xfrm>
        </p:spPr>
        <p:txBody>
          <a:bodyPr/>
          <a:lstStyle/>
          <a:p>
            <a:pPr algn="r"/>
            <a:r>
              <a:rPr lang="en-US" sz="1800" dirty="0"/>
              <a:t>Wouter Verkerke </a:t>
            </a:r>
            <a:br>
              <a:rPr lang="en-US" sz="1800" dirty="0"/>
            </a:br>
            <a:r>
              <a:rPr lang="en-US" sz="1800" dirty="0" smtClean="0"/>
              <a:t>(NIKHEF</a:t>
            </a:r>
            <a:r>
              <a:rPr lang="en-US" sz="1800" dirty="0"/>
              <a:t>)</a:t>
            </a:r>
          </a:p>
          <a:p>
            <a:pPr algn="r"/>
            <a:endParaRPr lang="en-US" sz="1800" dirty="0"/>
          </a:p>
          <a:p>
            <a:pPr algn="r"/>
            <a:endParaRPr lang="en-US" sz="1800" dirty="0"/>
          </a:p>
        </p:txBody>
      </p:sp>
      <p:sp>
        <p:nvSpPr>
          <p:cNvPr id="346118" name="Rectangle 6"/>
          <p:cNvSpPr>
            <a:spLocks noChangeArrowheads="1"/>
          </p:cNvSpPr>
          <p:nvPr/>
        </p:nvSpPr>
        <p:spPr bwMode="auto">
          <a:xfrm>
            <a:off x="838200" y="6400800"/>
            <a:ext cx="7848600" cy="228600"/>
          </a:xfrm>
          <a:prstGeom prst="rect">
            <a:avLst/>
          </a:prstGeom>
          <a:solidFill>
            <a:schemeClr val="bg1"/>
          </a:solidFill>
          <a:ln w="9525">
            <a:noFill/>
            <a:miter lim="800000"/>
            <a:headEnd/>
            <a:tailEnd/>
          </a:ln>
          <a:effectLst/>
        </p:spPr>
        <p:txBody>
          <a:bodyPr wrap="none" anchor="ctr"/>
          <a:lstStyle/>
          <a:p>
            <a:endParaRPr lang="en-US" dirty="0"/>
          </a:p>
        </p:txBody>
      </p:sp>
      <p:sp>
        <p:nvSpPr>
          <p:cNvPr id="346121" name="Rectangle 9"/>
          <p:cNvSpPr>
            <a:spLocks noChangeArrowheads="1"/>
          </p:cNvSpPr>
          <p:nvPr/>
        </p:nvSpPr>
        <p:spPr bwMode="auto">
          <a:xfrm>
            <a:off x="152400" y="152400"/>
            <a:ext cx="457200" cy="838200"/>
          </a:xfrm>
          <a:prstGeom prst="rect">
            <a:avLst/>
          </a:prstGeom>
          <a:solidFill>
            <a:schemeClr val="bg1"/>
          </a:solidFill>
          <a:ln w="9525">
            <a:noFill/>
            <a:miter lim="800000"/>
            <a:headEnd/>
            <a:tailEnd/>
          </a:ln>
          <a:effectLst/>
        </p:spPr>
        <p:txBody>
          <a:bodyPr wrap="none" anchor="ct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10 – Toy event generation</a:t>
            </a:r>
            <a:endParaRPr lang="nl-NL" dirty="0"/>
          </a:p>
        </p:txBody>
      </p:sp>
      <p:sp>
        <p:nvSpPr>
          <p:cNvPr id="3" name="Content Placeholder 2"/>
          <p:cNvSpPr>
            <a:spLocks noGrp="1"/>
          </p:cNvSpPr>
          <p:nvPr>
            <p:ph idx="1"/>
          </p:nvPr>
        </p:nvSpPr>
        <p:spPr/>
        <p:txBody>
          <a:bodyPr/>
          <a:lstStyle/>
          <a:p>
            <a:r>
              <a:rPr lang="en-US" dirty="0" smtClean="0"/>
              <a:t>This exercise demonstrates the principle of toy event generation through sampling.</a:t>
            </a:r>
          </a:p>
          <a:p>
            <a:pPr lvl="1"/>
            <a:r>
              <a:rPr lang="en-US" dirty="0" smtClean="0"/>
              <a:t>Copy input file ex4.C and look at it. The input file defines a nearly empty main function and a function ‘double </a:t>
            </a:r>
            <a:r>
              <a:rPr lang="en-US" dirty="0" err="1" smtClean="0"/>
              <a:t>func</a:t>
            </a:r>
            <a:r>
              <a:rPr lang="en-US" dirty="0" smtClean="0"/>
              <a:t>(double x)’ is defined to return a Gaussian distribution in x. </a:t>
            </a:r>
          </a:p>
          <a:p>
            <a:pPr lvl="1"/>
            <a:r>
              <a:rPr lang="en-US" dirty="0" smtClean="0"/>
              <a:t>The first step of this exercise is to sample </a:t>
            </a:r>
            <a:r>
              <a:rPr lang="en-US" dirty="0" err="1" smtClean="0"/>
              <a:t>func</a:t>
            </a:r>
            <a:r>
              <a:rPr lang="en-US" dirty="0" smtClean="0"/>
              <a:t>() to make a toy dataset. To do toy MC sampling we first need to know the maximum of the function. For now, we assume that we know that </a:t>
            </a:r>
            <a:r>
              <a:rPr lang="en-US" dirty="0" err="1" smtClean="0"/>
              <a:t>func</a:t>
            </a:r>
            <a:r>
              <a:rPr lang="en-US" dirty="0" smtClean="0"/>
              <a:t>(x) is a Gaussian and can determine the maximum by evaluating the function at x=0. Store the function value at x=0 into a double named </a:t>
            </a:r>
            <a:r>
              <a:rPr lang="en-US" dirty="0" err="1" smtClean="0"/>
              <a:t>fmax</a:t>
            </a:r>
            <a:r>
              <a:rPr lang="en-US" dirty="0" smtClean="0"/>
              <a:t>.</a:t>
            </a:r>
          </a:p>
          <a:p>
            <a:pPr lvl="1"/>
            <a:r>
              <a:rPr lang="en-US" dirty="0" smtClean="0"/>
              <a:t>Now write a loop that runs 1000 times. In the loop, you generate two random numbers: a double x in the range [-10,10] and a double y in the range [0,fmax]. The value of x is a potential element of the toy dataset you are generating. If you accept it, depends on the value of y. Think about what the acceptance </a:t>
            </a:r>
            <a:r>
              <a:rPr lang="en-US" dirty="0" err="1" smtClean="0"/>
              <a:t>criterium</a:t>
            </a:r>
            <a:r>
              <a:rPr lang="en-US" dirty="0" smtClean="0"/>
              <a:t> should be (consult the slides of module 3 if necessary) and if it passes, store the value of x in the histogram.</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Exercise 10 </a:t>
            </a:r>
            <a:r>
              <a:rPr lang="en-US" dirty="0" smtClean="0"/>
              <a:t>– Toy event generation</a:t>
            </a:r>
            <a:endParaRPr lang="nl-NL" dirty="0"/>
          </a:p>
        </p:txBody>
      </p:sp>
      <p:sp>
        <p:nvSpPr>
          <p:cNvPr id="3" name="Content Placeholder 2"/>
          <p:cNvSpPr>
            <a:spLocks noGrp="1"/>
          </p:cNvSpPr>
          <p:nvPr>
            <p:ph idx="1"/>
          </p:nvPr>
        </p:nvSpPr>
        <p:spPr/>
        <p:txBody>
          <a:bodyPr/>
          <a:lstStyle/>
          <a:p>
            <a:pPr lvl="1"/>
            <a:r>
              <a:rPr lang="en-US" dirty="0" smtClean="0"/>
              <a:t>Allocate an integer counter to keep track of the number of accepted events. At the end of the macro draw the histogram and print the efficiency of the generation cycle, as calculated from the number of accepted events divided by the number of trial events </a:t>
            </a:r>
          </a:p>
          <a:p>
            <a:pPr lvl="1"/>
            <a:r>
              <a:rPr lang="en-US" dirty="0" smtClean="0"/>
              <a:t>Now change the code such that instead of doing 10000 trials, the loop will only stop after 10000 </a:t>
            </a:r>
            <a:r>
              <a:rPr lang="en-US" i="1" dirty="0" smtClean="0"/>
              <a:t>accepted</a:t>
            </a:r>
            <a:r>
              <a:rPr lang="en-US" dirty="0" smtClean="0"/>
              <a:t> events. Modify the code such that you can still calculate the efficiency after this change.</a:t>
            </a:r>
          </a:p>
          <a:p>
            <a:pPr lvl="1"/>
            <a:r>
              <a:rPr lang="en-US" dirty="0" smtClean="0"/>
              <a:t>Change the width of the Gaussian from 3.0 to 1.0. Run again and look at the generation efficiency. Now change it to 0.1 and observe the generation efficiency.</a:t>
            </a:r>
          </a:p>
          <a:p>
            <a:r>
              <a:rPr lang="en-US" dirty="0" smtClean="0"/>
              <a:t>Now we modify the toy generation macro so that it is usable on </a:t>
            </a:r>
            <a:r>
              <a:rPr lang="en-US" i="1" dirty="0" smtClean="0"/>
              <a:t>any</a:t>
            </a:r>
            <a:r>
              <a:rPr lang="en-US" dirty="0" smtClean="0"/>
              <a:t> function.</a:t>
            </a:r>
          </a:p>
          <a:p>
            <a:pPr lvl="1"/>
            <a:r>
              <a:rPr lang="en-US" dirty="0" smtClean="0"/>
              <a:t>This means we can no longer rely on the assumption that the maximum of the function is at x=0.</a:t>
            </a:r>
          </a:p>
          <a:p>
            <a:pPr lvl="1"/>
            <a:r>
              <a:rPr lang="en-US" dirty="0" smtClean="0"/>
              <a:t>The most common way to estimate the maximum of an unknown function is through random sampling. To that effect, add some code</a:t>
            </a:r>
            <a:r>
              <a:rPr lang="en-US" i="1" dirty="0" smtClean="0"/>
              <a:t> before</a:t>
            </a:r>
            <a:r>
              <a:rPr lang="en-US" dirty="0" smtClean="0"/>
              <a:t> the generation loop that samples the function at 100 random positions in x and saves the highest value found as </a:t>
            </a:r>
            <a:r>
              <a:rPr lang="en-US" dirty="0" err="1" smtClean="0"/>
              <a:t>fmax</a:t>
            </a:r>
            <a:r>
              <a:rPr lang="en-US" dirty="0" smtClean="0"/>
              <a:t>.</a:t>
            </a:r>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10 – Toy event generation</a:t>
            </a:r>
            <a:endParaRPr lang="nl-NL" dirty="0"/>
          </a:p>
        </p:txBody>
      </p:sp>
      <p:sp>
        <p:nvSpPr>
          <p:cNvPr id="3" name="Content Placeholder 2"/>
          <p:cNvSpPr>
            <a:spLocks noGrp="1"/>
          </p:cNvSpPr>
          <p:nvPr>
            <p:ph idx="1"/>
          </p:nvPr>
        </p:nvSpPr>
        <p:spPr/>
        <p:txBody>
          <a:bodyPr>
            <a:normAutofit fontScale="92500" lnSpcReduction="10000"/>
          </a:bodyPr>
          <a:lstStyle/>
          <a:p>
            <a:pPr lvl="1"/>
            <a:r>
              <a:rPr lang="en-US" dirty="0" smtClean="0"/>
              <a:t>Change the width of the Gaussian back to 3.0 and run modified macro. Compare the </a:t>
            </a:r>
            <a:r>
              <a:rPr lang="en-US" dirty="0" err="1" smtClean="0"/>
              <a:t>fmax</a:t>
            </a:r>
            <a:r>
              <a:rPr lang="en-US" dirty="0" smtClean="0"/>
              <a:t> that was found through random sampling with the </a:t>
            </a:r>
            <a:r>
              <a:rPr lang="en-US" dirty="0" err="1" smtClean="0"/>
              <a:t>fmax</a:t>
            </a:r>
            <a:r>
              <a:rPr lang="en-US" dirty="0" smtClean="0"/>
              <a:t> obtained using the knowledge that the function was Gaussian (</a:t>
            </a:r>
            <a:r>
              <a:rPr lang="en-US" dirty="0" err="1" smtClean="0"/>
              <a:t>i.e</a:t>
            </a:r>
            <a:r>
              <a:rPr lang="en-US" dirty="0" smtClean="0"/>
              <a:t> </a:t>
            </a:r>
            <a:r>
              <a:rPr lang="en-US" dirty="0" err="1" smtClean="0"/>
              <a:t>fmax</a:t>
            </a:r>
            <a:r>
              <a:rPr lang="en-US" dirty="0" smtClean="0"/>
              <a:t>=</a:t>
            </a:r>
            <a:r>
              <a:rPr lang="en-US" dirty="0" err="1" smtClean="0"/>
              <a:t>func</a:t>
            </a:r>
            <a:r>
              <a:rPr lang="en-US" dirty="0" smtClean="0"/>
              <a:t>(0)).</a:t>
            </a:r>
          </a:p>
          <a:p>
            <a:pPr lvl="1"/>
            <a:r>
              <a:rPr lang="en-US" dirty="0" smtClean="0"/>
              <a:t>Now change the </a:t>
            </a:r>
            <a:r>
              <a:rPr lang="en-US" dirty="0" err="1" smtClean="0"/>
              <a:t>func</a:t>
            </a:r>
            <a:r>
              <a:rPr lang="en-US" dirty="0" smtClean="0"/>
              <a:t>(x) from the Gaussian function to the following expression:</a:t>
            </a:r>
            <a:br>
              <a:rPr lang="en-US" dirty="0" smtClean="0"/>
            </a:br>
            <a:r>
              <a:rPr lang="en-US" dirty="0" smtClean="0"/>
              <a:t/>
            </a:r>
            <a:br>
              <a:rPr lang="en-US" dirty="0" smtClean="0"/>
            </a:br>
            <a:r>
              <a:rPr lang="en-US" dirty="0" smtClean="0"/>
              <a:t>    </a:t>
            </a:r>
            <a:r>
              <a:rPr lang="nl-NL" dirty="0" smtClean="0"/>
              <a:t>(1+0.9*sin(</a:t>
            </a:r>
            <a:r>
              <a:rPr lang="nl-NL" dirty="0" err="1" smtClean="0"/>
              <a:t>sqrt</a:t>
            </a:r>
            <a:r>
              <a:rPr lang="nl-NL" dirty="0" smtClean="0"/>
              <a:t>(x*x)))/(</a:t>
            </a:r>
            <a:r>
              <a:rPr lang="nl-NL" dirty="0" err="1" smtClean="0"/>
              <a:t>fabs</a:t>
            </a:r>
            <a:r>
              <a:rPr lang="nl-NL" dirty="0" smtClean="0"/>
              <a:t>(x)+0.1)</a:t>
            </a:r>
          </a:p>
          <a:p>
            <a:pPr lvl="1">
              <a:buNone/>
            </a:pPr>
            <a:r>
              <a:rPr lang="en-US" dirty="0" smtClean="0"/>
              <a:t>	and verify that it works fine.</a:t>
            </a:r>
          </a:p>
          <a:p>
            <a:r>
              <a:rPr lang="en-US" dirty="0" smtClean="0"/>
              <a:t>Finally we explore the limitations of sampling algorithms.</a:t>
            </a:r>
          </a:p>
          <a:p>
            <a:pPr lvl="1"/>
            <a:r>
              <a:rPr lang="en-US" dirty="0" smtClean="0"/>
              <a:t>One runs generally into trouble if the empirical maximum finding algorithm does not find the true maximum. This is most likely to happen if you don’t take enough samples or if the function is strongly peaked.</a:t>
            </a:r>
          </a:p>
          <a:p>
            <a:pPr lvl="1"/>
            <a:r>
              <a:rPr lang="en-US" dirty="0" smtClean="0"/>
              <a:t>Choose the following </a:t>
            </a:r>
            <a:r>
              <a:rPr lang="en-US" dirty="0" err="1" smtClean="0"/>
              <a:t>func</a:t>
            </a:r>
            <a:r>
              <a:rPr lang="en-US" dirty="0" smtClean="0"/>
              <a:t>(x)</a:t>
            </a:r>
            <a:br>
              <a:rPr lang="en-US" dirty="0" smtClean="0"/>
            </a:br>
            <a:r>
              <a:rPr lang="en-US" dirty="0" smtClean="0"/>
              <a:t/>
            </a:r>
            <a:br>
              <a:rPr lang="en-US" dirty="0" smtClean="0"/>
            </a:br>
            <a:r>
              <a:rPr lang="en-US" dirty="0" smtClean="0"/>
              <a:t> 	</a:t>
            </a:r>
            <a:r>
              <a:rPr lang="en-US" dirty="0" err="1" smtClean="0"/>
              <a:t>TMath</a:t>
            </a:r>
            <a:r>
              <a:rPr lang="en-US" dirty="0" smtClean="0"/>
              <a:t>::</a:t>
            </a:r>
            <a:r>
              <a:rPr lang="en-US" dirty="0" err="1" smtClean="0"/>
              <a:t>Gaus</a:t>
            </a:r>
            <a:r>
              <a:rPr lang="en-US" dirty="0" smtClean="0"/>
              <a:t>(x,0,0.1,kTRUE)+0.1 ;</a:t>
            </a:r>
            <a:r>
              <a:rPr lang="nl-NL" dirty="0" smtClean="0"/>
              <a:t/>
            </a:r>
            <a:br>
              <a:rPr lang="nl-NL" dirty="0" smtClean="0"/>
            </a:br>
            <a:r>
              <a:rPr lang="nl-NL" dirty="0" smtClean="0"/>
              <a:t/>
            </a:r>
            <a:br>
              <a:rPr lang="nl-NL" dirty="0" smtClean="0"/>
            </a:br>
            <a:r>
              <a:rPr lang="nl-NL" dirty="0" smtClean="0"/>
              <a:t>i.e. a </a:t>
            </a:r>
            <a:r>
              <a:rPr lang="nl-NL" dirty="0" err="1" smtClean="0"/>
              <a:t>narrow</a:t>
            </a:r>
            <a:r>
              <a:rPr lang="nl-NL" dirty="0" smtClean="0"/>
              <a:t> </a:t>
            </a:r>
            <a:r>
              <a:rPr lang="nl-NL" dirty="0" err="1" smtClean="0"/>
              <a:t>Gaussian</a:t>
            </a:r>
            <a:r>
              <a:rPr lang="nl-NL" dirty="0" smtClean="0"/>
              <a:t> plus a flat background and </a:t>
            </a:r>
            <a:r>
              <a:rPr lang="nl-NL" dirty="0" err="1" smtClean="0"/>
              <a:t>rerun</a:t>
            </a:r>
            <a:r>
              <a:rPr lang="nl-NL" dirty="0" smtClean="0"/>
              <a:t> the </a:t>
            </a:r>
            <a:r>
              <a:rPr lang="nl-NL" dirty="0" err="1" smtClean="0"/>
              <a:t>exercise</a:t>
            </a:r>
            <a:endParaRPr lang="nl-NL" dirty="0" smtClean="0"/>
          </a:p>
          <a:p>
            <a:pPr lvl="1"/>
            <a:r>
              <a:rPr lang="en-US" dirty="0" smtClean="0"/>
              <a:t>Now lower the number of trial samples for maximum finding to 10 and see what happens</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11 – Chi-square on low statistics data</a:t>
            </a:r>
            <a:endParaRPr lang="nl-NL" dirty="0"/>
          </a:p>
        </p:txBody>
      </p:sp>
      <p:sp>
        <p:nvSpPr>
          <p:cNvPr id="3" name="Content Placeholder 2"/>
          <p:cNvSpPr>
            <a:spLocks noGrp="1"/>
          </p:cNvSpPr>
          <p:nvPr>
            <p:ph idx="1"/>
          </p:nvPr>
        </p:nvSpPr>
        <p:spPr/>
        <p:txBody>
          <a:bodyPr/>
          <a:lstStyle/>
          <a:p>
            <a:r>
              <a:rPr lang="en-US" dirty="0" smtClean="0"/>
              <a:t>This exercise explores the behavior of </a:t>
            </a:r>
            <a:r>
              <a:rPr lang="en-US" dirty="0" smtClean="0">
                <a:latin typeface="Symbol" pitchFamily="18" charset="2"/>
              </a:rPr>
              <a:t>c</a:t>
            </a:r>
            <a:r>
              <a:rPr lang="en-US" baseline="30000" dirty="0" smtClean="0"/>
              <a:t>2</a:t>
            </a:r>
            <a:r>
              <a:rPr lang="en-US" dirty="0" smtClean="0"/>
              <a:t> on low statistics data</a:t>
            </a:r>
          </a:p>
          <a:p>
            <a:pPr lvl="1"/>
            <a:r>
              <a:rPr lang="en-US" dirty="0" smtClean="0"/>
              <a:t>Copy ex5.C and look at it. This input file contains code that calculates the ingredients of a chi-squared (</a:t>
            </a:r>
            <a:r>
              <a:rPr lang="en-US" dirty="0" err="1" smtClean="0"/>
              <a:t>x,y</a:t>
            </a:r>
            <a:r>
              <a:rPr lang="en-US" dirty="0" smtClean="0"/>
              <a:t>,</a:t>
            </a:r>
            <a:r>
              <a:rPr lang="el-GR" dirty="0" smtClean="0"/>
              <a:t>σ</a:t>
            </a:r>
            <a:r>
              <a:rPr lang="en-US" dirty="0" smtClean="0"/>
              <a:t>y) given function </a:t>
            </a:r>
            <a:r>
              <a:rPr lang="en-US" dirty="0" err="1" smtClean="0"/>
              <a:t>func</a:t>
            </a:r>
            <a:r>
              <a:rPr lang="en-US" dirty="0" smtClean="0"/>
              <a:t>(x)  and a ROOT histogram with data</a:t>
            </a:r>
          </a:p>
          <a:p>
            <a:pPr lvl="1"/>
            <a:r>
              <a:rPr lang="en-US" dirty="0" smtClean="0"/>
              <a:t>The goal of this exercise is to generate a toy event sample from </a:t>
            </a:r>
            <a:r>
              <a:rPr lang="en-US" dirty="0" err="1" smtClean="0"/>
              <a:t>func</a:t>
            </a:r>
            <a:r>
              <a:rPr lang="en-US" dirty="0" smtClean="0"/>
              <a:t>(x) and then calculate the </a:t>
            </a:r>
            <a:r>
              <a:rPr lang="en-US" dirty="0" smtClean="0">
                <a:latin typeface="Symbol" pitchFamily="18" charset="2"/>
              </a:rPr>
              <a:t>c</a:t>
            </a:r>
            <a:r>
              <a:rPr lang="en-US" baseline="30000" dirty="0" smtClean="0"/>
              <a:t>2</a:t>
            </a:r>
            <a:r>
              <a:rPr lang="en-US" dirty="0" smtClean="0"/>
              <a:t> of that dataset </a:t>
            </a:r>
            <a:r>
              <a:rPr lang="en-US" dirty="0" err="1" smtClean="0"/>
              <a:t>w.r.t</a:t>
            </a:r>
            <a:r>
              <a:rPr lang="en-US" dirty="0" smtClean="0"/>
              <a:t>. </a:t>
            </a:r>
            <a:r>
              <a:rPr lang="en-US" dirty="0" err="1" smtClean="0"/>
              <a:t>func</a:t>
            </a:r>
            <a:r>
              <a:rPr lang="en-US" dirty="0" smtClean="0"/>
              <a:t>(x).</a:t>
            </a:r>
          </a:p>
          <a:p>
            <a:pPr lvl="1"/>
            <a:r>
              <a:rPr lang="nl-NL" dirty="0" smtClean="0"/>
              <a:t>The </a:t>
            </a:r>
            <a:r>
              <a:rPr lang="nl-NL" dirty="0" err="1" smtClean="0"/>
              <a:t>first</a:t>
            </a:r>
            <a:r>
              <a:rPr lang="nl-NL" dirty="0" smtClean="0"/>
              <a:t> step in </a:t>
            </a:r>
            <a:r>
              <a:rPr lang="nl-NL" dirty="0" err="1" smtClean="0"/>
              <a:t>this</a:t>
            </a:r>
            <a:r>
              <a:rPr lang="nl-NL" dirty="0" smtClean="0"/>
              <a:t> </a:t>
            </a:r>
            <a:r>
              <a:rPr lang="nl-NL" dirty="0" err="1" smtClean="0"/>
              <a:t>exercise</a:t>
            </a:r>
            <a:r>
              <a:rPr lang="nl-NL" dirty="0" smtClean="0"/>
              <a:t> is to </a:t>
            </a:r>
            <a:r>
              <a:rPr lang="nl-NL" dirty="0" err="1" smtClean="0"/>
              <a:t>add</a:t>
            </a:r>
            <a:r>
              <a:rPr lang="nl-NL" dirty="0" smtClean="0"/>
              <a:t> the ‘</a:t>
            </a:r>
            <a:r>
              <a:rPr lang="nl-NL" dirty="0" err="1" smtClean="0"/>
              <a:t>toy</a:t>
            </a:r>
            <a:r>
              <a:rPr lang="nl-NL" dirty="0" smtClean="0"/>
              <a:t>’ </a:t>
            </a:r>
            <a:r>
              <a:rPr lang="nl-NL" dirty="0" err="1" smtClean="0"/>
              <a:t>event</a:t>
            </a:r>
            <a:r>
              <a:rPr lang="nl-NL" dirty="0" smtClean="0"/>
              <a:t> </a:t>
            </a:r>
            <a:r>
              <a:rPr lang="nl-NL" dirty="0" err="1" smtClean="0"/>
              <a:t>generation</a:t>
            </a:r>
            <a:r>
              <a:rPr lang="nl-NL" dirty="0" smtClean="0"/>
              <a:t> code of the </a:t>
            </a:r>
            <a:r>
              <a:rPr lang="nl-NL" dirty="0" err="1" smtClean="0"/>
              <a:t>previous</a:t>
            </a:r>
            <a:r>
              <a:rPr lang="nl-NL" dirty="0" smtClean="0"/>
              <a:t> </a:t>
            </a:r>
            <a:r>
              <a:rPr lang="nl-NL" dirty="0" err="1" smtClean="0"/>
              <a:t>exercise</a:t>
            </a:r>
            <a:r>
              <a:rPr lang="nl-NL" dirty="0" smtClean="0"/>
              <a:t> to ex5.C </a:t>
            </a:r>
            <a:r>
              <a:rPr lang="nl-NL" dirty="0" err="1" smtClean="0"/>
              <a:t>which</a:t>
            </a:r>
            <a:r>
              <a:rPr lang="nl-NL" dirty="0" smtClean="0"/>
              <a:t> </a:t>
            </a:r>
            <a:r>
              <a:rPr lang="nl-NL" dirty="0" err="1" smtClean="0"/>
              <a:t>fills</a:t>
            </a:r>
            <a:r>
              <a:rPr lang="nl-NL" dirty="0" smtClean="0"/>
              <a:t> the histogram ‘h’ at the </a:t>
            </a:r>
            <a:r>
              <a:rPr lang="nl-NL" dirty="0" err="1" smtClean="0"/>
              <a:t>indicated</a:t>
            </a:r>
            <a:r>
              <a:rPr lang="nl-NL" dirty="0" smtClean="0"/>
              <a:t> </a:t>
            </a:r>
            <a:r>
              <a:rPr lang="nl-NL" dirty="0" err="1" smtClean="0"/>
              <a:t>location</a:t>
            </a:r>
            <a:endParaRPr lang="nl-NL" dirty="0" smtClean="0"/>
          </a:p>
          <a:p>
            <a:pPr lvl="1"/>
            <a:r>
              <a:rPr lang="en-US" dirty="0" smtClean="0"/>
              <a:t>Once the histogram is filled, complete the code that calculates the </a:t>
            </a:r>
            <a:r>
              <a:rPr lang="en-US" dirty="0" smtClean="0">
                <a:latin typeface="Symbol" pitchFamily="18" charset="2"/>
              </a:rPr>
              <a:t>c</a:t>
            </a:r>
            <a:r>
              <a:rPr lang="en-US" baseline="30000" dirty="0" smtClean="0"/>
              <a:t>2</a:t>
            </a:r>
            <a:r>
              <a:rPr lang="en-US" dirty="0" smtClean="0"/>
              <a:t> from (</a:t>
            </a:r>
            <a:r>
              <a:rPr lang="en-US" dirty="0" err="1" smtClean="0"/>
              <a:t>data_x</a:t>
            </a:r>
            <a:r>
              <a:rPr lang="en-US" dirty="0" smtClean="0"/>
              <a:t>, </a:t>
            </a:r>
            <a:r>
              <a:rPr lang="en-US" dirty="0" err="1" smtClean="0"/>
              <a:t>data_y</a:t>
            </a:r>
            <a:r>
              <a:rPr lang="en-US" dirty="0" smtClean="0"/>
              <a:t> and </a:t>
            </a:r>
            <a:r>
              <a:rPr lang="en-US" dirty="0" err="1" smtClean="0"/>
              <a:t>data_ey</a:t>
            </a:r>
            <a:r>
              <a:rPr lang="en-US" dirty="0" smtClean="0"/>
              <a:t>). The macro is setup in such a way that exercise of generating toy data and calculating the </a:t>
            </a:r>
            <a:r>
              <a:rPr lang="en-US" dirty="0" smtClean="0">
                <a:latin typeface="Symbol" pitchFamily="18" charset="2"/>
              </a:rPr>
              <a:t>c</a:t>
            </a:r>
            <a:r>
              <a:rPr lang="en-US" baseline="30000" dirty="0" smtClean="0"/>
              <a:t>2</a:t>
            </a:r>
            <a:r>
              <a:rPr lang="en-US" dirty="0" smtClean="0"/>
              <a:t> is repeated 1000 times and the resulting </a:t>
            </a:r>
            <a:r>
              <a:rPr lang="en-US" dirty="0" smtClean="0">
                <a:latin typeface="Symbol" pitchFamily="18" charset="2"/>
              </a:rPr>
              <a:t>c</a:t>
            </a:r>
            <a:r>
              <a:rPr lang="en-US" baseline="30000" dirty="0" smtClean="0"/>
              <a:t>2</a:t>
            </a:r>
            <a:r>
              <a:rPr lang="en-US" dirty="0" smtClean="0"/>
              <a:t> values are stored in a histogram.</a:t>
            </a:r>
          </a:p>
          <a:p>
            <a:pPr lvl="1"/>
            <a:r>
              <a:rPr lang="en-US" dirty="0" smtClean="0"/>
              <a:t>Examine the </a:t>
            </a:r>
            <a:r>
              <a:rPr lang="en-US" dirty="0" smtClean="0">
                <a:latin typeface="Symbol" pitchFamily="18" charset="2"/>
              </a:rPr>
              <a:t>c</a:t>
            </a:r>
            <a:r>
              <a:rPr lang="en-US" baseline="30000" dirty="0" smtClean="0"/>
              <a:t>2</a:t>
            </a:r>
            <a:r>
              <a:rPr lang="en-US" dirty="0" smtClean="0"/>
              <a:t> distribution histogram. What is the number of degrees of freedom for this </a:t>
            </a:r>
            <a:r>
              <a:rPr lang="en-US" dirty="0" smtClean="0">
                <a:latin typeface="Symbol" pitchFamily="18" charset="2"/>
              </a:rPr>
              <a:t>c</a:t>
            </a:r>
            <a:r>
              <a:rPr lang="en-US" baseline="30000" dirty="0" smtClean="0"/>
              <a:t>2</a:t>
            </a:r>
            <a:r>
              <a:rPr lang="en-US" dirty="0" smtClean="0"/>
              <a:t>? Does it follow the expected </a:t>
            </a:r>
            <a:r>
              <a:rPr lang="en-US" dirty="0" smtClean="0">
                <a:latin typeface="Symbol" pitchFamily="18" charset="2"/>
              </a:rPr>
              <a:t>c</a:t>
            </a:r>
            <a:r>
              <a:rPr lang="en-US" baseline="30000" dirty="0" smtClean="0"/>
              <a:t>2</a:t>
            </a:r>
            <a:r>
              <a:rPr lang="en-US" dirty="0" smtClean="0"/>
              <a:t> distribution.</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smtClean="0"/>
              <a:t>At very high </a:t>
            </a:r>
            <a:r>
              <a:rPr lang="en-US" dirty="0" err="1" smtClean="0"/>
              <a:t>nDOF</a:t>
            </a:r>
            <a:r>
              <a:rPr lang="en-US" dirty="0" smtClean="0"/>
              <a:t> the distribution of the </a:t>
            </a:r>
            <a:r>
              <a:rPr lang="en-US" dirty="0" smtClean="0">
                <a:latin typeface="Symbol" pitchFamily="18" charset="2"/>
              </a:rPr>
              <a:t>c</a:t>
            </a:r>
            <a:r>
              <a:rPr lang="en-US" baseline="30000" dirty="0" smtClean="0"/>
              <a:t>2</a:t>
            </a:r>
            <a:r>
              <a:rPr lang="en-US" dirty="0" smtClean="0"/>
              <a:t> is asymptotically Gaussian. To determine to what extent this is the case, create an additional histogram with range [0,4] that you fill with </a:t>
            </a:r>
            <a:r>
              <a:rPr lang="en-US" dirty="0" smtClean="0">
                <a:latin typeface="Symbol" pitchFamily="18" charset="2"/>
              </a:rPr>
              <a:t>c</a:t>
            </a:r>
            <a:r>
              <a:rPr lang="en-US" baseline="30000" dirty="0" smtClean="0"/>
              <a:t>2</a:t>
            </a:r>
            <a:r>
              <a:rPr lang="en-US" dirty="0" smtClean="0"/>
              <a:t>/</a:t>
            </a:r>
            <a:r>
              <a:rPr lang="en-US" dirty="0" err="1" smtClean="0"/>
              <a:t>nDOF</a:t>
            </a:r>
            <a:r>
              <a:rPr lang="en-US" dirty="0" smtClean="0"/>
              <a:t>. Does it look approximately Gaussian?</a:t>
            </a:r>
          </a:p>
          <a:p>
            <a:pPr lvl="1"/>
            <a:r>
              <a:rPr lang="en-US" dirty="0" smtClean="0"/>
              <a:t>The issue is now that you do not know if the reduced </a:t>
            </a:r>
            <a:r>
              <a:rPr lang="en-US" dirty="0" smtClean="0">
                <a:latin typeface="Symbol" pitchFamily="18" charset="2"/>
              </a:rPr>
              <a:t>c</a:t>
            </a:r>
            <a:r>
              <a:rPr lang="en-US" baseline="30000" dirty="0" smtClean="0"/>
              <a:t>2</a:t>
            </a:r>
            <a:r>
              <a:rPr lang="en-US" dirty="0" smtClean="0"/>
              <a:t> distribution is not Gaussian because one is not yet in the asymptotic regime, or of the input distribution is simply not consistent with the expected distribution. To make a better attempt at the latter we make an overlay of the </a:t>
            </a:r>
            <a:r>
              <a:rPr lang="en-US" dirty="0" smtClean="0">
                <a:latin typeface="Symbol" pitchFamily="18" charset="2"/>
              </a:rPr>
              <a:t>c</a:t>
            </a:r>
            <a:r>
              <a:rPr lang="en-US" baseline="30000" dirty="0" smtClean="0"/>
              <a:t>2</a:t>
            </a:r>
            <a:r>
              <a:rPr lang="en-US" dirty="0" smtClean="0"/>
              <a:t> distribution with the expected distribution for the </a:t>
            </a:r>
            <a:r>
              <a:rPr lang="en-US" dirty="0" smtClean="0">
                <a:latin typeface="Symbol" pitchFamily="18" charset="2"/>
              </a:rPr>
              <a:t>c</a:t>
            </a:r>
            <a:r>
              <a:rPr lang="en-US" baseline="30000" dirty="0" smtClean="0"/>
              <a:t>2 </a:t>
            </a:r>
            <a:r>
              <a:rPr lang="en-US" dirty="0" smtClean="0"/>
              <a:t>for the number of degrees of freedom that have for this problem: The analytical form of the expected distribution of c2 for a given </a:t>
            </a:r>
            <a:r>
              <a:rPr lang="en-US" dirty="0" err="1" smtClean="0"/>
              <a:t>nDOF</a:t>
            </a:r>
            <a:r>
              <a:rPr lang="en-US" dirty="0" smtClean="0"/>
              <a:t> is present (but commented out) in the input file on the last line (the TF1 object). </a:t>
            </a:r>
            <a:br>
              <a:rPr lang="en-US" dirty="0" smtClean="0"/>
            </a:br>
            <a:r>
              <a:rPr lang="en-US" dirty="0" smtClean="0"/>
              <a:t/>
            </a:r>
            <a:br>
              <a:rPr lang="en-US" dirty="0" smtClean="0"/>
            </a:br>
            <a:r>
              <a:rPr lang="en-US" dirty="0" smtClean="0"/>
              <a:t>Uncomment the line, replace the tokens NEVT and NBIN and BINW (the width of each bin in units of x) with the appropriate values and add the line ‘chi2f.DrawClone(“same”)  ;’</a:t>
            </a:r>
            <a:br>
              <a:rPr lang="en-US" dirty="0" smtClean="0"/>
            </a:br>
            <a:r>
              <a:rPr lang="en-US" dirty="0" smtClean="0"/>
              <a:t>to overlay the expected distribution on the already drawn histogram. Is the data consistent with the expected distribution?</a:t>
            </a:r>
          </a:p>
          <a:p>
            <a:pPr lvl="1"/>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
        <p:nvSpPr>
          <p:cNvPr id="5" name="Title 4"/>
          <p:cNvSpPr>
            <a:spLocks noGrp="1"/>
          </p:cNvSpPr>
          <p:nvPr>
            <p:ph type="title"/>
          </p:nvPr>
        </p:nvSpPr>
        <p:spPr/>
        <p:txBody>
          <a:bodyPr/>
          <a:lstStyle/>
          <a:p>
            <a:r>
              <a:rPr lang="en-US" dirty="0" smtClean="0"/>
              <a:t>Exercise 11 – Chi-square on low statistics data</a:t>
            </a:r>
            <a:endParaRPr lang="nl-N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11 – Chi-square on low statistics data</a:t>
            </a:r>
            <a:endParaRPr lang="nl-NL" dirty="0"/>
          </a:p>
        </p:txBody>
      </p:sp>
      <p:sp>
        <p:nvSpPr>
          <p:cNvPr id="3" name="Content Placeholder 2"/>
          <p:cNvSpPr>
            <a:spLocks noGrp="1"/>
          </p:cNvSpPr>
          <p:nvPr>
            <p:ph idx="1"/>
          </p:nvPr>
        </p:nvSpPr>
        <p:spPr/>
        <p:txBody>
          <a:bodyPr/>
          <a:lstStyle/>
          <a:p>
            <a:pPr lvl="1"/>
            <a:r>
              <a:rPr lang="en-US" dirty="0" smtClean="0"/>
              <a:t>To answer the above question more easily, it is customary to look at the distribution of the probability integral transform of the </a:t>
            </a:r>
            <a:r>
              <a:rPr lang="en-US" dirty="0" smtClean="0">
                <a:latin typeface="Symbol" pitchFamily="18" charset="2"/>
              </a:rPr>
              <a:t>c</a:t>
            </a:r>
            <a:r>
              <a:rPr lang="en-US" baseline="30000" dirty="0" smtClean="0"/>
              <a:t>2</a:t>
            </a:r>
            <a:r>
              <a:rPr lang="en-US" dirty="0" smtClean="0"/>
              <a:t>, rather than at the </a:t>
            </a:r>
            <a:r>
              <a:rPr lang="en-US" dirty="0" smtClean="0">
                <a:latin typeface="Symbol" pitchFamily="18" charset="2"/>
              </a:rPr>
              <a:t>c</a:t>
            </a:r>
            <a:r>
              <a:rPr lang="en-US" baseline="30000" dirty="0" smtClean="0"/>
              <a:t>2</a:t>
            </a:r>
            <a:r>
              <a:rPr lang="en-US" dirty="0" smtClean="0"/>
              <a:t> itself (i.e. look at ∫</a:t>
            </a:r>
            <a:r>
              <a:rPr lang="en-US" baseline="-25000" dirty="0" err="1" smtClean="0"/>
              <a:t>x</a:t>
            </a:r>
            <a:r>
              <a:rPr lang="en-US" baseline="30000" dirty="0" err="1" smtClean="0"/>
              <a:t>∞</a:t>
            </a:r>
            <a:r>
              <a:rPr lang="en-US" dirty="0" err="1" smtClean="0"/>
              <a:t>P</a:t>
            </a:r>
            <a:r>
              <a:rPr lang="en-US" dirty="0" smtClean="0"/>
              <a:t>(</a:t>
            </a:r>
            <a:r>
              <a:rPr lang="en-US" dirty="0" smtClean="0">
                <a:latin typeface="Symbol" pitchFamily="18" charset="2"/>
              </a:rPr>
              <a:t>c</a:t>
            </a:r>
            <a:r>
              <a:rPr lang="en-US" baseline="30000" dirty="0" smtClean="0"/>
              <a:t>2</a:t>
            </a:r>
            <a:r>
              <a:rPr lang="en-US" dirty="0" smtClean="0"/>
              <a:t>)d</a:t>
            </a:r>
            <a:r>
              <a:rPr lang="en-US" dirty="0" smtClean="0">
                <a:latin typeface="Symbol" pitchFamily="18" charset="2"/>
              </a:rPr>
              <a:t>c</a:t>
            </a:r>
            <a:r>
              <a:rPr lang="en-US" baseline="30000" dirty="0" smtClean="0"/>
              <a:t>2</a:t>
            </a:r>
            <a:r>
              <a:rPr lang="en-US" dirty="0" smtClean="0"/>
              <a:t> instead of </a:t>
            </a:r>
            <a:r>
              <a:rPr lang="en-US" dirty="0" smtClean="0">
                <a:latin typeface="Symbol" pitchFamily="18" charset="2"/>
              </a:rPr>
              <a:t>c</a:t>
            </a:r>
            <a:r>
              <a:rPr lang="en-US" baseline="30000" dirty="0" smtClean="0"/>
              <a:t>2</a:t>
            </a:r>
            <a:r>
              <a:rPr lang="en-US" dirty="0" smtClean="0"/>
              <a:t>) The distribution if </a:t>
            </a:r>
            <a:r>
              <a:rPr lang="en-US" dirty="0" smtClean="0">
                <a:latin typeface="Symbol" pitchFamily="18" charset="2"/>
              </a:rPr>
              <a:t>c</a:t>
            </a:r>
            <a:r>
              <a:rPr lang="en-US" baseline="30000" dirty="0" smtClean="0"/>
              <a:t>2</a:t>
            </a:r>
            <a:r>
              <a:rPr lang="en-US" dirty="0" smtClean="0"/>
              <a:t> value is consistent with the expected distribution, then the distribution of the probability integral transform values is expected to be flat. Create a histogram to hold the values of the probability integral transform and fill its value.</a:t>
            </a:r>
            <a:r>
              <a:rPr lang="en-US" baseline="30000" dirty="0" smtClean="0"/>
              <a:t> </a:t>
            </a:r>
            <a:r>
              <a:rPr lang="en-US" dirty="0" smtClean="0"/>
              <a:t>Here you can use the function </a:t>
            </a:r>
            <a:r>
              <a:rPr lang="en-US" dirty="0" err="1" smtClean="0"/>
              <a:t>TMath</a:t>
            </a:r>
            <a:r>
              <a:rPr lang="en-US" dirty="0" smtClean="0"/>
              <a:t>::</a:t>
            </a:r>
            <a:r>
              <a:rPr lang="en-US" dirty="0" err="1" smtClean="0"/>
              <a:t>Prob</a:t>
            </a:r>
            <a:r>
              <a:rPr lang="en-US" dirty="0" smtClean="0"/>
              <a:t>(chi2,ndof) to calculate the probability integral transform value of chi2 for a given </a:t>
            </a:r>
            <a:r>
              <a:rPr lang="en-US" dirty="0" err="1" smtClean="0"/>
              <a:t>ndof</a:t>
            </a:r>
            <a:r>
              <a:rPr lang="en-US" dirty="0" smtClean="0"/>
              <a:t>. Is the distribution of </a:t>
            </a:r>
            <a:r>
              <a:rPr lang="en-US" dirty="0" err="1" smtClean="0"/>
              <a:t>Prob</a:t>
            </a:r>
            <a:r>
              <a:rPr lang="en-US" dirty="0" smtClean="0"/>
              <a:t>(chi2) approximately flat?</a:t>
            </a:r>
          </a:p>
          <a:p>
            <a:pPr lvl="1"/>
            <a:r>
              <a:rPr lang="en-US" dirty="0" smtClean="0"/>
              <a:t>What you see is that the examination of the </a:t>
            </a:r>
            <a:r>
              <a:rPr lang="en-US" dirty="0" err="1" smtClean="0"/>
              <a:t>prob</a:t>
            </a:r>
            <a:r>
              <a:rPr lang="en-US" dirty="0" smtClean="0"/>
              <a:t>(</a:t>
            </a:r>
            <a:r>
              <a:rPr lang="en-US" dirty="0" smtClean="0">
                <a:latin typeface="Symbol" pitchFamily="18" charset="2"/>
              </a:rPr>
              <a:t>c</a:t>
            </a:r>
            <a:r>
              <a:rPr lang="en-US" baseline="30000" dirty="0" smtClean="0"/>
              <a:t>2</a:t>
            </a:r>
            <a:r>
              <a:rPr lang="en-US" dirty="0" smtClean="0"/>
              <a:t>) distribution is a very sensitive test to test if a given distribution of </a:t>
            </a:r>
            <a:r>
              <a:rPr lang="en-US" dirty="0" smtClean="0">
                <a:latin typeface="Symbol" pitchFamily="18" charset="2"/>
              </a:rPr>
              <a:t>c</a:t>
            </a:r>
            <a:r>
              <a:rPr lang="en-US" baseline="30000" dirty="0" smtClean="0"/>
              <a:t>2</a:t>
            </a:r>
            <a:r>
              <a:rPr lang="en-US" dirty="0" smtClean="0"/>
              <a:t> values follows the expected distribution. </a:t>
            </a:r>
          </a:p>
          <a:p>
            <a:pPr lvl="1"/>
            <a:r>
              <a:rPr lang="en-US" dirty="0" smtClean="0"/>
              <a:t>Increase the size of the sample from 200 to 1000 events and see if and how the behavior improves.</a:t>
            </a:r>
          </a:p>
          <a:p>
            <a:pPr lvl="1"/>
            <a:r>
              <a:rPr lang="en-US" dirty="0" smtClean="0"/>
              <a:t>Now switch from the flat distribution to a Gaussian distribution with mean 0 and width 5. Explain why switching from a uniform to a Gaussian distribution make the distribution look less like the expected distribution. Now lower the width of the Gaussian 2. What is the effect on this distribution?</a:t>
            </a:r>
            <a:endParaRPr lang="nl-NL" dirty="0" smtClean="0"/>
          </a:p>
          <a:p>
            <a:pPr lvl="1"/>
            <a:endParaRPr lang="en-US" dirty="0" smtClean="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5 – Unbinned Maximum Likelihood fit </a:t>
            </a:r>
            <a:endParaRPr lang="nl-NL" dirty="0"/>
          </a:p>
        </p:txBody>
      </p:sp>
      <p:sp>
        <p:nvSpPr>
          <p:cNvPr id="3" name="Content Placeholder 2"/>
          <p:cNvSpPr>
            <a:spLocks noGrp="1"/>
          </p:cNvSpPr>
          <p:nvPr>
            <p:ph idx="1"/>
          </p:nvPr>
        </p:nvSpPr>
        <p:spPr>
          <a:xfrm>
            <a:off x="685800" y="990600"/>
            <a:ext cx="7772400" cy="5410200"/>
          </a:xfrm>
        </p:spPr>
        <p:txBody>
          <a:bodyPr>
            <a:normAutofit fontScale="85000" lnSpcReduction="10000"/>
          </a:bodyPr>
          <a:lstStyle/>
          <a:p>
            <a:r>
              <a:rPr lang="en-US" dirty="0" smtClean="0"/>
              <a:t>This a mostly a demonstration exercise only  that shows some of the functionality and the syntax of the RooFit toolkit for data modeling that we’ll be using in the next exercises</a:t>
            </a:r>
          </a:p>
          <a:p>
            <a:r>
              <a:rPr lang="en-US" dirty="0" smtClean="0"/>
              <a:t>Copy file ex5.C, look at it and run it. This macro does the following</a:t>
            </a:r>
          </a:p>
          <a:p>
            <a:pPr lvl="1"/>
            <a:r>
              <a:rPr lang="en-US" dirty="0" smtClean="0"/>
              <a:t>It creates a Gaussian probability density function</a:t>
            </a:r>
          </a:p>
          <a:p>
            <a:pPr lvl="1"/>
            <a:r>
              <a:rPr lang="en-US" dirty="0" smtClean="0"/>
              <a:t>It generates an unbinned dataset with 10k events from that function</a:t>
            </a:r>
          </a:p>
          <a:p>
            <a:pPr lvl="1"/>
            <a:r>
              <a:rPr lang="en-US" dirty="0" smtClean="0"/>
              <a:t>It performs and unbinned ML fit of the Gaussian model to the toy dataset</a:t>
            </a:r>
          </a:p>
          <a:p>
            <a:pPr lvl="1"/>
            <a:r>
              <a:rPr lang="en-US" dirty="0" smtClean="0"/>
              <a:t>It makes a plot of the data and overlays it with the Gaussian model</a:t>
            </a:r>
          </a:p>
          <a:p>
            <a:r>
              <a:rPr lang="en-US" dirty="0" smtClean="0"/>
              <a:t>Uncomment the </a:t>
            </a:r>
            <a:r>
              <a:rPr lang="en-US" dirty="0" smtClean="0"/>
              <a:t>part of the code labeled as ‘block 1’ and run the macro again</a:t>
            </a:r>
          </a:p>
          <a:p>
            <a:pPr lvl="1"/>
            <a:r>
              <a:rPr lang="en-US" dirty="0" smtClean="0"/>
              <a:t>This code will print out the covariance matrix and correlation matrix of the fit parameters. Verify that </a:t>
            </a:r>
            <a:r>
              <a:rPr lang="en-US" dirty="0" err="1" smtClean="0"/>
              <a:t>cov</a:t>
            </a:r>
            <a:r>
              <a:rPr lang="en-US" dirty="0" smtClean="0"/>
              <a:t>(</a:t>
            </a:r>
            <a:r>
              <a:rPr lang="en-US" dirty="0" err="1" smtClean="0"/>
              <a:t>m,s</a:t>
            </a:r>
            <a:r>
              <a:rPr lang="en-US" dirty="0" smtClean="0"/>
              <a:t>)=</a:t>
            </a:r>
            <a:r>
              <a:rPr lang="en-US" dirty="0" err="1" smtClean="0"/>
              <a:t>corr</a:t>
            </a:r>
            <a:r>
              <a:rPr lang="en-US" dirty="0" smtClean="0"/>
              <a:t>(</a:t>
            </a:r>
            <a:r>
              <a:rPr lang="en-US" dirty="0" err="1" smtClean="0"/>
              <a:t>m,s</a:t>
            </a:r>
            <a:r>
              <a:rPr lang="en-US" dirty="0" smtClean="0"/>
              <a:t>)*</a:t>
            </a:r>
            <a:r>
              <a:rPr lang="el-GR" dirty="0" smtClean="0"/>
              <a:t>σ</a:t>
            </a:r>
            <a:r>
              <a:rPr lang="en-US" dirty="0" smtClean="0"/>
              <a:t>(m)*</a:t>
            </a:r>
            <a:r>
              <a:rPr lang="el-GR" dirty="0" smtClean="0"/>
              <a:t>σ</a:t>
            </a:r>
            <a:r>
              <a:rPr lang="en-US" dirty="0" smtClean="0"/>
              <a:t>(s) using the printed errors for mean.</a:t>
            </a:r>
          </a:p>
          <a:p>
            <a:r>
              <a:rPr lang="en-US" dirty="0" smtClean="0"/>
              <a:t>Now comment out the code labeled ‘block 2’ and run again.</a:t>
            </a:r>
          </a:p>
          <a:p>
            <a:pPr lvl="1"/>
            <a:r>
              <a:rPr lang="en-US" dirty="0" smtClean="0"/>
              <a:t>This code will visualize the uncertainty of the model on the canvas using the error propagation technique of Ex 2. At 10K the event the uncertainty is very small (you can see it if you zoom in on the peak region of the </a:t>
            </a:r>
            <a:r>
              <a:rPr lang="en-US" dirty="0" err="1" smtClean="0"/>
              <a:t>pdf</a:t>
            </a:r>
            <a:r>
              <a:rPr lang="en-US" dirty="0" smtClean="0"/>
              <a:t>)</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5 – Unbinned Maximum Likelihood fit </a:t>
            </a:r>
            <a:endParaRPr lang="nl-NL" dirty="0"/>
          </a:p>
        </p:txBody>
      </p:sp>
      <p:sp>
        <p:nvSpPr>
          <p:cNvPr id="3" name="Content Placeholder 2"/>
          <p:cNvSpPr>
            <a:spLocks noGrp="1"/>
          </p:cNvSpPr>
          <p:nvPr>
            <p:ph idx="1"/>
          </p:nvPr>
        </p:nvSpPr>
        <p:spPr/>
        <p:txBody>
          <a:bodyPr/>
          <a:lstStyle/>
          <a:p>
            <a:pPr lvl="1"/>
            <a:r>
              <a:rPr lang="en-US" dirty="0" smtClean="0"/>
              <a:t>Change the number of generated events from 10K to 100 and change the binning of the data in the plot from 100 bins to 10 bins (this is the argument in the w.var(“x”)-&gt;frame() call. Run again.</a:t>
            </a:r>
          </a:p>
          <a:p>
            <a:pPr lvl="1"/>
            <a:r>
              <a:rPr lang="en-US" dirty="0" smtClean="0"/>
              <a:t>Lower the number of generated events from 100 to 10 and run again. The error on the shape will now be significant, but you see that an </a:t>
            </a:r>
            <a:r>
              <a:rPr lang="en-US" i="1" dirty="0" smtClean="0"/>
              <a:t>unbinned</a:t>
            </a:r>
            <a:r>
              <a:rPr lang="en-US" dirty="0" smtClean="0"/>
              <a:t> ML can reliably fit very small event samples </a:t>
            </a:r>
          </a:p>
          <a:p>
            <a:r>
              <a:rPr lang="en-US" dirty="0" smtClean="0"/>
              <a:t>Now comment out code block 3</a:t>
            </a:r>
          </a:p>
          <a:p>
            <a:pPr lvl="1"/>
            <a:r>
              <a:rPr lang="en-US" dirty="0" smtClean="0"/>
              <a:t>This will visualize the error on the </a:t>
            </a:r>
            <a:r>
              <a:rPr lang="en-US" dirty="0" err="1" smtClean="0"/>
              <a:t>pdf</a:t>
            </a:r>
            <a:r>
              <a:rPr lang="en-US" dirty="0" smtClean="0"/>
              <a:t> shape due to the uncertainty on the mean parameter only</a:t>
            </a:r>
          </a:p>
          <a:p>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6 – Analytical </a:t>
            </a:r>
            <a:r>
              <a:rPr lang="en-US" dirty="0" err="1" smtClean="0"/>
              <a:t>vs</a:t>
            </a:r>
            <a:r>
              <a:rPr lang="en-US" dirty="0" smtClean="0"/>
              <a:t> numeric MLE</a:t>
            </a:r>
            <a:endParaRPr lang="nl-NL" dirty="0"/>
          </a:p>
        </p:txBody>
      </p:sp>
      <p:sp>
        <p:nvSpPr>
          <p:cNvPr id="3" name="Content Placeholder 2"/>
          <p:cNvSpPr>
            <a:spLocks noGrp="1"/>
          </p:cNvSpPr>
          <p:nvPr>
            <p:ph idx="1"/>
          </p:nvPr>
        </p:nvSpPr>
        <p:spPr/>
        <p:txBody>
          <a:bodyPr/>
          <a:lstStyle/>
          <a:p>
            <a:r>
              <a:rPr lang="en-US" dirty="0" smtClean="0"/>
              <a:t>For certain simple cases it is possible to calculate the ML estimate of a parameter analytically rather than relying on a numeric estimate. A well known case is that of the fit of a lifetime of an exponential distribution</a:t>
            </a:r>
          </a:p>
          <a:p>
            <a:r>
              <a:rPr lang="en-US" dirty="0" smtClean="0"/>
              <a:t>Copy ex6.C and run it. This example performs an unbinned MLE fit to an exponential distribution of 100 events to estimate the lifetime.</a:t>
            </a:r>
          </a:p>
          <a:p>
            <a:r>
              <a:rPr lang="en-US" dirty="0" smtClean="0"/>
              <a:t>Now we aim construct the analytical estimator of the lifetime (do this part on paper, not by computer)</a:t>
            </a:r>
          </a:p>
          <a:p>
            <a:pPr lvl="1"/>
            <a:r>
              <a:rPr lang="en-US" dirty="0" smtClean="0"/>
              <a:t>Write down the probability density function for the lifetime distribution. </a:t>
            </a:r>
          </a:p>
          <a:p>
            <a:pPr lvl="1"/>
            <a:r>
              <a:rPr lang="en-US" dirty="0" smtClean="0"/>
              <a:t>It is essential that you formulate a normalized expression, i.e. </a:t>
            </a:r>
            <a:r>
              <a:rPr lang="en-US" dirty="0" err="1" smtClean="0"/>
              <a:t>Int</a:t>
            </a:r>
            <a:r>
              <a:rPr lang="en-US" dirty="0" smtClean="0"/>
              <a:t> F(t) </a:t>
            </a:r>
            <a:r>
              <a:rPr lang="en-US" dirty="0" err="1" smtClean="0"/>
              <a:t>dt</a:t>
            </a:r>
            <a:r>
              <a:rPr lang="en-US" dirty="0" smtClean="0"/>
              <a:t> == 1 when integrated from 0 to ∞. The easiest way to accomplish that is to divide whatever you expression you have by the integral of that expression over </a:t>
            </a:r>
            <a:r>
              <a:rPr lang="en-US" dirty="0" err="1" smtClean="0"/>
              <a:t>dt</a:t>
            </a:r>
            <a:r>
              <a:rPr lang="en-US" dirty="0" smtClean="0"/>
              <a:t> and then calculate that integral by hand</a:t>
            </a:r>
            <a:endParaRPr lang="nl-NL" dirty="0" smtClean="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6 – Analytical </a:t>
            </a:r>
            <a:r>
              <a:rPr lang="en-US" dirty="0" err="1" smtClean="0"/>
              <a:t>vs</a:t>
            </a:r>
            <a:r>
              <a:rPr lang="en-US" dirty="0" smtClean="0"/>
              <a:t> numeric MLE</a:t>
            </a:r>
            <a:endParaRPr lang="nl-NL" dirty="0"/>
          </a:p>
        </p:txBody>
      </p:sp>
      <p:sp>
        <p:nvSpPr>
          <p:cNvPr id="3" name="Content Placeholder 2"/>
          <p:cNvSpPr>
            <a:spLocks noGrp="1"/>
          </p:cNvSpPr>
          <p:nvPr>
            <p:ph idx="1"/>
          </p:nvPr>
        </p:nvSpPr>
        <p:spPr/>
        <p:txBody>
          <a:bodyPr/>
          <a:lstStyle/>
          <a:p>
            <a:pPr lvl="1"/>
            <a:r>
              <a:rPr lang="en-US" dirty="0" smtClean="0"/>
              <a:t>Next write down the analytical form of the negative log-likelihood –log(L) for that probability density function given a </a:t>
            </a:r>
            <a:r>
              <a:rPr lang="en-US" dirty="0" smtClean="0"/>
              <a:t>dataset with values of x </a:t>
            </a:r>
            <a:r>
              <a:rPr lang="en-US" dirty="0" smtClean="0"/>
              <a:t>(label these x</a:t>
            </a:r>
            <a:r>
              <a:rPr lang="en-US" baseline="-25000" dirty="0" smtClean="0"/>
              <a:t>i</a:t>
            </a:r>
            <a:r>
              <a:rPr lang="en-US" dirty="0" smtClean="0"/>
              <a:t> in your expression). </a:t>
            </a:r>
            <a:r>
              <a:rPr lang="en-US" b="1" dirty="0" smtClean="0"/>
              <a:t>Be sure to also include the </a:t>
            </a:r>
            <a:r>
              <a:rPr lang="en-US" b="1" dirty="0" err="1" smtClean="0"/>
              <a:t>pdf</a:t>
            </a:r>
            <a:r>
              <a:rPr lang="en-US" b="1" dirty="0" smtClean="0"/>
              <a:t> normalization term in the expression</a:t>
            </a:r>
          </a:p>
          <a:p>
            <a:pPr lvl="1"/>
            <a:r>
              <a:rPr lang="en-US" dirty="0" smtClean="0"/>
              <a:t>The analytical ML estimate of tau then follows the requirement that  d(-</a:t>
            </a:r>
            <a:r>
              <a:rPr lang="en-US" dirty="0" err="1" smtClean="0"/>
              <a:t>logL</a:t>
            </a:r>
            <a:r>
              <a:rPr lang="en-US" dirty="0" smtClean="0"/>
              <a:t>)/</a:t>
            </a:r>
            <a:r>
              <a:rPr lang="en-US" dirty="0" err="1" smtClean="0"/>
              <a:t>dtau</a:t>
            </a:r>
            <a:r>
              <a:rPr lang="en-US" dirty="0" smtClean="0"/>
              <a:t> = 0. Calculate the derivative of the –log(L) </a:t>
            </a:r>
            <a:r>
              <a:rPr lang="en-US" dirty="0" err="1" smtClean="0"/>
              <a:t>w.r.t</a:t>
            </a:r>
            <a:r>
              <a:rPr lang="en-US" dirty="0" smtClean="0"/>
              <a:t>. tau and solve the equation for the value of tau with results in the condition d(-</a:t>
            </a:r>
            <a:r>
              <a:rPr lang="en-US" dirty="0" err="1" smtClean="0"/>
              <a:t>logL</a:t>
            </a:r>
            <a:r>
              <a:rPr lang="en-US" dirty="0" smtClean="0"/>
              <a:t>)/</a:t>
            </a:r>
            <a:r>
              <a:rPr lang="en-US" dirty="0" err="1" smtClean="0"/>
              <a:t>dtau</a:t>
            </a:r>
            <a:r>
              <a:rPr lang="en-US" dirty="0" smtClean="0"/>
              <a:t> = 0</a:t>
            </a:r>
          </a:p>
          <a:p>
            <a:r>
              <a:rPr lang="en-US" dirty="0" smtClean="0"/>
              <a:t>Finally, implement the analytical calculation of MLE estimator for tau in the code of ex6.</a:t>
            </a:r>
          </a:p>
          <a:p>
            <a:pPr lvl="1"/>
            <a:r>
              <a:rPr lang="en-US" dirty="0" smtClean="0"/>
              <a:t>Uncomment block one, which implements a look over the dataset, retrieving the values of the decay time one by one and build your calculation of the analytical estimate of tau with that of the numeric calculation from </a:t>
            </a:r>
            <a:r>
              <a:rPr lang="en-US" dirty="0" err="1" smtClean="0"/>
              <a:t>fitTo</a:t>
            </a:r>
            <a:r>
              <a:rPr lang="en-US" dirty="0" smtClean="0"/>
              <a:t>()</a:t>
            </a:r>
          </a:p>
          <a:p>
            <a:pPr lvl="1"/>
            <a:r>
              <a:rPr lang="en-US" dirty="0" smtClean="0"/>
              <a:t>Explain why you might have minor discrepancies between the analytical and numeric calculations.</a:t>
            </a:r>
          </a:p>
          <a:p>
            <a:pPr lvl="1"/>
            <a:r>
              <a:rPr lang="en-US" dirty="0" smtClean="0"/>
              <a:t>Increase the event count from 100 to 10000 and run again</a:t>
            </a:r>
          </a:p>
          <a:p>
            <a:pPr lvl="1"/>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7 – Likelihood and correlations</a:t>
            </a:r>
            <a:endParaRPr lang="nl-NL" dirty="0"/>
          </a:p>
        </p:txBody>
      </p:sp>
      <p:sp>
        <p:nvSpPr>
          <p:cNvPr id="3" name="Content Placeholder 2"/>
          <p:cNvSpPr>
            <a:spLocks noGrp="1"/>
          </p:cNvSpPr>
          <p:nvPr>
            <p:ph idx="1"/>
          </p:nvPr>
        </p:nvSpPr>
        <p:spPr/>
        <p:txBody>
          <a:bodyPr>
            <a:normAutofit lnSpcReduction="10000"/>
          </a:bodyPr>
          <a:lstStyle/>
          <a:p>
            <a:r>
              <a:rPr lang="en-US" dirty="0" smtClean="0"/>
              <a:t>In this exercise we examine a model that intentionally introduces strong correlations and observe its effects</a:t>
            </a:r>
          </a:p>
          <a:p>
            <a:pPr lvl="1"/>
            <a:r>
              <a:rPr lang="en-US" dirty="0" smtClean="0"/>
              <a:t>Copy ex7.C look at it and run it. The model that is being fit is the sum of two Gaussians with different (but similar) widths, a common mean and floating fraction between them.</a:t>
            </a:r>
          </a:p>
          <a:p>
            <a:pPr lvl="1"/>
            <a:r>
              <a:rPr lang="en-US" dirty="0" smtClean="0"/>
              <a:t>Does the fit look OK to you (think about how you judge that)</a:t>
            </a:r>
          </a:p>
          <a:p>
            <a:pPr lvl="1"/>
            <a:r>
              <a:rPr lang="en-US" dirty="0" smtClean="0"/>
              <a:t>Now uncomment BLOCK 1 and run again. This will visualize the error from the covariance matrix of the fit on the total </a:t>
            </a:r>
            <a:r>
              <a:rPr lang="en-US" dirty="0" err="1" smtClean="0"/>
              <a:t>pdf</a:t>
            </a:r>
            <a:r>
              <a:rPr lang="en-US" dirty="0" smtClean="0"/>
              <a:t>. Do the magnitude and shape of the uncertainty band look OK to you?</a:t>
            </a:r>
          </a:p>
          <a:p>
            <a:pPr lvl="1"/>
            <a:r>
              <a:rPr lang="en-US" dirty="0" smtClean="0"/>
              <a:t>Now uncomment BLOCK 2 and run again. Examine the correlation matrix that is printed and look at the uncertainty of the background component. Do you understand the magnitude of the uncertainty of the background component </a:t>
            </a:r>
            <a:r>
              <a:rPr lang="en-US" dirty="0" err="1" smtClean="0"/>
              <a:t>vs</a:t>
            </a:r>
            <a:r>
              <a:rPr lang="en-US" dirty="0" smtClean="0"/>
              <a:t> that of the total distributions?</a:t>
            </a:r>
          </a:p>
          <a:p>
            <a:pPr lvl="1"/>
            <a:r>
              <a:rPr lang="en-US" dirty="0" smtClean="0"/>
              <a:t>Now uncomment BLOCK 3 and run again. The correlation matrix shown in the previous exercise suggests that the chosen model has one almost redundant floating parameter. To mitigate this parameter sigma2 is fixed, is fitted again to data and the errors of the </a:t>
            </a:r>
            <a:r>
              <a:rPr lang="en-US" dirty="0" err="1" smtClean="0"/>
              <a:t>pdf</a:t>
            </a:r>
            <a:r>
              <a:rPr lang="en-US" dirty="0" smtClean="0"/>
              <a:t> and its background component are visualized again. </a:t>
            </a:r>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7 – Likelihood and correlations</a:t>
            </a:r>
            <a:endParaRPr lang="nl-NL" dirty="0"/>
          </a:p>
        </p:txBody>
      </p:sp>
      <p:sp>
        <p:nvSpPr>
          <p:cNvPr id="3" name="Content Placeholder 2"/>
          <p:cNvSpPr>
            <a:spLocks noGrp="1"/>
          </p:cNvSpPr>
          <p:nvPr>
            <p:ph idx="1"/>
          </p:nvPr>
        </p:nvSpPr>
        <p:spPr/>
        <p:txBody>
          <a:bodyPr>
            <a:normAutofit fontScale="92500"/>
          </a:bodyPr>
          <a:lstStyle/>
          <a:p>
            <a:r>
              <a:rPr lang="en-US" dirty="0" smtClean="0"/>
              <a:t>Now we move to an examination of the –log(L) calculated from the model and the data</a:t>
            </a:r>
          </a:p>
          <a:p>
            <a:pPr lvl="1"/>
            <a:r>
              <a:rPr lang="en-US" dirty="0" smtClean="0"/>
              <a:t>Uncomment BLOCK 4 and run again. You will now see a plot of –log(L) versus the </a:t>
            </a:r>
            <a:r>
              <a:rPr lang="en-US" dirty="0" err="1" smtClean="0"/>
              <a:t>fsig</a:t>
            </a:r>
            <a:r>
              <a:rPr lang="en-US" dirty="0" smtClean="0"/>
              <a:t> parameter. Does the –log(L) look parabolic to you?</a:t>
            </a:r>
          </a:p>
          <a:p>
            <a:pPr lvl="1"/>
            <a:r>
              <a:rPr lang="en-US" dirty="0" smtClean="0"/>
              <a:t>Now zoom in on the area around the minimum (the range of </a:t>
            </a:r>
            <a:r>
              <a:rPr lang="en-US" dirty="0" err="1" smtClean="0"/>
              <a:t>fsig</a:t>
            </a:r>
            <a:r>
              <a:rPr lang="en-US" dirty="0" smtClean="0"/>
              <a:t> in which –</a:t>
            </a:r>
            <a:r>
              <a:rPr lang="en-US" dirty="0" err="1" smtClean="0"/>
              <a:t>logL</a:t>
            </a:r>
            <a:r>
              <a:rPr lang="en-US" dirty="0" smtClean="0"/>
              <a:t> rises by ~10 units </a:t>
            </a:r>
            <a:r>
              <a:rPr lang="en-US" dirty="0" err="1" smtClean="0"/>
              <a:t>w.r.t</a:t>
            </a:r>
            <a:r>
              <a:rPr lang="en-US" dirty="0" smtClean="0"/>
              <a:t>. 0. Does the likelihood look parabolic in this region.</a:t>
            </a:r>
          </a:p>
          <a:p>
            <a:pPr lvl="1"/>
            <a:r>
              <a:rPr lang="en-US" dirty="0" smtClean="0"/>
              <a:t>Measure the interval of </a:t>
            </a:r>
            <a:r>
              <a:rPr lang="en-US" dirty="0" err="1" smtClean="0"/>
              <a:t>fsig</a:t>
            </a:r>
            <a:r>
              <a:rPr lang="en-US" dirty="0" smtClean="0"/>
              <a:t> in which –log(L) rises by 0.5 units. Compare this interval to the error reported on </a:t>
            </a:r>
            <a:r>
              <a:rPr lang="en-US" dirty="0" err="1" smtClean="0"/>
              <a:t>fsig</a:t>
            </a:r>
            <a:r>
              <a:rPr lang="en-US" dirty="0" smtClean="0"/>
              <a:t> by the fit and explain the difference.</a:t>
            </a:r>
          </a:p>
          <a:p>
            <a:pPr lvl="1"/>
            <a:r>
              <a:rPr lang="en-US" dirty="0" smtClean="0"/>
              <a:t>Now uncomment BLOCK 5 and run again. The added code will draw contours in the likelihood function at –</a:t>
            </a:r>
            <a:r>
              <a:rPr lang="en-US" dirty="0" err="1" smtClean="0"/>
              <a:t>logL</a:t>
            </a:r>
            <a:r>
              <a:rPr lang="en-US" dirty="0" smtClean="0"/>
              <a:t>=+0.5 in (</a:t>
            </a:r>
            <a:r>
              <a:rPr lang="en-US" dirty="0" err="1" smtClean="0"/>
              <a:t>mean,fsig</a:t>
            </a:r>
            <a:r>
              <a:rPr lang="en-US" dirty="0" smtClean="0"/>
              <a:t>) and (sigma1,fsig). Do the shapes of the contours match your expectation from the correlation matrix obtained by the fit?</a:t>
            </a:r>
          </a:p>
          <a:p>
            <a:pPr lvl="1"/>
            <a:r>
              <a:rPr lang="en-US" dirty="0" smtClean="0"/>
              <a:t>Now change the arguments “0.5,0,0” of both contour calls into “0.5,2,0” which will also draw the ‘2-sigma’ contours. How do you interpret the shape of these contours?</a:t>
            </a:r>
          </a:p>
          <a:p>
            <a:pPr lvl="1"/>
            <a:r>
              <a:rPr lang="en-US" dirty="0" smtClean="0"/>
              <a:t>Finally change the arguments to “0.5,2,4.5” to also draw the ‘3-sigma contour and run again.</a:t>
            </a:r>
          </a:p>
          <a:p>
            <a:pPr lvl="1"/>
            <a:endParaRPr lang="nl-NL" dirty="0"/>
          </a:p>
        </p:txBody>
      </p:sp>
      <p:sp>
        <p:nvSpPr>
          <p:cNvPr id="4" name="Footer Placeholder 3"/>
          <p:cNvSpPr>
            <a:spLocks noGrp="1"/>
          </p:cNvSpPr>
          <p:nvPr>
            <p:ph type="ftr" sz="quarter" idx="10"/>
          </p:nvPr>
        </p:nvSpPr>
        <p:spPr/>
        <p:txBody>
          <a:bodyPr/>
          <a:lstStyle/>
          <a:p>
            <a:r>
              <a:rPr lang="en-US" dirty="0" smtClean="0"/>
              <a:t>Wouter Verkerke, NIKHEF</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8 – The effect of outliers on fits</a:t>
            </a:r>
            <a:endParaRPr lang="nl-NL" dirty="0"/>
          </a:p>
        </p:txBody>
      </p:sp>
      <p:sp>
        <p:nvSpPr>
          <p:cNvPr id="3" name="Content Placeholder 2"/>
          <p:cNvSpPr>
            <a:spLocks noGrp="1"/>
          </p:cNvSpPr>
          <p:nvPr>
            <p:ph idx="1"/>
          </p:nvPr>
        </p:nvSpPr>
        <p:spPr/>
        <p:txBody>
          <a:bodyPr>
            <a:normAutofit fontScale="85000" lnSpcReduction="20000"/>
          </a:bodyPr>
          <a:lstStyle/>
          <a:p>
            <a:r>
              <a:rPr lang="en-US" dirty="0" smtClean="0"/>
              <a:t>Outliers in distributions that are strongly peaked can create serious converges problems in fits that model such peaked distributions and do not take outliers into account.</a:t>
            </a:r>
          </a:p>
          <a:p>
            <a:pPr lvl="1"/>
            <a:r>
              <a:rPr lang="en-US" dirty="0" smtClean="0"/>
              <a:t>Copy ex8.C, look at it and run it. This example generates a Gaussian distribution with a width that is relatively narrow compared to the defined range on x, and fits it to a Gaussian model.</a:t>
            </a:r>
          </a:p>
          <a:p>
            <a:pPr lvl="1"/>
            <a:r>
              <a:rPr lang="en-US" dirty="0" smtClean="0"/>
              <a:t>Now uncomment BLOCK1. The added code ‘manually’ adds an event at x=3 and refits the distribution. Look at both fits carefully (just by eye, no need to make a chi2 check). Zoom in on the x axis if necessary. Does the outlier impact the result of the fit? (Also check the impact of the fitted value of </a:t>
            </a:r>
            <a:r>
              <a:rPr lang="en-US" dirty="0" err="1" smtClean="0"/>
              <a:t>mean,sigma</a:t>
            </a:r>
            <a:r>
              <a:rPr lang="en-US" dirty="0" smtClean="0"/>
              <a:t>)</a:t>
            </a:r>
          </a:p>
          <a:p>
            <a:pPr lvl="1"/>
            <a:r>
              <a:rPr lang="en-US" dirty="0" smtClean="0"/>
              <a:t>Now move the position of the outlier event to x=4, run again and evaluate the situation again. Calculate what is the probability to obtain an event at x=4 or larger for this model? (You can use the ‘</a:t>
            </a:r>
            <a:r>
              <a:rPr lang="en-US" dirty="0" err="1" smtClean="0"/>
              <a:t>TMath</a:t>
            </a:r>
            <a:r>
              <a:rPr lang="en-US" dirty="0" smtClean="0"/>
              <a:t>::</a:t>
            </a:r>
            <a:r>
              <a:rPr lang="en-US" dirty="0" err="1" smtClean="0"/>
              <a:t>Erfc</a:t>
            </a:r>
            <a:r>
              <a:rPr lang="en-US" dirty="0" smtClean="0"/>
              <a:t>’ formula of Ex 1 to calculate this, but keep in mind that that formula evaluate the probability for |x|&gt;Z, rather than x&gt;Z)</a:t>
            </a:r>
          </a:p>
          <a:p>
            <a:pPr lvl="1"/>
            <a:r>
              <a:rPr lang="en-US" dirty="0" smtClean="0"/>
              <a:t>Repeat the above exercise (including evaluation) at x=9.</a:t>
            </a:r>
          </a:p>
          <a:p>
            <a:pPr lvl="1"/>
            <a:r>
              <a:rPr lang="en-US" dirty="0" smtClean="0"/>
              <a:t>Now uncomment BLOCK2. This fits the data to an improved model that foresees in a (small) flat background component that absorbs the outlier events and make the fit of the Gaussian component of the model function well in the presence of outliers. What value of </a:t>
            </a:r>
            <a:r>
              <a:rPr lang="en-US" dirty="0" err="1" smtClean="0"/>
              <a:t>fsig</a:t>
            </a:r>
            <a:r>
              <a:rPr lang="en-US" dirty="0" smtClean="0"/>
              <a:t> do you expect a priori to get out from the fit?</a:t>
            </a:r>
          </a:p>
          <a:p>
            <a:pPr lvl="1"/>
            <a:r>
              <a:rPr lang="en-US" dirty="0" smtClean="0"/>
              <a:t>Now change the code fragment ‘</a:t>
            </a:r>
            <a:r>
              <a:rPr lang="en-US" dirty="0" err="1" smtClean="0"/>
              <a:t>fsig</a:t>
            </a:r>
            <a:r>
              <a:rPr lang="en-US" dirty="0" smtClean="0"/>
              <a:t>[0,1]’ by </a:t>
            </a:r>
            <a:r>
              <a:rPr lang="en-US" dirty="0" err="1" smtClean="0"/>
              <a:t>fsig</a:t>
            </a:r>
            <a:r>
              <a:rPr lang="en-US" dirty="0" smtClean="0"/>
              <a:t>[0.999] modifies to model to have a one </a:t>
            </a:r>
            <a:r>
              <a:rPr lang="en-US" dirty="0" err="1" smtClean="0"/>
              <a:t>permille</a:t>
            </a:r>
            <a:r>
              <a:rPr lang="en-US" dirty="0" smtClean="0"/>
              <a:t> fixed background component instead of a floating component. Rerun the fit. Does it still work well? Explain why (not)?</a:t>
            </a:r>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9 – An MLE fit for an efficiency function</a:t>
            </a:r>
            <a:endParaRPr lang="nl-NL" dirty="0"/>
          </a:p>
        </p:txBody>
      </p:sp>
      <p:sp>
        <p:nvSpPr>
          <p:cNvPr id="3" name="Content Placeholder 2"/>
          <p:cNvSpPr>
            <a:spLocks noGrp="1"/>
          </p:cNvSpPr>
          <p:nvPr>
            <p:ph idx="1"/>
          </p:nvPr>
        </p:nvSpPr>
        <p:spPr/>
        <p:txBody>
          <a:bodyPr>
            <a:normAutofit fontScale="92500" lnSpcReduction="10000"/>
          </a:bodyPr>
          <a:lstStyle/>
          <a:p>
            <a:r>
              <a:rPr lang="en-US" dirty="0" smtClean="0"/>
              <a:t>This exercise demonstrates the procedure of an unbinned ML fit for an efficiency curve.</a:t>
            </a:r>
          </a:p>
          <a:p>
            <a:pPr lvl="1"/>
            <a:r>
              <a:rPr lang="en-US" dirty="0" smtClean="0"/>
              <a:t>Copy ex9.C, look at it and run it. This macro create a data sample (</a:t>
            </a:r>
            <a:r>
              <a:rPr lang="en-US" dirty="0" err="1" smtClean="0"/>
              <a:t>x,c</a:t>
            </a:r>
            <a:r>
              <a:rPr lang="en-US" dirty="0" smtClean="0"/>
              <a:t>) in which c is a discrete observable that tells us if the event with value x has passed a selection (or not). The goal is to determine the efficiency </a:t>
            </a:r>
            <a:r>
              <a:rPr lang="en-US" dirty="0" err="1" smtClean="0"/>
              <a:t>eff</a:t>
            </a:r>
            <a:r>
              <a:rPr lang="en-US" dirty="0" smtClean="0"/>
              <a:t>(x) of the selection encoded in observable c.</a:t>
            </a:r>
          </a:p>
          <a:p>
            <a:pPr lvl="1"/>
            <a:r>
              <a:rPr lang="en-US" dirty="0" smtClean="0"/>
              <a:t>The initial exercise creates an efficiency histogram from the dataset D(</a:t>
            </a:r>
            <a:r>
              <a:rPr lang="en-US" dirty="0" err="1" smtClean="0"/>
              <a:t>x,c</a:t>
            </a:r>
            <a:r>
              <a:rPr lang="en-US" dirty="0" smtClean="0"/>
              <a:t>) where each bin in x contains the fraction of events that have passed the cut. The efficiency histogram is constructed to have symmetric binomial errors on the data. Look at the slides of Module 1 to remind yourself how symmetric binomial errors are defined. An efficiency function ‘</a:t>
            </a:r>
            <a:r>
              <a:rPr lang="en-US" dirty="0" err="1" smtClean="0"/>
              <a:t>fitfunc</a:t>
            </a:r>
            <a:r>
              <a:rPr lang="en-US" dirty="0" smtClean="0"/>
              <a:t>’ is then fit to the data using </a:t>
            </a:r>
            <a:r>
              <a:rPr lang="en-US" dirty="0" smtClean="0">
                <a:latin typeface="Symbol" pitchFamily="18" charset="2"/>
              </a:rPr>
              <a:t>c</a:t>
            </a:r>
            <a:r>
              <a:rPr lang="en-US" baseline="30000" dirty="0" smtClean="0"/>
              <a:t>2</a:t>
            </a:r>
            <a:r>
              <a:rPr lang="en-US" dirty="0" smtClean="0"/>
              <a:t> fit. Explain what approximation we are making by doing this? </a:t>
            </a:r>
          </a:p>
          <a:p>
            <a:pPr lvl="1"/>
            <a:r>
              <a:rPr lang="en-US" dirty="0" smtClean="0"/>
              <a:t>Now uncomment BLOCK 1 of the </a:t>
            </a:r>
            <a:r>
              <a:rPr lang="en-US" dirty="0" err="1" smtClean="0"/>
              <a:t>the</a:t>
            </a:r>
            <a:r>
              <a:rPr lang="en-US" dirty="0" smtClean="0"/>
              <a:t> exercise and run again. This will make a plot ‘all data’ and ‘accepted data’, as well as perform an unbinned ML fit to measure the efficiency function. This fit is done using a </a:t>
            </a:r>
            <a:r>
              <a:rPr lang="en-US" i="1" dirty="0" smtClean="0"/>
              <a:t>probability density function</a:t>
            </a:r>
            <a:r>
              <a:rPr lang="en-US" dirty="0" smtClean="0"/>
              <a:t> F(</a:t>
            </a:r>
            <a:r>
              <a:rPr lang="en-US" dirty="0" err="1" smtClean="0"/>
              <a:t>c|x</a:t>
            </a:r>
            <a:r>
              <a:rPr lang="en-US" dirty="0" smtClean="0"/>
              <a:t>) that returns ‘</a:t>
            </a:r>
            <a:r>
              <a:rPr lang="en-US" dirty="0" err="1" smtClean="0"/>
              <a:t>effFunc</a:t>
            </a:r>
            <a:r>
              <a:rPr lang="en-US" dirty="0" smtClean="0"/>
              <a:t>(x)’ if the event is accepted and ‘1-effFunc(x)’ if the event is rejected and is fit to the full dataset D(</a:t>
            </a:r>
            <a:r>
              <a:rPr lang="en-US" dirty="0" err="1" smtClean="0"/>
              <a:t>x,c</a:t>
            </a:r>
            <a:r>
              <a:rPr lang="en-US" dirty="0" smtClean="0"/>
              <a:t>)</a:t>
            </a:r>
          </a:p>
          <a:p>
            <a:pPr lvl="1"/>
            <a:r>
              <a:rPr lang="en-US" dirty="0" smtClean="0"/>
              <a:t>Lower the number of events generated from 1000 to 200 (change variable N) and see what happens. Do the c2 and likelihood fits return correct results? Then lower N to 50 and run again. </a:t>
            </a:r>
          </a:p>
          <a:p>
            <a:pPr lvl="1"/>
            <a:endParaRPr lang="en-US" dirty="0" smtClean="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accent2"/>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accent2"/>
            </a:solidFill>
            <a:effectLst/>
            <a:latin typeface="Verdana"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2875</Words>
  <Application>Microsoft Office PowerPoint</Application>
  <PresentationFormat>On-screen Show (4:3)</PresentationFormat>
  <Paragraphs>110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Data Analysis Exercises  - Day 2</vt:lpstr>
      <vt:lpstr>Exercise 5 – Unbinned Maximum Likelihood fit </vt:lpstr>
      <vt:lpstr>Exercise 5 – Unbinned Maximum Likelihood fit </vt:lpstr>
      <vt:lpstr>Exercise 6 – Analytical vs numeric MLE</vt:lpstr>
      <vt:lpstr>Exercise 6 – Analytical vs numeric MLE</vt:lpstr>
      <vt:lpstr>Exercise 7 – Likelihood and correlations</vt:lpstr>
      <vt:lpstr>Exercise 7 – Likelihood and correlations</vt:lpstr>
      <vt:lpstr>Exercise 8 – The effect of outliers on fits</vt:lpstr>
      <vt:lpstr>Exercise 9 – An MLE fit for an efficiency function</vt:lpstr>
      <vt:lpstr>Exercise 10 – Toy event generation</vt:lpstr>
      <vt:lpstr>Exercise 10 – Toy event generation</vt:lpstr>
      <vt:lpstr>Exercise 10 – Toy event generation</vt:lpstr>
      <vt:lpstr>Exercise 11 – Chi-square on low statistics data</vt:lpstr>
      <vt:lpstr>Exercise 11 – Chi-square on low statistics data</vt:lpstr>
      <vt:lpstr>Exercise 11 – Chi-square on low statistics data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verkerke</dc:creator>
  <cp:lastModifiedBy>Wouter</cp:lastModifiedBy>
  <cp:revision>3718</cp:revision>
  <dcterms:created xsi:type="dcterms:W3CDTF">2001-03-20T09:34:26Z</dcterms:created>
  <dcterms:modified xsi:type="dcterms:W3CDTF">2011-11-15T20:11:00Z</dcterms:modified>
</cp:coreProperties>
</file>