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99" r:id="rId2"/>
    <p:sldId id="293" r:id="rId3"/>
    <p:sldId id="297" r:id="rId4"/>
    <p:sldId id="298" r:id="rId5"/>
    <p:sldId id="295" r:id="rId6"/>
    <p:sldId id="300" r:id="rId7"/>
    <p:sldId id="301" r:id="rId8"/>
    <p:sldId id="302" r:id="rId9"/>
  </p:sldIdLst>
  <p:sldSz cx="9144000" cy="6858000" type="screen4x3"/>
  <p:notesSz cx="6794500" cy="9906000"/>
  <p:defaultTextStyle>
    <a:defPPr>
      <a:defRPr lang="en-US"/>
    </a:defPPr>
    <a:lvl1pPr algn="l" rtl="0" fontAlgn="base">
      <a:spcBef>
        <a:spcPct val="0"/>
      </a:spcBef>
      <a:spcAft>
        <a:spcPct val="0"/>
      </a:spcAft>
      <a:defRPr sz="1600" kern="1200">
        <a:solidFill>
          <a:schemeClr val="accent2"/>
        </a:solidFill>
        <a:latin typeface="Verdana" pitchFamily="34" charset="0"/>
        <a:ea typeface="+mn-ea"/>
        <a:cs typeface="+mn-cs"/>
      </a:defRPr>
    </a:lvl1pPr>
    <a:lvl2pPr marL="457200" algn="l" rtl="0" fontAlgn="base">
      <a:spcBef>
        <a:spcPct val="0"/>
      </a:spcBef>
      <a:spcAft>
        <a:spcPct val="0"/>
      </a:spcAft>
      <a:defRPr sz="1600" kern="1200">
        <a:solidFill>
          <a:schemeClr val="accent2"/>
        </a:solidFill>
        <a:latin typeface="Verdana" pitchFamily="34" charset="0"/>
        <a:ea typeface="+mn-ea"/>
        <a:cs typeface="+mn-cs"/>
      </a:defRPr>
    </a:lvl2pPr>
    <a:lvl3pPr marL="914400" algn="l" rtl="0" fontAlgn="base">
      <a:spcBef>
        <a:spcPct val="0"/>
      </a:spcBef>
      <a:spcAft>
        <a:spcPct val="0"/>
      </a:spcAft>
      <a:defRPr sz="1600" kern="1200">
        <a:solidFill>
          <a:schemeClr val="accent2"/>
        </a:solidFill>
        <a:latin typeface="Verdana" pitchFamily="34" charset="0"/>
        <a:ea typeface="+mn-ea"/>
        <a:cs typeface="+mn-cs"/>
      </a:defRPr>
    </a:lvl3pPr>
    <a:lvl4pPr marL="1371600" algn="l" rtl="0" fontAlgn="base">
      <a:spcBef>
        <a:spcPct val="0"/>
      </a:spcBef>
      <a:spcAft>
        <a:spcPct val="0"/>
      </a:spcAft>
      <a:defRPr sz="1600" kern="1200">
        <a:solidFill>
          <a:schemeClr val="accent2"/>
        </a:solidFill>
        <a:latin typeface="Verdana" pitchFamily="34" charset="0"/>
        <a:ea typeface="+mn-ea"/>
        <a:cs typeface="+mn-cs"/>
      </a:defRPr>
    </a:lvl4pPr>
    <a:lvl5pPr marL="1828800" algn="l" rtl="0" fontAlgn="base">
      <a:spcBef>
        <a:spcPct val="0"/>
      </a:spcBef>
      <a:spcAft>
        <a:spcPct val="0"/>
      </a:spcAft>
      <a:defRPr sz="1600" kern="1200">
        <a:solidFill>
          <a:schemeClr val="accent2"/>
        </a:solidFill>
        <a:latin typeface="Verdana" pitchFamily="34" charset="0"/>
        <a:ea typeface="+mn-ea"/>
        <a:cs typeface="+mn-cs"/>
      </a:defRPr>
    </a:lvl5pPr>
    <a:lvl6pPr marL="2286000" algn="l" defTabSz="914400" rtl="0" eaLnBrk="1" latinLnBrk="0" hangingPunct="1">
      <a:defRPr sz="1600" kern="1200">
        <a:solidFill>
          <a:schemeClr val="accent2"/>
        </a:solidFill>
        <a:latin typeface="Verdana" pitchFamily="34" charset="0"/>
        <a:ea typeface="+mn-ea"/>
        <a:cs typeface="+mn-cs"/>
      </a:defRPr>
    </a:lvl6pPr>
    <a:lvl7pPr marL="2743200" algn="l" defTabSz="914400" rtl="0" eaLnBrk="1" latinLnBrk="0" hangingPunct="1">
      <a:defRPr sz="1600" kern="1200">
        <a:solidFill>
          <a:schemeClr val="accent2"/>
        </a:solidFill>
        <a:latin typeface="Verdana" pitchFamily="34" charset="0"/>
        <a:ea typeface="+mn-ea"/>
        <a:cs typeface="+mn-cs"/>
      </a:defRPr>
    </a:lvl7pPr>
    <a:lvl8pPr marL="3200400" algn="l" defTabSz="914400" rtl="0" eaLnBrk="1" latinLnBrk="0" hangingPunct="1">
      <a:defRPr sz="1600" kern="1200">
        <a:solidFill>
          <a:schemeClr val="accent2"/>
        </a:solidFill>
        <a:latin typeface="Verdana" pitchFamily="34" charset="0"/>
        <a:ea typeface="+mn-ea"/>
        <a:cs typeface="+mn-cs"/>
      </a:defRPr>
    </a:lvl8pPr>
    <a:lvl9pPr marL="3657600" algn="l" defTabSz="914400" rtl="0" eaLnBrk="1" latinLnBrk="0" hangingPunct="1">
      <a:defRPr sz="1600" kern="1200">
        <a:solidFill>
          <a:schemeClr val="accent2"/>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erkerke" initials="" lastIdx="1" clrIdx="0"/>
  <p:cmAuthor id="1" name="Wouter Verkerke"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E60089"/>
    <a:srgbClr val="339933"/>
    <a:srgbClr val="FF7A01"/>
    <a:srgbClr val="FF3300"/>
    <a:srgbClr val="FFFF00"/>
    <a:srgbClr val="66CCFF"/>
    <a:srgbClr val="FFFFFF"/>
    <a:srgbClr val="FF0066"/>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591" autoAdjust="0"/>
    <p:restoredTop sz="94653" autoAdjust="0"/>
  </p:normalViewPr>
  <p:slideViewPr>
    <p:cSldViewPr>
      <p:cViewPr varScale="1">
        <p:scale>
          <a:sx n="72" d="100"/>
          <a:sy n="72" d="100"/>
        </p:scale>
        <p:origin x="-852" y="-90"/>
      </p:cViewPr>
      <p:guideLst>
        <p:guide orient="horz"/>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9" d="100"/>
          <a:sy n="69" d="100"/>
        </p:scale>
        <p:origin x="-1819" y="-86"/>
      </p:cViewPr>
      <p:guideLst>
        <p:guide orient="horz" pos="3120"/>
        <p:guide pos="214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2942711" cy="495300"/>
          </a:xfrm>
          <a:prstGeom prst="rect">
            <a:avLst/>
          </a:prstGeom>
          <a:noFill/>
          <a:ln w="9525">
            <a:noFill/>
            <a:miter lim="800000"/>
            <a:headEnd/>
            <a:tailEnd/>
          </a:ln>
          <a:effectLst/>
        </p:spPr>
        <p:txBody>
          <a:bodyPr vert="horz" wrap="square" lIns="91364" tIns="45682" rIns="91364" bIns="45682" numCol="1" anchor="t" anchorCtr="0" compatLnSpc="1">
            <a:prstTxWarp prst="textNoShape">
              <a:avLst/>
            </a:prstTxWarp>
          </a:bodyPr>
          <a:lstStyle>
            <a:lvl1pPr>
              <a:defRPr sz="1200">
                <a:solidFill>
                  <a:schemeClr val="tx1"/>
                </a:solidFill>
                <a:latin typeface="Times New Roman" pitchFamily="18" charset="0"/>
              </a:defRPr>
            </a:lvl1pPr>
          </a:lstStyle>
          <a:p>
            <a:endParaRPr lang="en-US"/>
          </a:p>
        </p:txBody>
      </p:sp>
      <p:sp>
        <p:nvSpPr>
          <p:cNvPr id="5123" name="Rectangle 3"/>
          <p:cNvSpPr>
            <a:spLocks noGrp="1" noChangeArrowheads="1"/>
          </p:cNvSpPr>
          <p:nvPr>
            <p:ph type="dt" sz="quarter" idx="1"/>
          </p:nvPr>
        </p:nvSpPr>
        <p:spPr bwMode="auto">
          <a:xfrm>
            <a:off x="3851790" y="0"/>
            <a:ext cx="2942710" cy="495300"/>
          </a:xfrm>
          <a:prstGeom prst="rect">
            <a:avLst/>
          </a:prstGeom>
          <a:noFill/>
          <a:ln w="9525">
            <a:noFill/>
            <a:miter lim="800000"/>
            <a:headEnd/>
            <a:tailEnd/>
          </a:ln>
          <a:effectLst/>
        </p:spPr>
        <p:txBody>
          <a:bodyPr vert="horz" wrap="square" lIns="91364" tIns="45682" rIns="91364" bIns="45682" numCol="1" anchor="t" anchorCtr="0" compatLnSpc="1">
            <a:prstTxWarp prst="textNoShape">
              <a:avLst/>
            </a:prstTxWarp>
          </a:bodyPr>
          <a:lstStyle>
            <a:lvl1pPr algn="r">
              <a:defRPr sz="1200">
                <a:solidFill>
                  <a:schemeClr val="tx1"/>
                </a:solidFill>
                <a:latin typeface="Times New Roman" pitchFamily="18" charset="0"/>
              </a:defRPr>
            </a:lvl1pPr>
          </a:lstStyle>
          <a:p>
            <a:endParaRPr lang="en-US"/>
          </a:p>
        </p:txBody>
      </p:sp>
      <p:sp>
        <p:nvSpPr>
          <p:cNvPr id="5124" name="Rectangle 4"/>
          <p:cNvSpPr>
            <a:spLocks noGrp="1" noChangeArrowheads="1"/>
          </p:cNvSpPr>
          <p:nvPr>
            <p:ph type="ftr" sz="quarter" idx="2"/>
          </p:nvPr>
        </p:nvSpPr>
        <p:spPr bwMode="auto">
          <a:xfrm>
            <a:off x="1" y="9410700"/>
            <a:ext cx="2942711" cy="495300"/>
          </a:xfrm>
          <a:prstGeom prst="rect">
            <a:avLst/>
          </a:prstGeom>
          <a:noFill/>
          <a:ln w="9525">
            <a:noFill/>
            <a:miter lim="800000"/>
            <a:headEnd/>
            <a:tailEnd/>
          </a:ln>
          <a:effectLst/>
        </p:spPr>
        <p:txBody>
          <a:bodyPr vert="horz" wrap="square" lIns="91364" tIns="45682" rIns="91364" bIns="45682" numCol="1" anchor="b" anchorCtr="0" compatLnSpc="1">
            <a:prstTxWarp prst="textNoShape">
              <a:avLst/>
            </a:prstTxWarp>
          </a:bodyPr>
          <a:lstStyle>
            <a:lvl1pPr>
              <a:defRPr sz="1200">
                <a:solidFill>
                  <a:schemeClr val="tx1"/>
                </a:solidFill>
                <a:latin typeface="Times New Roman" pitchFamily="18" charset="0"/>
              </a:defRPr>
            </a:lvl1pPr>
          </a:lstStyle>
          <a:p>
            <a:endParaRPr lang="en-US"/>
          </a:p>
        </p:txBody>
      </p:sp>
      <p:sp>
        <p:nvSpPr>
          <p:cNvPr id="5125" name="Rectangle 5"/>
          <p:cNvSpPr>
            <a:spLocks noGrp="1" noChangeArrowheads="1"/>
          </p:cNvSpPr>
          <p:nvPr>
            <p:ph type="sldNum" sz="quarter" idx="3"/>
          </p:nvPr>
        </p:nvSpPr>
        <p:spPr bwMode="auto">
          <a:xfrm>
            <a:off x="3851790" y="9410700"/>
            <a:ext cx="2942710" cy="495300"/>
          </a:xfrm>
          <a:prstGeom prst="rect">
            <a:avLst/>
          </a:prstGeom>
          <a:noFill/>
          <a:ln w="9525">
            <a:noFill/>
            <a:miter lim="800000"/>
            <a:headEnd/>
            <a:tailEnd/>
          </a:ln>
          <a:effectLst/>
        </p:spPr>
        <p:txBody>
          <a:bodyPr vert="horz" wrap="square" lIns="91364" tIns="45682" rIns="91364" bIns="45682" numCol="1" anchor="b" anchorCtr="0" compatLnSpc="1">
            <a:prstTxWarp prst="textNoShape">
              <a:avLst/>
            </a:prstTxWarp>
          </a:bodyPr>
          <a:lstStyle>
            <a:lvl1pPr algn="r">
              <a:defRPr sz="1200">
                <a:solidFill>
                  <a:schemeClr val="tx1"/>
                </a:solidFill>
                <a:latin typeface="Times New Roman" pitchFamily="18" charset="0"/>
              </a:defRPr>
            </a:lvl1pPr>
          </a:lstStyle>
          <a:p>
            <a:fld id="{C0626DA3-DAAA-4BC8-AD92-C3E87D89FC4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1" y="0"/>
            <a:ext cx="2960011" cy="488421"/>
          </a:xfrm>
          <a:prstGeom prst="rect">
            <a:avLst/>
          </a:prstGeom>
          <a:noFill/>
          <a:ln w="9525">
            <a:noFill/>
            <a:miter lim="800000"/>
            <a:headEnd/>
            <a:tailEnd/>
          </a:ln>
          <a:effectLst/>
        </p:spPr>
        <p:txBody>
          <a:bodyPr vert="horz" wrap="square" lIns="89855" tIns="44927" rIns="89855" bIns="44927" numCol="1" anchor="t" anchorCtr="0" compatLnSpc="1">
            <a:prstTxWarp prst="textNoShape">
              <a:avLst/>
            </a:prstTxWarp>
          </a:bodyPr>
          <a:lstStyle>
            <a:lvl1pPr defTabSz="898525">
              <a:defRPr sz="1200">
                <a:solidFill>
                  <a:schemeClr val="tx1"/>
                </a:solidFill>
                <a:latin typeface="Times New Roman" pitchFamily="18" charset="0"/>
              </a:defRPr>
            </a:lvl1pPr>
          </a:lstStyle>
          <a:p>
            <a:endParaRPr lang="en-US"/>
          </a:p>
        </p:txBody>
      </p:sp>
      <p:sp>
        <p:nvSpPr>
          <p:cNvPr id="9219" name="Rectangle 3"/>
          <p:cNvSpPr>
            <a:spLocks noGrp="1" noChangeArrowheads="1"/>
          </p:cNvSpPr>
          <p:nvPr>
            <p:ph type="dt" idx="1"/>
          </p:nvPr>
        </p:nvSpPr>
        <p:spPr bwMode="auto">
          <a:xfrm>
            <a:off x="3851791" y="0"/>
            <a:ext cx="2960011" cy="488421"/>
          </a:xfrm>
          <a:prstGeom prst="rect">
            <a:avLst/>
          </a:prstGeom>
          <a:noFill/>
          <a:ln w="9525">
            <a:noFill/>
            <a:miter lim="800000"/>
            <a:headEnd/>
            <a:tailEnd/>
          </a:ln>
          <a:effectLst/>
        </p:spPr>
        <p:txBody>
          <a:bodyPr vert="horz" wrap="square" lIns="89855" tIns="44927" rIns="89855" bIns="44927" numCol="1" anchor="t" anchorCtr="0" compatLnSpc="1">
            <a:prstTxWarp prst="textNoShape">
              <a:avLst/>
            </a:prstTxWarp>
          </a:bodyPr>
          <a:lstStyle>
            <a:lvl1pPr algn="r" defTabSz="898525">
              <a:defRPr sz="1200">
                <a:solidFill>
                  <a:schemeClr val="tx1"/>
                </a:solidFill>
                <a:latin typeface="Times New Roman" pitchFamily="18" charset="0"/>
              </a:defRPr>
            </a:lvl1pPr>
          </a:lstStyle>
          <a:p>
            <a:endParaRPr lang="en-US"/>
          </a:p>
        </p:txBody>
      </p:sp>
      <p:sp>
        <p:nvSpPr>
          <p:cNvPr id="9220" name="Rectangle 4"/>
          <p:cNvSpPr>
            <a:spLocks noGrp="1" noRot="1" noChangeAspect="1" noChangeArrowheads="1" noTextEdit="1"/>
          </p:cNvSpPr>
          <p:nvPr>
            <p:ph type="sldImg" idx="2"/>
          </p:nvPr>
        </p:nvSpPr>
        <p:spPr bwMode="auto">
          <a:xfrm>
            <a:off x="874713" y="731838"/>
            <a:ext cx="4991100" cy="3743325"/>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888634" y="4719108"/>
            <a:ext cx="5034535" cy="4473179"/>
          </a:xfrm>
          <a:prstGeom prst="rect">
            <a:avLst/>
          </a:prstGeom>
          <a:noFill/>
          <a:ln w="9525">
            <a:noFill/>
            <a:miter lim="800000"/>
            <a:headEnd/>
            <a:tailEnd/>
          </a:ln>
          <a:effectLst/>
        </p:spPr>
        <p:txBody>
          <a:bodyPr vert="horz" wrap="square" lIns="89855" tIns="44927" rIns="89855" bIns="4492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1" y="9436497"/>
            <a:ext cx="2960011" cy="488421"/>
          </a:xfrm>
          <a:prstGeom prst="rect">
            <a:avLst/>
          </a:prstGeom>
          <a:noFill/>
          <a:ln w="9525">
            <a:noFill/>
            <a:miter lim="800000"/>
            <a:headEnd/>
            <a:tailEnd/>
          </a:ln>
          <a:effectLst/>
        </p:spPr>
        <p:txBody>
          <a:bodyPr vert="horz" wrap="square" lIns="89855" tIns="44927" rIns="89855" bIns="44927" numCol="1" anchor="b" anchorCtr="0" compatLnSpc="1">
            <a:prstTxWarp prst="textNoShape">
              <a:avLst/>
            </a:prstTxWarp>
          </a:bodyPr>
          <a:lstStyle>
            <a:lvl1pPr defTabSz="898525">
              <a:defRPr sz="1200">
                <a:solidFill>
                  <a:schemeClr val="tx1"/>
                </a:solidFill>
                <a:latin typeface="Times New Roman" pitchFamily="18" charset="0"/>
              </a:defRPr>
            </a:lvl1pPr>
          </a:lstStyle>
          <a:p>
            <a:endParaRPr lang="en-US"/>
          </a:p>
        </p:txBody>
      </p:sp>
      <p:sp>
        <p:nvSpPr>
          <p:cNvPr id="9223" name="Rectangle 7"/>
          <p:cNvSpPr>
            <a:spLocks noGrp="1" noChangeArrowheads="1"/>
          </p:cNvSpPr>
          <p:nvPr>
            <p:ph type="sldNum" sz="quarter" idx="5"/>
          </p:nvPr>
        </p:nvSpPr>
        <p:spPr bwMode="auto">
          <a:xfrm>
            <a:off x="3851791" y="9436497"/>
            <a:ext cx="2960011" cy="488421"/>
          </a:xfrm>
          <a:prstGeom prst="rect">
            <a:avLst/>
          </a:prstGeom>
          <a:noFill/>
          <a:ln w="9525">
            <a:noFill/>
            <a:miter lim="800000"/>
            <a:headEnd/>
            <a:tailEnd/>
          </a:ln>
          <a:effectLst/>
        </p:spPr>
        <p:txBody>
          <a:bodyPr vert="horz" wrap="square" lIns="89855" tIns="44927" rIns="89855" bIns="44927" numCol="1" anchor="b" anchorCtr="0" compatLnSpc="1">
            <a:prstTxWarp prst="textNoShape">
              <a:avLst/>
            </a:prstTxWarp>
          </a:bodyPr>
          <a:lstStyle>
            <a:lvl1pPr algn="r" defTabSz="898525">
              <a:defRPr sz="1200">
                <a:solidFill>
                  <a:schemeClr val="tx1"/>
                </a:solidFill>
                <a:latin typeface="Times New Roman" pitchFamily="18" charset="0"/>
              </a:defRPr>
            </a:lvl1pPr>
          </a:lstStyle>
          <a:p>
            <a:fld id="{065F618A-A102-45A9-AF38-6341B364AC3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a:lvl1pPr>
          </a:lstStyle>
          <a:p>
            <a:r>
              <a:rPr lang="en-US" dirty="0" smtClean="0"/>
              <a:t>Wouter Verkerke, NIKHEF</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6769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457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990600"/>
            <a:ext cx="381000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90600"/>
            <a:ext cx="381000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685800" y="6324600"/>
            <a:ext cx="7772400" cy="381000"/>
          </a:xfrm>
        </p:spPr>
        <p:txBody>
          <a:bodyPr/>
          <a:lstStyle>
            <a:lvl1pPr>
              <a:defRPr/>
            </a:lvl1pPr>
          </a:lstStyle>
          <a:p>
            <a:r>
              <a:rPr lang="en-US"/>
              <a:t>Wouter Verkerke, UCSB</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dirty="0" smtClean="0"/>
              <a:t>Wouter Verkerke, NIKHEF</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9906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906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990600"/>
            <a:ext cx="7772400" cy="5257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685800" y="6324600"/>
            <a:ext cx="777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r>
              <a:rPr lang="en-US"/>
              <a:t>Wouter Verkerke, UCSB</a:t>
            </a:r>
          </a:p>
        </p:txBody>
      </p:sp>
      <p:pic>
        <p:nvPicPr>
          <p:cNvPr id="1032" name="Picture 8" descr="babar-elephant"/>
          <p:cNvPicPr>
            <a:picLocks noChangeAspect="1" noChangeArrowheads="1"/>
          </p:cNvPicPr>
          <p:nvPr/>
        </p:nvPicPr>
        <p:blipFill>
          <a:blip r:embed="rId14" cstate="print">
            <a:lum bright="40000" contrast="-40000"/>
          </a:blip>
          <a:srcRect/>
          <a:stretch>
            <a:fillRect/>
          </a:stretch>
        </p:blipFill>
        <p:spPr bwMode="auto">
          <a:xfrm>
            <a:off x="209550" y="228600"/>
            <a:ext cx="400050" cy="5334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rtl="0" fontAlgn="base">
        <a:spcBef>
          <a:spcPct val="0"/>
        </a:spcBef>
        <a:spcAft>
          <a:spcPct val="0"/>
        </a:spcAft>
        <a:defRPr sz="2400">
          <a:solidFill>
            <a:schemeClr val="accent2"/>
          </a:solidFill>
          <a:latin typeface="+mj-lt"/>
          <a:ea typeface="+mj-ea"/>
          <a:cs typeface="+mj-cs"/>
        </a:defRPr>
      </a:lvl1pPr>
      <a:lvl2pPr algn="l" rtl="0" fontAlgn="base">
        <a:spcBef>
          <a:spcPct val="0"/>
        </a:spcBef>
        <a:spcAft>
          <a:spcPct val="0"/>
        </a:spcAft>
        <a:defRPr sz="2400">
          <a:solidFill>
            <a:schemeClr val="accent2"/>
          </a:solidFill>
          <a:latin typeface="Verdana" pitchFamily="34" charset="0"/>
        </a:defRPr>
      </a:lvl2pPr>
      <a:lvl3pPr algn="l" rtl="0" fontAlgn="base">
        <a:spcBef>
          <a:spcPct val="0"/>
        </a:spcBef>
        <a:spcAft>
          <a:spcPct val="0"/>
        </a:spcAft>
        <a:defRPr sz="2400">
          <a:solidFill>
            <a:schemeClr val="accent2"/>
          </a:solidFill>
          <a:latin typeface="Verdana" pitchFamily="34" charset="0"/>
        </a:defRPr>
      </a:lvl3pPr>
      <a:lvl4pPr algn="l" rtl="0" fontAlgn="base">
        <a:spcBef>
          <a:spcPct val="0"/>
        </a:spcBef>
        <a:spcAft>
          <a:spcPct val="0"/>
        </a:spcAft>
        <a:defRPr sz="2400">
          <a:solidFill>
            <a:schemeClr val="accent2"/>
          </a:solidFill>
          <a:latin typeface="Verdana" pitchFamily="34" charset="0"/>
        </a:defRPr>
      </a:lvl4pPr>
      <a:lvl5pPr algn="l" rtl="0" fontAlgn="base">
        <a:spcBef>
          <a:spcPct val="0"/>
        </a:spcBef>
        <a:spcAft>
          <a:spcPct val="0"/>
        </a:spcAft>
        <a:defRPr sz="2400">
          <a:solidFill>
            <a:schemeClr val="accent2"/>
          </a:solidFill>
          <a:latin typeface="Verdana" pitchFamily="34" charset="0"/>
        </a:defRPr>
      </a:lvl5pPr>
      <a:lvl6pPr marL="457200" algn="l" rtl="0" fontAlgn="base">
        <a:spcBef>
          <a:spcPct val="0"/>
        </a:spcBef>
        <a:spcAft>
          <a:spcPct val="0"/>
        </a:spcAft>
        <a:defRPr sz="2400">
          <a:solidFill>
            <a:schemeClr val="accent2"/>
          </a:solidFill>
          <a:latin typeface="Verdana" pitchFamily="34" charset="0"/>
        </a:defRPr>
      </a:lvl6pPr>
      <a:lvl7pPr marL="914400" algn="l" rtl="0" fontAlgn="base">
        <a:spcBef>
          <a:spcPct val="0"/>
        </a:spcBef>
        <a:spcAft>
          <a:spcPct val="0"/>
        </a:spcAft>
        <a:defRPr sz="2400">
          <a:solidFill>
            <a:schemeClr val="accent2"/>
          </a:solidFill>
          <a:latin typeface="Verdana" pitchFamily="34" charset="0"/>
        </a:defRPr>
      </a:lvl7pPr>
      <a:lvl8pPr marL="1371600" algn="l" rtl="0" fontAlgn="base">
        <a:spcBef>
          <a:spcPct val="0"/>
        </a:spcBef>
        <a:spcAft>
          <a:spcPct val="0"/>
        </a:spcAft>
        <a:defRPr sz="2400">
          <a:solidFill>
            <a:schemeClr val="accent2"/>
          </a:solidFill>
          <a:latin typeface="Verdana" pitchFamily="34" charset="0"/>
        </a:defRPr>
      </a:lvl8pPr>
      <a:lvl9pPr marL="1828800" algn="l" rtl="0" fontAlgn="base">
        <a:spcBef>
          <a:spcPct val="0"/>
        </a:spcBef>
        <a:spcAft>
          <a:spcPct val="0"/>
        </a:spcAft>
        <a:defRPr sz="2400">
          <a:solidFill>
            <a:schemeClr val="accent2"/>
          </a:solidFill>
          <a:latin typeface="Verdana" pitchFamily="34" charset="0"/>
        </a:defRPr>
      </a:lvl9pPr>
    </p:titleStyle>
    <p:bodyStyle>
      <a:lvl1pPr marL="342900" indent="-342900" algn="l" rtl="0" fontAlgn="base">
        <a:spcBef>
          <a:spcPct val="50000"/>
        </a:spcBef>
        <a:spcAft>
          <a:spcPct val="0"/>
        </a:spcAft>
        <a:buChar char="•"/>
        <a:defRPr sz="2000">
          <a:solidFill>
            <a:schemeClr val="tx1"/>
          </a:solidFill>
          <a:latin typeface="+mn-lt"/>
          <a:ea typeface="+mn-ea"/>
          <a:cs typeface="+mn-cs"/>
        </a:defRPr>
      </a:lvl1pPr>
      <a:lvl2pPr marL="742950" indent="-285750" algn="l" rtl="0" fontAlgn="base">
        <a:spcBef>
          <a:spcPct val="50000"/>
        </a:spcBef>
        <a:spcAft>
          <a:spcPct val="0"/>
        </a:spcAft>
        <a:buChar char="–"/>
        <a:defRPr sz="1600">
          <a:solidFill>
            <a:schemeClr val="tx1"/>
          </a:solidFill>
          <a:latin typeface="+mn-lt"/>
        </a:defRPr>
      </a:lvl2pPr>
      <a:lvl3pPr marL="1143000" indent="-228600" algn="l" rtl="0" fontAlgn="base">
        <a:spcBef>
          <a:spcPct val="50000"/>
        </a:spcBef>
        <a:spcAft>
          <a:spcPct val="0"/>
        </a:spcAft>
        <a:buChar char="•"/>
        <a:defRPr sz="1200">
          <a:solidFill>
            <a:schemeClr val="tx1"/>
          </a:solidFill>
          <a:latin typeface="+mn-lt"/>
        </a:defRPr>
      </a:lvl3pPr>
      <a:lvl4pPr marL="1600200" indent="-228600" algn="l" rtl="0" fontAlgn="base">
        <a:spcBef>
          <a:spcPct val="50000"/>
        </a:spcBef>
        <a:spcAft>
          <a:spcPct val="0"/>
        </a:spcAft>
        <a:buChar char="–"/>
        <a:defRPr sz="1200">
          <a:solidFill>
            <a:schemeClr val="tx1"/>
          </a:solidFill>
          <a:latin typeface="+mn-lt"/>
        </a:defRPr>
      </a:lvl4pPr>
      <a:lvl5pPr marL="2057400" indent="-228600" algn="l" rtl="0" fontAlgn="base">
        <a:spcBef>
          <a:spcPct val="50000"/>
        </a:spcBef>
        <a:spcAft>
          <a:spcPct val="0"/>
        </a:spcAft>
        <a:buChar char="»"/>
        <a:defRPr sz="1200">
          <a:solidFill>
            <a:schemeClr val="tx1"/>
          </a:solidFill>
          <a:latin typeface="+mn-lt"/>
        </a:defRPr>
      </a:lvl5pPr>
      <a:lvl6pPr marL="2514600" indent="-228600" algn="l" rtl="0" fontAlgn="base">
        <a:spcBef>
          <a:spcPct val="50000"/>
        </a:spcBef>
        <a:spcAft>
          <a:spcPct val="0"/>
        </a:spcAft>
        <a:buChar char="»"/>
        <a:defRPr sz="1200">
          <a:solidFill>
            <a:schemeClr val="tx1"/>
          </a:solidFill>
          <a:latin typeface="+mn-lt"/>
        </a:defRPr>
      </a:lvl6pPr>
      <a:lvl7pPr marL="2971800" indent="-228600" algn="l" rtl="0" fontAlgn="base">
        <a:spcBef>
          <a:spcPct val="50000"/>
        </a:spcBef>
        <a:spcAft>
          <a:spcPct val="0"/>
        </a:spcAft>
        <a:buChar char="»"/>
        <a:defRPr sz="1200">
          <a:solidFill>
            <a:schemeClr val="tx1"/>
          </a:solidFill>
          <a:latin typeface="+mn-lt"/>
        </a:defRPr>
      </a:lvl7pPr>
      <a:lvl8pPr marL="3429000" indent="-228600" algn="l" rtl="0" fontAlgn="base">
        <a:spcBef>
          <a:spcPct val="50000"/>
        </a:spcBef>
        <a:spcAft>
          <a:spcPct val="0"/>
        </a:spcAft>
        <a:buChar char="»"/>
        <a:defRPr sz="1200">
          <a:solidFill>
            <a:schemeClr val="tx1"/>
          </a:solidFill>
          <a:latin typeface="+mn-lt"/>
        </a:defRPr>
      </a:lvl8pPr>
      <a:lvl9pPr marL="3886200" indent="-228600" algn="l" rtl="0" fontAlgn="base">
        <a:spcBef>
          <a:spcPct val="5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971800" y="2895600"/>
            <a:ext cx="4267200" cy="923330"/>
          </a:xfrm>
          <a:prstGeom prst="rect">
            <a:avLst/>
          </a:prstGeom>
          <a:noFill/>
        </p:spPr>
        <p:txBody>
          <a:bodyPr wrap="square" rtlCol="0">
            <a:spAutoFit/>
          </a:bodyPr>
          <a:lstStyle/>
          <a:p>
            <a:r>
              <a:rPr lang="en-US" sz="5400" dirty="0" smtClean="0"/>
              <a:t>(Day 3)</a:t>
            </a:r>
            <a:endParaRPr lang="nl-NL" sz="5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13 – A Bayesian interval</a:t>
            </a:r>
            <a:endParaRPr lang="nl-NL" dirty="0"/>
          </a:p>
        </p:txBody>
      </p:sp>
      <p:sp>
        <p:nvSpPr>
          <p:cNvPr id="3" name="Content Placeholder 2"/>
          <p:cNvSpPr>
            <a:spLocks noGrp="1"/>
          </p:cNvSpPr>
          <p:nvPr>
            <p:ph idx="1"/>
          </p:nvPr>
        </p:nvSpPr>
        <p:spPr/>
        <p:txBody>
          <a:bodyPr>
            <a:normAutofit fontScale="92500" lnSpcReduction="20000"/>
          </a:bodyPr>
          <a:lstStyle/>
          <a:p>
            <a:r>
              <a:rPr lang="en-US" dirty="0" smtClean="0"/>
              <a:t>In this exercise we will construct a Bayesian interval for an example measurement.</a:t>
            </a:r>
          </a:p>
          <a:p>
            <a:pPr lvl="1"/>
            <a:r>
              <a:rPr lang="en-US" dirty="0" smtClean="0"/>
              <a:t>Copy input file ex13.C, have a look at the first block of code and run it.</a:t>
            </a:r>
          </a:p>
          <a:p>
            <a:pPr lvl="1"/>
            <a:r>
              <a:rPr lang="en-US" dirty="0" smtClean="0"/>
              <a:t>You will see a plot of a </a:t>
            </a:r>
            <a:r>
              <a:rPr lang="en-US" dirty="0" err="1" smtClean="0"/>
              <a:t>Voigtian</a:t>
            </a:r>
            <a:r>
              <a:rPr lang="en-US" dirty="0" smtClean="0"/>
              <a:t> distribution, which is the convolution of a Breit-Wigner shape (=1/(x</a:t>
            </a:r>
            <a:r>
              <a:rPr lang="en-US" baseline="30000" dirty="0" smtClean="0"/>
              <a:t>2</a:t>
            </a:r>
            <a:r>
              <a:rPr lang="en-US" dirty="0" smtClean="0"/>
              <a:t>+</a:t>
            </a:r>
            <a:r>
              <a:rPr lang="az-Cyrl-AZ" dirty="0" smtClean="0"/>
              <a:t>Г</a:t>
            </a:r>
            <a:r>
              <a:rPr lang="en-US" baseline="30000" dirty="0" smtClean="0"/>
              <a:t>2</a:t>
            </a:r>
            <a:r>
              <a:rPr lang="en-US" dirty="0" smtClean="0"/>
              <a:t>)) which is typical for mass resonances and a Gaussian, which is typical the detector resolution. The convolution of these two </a:t>
            </a:r>
            <a:r>
              <a:rPr lang="en-US" dirty="0" err="1" smtClean="0"/>
              <a:t>pdfs</a:t>
            </a:r>
            <a:r>
              <a:rPr lang="en-US" dirty="0" smtClean="0"/>
              <a:t> describes what a mass resonance will look like after detection, and is analytically calculated in class </a:t>
            </a:r>
            <a:r>
              <a:rPr lang="en-US" dirty="0" err="1" smtClean="0"/>
              <a:t>RooVoigtian</a:t>
            </a:r>
            <a:r>
              <a:rPr lang="en-US" dirty="0" smtClean="0"/>
              <a:t>. The plot shows three cases: the pure Breit-Wigner distribution in red, the </a:t>
            </a:r>
            <a:r>
              <a:rPr lang="en-US" dirty="0" err="1" smtClean="0"/>
              <a:t>Voigtian</a:t>
            </a:r>
            <a:r>
              <a:rPr lang="en-US" dirty="0" smtClean="0"/>
              <a:t> distribution with </a:t>
            </a:r>
            <a:r>
              <a:rPr lang="az-Cyrl-AZ" dirty="0" smtClean="0"/>
              <a:t>Г</a:t>
            </a:r>
            <a:r>
              <a:rPr lang="en-US" dirty="0" smtClean="0"/>
              <a:t>=3 and </a:t>
            </a:r>
            <a:r>
              <a:rPr lang="el-GR" dirty="0" smtClean="0"/>
              <a:t>σ</a:t>
            </a:r>
            <a:r>
              <a:rPr lang="en-US" dirty="0" smtClean="0"/>
              <a:t>=1 (blue) and with </a:t>
            </a:r>
            <a:r>
              <a:rPr lang="az-Cyrl-AZ" dirty="0" smtClean="0"/>
              <a:t>Г</a:t>
            </a:r>
            <a:r>
              <a:rPr lang="en-US" dirty="0" smtClean="0"/>
              <a:t>=3 and </a:t>
            </a:r>
            <a:r>
              <a:rPr lang="el-GR" dirty="0" smtClean="0"/>
              <a:t>σ</a:t>
            </a:r>
            <a:r>
              <a:rPr lang="en-US" dirty="0" smtClean="0"/>
              <a:t>=3 (dashed).  </a:t>
            </a:r>
          </a:p>
          <a:p>
            <a:pPr lvl="1"/>
            <a:r>
              <a:rPr lang="en-US" dirty="0" smtClean="0"/>
              <a:t>Now uncomment BLOCK 1 and rerun.  We generate a toy dataset at </a:t>
            </a:r>
            <a:r>
              <a:rPr lang="az-Cyrl-AZ" dirty="0" smtClean="0"/>
              <a:t>Г</a:t>
            </a:r>
            <a:r>
              <a:rPr lang="en-US" dirty="0" smtClean="0"/>
              <a:t>=3 and </a:t>
            </a:r>
            <a:r>
              <a:rPr lang="el-GR" dirty="0" smtClean="0"/>
              <a:t>σ</a:t>
            </a:r>
            <a:r>
              <a:rPr lang="en-US" dirty="0" smtClean="0"/>
              <a:t>=1 and fit that with our model. Note the strong correlation between </a:t>
            </a:r>
            <a:r>
              <a:rPr lang="az-Cyrl-AZ" dirty="0" smtClean="0"/>
              <a:t>Г</a:t>
            </a:r>
            <a:r>
              <a:rPr lang="en-US" dirty="0" smtClean="0"/>
              <a:t> and </a:t>
            </a:r>
            <a:r>
              <a:rPr lang="el-GR" dirty="0" smtClean="0"/>
              <a:t>σ</a:t>
            </a:r>
            <a:r>
              <a:rPr lang="en-US" dirty="0" smtClean="0"/>
              <a:t> in the fit (which is typical if </a:t>
            </a:r>
            <a:r>
              <a:rPr lang="el-GR" dirty="0" smtClean="0"/>
              <a:t>σ</a:t>
            </a:r>
            <a:r>
              <a:rPr lang="en-US" dirty="0" smtClean="0"/>
              <a:t> and </a:t>
            </a:r>
            <a:r>
              <a:rPr lang="az-Cyrl-AZ" dirty="0" smtClean="0"/>
              <a:t>Г</a:t>
            </a:r>
            <a:r>
              <a:rPr lang="en-US" dirty="0" smtClean="0"/>
              <a:t> are of similar magnitude)</a:t>
            </a:r>
          </a:p>
          <a:p>
            <a:r>
              <a:rPr lang="en-US" dirty="0" smtClean="0"/>
              <a:t>A simple Bayesian interval</a:t>
            </a:r>
          </a:p>
          <a:p>
            <a:pPr lvl="1"/>
            <a:r>
              <a:rPr lang="en-US" dirty="0" smtClean="0"/>
              <a:t>In this exercise </a:t>
            </a:r>
            <a:r>
              <a:rPr lang="az-Cyrl-AZ" dirty="0" smtClean="0"/>
              <a:t>Г</a:t>
            </a:r>
            <a:r>
              <a:rPr lang="en-US" dirty="0" smtClean="0"/>
              <a:t>(width) is the parameter of interest and </a:t>
            </a:r>
            <a:r>
              <a:rPr lang="el-GR" dirty="0" smtClean="0"/>
              <a:t>σ</a:t>
            </a:r>
            <a:r>
              <a:rPr lang="en-US" dirty="0" smtClean="0"/>
              <a:t> is a nuisance parameter. </a:t>
            </a:r>
          </a:p>
          <a:p>
            <a:pPr lvl="1"/>
            <a:r>
              <a:rPr lang="en-US" dirty="0" smtClean="0"/>
              <a:t>We first run a scenario in which we assume that </a:t>
            </a:r>
            <a:r>
              <a:rPr lang="el-GR" dirty="0" smtClean="0"/>
              <a:t>σ</a:t>
            </a:r>
            <a:r>
              <a:rPr lang="en-US" dirty="0" smtClean="0"/>
              <a:t> is known exactly (i.e. there are no nuisance parameters). Now uncomment BLOCK 2 and rerun. Here the –log(L) function is constructed and plotted versus </a:t>
            </a:r>
            <a:r>
              <a:rPr lang="az-Cyrl-AZ" dirty="0" smtClean="0"/>
              <a:t>Г</a:t>
            </a:r>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13 – A Bayesian interval</a:t>
            </a:r>
            <a:endParaRPr lang="nl-NL" dirty="0"/>
          </a:p>
        </p:txBody>
      </p:sp>
      <p:sp>
        <p:nvSpPr>
          <p:cNvPr id="3" name="Content Placeholder 2"/>
          <p:cNvSpPr>
            <a:spLocks noGrp="1"/>
          </p:cNvSpPr>
          <p:nvPr>
            <p:ph idx="1"/>
          </p:nvPr>
        </p:nvSpPr>
        <p:spPr/>
        <p:txBody>
          <a:bodyPr/>
          <a:lstStyle/>
          <a:p>
            <a:pPr lvl="1"/>
            <a:r>
              <a:rPr lang="en-US" dirty="0" smtClean="0"/>
              <a:t>Now uncomment Block 3 and rerun. This code constructs the Likelihood function from the –log(L) function (through exponentiation) and constructs a Bayesian posterior function from the likelihood by multiplying it with a flat prior function in </a:t>
            </a:r>
            <a:r>
              <a:rPr lang="az-Cyrl-AZ" dirty="0" smtClean="0"/>
              <a:t>Г</a:t>
            </a:r>
            <a:r>
              <a:rPr lang="en-US" dirty="0" smtClean="0"/>
              <a:t>. The posterior is then plotted. A 68% central Bayesian interval can now be defined by an area that integrates 68% of the likelihood and leaves 16% on each side.</a:t>
            </a:r>
          </a:p>
          <a:p>
            <a:pPr lvl="1"/>
            <a:r>
              <a:rPr lang="en-US" dirty="0" smtClean="0"/>
              <a:t>Now uncomment Block 4. The additional code will create the cumulative distribution function (</a:t>
            </a:r>
            <a:r>
              <a:rPr lang="en-US" dirty="0" err="1" smtClean="0"/>
              <a:t>cdf</a:t>
            </a:r>
            <a:r>
              <a:rPr lang="en-US" dirty="0" smtClean="0"/>
              <a:t>) of the Bayesian posterior, i.e. ∫</a:t>
            </a:r>
            <a:r>
              <a:rPr lang="az-Cyrl-AZ" baseline="-25000" dirty="0" smtClean="0"/>
              <a:t>Г</a:t>
            </a:r>
            <a:r>
              <a:rPr lang="az-Cyrl-AZ" baseline="30000" dirty="0" smtClean="0"/>
              <a:t>∞</a:t>
            </a:r>
            <a:r>
              <a:rPr lang="en-US" dirty="0" smtClean="0"/>
              <a:t>P(</a:t>
            </a:r>
            <a:r>
              <a:rPr lang="az-Cyrl-AZ" dirty="0" smtClean="0"/>
              <a:t>Г</a:t>
            </a:r>
            <a:r>
              <a:rPr lang="en-US" dirty="0" smtClean="0"/>
              <a:t>’)d</a:t>
            </a:r>
            <a:r>
              <a:rPr lang="az-Cyrl-AZ" dirty="0" smtClean="0"/>
              <a:t>Г</a:t>
            </a:r>
            <a:r>
              <a:rPr lang="en-US" dirty="0" smtClean="0"/>
              <a:t>’, which simplifies the calculation of the interval: The interval is now delimited by the values of </a:t>
            </a:r>
            <a:r>
              <a:rPr lang="az-Cyrl-AZ" dirty="0" smtClean="0"/>
              <a:t>Г</a:t>
            </a:r>
            <a:r>
              <a:rPr lang="en-US" dirty="0" smtClean="0"/>
              <a:t> where the CDF crosses values 0.16 and 0.84. Determine what the Bayesian interval is (use can select cross-hairs on the canvas to simplify this task: click the right mouse button in the area above the plot frame and select the item </a:t>
            </a:r>
            <a:r>
              <a:rPr lang="en-US" dirty="0" err="1" smtClean="0"/>
              <a:t>SetCrosshairs</a:t>
            </a:r>
            <a:r>
              <a:rPr lang="en-US" dirty="0" smtClean="0"/>
              <a:t>). Write down the interval for future comparison.</a:t>
            </a:r>
          </a:p>
          <a:p>
            <a:r>
              <a:rPr lang="en-US" dirty="0" smtClean="0"/>
              <a:t>A Bayesian interval with a nuisance parameter</a:t>
            </a:r>
          </a:p>
          <a:p>
            <a:pPr lvl="1"/>
            <a:r>
              <a:rPr lang="en-US" dirty="0" smtClean="0"/>
              <a:t>We now consider the case where we don’t know </a:t>
            </a:r>
            <a:r>
              <a:rPr lang="el-GR" dirty="0" smtClean="0"/>
              <a:t>σ</a:t>
            </a:r>
            <a:r>
              <a:rPr lang="en-US" dirty="0" smtClean="0"/>
              <a:t> a priori and need to constrain it from the data. Thus </a:t>
            </a:r>
            <a:r>
              <a:rPr lang="el-GR" dirty="0" smtClean="0"/>
              <a:t>σ</a:t>
            </a:r>
            <a:r>
              <a:rPr lang="en-US" dirty="0" smtClean="0"/>
              <a:t> is now a nuisance parameter.</a:t>
            </a:r>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13 – A Bayesian interval</a:t>
            </a:r>
            <a:endParaRPr lang="nl-NL" dirty="0"/>
          </a:p>
        </p:txBody>
      </p:sp>
      <p:sp>
        <p:nvSpPr>
          <p:cNvPr id="3" name="Content Placeholder 2"/>
          <p:cNvSpPr>
            <a:spLocks noGrp="1"/>
          </p:cNvSpPr>
          <p:nvPr>
            <p:ph idx="1"/>
          </p:nvPr>
        </p:nvSpPr>
        <p:spPr/>
        <p:txBody>
          <a:bodyPr>
            <a:normAutofit fontScale="92500"/>
          </a:bodyPr>
          <a:lstStyle/>
          <a:p>
            <a:pPr lvl="1"/>
            <a:r>
              <a:rPr lang="en-US" dirty="0" smtClean="0"/>
              <a:t>Uncomment Block 5 and rerun. The code that is added will show the –log(L) and the L distribution versus (</a:t>
            </a:r>
            <a:r>
              <a:rPr lang="az-Cyrl-AZ" dirty="0" smtClean="0"/>
              <a:t>Г</a:t>
            </a:r>
            <a:r>
              <a:rPr lang="en-US" dirty="0" smtClean="0"/>
              <a:t>,</a:t>
            </a:r>
            <a:r>
              <a:rPr lang="el-GR" dirty="0" smtClean="0"/>
              <a:t>σ</a:t>
            </a:r>
            <a:r>
              <a:rPr lang="en-US" dirty="0" smtClean="0"/>
              <a:t>). (You can again see from the L distribution that there is a significant correlation between </a:t>
            </a:r>
            <a:r>
              <a:rPr lang="az-Cyrl-AZ" dirty="0" smtClean="0"/>
              <a:t>Г</a:t>
            </a:r>
            <a:r>
              <a:rPr lang="en-US" dirty="0" smtClean="0"/>
              <a:t> and </a:t>
            </a:r>
            <a:r>
              <a:rPr lang="el-GR" dirty="0" smtClean="0"/>
              <a:t>σ</a:t>
            </a:r>
            <a:r>
              <a:rPr lang="en-US" dirty="0" smtClean="0"/>
              <a:t>.</a:t>
            </a:r>
          </a:p>
          <a:p>
            <a:pPr lvl="1"/>
            <a:r>
              <a:rPr lang="en-US" dirty="0" smtClean="0"/>
              <a:t>Uncomment Block 6 and rerun. We now follow the Bayesian procedure for the elimination of nuisance parameters: we integrate the posterior distribution (takes as the likelihood times a flat prior in both </a:t>
            </a:r>
            <a:r>
              <a:rPr lang="el-GR" dirty="0" smtClean="0"/>
              <a:t>σ</a:t>
            </a:r>
            <a:r>
              <a:rPr lang="en-US" dirty="0" smtClean="0"/>
              <a:t> and </a:t>
            </a:r>
            <a:r>
              <a:rPr lang="az-Cyrl-AZ" dirty="0" smtClean="0"/>
              <a:t>Г</a:t>
            </a:r>
            <a:r>
              <a:rPr lang="en-US" dirty="0" smtClean="0"/>
              <a:t>) over the nuisance parameter </a:t>
            </a:r>
            <a:r>
              <a:rPr lang="el-GR" dirty="0" smtClean="0"/>
              <a:t>σ</a:t>
            </a:r>
            <a:r>
              <a:rPr lang="en-US" dirty="0" smtClean="0"/>
              <a:t> and plot the resulting posterior in </a:t>
            </a:r>
            <a:r>
              <a:rPr lang="az-Cyrl-AZ" dirty="0" smtClean="0"/>
              <a:t>Г</a:t>
            </a:r>
            <a:r>
              <a:rPr lang="en-US" dirty="0" smtClean="0"/>
              <a:t> as well as the corresponding cumulative distribution (the required integrations may take a few minutes). Compare the distribution of this posterior to that of the previous scenario (with fixed </a:t>
            </a:r>
            <a:r>
              <a:rPr lang="el-GR" dirty="0" smtClean="0"/>
              <a:t>σ</a:t>
            </a:r>
            <a:r>
              <a:rPr lang="en-US" dirty="0" smtClean="0"/>
              <a:t>). Calculate the 68% central interval from the </a:t>
            </a:r>
            <a:r>
              <a:rPr lang="en-US" dirty="0" err="1" smtClean="0"/>
              <a:t>c.d.f</a:t>
            </a:r>
            <a:r>
              <a:rPr lang="en-US" dirty="0" smtClean="0"/>
              <a:t>. and write down the values for future reference</a:t>
            </a:r>
          </a:p>
          <a:p>
            <a:r>
              <a:rPr lang="en-US" dirty="0" smtClean="0"/>
              <a:t>A Bayesian interval with a nuisance parameter with non-uniform prior</a:t>
            </a:r>
          </a:p>
          <a:p>
            <a:pPr lvl="1"/>
            <a:r>
              <a:rPr lang="en-US" dirty="0" smtClean="0"/>
              <a:t>For illustration we can also choose a non-uniform prior for the </a:t>
            </a:r>
            <a:r>
              <a:rPr lang="el-GR" dirty="0" smtClean="0"/>
              <a:t>σ</a:t>
            </a:r>
            <a:r>
              <a:rPr lang="en-US" dirty="0" smtClean="0"/>
              <a:t> parameter, e.g. a Gaussian with mean 1 and width 0.1. This represent a knowledge on the value of </a:t>
            </a:r>
            <a:r>
              <a:rPr lang="el-GR" dirty="0" smtClean="0"/>
              <a:t>σ</a:t>
            </a:r>
            <a:r>
              <a:rPr lang="en-US" dirty="0" smtClean="0"/>
              <a:t> that is about three times as precise as what can be inferred from the data. Uncomment Block 7, rerun (will again take a few minutes) and calculate the 68% central interval for this case.</a:t>
            </a:r>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14 – Profile Likelihood interval</a:t>
            </a:r>
            <a:endParaRPr lang="nl-NL" dirty="0"/>
          </a:p>
        </p:txBody>
      </p:sp>
      <p:sp>
        <p:nvSpPr>
          <p:cNvPr id="3" name="Content Placeholder 2"/>
          <p:cNvSpPr>
            <a:spLocks noGrp="1"/>
          </p:cNvSpPr>
          <p:nvPr>
            <p:ph idx="1"/>
          </p:nvPr>
        </p:nvSpPr>
        <p:spPr/>
        <p:txBody>
          <a:bodyPr/>
          <a:lstStyle/>
          <a:p>
            <a:r>
              <a:rPr lang="en-US" dirty="0" smtClean="0"/>
              <a:t>This exercise aims to calculate a interval on </a:t>
            </a:r>
            <a:r>
              <a:rPr lang="az-Cyrl-AZ" dirty="0" smtClean="0"/>
              <a:t>Г</a:t>
            </a:r>
            <a:r>
              <a:rPr lang="en-US" dirty="0" smtClean="0"/>
              <a:t> for the same problem as Ex13, but now using a Profile Likelihood method.</a:t>
            </a:r>
            <a:endParaRPr lang="nl-NL" dirty="0" smtClean="0"/>
          </a:p>
          <a:p>
            <a:pPr lvl="1"/>
            <a:r>
              <a:rPr lang="en-US" dirty="0" smtClean="0"/>
              <a:t>Copy file ex14.C, look at the code and run it. The code in this exercise sets up the same model and data as Ex13, constructs the likelihood and plots the likelihood as function of </a:t>
            </a:r>
            <a:r>
              <a:rPr lang="az-Cyrl-AZ" dirty="0" smtClean="0"/>
              <a:t>Г</a:t>
            </a:r>
            <a:r>
              <a:rPr lang="en-US" dirty="0" smtClean="0"/>
              <a:t>, assuming a known fixed value of </a:t>
            </a:r>
            <a:r>
              <a:rPr lang="el-GR" dirty="0" smtClean="0"/>
              <a:t>σ</a:t>
            </a:r>
            <a:r>
              <a:rPr lang="en-US" dirty="0" smtClean="0"/>
              <a:t>=1.</a:t>
            </a:r>
          </a:p>
          <a:p>
            <a:pPr lvl="1"/>
            <a:r>
              <a:rPr lang="en-US" dirty="0" smtClean="0"/>
              <a:t>Calculate the 68% likelihood interval by finding the values of </a:t>
            </a:r>
            <a:r>
              <a:rPr lang="az-Cyrl-AZ" dirty="0" smtClean="0"/>
              <a:t>Г</a:t>
            </a:r>
            <a:r>
              <a:rPr lang="en-US" dirty="0" smtClean="0"/>
              <a:t> that correspond to LR=+0.5. Write down the value and compare it to the corresponding 68% Bayesian interval</a:t>
            </a:r>
          </a:p>
          <a:p>
            <a:pPr lvl="1"/>
            <a:r>
              <a:rPr lang="en-US" dirty="0" smtClean="0"/>
              <a:t>Uncomment Block1 and rerun. Now we move to the scenario where must constrain </a:t>
            </a:r>
            <a:r>
              <a:rPr lang="el-GR" dirty="0" smtClean="0"/>
              <a:t>σ</a:t>
            </a:r>
            <a:r>
              <a:rPr lang="en-US" dirty="0" smtClean="0"/>
              <a:t> from the data and will consider it a nuisance parameter. </a:t>
            </a:r>
          </a:p>
          <a:p>
            <a:pPr lvl="1"/>
            <a:r>
              <a:rPr lang="en-US" dirty="0" smtClean="0"/>
              <a:t>The procedure to eliminate nuisance parameters in the profile likelihood method is to make a scan of the likelihood in </a:t>
            </a:r>
            <a:r>
              <a:rPr lang="az-Cyrl-AZ" dirty="0" smtClean="0"/>
              <a:t>Г</a:t>
            </a:r>
            <a:r>
              <a:rPr lang="en-US" dirty="0" smtClean="0"/>
              <a:t> where we plot for each point in </a:t>
            </a:r>
            <a:r>
              <a:rPr lang="az-Cyrl-AZ" dirty="0" smtClean="0"/>
              <a:t>Г</a:t>
            </a:r>
            <a:r>
              <a:rPr lang="en-US" dirty="0" smtClean="0"/>
              <a:t> the best (=lowest) value of the LR for any value </a:t>
            </a:r>
            <a:r>
              <a:rPr lang="el-GR" dirty="0" smtClean="0"/>
              <a:t>σ</a:t>
            </a:r>
            <a:r>
              <a:rPr lang="en-US" dirty="0" smtClean="0"/>
              <a:t> (instead of the value of the LR at </a:t>
            </a:r>
            <a:r>
              <a:rPr lang="el-GR" dirty="0" smtClean="0"/>
              <a:t>σ</a:t>
            </a:r>
            <a:r>
              <a:rPr lang="en-US" dirty="0" smtClean="0"/>
              <a:t>=1). [ This will invariable </a:t>
            </a:r>
            <a:r>
              <a:rPr lang="en-US" i="1" dirty="0" smtClean="0"/>
              <a:t>widen</a:t>
            </a:r>
            <a:r>
              <a:rPr lang="en-US" dirty="0" smtClean="0"/>
              <a:t> the distribution. Try to understand why that is the case]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14 – Profile Likelihood interval</a:t>
            </a:r>
            <a:endParaRPr lang="nl-NL" dirty="0"/>
          </a:p>
        </p:txBody>
      </p:sp>
      <p:sp>
        <p:nvSpPr>
          <p:cNvPr id="3" name="Content Placeholder 2"/>
          <p:cNvSpPr>
            <a:spLocks noGrp="1"/>
          </p:cNvSpPr>
          <p:nvPr>
            <p:ph idx="1"/>
          </p:nvPr>
        </p:nvSpPr>
        <p:spPr/>
        <p:txBody>
          <a:bodyPr/>
          <a:lstStyle/>
          <a:p>
            <a:pPr lvl="1"/>
            <a:r>
              <a:rPr lang="en-US" dirty="0" smtClean="0"/>
              <a:t>The newly added code creates the profile likelihood function (which is represented by a function object in RooFit as well (which will internally call MINUIT to perform the minimization of the likelihood </a:t>
            </a:r>
            <a:r>
              <a:rPr lang="en-US" dirty="0" err="1" smtClean="0"/>
              <a:t>w.r.t</a:t>
            </a:r>
            <a:r>
              <a:rPr lang="en-US" dirty="0" smtClean="0"/>
              <a:t>. the nuisance parameters </a:t>
            </a:r>
            <a:r>
              <a:rPr lang="en-US" dirty="0" err="1" smtClean="0"/>
              <a:t>everytime</a:t>
            </a:r>
            <a:r>
              <a:rPr lang="en-US" dirty="0" smtClean="0"/>
              <a:t> it is called)</a:t>
            </a:r>
          </a:p>
          <a:p>
            <a:pPr lvl="1"/>
            <a:r>
              <a:rPr lang="en-US" dirty="0" smtClean="0"/>
              <a:t>Calculate the 68% profile likelihood interval by finding the values of </a:t>
            </a:r>
            <a:r>
              <a:rPr lang="az-Cyrl-AZ" dirty="0" smtClean="0"/>
              <a:t>Г</a:t>
            </a:r>
            <a:r>
              <a:rPr lang="en-US" dirty="0" smtClean="0"/>
              <a:t> that correspond to PLR=+0.5. Write down the value and compare it to the corresponding 68% Bayesian interval</a:t>
            </a:r>
          </a:p>
          <a:p>
            <a:pPr lvl="1"/>
            <a:r>
              <a:rPr lang="en-US" dirty="0" smtClean="0"/>
              <a:t>Finally uncomment Block 3 and run again. The newly added code will provide a visualization of how the model shape changes in the profile likelihood as function of the parameter of interest </a:t>
            </a:r>
            <a:r>
              <a:rPr lang="az-Cyrl-AZ" dirty="0" smtClean="0"/>
              <a:t>Г</a:t>
            </a:r>
            <a:r>
              <a:rPr lang="en-US" dirty="0" smtClean="0"/>
              <a:t>. A canvas with 9 pads is created, which correspond to the situation at </a:t>
            </a:r>
            <a:r>
              <a:rPr lang="az-Cyrl-AZ" dirty="0" smtClean="0"/>
              <a:t>Г</a:t>
            </a:r>
            <a:r>
              <a:rPr lang="en-US" dirty="0" smtClean="0"/>
              <a:t>=0.5,1,...,4.5. Each pad shows the data (which is always the same), and in red the model with </a:t>
            </a:r>
            <a:r>
              <a:rPr lang="el-GR" dirty="0" smtClean="0"/>
              <a:t>σ</a:t>
            </a:r>
            <a:r>
              <a:rPr lang="en-US" dirty="0" smtClean="0"/>
              <a:t>=1, and in blue the model with the value of </a:t>
            </a:r>
            <a:r>
              <a:rPr lang="el-GR" dirty="0" smtClean="0"/>
              <a:t>σ</a:t>
            </a:r>
            <a:r>
              <a:rPr lang="en-US" dirty="0" smtClean="0"/>
              <a:t> that gives the best fit (the likelihood of this best fit is used in the profile </a:t>
            </a:r>
            <a:r>
              <a:rPr lang="en-US" dirty="0" err="1" smtClean="0"/>
              <a:t>likelihhod</a:t>
            </a:r>
            <a:r>
              <a:rPr lang="en-US" dirty="0" smtClean="0"/>
              <a:t>) </a:t>
            </a:r>
          </a:p>
          <a:p>
            <a:pPr lvl="1"/>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15 – Testing </a:t>
            </a:r>
            <a:r>
              <a:rPr lang="en-US" dirty="0" err="1" smtClean="0"/>
              <a:t>Wilks</a:t>
            </a:r>
            <a:r>
              <a:rPr lang="en-US" dirty="0" smtClean="0"/>
              <a:t> theorem</a:t>
            </a:r>
            <a:endParaRPr lang="nl-NL" dirty="0"/>
          </a:p>
        </p:txBody>
      </p:sp>
      <p:sp>
        <p:nvSpPr>
          <p:cNvPr id="3" name="Content Placeholder 2"/>
          <p:cNvSpPr>
            <a:spLocks noGrp="1"/>
          </p:cNvSpPr>
          <p:nvPr>
            <p:ph idx="1"/>
          </p:nvPr>
        </p:nvSpPr>
        <p:spPr/>
        <p:txBody>
          <a:bodyPr>
            <a:normAutofit lnSpcReduction="10000"/>
          </a:bodyPr>
          <a:lstStyle/>
          <a:p>
            <a:r>
              <a:rPr lang="en-US" dirty="0" smtClean="0"/>
              <a:t>This exercise aims to test the validity of </a:t>
            </a:r>
            <a:r>
              <a:rPr lang="en-US" dirty="0" err="1" smtClean="0"/>
              <a:t>Wilks</a:t>
            </a:r>
            <a:r>
              <a:rPr lang="en-US" dirty="0" smtClean="0"/>
              <a:t> theorem for the example analysis used in Ex13 and Ex14.</a:t>
            </a:r>
          </a:p>
          <a:p>
            <a:pPr lvl="1"/>
            <a:r>
              <a:rPr lang="en-US" dirty="0" err="1" smtClean="0"/>
              <a:t>Wilks</a:t>
            </a:r>
            <a:r>
              <a:rPr lang="en-US" dirty="0" smtClean="0"/>
              <a:t> theorem states that the distribution of the 2 times the Likelihood ratio </a:t>
            </a:r>
            <a:r>
              <a:rPr lang="en-US" dirty="0" smtClean="0">
                <a:sym typeface="Wingdings" pitchFamily="2" charset="2"/>
              </a:rPr>
              <a:t>will be that of a chi-squared distribution </a:t>
            </a:r>
            <a:r>
              <a:rPr lang="en-US" dirty="0" smtClean="0"/>
              <a:t>in the asymptotic case (i.e. N</a:t>
            </a:r>
            <a:r>
              <a:rPr lang="en-US" dirty="0" smtClean="0">
                <a:sym typeface="Wingdings" pitchFamily="2" charset="2"/>
              </a:rPr>
              <a:t>∞).</a:t>
            </a:r>
            <a:endParaRPr lang="nl-NL" dirty="0" smtClean="0">
              <a:sym typeface="Wingdings" pitchFamily="2" charset="2"/>
            </a:endParaRPr>
          </a:p>
          <a:p>
            <a:pPr lvl="1"/>
            <a:r>
              <a:rPr lang="en-US" dirty="0" smtClean="0">
                <a:sym typeface="Wingdings" pitchFamily="2" charset="2"/>
              </a:rPr>
              <a:t>In this exercise we will generate a series of toy Monte Carlo samples, calculate the likelihood ratio for each of them, plot the distribution and compare that distribution to that of the asymptotic chi-squared distribution.</a:t>
            </a:r>
          </a:p>
          <a:p>
            <a:pPr lvl="1"/>
            <a:r>
              <a:rPr lang="en-US" dirty="0" smtClean="0">
                <a:sym typeface="Wingdings" pitchFamily="2" charset="2"/>
              </a:rPr>
              <a:t>Copy file ex15.C, look at the code and run it (takes 1-2 minutes). Does the data look like the asymptotic distribution? You will have to put the y-axis in a log scale – to do so right-click just above the plot frame and select option </a:t>
            </a:r>
            <a:r>
              <a:rPr lang="en-US" dirty="0" err="1" smtClean="0">
                <a:sym typeface="Wingdings" pitchFamily="2" charset="2"/>
              </a:rPr>
              <a:t>SetLogY</a:t>
            </a:r>
            <a:r>
              <a:rPr lang="en-US" dirty="0" smtClean="0">
                <a:sym typeface="Wingdings" pitchFamily="2" charset="2"/>
              </a:rPr>
              <a:t>.</a:t>
            </a:r>
          </a:p>
          <a:p>
            <a:pPr lvl="1"/>
            <a:r>
              <a:rPr lang="en-US" dirty="0" smtClean="0">
                <a:sym typeface="Wingdings" pitchFamily="2" charset="2"/>
              </a:rPr>
              <a:t>Up to what value of the LLR do you have enough statistics to claim agreement. What is the corresponding level of significance? (remember LLR=0.5</a:t>
            </a:r>
            <a:r>
              <a:rPr lang="en-US" dirty="0" smtClean="0">
                <a:latin typeface="Verdana"/>
                <a:ea typeface="Verdana"/>
                <a:cs typeface="Verdana"/>
                <a:sym typeface="Wingdings" pitchFamily="2" charset="2"/>
              </a:rPr>
              <a:t>∙</a:t>
            </a:r>
            <a:r>
              <a:rPr lang="en-US" dirty="0" smtClean="0">
                <a:sym typeface="Wingdings" pitchFamily="2" charset="2"/>
              </a:rPr>
              <a:t>Z</a:t>
            </a:r>
            <a:r>
              <a:rPr lang="en-US" baseline="30000" dirty="0" smtClean="0">
                <a:sym typeface="Wingdings" pitchFamily="2" charset="2"/>
              </a:rPr>
              <a:t>2</a:t>
            </a:r>
            <a:r>
              <a:rPr lang="en-US" dirty="0" smtClean="0">
                <a:sym typeface="Wingdings" pitchFamily="2" charset="2"/>
              </a:rPr>
              <a:t>)</a:t>
            </a:r>
          </a:p>
          <a:p>
            <a:pPr lvl="1"/>
            <a:r>
              <a:rPr lang="en-US" dirty="0" smtClean="0">
                <a:sym typeface="Wingdings" pitchFamily="2" charset="2"/>
              </a:rPr>
              <a:t>The provided code generate the LLR distribution for L(width=3)/L(width=best). Change the code so that it generates the distribution for L(width=1)/L(width=best) and rerun. Does the distribution look different?</a:t>
            </a:r>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15 – Testing </a:t>
            </a:r>
            <a:r>
              <a:rPr lang="en-US" dirty="0" err="1" smtClean="0"/>
              <a:t>Wilks</a:t>
            </a:r>
            <a:r>
              <a:rPr lang="en-US" dirty="0" smtClean="0"/>
              <a:t> theorem</a:t>
            </a:r>
            <a:endParaRPr lang="nl-NL" dirty="0"/>
          </a:p>
        </p:txBody>
      </p:sp>
      <p:sp>
        <p:nvSpPr>
          <p:cNvPr id="3" name="Content Placeholder 2"/>
          <p:cNvSpPr>
            <a:spLocks noGrp="1"/>
          </p:cNvSpPr>
          <p:nvPr>
            <p:ph idx="1"/>
          </p:nvPr>
        </p:nvSpPr>
        <p:spPr/>
        <p:txBody>
          <a:bodyPr/>
          <a:lstStyle/>
          <a:p>
            <a:pPr lvl="1"/>
            <a:r>
              <a:rPr lang="en-US" dirty="0" smtClean="0"/>
              <a:t>So far we have checked the behavior of the likelihood ratio with </a:t>
            </a:r>
            <a:r>
              <a:rPr lang="el-GR" dirty="0" smtClean="0"/>
              <a:t>σ</a:t>
            </a:r>
            <a:r>
              <a:rPr lang="en-US" dirty="0" smtClean="0"/>
              <a:t> fixed to 1. Next we check if the </a:t>
            </a:r>
            <a:r>
              <a:rPr lang="en-US" i="1" dirty="0" smtClean="0"/>
              <a:t>profile</a:t>
            </a:r>
            <a:r>
              <a:rPr lang="en-US" dirty="0" smtClean="0"/>
              <a:t> likelihood also follows the prediction of </a:t>
            </a:r>
            <a:r>
              <a:rPr lang="en-US" dirty="0" err="1" smtClean="0"/>
              <a:t>Wilks</a:t>
            </a:r>
            <a:r>
              <a:rPr lang="en-US" dirty="0" smtClean="0"/>
              <a:t> theorem. To do so we need to make </a:t>
            </a:r>
            <a:r>
              <a:rPr lang="el-GR" dirty="0" smtClean="0"/>
              <a:t>σ</a:t>
            </a:r>
            <a:r>
              <a:rPr lang="en-US" dirty="0" smtClean="0"/>
              <a:t> a floating parameter of the model. Change ‘sigma[1]’ into ‘sigma[1,0.1,3]’ in the factory string and rerun. </a:t>
            </a:r>
          </a:p>
          <a:p>
            <a:pPr lvl="1"/>
            <a:r>
              <a:rPr lang="en-US" dirty="0" smtClean="0"/>
              <a:t>How many toy data samples do you need to generate and fit to validate </a:t>
            </a:r>
            <a:r>
              <a:rPr lang="en-US" dirty="0" err="1" smtClean="0"/>
              <a:t>Wilks</a:t>
            </a:r>
            <a:r>
              <a:rPr lang="en-US" dirty="0" smtClean="0"/>
              <a:t> theorem up to Z=5? (i.e. calculate first the corresponding probability, then take 100/</a:t>
            </a:r>
            <a:r>
              <a:rPr lang="en-US" dirty="0" err="1" smtClean="0"/>
              <a:t>prob</a:t>
            </a:r>
            <a:r>
              <a:rPr lang="en-US" dirty="0" smtClean="0"/>
              <a:t> as a rough estimate of the number of toys you need).</a:t>
            </a:r>
          </a:p>
          <a:p>
            <a:pPr lvl="1"/>
            <a:r>
              <a:rPr lang="en-US" dirty="0" smtClean="0"/>
              <a:t>How long would it take you to do that check? (based on the time it took you to run 1000 toys). What if you had 1000 CPUs available?</a:t>
            </a:r>
          </a:p>
          <a:p>
            <a:pPr lvl="1"/>
            <a:endParaRPr lang="en-US" dirty="0" smtClean="0"/>
          </a:p>
          <a:p>
            <a:pPr lvl="1"/>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accent2"/>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accent2"/>
            </a:solidFill>
            <a:effectLst/>
            <a:latin typeface="Verdana"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1495</Words>
  <Application>Microsoft Office PowerPoint</Application>
  <PresentationFormat>On-screen Show (4:3)</PresentationFormat>
  <Paragraphs>46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Slide 1</vt:lpstr>
      <vt:lpstr>Exercise 13 – A Bayesian interval</vt:lpstr>
      <vt:lpstr>Exercise 13 – A Bayesian interval</vt:lpstr>
      <vt:lpstr>Exercise 13 – A Bayesian interval</vt:lpstr>
      <vt:lpstr>Exercise 14 – Profile Likelihood interval</vt:lpstr>
      <vt:lpstr>Exercise 14 – Profile Likelihood interval</vt:lpstr>
      <vt:lpstr>Exercise 15 – Testing Wilks theorem</vt:lpstr>
      <vt:lpstr>Exercise 15 – Testing Wilks theorem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verkerke</dc:creator>
  <cp:lastModifiedBy>Wouter</cp:lastModifiedBy>
  <cp:revision>3716</cp:revision>
  <dcterms:created xsi:type="dcterms:W3CDTF">2001-03-20T09:34:26Z</dcterms:created>
  <dcterms:modified xsi:type="dcterms:W3CDTF">2011-11-16T11:06:04Z</dcterms:modified>
</cp:coreProperties>
</file>