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82" r:id="rId2"/>
    <p:sldId id="466" r:id="rId3"/>
    <p:sldId id="284" r:id="rId4"/>
    <p:sldId id="537" r:id="rId5"/>
    <p:sldId id="453" r:id="rId6"/>
    <p:sldId id="618" r:id="rId7"/>
    <p:sldId id="391" r:id="rId8"/>
    <p:sldId id="593" r:id="rId9"/>
    <p:sldId id="437" r:id="rId10"/>
    <p:sldId id="288" r:id="rId11"/>
    <p:sldId id="446" r:id="rId12"/>
    <p:sldId id="430" r:id="rId13"/>
    <p:sldId id="343" r:id="rId14"/>
    <p:sldId id="621" r:id="rId15"/>
    <p:sldId id="622" r:id="rId16"/>
    <p:sldId id="627" r:id="rId17"/>
    <p:sldId id="629" r:id="rId18"/>
    <p:sldId id="630" r:id="rId19"/>
    <p:sldId id="632" r:id="rId20"/>
    <p:sldId id="636" r:id="rId21"/>
    <p:sldId id="639" r:id="rId22"/>
    <p:sldId id="647" r:id="rId23"/>
    <p:sldId id="649" r:id="rId24"/>
    <p:sldId id="658" r:id="rId25"/>
    <p:sldId id="661" r:id="rId26"/>
    <p:sldId id="660" r:id="rId27"/>
    <p:sldId id="662" r:id="rId28"/>
    <p:sldId id="663" r:id="rId29"/>
    <p:sldId id="665" r:id="rId30"/>
    <p:sldId id="666" r:id="rId31"/>
    <p:sldId id="667" r:id="rId32"/>
    <p:sldId id="668" r:id="rId33"/>
    <p:sldId id="669" r:id="rId34"/>
    <p:sldId id="670" r:id="rId35"/>
    <p:sldId id="671" r:id="rId36"/>
    <p:sldId id="652" r:id="rId37"/>
    <p:sldId id="672" r:id="rId38"/>
    <p:sldId id="513" r:id="rId39"/>
    <p:sldId id="509" r:id="rId40"/>
    <p:sldId id="511" r:id="rId41"/>
  </p:sldIdLst>
  <p:sldSz cx="9144000" cy="6858000" type="screen4x3"/>
  <p:notesSz cx="7302500" cy="9588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5" autoAdjust="0"/>
    <p:restoredTop sz="95181" autoAdjust="0"/>
  </p:normalViewPr>
  <p:slideViewPr>
    <p:cSldViewPr snapToGrid="0">
      <p:cViewPr>
        <p:scale>
          <a:sx n="100" d="100"/>
          <a:sy n="100" d="100"/>
        </p:scale>
        <p:origin x="-1416" y="-18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37025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E0D7-DA36-CF4A-AD0C-445453CB3662}" type="datetimeFigureOut">
              <a:rPr lang="en-US" smtClean="0"/>
              <a:t>04/05/2011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37025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A3368-76D7-BA4D-A3D5-F18B89F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93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23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6" tIns="48248" rIns="96496" bIns="48248" numCol="1" anchor="t" anchorCtr="0" compatLnSpc="1">
            <a:prstTxWarp prst="textNoShape">
              <a:avLst/>
            </a:prstTxWarp>
          </a:bodyPr>
          <a:lstStyle>
            <a:lvl1pPr defTabSz="966788">
              <a:defRPr sz="11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23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6" tIns="48248" rIns="96496" bIns="4824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1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28663" y="4552950"/>
            <a:ext cx="5845175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6" tIns="48248" rIns="96496" bIns="48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2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6" tIns="48248" rIns="96496" bIns="48248" numCol="1" anchor="b" anchorCtr="0" compatLnSpc="1">
            <a:prstTxWarp prst="textNoShape">
              <a:avLst/>
            </a:prstTxWarp>
          </a:bodyPr>
          <a:lstStyle>
            <a:lvl1pPr defTabSz="966788">
              <a:defRPr sz="11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2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6" tIns="48248" rIns="96496" bIns="4824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100" smtClean="0">
                <a:latin typeface="Arial" charset="0"/>
              </a:defRPr>
            </a:lvl1pPr>
          </a:lstStyle>
          <a:p>
            <a:pPr>
              <a:defRPr/>
            </a:pPr>
            <a:fld id="{0BD5DAA3-9BC7-4723-AF17-D8B6106584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443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C413F-A4C7-439B-B644-A615351B1DE6}" type="slidenum">
              <a:rPr lang="en-GB">
                <a:latin typeface="Arial" pitchFamily="34" charset="0"/>
              </a:rPr>
              <a:pPr/>
              <a:t>1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FFB9B-378E-461C-9C12-51DF5C1C7696}" type="slidenum">
              <a:rPr lang="en-GB">
                <a:latin typeface="Arial" pitchFamily="34" charset="0"/>
              </a:rPr>
              <a:pPr/>
              <a:t>11</a:t>
            </a:fld>
            <a:endParaRPr lang="en-GB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7075"/>
            <a:ext cx="4794250" cy="3595688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4538"/>
            <a:ext cx="5840412" cy="4229100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FBE61-6831-4E8C-9678-85D668A1F80A}" type="slidenum">
              <a:rPr lang="en-GB">
                <a:latin typeface="Arial" pitchFamily="34" charset="0"/>
              </a:rPr>
              <a:pPr/>
              <a:t>12</a:t>
            </a:fld>
            <a:endParaRPr lang="en-GB">
              <a:latin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521C65-8B91-4B2F-876B-AA9F8EEE785A}" type="slidenum">
              <a:rPr lang="en-GB">
                <a:latin typeface="Arial" pitchFamily="34" charset="0"/>
              </a:rPr>
              <a:pPr/>
              <a:t>13</a:t>
            </a:fld>
            <a:endParaRPr lang="en-GB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D35A9-29E6-4423-AF52-FC93F60140FA}" type="slidenum">
              <a:rPr lang="en-US"/>
              <a:pPr/>
              <a:t>24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FAD910-F956-46EC-A92C-7B55178FDD8C}" type="slidenum">
              <a:rPr lang="en-US"/>
              <a:pPr/>
              <a:t>25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568" y="4554856"/>
            <a:ext cx="5841366" cy="43138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A400A-14D5-42FD-AABB-349458FBEDF5}" type="slidenum">
              <a:rPr lang="en-US"/>
              <a:pPr/>
              <a:t>26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568" y="4554856"/>
            <a:ext cx="5841366" cy="43138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F2A57B-2EFC-431F-8731-A5FCB9C2C759}" type="slidenum">
              <a:rPr lang="en-US"/>
              <a:pPr/>
              <a:t>27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AF207E-6040-49A2-8F60-3487E8102894}" type="slidenum">
              <a:rPr lang="en-US"/>
              <a:pPr/>
              <a:t>28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400379-989A-4BFA-A130-93F45E7E0B56}" type="slidenum">
              <a:rPr lang="en-US"/>
              <a:pPr/>
              <a:t>29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2BD89-12C3-4C97-8D46-4B2E94E907F5}" type="slidenum">
              <a:rPr lang="en-US"/>
              <a:pPr/>
              <a:t>30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568" y="4554856"/>
            <a:ext cx="5841366" cy="43138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D32EA-6BB5-4763-B4AF-3FB82A1755A3}" type="slidenum">
              <a:rPr lang="en-GB">
                <a:latin typeface="Arial" pitchFamily="34" charset="0"/>
              </a:rPr>
              <a:pPr/>
              <a:t>2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60495-6A1B-4B12-8EC6-A6418A0F92C9}" type="slidenum">
              <a:rPr lang="en-GB">
                <a:latin typeface="Arial" pitchFamily="34" charset="0"/>
              </a:rPr>
              <a:pPr/>
              <a:t>38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4F74E-56FB-451D-83F3-13F7D9660E43}" type="slidenum">
              <a:rPr lang="en-GB">
                <a:latin typeface="Arial" pitchFamily="34" charset="0"/>
              </a:rPr>
              <a:pPr/>
              <a:t>39</a:t>
            </a:fld>
            <a:endParaRPr lang="en-GB">
              <a:latin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9B8EB-B564-4F85-9AE4-0A77C1541F39}" type="slidenum">
              <a:rPr lang="en-GB">
                <a:latin typeface="Arial" pitchFamily="34" charset="0"/>
              </a:rPr>
              <a:pPr/>
              <a:t>40</a:t>
            </a:fld>
            <a:endParaRPr lang="en-GB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DB8103-E3F5-4D01-8A68-DE1C0CD1321A}" type="slidenum">
              <a:rPr lang="en-GB">
                <a:latin typeface="Arial" pitchFamily="34" charset="0"/>
              </a:rPr>
              <a:pPr/>
              <a:t>3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CCA3D-B01F-457F-850F-4923CC74F650}" type="slidenum">
              <a:rPr lang="en-GB">
                <a:latin typeface="Arial" pitchFamily="34" charset="0"/>
              </a:rPr>
              <a:pPr/>
              <a:t>4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8663"/>
            <a:ext cx="4792663" cy="35941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2950"/>
            <a:ext cx="5842000" cy="4313238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E32A7-ED64-47CC-9059-BBF02153E311}" type="slidenum">
              <a:rPr lang="en-GB">
                <a:latin typeface="Arial" pitchFamily="34" charset="0"/>
              </a:rPr>
              <a:pPr/>
              <a:t>5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5085D0-417E-493B-B77F-F0F4091088CF}" type="slidenum">
              <a:rPr lang="en-GB">
                <a:latin typeface="Arial" pitchFamily="34" charset="0"/>
              </a:rPr>
              <a:pPr/>
              <a:t>7</a:t>
            </a:fld>
            <a:endParaRPr lang="en-GB">
              <a:latin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13DB8-A680-477F-ACA0-CC2E310C04D5}" type="slidenum">
              <a:rPr lang="en-GB">
                <a:latin typeface="Arial" pitchFamily="34" charset="0"/>
              </a:rPr>
              <a:pPr/>
              <a:t>8</a:t>
            </a:fld>
            <a:endParaRPr lang="en-GB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8663"/>
            <a:ext cx="4792663" cy="35941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2950"/>
            <a:ext cx="5842000" cy="43132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437A9-E2E7-464B-88DF-15879A9E9856}" type="slidenum">
              <a:rPr lang="en-GB">
                <a:latin typeface="Arial" pitchFamily="34" charset="0"/>
              </a:rPr>
              <a:pPr/>
              <a:t>9</a:t>
            </a:fld>
            <a:endParaRPr lang="en-GB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35A60-0482-4CBD-9606-F91F5D6FFF75}" type="slidenum">
              <a:rPr lang="en-GB">
                <a:latin typeface="Arial" pitchFamily="34" charset="0"/>
              </a:rPr>
              <a:pPr/>
              <a:t>10</a:t>
            </a:fld>
            <a:endParaRPr lang="en-GB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573463"/>
            <a:ext cx="39909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1139825" y="3335338"/>
            <a:ext cx="6862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6" name="Picture 7" descr="OxPhysicsSma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0238" y="206375"/>
            <a:ext cx="21637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441325"/>
            <a:ext cx="46434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6287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14688" y="3573463"/>
            <a:ext cx="4557712" cy="201453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162050" cy="476250"/>
          </a:xfrm>
        </p:spPr>
        <p:txBody>
          <a:bodyPr/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8900"/>
            <a:ext cx="8229600" cy="247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89388"/>
            <a:ext cx="8229600" cy="2478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89875" y="274638"/>
            <a:ext cx="1254125" cy="344487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ED42-1D6B-4D71-B4C3-7F3137B7FB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5943600" cy="1274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7388" y="1524000"/>
            <a:ext cx="77724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720013" y="274638"/>
            <a:ext cx="1423987" cy="238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12075" y="514350"/>
            <a:ext cx="1431925" cy="273050"/>
          </a:xfrm>
        </p:spPr>
        <p:txBody>
          <a:bodyPr/>
          <a:lstStyle>
            <a:lvl1pPr algn="r">
              <a:defRPr dirty="0" smtClean="0"/>
            </a:lvl1pPr>
          </a:lstStyle>
          <a:p>
            <a:pPr>
              <a:defRPr/>
            </a:pPr>
            <a:r>
              <a:rPr lang="en-US"/>
              <a:t>Page </a:t>
            </a:r>
            <a:fld id="{EB77D28A-8C95-4249-B972-0223FB4E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2011/05/04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637D-57D0-074B-AE6E-F3D39F2FAB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10513" y="265113"/>
            <a:ext cx="1233487" cy="344487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35A0-E11D-4BA2-B3CC-D9EA7F9384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2011/05/04</a:t>
            </a:r>
            <a:endParaRPr lang="en-GB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C6683-0BAC-4AE3-AEF3-4C0520CC4EB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8900"/>
            <a:ext cx="4038600" cy="5108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900"/>
            <a:ext cx="4038600" cy="5108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96225" y="274638"/>
            <a:ext cx="1247775" cy="334962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CA8E-394F-46CA-96F4-26205E114A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96225" y="274638"/>
            <a:ext cx="1247775" cy="334962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A078-A355-4775-BE91-59DDC6EA6F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915275" y="274638"/>
            <a:ext cx="1228725" cy="344487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FFC1-F9E7-4FA9-86AE-7A2F62FEFB8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274638"/>
            <a:ext cx="661035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58900"/>
            <a:ext cx="4038600" cy="510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58900"/>
            <a:ext cx="4038600" cy="51085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86700" y="274638"/>
            <a:ext cx="1257300" cy="344487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FF7A-8C45-4C16-AFA2-74044F04FBF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274638"/>
            <a:ext cx="661035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58900"/>
            <a:ext cx="4038600" cy="510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900"/>
            <a:ext cx="4038600" cy="510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24800" y="274638"/>
            <a:ext cx="1219200" cy="344487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D119-FA0B-4AAD-8F74-6E50753C7B3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274638"/>
            <a:ext cx="661035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58900"/>
            <a:ext cx="4038600" cy="510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58900"/>
            <a:ext cx="4038600" cy="247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89388"/>
            <a:ext cx="4038600" cy="2478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910513" y="274638"/>
            <a:ext cx="1233487" cy="344487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EF72-62E2-4C51-94EE-E37EFBF2C7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eade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225" y="255588"/>
            <a:ext cx="18621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4288" y="274638"/>
            <a:ext cx="661035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8900"/>
            <a:ext cx="82296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176338" y="1268413"/>
            <a:ext cx="6791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lg" len="sm"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7918450" y="266700"/>
            <a:ext cx="1225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2011/05/04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918450" y="622300"/>
            <a:ext cx="1225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94226D-7D9B-4822-900D-04DF60B25CA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0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9.wmf"/><Relationship Id="rId7" Type="http://schemas.openxmlformats.org/officeDocument/2006/relationships/image" Target="../media/image43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40.wmf"/><Relationship Id="rId10" Type="http://schemas.openxmlformats.org/officeDocument/2006/relationships/image" Target="../media/image44.jpeg"/><Relationship Id="rId11" Type="http://schemas.openxmlformats.org/officeDocument/2006/relationships/image" Target="../media/image4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50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51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5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w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tiff"/><Relationship Id="rId3" Type="http://schemas.openxmlformats.org/officeDocument/2006/relationships/image" Target="../media/image7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85938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MINOS/NOvA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Future LBNOE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94125" y="3589338"/>
            <a:ext cx="4335463" cy="2014537"/>
          </a:xfrm>
        </p:spPr>
        <p:txBody>
          <a:bodyPr/>
          <a:lstStyle/>
          <a:p>
            <a:pPr algn="r" eaLnBrk="1" hangingPunct="1"/>
            <a:r>
              <a:rPr lang="en-GB" dirty="0" smtClean="0"/>
              <a:t>Alfons Weber</a:t>
            </a:r>
          </a:p>
          <a:p>
            <a:pPr algn="r" eaLnBrk="1" hangingPunct="1"/>
            <a:r>
              <a:rPr lang="en-GB" dirty="0" smtClean="0"/>
              <a:t> </a:t>
            </a:r>
            <a:br>
              <a:rPr lang="en-GB" dirty="0" smtClean="0"/>
            </a:br>
            <a:r>
              <a:rPr lang="en-GB" sz="1400" dirty="0" smtClean="0"/>
              <a:t>University of Oxford</a:t>
            </a:r>
            <a:br>
              <a:rPr lang="en-GB" sz="1400" dirty="0" smtClean="0"/>
            </a:br>
            <a:r>
              <a:rPr lang="en-GB" sz="1400" dirty="0" smtClean="0"/>
              <a:t>STFC/RAL</a:t>
            </a:r>
            <a:r>
              <a:rPr lang="en-GB" dirty="0" smtClean="0"/>
              <a:t> </a:t>
            </a:r>
          </a:p>
          <a:p>
            <a:pPr algn="r" eaLnBrk="1" hangingPunct="1"/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66838" y="5873750"/>
            <a:ext cx="6408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 err="1" smtClean="0"/>
              <a:t>NExT</a:t>
            </a:r>
            <a:r>
              <a:rPr lang="en-GB" sz="1800" dirty="0" smtClean="0"/>
              <a:t> Neutrino Meeting, Southampton</a:t>
            </a:r>
          </a:p>
          <a:p>
            <a:pPr algn="ctr"/>
            <a:r>
              <a:rPr lang="en-GB" sz="1800" dirty="0"/>
              <a:t>4</a:t>
            </a:r>
            <a:r>
              <a:rPr lang="en-GB" sz="1800" dirty="0" smtClean="0"/>
              <a:t>-May-2011</a:t>
            </a:r>
            <a:endParaRPr lang="en-GB" sz="1800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8" y="2549525"/>
            <a:ext cx="3656012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17"/>
          <p:cNvSpPr>
            <a:spLocks noGrp="1" noChangeArrowheads="1"/>
          </p:cNvSpPr>
          <p:nvPr>
            <p:ph type="title"/>
          </p:nvPr>
        </p:nvSpPr>
        <p:spPr>
          <a:xfrm>
            <a:off x="1284288" y="274638"/>
            <a:ext cx="6934200" cy="900112"/>
          </a:xfrm>
          <a:noFill/>
        </p:spPr>
        <p:txBody>
          <a:bodyPr/>
          <a:lstStyle/>
          <a:p>
            <a:pPr eaLnBrk="1" hangingPunct="1"/>
            <a:r>
              <a:rPr lang="en-US" sz="3200" smtClean="0"/>
              <a:t>MINOS Oscillation Measurement</a:t>
            </a:r>
          </a:p>
        </p:txBody>
      </p:sp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988" y="2493963"/>
            <a:ext cx="365601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Line 6"/>
          <p:cNvSpPr>
            <a:spLocks noChangeShapeType="1"/>
          </p:cNvSpPr>
          <p:nvPr/>
        </p:nvSpPr>
        <p:spPr bwMode="auto">
          <a:xfrm flipV="1">
            <a:off x="5938838" y="3411538"/>
            <a:ext cx="0" cy="14620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 flipV="1">
            <a:off x="5381625" y="4987925"/>
            <a:ext cx="5572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 flipH="1">
            <a:off x="2271713" y="3411538"/>
            <a:ext cx="571500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 flipH="1">
            <a:off x="2328863" y="3854450"/>
            <a:ext cx="542925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32" name="Text Box 10"/>
          <p:cNvSpPr txBox="1">
            <a:spLocks noChangeArrowheads="1"/>
          </p:cNvSpPr>
          <p:nvPr/>
        </p:nvSpPr>
        <p:spPr bwMode="auto">
          <a:xfrm>
            <a:off x="2852738" y="3163888"/>
            <a:ext cx="171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Unoscillated</a:t>
            </a:r>
          </a:p>
        </p:txBody>
      </p:sp>
      <p:sp>
        <p:nvSpPr>
          <p:cNvPr id="5133" name="Text Box 11"/>
          <p:cNvSpPr txBox="1">
            <a:spLocks noChangeArrowheads="1"/>
          </p:cNvSpPr>
          <p:nvPr/>
        </p:nvSpPr>
        <p:spPr bwMode="auto">
          <a:xfrm>
            <a:off x="2847975" y="3616325"/>
            <a:ext cx="171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Oscillated</a:t>
            </a:r>
          </a:p>
        </p:txBody>
      </p:sp>
      <p:sp>
        <p:nvSpPr>
          <p:cNvPr id="5134" name="Text Box 12"/>
          <p:cNvSpPr txBox="1">
            <a:spLocks noChangeArrowheads="1"/>
          </p:cNvSpPr>
          <p:nvPr/>
        </p:nvSpPr>
        <p:spPr bwMode="auto">
          <a:xfrm>
            <a:off x="1131888" y="2297113"/>
            <a:ext cx="2573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latin typeface="Bookman Old Style" pitchFamily="18" charset="0"/>
              </a:rPr>
              <a:t>ν</a:t>
            </a:r>
            <a:r>
              <a:rPr lang="el-GR" sz="1800" b="1" baseline="-25000">
                <a:latin typeface="Bookman Old Style" pitchFamily="18" charset="0"/>
              </a:rPr>
              <a:t>μ</a:t>
            </a:r>
            <a:r>
              <a:rPr lang="en-US" sz="1800" b="1"/>
              <a:t> spectrum</a:t>
            </a:r>
          </a:p>
        </p:txBody>
      </p:sp>
      <p:sp>
        <p:nvSpPr>
          <p:cNvPr id="5135" name="Text Box 13"/>
          <p:cNvSpPr txBox="1">
            <a:spLocks noChangeArrowheads="1"/>
          </p:cNvSpPr>
          <p:nvPr/>
        </p:nvSpPr>
        <p:spPr bwMode="auto">
          <a:xfrm>
            <a:off x="2328863" y="2678113"/>
            <a:ext cx="1489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</a:rPr>
              <a:t>Monte Carlo</a:t>
            </a:r>
          </a:p>
        </p:txBody>
      </p:sp>
      <p:sp>
        <p:nvSpPr>
          <p:cNvPr id="5136" name="Text Box 14"/>
          <p:cNvSpPr txBox="1">
            <a:spLocks noChangeArrowheads="1"/>
          </p:cNvSpPr>
          <p:nvPr/>
        </p:nvSpPr>
        <p:spPr bwMode="auto">
          <a:xfrm>
            <a:off x="6550025" y="2673350"/>
            <a:ext cx="152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</a:rPr>
              <a:t>Monte Carlo</a:t>
            </a:r>
          </a:p>
        </p:txBody>
      </p:sp>
      <p:graphicFrame>
        <p:nvGraphicFramePr>
          <p:cNvPr id="5123" name="Object 1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28863" y="1374775"/>
          <a:ext cx="39751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6" imgW="4000320" imgH="761760" progId="">
                  <p:embed/>
                </p:oleObj>
              </mc:Choice>
              <mc:Fallback>
                <p:oleObj name="Equation" r:id="rId6" imgW="4000320" imgH="76176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863" y="1374775"/>
                        <a:ext cx="3975100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7" name="Text Box 16"/>
          <p:cNvSpPr txBox="1">
            <a:spLocks noChangeArrowheads="1"/>
          </p:cNvSpPr>
          <p:nvPr/>
        </p:nvSpPr>
        <p:spPr bwMode="auto">
          <a:xfrm>
            <a:off x="5381625" y="2311400"/>
            <a:ext cx="2619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/>
              <a:t>Spectrum ratio</a:t>
            </a:r>
            <a:endParaRPr lang="en-GB" sz="1800" b="1"/>
          </a:p>
        </p:txBody>
      </p:sp>
      <p:sp>
        <p:nvSpPr>
          <p:cNvPr id="5139" name="TextBox 18"/>
          <p:cNvSpPr txBox="1">
            <a:spLocks noChangeArrowheads="1"/>
          </p:cNvSpPr>
          <p:nvPr/>
        </p:nvSpPr>
        <p:spPr bwMode="auto">
          <a:xfrm>
            <a:off x="1647825" y="5915025"/>
            <a:ext cx="5534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Use charge current events to measure neutrino energy spectrum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mtClean="0"/>
              <a:t>Hadron Production Tuning</a:t>
            </a:r>
          </a:p>
        </p:txBody>
      </p:sp>
      <p:sp>
        <p:nvSpPr>
          <p:cNvPr id="4915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57200" y="1358900"/>
            <a:ext cx="8350250" cy="24114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000080"/>
                </a:solidFill>
              </a:rPr>
              <a:t>Hadron production of proton target has big uncertainties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mtClean="0">
                <a:solidFill>
                  <a:srgbClr val="000080"/>
                </a:solidFill>
                <a:sym typeface="Wingdings" pitchFamily="2" charset="2"/>
              </a:rPr>
              <a:t> neutrino flux unknown</a:t>
            </a:r>
            <a:endParaRPr lang="en-GB" smtClean="0">
              <a:solidFill>
                <a:srgbClr val="00008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000080"/>
                </a:solidFill>
              </a:rPr>
              <a:t>Use Fluka2005 hadron production</a:t>
            </a:r>
          </a:p>
          <a:p>
            <a:pPr lvl="1" eaLnBrk="1" hangingPunct="1">
              <a:lnSpc>
                <a:spcPct val="80000"/>
              </a:lnSpc>
            </a:pPr>
            <a:r>
              <a:rPr lang="en-GB" smtClean="0">
                <a:solidFill>
                  <a:srgbClr val="000080"/>
                </a:solidFill>
              </a:rPr>
              <a:t>modify: re-weight as f(x</a:t>
            </a:r>
            <a:r>
              <a:rPr lang="en-GB" baseline="-25000" smtClean="0">
                <a:solidFill>
                  <a:srgbClr val="000080"/>
                </a:solidFill>
              </a:rPr>
              <a:t>F</a:t>
            </a:r>
            <a:r>
              <a:rPr lang="en-GB" smtClean="0">
                <a:solidFill>
                  <a:srgbClr val="000080"/>
                </a:solidFill>
              </a:rPr>
              <a:t>,p</a:t>
            </a:r>
            <a:r>
              <a:rPr lang="en-GB" baseline="-25000" smtClean="0">
                <a:solidFill>
                  <a:srgbClr val="000080"/>
                </a:solidFill>
              </a:rPr>
              <a:t>T</a:t>
            </a:r>
            <a:r>
              <a:rPr lang="en-GB" smtClean="0">
                <a:solidFill>
                  <a:srgbClr val="000080"/>
                </a:solidFill>
              </a:rPr>
              <a:t>)</a:t>
            </a:r>
            <a:endParaRPr lang="en-GB" baseline="-25000" smtClean="0">
              <a:solidFill>
                <a:srgbClr val="00008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000080"/>
                </a:solidFill>
              </a:rPr>
              <a:t>include in fit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400" smtClean="0">
                <a:solidFill>
                  <a:srgbClr val="000080"/>
                </a:solidFill>
              </a:rPr>
              <a:t>Horn focusing, beam misalignments, neutrino energy scale, cross section, NC background</a:t>
            </a:r>
            <a:endParaRPr lang="en-US" sz="2400" smtClean="0">
              <a:solidFill>
                <a:srgbClr val="000080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484313" y="3770313"/>
            <a:ext cx="5859462" cy="3087687"/>
            <a:chOff x="935" y="2375"/>
            <a:chExt cx="3691" cy="1945"/>
          </a:xfrm>
        </p:grpSpPr>
        <p:pic>
          <p:nvPicPr>
            <p:cNvPr id="49166" name="Picture 18" descr="superfancy-3curve-3x1-ratzoom_july07-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5" y="2375"/>
              <a:ext cx="3691" cy="1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9167" name="Group 45"/>
            <p:cNvGrpSpPr>
              <a:grpSpLocks/>
            </p:cNvGrpSpPr>
            <p:nvPr/>
          </p:nvGrpSpPr>
          <p:grpSpPr bwMode="auto">
            <a:xfrm>
              <a:off x="1735" y="2509"/>
              <a:ext cx="2816" cy="274"/>
              <a:chOff x="1735" y="2509"/>
              <a:chExt cx="2816" cy="274"/>
            </a:xfrm>
          </p:grpSpPr>
          <p:sp>
            <p:nvSpPr>
              <p:cNvPr id="49168" name="Rectangle 37"/>
              <p:cNvSpPr>
                <a:spLocks noChangeArrowheads="1"/>
              </p:cNvSpPr>
              <p:nvPr/>
            </p:nvSpPr>
            <p:spPr bwMode="auto">
              <a:xfrm>
                <a:off x="1735" y="2516"/>
                <a:ext cx="440" cy="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800" b="1"/>
                  <a:t>LE</a:t>
                </a:r>
              </a:p>
            </p:txBody>
          </p:sp>
          <p:sp>
            <p:nvSpPr>
              <p:cNvPr id="49169" name="Rectangle 38"/>
              <p:cNvSpPr>
                <a:spLocks noChangeArrowheads="1"/>
              </p:cNvSpPr>
              <p:nvPr/>
            </p:nvSpPr>
            <p:spPr bwMode="auto">
              <a:xfrm>
                <a:off x="4279" y="2509"/>
                <a:ext cx="272" cy="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800" b="1"/>
                  <a:t>HE</a:t>
                </a:r>
              </a:p>
            </p:txBody>
          </p:sp>
          <p:sp>
            <p:nvSpPr>
              <p:cNvPr id="49170" name="Rectangle 39"/>
              <p:cNvSpPr>
                <a:spLocks noChangeArrowheads="1"/>
              </p:cNvSpPr>
              <p:nvPr/>
            </p:nvSpPr>
            <p:spPr bwMode="auto">
              <a:xfrm>
                <a:off x="2887" y="2527"/>
                <a:ext cx="440" cy="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800" b="1"/>
                  <a:t>ME</a:t>
                </a:r>
              </a:p>
            </p:txBody>
          </p:sp>
        </p:grp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96900" y="3667125"/>
            <a:ext cx="5143500" cy="3190875"/>
            <a:chOff x="597027" y="3666744"/>
            <a:chExt cx="5143634" cy="3191256"/>
          </a:xfrm>
        </p:grpSpPr>
        <p:pic>
          <p:nvPicPr>
            <p:cNvPr id="4916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6895" y="3666744"/>
              <a:ext cx="3143766" cy="319125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49161" name="Text Box 46"/>
            <p:cNvSpPr txBox="1">
              <a:spLocks noChangeArrowheads="1"/>
            </p:cNvSpPr>
            <p:nvPr/>
          </p:nvSpPr>
          <p:spPr bwMode="auto">
            <a:xfrm>
              <a:off x="3741865" y="5374132"/>
              <a:ext cx="1130300" cy="757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defTabSz="414338" hangingPunct="0">
                <a:lnSpc>
                  <a:spcPct val="98000"/>
                </a:lnSpc>
                <a:spcBef>
                  <a:spcPts val="913"/>
                </a:spcBef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</a:tabLst>
              </a:pPr>
              <a:r>
                <a:rPr lang="en-GB" sz="1500" b="1">
                  <a:solidFill>
                    <a:srgbClr val="000000"/>
                  </a:solidFill>
                  <a:latin typeface="Bitstream Vera Sans" pitchFamily="16" charset="0"/>
                  <a:ea typeface="Arial Unicode MS" pitchFamily="34" charset="-128"/>
                  <a:cs typeface="Arial Unicode MS" pitchFamily="34" charset="-128"/>
                </a:rPr>
                <a:t>Weights applied </a:t>
              </a:r>
              <a:br>
                <a:rPr lang="en-GB" sz="1500" b="1">
                  <a:solidFill>
                    <a:srgbClr val="000000"/>
                  </a:solidFill>
                  <a:latin typeface="Bitstream Vera Sans" pitchFamily="16" charset="0"/>
                  <a:ea typeface="Arial Unicode MS" pitchFamily="34" charset="-128"/>
                  <a:cs typeface="Arial Unicode MS" pitchFamily="34" charset="-128"/>
                </a:rPr>
              </a:br>
              <a:r>
                <a:rPr lang="en-GB" sz="1500" b="1">
                  <a:solidFill>
                    <a:srgbClr val="000000"/>
                  </a:solidFill>
                  <a:latin typeface="Bitstream Vera Sans" pitchFamily="16" charset="0"/>
                  <a:ea typeface="Arial Unicode MS" pitchFamily="34" charset="-128"/>
                  <a:cs typeface="Arial Unicode MS" pitchFamily="34" charset="-128"/>
                </a:rPr>
                <a:t>vs p</a:t>
              </a:r>
              <a:r>
                <a:rPr lang="en-GB" sz="1500" b="1" baseline="-25000">
                  <a:solidFill>
                    <a:srgbClr val="000000"/>
                  </a:solidFill>
                  <a:latin typeface="Bitstream Vera Sans" pitchFamily="16" charset="0"/>
                  <a:ea typeface="Arial Unicode MS" pitchFamily="34" charset="-128"/>
                  <a:cs typeface="Arial Unicode MS" pitchFamily="34" charset="-128"/>
                </a:rPr>
                <a:t>z</a:t>
              </a:r>
              <a:r>
                <a:rPr lang="en-GB" sz="1500" b="1">
                  <a:solidFill>
                    <a:srgbClr val="000000"/>
                  </a:solidFill>
                  <a:latin typeface="Bitstream Vera Sans" pitchFamily="16" charset="0"/>
                  <a:ea typeface="Arial Unicode MS" pitchFamily="34" charset="-128"/>
                  <a:cs typeface="Arial Unicode MS" pitchFamily="34" charset="-128"/>
                </a:rPr>
                <a:t> &amp; p</a:t>
              </a:r>
              <a:r>
                <a:rPr lang="en-GB" sz="1500" b="1" baseline="-25000">
                  <a:solidFill>
                    <a:srgbClr val="000000"/>
                  </a:solidFill>
                  <a:latin typeface="Bitstream Vera Sans" pitchFamily="16" charset="0"/>
                  <a:ea typeface="Arial Unicode MS" pitchFamily="34" charset="-128"/>
                  <a:cs typeface="Arial Unicode MS" pitchFamily="34" charset="-128"/>
                </a:rPr>
                <a:t>T</a:t>
              </a:r>
            </a:p>
          </p:txBody>
        </p:sp>
        <p:grpSp>
          <p:nvGrpSpPr>
            <p:cNvPr id="49162" name="Group 41"/>
            <p:cNvGrpSpPr>
              <a:grpSpLocks/>
            </p:cNvGrpSpPr>
            <p:nvPr/>
          </p:nvGrpSpPr>
          <p:grpSpPr bwMode="auto">
            <a:xfrm>
              <a:off x="597027" y="5158232"/>
              <a:ext cx="2828925" cy="1293812"/>
              <a:chOff x="288" y="3280"/>
              <a:chExt cx="1782" cy="815"/>
            </a:xfrm>
          </p:grpSpPr>
          <p:sp>
            <p:nvSpPr>
              <p:cNvPr id="49163" name="Text Box 42"/>
              <p:cNvSpPr txBox="1">
                <a:spLocks noChangeArrowheads="1"/>
              </p:cNvSpPr>
              <p:nvPr/>
            </p:nvSpPr>
            <p:spPr bwMode="auto">
              <a:xfrm>
                <a:off x="288" y="3696"/>
                <a:ext cx="717" cy="39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 algn="ctr" defTabSz="414338" hangingPunct="0">
                  <a:lnSpc>
                    <a:spcPct val="98000"/>
                  </a:lnSpc>
                  <a:spcBef>
                    <a:spcPts val="788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7225" algn="l"/>
                    <a:tab pos="1312863" algn="l"/>
                    <a:tab pos="1970088" algn="l"/>
                  </a:tabLst>
                </a:pPr>
                <a:r>
                  <a:rPr lang="en-GB" sz="1500"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low energy</a:t>
                </a:r>
              </a:p>
              <a:p>
                <a:pPr algn="ctr" defTabSz="414338" hangingPunct="0">
                  <a:lnSpc>
                    <a:spcPct val="98000"/>
                  </a:lnSpc>
                  <a:spcBef>
                    <a:spcPts val="788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7225" algn="l"/>
                    <a:tab pos="1312863" algn="l"/>
                    <a:tab pos="1970088" algn="l"/>
                  </a:tabLst>
                </a:pPr>
                <a:r>
                  <a:rPr lang="en-GB" sz="1500"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beam region</a:t>
                </a:r>
              </a:p>
            </p:txBody>
          </p:sp>
          <p:sp>
            <p:nvSpPr>
              <p:cNvPr id="49164" name="Oval 43"/>
              <p:cNvSpPr>
                <a:spLocks noChangeArrowheads="1"/>
              </p:cNvSpPr>
              <p:nvPr/>
            </p:nvSpPr>
            <p:spPr bwMode="auto">
              <a:xfrm>
                <a:off x="1861" y="3280"/>
                <a:ext cx="209" cy="65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5" name="Line 44"/>
              <p:cNvSpPr>
                <a:spLocks noChangeShapeType="1"/>
              </p:cNvSpPr>
              <p:nvPr/>
            </p:nvSpPr>
            <p:spPr bwMode="auto">
              <a:xfrm flipV="1">
                <a:off x="1014" y="3696"/>
                <a:ext cx="757" cy="12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365375" y="5146675"/>
          <a:ext cx="212248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4" imgW="2286000" imgH="799920" progId="">
                  <p:embed/>
                </p:oleObj>
              </mc:Choice>
              <mc:Fallback>
                <p:oleObj name="Equation" r:id="rId4" imgW="2286000" imgH="7999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5" y="5146675"/>
                        <a:ext cx="2122488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4897438" y="5210175"/>
          <a:ext cx="146526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6" imgW="1422360" imgH="685800" progId="">
                  <p:embed/>
                </p:oleObj>
              </mc:Choice>
              <mc:Fallback>
                <p:oleObj name="Equation" r:id="rId6" imgW="1422360" imgH="6858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438" y="5210175"/>
                        <a:ext cx="1465262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9" name="Group 6"/>
          <p:cNvGrpSpPr>
            <a:grpSpLocks/>
          </p:cNvGrpSpPr>
          <p:nvPr/>
        </p:nvGrpSpPr>
        <p:grpSpPr bwMode="auto">
          <a:xfrm>
            <a:off x="177800" y="2676525"/>
            <a:ext cx="8682038" cy="2122488"/>
            <a:chOff x="470" y="1363"/>
            <a:chExt cx="5469" cy="1337"/>
          </a:xfrm>
        </p:grpSpPr>
        <p:sp>
          <p:nvSpPr>
            <p:cNvPr id="6152" name="Rectangle 7"/>
            <p:cNvSpPr>
              <a:spLocks noChangeArrowheads="1"/>
            </p:cNvSpPr>
            <p:nvPr/>
          </p:nvSpPr>
          <p:spPr bwMode="auto">
            <a:xfrm>
              <a:off x="470" y="1423"/>
              <a:ext cx="5469" cy="1277"/>
            </a:xfrm>
            <a:prstGeom prst="rect">
              <a:avLst/>
            </a:prstGeom>
            <a:solidFill>
              <a:srgbClr val="808080">
                <a:alpha val="29803"/>
              </a:srgbClr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3" name="Group 8"/>
            <p:cNvGrpSpPr>
              <a:grpSpLocks/>
            </p:cNvGrpSpPr>
            <p:nvPr/>
          </p:nvGrpSpPr>
          <p:grpSpPr bwMode="auto">
            <a:xfrm>
              <a:off x="504" y="1363"/>
              <a:ext cx="5431" cy="1292"/>
              <a:chOff x="504" y="1363"/>
              <a:chExt cx="5431" cy="1292"/>
            </a:xfrm>
          </p:grpSpPr>
          <p:sp>
            <p:nvSpPr>
              <p:cNvPr id="6154" name="Rectangle 9"/>
              <p:cNvSpPr>
                <a:spLocks noChangeArrowheads="1"/>
              </p:cNvSpPr>
              <p:nvPr/>
            </p:nvSpPr>
            <p:spPr bwMode="auto">
              <a:xfrm>
                <a:off x="1040" y="2000"/>
                <a:ext cx="273" cy="49"/>
              </a:xfrm>
              <a:prstGeom prst="rect">
                <a:avLst/>
              </a:prstGeom>
              <a:solidFill>
                <a:srgbClr val="FF505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050" name="Rectangle 10"/>
              <p:cNvSpPr>
                <a:spLocks noChangeArrowheads="1"/>
              </p:cNvSpPr>
              <p:nvPr/>
            </p:nvSpPr>
            <p:spPr bwMode="auto">
              <a:xfrm>
                <a:off x="1452" y="1585"/>
                <a:ext cx="3083" cy="855"/>
              </a:xfrm>
              <a:prstGeom prst="rect">
                <a:avLst/>
              </a:prstGeom>
              <a:gradFill rotWithShape="0">
                <a:gsLst>
                  <a:gs pos="0">
                    <a:srgbClr val="8B8B8B">
                      <a:alpha val="50000"/>
                    </a:srgbClr>
                  </a:gs>
                  <a:gs pos="50000">
                    <a:srgbClr val="DDDDDD"/>
                  </a:gs>
                  <a:gs pos="100000">
                    <a:srgbClr val="8B8B8B">
                      <a:alpha val="50000"/>
                    </a:srgbClr>
                  </a:gs>
                </a:gsLst>
                <a:lin ang="5400000" scaled="1"/>
              </a:gradFill>
              <a:ln w="324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58" name="Line 11"/>
              <p:cNvSpPr>
                <a:spLocks noChangeShapeType="1"/>
              </p:cNvSpPr>
              <p:nvPr/>
            </p:nvSpPr>
            <p:spPr bwMode="auto">
              <a:xfrm flipV="1">
                <a:off x="1176" y="1907"/>
                <a:ext cx="2498" cy="119"/>
              </a:xfrm>
              <a:prstGeom prst="line">
                <a:avLst/>
              </a:prstGeom>
              <a:noFill/>
              <a:ln w="28440">
                <a:solidFill>
                  <a:srgbClr val="0099FF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9" name="Line 12"/>
              <p:cNvSpPr>
                <a:spLocks noChangeShapeType="1"/>
              </p:cNvSpPr>
              <p:nvPr/>
            </p:nvSpPr>
            <p:spPr bwMode="auto">
              <a:xfrm>
                <a:off x="3674" y="1908"/>
                <a:ext cx="1043" cy="336"/>
              </a:xfrm>
              <a:prstGeom prst="line">
                <a:avLst/>
              </a:prstGeom>
              <a:noFill/>
              <a:ln w="28440">
                <a:solidFill>
                  <a:srgbClr val="0099FF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0" name="AutoShape 13"/>
              <p:cNvSpPr>
                <a:spLocks noChangeArrowheads="1"/>
              </p:cNvSpPr>
              <p:nvPr/>
            </p:nvSpPr>
            <p:spPr bwMode="auto">
              <a:xfrm rot="240000">
                <a:off x="1185" y="1363"/>
                <a:ext cx="4443" cy="7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798 w 21600"/>
                  <a:gd name="T19" fmla="*/ 10221 h 21600"/>
                  <a:gd name="T20" fmla="*/ 21600 w 21600"/>
                  <a:gd name="T21" fmla="*/ 1218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21584" y="10222"/>
                    </a:moveTo>
                    <a:cubicBezTo>
                      <a:pt x="21594" y="10415"/>
                      <a:pt x="21600" y="10607"/>
                      <a:pt x="21600" y="10800"/>
                    </a:cubicBezTo>
                    <a:cubicBezTo>
                      <a:pt x="21600" y="11270"/>
                      <a:pt x="21569" y="11739"/>
                      <a:pt x="21508" y="12206"/>
                    </a:cubicBezTo>
                    <a:lnTo>
                      <a:pt x="10800" y="10800"/>
                    </a:lnTo>
                    <a:close/>
                  </a:path>
                  <a:path w="21600" h="21600" fill="none">
                    <a:moveTo>
                      <a:pt x="21584" y="10222"/>
                    </a:moveTo>
                    <a:cubicBezTo>
                      <a:pt x="21594" y="10415"/>
                      <a:pt x="21600" y="10607"/>
                      <a:pt x="21600" y="10800"/>
                    </a:cubicBezTo>
                    <a:cubicBezTo>
                      <a:pt x="21600" y="11270"/>
                      <a:pt x="21569" y="11739"/>
                      <a:pt x="21508" y="12206"/>
                    </a:cubicBez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161" name="AutoShape 14"/>
              <p:cNvSpPr>
                <a:spLocks noChangeArrowheads="1"/>
              </p:cNvSpPr>
              <p:nvPr/>
            </p:nvSpPr>
            <p:spPr bwMode="auto">
              <a:xfrm rot="660000">
                <a:off x="2885" y="1396"/>
                <a:ext cx="1342" cy="8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800 w 21600"/>
                  <a:gd name="T19" fmla="*/ 9818 h 21600"/>
                  <a:gd name="T20" fmla="*/ 21600 w 21600"/>
                  <a:gd name="T21" fmla="*/ 13844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21543" y="9701"/>
                    </a:moveTo>
                    <a:cubicBezTo>
                      <a:pt x="21581" y="10066"/>
                      <a:pt x="21600" y="10432"/>
                      <a:pt x="21600" y="10800"/>
                    </a:cubicBezTo>
                    <a:cubicBezTo>
                      <a:pt x="21600" y="11828"/>
                      <a:pt x="21452" y="12852"/>
                      <a:pt x="21163" y="13840"/>
                    </a:cubicBezTo>
                    <a:lnTo>
                      <a:pt x="10800" y="10800"/>
                    </a:lnTo>
                    <a:close/>
                  </a:path>
                  <a:path w="21600" h="21600" fill="none">
                    <a:moveTo>
                      <a:pt x="21543" y="9701"/>
                    </a:moveTo>
                    <a:cubicBezTo>
                      <a:pt x="21581" y="10066"/>
                      <a:pt x="21600" y="10432"/>
                      <a:pt x="21600" y="10800"/>
                    </a:cubicBezTo>
                    <a:cubicBezTo>
                      <a:pt x="21600" y="11828"/>
                      <a:pt x="21452" y="12852"/>
                      <a:pt x="21163" y="13840"/>
                    </a:cubicBez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162" name="Rectangle 15"/>
              <p:cNvSpPr>
                <a:spLocks noChangeArrowheads="1"/>
              </p:cNvSpPr>
              <p:nvPr/>
            </p:nvSpPr>
            <p:spPr bwMode="auto">
              <a:xfrm>
                <a:off x="4779" y="1561"/>
                <a:ext cx="120" cy="913"/>
              </a:xfrm>
              <a:prstGeom prst="rect">
                <a:avLst/>
              </a:prstGeom>
              <a:gradFill rotWithShape="0">
                <a:gsLst>
                  <a:gs pos="0">
                    <a:srgbClr val="99CC00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3" name="Text Box 16"/>
              <p:cNvSpPr txBox="1">
                <a:spLocks noChangeArrowheads="1"/>
              </p:cNvSpPr>
              <p:nvPr/>
            </p:nvSpPr>
            <p:spPr bwMode="auto">
              <a:xfrm>
                <a:off x="5526" y="2018"/>
                <a:ext cx="122" cy="1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4" name="Text Box 17"/>
              <p:cNvSpPr txBox="1">
                <a:spLocks noChangeArrowheads="1"/>
              </p:cNvSpPr>
              <p:nvPr/>
            </p:nvSpPr>
            <p:spPr bwMode="auto">
              <a:xfrm>
                <a:off x="5651" y="1835"/>
                <a:ext cx="284" cy="20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 eaLnBrk="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1600" b="1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FD</a:t>
                </a:r>
              </a:p>
            </p:txBody>
          </p:sp>
          <p:sp>
            <p:nvSpPr>
              <p:cNvPr id="6165" name="Text Box 18"/>
              <p:cNvSpPr txBox="1">
                <a:spLocks noChangeArrowheads="1"/>
              </p:cNvSpPr>
              <p:nvPr/>
            </p:nvSpPr>
            <p:spPr bwMode="auto">
              <a:xfrm>
                <a:off x="2546" y="2108"/>
                <a:ext cx="847" cy="2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57200" eaLnBrk="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723900" algn="l"/>
                    <a:tab pos="1447800" algn="l"/>
                  </a:tabLst>
                </a:pPr>
                <a:r>
                  <a:rPr lang="en-GB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Decay Pipe</a:t>
                </a:r>
              </a:p>
            </p:txBody>
          </p:sp>
          <p:sp>
            <p:nvSpPr>
              <p:cNvPr id="6166" name="Text Box 19"/>
              <p:cNvSpPr txBox="1">
                <a:spLocks noChangeArrowheads="1"/>
              </p:cNvSpPr>
              <p:nvPr/>
            </p:nvSpPr>
            <p:spPr bwMode="auto">
              <a:xfrm>
                <a:off x="2631" y="1530"/>
                <a:ext cx="383" cy="3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3200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π</a:t>
                </a:r>
                <a:r>
                  <a:rPr lang="en-GB" sz="3200" baseline="30000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+</a:t>
                </a:r>
              </a:p>
            </p:txBody>
          </p:sp>
          <p:sp>
            <p:nvSpPr>
              <p:cNvPr id="6167" name="Text Box 20"/>
              <p:cNvSpPr txBox="1">
                <a:spLocks noChangeArrowheads="1"/>
              </p:cNvSpPr>
              <p:nvPr/>
            </p:nvSpPr>
            <p:spPr bwMode="auto">
              <a:xfrm>
                <a:off x="3986" y="2113"/>
                <a:ext cx="121" cy="1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8" name="Line 21"/>
              <p:cNvSpPr>
                <a:spLocks noChangeShapeType="1"/>
              </p:cNvSpPr>
              <p:nvPr/>
            </p:nvSpPr>
            <p:spPr bwMode="auto">
              <a:xfrm>
                <a:off x="541" y="2025"/>
                <a:ext cx="453" cy="1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9" name="Text Box 22"/>
              <p:cNvSpPr txBox="1">
                <a:spLocks noChangeArrowheads="1"/>
              </p:cNvSpPr>
              <p:nvPr/>
            </p:nvSpPr>
            <p:spPr bwMode="auto">
              <a:xfrm>
                <a:off x="849" y="1717"/>
                <a:ext cx="531" cy="2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57200" eaLnBrk="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723900" algn="l"/>
                  </a:tabLst>
                </a:pPr>
                <a:r>
                  <a:rPr lang="en-GB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Target</a:t>
                </a:r>
              </a:p>
            </p:txBody>
          </p:sp>
          <p:sp>
            <p:nvSpPr>
              <p:cNvPr id="6170" name="Line 23"/>
              <p:cNvSpPr>
                <a:spLocks noChangeShapeType="1"/>
              </p:cNvSpPr>
              <p:nvPr/>
            </p:nvSpPr>
            <p:spPr bwMode="auto">
              <a:xfrm flipV="1">
                <a:off x="3674" y="1858"/>
                <a:ext cx="2223" cy="5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1" name="Line 24"/>
              <p:cNvSpPr>
                <a:spLocks noChangeShapeType="1"/>
              </p:cNvSpPr>
              <p:nvPr/>
            </p:nvSpPr>
            <p:spPr bwMode="auto">
              <a:xfrm>
                <a:off x="3674" y="1908"/>
                <a:ext cx="1975" cy="48"/>
              </a:xfrm>
              <a:prstGeom prst="line">
                <a:avLst/>
              </a:prstGeom>
              <a:noFill/>
              <a:ln w="28440">
                <a:solidFill>
                  <a:srgbClr val="0099FF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2" name="Text Box 25"/>
              <p:cNvSpPr txBox="1">
                <a:spLocks noChangeArrowheads="1"/>
              </p:cNvSpPr>
              <p:nvPr/>
            </p:nvSpPr>
            <p:spPr bwMode="auto">
              <a:xfrm>
                <a:off x="4685" y="2446"/>
                <a:ext cx="298" cy="20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eaLnBrk="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1600" b="1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ND</a:t>
                </a:r>
              </a:p>
            </p:txBody>
          </p:sp>
          <p:sp>
            <p:nvSpPr>
              <p:cNvPr id="6173" name="Text Box 26"/>
              <p:cNvSpPr txBox="1">
                <a:spLocks noChangeArrowheads="1"/>
              </p:cNvSpPr>
              <p:nvPr/>
            </p:nvSpPr>
            <p:spPr bwMode="auto">
              <a:xfrm>
                <a:off x="504" y="1722"/>
                <a:ext cx="194" cy="2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eaLnBrk="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>
                    <a:solidFill>
                      <a:srgbClr val="000000"/>
                    </a:solidFill>
                    <a:latin typeface="Bitstream Vera Sans" pitchFamily="16" charset="0"/>
                    <a:ea typeface="Arial Unicode MS" pitchFamily="34" charset="-128"/>
                    <a:cs typeface="Arial Unicode MS" pitchFamily="34" charset="-128"/>
                  </a:rPr>
                  <a:t>p</a:t>
                </a:r>
              </a:p>
            </p:txBody>
          </p:sp>
        </p:grpSp>
      </p:grpSp>
      <p:sp>
        <p:nvSpPr>
          <p:cNvPr id="6150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Predicting the FD Spectrum</a:t>
            </a:r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9" r="5431" b="24670"/>
          <a:stretch>
            <a:fillRect/>
          </a:stretch>
        </p:blipFill>
        <p:spPr bwMode="auto">
          <a:xfrm>
            <a:off x="319088" y="1371600"/>
            <a:ext cx="4322762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pic>
        <p:nvPicPr>
          <p:cNvPr id="50180" name="Picture 11" descr="Near_BMatr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22738"/>
            <a:ext cx="3970338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2387600" y="3967163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/>
              <a:t>Near to Far Extrapolation</a:t>
            </a:r>
          </a:p>
        </p:txBody>
      </p:sp>
      <p:sp>
        <p:nvSpPr>
          <p:cNvPr id="5018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98938" y="4103688"/>
            <a:ext cx="4945062" cy="2754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mtClean="0"/>
              <a:t>Pion/Kaon decay kinematics are encapsulated in matrix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/>
              <a:t>Measured ND spectrum is transported to FD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/>
              <a:t>Largely reduce systematics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mtClean="0"/>
              <a:t>hadron production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smtClean="0"/>
              <a:t>cross section</a:t>
            </a:r>
          </a:p>
        </p:txBody>
      </p:sp>
      <p:pic>
        <p:nvPicPr>
          <p:cNvPr id="50184" name="Picture 12" descr="Far_BMatri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9963" y="1352550"/>
            <a:ext cx="3941762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AutoShape 6"/>
          <p:cNvSpPr>
            <a:spLocks noChangeArrowheads="1"/>
          </p:cNvSpPr>
          <p:nvPr/>
        </p:nvSpPr>
        <p:spPr bwMode="auto">
          <a:xfrm>
            <a:off x="4064000" y="2563813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Rectangle 14"/>
          <p:cNvSpPr>
            <a:spLocks noChangeArrowheads="1"/>
          </p:cNvSpPr>
          <p:nvPr/>
        </p:nvSpPr>
        <p:spPr bwMode="auto">
          <a:xfrm>
            <a:off x="2387600" y="1279525"/>
            <a:ext cx="1041400" cy="171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15"/>
          <p:cNvSpPr>
            <a:spLocks noChangeArrowheads="1"/>
          </p:cNvSpPr>
          <p:nvPr/>
        </p:nvSpPr>
        <p:spPr bwMode="auto">
          <a:xfrm>
            <a:off x="4902200" y="1303338"/>
            <a:ext cx="1041400" cy="171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Spectrum</a:t>
            </a:r>
          </a:p>
        </p:txBody>
      </p:sp>
      <p:sp>
        <p:nvSpPr>
          <p:cNvPr id="51203" name="Rectangle 20"/>
          <p:cNvSpPr>
            <a:spLocks noChangeArrowheads="1"/>
          </p:cNvSpPr>
          <p:nvPr/>
        </p:nvSpPr>
        <p:spPr bwMode="ltGray">
          <a:xfrm>
            <a:off x="44450" y="4800600"/>
            <a:ext cx="6661150" cy="1257300"/>
          </a:xfrm>
          <a:prstGeom prst="rect">
            <a:avLst/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400"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  <a:latin typeface="Arial" pitchFamily="34" charset="0"/>
              </a:rPr>
              <a:t>Expect 2451 without oscillations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  <a:latin typeface="Arial" pitchFamily="34" charset="0"/>
              </a:rPr>
              <a:t>  </a:t>
            </a:r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includes ~1 CR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, 8.1 rock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, 41 NC, ~3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US" sz="1600" baseline="-25000">
                <a:solidFill>
                  <a:schemeClr val="accent2"/>
                </a:solidFill>
                <a:latin typeface="Symbol" pitchFamily="18" charset="2"/>
              </a:rPr>
              <a:t>t</a:t>
            </a:r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 BG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  <a:latin typeface="Arial" pitchFamily="34" charset="0"/>
              </a:rPr>
              <a:t>See only 1986 in the FD.  </a:t>
            </a:r>
            <a:endParaRPr lang="en-US" sz="180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51204" name="Picture 5" descr="C:\Users\Habig\Desktop\plots\CC2010\BlessedPlots\spectrum_fd_nof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953000" cy="349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20"/>
          <p:cNvSpPr>
            <a:spLocks noChangeArrowheads="1"/>
          </p:cNvSpPr>
          <p:nvPr/>
        </p:nvSpPr>
        <p:spPr bwMode="ltGray">
          <a:xfrm>
            <a:off x="5181600" y="4419600"/>
            <a:ext cx="3810000" cy="2370138"/>
          </a:xfrm>
          <a:prstGeom prst="rect">
            <a:avLst/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  <a:latin typeface="Arial" pitchFamily="34" charset="0"/>
              </a:rPr>
              <a:t>Split up sample into five bins by energy resolution, to let the best resolved events carry more weight (plus a sixth bin of wrong-sign events)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>
              <a:solidFill>
                <a:schemeClr val="accent2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  <a:latin typeface="Arial" pitchFamily="34" charset="0"/>
              </a:rPr>
              <a:t>Fit everything simultaneously… </a:t>
            </a:r>
            <a:endParaRPr lang="en-US" sz="18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pic>
        <p:nvPicPr>
          <p:cNvPr id="10" name="Picture 8" descr="C:\Users\Habig\Desktop\plots\CC2010\BlessedPlots\ratio_fd_m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" y="1362075"/>
            <a:ext cx="4943476" cy="34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 descr="C:\Users\Habig\Desktop\plots\CC2010\BlessedPlots\SixUpResBi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517650"/>
            <a:ext cx="4495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:\Users\Habig\Desktop\plots\CC2010\BlessedPlots\fid_contours_con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43025"/>
            <a:ext cx="55149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Allowed Region</a:t>
            </a:r>
          </a:p>
        </p:txBody>
      </p:sp>
      <p:sp>
        <p:nvSpPr>
          <p:cNvPr id="52228" name="Rectangle 9"/>
          <p:cNvSpPr>
            <a:spLocks noGrp="1" noRot="1" noChangeArrowheads="1"/>
          </p:cNvSpPr>
          <p:nvPr>
            <p:ph type="body" idx="1"/>
          </p:nvPr>
        </p:nvSpPr>
        <p:spPr>
          <a:xfrm>
            <a:off x="5400675" y="2143125"/>
            <a:ext cx="3581400" cy="39624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Fit includes systematic penalty terms 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  <a:t>Best physical fit:</a:t>
            </a:r>
            <a:b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</a:b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|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  <a:t>m|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2 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= 2.35 x 10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-3 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eV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2</a:t>
            </a:r>
            <a:b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</a:b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sin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2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(2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  <a:t>)=1.00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  <a:t>Unconstrained:</a:t>
            </a:r>
            <a:b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</a:b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|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  <a:t>m|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2 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= 2.34 x 10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-3 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eV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2 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sin</a:t>
            </a:r>
            <a:r>
              <a:rPr lang="en-US" baseline="30000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2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</a:rPr>
              <a:t>(2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Osaka" pitchFamily="-28" charset="-128"/>
                <a:sym typeface="Symbol" pitchFamily="18" charset="2"/>
              </a:rPr>
              <a:t>)=1.007</a:t>
            </a:r>
            <a:endParaRPr lang="en-US" smtClean="0">
              <a:solidFill>
                <a:srgbClr val="000000"/>
              </a:solidFill>
              <a:latin typeface="Arial" pitchFamily="34" charset="0"/>
              <a:ea typeface="Osaka" pitchFamily="-28" charset="-128"/>
            </a:endParaRPr>
          </a:p>
        </p:txBody>
      </p:sp>
      <p:sp>
        <p:nvSpPr>
          <p:cNvPr id="52229" name="Text Box 14"/>
          <p:cNvSpPr txBox="1">
            <a:spLocks noChangeArrowheads="1"/>
          </p:cNvSpPr>
          <p:nvPr/>
        </p:nvSpPr>
        <p:spPr bwMode="auto">
          <a:xfrm>
            <a:off x="5791200" y="6224588"/>
            <a:ext cx="3330575" cy="633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>
                <a:solidFill>
                  <a:srgbClr val="FF0000"/>
                </a:solidFill>
                <a:latin typeface="Arial" pitchFamily="34" charset="0"/>
              </a:rPr>
              <a:t>Earlier results are in: </a:t>
            </a:r>
          </a:p>
          <a:p>
            <a:pPr>
              <a:spcBef>
                <a:spcPct val="20000"/>
              </a:spcBef>
            </a:pPr>
            <a:r>
              <a:rPr lang="en-GB" sz="1600">
                <a:solidFill>
                  <a:srgbClr val="FF0000"/>
                </a:solidFill>
                <a:latin typeface="Arial" pitchFamily="34" charset="0"/>
              </a:rPr>
              <a:t>Phys.Rev. Lett. 101:131802, 2010</a:t>
            </a:r>
            <a:r>
              <a:rPr lang="en-GB" sz="1600">
                <a:solidFill>
                  <a:schemeClr val="accent2"/>
                </a:solidFill>
                <a:latin typeface="Arial" pitchFamily="34" charset="0"/>
              </a:rPr>
              <a:t> </a:t>
            </a:r>
            <a:endParaRPr lang="en-US" sz="1600">
              <a:latin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3"/>
          <p:cNvSpPr txBox="1">
            <a:spLocks/>
          </p:cNvSpPr>
          <p:nvPr/>
        </p:nvSpPr>
        <p:spPr bwMode="auto">
          <a:xfrm>
            <a:off x="457200" y="173038"/>
            <a:ext cx="82296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Anti-neutrino 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Mode</a:t>
            </a:r>
            <a:endParaRPr lang="en-US" sz="4400" dirty="0">
              <a:solidFill>
                <a:srgbClr val="00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8197" name="Group 42"/>
          <p:cNvGrpSpPr>
            <a:grpSpLocks/>
          </p:cNvGrpSpPr>
          <p:nvPr/>
        </p:nvGrpSpPr>
        <p:grpSpPr bwMode="auto">
          <a:xfrm>
            <a:off x="0" y="1292225"/>
            <a:ext cx="9144000" cy="3181350"/>
            <a:chOff x="0" y="1293018"/>
            <a:chExt cx="9144000" cy="3181350"/>
          </a:xfrm>
        </p:grpSpPr>
        <p:pic>
          <p:nvPicPr>
            <p:cNvPr id="8232" name="Picture 5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93018"/>
              <a:ext cx="4572000" cy="31813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8233" name="Picture 6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3018"/>
              <a:ext cx="4572000" cy="31813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2520950" y="2255043"/>
            <a:ext cx="1525588" cy="1030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8" name="Equation" r:id="rId5" imgW="977900" imgH="660400" progId="Equation.3">
                    <p:embed/>
                  </p:oleObj>
                </mc:Choice>
                <mc:Fallback>
                  <p:oleObj name="Equation" r:id="rId5" imgW="977900" imgH="6604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0950" y="2255043"/>
                          <a:ext cx="1525588" cy="1030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4" name="AutoShape 66"/>
            <p:cNvSpPr>
              <a:spLocks noChangeArrowheads="1"/>
            </p:cNvSpPr>
            <p:nvPr/>
          </p:nvSpPr>
          <p:spPr bwMode="auto">
            <a:xfrm>
              <a:off x="1028700" y="1596231"/>
              <a:ext cx="2719388" cy="731837"/>
            </a:xfrm>
            <a:prstGeom prst="roundRect">
              <a:avLst>
                <a:gd name="adj" fmla="val 282"/>
              </a:avLst>
            </a:prstGeom>
            <a:noFill/>
            <a:ln w="18360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GB" sz="1600" b="1" dirty="0">
                  <a:solidFill>
                    <a:srgbClr val="000000"/>
                  </a:solidFill>
                  <a:latin typeface="Euphemia UCAS"/>
                </a:rPr>
                <a:t>Neutrino mode</a:t>
              </a:r>
            </a:p>
            <a:p>
              <a:r>
                <a:rPr lang="en-US" sz="1600" dirty="0">
                  <a:latin typeface="Euphemia UCAS"/>
                  <a:cs typeface="Times New Roman" pitchFamily="18" charset="0"/>
                </a:rPr>
                <a:t>Horns focus </a:t>
              </a:r>
              <a:r>
                <a:rPr lang="en-US" sz="1600" i="1" dirty="0">
                  <a:solidFill>
                    <a:srgbClr val="0000FF"/>
                  </a:solidFill>
                  <a:cs typeface="Times New Roman" pitchFamily="18" charset="0"/>
                </a:rPr>
                <a:t>π</a:t>
              </a:r>
              <a:r>
                <a:rPr lang="en-US" sz="1600" baseline="30000" dirty="0">
                  <a:solidFill>
                    <a:srgbClr val="0000FF"/>
                  </a:solidFill>
                  <a:cs typeface="Times New Roman" pitchFamily="18" charset="0"/>
                </a:rPr>
                <a:t>+</a:t>
              </a:r>
              <a:r>
                <a:rPr lang="en-US" sz="1600" dirty="0">
                  <a:cs typeface="Times New Roman" pitchFamily="18" charset="0"/>
                </a:rPr>
                <a:t>,</a:t>
              </a:r>
              <a:r>
                <a:rPr lang="en-US" sz="1600" dirty="0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1600" i="1" dirty="0">
                  <a:solidFill>
                    <a:srgbClr val="0000FF"/>
                  </a:solidFill>
                  <a:cs typeface="Times New Roman" pitchFamily="18" charset="0"/>
                </a:rPr>
                <a:t>K</a:t>
              </a:r>
              <a:r>
                <a:rPr lang="en-US" sz="1600" baseline="30000" dirty="0">
                  <a:solidFill>
                    <a:srgbClr val="0000FF"/>
                  </a:solidFill>
                  <a:cs typeface="Times New Roman" pitchFamily="18" charset="0"/>
                </a:rPr>
                <a:t>+</a:t>
              </a:r>
              <a:endParaRPr lang="en-GB" sz="1600" b="1" dirty="0">
                <a:solidFill>
                  <a:srgbClr val="0000FF"/>
                </a:solidFill>
              </a:endParaRPr>
            </a:p>
          </p:txBody>
        </p:sp>
        <p:pic>
          <p:nvPicPr>
            <p:cNvPr id="8235" name="Picture 38" descr="RFHC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00968"/>
              <a:ext cx="371475" cy="276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6" name="Text Box 19"/>
            <p:cNvSpPr txBox="1">
              <a:spLocks noChangeAspect="1" noChangeArrowheads="1"/>
            </p:cNvSpPr>
            <p:nvPr/>
          </p:nvSpPr>
          <p:spPr bwMode="auto">
            <a:xfrm>
              <a:off x="1230313" y="2456656"/>
              <a:ext cx="1589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0000FF"/>
                  </a:solidFill>
                  <a:latin typeface="Helvetica" pitchFamily="-108" charset="0"/>
                </a:rPr>
                <a:t>Monte Carlo</a:t>
              </a:r>
            </a:p>
          </p:txBody>
        </p:sp>
        <p:sp>
          <p:nvSpPr>
            <p:cNvPr id="8237" name="AutoShape 66"/>
            <p:cNvSpPr>
              <a:spLocks noChangeArrowheads="1"/>
            </p:cNvSpPr>
            <p:nvPr/>
          </p:nvSpPr>
          <p:spPr bwMode="auto">
            <a:xfrm>
              <a:off x="5143500" y="1567656"/>
              <a:ext cx="2719388" cy="1077912"/>
            </a:xfrm>
            <a:prstGeom prst="roundRect">
              <a:avLst>
                <a:gd name="adj" fmla="val 282"/>
              </a:avLst>
            </a:prstGeom>
            <a:noFill/>
            <a:ln w="18360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GB" sz="1600" b="1" dirty="0">
                  <a:solidFill>
                    <a:srgbClr val="000000"/>
                  </a:solidFill>
                  <a:latin typeface="Euphemia UCAS"/>
                </a:rPr>
                <a:t>Antineutrino mode</a:t>
              </a:r>
            </a:p>
            <a:p>
              <a:r>
                <a:rPr lang="en-US" sz="1600" dirty="0">
                  <a:latin typeface="Euphemia UCAS"/>
                  <a:cs typeface="Times New Roman" pitchFamily="18" charset="0"/>
                </a:rPr>
                <a:t>Horns focus </a:t>
              </a:r>
              <a:r>
                <a:rPr lang="en-US" sz="1600" i="1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US" sz="1600" baseline="30000" dirty="0">
                  <a:solidFill>
                    <a:srgbClr val="FF0000"/>
                  </a:solidFill>
                  <a:cs typeface="Times New Roman" pitchFamily="18" charset="0"/>
                </a:rPr>
                <a:t>-</a:t>
              </a:r>
              <a:r>
                <a:rPr lang="en-US" sz="1600" dirty="0">
                  <a:cs typeface="Times New Roman" pitchFamily="18" charset="0"/>
                </a:rPr>
                <a:t>,</a:t>
              </a:r>
              <a:r>
                <a:rPr lang="en-US" sz="16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1600" i="1" dirty="0">
                  <a:solidFill>
                    <a:srgbClr val="FF0000"/>
                  </a:solidFill>
                  <a:cs typeface="Times New Roman" pitchFamily="18" charset="0"/>
                </a:rPr>
                <a:t>K</a:t>
              </a:r>
              <a:r>
                <a:rPr lang="en-US" sz="1600" baseline="30000" dirty="0">
                  <a:solidFill>
                    <a:srgbClr val="FF0000"/>
                  </a:solidFill>
                  <a:cs typeface="Times New Roman" pitchFamily="18" charset="0"/>
                </a:rPr>
                <a:t>-</a:t>
              </a:r>
            </a:p>
            <a:p>
              <a:endParaRPr lang="en-US" sz="1600" b="1" dirty="0">
                <a:solidFill>
                  <a:srgbClr val="0000FF"/>
                </a:solidFill>
                <a:latin typeface="Helvetica" pitchFamily="-108" charset="0"/>
              </a:endParaRPr>
            </a:p>
            <a:p>
              <a:r>
                <a:rPr lang="en-US" sz="1800" b="1" dirty="0">
                  <a:solidFill>
                    <a:srgbClr val="0000FF"/>
                  </a:solidFill>
                  <a:latin typeface="Helvetica" pitchFamily="-108" charset="0"/>
                </a:rPr>
                <a:t>  Monte Carlo</a:t>
              </a:r>
              <a:endParaRPr lang="en-GB" sz="18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6835775" y="2216943"/>
            <a:ext cx="1527175" cy="1030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9" name="Equation" r:id="rId8" imgW="977900" imgH="660400" progId="Equation.3">
                    <p:embed/>
                  </p:oleObj>
                </mc:Choice>
                <mc:Fallback>
                  <p:oleObj name="Equation" r:id="rId8" imgW="977900" imgH="6604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775" y="2216943"/>
                          <a:ext cx="1527175" cy="1030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238" name="Picture 43" descr="RFHC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713" y="1400968"/>
              <a:ext cx="371475" cy="276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198" name="Group 43"/>
          <p:cNvGrpSpPr>
            <a:grpSpLocks/>
          </p:cNvGrpSpPr>
          <p:nvPr/>
        </p:nvGrpSpPr>
        <p:grpSpPr bwMode="auto">
          <a:xfrm>
            <a:off x="0" y="4332288"/>
            <a:ext cx="9144000" cy="2505075"/>
            <a:chOff x="0" y="4331500"/>
            <a:chExt cx="9144000" cy="2505075"/>
          </a:xfrm>
        </p:grpSpPr>
        <p:grpSp>
          <p:nvGrpSpPr>
            <p:cNvPr id="8201" name="Group 44"/>
            <p:cNvGrpSpPr>
              <a:grpSpLocks/>
            </p:cNvGrpSpPr>
            <p:nvPr/>
          </p:nvGrpSpPr>
          <p:grpSpPr bwMode="auto">
            <a:xfrm>
              <a:off x="6538913" y="4674400"/>
              <a:ext cx="2605087" cy="1577975"/>
              <a:chOff x="6538625" y="4487631"/>
              <a:chExt cx="2605376" cy="1578820"/>
            </a:xfrm>
          </p:grpSpPr>
          <p:sp>
            <p:nvSpPr>
              <p:cNvPr id="8230" name="Rectangle 5"/>
              <p:cNvSpPr>
                <a:spLocks noChangeArrowheads="1"/>
              </p:cNvSpPr>
              <p:nvPr/>
            </p:nvSpPr>
            <p:spPr bwMode="auto">
              <a:xfrm>
                <a:off x="6667226" y="4487631"/>
                <a:ext cx="2476775" cy="1578820"/>
              </a:xfrm>
              <a:prstGeom prst="rect">
                <a:avLst/>
              </a:prstGeom>
              <a:gradFill rotWithShape="1">
                <a:gsLst>
                  <a:gs pos="0">
                    <a:srgbClr val="606060"/>
                  </a:gs>
                  <a:gs pos="66000">
                    <a:srgbClr val="E6E6E6"/>
                  </a:gs>
                  <a:gs pos="100000">
                    <a:srgbClr val="606060"/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31" name="Oval 6"/>
              <p:cNvSpPr>
                <a:spLocks noChangeArrowheads="1"/>
              </p:cNvSpPr>
              <p:nvPr/>
            </p:nvSpPr>
            <p:spPr bwMode="auto">
              <a:xfrm>
                <a:off x="6538625" y="4513045"/>
                <a:ext cx="300070" cy="1527993"/>
              </a:xfrm>
              <a:prstGeom prst="ellipse">
                <a:avLst/>
              </a:prstGeom>
              <a:gradFill rotWithShape="1">
                <a:gsLst>
                  <a:gs pos="0">
                    <a:srgbClr val="606060"/>
                  </a:gs>
                  <a:gs pos="42000">
                    <a:srgbClr val="FFFFFF"/>
                  </a:gs>
                  <a:gs pos="100000">
                    <a:srgbClr val="606060"/>
                  </a:gs>
                </a:gsLst>
                <a:lin ang="16200000"/>
              </a:gradFill>
              <a:ln w="50800" algn="ctr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pic>
          <p:nvPicPr>
            <p:cNvPr id="8202" name="Picture 4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4883950"/>
              <a:ext cx="1636713" cy="11223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8203" name="Picture 4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225" y="4885538"/>
              <a:ext cx="2470150" cy="1139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204" name="Right Arrow 55"/>
            <p:cNvSpPr>
              <a:spLocks noChangeArrowheads="1"/>
            </p:cNvSpPr>
            <p:nvPr/>
          </p:nvSpPr>
          <p:spPr bwMode="auto">
            <a:xfrm>
              <a:off x="231775" y="5334800"/>
              <a:ext cx="771525" cy="173038"/>
            </a:xfrm>
            <a:prstGeom prst="rightArrow">
              <a:avLst>
                <a:gd name="adj1" fmla="val 50000"/>
                <a:gd name="adj2" fmla="val 4954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TextBox 56"/>
            <p:cNvSpPr txBox="1">
              <a:spLocks noChangeArrowheads="1"/>
            </p:cNvSpPr>
            <p:nvPr/>
          </p:nvSpPr>
          <p:spPr bwMode="auto">
            <a:xfrm>
              <a:off x="0" y="5533238"/>
              <a:ext cx="14509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120 GeV protons</a:t>
              </a:r>
            </a:p>
          </p:txBody>
        </p:sp>
        <p:sp>
          <p:nvSpPr>
            <p:cNvPr id="16" name="TextBox 63"/>
            <p:cNvSpPr txBox="1">
              <a:spLocks noChangeArrowheads="1"/>
            </p:cNvSpPr>
            <p:nvPr/>
          </p:nvSpPr>
          <p:spPr bwMode="auto">
            <a:xfrm>
              <a:off x="1981200" y="4439450"/>
              <a:ext cx="21717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  <a:ea typeface="Euphemia UCAS" charset="0"/>
                  <a:cs typeface="Euphemia UCAS" charset="0"/>
                </a:rPr>
                <a:t>Focusing Horns</a:t>
              </a:r>
            </a:p>
          </p:txBody>
        </p:sp>
        <p:cxnSp>
          <p:nvCxnSpPr>
            <p:cNvPr id="8207" name="Straight Arrow Connector 68"/>
            <p:cNvCxnSpPr>
              <a:cxnSpLocks noChangeShapeType="1"/>
              <a:stCxn id="16" idx="2"/>
            </p:cNvCxnSpPr>
            <p:nvPr/>
          </p:nvCxnSpPr>
          <p:spPr bwMode="auto">
            <a:xfrm rot="16200000" flipH="1">
              <a:off x="3628231" y="4278319"/>
              <a:ext cx="187325" cy="1309688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8208" name="Straight Arrow Connector 71"/>
            <p:cNvCxnSpPr>
              <a:cxnSpLocks noChangeShapeType="1"/>
              <a:stCxn id="16" idx="2"/>
            </p:cNvCxnSpPr>
            <p:nvPr/>
          </p:nvCxnSpPr>
          <p:spPr bwMode="auto">
            <a:xfrm rot="5400000">
              <a:off x="2456656" y="4545019"/>
              <a:ext cx="315913" cy="904875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8209" name="Line 65"/>
            <p:cNvSpPr>
              <a:spLocks noChangeShapeType="1"/>
            </p:cNvSpPr>
            <p:nvPr/>
          </p:nvSpPr>
          <p:spPr bwMode="auto">
            <a:xfrm>
              <a:off x="7232650" y="4663288"/>
              <a:ext cx="0" cy="15732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0" name="Line 65"/>
            <p:cNvSpPr>
              <a:spLocks noChangeShapeType="1"/>
            </p:cNvSpPr>
            <p:nvPr/>
          </p:nvSpPr>
          <p:spPr bwMode="auto">
            <a:xfrm flipV="1">
              <a:off x="6657975" y="6390488"/>
              <a:ext cx="24860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non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79"/>
            <p:cNvSpPr txBox="1">
              <a:spLocks noChangeArrowheads="1"/>
            </p:cNvSpPr>
            <p:nvPr/>
          </p:nvSpPr>
          <p:spPr bwMode="auto">
            <a:xfrm>
              <a:off x="7254875" y="4868075"/>
              <a:ext cx="8715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ea typeface="Arial" charset="0"/>
                  <a:cs typeface="Arial" charset="0"/>
                </a:rPr>
                <a:t>2 </a:t>
              </a:r>
              <a:r>
                <a:rPr lang="en-US" dirty="0" err="1">
                  <a:latin typeface="+mn-lt"/>
                  <a:ea typeface="Arial" charset="0"/>
                  <a:cs typeface="Arial" charset="0"/>
                </a:rPr>
                <a:t>m</a:t>
              </a:r>
              <a:endParaRPr lang="en-US" dirty="0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22" name="TextBox 80"/>
            <p:cNvSpPr txBox="1">
              <a:spLocks noChangeArrowheads="1"/>
            </p:cNvSpPr>
            <p:nvPr/>
          </p:nvSpPr>
          <p:spPr bwMode="auto">
            <a:xfrm>
              <a:off x="6904038" y="6436525"/>
              <a:ext cx="10398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  <a:ea typeface="Euphemia UCAS" charset="0"/>
                  <a:cs typeface="Euphemia UCAS" charset="0"/>
                </a:rPr>
                <a:t>675 </a:t>
              </a:r>
              <a:r>
                <a:rPr lang="en-US" dirty="0" err="1">
                  <a:latin typeface="+mn-lt"/>
                  <a:ea typeface="Euphemia UCAS" charset="0"/>
                  <a:cs typeface="Euphemia UCAS" charset="0"/>
                </a:rPr>
                <a:t>m</a:t>
              </a:r>
              <a:endParaRPr lang="en-US" dirty="0">
                <a:latin typeface="+mn-lt"/>
                <a:ea typeface="Euphemia UCAS" charset="0"/>
                <a:cs typeface="Euphemia UCAS" charset="0"/>
              </a:endParaRPr>
            </a:p>
          </p:txBody>
        </p:sp>
        <p:sp>
          <p:nvSpPr>
            <p:cNvPr id="8213" name="Line 65"/>
            <p:cNvSpPr>
              <a:spLocks noChangeShapeType="1"/>
            </p:cNvSpPr>
            <p:nvPr/>
          </p:nvSpPr>
          <p:spPr bwMode="auto">
            <a:xfrm flipV="1">
              <a:off x="1219200" y="6390488"/>
              <a:ext cx="47942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86"/>
            <p:cNvSpPr txBox="1">
              <a:spLocks noChangeArrowheads="1"/>
            </p:cNvSpPr>
            <p:nvPr/>
          </p:nvSpPr>
          <p:spPr bwMode="auto">
            <a:xfrm>
              <a:off x="3203575" y="6436525"/>
              <a:ext cx="10398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  <a:ea typeface="Euphemia UCAS" charset="0"/>
                  <a:cs typeface="Euphemia UCAS" charset="0"/>
                </a:rPr>
                <a:t>15 </a:t>
              </a:r>
              <a:r>
                <a:rPr lang="en-US" dirty="0" err="1">
                  <a:latin typeface="+mn-lt"/>
                  <a:ea typeface="Euphemia UCAS" charset="0"/>
                  <a:cs typeface="Euphemia UCAS" charset="0"/>
                </a:rPr>
                <a:t>m</a:t>
              </a:r>
              <a:endParaRPr lang="en-US" dirty="0">
                <a:latin typeface="+mn-lt"/>
                <a:ea typeface="Euphemia UCAS" charset="0"/>
                <a:cs typeface="Euphemia UCAS" charset="0"/>
              </a:endParaRPr>
            </a:p>
          </p:txBody>
        </p:sp>
        <p:sp>
          <p:nvSpPr>
            <p:cNvPr id="8215" name="Line 65"/>
            <p:cNvSpPr>
              <a:spLocks noChangeShapeType="1"/>
            </p:cNvSpPr>
            <p:nvPr/>
          </p:nvSpPr>
          <p:spPr bwMode="auto">
            <a:xfrm flipV="1">
              <a:off x="6013450" y="6396838"/>
              <a:ext cx="6365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88"/>
            <p:cNvSpPr txBox="1">
              <a:spLocks noChangeArrowheads="1"/>
            </p:cNvSpPr>
            <p:nvPr/>
          </p:nvSpPr>
          <p:spPr bwMode="auto">
            <a:xfrm>
              <a:off x="5843588" y="6434937"/>
              <a:ext cx="1041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  <a:ea typeface="Euphemia UCAS" charset="0"/>
                  <a:cs typeface="Euphemia UCAS" charset="0"/>
                </a:rPr>
                <a:t>30 </a:t>
              </a:r>
              <a:r>
                <a:rPr lang="en-US" dirty="0" err="1">
                  <a:latin typeface="+mn-lt"/>
                  <a:ea typeface="Euphemia UCAS" charset="0"/>
                  <a:cs typeface="Euphemia UCAS" charset="0"/>
                </a:rPr>
                <a:t>m</a:t>
              </a:r>
              <a:endParaRPr lang="en-US" dirty="0">
                <a:latin typeface="+mn-lt"/>
                <a:ea typeface="Euphemia UCAS" charset="0"/>
                <a:cs typeface="Euphemia UCAS" charset="0"/>
              </a:endParaRPr>
            </a:p>
          </p:txBody>
        </p:sp>
        <p:cxnSp>
          <p:nvCxnSpPr>
            <p:cNvPr id="8217" name="Straight Arrow Connector 67"/>
            <p:cNvCxnSpPr>
              <a:cxnSpLocks noChangeShapeType="1"/>
            </p:cNvCxnSpPr>
            <p:nvPr/>
          </p:nvCxnSpPr>
          <p:spPr bwMode="auto">
            <a:xfrm rot="16200000" flipH="1">
              <a:off x="750888" y="4842675"/>
              <a:ext cx="534988" cy="50323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9" name="TextBox 62"/>
            <p:cNvSpPr txBox="1">
              <a:spLocks noChangeArrowheads="1"/>
            </p:cNvSpPr>
            <p:nvPr/>
          </p:nvSpPr>
          <p:spPr bwMode="auto">
            <a:xfrm>
              <a:off x="246063" y="4458500"/>
              <a:ext cx="1041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  <a:ea typeface="Euphemia UCAS" charset="0"/>
                  <a:cs typeface="Euphemia UCAS" charset="0"/>
                </a:rPr>
                <a:t>Target</a:t>
              </a:r>
            </a:p>
          </p:txBody>
        </p:sp>
        <p:sp>
          <p:nvSpPr>
            <p:cNvPr id="32" name="TextBox 65"/>
            <p:cNvSpPr txBox="1">
              <a:spLocks noChangeArrowheads="1"/>
            </p:cNvSpPr>
            <p:nvPr/>
          </p:nvSpPr>
          <p:spPr bwMode="auto">
            <a:xfrm>
              <a:off x="7500938" y="4331500"/>
              <a:ext cx="16430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  <a:ea typeface="Euphemia UCAS" charset="0"/>
                  <a:cs typeface="Euphemia UCAS" charset="0"/>
                </a:rPr>
                <a:t>Decay Pipe</a:t>
              </a:r>
            </a:p>
          </p:txBody>
        </p:sp>
        <p:sp>
          <p:nvSpPr>
            <p:cNvPr id="33" name="Line 50"/>
            <p:cNvSpPr>
              <a:spLocks noChangeShapeType="1"/>
            </p:cNvSpPr>
            <p:nvPr/>
          </p:nvSpPr>
          <p:spPr bwMode="auto">
            <a:xfrm flipV="1">
              <a:off x="1293813" y="5428462"/>
              <a:ext cx="6334125" cy="0"/>
            </a:xfrm>
            <a:prstGeom prst="line">
              <a:avLst/>
            </a:prstGeom>
            <a:noFill/>
            <a:ln w="1908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8221" name="Text Box 53"/>
            <p:cNvSpPr txBox="1">
              <a:spLocks noChangeArrowheads="1"/>
            </p:cNvSpPr>
            <p:nvPr/>
          </p:nvSpPr>
          <p:spPr bwMode="auto">
            <a:xfrm>
              <a:off x="2960688" y="4909350"/>
              <a:ext cx="317500" cy="290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0000FF"/>
                  </a:solidFill>
                  <a:latin typeface="Calibri" pitchFamily="34" charset="0"/>
                </a:rPr>
                <a:t>π</a:t>
              </a:r>
              <a:r>
                <a:rPr lang="en-GB" i="1" baseline="33000">
                  <a:solidFill>
                    <a:srgbClr val="0000FF"/>
                  </a:solidFill>
                  <a:latin typeface="Calibri" pitchFamily="34" charset="0"/>
                </a:rPr>
                <a:t>+</a:t>
              </a:r>
            </a:p>
          </p:txBody>
        </p:sp>
        <p:sp>
          <p:nvSpPr>
            <p:cNvPr id="8222" name="Text Box 54"/>
            <p:cNvSpPr txBox="1">
              <a:spLocks noChangeArrowheads="1"/>
            </p:cNvSpPr>
            <p:nvPr/>
          </p:nvSpPr>
          <p:spPr bwMode="auto">
            <a:xfrm>
              <a:off x="2908300" y="5744375"/>
              <a:ext cx="342900" cy="257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FF0000"/>
                  </a:solidFill>
                  <a:latin typeface="Calibri" pitchFamily="34" charset="0"/>
                </a:rPr>
                <a:t>π</a:t>
              </a:r>
              <a:r>
                <a:rPr lang="en-GB" i="1" baseline="33000">
                  <a:solidFill>
                    <a:srgbClr val="FF0000"/>
                  </a:solidFill>
                  <a:latin typeface="Calibri" pitchFamily="34" charset="0"/>
                </a:rPr>
                <a:t>-</a:t>
              </a:r>
            </a:p>
          </p:txBody>
        </p:sp>
        <p:cxnSp>
          <p:nvCxnSpPr>
            <p:cNvPr id="8223" name="Straight Arrow Connector 58"/>
            <p:cNvCxnSpPr>
              <a:cxnSpLocks noChangeShapeType="1"/>
              <a:stCxn id="33" idx="1"/>
            </p:cNvCxnSpPr>
            <p:nvPr/>
          </p:nvCxnSpPr>
          <p:spPr bwMode="auto">
            <a:xfrm rot="16200000" flipH="1">
              <a:off x="8108157" y="4948244"/>
              <a:ext cx="1587" cy="962025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8224" name="Straight Arrow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8117682" y="5113344"/>
              <a:ext cx="0" cy="960437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</p:spPr>
        </p:cxnSp>
        <p:sp>
          <p:nvSpPr>
            <p:cNvPr id="8225" name="Text Box 53"/>
            <p:cNvSpPr txBox="1">
              <a:spLocks noChangeArrowheads="1"/>
            </p:cNvSpPr>
            <p:nvPr/>
          </p:nvSpPr>
          <p:spPr bwMode="auto">
            <a:xfrm>
              <a:off x="8472488" y="5028413"/>
              <a:ext cx="317500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0000FF"/>
                  </a:solidFill>
                  <a:latin typeface="Calibri" pitchFamily="34" charset="0"/>
                </a:rPr>
                <a:t>ν</a:t>
              </a:r>
              <a:r>
                <a:rPr lang="en-GB" i="1" baseline="-25000">
                  <a:solidFill>
                    <a:srgbClr val="0000FF"/>
                  </a:solidFill>
                  <a:latin typeface="Calibri" pitchFamily="34" charset="0"/>
                </a:rPr>
                <a:t>μ</a:t>
              </a:r>
            </a:p>
          </p:txBody>
        </p:sp>
        <p:sp>
          <p:nvSpPr>
            <p:cNvPr id="8226" name="Text Box 54"/>
            <p:cNvSpPr txBox="1">
              <a:spLocks noChangeArrowheads="1"/>
            </p:cNvSpPr>
            <p:nvPr/>
          </p:nvSpPr>
          <p:spPr bwMode="auto">
            <a:xfrm>
              <a:off x="8474075" y="5665000"/>
              <a:ext cx="342900" cy="257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>
                  <a:solidFill>
                    <a:srgbClr val="FF0000"/>
                  </a:solidFill>
                  <a:latin typeface="Calibri" pitchFamily="34" charset="0"/>
                </a:rPr>
                <a:t>ν</a:t>
              </a:r>
              <a:r>
                <a:rPr lang="en-US" i="1" baseline="-25000">
                  <a:solidFill>
                    <a:srgbClr val="FF0000"/>
                  </a:solidFill>
                  <a:latin typeface="Calibri" pitchFamily="34" charset="0"/>
                </a:rPr>
                <a:t>μ</a:t>
              </a:r>
            </a:p>
          </p:txBody>
        </p:sp>
        <p:cxnSp>
          <p:nvCxnSpPr>
            <p:cNvPr id="8227" name="Straight Connector 77"/>
            <p:cNvCxnSpPr>
              <a:cxnSpLocks noChangeShapeType="1"/>
            </p:cNvCxnSpPr>
            <p:nvPr/>
          </p:nvCxnSpPr>
          <p:spPr bwMode="auto">
            <a:xfrm rot="10800000">
              <a:off x="8474075" y="5739613"/>
              <a:ext cx="136525" cy="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8228" name="Freeform 43"/>
            <p:cNvSpPr>
              <a:spLocks noChangeArrowheads="1"/>
            </p:cNvSpPr>
            <p:nvPr/>
          </p:nvSpPr>
          <p:spPr bwMode="auto">
            <a:xfrm>
              <a:off x="1306513" y="5412588"/>
              <a:ext cx="6323012" cy="317500"/>
            </a:xfrm>
            <a:custGeom>
              <a:avLst/>
              <a:gdLst>
                <a:gd name="T0" fmla="*/ 0 w 6322785"/>
                <a:gd name="T1" fmla="*/ 0 h 317501"/>
                <a:gd name="T2" fmla="*/ 1480763 w 6322785"/>
                <a:gd name="T3" fmla="*/ 281175 h 317501"/>
                <a:gd name="T4" fmla="*/ 4969204 w 6322785"/>
                <a:gd name="T5" fmla="*/ 217675 h 317501"/>
                <a:gd name="T6" fmla="*/ 6331872 w 6322785"/>
                <a:gd name="T7" fmla="*/ 181389 h 3175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2785"/>
                <a:gd name="T13" fmla="*/ 0 h 317501"/>
                <a:gd name="T14" fmla="*/ 6322785 w 6322785"/>
                <a:gd name="T15" fmla="*/ 317501 h 3175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2785" h="317501">
                  <a:moveTo>
                    <a:pt x="0" y="0"/>
                  </a:moveTo>
                  <a:cubicBezTo>
                    <a:pt x="325815" y="122464"/>
                    <a:pt x="651631" y="244929"/>
                    <a:pt x="1478643" y="281215"/>
                  </a:cubicBezTo>
                  <a:cubicBezTo>
                    <a:pt x="2305655" y="317501"/>
                    <a:pt x="4962071" y="217715"/>
                    <a:pt x="4962071" y="217715"/>
                  </a:cubicBezTo>
                  <a:lnTo>
                    <a:pt x="6322785" y="18142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29" name="Freeform 55"/>
            <p:cNvSpPr>
              <a:spLocks noChangeArrowheads="1"/>
            </p:cNvSpPr>
            <p:nvPr/>
          </p:nvSpPr>
          <p:spPr bwMode="auto">
            <a:xfrm>
              <a:off x="1316038" y="4333088"/>
              <a:ext cx="4598987" cy="1079500"/>
            </a:xfrm>
            <a:custGeom>
              <a:avLst/>
              <a:gdLst>
                <a:gd name="T0" fmla="*/ 0 w 4599214"/>
                <a:gd name="T1" fmla="*/ 1079500 h 1079500"/>
                <a:gd name="T2" fmla="*/ 3069138 w 4599214"/>
                <a:gd name="T3" fmla="*/ 752929 h 1079500"/>
                <a:gd name="T4" fmla="*/ 4590127 w 4599214"/>
                <a:gd name="T5" fmla="*/ 0 h 1079500"/>
                <a:gd name="T6" fmla="*/ 0 60000 65536"/>
                <a:gd name="T7" fmla="*/ 0 60000 65536"/>
                <a:gd name="T8" fmla="*/ 0 60000 65536"/>
                <a:gd name="T9" fmla="*/ 0 w 4599214"/>
                <a:gd name="T10" fmla="*/ 0 h 1079500"/>
                <a:gd name="T11" fmla="*/ 4599214 w 4599214"/>
                <a:gd name="T12" fmla="*/ 1079500 h 1079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9214" h="1079500">
                  <a:moveTo>
                    <a:pt x="0" y="1079500"/>
                  </a:moveTo>
                  <a:cubicBezTo>
                    <a:pt x="1154339" y="1006173"/>
                    <a:pt x="2308678" y="932846"/>
                    <a:pt x="3075214" y="752929"/>
                  </a:cubicBezTo>
                  <a:cubicBezTo>
                    <a:pt x="3841750" y="573012"/>
                    <a:pt x="4345214" y="122464"/>
                    <a:pt x="4599214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6" name="Date Placeholder 4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6FFC1-F9E7-4FA9-86AE-7A2F62FEFB8F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 descr="rhc_result_spectrum_nofi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5" r="5428" b="7500"/>
          <a:stretch>
            <a:fillRect/>
          </a:stretch>
        </p:blipFill>
        <p:spPr bwMode="auto">
          <a:xfrm>
            <a:off x="4113213" y="2211388"/>
            <a:ext cx="5106987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>
                <a:latin typeface="Symbol" pitchFamily="18" charset="2"/>
              </a:rPr>
              <a:t>m</a:t>
            </a:r>
            <a:r>
              <a:rPr lang="en-US" smtClean="0"/>
              <a:t> Results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447800"/>
            <a:ext cx="8105775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97 events seen, 155 expected (no osc)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/>
              <a:t>No- oscillations scenario disfavored at 6.3</a:t>
            </a:r>
            <a:r>
              <a:rPr lang="en-US" smtClean="0">
                <a:latin typeface="Symbol" pitchFamily="18" charset="2"/>
              </a:rPr>
              <a:t>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/>
              <a:t>Same sort of </a:t>
            </a:r>
            <a:br>
              <a:rPr lang="en-US" smtClean="0"/>
            </a:br>
            <a:r>
              <a:rPr lang="en-US" smtClean="0"/>
              <a:t>oscillation fit yields: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/>
              <a:t>dominated by statistics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Includes additional 30%</a:t>
            </a:r>
            <a:br>
              <a:rPr lang="en-US" sz="1800" smtClean="0"/>
            </a:br>
            <a:r>
              <a:rPr lang="en-US" sz="1800" smtClean="0"/>
              <a:t>uncertainty on the </a:t>
            </a:r>
            <a:r>
              <a:rPr lang="en-US" sz="1800" smtClean="0">
                <a:latin typeface="Symbol" pitchFamily="18" charset="2"/>
              </a:rPr>
              <a:t>n</a:t>
            </a:r>
            <a:r>
              <a:rPr lang="en-US" sz="1800" baseline="-25000" smtClean="0">
                <a:latin typeface="Symbol" pitchFamily="18" charset="2"/>
              </a:rPr>
              <a:t>m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background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200" smtClean="0"/>
              <a:t>Plan to double anti-nu </a:t>
            </a:r>
            <a:br>
              <a:rPr lang="en-US" sz="2200" smtClean="0"/>
            </a:br>
            <a:r>
              <a:rPr lang="en-US" sz="2200" smtClean="0"/>
              <a:t>statistics after initial </a:t>
            </a:r>
            <a:br>
              <a:rPr lang="en-US" sz="2200" smtClean="0"/>
            </a:br>
            <a:r>
              <a:rPr lang="en-US" sz="2200" smtClean="0"/>
              <a:t>Minerva run</a:t>
            </a:r>
          </a:p>
        </p:txBody>
      </p:sp>
      <p:sp>
        <p:nvSpPr>
          <p:cNvPr id="9222" name="Line 8"/>
          <p:cNvSpPr>
            <a:spLocks noChangeShapeType="1"/>
          </p:cNvSpPr>
          <p:nvPr/>
        </p:nvSpPr>
        <p:spPr bwMode="auto">
          <a:xfrm>
            <a:off x="3497263" y="6223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graphicFrame>
        <p:nvGraphicFramePr>
          <p:cNvPr id="9218" name="Object 9"/>
          <p:cNvGraphicFramePr>
            <a:graphicFrameLocks noChangeAspect="1"/>
          </p:cNvGraphicFramePr>
          <p:nvPr/>
        </p:nvGraphicFramePr>
        <p:xfrm>
          <a:off x="295275" y="4035425"/>
          <a:ext cx="36861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4" imgW="2692080" imgH="583920" progId="">
                  <p:embed/>
                </p:oleObj>
              </mc:Choice>
              <mc:Fallback>
                <p:oleObj name="Equation" r:id="rId4" imgW="2692080" imgH="5839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4035425"/>
                        <a:ext cx="3686175" cy="927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rhc_future_contour_withcc_allM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065588"/>
            <a:ext cx="38862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>
                <a:latin typeface="Symbol" pitchFamily="18" charset="2"/>
              </a:rPr>
              <a:t>m</a:t>
            </a:r>
            <a:r>
              <a:rPr lang="en-US" smtClean="0"/>
              <a:t> Results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1524000"/>
            <a:ext cx="7847012" cy="2286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Interestingly, oscillation parameters differ from the </a:t>
            </a:r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>
                <a:latin typeface="Symbol" pitchFamily="18" charset="2"/>
              </a:rPr>
              <a:t>m</a:t>
            </a:r>
            <a:r>
              <a:rPr lang="en-US" smtClean="0"/>
              <a:t> results at a not terribly significant level, ~2</a:t>
            </a:r>
            <a:r>
              <a:rPr lang="en-US" smtClean="0">
                <a:latin typeface="Symbol" pitchFamily="18" charset="2"/>
              </a:rPr>
              <a:t>s</a:t>
            </a:r>
            <a:endParaRPr lang="en-US" sz="2000" smtClean="0"/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0" y="6340475"/>
            <a:ext cx="3603625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Global fit from Gonzalez-Garcia &amp; Maltoni</a:t>
            </a:r>
            <a:r>
              <a:rPr lang="en-US" sz="1400" i="1">
                <a:latin typeface="Arial" pitchFamily="34" charset="0"/>
              </a:rPr>
              <a:t>, </a:t>
            </a:r>
          </a:p>
          <a:p>
            <a:r>
              <a:rPr lang="en-US" sz="1400" i="1">
                <a:latin typeface="Arial" pitchFamily="34" charset="0"/>
              </a:rPr>
              <a:t>Phys. Rept. </a:t>
            </a:r>
            <a:r>
              <a:rPr lang="en-US" sz="1400">
                <a:latin typeface="Arial" pitchFamily="34" charset="0"/>
              </a:rPr>
              <a:t>460 (2008), SK data dominates</a:t>
            </a:r>
          </a:p>
        </p:txBody>
      </p:sp>
      <p:sp>
        <p:nvSpPr>
          <p:cNvPr id="56326" name="Line 8"/>
          <p:cNvSpPr>
            <a:spLocks noChangeShapeType="1"/>
          </p:cNvSpPr>
          <p:nvPr/>
        </p:nvSpPr>
        <p:spPr bwMode="auto">
          <a:xfrm>
            <a:off x="3516313" y="5842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5181600" cy="3890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6328" name="Text Box 6"/>
          <p:cNvSpPr txBox="1">
            <a:spLocks noChangeArrowheads="1"/>
          </p:cNvSpPr>
          <p:nvPr/>
        </p:nvSpPr>
        <p:spPr bwMode="auto">
          <a:xfrm>
            <a:off x="5715000" y="3276600"/>
            <a:ext cx="3416300" cy="92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pitchFamily="34" charset="0"/>
              </a:rPr>
              <a:t>MC Sensitivity studies show </a:t>
            </a:r>
            <a:br>
              <a:rPr lang="en-US" sz="180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>
                <a:solidFill>
                  <a:schemeClr val="accent2"/>
                </a:solidFill>
                <a:latin typeface="Arial" pitchFamily="34" charset="0"/>
              </a:rPr>
              <a:t>doubling the data should better </a:t>
            </a:r>
            <a:br>
              <a:rPr lang="en-US" sz="180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>
                <a:solidFill>
                  <a:schemeClr val="accent2"/>
                </a:solidFill>
                <a:latin typeface="Arial" pitchFamily="34" charset="0"/>
              </a:rPr>
              <a:t>resolve any differences: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 what </a:t>
            </a:r>
            <a:r>
              <a:rPr lang="en-US" u="sng" smtClean="0"/>
              <a:t>are</a:t>
            </a:r>
            <a:r>
              <a:rPr lang="en-US" smtClean="0"/>
              <a:t> the </a:t>
            </a:r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>
                <a:latin typeface="Symbol" pitchFamily="18" charset="2"/>
              </a:rPr>
              <a:t>m</a:t>
            </a:r>
            <a:r>
              <a:rPr lang="en-US" smtClean="0"/>
              <a:t> disappearing to?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1300"/>
            <a:ext cx="8229600" cy="49561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For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oscillations in this “atmospheric” sector, we like to blame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oscillating to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t</a:t>
            </a:r>
            <a:r>
              <a:rPr lang="en-US" dirty="0" smtClean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Most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below 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dirty="0" smtClean="0"/>
              <a:t> production threshold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Few 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dirty="0" smtClean="0"/>
              <a:t> that aren’t produce very messy decays which get rejected by our analysis 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Some very well might be going to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as well, depending on the currently unknown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/>
              <a:t>13</a:t>
            </a:r>
            <a:r>
              <a:rPr lang="en-US" dirty="0" smtClean="0"/>
              <a:t> (known to be less than 0.21 from </a:t>
            </a:r>
            <a:r>
              <a:rPr lang="en-US" dirty="0" err="1" smtClean="0"/>
              <a:t>Chooz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 fourth, sterile neutrino could also be the culprit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By definition,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/>
              <a:t>s</a:t>
            </a:r>
            <a:r>
              <a:rPr lang="en-US" dirty="0" smtClean="0"/>
              <a:t> interact with nothing save gravity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Overview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8900"/>
            <a:ext cx="8229600" cy="54991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600" dirty="0" smtClean="0"/>
              <a:t>The NuMI Project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400" dirty="0" smtClean="0"/>
              <a:t>The Beam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400" dirty="0" smtClean="0"/>
              <a:t>The detectors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3200" dirty="0" smtClean="0"/>
              <a:t>MINOS</a:t>
            </a:r>
          </a:p>
          <a:p>
            <a:pPr lvl="3" eaLnBrk="1" hangingPunct="1">
              <a:lnSpc>
                <a:spcPct val="90000"/>
              </a:lnSpc>
            </a:pPr>
            <a:r>
              <a:rPr lang="en-GB" sz="2600" dirty="0" smtClean="0"/>
              <a:t>Muon Neutrino Disappearance</a:t>
            </a:r>
          </a:p>
          <a:p>
            <a:pPr lvl="3" eaLnBrk="1" hangingPunct="1">
              <a:lnSpc>
                <a:spcPct val="90000"/>
              </a:lnSpc>
            </a:pPr>
            <a:r>
              <a:rPr lang="en-GB" sz="2600" dirty="0" smtClean="0"/>
              <a:t>Neutral Current Events</a:t>
            </a:r>
          </a:p>
          <a:p>
            <a:pPr lvl="3" eaLnBrk="1" hangingPunct="1">
              <a:lnSpc>
                <a:spcPct val="90000"/>
              </a:lnSpc>
            </a:pPr>
            <a:r>
              <a:rPr lang="en-GB" sz="2600" dirty="0" smtClean="0"/>
              <a:t>Electron Neutrino Appearance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3000" dirty="0" smtClean="0"/>
              <a:t>NOvA</a:t>
            </a:r>
          </a:p>
          <a:p>
            <a:pPr eaLnBrk="1" hangingPunct="1">
              <a:lnSpc>
                <a:spcPct val="90000"/>
              </a:lnSpc>
            </a:pPr>
            <a:r>
              <a:rPr lang="en-GB" sz="3400" dirty="0" smtClean="0"/>
              <a:t>Other US projects: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200" dirty="0" smtClean="0"/>
              <a:t>LBNE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9" descr="NC_FDSpectru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314450"/>
            <a:ext cx="5148262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NC Analysis Results</a:t>
            </a: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381000" y="13716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chemeClr val="accent2"/>
                </a:solidFill>
                <a:latin typeface="Helvetica" pitchFamily="-108" charset="0"/>
              </a:rPr>
              <a:t>FD NC energy spectrum for Data and oscillated MC predictions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Helvetica" pitchFamily="-108" charset="0"/>
              </a:rPr>
              <a:t>Form ratio R, data are consistent with no </a:t>
            </a:r>
            <a:r>
              <a:rPr lang="en-US" dirty="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dirty="0">
                <a:solidFill>
                  <a:schemeClr val="accent2"/>
                </a:solidFill>
                <a:latin typeface="Helvetica" pitchFamily="-108" charset="0"/>
              </a:rPr>
              <a:t> disappearing to </a:t>
            </a:r>
            <a:r>
              <a:rPr lang="en-GB" dirty="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GB" dirty="0">
                <a:solidFill>
                  <a:schemeClr val="accent2"/>
                </a:solidFill>
                <a:latin typeface="Helvetica" pitchFamily="-108" charset="0"/>
              </a:rPr>
              <a:t>s</a:t>
            </a:r>
            <a:r>
              <a:rPr lang="en-GB" baseline="-25000" dirty="0">
                <a:solidFill>
                  <a:schemeClr val="accent2"/>
                </a:solidFill>
                <a:latin typeface="Helvetica" pitchFamily="-108" charset="0"/>
              </a:rPr>
              <a:t> </a:t>
            </a:r>
            <a:endParaRPr lang="en-GB" dirty="0">
              <a:solidFill>
                <a:schemeClr val="accent2"/>
              </a:solidFill>
              <a:latin typeface="Helvetica" pitchFamily="-10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Helvetica" pitchFamily="-108" charset="0"/>
              </a:rPr>
              <a:t>Simultaneous fit to CC and NC energy spectra yields the fraction of </a:t>
            </a:r>
            <a:r>
              <a:rPr lang="en-US" dirty="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dirty="0">
                <a:solidFill>
                  <a:schemeClr val="accent2"/>
                </a:solidFill>
                <a:latin typeface="Helvetica" pitchFamily="-108" charset="0"/>
              </a:rPr>
              <a:t> that could be oscillating to </a:t>
            </a:r>
            <a:r>
              <a:rPr lang="en-GB" dirty="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chemeClr val="accent2"/>
                </a:solidFill>
                <a:latin typeface="Helvetica" pitchFamily="-108" charset="0"/>
              </a:rPr>
              <a:t>s</a:t>
            </a:r>
            <a:r>
              <a:rPr lang="en-GB" dirty="0">
                <a:solidFill>
                  <a:schemeClr val="accent2"/>
                </a:solidFill>
                <a:latin typeface="Helvetica" pitchFamily="-108" charset="0"/>
              </a:rPr>
              <a:t>:</a:t>
            </a:r>
            <a:r>
              <a:rPr lang="en-GB" baseline="-25000" dirty="0">
                <a:solidFill>
                  <a:schemeClr val="accent2"/>
                </a:solidFill>
                <a:latin typeface="Helvetica" pitchFamily="-10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dirty="0">
              <a:solidFill>
                <a:schemeClr val="accent2"/>
              </a:solidFill>
              <a:latin typeface="Helvetica" pitchFamily="-108" charset="0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6019800" y="6224588"/>
            <a:ext cx="2847975" cy="633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>
                <a:solidFill>
                  <a:srgbClr val="FF0000"/>
                </a:solidFill>
                <a:latin typeface="Arial" pitchFamily="34" charset="0"/>
              </a:rPr>
              <a:t>Earlier results are in: </a:t>
            </a:r>
          </a:p>
          <a:p>
            <a:pPr>
              <a:spcBef>
                <a:spcPct val="20000"/>
              </a:spcBef>
            </a:pPr>
            <a:r>
              <a:rPr lang="en-GB" sz="1600">
                <a:solidFill>
                  <a:srgbClr val="FF0000"/>
                </a:solidFill>
                <a:latin typeface="Arial" pitchFamily="34" charset="0"/>
              </a:rPr>
              <a:t>Phys.Rev.D81:052004, 2010</a:t>
            </a:r>
            <a:r>
              <a:rPr lang="en-GB" sz="1600">
                <a:solidFill>
                  <a:schemeClr val="accent2"/>
                </a:solidFill>
                <a:latin typeface="Arial" pitchFamily="34" charset="0"/>
              </a:rPr>
              <a:t> </a:t>
            </a:r>
            <a:endParaRPr lang="en-US" sz="1600">
              <a:latin typeface="Arial" pitchFamily="34" charset="0"/>
            </a:endParaRPr>
          </a:p>
        </p:txBody>
      </p:sp>
      <p:graphicFrame>
        <p:nvGraphicFramePr>
          <p:cNvPr id="11266" name="Object 15"/>
          <p:cNvGraphicFramePr>
            <a:graphicFrameLocks noGrp="1" noChangeAspect="1"/>
          </p:cNvGraphicFramePr>
          <p:nvPr>
            <p:ph idx="1"/>
          </p:nvPr>
        </p:nvGraphicFramePr>
        <p:xfrm>
          <a:off x="4243388" y="4724400"/>
          <a:ext cx="154781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4" imgW="1041120" imgH="444240" progId="">
                  <p:embed/>
                </p:oleObj>
              </mc:Choice>
              <mc:Fallback>
                <p:oleObj name="Equation" r:id="rId4" imgW="1041120" imgH="44424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4724400"/>
                        <a:ext cx="1547812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Group 2353"/>
          <p:cNvGraphicFramePr>
            <a:graphicFrameLocks noGrp="1"/>
          </p:cNvGraphicFramePr>
          <p:nvPr/>
        </p:nvGraphicFramePr>
        <p:xfrm>
          <a:off x="4191000" y="4876800"/>
          <a:ext cx="4722813" cy="1336993"/>
        </p:xfrm>
        <a:graphic>
          <a:graphicData uri="http://schemas.openxmlformats.org/drawingml/2006/table">
            <a:tbl>
              <a:tblPr/>
              <a:tblGrid>
                <a:gridCol w="1593850"/>
                <a:gridCol w="3128963"/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37369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369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R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± stat ± syst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37369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13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=0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369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1.09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±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0.055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±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0.053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37369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13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=11.5°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369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1.01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±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0.055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±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0.058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108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1524000" y="5056188"/>
          <a:ext cx="196691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6" imgW="1257120" imgH="469800" progId="">
                  <p:embed/>
                </p:oleObj>
              </mc:Choice>
              <mc:Fallback>
                <p:oleObj name="Equation" r:id="rId6" imgW="1257120" imgH="469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056188"/>
                        <a:ext cx="1966913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7"/>
          <p:cNvGraphicFramePr>
            <a:graphicFrameLocks noChangeAspect="1"/>
          </p:cNvGraphicFramePr>
          <p:nvPr/>
        </p:nvGraphicFramePr>
        <p:xfrm>
          <a:off x="457200" y="5943600"/>
          <a:ext cx="3541713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8" imgW="2197080" imgH="228600" progId="">
                  <p:embed/>
                </p:oleObj>
              </mc:Choice>
              <mc:Fallback>
                <p:oleObj name="Equation" r:id="rId8" imgW="2197080" imgH="2286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943600"/>
                        <a:ext cx="3541713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/>
              <a:t>e</a:t>
            </a:r>
            <a:r>
              <a:rPr lang="en-US" smtClean="0"/>
              <a:t> Appearance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8900"/>
            <a:ext cx="8534400" cy="5108575"/>
          </a:xfrm>
        </p:spPr>
        <p:txBody>
          <a:bodyPr/>
          <a:lstStyle/>
          <a:p>
            <a:pPr eaLnBrk="1" hangingPunct="1"/>
            <a:r>
              <a:rPr lang="en-US" dirty="0" smtClean="0"/>
              <a:t>Are some of the disappearing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re-appearing as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?</a:t>
            </a:r>
          </a:p>
          <a:p>
            <a:pPr lvl="1" eaLnBrk="1" hangingPunct="1"/>
            <a:r>
              <a:rPr lang="en-US" sz="2000" dirty="0" smtClean="0">
                <a:latin typeface="Arial" pitchFamily="34" charset="0"/>
              </a:rPr>
              <a:t>P(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  <a:r>
              <a:rPr lang="en-US" sz="2000" dirty="0" smtClean="0">
                <a:latin typeface="Arial" pitchFamily="34" charset="0"/>
              </a:rPr>
              <a:t>→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Arial" pitchFamily="34" charset="0"/>
              </a:rPr>
              <a:t>e</a:t>
            </a:r>
            <a:r>
              <a:rPr lang="en-US" sz="2000" dirty="0" smtClean="0">
                <a:latin typeface="Arial" pitchFamily="34" charset="0"/>
              </a:rPr>
              <a:t>)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≈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sin</a:t>
            </a:r>
            <a:r>
              <a:rPr lang="en-US" sz="2000" baseline="30000" dirty="0" smtClean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34" charset="0"/>
              </a:rPr>
              <a:t>23 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</a:rPr>
              <a:t>sin</a:t>
            </a:r>
            <a:r>
              <a:rPr lang="en-US" sz="2000" baseline="30000" dirty="0" smtClean="0">
                <a:solidFill>
                  <a:srgbClr val="008000"/>
                </a:solidFill>
                <a:latin typeface="Arial" pitchFamily="34" charset="0"/>
              </a:rPr>
              <a:t>2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</a:rPr>
              <a:t>2</a:t>
            </a:r>
            <a:r>
              <a:rPr lang="en-US" sz="2000" dirty="0" smtClean="0">
                <a:solidFill>
                  <a:srgbClr val="008000"/>
                </a:solidFill>
                <a:latin typeface="Symbol" pitchFamily="18" charset="2"/>
              </a:rPr>
              <a:t>q</a:t>
            </a:r>
            <a:r>
              <a:rPr lang="en-US" sz="2000" baseline="-25000" dirty="0" smtClean="0">
                <a:solidFill>
                  <a:srgbClr val="008000"/>
                </a:solidFill>
                <a:latin typeface="Arial" pitchFamily="34" charset="0"/>
              </a:rPr>
              <a:t>13 </a:t>
            </a:r>
            <a:r>
              <a:rPr lang="en-US" sz="2000" dirty="0" smtClean="0">
                <a:latin typeface="Arial" pitchFamily="34" charset="0"/>
              </a:rPr>
              <a:t>sin</a:t>
            </a:r>
            <a:r>
              <a:rPr lang="en-US" sz="2000" baseline="30000" dirty="0" smtClean="0">
                <a:latin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</a:rPr>
              <a:t>(1.27</a:t>
            </a:r>
            <a:r>
              <a:rPr lang="en-US" sz="2000" dirty="0" smtClean="0">
                <a:solidFill>
                  <a:srgbClr val="800080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800080"/>
                </a:solidFill>
                <a:latin typeface="Arial" pitchFamily="34" charset="0"/>
              </a:rPr>
              <a:t>m</a:t>
            </a:r>
            <a:r>
              <a:rPr lang="en-US" sz="2000" baseline="30000" dirty="0" smtClean="0">
                <a:solidFill>
                  <a:srgbClr val="800080"/>
                </a:solidFill>
                <a:latin typeface="Arial" pitchFamily="34" charset="0"/>
              </a:rPr>
              <a:t>2</a:t>
            </a:r>
            <a:r>
              <a:rPr lang="en-US" sz="2000" baseline="-25000" dirty="0" smtClean="0">
                <a:solidFill>
                  <a:srgbClr val="800080"/>
                </a:solidFill>
                <a:latin typeface="Arial" pitchFamily="34" charset="0"/>
              </a:rPr>
              <a:t>31</a:t>
            </a:r>
            <a:r>
              <a:rPr lang="en-US" sz="2000" dirty="0" smtClean="0">
                <a:latin typeface="Arial" pitchFamily="34" charset="0"/>
              </a:rPr>
              <a:t>L/E)</a:t>
            </a:r>
          </a:p>
          <a:p>
            <a:pPr lvl="2" eaLnBrk="1" hangingPunct="1"/>
            <a:r>
              <a:rPr lang="en-US" sz="1800" dirty="0" smtClean="0"/>
              <a:t>Plus CP-violating </a:t>
            </a:r>
            <a:r>
              <a:rPr lang="en-US" sz="1800" dirty="0" smtClean="0">
                <a:latin typeface="Symbol" pitchFamily="18" charset="2"/>
              </a:rPr>
              <a:t>d</a:t>
            </a:r>
            <a:r>
              <a:rPr lang="en-US" sz="1800" dirty="0" smtClean="0"/>
              <a:t> and matter effects, included in fits</a:t>
            </a:r>
          </a:p>
          <a:p>
            <a:pPr eaLnBrk="1" hangingPunct="1"/>
            <a:r>
              <a:rPr lang="en-US" dirty="0" smtClean="0"/>
              <a:t>Need to select events with compact shower</a:t>
            </a:r>
          </a:p>
          <a:p>
            <a:pPr lvl="1" eaLnBrk="1" hangingPunct="1"/>
            <a:r>
              <a:rPr lang="en-US" sz="2000" dirty="0" smtClean="0"/>
              <a:t>MINOS optimized for muon tracking, limited EM shower resolution</a:t>
            </a:r>
          </a:p>
          <a:p>
            <a:pPr lvl="2" eaLnBrk="1" hangingPunct="1"/>
            <a:r>
              <a:rPr lang="en-US" sz="1800" dirty="0" smtClean="0"/>
              <a:t>Steel thickness 2.5 cm = 1.4 X</a:t>
            </a:r>
            <a:r>
              <a:rPr lang="en-US" sz="1800" baseline="-25000" dirty="0" smtClean="0"/>
              <a:t>0</a:t>
            </a:r>
          </a:p>
          <a:p>
            <a:pPr lvl="2" eaLnBrk="1" hangingPunct="1"/>
            <a:r>
              <a:rPr lang="en-US" sz="1800" dirty="0" smtClean="0"/>
              <a:t>Strip width 4.1cm ~</a:t>
            </a:r>
            <a:r>
              <a:rPr lang="en-US" sz="1800" dirty="0" smtClean="0">
                <a:cs typeface="Arial" pitchFamily="34" charset="0"/>
              </a:rPr>
              <a:t> </a:t>
            </a:r>
            <a:r>
              <a:rPr lang="en-US" sz="1800" dirty="0" err="1" smtClean="0">
                <a:cs typeface="Arial" pitchFamily="34" charset="0"/>
              </a:rPr>
              <a:t>Molière</a:t>
            </a:r>
            <a:r>
              <a:rPr lang="en-US" sz="1800" dirty="0" smtClean="0">
                <a:cs typeface="Arial" pitchFamily="34" charset="0"/>
              </a:rPr>
              <a:t> radius (3.7cm)</a:t>
            </a:r>
          </a:p>
          <a:p>
            <a:pPr lvl="1" eaLnBrk="1" hangingPunct="1"/>
            <a:r>
              <a:rPr lang="en-US" sz="2000" dirty="0" smtClean="0"/>
              <a:t>At CHOOZ limit, expect a ~2% effect</a:t>
            </a:r>
          </a:p>
          <a:p>
            <a:pPr lvl="2" eaLnBrk="1" hangingPunct="1"/>
            <a:r>
              <a:rPr lang="en-US" sz="1800" dirty="0" smtClean="0"/>
              <a:t>Do blind analysis – establish all cuts, backgrounds, errors first</a:t>
            </a:r>
          </a:p>
          <a:p>
            <a:pPr lvl="2" eaLnBrk="1" hangingPunct="1"/>
            <a:r>
              <a:rPr lang="en-US" sz="1800" dirty="0" smtClean="0"/>
              <a:t>Crosscheck in three sidebands</a:t>
            </a:r>
          </a:p>
          <a:p>
            <a:pPr lvl="2" eaLnBrk="1" hangingPunct="1"/>
            <a:r>
              <a:rPr lang="en-US" sz="1800" dirty="0" smtClean="0"/>
              <a:t>Only then look at the data to see what pops out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313" y="3584575"/>
            <a:ext cx="4597400" cy="327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/>
              <a:t>e</a:t>
            </a:r>
            <a:r>
              <a:rPr lang="en-US" smtClean="0"/>
              <a:t> Appearance Results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1524000"/>
            <a:ext cx="7772400" cy="1000125"/>
          </a:xfrm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chemeClr val="tx2"/>
                </a:solidFill>
                <a:latin typeface="Arial" pitchFamily="34" charset="0"/>
                <a:ea typeface="SimSun" pitchFamily="2" charset="-122"/>
                <a:sym typeface="Optima" pitchFamily="-108" charset="0"/>
              </a:rPr>
              <a:t>FD background prediction:</a:t>
            </a:r>
          </a:p>
          <a:p>
            <a:pPr lvl="1" eaLnBrk="1" hangingPunct="1"/>
            <a:r>
              <a:rPr lang="en-US" altLang="zh-CN" b="1" smtClean="0">
                <a:solidFill>
                  <a:schemeClr val="tx2"/>
                </a:solidFill>
                <a:latin typeface="Arial" pitchFamily="34" charset="0"/>
                <a:ea typeface="SimSun" pitchFamily="2" charset="-122"/>
                <a:sym typeface="Optima" pitchFamily="-108" charset="0"/>
              </a:rPr>
              <a:t>49.1±7(stat)±2.7(sys)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lvl="1" eaLnBrk="1" hangingPunct="1"/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7388" y="2343150"/>
            <a:ext cx="7772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kern="0" dirty="0">
                <a:solidFill>
                  <a:schemeClr val="tx2"/>
                </a:solidFill>
                <a:latin typeface="Arial" charset="0"/>
                <a:ea typeface="SimSun" pitchFamily="2" charset="-122"/>
                <a:sym typeface="Optima" pitchFamily="-108" charset="0"/>
              </a:rPr>
              <a:t>Observed:</a:t>
            </a:r>
            <a:endParaRPr lang="en-US" altLang="zh-CN" sz="2400" b="1" kern="0" dirty="0">
              <a:solidFill>
                <a:schemeClr val="tx2"/>
              </a:solidFill>
              <a:latin typeface="Arial" charset="0"/>
              <a:ea typeface="SimSun" pitchFamily="2" charset="-122"/>
              <a:sym typeface="Optima" pitchFamily="-10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sym typeface="Optima" pitchFamily="-108" charset="0"/>
              </a:rPr>
              <a:t>54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SimSun" pitchFamily="2" charset="-122"/>
                <a:sym typeface="Optima" pitchFamily="-108" charset="0"/>
              </a:rPr>
              <a:t> (0.7</a:t>
            </a:r>
            <a:r>
              <a:rPr lang="en-US" sz="2400" dirty="0">
                <a:solidFill>
                  <a:schemeClr val="tx2"/>
                </a:solidFill>
                <a:latin typeface="Symbol" pitchFamily="18" charset="2"/>
                <a:ea typeface="SimSun" pitchFamily="2" charset="-122"/>
                <a:sym typeface="Optima" pitchFamily="-108" charset="0"/>
              </a:rPr>
              <a:t>s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SimSun" pitchFamily="2" charset="-122"/>
                <a:sym typeface="Optima" pitchFamily="-108" charset="0"/>
              </a:rPr>
              <a:t> excess)</a:t>
            </a:r>
            <a:endParaRPr lang="en-US" sz="2200" kern="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2200" kern="0" dirty="0"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3584575"/>
            <a:ext cx="4591050" cy="327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06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4575"/>
            <a:ext cx="4598988" cy="327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2212975"/>
            <a:ext cx="5278437" cy="3757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038" y="2209800"/>
            <a:ext cx="5276850" cy="3757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Symbol" pitchFamily="18" charset="2"/>
              </a:rPr>
              <a:t>n</a:t>
            </a:r>
            <a:r>
              <a:rPr lang="en-US" baseline="-25000" smtClean="0"/>
              <a:t>e</a:t>
            </a:r>
            <a:r>
              <a:rPr lang="en-US" smtClean="0"/>
              <a:t> Appearance Results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152650"/>
            <a:ext cx="4238625" cy="4705350"/>
          </a:xfrm>
        </p:spPr>
        <p:txBody>
          <a:bodyPr/>
          <a:lstStyle/>
          <a:p>
            <a:pPr eaLnBrk="1" hangingPunct="1"/>
            <a:r>
              <a:rPr lang="en-US" smtClean="0"/>
              <a:t>No significant excess seen, find allowed upper limits using F-C approach</a:t>
            </a:r>
          </a:p>
          <a:p>
            <a:pPr lvl="1" eaLnBrk="1" hangingPunct="1"/>
            <a:r>
              <a:rPr lang="en-US" sz="2000" smtClean="0"/>
              <a:t>For both Normal and Inverted mass hierarchies</a:t>
            </a:r>
          </a:p>
          <a:p>
            <a:pPr lvl="1" eaLnBrk="1" hangingPunct="1"/>
            <a:r>
              <a:rPr lang="en-US" sz="2000" smtClean="0"/>
              <a:t>Normal hierarchy </a:t>
            </a:r>
            <a:br>
              <a:rPr lang="en-US" sz="2000" smtClean="0"/>
            </a:br>
            <a:r>
              <a:rPr lang="en-US" sz="2000" smtClean="0"/>
              <a:t>(δCP=0):</a:t>
            </a:r>
          </a:p>
          <a:p>
            <a:pPr lvl="2" eaLnBrk="1" hangingPunct="1"/>
            <a:r>
              <a:rPr lang="en-US" sz="1800" smtClean="0">
                <a:solidFill>
                  <a:srgbClr val="0000FF"/>
                </a:solidFill>
              </a:rPr>
              <a:t>sin</a:t>
            </a:r>
            <a:r>
              <a:rPr lang="en-US" sz="1800" baseline="30000" smtClean="0">
                <a:solidFill>
                  <a:srgbClr val="0000FF"/>
                </a:solidFill>
              </a:rPr>
              <a:t>2</a:t>
            </a:r>
            <a:r>
              <a:rPr lang="en-US" sz="1800" smtClean="0">
                <a:solidFill>
                  <a:srgbClr val="0000FF"/>
                </a:solidFill>
              </a:rPr>
              <a:t>(2θ</a:t>
            </a:r>
            <a:r>
              <a:rPr lang="en-US" sz="1800" baseline="-25000" smtClean="0">
                <a:solidFill>
                  <a:srgbClr val="0000FF"/>
                </a:solidFill>
              </a:rPr>
              <a:t>13</a:t>
            </a:r>
            <a:r>
              <a:rPr lang="en-US" sz="1800" smtClean="0">
                <a:solidFill>
                  <a:srgbClr val="0000FF"/>
                </a:solidFill>
              </a:rPr>
              <a:t>) &lt; 0.12 (90% C.L.)</a:t>
            </a:r>
          </a:p>
          <a:p>
            <a:pPr lvl="1" eaLnBrk="1" hangingPunct="1"/>
            <a:r>
              <a:rPr lang="en-US" sz="2000" smtClean="0">
                <a:solidFill>
                  <a:srgbClr val="000000"/>
                </a:solidFill>
              </a:rPr>
              <a:t>Inverted hierarchy (δCP=0):</a:t>
            </a:r>
          </a:p>
          <a:p>
            <a:pPr lvl="2" eaLnBrk="1" hangingPunct="1"/>
            <a:r>
              <a:rPr lang="en-US" sz="1800" smtClean="0">
                <a:solidFill>
                  <a:srgbClr val="FF0000"/>
                </a:solidFill>
              </a:rPr>
              <a:t>sin</a:t>
            </a:r>
            <a:r>
              <a:rPr lang="en-US" sz="1800" baseline="30000" smtClean="0">
                <a:solidFill>
                  <a:srgbClr val="FF0000"/>
                </a:solidFill>
              </a:rPr>
              <a:t>2</a:t>
            </a:r>
            <a:r>
              <a:rPr lang="en-US" sz="1800" smtClean="0">
                <a:solidFill>
                  <a:srgbClr val="FF0000"/>
                </a:solidFill>
              </a:rPr>
              <a:t>(2θ</a:t>
            </a:r>
            <a:r>
              <a:rPr lang="en-US" sz="1800" baseline="-25000" smtClean="0">
                <a:solidFill>
                  <a:srgbClr val="FF0000"/>
                </a:solidFill>
              </a:rPr>
              <a:t>13</a:t>
            </a:r>
            <a:r>
              <a:rPr lang="en-US" sz="1800" smtClean="0">
                <a:solidFill>
                  <a:srgbClr val="FF0000"/>
                </a:solidFill>
              </a:rPr>
              <a:t>) &lt; 0.29 (90% C.L.)</a:t>
            </a:r>
          </a:p>
        </p:txBody>
      </p:sp>
      <p:sp>
        <p:nvSpPr>
          <p:cNvPr id="71685" name="Text Box 14"/>
          <p:cNvSpPr txBox="1">
            <a:spLocks noChangeArrowheads="1"/>
          </p:cNvSpPr>
          <p:nvPr/>
        </p:nvSpPr>
        <p:spPr bwMode="auto">
          <a:xfrm>
            <a:off x="6019800" y="6224588"/>
            <a:ext cx="2535238" cy="633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>
                <a:solidFill>
                  <a:srgbClr val="FF0000"/>
                </a:solidFill>
                <a:latin typeface="Arial" pitchFamily="34" charset="0"/>
              </a:rPr>
              <a:t>A paper about this: </a:t>
            </a:r>
          </a:p>
          <a:p>
            <a:pPr>
              <a:spcBef>
                <a:spcPct val="20000"/>
              </a:spcBef>
            </a:pPr>
            <a:r>
              <a:rPr lang="en-GB" sz="1600">
                <a:solidFill>
                  <a:srgbClr val="FF0000"/>
                </a:solidFill>
                <a:latin typeface="Arial" pitchFamily="34" charset="0"/>
              </a:rPr>
              <a:t>arXiv:1006.0996 [hep-ex] </a:t>
            </a:r>
            <a:endParaRPr lang="en-US" sz="16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 rot="19996121">
            <a:off x="1022795" y="2967335"/>
            <a:ext cx="7098418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 be updated soon!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1447800"/>
            <a:ext cx="1143000" cy="541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b="1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6705600" cy="579438"/>
          </a:xfrm>
        </p:spPr>
        <p:txBody>
          <a:bodyPr/>
          <a:lstStyle/>
          <a:p>
            <a:r>
              <a:rPr lang="en-US" sz="3200" dirty="0" smtClean="0"/>
              <a:t>NOvA Experiment</a:t>
            </a:r>
            <a:endParaRPr lang="en-US" sz="3800" dirty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656013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570413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0" y="4662488"/>
            <a:ext cx="4267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000" dirty="0" smtClean="0"/>
              <a:t>Uses NuMI beam</a:t>
            </a:r>
          </a:p>
          <a:p>
            <a:pPr marL="800100" lvl="1" indent="-342900" eaLnBrk="0" hangingPunct="0">
              <a:buFont typeface="Arial" pitchFamily="34" charset="0"/>
              <a:buChar char="•"/>
            </a:pPr>
            <a:r>
              <a:rPr lang="en-US" dirty="0" smtClean="0"/>
              <a:t>Upgrade to 700 kW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ame off-axis trick as T2K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dirty="0" smtClean="0"/>
              <a:t>Longest baseline possible while staying in US</a:t>
            </a:r>
          </a:p>
          <a:p>
            <a:pPr eaLnBrk="0" hangingPunct="0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915276" y="3847326"/>
            <a:ext cx="714374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MINOS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048625" y="4257675"/>
            <a:ext cx="223838" cy="404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790656" y="4152900"/>
            <a:ext cx="484188" cy="62706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81645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288" y="274638"/>
            <a:ext cx="4325937" cy="900112"/>
          </a:xfrm>
        </p:spPr>
        <p:txBody>
          <a:bodyPr/>
          <a:lstStyle/>
          <a:p>
            <a:r>
              <a:rPr lang="en-US" dirty="0"/>
              <a:t>Far Detector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4343400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B57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4800600" y="3333750"/>
            <a:ext cx="43434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There </a:t>
            </a:r>
            <a:r>
              <a:rPr lang="en-US" dirty="0"/>
              <a:t>are 1003 planes, for a total</a:t>
            </a:r>
          </a:p>
          <a:p>
            <a:pPr eaLnBrk="0" hangingPunct="0"/>
            <a:r>
              <a:rPr lang="en-US" dirty="0" smtClean="0"/>
              <a:t>mass </a:t>
            </a:r>
            <a:r>
              <a:rPr lang="en-US" dirty="0"/>
              <a:t>of 15 </a:t>
            </a:r>
            <a:r>
              <a:rPr lang="en-US" dirty="0" err="1"/>
              <a:t>kT.</a:t>
            </a:r>
            <a:r>
              <a:rPr lang="en-US" dirty="0"/>
              <a:t> There is enough room </a:t>
            </a:r>
            <a:r>
              <a:rPr lang="en-US" dirty="0" smtClean="0"/>
              <a:t>in </a:t>
            </a:r>
            <a:r>
              <a:rPr lang="en-US" dirty="0"/>
              <a:t>the building for 18 </a:t>
            </a:r>
            <a:r>
              <a:rPr lang="en-US" dirty="0" err="1"/>
              <a:t>kT</a:t>
            </a:r>
            <a:r>
              <a:rPr lang="en-US" dirty="0"/>
              <a:t>, which can </a:t>
            </a:r>
            <a:r>
              <a:rPr lang="en-US" dirty="0" smtClean="0"/>
              <a:t>be </a:t>
            </a:r>
            <a:r>
              <a:rPr lang="en-US" dirty="0"/>
              <a:t>built if we can preserve half of </a:t>
            </a:r>
            <a:r>
              <a:rPr lang="en-US" dirty="0" smtClean="0"/>
              <a:t>our contingency.</a:t>
            </a:r>
          </a:p>
          <a:p>
            <a:pPr eaLnBrk="0" hangingPunct="0"/>
            <a:endParaRPr lang="en-US" dirty="0"/>
          </a:p>
          <a:p>
            <a:pPr eaLnBrk="0" hangingPunct="0"/>
            <a:r>
              <a:rPr lang="en-US" dirty="0" smtClean="0"/>
              <a:t>The </a:t>
            </a:r>
            <a:r>
              <a:rPr lang="en-US" dirty="0"/>
              <a:t>detector can start taking data as soon </a:t>
            </a:r>
            <a:r>
              <a:rPr lang="en-US" dirty="0" smtClean="0"/>
              <a:t>as blocks </a:t>
            </a:r>
            <a:r>
              <a:rPr lang="en-US" dirty="0"/>
              <a:t>are filled and the </a:t>
            </a:r>
            <a:r>
              <a:rPr lang="en-US" dirty="0" smtClean="0"/>
              <a:t>electronics connected</a:t>
            </a:r>
            <a:r>
              <a:rPr lang="en-US" dirty="0"/>
              <a:t>.</a:t>
            </a:r>
          </a:p>
          <a:p>
            <a:pPr eaLnBrk="0" hangingPunct="0"/>
            <a:endParaRPr lang="en-US" b="1" dirty="0"/>
          </a:p>
        </p:txBody>
      </p:sp>
      <p:sp>
        <p:nvSpPr>
          <p:cNvPr id="179205" name="Line 5"/>
          <p:cNvSpPr>
            <a:spLocks noChangeShapeType="1"/>
          </p:cNvSpPr>
          <p:nvPr/>
        </p:nvSpPr>
        <p:spPr bwMode="auto">
          <a:xfrm>
            <a:off x="3124200" y="5791200"/>
            <a:ext cx="457200" cy="228600"/>
          </a:xfrm>
          <a:prstGeom prst="line">
            <a:avLst/>
          </a:prstGeom>
          <a:noFill/>
          <a:ln w="28575">
            <a:solidFill>
              <a:srgbClr val="2B57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3289300" y="6057900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2B5766"/>
                </a:solidFill>
              </a:rPr>
              <a:t>An admirer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28956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08" name="Rectangle 8"/>
          <p:cNvSpPr>
            <a:spLocks noChangeArrowheads="1"/>
          </p:cNvSpPr>
          <p:nvPr/>
        </p:nvSpPr>
        <p:spPr bwMode="auto">
          <a:xfrm>
            <a:off x="381000" y="1371600"/>
            <a:ext cx="45272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 </a:t>
            </a:r>
            <a:r>
              <a:rPr lang="en-US" sz="1600" dirty="0"/>
              <a:t>The cells are made from 32-cell extrusions.  </a:t>
            </a:r>
          </a:p>
          <a:p>
            <a:pPr eaLnBrk="0" hangingPunct="0"/>
            <a:endParaRPr lang="en-US" sz="1600" dirty="0"/>
          </a:p>
          <a:p>
            <a:pPr eaLnBrk="0" hangingPunct="0"/>
            <a:r>
              <a:rPr lang="en-US" sz="1600" dirty="0"/>
              <a:t> 12 extrusion modules make up a plane.  </a:t>
            </a:r>
            <a:br>
              <a:rPr lang="en-US" sz="1600" dirty="0"/>
            </a:br>
            <a:r>
              <a:rPr lang="en-US" sz="1600" dirty="0"/>
              <a:t>The planes alternate horizontal </a:t>
            </a:r>
            <a:br>
              <a:rPr lang="en-US" sz="1600" dirty="0"/>
            </a:br>
            <a:r>
              <a:rPr lang="en-US" sz="1600" dirty="0"/>
              <a:t>and vertical.</a:t>
            </a: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5334000" y="6096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Full-size Modules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010164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6705600" cy="754063"/>
          </a:xfrm>
        </p:spPr>
        <p:txBody>
          <a:bodyPr/>
          <a:lstStyle/>
          <a:p>
            <a:r>
              <a:rPr lang="en-US" sz="4000"/>
              <a:t>NO</a:t>
            </a:r>
            <a:r>
              <a:rPr lang="en-US" sz="4000">
                <a:latin typeface="Symbol" charset="2"/>
              </a:rPr>
              <a:t>n</a:t>
            </a:r>
            <a:r>
              <a:rPr lang="en-US" sz="4000"/>
              <a:t>A Basic Detector Element</a:t>
            </a:r>
            <a:endParaRPr lang="en-US"/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1209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438400" y="1219200"/>
            <a:ext cx="3810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1" dirty="0"/>
              <a:t>   </a:t>
            </a:r>
            <a:r>
              <a:rPr lang="en-US" sz="1800" dirty="0"/>
              <a:t>Liquid scintillator in a 4 cm wide, 6 cm deep, 15.7 m long, highly reflective PVC cell.</a:t>
            </a:r>
          </a:p>
          <a:p>
            <a:pPr eaLnBrk="0" hangingPunct="0"/>
            <a:endParaRPr lang="en-US" sz="1800" dirty="0"/>
          </a:p>
          <a:p>
            <a:pPr eaLnBrk="0" hangingPunct="0"/>
            <a:r>
              <a:rPr lang="en-US" sz="1800" dirty="0"/>
              <a:t>   Light is collected in a U-shaped 0.7 mm wavelength-shifting fiber, both ends of which terminate in a pixel of a 32-pixel avalanche </a:t>
            </a:r>
          </a:p>
          <a:p>
            <a:pPr eaLnBrk="0" hangingPunct="0"/>
            <a:r>
              <a:rPr lang="en-US" sz="1800" dirty="0"/>
              <a:t>photodiode (APD).</a:t>
            </a:r>
          </a:p>
          <a:p>
            <a:pPr eaLnBrk="0" hangingPunct="0"/>
            <a:endParaRPr lang="en-US" sz="1800" dirty="0"/>
          </a:p>
          <a:p>
            <a:pPr eaLnBrk="0" hangingPunct="0"/>
            <a:r>
              <a:rPr lang="en-US" sz="1800" dirty="0"/>
              <a:t>   The APD has peak quantum </a:t>
            </a:r>
            <a:br>
              <a:rPr lang="en-US" sz="1800" dirty="0"/>
            </a:br>
            <a:r>
              <a:rPr lang="en-US" sz="1800" dirty="0"/>
              <a:t>efficiency of 85%.  It will be run </a:t>
            </a:r>
            <a:br>
              <a:rPr lang="en-US" sz="1800" dirty="0"/>
            </a:br>
            <a:r>
              <a:rPr lang="en-US" sz="1800" dirty="0"/>
              <a:t>at a gain of 100.  It must be </a:t>
            </a:r>
          </a:p>
          <a:p>
            <a:pPr eaLnBrk="0" hangingPunct="0"/>
            <a:r>
              <a:rPr lang="en-US" sz="1800" dirty="0"/>
              <a:t>cooled to -15</a:t>
            </a:r>
            <a:r>
              <a:rPr lang="en-US" sz="1800" baseline="30000" dirty="0"/>
              <a:t>o</a:t>
            </a:r>
            <a:r>
              <a:rPr lang="en-US" sz="1800" dirty="0"/>
              <a:t>C and requires </a:t>
            </a:r>
            <a:br>
              <a:rPr lang="en-US" sz="1800" dirty="0"/>
            </a:br>
            <a:r>
              <a:rPr lang="en-US" sz="1800" dirty="0"/>
              <a:t>a very low noise amplifier. </a:t>
            </a:r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2695575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6096000" y="3124200"/>
            <a:ext cx="2598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Fiber Stringing Machine</a:t>
            </a:r>
            <a:endParaRPr lang="en-US"/>
          </a:p>
        </p:txBody>
      </p:sp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657600"/>
            <a:ext cx="26670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7239000" y="53340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32-cell APD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66404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1447800"/>
            <a:ext cx="1143000" cy="541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b="1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Quality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914400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7200" y="1828800"/>
            <a:ext cx="5387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Longitudinal sampling is ~0.2 X</a:t>
            </a:r>
            <a:r>
              <a:rPr lang="en-US" sz="2000" baseline="-25000"/>
              <a:t>0</a:t>
            </a:r>
            <a:r>
              <a:rPr lang="en-US" sz="2000"/>
              <a:t>, which gives excellent </a:t>
            </a:r>
            <a:r>
              <a:rPr lang="en-US" sz="2000">
                <a:latin typeface="Symbol" charset="2"/>
              </a:rPr>
              <a:t>m</a:t>
            </a:r>
            <a:r>
              <a:rPr lang="en-US" sz="2000"/>
              <a:t>-</a:t>
            </a:r>
            <a:r>
              <a:rPr lang="en-US" sz="2000" i="1"/>
              <a:t>e</a:t>
            </a:r>
            <a:r>
              <a:rPr lang="en-US" sz="2000"/>
              <a:t> separation.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4860925" y="2603500"/>
            <a:ext cx="391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2B5766"/>
                </a:solidFill>
              </a:rPr>
              <a:t>A 2-GeV muon is 60 planes long.</a:t>
            </a:r>
            <a:endParaRPr lang="en-US" b="1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468465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6705600" cy="687388"/>
          </a:xfrm>
        </p:spPr>
        <p:txBody>
          <a:bodyPr/>
          <a:lstStyle/>
          <a:p>
            <a:r>
              <a:rPr lang="en-US" sz="3600"/>
              <a:t>Sensitivity to sin</a:t>
            </a:r>
            <a:r>
              <a:rPr lang="en-US" sz="3600" baseline="30000"/>
              <a:t>2</a:t>
            </a:r>
            <a:r>
              <a:rPr lang="en-US" sz="3600"/>
              <a:t>(2</a:t>
            </a:r>
            <a:r>
              <a:rPr lang="en-US" sz="3600">
                <a:latin typeface="Symbol" charset="2"/>
              </a:rPr>
              <a:t>q</a:t>
            </a:r>
            <a:r>
              <a:rPr lang="en-US" sz="3600" baseline="-25000"/>
              <a:t>13</a:t>
            </a:r>
            <a:r>
              <a:rPr lang="en-US" sz="3600"/>
              <a:t>) ≠ 0</a:t>
            </a:r>
            <a:endParaRPr lang="en-US"/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50" y="1524000"/>
            <a:ext cx="442595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3865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514239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95% CL Resolution of the Mass </a:t>
            </a:r>
            <a:r>
              <a:rPr lang="en-US" sz="2800" dirty="0" smtClean="0"/>
              <a:t>ordering: </a:t>
            </a:r>
            <a:r>
              <a:rPr lang="en-US" sz="2800" dirty="0" err="1" smtClean="0"/>
              <a:t>NO</a:t>
            </a:r>
            <a:r>
              <a:rPr lang="en-US" sz="2800" dirty="0" err="1" smtClean="0">
                <a:latin typeface="Symbol" charset="2"/>
              </a:rPr>
              <a:t>n</a:t>
            </a:r>
            <a:r>
              <a:rPr lang="en-US" sz="2800" dirty="0" err="1" smtClean="0"/>
              <a:t>A</a:t>
            </a:r>
            <a:r>
              <a:rPr lang="en-US" sz="2800" dirty="0" smtClean="0"/>
              <a:t> </a:t>
            </a:r>
            <a:r>
              <a:rPr lang="en-US" sz="2800" dirty="0"/>
              <a:t>Plus T2K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58901"/>
            <a:ext cx="8229600" cy="1028700"/>
          </a:xfrm>
        </p:spPr>
        <p:txBody>
          <a:bodyPr/>
          <a:lstStyle/>
          <a:p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 transition depend on sign of Δm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Matter effects</a:t>
            </a:r>
          </a:p>
          <a:p>
            <a:r>
              <a:rPr lang="en-US" dirty="0" smtClean="0"/>
              <a:t>Comparing neutrino and anti-neutrino</a:t>
            </a:r>
            <a:endParaRPr lang="en-US" dirty="0"/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1905000" y="63246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Normal Ordering</a:t>
            </a: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6019800" y="6324600"/>
            <a:ext cx="1963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Inverted Ordering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860463"/>
            <a:ext cx="3632200" cy="34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100" y="2881072"/>
            <a:ext cx="3619500" cy="346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143038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 dirty="0"/>
          </a:p>
        </p:txBody>
      </p:sp>
      <p:grpSp>
        <p:nvGrpSpPr>
          <p:cNvPr id="32771" name="Group 2"/>
          <p:cNvGrpSpPr>
            <a:grpSpLocks/>
          </p:cNvGrpSpPr>
          <p:nvPr/>
        </p:nvGrpSpPr>
        <p:grpSpPr bwMode="auto">
          <a:xfrm>
            <a:off x="4686300" y="5362575"/>
            <a:ext cx="4267200" cy="838200"/>
            <a:chOff x="912" y="3072"/>
            <a:chExt cx="3408" cy="876"/>
          </a:xfrm>
        </p:grpSpPr>
        <p:pic>
          <p:nvPicPr>
            <p:cNvPr id="32778" name="Picture 3" descr="DIWAN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2" y="3072"/>
              <a:ext cx="3408" cy="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 Box 4"/>
            <p:cNvSpPr txBox="1">
              <a:spLocks noChangeArrowheads="1"/>
            </p:cNvSpPr>
            <p:nvPr/>
          </p:nvSpPr>
          <p:spPr bwMode="auto">
            <a:xfrm>
              <a:off x="2304" y="3457"/>
              <a:ext cx="576" cy="2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2"/>
                  </a:solidFill>
                </a:rPr>
                <a:t>735 km</a:t>
              </a:r>
            </a:p>
          </p:txBody>
        </p:sp>
      </p:grpSp>
      <p:pic>
        <p:nvPicPr>
          <p:cNvPr id="3277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1" t="960" r="2107" b="18033"/>
          <a:stretch>
            <a:fillRect/>
          </a:stretch>
        </p:blipFill>
        <p:spPr>
          <a:xfrm>
            <a:off x="5067300" y="1282700"/>
            <a:ext cx="3438525" cy="4079875"/>
          </a:xfrm>
          <a:solidFill>
            <a:schemeClr val="bg1"/>
          </a:solidFill>
        </p:spPr>
      </p:pic>
      <p:sp>
        <p:nvSpPr>
          <p:cNvPr id="32773" name="Rectangle 6"/>
          <p:cNvSpPr>
            <a:spLocks noChangeAspect="1" noChangeArrowheads="1"/>
          </p:cNvSpPr>
          <p:nvPr/>
        </p:nvSpPr>
        <p:spPr bwMode="auto">
          <a:xfrm>
            <a:off x="838200" y="1574800"/>
            <a:ext cx="7239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  <a:t>(12 km)</a:t>
            </a:r>
          </a:p>
        </p:txBody>
      </p:sp>
      <p:sp>
        <p:nvSpPr>
          <p:cNvPr id="32774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Experimental Setup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8900"/>
            <a:ext cx="4495800" cy="5108575"/>
          </a:xfrm>
          <a:noFill/>
        </p:spPr>
        <p:txBody>
          <a:bodyPr/>
          <a:lstStyle/>
          <a:p>
            <a:pPr eaLnBrk="1" hangingPunct="1"/>
            <a:r>
              <a:rPr lang="en-US" sz="2000" b="1" dirty="0" smtClean="0"/>
              <a:t>MINOS </a:t>
            </a:r>
            <a:br>
              <a:rPr lang="en-US" sz="2000" b="1" dirty="0" smtClean="0"/>
            </a:br>
            <a:r>
              <a:rPr lang="en-US" sz="2000" b="1" dirty="0" smtClean="0"/>
              <a:t>(Main Injector Neutrino Oscillation Search)</a:t>
            </a:r>
          </a:p>
          <a:p>
            <a:pPr lvl="1" eaLnBrk="1" hangingPunct="1"/>
            <a:r>
              <a:rPr lang="en-US" sz="2000" dirty="0" smtClean="0"/>
              <a:t>A long-baseline neutrino oscillation experiment</a:t>
            </a:r>
          </a:p>
          <a:p>
            <a:pPr lvl="1" eaLnBrk="1" hangingPunct="1"/>
            <a:r>
              <a:rPr lang="en-US" sz="2000" dirty="0" smtClean="0"/>
              <a:t>Near Detector at Fermilab to measure the beam composition</a:t>
            </a:r>
          </a:p>
          <a:p>
            <a:pPr lvl="1" eaLnBrk="1" hangingPunct="1"/>
            <a:r>
              <a:rPr lang="en-US" sz="2000" dirty="0" smtClean="0"/>
              <a:t>Far Detector deep underground in the Soudan Underground Lab, Minnesota, to search for evidence of oscillations</a:t>
            </a:r>
          </a:p>
          <a:p>
            <a:pPr eaLnBrk="1" hangingPunct="1">
              <a:buFontTx/>
              <a:buNone/>
            </a:pPr>
            <a:endParaRPr lang="en-US" sz="20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32776" name="Picture 9" descr="fnal_logo_trans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00" y="6005513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C3EF72-62E2-4C51-94EE-E37EFBF2C722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Probable Schedule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Start </a:t>
            </a:r>
            <a:r>
              <a:rPr lang="en-US" dirty="0"/>
              <a:t>of far detector assembly	Sep 2011</a:t>
            </a:r>
          </a:p>
          <a:p>
            <a:endParaRPr lang="en-US" dirty="0" smtClean="0"/>
          </a:p>
          <a:p>
            <a:r>
              <a:rPr lang="en-US" dirty="0" smtClean="0"/>
              <a:t>Start </a:t>
            </a:r>
            <a:r>
              <a:rPr lang="en-US" dirty="0"/>
              <a:t>of long shutdown for</a:t>
            </a:r>
            <a:br>
              <a:rPr lang="en-US" dirty="0"/>
            </a:br>
            <a:r>
              <a:rPr lang="en-US" dirty="0" err="1"/>
              <a:t>NuMI</a:t>
            </a:r>
            <a:r>
              <a:rPr lang="en-US" dirty="0"/>
              <a:t> </a:t>
            </a:r>
            <a:r>
              <a:rPr lang="en-US" dirty="0" smtClean="0"/>
              <a:t>upgrades</a:t>
            </a:r>
            <a:r>
              <a:rPr lang="en-US" dirty="0"/>
              <a:t>			</a:t>
            </a:r>
            <a:r>
              <a:rPr lang="en-US" dirty="0" smtClean="0"/>
              <a:t>	</a:t>
            </a:r>
            <a:r>
              <a:rPr lang="en-US" dirty="0" smtClean="0"/>
              <a:t>Mar 2012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First </a:t>
            </a:r>
            <a:r>
              <a:rPr lang="en-US" dirty="0"/>
              <a:t>2.5 </a:t>
            </a:r>
            <a:r>
              <a:rPr lang="en-US" dirty="0" err="1"/>
              <a:t>kT</a:t>
            </a:r>
            <a:r>
              <a:rPr lang="en-US" dirty="0"/>
              <a:t> operational		</a:t>
            </a:r>
            <a:r>
              <a:rPr lang="en-US" dirty="0" smtClean="0"/>
              <a:t>	Jan </a:t>
            </a:r>
            <a:r>
              <a:rPr lang="en-US" dirty="0"/>
              <a:t>2012*</a:t>
            </a:r>
          </a:p>
          <a:p>
            <a:endParaRPr lang="en-US" dirty="0" smtClean="0"/>
          </a:p>
          <a:p>
            <a:r>
              <a:rPr lang="en-US" dirty="0" smtClean="0"/>
              <a:t>Full </a:t>
            </a:r>
            <a:r>
              <a:rPr lang="en-US" dirty="0"/>
              <a:t>far detector operational	</a:t>
            </a:r>
            <a:r>
              <a:rPr lang="en-US" dirty="0" smtClean="0"/>
              <a:t>	May </a:t>
            </a:r>
            <a:r>
              <a:rPr lang="en-US" dirty="0"/>
              <a:t>2013*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54285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1799035"/>
            <a:ext cx="5715000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64" y="1361480"/>
            <a:ext cx="8388326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/>
          </p:cNvSpPr>
          <p:nvPr/>
        </p:nvSpPr>
        <p:spPr bwMode="auto">
          <a:xfrm>
            <a:off x="1803797" y="3531394"/>
            <a:ext cx="1437680" cy="620911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>
            <a:solidFill>
              <a:srgbClr val="44422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1848445" y="3482280"/>
            <a:ext cx="1393032" cy="75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solidFill>
                  <a:srgbClr val="FFFF00"/>
                </a:solidFill>
                <a:ea typeface="Gill Sans" charset="0"/>
                <a:cs typeface="Gill Sans" charset="0"/>
              </a:rPr>
              <a:t>34 </a:t>
            </a:r>
            <a:r>
              <a:rPr lang="en-US" sz="1700" dirty="0" err="1">
                <a:solidFill>
                  <a:srgbClr val="FFFF00"/>
                </a:solidFill>
                <a:ea typeface="Gill Sans" charset="0"/>
                <a:cs typeface="Gill Sans" charset="0"/>
              </a:rPr>
              <a:t>kT</a:t>
            </a:r>
            <a:r>
              <a:rPr lang="en-US" sz="1700" dirty="0">
                <a:solidFill>
                  <a:srgbClr val="FFFF00"/>
                </a:solidFill>
                <a:ea typeface="Gill Sans" charset="0"/>
                <a:cs typeface="Gill Sans" charset="0"/>
              </a:rPr>
              <a:t> LAr</a:t>
            </a:r>
          </a:p>
          <a:p>
            <a:r>
              <a:rPr lang="en-US" sz="1700" dirty="0">
                <a:solidFill>
                  <a:srgbClr val="FFFF00"/>
                </a:solidFill>
                <a:ea typeface="Gill Sans" charset="0"/>
                <a:cs typeface="Gill Sans" charset="0"/>
              </a:rPr>
              <a:t>2 mods 800 </a:t>
            </a:r>
            <a:r>
              <a:rPr lang="en-US" sz="1700" dirty="0" err="1">
                <a:solidFill>
                  <a:srgbClr val="FFFF00"/>
                </a:solidFill>
                <a:ea typeface="Gill Sans" charset="0"/>
                <a:cs typeface="Gill Sans" charset="0"/>
              </a:rPr>
              <a:t>ft</a:t>
            </a:r>
            <a:endParaRPr lang="en-US" sz="1700" dirty="0">
              <a:solidFill>
                <a:srgbClr val="FFFF00"/>
              </a:solidFill>
              <a:ea typeface="Gill Sans" charset="0"/>
              <a:cs typeface="Gill Sans" charset="0"/>
            </a:endParaRP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1803797" y="2343746"/>
            <a:ext cx="1437680" cy="10001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1976810" y="2294632"/>
            <a:ext cx="1057051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Gill Sans" charset="0"/>
                <a:cs typeface="Gill Sans" charset="0"/>
              </a:rPr>
              <a:t>200 kT Fid.</a:t>
            </a:r>
          </a:p>
          <a:p>
            <a:r>
              <a:rPr lang="en-US" sz="1700">
                <a:ea typeface="Gill Sans" charset="0"/>
                <a:cs typeface="Gill Sans" charset="0"/>
              </a:rPr>
              <a:t>Water </a:t>
            </a:r>
          </a:p>
          <a:p>
            <a:r>
              <a:rPr lang="en-US" sz="1700">
                <a:ea typeface="Gill Sans" charset="0"/>
                <a:cs typeface="Gill Sans" charset="0"/>
              </a:rPr>
              <a:t>2 mods</a:t>
            </a:r>
          </a:p>
          <a:p>
            <a:r>
              <a:rPr lang="en-US" sz="1700">
                <a:ea typeface="Gill Sans" charset="0"/>
                <a:cs typeface="Gill Sans" charset="0"/>
              </a:rPr>
              <a:t>4850 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LBNE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693023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/>
              <a:t>200 </a:t>
            </a:r>
            <a:r>
              <a:rPr lang="en-US" dirty="0" err="1" smtClean="0"/>
              <a:t>kT</a:t>
            </a:r>
            <a:r>
              <a:rPr lang="en-US" dirty="0" smtClean="0"/>
              <a:t> water Cherenkov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/>
          <a:lstStyle/>
          <a:p>
            <a:r>
              <a:rPr lang="en-US" dirty="0" smtClean="0"/>
              <a:t>34 </a:t>
            </a:r>
            <a:r>
              <a:rPr lang="en-US" dirty="0" err="1" smtClean="0"/>
              <a:t>kT</a:t>
            </a:r>
            <a:r>
              <a:rPr lang="en-US" dirty="0" smtClean="0"/>
              <a:t> liquid argon</a:t>
            </a:r>
            <a:endParaRPr lang="en-US" dirty="0"/>
          </a:p>
        </p:txBody>
      </p:sp>
      <p:pic>
        <p:nvPicPr>
          <p:cNvPr id="12" name="Content Placeholder 11" descr="WCD200_Detector.tiff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25" r="-3225"/>
          <a:stretch>
            <a:fillRect/>
          </a:stretch>
        </p:blipFill>
        <p:spPr>
          <a:xfrm>
            <a:off x="457200" y="2132900"/>
            <a:ext cx="4040188" cy="3951288"/>
          </a:xfrm>
        </p:spPr>
      </p:pic>
      <p:pic>
        <p:nvPicPr>
          <p:cNvPr id="14" name="Picture 13" descr="LAr34_Detecto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88" y="2607955"/>
            <a:ext cx="4355981" cy="2654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9448" y="5331623"/>
            <a:ext cx="4097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17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err="1" smtClean="0"/>
              <a:t>fiducial</a:t>
            </a:r>
            <a:r>
              <a:rPr lang="en-US" dirty="0" smtClean="0"/>
              <a:t> </a:t>
            </a:r>
            <a:r>
              <a:rPr lang="en-US" dirty="0" err="1" smtClean="0"/>
              <a:t>LAr</a:t>
            </a:r>
            <a:r>
              <a:rPr lang="en-US" dirty="0" smtClean="0"/>
              <a:t> detectors</a:t>
            </a:r>
          </a:p>
          <a:p>
            <a:r>
              <a:rPr lang="en-US" dirty="0" smtClean="0"/>
              <a:t>To be located at a new drive-in</a:t>
            </a:r>
          </a:p>
          <a:p>
            <a:r>
              <a:rPr lang="en-US" dirty="0" smtClean="0"/>
              <a:t>site at </a:t>
            </a:r>
            <a:r>
              <a:rPr lang="en-US" b="1" dirty="0" smtClean="0"/>
              <a:t>800 foot level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2918" y="6196390"/>
            <a:ext cx="320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200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err="1" smtClean="0"/>
              <a:t>fiducial</a:t>
            </a:r>
            <a:r>
              <a:rPr lang="en-US" dirty="0" smtClean="0"/>
              <a:t> WC detector</a:t>
            </a:r>
          </a:p>
          <a:p>
            <a:r>
              <a:rPr lang="en-US" dirty="0" smtClean="0"/>
              <a:t>Located at the </a:t>
            </a:r>
            <a:r>
              <a:rPr lang="en-US" b="1" dirty="0" smtClean="0"/>
              <a:t>4850 foot level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Far Detector Options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2011/05/04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637D-57D0-074B-AE6E-F3D39F2FAB5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0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:HierSens-10yr.pd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280" y="1330111"/>
            <a:ext cx="4318000" cy="419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Hierarchy Determination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33680" y="1600200"/>
            <a:ext cx="4419600" cy="50850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ten years of running it will be possible to determine the mass ordering at the 95% </a:t>
            </a:r>
            <a:r>
              <a:rPr lang="en-US" dirty="0" err="1" smtClean="0"/>
              <a:t>c.l</a:t>
            </a:r>
            <a:r>
              <a:rPr lang="en-US" dirty="0" smtClean="0"/>
              <a:t>. for all values of sin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cs typeface="Symbol" charset="2"/>
              </a:rPr>
              <a:t>13</a:t>
            </a:r>
            <a:r>
              <a:rPr lang="en-US" dirty="0" smtClean="0">
                <a:cs typeface="Symbol" charset="2"/>
              </a:rPr>
              <a:t> greater than 0.02</a:t>
            </a:r>
          </a:p>
          <a:p>
            <a:r>
              <a:rPr lang="en-US" dirty="0" smtClean="0">
                <a:cs typeface="Symbol" charset="2"/>
              </a:rPr>
              <a:t> “Best” means statistics limited</a:t>
            </a:r>
          </a:p>
          <a:p>
            <a:r>
              <a:rPr lang="en-US" dirty="0" smtClean="0">
                <a:cs typeface="Symbol" charset="2"/>
              </a:rPr>
              <a:t> WC and LAr give same sensitivity</a:t>
            </a:r>
          </a:p>
          <a:p>
            <a:r>
              <a:rPr lang="en-US" dirty="0" smtClean="0">
                <a:cs typeface="Symbol" charset="2"/>
              </a:rPr>
              <a:t> Normal ordering shown here, inverted ordering is similar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F4CA8E-394F-46CA-96F4-26205E114AC4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435863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Measurement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123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In 10 years it is also possible to measure the CP violation parameter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 for all values of </a:t>
            </a:r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cs typeface="Symbol" charset="2"/>
              </a:rPr>
              <a:t>13 </a:t>
            </a:r>
            <a:r>
              <a:rPr lang="en-US" dirty="0" smtClean="0">
                <a:cs typeface="Symbol" charset="2"/>
              </a:rPr>
              <a:t> greater than 0.01</a:t>
            </a:r>
          </a:p>
          <a:p>
            <a:r>
              <a:rPr lang="en-US" dirty="0" smtClean="0">
                <a:cs typeface="Symbol" charset="2"/>
              </a:rPr>
              <a:t> Curve shows 90% </a:t>
            </a:r>
            <a:r>
              <a:rPr lang="en-US" dirty="0" err="1" smtClean="0">
                <a:cs typeface="Symbol" charset="2"/>
              </a:rPr>
              <a:t>c.l</a:t>
            </a:r>
            <a:r>
              <a:rPr lang="en-US" dirty="0" smtClean="0">
                <a:cs typeface="Symbol" charset="2"/>
              </a:rPr>
              <a:t>. bound on correlated parameters</a:t>
            </a:r>
          </a:p>
          <a:p>
            <a:r>
              <a:rPr lang="en-US" dirty="0" smtClean="0">
                <a:cs typeface="Symbol" charset="2"/>
              </a:rPr>
              <a:t> oval shows an example of a measurement at the sensitivity limit</a:t>
            </a:r>
            <a:endParaRPr lang="en-US" dirty="0"/>
          </a:p>
        </p:txBody>
      </p:sp>
      <p:pic>
        <p:nvPicPr>
          <p:cNvPr id="6" name="Picture 5" descr=":Th13Sens-10yr.pd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980" y="1849120"/>
            <a:ext cx="4089400" cy="39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F4CA8E-394F-46CA-96F4-26205E114AC4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059467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Symbol" charset="2"/>
                <a:cs typeface="Symbol" charset="2"/>
              </a:rPr>
              <a:t>13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93040" y="1670050"/>
            <a:ext cx="3318510" cy="49745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While a very small value of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Symbol" charset="2"/>
                <a:cs typeface="Symbol" charset="2"/>
              </a:rPr>
              <a:t>13</a:t>
            </a:r>
            <a:r>
              <a:rPr lang="en-US" dirty="0" smtClean="0">
                <a:cs typeface="Symbol" charset="2"/>
              </a:rPr>
              <a:t> would limit mass ordering and CPV sensitivity, it’s scientifically fairly remarkable</a:t>
            </a:r>
          </a:p>
          <a:p>
            <a:r>
              <a:rPr lang="en-US" dirty="0" smtClean="0">
                <a:cs typeface="Symbol" charset="2"/>
              </a:rPr>
              <a:t>Could neutrino mixing be an exact symmetry?</a:t>
            </a:r>
          </a:p>
          <a:p>
            <a:r>
              <a:rPr lang="en-US" dirty="0" smtClean="0">
                <a:cs typeface="Symbol" charset="2"/>
              </a:rPr>
              <a:t>LBNE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Symbol" charset="2"/>
                <a:cs typeface="Symbol" charset="2"/>
              </a:rPr>
              <a:t>13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sensitivity is limit by </a:t>
            </a:r>
            <a:r>
              <a:rPr lang="en-US" i="1" dirty="0" smtClean="0">
                <a:cs typeface="Symbol" charset="2"/>
              </a:rPr>
              <a:t>statistics</a:t>
            </a:r>
          </a:p>
          <a:p>
            <a:endParaRPr lang="en-US" dirty="0" smtClean="0">
              <a:cs typeface="Symbol" charset="2"/>
            </a:endParaRPr>
          </a:p>
          <a:p>
            <a:endParaRPr lang="en-US" dirty="0" smtClean="0"/>
          </a:p>
        </p:txBody>
      </p:sp>
      <p:pic>
        <p:nvPicPr>
          <p:cNvPr id="6" name="Picture 5" descr=":Th13SensVsExp_DualAxis_log-new.pd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1550" y="1670050"/>
            <a:ext cx="54737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92096" y="5434786"/>
            <a:ext cx="537129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90% </a:t>
            </a:r>
            <a:r>
              <a:rPr lang="en-US" sz="1800" dirty="0" err="1" smtClean="0"/>
              <a:t>c.l</a:t>
            </a:r>
            <a:r>
              <a:rPr lang="en-US" sz="1800" dirty="0" smtClean="0"/>
              <a:t>. bound on sin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2</a:t>
            </a:r>
            <a:r>
              <a:rPr lang="en-US" sz="1800" dirty="0" smtClean="0">
                <a:latin typeface="Symbol" charset="2"/>
                <a:cs typeface="Symbol" charset="2"/>
              </a:rPr>
              <a:t>q</a:t>
            </a:r>
            <a:r>
              <a:rPr lang="en-US" sz="1800" baseline="-25000" dirty="0" smtClean="0">
                <a:cs typeface="Symbol" charset="2"/>
              </a:rPr>
              <a:t>13</a:t>
            </a:r>
            <a:r>
              <a:rPr lang="en-US" sz="1800" dirty="0" smtClean="0">
                <a:cs typeface="Symbol" charset="2"/>
              </a:rPr>
              <a:t> as a function</a:t>
            </a:r>
          </a:p>
          <a:p>
            <a:r>
              <a:rPr lang="en-US" sz="1800" dirty="0" smtClean="0">
                <a:cs typeface="Symbol" charset="2"/>
              </a:rPr>
              <a:t>of exposure. “min/max” values indicate the </a:t>
            </a:r>
          </a:p>
          <a:p>
            <a:r>
              <a:rPr lang="en-US" sz="1800" dirty="0" smtClean="0">
                <a:cs typeface="Symbol" charset="2"/>
              </a:rPr>
              <a:t>range of </a:t>
            </a:r>
            <a:r>
              <a:rPr lang="en-US" sz="1800" dirty="0" err="1" smtClean="0"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cs typeface="Symbol" charset="2"/>
              </a:rPr>
              <a:t>. Normal mass ordering is shown, but</a:t>
            </a:r>
          </a:p>
          <a:p>
            <a:r>
              <a:rPr lang="en-US" sz="1800" dirty="0" smtClean="0">
                <a:cs typeface="Symbol" charset="2"/>
              </a:rPr>
              <a:t>sensitivity for inverted ordering is similar. </a:t>
            </a:r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F4CA8E-394F-46CA-96F4-26205E114AC4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770748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Summary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MINOS had a very successful running over the past years</a:t>
            </a:r>
          </a:p>
          <a:p>
            <a:pPr lvl="1" eaLnBrk="1" hangingPunct="1"/>
            <a:r>
              <a:rPr lang="en-US" dirty="0" smtClean="0"/>
              <a:t>Precision measurement of neutrino-oscillation parameters</a:t>
            </a:r>
          </a:p>
          <a:p>
            <a:pPr lvl="1" eaLnBrk="1" hangingPunct="1"/>
            <a:r>
              <a:rPr lang="en-US" dirty="0" smtClean="0"/>
              <a:t>Further anti-neutrino running has just started</a:t>
            </a:r>
          </a:p>
          <a:p>
            <a:pPr eaLnBrk="1" hangingPunct="1"/>
            <a:r>
              <a:rPr lang="en-US" dirty="0" smtClean="0"/>
              <a:t>NOvA is in full swing getting ready</a:t>
            </a:r>
          </a:p>
          <a:p>
            <a:pPr lvl="1" eaLnBrk="1" hangingPunct="1"/>
            <a:r>
              <a:rPr lang="en-US" dirty="0" smtClean="0"/>
              <a:t>Near detector taking data in NuMI beam</a:t>
            </a:r>
          </a:p>
          <a:p>
            <a:pPr lvl="1" eaLnBrk="1" hangingPunct="1"/>
            <a:r>
              <a:rPr lang="en-US" dirty="0" smtClean="0"/>
              <a:t>FD will start taking data next year</a:t>
            </a:r>
          </a:p>
          <a:p>
            <a:pPr lvl="1" eaLnBrk="1" hangingPunct="1"/>
            <a:r>
              <a:rPr lang="en-US" dirty="0" smtClean="0"/>
              <a:t>Sensitivity order of magnitude better than MINOS</a:t>
            </a:r>
          </a:p>
          <a:p>
            <a:pPr lvl="2" eaLnBrk="1" hangingPunct="1"/>
            <a:r>
              <a:rPr lang="en-US" dirty="0" smtClean="0"/>
              <a:t>Similar to T2K</a:t>
            </a:r>
          </a:p>
          <a:p>
            <a:pPr eaLnBrk="1" hangingPunct="1"/>
            <a:r>
              <a:rPr lang="en-US" dirty="0" smtClean="0"/>
              <a:t>LBNE active planning towards the next step</a:t>
            </a:r>
          </a:p>
          <a:p>
            <a:pPr lvl="1" eaLnBrk="1" hangingPunct="1"/>
            <a:r>
              <a:rPr lang="en-US" dirty="0" smtClean="0"/>
              <a:t>LAr of Water-Cherenkov detector</a:t>
            </a:r>
          </a:p>
          <a:p>
            <a:pPr lvl="1" eaLnBrk="1" hangingPunct="1"/>
            <a:r>
              <a:rPr lang="en-US" dirty="0" smtClean="0"/>
              <a:t>Another order of magnitude improvement possible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1600"/>
            <a:ext cx="9144000" cy="695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… and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8104" y="1329035"/>
            <a:ext cx="4269994" cy="1754327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May the 4</a:t>
            </a:r>
            <a:r>
              <a:rPr lang="en-GB" sz="5400" b="1" baseline="30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</a:t>
            </a:r>
            <a:endParaRPr lang="en-GB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en-GB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</a:t>
            </a:r>
            <a:r>
              <a:rPr lang="en-GB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 with you!</a:t>
            </a:r>
            <a:endParaRPr lang="en-GB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4912"/>
          <a:stretch/>
        </p:blipFill>
        <p:spPr>
          <a:xfrm>
            <a:off x="1568275" y="3133936"/>
            <a:ext cx="6409809" cy="36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96674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 dirty="0"/>
          </a:p>
        </p:txBody>
      </p:sp>
      <p:sp>
        <p:nvSpPr>
          <p:cNvPr id="73731" name="WordArt 5"/>
          <p:cNvSpPr>
            <a:spLocks noChangeArrowheads="1" noChangeShapeType="1" noTextEdit="1"/>
          </p:cNvSpPr>
          <p:nvPr/>
        </p:nvSpPr>
        <p:spPr bwMode="auto">
          <a:xfrm rot="-229631">
            <a:off x="658813" y="2881313"/>
            <a:ext cx="7900987" cy="1804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GB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580000" scaled="1"/>
                </a:gradFill>
                <a:latin typeface="Times New Roman"/>
                <a:cs typeface="Times New Roman"/>
              </a:rPr>
              <a:t>Finding something in unexpected places</a:t>
            </a:r>
          </a:p>
        </p:txBody>
      </p:sp>
      <p:pic>
        <p:nvPicPr>
          <p:cNvPr id="624642" name="Picture 2" descr="minos_mural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3" name="Picture 3" descr="minos_mural_signat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6038" y="5562600"/>
            <a:ext cx="45259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1428750" y="247650"/>
            <a:ext cx="6324600" cy="762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000" dirty="0">
                <a:solidFill>
                  <a:schemeClr val="accent2"/>
                </a:solidFill>
                <a:latin typeface="Times New Roman" pitchFamily="18" charset="0"/>
              </a:rPr>
              <a:t>The MINOS Mural</a:t>
            </a:r>
            <a:endParaRPr lang="en-US" sz="6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38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684213" y="2636838"/>
            <a:ext cx="795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i="1">
                <a:solidFill>
                  <a:srgbClr val="FF0000"/>
                </a:solidFill>
                <a:latin typeface="Times New Roman" pitchFamily="18" charset="0"/>
              </a:rPr>
              <a:t>     </a:t>
            </a:r>
            <a:endParaRPr lang="en-US" sz="400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MINOS Construction Challenge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1360488"/>
            <a:ext cx="71437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39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Making Neutrinos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513" y="1273175"/>
            <a:ext cx="6118225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972" name="Line 4"/>
          <p:cNvSpPr>
            <a:spLocks noChangeShapeType="1"/>
          </p:cNvSpPr>
          <p:nvPr/>
        </p:nvSpPr>
        <p:spPr bwMode="auto">
          <a:xfrm flipH="1">
            <a:off x="2220913" y="3624263"/>
            <a:ext cx="1176337" cy="1968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dirty="0"/>
          </a:p>
        </p:txBody>
      </p:sp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1893888" y="3778250"/>
            <a:ext cx="327025" cy="79375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23974" name="Line 6"/>
          <p:cNvSpPr>
            <a:spLocks noChangeShapeType="1"/>
          </p:cNvSpPr>
          <p:nvPr/>
        </p:nvSpPr>
        <p:spPr bwMode="auto">
          <a:xfrm flipH="1">
            <a:off x="587375" y="3821113"/>
            <a:ext cx="1241425" cy="650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dirty="0"/>
          </a:p>
        </p:txBody>
      </p:sp>
      <p:sp>
        <p:nvSpPr>
          <p:cNvPr id="723975" name="Line 7"/>
          <p:cNvSpPr>
            <a:spLocks noChangeShapeType="1"/>
          </p:cNvSpPr>
          <p:nvPr/>
        </p:nvSpPr>
        <p:spPr bwMode="auto">
          <a:xfrm flipH="1">
            <a:off x="652463" y="3821113"/>
            <a:ext cx="1241425" cy="2619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dirty="0"/>
          </a:p>
        </p:txBody>
      </p:sp>
      <p:sp>
        <p:nvSpPr>
          <p:cNvPr id="723976" name="Line 8"/>
          <p:cNvSpPr>
            <a:spLocks noChangeShapeType="1"/>
          </p:cNvSpPr>
          <p:nvPr/>
        </p:nvSpPr>
        <p:spPr bwMode="auto">
          <a:xfrm flipH="1">
            <a:off x="325438" y="3821113"/>
            <a:ext cx="1568450" cy="2619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dirty="0"/>
          </a:p>
        </p:txBody>
      </p:sp>
      <p:sp>
        <p:nvSpPr>
          <p:cNvPr id="723977" name="Line 9"/>
          <p:cNvSpPr>
            <a:spLocks noChangeShapeType="1"/>
          </p:cNvSpPr>
          <p:nvPr/>
        </p:nvSpPr>
        <p:spPr bwMode="auto">
          <a:xfrm flipH="1">
            <a:off x="782638" y="3821113"/>
            <a:ext cx="1111250" cy="1301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dirty="0"/>
          </a:p>
        </p:txBody>
      </p:sp>
      <p:sp>
        <p:nvSpPr>
          <p:cNvPr id="723978" name="Text Box 10"/>
          <p:cNvSpPr txBox="1">
            <a:spLocks noChangeArrowheads="1"/>
          </p:cNvSpPr>
          <p:nvPr/>
        </p:nvSpPr>
        <p:spPr bwMode="auto">
          <a:xfrm>
            <a:off x="130175" y="3036888"/>
            <a:ext cx="78263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hangingPunct="0">
              <a:lnSpc>
                <a:spcPct val="9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l-GR" sz="4400">
                <a:solidFill>
                  <a:srgbClr val="FFFF00"/>
                </a:solidFill>
                <a:latin typeface="Bitstream Vera Sans" pitchFamily="16" charset="0"/>
              </a:rPr>
              <a:t>ν</a:t>
            </a:r>
            <a:r>
              <a:rPr lang="el-GR" sz="4400" baseline="-25000">
                <a:solidFill>
                  <a:srgbClr val="FFFF00"/>
                </a:solidFill>
                <a:latin typeface="Bitstream Vera Sans" pitchFamily="16" charset="0"/>
              </a:rPr>
              <a:t>μ</a:t>
            </a:r>
            <a:endParaRPr lang="en-US" sz="4400" baseline="-25000" dirty="0">
              <a:solidFill>
                <a:srgbClr val="FFFF00"/>
              </a:solidFill>
              <a:latin typeface="Bitstream Vera Sans" pitchFamily="16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3003550" y="3756025"/>
            <a:ext cx="7842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hangingPunct="0">
              <a:lnSpc>
                <a:spcPct val="9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4400" dirty="0">
                <a:solidFill>
                  <a:srgbClr val="FFFF00"/>
                </a:solidFill>
                <a:latin typeface="Bitstream Vera Sans" pitchFamily="16" charset="0"/>
              </a:rPr>
              <a:t>p</a:t>
            </a:r>
            <a:endParaRPr lang="el-GR" sz="4400" baseline="-25000">
              <a:solidFill>
                <a:srgbClr val="FFFF00"/>
              </a:solidFill>
              <a:latin typeface="Bitstream Vera Sans" pitchFamily="16" charset="0"/>
            </a:endParaRPr>
          </a:p>
        </p:txBody>
      </p:sp>
      <p:sp>
        <p:nvSpPr>
          <p:cNvPr id="723983" name="Text Box 15"/>
          <p:cNvSpPr txBox="1">
            <a:spLocks noChangeArrowheads="1"/>
          </p:cNvSpPr>
          <p:nvPr/>
        </p:nvSpPr>
        <p:spPr bwMode="auto">
          <a:xfrm>
            <a:off x="96838" y="3089275"/>
            <a:ext cx="9810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hangingPunct="0">
              <a:lnSpc>
                <a:spcPct val="9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l-GR" sz="4400">
                <a:solidFill>
                  <a:srgbClr val="FFFF00"/>
                </a:solidFill>
              </a:rPr>
              <a:t>π</a:t>
            </a:r>
            <a:r>
              <a:rPr lang="en-US" sz="4400" baseline="30000" dirty="0">
                <a:solidFill>
                  <a:srgbClr val="FFFF00"/>
                </a:solidFill>
              </a:rPr>
              <a:t>±</a:t>
            </a:r>
            <a:endParaRPr lang="el-GR" sz="4400" baseline="30000">
              <a:solidFill>
                <a:srgbClr val="FFFF00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77 -0.01638 C -0.11069 0.0189 -0.13762 0.05439 -0.1373 0.09177 C -0.13699 0.12915 -0.1151 0.17639 -0.0814 0.20831 C -0.04771 0.24023 0.00614 0.28118 0.06519 0.28391 C 0.12423 0.28664 0.21823 0.25556 0.27334 0.22448 C 0.32845 0.1934 0.39301 0.14511 0.39632 0.09702 C 0.39962 0.04893 0.33963 -0.03465 0.2935 -0.06384 C 0.24736 -0.09303 0.17871 -0.08211 0.11951 -0.07791 C 0.06031 -0.07371 -0.01952 -0.0714 -0.06188 -0.03906 C -0.10424 -0.00672 -0.14297 0.06594 -0.13478 0.11655 C -0.12659 0.16715 -0.07747 0.24338 -0.0126 0.26438 C 0.05228 0.28538 0.1869 0.26963 0.25461 0.24296 C 0.32231 0.21629 0.38026 0.15161 0.39395 0.10458 C 0.40765 0.05754 0.37742 -0.00735 0.33648 -0.03906 C 0.29554 -0.07077 0.20501 -0.0798 0.14785 -0.08547 C 0.09069 -0.09114 0.03401 -0.08295 -0.00614 -0.0735 C -0.04629 -0.06405 -0.0792 -0.03591 -0.09353 -0.02919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44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399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700"/>
                                        <p:tgtEl>
                                          <p:spTgt spid="72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2" grpId="0" animBg="1"/>
      <p:bldP spid="723973" grpId="0" animBg="1"/>
      <p:bldP spid="723974" grpId="0" animBg="1"/>
      <p:bldP spid="723975" grpId="0" animBg="1"/>
      <p:bldP spid="723976" grpId="0" animBg="1"/>
      <p:bldP spid="723977" grpId="0" animBg="1"/>
      <p:bldP spid="723978" grpId="0"/>
      <p:bldP spid="723979" grpId="0"/>
      <p:bldP spid="723979" grpId="1"/>
      <p:bldP spid="723983" grpId="0"/>
      <p:bldP spid="72398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dirty="0" smtClean="0"/>
              <a:t>Detector Construction</a:t>
            </a: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971925" y="27955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957263" y="18303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33525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457325"/>
            <a:ext cx="177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457325"/>
            <a:ext cx="30480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857625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4200525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895725"/>
            <a:ext cx="21351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8A078-A355-4775-BE91-59DDC6EA6FF9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 dirty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Making Neutrinos (II)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558800" y="4037013"/>
            <a:ext cx="2266950" cy="820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4821" name="Picture 4" descr="beaml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7688" y="1358900"/>
            <a:ext cx="8047037" cy="2478088"/>
          </a:xfrm>
          <a:noFill/>
        </p:spPr>
      </p:pic>
      <p:sp>
        <p:nvSpPr>
          <p:cNvPr id="3482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4037013"/>
            <a:ext cx="6129338" cy="2820987"/>
          </a:xfrm>
        </p:spPr>
        <p:txBody>
          <a:bodyPr/>
          <a:lstStyle/>
          <a:p>
            <a:pPr eaLnBrk="1" hangingPunct="1"/>
            <a:r>
              <a:rPr lang="en-GB" sz="2200" dirty="0" smtClean="0"/>
              <a:t>Neutrinos from the Main Injector (NuMI)</a:t>
            </a:r>
          </a:p>
          <a:p>
            <a:pPr eaLnBrk="1" hangingPunct="1"/>
            <a:r>
              <a:rPr lang="en-GB" sz="2200" dirty="0" smtClean="0"/>
              <a:t>10 </a:t>
            </a:r>
            <a:r>
              <a:rPr lang="el-GR" sz="2200" dirty="0" smtClean="0">
                <a:latin typeface="Bookman Old Style" pitchFamily="18" charset="0"/>
              </a:rPr>
              <a:t>μ</a:t>
            </a:r>
            <a:r>
              <a:rPr lang="en-GB" sz="2200" dirty="0" smtClean="0"/>
              <a:t>s spill of 120 GeV protons every 2.2 s</a:t>
            </a:r>
          </a:p>
          <a:p>
            <a:pPr eaLnBrk="1" hangingPunct="1"/>
            <a:r>
              <a:rPr lang="en-GB" sz="2200" dirty="0" smtClean="0"/>
              <a:t>300 kW typical beam power</a:t>
            </a:r>
          </a:p>
          <a:p>
            <a:pPr eaLnBrk="1" hangingPunct="1"/>
            <a:r>
              <a:rPr lang="en-GB" sz="2200" dirty="0"/>
              <a:t>3</a:t>
            </a:r>
            <a:r>
              <a:rPr lang="en-GB" sz="2200" dirty="0" smtClean="0"/>
              <a:t> </a:t>
            </a:r>
            <a:r>
              <a:rPr lang="en-GB" sz="2200" dirty="0" smtClean="0">
                <a:sym typeface="Wingdings 2" pitchFamily="18" charset="2"/>
              </a:rPr>
              <a:t></a:t>
            </a:r>
            <a:r>
              <a:rPr lang="en-GB" sz="2200" dirty="0" smtClean="0"/>
              <a:t>10</a:t>
            </a:r>
            <a:r>
              <a:rPr lang="en-GB" sz="2200" baseline="30000" dirty="0" smtClean="0"/>
              <a:t>13</a:t>
            </a:r>
            <a:r>
              <a:rPr lang="en-GB" sz="2200" dirty="0" smtClean="0"/>
              <a:t> protons per pulse</a:t>
            </a:r>
          </a:p>
          <a:p>
            <a:pPr eaLnBrk="1" hangingPunct="1"/>
            <a:r>
              <a:rPr lang="en-GB" sz="2200" dirty="0" smtClean="0"/>
              <a:t>Neutrino spectrum changes </a:t>
            </a:r>
            <a:br>
              <a:rPr lang="en-GB" sz="2200" dirty="0" smtClean="0"/>
            </a:br>
            <a:r>
              <a:rPr lang="en-GB" sz="2200" dirty="0" smtClean="0"/>
              <a:t>with target position</a:t>
            </a:r>
          </a:p>
        </p:txBody>
      </p:sp>
      <p:pic>
        <p:nvPicPr>
          <p:cNvPr id="3482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775" y="3836988"/>
            <a:ext cx="3119438" cy="2992437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lg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4BED42-1D6B-4D71-B4C3-7F3137B7FB6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441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Content Placeholder 5" descr="beamPerformancePhilWithLabels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04975"/>
            <a:ext cx="9144000" cy="4422775"/>
          </a:xfrm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Beam Data Analyzed</a:t>
            </a:r>
          </a:p>
        </p:txBody>
      </p: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744538" y="2971800"/>
            <a:ext cx="4267200" cy="15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5848" name="TextBox 31"/>
          <p:cNvSpPr txBox="1">
            <a:spLocks noChangeArrowheads="1"/>
          </p:cNvSpPr>
          <p:nvPr/>
        </p:nvSpPr>
        <p:spPr bwMode="auto">
          <a:xfrm>
            <a:off x="685800" y="2028825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Arial" pitchFamily="34" charset="0"/>
                <a:ea typeface="Osaka" pitchFamily="-28" charset="-128"/>
                <a:sym typeface="Arial" pitchFamily="34" charset="0"/>
              </a:rPr>
              <a:t>Exposures Analyzed (</a:t>
            </a:r>
            <a:r>
              <a:rPr lang="en-US" sz="1600" b="1" i="1" dirty="0">
                <a:latin typeface="Arial" pitchFamily="34" charset="0"/>
                <a:ea typeface="Osaka" pitchFamily="-28" charset="-128"/>
                <a:sym typeface="Arial" pitchFamily="34" charset="0"/>
              </a:rPr>
              <a:t>protons on target</a:t>
            </a:r>
            <a:r>
              <a:rPr lang="en-US" sz="1600" b="1" dirty="0">
                <a:latin typeface="Arial" pitchFamily="34" charset="0"/>
                <a:ea typeface="Osaka" pitchFamily="-28" charset="-128"/>
                <a:sym typeface="Arial" pitchFamily="34" charset="0"/>
              </a:rPr>
              <a:t>):</a:t>
            </a:r>
          </a:p>
          <a:p>
            <a:endParaRPr lang="en-US" sz="1600" b="1" dirty="0">
              <a:latin typeface="Arial" pitchFamily="34" charset="0"/>
              <a:ea typeface="Osaka" pitchFamily="-28" charset="-128"/>
              <a:sym typeface="Arial" pitchFamily="34" charset="0"/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B050"/>
                </a:solidFill>
                <a:latin typeface="Arial" pitchFamily="34" charset="0"/>
                <a:ea typeface="Osaka" pitchFamily="-28" charset="-128"/>
                <a:sym typeface="Arial" pitchFamily="34" charset="0"/>
              </a:rPr>
              <a:t>This talk (7.2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x10</a:t>
            </a:r>
            <a:r>
              <a:rPr lang="en-US" sz="1600" baseline="320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ea typeface="Osaka" pitchFamily="-28" charset="-128"/>
                <a:sym typeface="Arial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  <a:ea typeface="Osaka" pitchFamily="-28" charset="-128"/>
                <a:sym typeface="Arial" pitchFamily="34" charset="0"/>
              </a:rPr>
              <a:t>n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ea typeface="Osaka" pitchFamily="-28" charset="-128"/>
                <a:sym typeface="Arial" pitchFamily="34" charset="0"/>
              </a:rPr>
              <a:t> + 1.75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x10</a:t>
            </a:r>
            <a:r>
              <a:rPr lang="en-US" sz="1600" baseline="320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ea typeface="Osaka" pitchFamily="-28" charset="-128"/>
                <a:sym typeface="Arial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  <a:ea typeface="Osaka" pitchFamily="-28" charset="-128"/>
                <a:sym typeface="Arial" pitchFamily="34" charset="0"/>
              </a:rPr>
              <a:t>n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ea typeface="Osaka" pitchFamily="-28" charset="-128"/>
                <a:sym typeface="Arial" pitchFamily="34" charset="0"/>
              </a:rPr>
              <a:t>)</a:t>
            </a:r>
            <a:endParaRPr lang="en-US" sz="1600" dirty="0">
              <a:solidFill>
                <a:srgbClr val="009999"/>
              </a:solidFill>
              <a:latin typeface="Arial" pitchFamily="34" charset="0"/>
              <a:ea typeface="Osaka" pitchFamily="-28" charset="-128"/>
            </a:endParaRPr>
          </a:p>
          <a:p>
            <a:pPr>
              <a:buFontTx/>
              <a:buChar char="•"/>
            </a:pPr>
            <a:endParaRPr lang="en-US" sz="1600" dirty="0">
              <a:latin typeface="Arial" pitchFamily="34" charset="0"/>
              <a:ea typeface="Osaka" pitchFamily="-28" charset="-128"/>
            </a:endParaRPr>
          </a:p>
          <a:p>
            <a:pPr>
              <a:buFontTx/>
              <a:buChar char="•"/>
            </a:pPr>
            <a:r>
              <a:rPr lang="en-US" sz="1600" dirty="0">
                <a:latin typeface="Arial" pitchFamily="34" charset="0"/>
                <a:ea typeface="Osaka" pitchFamily="-28" charset="-128"/>
              </a:rPr>
              <a:t>Previous analyses (&gt;3</a:t>
            </a:r>
            <a:r>
              <a:rPr lang="en-US" sz="1600" dirty="0">
                <a:latin typeface="Arial" pitchFamily="34" charset="0"/>
                <a:cs typeface="Arial" pitchFamily="34" charset="0"/>
                <a:sym typeface="Arial" pitchFamily="34" charset="0"/>
              </a:rPr>
              <a:t>x10</a:t>
            </a:r>
            <a:r>
              <a:rPr lang="en-US" sz="1600" baseline="32000" dirty="0">
                <a:latin typeface="Arial" pitchFamily="34" charset="0"/>
                <a:cs typeface="Arial" pitchFamily="34" charset="0"/>
                <a:sym typeface="Arial" pitchFamily="34" charset="0"/>
              </a:rPr>
              <a:t>20</a:t>
            </a:r>
            <a:r>
              <a:rPr lang="en-US" sz="1600" dirty="0">
                <a:latin typeface="Arial" pitchFamily="34" charset="0"/>
                <a:ea typeface="Osaka" pitchFamily="-28" charset="-128"/>
              </a:rPr>
              <a:t>)</a:t>
            </a:r>
          </a:p>
        </p:txBody>
      </p:sp>
      <p:sp>
        <p:nvSpPr>
          <p:cNvPr id="35849" name="TextBox 16"/>
          <p:cNvSpPr txBox="1">
            <a:spLocks noChangeArrowheads="1"/>
          </p:cNvSpPr>
          <p:nvPr/>
        </p:nvSpPr>
        <p:spPr bwMode="auto">
          <a:xfrm>
            <a:off x="6797675" y="1362075"/>
            <a:ext cx="2192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1.07x10</a:t>
            </a:r>
            <a:r>
              <a:rPr lang="en-US" sz="1600" baseline="32000" dirty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21 </a:t>
            </a:r>
            <a:r>
              <a:rPr lang="en-US" sz="1600" dirty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POT total</a:t>
            </a:r>
          </a:p>
          <a:p>
            <a:r>
              <a:rPr lang="en-US" sz="1600" dirty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through summer 2010</a:t>
            </a:r>
            <a:endParaRPr lang="en-US" sz="1600" dirty="0"/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7829550" y="1895475"/>
            <a:ext cx="587375" cy="477838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744538" y="2462213"/>
            <a:ext cx="7315200" cy="1587"/>
          </a:xfrm>
          <a:prstGeom prst="straightConnector1">
            <a:avLst/>
          </a:prstGeom>
          <a:noFill/>
          <a:ln w="57150">
            <a:solidFill>
              <a:srgbClr val="00B05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5854" name="Straight Connector 14"/>
          <p:cNvCxnSpPr>
            <a:cxnSpLocks noChangeShapeType="1"/>
          </p:cNvCxnSpPr>
          <p:nvPr/>
        </p:nvCxnSpPr>
        <p:spPr bwMode="auto">
          <a:xfrm>
            <a:off x="3829050" y="2619375"/>
            <a:ext cx="76200" cy="0"/>
          </a:xfrm>
          <a:prstGeom prst="line">
            <a:avLst/>
          </a:prstGeom>
          <a:noFill/>
          <a:ln w="15875" algn="ctr">
            <a:solidFill>
              <a:srgbClr val="00B050"/>
            </a:solidFill>
            <a:round/>
            <a:headEnd type="none" w="sm" len="sm"/>
            <a:tailEnd type="none" w="sm" len="sm"/>
          </a:ln>
        </p:spPr>
      </p:cxnSp>
      <p:sp>
        <p:nvSpPr>
          <p:cNvPr id="16" name="Date Placeholder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dirty="0"/>
          </a:p>
        </p:txBody>
      </p:sp>
      <p:sp>
        <p:nvSpPr>
          <p:cNvPr id="35844" name="AutoShape 33"/>
          <p:cNvSpPr>
            <a:spLocks/>
          </p:cNvSpPr>
          <p:nvPr/>
        </p:nvSpPr>
        <p:spPr bwMode="auto">
          <a:xfrm rot="-5400000">
            <a:off x="2468563" y="5592763"/>
            <a:ext cx="1524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5845" name="Rectangle 36"/>
          <p:cNvSpPr>
            <a:spLocks/>
          </p:cNvSpPr>
          <p:nvPr/>
        </p:nvSpPr>
        <p:spPr bwMode="auto">
          <a:xfrm>
            <a:off x="1752600" y="6019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spcBef>
                <a:spcPts val="900"/>
              </a:spcBef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HE beam: 0.15x10</a:t>
            </a:r>
            <a:r>
              <a:rPr lang="en-US" sz="16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POT</a:t>
            </a:r>
          </a:p>
        </p:txBody>
      </p:sp>
      <p:sp>
        <p:nvSpPr>
          <p:cNvPr id="35846" name="Rectangle 47"/>
          <p:cNvSpPr>
            <a:spLocks/>
          </p:cNvSpPr>
          <p:nvPr/>
        </p:nvSpPr>
        <p:spPr bwMode="auto">
          <a:xfrm>
            <a:off x="152400" y="624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lnSpc>
                <a:spcPct val="50000"/>
              </a:lnSpc>
              <a:spcBef>
                <a:spcPts val="900"/>
              </a:spcBef>
            </a:pPr>
            <a:r>
              <a:rPr lang="en-US" sz="1600" b="1" dirty="0">
                <a:latin typeface="Arial" pitchFamily="34" charset="0"/>
                <a:cs typeface="Arial" pitchFamily="34" charset="0"/>
                <a:sym typeface="Arial" pitchFamily="34" charset="0"/>
              </a:rPr>
              <a:t>Far </a:t>
            </a:r>
            <a:r>
              <a:rPr lang="en-US" sz="1600" b="1" dirty="0" err="1">
                <a:latin typeface="Arial" pitchFamily="34" charset="0"/>
                <a:cs typeface="Arial" pitchFamily="34" charset="0"/>
                <a:sym typeface="Arial" pitchFamily="34" charset="0"/>
              </a:rPr>
              <a:t>Det</a:t>
            </a:r>
            <a:endParaRPr lang="en-US" sz="16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39688" algn="ctr">
              <a:lnSpc>
                <a:spcPct val="50000"/>
              </a:lnSpc>
              <a:spcBef>
                <a:spcPts val="900"/>
              </a:spcBef>
            </a:pPr>
            <a:r>
              <a:rPr lang="en-US" sz="1600" b="1">
                <a:latin typeface="Arial" pitchFamily="34" charset="0"/>
                <a:cs typeface="Arial" pitchFamily="34" charset="0"/>
                <a:sym typeface="Arial" pitchFamily="34" charset="0"/>
              </a:rPr>
              <a:t>&gt;98% live!</a:t>
            </a:r>
            <a:endParaRPr lang="en-US" sz="1600" b="1">
              <a:solidFill>
                <a:schemeClr val="accent2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5851" name="Rectangle 36"/>
          <p:cNvSpPr>
            <a:spLocks/>
          </p:cNvSpPr>
          <p:nvPr/>
        </p:nvSpPr>
        <p:spPr bwMode="auto">
          <a:xfrm>
            <a:off x="6934200" y="60960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spcBef>
                <a:spcPts val="900"/>
              </a:spcBef>
            </a:pPr>
            <a:r>
              <a:rPr lang="en-US" sz="1600" b="1">
                <a:solidFill>
                  <a:srgbClr val="FC8604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Anti-nu beam: 1.75x10</a:t>
            </a:r>
            <a:r>
              <a:rPr lang="en-US" sz="1600" b="1" baseline="30000">
                <a:solidFill>
                  <a:srgbClr val="FC8604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</a:t>
            </a:r>
            <a:r>
              <a:rPr lang="en-US" sz="1600" b="1">
                <a:solidFill>
                  <a:srgbClr val="FC8604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POT</a:t>
            </a:r>
          </a:p>
        </p:txBody>
      </p:sp>
      <p:sp>
        <p:nvSpPr>
          <p:cNvPr id="35852" name="AutoShape 33"/>
          <p:cNvSpPr>
            <a:spLocks/>
          </p:cNvSpPr>
          <p:nvPr/>
        </p:nvSpPr>
        <p:spPr bwMode="auto">
          <a:xfrm rot="-5400000">
            <a:off x="7658100" y="5524500"/>
            <a:ext cx="1524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25400">
            <a:solidFill>
              <a:srgbClr val="FC8604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6559550" y="1181099"/>
            <a:ext cx="207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Additonal</a:t>
            </a:r>
            <a:r>
              <a:rPr lang="en-US" sz="1600" dirty="0" smtClean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br>
              <a:rPr lang="en-US" sz="1600" dirty="0" smtClean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1600" dirty="0" smtClean="0">
                <a:solidFill>
                  <a:srgbClr val="2A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Anti-neutrino data</a:t>
            </a:r>
            <a:endParaRPr lang="en-US" sz="1600" dirty="0"/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7434263" y="1919287"/>
            <a:ext cx="714375" cy="47625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  <p:bldP spid="35849" grpId="0"/>
      <p:bldP spid="35844" grpId="0" animBg="1"/>
      <p:bldP spid="35845" grpId="0"/>
      <p:bldP spid="35846" grpId="0"/>
      <p:bldP spid="35851" grpId="0"/>
      <p:bldP spid="35852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5648325"/>
            <a:ext cx="7827963" cy="671513"/>
          </a:xfrm>
        </p:spPr>
        <p:txBody>
          <a:bodyPr/>
          <a:lstStyle/>
          <a:p>
            <a:pPr marL="341313" indent="-341313" defTabSz="457200" eaLnBrk="1" hangingPunct="1">
              <a:lnSpc>
                <a:spcPct val="70000"/>
              </a:lnSpc>
            </a:pPr>
            <a:r>
              <a:rPr lang="en-US" sz="2000" smtClean="0"/>
              <a:t>former iron mine, now a state park, home of</a:t>
            </a:r>
          </a:p>
          <a:p>
            <a:pPr marL="741363" lvl="1" indent="-284163" defTabSz="457200" eaLnBrk="1" hangingPunct="1">
              <a:lnSpc>
                <a:spcPct val="70000"/>
              </a:lnSpc>
            </a:pPr>
            <a:r>
              <a:rPr lang="en-US" sz="2000" smtClean="0">
                <a:solidFill>
                  <a:srgbClr val="003300"/>
                </a:solidFill>
              </a:rPr>
              <a:t>Soudan-1 &amp; 2 , CDMS-II , and MINOS experiments</a:t>
            </a:r>
          </a:p>
        </p:txBody>
      </p:sp>
      <p:pic>
        <p:nvPicPr>
          <p:cNvPr id="37892" name="Picture 4" descr="cavdundergroundwelc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150" y="4572000"/>
            <a:ext cx="34639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cavcoldheadframe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98575"/>
            <a:ext cx="292735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crewandc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0150" y="1303338"/>
            <a:ext cx="25273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minoscavcolors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3963" y="3070225"/>
            <a:ext cx="25622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Soudan Underground Lab</a:t>
            </a:r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274638"/>
            <a:ext cx="6608763" cy="900112"/>
          </a:xfrm>
        </p:spPr>
        <p:txBody>
          <a:bodyPr/>
          <a:lstStyle/>
          <a:p>
            <a:pPr eaLnBrk="1" hangingPunct="1"/>
            <a:r>
              <a:rPr lang="en-GB" smtClean="0"/>
              <a:t>MINOS Far Detector</a:t>
            </a:r>
          </a:p>
        </p:txBody>
      </p:sp>
      <p:sp>
        <p:nvSpPr>
          <p:cNvPr id="43012" name="WordArt 3"/>
          <p:cNvSpPr>
            <a:spLocks noChangeArrowheads="1" noChangeShapeType="1" noTextEdit="1"/>
          </p:cNvSpPr>
          <p:nvPr/>
        </p:nvSpPr>
        <p:spPr bwMode="auto">
          <a:xfrm>
            <a:off x="1101725" y="5826125"/>
            <a:ext cx="2324100" cy="9985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What it sees</a:t>
            </a:r>
          </a:p>
        </p:txBody>
      </p:sp>
      <p:pic>
        <p:nvPicPr>
          <p:cNvPr id="43013" name="Picture 4" descr="event_anim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163" y="1304925"/>
            <a:ext cx="67945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63638" y="1216025"/>
            <a:ext cx="6975475" cy="5632450"/>
            <a:chOff x="657" y="527"/>
            <a:chExt cx="4277" cy="3493"/>
          </a:xfrm>
        </p:grpSpPr>
        <p:pic>
          <p:nvPicPr>
            <p:cNvPr id="43016" name="Picture 6" descr="event_anim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" y="527"/>
              <a:ext cx="4173" cy="2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744" y="3339"/>
              <a:ext cx="2190" cy="681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What we reconstruct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ja-JP" smtClean="0"/>
              <a:t>2011/05/04</a:t>
            </a:r>
            <a:endParaRPr lang="en-GB" b="1"/>
          </a:p>
        </p:txBody>
      </p:sp>
      <p:pic>
        <p:nvPicPr>
          <p:cNvPr id="45059" name="Picture 3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6275" y="2293938"/>
            <a:ext cx="287020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25" y="2293938"/>
            <a:ext cx="29273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2675" y="2293938"/>
            <a:ext cx="29051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0527" name="Text Box 31"/>
          <p:cNvSpPr txBox="1">
            <a:spLocks noChangeArrowheads="1"/>
          </p:cNvSpPr>
          <p:nvPr/>
        </p:nvSpPr>
        <p:spPr bwMode="auto">
          <a:xfrm>
            <a:off x="350838" y="5602288"/>
            <a:ext cx="272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E</a:t>
            </a:r>
            <a:r>
              <a:rPr lang="el-GR" sz="2400" b="1" baseline="-25000">
                <a:latin typeface="Bookman Old Style" pitchFamily="18" charset="0"/>
              </a:rPr>
              <a:t>ν</a:t>
            </a:r>
            <a:r>
              <a:rPr lang="en-US" sz="2400" b="1"/>
              <a:t> = E</a:t>
            </a:r>
            <a:r>
              <a:rPr lang="en-US" sz="2400" b="1" baseline="-25000"/>
              <a:t>shower </a:t>
            </a:r>
            <a:r>
              <a:rPr lang="en-US" sz="2400" b="1"/>
              <a:t>+ p</a:t>
            </a:r>
            <a:r>
              <a:rPr lang="el-GR" sz="2400" b="1" baseline="-25000">
                <a:latin typeface="Bookman Old Style" pitchFamily="18" charset="0"/>
              </a:rPr>
              <a:t>μ</a:t>
            </a:r>
          </a:p>
        </p:txBody>
      </p:sp>
      <p:sp>
        <p:nvSpPr>
          <p:cNvPr id="490528" name="Text Box 32"/>
          <p:cNvSpPr txBox="1">
            <a:spLocks noChangeArrowheads="1"/>
          </p:cNvSpPr>
          <p:nvPr/>
        </p:nvSpPr>
        <p:spPr bwMode="auto">
          <a:xfrm>
            <a:off x="3395663" y="5602288"/>
            <a:ext cx="4910137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Energy resolution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l-GR" sz="1800" b="1">
                <a:solidFill>
                  <a:srgbClr val="FF0000"/>
                </a:solidFill>
              </a:rPr>
              <a:t>π</a:t>
            </a:r>
            <a:r>
              <a:rPr lang="en-US" sz="1800" b="1" baseline="30000">
                <a:solidFill>
                  <a:srgbClr val="FF0000"/>
                </a:solidFill>
              </a:rPr>
              <a:t>±</a:t>
            </a:r>
            <a:r>
              <a:rPr lang="en-US" sz="1800" b="1">
                <a:solidFill>
                  <a:srgbClr val="FF0000"/>
                </a:solidFill>
              </a:rPr>
              <a:t>: 55%/</a:t>
            </a:r>
            <a:r>
              <a:rPr lang="en-US" sz="1800" b="1">
                <a:solidFill>
                  <a:srgbClr val="FF0000"/>
                </a:solidFill>
                <a:sym typeface="Symbol" pitchFamily="18" charset="2"/>
              </a:rPr>
              <a:t>E(GeV)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l-GR" sz="1800" b="1">
                <a:solidFill>
                  <a:srgbClr val="FF0000"/>
                </a:solidFill>
              </a:rPr>
              <a:t>μ</a:t>
            </a:r>
            <a:r>
              <a:rPr lang="en-US" sz="1800" b="1" baseline="30000">
                <a:solidFill>
                  <a:srgbClr val="FF0000"/>
                </a:solidFill>
              </a:rPr>
              <a:t>±</a:t>
            </a:r>
            <a:r>
              <a:rPr lang="en-US" sz="1800" b="1">
                <a:solidFill>
                  <a:srgbClr val="FF0000"/>
                </a:solidFill>
              </a:rPr>
              <a:t>: </a:t>
            </a:r>
            <a:r>
              <a:rPr lang="en-US" sz="1800" b="1">
                <a:solidFill>
                  <a:srgbClr val="FF0000"/>
                </a:solidFill>
                <a:sym typeface="Symbol" pitchFamily="18" charset="2"/>
              </a:rPr>
              <a:t>6% range, 10% curvature</a:t>
            </a:r>
          </a:p>
        </p:txBody>
      </p:sp>
      <p:sp>
        <p:nvSpPr>
          <p:cNvPr id="45064" name="Rectangle 3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Event Topologies</a:t>
            </a:r>
          </a:p>
        </p:txBody>
      </p:sp>
      <p:sp>
        <p:nvSpPr>
          <p:cNvPr id="45065" name="Text Box 40"/>
          <p:cNvSpPr txBox="1">
            <a:spLocks noChangeArrowheads="1"/>
          </p:cNvSpPr>
          <p:nvPr/>
        </p:nvSpPr>
        <p:spPr bwMode="auto">
          <a:xfrm>
            <a:off x="296863" y="1849438"/>
            <a:ext cx="21050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l-GR" b="1">
                <a:latin typeface="Bookman Old Style" pitchFamily="18" charset="0"/>
              </a:rPr>
              <a:t>ν</a:t>
            </a:r>
            <a:r>
              <a:rPr lang="el-GR" b="1" baseline="-25000">
                <a:latin typeface="Bookman Old Style" pitchFamily="18" charset="0"/>
              </a:rPr>
              <a:t>μ</a:t>
            </a:r>
            <a:r>
              <a:rPr lang="en-GB" b="1"/>
              <a:t> CC Event</a:t>
            </a:r>
          </a:p>
        </p:txBody>
      </p:sp>
      <p:sp>
        <p:nvSpPr>
          <p:cNvPr id="45066" name="Text Box 41"/>
          <p:cNvSpPr txBox="1">
            <a:spLocks noChangeArrowheads="1"/>
          </p:cNvSpPr>
          <p:nvPr/>
        </p:nvSpPr>
        <p:spPr bwMode="auto">
          <a:xfrm>
            <a:off x="6327775" y="1874838"/>
            <a:ext cx="19780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l-GR" b="1">
                <a:latin typeface="Bookman Old Style" pitchFamily="18" charset="0"/>
              </a:rPr>
              <a:t>ν</a:t>
            </a:r>
            <a:r>
              <a:rPr lang="en-GB" b="1" baseline="-25000"/>
              <a:t>e</a:t>
            </a:r>
            <a:r>
              <a:rPr lang="en-GB" sz="1800"/>
              <a:t> </a:t>
            </a:r>
            <a:r>
              <a:rPr lang="en-GB" b="1"/>
              <a:t>CC Event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2075" y="2300288"/>
            <a:ext cx="2927350" cy="3351212"/>
            <a:chOff x="221" y="1316"/>
            <a:chExt cx="1618" cy="2049"/>
          </a:xfrm>
        </p:grpSpPr>
        <p:pic>
          <p:nvPicPr>
            <p:cNvPr id="45083" name="Picture 43" descr="Event_CCmu_4_2122_14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" y="1316"/>
              <a:ext cx="1605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84" name="Text Box 44"/>
            <p:cNvSpPr txBox="1">
              <a:spLocks noChangeArrowheads="1"/>
            </p:cNvSpPr>
            <p:nvPr/>
          </p:nvSpPr>
          <p:spPr bwMode="auto">
            <a:xfrm>
              <a:off x="1599" y="1332"/>
              <a:ext cx="226" cy="1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3600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Verdana" pitchFamily="34" charset="0"/>
                </a:rPr>
                <a:t>UZ</a:t>
              </a:r>
            </a:p>
          </p:txBody>
        </p:sp>
        <p:sp>
          <p:nvSpPr>
            <p:cNvPr id="45085" name="Text Box 45"/>
            <p:cNvSpPr txBox="1">
              <a:spLocks noChangeArrowheads="1"/>
            </p:cNvSpPr>
            <p:nvPr/>
          </p:nvSpPr>
          <p:spPr bwMode="auto">
            <a:xfrm>
              <a:off x="1599" y="2004"/>
              <a:ext cx="226" cy="1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3600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Verdana" pitchFamily="34" charset="0"/>
                </a:rPr>
                <a:t>VZ</a:t>
              </a:r>
            </a:p>
          </p:txBody>
        </p:sp>
        <p:sp>
          <p:nvSpPr>
            <p:cNvPr id="45086" name="Text Box 46"/>
            <p:cNvSpPr txBox="1">
              <a:spLocks noChangeArrowheads="1"/>
            </p:cNvSpPr>
            <p:nvPr/>
          </p:nvSpPr>
          <p:spPr bwMode="auto">
            <a:xfrm>
              <a:off x="221" y="3010"/>
              <a:ext cx="1618" cy="3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990099"/>
                </a:buClr>
              </a:pPr>
              <a:r>
                <a:rPr lang="en-GB" sz="1600" b="1">
                  <a:solidFill>
                    <a:srgbClr val="FF3300"/>
                  </a:solidFill>
                </a:rPr>
                <a:t>long </a:t>
              </a:r>
              <a:r>
                <a:rPr lang="el-GR" sz="1600" b="1">
                  <a:solidFill>
                    <a:srgbClr val="FF3300"/>
                  </a:solidFill>
                  <a:latin typeface="Bookman Old Style" pitchFamily="18" charset="0"/>
                </a:rPr>
                <a:t>μ</a:t>
              </a:r>
              <a:r>
                <a:rPr lang="en-GB" sz="1600" b="1">
                  <a:solidFill>
                    <a:srgbClr val="FF3300"/>
                  </a:solidFill>
                </a:rPr>
                <a:t> track &amp; hadronic activity at vertex</a:t>
              </a:r>
            </a:p>
          </p:txBody>
        </p:sp>
        <p:sp>
          <p:nvSpPr>
            <p:cNvPr id="45087" name="Line 47"/>
            <p:cNvSpPr>
              <a:spLocks noChangeShapeType="1"/>
            </p:cNvSpPr>
            <p:nvPr/>
          </p:nvSpPr>
          <p:spPr bwMode="auto">
            <a:xfrm flipH="1">
              <a:off x="398" y="2532"/>
              <a:ext cx="40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88" name="Line 48"/>
            <p:cNvSpPr>
              <a:spLocks noChangeShapeType="1"/>
            </p:cNvSpPr>
            <p:nvPr/>
          </p:nvSpPr>
          <p:spPr bwMode="auto">
            <a:xfrm flipV="1">
              <a:off x="1340" y="2526"/>
              <a:ext cx="37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89" name="Text Box 49"/>
            <p:cNvSpPr txBox="1">
              <a:spLocks noChangeArrowheads="1"/>
            </p:cNvSpPr>
            <p:nvPr/>
          </p:nvSpPr>
          <p:spPr bwMode="auto">
            <a:xfrm>
              <a:off x="908" y="2429"/>
              <a:ext cx="450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FF00"/>
                  </a:solidFill>
                  <a:latin typeface="Arial" pitchFamily="34" charset="0"/>
                </a:rPr>
                <a:t>3.5m</a:t>
              </a:r>
            </a:p>
          </p:txBody>
        </p:sp>
      </p:grpSp>
      <p:sp>
        <p:nvSpPr>
          <p:cNvPr id="45068" name="Text Box 50"/>
          <p:cNvSpPr txBox="1">
            <a:spLocks noChangeArrowheads="1"/>
          </p:cNvSpPr>
          <p:nvPr/>
        </p:nvSpPr>
        <p:spPr bwMode="auto">
          <a:xfrm>
            <a:off x="3395663" y="1903413"/>
            <a:ext cx="19065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GB" b="1"/>
              <a:t>NC Event</a:t>
            </a: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052763" y="2305050"/>
            <a:ext cx="3033712" cy="3113088"/>
            <a:chOff x="2074" y="1332"/>
            <a:chExt cx="1612" cy="1902"/>
          </a:xfrm>
        </p:grpSpPr>
        <p:pic>
          <p:nvPicPr>
            <p:cNvPr id="45078" name="Picture 52" descr="Event_NC_2125_112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74" y="1332"/>
              <a:ext cx="1612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9" name="Text Box 53"/>
            <p:cNvSpPr txBox="1">
              <a:spLocks noChangeArrowheads="1"/>
            </p:cNvSpPr>
            <p:nvPr/>
          </p:nvSpPr>
          <p:spPr bwMode="auto">
            <a:xfrm>
              <a:off x="2074" y="3010"/>
              <a:ext cx="1612" cy="2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990099"/>
                </a:buClr>
              </a:pPr>
              <a:r>
                <a:rPr lang="en-GB" sz="1800" b="1">
                  <a:solidFill>
                    <a:srgbClr val="FF3300"/>
                  </a:solidFill>
                </a:rPr>
                <a:t>short event, often diffuse</a:t>
              </a:r>
            </a:p>
          </p:txBody>
        </p:sp>
        <p:sp>
          <p:nvSpPr>
            <p:cNvPr id="45080" name="Line 54"/>
            <p:cNvSpPr>
              <a:spLocks noChangeShapeType="1"/>
            </p:cNvSpPr>
            <p:nvPr/>
          </p:nvSpPr>
          <p:spPr bwMode="auto">
            <a:xfrm flipH="1">
              <a:off x="2194" y="2532"/>
              <a:ext cx="40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81" name="Line 55"/>
            <p:cNvSpPr>
              <a:spLocks noChangeShapeType="1"/>
            </p:cNvSpPr>
            <p:nvPr/>
          </p:nvSpPr>
          <p:spPr bwMode="auto">
            <a:xfrm flipV="1">
              <a:off x="3136" y="2526"/>
              <a:ext cx="37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82" name="Text Box 56"/>
            <p:cNvSpPr txBox="1">
              <a:spLocks noChangeArrowheads="1"/>
            </p:cNvSpPr>
            <p:nvPr/>
          </p:nvSpPr>
          <p:spPr bwMode="auto">
            <a:xfrm>
              <a:off x="2698" y="2435"/>
              <a:ext cx="45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FF00"/>
                  </a:solidFill>
                  <a:latin typeface="Arial" pitchFamily="34" charset="0"/>
                </a:rPr>
                <a:t>1.8m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6086475" y="2314575"/>
            <a:ext cx="2981325" cy="3405188"/>
            <a:chOff x="3903" y="1325"/>
            <a:chExt cx="1623" cy="2075"/>
          </a:xfrm>
        </p:grpSpPr>
        <p:pic>
          <p:nvPicPr>
            <p:cNvPr id="45073" name="Picture 58" descr="Event_CCe_4_2122_55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1" y="1325"/>
              <a:ext cx="1605" cy="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4" name="Text Box 59"/>
            <p:cNvSpPr txBox="1">
              <a:spLocks noChangeArrowheads="1"/>
            </p:cNvSpPr>
            <p:nvPr/>
          </p:nvSpPr>
          <p:spPr bwMode="auto">
            <a:xfrm>
              <a:off x="3903" y="3010"/>
              <a:ext cx="1605" cy="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990099"/>
                </a:buClr>
              </a:pPr>
              <a:r>
                <a:rPr lang="en-GB" sz="1800" b="1">
                  <a:solidFill>
                    <a:srgbClr val="FF3300"/>
                  </a:solidFill>
                </a:rPr>
                <a:t>short, with typical EM shower profile</a:t>
              </a:r>
            </a:p>
          </p:txBody>
        </p:sp>
        <p:sp>
          <p:nvSpPr>
            <p:cNvPr id="45075" name="Line 60"/>
            <p:cNvSpPr>
              <a:spLocks noChangeShapeType="1"/>
            </p:cNvSpPr>
            <p:nvPr/>
          </p:nvSpPr>
          <p:spPr bwMode="auto">
            <a:xfrm flipH="1">
              <a:off x="4019" y="2533"/>
              <a:ext cx="40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76" name="Line 61"/>
            <p:cNvSpPr>
              <a:spLocks noChangeShapeType="1"/>
            </p:cNvSpPr>
            <p:nvPr/>
          </p:nvSpPr>
          <p:spPr bwMode="auto">
            <a:xfrm flipV="1">
              <a:off x="4961" y="2527"/>
              <a:ext cx="37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77" name="Text Box 62"/>
            <p:cNvSpPr txBox="1">
              <a:spLocks noChangeArrowheads="1"/>
            </p:cNvSpPr>
            <p:nvPr/>
          </p:nvSpPr>
          <p:spPr bwMode="auto">
            <a:xfrm>
              <a:off x="4523" y="2436"/>
              <a:ext cx="45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FF00"/>
                  </a:solidFill>
                  <a:latin typeface="Arial" pitchFamily="34" charset="0"/>
                </a:rPr>
                <a:t>2.3m</a:t>
              </a:r>
            </a:p>
          </p:txBody>
        </p:sp>
      </p:grpSp>
      <p:sp>
        <p:nvSpPr>
          <p:cNvPr id="490559" name="Text Box 63"/>
          <p:cNvSpPr txBox="1">
            <a:spLocks noChangeArrowheads="1"/>
          </p:cNvSpPr>
          <p:nvPr/>
        </p:nvSpPr>
        <p:spPr bwMode="auto">
          <a:xfrm>
            <a:off x="6408738" y="1508125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</a:rPr>
              <a:t>Monte Carlo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735A0-E11D-4BA2-B3CC-D9EA7F93841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27" grpId="0"/>
      <p:bldP spid="490528" grpId="0"/>
      <p:bldP spid="490559" grpId="0"/>
    </p:bldLst>
  </p:timing>
</p:sld>
</file>

<file path=ppt/theme/theme1.xml><?xml version="1.0" encoding="utf-8"?>
<a:theme xmlns:a="http://schemas.openxmlformats.org/drawingml/2006/main" name="MINOS_latest">
  <a:themeElements>
    <a:clrScheme name="MINOS_late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NOS_latest">
      <a:majorFont>
        <a:latin typeface="Bookman Old Style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NOS_la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4271</TotalTime>
  <Words>1760</Words>
  <Application>Microsoft Macintosh PowerPoint</Application>
  <PresentationFormat>On-screen Show (4:3)</PresentationFormat>
  <Paragraphs>397</Paragraphs>
  <Slides>40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MINOS_latest</vt:lpstr>
      <vt:lpstr>Equation</vt:lpstr>
      <vt:lpstr>MINOS/NOvA  and  Future LBNOE</vt:lpstr>
      <vt:lpstr>Overview</vt:lpstr>
      <vt:lpstr>Experimental Setup</vt:lpstr>
      <vt:lpstr>Making Neutrinos</vt:lpstr>
      <vt:lpstr>Making Neutrinos (II)</vt:lpstr>
      <vt:lpstr>Beam Data Analyzed</vt:lpstr>
      <vt:lpstr>Soudan Underground Lab</vt:lpstr>
      <vt:lpstr>MINOS Far Detector</vt:lpstr>
      <vt:lpstr>Event Topologies</vt:lpstr>
      <vt:lpstr>MINOS Oscillation Measurement</vt:lpstr>
      <vt:lpstr>Hadron Production Tuning</vt:lpstr>
      <vt:lpstr>Predicting the FD Spectrum</vt:lpstr>
      <vt:lpstr>Near to Far Extrapolation</vt:lpstr>
      <vt:lpstr>Spectrum</vt:lpstr>
      <vt:lpstr>Allowed Region</vt:lpstr>
      <vt:lpstr>PowerPoint Presentation</vt:lpstr>
      <vt:lpstr>nm Results</vt:lpstr>
      <vt:lpstr>nm Results</vt:lpstr>
      <vt:lpstr>So what are the nm disappearing to?</vt:lpstr>
      <vt:lpstr>NC Analysis Results</vt:lpstr>
      <vt:lpstr>ne Appearance</vt:lpstr>
      <vt:lpstr>ne Appearance Results</vt:lpstr>
      <vt:lpstr>ne Appearance Results</vt:lpstr>
      <vt:lpstr>NOvA Experiment</vt:lpstr>
      <vt:lpstr>Far Detector</vt:lpstr>
      <vt:lpstr>NOnA Basic Detector Element</vt:lpstr>
      <vt:lpstr>Event Quality</vt:lpstr>
      <vt:lpstr>Sensitivity to sin2(2q13) ≠ 0</vt:lpstr>
      <vt:lpstr>95% CL Resolution of the Mass ordering: NOnA Plus T2K</vt:lpstr>
      <vt:lpstr>Probable Schedule</vt:lpstr>
      <vt:lpstr>LBNE</vt:lpstr>
      <vt:lpstr>2 Far Detector Options</vt:lpstr>
      <vt:lpstr>Mass Hierarchy Determination</vt:lpstr>
      <vt:lpstr>CP Violation Measurement</vt:lpstr>
      <vt:lpstr>sin22q13</vt:lpstr>
      <vt:lpstr>Summary</vt:lpstr>
      <vt:lpstr>… and </vt:lpstr>
      <vt:lpstr>PowerPoint Presentation</vt:lpstr>
      <vt:lpstr>MINOS Construction Challenge</vt:lpstr>
      <vt:lpstr>Detector Construction</vt:lpstr>
    </vt:vector>
  </TitlesOfParts>
  <Company>University of Oxford &amp; STFC/RAL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Results from the  MINOS Experiment</dc:title>
  <dc:subject>Nuetrino Oscillations</dc:subject>
  <dc:creator>Alfons Weber</dc:creator>
  <cp:lastModifiedBy>Alfons Weber</cp:lastModifiedBy>
  <cp:revision>132</cp:revision>
  <dcterms:created xsi:type="dcterms:W3CDTF">2006-04-06T16:31:26Z</dcterms:created>
  <dcterms:modified xsi:type="dcterms:W3CDTF">2011-05-04T13:07:17Z</dcterms:modified>
</cp:coreProperties>
</file>