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6" r:id="rId4"/>
    <p:sldId id="260" r:id="rId5"/>
    <p:sldId id="261" r:id="rId6"/>
    <p:sldId id="265" r:id="rId7"/>
    <p:sldId id="262" r:id="rId8"/>
    <p:sldId id="267" r:id="rId9"/>
    <p:sldId id="263" r:id="rId10"/>
    <p:sldId id="268" r:id="rId11"/>
    <p:sldId id="273" r:id="rId12"/>
    <p:sldId id="264" r:id="rId13"/>
    <p:sldId id="259" r:id="rId14"/>
    <p:sldId id="274" r:id="rId15"/>
    <p:sldId id="275" r:id="rId16"/>
    <p:sldId id="276" r:id="rId17"/>
    <p:sldId id="277" r:id="rId18"/>
    <p:sldId id="278" r:id="rId19"/>
    <p:sldId id="279" r:id="rId20"/>
    <p:sldId id="290" r:id="rId21"/>
    <p:sldId id="281" r:id="rId22"/>
    <p:sldId id="292" r:id="rId23"/>
    <p:sldId id="283" r:id="rId24"/>
    <p:sldId id="284" r:id="rId25"/>
    <p:sldId id="285" r:id="rId26"/>
    <p:sldId id="288" r:id="rId27"/>
    <p:sldId id="286" r:id="rId28"/>
    <p:sldId id="291" r:id="rId29"/>
    <p:sldId id="282" r:id="rId30"/>
    <p:sldId id="270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FC5E877-FE31-884C-BBA3-72EFEA7EDA0D}" type="datetime1">
              <a:rPr lang="en-US"/>
              <a:pPr>
                <a:defRPr/>
              </a:pPr>
              <a:t>5/4/11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F44A0E-3976-7A4A-8C9C-5DC6E7DC8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078CCD-2BA3-874A-BAB0-F4FCBE0BE698}" type="datetime1">
              <a:rPr lang="en-US"/>
              <a:pPr>
                <a:defRPr/>
              </a:pPr>
              <a:t>5/4/11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89DB2E-CFD9-9143-B864-95878E6B4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89DB2E-CFD9-9143-B864-95878E6B47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03D91-CB2D-7A46-A85B-BA9310476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0B545-B7CE-DA4B-90C1-F8CC6AC62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23D4-2B81-0F42-9C79-39229EB5A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39B8-1DB8-324A-827C-E2DF5C4DB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B92C4-7B1E-B04A-A126-0F578F9B3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5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3300"/>
            <a:ext cx="4040188" cy="4342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5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3300"/>
            <a:ext cx="4041775" cy="4342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F462-5CE8-8F42-885A-D1B2151F5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39A7-BB6B-714F-B2BF-8DFF0C409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BA871-2997-E242-94BF-825DF311A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33EE0-5A4C-4E48-928C-5D4D04F8B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30" y="5438264"/>
            <a:ext cx="8318070" cy="33797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730" y="0"/>
            <a:ext cx="8318070" cy="54382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730" y="5776236"/>
            <a:ext cx="8318070" cy="3959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E45E-14D8-274B-A8EB-26A6B759F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11350" y="6356350"/>
            <a:ext cx="5684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8300" y="6356350"/>
            <a:ext cx="698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73E4B0-DC1B-F84C-A31F-803CA36FA8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7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57200" y="6235700"/>
            <a:ext cx="1109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516"/>
          <a:stretch>
            <a:fillRect/>
          </a:stretch>
        </p:blipFill>
        <p:spPr>
          <a:xfrm>
            <a:off x="-15542" y="8"/>
            <a:ext cx="9159561" cy="6857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049" y="8"/>
            <a:ext cx="6706471" cy="1470025"/>
          </a:xfrm>
        </p:spPr>
        <p:txBody>
          <a:bodyPr/>
          <a:lstStyle/>
          <a:p>
            <a:r>
              <a:rPr lang="en-US" dirty="0" smtClean="0"/>
              <a:t>Reactor Neutrinos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720" y="162833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Simon JM </a:t>
            </a:r>
            <a:r>
              <a:rPr lang="en-US" dirty="0" err="1" smtClean="0">
                <a:solidFill>
                  <a:schemeClr val="bg1"/>
                </a:solidFill>
              </a:rPr>
              <a:t>Peeters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i="1" dirty="0" err="1" smtClean="0">
                <a:solidFill>
                  <a:schemeClr val="tx1"/>
                </a:solidFill>
              </a:rPr>
              <a:t>NExT</a:t>
            </a:r>
            <a:r>
              <a:rPr lang="en-US" sz="2000" i="1" dirty="0" smtClean="0">
                <a:solidFill>
                  <a:schemeClr val="tx1"/>
                </a:solidFill>
              </a:rPr>
              <a:t> meeting, University of Southampton, 4</a:t>
            </a:r>
            <a:r>
              <a:rPr lang="en-US" sz="2000" i="1" baseline="30000" dirty="0" smtClean="0">
                <a:solidFill>
                  <a:schemeClr val="tx1"/>
                </a:solidFill>
              </a:rPr>
              <a:t>th</a:t>
            </a:r>
            <a:r>
              <a:rPr lang="en-US" sz="2000" i="1" dirty="0" smtClean="0">
                <a:solidFill>
                  <a:schemeClr val="tx1"/>
                </a:solidFill>
              </a:rPr>
              <a:t> May 2011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</a:t>
            </a:r>
            <a:r>
              <a:rPr lang="en-US" dirty="0" smtClean="0"/>
              <a:t> II</a:t>
            </a:r>
            <a:r>
              <a:rPr lang="en-US" dirty="0" smtClean="0"/>
              <a:t>/</a:t>
            </a:r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4" name="Title 9"/>
          <p:cNvSpPr txBox="1">
            <a:spLocks/>
          </p:cNvSpPr>
          <p:nvPr/>
        </p:nvSpPr>
        <p:spPr>
          <a:xfrm rot="5400000">
            <a:off x="3371850" y="3200400"/>
            <a:ext cx="6309360" cy="4572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small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Double Chooz overview 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 Placeholder 11"/>
          <p:cNvSpPr txBox="1">
            <a:spLocks/>
          </p:cNvSpPr>
          <p:nvPr/>
        </p:nvSpPr>
        <p:spPr>
          <a:xfrm>
            <a:off x="6812280" y="274320"/>
            <a:ext cx="1527048" cy="573289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cores: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8.5 GW</a:t>
            </a:r>
            <a:r>
              <a:rPr kumimoji="0" lang="en-US" sz="16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Near detector: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|D| ~ 400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Overburden </a:t>
            </a:r>
            <a:b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~115 m.w.e.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(flat topology)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 detector: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~ 1.05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Overburden ~300 m.w.e.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(hill topology)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Content Placeholder 13" descr="Snapshot 2008-09-05 20-28-05.tiff"/>
          <p:cNvPicPr>
            <a:picLocks noChangeAspect="1"/>
          </p:cNvPicPr>
          <p:nvPr/>
        </p:nvPicPr>
        <p:blipFill>
          <a:blip r:embed="rId2"/>
          <a:srcRect t="-21395" b="-21395"/>
          <a:stretch>
            <a:fillRect/>
          </a:stretch>
        </p:blipFill>
        <p:spPr>
          <a:xfrm>
            <a:off x="304800" y="602507"/>
            <a:ext cx="5638800" cy="6327648"/>
          </a:xfrm>
          <a:prstGeom prst="rect">
            <a:avLst/>
          </a:prstGeom>
        </p:spPr>
      </p:pic>
      <p:sp>
        <p:nvSpPr>
          <p:cNvPr id="27" name="Slide Number Placeholder 3"/>
          <p:cNvSpPr txBox="1">
            <a:spLocks/>
          </p:cNvSpPr>
          <p:nvPr/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8367-B9BF-184F-B326-6342D292FF4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8" descr="logo_DChoo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91250"/>
            <a:ext cx="1481363" cy="666750"/>
          </a:xfrm>
          <a:prstGeom prst="rect">
            <a:avLst/>
          </a:prstGeom>
          <a:noFill/>
        </p:spPr>
      </p:pic>
      <p:pic>
        <p:nvPicPr>
          <p:cNvPr id="30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0336" y="394282"/>
            <a:ext cx="2078037" cy="19256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31" name="Bent Arrow 30"/>
          <p:cNvSpPr/>
          <p:nvPr/>
        </p:nvSpPr>
        <p:spPr>
          <a:xfrm rot="5400000">
            <a:off x="4610427" y="-111955"/>
            <a:ext cx="336270" cy="110882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Sun 31"/>
          <p:cNvSpPr/>
          <p:nvPr/>
        </p:nvSpPr>
        <p:spPr>
          <a:xfrm>
            <a:off x="2525927" y="3681381"/>
            <a:ext cx="271145" cy="299648"/>
          </a:xfrm>
          <a:prstGeom prst="su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n 32"/>
          <p:cNvSpPr/>
          <p:nvPr/>
        </p:nvSpPr>
        <p:spPr>
          <a:xfrm>
            <a:off x="2240511" y="3726764"/>
            <a:ext cx="271145" cy="299648"/>
          </a:xfrm>
          <a:prstGeom prst="su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agnetic Disk 33"/>
          <p:cNvSpPr/>
          <p:nvPr/>
        </p:nvSpPr>
        <p:spPr>
          <a:xfrm>
            <a:off x="2802383" y="3098530"/>
            <a:ext cx="228333" cy="328185"/>
          </a:xfrm>
          <a:prstGeom prst="flowChartMagneticDisk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agnetic Disk 34"/>
          <p:cNvSpPr/>
          <p:nvPr/>
        </p:nvSpPr>
        <p:spPr>
          <a:xfrm>
            <a:off x="3938733" y="4518690"/>
            <a:ext cx="228333" cy="328185"/>
          </a:xfrm>
          <a:prstGeom prst="flowChartMagneticDisk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Sun 35"/>
          <p:cNvSpPr/>
          <p:nvPr/>
        </p:nvSpPr>
        <p:spPr>
          <a:xfrm>
            <a:off x="6812280" y="337206"/>
            <a:ext cx="271145" cy="299648"/>
          </a:xfrm>
          <a:prstGeom prst="su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n 36"/>
          <p:cNvSpPr/>
          <p:nvPr/>
        </p:nvSpPr>
        <p:spPr>
          <a:xfrm>
            <a:off x="7235825" y="337206"/>
            <a:ext cx="271145" cy="299648"/>
          </a:xfrm>
          <a:prstGeom prst="sun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agnetic Disk 37"/>
          <p:cNvSpPr/>
          <p:nvPr/>
        </p:nvSpPr>
        <p:spPr>
          <a:xfrm>
            <a:off x="6812280" y="1536485"/>
            <a:ext cx="228333" cy="328185"/>
          </a:xfrm>
          <a:prstGeom prst="flowChartMagneticDisk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526171" y="98299"/>
            <a:ext cx="254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Les Ardennes, France</a:t>
            </a:r>
            <a:endParaRPr lang="en-US" i="1" dirty="0"/>
          </a:p>
        </p:txBody>
      </p:sp>
      <p:sp>
        <p:nvSpPr>
          <p:cNvPr id="40" name="Magnetic Disk 39"/>
          <p:cNvSpPr/>
          <p:nvPr/>
        </p:nvSpPr>
        <p:spPr>
          <a:xfrm>
            <a:off x="6812280" y="3719630"/>
            <a:ext cx="228333" cy="328185"/>
          </a:xfrm>
          <a:prstGeom prst="flowChartMagneticDisk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611589" y="5991195"/>
            <a:ext cx="4322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Existing (</a:t>
            </a:r>
            <a:r>
              <a:rPr lang="en-US" sz="2000" i="1" dirty="0" err="1" smtClean="0"/>
              <a:t>Chooz</a:t>
            </a:r>
            <a:r>
              <a:rPr lang="en-US" sz="2000" i="1" dirty="0" smtClean="0"/>
              <a:t>) pit at far detector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design: Double </a:t>
            </a:r>
            <a:r>
              <a:rPr lang="en-US" dirty="0" err="1" smtClean="0"/>
              <a:t>Chooz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4609" t="17500" r="26250" b="13125"/>
          <a:stretch>
            <a:fillRect/>
          </a:stretch>
        </p:blipFill>
        <p:spPr>
          <a:xfrm>
            <a:off x="396402" y="1096962"/>
            <a:ext cx="4937598" cy="5227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3909" y="1066800"/>
            <a:ext cx="2226691" cy="526298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Outer Veto:</a:t>
            </a:r>
            <a:br>
              <a:rPr lang="en-US" sz="1600" dirty="0"/>
            </a:br>
            <a:r>
              <a:rPr lang="en-US" sz="1600" dirty="0"/>
              <a:t>Plastic </a:t>
            </a:r>
            <a:r>
              <a:rPr lang="en-US" sz="1600" dirty="0" err="1"/>
              <a:t>scintillator</a:t>
            </a:r>
            <a:r>
              <a:rPr lang="en-US" sz="1600" dirty="0"/>
              <a:t> or </a:t>
            </a:r>
            <a:r>
              <a:rPr lang="en-US" sz="1600" dirty="0" err="1"/>
              <a:t>RPCs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>
                <a:latin typeface="Symbol"/>
              </a:rPr>
              <a:t>n</a:t>
            </a:r>
            <a:r>
              <a:rPr lang="en-US" sz="1600" dirty="0"/>
              <a:t> Target:</a:t>
            </a:r>
            <a:br>
              <a:rPr lang="en-US" sz="1600" dirty="0"/>
            </a:br>
            <a:r>
              <a:rPr lang="en-US" sz="1600" dirty="0"/>
              <a:t>Liquid </a:t>
            </a:r>
            <a:r>
              <a:rPr lang="en-US" sz="1600" dirty="0" err="1"/>
              <a:t>scintillator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doped with 0.1% </a:t>
            </a:r>
            <a:r>
              <a:rPr lang="en-US" sz="1600" dirty="0" err="1"/>
              <a:t>Gd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>
                <a:latin typeface="Symbol"/>
              </a:rPr>
              <a:t>g</a:t>
            </a:r>
            <a:r>
              <a:rPr lang="en-US" sz="1600" dirty="0"/>
              <a:t> Catcher:</a:t>
            </a:r>
            <a:br>
              <a:rPr lang="en-US" sz="1600" dirty="0"/>
            </a:br>
            <a:r>
              <a:rPr lang="en-US" sz="1600" dirty="0"/>
              <a:t>Liquid </a:t>
            </a:r>
            <a:r>
              <a:rPr lang="en-US" sz="1600" dirty="0" err="1"/>
              <a:t>scintillator</a:t>
            </a:r>
            <a:r>
              <a:rPr lang="en-US" sz="1600" dirty="0"/>
              <a:t> (</a:t>
            </a:r>
            <a:r>
              <a:rPr lang="en-US" sz="1600" dirty="0" err="1"/>
              <a:t>undoped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/>
              <a:t>Buffer:</a:t>
            </a:r>
            <a:br>
              <a:rPr lang="en-US" sz="1600" dirty="0"/>
            </a:br>
            <a:r>
              <a:rPr lang="en-US" sz="1600" dirty="0"/>
              <a:t>Mineral oil; </a:t>
            </a:r>
            <a:r>
              <a:rPr lang="en-US" sz="1600" dirty="0" err="1"/>
              <a:t>PMTs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Inner Veto:</a:t>
            </a:r>
          </a:p>
          <a:p>
            <a:r>
              <a:rPr lang="en-US" sz="1600" dirty="0"/>
              <a:t>Liquid </a:t>
            </a:r>
            <a:r>
              <a:rPr lang="en-US" sz="1600" dirty="0" err="1"/>
              <a:t>scintillator</a:t>
            </a:r>
            <a:r>
              <a:rPr lang="en-US" sz="1600" dirty="0"/>
              <a:t> or water; </a:t>
            </a:r>
            <a:r>
              <a:rPr lang="en-US" sz="1600" dirty="0" err="1"/>
              <a:t>PMTs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Shielding:</a:t>
            </a:r>
            <a:br>
              <a:rPr lang="en-US" sz="1600" dirty="0"/>
            </a:br>
            <a:r>
              <a:rPr lang="en-US" sz="1600" dirty="0"/>
              <a:t>Steel or water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733800" y="1295402"/>
            <a:ext cx="2650110" cy="167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2971800" y="2286001"/>
            <a:ext cx="3412110" cy="18288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3429001" y="3200399"/>
            <a:ext cx="2954909" cy="11048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581401" y="4305296"/>
            <a:ext cx="2802509" cy="419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3733800" y="4991098"/>
            <a:ext cx="2650110" cy="342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733805" y="5486402"/>
            <a:ext cx="2650105" cy="3809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498067"/>
          </a:xfrm>
        </p:spPr>
        <p:txBody>
          <a:bodyPr/>
          <a:lstStyle/>
          <a:p>
            <a:r>
              <a:rPr lang="en-US" dirty="0" smtClean="0"/>
              <a:t>Double </a:t>
            </a:r>
            <a:r>
              <a:rPr lang="en-US" dirty="0" err="1" smtClean="0"/>
              <a:t>Chooz</a:t>
            </a:r>
            <a:r>
              <a:rPr lang="en-US" dirty="0" smtClean="0"/>
              <a:t>: status</a:t>
            </a:r>
            <a:endParaRPr lang="en-US" sz="3200" i="1" dirty="0"/>
          </a:p>
        </p:txBody>
      </p:sp>
      <p:pic>
        <p:nvPicPr>
          <p:cNvPr id="6" name="Content Placeholder 5" descr="DSC00225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599" r="-10599"/>
          <a:stretch>
            <a:fillRect/>
          </a:stretch>
        </p:blipFill>
        <p:spPr>
          <a:xfrm>
            <a:off x="3657601" y="2840566"/>
            <a:ext cx="5486400" cy="33951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IMG_059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86" y="1181100"/>
            <a:ext cx="2983689" cy="2228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78" y="1181100"/>
            <a:ext cx="2715108" cy="1749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78" y="2930525"/>
            <a:ext cx="4022496" cy="3927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78" y="3011070"/>
            <a:ext cx="1659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physics running</a:t>
            </a:r>
            <a:br>
              <a:rPr lang="en-US" sz="1600" i="1" dirty="0" smtClean="0"/>
            </a:br>
            <a:r>
              <a:rPr lang="en-US" sz="1600" i="1" dirty="0" smtClean="0"/>
              <a:t>13 April 2011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8475" y="1066800"/>
            <a:ext cx="1180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veto being </a:t>
            </a:r>
            <a:br>
              <a:rPr lang="en-US" sz="1600" i="1" dirty="0" smtClean="0"/>
            </a:br>
            <a:r>
              <a:rPr lang="en-US" sz="1600" i="1" dirty="0" smtClean="0"/>
              <a:t>installed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8475" y="2298812"/>
            <a:ext cx="355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ground breaking near site:</a:t>
            </a:r>
            <a:br>
              <a:rPr lang="en-US" sz="1600" i="1" dirty="0" smtClean="0"/>
            </a:br>
            <a:r>
              <a:rPr lang="en-US" sz="1600" i="1" dirty="0" smtClean="0"/>
              <a:t>29 April 2011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Daya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This year: </a:t>
            </a:r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6 reactors/17.4 GW</a:t>
            </a:r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Far site</a:t>
            </a:r>
            <a:br>
              <a:rPr lang="en-GB" kern="0" dirty="0" smtClean="0"/>
            </a:br>
            <a:r>
              <a:rPr lang="en-GB" sz="1600" i="1" kern="0" dirty="0" smtClean="0"/>
              <a:t>L</a:t>
            </a:r>
            <a:r>
              <a:rPr lang="en-GB" sz="1600" kern="0" dirty="0" smtClean="0"/>
              <a:t> = 1615 m/1985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/>
            </a:r>
            <a:br>
              <a:rPr lang="en-GB" sz="1600" kern="0" dirty="0" smtClean="0"/>
            </a:br>
            <a:r>
              <a:rPr lang="en-GB" sz="1600" kern="0" dirty="0" smtClean="0"/>
              <a:t>350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> overburden</a:t>
            </a:r>
            <a:br>
              <a:rPr lang="en-GB" sz="1600" kern="0" dirty="0" smtClean="0"/>
            </a:br>
            <a:r>
              <a:rPr lang="en-GB" sz="1600" kern="0" dirty="0" smtClean="0"/>
              <a:t>~90 events/day/detector</a:t>
            </a:r>
            <a:endParaRPr lang="en-GB" sz="1600" kern="0" dirty="0" smtClean="0"/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DB </a:t>
            </a:r>
            <a:r>
              <a:rPr lang="en-GB" kern="0" dirty="0" smtClean="0"/>
              <a:t>near </a:t>
            </a:r>
            <a:r>
              <a:rPr lang="en-GB" kern="0" dirty="0" smtClean="0"/>
              <a:t>site</a:t>
            </a:r>
            <a:br>
              <a:rPr lang="en-GB" kern="0" dirty="0" smtClean="0"/>
            </a:br>
            <a:r>
              <a:rPr lang="en-GB" sz="1600" i="1" kern="0" dirty="0" smtClean="0"/>
              <a:t>L</a:t>
            </a:r>
            <a:r>
              <a:rPr lang="en-GB" sz="1600" kern="0" dirty="0" smtClean="0"/>
              <a:t> = 363 m/1145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/>
            </a:r>
            <a:br>
              <a:rPr lang="en-GB" sz="1600" kern="0" dirty="0" smtClean="0"/>
            </a:br>
            <a:r>
              <a:rPr lang="en-GB" sz="1600" kern="0" dirty="0" smtClean="0"/>
              <a:t>98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> overburden</a:t>
            </a:r>
            <a:br>
              <a:rPr lang="en-GB" sz="1600" kern="0" dirty="0" smtClean="0"/>
            </a:br>
            <a:r>
              <a:rPr lang="en-GB" sz="1600" kern="0" dirty="0" smtClean="0"/>
              <a:t> ~930 events/day/detector</a:t>
            </a:r>
            <a:endParaRPr lang="en-GB" sz="1600" kern="0" dirty="0" smtClean="0"/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LA </a:t>
            </a:r>
            <a:r>
              <a:rPr lang="en-GB" kern="0" dirty="0" smtClean="0"/>
              <a:t>near </a:t>
            </a:r>
            <a:r>
              <a:rPr lang="en-GB" kern="0" dirty="0" smtClean="0"/>
              <a:t>site</a:t>
            </a:r>
            <a:br>
              <a:rPr lang="en-GB" kern="0" dirty="0" smtClean="0"/>
            </a:br>
            <a:r>
              <a:rPr lang="en-GB" sz="1600" i="1" kern="0" dirty="0" smtClean="0"/>
              <a:t>L</a:t>
            </a:r>
            <a:r>
              <a:rPr lang="en-GB" sz="1600" kern="0" dirty="0" smtClean="0"/>
              <a:t> = 481 m/526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/>
            </a:r>
            <a:br>
              <a:rPr lang="en-GB" sz="1600" kern="0" dirty="0" smtClean="0"/>
            </a:br>
            <a:r>
              <a:rPr lang="en-GB" sz="1600" kern="0" dirty="0" smtClean="0"/>
              <a:t>112 </a:t>
            </a:r>
            <a:r>
              <a:rPr lang="en-GB" sz="1600" kern="0" dirty="0" err="1" smtClean="0"/>
              <a:t>m</a:t>
            </a:r>
            <a:r>
              <a:rPr lang="en-GB" sz="1600" kern="0" dirty="0" smtClean="0"/>
              <a:t> overburden</a:t>
            </a:r>
            <a:br>
              <a:rPr lang="en-GB" sz="1600" kern="0" dirty="0" smtClean="0"/>
            </a:br>
            <a:r>
              <a:rPr lang="en-GB" sz="1600" kern="0" dirty="0" smtClean="0"/>
              <a:t> ~760 events/day/detector</a:t>
            </a:r>
            <a:endParaRPr lang="en-GB" sz="1600" kern="0" dirty="0" smtClean="0"/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>Target </a:t>
            </a:r>
            <a:r>
              <a:rPr lang="en-GB" kern="0" dirty="0" smtClean="0"/>
              <a:t>mass 8</a:t>
            </a:r>
            <a:r>
              <a:rPr lang="en-GB" kern="0" dirty="0" smtClean="0"/>
              <a:t> </a:t>
            </a:r>
            <a:r>
              <a:rPr lang="en-GB" kern="0" baseline="10000" dirty="0" smtClean="0"/>
              <a:t>X</a:t>
            </a:r>
            <a:r>
              <a:rPr lang="en-GB" kern="0" dirty="0" smtClean="0"/>
              <a:t> </a:t>
            </a:r>
            <a:r>
              <a:rPr lang="en-GB" kern="0" dirty="0" smtClean="0"/>
              <a:t>20 ton</a:t>
            </a:r>
          </a:p>
          <a:p>
            <a:pPr lvl="0" defTabSz="914400" eaLnBrk="1" hangingPunct="1">
              <a:lnSpc>
                <a:spcPct val="90000"/>
              </a:lnSpc>
              <a:buClr>
                <a:schemeClr val="folHlink"/>
              </a:buClr>
              <a:buNone/>
              <a:defRPr/>
            </a:pPr>
            <a:r>
              <a:rPr lang="en-GB" kern="0" dirty="0" smtClean="0"/>
              <a:t/>
            </a:r>
            <a:br>
              <a:rPr lang="en-GB" kern="0" dirty="0" smtClean="0"/>
            </a:br>
            <a:r>
              <a:rPr lang="en-GB" kern="0" dirty="0" smtClean="0"/>
              <a:t/>
            </a:r>
            <a:br>
              <a:rPr lang="en-GB" kern="0" dirty="0" smtClean="0"/>
            </a:br>
            <a:endParaRPr lang="en-GB" kern="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30604" y="1287404"/>
            <a:ext cx="4724401" cy="474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419599" cy="1143000"/>
          </a:xfrm>
        </p:spPr>
        <p:txBody>
          <a:bodyPr/>
          <a:lstStyle/>
          <a:p>
            <a:r>
              <a:rPr lang="en-US" dirty="0" err="1" smtClean="0"/>
              <a:t>Daya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92C4-7B1E-B04A-A126-0F578F9B3F7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6599" y="511801"/>
            <a:ext cx="3030874" cy="4175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50388" y="-16389"/>
            <a:ext cx="2862821" cy="3809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52749" y="3066750"/>
            <a:ext cx="2857757" cy="3810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740" y="1371600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5940" y="1524000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5000" y="2450068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3212068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540" y="3440668"/>
            <a:ext cx="301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81000" y="4389437"/>
            <a:ext cx="4038600" cy="1706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Tunnels completed</a:t>
            </a:r>
          </a:p>
          <a:p>
            <a:r>
              <a:rPr lang="en-US" dirty="0"/>
              <a:t>All halls except no. 3 completed</a:t>
            </a:r>
          </a:p>
          <a:p>
            <a:r>
              <a:rPr lang="en-US" dirty="0"/>
              <a:t>Hall 3 to be completed this </a:t>
            </a:r>
            <a:r>
              <a:rPr lang="en-US" dirty="0" smtClean="0"/>
              <a:t>summer (2011)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5302569" cy="1143000"/>
          </a:xfrm>
        </p:spPr>
        <p:txBody>
          <a:bodyPr/>
          <a:lstStyle/>
          <a:p>
            <a:r>
              <a:rPr lang="en-US" dirty="0" err="1" smtClean="0"/>
              <a:t>Daya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B92C4-7B1E-B04A-A126-0F578F9B3F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066800"/>
            <a:ext cx="4738964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detectors completed and dry-run tested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Remaining to be completed by next spring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Electronics, trigger, DAQ ready for Hall 1; RPC and water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vetos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nearly ready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scintillator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filling of Hall 1 detectors to start this month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4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18/04/11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Falk, U. of Sussex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30E07-2FB3-4E4D-B8E0-BD9D9669A1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84984" y="555785"/>
            <a:ext cx="3276600" cy="2927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00484" y="3105484"/>
            <a:ext cx="2667000" cy="3771232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49400" y="3218950"/>
            <a:ext cx="2484000" cy="3790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3657600"/>
            <a:ext cx="256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Two detectors completed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6913" y="3897868"/>
            <a:ext cx="148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RPCs installed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6900"/>
          </a:xfrm>
        </p:spPr>
        <p:txBody>
          <a:bodyPr/>
          <a:lstStyle/>
          <a:p>
            <a:r>
              <a:rPr lang="en-US" dirty="0" smtClean="0"/>
              <a:t>Reno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11350" y="6343650"/>
            <a:ext cx="5684838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8300" y="6343650"/>
            <a:ext cx="698500" cy="365125"/>
          </a:xfrm>
        </p:spPr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7983532" cy="5562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362200" y="1295400"/>
            <a:ext cx="3124200" cy="22098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3325554" y="1975874"/>
            <a:ext cx="4038601" cy="3505201"/>
          </a:xfrm>
          <a:prstGeom prst="line">
            <a:avLst/>
          </a:prstGeom>
          <a:ln>
            <a:solidFill>
              <a:srgbClr val="FFFF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3000000">
            <a:off x="4480634" y="3449272"/>
            <a:ext cx="810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1381 m</a:t>
            </a:r>
          </a:p>
        </p:txBody>
      </p:sp>
      <p:sp>
        <p:nvSpPr>
          <p:cNvPr id="9" name="TextBox 8"/>
          <p:cNvSpPr txBox="1"/>
          <p:nvPr/>
        </p:nvSpPr>
        <p:spPr>
          <a:xfrm rot="3000000">
            <a:off x="3584810" y="1658108"/>
            <a:ext cx="706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292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914400"/>
            <a:ext cx="249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cores/16.4 GW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4659" y="4495800"/>
            <a:ext cx="184998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168 </a:t>
            </a:r>
            <a:r>
              <a:rPr lang="en-US" sz="1600" dirty="0" err="1"/>
              <a:t>m</a:t>
            </a:r>
            <a:r>
              <a:rPr lang="en-US" sz="1600" dirty="0"/>
              <a:t> overburden</a:t>
            </a:r>
          </a:p>
          <a:p>
            <a:r>
              <a:rPr lang="en-US" sz="1600" dirty="0"/>
              <a:t>16 </a:t>
            </a:r>
            <a:r>
              <a:rPr lang="en-US" sz="1600" dirty="0" err="1"/>
              <a:t>t</a:t>
            </a:r>
            <a:r>
              <a:rPr lang="en-US" sz="1600" dirty="0"/>
              <a:t> target mass</a:t>
            </a:r>
          </a:p>
          <a:p>
            <a:r>
              <a:rPr lang="en-US" sz="1600" dirty="0"/>
              <a:t>114 events/day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1524000"/>
            <a:ext cx="173587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46 </a:t>
            </a:r>
            <a:r>
              <a:rPr lang="en-US" sz="1600" dirty="0" err="1"/>
              <a:t>m</a:t>
            </a:r>
            <a:r>
              <a:rPr lang="en-US" sz="1600" dirty="0"/>
              <a:t> overburden</a:t>
            </a:r>
          </a:p>
          <a:p>
            <a:r>
              <a:rPr lang="en-US" sz="1600" dirty="0"/>
              <a:t>16 </a:t>
            </a:r>
            <a:r>
              <a:rPr lang="en-US" sz="1600" dirty="0" err="1"/>
              <a:t>t</a:t>
            </a:r>
            <a:r>
              <a:rPr lang="en-US" sz="1600" dirty="0"/>
              <a:t> target mass</a:t>
            </a:r>
          </a:p>
          <a:p>
            <a:r>
              <a:rPr lang="en-US" sz="1600" dirty="0"/>
              <a:t>1280 events/day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133600" cy="1143000"/>
          </a:xfrm>
        </p:spPr>
        <p:txBody>
          <a:bodyPr/>
          <a:lstStyle/>
          <a:p>
            <a:r>
              <a:rPr lang="en-US" dirty="0" smtClean="0"/>
              <a:t>Reno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04226" y="3142024"/>
            <a:ext cx="2730500" cy="3634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39956" y="1817844"/>
            <a:ext cx="1888161" cy="282447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63069" y="4114800"/>
            <a:ext cx="4038600" cy="2011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Tunnels, detector halls completed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Infrastructure in place: control room, liquid production system, offices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4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18/04/11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5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Falk, U. of Sussex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30E07-2FB3-4E4D-B8E0-BD9D9669A1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52600" y="-57000"/>
            <a:ext cx="2145600" cy="286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32817" y="-258383"/>
            <a:ext cx="2649102" cy="3658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0060" y="1408009"/>
            <a:ext cx="1990949" cy="2984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029200" cy="1143000"/>
          </a:xfrm>
        </p:spPr>
        <p:txBody>
          <a:bodyPr/>
          <a:lstStyle/>
          <a:p>
            <a:r>
              <a:rPr lang="en-US" dirty="0" smtClean="0"/>
              <a:t>RENO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9400" y="1517401"/>
            <a:ext cx="2260800" cy="3391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3867000" cy="2500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Both detectors completed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DAQ installed; dry runs under way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LS production + filling: May – June 2011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Data-taking: July 2011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69791" y="-507191"/>
            <a:ext cx="2337068" cy="350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21850" y="3708600"/>
            <a:ext cx="2376000" cy="316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4682" y="3946482"/>
            <a:ext cx="2350835" cy="24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Current status of upcoming detectors</a:t>
            </a:r>
          </a:p>
          <a:p>
            <a:r>
              <a:rPr lang="en-US" dirty="0" smtClean="0"/>
              <a:t>Reactor </a:t>
            </a:r>
            <a:r>
              <a:rPr lang="en-US" dirty="0" smtClean="0"/>
              <a:t>anomaly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comparison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143000"/>
            <a:ext cx="7366000" cy="4926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4601" y="5900543"/>
            <a:ext cx="414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Mettezzo</a:t>
            </a:r>
            <a:r>
              <a:rPr lang="en-US" sz="1600" dirty="0"/>
              <a:t> and T. </a:t>
            </a:r>
            <a:r>
              <a:rPr lang="en-US" sz="1600" dirty="0" err="1"/>
              <a:t>Schwetz</a:t>
            </a:r>
            <a:r>
              <a:rPr lang="en-US" sz="1600" dirty="0"/>
              <a:t>, arXiv:1003.5800v1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anomaly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III/III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A39A7-BB6B-714F-B2BF-8DFF0C4091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calculation 101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939800"/>
            <a:ext cx="5738546" cy="4006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9800"/>
            <a:ext cx="30781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fraction_vs_ti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" y="2724150"/>
            <a:ext cx="4069706" cy="363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Recalculation of reactor fluxes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4664"/>
            <a:ext cx="4724400" cy="4631035"/>
          </a:xfrm>
        </p:spPr>
        <p:txBody>
          <a:bodyPr/>
          <a:lstStyle/>
          <a:p>
            <a:r>
              <a:rPr lang="en-US" sz="2400" dirty="0" smtClean="0"/>
              <a:t>Beta spectra measured @ ILL 1980s (</a:t>
            </a:r>
            <a:r>
              <a:rPr lang="en-US" sz="2400" baseline="30000" dirty="0" smtClean="0"/>
              <a:t>235</a:t>
            </a:r>
            <a:r>
              <a:rPr lang="en-US" sz="2400" dirty="0" smtClean="0"/>
              <a:t>U)</a:t>
            </a:r>
          </a:p>
          <a:p>
            <a:r>
              <a:rPr lang="en-US" sz="2400" dirty="0" smtClean="0"/>
              <a:t>Included more decays in </a:t>
            </a:r>
            <a:r>
              <a:rPr lang="en-US" sz="2400" dirty="0" err="1" smtClean="0"/>
              <a:t>ab</a:t>
            </a:r>
            <a:r>
              <a:rPr lang="en-US" sz="2400" dirty="0" smtClean="0"/>
              <a:t> initio calculations</a:t>
            </a:r>
          </a:p>
          <a:p>
            <a:pPr>
              <a:buNone/>
            </a:pPr>
            <a:r>
              <a:rPr lang="en-US" sz="2400" dirty="0" smtClean="0"/>
              <a:t>…</a:t>
            </a:r>
          </a:p>
          <a:p>
            <a:r>
              <a:rPr lang="en-US" sz="2400" dirty="0" smtClean="0"/>
              <a:t>Updated neutron lifetime (see next slide)</a:t>
            </a:r>
          </a:p>
          <a:p>
            <a:r>
              <a:rPr lang="en-US" sz="2400" dirty="0" smtClean="0"/>
              <a:t>Long lived betas – taken better into account</a:t>
            </a:r>
          </a:p>
          <a:p>
            <a:r>
              <a:rPr lang="en-US" sz="2400" dirty="0" smtClean="0"/>
              <a:t>Improved error/correlation propagation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939B8-1DB8-324A-827C-E2DF5C4DBA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43000"/>
            <a:ext cx="2479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arXiv:</a:t>
            </a:r>
            <a:r>
              <a:rPr lang="en-US" i="1" dirty="0" smtClean="0"/>
              <a:t>1101.2663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1604664"/>
            <a:ext cx="4673600" cy="3022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00700" y="5080000"/>
            <a:ext cx="3400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for other isotopes</a:t>
            </a:r>
            <a:br>
              <a:rPr lang="en-US" dirty="0" smtClean="0"/>
            </a:br>
            <a:r>
              <a:rPr lang="en-US" dirty="0" smtClean="0"/>
              <a:t>(238U, 239/241Pu)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lifetime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5364"/>
            <a:ext cx="8425453" cy="519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Consequences for short baseline experiments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69774"/>
            <a:ext cx="8229600" cy="47854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63900" y="2413000"/>
            <a:ext cx="533400" cy="1117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Consistent with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  <a:r>
              <a:rPr lang="en-US" dirty="0" err="1" smtClean="0"/>
              <a:t>anamoly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1719"/>
            <a:ext cx="9144000" cy="2711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91099" y="5593189"/>
            <a:ext cx="384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Guinti</a:t>
            </a:r>
            <a:r>
              <a:rPr lang="en-US" sz="1600" i="1" dirty="0" smtClean="0"/>
              <a:t>, Lavender PRD82 053005 (2010)</a:t>
            </a:r>
            <a:endParaRPr lang="en-US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43000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Radiochemical neutrino experiments using </a:t>
            </a:r>
            <a:r>
              <a:rPr lang="en-US" dirty="0" err="1" smtClean="0"/>
              <a:t>Ga</a:t>
            </a:r>
            <a:r>
              <a:rPr lang="en-US" dirty="0" smtClean="0"/>
              <a:t> (SAGE/GALLEX) used </a:t>
            </a:r>
            <a:r>
              <a:rPr lang="en-US" dirty="0" err="1" smtClean="0"/>
              <a:t>MCi</a:t>
            </a:r>
            <a:r>
              <a:rPr lang="en-US" dirty="0" smtClean="0"/>
              <a:t> radioactive sources (</a:t>
            </a:r>
            <a:r>
              <a:rPr lang="en-US" baseline="30000" dirty="0" smtClean="0"/>
              <a:t>51</a:t>
            </a:r>
            <a:r>
              <a:rPr lang="en-US" dirty="0" smtClean="0"/>
              <a:t>Cr and </a:t>
            </a:r>
            <a:r>
              <a:rPr lang="en-US" baseline="30000" dirty="0" smtClean="0"/>
              <a:t>37</a:t>
            </a:r>
            <a:r>
              <a:rPr lang="en-US" dirty="0" smtClean="0"/>
              <a:t>Ar) for calibration purposes: observed lower rate than expected!!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868729"/>
            <a:ext cx="7443788" cy="55892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4821" y="407064"/>
            <a:ext cx="2450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ArXiv:1101.2755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635"/>
            <a:ext cx="8898261" cy="66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checks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1939B8-1DB8-324A-827C-E2DF5C4DBA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10" descr="Nucifer001"/>
          <p:cNvPicPr>
            <a:picLocks noChangeAspect="1" noChangeArrowheads="1"/>
          </p:cNvPicPr>
          <p:nvPr/>
        </p:nvPicPr>
        <p:blipFill>
          <a:blip r:embed="rId2"/>
          <a:srcRect l="35165" r="30428"/>
          <a:stretch>
            <a:fillRect/>
          </a:stretch>
        </p:blipFill>
        <p:spPr bwMode="auto">
          <a:xfrm>
            <a:off x="1980889" y="1243338"/>
            <a:ext cx="119759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5400000">
            <a:off x="7697581" y="1581161"/>
            <a:ext cx="105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Nucifer</a:t>
            </a:r>
            <a:endParaRPr lang="en-US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124200"/>
            <a:ext cx="4038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NUCIFER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Non-proliferation experiment at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Saclay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Compact core 57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57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60 cm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&lt;L&gt; = 7.0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648200" y="4648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MCi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in LS detector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 resolution ~20 cm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KamLAND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SNO+,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Borexino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ICARUS @ CERN PS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beam…?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81533"/>
            <a:ext cx="3657600" cy="21478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60462"/>
            <a:ext cx="3710913" cy="31829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81600" y="4141767"/>
            <a:ext cx="457200" cy="354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>
            <a:off x="4495800" y="876300"/>
            <a:ext cx="4191000" cy="4762500"/>
          </a:xfrm>
          <a:prstGeom prst="trapezoid">
            <a:avLst>
              <a:gd name="adj" fmla="val 0"/>
            </a:avLst>
          </a:prstGeom>
          <a:solidFill>
            <a:srgbClr val="FF0000">
              <a:alpha val="7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I/</a:t>
            </a:r>
            <a:r>
              <a:rPr lang="en-US" dirty="0" smtClean="0"/>
              <a:t>III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Exiting times ahead!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716" y="1837246"/>
            <a:ext cx="6025472" cy="4519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1400"/>
            <a:ext cx="8229600" cy="1143000"/>
          </a:xfrm>
        </p:spPr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221735" y="4056169"/>
          <a:ext cx="8756650" cy="1079500"/>
        </p:xfrm>
        <a:graphic>
          <a:graphicData uri="http://schemas.openxmlformats.org/presentationml/2006/ole">
            <p:oleObj spid="_x0000_s20482" name="Equation" r:id="rId3" imgW="5753100" imgH="711200" progId="Equation.3">
              <p:embed/>
            </p:oleObj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812925" y="58515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092310" y="3251306"/>
            <a:ext cx="2235200" cy="2963902"/>
            <a:chOff x="635000" y="2840037"/>
            <a:chExt cx="2235200" cy="2963902"/>
          </a:xfrm>
        </p:grpSpPr>
        <p:sp>
          <p:nvSpPr>
            <p:cNvPr id="13" name="AutoShape 16"/>
            <p:cNvSpPr>
              <a:spLocks/>
            </p:cNvSpPr>
            <p:nvPr/>
          </p:nvSpPr>
          <p:spPr bwMode="auto">
            <a:xfrm rot="5400000">
              <a:off x="1765300" y="4040008"/>
              <a:ext cx="304800" cy="1905000"/>
            </a:xfrm>
            <a:prstGeom prst="rightBrace">
              <a:avLst>
                <a:gd name="adj1" fmla="val 52083"/>
                <a:gd name="adj2" fmla="val 50000"/>
              </a:avLst>
            </a:prstGeom>
            <a:noFill/>
            <a:ln w="19050">
              <a:solidFill>
                <a:srgbClr val="005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635000" y="5157608"/>
              <a:ext cx="218604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i="1">
                  <a:solidFill>
                    <a:srgbClr val="005600"/>
                  </a:solidFill>
                  <a:latin typeface="Symbol" pitchFamily="-112" charset="2"/>
                </a:rPr>
                <a:t>q</a:t>
              </a:r>
              <a:r>
                <a:rPr lang="en-GB" baseline="-25000">
                  <a:solidFill>
                    <a:srgbClr val="005600"/>
                  </a:solidFill>
                </a:rPr>
                <a:t>12</a:t>
              </a:r>
              <a:r>
                <a:rPr lang="en-GB">
                  <a:solidFill>
                    <a:srgbClr val="005600"/>
                  </a:solidFill>
                </a:rPr>
                <a:t> 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= (34 </a:t>
              </a:r>
              <a:r>
                <a:rPr lang="en-US">
                  <a:solidFill>
                    <a:srgbClr val="005600"/>
                  </a:solidFill>
                  <a:ea typeface="Arial" pitchFamily="-112" charset="0"/>
                  <a:cs typeface="Arial" pitchFamily="-112" charset="0"/>
                  <a:sym typeface="Symbol" pitchFamily="-112" charset="2"/>
                </a:rPr>
                <a:t>± 3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)</a:t>
              </a:r>
              <a:r>
                <a:rPr lang="en-GB" baseline="40000">
                  <a:solidFill>
                    <a:srgbClr val="005600"/>
                  </a:solidFill>
                  <a:sym typeface="Symbol" pitchFamily="-112" charset="2"/>
                </a:rPr>
                <a:t>o</a:t>
              </a:r>
            </a:p>
            <a:p>
              <a:r>
                <a:rPr lang="en-GB">
                  <a:solidFill>
                    <a:srgbClr val="005600"/>
                  </a:solidFill>
                  <a:latin typeface="Symbol" pitchFamily="-112" charset="2"/>
                  <a:sym typeface="Symbol" pitchFamily="-112" charset="2"/>
                </a:rPr>
                <a:t>D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m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2</a:t>
              </a:r>
              <a:r>
                <a:rPr lang="en-GB" baseline="-25000">
                  <a:solidFill>
                    <a:srgbClr val="005600"/>
                  </a:solidFill>
                  <a:sym typeface="Symbol" pitchFamily="-112" charset="2"/>
                </a:rPr>
                <a:t>12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= 7.6 </a:t>
              </a:r>
              <a:r>
                <a:rPr lang="en-GB" baseline="10000">
                  <a:solidFill>
                    <a:srgbClr val="005600"/>
                  </a:solidFill>
                  <a:sym typeface="Symbol" pitchFamily="-112" charset="2"/>
                </a:rPr>
                <a:t>x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10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-5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eV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29902" y="2840037"/>
              <a:ext cx="1589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5600"/>
                  </a:solidFill>
                </a:rPr>
                <a:t>“Solar”</a:t>
              </a:r>
            </a:p>
            <a:p>
              <a:pPr algn="ctr"/>
              <a:r>
                <a:rPr lang="en-US">
                  <a:solidFill>
                    <a:srgbClr val="005600"/>
                  </a:solidFill>
                </a:rPr>
                <a:t>Well measured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00997" y="3251306"/>
            <a:ext cx="2244913" cy="2951202"/>
            <a:chOff x="6321425" y="2840037"/>
            <a:chExt cx="2244913" cy="2951202"/>
          </a:xfrm>
        </p:grpSpPr>
        <p:sp>
          <p:nvSpPr>
            <p:cNvPr id="17" name="AutoShape 17"/>
            <p:cNvSpPr>
              <a:spLocks/>
            </p:cNvSpPr>
            <p:nvPr/>
          </p:nvSpPr>
          <p:spPr bwMode="auto">
            <a:xfrm rot="5400000">
              <a:off x="7302500" y="4040008"/>
              <a:ext cx="304800" cy="1905000"/>
            </a:xfrm>
            <a:prstGeom prst="rightBrace">
              <a:avLst>
                <a:gd name="adj1" fmla="val 52083"/>
                <a:gd name="adj2" fmla="val 50000"/>
              </a:avLst>
            </a:prstGeom>
            <a:noFill/>
            <a:ln w="19050">
              <a:solidFill>
                <a:srgbClr val="005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6321425" y="5144908"/>
              <a:ext cx="22449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i="1">
                  <a:solidFill>
                    <a:srgbClr val="005600"/>
                  </a:solidFill>
                  <a:latin typeface="Symbol" pitchFamily="-112" charset="2"/>
                </a:rPr>
                <a:t>q</a:t>
              </a:r>
              <a:r>
                <a:rPr lang="en-GB" baseline="-25000">
                  <a:solidFill>
                    <a:srgbClr val="005600"/>
                  </a:solidFill>
                </a:rPr>
                <a:t>23</a:t>
              </a:r>
              <a:r>
                <a:rPr lang="en-GB">
                  <a:solidFill>
                    <a:srgbClr val="005600"/>
                  </a:solidFill>
                </a:rPr>
                <a:t> 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= (45 </a:t>
              </a:r>
              <a:r>
                <a:rPr lang="en-US">
                  <a:solidFill>
                    <a:srgbClr val="005600"/>
                  </a:solidFill>
                  <a:sym typeface="Symbol" pitchFamily="-112" charset="2"/>
                </a:rPr>
                <a:t>±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7)</a:t>
              </a:r>
              <a:r>
                <a:rPr lang="en-GB" baseline="40000">
                  <a:solidFill>
                    <a:srgbClr val="005600"/>
                  </a:solidFill>
                  <a:sym typeface="Symbol" pitchFamily="-112" charset="2"/>
                </a:rPr>
                <a:t>o</a:t>
              </a:r>
            </a:p>
            <a:p>
              <a:r>
                <a:rPr lang="en-GB">
                  <a:solidFill>
                    <a:srgbClr val="005600"/>
                  </a:solidFill>
                  <a:latin typeface="Symbol" pitchFamily="-112" charset="2"/>
                  <a:sym typeface="Symbol" pitchFamily="-112" charset="2"/>
                </a:rPr>
                <a:t>D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m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2</a:t>
              </a:r>
              <a:r>
                <a:rPr lang="en-GB" baseline="-25000">
                  <a:solidFill>
                    <a:srgbClr val="005600"/>
                  </a:solidFill>
                  <a:sym typeface="Symbol" pitchFamily="-112" charset="2"/>
                </a:rPr>
                <a:t>32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= 2.4 </a:t>
              </a:r>
              <a:r>
                <a:rPr lang="en-GB" baseline="10000">
                  <a:solidFill>
                    <a:srgbClr val="005600"/>
                  </a:solidFill>
                  <a:sym typeface="Symbol" pitchFamily="-112" charset="2"/>
                </a:rPr>
                <a:t>x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10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-3</a:t>
              </a:r>
              <a:r>
                <a:rPr lang="en-GB">
                  <a:solidFill>
                    <a:srgbClr val="005600"/>
                  </a:solidFill>
                  <a:sym typeface="Symbol" pitchFamily="-112" charset="2"/>
                </a:rPr>
                <a:t> eV</a:t>
              </a:r>
              <a:r>
                <a:rPr lang="en-GB" baseline="30000">
                  <a:solidFill>
                    <a:srgbClr val="005600"/>
                  </a:solidFill>
                  <a:sym typeface="Symbol" pitchFamily="-112" charset="2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63902" y="2840037"/>
              <a:ext cx="1589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005600"/>
                  </a:solidFill>
                </a:rPr>
                <a:t>“Atmospheric”</a:t>
              </a:r>
            </a:p>
            <a:p>
              <a:pPr algn="ctr"/>
              <a:r>
                <a:rPr lang="en-US">
                  <a:solidFill>
                    <a:srgbClr val="005600"/>
                  </a:solidFill>
                </a:rPr>
                <a:t>Well measured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00400" y="2971761"/>
            <a:ext cx="2971800" cy="3060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22110" y="3145496"/>
            <a:ext cx="3352800" cy="590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91"/>
          <p:cNvGrpSpPr/>
          <p:nvPr/>
        </p:nvGrpSpPr>
        <p:grpSpPr>
          <a:xfrm>
            <a:off x="3196710" y="2786966"/>
            <a:ext cx="2895600" cy="3439722"/>
            <a:chOff x="3200400" y="2394941"/>
            <a:chExt cx="2895600" cy="3439722"/>
          </a:xfrm>
        </p:grpSpPr>
        <p:sp>
          <p:nvSpPr>
            <p:cNvPr id="31" name="AutoShape 24"/>
            <p:cNvSpPr>
              <a:spLocks/>
            </p:cNvSpPr>
            <p:nvPr/>
          </p:nvSpPr>
          <p:spPr bwMode="auto">
            <a:xfrm rot="5400000">
              <a:off x="4495800" y="3544708"/>
              <a:ext cx="304800" cy="2895600"/>
            </a:xfrm>
            <a:prstGeom prst="rightBrace">
              <a:avLst>
                <a:gd name="adj1" fmla="val 79167"/>
                <a:gd name="adj2" fmla="val 50000"/>
              </a:avLst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008C"/>
                </a:solidFill>
              </a:endParaRPr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auto">
            <a:xfrm>
              <a:off x="4146547" y="5188332"/>
              <a:ext cx="154726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i="1" dirty="0">
                  <a:solidFill>
                    <a:srgbClr val="FF0000"/>
                  </a:solidFill>
                  <a:latin typeface="Symbol" pitchFamily="-112" charset="2"/>
                </a:rPr>
                <a:t>q</a:t>
              </a:r>
              <a:r>
                <a:rPr lang="en-GB" baseline="-25000" dirty="0">
                  <a:solidFill>
                    <a:srgbClr val="FF0000"/>
                  </a:solidFill>
                </a:rPr>
                <a:t>13</a:t>
              </a:r>
              <a:r>
                <a:rPr lang="en-GB" dirty="0">
                  <a:solidFill>
                    <a:srgbClr val="FF0000"/>
                  </a:solidFill>
                </a:rPr>
                <a:t> &lt;~ 10</a:t>
              </a:r>
              <a:r>
                <a:rPr lang="en-GB" baseline="40000" dirty="0">
                  <a:solidFill>
                    <a:srgbClr val="FF0000"/>
                  </a:solidFill>
                </a:rPr>
                <a:t>o</a:t>
              </a:r>
              <a:endParaRPr lang="en-GB" dirty="0">
                <a:solidFill>
                  <a:srgbClr val="FF0000"/>
                </a:solidFill>
              </a:endParaRPr>
            </a:p>
            <a:p>
              <a:r>
                <a:rPr lang="en-GB" dirty="0">
                  <a:solidFill>
                    <a:srgbClr val="FF0000"/>
                  </a:solidFill>
                  <a:latin typeface="Symbol" pitchFamily="-112" charset="2"/>
                  <a:sym typeface="Symbol" pitchFamily="-112" charset="2"/>
                </a:rPr>
                <a:t>D</a:t>
              </a:r>
              <a:r>
                <a:rPr lang="en-GB" dirty="0">
                  <a:solidFill>
                    <a:srgbClr val="FF0000"/>
                  </a:solidFill>
                  <a:sym typeface="Symbol" pitchFamily="-112" charset="2"/>
                </a:rPr>
                <a:t>m</a:t>
              </a:r>
              <a:r>
                <a:rPr lang="en-GB" baseline="30000" dirty="0">
                  <a:solidFill>
                    <a:srgbClr val="FF0000"/>
                  </a:solidFill>
                  <a:sym typeface="Symbol" pitchFamily="-112" charset="2"/>
                </a:rPr>
                <a:t>2</a:t>
              </a:r>
              <a:r>
                <a:rPr lang="en-GB" baseline="-25000" dirty="0">
                  <a:solidFill>
                    <a:srgbClr val="FF0000"/>
                  </a:solidFill>
                  <a:sym typeface="Symbol" pitchFamily="-112" charset="2"/>
                </a:rPr>
                <a:t>31</a:t>
              </a:r>
              <a:r>
                <a:rPr lang="en-GB" dirty="0">
                  <a:solidFill>
                    <a:srgbClr val="FF0000"/>
                  </a:solidFill>
                  <a:sym typeface="Symbol" pitchFamily="-112" charset="2"/>
                </a:rPr>
                <a:t> </a:t>
              </a:r>
              <a:r>
                <a:rPr lang="en-US" dirty="0">
                  <a:solidFill>
                    <a:srgbClr val="FF0000"/>
                  </a:solidFill>
                  <a:ea typeface="Arial" pitchFamily="-112" charset="0"/>
                  <a:cs typeface="Arial" pitchFamily="-112" charset="0"/>
                  <a:sym typeface="Symbol" pitchFamily="-112" charset="2"/>
                </a:rPr>
                <a:t>~</a:t>
              </a:r>
              <a:r>
                <a:rPr lang="en-GB" dirty="0">
                  <a:solidFill>
                    <a:srgbClr val="FF0000"/>
                  </a:solidFill>
                  <a:sym typeface="Symbol" pitchFamily="-112" charset="2"/>
                </a:rPr>
                <a:t> </a:t>
              </a:r>
              <a:r>
                <a:rPr lang="en-GB" dirty="0">
                  <a:solidFill>
                    <a:srgbClr val="FF0000"/>
                  </a:solidFill>
                  <a:latin typeface="Symbol" pitchFamily="-112" charset="2"/>
                  <a:sym typeface="Symbol" pitchFamily="-112" charset="2"/>
                </a:rPr>
                <a:t>D</a:t>
              </a:r>
              <a:r>
                <a:rPr lang="en-GB" dirty="0">
                  <a:solidFill>
                    <a:srgbClr val="FF0000"/>
                  </a:solidFill>
                  <a:sym typeface="Symbol" pitchFamily="-112" charset="2"/>
                </a:rPr>
                <a:t>m</a:t>
              </a:r>
              <a:r>
                <a:rPr lang="en-GB" baseline="30000" dirty="0">
                  <a:solidFill>
                    <a:srgbClr val="FF0000"/>
                  </a:solidFill>
                  <a:sym typeface="Symbol" pitchFamily="-112" charset="2"/>
                </a:rPr>
                <a:t>2</a:t>
              </a:r>
              <a:r>
                <a:rPr lang="en-GB" baseline="-25000" dirty="0">
                  <a:solidFill>
                    <a:srgbClr val="FF0000"/>
                  </a:solidFill>
                  <a:sym typeface="Symbol" pitchFamily="-112" charset="2"/>
                </a:rPr>
                <a:t>32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79781" y="2394941"/>
              <a:ext cx="12023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~Unknown</a:t>
              </a:r>
            </a:p>
          </p:txBody>
        </p:sp>
      </p:grp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3196925" y="3862644"/>
          <a:ext cx="2957513" cy="1079500"/>
        </p:xfrm>
        <a:graphic>
          <a:graphicData uri="http://schemas.openxmlformats.org/presentationml/2006/ole">
            <p:oleObj spid="_x0000_s20483" name="Equation" r:id="rId4" imgW="1943100" imgH="711200" progId="Equation.3">
              <p:embed/>
            </p:oleObj>
          </a:graphicData>
        </a:graphic>
      </p:graphicFrame>
      <p:grpSp>
        <p:nvGrpSpPr>
          <p:cNvPr id="36" name="Group 182"/>
          <p:cNvGrpSpPr/>
          <p:nvPr/>
        </p:nvGrpSpPr>
        <p:grpSpPr>
          <a:xfrm>
            <a:off x="3614825" y="965965"/>
            <a:ext cx="2743200" cy="2262190"/>
            <a:chOff x="3886200" y="381000"/>
            <a:chExt cx="2743200" cy="2262190"/>
          </a:xfrm>
        </p:grpSpPr>
        <p:grpSp>
          <p:nvGrpSpPr>
            <p:cNvPr id="45" name="Group 150"/>
            <p:cNvGrpSpPr/>
            <p:nvPr/>
          </p:nvGrpSpPr>
          <p:grpSpPr>
            <a:xfrm>
              <a:off x="3886200" y="381000"/>
              <a:ext cx="1799440" cy="583640"/>
              <a:chOff x="3886200" y="381000"/>
              <a:chExt cx="1799440" cy="583640"/>
            </a:xfrm>
          </p:grpSpPr>
          <p:grpSp>
            <p:nvGrpSpPr>
              <p:cNvPr id="64" name="Group 149"/>
              <p:cNvGrpSpPr/>
              <p:nvPr/>
            </p:nvGrpSpPr>
            <p:grpSpPr>
              <a:xfrm>
                <a:off x="4379483" y="549088"/>
                <a:ext cx="1306157" cy="147077"/>
                <a:chOff x="4379483" y="549088"/>
                <a:chExt cx="1306157" cy="147077"/>
              </a:xfrm>
            </p:grpSpPr>
            <p:sp>
              <p:nvSpPr>
                <p:cNvPr id="66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4379483" y="549088"/>
                  <a:ext cx="145901" cy="147077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5383" y="549088"/>
                  <a:ext cx="581286" cy="147077"/>
                </a:xfrm>
                <a:prstGeom prst="rect">
                  <a:avLst/>
                </a:prstGeom>
                <a:solidFill>
                  <a:srgbClr val="00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5106670" y="549088"/>
                  <a:ext cx="578970" cy="147077"/>
                </a:xfrm>
                <a:prstGeom prst="rect">
                  <a:avLst/>
                </a:prstGeom>
                <a:solidFill>
                  <a:schemeClr val="folHlink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5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3886200" y="381000"/>
                <a:ext cx="581286" cy="583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>
                    <a:solidFill>
                      <a:schemeClr val="tx2"/>
                    </a:solidFill>
                    <a:latin typeface="Symbol" pitchFamily="-112" charset="2"/>
                  </a:rPr>
                  <a:t>n</a:t>
                </a:r>
                <a:r>
                  <a:rPr lang="en-US" baseline="-25000">
                    <a:solidFill>
                      <a:schemeClr val="tx2"/>
                    </a:solidFill>
                    <a:latin typeface="Times New Roman" pitchFamily="-112" charset="0"/>
                  </a:rPr>
                  <a:t>3</a:t>
                </a:r>
                <a:endParaRPr lang="en-US">
                  <a:solidFill>
                    <a:schemeClr val="tx2"/>
                  </a:solidFill>
                  <a:latin typeface="Symbol" pitchFamily="-112" charset="2"/>
                </a:endParaRPr>
              </a:p>
            </p:txBody>
          </p:sp>
        </p:grpSp>
        <p:grpSp>
          <p:nvGrpSpPr>
            <p:cNvPr id="46" name="Group 178"/>
            <p:cNvGrpSpPr/>
            <p:nvPr/>
          </p:nvGrpSpPr>
          <p:grpSpPr>
            <a:xfrm>
              <a:off x="4895924" y="738188"/>
              <a:ext cx="1445110" cy="1136931"/>
              <a:chOff x="4895924" y="738188"/>
              <a:chExt cx="1445110" cy="1136931"/>
            </a:xfrm>
          </p:grpSpPr>
          <p:sp>
            <p:nvSpPr>
              <p:cNvPr id="62" name="Text Box 64"/>
              <p:cNvSpPr txBox="1">
                <a:spLocks noChangeAspect="1" noChangeArrowheads="1"/>
              </p:cNvSpPr>
              <p:nvPr/>
            </p:nvSpPr>
            <p:spPr bwMode="auto">
              <a:xfrm>
                <a:off x="4895924" y="962306"/>
                <a:ext cx="1445110" cy="368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>
                    <a:latin typeface="Symbol" pitchFamily="-112" charset="2"/>
                  </a:rPr>
                  <a:t>D</a:t>
                </a:r>
                <a:r>
                  <a:rPr lang="en-US">
                    <a:latin typeface="Helvetica" pitchFamily="-112" charset="0"/>
                  </a:rPr>
                  <a:t>m</a:t>
                </a:r>
                <a:r>
                  <a:rPr lang="en-US" baseline="30000">
                    <a:latin typeface="Helvetica" pitchFamily="-112" charset="0"/>
                  </a:rPr>
                  <a:t>2</a:t>
                </a:r>
                <a:r>
                  <a:rPr lang="en-US" baseline="-25000">
                    <a:latin typeface="Helvetica" pitchFamily="-112" charset="0"/>
                  </a:rPr>
                  <a:t>32</a:t>
                </a:r>
                <a:endParaRPr lang="en-US">
                  <a:latin typeface="Helvetica" pitchFamily="-112" charset="0"/>
                </a:endParaRPr>
              </a:p>
            </p:txBody>
          </p:sp>
          <p:sp>
            <p:nvSpPr>
              <p:cNvPr id="63" name="Line 65"/>
              <p:cNvSpPr>
                <a:spLocks noChangeAspect="1" noChangeShapeType="1"/>
              </p:cNvSpPr>
              <p:nvPr/>
            </p:nvSpPr>
            <p:spPr bwMode="auto">
              <a:xfrm>
                <a:off x="4895924" y="738188"/>
                <a:ext cx="0" cy="11369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161"/>
            <p:cNvGrpSpPr/>
            <p:nvPr/>
          </p:nvGrpSpPr>
          <p:grpSpPr>
            <a:xfrm>
              <a:off x="3946413" y="1566957"/>
              <a:ext cx="2682987" cy="1076233"/>
              <a:chOff x="3946413" y="1566957"/>
              <a:chExt cx="2682987" cy="1076233"/>
            </a:xfrm>
          </p:grpSpPr>
          <p:sp>
            <p:nvSpPr>
              <p:cNvPr id="48" name="Text Box 51"/>
              <p:cNvSpPr txBox="1">
                <a:spLocks noChangeAspect="1" noChangeArrowheads="1"/>
              </p:cNvSpPr>
              <p:nvPr/>
            </p:nvSpPr>
            <p:spPr bwMode="auto">
              <a:xfrm>
                <a:off x="5853580" y="1917139"/>
                <a:ext cx="775820" cy="3688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 eaLnBrk="0" hangingPunct="0"/>
                <a:r>
                  <a:rPr lang="en-US">
                    <a:latin typeface="Symbol" pitchFamily="-112" charset="2"/>
                  </a:rPr>
                  <a:t>D</a:t>
                </a:r>
                <a:r>
                  <a:rPr lang="en-US">
                    <a:latin typeface="Helvetica" pitchFamily="-112" charset="0"/>
                  </a:rPr>
                  <a:t>m</a:t>
                </a:r>
                <a:r>
                  <a:rPr lang="en-US" baseline="30000">
                    <a:latin typeface="Helvetica" pitchFamily="-112" charset="0"/>
                  </a:rPr>
                  <a:t>2</a:t>
                </a:r>
                <a:r>
                  <a:rPr lang="en-US" baseline="-25000">
                    <a:latin typeface="Helvetica" pitchFamily="-112" charset="0"/>
                  </a:rPr>
                  <a:t>12</a:t>
                </a:r>
                <a:endParaRPr lang="en-US">
                  <a:latin typeface="Helvetica" pitchFamily="-112" charset="0"/>
                </a:endParaRPr>
              </a:p>
            </p:txBody>
          </p:sp>
          <p:grpSp>
            <p:nvGrpSpPr>
              <p:cNvPr id="49" name="Group 158"/>
              <p:cNvGrpSpPr/>
              <p:nvPr/>
            </p:nvGrpSpPr>
            <p:grpSpPr>
              <a:xfrm>
                <a:off x="3946413" y="1566957"/>
                <a:ext cx="1739227" cy="583640"/>
                <a:chOff x="3946413" y="1566957"/>
                <a:chExt cx="1739227" cy="583640"/>
              </a:xfrm>
            </p:grpSpPr>
            <p:sp>
              <p:nvSpPr>
                <p:cNvPr id="57" name="Text Box 5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46413" y="1566957"/>
                  <a:ext cx="581286" cy="583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>
                      <a:solidFill>
                        <a:schemeClr val="tx2"/>
                      </a:solidFill>
                      <a:latin typeface="Symbol" pitchFamily="-112" charset="2"/>
                    </a:rPr>
                    <a:t>n</a:t>
                  </a:r>
                  <a:r>
                    <a:rPr lang="en-US" baseline="-25000">
                      <a:solidFill>
                        <a:schemeClr val="tx2"/>
                      </a:solidFill>
                      <a:latin typeface="Times New Roman" pitchFamily="-112" charset="0"/>
                    </a:rPr>
                    <a:t>2</a:t>
                  </a:r>
                  <a:endParaRPr lang="en-US">
                    <a:solidFill>
                      <a:schemeClr val="tx2"/>
                    </a:solidFill>
                    <a:latin typeface="Symbol" pitchFamily="-112" charset="2"/>
                  </a:endParaRPr>
                </a:p>
              </p:txBody>
            </p:sp>
            <p:grpSp>
              <p:nvGrpSpPr>
                <p:cNvPr id="58" name="Group 157"/>
                <p:cNvGrpSpPr/>
                <p:nvPr/>
              </p:nvGrpSpPr>
              <p:grpSpPr>
                <a:xfrm>
                  <a:off x="4379483" y="1886792"/>
                  <a:ext cx="1306157" cy="147077"/>
                  <a:chOff x="4379483" y="1886792"/>
                  <a:chExt cx="1306157" cy="147077"/>
                </a:xfrm>
              </p:grpSpPr>
              <p:sp>
                <p:nvSpPr>
                  <p:cNvPr id="59" name="Rectangle 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79483" y="1886792"/>
                    <a:ext cx="435386" cy="147077"/>
                  </a:xfrm>
                  <a:prstGeom prst="rect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Rectangle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50254" y="1886792"/>
                    <a:ext cx="435386" cy="147077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Rectangle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14869" y="1886792"/>
                    <a:ext cx="435386" cy="147077"/>
                  </a:xfrm>
                  <a:prstGeom prst="rect">
                    <a:avLst/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0" name="Group 160"/>
              <p:cNvGrpSpPr/>
              <p:nvPr/>
            </p:nvGrpSpPr>
            <p:grpSpPr>
              <a:xfrm>
                <a:off x="4006626" y="2059550"/>
                <a:ext cx="1697541" cy="583640"/>
                <a:chOff x="4006626" y="2059550"/>
                <a:chExt cx="1697541" cy="583640"/>
              </a:xfrm>
            </p:grpSpPr>
            <p:sp>
              <p:nvSpPr>
                <p:cNvPr id="52" name="Text Box 5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006626" y="2059550"/>
                  <a:ext cx="581286" cy="583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>
                      <a:solidFill>
                        <a:schemeClr val="tx2"/>
                      </a:solidFill>
                      <a:latin typeface="Symbol" pitchFamily="-112" charset="2"/>
                    </a:rPr>
                    <a:t>n</a:t>
                  </a:r>
                  <a:r>
                    <a:rPr lang="en-US" baseline="-25000">
                      <a:solidFill>
                        <a:schemeClr val="tx2"/>
                      </a:solidFill>
                      <a:latin typeface="Times New Roman" pitchFamily="-112" charset="0"/>
                    </a:rPr>
                    <a:t>1</a:t>
                  </a:r>
                  <a:endParaRPr lang="en-US">
                    <a:solidFill>
                      <a:schemeClr val="tx2"/>
                    </a:solidFill>
                    <a:latin typeface="Symbol" pitchFamily="-112" charset="2"/>
                  </a:endParaRPr>
                </a:p>
              </p:txBody>
            </p:sp>
            <p:grpSp>
              <p:nvGrpSpPr>
                <p:cNvPr id="53" name="Group 159"/>
                <p:cNvGrpSpPr/>
                <p:nvPr/>
              </p:nvGrpSpPr>
              <p:grpSpPr>
                <a:xfrm>
                  <a:off x="4400326" y="2241645"/>
                  <a:ext cx="1303841" cy="144743"/>
                  <a:chOff x="4400326" y="2241645"/>
                  <a:chExt cx="1303841" cy="144743"/>
                </a:xfrm>
              </p:grpSpPr>
              <p:sp>
                <p:nvSpPr>
                  <p:cNvPr id="54" name="Rectangle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00326" y="2241645"/>
                    <a:ext cx="724871" cy="144743"/>
                  </a:xfrm>
                  <a:prstGeom prst="rect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25197" y="2241645"/>
                    <a:ext cx="289485" cy="144743"/>
                  </a:xfrm>
                  <a:prstGeom prst="rect">
                    <a:avLst/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" name="Rectangle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14682" y="2241645"/>
                    <a:ext cx="289485" cy="144743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1" name="Line 66"/>
              <p:cNvSpPr>
                <a:spLocks noChangeAspect="1" noChangeShapeType="1"/>
              </p:cNvSpPr>
              <p:nvPr/>
            </p:nvSpPr>
            <p:spPr bwMode="auto">
              <a:xfrm>
                <a:off x="5836172" y="1931149"/>
                <a:ext cx="0" cy="4202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Oval 69"/>
          <p:cNvSpPr>
            <a:spLocks noChangeAspect="1" noChangeArrowheads="1"/>
          </p:cNvSpPr>
          <p:nvPr/>
        </p:nvSpPr>
        <p:spPr bwMode="auto">
          <a:xfrm>
            <a:off x="2594860" y="892962"/>
            <a:ext cx="398462" cy="398463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70"/>
          <p:cNvSpPr>
            <a:spLocks noChangeAspect="1" noChangeArrowheads="1"/>
          </p:cNvSpPr>
          <p:nvPr/>
        </p:nvSpPr>
        <p:spPr bwMode="auto">
          <a:xfrm>
            <a:off x="2839335" y="1280312"/>
            <a:ext cx="398462" cy="398463"/>
          </a:xfrm>
          <a:prstGeom prst="ellipse">
            <a:avLst/>
          </a:prstGeom>
          <a:solidFill>
            <a:srgbClr val="00FF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71"/>
          <p:cNvSpPr>
            <a:spLocks noChangeAspect="1" noChangeArrowheads="1"/>
          </p:cNvSpPr>
          <p:nvPr/>
        </p:nvSpPr>
        <p:spPr bwMode="auto">
          <a:xfrm>
            <a:off x="2372610" y="1278725"/>
            <a:ext cx="398462" cy="398462"/>
          </a:xfrm>
          <a:prstGeom prst="ellipse">
            <a:avLst/>
          </a:prstGeom>
          <a:solidFill>
            <a:srgbClr val="0000FF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 sz="2400">
              <a:solidFill>
                <a:schemeClr val="accent2"/>
              </a:solidFill>
              <a:latin typeface="Helvetica" pitchFamily="-112" charset="0"/>
            </a:endParaRPr>
          </a:p>
        </p:txBody>
      </p:sp>
      <p:sp>
        <p:nvSpPr>
          <p:cNvPr id="40" name="Rectangle 72"/>
          <p:cNvSpPr>
            <a:spLocks noChangeAspect="1" noChangeArrowheads="1"/>
          </p:cNvSpPr>
          <p:nvPr/>
        </p:nvSpPr>
        <p:spPr bwMode="auto">
          <a:xfrm>
            <a:off x="2607560" y="915187"/>
            <a:ext cx="37941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800" b="1">
                <a:solidFill>
                  <a:schemeClr val="tx2"/>
                </a:solidFill>
                <a:latin typeface="Symbol" pitchFamily="-112" charset="2"/>
              </a:rPr>
              <a:t>n</a:t>
            </a:r>
            <a:r>
              <a:rPr lang="en-US" sz="1800" b="1" baseline="-25000">
                <a:solidFill>
                  <a:schemeClr val="tx2"/>
                </a:solidFill>
                <a:latin typeface="Times New Roman" pitchFamily="-112" charset="0"/>
              </a:rPr>
              <a:t>e</a:t>
            </a:r>
            <a:endParaRPr lang="it-IT" sz="1800" b="1" baseline="-25000">
              <a:solidFill>
                <a:schemeClr val="tx2"/>
              </a:solidFill>
              <a:latin typeface="Times New Roman" pitchFamily="-112" charset="0"/>
            </a:endParaRPr>
          </a:p>
        </p:txBody>
      </p:sp>
      <p:sp>
        <p:nvSpPr>
          <p:cNvPr id="41" name="Rectangle 73"/>
          <p:cNvSpPr>
            <a:spLocks noChangeAspect="1" noChangeArrowheads="1"/>
          </p:cNvSpPr>
          <p:nvPr/>
        </p:nvSpPr>
        <p:spPr bwMode="auto">
          <a:xfrm>
            <a:off x="2396422" y="1266025"/>
            <a:ext cx="4476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800" b="1">
                <a:solidFill>
                  <a:schemeClr val="tx2"/>
                </a:solidFill>
                <a:latin typeface="Symbol" pitchFamily="-112" charset="2"/>
              </a:rPr>
              <a:t>n</a:t>
            </a:r>
            <a:r>
              <a:rPr lang="en-US" sz="1800" b="1" baseline="-25000">
                <a:solidFill>
                  <a:schemeClr val="tx2"/>
                </a:solidFill>
                <a:latin typeface="Symbol" pitchFamily="-112" charset="2"/>
              </a:rPr>
              <a:t>t</a:t>
            </a:r>
            <a:endParaRPr lang="it-IT" sz="1800" b="1" baseline="-25000">
              <a:solidFill>
                <a:schemeClr val="tx2"/>
              </a:solidFill>
              <a:latin typeface="Symbol" pitchFamily="-112" charset="2"/>
            </a:endParaRPr>
          </a:p>
        </p:txBody>
      </p:sp>
      <p:sp>
        <p:nvSpPr>
          <p:cNvPr id="42" name="Rectangle 74"/>
          <p:cNvSpPr>
            <a:spLocks noChangeAspect="1" noChangeArrowheads="1"/>
          </p:cNvSpPr>
          <p:nvPr/>
        </p:nvSpPr>
        <p:spPr bwMode="auto">
          <a:xfrm>
            <a:off x="2864735" y="1277137"/>
            <a:ext cx="4460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800" b="1">
                <a:solidFill>
                  <a:schemeClr val="tx2"/>
                </a:solidFill>
                <a:latin typeface="Symbol" pitchFamily="-112" charset="2"/>
              </a:rPr>
              <a:t>n</a:t>
            </a:r>
            <a:r>
              <a:rPr lang="en-US" sz="1800" b="1" baseline="-25000">
                <a:solidFill>
                  <a:schemeClr val="tx2"/>
                </a:solidFill>
                <a:latin typeface="Symbol" pitchFamily="-112" charset="2"/>
              </a:rPr>
              <a:t>m</a:t>
            </a:r>
            <a:endParaRPr lang="it-IT" sz="1800" b="1" baseline="-25000">
              <a:solidFill>
                <a:schemeClr val="tx2"/>
              </a:solidFill>
              <a:latin typeface="Symbol" pitchFamily="-112" charset="2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5400000" flipH="1" flipV="1">
            <a:off x="2536002" y="1893811"/>
            <a:ext cx="2157646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24157" y="1804165"/>
            <a:ext cx="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(mass)</a:t>
            </a:r>
            <a:r>
              <a:rPr lang="en-US" baseline="30000" dirty="0"/>
              <a:t>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261842" y="673904"/>
            <a:ext cx="4980068" cy="2567205"/>
            <a:chOff x="4240132" y="304800"/>
            <a:chExt cx="4980068" cy="2567205"/>
          </a:xfrm>
        </p:grpSpPr>
        <p:grpSp>
          <p:nvGrpSpPr>
            <p:cNvPr id="70" name="Group 183"/>
            <p:cNvGrpSpPr/>
            <p:nvPr/>
          </p:nvGrpSpPr>
          <p:grpSpPr>
            <a:xfrm>
              <a:off x="6473580" y="445884"/>
              <a:ext cx="2746620" cy="2426121"/>
              <a:chOff x="6658760" y="230023"/>
              <a:chExt cx="2746620" cy="2426121"/>
            </a:xfrm>
          </p:grpSpPr>
          <p:grpSp>
            <p:nvGrpSpPr>
              <p:cNvPr id="73" name="Group 151"/>
              <p:cNvGrpSpPr/>
              <p:nvPr/>
            </p:nvGrpSpPr>
            <p:grpSpPr>
              <a:xfrm>
                <a:off x="6658760" y="2072504"/>
                <a:ext cx="1799440" cy="583640"/>
                <a:chOff x="3886200" y="381000"/>
                <a:chExt cx="1799440" cy="583640"/>
              </a:xfrm>
            </p:grpSpPr>
            <p:grpSp>
              <p:nvGrpSpPr>
                <p:cNvPr id="92" name="Group 149"/>
                <p:cNvGrpSpPr/>
                <p:nvPr/>
              </p:nvGrpSpPr>
              <p:grpSpPr>
                <a:xfrm>
                  <a:off x="4379483" y="549088"/>
                  <a:ext cx="1306157" cy="147077"/>
                  <a:chOff x="4379483" y="549088"/>
                  <a:chExt cx="1306157" cy="147077"/>
                </a:xfrm>
              </p:grpSpPr>
              <p:sp>
                <p:nvSpPr>
                  <p:cNvPr id="94" name="Rectangle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79483" y="549088"/>
                    <a:ext cx="145901" cy="147077"/>
                  </a:xfrm>
                  <a:prstGeom prst="rect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Rectangle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25383" y="549088"/>
                    <a:ext cx="581286" cy="147077"/>
                  </a:xfrm>
                  <a:prstGeom prst="rect">
                    <a:avLst/>
                  </a:prstGeom>
                  <a:solidFill>
                    <a:srgbClr val="00FF00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Rectangle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06670" y="549088"/>
                    <a:ext cx="578970" cy="147077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Text Box 6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86200" y="381000"/>
                  <a:ext cx="581286" cy="583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>
                      <a:solidFill>
                        <a:schemeClr val="tx2"/>
                      </a:solidFill>
                      <a:latin typeface="Symbol" pitchFamily="-112" charset="2"/>
                    </a:rPr>
                    <a:t>n</a:t>
                  </a:r>
                  <a:r>
                    <a:rPr lang="en-US" baseline="-25000">
                      <a:solidFill>
                        <a:schemeClr val="tx2"/>
                      </a:solidFill>
                      <a:latin typeface="Times New Roman" pitchFamily="-112" charset="0"/>
                    </a:rPr>
                    <a:t>3</a:t>
                  </a:r>
                  <a:endParaRPr lang="en-US">
                    <a:solidFill>
                      <a:schemeClr val="tx2"/>
                    </a:solidFill>
                    <a:latin typeface="Symbol" pitchFamily="-112" charset="2"/>
                  </a:endParaRPr>
                </a:p>
              </p:txBody>
            </p:sp>
          </p:grpSp>
          <p:grpSp>
            <p:nvGrpSpPr>
              <p:cNvPr id="74" name="Group 162"/>
              <p:cNvGrpSpPr/>
              <p:nvPr/>
            </p:nvGrpSpPr>
            <p:grpSpPr>
              <a:xfrm>
                <a:off x="6722393" y="230023"/>
                <a:ext cx="2682987" cy="1076233"/>
                <a:chOff x="3946413" y="1566957"/>
                <a:chExt cx="2682987" cy="1076233"/>
              </a:xfrm>
            </p:grpSpPr>
            <p:sp>
              <p:nvSpPr>
                <p:cNvPr id="78" name="Text Box 5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853580" y="1917139"/>
                  <a:ext cx="775820" cy="3688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>
                      <a:latin typeface="Symbol" pitchFamily="-112" charset="2"/>
                    </a:rPr>
                    <a:t>D</a:t>
                  </a:r>
                  <a:r>
                    <a:rPr lang="en-US">
                      <a:latin typeface="Helvetica" pitchFamily="-112" charset="0"/>
                    </a:rPr>
                    <a:t>m</a:t>
                  </a:r>
                  <a:r>
                    <a:rPr lang="en-US" baseline="30000">
                      <a:latin typeface="Helvetica" pitchFamily="-112" charset="0"/>
                    </a:rPr>
                    <a:t>2</a:t>
                  </a:r>
                  <a:r>
                    <a:rPr lang="en-US" baseline="-25000">
                      <a:latin typeface="Helvetica" pitchFamily="-112" charset="0"/>
                    </a:rPr>
                    <a:t>12</a:t>
                  </a:r>
                  <a:endParaRPr lang="en-US">
                    <a:latin typeface="Helvetica" pitchFamily="-112" charset="0"/>
                  </a:endParaRPr>
                </a:p>
              </p:txBody>
            </p:sp>
            <p:grpSp>
              <p:nvGrpSpPr>
                <p:cNvPr id="79" name="Group 158"/>
                <p:cNvGrpSpPr/>
                <p:nvPr/>
              </p:nvGrpSpPr>
              <p:grpSpPr>
                <a:xfrm>
                  <a:off x="3946413" y="1566957"/>
                  <a:ext cx="1739227" cy="583640"/>
                  <a:chOff x="3946413" y="1566957"/>
                  <a:chExt cx="1739227" cy="583640"/>
                </a:xfrm>
              </p:grpSpPr>
              <p:sp>
                <p:nvSpPr>
                  <p:cNvPr id="87" name="Text Box 5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946413" y="1566957"/>
                    <a:ext cx="581286" cy="5836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 eaLnBrk="0" hangingPunct="0"/>
                    <a:r>
                      <a:rPr lang="en-US">
                        <a:solidFill>
                          <a:schemeClr val="tx2"/>
                        </a:solidFill>
                        <a:latin typeface="Symbol" pitchFamily="-112" charset="2"/>
                      </a:rPr>
                      <a:t>n</a:t>
                    </a:r>
                    <a:r>
                      <a:rPr lang="en-US" baseline="-25000">
                        <a:solidFill>
                          <a:schemeClr val="tx2"/>
                        </a:solidFill>
                        <a:latin typeface="Times New Roman" pitchFamily="-112" charset="0"/>
                      </a:rPr>
                      <a:t>2</a:t>
                    </a:r>
                    <a:endParaRPr lang="en-US">
                      <a:solidFill>
                        <a:schemeClr val="tx2"/>
                      </a:solidFill>
                      <a:latin typeface="Symbol" pitchFamily="-112" charset="2"/>
                    </a:endParaRPr>
                  </a:p>
                </p:txBody>
              </p:sp>
              <p:grpSp>
                <p:nvGrpSpPr>
                  <p:cNvPr id="88" name="Group 157"/>
                  <p:cNvGrpSpPr/>
                  <p:nvPr/>
                </p:nvGrpSpPr>
                <p:grpSpPr>
                  <a:xfrm>
                    <a:off x="4379483" y="1886792"/>
                    <a:ext cx="1306157" cy="147077"/>
                    <a:chOff x="4379483" y="1886792"/>
                    <a:chExt cx="1306157" cy="147077"/>
                  </a:xfrm>
                </p:grpSpPr>
                <p:sp>
                  <p:nvSpPr>
                    <p:cNvPr id="89" name="Rectangle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379483" y="1886792"/>
                      <a:ext cx="435386" cy="14707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Rectangle 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50254" y="1886792"/>
                      <a:ext cx="435386" cy="147077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Rectangle 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814869" y="1886792"/>
                      <a:ext cx="435386" cy="14707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0" name="Group 160"/>
                <p:cNvGrpSpPr/>
                <p:nvPr/>
              </p:nvGrpSpPr>
              <p:grpSpPr>
                <a:xfrm>
                  <a:off x="4006626" y="2059550"/>
                  <a:ext cx="1697541" cy="583640"/>
                  <a:chOff x="4006626" y="2059550"/>
                  <a:chExt cx="1697541" cy="583640"/>
                </a:xfrm>
              </p:grpSpPr>
              <p:sp>
                <p:nvSpPr>
                  <p:cNvPr id="82" name="Text Box 5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006626" y="2059550"/>
                    <a:ext cx="581286" cy="5836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l" eaLnBrk="0" hangingPunct="0"/>
                    <a:r>
                      <a:rPr lang="en-US">
                        <a:solidFill>
                          <a:schemeClr val="tx2"/>
                        </a:solidFill>
                        <a:latin typeface="Symbol" pitchFamily="-112" charset="2"/>
                      </a:rPr>
                      <a:t>n</a:t>
                    </a:r>
                    <a:r>
                      <a:rPr lang="en-US" baseline="-25000">
                        <a:solidFill>
                          <a:schemeClr val="tx2"/>
                        </a:solidFill>
                        <a:latin typeface="Times New Roman" pitchFamily="-112" charset="0"/>
                      </a:rPr>
                      <a:t>1</a:t>
                    </a:r>
                    <a:endParaRPr lang="en-US">
                      <a:solidFill>
                        <a:schemeClr val="tx2"/>
                      </a:solidFill>
                      <a:latin typeface="Symbol" pitchFamily="-112" charset="2"/>
                    </a:endParaRPr>
                  </a:p>
                </p:txBody>
              </p:sp>
              <p:grpSp>
                <p:nvGrpSpPr>
                  <p:cNvPr id="83" name="Group 159"/>
                  <p:cNvGrpSpPr/>
                  <p:nvPr/>
                </p:nvGrpSpPr>
                <p:grpSpPr>
                  <a:xfrm>
                    <a:off x="4400326" y="2241645"/>
                    <a:ext cx="1303841" cy="144743"/>
                    <a:chOff x="4400326" y="2241645"/>
                    <a:chExt cx="1303841" cy="144743"/>
                  </a:xfrm>
                </p:grpSpPr>
                <p:sp>
                  <p:nvSpPr>
                    <p:cNvPr id="84" name="Rectangle 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400326" y="2241645"/>
                      <a:ext cx="724871" cy="1447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Rectangle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25197" y="2241645"/>
                      <a:ext cx="289485" cy="144743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Rectangle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14682" y="2241645"/>
                      <a:ext cx="289485" cy="144743"/>
                    </a:xfrm>
                    <a:prstGeom prst="rect">
                      <a:avLst/>
                    </a:prstGeom>
                    <a:solidFill>
                      <a:schemeClr val="folHlink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1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5836172" y="1931149"/>
                  <a:ext cx="0" cy="4202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179"/>
              <p:cNvGrpSpPr/>
              <p:nvPr/>
            </p:nvGrpSpPr>
            <p:grpSpPr>
              <a:xfrm>
                <a:off x="7698890" y="1072869"/>
                <a:ext cx="1445110" cy="1136931"/>
                <a:chOff x="4895924" y="738188"/>
                <a:chExt cx="1445110" cy="1136931"/>
              </a:xfrm>
            </p:grpSpPr>
            <p:sp>
              <p:nvSpPr>
                <p:cNvPr id="76" name="Text Box 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95924" y="962306"/>
                  <a:ext cx="1445110" cy="3688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l" eaLnBrk="0" hangingPunct="0"/>
                  <a:r>
                    <a:rPr lang="en-US">
                      <a:latin typeface="Symbol" pitchFamily="-112" charset="2"/>
                    </a:rPr>
                    <a:t>D</a:t>
                  </a:r>
                  <a:r>
                    <a:rPr lang="en-US">
                      <a:latin typeface="Helvetica" pitchFamily="-112" charset="0"/>
                    </a:rPr>
                    <a:t>m</a:t>
                  </a:r>
                  <a:r>
                    <a:rPr lang="en-US" baseline="30000">
                      <a:latin typeface="Helvetica" pitchFamily="-112" charset="0"/>
                    </a:rPr>
                    <a:t>2</a:t>
                  </a:r>
                  <a:r>
                    <a:rPr lang="en-US" baseline="-25000">
                      <a:latin typeface="Helvetica" pitchFamily="-112" charset="0"/>
                    </a:rPr>
                    <a:t>32</a:t>
                  </a:r>
                  <a:endParaRPr lang="en-US">
                    <a:latin typeface="Helvetica" pitchFamily="-112" charset="0"/>
                  </a:endParaRPr>
                </a:p>
              </p:txBody>
            </p:sp>
            <p:sp>
              <p:nvSpPr>
                <p:cNvPr id="77" name="Line 65"/>
                <p:cNvSpPr>
                  <a:spLocks noChangeAspect="1" noChangeShapeType="1"/>
                </p:cNvSpPr>
                <p:nvPr/>
              </p:nvSpPr>
              <p:spPr bwMode="auto">
                <a:xfrm>
                  <a:off x="4895924" y="738188"/>
                  <a:ext cx="0" cy="113693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TextBox 70"/>
            <p:cNvSpPr txBox="1"/>
            <p:nvPr/>
          </p:nvSpPr>
          <p:spPr>
            <a:xfrm>
              <a:off x="4240132" y="304800"/>
              <a:ext cx="16272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Normal hierarchy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81800" y="304800"/>
              <a:ext cx="17026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Inverted hierarchy</a:t>
              </a:r>
            </a:p>
          </p:txBody>
        </p:sp>
      </p:grpSp>
      <p:grpSp>
        <p:nvGrpSpPr>
          <p:cNvPr id="98" name="Group 192"/>
          <p:cNvGrpSpPr/>
          <p:nvPr/>
        </p:nvGrpSpPr>
        <p:grpSpPr>
          <a:xfrm>
            <a:off x="4973637" y="2960944"/>
            <a:ext cx="1600200" cy="1334908"/>
            <a:chOff x="4953000" y="2743200"/>
            <a:chExt cx="1600200" cy="1334908"/>
          </a:xfrm>
        </p:grpSpPr>
        <p:sp>
          <p:nvSpPr>
            <p:cNvPr id="99" name="Oval 21"/>
            <p:cNvSpPr>
              <a:spLocks noChangeArrowheads="1"/>
            </p:cNvSpPr>
            <p:nvPr/>
          </p:nvSpPr>
          <p:spPr bwMode="auto">
            <a:xfrm>
              <a:off x="4953000" y="3544708"/>
              <a:ext cx="533400" cy="533400"/>
            </a:xfrm>
            <a:prstGeom prst="ellipse">
              <a:avLst/>
            </a:prstGeom>
            <a:noFill/>
            <a:ln w="19050">
              <a:solidFill>
                <a:schemeClr val="hlink">
                  <a:alpha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Text Box 22"/>
            <p:cNvSpPr txBox="1">
              <a:spLocks noChangeArrowheads="1"/>
            </p:cNvSpPr>
            <p:nvPr/>
          </p:nvSpPr>
          <p:spPr bwMode="auto">
            <a:xfrm>
              <a:off x="5250327" y="2743200"/>
              <a:ext cx="13028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chemeClr val="hlink">
                      <a:alpha val="50000"/>
                    </a:schemeClr>
                  </a:solidFill>
                </a:rPr>
                <a:t>CP-violation </a:t>
              </a:r>
            </a:p>
            <a:p>
              <a:r>
                <a:rPr lang="en-GB" dirty="0">
                  <a:solidFill>
                    <a:schemeClr val="hlink">
                      <a:alpha val="50000"/>
                    </a:schemeClr>
                  </a:solidFill>
                </a:rPr>
                <a:t>phase</a:t>
              </a:r>
              <a:endParaRPr lang="en-GB" baseline="40000" dirty="0">
                <a:solidFill>
                  <a:schemeClr val="hlink">
                    <a:alpha val="50000"/>
                  </a:schemeClr>
                </a:solidFill>
              </a:endParaRPr>
            </a:p>
          </p:txBody>
        </p:sp>
        <p:sp>
          <p:nvSpPr>
            <p:cNvPr id="101" name="Line 23"/>
            <p:cNvSpPr>
              <a:spLocks noChangeShapeType="1"/>
            </p:cNvSpPr>
            <p:nvPr/>
          </p:nvSpPr>
          <p:spPr bwMode="auto">
            <a:xfrm flipH="1">
              <a:off x="5399881" y="3400643"/>
              <a:ext cx="173038" cy="85725"/>
            </a:xfrm>
            <a:prstGeom prst="line">
              <a:avLst/>
            </a:prstGeom>
            <a:noFill/>
            <a:ln w="19050">
              <a:solidFill>
                <a:schemeClr val="hlink">
                  <a:alpha val="50000"/>
                </a:schemeClr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-30838" y="0"/>
            <a:ext cx="1649685" cy="3461642"/>
            <a:chOff x="-705875" y="145633"/>
            <a:chExt cx="1649685" cy="3461642"/>
          </a:xfrm>
        </p:grpSpPr>
        <p:sp>
          <p:nvSpPr>
            <p:cNvPr id="102" name="Rectangle 101"/>
            <p:cNvSpPr/>
            <p:nvPr/>
          </p:nvSpPr>
          <p:spPr>
            <a:xfrm>
              <a:off x="-667054" y="145633"/>
              <a:ext cx="1568051" cy="2552093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432406" y="375438"/>
              <a:ext cx="1017016" cy="210457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latin typeface="Lucida Grande"/>
                  <a:ea typeface="Lucida Grande"/>
                  <a:cs typeface="Lucida Grande"/>
                </a:rPr>
                <a:t>δ</a:t>
              </a:r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-30838" y="1046314"/>
              <a:ext cx="61544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err="1" smtClean="0">
                  <a:solidFill>
                    <a:schemeClr val="bg1">
                      <a:lumMod val="75000"/>
                    </a:schemeClr>
                  </a:solidFill>
                  <a:latin typeface="Lucida Grande"/>
                  <a:ea typeface="Lucida Grande"/>
                  <a:cs typeface="Lucida Grande"/>
                </a:rPr>
                <a:t>δ</a:t>
              </a:r>
              <a:endParaRPr lang="en-US" sz="5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5" name="Trapezoid 104"/>
            <p:cNvSpPr/>
            <p:nvPr/>
          </p:nvSpPr>
          <p:spPr>
            <a:xfrm rot="5400000">
              <a:off x="-1174424" y="1102995"/>
              <a:ext cx="2119034" cy="634998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-705875" y="2683945"/>
              <a:ext cx="16496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Θ</a:t>
              </a:r>
              <a:r>
                <a:rPr lang="en-US" baseline="-25000" dirty="0" smtClean="0"/>
                <a:t>13</a:t>
              </a:r>
              <a:r>
                <a:rPr lang="en-US" dirty="0" smtClean="0"/>
                <a:t>: portal to</a:t>
              </a:r>
              <a:br>
                <a:rPr lang="en-US" dirty="0" smtClean="0"/>
              </a:br>
              <a:r>
                <a:rPr lang="en-US" dirty="0" smtClean="0"/>
                <a:t>CP violation</a:t>
              </a:r>
              <a:br>
                <a:rPr lang="en-US" dirty="0" smtClean="0"/>
              </a:b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approaches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Content Placeholder 8"/>
          <p:cNvSpPr>
            <a:spLocks noGrp="1"/>
          </p:cNvSpPr>
          <p:nvPr>
            <p:ph sz="half" idx="4294967295"/>
          </p:nvPr>
        </p:nvSpPr>
        <p:spPr>
          <a:xfrm>
            <a:off x="4648200" y="1219201"/>
            <a:ext cx="4038600" cy="1676399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GB" sz="3200">
                <a:solidFill>
                  <a:schemeClr val="tx2"/>
                </a:solidFill>
              </a:rPr>
              <a:t>Reactor experiments:</a:t>
            </a:r>
          </a:p>
          <a:p>
            <a:pPr>
              <a:lnSpc>
                <a:spcPct val="90000"/>
              </a:lnSpc>
            </a:pPr>
            <a:r>
              <a:rPr lang="en-GB"/>
              <a:t>Look for disappearance (</a:t>
            </a:r>
            <a:r>
              <a:rPr lang="en-GB">
                <a:latin typeface="Symbol" pitchFamily="-112" charset="2"/>
              </a:rPr>
              <a:t>n</a:t>
            </a:r>
            <a:r>
              <a:rPr lang="en-GB" baseline="-25000"/>
              <a:t>e</a:t>
            </a:r>
            <a:r>
              <a:rPr lang="en-GB" baseline="-25000">
                <a:latin typeface="Symbol" pitchFamily="-112" charset="2"/>
              </a:rPr>
              <a:t>  </a:t>
            </a:r>
            <a:r>
              <a:rPr lang="en-GB">
                <a:latin typeface="Symbol" pitchFamily="-112" charset="2"/>
                <a:sym typeface="Symbol" pitchFamily="-112" charset="2"/>
              </a:rPr>
              <a:t> </a:t>
            </a:r>
            <a:r>
              <a:rPr lang="en-GB">
                <a:latin typeface="Symbol" pitchFamily="-112" charset="2"/>
              </a:rPr>
              <a:t>n</a:t>
            </a:r>
            <a:r>
              <a:rPr lang="en-GB" baseline="-25000"/>
              <a:t>e</a:t>
            </a:r>
            <a:r>
              <a:rPr lang="en-GB"/>
              <a:t>) as a fnc of </a:t>
            </a:r>
            <a:r>
              <a:rPr lang="en-GB" i="1"/>
              <a:t>L</a:t>
            </a:r>
            <a:r>
              <a:rPr lang="en-GB"/>
              <a:t> and </a:t>
            </a:r>
            <a:r>
              <a:rPr lang="en-GB" i="1"/>
              <a:t>E</a:t>
            </a:r>
          </a:p>
          <a:p>
            <a:pPr>
              <a:lnSpc>
                <a:spcPct val="90000"/>
              </a:lnSpc>
            </a:pPr>
            <a:r>
              <a:rPr lang="en-GB"/>
              <a:t>Near detector to measure unoscillated flux</a:t>
            </a:r>
          </a:p>
          <a:p>
            <a:pPr>
              <a:lnSpc>
                <a:spcPct val="90000"/>
              </a:lnSpc>
            </a:pPr>
            <a:r>
              <a:rPr lang="en-GB" i="1">
                <a:solidFill>
                  <a:srgbClr val="CC0099"/>
                </a:solidFill>
              </a:rPr>
              <a:t>P </a:t>
            </a:r>
            <a:r>
              <a:rPr lang="en-GB">
                <a:solidFill>
                  <a:srgbClr val="CC0099"/>
                </a:solidFill>
              </a:rPr>
              <a:t>(</a:t>
            </a:r>
            <a:r>
              <a:rPr lang="en-GB">
                <a:solidFill>
                  <a:srgbClr val="CC0099"/>
                </a:solidFill>
                <a:latin typeface="Symbol" pitchFamily="-112" charset="2"/>
              </a:rPr>
              <a:t>n</a:t>
            </a:r>
            <a:r>
              <a:rPr lang="en-GB" sz="2880" baseline="-25000">
                <a:solidFill>
                  <a:srgbClr val="CC0099"/>
                </a:solidFill>
                <a:latin typeface="Calibri"/>
              </a:rPr>
              <a:t>e</a:t>
            </a:r>
            <a:r>
              <a:rPr lang="en-GB">
                <a:solidFill>
                  <a:srgbClr val="CC0099"/>
                </a:solidFill>
              </a:rPr>
              <a:t> </a:t>
            </a:r>
            <a:r>
              <a:rPr lang="en-GB">
                <a:solidFill>
                  <a:srgbClr val="CC0099"/>
                </a:solidFill>
                <a:sym typeface="Wingdings" pitchFamily="-112" charset="2"/>
              </a:rPr>
              <a:t> </a:t>
            </a:r>
            <a:r>
              <a:rPr lang="en-GB">
                <a:solidFill>
                  <a:srgbClr val="CC0099"/>
                </a:solidFill>
                <a:latin typeface="Symbol" pitchFamily="-112" charset="2"/>
                <a:sym typeface="Wingdings" pitchFamily="-112" charset="2"/>
              </a:rPr>
              <a:t>n</a:t>
            </a:r>
            <a:r>
              <a:rPr lang="en-GB" baseline="-25000">
                <a:solidFill>
                  <a:srgbClr val="CC0099"/>
                </a:solidFill>
                <a:sym typeface="Wingdings" pitchFamily="-112" charset="2"/>
              </a:rPr>
              <a:t>e</a:t>
            </a:r>
            <a:r>
              <a:rPr lang="en-GB">
                <a:solidFill>
                  <a:srgbClr val="CC0099"/>
                </a:solidFill>
                <a:sym typeface="Wingdings" pitchFamily="-112" charset="2"/>
              </a:rPr>
              <a:t>) independent of </a:t>
            </a:r>
            <a:r>
              <a:rPr lang="en-GB" i="1">
                <a:solidFill>
                  <a:srgbClr val="CC0099"/>
                </a:solidFill>
                <a:latin typeface="Symbol" pitchFamily="-112" charset="2"/>
              </a:rPr>
              <a:t>d</a:t>
            </a:r>
            <a:r>
              <a:rPr lang="en-GB">
                <a:solidFill>
                  <a:srgbClr val="CC0099"/>
                </a:solidFill>
                <a:sym typeface="Wingdings" pitchFamily="-112" charset="2"/>
              </a:rPr>
              <a:t>; matter effects small</a:t>
            </a:r>
          </a:p>
          <a:p>
            <a:pPr>
              <a:lnSpc>
                <a:spcPct val="90000"/>
              </a:lnSpc>
            </a:pPr>
            <a:endParaRPr lang="en-GB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03858"/>
            <a:ext cx="3105150" cy="21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 descr="382_G"/>
          <p:cNvPicPr>
            <a:picLocks noChangeAspect="1" noChangeArrowheads="1"/>
          </p:cNvPicPr>
          <p:nvPr/>
        </p:nvPicPr>
        <p:blipFill>
          <a:blip r:embed="rId3"/>
          <a:srcRect l="26523" t="19583" b="19583"/>
          <a:stretch>
            <a:fillRect/>
          </a:stretch>
        </p:blipFill>
        <p:spPr bwMode="auto">
          <a:xfrm>
            <a:off x="3814205" y="3790706"/>
            <a:ext cx="3533775" cy="198293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622242" y="4433792"/>
            <a:ext cx="71438" cy="6985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7140017" y="4460779"/>
            <a:ext cx="71438" cy="6985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477780" y="4073429"/>
            <a:ext cx="403225" cy="274638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tx2"/>
                </a:solidFill>
              </a:rPr>
              <a:t>ND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932055" y="4100416"/>
            <a:ext cx="387350" cy="274638"/>
          </a:xfrm>
          <a:prstGeom prst="rect">
            <a:avLst/>
          </a:prstGeom>
          <a:solidFill>
            <a:srgbClr val="FFFFFF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tx2"/>
                </a:solidFill>
              </a:rPr>
              <a:t>FD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half" idx="4294967295"/>
          </p:nvPr>
        </p:nvSpPr>
        <p:spPr>
          <a:xfrm>
            <a:off x="457200" y="1142999"/>
            <a:ext cx="4038600" cy="19812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-112" charset="2"/>
              <a:buNone/>
            </a:pPr>
            <a:r>
              <a:rPr lang="en-GB" sz="2000">
                <a:solidFill>
                  <a:schemeClr val="tx2"/>
                </a:solidFill>
              </a:rPr>
              <a:t>LBL accelerator experiments:</a:t>
            </a:r>
          </a:p>
          <a:p>
            <a:pPr>
              <a:lnSpc>
                <a:spcPct val="90000"/>
              </a:lnSpc>
            </a:pPr>
            <a:r>
              <a:rPr lang="en-GB" sz="1800"/>
              <a:t>Look for appearance (</a:t>
            </a:r>
            <a:r>
              <a:rPr lang="en-GB" sz="1800">
                <a:latin typeface="Symbol" pitchFamily="-112" charset="2"/>
              </a:rPr>
              <a:t>n</a:t>
            </a:r>
            <a:r>
              <a:rPr lang="en-GB" sz="1800" baseline="-25000">
                <a:latin typeface="Symbol" pitchFamily="-112" charset="2"/>
              </a:rPr>
              <a:t>m  </a:t>
            </a:r>
            <a:r>
              <a:rPr lang="en-GB" sz="1800">
                <a:latin typeface="Symbol" pitchFamily="-112" charset="2"/>
                <a:sym typeface="Symbol" pitchFamily="-112" charset="2"/>
              </a:rPr>
              <a:t> </a:t>
            </a:r>
            <a:r>
              <a:rPr lang="en-GB" sz="1800">
                <a:latin typeface="Symbol" pitchFamily="-112" charset="2"/>
              </a:rPr>
              <a:t>n</a:t>
            </a:r>
            <a:r>
              <a:rPr lang="en-GB" sz="1800" baseline="-25000"/>
              <a:t>e</a:t>
            </a:r>
            <a:r>
              <a:rPr lang="en-GB" sz="1800"/>
              <a:t>) in pure </a:t>
            </a:r>
            <a:r>
              <a:rPr lang="en-GB" sz="1800">
                <a:latin typeface="Symbol" pitchFamily="-112" charset="2"/>
              </a:rPr>
              <a:t>n</a:t>
            </a:r>
            <a:r>
              <a:rPr lang="en-GB" sz="1800" baseline="-25000">
                <a:latin typeface="Symbol" pitchFamily="-112" charset="2"/>
              </a:rPr>
              <a:t>m</a:t>
            </a:r>
            <a:r>
              <a:rPr lang="en-GB" sz="1800"/>
              <a:t> beam vs. </a:t>
            </a:r>
            <a:r>
              <a:rPr lang="en-GB" sz="1800" i="1"/>
              <a:t>L</a:t>
            </a:r>
            <a:r>
              <a:rPr lang="en-GB" sz="1800"/>
              <a:t> and </a:t>
            </a:r>
            <a:r>
              <a:rPr lang="en-GB" sz="1800" i="1"/>
              <a:t>E</a:t>
            </a:r>
          </a:p>
          <a:p>
            <a:pPr>
              <a:lnSpc>
                <a:spcPct val="90000"/>
              </a:lnSpc>
            </a:pPr>
            <a:r>
              <a:rPr lang="en-GB" sz="1800"/>
              <a:t>Near detector to measure background </a:t>
            </a:r>
            <a:r>
              <a:rPr lang="en-GB" sz="1800">
                <a:latin typeface="Symbol" pitchFamily="-112" charset="2"/>
              </a:rPr>
              <a:t>n</a:t>
            </a:r>
            <a:r>
              <a:rPr lang="en-GB" sz="1800" baseline="-25000"/>
              <a:t>e</a:t>
            </a:r>
            <a:r>
              <a:rPr lang="en-GB" sz="1800"/>
              <a:t>s (beam + mis-id)</a:t>
            </a:r>
          </a:p>
          <a:p>
            <a:pPr>
              <a:lnSpc>
                <a:spcPct val="90000"/>
              </a:lnSpc>
            </a:pPr>
            <a:r>
              <a:rPr lang="en-GB" sz="1800" i="1">
                <a:solidFill>
                  <a:srgbClr val="CC0099"/>
                </a:solidFill>
              </a:rPr>
              <a:t>P </a:t>
            </a:r>
            <a:r>
              <a:rPr lang="en-GB" sz="1800">
                <a:solidFill>
                  <a:srgbClr val="CC0099"/>
                </a:solidFill>
              </a:rPr>
              <a:t>(</a:t>
            </a:r>
            <a:r>
              <a:rPr lang="en-GB" sz="1800">
                <a:solidFill>
                  <a:srgbClr val="CC0099"/>
                </a:solidFill>
                <a:latin typeface="Symbol" pitchFamily="-112" charset="2"/>
              </a:rPr>
              <a:t>n</a:t>
            </a:r>
            <a:r>
              <a:rPr lang="en-GB" sz="1800" baseline="-25000">
                <a:solidFill>
                  <a:srgbClr val="CC0099"/>
                </a:solidFill>
                <a:latin typeface="Symbol" pitchFamily="-112" charset="2"/>
              </a:rPr>
              <a:t>m</a:t>
            </a:r>
            <a:r>
              <a:rPr lang="en-GB" sz="1800">
                <a:solidFill>
                  <a:srgbClr val="CC0099"/>
                </a:solidFill>
              </a:rPr>
              <a:t> </a:t>
            </a:r>
            <a:r>
              <a:rPr lang="en-GB" sz="1800">
                <a:solidFill>
                  <a:srgbClr val="CC0099"/>
                </a:solidFill>
                <a:sym typeface="Wingdings" pitchFamily="-112" charset="2"/>
              </a:rPr>
              <a:t> </a:t>
            </a:r>
            <a:r>
              <a:rPr lang="en-GB" sz="1800">
                <a:solidFill>
                  <a:srgbClr val="CC0099"/>
                </a:solidFill>
                <a:latin typeface="Symbol" pitchFamily="-112" charset="2"/>
                <a:sym typeface="Wingdings" pitchFamily="-112" charset="2"/>
              </a:rPr>
              <a:t>n</a:t>
            </a:r>
            <a:r>
              <a:rPr lang="en-GB" sz="1800" baseline="-25000">
                <a:solidFill>
                  <a:srgbClr val="CC0099"/>
                </a:solidFill>
                <a:sym typeface="Wingdings" pitchFamily="-112" charset="2"/>
              </a:rPr>
              <a:t>e</a:t>
            </a:r>
            <a:r>
              <a:rPr lang="en-GB" sz="1800">
                <a:solidFill>
                  <a:srgbClr val="CC0099"/>
                </a:solidFill>
                <a:sym typeface="Wingdings" pitchFamily="-112" charset="2"/>
              </a:rPr>
              <a:t>) = </a:t>
            </a:r>
            <a:r>
              <a:rPr lang="en-GB" sz="1800" i="1">
                <a:solidFill>
                  <a:srgbClr val="CC0099"/>
                </a:solidFill>
                <a:sym typeface="Wingdings" pitchFamily="-112" charset="2"/>
              </a:rPr>
              <a:t>f </a:t>
            </a:r>
            <a:r>
              <a:rPr lang="en-GB" sz="1800">
                <a:solidFill>
                  <a:srgbClr val="CC0099"/>
                </a:solidFill>
                <a:sym typeface="Wingdings" pitchFamily="-112" charset="2"/>
              </a:rPr>
              <a:t>(</a:t>
            </a:r>
            <a:r>
              <a:rPr lang="en-GB" sz="1800" i="1">
                <a:solidFill>
                  <a:srgbClr val="CC0099"/>
                </a:solidFill>
                <a:latin typeface="Symbol" pitchFamily="-112" charset="2"/>
              </a:rPr>
              <a:t>d</a:t>
            </a:r>
            <a:r>
              <a:rPr lang="en-GB" sz="1800">
                <a:solidFill>
                  <a:srgbClr val="CC0099"/>
                </a:solidFill>
                <a:sym typeface="Wingdings" pitchFamily="-112" charset="2"/>
              </a:rPr>
              <a:t>, sign(</a:t>
            </a:r>
            <a:r>
              <a:rPr lang="en-GB" sz="1800">
                <a:solidFill>
                  <a:srgbClr val="CC0099"/>
                </a:solidFill>
                <a:latin typeface="Symbol" pitchFamily="-112" charset="2"/>
              </a:rPr>
              <a:t>D</a:t>
            </a:r>
            <a:r>
              <a:rPr lang="en-GB" sz="1800" i="1">
                <a:solidFill>
                  <a:srgbClr val="CC0099"/>
                </a:solidFill>
              </a:rPr>
              <a:t>m</a:t>
            </a:r>
            <a:r>
              <a:rPr lang="en-GB" sz="1800" baseline="-25000">
                <a:solidFill>
                  <a:srgbClr val="CC0099"/>
                </a:solidFill>
              </a:rPr>
              <a:t>31</a:t>
            </a:r>
            <a:r>
              <a:rPr lang="en-GB" sz="1800" baseline="30000">
                <a:solidFill>
                  <a:srgbClr val="CC0099"/>
                </a:solidFill>
              </a:rPr>
              <a:t>2</a:t>
            </a:r>
            <a:r>
              <a:rPr lang="en-GB" sz="1800">
                <a:solidFill>
                  <a:srgbClr val="CC0099"/>
                </a:solidFill>
                <a:sym typeface="Wingdings" pitchFamily="-112" charset="2"/>
              </a:rPr>
              <a:t>))</a:t>
            </a:r>
            <a:endParaRPr lang="en-GB" sz="1800">
              <a:solidFill>
                <a:srgbClr val="CC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2921656"/>
            <a:ext cx="4607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6600"/>
                </a:solidFill>
              </a:rPr>
              <a:t>Combination of appearance and disappearance </a:t>
            </a:r>
            <a:br>
              <a:rPr lang="en-GB" dirty="0">
                <a:solidFill>
                  <a:srgbClr val="006600"/>
                </a:solidFill>
              </a:rPr>
            </a:br>
            <a:r>
              <a:rPr lang="en-GB" dirty="0">
                <a:solidFill>
                  <a:srgbClr val="006600"/>
                </a:solidFill>
              </a:rPr>
              <a:t>very powerful if comparable sensitivity</a:t>
            </a:r>
            <a:endParaRPr lang="en-GB" dirty="0">
              <a:solidFill>
                <a:srgbClr val="006600"/>
              </a:solidFill>
              <a:sym typeface="Wingdings" pitchFamily="-112" charset="2"/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9669" y="5861466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T2K,</a:t>
            </a:r>
            <a:r>
              <a:rPr lang="en-US" dirty="0" smtClean="0"/>
              <a:t> MINOS,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/>
              </a:rPr>
              <a:t>n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4205" y="5902229"/>
            <a:ext cx="307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Double Chooz,</a:t>
            </a:r>
            <a:r>
              <a:rPr lang="en-US"/>
              <a:t> Daya Bay, RENO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347980" y="1544124"/>
            <a:ext cx="152400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03090" y="1545712"/>
            <a:ext cx="152400" cy="1588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23980" y="2415100"/>
            <a:ext cx="152400" cy="1588"/>
          </a:xfrm>
          <a:prstGeom prst="line">
            <a:avLst/>
          </a:prstGeom>
          <a:ln>
            <a:solidFill>
              <a:srgbClr val="8C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12290" y="2416480"/>
            <a:ext cx="152400" cy="1588"/>
          </a:xfrm>
          <a:prstGeom prst="line">
            <a:avLst/>
          </a:prstGeom>
          <a:ln>
            <a:solidFill>
              <a:srgbClr val="8C00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74826" y="5617154"/>
            <a:ext cx="30861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i="1" dirty="0" smtClean="0"/>
              <a:t> No </a:t>
            </a:r>
            <a:r>
              <a:rPr lang="en-US" sz="2000" i="1" dirty="0" err="1" smtClean="0"/>
              <a:t>degeneracies</a:t>
            </a:r>
            <a:endParaRPr lang="en-US" sz="2000" i="1" dirty="0" smtClean="0"/>
          </a:p>
          <a:p>
            <a:pPr>
              <a:buFont typeface="Arial"/>
              <a:buChar char="•"/>
            </a:pPr>
            <a:r>
              <a:rPr lang="en-US" sz="2000" i="1" dirty="0" smtClean="0"/>
              <a:t> No matter effects</a:t>
            </a:r>
          </a:p>
          <a:p>
            <a:pPr>
              <a:buFont typeface="Arial"/>
              <a:buChar char="•"/>
            </a:pPr>
            <a:r>
              <a:rPr lang="en-US" sz="2000" i="1" dirty="0" smtClean="0"/>
              <a:t> No </a:t>
            </a:r>
            <a:r>
              <a:rPr lang="en-US" sz="2000" i="1" dirty="0" smtClean="0"/>
              <a:t>correlations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experiments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88300" y="6226078"/>
            <a:ext cx="698500" cy="365125"/>
          </a:xfrm>
        </p:spPr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90327"/>
            <a:ext cx="7837311" cy="476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10800000">
            <a:off x="228599" y="2235984"/>
            <a:ext cx="358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228600" y="2541578"/>
            <a:ext cx="3581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-111918" y="1893084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228600" y="2541578"/>
            <a:ext cx="2382" cy="639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599" y="1229298"/>
            <a:ext cx="1447800" cy="355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98323" y="2683992"/>
            <a:ext cx="3073506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Spectral change:</a:t>
            </a:r>
          </a:p>
          <a:p>
            <a:r>
              <a:rPr lang="en-US" sz="1500" i="1" dirty="0" smtClean="0"/>
              <a:t>only small difference</a:t>
            </a:r>
            <a:endParaRPr lang="en-US" sz="1500" i="1" dirty="0"/>
          </a:p>
        </p:txBody>
      </p:sp>
      <p:sp>
        <p:nvSpPr>
          <p:cNvPr id="18" name="Slide Number Placeholder 27"/>
          <p:cNvSpPr txBox="1">
            <a:spLocks/>
          </p:cNvSpPr>
          <p:nvPr/>
        </p:nvSpPr>
        <p:spPr>
          <a:xfrm>
            <a:off x="8129016" y="5603778"/>
            <a:ext cx="609600" cy="521208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8367-B9BF-184F-B326-6342D292FF4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063" y="3223222"/>
            <a:ext cx="3048000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90616" y="5503801"/>
            <a:ext cx="3048000" cy="10618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Double </a:t>
            </a:r>
            <a:r>
              <a:rPr lang="en-US" sz="1500" i="1" dirty="0" err="1" smtClean="0"/>
              <a:t>Chooz</a:t>
            </a: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en-US" sz="1500" i="1" dirty="0" smtClean="0"/>
              <a:t> 3 yrs, </a:t>
            </a:r>
            <a:r>
              <a:rPr lang="en-US" sz="1600" dirty="0" smtClean="0"/>
              <a:t>sin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2</a:t>
            </a:r>
            <a:r>
              <a:rPr lang="en-US" sz="1600" i="1" dirty="0" smtClean="0"/>
              <a:t>θ</a:t>
            </a:r>
            <a:r>
              <a:rPr lang="en-US" sz="1600" baseline="-25000" dirty="0" smtClean="0"/>
              <a:t>13 </a:t>
            </a:r>
            <a:r>
              <a:rPr lang="en-US" sz="1600" dirty="0" smtClean="0"/>
              <a:t>= 0.1, Δm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=2.5x10</a:t>
            </a:r>
            <a:r>
              <a:rPr lang="en-US" sz="1600" baseline="30000" dirty="0" smtClean="0"/>
              <a:t>-3</a:t>
            </a:r>
            <a:r>
              <a:rPr lang="en-US" sz="1600" i="1" baseline="30000" dirty="0" smtClean="0"/>
              <a:t> </a:t>
            </a:r>
            <a:br>
              <a:rPr lang="en-US" sz="1600" i="1" baseline="30000" dirty="0" smtClean="0"/>
            </a:br>
            <a:r>
              <a:rPr lang="en-US" sz="1600" dirty="0" smtClean="0">
                <a:solidFill>
                  <a:schemeClr val="accent4"/>
                </a:solidFill>
              </a:rPr>
              <a:t>arXiv:hep-ex/0606025</a:t>
            </a:r>
            <a:endParaRPr lang="en-US" sz="15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Reactor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8367-B9BF-184F-B326-6342D292FF4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5" descr="betai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1425" y="2995104"/>
            <a:ext cx="2215707" cy="2362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44269" y="22203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269" y="3585580"/>
            <a:ext cx="307816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n 13"/>
          <p:cNvSpPr/>
          <p:nvPr/>
        </p:nvSpPr>
        <p:spPr>
          <a:xfrm>
            <a:off x="4935095" y="2477251"/>
            <a:ext cx="2438400" cy="2902458"/>
          </a:xfrm>
          <a:prstGeom prst="can">
            <a:avLst/>
          </a:prstGeom>
          <a:solidFill>
            <a:schemeClr val="accent1">
              <a:alpha val="1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187325" y="1486905"/>
            <a:ext cx="8458200" cy="787400"/>
            <a:chOff x="154" y="3632"/>
            <a:chExt cx="5328" cy="496"/>
          </a:xfrm>
        </p:grpSpPr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197" y="3634"/>
              <a:ext cx="472" cy="486"/>
            </a:xfrm>
            <a:custGeom>
              <a:avLst/>
              <a:gdLst/>
              <a:ahLst/>
              <a:cxnLst>
                <a:cxn ang="0">
                  <a:pos x="0" y="486"/>
                </a:cxn>
                <a:cxn ang="0">
                  <a:pos x="98" y="312"/>
                </a:cxn>
                <a:cxn ang="0">
                  <a:pos x="126" y="240"/>
                </a:cxn>
                <a:cxn ang="0">
                  <a:pos x="126" y="170"/>
                </a:cxn>
                <a:cxn ang="0">
                  <a:pos x="126" y="128"/>
                </a:cxn>
                <a:cxn ang="0">
                  <a:pos x="86" y="0"/>
                </a:cxn>
                <a:cxn ang="0">
                  <a:pos x="390" y="0"/>
                </a:cxn>
                <a:cxn ang="0">
                  <a:pos x="360" y="82"/>
                </a:cxn>
                <a:cxn ang="0">
                  <a:pos x="342" y="164"/>
                </a:cxn>
                <a:cxn ang="0">
                  <a:pos x="352" y="240"/>
                </a:cxn>
                <a:cxn ang="0">
                  <a:pos x="376" y="308"/>
                </a:cxn>
                <a:cxn ang="0">
                  <a:pos x="472" y="486"/>
                </a:cxn>
                <a:cxn ang="0">
                  <a:pos x="0" y="486"/>
                </a:cxn>
              </a:cxnLst>
              <a:rect l="0" t="0" r="r" b="b"/>
              <a:pathLst>
                <a:path w="472" h="486">
                  <a:moveTo>
                    <a:pt x="0" y="486"/>
                  </a:moveTo>
                  <a:lnTo>
                    <a:pt x="98" y="312"/>
                  </a:lnTo>
                  <a:lnTo>
                    <a:pt x="126" y="240"/>
                  </a:lnTo>
                  <a:lnTo>
                    <a:pt x="126" y="170"/>
                  </a:lnTo>
                  <a:lnTo>
                    <a:pt x="126" y="128"/>
                  </a:lnTo>
                  <a:lnTo>
                    <a:pt x="86" y="0"/>
                  </a:lnTo>
                  <a:lnTo>
                    <a:pt x="390" y="0"/>
                  </a:lnTo>
                  <a:lnTo>
                    <a:pt x="360" y="82"/>
                  </a:lnTo>
                  <a:lnTo>
                    <a:pt x="342" y="164"/>
                  </a:lnTo>
                  <a:lnTo>
                    <a:pt x="352" y="240"/>
                  </a:lnTo>
                  <a:lnTo>
                    <a:pt x="376" y="308"/>
                  </a:lnTo>
                  <a:lnTo>
                    <a:pt x="472" y="486"/>
                  </a:lnTo>
                  <a:lnTo>
                    <a:pt x="0" y="486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4"/>
            <p:cNvSpPr>
              <a:spLocks noChangeShapeType="1"/>
            </p:cNvSpPr>
            <p:nvPr/>
          </p:nvSpPr>
          <p:spPr bwMode="auto">
            <a:xfrm>
              <a:off x="192" y="4127"/>
              <a:ext cx="496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275" y="3634"/>
              <a:ext cx="317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531" y="3632"/>
              <a:ext cx="145" cy="496"/>
            </a:xfrm>
            <a:custGeom>
              <a:avLst/>
              <a:gdLst/>
              <a:ahLst/>
              <a:cxnLst>
                <a:cxn ang="0">
                  <a:pos x="160" y="528"/>
                </a:cxn>
                <a:cxn ang="0">
                  <a:pos x="16" y="240"/>
                </a:cxn>
                <a:cxn ang="0">
                  <a:pos x="64" y="0"/>
                </a:cxn>
              </a:cxnLst>
              <a:rect l="0" t="0" r="r" b="b"/>
              <a:pathLst>
                <a:path w="160" h="528">
                  <a:moveTo>
                    <a:pt x="160" y="528"/>
                  </a:moveTo>
                  <a:cubicBezTo>
                    <a:pt x="96" y="428"/>
                    <a:pt x="32" y="328"/>
                    <a:pt x="16" y="240"/>
                  </a:cubicBezTo>
                  <a:cubicBezTo>
                    <a:pt x="0" y="152"/>
                    <a:pt x="32" y="76"/>
                    <a:pt x="64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92" y="3632"/>
              <a:ext cx="145" cy="496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144" y="240"/>
                </a:cxn>
                <a:cxn ang="0">
                  <a:pos x="96" y="0"/>
                </a:cxn>
              </a:cxnLst>
              <a:rect l="0" t="0" r="r" b="b"/>
              <a:pathLst>
                <a:path w="160" h="528">
                  <a:moveTo>
                    <a:pt x="0" y="528"/>
                  </a:moveTo>
                  <a:cubicBezTo>
                    <a:pt x="64" y="428"/>
                    <a:pt x="128" y="328"/>
                    <a:pt x="144" y="240"/>
                  </a:cubicBezTo>
                  <a:cubicBezTo>
                    <a:pt x="160" y="152"/>
                    <a:pt x="128" y="76"/>
                    <a:pt x="96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>
              <a:off x="803" y="3984"/>
              <a:ext cx="183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154" y="4127"/>
              <a:ext cx="532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793" y="3890"/>
              <a:ext cx="202" cy="173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11"/>
            <p:cNvSpPr>
              <a:spLocks noChangeArrowheads="1"/>
            </p:cNvSpPr>
            <p:nvPr/>
          </p:nvSpPr>
          <p:spPr bwMode="auto">
            <a:xfrm>
              <a:off x="791" y="3980"/>
              <a:ext cx="206" cy="141"/>
            </a:xfrm>
            <a:prstGeom prst="roundRect">
              <a:avLst>
                <a:gd name="adj" fmla="val 667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799" y="3971"/>
              <a:ext cx="190" cy="23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63922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182563" y="2274305"/>
            <a:ext cx="845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V="1">
            <a:off x="1600200" y="179488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1371600" y="1413880"/>
            <a:ext cx="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flipH="1" flipV="1">
            <a:off x="685800" y="179488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>
            <a:off x="685800" y="217588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>
            <a:off x="1600200" y="2175880"/>
            <a:ext cx="3810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1371600" y="2404480"/>
            <a:ext cx="0" cy="304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24"/>
          <p:cNvGrpSpPr>
            <a:grpSpLocks/>
          </p:cNvGrpSpPr>
          <p:nvPr/>
        </p:nvGrpSpPr>
        <p:grpSpPr bwMode="auto">
          <a:xfrm>
            <a:off x="1981200" y="1566280"/>
            <a:ext cx="457200" cy="366713"/>
            <a:chOff x="1968" y="720"/>
            <a:chExt cx="288" cy="231"/>
          </a:xfrm>
        </p:grpSpPr>
        <p:sp>
          <p:nvSpPr>
            <p:cNvPr id="34" name="Text Box 25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1219200" y="1032880"/>
            <a:ext cx="457200" cy="366713"/>
            <a:chOff x="1968" y="720"/>
            <a:chExt cx="288" cy="231"/>
          </a:xfrm>
        </p:grpSpPr>
        <p:sp>
          <p:nvSpPr>
            <p:cNvPr id="37" name="Text Box 28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38" name="Line 29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1981200" y="2252080"/>
            <a:ext cx="457200" cy="366713"/>
            <a:chOff x="1968" y="720"/>
            <a:chExt cx="288" cy="231"/>
          </a:xfrm>
        </p:grpSpPr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33"/>
          <p:cNvGrpSpPr>
            <a:grpSpLocks/>
          </p:cNvGrpSpPr>
          <p:nvPr/>
        </p:nvGrpSpPr>
        <p:grpSpPr bwMode="auto">
          <a:xfrm>
            <a:off x="1219200" y="2709280"/>
            <a:ext cx="457200" cy="366713"/>
            <a:chOff x="1968" y="720"/>
            <a:chExt cx="288" cy="231"/>
          </a:xfrm>
        </p:grpSpPr>
        <p:sp>
          <p:nvSpPr>
            <p:cNvPr id="43" name="Text Box 34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44" name="Line 35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36"/>
          <p:cNvGrpSpPr>
            <a:grpSpLocks/>
          </p:cNvGrpSpPr>
          <p:nvPr/>
        </p:nvGrpSpPr>
        <p:grpSpPr bwMode="auto">
          <a:xfrm>
            <a:off x="457200" y="2328280"/>
            <a:ext cx="457200" cy="366713"/>
            <a:chOff x="1968" y="720"/>
            <a:chExt cx="288" cy="231"/>
          </a:xfrm>
        </p:grpSpPr>
        <p:sp>
          <p:nvSpPr>
            <p:cNvPr id="46" name="Text Box 37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47" name="Line 38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39"/>
          <p:cNvGrpSpPr>
            <a:grpSpLocks/>
          </p:cNvGrpSpPr>
          <p:nvPr/>
        </p:nvGrpSpPr>
        <p:grpSpPr bwMode="auto">
          <a:xfrm>
            <a:off x="381000" y="1490080"/>
            <a:ext cx="457200" cy="366713"/>
            <a:chOff x="1968" y="720"/>
            <a:chExt cx="288" cy="231"/>
          </a:xfrm>
        </p:grpSpPr>
        <p:sp>
          <p:nvSpPr>
            <p:cNvPr id="49" name="Text Box 40"/>
            <p:cNvSpPr txBox="1">
              <a:spLocks noChangeArrowheads="1"/>
            </p:cNvSpPr>
            <p:nvPr/>
          </p:nvSpPr>
          <p:spPr bwMode="auto">
            <a:xfrm>
              <a:off x="1968" y="72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l-GR" sz="18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endParaRPr lang="el-GR" sz="1800">
                <a:solidFill>
                  <a:srgbClr val="FF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2021" y="794"/>
              <a:ext cx="7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785813" y="3052180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65" charset="0"/>
                <a:cs typeface="Arial" pitchFamily="-65" charset="0"/>
              </a:rPr>
              <a:t>E</a:t>
            </a:r>
            <a:r>
              <a:rPr lang="el-GR" sz="2000" baseline="-25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imes New Roman" pitchFamily="-65" charset="0"/>
                <a:cs typeface="Times New Roman" pitchFamily="-65" charset="0"/>
              </a:rPr>
              <a:t>ν</a:t>
            </a:r>
            <a:r>
              <a:rPr lang="en-US" sz="2000" baseline="-25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imes New Roman" pitchFamily="-65" charset="0"/>
                <a:cs typeface="Times New Roman" pitchFamily="-65" charset="0"/>
              </a:rPr>
              <a:t> </a:t>
            </a: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imes New Roman" pitchFamily="-65" charset="0"/>
                <a:cs typeface="Times New Roman" pitchFamily="-65" charset="0"/>
              </a:rPr>
              <a:t>≤ 8 </a:t>
            </a:r>
            <a:r>
              <a:rPr lang="en-US" sz="2000" dirty="0" err="1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imes New Roman" pitchFamily="-65" charset="0"/>
                <a:cs typeface="Times New Roman" pitchFamily="-65" charset="0"/>
              </a:rPr>
              <a:t>MeV</a:t>
            </a:r>
            <a:r>
              <a:rPr lang="en-US" sz="2000" dirty="0">
                <a:solidFill>
                  <a:srgbClr val="194431"/>
                </a:solidFill>
                <a:ea typeface="Times New Roman" pitchFamily="-65" charset="0"/>
                <a:cs typeface="Times New Roman" pitchFamily="-65" charset="0"/>
              </a:rPr>
              <a:t> </a:t>
            </a:r>
            <a:endParaRPr lang="el-GR" sz="2000" dirty="0">
              <a:solidFill>
                <a:srgbClr val="194431"/>
              </a:solidFill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2438400" y="1175928"/>
            <a:ext cx="3657600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65" charset="0"/>
                <a:cs typeface="Arial" pitchFamily="-65" charset="0"/>
              </a:rPr>
              <a:t>Well </a:t>
            </a:r>
            <a:r>
              <a:rPr lang="en-US" sz="2000" dirty="0" smtClean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65" charset="0"/>
                <a:cs typeface="Arial" pitchFamily="-65" charset="0"/>
              </a:rPr>
              <a:t>understood*, </a:t>
            </a: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65" charset="0"/>
                <a:cs typeface="Arial" pitchFamily="-65" charset="0"/>
              </a:rPr>
              <a:t>isotropic source of electron anti-neutrinos</a:t>
            </a: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>
            <a:off x="1600200" y="1413880"/>
            <a:ext cx="8382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5594793" y="1413880"/>
            <a:ext cx="3168207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Arial" pitchFamily="-65" charset="0"/>
                <a:cs typeface="Arial" pitchFamily="-65" charset="0"/>
              </a:rPr>
              <a:t>Oscillations observed as </a:t>
            </a:r>
            <a:r>
              <a:rPr lang="en-US" sz="2000" b="1" u="sng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65" charset="0"/>
                <a:cs typeface="Arial" pitchFamily="-65" charset="0"/>
              </a:rPr>
              <a:t>disappearance</a:t>
            </a:r>
            <a:r>
              <a:rPr lang="en-US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Arial" pitchFamily="-65" charset="0"/>
                <a:cs typeface="Arial" pitchFamily="-65" charset="0"/>
              </a:rPr>
              <a:t>  of   </a:t>
            </a:r>
            <a:r>
              <a:rPr lang="el-GR" sz="2000" dirty="0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ν</a:t>
            </a:r>
            <a:r>
              <a:rPr lang="en-US" sz="2000" baseline="-25000" dirty="0" err="1">
                <a:solidFill>
                  <a:srgbClr val="19443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e</a:t>
            </a:r>
            <a:endParaRPr lang="el-GR" sz="2000" dirty="0">
              <a:solidFill>
                <a:srgbClr val="19443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H="1">
            <a:off x="6025707" y="2175879"/>
            <a:ext cx="304800" cy="6508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>
            <a:off x="7975600" y="1839330"/>
            <a:ext cx="128588" cy="0"/>
          </a:xfrm>
          <a:prstGeom prst="line">
            <a:avLst/>
          </a:prstGeom>
          <a:noFill/>
          <a:ln w="158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" name="Picture 2" descr="P617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906018"/>
            <a:ext cx="2209800" cy="2947381"/>
          </a:xfrm>
          <a:prstGeom prst="rect">
            <a:avLst/>
          </a:prstGeom>
          <a:noFill/>
        </p:spPr>
      </p:pic>
      <p:pic>
        <p:nvPicPr>
          <p:cNvPr id="58" name="Picture 1031" descr="IMG_01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218011">
            <a:off x="3701173" y="5057661"/>
            <a:ext cx="1387475" cy="162242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 rot="16200000">
            <a:off x="5275843" y="5218125"/>
            <a:ext cx="2947382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500" i="1" dirty="0" smtClean="0"/>
              <a:t>Design concept over 50 yrs old</a:t>
            </a:r>
            <a:endParaRPr lang="en-US" sz="1500" i="1" dirty="0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4017756" y="3003332"/>
            <a:ext cx="1496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Gd</a:t>
            </a:r>
            <a:r>
              <a:rPr lang="en-US" sz="1600" i="1" dirty="0" smtClean="0"/>
              <a:t>-doped LS</a:t>
            </a:r>
            <a:endParaRPr lang="en-US" sz="1600" i="1" dirty="0"/>
          </a:p>
        </p:txBody>
      </p:sp>
      <p:cxnSp>
        <p:nvCxnSpPr>
          <p:cNvPr id="61" name="Straight Arrow Connector 60"/>
          <p:cNvCxnSpPr>
            <a:stCxn id="24" idx="3"/>
          </p:cNvCxnSpPr>
          <p:nvPr/>
        </p:nvCxnSpPr>
        <p:spPr>
          <a:xfrm>
            <a:off x="1525588" y="2151274"/>
            <a:ext cx="3409507" cy="1769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799483">
            <a:off x="3177117" y="2642089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63" name="Can 62"/>
          <p:cNvSpPr/>
          <p:nvPr/>
        </p:nvSpPr>
        <p:spPr>
          <a:xfrm>
            <a:off x="2184401" y="2274306"/>
            <a:ext cx="582612" cy="55244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1483" y="842211"/>
            <a:ext cx="4147443" cy="3709575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5651" y="1005973"/>
            <a:ext cx="3848100" cy="3361051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63170" y="1315679"/>
            <a:ext cx="2731755" cy="2745586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58494" y="1654041"/>
            <a:ext cx="2096808" cy="2008481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"/>
          </p:nvPr>
        </p:nvSpPr>
        <p:spPr>
          <a:xfrm>
            <a:off x="4583094" y="1016274"/>
            <a:ext cx="3501624" cy="5663926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Keep geometry simple</a:t>
            </a:r>
            <a:br>
              <a:rPr lang="en-US" dirty="0" smtClean="0"/>
            </a:br>
            <a:r>
              <a:rPr lang="en-US" i="1" dirty="0" smtClean="0"/>
              <a:t>(as simple as possible)</a:t>
            </a:r>
            <a:endParaRPr lang="en-US" dirty="0" smtClean="0"/>
          </a:p>
          <a:p>
            <a:r>
              <a:rPr lang="en-US" dirty="0" smtClean="0"/>
              <a:t>Light collection</a:t>
            </a:r>
            <a:br>
              <a:rPr lang="en-US" dirty="0" smtClean="0"/>
            </a:br>
            <a:r>
              <a:rPr lang="en-US" dirty="0" smtClean="0"/>
              <a:t>(energy resolution)</a:t>
            </a:r>
          </a:p>
          <a:p>
            <a:r>
              <a:rPr lang="en-US" dirty="0" smtClean="0"/>
              <a:t>Size matters:</a:t>
            </a:r>
            <a:br>
              <a:rPr lang="en-US" dirty="0" smtClean="0"/>
            </a:br>
            <a:r>
              <a:rPr lang="en-US" dirty="0" smtClean="0"/>
              <a:t>counting </a:t>
            </a:r>
            <a:r>
              <a:rPr lang="en-US" dirty="0" err="1" smtClean="0"/>
              <a:t>vs</a:t>
            </a:r>
            <a:r>
              <a:rPr lang="en-US" dirty="0" smtClean="0"/>
              <a:t> shape measurement</a:t>
            </a:r>
          </a:p>
          <a:p>
            <a:r>
              <a:rPr lang="en-US" dirty="0" smtClean="0"/>
              <a:t>Active </a:t>
            </a:r>
            <a:r>
              <a:rPr lang="en-US" dirty="0" err="1" smtClean="0"/>
              <a:t>muon</a:t>
            </a:r>
            <a:r>
              <a:rPr lang="en-US" dirty="0" smtClean="0"/>
              <a:t> shielding</a:t>
            </a:r>
          </a:p>
          <a:p>
            <a:r>
              <a:rPr lang="en-US" dirty="0" smtClean="0"/>
              <a:t>Depth: reduce </a:t>
            </a:r>
            <a:r>
              <a:rPr lang="en-US" dirty="0" err="1" smtClean="0"/>
              <a:t>muon</a:t>
            </a:r>
            <a:r>
              <a:rPr lang="en-US" dirty="0" smtClean="0"/>
              <a:t> rate</a:t>
            </a:r>
          </a:p>
          <a:p>
            <a:r>
              <a:rPr lang="en-US" dirty="0" smtClean="0"/>
              <a:t>Detect passing </a:t>
            </a:r>
            <a:r>
              <a:rPr lang="en-US" dirty="0" err="1" smtClean="0"/>
              <a:t>muons</a:t>
            </a:r>
            <a:endParaRPr lang="en-US" i="1" dirty="0" smtClean="0"/>
          </a:p>
          <a:p>
            <a:r>
              <a:rPr lang="en-US" dirty="0" smtClean="0"/>
              <a:t>Gamma catcher</a:t>
            </a:r>
          </a:p>
          <a:p>
            <a:pPr lvl="1"/>
            <a:r>
              <a:rPr lang="en-US" dirty="0" smtClean="0"/>
              <a:t>Catch escaping gammas</a:t>
            </a:r>
            <a:br>
              <a:rPr lang="en-US" dirty="0" smtClean="0"/>
            </a:br>
            <a:r>
              <a:rPr lang="en-US" dirty="0" smtClean="0"/>
              <a:t>from neutron captures 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 err="1" smtClean="0"/>
              <a:t>Gd</a:t>
            </a:r>
            <a:r>
              <a:rPr lang="en-US" dirty="0" smtClean="0"/>
              <a:t>: reduce tail</a:t>
            </a:r>
          </a:p>
          <a:p>
            <a:r>
              <a:rPr lang="en-US" dirty="0" smtClean="0"/>
              <a:t>Backgrounds</a:t>
            </a:r>
          </a:p>
          <a:p>
            <a:pPr lvl="1"/>
            <a:r>
              <a:rPr lang="en-US" dirty="0" smtClean="0"/>
              <a:t>materials (</a:t>
            </a:r>
            <a:r>
              <a:rPr lang="en-US" dirty="0" err="1" smtClean="0"/>
              <a:t>Gd</a:t>
            </a:r>
            <a:r>
              <a:rPr lang="en-US" dirty="0" smtClean="0"/>
              <a:t> complex)</a:t>
            </a:r>
          </a:p>
          <a:p>
            <a:pPr lvl="1"/>
            <a:r>
              <a:rPr lang="en-US" dirty="0" smtClean="0"/>
              <a:t>(PMT, rock) </a:t>
            </a:r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8367-B9BF-184F-B326-6342D292FF43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87900"/>
            <a:ext cx="3848100" cy="18923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612600" y="1912036"/>
            <a:ext cx="1569785" cy="148396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18B3D"/>
                </a:solidFill>
              </a:rPr>
              <a:t>LS + </a:t>
            </a:r>
            <a:r>
              <a:rPr lang="en-US" dirty="0" err="1" smtClean="0">
                <a:solidFill>
                  <a:srgbClr val="818B3D"/>
                </a:solidFill>
              </a:rPr>
              <a:t>Gd</a:t>
            </a:r>
            <a:endParaRPr lang="en-US" dirty="0">
              <a:solidFill>
                <a:srgbClr val="818B3D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3364" y="398744"/>
            <a:ext cx="4201936" cy="3968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5400000">
            <a:off x="2362599" y="5626632"/>
            <a:ext cx="516819" cy="5208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71872" y="1212652"/>
            <a:ext cx="2821068" cy="2958456"/>
            <a:chOff x="1071872" y="1212652"/>
            <a:chExt cx="2821068" cy="2958456"/>
          </a:xfrm>
        </p:grpSpPr>
        <p:sp>
          <p:nvSpPr>
            <p:cNvPr id="19" name="Chord 18"/>
            <p:cNvSpPr/>
            <p:nvPr/>
          </p:nvSpPr>
          <p:spPr>
            <a:xfrm rot="16413712">
              <a:off x="1788073" y="1270641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hord 19"/>
            <p:cNvSpPr/>
            <p:nvPr/>
          </p:nvSpPr>
          <p:spPr>
            <a:xfrm rot="17897237">
              <a:off x="2317036" y="1213283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ord 20"/>
            <p:cNvSpPr/>
            <p:nvPr/>
          </p:nvSpPr>
          <p:spPr>
            <a:xfrm rot="19301123">
              <a:off x="2833746" y="1357024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hord 21"/>
            <p:cNvSpPr/>
            <p:nvPr/>
          </p:nvSpPr>
          <p:spPr>
            <a:xfrm rot="20638797">
              <a:off x="3228341" y="1657267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hord 22"/>
            <p:cNvSpPr/>
            <p:nvPr/>
          </p:nvSpPr>
          <p:spPr>
            <a:xfrm>
              <a:off x="3490001" y="2076899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/>
            <p:cNvSpPr/>
            <p:nvPr/>
          </p:nvSpPr>
          <p:spPr>
            <a:xfrm rot="1559519">
              <a:off x="3553317" y="2582931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hord 24"/>
            <p:cNvSpPr/>
            <p:nvPr/>
          </p:nvSpPr>
          <p:spPr>
            <a:xfrm rot="2679925">
              <a:off x="3432810" y="3087215"/>
              <a:ext cx="339623" cy="338362"/>
            </a:xfrm>
            <a:prstGeom prst="chord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32"/>
            <p:cNvGrpSpPr/>
            <p:nvPr/>
          </p:nvGrpSpPr>
          <p:grpSpPr>
            <a:xfrm rot="3948235">
              <a:off x="2613272" y="3183130"/>
              <a:ext cx="460130" cy="1348678"/>
              <a:chOff x="2817900" y="2760820"/>
              <a:chExt cx="460130" cy="1348678"/>
            </a:xfrm>
          </p:grpSpPr>
          <p:sp>
            <p:nvSpPr>
              <p:cNvPr id="35" name="Chord 29"/>
              <p:cNvSpPr/>
              <p:nvPr/>
            </p:nvSpPr>
            <p:spPr>
              <a:xfrm>
                <a:off x="2875091" y="2760820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hord 35"/>
              <p:cNvSpPr/>
              <p:nvPr/>
            </p:nvSpPr>
            <p:spPr>
              <a:xfrm rot="1559519">
                <a:off x="2938407" y="3266852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hord 36"/>
              <p:cNvSpPr/>
              <p:nvPr/>
            </p:nvSpPr>
            <p:spPr>
              <a:xfrm rot="2679925">
                <a:off x="2817900" y="3771136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42"/>
            <p:cNvGrpSpPr/>
            <p:nvPr/>
          </p:nvGrpSpPr>
          <p:grpSpPr>
            <a:xfrm rot="8213906">
              <a:off x="1256570" y="2822430"/>
              <a:ext cx="460130" cy="1348678"/>
              <a:chOff x="2817900" y="2760820"/>
              <a:chExt cx="460130" cy="1348678"/>
            </a:xfrm>
          </p:grpSpPr>
          <p:sp>
            <p:nvSpPr>
              <p:cNvPr id="32" name="Chord 31"/>
              <p:cNvSpPr/>
              <p:nvPr/>
            </p:nvSpPr>
            <p:spPr>
              <a:xfrm>
                <a:off x="2875091" y="2760820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hord 32"/>
              <p:cNvSpPr/>
              <p:nvPr/>
            </p:nvSpPr>
            <p:spPr>
              <a:xfrm rot="1559519">
                <a:off x="2938407" y="3266852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hord 33"/>
              <p:cNvSpPr/>
              <p:nvPr/>
            </p:nvSpPr>
            <p:spPr>
              <a:xfrm rot="2679925">
                <a:off x="2817900" y="3771136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46"/>
            <p:cNvGrpSpPr/>
            <p:nvPr/>
          </p:nvGrpSpPr>
          <p:grpSpPr>
            <a:xfrm rot="11952216">
              <a:off x="1071870" y="1493150"/>
              <a:ext cx="491839" cy="1339219"/>
              <a:chOff x="2774200" y="2759454"/>
              <a:chExt cx="491839" cy="1339219"/>
            </a:xfrm>
          </p:grpSpPr>
          <p:sp>
            <p:nvSpPr>
              <p:cNvPr id="29" name="Chord 28"/>
              <p:cNvSpPr/>
              <p:nvPr/>
            </p:nvSpPr>
            <p:spPr>
              <a:xfrm>
                <a:off x="2881292" y="2759454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hord 29"/>
              <p:cNvSpPr/>
              <p:nvPr/>
            </p:nvSpPr>
            <p:spPr>
              <a:xfrm rot="1559519">
                <a:off x="2926416" y="3271028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hord 30"/>
              <p:cNvSpPr/>
              <p:nvPr/>
            </p:nvSpPr>
            <p:spPr>
              <a:xfrm rot="3121996">
                <a:off x="2773569" y="3759681"/>
                <a:ext cx="339623" cy="338362"/>
              </a:xfrm>
              <a:prstGeom prst="chord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03363" y="3987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μ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1"/>
          </p:cNvCxnSpPr>
          <p:nvPr/>
        </p:nvCxnSpPr>
        <p:spPr>
          <a:xfrm rot="10800000" flipH="1" flipV="1">
            <a:off x="103362" y="583410"/>
            <a:ext cx="1407531" cy="4356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36" y="2076899"/>
            <a:ext cx="821548" cy="102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build="p"/>
      <p:bldP spid="17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design: ideal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JM Peeters, NExT meeting @ University of Southampton, 4th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823D4-2B81-0F42-9C79-39229EB5A4B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508"/>
            <a:ext cx="9067240" cy="3757009"/>
          </a:xfrm>
          <a:prstGeom prst="rect">
            <a:avLst/>
          </a:prstGeom>
        </p:spPr>
      </p:pic>
      <p:pic>
        <p:nvPicPr>
          <p:cNvPr id="8" name="Picture 4" descr="braidwoo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9525"/>
            <a:ext cx="9144000" cy="6875463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638" y="5336011"/>
            <a:ext cx="4003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dirty="0" err="1">
                <a:solidFill>
                  <a:srgbClr val="000000"/>
                </a:solidFill>
              </a:rPr>
              <a:t>braidwood.uchicago.edu</a:t>
            </a:r>
            <a:endParaRPr lang="en-GB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9437</TotalTime>
  <Words>1406</Words>
  <Application>Microsoft Macintosh PowerPoint</Application>
  <PresentationFormat>On-screen Show (4:3)</PresentationFormat>
  <Paragraphs>271</Paragraphs>
  <Slides>30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Reactor Neutrinos</vt:lpstr>
      <vt:lpstr>Contents</vt:lpstr>
      <vt:lpstr>introduction</vt:lpstr>
      <vt:lpstr>Neutrino oscillations</vt:lpstr>
      <vt:lpstr>Two approaches</vt:lpstr>
      <vt:lpstr>Reactor experiments</vt:lpstr>
      <vt:lpstr>Reactor experiments</vt:lpstr>
      <vt:lpstr>Detector design</vt:lpstr>
      <vt:lpstr>Detector design: ideal</vt:lpstr>
      <vt:lpstr>STATUS</vt:lpstr>
      <vt:lpstr>Slide 11</vt:lpstr>
      <vt:lpstr>Detector design: Double Chooz</vt:lpstr>
      <vt:lpstr>Double Chooz: status</vt:lpstr>
      <vt:lpstr>Daya Bay</vt:lpstr>
      <vt:lpstr>Daya Bay</vt:lpstr>
      <vt:lpstr>Daya Bay</vt:lpstr>
      <vt:lpstr>Reno</vt:lpstr>
      <vt:lpstr>Reno</vt:lpstr>
      <vt:lpstr>RENO</vt:lpstr>
      <vt:lpstr>A comparison</vt:lpstr>
      <vt:lpstr>reactor anomaly</vt:lpstr>
      <vt:lpstr>Flux calculation 101</vt:lpstr>
      <vt:lpstr>Recalculation of reactor fluxes</vt:lpstr>
      <vt:lpstr>Neutron lifetime</vt:lpstr>
      <vt:lpstr>Consequences for short baseline experiments</vt:lpstr>
      <vt:lpstr>Consistent with Ga anamoly</vt:lpstr>
      <vt:lpstr>Interpretation</vt:lpstr>
      <vt:lpstr>Slide 28</vt:lpstr>
      <vt:lpstr>Possible checks</vt:lpstr>
      <vt:lpstr>Conclusion</vt:lpstr>
    </vt:vector>
  </TitlesOfParts>
  <Company>University of Sussex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ELLIE overview</dc:title>
  <dc:creator>IT Services</dc:creator>
  <cp:lastModifiedBy>IT Services</cp:lastModifiedBy>
  <cp:revision>233</cp:revision>
  <cp:lastPrinted>2010-08-20T21:32:46Z</cp:lastPrinted>
  <dcterms:created xsi:type="dcterms:W3CDTF">2011-05-04T00:36:27Z</dcterms:created>
  <dcterms:modified xsi:type="dcterms:W3CDTF">2011-05-04T02:04:01Z</dcterms:modified>
</cp:coreProperties>
</file>