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tags/tag8.xml" ContentType="application/vnd.openxmlformats-officedocument.presentationml.tags+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s/slide147.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Layouts/slideLayout76.xml" ContentType="application/vnd.openxmlformats-officedocument.presentationml.slideLayout+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tags/tag5.xml" ContentType="application/vnd.openxmlformats-officedocument.presentationml.tags+xml"/>
  <Override PartName="/ppt/slideLayouts/slideLayout107.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notesSlides/notesSlide13.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tags/tag2.xml" ContentType="application/vnd.openxmlformats-officedocument.presentationml.tags+xml"/>
  <Default Extension="wmf" ContentType="image/x-wmf"/>
  <Override PartName="/ppt/notesSlides/notesSlide18.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s/slide30.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Layouts/slideLayout89.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tags/tag7.xml" ContentType="application/vnd.openxmlformats-officedocument.presentationml.tags+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tags/tag3.xml" ContentType="application/vnd.openxmlformats-officedocument.presentationml.tags+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s/slide139.xml" ContentType="application/vnd.openxmlformats-officedocument.presentationml.slide+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tags/tag4.xml" ContentType="application/vnd.openxmlformats-officedocument.presentationml.tags+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tags/tag9.xml" ContentType="application/vnd.openxmlformats-officedocument.presentationml.tag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Layouts/slideLayout58.xml" ContentType="application/vnd.openxmlformats-officedocument.presentationml.slideLayout+xml"/>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tags/tag1.xml" ContentType="application/vnd.openxmlformats-officedocument.presentationml.tags+xml"/>
  <Override PartName="/ppt/slideLayouts/slideLayout103.xml" ContentType="application/vnd.openxmlformats-officedocument.presentationml.slideLayout+xml"/>
  <Override PartName="/ppt/slides/slide40.xml" ContentType="application/vnd.openxmlformats-officedocument.presentationml.slide+xml"/>
  <Override PartName="/ppt/slideLayouts/slideLayout50.xml" ContentType="application/vnd.openxmlformats-officedocument.presentationml.slideLayout+xml"/>
  <Override PartName="/ppt/slideMasters/slideMaster9.xml" ContentType="application/vnd.openxmlformats-officedocument.presentationml.slideMaster+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Layouts/slideLayout99.xml" ContentType="application/vnd.openxmlformats-officedocument.presentationml.slideLayout+xml"/>
  <Override PartName="/ppt/slides/slide78.xml" ContentType="application/vnd.openxmlformats-officedocument.presentationml.slide+xml"/>
  <Override PartName="/ppt/slides/slide115.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slides/slide109.xml" ContentType="application/vnd.openxmlformats-officedocument.presentationml.slide+xml"/>
  <Override PartName="/ppt/slides/slide145.xml" ContentType="application/vnd.openxmlformats-officedocument.presentationml.slide+xml"/>
  <Override PartName="/ppt/theme/theme8.xml" ContentType="application/vnd.openxmlformats-officedocument.theme+xml"/>
  <Override PartName="/ppt/slides/slide97.xml" ContentType="application/vnd.openxmlformats-officedocument.presentationml.slide+xml"/>
  <Override PartName="/ppt/slides/slide134.xml" ContentType="application/vnd.openxmlformats-officedocument.presentationml.slide+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notesSlides/notesSlide1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7" r:id="rId2"/>
    <p:sldMasterId id="2147483738" r:id="rId3"/>
    <p:sldMasterId id="2147484031" r:id="rId4"/>
    <p:sldMasterId id="2147484044" r:id="rId5"/>
    <p:sldMasterId id="2147484050" r:id="rId6"/>
    <p:sldMasterId id="2147484065" r:id="rId7"/>
    <p:sldMasterId id="2147484079" r:id="rId8"/>
    <p:sldMasterId id="2147484091" r:id="rId9"/>
    <p:sldMasterId id="2147484103" r:id="rId10"/>
  </p:sldMasterIdLst>
  <p:notesMasterIdLst>
    <p:notesMasterId r:id="rId158"/>
  </p:notesMasterIdLst>
  <p:sldIdLst>
    <p:sldId id="1018" r:id="rId11"/>
    <p:sldId id="1313" r:id="rId12"/>
    <p:sldId id="1314" r:id="rId13"/>
    <p:sldId id="1315" r:id="rId14"/>
    <p:sldId id="1316" r:id="rId15"/>
    <p:sldId id="1321" r:id="rId16"/>
    <p:sldId id="1318" r:id="rId17"/>
    <p:sldId id="1319" r:id="rId18"/>
    <p:sldId id="1320" r:id="rId19"/>
    <p:sldId id="1435" r:id="rId20"/>
    <p:sldId id="1436" r:id="rId21"/>
    <p:sldId id="1443" r:id="rId22"/>
    <p:sldId id="1445" r:id="rId23"/>
    <p:sldId id="1444" r:id="rId24"/>
    <p:sldId id="1447" r:id="rId25"/>
    <p:sldId id="1437" r:id="rId26"/>
    <p:sldId id="1438" r:id="rId27"/>
    <p:sldId id="1439" r:id="rId28"/>
    <p:sldId id="1440" r:id="rId29"/>
    <p:sldId id="1441" r:id="rId30"/>
    <p:sldId id="1442" r:id="rId31"/>
    <p:sldId id="1449" r:id="rId32"/>
    <p:sldId id="1427" r:id="rId33"/>
    <p:sldId id="1261" r:id="rId34"/>
    <p:sldId id="1338" r:id="rId35"/>
    <p:sldId id="1448" r:id="rId36"/>
    <p:sldId id="1406" r:id="rId37"/>
    <p:sldId id="1407" r:id="rId38"/>
    <p:sldId id="1408" r:id="rId39"/>
    <p:sldId id="1409" r:id="rId40"/>
    <p:sldId id="1428" r:id="rId41"/>
    <p:sldId id="1411" r:id="rId42"/>
    <p:sldId id="1412" r:id="rId43"/>
    <p:sldId id="1414" r:id="rId44"/>
    <p:sldId id="1415" r:id="rId45"/>
    <p:sldId id="1416" r:id="rId46"/>
    <p:sldId id="1339" r:id="rId47"/>
    <p:sldId id="1340" r:id="rId48"/>
    <p:sldId id="1341" r:id="rId49"/>
    <p:sldId id="1342" r:id="rId50"/>
    <p:sldId id="1343" r:id="rId51"/>
    <p:sldId id="1344" r:id="rId52"/>
    <p:sldId id="1345" r:id="rId53"/>
    <p:sldId id="1264" r:id="rId54"/>
    <p:sldId id="1368" r:id="rId55"/>
    <p:sldId id="1350" r:id="rId56"/>
    <p:sldId id="1352" r:id="rId57"/>
    <p:sldId id="1353" r:id="rId58"/>
    <p:sldId id="1354" r:id="rId59"/>
    <p:sldId id="1355" r:id="rId60"/>
    <p:sldId id="1357" r:id="rId61"/>
    <p:sldId id="1358" r:id="rId62"/>
    <p:sldId id="1359" r:id="rId63"/>
    <p:sldId id="1360" r:id="rId64"/>
    <p:sldId id="1361" r:id="rId65"/>
    <p:sldId id="1362" r:id="rId66"/>
    <p:sldId id="1369" r:id="rId67"/>
    <p:sldId id="1373" r:id="rId68"/>
    <p:sldId id="1374" r:id="rId69"/>
    <p:sldId id="1375" r:id="rId70"/>
    <p:sldId id="1376" r:id="rId71"/>
    <p:sldId id="1377" r:id="rId72"/>
    <p:sldId id="1378" r:id="rId73"/>
    <p:sldId id="1346" r:id="rId74"/>
    <p:sldId id="1380" r:id="rId75"/>
    <p:sldId id="1381" r:id="rId76"/>
    <p:sldId id="1382" r:id="rId77"/>
    <p:sldId id="1417" r:id="rId78"/>
    <p:sldId id="1347" r:id="rId79"/>
    <p:sldId id="1348" r:id="rId80"/>
    <p:sldId id="1349" r:id="rId81"/>
    <p:sldId id="1379" r:id="rId82"/>
    <p:sldId id="1446" r:id="rId83"/>
    <p:sldId id="1404" r:id="rId84"/>
    <p:sldId id="1405" r:id="rId85"/>
    <p:sldId id="1422" r:id="rId86"/>
    <p:sldId id="1423" r:id="rId87"/>
    <p:sldId id="1419" r:id="rId88"/>
    <p:sldId id="1418" r:id="rId89"/>
    <p:sldId id="1424" r:id="rId90"/>
    <p:sldId id="1425" r:id="rId91"/>
    <p:sldId id="1383" r:id="rId92"/>
    <p:sldId id="1385" r:id="rId93"/>
    <p:sldId id="1391" r:id="rId94"/>
    <p:sldId id="1403" r:id="rId95"/>
    <p:sldId id="1450" r:id="rId96"/>
    <p:sldId id="1433" r:id="rId97"/>
    <p:sldId id="1434" r:id="rId98"/>
    <p:sldId id="1322" r:id="rId99"/>
    <p:sldId id="1384" r:id="rId100"/>
    <p:sldId id="1117" r:id="rId101"/>
    <p:sldId id="1476" r:id="rId102"/>
    <p:sldId id="1330" r:id="rId103"/>
    <p:sldId id="1402" r:id="rId104"/>
    <p:sldId id="1477" r:id="rId105"/>
    <p:sldId id="1392" r:id="rId106"/>
    <p:sldId id="1396" r:id="rId107"/>
    <p:sldId id="1302" r:id="rId108"/>
    <p:sldId id="1394" r:id="rId109"/>
    <p:sldId id="1395" r:id="rId110"/>
    <p:sldId id="1397" r:id="rId111"/>
    <p:sldId id="1393" r:id="rId112"/>
    <p:sldId id="1398" r:id="rId113"/>
    <p:sldId id="1399" r:id="rId114"/>
    <p:sldId id="1400" r:id="rId115"/>
    <p:sldId id="1401" r:id="rId116"/>
    <p:sldId id="1389" r:id="rId117"/>
    <p:sldId id="1331" r:id="rId118"/>
    <p:sldId id="1323" r:id="rId119"/>
    <p:sldId id="1324" r:id="rId120"/>
    <p:sldId id="1332" r:id="rId121"/>
    <p:sldId id="1333" r:id="rId122"/>
    <p:sldId id="1327" r:id="rId123"/>
    <p:sldId id="1334" r:id="rId124"/>
    <p:sldId id="1335" r:id="rId125"/>
    <p:sldId id="1325" r:id="rId126"/>
    <p:sldId id="1337" r:id="rId127"/>
    <p:sldId id="1431" r:id="rId128"/>
    <p:sldId id="1466" r:id="rId129"/>
    <p:sldId id="1328" r:id="rId130"/>
    <p:sldId id="1293" r:id="rId131"/>
    <p:sldId id="1329" r:id="rId132"/>
    <p:sldId id="1465" r:id="rId133"/>
    <p:sldId id="1386" r:id="rId134"/>
    <p:sldId id="1294" r:id="rId135"/>
    <p:sldId id="1388" r:id="rId136"/>
    <p:sldId id="1387" r:id="rId137"/>
    <p:sldId id="1432" r:id="rId138"/>
    <p:sldId id="1458" r:id="rId139"/>
    <p:sldId id="1459" r:id="rId140"/>
    <p:sldId id="1460" r:id="rId141"/>
    <p:sldId id="1461" r:id="rId142"/>
    <p:sldId id="1463" r:id="rId143"/>
    <p:sldId id="1464" r:id="rId144"/>
    <p:sldId id="1454" r:id="rId145"/>
    <p:sldId id="1455" r:id="rId146"/>
    <p:sldId id="1456" r:id="rId147"/>
    <p:sldId id="1457" r:id="rId148"/>
    <p:sldId id="1467" r:id="rId149"/>
    <p:sldId id="1468" r:id="rId150"/>
    <p:sldId id="1469" r:id="rId151"/>
    <p:sldId id="1470" r:id="rId152"/>
    <p:sldId id="1471" r:id="rId153"/>
    <p:sldId id="1472" r:id="rId154"/>
    <p:sldId id="1473" r:id="rId155"/>
    <p:sldId id="1474" r:id="rId156"/>
    <p:sldId id="1475" r:id="rId157"/>
  </p:sldIdLst>
  <p:sldSz cx="9144000" cy="6858000" type="screen4x3"/>
  <p:notesSz cx="6858000" cy="9144000"/>
  <p:defaultTextStyle>
    <a:defPPr>
      <a:defRPr lang="en-GB"/>
    </a:defPPr>
    <a:lvl1pPr algn="ctr" rtl="0" fontAlgn="base">
      <a:spcBef>
        <a:spcPct val="0"/>
      </a:spcBef>
      <a:spcAft>
        <a:spcPct val="0"/>
      </a:spcAft>
      <a:defRPr sz="2800" kern="1200">
        <a:solidFill>
          <a:srgbClr val="66FFFF"/>
        </a:solidFill>
        <a:latin typeface="Times New Roman" charset="0"/>
        <a:ea typeface="+mn-ea"/>
        <a:cs typeface="+mn-cs"/>
      </a:defRPr>
    </a:lvl1pPr>
    <a:lvl2pPr marL="457200" algn="ctr" rtl="0" fontAlgn="base">
      <a:spcBef>
        <a:spcPct val="0"/>
      </a:spcBef>
      <a:spcAft>
        <a:spcPct val="0"/>
      </a:spcAft>
      <a:defRPr sz="2800" kern="1200">
        <a:solidFill>
          <a:srgbClr val="66FFFF"/>
        </a:solidFill>
        <a:latin typeface="Times New Roman" charset="0"/>
        <a:ea typeface="+mn-ea"/>
        <a:cs typeface="+mn-cs"/>
      </a:defRPr>
    </a:lvl2pPr>
    <a:lvl3pPr marL="914400" algn="ctr" rtl="0" fontAlgn="base">
      <a:spcBef>
        <a:spcPct val="0"/>
      </a:spcBef>
      <a:spcAft>
        <a:spcPct val="0"/>
      </a:spcAft>
      <a:defRPr sz="2800" kern="1200">
        <a:solidFill>
          <a:srgbClr val="66FFFF"/>
        </a:solidFill>
        <a:latin typeface="Times New Roman" charset="0"/>
        <a:ea typeface="+mn-ea"/>
        <a:cs typeface="+mn-cs"/>
      </a:defRPr>
    </a:lvl3pPr>
    <a:lvl4pPr marL="1371600" algn="ctr" rtl="0" fontAlgn="base">
      <a:spcBef>
        <a:spcPct val="0"/>
      </a:spcBef>
      <a:spcAft>
        <a:spcPct val="0"/>
      </a:spcAft>
      <a:defRPr sz="2800" kern="1200">
        <a:solidFill>
          <a:srgbClr val="66FFFF"/>
        </a:solidFill>
        <a:latin typeface="Times New Roman" charset="0"/>
        <a:ea typeface="+mn-ea"/>
        <a:cs typeface="+mn-cs"/>
      </a:defRPr>
    </a:lvl4pPr>
    <a:lvl5pPr marL="1828800" algn="ctr" rtl="0" fontAlgn="base">
      <a:spcBef>
        <a:spcPct val="0"/>
      </a:spcBef>
      <a:spcAft>
        <a:spcPct val="0"/>
      </a:spcAft>
      <a:defRPr sz="2800" kern="1200">
        <a:solidFill>
          <a:srgbClr val="66FFFF"/>
        </a:solidFill>
        <a:latin typeface="Times New Roman" charset="0"/>
        <a:ea typeface="+mn-ea"/>
        <a:cs typeface="+mn-cs"/>
      </a:defRPr>
    </a:lvl5pPr>
    <a:lvl6pPr marL="2286000" algn="l" defTabSz="914400" rtl="0" eaLnBrk="1" latinLnBrk="0" hangingPunct="1">
      <a:defRPr sz="2800" kern="1200">
        <a:solidFill>
          <a:srgbClr val="66FFFF"/>
        </a:solidFill>
        <a:latin typeface="Times New Roman" charset="0"/>
        <a:ea typeface="+mn-ea"/>
        <a:cs typeface="+mn-cs"/>
      </a:defRPr>
    </a:lvl6pPr>
    <a:lvl7pPr marL="2743200" algn="l" defTabSz="914400" rtl="0" eaLnBrk="1" latinLnBrk="0" hangingPunct="1">
      <a:defRPr sz="2800" kern="1200">
        <a:solidFill>
          <a:srgbClr val="66FFFF"/>
        </a:solidFill>
        <a:latin typeface="Times New Roman" charset="0"/>
        <a:ea typeface="+mn-ea"/>
        <a:cs typeface="+mn-cs"/>
      </a:defRPr>
    </a:lvl7pPr>
    <a:lvl8pPr marL="3200400" algn="l" defTabSz="914400" rtl="0" eaLnBrk="1" latinLnBrk="0" hangingPunct="1">
      <a:defRPr sz="2800" kern="1200">
        <a:solidFill>
          <a:srgbClr val="66FFFF"/>
        </a:solidFill>
        <a:latin typeface="Times New Roman" charset="0"/>
        <a:ea typeface="+mn-ea"/>
        <a:cs typeface="+mn-cs"/>
      </a:defRPr>
    </a:lvl8pPr>
    <a:lvl9pPr marL="3657600" algn="l" defTabSz="914400" rtl="0" eaLnBrk="1" latinLnBrk="0" hangingPunct="1">
      <a:defRPr sz="2800" kern="1200">
        <a:solidFill>
          <a:srgbClr val="66FFFF"/>
        </a:solidFill>
        <a:latin typeface="Times New Roman"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FFFF00"/>
    <a:srgbClr val="1407B9"/>
    <a:srgbClr val="FF5050"/>
    <a:srgbClr val="000066"/>
    <a:srgbClr val="FF0000"/>
    <a:srgbClr val="33CC33"/>
    <a:srgbClr val="000000"/>
    <a:srgbClr val="CCFF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57" autoAdjust="0"/>
    <p:restoredTop sz="94660" autoAdjust="0"/>
  </p:normalViewPr>
  <p:slideViewPr>
    <p:cSldViewPr>
      <p:cViewPr varScale="1">
        <p:scale>
          <a:sx n="64" d="100"/>
          <a:sy n="64" d="100"/>
        </p:scale>
        <p:origin x="-114" y="-258"/>
      </p:cViewPr>
      <p:guideLst>
        <p:guide orient="horz" pos="3936"/>
        <p:guide orient="horz" pos="3216"/>
        <p:guide pos="307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24234"/>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38" Type="http://schemas.openxmlformats.org/officeDocument/2006/relationships/slide" Target="slides/slide128.xml"/><Relationship Id="rId154" Type="http://schemas.openxmlformats.org/officeDocument/2006/relationships/slide" Target="slides/slide144.xml"/><Relationship Id="rId159" Type="http://schemas.openxmlformats.org/officeDocument/2006/relationships/presProps" Target="presProps.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28" Type="http://schemas.openxmlformats.org/officeDocument/2006/relationships/slide" Target="slides/slide118.xml"/><Relationship Id="rId144" Type="http://schemas.openxmlformats.org/officeDocument/2006/relationships/slide" Target="slides/slide134.xml"/><Relationship Id="rId149" Type="http://schemas.openxmlformats.org/officeDocument/2006/relationships/slide" Target="slides/slide139.xml"/><Relationship Id="rId5" Type="http://schemas.openxmlformats.org/officeDocument/2006/relationships/slideMaster" Target="slideMasters/slideMaster5.xml"/><Relationship Id="rId90" Type="http://schemas.openxmlformats.org/officeDocument/2006/relationships/slide" Target="slides/slide80.xml"/><Relationship Id="rId95" Type="http://schemas.openxmlformats.org/officeDocument/2006/relationships/slide" Target="slides/slide85.xml"/><Relationship Id="rId160" Type="http://schemas.openxmlformats.org/officeDocument/2006/relationships/viewProps" Target="viewProps.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slide" Target="slides/slide103.xml"/><Relationship Id="rId118" Type="http://schemas.openxmlformats.org/officeDocument/2006/relationships/slide" Target="slides/slide108.xml"/><Relationship Id="rId134" Type="http://schemas.openxmlformats.org/officeDocument/2006/relationships/slide" Target="slides/slide124.xml"/><Relationship Id="rId139" Type="http://schemas.openxmlformats.org/officeDocument/2006/relationships/slide" Target="slides/slide129.xml"/><Relationship Id="rId80" Type="http://schemas.openxmlformats.org/officeDocument/2006/relationships/slide" Target="slides/slide70.xml"/><Relationship Id="rId85" Type="http://schemas.openxmlformats.org/officeDocument/2006/relationships/slide" Target="slides/slide75.xml"/><Relationship Id="rId150" Type="http://schemas.openxmlformats.org/officeDocument/2006/relationships/slide" Target="slides/slide140.xml"/><Relationship Id="rId155" Type="http://schemas.openxmlformats.org/officeDocument/2006/relationships/slide" Target="slides/slide145.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slide" Target="slides/slide98.xml"/><Relationship Id="rId124" Type="http://schemas.openxmlformats.org/officeDocument/2006/relationships/slide" Target="slides/slide114.xml"/><Relationship Id="rId129" Type="http://schemas.openxmlformats.org/officeDocument/2006/relationships/slide" Target="slides/slide119.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11" Type="http://schemas.openxmlformats.org/officeDocument/2006/relationships/slide" Target="slides/slide101.xml"/><Relationship Id="rId132" Type="http://schemas.openxmlformats.org/officeDocument/2006/relationships/slide" Target="slides/slide122.xml"/><Relationship Id="rId140" Type="http://schemas.openxmlformats.org/officeDocument/2006/relationships/slide" Target="slides/slide130.xml"/><Relationship Id="rId145" Type="http://schemas.openxmlformats.org/officeDocument/2006/relationships/slide" Target="slides/slide135.xml"/><Relationship Id="rId153" Type="http://schemas.openxmlformats.org/officeDocument/2006/relationships/slide" Target="slides/slide143.xml"/><Relationship Id="rId16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slide" Target="slides/slide96.xml"/><Relationship Id="rId114" Type="http://schemas.openxmlformats.org/officeDocument/2006/relationships/slide" Target="slides/slide104.xml"/><Relationship Id="rId119" Type="http://schemas.openxmlformats.org/officeDocument/2006/relationships/slide" Target="slides/slide109.xml"/><Relationship Id="rId127" Type="http://schemas.openxmlformats.org/officeDocument/2006/relationships/slide" Target="slides/slide11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30" Type="http://schemas.openxmlformats.org/officeDocument/2006/relationships/slide" Target="slides/slide120.xml"/><Relationship Id="rId135" Type="http://schemas.openxmlformats.org/officeDocument/2006/relationships/slide" Target="slides/slide125.xml"/><Relationship Id="rId143" Type="http://schemas.openxmlformats.org/officeDocument/2006/relationships/slide" Target="slides/slide133.xml"/><Relationship Id="rId148" Type="http://schemas.openxmlformats.org/officeDocument/2006/relationships/slide" Target="slides/slide138.xml"/><Relationship Id="rId151" Type="http://schemas.openxmlformats.org/officeDocument/2006/relationships/slide" Target="slides/slide141.xml"/><Relationship Id="rId156" Type="http://schemas.openxmlformats.org/officeDocument/2006/relationships/slide" Target="slides/slide14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141" Type="http://schemas.openxmlformats.org/officeDocument/2006/relationships/slide" Target="slides/slide131.xml"/><Relationship Id="rId146" Type="http://schemas.openxmlformats.org/officeDocument/2006/relationships/slide" Target="slides/slide136.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16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slide" Target="slides/slide121.xml"/><Relationship Id="rId136" Type="http://schemas.openxmlformats.org/officeDocument/2006/relationships/slide" Target="slides/slide126.xml"/><Relationship Id="rId157" Type="http://schemas.openxmlformats.org/officeDocument/2006/relationships/slide" Target="slides/slide147.xml"/><Relationship Id="rId61" Type="http://schemas.openxmlformats.org/officeDocument/2006/relationships/slide" Target="slides/slide51.xml"/><Relationship Id="rId82" Type="http://schemas.openxmlformats.org/officeDocument/2006/relationships/slide" Target="slides/slide72.xml"/><Relationship Id="rId152" Type="http://schemas.openxmlformats.org/officeDocument/2006/relationships/slide" Target="slides/slide14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slide" Target="slides/slide137.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slide" Target="slides/slide132.xml"/><Relationship Id="rId3" Type="http://schemas.openxmlformats.org/officeDocument/2006/relationships/slideMaster" Target="slideMasters/slideMaster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openxmlformats.org/officeDocument/2006/relationships/slide" Target="slides/slide127.xml"/><Relationship Id="rId158" Type="http://schemas.openxmlformats.org/officeDocument/2006/relationships/notesMaster" Target="notesMasters/notesMaster1.xml"/></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250.wmf"/><Relationship Id="rId1" Type="http://schemas.openxmlformats.org/officeDocument/2006/relationships/image" Target="../media/image24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image" Target="../media/image43.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43.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image" Target="../media/image4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image" Target="../media/image93.png"/><Relationship Id="rId4" Type="http://schemas.openxmlformats.org/officeDocument/2006/relationships/image" Target="../media/image96.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71.emf"/><Relationship Id="rId1" Type="http://schemas.openxmlformats.org/officeDocument/2006/relationships/image" Target="../media/image17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1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smtClean="0">
                <a:solidFill>
                  <a:schemeClr val="tx1"/>
                </a:solidFill>
                <a:latin typeface="Times New Roman" pitchFamily="18" charset="0"/>
              </a:defRPr>
            </a:lvl1pPr>
          </a:lstStyle>
          <a:p>
            <a:pPr>
              <a:defRPr/>
            </a:pPr>
            <a:endParaRPr lang="en-GB"/>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solidFill>
                  <a:schemeClr val="tx1"/>
                </a:solidFill>
                <a:latin typeface="Times New Roman" pitchFamily="18" charset="0"/>
              </a:defRPr>
            </a:lvl1pPr>
          </a:lstStyle>
          <a:p>
            <a:pPr>
              <a:defRPr/>
            </a:pPr>
            <a:endParaRPr lang="en-GB"/>
          </a:p>
        </p:txBody>
      </p:sp>
      <p:sp>
        <p:nvSpPr>
          <p:cNvPr id="1474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smtClean="0">
                <a:solidFill>
                  <a:schemeClr val="tx1"/>
                </a:solidFill>
                <a:latin typeface="Times New Roman" pitchFamily="18" charset="0"/>
              </a:defRPr>
            </a:lvl1pPr>
          </a:lstStyle>
          <a:p>
            <a:pPr>
              <a:defRPr/>
            </a:pPr>
            <a:endParaRPr lang="en-GB"/>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solidFill>
                  <a:schemeClr val="tx1"/>
                </a:solidFill>
                <a:latin typeface="Times New Roman" pitchFamily="18" charset="0"/>
              </a:defRPr>
            </a:lvl1pPr>
          </a:lstStyle>
          <a:p>
            <a:pPr>
              <a:defRPr/>
            </a:pPr>
            <a:fld id="{AEDB8342-EA71-4196-8BF3-36841F4D8D43}"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65AF4277-930A-40CC-B380-096633335B00}" type="slidenum">
              <a:rPr lang="en-GB">
                <a:latin typeface="Times New Roman" charset="0"/>
              </a:rPr>
              <a:pPr/>
              <a:t>1</a:t>
            </a:fld>
            <a:endParaRPr lang="en-GB">
              <a:latin typeface="Times New Roman" charset="0"/>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pPr eaLnBrk="1" hangingPunct="1"/>
            <a:endParaRPr lang="en-US" smtClean="0">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2AF7B6E0-8590-41FE-BAAC-E391874929F3}" type="slidenum">
              <a:rPr lang="en-GB"/>
              <a:pPr/>
              <a:t>21</a:t>
            </a:fld>
            <a:endParaRPr lang="en-GB"/>
          </a:p>
        </p:txBody>
      </p:sp>
      <p:sp>
        <p:nvSpPr>
          <p:cNvPr id="167939" name="Rectangle 2"/>
          <p:cNvSpPr>
            <a:spLocks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2A20FDA5-E1D8-4FDF-BD94-FF0106654B3E}" type="slidenum">
              <a:rPr lang="en-GB"/>
              <a:pPr/>
              <a:t>23</a:t>
            </a:fld>
            <a:endParaRPr lang="en-GB"/>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4BF0C4E0-701B-4EF2-9BE3-8D87C1FA8799}" type="slidenum">
              <a:rPr lang="en-GB"/>
              <a:pPr/>
              <a:t>24</a:t>
            </a:fld>
            <a:endParaRPr lang="en-GB"/>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2A20FDA5-E1D8-4FDF-BD94-FF0106654B3E}" type="slidenum">
              <a:rPr lang="en-GB"/>
              <a:pPr/>
              <a:t>26</a:t>
            </a:fld>
            <a:endParaRPr lang="en-GB"/>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p:spPr>
        <p:txBody>
          <a:bodyPr/>
          <a:lstStyle/>
          <a:p>
            <a:fld id="{064E7F94-E647-4EA7-8EEF-CEC11E6EF3DA}" type="slidenum">
              <a:rPr lang="en-GB" smtClean="0"/>
              <a:pPr/>
              <a:t>38</a:t>
            </a:fld>
            <a:endParaRPr lang="en-GB" smtClean="0"/>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p:spPr>
        <p:txBody>
          <a:bodyPr/>
          <a:lstStyle/>
          <a:p>
            <a:fld id="{70140A77-69E9-475D-ACA9-68A130540BCD}" type="slidenum">
              <a:rPr lang="en-GB" smtClean="0"/>
              <a:pPr/>
              <a:t>39</a:t>
            </a:fld>
            <a:endParaRPr lang="en-GB" smtClean="0"/>
          </a:p>
        </p:txBody>
      </p:sp>
      <p:sp>
        <p:nvSpPr>
          <p:cNvPr id="265219" name="Rectangle 2"/>
          <p:cNvSpPr>
            <a:spLocks noGrp="1" noRot="1" noChangeAspect="1" noChangeArrowheads="1" noTextEdit="1"/>
          </p:cNvSpPr>
          <p:nvPr>
            <p:ph type="sldImg"/>
          </p:nvPr>
        </p:nvSpPr>
        <p:spPr>
          <a:ln/>
        </p:spPr>
      </p:sp>
      <p:sp>
        <p:nvSpPr>
          <p:cNvPr id="2652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p:spPr>
        <p:txBody>
          <a:bodyPr/>
          <a:lstStyle/>
          <a:p>
            <a:fld id="{F8E3EF92-A9B9-4088-B410-D9B5AAF40885}" type="slidenum">
              <a:rPr lang="en-GB" smtClean="0"/>
              <a:pPr/>
              <a:t>40</a:t>
            </a:fld>
            <a:endParaRPr lang="en-GB" smtClean="0"/>
          </a:p>
        </p:txBody>
      </p:sp>
      <p:sp>
        <p:nvSpPr>
          <p:cNvPr id="266243" name="Rectangle 2"/>
          <p:cNvSpPr>
            <a:spLocks noGrp="1" noRot="1" noChangeAspect="1" noChangeArrowheads="1" noTextEdit="1"/>
          </p:cNvSpPr>
          <p:nvPr>
            <p:ph type="sldImg"/>
          </p:nvPr>
        </p:nvSpPr>
        <p:spPr>
          <a:ln/>
        </p:spPr>
      </p:sp>
      <p:sp>
        <p:nvSpPr>
          <p:cNvPr id="2662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p:spPr>
        <p:txBody>
          <a:bodyPr/>
          <a:lstStyle/>
          <a:p>
            <a:fld id="{D0AA22D1-0448-4F4C-A021-CBE431379CD8}" type="slidenum">
              <a:rPr lang="en-GB" smtClean="0"/>
              <a:pPr/>
              <a:t>41</a:t>
            </a:fld>
            <a:endParaRPr lang="en-GB" smtClean="0"/>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p:spPr>
        <p:txBody>
          <a:bodyPr/>
          <a:lstStyle/>
          <a:p>
            <a:fld id="{B51A80AF-BE3D-44A5-92CE-D2A1681BAD6A}" type="slidenum">
              <a:rPr lang="en-GB" smtClean="0"/>
              <a:pPr/>
              <a:t>42</a:t>
            </a:fld>
            <a:endParaRPr lang="en-GB" smtClean="0"/>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D692EBCB-B70C-4E88-9C58-42DE1FAE7839}" type="slidenum">
              <a:rPr lang="en-GB"/>
              <a:pPr/>
              <a:t>49</a:t>
            </a:fld>
            <a:endParaRPr lang="en-GB"/>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E58B8CA9-912E-493E-93CC-1218D095FB4E}" type="slidenum">
              <a:rPr lang="en-GB"/>
              <a:pPr/>
              <a:t>2</a:t>
            </a:fld>
            <a:endParaRPr lang="en-GB"/>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EA80E9BC-C685-4BB3-8B45-9771411A8C30}" type="slidenum">
              <a:rPr lang="en-GB"/>
              <a:pPr/>
              <a:t>50</a:t>
            </a:fld>
            <a:endParaRPr lang="en-GB"/>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39A637E6-FDB2-4A80-BC51-16FA6766FC58}" type="slidenum">
              <a:rPr lang="en-GB"/>
              <a:pPr/>
              <a:t>51</a:t>
            </a:fld>
            <a:endParaRPr lang="en-GB"/>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6028AD38-F4F7-4593-AC43-3E0764F662F3}" type="slidenum">
              <a:rPr lang="en-GB"/>
              <a:pPr/>
              <a:t>52</a:t>
            </a:fld>
            <a:endParaRPr lang="en-GB"/>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254199C3-89E1-41CB-9580-EC77A8323C99}" type="slidenum">
              <a:rPr lang="en-GB"/>
              <a:pPr/>
              <a:t>53</a:t>
            </a:fld>
            <a:endParaRPr lang="en-GB"/>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1FB4E186-D236-44E7-87CD-A564E3677ADD}" type="slidenum">
              <a:rPr lang="en-GB"/>
              <a:pPr/>
              <a:t>54</a:t>
            </a:fld>
            <a:endParaRPr lang="en-GB"/>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1B492506-104B-400E-96C5-FF1682D47C3D}" type="slidenum">
              <a:rPr lang="en-GB"/>
              <a:pPr/>
              <a:t>55</a:t>
            </a:fld>
            <a:endParaRPr lang="en-GB"/>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11CC4457-BF20-42E4-807F-2ACF7876334A}" type="slidenum">
              <a:rPr lang="en-GB"/>
              <a:pPr/>
              <a:t>56</a:t>
            </a:fld>
            <a:endParaRPr lang="en-GB"/>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p:spPr>
        <p:txBody>
          <a:bodyPr/>
          <a:lstStyle/>
          <a:p>
            <a:fld id="{7727701C-9B6F-4D38-82A9-A34125CE74E1}" type="slidenum">
              <a:rPr lang="en-GB" smtClean="0"/>
              <a:pPr/>
              <a:t>88</a:t>
            </a:fld>
            <a:endParaRPr lang="en-GB" smtClean="0"/>
          </a:p>
        </p:txBody>
      </p:sp>
      <p:sp>
        <p:nvSpPr>
          <p:cNvPr id="256003" name="Rectangle 2"/>
          <p:cNvSpPr>
            <a:spLocks noChangeArrowheads="1" noTextEdit="1"/>
          </p:cNvSpPr>
          <p:nvPr>
            <p:ph type="sldImg"/>
          </p:nvPr>
        </p:nvSpPr>
        <p:spPr>
          <a:ln/>
        </p:spPr>
      </p:sp>
      <p:sp>
        <p:nvSpPr>
          <p:cNvPr id="2560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p>
            <a:fld id="{AE992EC8-44A8-4867-A9FB-73FF1C0FA481}" type="slidenum">
              <a:rPr lang="en-GB" smtClean="0"/>
              <a:pPr/>
              <a:t>90</a:t>
            </a:fld>
            <a:endParaRPr lang="en-GB" smtClean="0"/>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80F42B16-F359-406D-87A1-69A2375B3BF9}" type="slidenum">
              <a:rPr lang="en-GB">
                <a:latin typeface="Times New Roman" charset="0"/>
              </a:rPr>
              <a:pPr/>
              <a:t>91</a:t>
            </a:fld>
            <a:endParaRPr lang="en-GB">
              <a:latin typeface="Times New Roman" charset="0"/>
            </a:endParaRP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endParaRPr lang="en-US" smtClean="0">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73D74D29-61D4-4253-8D17-19775C224624}" type="slidenum">
              <a:rPr lang="en-GB"/>
              <a:pPr/>
              <a:t>3</a:t>
            </a:fld>
            <a:endParaRPr lang="en-GB"/>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80F42B16-F359-406D-87A1-69A2375B3BF9}" type="slidenum">
              <a:rPr lang="en-GB">
                <a:latin typeface="Times New Roman" charset="0"/>
              </a:rPr>
              <a:pPr/>
              <a:t>92</a:t>
            </a:fld>
            <a:endParaRPr lang="en-GB">
              <a:latin typeface="Times New Roman" charset="0"/>
            </a:endParaRP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endParaRPr lang="en-US" smtClean="0">
              <a:latin typeface="Times New Roman"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 1"/>
          <p:cNvSpPr>
            <a:spLocks noGrp="1" noRot="1" noChangeAspect="1" noTextEdit="1"/>
          </p:cNvSpPr>
          <p:nvPr>
            <p:ph type="sldImg"/>
          </p:nvPr>
        </p:nvSpPr>
        <p:spPr>
          <a:ln/>
        </p:spPr>
      </p:sp>
      <p:sp>
        <p:nvSpPr>
          <p:cNvPr id="41987" name="ノート プレースホルダ 2"/>
          <p:cNvSpPr>
            <a:spLocks noGrp="1"/>
          </p:cNvSpPr>
          <p:nvPr>
            <p:ph type="body" idx="1"/>
          </p:nvPr>
        </p:nvSpPr>
        <p:spPr>
          <a:noFill/>
          <a:ln/>
        </p:spPr>
        <p:txBody>
          <a:bodyPr/>
          <a:lstStyle/>
          <a:p>
            <a:pPr eaLnBrk="1" hangingPunct="1"/>
            <a:endParaRPr lang="ja-JP" altLang="en-US" smtClean="0"/>
          </a:p>
        </p:txBody>
      </p:sp>
      <p:sp>
        <p:nvSpPr>
          <p:cNvPr id="41988" name="スライド番号プレースホルダ 3"/>
          <p:cNvSpPr>
            <a:spLocks noGrp="1"/>
          </p:cNvSpPr>
          <p:nvPr>
            <p:ph type="sldNum" sz="quarter" idx="5"/>
          </p:nvPr>
        </p:nvSpPr>
        <p:spPr>
          <a:noFill/>
        </p:spPr>
        <p:txBody>
          <a:bodyPr/>
          <a:lstStyle/>
          <a:p>
            <a:fld id="{FF375429-AFAC-4168-934F-5AD768ABEC07}" type="slidenum">
              <a:rPr lang="en-US" altLang="ja-JP">
                <a:solidFill>
                  <a:srgbClr val="000000"/>
                </a:solidFill>
              </a:rPr>
              <a:pPr/>
              <a:t>97</a:t>
            </a:fld>
            <a:endParaRPr lang="en-US" altLang="ja-JP">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ChangeArrowheads="1" noTextEdit="1"/>
          </p:cNvSpPr>
          <p:nvPr>
            <p:ph type="sldImg"/>
          </p:nvPr>
        </p:nvSpPr>
        <p:spPr>
          <a:xfrm>
            <a:off x="1144588" y="685800"/>
            <a:ext cx="4573587" cy="3429000"/>
          </a:xfrm>
          <a:ln/>
        </p:spPr>
      </p:sp>
      <p:sp>
        <p:nvSpPr>
          <p:cNvPr id="32770" name="Rectangle 3"/>
          <p:cNvSpPr>
            <a:spLocks noGrp="1" noChangeArrowheads="1"/>
          </p:cNvSpPr>
          <p:nvPr>
            <p:ph type="body" idx="1"/>
          </p:nvPr>
        </p:nvSpPr>
        <p:spPr>
          <a:noFill/>
          <a:ln/>
        </p:spPr>
        <p:txBody>
          <a:bodyPr/>
          <a:lstStyle/>
          <a:p>
            <a:r>
              <a:rPr lang="sv-SE" sz="1800" smtClean="0">
                <a:latin typeface="Arial" pitchFamily="34" charset="0"/>
              </a:rPr>
              <a:t>What is changing is mainly the production</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A49C2B-728B-47B2-8C17-DB5C39C254AA}" type="slidenum">
              <a:rPr lang="en-GB">
                <a:solidFill>
                  <a:prstClr val="black"/>
                </a:solidFill>
              </a:rPr>
              <a:pPr/>
              <a:t>114</a:t>
            </a:fld>
            <a:endParaRPr lang="en-GB">
              <a:solidFill>
                <a:prstClr val="black"/>
              </a:solidFill>
            </a:endParaRPr>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BF6DE1-91D9-429E-B4B5-CECF8EE7573C}" type="slidenum">
              <a:rPr lang="en-GB">
                <a:solidFill>
                  <a:prstClr val="black"/>
                </a:solidFill>
              </a:rPr>
              <a:pPr/>
              <a:t>115</a:t>
            </a:fld>
            <a:endParaRPr lang="en-GB">
              <a:solidFill>
                <a:prstClr val="black"/>
              </a:solidFill>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A60C3D-F0EE-4B02-9749-388A1DD2224B}" type="slidenum">
              <a:rPr lang="en-GB"/>
              <a:pPr/>
              <a:t>128</a:t>
            </a:fld>
            <a:endParaRPr lang="en-GB"/>
          </a:p>
        </p:txBody>
      </p:sp>
      <p:sp>
        <p:nvSpPr>
          <p:cNvPr id="661506"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61507"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p>
            <a:fld id="{BF92A323-8D3D-4FED-9542-10DADF270A63}" type="slidenum">
              <a:rPr lang="en-GB" smtClean="0"/>
              <a:pPr/>
              <a:t>131</a:t>
            </a:fld>
            <a:endParaRPr lang="en-GB" smtClean="0"/>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1A3B5DB0-7250-47D7-BD23-BBA932B80B1E}" type="slidenum">
              <a:rPr lang="en-GB" smtClean="0"/>
              <a:pPr/>
              <a:t>132</a:t>
            </a:fld>
            <a:endParaRPr lang="en-GB" smtClean="0"/>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p>
            <a:fld id="{BB535254-722A-4B79-91DF-078C62D33244}" type="slidenum">
              <a:rPr lang="en-GB" smtClean="0"/>
              <a:pPr/>
              <a:t>133</a:t>
            </a:fld>
            <a:endParaRPr lang="en-GB" smtClean="0"/>
          </a:p>
        </p:txBody>
      </p:sp>
      <p:sp>
        <p:nvSpPr>
          <p:cNvPr id="269315" name="Rectangle 2"/>
          <p:cNvSpPr>
            <a:spLocks noChangeArrowheads="1" noTextEdit="1"/>
          </p:cNvSpPr>
          <p:nvPr>
            <p:ph type="sldImg"/>
          </p:nvPr>
        </p:nvSpPr>
        <p:spPr>
          <a:ln/>
        </p:spPr>
      </p:sp>
      <p:sp>
        <p:nvSpPr>
          <p:cNvPr id="2693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52481769-21E4-4BCA-9B7F-FE04DB07FF7E}" type="slidenum">
              <a:rPr lang="en-GB"/>
              <a:pPr/>
              <a:t>5</a:t>
            </a:fld>
            <a:endParaRPr lang="en-GB"/>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D285D42F-2DAD-4870-A658-838021DA2A3D}" type="slidenum">
              <a:rPr lang="en-GB"/>
              <a:pPr/>
              <a:t>7</a:t>
            </a:fld>
            <a:endParaRPr lang="en-GB"/>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4F3E2185-171A-42C6-9E02-D5AA58FE5039}" type="slidenum">
              <a:rPr lang="en-GB"/>
              <a:pPr/>
              <a:t>12</a:t>
            </a:fld>
            <a:endParaRPr lang="en-GB"/>
          </a:p>
        </p:txBody>
      </p:sp>
      <p:sp>
        <p:nvSpPr>
          <p:cNvPr id="155651" name="Rectangle 2"/>
          <p:cNvSpPr>
            <a:spLocks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A721700E-EDFC-44D3-BB10-F854C71049D8}" type="slidenum">
              <a:rPr lang="en-GB"/>
              <a:pPr/>
              <a:t>18</a:t>
            </a:fld>
            <a:endParaRPr lang="en-GB"/>
          </a:p>
        </p:txBody>
      </p:sp>
      <p:sp>
        <p:nvSpPr>
          <p:cNvPr id="164867" name="Rectangle 2"/>
          <p:cNvSpPr>
            <a:spLocks noChangeArrowheads="1" noTextEdit="1"/>
          </p:cNvSpPr>
          <p:nvPr>
            <p:ph type="sldImg"/>
          </p:nvPr>
        </p:nvSpPr>
        <p:spPr>
          <a:ln/>
        </p:spPr>
      </p:sp>
      <p:sp>
        <p:nvSpPr>
          <p:cNvPr id="1648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344F9C2B-7355-4A24-89B3-991F86CDD44B}" type="slidenum">
              <a:rPr lang="en-GB"/>
              <a:pPr/>
              <a:t>19</a:t>
            </a:fld>
            <a:endParaRPr lang="en-GB"/>
          </a:p>
        </p:txBody>
      </p:sp>
      <p:sp>
        <p:nvSpPr>
          <p:cNvPr id="165891" name="Rectangle 2"/>
          <p:cNvSpPr>
            <a:spLocks noChangeArrowheads="1" noTextEdit="1"/>
          </p:cNvSpPr>
          <p:nvPr>
            <p:ph type="sldImg"/>
          </p:nvPr>
        </p:nvSpPr>
        <p:spPr>
          <a:ln/>
        </p:spPr>
      </p:sp>
      <p:sp>
        <p:nvSpPr>
          <p:cNvPr id="1658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6B317C8E-8C16-4528-AE30-7D317C7CF8C6}" type="slidenum">
              <a:rPr lang="en-GB"/>
              <a:pPr/>
              <a:t>20</a:t>
            </a:fld>
            <a:endParaRPr lang="en-GB"/>
          </a:p>
        </p:txBody>
      </p:sp>
      <p:sp>
        <p:nvSpPr>
          <p:cNvPr id="166915" name="Rectangle 2"/>
          <p:cNvSpPr>
            <a:spLocks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8373978-7252-420E-8DF1-C6D69223AE65}"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6F99B25-68B3-4A15-97FC-F5B5EA58D80E}" type="slidenum">
              <a:rPr lang="en-GB"/>
              <a:pPr>
                <a:defRPr/>
              </a:pPr>
              <a:t>‹#›</a:t>
            </a:fld>
            <a:endParaRPr lang="en-GB"/>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92F1579-6791-4132-A60B-C0DCB20394FE}" type="slidenum">
              <a:rPr lang="en-GB"/>
              <a:pPr>
                <a:defRPr/>
              </a:pPr>
              <a:t>‹#›</a:t>
            </a:fld>
            <a:endParaRPr lang="en-GB"/>
          </a:p>
        </p:txBody>
      </p:sp>
    </p:spTree>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5266A3B-CFC6-4E83-A285-DE8EA5618C36}" type="slidenum">
              <a:rPr lang="en-GB"/>
              <a:pPr>
                <a:defRPr/>
              </a:pPr>
              <a:t>‹#›</a:t>
            </a:fld>
            <a:endParaRPr lang="en-GB"/>
          </a:p>
        </p:txBody>
      </p:sp>
    </p:spTree>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fr-CH"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CH"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r>
              <a:rPr lang="de-DE"/>
              <a:t>U. Katz: KM3NeT (NNN11)</a:t>
            </a:r>
          </a:p>
        </p:txBody>
      </p:sp>
      <p:sp>
        <p:nvSpPr>
          <p:cNvPr id="5" name="Rectangle 9"/>
          <p:cNvSpPr>
            <a:spLocks noGrp="1" noChangeArrowheads="1"/>
          </p:cNvSpPr>
          <p:nvPr>
            <p:ph type="sldNum" sz="quarter" idx="11"/>
          </p:nvPr>
        </p:nvSpPr>
        <p:spPr>
          <a:ln/>
        </p:spPr>
        <p:txBody>
          <a:bodyPr/>
          <a:lstStyle>
            <a:lvl1pPr>
              <a:defRPr/>
            </a:lvl1pPr>
          </a:lstStyle>
          <a:p>
            <a:fld id="{E75230C6-A797-4FEB-A7E1-564B409FFDD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mtClean="0"/>
              <a:t>Click to edit Master title style</a:t>
            </a:r>
            <a:endParaRPr lang="en-US"/>
          </a:p>
        </p:txBody>
      </p:sp>
      <p:sp>
        <p:nvSpPr>
          <p:cNvPr id="3" name="Content Placeholder 2"/>
          <p:cNvSpPr>
            <a:spLocks noGrp="1"/>
          </p:cNvSpPr>
          <p:nvPr>
            <p:ph idx="1"/>
          </p:nvPr>
        </p:nvSpPr>
        <p:spPr/>
        <p:txBody>
          <a:body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r>
              <a:rPr lang="de-DE"/>
              <a:t>U. Katz: KM3NeT (NNN11)</a:t>
            </a:r>
          </a:p>
        </p:txBody>
      </p:sp>
      <p:sp>
        <p:nvSpPr>
          <p:cNvPr id="5" name="Rectangle 9"/>
          <p:cNvSpPr>
            <a:spLocks noGrp="1" noChangeArrowheads="1"/>
          </p:cNvSpPr>
          <p:nvPr>
            <p:ph type="sldNum" sz="quarter" idx="11"/>
          </p:nvPr>
        </p:nvSpPr>
        <p:spPr>
          <a:ln/>
        </p:spPr>
        <p:txBody>
          <a:bodyPr/>
          <a:lstStyle>
            <a:lvl1pPr>
              <a:defRPr/>
            </a:lvl1pPr>
          </a:lstStyle>
          <a:p>
            <a:fld id="{C748293D-5F0C-4D1C-8826-7677122C604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r-CH"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CH"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r>
              <a:rPr lang="de-DE"/>
              <a:t>U. Katz: KM3NeT (NNN11)</a:t>
            </a:r>
          </a:p>
        </p:txBody>
      </p:sp>
      <p:sp>
        <p:nvSpPr>
          <p:cNvPr id="5" name="Rectangle 9"/>
          <p:cNvSpPr>
            <a:spLocks noGrp="1" noChangeArrowheads="1"/>
          </p:cNvSpPr>
          <p:nvPr>
            <p:ph type="sldNum" sz="quarter" idx="11"/>
          </p:nvPr>
        </p:nvSpPr>
        <p:spPr>
          <a:ln/>
        </p:spPr>
        <p:txBody>
          <a:bodyPr/>
          <a:lstStyle>
            <a:lvl1pPr>
              <a:defRPr/>
            </a:lvl1pPr>
          </a:lstStyle>
          <a:p>
            <a:fld id="{3940C0B7-AAAA-4AD9-BC16-E4F76F12A66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mtClean="0"/>
              <a:t>Click to edit Master title style</a:t>
            </a:r>
            <a:endParaRPr lang="en-US"/>
          </a:p>
        </p:txBody>
      </p:sp>
      <p:sp>
        <p:nvSpPr>
          <p:cNvPr id="3" name="Content Placeholder 2"/>
          <p:cNvSpPr>
            <a:spLocks noGrp="1"/>
          </p:cNvSpPr>
          <p:nvPr>
            <p:ph sz="half" idx="1"/>
          </p:nvPr>
        </p:nvSpPr>
        <p:spPr>
          <a:xfrm>
            <a:off x="1079500" y="1377950"/>
            <a:ext cx="34147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Content Placeholder 3"/>
          <p:cNvSpPr>
            <a:spLocks noGrp="1"/>
          </p:cNvSpPr>
          <p:nvPr>
            <p:ph sz="half" idx="2"/>
          </p:nvPr>
        </p:nvSpPr>
        <p:spPr>
          <a:xfrm>
            <a:off x="4646613" y="1377950"/>
            <a:ext cx="3414712"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r>
              <a:rPr lang="de-DE"/>
              <a:t>U. Katz: KM3NeT (NNN11)</a:t>
            </a:r>
          </a:p>
        </p:txBody>
      </p:sp>
      <p:sp>
        <p:nvSpPr>
          <p:cNvPr id="6" name="Rectangle 9"/>
          <p:cNvSpPr>
            <a:spLocks noGrp="1" noChangeArrowheads="1"/>
          </p:cNvSpPr>
          <p:nvPr>
            <p:ph type="sldNum" sz="quarter" idx="11"/>
          </p:nvPr>
        </p:nvSpPr>
        <p:spPr>
          <a:ln/>
        </p:spPr>
        <p:txBody>
          <a:bodyPr/>
          <a:lstStyle>
            <a:lvl1pPr>
              <a:defRPr/>
            </a:lvl1pPr>
          </a:lstStyle>
          <a:p>
            <a:fld id="{617F56EF-6DFD-4F21-AE6F-F7ED2A9C914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fr-CH"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r>
              <a:rPr lang="de-DE"/>
              <a:t>U. Katz: KM3NeT (NNN11)</a:t>
            </a:r>
          </a:p>
        </p:txBody>
      </p:sp>
      <p:sp>
        <p:nvSpPr>
          <p:cNvPr id="8" name="Rectangle 9"/>
          <p:cNvSpPr>
            <a:spLocks noGrp="1" noChangeArrowheads="1"/>
          </p:cNvSpPr>
          <p:nvPr>
            <p:ph type="sldNum" sz="quarter" idx="11"/>
          </p:nvPr>
        </p:nvSpPr>
        <p:spPr>
          <a:ln/>
        </p:spPr>
        <p:txBody>
          <a:bodyPr/>
          <a:lstStyle>
            <a:lvl1pPr>
              <a:defRPr/>
            </a:lvl1pPr>
          </a:lstStyle>
          <a:p>
            <a:fld id="{AA7BC853-A374-4E20-A88B-D46B0B3A66C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r>
              <a:rPr lang="de-DE"/>
              <a:t>U. Katz: KM3NeT (NNN11)</a:t>
            </a:r>
          </a:p>
        </p:txBody>
      </p:sp>
      <p:sp>
        <p:nvSpPr>
          <p:cNvPr id="4" name="Rectangle 9"/>
          <p:cNvSpPr>
            <a:spLocks noGrp="1" noChangeArrowheads="1"/>
          </p:cNvSpPr>
          <p:nvPr>
            <p:ph type="sldNum" sz="quarter" idx="11"/>
          </p:nvPr>
        </p:nvSpPr>
        <p:spPr>
          <a:ln/>
        </p:spPr>
        <p:txBody>
          <a:bodyPr/>
          <a:lstStyle>
            <a:lvl1pPr>
              <a:defRPr/>
            </a:lvl1pPr>
          </a:lstStyle>
          <a:p>
            <a:fld id="{E5434E65-69DB-42CE-8282-62D07C25A73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r>
              <a:rPr lang="de-DE"/>
              <a:t>U. Katz: KM3NeT (NNN11)</a:t>
            </a:r>
          </a:p>
        </p:txBody>
      </p:sp>
      <p:sp>
        <p:nvSpPr>
          <p:cNvPr id="3" name="Rectangle 9"/>
          <p:cNvSpPr>
            <a:spLocks noGrp="1" noChangeArrowheads="1"/>
          </p:cNvSpPr>
          <p:nvPr>
            <p:ph type="sldNum" sz="quarter" idx="11"/>
          </p:nvPr>
        </p:nvSpPr>
        <p:spPr>
          <a:ln/>
        </p:spPr>
        <p:txBody>
          <a:bodyPr/>
          <a:lstStyle>
            <a:lvl1pPr>
              <a:defRPr/>
            </a:lvl1pPr>
          </a:lstStyle>
          <a:p>
            <a:fld id="{A5C237BA-E665-448C-9B76-AD0ED2BE132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r-CH"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r>
              <a:rPr lang="de-DE"/>
              <a:t>U. Katz: KM3NeT (NNN11)</a:t>
            </a:r>
          </a:p>
        </p:txBody>
      </p:sp>
      <p:sp>
        <p:nvSpPr>
          <p:cNvPr id="6" name="Rectangle 9"/>
          <p:cNvSpPr>
            <a:spLocks noGrp="1" noChangeArrowheads="1"/>
          </p:cNvSpPr>
          <p:nvPr>
            <p:ph type="sldNum" sz="quarter" idx="11"/>
          </p:nvPr>
        </p:nvSpPr>
        <p:spPr>
          <a:ln/>
        </p:spPr>
        <p:txBody>
          <a:bodyPr/>
          <a:lstStyle>
            <a:lvl1pPr>
              <a:defRPr/>
            </a:lvl1pPr>
          </a:lstStyle>
          <a:p>
            <a:fld id="{10A11992-3541-4FC0-BAC6-F61C59C9B6D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F4E090A-C44C-4D09-BB9E-30475219CB4E}" type="slidenum">
              <a:rPr lang="en-GB"/>
              <a:pPr>
                <a:defRPr/>
              </a:pPr>
              <a:t>‹#›</a:t>
            </a:fld>
            <a:endParaRPr lang="en-GB"/>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CH"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r>
              <a:rPr lang="de-DE"/>
              <a:t>U. Katz: KM3NeT (NNN11)</a:t>
            </a:r>
          </a:p>
        </p:txBody>
      </p:sp>
      <p:sp>
        <p:nvSpPr>
          <p:cNvPr id="6" name="Rectangle 9"/>
          <p:cNvSpPr>
            <a:spLocks noGrp="1" noChangeArrowheads="1"/>
          </p:cNvSpPr>
          <p:nvPr>
            <p:ph type="sldNum" sz="quarter" idx="11"/>
          </p:nvPr>
        </p:nvSpPr>
        <p:spPr>
          <a:ln/>
        </p:spPr>
        <p:txBody>
          <a:bodyPr/>
          <a:lstStyle>
            <a:lvl1pPr>
              <a:defRPr/>
            </a:lvl1pPr>
          </a:lstStyle>
          <a:p>
            <a:fld id="{300B6409-939E-4360-805F-59E9FE2AC89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r>
              <a:rPr lang="de-DE"/>
              <a:t>U. Katz: KM3NeT (NNN11)</a:t>
            </a:r>
          </a:p>
        </p:txBody>
      </p:sp>
      <p:sp>
        <p:nvSpPr>
          <p:cNvPr id="5" name="Rectangle 9"/>
          <p:cNvSpPr>
            <a:spLocks noGrp="1" noChangeArrowheads="1"/>
          </p:cNvSpPr>
          <p:nvPr>
            <p:ph type="sldNum" sz="quarter" idx="11"/>
          </p:nvPr>
        </p:nvSpPr>
        <p:spPr>
          <a:ln/>
        </p:spPr>
        <p:txBody>
          <a:bodyPr/>
          <a:lstStyle>
            <a:lvl1pPr>
              <a:defRPr/>
            </a:lvl1pPr>
          </a:lstStyle>
          <a:p>
            <a:fld id="{BCCFB878-7CE3-44FD-8FF7-91996730BE5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16663" y="539750"/>
            <a:ext cx="1744662" cy="5362575"/>
          </a:xfrm>
        </p:spPr>
        <p:txBody>
          <a:bodyPr vert="eaVert"/>
          <a:lstStyle/>
          <a:p>
            <a:r>
              <a:rPr lang="fr-CH" smtClean="0"/>
              <a:t>Click to edit Master title style</a:t>
            </a:r>
            <a:endParaRPr lang="en-US"/>
          </a:p>
        </p:txBody>
      </p:sp>
      <p:sp>
        <p:nvSpPr>
          <p:cNvPr id="3" name="Vertical Text Placeholder 2"/>
          <p:cNvSpPr>
            <a:spLocks noGrp="1"/>
          </p:cNvSpPr>
          <p:nvPr>
            <p:ph type="body" orient="vert" idx="1"/>
          </p:nvPr>
        </p:nvSpPr>
        <p:spPr>
          <a:xfrm>
            <a:off x="1079500" y="539750"/>
            <a:ext cx="5084763" cy="5362575"/>
          </a:xfrm>
        </p:spPr>
        <p:txBody>
          <a:bodyPr vert="eaVert"/>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r>
              <a:rPr lang="de-DE"/>
              <a:t>U. Katz: KM3NeT (NNN11)</a:t>
            </a:r>
          </a:p>
        </p:txBody>
      </p:sp>
      <p:sp>
        <p:nvSpPr>
          <p:cNvPr id="5" name="Rectangle 9"/>
          <p:cNvSpPr>
            <a:spLocks noGrp="1" noChangeArrowheads="1"/>
          </p:cNvSpPr>
          <p:nvPr>
            <p:ph type="sldNum" sz="quarter" idx="11"/>
          </p:nvPr>
        </p:nvSpPr>
        <p:spPr>
          <a:ln/>
        </p:spPr>
        <p:txBody>
          <a:bodyPr/>
          <a:lstStyle>
            <a:lvl1pPr>
              <a:defRPr/>
            </a:lvl1pPr>
          </a:lstStyle>
          <a:p>
            <a:fld id="{72E1C9C7-6397-4B49-8DB8-BA198267143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79500" y="539750"/>
            <a:ext cx="6981825" cy="693738"/>
          </a:xfrm>
        </p:spPr>
        <p:txBody>
          <a:bodyPr/>
          <a:lstStyle/>
          <a:p>
            <a:r>
              <a:rPr lang="fr-CH" smtClean="0"/>
              <a:t>Click to edit Master title style</a:t>
            </a:r>
            <a:endParaRPr lang="en-US"/>
          </a:p>
        </p:txBody>
      </p:sp>
      <p:sp>
        <p:nvSpPr>
          <p:cNvPr id="3" name="Text Placeholder 2"/>
          <p:cNvSpPr>
            <a:spLocks noGrp="1"/>
          </p:cNvSpPr>
          <p:nvPr>
            <p:ph type="body" sz="half" idx="1"/>
          </p:nvPr>
        </p:nvSpPr>
        <p:spPr>
          <a:xfrm>
            <a:off x="1079500" y="1377950"/>
            <a:ext cx="3414713" cy="4524375"/>
          </a:xfrm>
        </p:spPr>
        <p:txBody>
          <a:body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Content Placeholder 3"/>
          <p:cNvSpPr>
            <a:spLocks noGrp="1"/>
          </p:cNvSpPr>
          <p:nvPr>
            <p:ph sz="half" idx="2"/>
          </p:nvPr>
        </p:nvSpPr>
        <p:spPr>
          <a:xfrm>
            <a:off x="4646613" y="1377950"/>
            <a:ext cx="3414712" cy="4524375"/>
          </a:xfrm>
        </p:spPr>
        <p:txBody>
          <a:body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r>
              <a:rPr lang="de-DE"/>
              <a:t>U. Katz: KM3NeT (NNN11)</a:t>
            </a:r>
          </a:p>
        </p:txBody>
      </p:sp>
      <p:sp>
        <p:nvSpPr>
          <p:cNvPr id="6" name="Rectangle 9"/>
          <p:cNvSpPr>
            <a:spLocks noGrp="1" noChangeArrowheads="1"/>
          </p:cNvSpPr>
          <p:nvPr>
            <p:ph type="sldNum" sz="quarter" idx="11"/>
          </p:nvPr>
        </p:nvSpPr>
        <p:spPr>
          <a:ln/>
        </p:spPr>
        <p:txBody>
          <a:bodyPr/>
          <a:lstStyle>
            <a:lvl1pPr>
              <a:defRPr/>
            </a:lvl1pPr>
          </a:lstStyle>
          <a:p>
            <a:fld id="{A78F870B-502B-489C-908B-6FCCDB3B0E4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2ED8ABD-8626-4B72-964E-A04903D3F199}" type="slidenum">
              <a:rPr lang="en-GB"/>
              <a:pPr>
                <a:defRPr/>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5BDF993-EA2C-4439-898C-D2F97F85E0BB}" type="slidenum">
              <a:rPr lang="en-GB"/>
              <a:pPr>
                <a:defRPr/>
              </a:pPr>
              <a:t>‹#›</a:t>
            </a:fld>
            <a:endParaRPr lang="en-GB"/>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B42B01B-FDBD-4A62-B789-DDF6EF043203}" type="slidenum">
              <a:rPr lang="en-GB"/>
              <a:pPr>
                <a:defRPr/>
              </a:pPr>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82480093-3400-4888-8AFA-51B3083963E8}" type="slidenum">
              <a:rPr lang="en-GB"/>
              <a:pPr>
                <a:defRPr/>
              </a:pPr>
              <a:t>‹#›</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DF4798F7-77E9-4DB9-9E16-3FE80BD49EED}" type="slidenum">
              <a:rPr lang="en-GB"/>
              <a:pPr>
                <a:defRPr/>
              </a:pPr>
              <a:t>‹#›</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5A6A47B9-8DFB-4994-B637-4F2FD702A53C}" type="slidenum">
              <a:rPr lang="en-GB"/>
              <a:pPr>
                <a:defRPr/>
              </a:pPr>
              <a:t>‹#›</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62E44DC5-65C4-4F30-B647-166C9DFE1E9F}" type="slidenum">
              <a:rPr lang="en-GB"/>
              <a:pPr>
                <a:defRPr/>
              </a:pPr>
              <a:t>‹#›</a:t>
            </a:fld>
            <a:endParaRPr lang="en-GB"/>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07BECC2A-1917-434C-822A-D5E5C273886E}"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8D42781-7F9D-4C45-97C3-F1265EE0132C}" type="slidenum">
              <a:rPr lang="en-GB"/>
              <a:pPr>
                <a:defRPr/>
              </a:pPr>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F13D67D0-90D3-4660-B248-567A51D7BF1A}" type="slidenum">
              <a:rPr lang="en-GB"/>
              <a:pPr>
                <a:defRPr/>
              </a:pPr>
              <a:t>‹#›</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92F1579-6791-4132-A60B-C0DCB20394FE}" type="slidenum">
              <a:rPr lang="en-GB"/>
              <a:pPr>
                <a:defRPr/>
              </a:pPr>
              <a:t>‹#›</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5266A3B-CFC6-4E83-A285-DE8EA5618C36}" type="slidenum">
              <a:rPr lang="en-GB"/>
              <a:pPr>
                <a:defRPr/>
              </a:pPr>
              <a:t>‹#›</a:t>
            </a:fld>
            <a:endParaRPr lang="en-GB"/>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685800" y="6248400"/>
            <a:ext cx="1905000" cy="457200"/>
          </a:xfrm>
        </p:spPr>
        <p:txBody>
          <a:bodyPr/>
          <a:lstStyle>
            <a:lvl1pPr>
              <a:defRPr/>
            </a:lvl1pPr>
          </a:lstStyle>
          <a:p>
            <a:r>
              <a:rPr lang="en-GB"/>
              <a:t>July 29, 2002</a:t>
            </a: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GB"/>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3A11A1AF-7FE1-4379-8ABE-94C31A6ACD48}" type="slidenum">
              <a:rPr lang="en-GB"/>
              <a:pPr/>
              <a:t>‹#›</a:t>
            </a:fld>
            <a:endParaRPr lang="en-GB"/>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9400"/>
            <a:ext cx="8229600" cy="58166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日付プレースホルダ 2"/>
          <p:cNvSpPr>
            <a:spLocks noGrp="1"/>
          </p:cNvSpPr>
          <p:nvPr>
            <p:ph type="dt" sz="half" idx="10"/>
          </p:nvPr>
        </p:nvSpPr>
        <p:spPr>
          <a:xfrm>
            <a:off x="457200" y="6248400"/>
            <a:ext cx="1905000" cy="457200"/>
          </a:xfrm>
        </p:spPr>
        <p:txBody>
          <a:bodyPr/>
          <a:lstStyle>
            <a:lvl1pPr>
              <a:defRPr/>
            </a:lvl1pPr>
          </a:lstStyle>
          <a:p>
            <a:endParaRPr lang="en-US" altLang="ja-JP">
              <a:solidFill>
                <a:srgbClr val="2E2E48"/>
              </a:solidFill>
            </a:endParaRPr>
          </a:p>
        </p:txBody>
      </p:sp>
      <p:sp>
        <p:nvSpPr>
          <p:cNvPr id="4" name="フッター プレースホルダ 3"/>
          <p:cNvSpPr>
            <a:spLocks noGrp="1"/>
          </p:cNvSpPr>
          <p:nvPr>
            <p:ph type="ftr" sz="quarter" idx="11"/>
          </p:nvPr>
        </p:nvSpPr>
        <p:spPr>
          <a:xfrm>
            <a:off x="3124200" y="6248400"/>
            <a:ext cx="2895600" cy="457200"/>
          </a:xfrm>
        </p:spPr>
        <p:txBody>
          <a:bodyPr/>
          <a:lstStyle>
            <a:lvl1pPr>
              <a:defRPr/>
            </a:lvl1pPr>
          </a:lstStyle>
          <a:p>
            <a:endParaRPr lang="en-US" altLang="ja-JP">
              <a:solidFill>
                <a:srgbClr val="2E2E48"/>
              </a:solidFill>
            </a:endParaRPr>
          </a:p>
        </p:txBody>
      </p:sp>
      <p:sp>
        <p:nvSpPr>
          <p:cNvPr id="5" name="スライド番号プレースホルダ 4"/>
          <p:cNvSpPr>
            <a:spLocks noGrp="1"/>
          </p:cNvSpPr>
          <p:nvPr>
            <p:ph type="sldNum" sz="quarter" idx="12"/>
          </p:nvPr>
        </p:nvSpPr>
        <p:spPr>
          <a:xfrm>
            <a:off x="7239000" y="6669088"/>
            <a:ext cx="1905000" cy="188912"/>
          </a:xfrm>
        </p:spPr>
        <p:txBody>
          <a:bodyPr/>
          <a:lstStyle>
            <a:lvl1pPr>
              <a:defRPr/>
            </a:lvl1pPr>
          </a:lstStyle>
          <a:p>
            <a:fld id="{95DB60FD-A5C1-46DA-B97B-AD8107210022}" type="slidenum">
              <a:rPr lang="ja-JP" altLang="en-US">
                <a:solidFill>
                  <a:srgbClr val="2E2E48"/>
                </a:solidFill>
              </a:rPr>
              <a:pPr/>
              <a:t>‹#›</a:t>
            </a:fld>
            <a:endParaRPr lang="en-US" altLang="ja-JP">
              <a:solidFill>
                <a:srgbClr val="2E2E48"/>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タイトルとテキスト">
    <p:spTree>
      <p:nvGrpSpPr>
        <p:cNvPr id="1" name=""/>
        <p:cNvGrpSpPr/>
        <p:nvPr/>
      </p:nvGrpSpPr>
      <p:grpSpPr>
        <a:xfrm>
          <a:off x="0" y="0"/>
          <a:ext cx="0" cy="0"/>
          <a:chOff x="0" y="0"/>
          <a:chExt cx="0" cy="0"/>
        </a:xfrm>
      </p:grpSpPr>
      <p:sp>
        <p:nvSpPr>
          <p:cNvPr id="7" name="Rectangle 7"/>
          <p:cNvSpPr>
            <a:spLocks noGrp="1"/>
          </p:cNvSpPr>
          <p:nvPr>
            <p:ph type="body"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smtClean="0"/>
          </a:p>
        </p:txBody>
      </p:sp>
      <p:sp>
        <p:nvSpPr>
          <p:cNvPr id="9" name="Title 8"/>
          <p:cNvSpPr>
            <a:spLocks noGrp="1"/>
          </p:cNvSpPr>
          <p:nvPr>
            <p:ph type="title"/>
          </p:nvPr>
        </p:nvSpPr>
        <p:spPr>
          <a:xfrm>
            <a:off x="457200" y="359465"/>
            <a:ext cx="8229600" cy="1143000"/>
          </a:xfrm>
          <a:prstGeom prst="rect">
            <a:avLst/>
          </a:prstGeom>
        </p:spPr>
        <p:txBody>
          <a:bodyPr anchor="b" anchorCtr="0">
            <a:normAutofit/>
          </a:bodyPr>
          <a:lstStyle/>
          <a:p>
            <a:pPr algn="l"/>
            <a:r>
              <a:rPr lang="ja-JP" altLang="en-US" smtClean="0"/>
              <a:t>マスタ タイトルの書式設定</a:t>
            </a:r>
            <a:endParaRPr lang="en-US"/>
          </a:p>
        </p:txBody>
      </p:sp>
      <p:sp>
        <p:nvSpPr>
          <p:cNvPr id="8" name="Date Placeholder 7"/>
          <p:cNvSpPr>
            <a:spLocks noGrp="1"/>
          </p:cNvSpPr>
          <p:nvPr>
            <p:ph type="dt" sz="half" idx="10"/>
          </p:nvPr>
        </p:nvSpPr>
        <p:spPr/>
        <p:txBody>
          <a:bodyPr/>
          <a:lstStyle/>
          <a:p>
            <a:fld id="{8E416FAC-DF2A-49F9-9B87-BCBF3AAC5BB8}" type="datetime1">
              <a:rPr lang="en-US" altLang="ja-JP" smtClean="0">
                <a:solidFill>
                  <a:prstClr val="black"/>
                </a:solidFill>
              </a:rPr>
              <a:pPr/>
              <a:t>1/3/2012</a:t>
            </a:fld>
            <a:endParaRPr lang="en-US">
              <a:solidFill>
                <a:prstClr val="black"/>
              </a:solidFill>
            </a:endParaRPr>
          </a:p>
        </p:txBody>
      </p:sp>
      <p:sp>
        <p:nvSpPr>
          <p:cNvPr id="10" name="Slide Number Placeholder 9"/>
          <p:cNvSpPr>
            <a:spLocks noGrp="1"/>
          </p:cNvSpPr>
          <p:nvPr>
            <p:ph type="sldNum" sz="quarter" idx="11"/>
          </p:nvPr>
        </p:nvSpPr>
        <p:spPr/>
        <p:txBody>
          <a:bodyPr/>
          <a:lstStyle/>
          <a:p>
            <a:pPr algn="r"/>
            <a:fld id="{D4C49B74-5DB2-4B03-B1D2-7F6A3C51C318}" type="slidenum">
              <a:rPr lang="en-US" smtClean="0">
                <a:solidFill>
                  <a:prstClr val="black"/>
                </a:solidFill>
              </a:rPr>
              <a:pPr algn="r"/>
              <a:t>‹#›</a:t>
            </a:fld>
            <a:endParaRPr lang="en-US">
              <a:solidFill>
                <a:prstClr val="black"/>
              </a:solidFill>
            </a:endParaRPr>
          </a:p>
        </p:txBody>
      </p:sp>
      <p:sp>
        <p:nvSpPr>
          <p:cNvPr id="11" name="Footer Placeholder 10"/>
          <p:cNvSpPr>
            <a:spLocks noGrp="1"/>
          </p:cNvSpPr>
          <p:nvPr>
            <p:ph type="ftr" sz="quarter" idx="12"/>
          </p:nvPr>
        </p:nvSpPr>
        <p:spPr/>
        <p:txBody>
          <a:bodyPr/>
          <a:lstStyle/>
          <a:p>
            <a:r>
              <a:rPr lang="en-US" smtClean="0">
                <a:solidFill>
                  <a:prstClr val="black"/>
                </a:solidFill>
              </a:rPr>
              <a:t>ICHEP2010  -- T.Nakaya (Kyoto) --</a:t>
            </a:r>
            <a:endParaRPr lang="en-US">
              <a:solidFill>
                <a:prstClr val="black"/>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6C9D774-354B-44D9-BF67-1F1D528CE5FB}" type="slidenum">
              <a:rPr lang="en-GB"/>
              <a:pPr>
                <a:defRPr/>
              </a:pPr>
              <a:t>‹#›</a:t>
            </a:fld>
            <a:endParaRPr lang="en-GB"/>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5C485D2-339A-407D-AB02-ACEB1AE69EFF}" type="slidenum">
              <a:rPr lang="en-GB"/>
              <a:pPr>
                <a:defRPr/>
              </a:pPr>
              <a:t>‹#›</a:t>
            </a:fld>
            <a:endParaRPr lang="en-GB"/>
          </a:p>
        </p:txBody>
      </p:sp>
    </p:spTree>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05CB363-E3CA-4D1D-B6CA-1E4A5804D46C}" type="slidenum">
              <a:rPr lang="en-GB"/>
              <a:pPr>
                <a:defRPr/>
              </a:pPr>
              <a:t>‹#›</a:t>
            </a:fld>
            <a:endParaRPr lang="en-GB"/>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4146EF8B-650D-45B4-8C93-3B1F17DD247E}" type="slidenum">
              <a:rPr lang="en-GB"/>
              <a:pPr>
                <a:defRPr/>
              </a:pPr>
              <a:t>‹#›</a:t>
            </a:fld>
            <a:endParaRPr lang="en-GB"/>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61C7E85-C2B9-4A53-A380-D4F3F9D3A204}" type="slidenum">
              <a:rPr lang="en-GB"/>
              <a:pPr>
                <a:defRPr/>
              </a:pPr>
              <a:t>‹#›</a:t>
            </a:fld>
            <a:endParaRPr lang="en-GB"/>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6A53863B-7A01-47EE-845D-A4A241428A6A}" type="slidenum">
              <a:rPr lang="en-GB"/>
              <a:pPr>
                <a:defRPr/>
              </a:pPr>
              <a:t>‹#›</a:t>
            </a:fld>
            <a:endParaRPr lang="en-GB"/>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925729D1-4AD5-4E3D-B6D0-158BF1236391}" type="slidenum">
              <a:rPr lang="en-GB"/>
              <a:pPr>
                <a:defRPr/>
              </a:pPr>
              <a:t>‹#›</a:t>
            </a:fld>
            <a:endParaRPr lang="en-GB"/>
          </a:p>
        </p:txBody>
      </p:sp>
    </p:spTree>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F8C3F857-5EC0-4F6B-A417-B8FC4AE87296}" type="slidenum">
              <a:rPr lang="en-GB"/>
              <a:pPr>
                <a:defRPr/>
              </a:pPr>
              <a:t>‹#›</a:t>
            </a:fld>
            <a:endParaRPr lang="en-GB"/>
          </a:p>
        </p:txBody>
      </p:sp>
    </p:spTree>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A1F10E05-B408-4777-A75B-8E1427E15D3A}" type="slidenum">
              <a:rPr lang="en-GB"/>
              <a:pPr>
                <a:defRPr/>
              </a:pPr>
              <a:t>‹#›</a:t>
            </a:fld>
            <a:endParaRPr lang="en-GB"/>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F8EBD6C5-F80B-4554-A5C0-8EE8F78D0BD9}" type="slidenum">
              <a:rPr lang="en-GB"/>
              <a:pPr>
                <a:defRPr/>
              </a:pPr>
              <a:t>‹#›</a:t>
            </a:fld>
            <a:endParaRPr lang="en-GB"/>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F815345B-C795-4F64-8689-14D080CA8A86}" type="slidenum">
              <a:rPr lang="en-GB"/>
              <a:pPr>
                <a:defRPr/>
              </a:pPr>
              <a:t>‹#›</a:t>
            </a:fld>
            <a:endParaRPr lang="en-GB"/>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A87C50B-1EAB-4DA2-8D47-9E716E3B3ED1}" type="slidenum">
              <a:rPr lang="en-GB"/>
              <a:pPr>
                <a:defRPr/>
              </a:pPr>
              <a:t>‹#›</a:t>
            </a:fld>
            <a:endParaRPr lang="en-GB"/>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6D0001BB-75C9-4449-A31B-A872B7FA473A}" type="slidenum">
              <a:rPr lang="en-GB"/>
              <a:pPr>
                <a:defRPr/>
              </a:pPr>
              <a:t>‹#›</a:t>
            </a:fld>
            <a:endParaRPr lang="en-GB"/>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48709C-E124-485D-86DB-A5CE9949B2F8}" type="slidenum">
              <a:rPr lang="en-GB">
                <a:solidFill>
                  <a:srgbClr val="000000"/>
                </a:solidFill>
              </a:rPr>
              <a:pPr/>
              <a:t>‹#›</a:t>
            </a:fld>
            <a:endParaRPr lang="en-GB">
              <a:solidFill>
                <a:srgbClr val="000000"/>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982A089-85FE-4561-A472-80E2B7A38018}" type="slidenum">
              <a:rPr lang="en-GB">
                <a:solidFill>
                  <a:srgbClr val="000000"/>
                </a:solidFill>
              </a:rPr>
              <a:pPr/>
              <a:t>‹#›</a:t>
            </a:fld>
            <a:endParaRPr lang="en-GB">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7735BB79-5BD8-4738-83FB-CFF9F18A77C0}" type="slidenum">
              <a:rPr lang="en-GB"/>
              <a:pPr>
                <a:defRPr/>
              </a:pPr>
              <a:t>‹#›</a:t>
            </a:fld>
            <a:endParaRPr lang="en-GB"/>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EC747DC-84A5-4984-A09B-A78A54767D89}" type="slidenum">
              <a:rPr lang="en-GB">
                <a:solidFill>
                  <a:srgbClr val="000000"/>
                </a:solidFill>
              </a:rPr>
              <a:pPr/>
              <a:t>‹#›</a:t>
            </a:fld>
            <a:endParaRPr lang="en-GB">
              <a:solidFill>
                <a:srgbClr val="000000"/>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ECF0A63-9D20-4D3A-8025-5DBD53E6E27C}" type="slidenum">
              <a:rPr lang="en-GB">
                <a:solidFill>
                  <a:srgbClr val="000000"/>
                </a:solidFill>
              </a:rPr>
              <a:pPr/>
              <a:t>‹#›</a:t>
            </a:fld>
            <a:endParaRPr lang="en-GB">
              <a:solidFill>
                <a:srgbClr val="000000"/>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A4F0EAC-61EE-4264-B939-85C763001E0C}" type="slidenum">
              <a:rPr lang="en-GB">
                <a:solidFill>
                  <a:srgbClr val="000000"/>
                </a:solidFill>
              </a:rPr>
              <a:pPr/>
              <a:t>‹#›</a:t>
            </a:fld>
            <a:endParaRPr lang="en-GB">
              <a:solidFill>
                <a:srgbClr val="000000"/>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DBDBED33-D93B-4B6C-B622-44257F20F561}" type="slidenum">
              <a:rPr lang="en-GB">
                <a:solidFill>
                  <a:srgbClr val="000000"/>
                </a:solidFill>
              </a:rPr>
              <a:pPr/>
              <a:t>‹#›</a:t>
            </a:fld>
            <a:endParaRPr lang="en-GB">
              <a:solidFill>
                <a:srgbClr val="000000"/>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AFE3548-F84D-4572-B04F-B8694078A007}" type="slidenum">
              <a:rPr lang="en-GB">
                <a:solidFill>
                  <a:srgbClr val="000000"/>
                </a:solidFill>
              </a:rPr>
              <a:pPr/>
              <a:t>‹#›</a:t>
            </a:fld>
            <a:endParaRPr lang="en-GB">
              <a:solidFill>
                <a:srgbClr val="000000"/>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C003D9B-7854-45DC-8665-6EF50D6772B2}" type="slidenum">
              <a:rPr lang="en-GB">
                <a:solidFill>
                  <a:srgbClr val="000000"/>
                </a:solidFill>
              </a:rPr>
              <a:pPr/>
              <a:t>‹#›</a:t>
            </a:fld>
            <a:endParaRPr lang="en-GB">
              <a:solidFill>
                <a:srgbClr val="000000"/>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2ABF93A-9AA3-4E84-9E53-5C3852258D40}" type="slidenum">
              <a:rPr lang="en-GB">
                <a:solidFill>
                  <a:srgbClr val="000000"/>
                </a:solidFill>
              </a:rPr>
              <a:pPr/>
              <a:t>‹#›</a:t>
            </a:fld>
            <a:endParaRPr lang="en-GB">
              <a:solidFill>
                <a:srgbClr val="000000"/>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6BDB44E-E8B4-4318-9816-9D7ED078739F}" type="slidenum">
              <a:rPr lang="en-GB">
                <a:solidFill>
                  <a:srgbClr val="000000"/>
                </a:solidFill>
              </a:rPr>
              <a:pPr/>
              <a:t>‹#›</a:t>
            </a:fld>
            <a:endParaRPr lang="en-GB">
              <a:solidFill>
                <a:srgbClr val="000000"/>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EA62DF-3DE8-4E43-B9CE-8C04166EC004}" type="slidenum">
              <a:rPr lang="en-GB">
                <a:solidFill>
                  <a:srgbClr val="000000"/>
                </a:solidFill>
              </a:rPr>
              <a:pPr/>
              <a:t>‹#›</a:t>
            </a:fld>
            <a:endParaRPr lang="en-GB">
              <a:solidFill>
                <a:srgbClr val="000000"/>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508000" y="2667000"/>
            <a:ext cx="79248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rgbClr val="000099"/>
            </a:solidFill>
            <a:prstDash val="solid"/>
            <a:miter lim="800000"/>
            <a:headEnd/>
            <a:tailEnd/>
          </a:ln>
        </p:spPr>
        <p:txBody>
          <a:bodyPr/>
          <a:lstStyle/>
          <a:p>
            <a:pPr algn="l"/>
            <a:endParaRPr lang="en-GB" sz="1800" smtClean="0">
              <a:solidFill>
                <a:srgbClr val="000000"/>
              </a:solidFill>
              <a:latin typeface="Arial" pitchFamily="34" charset="0"/>
              <a:ea typeface="MS PGothic" pitchFamily="34" charset="-128"/>
            </a:endParaRPr>
          </a:p>
        </p:txBody>
      </p:sp>
      <p:pic>
        <p:nvPicPr>
          <p:cNvPr id="5" name="Picture 11" descr="CERN72"/>
          <p:cNvPicPr>
            <a:picLocks noChangeAspect="1" noChangeArrowheads="1"/>
          </p:cNvPicPr>
          <p:nvPr userDrawn="1"/>
        </p:nvPicPr>
        <p:blipFill>
          <a:blip r:embed="rId2" cstate="print"/>
          <a:srcRect/>
          <a:stretch>
            <a:fillRect/>
          </a:stretch>
        </p:blipFill>
        <p:spPr bwMode="auto">
          <a:xfrm>
            <a:off x="8245475" y="115888"/>
            <a:ext cx="790575" cy="790575"/>
          </a:xfrm>
          <a:prstGeom prst="rect">
            <a:avLst/>
          </a:prstGeom>
          <a:noFill/>
          <a:ln w="9525">
            <a:noFill/>
            <a:miter lim="800000"/>
            <a:headEnd/>
            <a:tailEnd/>
          </a:ln>
        </p:spPr>
      </p:pic>
      <p:sp>
        <p:nvSpPr>
          <p:cNvPr id="15362" name="Rectangle 2"/>
          <p:cNvSpPr>
            <a:spLocks noGrp="1" noChangeArrowheads="1"/>
          </p:cNvSpPr>
          <p:nvPr>
            <p:ph type="ctrTitle"/>
          </p:nvPr>
        </p:nvSpPr>
        <p:spPr>
          <a:xfrm>
            <a:off x="914400" y="1524000"/>
            <a:ext cx="7623175" cy="1752600"/>
          </a:xfrm>
        </p:spPr>
        <p:txBody>
          <a:bodyPr/>
          <a:lstStyle>
            <a:lvl1pPr>
              <a:defRPr sz="5000"/>
            </a:lvl1pPr>
          </a:lstStyle>
          <a:p>
            <a:r>
              <a:rPr lang="en-US" altLang="en-US" smtClean="0"/>
              <a:t>Click to edit Master title style</a:t>
            </a:r>
            <a:endParaRPr lang="en-US" altLang="en-US"/>
          </a:p>
        </p:txBody>
      </p:sp>
      <p:sp>
        <p:nvSpPr>
          <p:cNvPr id="15363"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en-US" altLang="en-US" smtClean="0"/>
              <a:t>Click to edit Master subtitle style</a:t>
            </a:r>
            <a:endParaRPr lang="en-US" altLang="en-US"/>
          </a:p>
        </p:txBody>
      </p:sp>
      <p:sp>
        <p:nvSpPr>
          <p:cNvPr id="6" name="Rectangle 5"/>
          <p:cNvSpPr>
            <a:spLocks noGrp="1" noChangeArrowheads="1"/>
          </p:cNvSpPr>
          <p:nvPr>
            <p:ph type="dt" sz="half" idx="10"/>
          </p:nvPr>
        </p:nvSpPr>
        <p:spPr>
          <a:xfrm>
            <a:off x="330200" y="6218238"/>
            <a:ext cx="2133600" cy="457200"/>
          </a:xfrm>
        </p:spPr>
        <p:txBody>
          <a:bodyPr/>
          <a:lstStyle>
            <a:lvl1pPr>
              <a:defRPr/>
            </a:lvl1pPr>
          </a:lstStyle>
          <a:p>
            <a:pPr>
              <a:defRPr/>
            </a:pPr>
            <a:r>
              <a:rPr lang="en-US">
                <a:solidFill>
                  <a:srgbClr val="000000"/>
                </a:solidFill>
              </a:rPr>
              <a:t>2011-07-23</a:t>
            </a:r>
          </a:p>
        </p:txBody>
      </p:sp>
      <p:sp>
        <p:nvSpPr>
          <p:cNvPr id="7" name="Rectangle 6"/>
          <p:cNvSpPr>
            <a:spLocks noGrp="1" noChangeArrowheads="1"/>
          </p:cNvSpPr>
          <p:nvPr>
            <p:ph type="ftr" sz="quarter" idx="11"/>
          </p:nvPr>
        </p:nvSpPr>
        <p:spPr>
          <a:xfrm>
            <a:off x="2781300" y="6243638"/>
            <a:ext cx="4287838" cy="457200"/>
          </a:xfrm>
        </p:spPr>
        <p:txBody>
          <a:bodyPr/>
          <a:lstStyle>
            <a:lvl1pPr>
              <a:defRPr/>
            </a:lvl1pPr>
          </a:lstStyle>
          <a:p>
            <a:pPr>
              <a:defRPr/>
            </a:pPr>
            <a:r>
              <a:rPr lang="en-US">
                <a:solidFill>
                  <a:srgbClr val="000000"/>
                </a:solidFill>
              </a:rPr>
              <a:t>HEP 2011, Beta Beams, Elena Wildner</a:t>
            </a:r>
            <a:endParaRPr lang="en-US" b="0">
              <a:solidFill>
                <a:srgbClr val="000000"/>
              </a:solidFill>
            </a:endParaRPr>
          </a:p>
        </p:txBody>
      </p:sp>
      <p:sp>
        <p:nvSpPr>
          <p:cNvPr id="8" name="Rectangle 7"/>
          <p:cNvSpPr>
            <a:spLocks noGrp="1" noChangeArrowheads="1"/>
          </p:cNvSpPr>
          <p:nvPr>
            <p:ph type="sldNum" sz="quarter" idx="12"/>
          </p:nvPr>
        </p:nvSpPr>
        <p:spPr/>
        <p:txBody>
          <a:bodyPr/>
          <a:lstStyle>
            <a:lvl1pPr>
              <a:defRPr/>
            </a:lvl1pPr>
          </a:lstStyle>
          <a:p>
            <a:fld id="{B0C95A4C-AF6D-4176-8ED0-54FD1EDE5F0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3FF61CF5-381F-4865-A078-26C39F1C5293}" type="slidenum">
              <a:rPr lang="en-GB"/>
              <a:pPr>
                <a:defRPr/>
              </a:pPr>
              <a:t>‹#›</a:t>
            </a:fld>
            <a:endParaRPr lang="en-GB"/>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Freeform 7"/>
          <p:cNvSpPr>
            <a:spLocks noChangeArrowheads="1"/>
          </p:cNvSpPr>
          <p:nvPr/>
        </p:nvSpPr>
        <p:spPr bwMode="auto">
          <a:xfrm>
            <a:off x="760413" y="228600"/>
            <a:ext cx="6985000" cy="6096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rgbClr val="000099"/>
            </a:solidFill>
            <a:prstDash val="solid"/>
            <a:miter lim="800000"/>
            <a:headEnd/>
            <a:tailEnd/>
          </a:ln>
        </p:spPr>
        <p:txBody>
          <a:bodyPr/>
          <a:lstStyle/>
          <a:p>
            <a:pPr algn="l"/>
            <a:endParaRPr lang="en-GB" sz="1800" smtClean="0">
              <a:solidFill>
                <a:srgbClr val="000000"/>
              </a:solidFill>
              <a:latin typeface="Arial" pitchFamily="34" charset="0"/>
              <a:ea typeface="MS PGothic" pitchFamily="34" charset="-128"/>
            </a:endParaRPr>
          </a:p>
        </p:txBody>
      </p:sp>
      <p:sp>
        <p:nvSpPr>
          <p:cNvPr id="5" name="Line 8"/>
          <p:cNvSpPr>
            <a:spLocks noChangeShapeType="1"/>
          </p:cNvSpPr>
          <p:nvPr/>
        </p:nvSpPr>
        <p:spPr bwMode="auto">
          <a:xfrm>
            <a:off x="457200" y="6172200"/>
            <a:ext cx="8229600" cy="0"/>
          </a:xfrm>
          <a:prstGeom prst="line">
            <a:avLst/>
          </a:prstGeom>
          <a:noFill/>
          <a:ln w="19050">
            <a:solidFill>
              <a:srgbClr val="000099"/>
            </a:solidFill>
            <a:round/>
            <a:headEnd/>
            <a:tailEnd/>
          </a:ln>
        </p:spPr>
        <p:txBody>
          <a:bodyPr/>
          <a:lstStyle/>
          <a:p>
            <a:pPr algn="l"/>
            <a:endParaRPr lang="en-GB" sz="1800" smtClean="0">
              <a:solidFill>
                <a:srgbClr val="000000"/>
              </a:solidFill>
              <a:latin typeface="Arial" pitchFamily="34" charset="0"/>
              <a:ea typeface="MS PGothic" pitchFamily="34" charset="-128"/>
            </a:endParaRPr>
          </a:p>
        </p:txBody>
      </p:sp>
      <p:pic>
        <p:nvPicPr>
          <p:cNvPr id="6" name="Picture 12" descr="CERN72"/>
          <p:cNvPicPr>
            <a:picLocks noChangeAspect="1" noChangeArrowheads="1"/>
          </p:cNvPicPr>
          <p:nvPr userDrawn="1"/>
        </p:nvPicPr>
        <p:blipFill>
          <a:blip r:embed="rId2" cstate="print"/>
          <a:srcRect/>
          <a:stretch>
            <a:fillRect/>
          </a:stretch>
        </p:blipFill>
        <p:spPr bwMode="auto">
          <a:xfrm>
            <a:off x="8245475" y="115888"/>
            <a:ext cx="790575" cy="790575"/>
          </a:xfrm>
          <a:prstGeom prst="rect">
            <a:avLst/>
          </a:prstGeom>
          <a:noFill/>
          <a:ln w="9525">
            <a:noFill/>
            <a:miter lim="800000"/>
            <a:headEnd/>
            <a:tailEnd/>
          </a:ln>
        </p:spPr>
      </p:pic>
      <p:sp>
        <p:nvSpPr>
          <p:cNvPr id="2" name="Title 1"/>
          <p:cNvSpPr>
            <a:spLocks noGrp="1"/>
          </p:cNvSpPr>
          <p:nvPr>
            <p:ph type="title"/>
          </p:nvPr>
        </p:nvSpPr>
        <p:spPr>
          <a:xfrm>
            <a:off x="1116013" y="277813"/>
            <a:ext cx="7056437" cy="1139825"/>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r>
              <a:rPr lang="en-US">
                <a:solidFill>
                  <a:srgbClr val="000000"/>
                </a:solidFill>
              </a:rPr>
              <a:t>2011-07-23</a:t>
            </a:r>
          </a:p>
        </p:txBody>
      </p:sp>
      <p:sp>
        <p:nvSpPr>
          <p:cNvPr id="8" name="Rectangle 6"/>
          <p:cNvSpPr>
            <a:spLocks noGrp="1" noChangeArrowheads="1"/>
          </p:cNvSpPr>
          <p:nvPr>
            <p:ph type="sldNum" sz="quarter" idx="11"/>
          </p:nvPr>
        </p:nvSpPr>
        <p:spPr/>
        <p:txBody>
          <a:bodyPr/>
          <a:lstStyle>
            <a:lvl1pPr>
              <a:defRPr/>
            </a:lvl1pPr>
          </a:lstStyle>
          <a:p>
            <a:fld id="{5A4E3A7F-FA80-4D17-B566-08E2AD37B0D7}" type="slidenum">
              <a:rPr lang="en-US">
                <a:solidFill>
                  <a:srgbClr val="000000"/>
                </a:solidFill>
              </a:rPr>
              <a:pPr/>
              <a:t>‹#›</a:t>
            </a:fld>
            <a:endParaRPr lang="en-US">
              <a:solidFill>
                <a:srgbClr val="000000"/>
              </a:solidFill>
            </a:endParaRPr>
          </a:p>
        </p:txBody>
      </p:sp>
      <p:sp>
        <p:nvSpPr>
          <p:cNvPr id="9" name="Rectangle 5"/>
          <p:cNvSpPr>
            <a:spLocks noGrp="1" noChangeArrowheads="1"/>
          </p:cNvSpPr>
          <p:nvPr>
            <p:ph type="ftr" sz="quarter" idx="12"/>
          </p:nvPr>
        </p:nvSpPr>
        <p:spPr>
          <a:xfrm>
            <a:off x="2474913" y="6438900"/>
            <a:ext cx="4391025" cy="246063"/>
          </a:xfrm>
        </p:spPr>
        <p:txBody>
          <a:bodyPr/>
          <a:lstStyle>
            <a:lvl1pPr>
              <a:defRPr/>
            </a:lvl1pPr>
          </a:lstStyle>
          <a:p>
            <a:pPr>
              <a:defRPr/>
            </a:pPr>
            <a:r>
              <a:rPr lang="en-US">
                <a:solidFill>
                  <a:srgbClr val="000000"/>
                </a:solidFill>
              </a:rPr>
              <a:t>HEP 2011, Beta Beams, Elena Wildner</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760413" y="228600"/>
            <a:ext cx="6985000" cy="6096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rgbClr val="000099"/>
            </a:solidFill>
            <a:prstDash val="solid"/>
            <a:miter lim="800000"/>
            <a:headEnd/>
            <a:tailEnd/>
          </a:ln>
        </p:spPr>
        <p:txBody>
          <a:bodyPr/>
          <a:lstStyle/>
          <a:p>
            <a:pPr algn="l"/>
            <a:endParaRPr lang="en-GB" sz="1800" smtClean="0">
              <a:solidFill>
                <a:srgbClr val="000000"/>
              </a:solidFill>
              <a:latin typeface="Arial" pitchFamily="34" charset="0"/>
              <a:ea typeface="MS PGothic" pitchFamily="34" charset="-128"/>
            </a:endParaRPr>
          </a:p>
        </p:txBody>
      </p:sp>
      <p:sp>
        <p:nvSpPr>
          <p:cNvPr id="5" name="Line 8"/>
          <p:cNvSpPr>
            <a:spLocks noChangeShapeType="1"/>
          </p:cNvSpPr>
          <p:nvPr/>
        </p:nvSpPr>
        <p:spPr bwMode="auto">
          <a:xfrm>
            <a:off x="457200" y="6172200"/>
            <a:ext cx="8229600" cy="0"/>
          </a:xfrm>
          <a:prstGeom prst="line">
            <a:avLst/>
          </a:prstGeom>
          <a:noFill/>
          <a:ln w="19050">
            <a:solidFill>
              <a:srgbClr val="000099"/>
            </a:solidFill>
            <a:round/>
            <a:headEnd/>
            <a:tailEnd/>
          </a:ln>
        </p:spPr>
        <p:txBody>
          <a:bodyPr/>
          <a:lstStyle/>
          <a:p>
            <a:pPr algn="l"/>
            <a:endParaRPr lang="en-GB" sz="1800" smtClean="0">
              <a:solidFill>
                <a:srgbClr val="000000"/>
              </a:solidFill>
              <a:latin typeface="Arial" pitchFamily="34" charset="0"/>
              <a:ea typeface="MS PGothic" pitchFamily="34" charset="-128"/>
            </a:endParaRPr>
          </a:p>
        </p:txBody>
      </p:sp>
      <p:pic>
        <p:nvPicPr>
          <p:cNvPr id="6" name="Picture 12" descr="CERN72"/>
          <p:cNvPicPr>
            <a:picLocks noChangeAspect="1" noChangeArrowheads="1"/>
          </p:cNvPicPr>
          <p:nvPr userDrawn="1"/>
        </p:nvPicPr>
        <p:blipFill>
          <a:blip r:embed="rId2" cstate="print"/>
          <a:srcRect/>
          <a:stretch>
            <a:fillRect/>
          </a:stretch>
        </p:blipFill>
        <p:spPr bwMode="auto">
          <a:xfrm>
            <a:off x="8245475" y="115888"/>
            <a:ext cx="790575" cy="790575"/>
          </a:xfrm>
          <a:prstGeom prst="rect">
            <a:avLst/>
          </a:prstGeom>
          <a:noFill/>
          <a:ln w="9525">
            <a:noFill/>
            <a:miter lim="800000"/>
            <a:headEnd/>
            <a:tailEnd/>
          </a:ln>
        </p:spPr>
      </p:pic>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
        <p:nvSpPr>
          <p:cNvPr id="7" name="Rectangle 5"/>
          <p:cNvSpPr>
            <a:spLocks noGrp="1" noChangeArrowheads="1"/>
          </p:cNvSpPr>
          <p:nvPr>
            <p:ph type="ftr" sz="quarter" idx="10"/>
          </p:nvPr>
        </p:nvSpPr>
        <p:spPr>
          <a:xfrm>
            <a:off x="2474913" y="6438900"/>
            <a:ext cx="4391025" cy="246063"/>
          </a:xfrm>
        </p:spPr>
        <p:txBody>
          <a:bodyPr/>
          <a:lstStyle>
            <a:lvl1pPr>
              <a:defRPr/>
            </a:lvl1pPr>
          </a:lstStyle>
          <a:p>
            <a:pPr>
              <a:defRPr/>
            </a:pPr>
            <a:r>
              <a:rPr lang="en-US">
                <a:solidFill>
                  <a:srgbClr val="000000"/>
                </a:solidFill>
              </a:rPr>
              <a:t>HEP 2011, Beta Beams, Elena Wildner</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solidFill>
                  <a:srgbClr val="000000"/>
                </a:solidFill>
              </a:rPr>
              <a:t>2011-07-23</a:t>
            </a: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HEP 2011, Beta Beams, Elena Wildner</a:t>
            </a:r>
          </a:p>
        </p:txBody>
      </p:sp>
      <p:sp>
        <p:nvSpPr>
          <p:cNvPr id="4" name="Rectangle 6"/>
          <p:cNvSpPr>
            <a:spLocks noGrp="1" noChangeArrowheads="1"/>
          </p:cNvSpPr>
          <p:nvPr>
            <p:ph type="sldNum" sz="quarter" idx="12"/>
          </p:nvPr>
        </p:nvSpPr>
        <p:spPr>
          <a:ln/>
        </p:spPr>
        <p:txBody>
          <a:bodyPr/>
          <a:lstStyle>
            <a:lvl1pPr>
              <a:defRPr/>
            </a:lvl1pPr>
          </a:lstStyle>
          <a:p>
            <a:fld id="{E00E1C99-5D78-4261-B8C9-3E4951B8D5E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6013" y="277813"/>
            <a:ext cx="7056437" cy="1139825"/>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2011-07-23</a:t>
            </a: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HEP 2011, Beta Beams, Elena Wildner</a:t>
            </a:r>
          </a:p>
        </p:txBody>
      </p:sp>
      <p:sp>
        <p:nvSpPr>
          <p:cNvPr id="6" name="Rectangle 6"/>
          <p:cNvSpPr>
            <a:spLocks noGrp="1" noChangeArrowheads="1"/>
          </p:cNvSpPr>
          <p:nvPr>
            <p:ph type="sldNum" sz="quarter" idx="12"/>
          </p:nvPr>
        </p:nvSpPr>
        <p:spPr>
          <a:ln/>
        </p:spPr>
        <p:txBody>
          <a:bodyPr/>
          <a:lstStyle>
            <a:lvl1pPr>
              <a:defRPr/>
            </a:lvl1pPr>
          </a:lstStyle>
          <a:p>
            <a:fld id="{A24DBA1F-E16C-4133-A245-12827CF7A50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8306" name="Rectangle 2"/>
          <p:cNvSpPr>
            <a:spLocks noGrp="1" noChangeArrowheads="1"/>
          </p:cNvSpPr>
          <p:nvPr>
            <p:ph type="ctrTitle"/>
          </p:nvPr>
        </p:nvSpPr>
        <p:spPr>
          <a:xfrm>
            <a:off x="609600" y="457200"/>
            <a:ext cx="7772400" cy="2743200"/>
          </a:xfrm>
          <a:ln w="57150">
            <a:noFill/>
          </a:ln>
        </p:spPr>
        <p:txBody>
          <a:bodyPr/>
          <a:lstStyle>
            <a:lvl1pPr>
              <a:defRPr/>
            </a:lvl1pPr>
          </a:lstStyle>
          <a:p>
            <a:r>
              <a:rPr lang="en-GB"/>
              <a:t>Click to edit Master title style</a:t>
            </a:r>
          </a:p>
        </p:txBody>
      </p:sp>
      <p:sp>
        <p:nvSpPr>
          <p:cNvPr id="98307" name="Rectangle 3"/>
          <p:cNvSpPr>
            <a:spLocks noGrp="1" noChangeArrowheads="1"/>
          </p:cNvSpPr>
          <p:nvPr>
            <p:ph type="subTitle" idx="1"/>
          </p:nvPr>
        </p:nvSpPr>
        <p:spPr>
          <a:xfrm>
            <a:off x="1295400" y="3581400"/>
            <a:ext cx="6400800" cy="2057400"/>
          </a:xfrm>
        </p:spPr>
        <p:txBody>
          <a:bodyPr/>
          <a:lstStyle>
            <a:lvl1pPr marL="0" indent="0">
              <a:buClr>
                <a:srgbClr val="CC00CC"/>
              </a:buClr>
              <a:defRPr sz="2400"/>
            </a:lvl1pPr>
            <a:lvl2pPr marL="457200" lvl="1" indent="0">
              <a:buClr>
                <a:srgbClr val="CC00CC"/>
              </a:buClr>
              <a:defRPr sz="2000"/>
            </a:lvl2pPr>
          </a:lstStyle>
          <a:p>
            <a:r>
              <a:rPr lang="en-GB"/>
              <a:t> Click to edit Master subtitle style</a:t>
            </a:r>
          </a:p>
          <a:p>
            <a:pPr lvl="1"/>
            <a:r>
              <a:rPr lang="en-GB"/>
              <a:t> Second level</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Footer Placeholder 3"/>
          <p:cNvSpPr>
            <a:spLocks noGrp="1"/>
          </p:cNvSpPr>
          <p:nvPr>
            <p:ph type="ftr" sz="quarter" idx="10"/>
          </p:nvPr>
        </p:nvSpPr>
        <p:spPr/>
        <p:txBody>
          <a:bodyPr/>
          <a:lstStyle>
            <a:lvl1pPr>
              <a:defRPr/>
            </a:lvl1pPr>
          </a:lstStyle>
          <a:p>
            <a:endParaRPr lang="en-GB">
              <a:solidFill>
                <a:srgbClr val="000000"/>
              </a:solidFill>
            </a:endParaRPr>
          </a:p>
          <a:p>
            <a:r>
              <a:rPr lang="en-GB">
                <a:solidFill>
                  <a:srgbClr val="000000"/>
                </a:solidFill>
              </a:rPr>
              <a:t>EPS-HEP, Grenoble: 21st July 2011</a:t>
            </a:r>
            <a:endParaRPr lang="en-US">
              <a:solidFill>
                <a:srgbClr val="000000"/>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GB">
              <a:solidFill>
                <a:srgbClr val="000000"/>
              </a:solidFill>
            </a:endParaRPr>
          </a:p>
          <a:p>
            <a:r>
              <a:rPr lang="en-GB">
                <a:solidFill>
                  <a:srgbClr val="000000"/>
                </a:solidFill>
              </a:rPr>
              <a:t>EPS-HEP, Grenoble: 21st July 2011</a:t>
            </a:r>
            <a:endParaRPr lang="en-US">
              <a:solidFill>
                <a:srgbClr val="000000"/>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143000"/>
            <a:ext cx="37719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10100" y="1143000"/>
            <a:ext cx="37719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Footer Placeholder 4"/>
          <p:cNvSpPr>
            <a:spLocks noGrp="1"/>
          </p:cNvSpPr>
          <p:nvPr>
            <p:ph type="ftr" sz="quarter" idx="10"/>
          </p:nvPr>
        </p:nvSpPr>
        <p:spPr/>
        <p:txBody>
          <a:bodyPr/>
          <a:lstStyle>
            <a:lvl1pPr>
              <a:defRPr/>
            </a:lvl1pPr>
          </a:lstStyle>
          <a:p>
            <a:endParaRPr lang="en-GB">
              <a:solidFill>
                <a:srgbClr val="000000"/>
              </a:solidFill>
            </a:endParaRPr>
          </a:p>
          <a:p>
            <a:r>
              <a:rPr lang="en-GB">
                <a:solidFill>
                  <a:srgbClr val="000000"/>
                </a:solidFill>
              </a:rPr>
              <a:t>EPS-HEP, Grenoble: 21st July 2011</a:t>
            </a:r>
            <a:endParaRPr lang="en-US">
              <a:solidFill>
                <a:srgbClr val="000000"/>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Footer Placeholder 6"/>
          <p:cNvSpPr>
            <a:spLocks noGrp="1"/>
          </p:cNvSpPr>
          <p:nvPr>
            <p:ph type="ftr" sz="quarter" idx="10"/>
          </p:nvPr>
        </p:nvSpPr>
        <p:spPr/>
        <p:txBody>
          <a:bodyPr/>
          <a:lstStyle>
            <a:lvl1pPr>
              <a:defRPr/>
            </a:lvl1pPr>
          </a:lstStyle>
          <a:p>
            <a:endParaRPr lang="en-GB">
              <a:solidFill>
                <a:srgbClr val="000000"/>
              </a:solidFill>
            </a:endParaRPr>
          </a:p>
          <a:p>
            <a:r>
              <a:rPr lang="en-GB">
                <a:solidFill>
                  <a:srgbClr val="000000"/>
                </a:solidFill>
              </a:rPr>
              <a:t>EPS-HEP, Grenoble: 21st July 2011</a:t>
            </a:r>
            <a:endParaRPr lang="en-US">
              <a:solidFill>
                <a:srgbClr val="000000"/>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Footer Placeholder 2"/>
          <p:cNvSpPr>
            <a:spLocks noGrp="1"/>
          </p:cNvSpPr>
          <p:nvPr>
            <p:ph type="ftr" sz="quarter" idx="10"/>
          </p:nvPr>
        </p:nvSpPr>
        <p:spPr/>
        <p:txBody>
          <a:bodyPr/>
          <a:lstStyle>
            <a:lvl1pPr>
              <a:defRPr/>
            </a:lvl1pPr>
          </a:lstStyle>
          <a:p>
            <a:endParaRPr lang="en-GB">
              <a:solidFill>
                <a:srgbClr val="000000"/>
              </a:solidFill>
            </a:endParaRPr>
          </a:p>
          <a:p>
            <a:r>
              <a:rPr lang="en-GB">
                <a:solidFill>
                  <a:srgbClr val="000000"/>
                </a:solidFill>
              </a:rPr>
              <a:t>EPS-HEP, Grenoble: 21st July 2011</a:t>
            </a:r>
            <a:endParaRPr lang="en-US">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405F5279-19FD-4DD8-A958-827BB433C839}" type="slidenum">
              <a:rPr lang="en-GB"/>
              <a:pPr>
                <a:defRPr/>
              </a:pPr>
              <a:t>‹#›</a:t>
            </a:fld>
            <a:endParaRPr lang="en-GB"/>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GB">
              <a:solidFill>
                <a:srgbClr val="000000"/>
              </a:solidFill>
            </a:endParaRPr>
          </a:p>
          <a:p>
            <a:r>
              <a:rPr lang="en-GB">
                <a:solidFill>
                  <a:srgbClr val="000000"/>
                </a:solidFill>
              </a:rPr>
              <a:t>EPS-HEP, Grenoble: 21st July 2011</a:t>
            </a:r>
            <a:endParaRPr lang="en-US">
              <a:solidFill>
                <a:srgbClr val="000000"/>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GB">
              <a:solidFill>
                <a:srgbClr val="000000"/>
              </a:solidFill>
            </a:endParaRPr>
          </a:p>
          <a:p>
            <a:r>
              <a:rPr lang="en-GB">
                <a:solidFill>
                  <a:srgbClr val="000000"/>
                </a:solidFill>
              </a:rPr>
              <a:t>EPS-HEP, Grenoble: 21st July 2011</a:t>
            </a:r>
            <a:endParaRPr lang="en-US">
              <a:solidFill>
                <a:srgbClr val="000000"/>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GB">
              <a:solidFill>
                <a:srgbClr val="000000"/>
              </a:solidFill>
            </a:endParaRPr>
          </a:p>
          <a:p>
            <a:r>
              <a:rPr lang="en-GB">
                <a:solidFill>
                  <a:srgbClr val="000000"/>
                </a:solidFill>
              </a:rPr>
              <a:t>EPS-HEP, Grenoble: 21st July 2011</a:t>
            </a:r>
            <a:endParaRPr lang="en-US">
              <a:solidFill>
                <a:srgbClr val="000000"/>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Footer Placeholder 3"/>
          <p:cNvSpPr>
            <a:spLocks noGrp="1"/>
          </p:cNvSpPr>
          <p:nvPr>
            <p:ph type="ftr" sz="quarter" idx="10"/>
          </p:nvPr>
        </p:nvSpPr>
        <p:spPr/>
        <p:txBody>
          <a:bodyPr/>
          <a:lstStyle>
            <a:lvl1pPr>
              <a:defRPr/>
            </a:lvl1pPr>
          </a:lstStyle>
          <a:p>
            <a:endParaRPr lang="en-GB">
              <a:solidFill>
                <a:srgbClr val="000000"/>
              </a:solidFill>
            </a:endParaRPr>
          </a:p>
          <a:p>
            <a:r>
              <a:rPr lang="en-GB">
                <a:solidFill>
                  <a:srgbClr val="000000"/>
                </a:solidFill>
              </a:rPr>
              <a:t>EPS-HEP, Grenoble: 21st July 2011</a:t>
            </a:r>
            <a:endParaRPr lang="en-US">
              <a:solidFill>
                <a:srgbClr val="000000"/>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7950" y="247650"/>
            <a:ext cx="1924050" cy="58483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247650"/>
            <a:ext cx="5619750" cy="5848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Footer Placeholder 3"/>
          <p:cNvSpPr>
            <a:spLocks noGrp="1"/>
          </p:cNvSpPr>
          <p:nvPr>
            <p:ph type="ftr" sz="quarter" idx="10"/>
          </p:nvPr>
        </p:nvSpPr>
        <p:spPr/>
        <p:txBody>
          <a:bodyPr/>
          <a:lstStyle>
            <a:lvl1pPr>
              <a:defRPr/>
            </a:lvl1pPr>
          </a:lstStyle>
          <a:p>
            <a:endParaRPr lang="en-GB">
              <a:solidFill>
                <a:srgbClr val="000000"/>
              </a:solidFill>
            </a:endParaRPr>
          </a:p>
          <a:p>
            <a:r>
              <a:rPr lang="en-GB">
                <a:solidFill>
                  <a:srgbClr val="000000"/>
                </a:solidFill>
              </a:rPr>
              <a:t>EPS-HEP, Grenoble: 21st July 2011</a:t>
            </a:r>
            <a:endParaRPr lang="en-US">
              <a:solidFill>
                <a:srgbClr val="000000"/>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247650"/>
            <a:ext cx="7258050" cy="6096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143000"/>
            <a:ext cx="37719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10100" y="1143000"/>
            <a:ext cx="37719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10100" y="3695700"/>
            <a:ext cx="37719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10"/>
          </p:nvPr>
        </p:nvSpPr>
        <p:spPr>
          <a:xfrm>
            <a:off x="2555875" y="6165850"/>
            <a:ext cx="4464050" cy="533400"/>
          </a:xfrm>
        </p:spPr>
        <p:txBody>
          <a:bodyPr/>
          <a:lstStyle>
            <a:lvl1pPr>
              <a:defRPr/>
            </a:lvl1pPr>
          </a:lstStyle>
          <a:p>
            <a:endParaRPr lang="en-GB">
              <a:solidFill>
                <a:srgbClr val="000000"/>
              </a:solidFill>
            </a:endParaRPr>
          </a:p>
          <a:p>
            <a:r>
              <a:rPr lang="en-GB">
                <a:solidFill>
                  <a:srgbClr val="000000"/>
                </a:solidFill>
              </a:rPr>
              <a:t>EPS-HEP, Grenoble: 21st July 2011</a:t>
            </a:r>
            <a:endParaRPr lang="en-US">
              <a:solidFill>
                <a:srgbClr val="000000"/>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762000" y="247650"/>
            <a:ext cx="7258050" cy="6096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685800" y="1143000"/>
            <a:ext cx="37719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10100" y="1143000"/>
            <a:ext cx="37719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685800" y="3695700"/>
            <a:ext cx="37719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610100" y="3695700"/>
            <a:ext cx="37719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Footer Placeholder 6"/>
          <p:cNvSpPr>
            <a:spLocks noGrp="1"/>
          </p:cNvSpPr>
          <p:nvPr>
            <p:ph type="ftr" sz="quarter" idx="10"/>
          </p:nvPr>
        </p:nvSpPr>
        <p:spPr>
          <a:xfrm>
            <a:off x="2555875" y="6165850"/>
            <a:ext cx="4464050" cy="533400"/>
          </a:xfrm>
        </p:spPr>
        <p:txBody>
          <a:bodyPr/>
          <a:lstStyle>
            <a:lvl1pPr>
              <a:defRPr/>
            </a:lvl1pPr>
          </a:lstStyle>
          <a:p>
            <a:endParaRPr lang="en-GB">
              <a:solidFill>
                <a:srgbClr val="000000"/>
              </a:solidFill>
            </a:endParaRPr>
          </a:p>
          <a:p>
            <a:r>
              <a:rPr lang="en-GB">
                <a:solidFill>
                  <a:srgbClr val="000000"/>
                </a:solidFill>
              </a:rPr>
              <a:t>EPS-HEP, Grenoble: 21st July 2011</a:t>
            </a:r>
            <a:endParaRPr lang="en-US">
              <a:solidFill>
                <a:srgbClr val="000000"/>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r>
              <a:rPr lang="en-GB">
                <a:solidFill>
                  <a:srgbClr val="000000"/>
                </a:solidFill>
              </a:rPr>
              <a:t>22nd - 28th July 2009</a:t>
            </a:r>
          </a:p>
        </p:txBody>
      </p:sp>
      <p:sp>
        <p:nvSpPr>
          <p:cNvPr id="5" name="Slide Number Placeholder 4"/>
          <p:cNvSpPr>
            <a:spLocks noGrp="1"/>
          </p:cNvSpPr>
          <p:nvPr>
            <p:ph type="sldNum" sz="quarter" idx="11"/>
          </p:nvPr>
        </p:nvSpPr>
        <p:spPr/>
        <p:txBody>
          <a:bodyPr/>
          <a:lstStyle>
            <a:lvl1pPr>
              <a:defRPr/>
            </a:lvl1pPr>
          </a:lstStyle>
          <a:p>
            <a:fld id="{03CD0EDD-D40E-46F9-95D1-24B7E68CE847}" type="slidenum">
              <a:rPr lang="en-GB">
                <a:solidFill>
                  <a:srgbClr val="000000"/>
                </a:solidFill>
              </a:rPr>
              <a:pPr/>
              <a:t>‹#›</a:t>
            </a:fld>
            <a:endParaRPr lang="en-GB">
              <a:solidFill>
                <a:srgbClr val="000000"/>
              </a:solidFill>
            </a:endParaRPr>
          </a:p>
        </p:txBody>
      </p:sp>
      <p:sp>
        <p:nvSpPr>
          <p:cNvPr id="6" name="Footer Placeholder 5"/>
          <p:cNvSpPr>
            <a:spLocks noGrp="1"/>
          </p:cNvSpPr>
          <p:nvPr>
            <p:ph type="ftr" sz="quarter" idx="12"/>
          </p:nvPr>
        </p:nvSpPr>
        <p:spPr/>
        <p:txBody>
          <a:bodyPr/>
          <a:lstStyle>
            <a:lvl1pPr>
              <a:defRPr/>
            </a:lvl1pPr>
          </a:lstStyle>
          <a:p>
            <a:r>
              <a:rPr lang="en-GB">
                <a:solidFill>
                  <a:srgbClr val="000000"/>
                </a:solidFill>
              </a:rPr>
              <a:t>Justin Evans</a:t>
            </a: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r>
              <a:rPr lang="en-GB">
                <a:solidFill>
                  <a:srgbClr val="000000"/>
                </a:solidFill>
              </a:rPr>
              <a:t>22nd - 28th July 2009</a:t>
            </a:r>
          </a:p>
        </p:txBody>
      </p:sp>
      <p:sp>
        <p:nvSpPr>
          <p:cNvPr id="5" name="Slide Number Placeholder 4"/>
          <p:cNvSpPr>
            <a:spLocks noGrp="1"/>
          </p:cNvSpPr>
          <p:nvPr>
            <p:ph type="sldNum" sz="quarter" idx="11"/>
          </p:nvPr>
        </p:nvSpPr>
        <p:spPr/>
        <p:txBody>
          <a:bodyPr/>
          <a:lstStyle>
            <a:lvl1pPr>
              <a:defRPr/>
            </a:lvl1pPr>
          </a:lstStyle>
          <a:p>
            <a:fld id="{DCF71BF5-724D-4944-B1B4-F0DB37D66E5D}" type="slidenum">
              <a:rPr lang="en-GB">
                <a:solidFill>
                  <a:srgbClr val="000000"/>
                </a:solidFill>
              </a:rPr>
              <a:pPr/>
              <a:t>‹#›</a:t>
            </a:fld>
            <a:endParaRPr lang="en-GB">
              <a:solidFill>
                <a:srgbClr val="000000"/>
              </a:solidFill>
            </a:endParaRPr>
          </a:p>
        </p:txBody>
      </p:sp>
      <p:sp>
        <p:nvSpPr>
          <p:cNvPr id="6" name="Footer Placeholder 5"/>
          <p:cNvSpPr>
            <a:spLocks noGrp="1"/>
          </p:cNvSpPr>
          <p:nvPr>
            <p:ph type="ftr" sz="quarter" idx="12"/>
          </p:nvPr>
        </p:nvSpPr>
        <p:spPr/>
        <p:txBody>
          <a:bodyPr/>
          <a:lstStyle>
            <a:lvl1pPr>
              <a:defRPr/>
            </a:lvl1pPr>
          </a:lstStyle>
          <a:p>
            <a:r>
              <a:rPr lang="en-GB">
                <a:solidFill>
                  <a:srgbClr val="000000"/>
                </a:solidFill>
              </a:rPr>
              <a:t>Justin Evans</a:t>
            </a: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GB">
                <a:solidFill>
                  <a:srgbClr val="000000"/>
                </a:solidFill>
              </a:rPr>
              <a:t>22nd - 28th July 2009</a:t>
            </a:r>
          </a:p>
        </p:txBody>
      </p:sp>
      <p:sp>
        <p:nvSpPr>
          <p:cNvPr id="5" name="Slide Number Placeholder 4"/>
          <p:cNvSpPr>
            <a:spLocks noGrp="1"/>
          </p:cNvSpPr>
          <p:nvPr>
            <p:ph type="sldNum" sz="quarter" idx="11"/>
          </p:nvPr>
        </p:nvSpPr>
        <p:spPr/>
        <p:txBody>
          <a:bodyPr/>
          <a:lstStyle>
            <a:lvl1pPr>
              <a:defRPr/>
            </a:lvl1pPr>
          </a:lstStyle>
          <a:p>
            <a:fld id="{8AC1AFD8-C27F-4680-9753-73C63501391E}" type="slidenum">
              <a:rPr lang="en-GB">
                <a:solidFill>
                  <a:srgbClr val="000000"/>
                </a:solidFill>
              </a:rPr>
              <a:pPr/>
              <a:t>‹#›</a:t>
            </a:fld>
            <a:endParaRPr lang="en-GB">
              <a:solidFill>
                <a:srgbClr val="000000"/>
              </a:solidFill>
            </a:endParaRPr>
          </a:p>
        </p:txBody>
      </p:sp>
      <p:sp>
        <p:nvSpPr>
          <p:cNvPr id="6" name="Footer Placeholder 5"/>
          <p:cNvSpPr>
            <a:spLocks noGrp="1"/>
          </p:cNvSpPr>
          <p:nvPr>
            <p:ph type="ftr" sz="quarter" idx="12"/>
          </p:nvPr>
        </p:nvSpPr>
        <p:spPr/>
        <p:txBody>
          <a:bodyPr/>
          <a:lstStyle>
            <a:lvl1pPr>
              <a:defRPr/>
            </a:lvl1pPr>
          </a:lstStyle>
          <a:p>
            <a:r>
              <a:rPr lang="en-GB">
                <a:solidFill>
                  <a:srgbClr val="000000"/>
                </a:solidFill>
              </a:rPr>
              <a:t>Justin Evans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BAD8AEB3-B5D9-4C6D-8BBB-6251ACC6FFAB}" type="slidenum">
              <a:rPr lang="en-GB"/>
              <a:pPr>
                <a:defRPr/>
              </a:pPr>
              <a:t>‹#›</a:t>
            </a:fld>
            <a:endParaRPr lang="en-GB"/>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r>
              <a:rPr lang="en-GB">
                <a:solidFill>
                  <a:srgbClr val="000000"/>
                </a:solidFill>
              </a:rPr>
              <a:t>22nd - 28th July 2009</a:t>
            </a:r>
          </a:p>
        </p:txBody>
      </p:sp>
      <p:sp>
        <p:nvSpPr>
          <p:cNvPr id="6" name="Slide Number Placeholder 5"/>
          <p:cNvSpPr>
            <a:spLocks noGrp="1"/>
          </p:cNvSpPr>
          <p:nvPr>
            <p:ph type="sldNum" sz="quarter" idx="11"/>
          </p:nvPr>
        </p:nvSpPr>
        <p:spPr/>
        <p:txBody>
          <a:bodyPr/>
          <a:lstStyle>
            <a:lvl1pPr>
              <a:defRPr/>
            </a:lvl1pPr>
          </a:lstStyle>
          <a:p>
            <a:fld id="{5B0901DD-0ADE-4D39-8C3A-3FAC49989C78}" type="slidenum">
              <a:rPr lang="en-GB">
                <a:solidFill>
                  <a:srgbClr val="000000"/>
                </a:solidFill>
              </a:rPr>
              <a:pPr/>
              <a:t>‹#›</a:t>
            </a:fld>
            <a:endParaRPr lang="en-GB">
              <a:solidFill>
                <a:srgbClr val="000000"/>
              </a:solidFill>
            </a:endParaRPr>
          </a:p>
        </p:txBody>
      </p:sp>
      <p:sp>
        <p:nvSpPr>
          <p:cNvPr id="7" name="Footer Placeholder 6"/>
          <p:cNvSpPr>
            <a:spLocks noGrp="1"/>
          </p:cNvSpPr>
          <p:nvPr>
            <p:ph type="ftr" sz="quarter" idx="12"/>
          </p:nvPr>
        </p:nvSpPr>
        <p:spPr/>
        <p:txBody>
          <a:bodyPr/>
          <a:lstStyle>
            <a:lvl1pPr>
              <a:defRPr/>
            </a:lvl1pPr>
          </a:lstStyle>
          <a:p>
            <a:r>
              <a:rPr lang="en-GB">
                <a:solidFill>
                  <a:srgbClr val="000000"/>
                </a:solidFill>
              </a:rPr>
              <a:t>Justin Evans</a:t>
            </a: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r>
              <a:rPr lang="en-GB">
                <a:solidFill>
                  <a:srgbClr val="000000"/>
                </a:solidFill>
              </a:rPr>
              <a:t>22nd - 28th July 2009</a:t>
            </a:r>
          </a:p>
        </p:txBody>
      </p:sp>
      <p:sp>
        <p:nvSpPr>
          <p:cNvPr id="8" name="Slide Number Placeholder 7"/>
          <p:cNvSpPr>
            <a:spLocks noGrp="1"/>
          </p:cNvSpPr>
          <p:nvPr>
            <p:ph type="sldNum" sz="quarter" idx="11"/>
          </p:nvPr>
        </p:nvSpPr>
        <p:spPr/>
        <p:txBody>
          <a:bodyPr/>
          <a:lstStyle>
            <a:lvl1pPr>
              <a:defRPr/>
            </a:lvl1pPr>
          </a:lstStyle>
          <a:p>
            <a:fld id="{54F049AD-EF69-42A6-9EC8-10014230B3B8}" type="slidenum">
              <a:rPr lang="en-GB">
                <a:solidFill>
                  <a:srgbClr val="000000"/>
                </a:solidFill>
              </a:rPr>
              <a:pPr/>
              <a:t>‹#›</a:t>
            </a:fld>
            <a:endParaRPr lang="en-GB">
              <a:solidFill>
                <a:srgbClr val="000000"/>
              </a:solidFill>
            </a:endParaRPr>
          </a:p>
        </p:txBody>
      </p:sp>
      <p:sp>
        <p:nvSpPr>
          <p:cNvPr id="9" name="Footer Placeholder 8"/>
          <p:cNvSpPr>
            <a:spLocks noGrp="1"/>
          </p:cNvSpPr>
          <p:nvPr>
            <p:ph type="ftr" sz="quarter" idx="12"/>
          </p:nvPr>
        </p:nvSpPr>
        <p:spPr/>
        <p:txBody>
          <a:bodyPr/>
          <a:lstStyle>
            <a:lvl1pPr>
              <a:defRPr/>
            </a:lvl1pPr>
          </a:lstStyle>
          <a:p>
            <a:r>
              <a:rPr lang="en-GB">
                <a:solidFill>
                  <a:srgbClr val="000000"/>
                </a:solidFill>
              </a:rPr>
              <a:t>Justin Evans</a:t>
            </a: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r>
              <a:rPr lang="en-GB">
                <a:solidFill>
                  <a:srgbClr val="000000"/>
                </a:solidFill>
              </a:rPr>
              <a:t>22nd - 28th July 2009</a:t>
            </a:r>
          </a:p>
        </p:txBody>
      </p:sp>
      <p:sp>
        <p:nvSpPr>
          <p:cNvPr id="4" name="Slide Number Placeholder 3"/>
          <p:cNvSpPr>
            <a:spLocks noGrp="1"/>
          </p:cNvSpPr>
          <p:nvPr>
            <p:ph type="sldNum" sz="quarter" idx="11"/>
          </p:nvPr>
        </p:nvSpPr>
        <p:spPr/>
        <p:txBody>
          <a:bodyPr/>
          <a:lstStyle>
            <a:lvl1pPr>
              <a:defRPr/>
            </a:lvl1pPr>
          </a:lstStyle>
          <a:p>
            <a:fld id="{756AC424-BAEF-466C-93FF-9A080C5E1D02}" type="slidenum">
              <a:rPr lang="en-GB">
                <a:solidFill>
                  <a:srgbClr val="000000"/>
                </a:solidFill>
              </a:rPr>
              <a:pPr/>
              <a:t>‹#›</a:t>
            </a:fld>
            <a:endParaRPr lang="en-GB">
              <a:solidFill>
                <a:srgbClr val="000000"/>
              </a:solidFill>
            </a:endParaRPr>
          </a:p>
        </p:txBody>
      </p:sp>
      <p:sp>
        <p:nvSpPr>
          <p:cNvPr id="5" name="Footer Placeholder 4"/>
          <p:cNvSpPr>
            <a:spLocks noGrp="1"/>
          </p:cNvSpPr>
          <p:nvPr>
            <p:ph type="ftr" sz="quarter" idx="12"/>
          </p:nvPr>
        </p:nvSpPr>
        <p:spPr/>
        <p:txBody>
          <a:bodyPr/>
          <a:lstStyle>
            <a:lvl1pPr>
              <a:defRPr/>
            </a:lvl1pPr>
          </a:lstStyle>
          <a:p>
            <a:r>
              <a:rPr lang="en-GB">
                <a:solidFill>
                  <a:srgbClr val="000000"/>
                </a:solidFill>
              </a:rPr>
              <a:t>Justin Evans</a:t>
            </a: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GB">
                <a:solidFill>
                  <a:srgbClr val="000000"/>
                </a:solidFill>
              </a:rPr>
              <a:t>22nd - 28th July 2009</a:t>
            </a:r>
          </a:p>
        </p:txBody>
      </p:sp>
      <p:sp>
        <p:nvSpPr>
          <p:cNvPr id="3" name="Slide Number Placeholder 2"/>
          <p:cNvSpPr>
            <a:spLocks noGrp="1"/>
          </p:cNvSpPr>
          <p:nvPr>
            <p:ph type="sldNum" sz="quarter" idx="11"/>
          </p:nvPr>
        </p:nvSpPr>
        <p:spPr/>
        <p:txBody>
          <a:bodyPr/>
          <a:lstStyle>
            <a:lvl1pPr>
              <a:defRPr/>
            </a:lvl1pPr>
          </a:lstStyle>
          <a:p>
            <a:fld id="{3615F5A6-92D5-435F-B9A8-F97EB8661D4B}" type="slidenum">
              <a:rPr lang="en-GB">
                <a:solidFill>
                  <a:srgbClr val="000000"/>
                </a:solidFill>
              </a:rPr>
              <a:pPr/>
              <a:t>‹#›</a:t>
            </a:fld>
            <a:endParaRPr lang="en-GB">
              <a:solidFill>
                <a:srgbClr val="000000"/>
              </a:solidFill>
            </a:endParaRPr>
          </a:p>
        </p:txBody>
      </p:sp>
      <p:sp>
        <p:nvSpPr>
          <p:cNvPr id="4" name="Footer Placeholder 3"/>
          <p:cNvSpPr>
            <a:spLocks noGrp="1"/>
          </p:cNvSpPr>
          <p:nvPr>
            <p:ph type="ftr" sz="quarter" idx="12"/>
          </p:nvPr>
        </p:nvSpPr>
        <p:spPr/>
        <p:txBody>
          <a:bodyPr/>
          <a:lstStyle>
            <a:lvl1pPr>
              <a:defRPr/>
            </a:lvl1pPr>
          </a:lstStyle>
          <a:p>
            <a:r>
              <a:rPr lang="en-GB">
                <a:solidFill>
                  <a:srgbClr val="000000"/>
                </a:solidFill>
              </a:rPr>
              <a:t>Justin Evans</a:t>
            </a: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GB">
                <a:solidFill>
                  <a:srgbClr val="000000"/>
                </a:solidFill>
              </a:rPr>
              <a:t>22nd - 28th July 2009</a:t>
            </a:r>
          </a:p>
        </p:txBody>
      </p:sp>
      <p:sp>
        <p:nvSpPr>
          <p:cNvPr id="6" name="Slide Number Placeholder 5"/>
          <p:cNvSpPr>
            <a:spLocks noGrp="1"/>
          </p:cNvSpPr>
          <p:nvPr>
            <p:ph type="sldNum" sz="quarter" idx="11"/>
          </p:nvPr>
        </p:nvSpPr>
        <p:spPr/>
        <p:txBody>
          <a:bodyPr/>
          <a:lstStyle>
            <a:lvl1pPr>
              <a:defRPr/>
            </a:lvl1pPr>
          </a:lstStyle>
          <a:p>
            <a:fld id="{4FEC5E92-F3FC-4F3E-A373-62659ED75A80}" type="slidenum">
              <a:rPr lang="en-GB">
                <a:solidFill>
                  <a:srgbClr val="000000"/>
                </a:solidFill>
              </a:rPr>
              <a:pPr/>
              <a:t>‹#›</a:t>
            </a:fld>
            <a:endParaRPr lang="en-GB">
              <a:solidFill>
                <a:srgbClr val="000000"/>
              </a:solidFill>
            </a:endParaRPr>
          </a:p>
        </p:txBody>
      </p:sp>
      <p:sp>
        <p:nvSpPr>
          <p:cNvPr id="7" name="Footer Placeholder 6"/>
          <p:cNvSpPr>
            <a:spLocks noGrp="1"/>
          </p:cNvSpPr>
          <p:nvPr>
            <p:ph type="ftr" sz="quarter" idx="12"/>
          </p:nvPr>
        </p:nvSpPr>
        <p:spPr/>
        <p:txBody>
          <a:bodyPr/>
          <a:lstStyle>
            <a:lvl1pPr>
              <a:defRPr/>
            </a:lvl1pPr>
          </a:lstStyle>
          <a:p>
            <a:r>
              <a:rPr lang="en-GB">
                <a:solidFill>
                  <a:srgbClr val="000000"/>
                </a:solidFill>
              </a:rPr>
              <a:t>Justin Evans</a:t>
            </a: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GB">
                <a:solidFill>
                  <a:srgbClr val="000000"/>
                </a:solidFill>
              </a:rPr>
              <a:t>22nd - 28th July 2009</a:t>
            </a:r>
          </a:p>
        </p:txBody>
      </p:sp>
      <p:sp>
        <p:nvSpPr>
          <p:cNvPr id="6" name="Slide Number Placeholder 5"/>
          <p:cNvSpPr>
            <a:spLocks noGrp="1"/>
          </p:cNvSpPr>
          <p:nvPr>
            <p:ph type="sldNum" sz="quarter" idx="11"/>
          </p:nvPr>
        </p:nvSpPr>
        <p:spPr/>
        <p:txBody>
          <a:bodyPr/>
          <a:lstStyle>
            <a:lvl1pPr>
              <a:defRPr/>
            </a:lvl1pPr>
          </a:lstStyle>
          <a:p>
            <a:fld id="{0A821EB6-192A-402F-88A5-E1E2BFCDAFEE}" type="slidenum">
              <a:rPr lang="en-GB">
                <a:solidFill>
                  <a:srgbClr val="000000"/>
                </a:solidFill>
              </a:rPr>
              <a:pPr/>
              <a:t>‹#›</a:t>
            </a:fld>
            <a:endParaRPr lang="en-GB">
              <a:solidFill>
                <a:srgbClr val="000000"/>
              </a:solidFill>
            </a:endParaRPr>
          </a:p>
        </p:txBody>
      </p:sp>
      <p:sp>
        <p:nvSpPr>
          <p:cNvPr id="7" name="Footer Placeholder 6"/>
          <p:cNvSpPr>
            <a:spLocks noGrp="1"/>
          </p:cNvSpPr>
          <p:nvPr>
            <p:ph type="ftr" sz="quarter" idx="12"/>
          </p:nvPr>
        </p:nvSpPr>
        <p:spPr/>
        <p:txBody>
          <a:bodyPr/>
          <a:lstStyle>
            <a:lvl1pPr>
              <a:defRPr/>
            </a:lvl1pPr>
          </a:lstStyle>
          <a:p>
            <a:r>
              <a:rPr lang="en-GB">
                <a:solidFill>
                  <a:srgbClr val="000000"/>
                </a:solidFill>
              </a:rPr>
              <a:t>Justin Evans</a:t>
            </a: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r>
              <a:rPr lang="en-GB">
                <a:solidFill>
                  <a:srgbClr val="000000"/>
                </a:solidFill>
              </a:rPr>
              <a:t>22nd - 28th July 2009</a:t>
            </a:r>
          </a:p>
        </p:txBody>
      </p:sp>
      <p:sp>
        <p:nvSpPr>
          <p:cNvPr id="5" name="Slide Number Placeholder 4"/>
          <p:cNvSpPr>
            <a:spLocks noGrp="1"/>
          </p:cNvSpPr>
          <p:nvPr>
            <p:ph type="sldNum" sz="quarter" idx="11"/>
          </p:nvPr>
        </p:nvSpPr>
        <p:spPr/>
        <p:txBody>
          <a:bodyPr/>
          <a:lstStyle>
            <a:lvl1pPr>
              <a:defRPr/>
            </a:lvl1pPr>
          </a:lstStyle>
          <a:p>
            <a:fld id="{3B4AC616-8FE5-4864-B992-188F5F0D52DE}" type="slidenum">
              <a:rPr lang="en-GB">
                <a:solidFill>
                  <a:srgbClr val="000000"/>
                </a:solidFill>
              </a:rPr>
              <a:pPr/>
              <a:t>‹#›</a:t>
            </a:fld>
            <a:endParaRPr lang="en-GB">
              <a:solidFill>
                <a:srgbClr val="000000"/>
              </a:solidFill>
            </a:endParaRPr>
          </a:p>
        </p:txBody>
      </p:sp>
      <p:sp>
        <p:nvSpPr>
          <p:cNvPr id="6" name="Footer Placeholder 5"/>
          <p:cNvSpPr>
            <a:spLocks noGrp="1"/>
          </p:cNvSpPr>
          <p:nvPr>
            <p:ph type="ftr" sz="quarter" idx="12"/>
          </p:nvPr>
        </p:nvSpPr>
        <p:spPr/>
        <p:txBody>
          <a:bodyPr/>
          <a:lstStyle>
            <a:lvl1pPr>
              <a:defRPr/>
            </a:lvl1pPr>
          </a:lstStyle>
          <a:p>
            <a:r>
              <a:rPr lang="en-GB">
                <a:solidFill>
                  <a:srgbClr val="000000"/>
                </a:solidFill>
              </a:rPr>
              <a:t>Justin Evans</a:t>
            </a: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r>
              <a:rPr lang="en-GB">
                <a:solidFill>
                  <a:srgbClr val="000000"/>
                </a:solidFill>
              </a:rPr>
              <a:t>22nd - 28th July 2009</a:t>
            </a:r>
          </a:p>
        </p:txBody>
      </p:sp>
      <p:sp>
        <p:nvSpPr>
          <p:cNvPr id="5" name="Slide Number Placeholder 4"/>
          <p:cNvSpPr>
            <a:spLocks noGrp="1"/>
          </p:cNvSpPr>
          <p:nvPr>
            <p:ph type="sldNum" sz="quarter" idx="11"/>
          </p:nvPr>
        </p:nvSpPr>
        <p:spPr/>
        <p:txBody>
          <a:bodyPr/>
          <a:lstStyle>
            <a:lvl1pPr>
              <a:defRPr/>
            </a:lvl1pPr>
          </a:lstStyle>
          <a:p>
            <a:fld id="{6E9E9749-5A2A-42DB-90BD-05BF60B5C505}" type="slidenum">
              <a:rPr lang="en-GB">
                <a:solidFill>
                  <a:srgbClr val="000000"/>
                </a:solidFill>
              </a:rPr>
              <a:pPr/>
              <a:t>‹#›</a:t>
            </a:fld>
            <a:endParaRPr lang="en-GB">
              <a:solidFill>
                <a:srgbClr val="000000"/>
              </a:solidFill>
            </a:endParaRPr>
          </a:p>
        </p:txBody>
      </p:sp>
      <p:sp>
        <p:nvSpPr>
          <p:cNvPr id="6" name="Footer Placeholder 5"/>
          <p:cNvSpPr>
            <a:spLocks noGrp="1"/>
          </p:cNvSpPr>
          <p:nvPr>
            <p:ph type="ftr" sz="quarter" idx="12"/>
          </p:nvPr>
        </p:nvSpPr>
        <p:spPr/>
        <p:txBody>
          <a:bodyPr/>
          <a:lstStyle>
            <a:lvl1pPr>
              <a:defRPr/>
            </a:lvl1pPr>
          </a:lstStyle>
          <a:p>
            <a:r>
              <a:rPr lang="en-GB">
                <a:solidFill>
                  <a:srgbClr val="000000"/>
                </a:solidFill>
              </a:rPr>
              <a:t>Justin Evans</a:t>
            </a: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457200" y="1600200"/>
            <a:ext cx="8229600" cy="4525963"/>
          </a:xfrm>
        </p:spPr>
        <p:txBody>
          <a:bodyPr/>
          <a:lstStyle/>
          <a:p>
            <a:endParaRPr lang="en-GB"/>
          </a:p>
        </p:txBody>
      </p:sp>
      <p:sp>
        <p:nvSpPr>
          <p:cNvPr id="4" name="Date Placeholder 3"/>
          <p:cNvSpPr>
            <a:spLocks noGrp="1"/>
          </p:cNvSpPr>
          <p:nvPr>
            <p:ph type="dt" sz="half" idx="10"/>
          </p:nvPr>
        </p:nvSpPr>
        <p:spPr>
          <a:xfrm>
            <a:off x="457200" y="6245225"/>
            <a:ext cx="2133600" cy="476250"/>
          </a:xfrm>
        </p:spPr>
        <p:txBody>
          <a:bodyPr/>
          <a:lstStyle>
            <a:lvl1pPr>
              <a:defRPr/>
            </a:lvl1pPr>
          </a:lstStyle>
          <a:p>
            <a:r>
              <a:rPr lang="en-GB">
                <a:solidFill>
                  <a:srgbClr val="000000"/>
                </a:solidFill>
              </a:rPr>
              <a:t>22nd - 28th July 2009</a:t>
            </a:r>
          </a:p>
        </p:txBody>
      </p:sp>
      <p:sp>
        <p:nvSpPr>
          <p:cNvPr id="5" name="Slide Number Placeholder 4"/>
          <p:cNvSpPr>
            <a:spLocks noGrp="1"/>
          </p:cNvSpPr>
          <p:nvPr>
            <p:ph type="sldNum" sz="quarter" idx="11"/>
          </p:nvPr>
        </p:nvSpPr>
        <p:spPr>
          <a:xfrm>
            <a:off x="6553200" y="6245225"/>
            <a:ext cx="2133600" cy="476250"/>
          </a:xfrm>
        </p:spPr>
        <p:txBody>
          <a:bodyPr/>
          <a:lstStyle>
            <a:lvl1pPr>
              <a:defRPr/>
            </a:lvl1pPr>
          </a:lstStyle>
          <a:p>
            <a:fld id="{B2E59772-5E34-4DEC-AA15-B03E3B8548CC}" type="slidenum">
              <a:rPr lang="en-GB">
                <a:solidFill>
                  <a:srgbClr val="000000"/>
                </a:solidFill>
              </a:rPr>
              <a:pPr/>
              <a:t>‹#›</a:t>
            </a:fld>
            <a:endParaRPr lang="en-GB">
              <a:solidFill>
                <a:srgbClr val="000000"/>
              </a:solidFill>
            </a:endParaRPr>
          </a:p>
        </p:txBody>
      </p:sp>
      <p:sp>
        <p:nvSpPr>
          <p:cNvPr id="6" name="Footer Placeholder 5"/>
          <p:cNvSpPr>
            <a:spLocks noGrp="1"/>
          </p:cNvSpPr>
          <p:nvPr>
            <p:ph type="ftr" sz="quarter" idx="12"/>
          </p:nvPr>
        </p:nvSpPr>
        <p:spPr>
          <a:xfrm>
            <a:off x="3124200" y="6245225"/>
            <a:ext cx="2895600" cy="476250"/>
          </a:xfrm>
        </p:spPr>
        <p:txBody>
          <a:bodyPr/>
          <a:lstStyle>
            <a:lvl1pPr>
              <a:defRPr/>
            </a:lvl1pPr>
          </a:lstStyle>
          <a:p>
            <a:r>
              <a:rPr lang="en-GB">
                <a:solidFill>
                  <a:srgbClr val="000000"/>
                </a:solidFill>
              </a:rPr>
              <a:t>Justin Evans</a:t>
            </a: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245225"/>
            <a:ext cx="2133600" cy="476250"/>
          </a:xfrm>
        </p:spPr>
        <p:txBody>
          <a:bodyPr/>
          <a:lstStyle>
            <a:lvl1pPr>
              <a:defRPr/>
            </a:lvl1pPr>
          </a:lstStyle>
          <a:p>
            <a:r>
              <a:rPr lang="en-GB">
                <a:solidFill>
                  <a:srgbClr val="000000"/>
                </a:solidFill>
              </a:rPr>
              <a:t>22nd - 28th July 2009</a:t>
            </a:r>
          </a:p>
        </p:txBody>
      </p:sp>
      <p:sp>
        <p:nvSpPr>
          <p:cNvPr id="6" name="Slide Number Placeholder 5"/>
          <p:cNvSpPr>
            <a:spLocks noGrp="1"/>
          </p:cNvSpPr>
          <p:nvPr>
            <p:ph type="sldNum" sz="quarter" idx="11"/>
          </p:nvPr>
        </p:nvSpPr>
        <p:spPr>
          <a:xfrm>
            <a:off x="6553200" y="6245225"/>
            <a:ext cx="2133600" cy="476250"/>
          </a:xfrm>
        </p:spPr>
        <p:txBody>
          <a:bodyPr/>
          <a:lstStyle>
            <a:lvl1pPr>
              <a:defRPr/>
            </a:lvl1pPr>
          </a:lstStyle>
          <a:p>
            <a:fld id="{E9C4281F-EA84-4B4F-8AAE-130CF384040A}" type="slidenum">
              <a:rPr lang="en-GB">
                <a:solidFill>
                  <a:srgbClr val="000000"/>
                </a:solidFill>
              </a:rPr>
              <a:pPr/>
              <a:t>‹#›</a:t>
            </a:fld>
            <a:endParaRPr lang="en-GB">
              <a:solidFill>
                <a:srgbClr val="000000"/>
              </a:solidFill>
            </a:endParaRPr>
          </a:p>
        </p:txBody>
      </p:sp>
      <p:sp>
        <p:nvSpPr>
          <p:cNvPr id="7" name="Footer Placeholder 6"/>
          <p:cNvSpPr>
            <a:spLocks noGrp="1"/>
          </p:cNvSpPr>
          <p:nvPr>
            <p:ph type="ftr" sz="quarter" idx="12"/>
          </p:nvPr>
        </p:nvSpPr>
        <p:spPr>
          <a:xfrm>
            <a:off x="3124200" y="6245225"/>
            <a:ext cx="2895600" cy="476250"/>
          </a:xfrm>
        </p:spPr>
        <p:txBody>
          <a:bodyPr/>
          <a:lstStyle>
            <a:lvl1pPr>
              <a:defRPr/>
            </a:lvl1pPr>
          </a:lstStyle>
          <a:p>
            <a:r>
              <a:rPr lang="en-GB">
                <a:solidFill>
                  <a:srgbClr val="000000"/>
                </a:solidFill>
              </a:rPr>
              <a:t>Justin Evans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AAE54C8B-02DA-4AC8-B0F6-79894DD3B299}" type="slidenum">
              <a:rPr lang="en-GB"/>
              <a:pPr>
                <a:defRPr/>
              </a:pPr>
              <a:t>‹#›</a:t>
            </a:fld>
            <a:endParaRPr lang="en-GB"/>
          </a:p>
        </p:txBody>
      </p:sp>
    </p:spTree>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lgn="ctr">
              <a:defRPr smtClean="0"/>
            </a:lvl1pPr>
          </a:lstStyle>
          <a:p>
            <a:pPr>
              <a:defRPr/>
            </a:pPr>
            <a:fld id="{095EB14B-0261-4066-B139-31A8B7E3087B}" type="slidenum">
              <a:rPr lang="de-DE"/>
              <a:pPr>
                <a:defRPr/>
              </a:pPr>
              <a:t>‹#›</a:t>
            </a:fld>
            <a:endParaRPr lang="de-DE" b="0"/>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lgn="ctr">
              <a:defRPr smtClean="0"/>
            </a:lvl1pPr>
          </a:lstStyle>
          <a:p>
            <a:pPr>
              <a:defRPr/>
            </a:pPr>
            <a:fld id="{BC16AC95-0501-4882-86F5-306E022F769A}" type="slidenum">
              <a:rPr lang="de-DE"/>
              <a:pPr>
                <a:defRPr/>
              </a:pPr>
              <a:t>‹#›</a:t>
            </a:fld>
            <a:endParaRPr lang="de-DE" b="0"/>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lgn="ctr">
              <a:defRPr smtClean="0"/>
            </a:lvl1pPr>
          </a:lstStyle>
          <a:p>
            <a:pPr>
              <a:defRPr/>
            </a:pPr>
            <a:fld id="{0819C932-2E84-4791-85DE-A70BC674269E}" type="slidenum">
              <a:rPr lang="de-DE"/>
              <a:pPr>
                <a:defRPr/>
              </a:pPr>
              <a:t>‹#›</a:t>
            </a:fld>
            <a:endParaRPr lang="de-DE" b="0"/>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04800" y="1295400"/>
            <a:ext cx="4191000" cy="477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95400"/>
            <a:ext cx="4191000" cy="477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lgn="ctr">
              <a:defRPr smtClean="0"/>
            </a:lvl1pPr>
          </a:lstStyle>
          <a:p>
            <a:pPr>
              <a:defRPr/>
            </a:pPr>
            <a:fld id="{11C95F36-B592-45FB-BA7A-3FCB5347E176}" type="slidenum">
              <a:rPr lang="de-DE"/>
              <a:pPr>
                <a:defRPr/>
              </a:pPr>
              <a:t>‹#›</a:t>
            </a:fld>
            <a:endParaRPr lang="de-DE" b="0"/>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lgn="ctr">
              <a:defRPr smtClean="0"/>
            </a:lvl1pPr>
          </a:lstStyle>
          <a:p>
            <a:pPr>
              <a:defRPr/>
            </a:pPr>
            <a:fld id="{B4C050F8-651E-4506-B38C-58EE3B05F381}" type="slidenum">
              <a:rPr lang="de-DE"/>
              <a:pPr>
                <a:defRPr/>
              </a:pPr>
              <a:t>‹#›</a:t>
            </a:fld>
            <a:endParaRPr lang="de-DE" b="0"/>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lgn="ctr">
              <a:defRPr smtClean="0"/>
            </a:lvl1pPr>
          </a:lstStyle>
          <a:p>
            <a:pPr>
              <a:defRPr/>
            </a:pPr>
            <a:fld id="{A9FE36AB-9C04-4389-9114-01A1599D9E2C}" type="slidenum">
              <a:rPr lang="de-DE"/>
              <a:pPr>
                <a:defRPr/>
              </a:pPr>
              <a:t>‹#›</a:t>
            </a:fld>
            <a:endParaRPr lang="de-DE" b="0"/>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ctr">
              <a:defRPr smtClean="0"/>
            </a:lvl1pPr>
          </a:lstStyle>
          <a:p>
            <a:pPr>
              <a:defRPr/>
            </a:pPr>
            <a:fld id="{95B3DB95-3430-40C3-A458-15601A8A65AF}" type="slidenum">
              <a:rPr lang="de-DE"/>
              <a:pPr>
                <a:defRPr/>
              </a:pPr>
              <a:t>‹#›</a:t>
            </a:fld>
            <a:endParaRPr lang="de-DE" b="0"/>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lgn="ctr">
              <a:defRPr smtClean="0"/>
            </a:lvl1pPr>
          </a:lstStyle>
          <a:p>
            <a:pPr>
              <a:defRPr/>
            </a:pPr>
            <a:fld id="{1293BA0A-5595-4C6F-A766-B661FFFCEE6B}" type="slidenum">
              <a:rPr lang="de-DE"/>
              <a:pPr>
                <a:defRPr/>
              </a:pPr>
              <a:t>‹#›</a:t>
            </a:fld>
            <a:endParaRPr lang="de-DE" b="0"/>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lgn="ctr">
              <a:defRPr smtClean="0"/>
            </a:lvl1pPr>
          </a:lstStyle>
          <a:p>
            <a:pPr>
              <a:defRPr/>
            </a:pPr>
            <a:fld id="{1561A929-C391-4A3B-B6EE-5B3CBA987891}" type="slidenum">
              <a:rPr lang="de-DE"/>
              <a:pPr>
                <a:defRPr/>
              </a:pPr>
              <a:t>‹#›</a:t>
            </a:fld>
            <a:endParaRPr lang="de-DE" b="0"/>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lgn="ctr">
              <a:defRPr smtClean="0"/>
            </a:lvl1pPr>
          </a:lstStyle>
          <a:p>
            <a:pPr>
              <a:defRPr/>
            </a:pPr>
            <a:fld id="{3975C388-B33C-4211-926F-D6BE743C076B}" type="slidenum">
              <a:rPr lang="de-DE"/>
              <a:pPr>
                <a:defRPr/>
              </a:pPr>
              <a:t>‹#›</a:t>
            </a:fld>
            <a:endParaRPr lang="de-DE" b="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C9B86A48-744D-4C02-ADB1-32A4FC930725}" type="slidenum">
              <a:rPr lang="en-GB"/>
              <a:pPr>
                <a:defRPr/>
              </a:pPr>
              <a:t>‹#›</a:t>
            </a:fld>
            <a:endParaRPr lang="en-GB"/>
          </a:p>
        </p:txBody>
      </p:sp>
    </p:spTree>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2425" y="163513"/>
            <a:ext cx="2136775" cy="590391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288925" y="163513"/>
            <a:ext cx="6261100" cy="59039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lgn="ctr">
              <a:defRPr smtClean="0"/>
            </a:lvl1pPr>
          </a:lstStyle>
          <a:p>
            <a:pPr>
              <a:defRPr/>
            </a:pPr>
            <a:fld id="{17E08123-AE94-454E-839F-E0CF97346E94}" type="slidenum">
              <a:rPr lang="de-DE"/>
              <a:pPr>
                <a:defRPr/>
              </a:pPr>
              <a:t>‹#›</a:t>
            </a:fld>
            <a:endParaRPr lang="de-DE" b="0"/>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2ED8ABD-8626-4B72-964E-A04903D3F199}" type="slidenum">
              <a:rPr lang="en-GB"/>
              <a:pPr>
                <a:defRPr/>
              </a:pPr>
              <a:t>‹#›</a:t>
            </a:fld>
            <a:endParaRPr lang="en-GB"/>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5BDF993-EA2C-4439-898C-D2F97F85E0BB}" type="slidenum">
              <a:rPr lang="en-GB"/>
              <a:pPr>
                <a:defRPr/>
              </a:pPr>
              <a:t>‹#›</a:t>
            </a:fld>
            <a:endParaRPr lang="en-GB"/>
          </a:p>
        </p:txBody>
      </p:sp>
    </p:spTree>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B42B01B-FDBD-4A62-B789-DDF6EF043203}" type="slidenum">
              <a:rPr lang="en-GB"/>
              <a:pPr>
                <a:defRPr/>
              </a:pPr>
              <a:t>‹#›</a:t>
            </a:fld>
            <a:endParaRPr lang="en-GB"/>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82480093-3400-4888-8AFA-51B3083963E8}" type="slidenum">
              <a:rPr lang="en-GB"/>
              <a:pPr>
                <a:defRPr/>
              </a:pPr>
              <a:t>‹#›</a:t>
            </a:fld>
            <a:endParaRPr lang="en-GB"/>
          </a:p>
        </p:txBody>
      </p:sp>
    </p:spTree>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DF4798F7-77E9-4DB9-9E16-3FE80BD49EED}" type="slidenum">
              <a:rPr lang="en-GB"/>
              <a:pPr>
                <a:defRPr/>
              </a:pPr>
              <a:t>‹#›</a:t>
            </a:fld>
            <a:endParaRPr lang="en-GB"/>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5A6A47B9-8DFB-4994-B637-4F2FD702A53C}" type="slidenum">
              <a:rPr lang="en-GB"/>
              <a:pPr>
                <a:defRPr/>
              </a:pPr>
              <a:t>‹#›</a:t>
            </a:fld>
            <a:endParaRPr lang="en-GB"/>
          </a:p>
        </p:txBody>
      </p:sp>
    </p:spTree>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62E44DC5-65C4-4F30-B647-166C9DFE1E9F}" type="slidenum">
              <a:rPr lang="en-GB"/>
              <a:pPr>
                <a:defRPr/>
              </a:pPr>
              <a:t>‹#›</a:t>
            </a:fld>
            <a:endParaRPr lang="en-GB"/>
          </a:p>
        </p:txBody>
      </p:sp>
    </p:spTree>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07BECC2A-1917-434C-822A-D5E5C273886E}" type="slidenum">
              <a:rPr lang="en-GB"/>
              <a:pPr>
                <a:defRPr/>
              </a:pPr>
              <a:t>‹#›</a:t>
            </a:fld>
            <a:endParaRPr lang="en-GB"/>
          </a:p>
        </p:txBody>
      </p:sp>
    </p:spTree>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F13D67D0-90D3-4660-B248-567A51D7BF1A}"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theme" Target="../theme/theme10.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image" Target="../media/image9.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image" Target="../media/image2.pn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theme" Target="../theme/theme5.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image" Target="../media/image3.png"/><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vmlDrawing" Target="../drawings/vmlDrawing1.vml"/><Relationship Id="rId18" Type="http://schemas.openxmlformats.org/officeDocument/2006/relationships/tags" Target="../tags/tag5.xml"/><Relationship Id="rId26" Type="http://schemas.openxmlformats.org/officeDocument/2006/relationships/image" Target="../media/image6.png"/><Relationship Id="rId3" Type="http://schemas.openxmlformats.org/officeDocument/2006/relationships/slideLayout" Target="../slideLayouts/slideLayout82.xml"/><Relationship Id="rId21" Type="http://schemas.openxmlformats.org/officeDocument/2006/relationships/tags" Target="../tags/tag8.xml"/><Relationship Id="rId7" Type="http://schemas.openxmlformats.org/officeDocument/2006/relationships/slideLayout" Target="../slideLayouts/slideLayout86.xml"/><Relationship Id="rId12" Type="http://schemas.openxmlformats.org/officeDocument/2006/relationships/theme" Target="../theme/theme8.xml"/><Relationship Id="rId17" Type="http://schemas.openxmlformats.org/officeDocument/2006/relationships/tags" Target="../tags/tag4.xml"/><Relationship Id="rId25" Type="http://schemas.openxmlformats.org/officeDocument/2006/relationships/oleObject" Target="../embeddings/oleObject1.bin"/><Relationship Id="rId2" Type="http://schemas.openxmlformats.org/officeDocument/2006/relationships/slideLayout" Target="../slideLayouts/slideLayout81.xml"/><Relationship Id="rId16" Type="http://schemas.openxmlformats.org/officeDocument/2006/relationships/tags" Target="../tags/tag3.xml"/><Relationship Id="rId20" Type="http://schemas.openxmlformats.org/officeDocument/2006/relationships/tags" Target="../tags/tag7.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image" Target="../media/image5.jpeg"/><Relationship Id="rId5" Type="http://schemas.openxmlformats.org/officeDocument/2006/relationships/slideLayout" Target="../slideLayouts/slideLayout84.xml"/><Relationship Id="rId15" Type="http://schemas.openxmlformats.org/officeDocument/2006/relationships/tags" Target="../tags/tag2.xml"/><Relationship Id="rId23" Type="http://schemas.openxmlformats.org/officeDocument/2006/relationships/image" Target="../media/image4.jpeg"/><Relationship Id="rId28" Type="http://schemas.openxmlformats.org/officeDocument/2006/relationships/image" Target="../media/image8.png"/><Relationship Id="rId10" Type="http://schemas.openxmlformats.org/officeDocument/2006/relationships/slideLayout" Target="../slideLayouts/slideLayout89.xml"/><Relationship Id="rId19" Type="http://schemas.openxmlformats.org/officeDocument/2006/relationships/tags" Target="../tags/tag6.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ags" Target="../tags/tag1.xml"/><Relationship Id="rId22" Type="http://schemas.openxmlformats.org/officeDocument/2006/relationships/tags" Target="../tags/tag9.xml"/><Relationship Id="rId27" Type="http://schemas.openxmlformats.org/officeDocument/2006/relationships/image" Target="../media/image7.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jpe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921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smtClean="0">
                <a:solidFill>
                  <a:schemeClr val="tx1"/>
                </a:solidFill>
                <a:latin typeface="Times New Roman" pitchFamily="18" charset="0"/>
              </a:defRPr>
            </a:lvl1pPr>
          </a:lstStyle>
          <a:p>
            <a:pPr>
              <a:defRPr/>
            </a:pPr>
            <a:r>
              <a:rPr lang="en-GB"/>
              <a:t>July 29, 2002</a:t>
            </a: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chemeClr val="tx1"/>
                </a:solidFill>
                <a:latin typeface="Times New Roman" pitchFamily="18"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chemeClr val="tx1"/>
                </a:solidFill>
                <a:latin typeface="Times New Roman" pitchFamily="18" charset="0"/>
              </a:defRPr>
            </a:lvl1pPr>
          </a:lstStyle>
          <a:p>
            <a:pPr>
              <a:defRPr/>
            </a:pPr>
            <a:fld id="{05A6ABE3-C40B-428B-951E-3A0AF07B67BA}" type="slidenum">
              <a:rPr lang="en-GB"/>
              <a:pPr>
                <a:defRPr/>
              </a:pPr>
              <a:t>‹#›</a:t>
            </a:fld>
            <a:endParaRPr lang="en-GB"/>
          </a:p>
        </p:txBody>
      </p:sp>
      <p:pic>
        <p:nvPicPr>
          <p:cNvPr id="9223" name="Picture 7" descr="galseq_D_063"/>
          <p:cNvPicPr>
            <a:picLocks noChangeAspect="1" noChangeArrowheads="1"/>
          </p:cNvPicPr>
          <p:nvPr userDrawn="1"/>
        </p:nvPicPr>
        <p:blipFill>
          <a:blip r:embed="rId13" cstate="print">
            <a:lum bright="-34000" contrast="-34000"/>
          </a:blip>
          <a:srcRect/>
          <a:stretch>
            <a:fillRect/>
          </a:stretch>
        </p:blipFill>
        <p:spPr bwMode="auto">
          <a:xfrm>
            <a:off x="-6350" y="-12700"/>
            <a:ext cx="9201150" cy="7029450"/>
          </a:xfrm>
          <a:prstGeom prst="rect">
            <a:avLst/>
          </a:prstGeom>
          <a:noFill/>
          <a:ln w="9525">
            <a:noFill/>
            <a:miter lim="800000"/>
            <a:headEnd/>
            <a:tailEnd/>
          </a:ln>
        </p:spPr>
      </p:pic>
      <p:sp>
        <p:nvSpPr>
          <p:cNvPr id="1032" name="Text Box 8"/>
          <p:cNvSpPr txBox="1">
            <a:spLocks noChangeArrowheads="1"/>
          </p:cNvSpPr>
          <p:nvPr userDrawn="1"/>
        </p:nvSpPr>
        <p:spPr bwMode="auto">
          <a:xfrm>
            <a:off x="-45914" y="57150"/>
            <a:ext cx="1521570" cy="261610"/>
          </a:xfrm>
          <a:prstGeom prst="rect">
            <a:avLst/>
          </a:prstGeom>
          <a:noFill/>
          <a:ln w="9525">
            <a:noFill/>
            <a:miter lim="800000"/>
            <a:headEnd/>
            <a:tailEnd/>
          </a:ln>
          <a:effectLst/>
        </p:spPr>
        <p:txBody>
          <a:bodyPr wrap="none">
            <a:spAutoFit/>
          </a:bodyPr>
          <a:lstStyle/>
          <a:p>
            <a:pPr>
              <a:lnSpc>
                <a:spcPct val="55000"/>
              </a:lnSpc>
              <a:defRPr/>
            </a:pPr>
            <a:r>
              <a:rPr lang="en-GB" sz="2000" dirty="0" smtClean="0">
                <a:solidFill>
                  <a:schemeClr val="hlink"/>
                </a:solidFill>
                <a:latin typeface="Haettenschweiler" pitchFamily="34" charset="0"/>
              </a:rPr>
              <a:t>Neutrino </a:t>
            </a:r>
            <a:r>
              <a:rPr lang="en-GB" sz="2000" dirty="0" smtClean="0">
                <a:solidFill>
                  <a:schemeClr val="hlink"/>
                </a:solidFill>
                <a:latin typeface="Haettenschweiler" pitchFamily="34" charset="0"/>
              </a:rPr>
              <a:t>Physics</a:t>
            </a:r>
            <a:endParaRPr lang="en-GB" sz="2000" dirty="0">
              <a:solidFill>
                <a:schemeClr val="hlink"/>
              </a:solidFill>
              <a:latin typeface="Haettenschweiler" pitchFamily="34" charset="0"/>
            </a:endParaRPr>
          </a:p>
        </p:txBody>
      </p:sp>
      <p:sp>
        <p:nvSpPr>
          <p:cNvPr id="1033" name="Text Box 9"/>
          <p:cNvSpPr txBox="1">
            <a:spLocks noChangeArrowheads="1"/>
          </p:cNvSpPr>
          <p:nvPr userDrawn="1"/>
        </p:nvSpPr>
        <p:spPr bwMode="auto">
          <a:xfrm>
            <a:off x="7543800" y="6486525"/>
            <a:ext cx="1622425" cy="366713"/>
          </a:xfrm>
          <a:prstGeom prst="rect">
            <a:avLst/>
          </a:prstGeom>
          <a:noFill/>
          <a:ln w="9525">
            <a:noFill/>
            <a:miter lim="800000"/>
            <a:headEnd/>
            <a:tailEnd/>
          </a:ln>
          <a:effectLst/>
        </p:spPr>
        <p:txBody>
          <a:bodyPr wrap="none">
            <a:spAutoFit/>
          </a:bodyPr>
          <a:lstStyle/>
          <a:p>
            <a:pPr>
              <a:defRPr/>
            </a:pPr>
            <a:r>
              <a:rPr lang="en-GB" sz="1800">
                <a:solidFill>
                  <a:schemeClr val="hlink"/>
                </a:solidFill>
                <a:latin typeface="Haettenschweiler" pitchFamily="34" charset="0"/>
              </a:rPr>
              <a:t>Imperial College/RAL</a:t>
            </a:r>
          </a:p>
        </p:txBody>
      </p:sp>
      <p:sp>
        <p:nvSpPr>
          <p:cNvPr id="1034" name="Text Box 10"/>
          <p:cNvSpPr txBox="1">
            <a:spLocks noChangeArrowheads="1"/>
          </p:cNvSpPr>
          <p:nvPr userDrawn="1"/>
        </p:nvSpPr>
        <p:spPr bwMode="auto">
          <a:xfrm>
            <a:off x="7935913" y="6272213"/>
            <a:ext cx="1006475" cy="366712"/>
          </a:xfrm>
          <a:prstGeom prst="rect">
            <a:avLst/>
          </a:prstGeom>
          <a:noFill/>
          <a:ln w="9525">
            <a:noFill/>
            <a:miter lim="800000"/>
            <a:headEnd/>
            <a:tailEnd/>
          </a:ln>
          <a:effectLst/>
        </p:spPr>
        <p:txBody>
          <a:bodyPr wrap="none">
            <a:spAutoFit/>
          </a:bodyPr>
          <a:lstStyle/>
          <a:p>
            <a:pPr>
              <a:defRPr/>
            </a:pPr>
            <a:r>
              <a:rPr lang="en-GB" sz="1800">
                <a:solidFill>
                  <a:schemeClr val="hlink"/>
                </a:solidFill>
                <a:latin typeface="Haettenschweiler" pitchFamily="34" charset="0"/>
              </a:rPr>
              <a:t>Dave Wark </a:t>
            </a:r>
          </a:p>
        </p:txBody>
      </p:sp>
    </p:spTree>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rgbClr val="66FFFF"/>
          </a:solidFill>
          <a:latin typeface="+mj-lt"/>
          <a:ea typeface="+mj-ea"/>
          <a:cs typeface="+mj-cs"/>
        </a:defRPr>
      </a:lvl1pPr>
      <a:lvl2pPr algn="ctr" rtl="0" eaLnBrk="0" fontAlgn="base" hangingPunct="0">
        <a:spcBef>
          <a:spcPct val="0"/>
        </a:spcBef>
        <a:spcAft>
          <a:spcPct val="0"/>
        </a:spcAft>
        <a:defRPr sz="4400">
          <a:solidFill>
            <a:srgbClr val="66FFFF"/>
          </a:solidFill>
          <a:latin typeface="Times New Roman" pitchFamily="18" charset="0"/>
        </a:defRPr>
      </a:lvl2pPr>
      <a:lvl3pPr algn="ctr" rtl="0" eaLnBrk="0" fontAlgn="base" hangingPunct="0">
        <a:spcBef>
          <a:spcPct val="0"/>
        </a:spcBef>
        <a:spcAft>
          <a:spcPct val="0"/>
        </a:spcAft>
        <a:defRPr sz="4400">
          <a:solidFill>
            <a:srgbClr val="66FFFF"/>
          </a:solidFill>
          <a:latin typeface="Times New Roman" pitchFamily="18" charset="0"/>
        </a:defRPr>
      </a:lvl3pPr>
      <a:lvl4pPr algn="ctr" rtl="0" eaLnBrk="0" fontAlgn="base" hangingPunct="0">
        <a:spcBef>
          <a:spcPct val="0"/>
        </a:spcBef>
        <a:spcAft>
          <a:spcPct val="0"/>
        </a:spcAft>
        <a:defRPr sz="4400">
          <a:solidFill>
            <a:srgbClr val="66FFFF"/>
          </a:solidFill>
          <a:latin typeface="Times New Roman" pitchFamily="18" charset="0"/>
        </a:defRPr>
      </a:lvl4pPr>
      <a:lvl5pPr algn="ctr" rtl="0" eaLnBrk="0" fontAlgn="base" hangingPunct="0">
        <a:spcBef>
          <a:spcPct val="0"/>
        </a:spcBef>
        <a:spcAft>
          <a:spcPct val="0"/>
        </a:spcAft>
        <a:defRPr sz="4400">
          <a:solidFill>
            <a:srgbClr val="66FFFF"/>
          </a:solidFill>
          <a:latin typeface="Times New Roman" pitchFamily="18" charset="0"/>
        </a:defRPr>
      </a:lvl5pPr>
      <a:lvl6pPr marL="457200" algn="ctr" rtl="0" fontAlgn="base">
        <a:spcBef>
          <a:spcPct val="0"/>
        </a:spcBef>
        <a:spcAft>
          <a:spcPct val="0"/>
        </a:spcAft>
        <a:defRPr sz="4400">
          <a:solidFill>
            <a:srgbClr val="66FFFF"/>
          </a:solidFill>
          <a:latin typeface="Times New Roman" pitchFamily="18" charset="0"/>
        </a:defRPr>
      </a:lvl6pPr>
      <a:lvl7pPr marL="914400" algn="ctr" rtl="0" fontAlgn="base">
        <a:spcBef>
          <a:spcPct val="0"/>
        </a:spcBef>
        <a:spcAft>
          <a:spcPct val="0"/>
        </a:spcAft>
        <a:defRPr sz="4400">
          <a:solidFill>
            <a:srgbClr val="66FFFF"/>
          </a:solidFill>
          <a:latin typeface="Times New Roman" pitchFamily="18" charset="0"/>
        </a:defRPr>
      </a:lvl7pPr>
      <a:lvl8pPr marL="1371600" algn="ctr" rtl="0" fontAlgn="base">
        <a:spcBef>
          <a:spcPct val="0"/>
        </a:spcBef>
        <a:spcAft>
          <a:spcPct val="0"/>
        </a:spcAft>
        <a:defRPr sz="4400">
          <a:solidFill>
            <a:srgbClr val="66FFFF"/>
          </a:solidFill>
          <a:latin typeface="Times New Roman" pitchFamily="18" charset="0"/>
        </a:defRPr>
      </a:lvl8pPr>
      <a:lvl9pPr marL="1828800" algn="ctr" rtl="0" fontAlgn="base">
        <a:spcBef>
          <a:spcPct val="0"/>
        </a:spcBef>
        <a:spcAft>
          <a:spcPct val="0"/>
        </a:spcAft>
        <a:defRPr sz="4400">
          <a:solidFill>
            <a:srgbClr val="66FFFF"/>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rgbClr val="66FFFF"/>
          </a:solidFill>
          <a:latin typeface="+mn-lt"/>
          <a:ea typeface="+mn-ea"/>
          <a:cs typeface="+mn-cs"/>
        </a:defRPr>
      </a:lvl1pPr>
      <a:lvl2pPr marL="742950" indent="-285750" algn="l" rtl="0" eaLnBrk="0" fontAlgn="base" hangingPunct="0">
        <a:spcBef>
          <a:spcPct val="20000"/>
        </a:spcBef>
        <a:spcAft>
          <a:spcPct val="0"/>
        </a:spcAft>
        <a:buChar char="–"/>
        <a:defRPr sz="2800">
          <a:solidFill>
            <a:srgbClr val="66FFFF"/>
          </a:solidFill>
          <a:latin typeface="+mn-lt"/>
        </a:defRPr>
      </a:lvl2pPr>
      <a:lvl3pPr marL="1143000" indent="-228600" algn="l" rtl="0" eaLnBrk="0" fontAlgn="base" hangingPunct="0">
        <a:spcBef>
          <a:spcPct val="20000"/>
        </a:spcBef>
        <a:spcAft>
          <a:spcPct val="0"/>
        </a:spcAft>
        <a:buChar char="•"/>
        <a:defRPr sz="2400">
          <a:solidFill>
            <a:srgbClr val="66FFFF"/>
          </a:solidFill>
          <a:latin typeface="+mn-lt"/>
        </a:defRPr>
      </a:lvl3pPr>
      <a:lvl4pPr marL="1600200" indent="-228600" algn="l" rtl="0" eaLnBrk="0" fontAlgn="base" hangingPunct="0">
        <a:spcBef>
          <a:spcPct val="20000"/>
        </a:spcBef>
        <a:spcAft>
          <a:spcPct val="0"/>
        </a:spcAft>
        <a:buChar char="–"/>
        <a:defRPr sz="2000">
          <a:solidFill>
            <a:srgbClr val="66FFFF"/>
          </a:solidFill>
          <a:latin typeface="+mn-lt"/>
        </a:defRPr>
      </a:lvl4pPr>
      <a:lvl5pPr marL="2057400" indent="-228600" algn="l" rtl="0" eaLnBrk="0" fontAlgn="base" hangingPunct="0">
        <a:spcBef>
          <a:spcPct val="20000"/>
        </a:spcBef>
        <a:spcAft>
          <a:spcPct val="0"/>
        </a:spcAft>
        <a:buChar char="»"/>
        <a:defRPr sz="2000">
          <a:solidFill>
            <a:srgbClr val="66FFFF"/>
          </a:solidFill>
          <a:latin typeface="+mn-lt"/>
        </a:defRPr>
      </a:lvl5pPr>
      <a:lvl6pPr marL="2514600" indent="-228600" algn="l" rtl="0" fontAlgn="base">
        <a:spcBef>
          <a:spcPct val="20000"/>
        </a:spcBef>
        <a:spcAft>
          <a:spcPct val="0"/>
        </a:spcAft>
        <a:buChar char="»"/>
        <a:defRPr sz="2000">
          <a:solidFill>
            <a:srgbClr val="66FFFF"/>
          </a:solidFill>
          <a:latin typeface="+mn-lt"/>
        </a:defRPr>
      </a:lvl6pPr>
      <a:lvl7pPr marL="2971800" indent="-228600" algn="l" rtl="0" fontAlgn="base">
        <a:spcBef>
          <a:spcPct val="20000"/>
        </a:spcBef>
        <a:spcAft>
          <a:spcPct val="0"/>
        </a:spcAft>
        <a:buChar char="»"/>
        <a:defRPr sz="2000">
          <a:solidFill>
            <a:srgbClr val="66FFFF"/>
          </a:solidFill>
          <a:latin typeface="+mn-lt"/>
        </a:defRPr>
      </a:lvl7pPr>
      <a:lvl8pPr marL="3429000" indent="-228600" algn="l" rtl="0" fontAlgn="base">
        <a:spcBef>
          <a:spcPct val="20000"/>
        </a:spcBef>
        <a:spcAft>
          <a:spcPct val="0"/>
        </a:spcAft>
        <a:buChar char="»"/>
        <a:defRPr sz="2000">
          <a:solidFill>
            <a:srgbClr val="66FFFF"/>
          </a:solidFill>
          <a:latin typeface="+mn-lt"/>
        </a:defRPr>
      </a:lvl8pPr>
      <a:lvl9pPr marL="3886200" indent="-228600" algn="l" rtl="0" fontAlgn="base">
        <a:spcBef>
          <a:spcPct val="20000"/>
        </a:spcBef>
        <a:spcAft>
          <a:spcPct val="0"/>
        </a:spcAft>
        <a:buChar char="»"/>
        <a:defRPr sz="2000">
          <a:solidFill>
            <a:srgbClr val="66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314" name="Picture 8" descr="ecap pp folgemaß a 22_2_08"/>
          <p:cNvPicPr>
            <a:picLocks noChangeAspect="1" noChangeArrowheads="1"/>
          </p:cNvPicPr>
          <p:nvPr/>
        </p:nvPicPr>
        <p:blipFill>
          <a:blip r:embed="rId14" cstate="print"/>
          <a:srcRect/>
          <a:stretch>
            <a:fillRect/>
          </a:stretch>
        </p:blipFill>
        <p:spPr bwMode="auto">
          <a:xfrm>
            <a:off x="0" y="0"/>
            <a:ext cx="9144000" cy="6858000"/>
          </a:xfrm>
          <a:prstGeom prst="rect">
            <a:avLst/>
          </a:prstGeom>
          <a:noFill/>
          <a:ln w="9525">
            <a:noFill/>
            <a:miter lim="800000"/>
            <a:headEnd/>
            <a:tailEnd/>
          </a:ln>
        </p:spPr>
      </p:pic>
      <p:sp>
        <p:nvSpPr>
          <p:cNvPr id="13315" name="Rectangle 2"/>
          <p:cNvSpPr>
            <a:spLocks noGrp="1" noChangeArrowheads="1"/>
          </p:cNvSpPr>
          <p:nvPr>
            <p:ph type="title"/>
          </p:nvPr>
        </p:nvSpPr>
        <p:spPr bwMode="auto">
          <a:xfrm>
            <a:off x="1079500" y="539750"/>
            <a:ext cx="6981825" cy="6937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de-DE" smtClean="0"/>
              <a:t>Titel</a:t>
            </a:r>
          </a:p>
        </p:txBody>
      </p:sp>
      <p:sp>
        <p:nvSpPr>
          <p:cNvPr id="13316" name="Rectangle 3"/>
          <p:cNvSpPr>
            <a:spLocks noGrp="1" noChangeArrowheads="1"/>
          </p:cNvSpPr>
          <p:nvPr>
            <p:ph type="body" idx="1"/>
          </p:nvPr>
        </p:nvSpPr>
        <p:spPr bwMode="auto">
          <a:xfrm>
            <a:off x="1079500" y="1377950"/>
            <a:ext cx="6981825" cy="45243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Textbeispiel normal</a:t>
            </a:r>
          </a:p>
          <a:p>
            <a:pPr lvl="1"/>
            <a:r>
              <a:rPr lang="en-US" smtClean="0"/>
              <a:t>Textbeispiel klein</a:t>
            </a:r>
          </a:p>
          <a:p>
            <a:pPr lvl="2"/>
            <a:r>
              <a:rPr lang="en-US" smtClean="0"/>
              <a:t>Textbeispiel eingerückt</a:t>
            </a:r>
          </a:p>
          <a:p>
            <a:pPr lvl="3"/>
            <a:r>
              <a:rPr lang="en-US" smtClean="0"/>
              <a:t>Textbeispiel weiter eingerückt</a:t>
            </a:r>
          </a:p>
          <a:p>
            <a:pPr lvl="4"/>
            <a:r>
              <a:rPr lang="en-US" smtClean="0"/>
              <a:t>Textbeispiel noch weiter eingerückt</a:t>
            </a:r>
            <a:endParaRPr lang="de-DE" smtClean="0"/>
          </a:p>
          <a:p>
            <a:pPr lvl="1"/>
            <a:endParaRPr lang="en-GB" smtClean="0"/>
          </a:p>
        </p:txBody>
      </p:sp>
      <p:sp>
        <p:nvSpPr>
          <p:cNvPr id="1029" name="Rectangle 5"/>
          <p:cNvSpPr>
            <a:spLocks noGrp="1" noChangeArrowheads="1"/>
          </p:cNvSpPr>
          <p:nvPr>
            <p:ph type="ftr" sz="quarter" idx="3"/>
          </p:nvPr>
        </p:nvSpPr>
        <p:spPr bwMode="auto">
          <a:xfrm>
            <a:off x="1079500" y="6548438"/>
            <a:ext cx="5811838" cy="30638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000">
                <a:solidFill>
                  <a:srgbClr val="003366"/>
                </a:solidFill>
              </a:defRPr>
            </a:lvl1pPr>
          </a:lstStyle>
          <a:p>
            <a:pPr algn="l"/>
            <a:r>
              <a:rPr lang="de-DE" smtClean="0">
                <a:latin typeface="Arial" pitchFamily="34" charset="0"/>
                <a:ea typeface="ＭＳ Ｐゴシック" pitchFamily="34" charset="-128"/>
              </a:rPr>
              <a:t>U. Katz: KM3NeT (NNN11)</a:t>
            </a:r>
          </a:p>
        </p:txBody>
      </p:sp>
      <p:sp>
        <p:nvSpPr>
          <p:cNvPr id="1033" name="Rectangle 9"/>
          <p:cNvSpPr>
            <a:spLocks noGrp="1" noChangeArrowheads="1"/>
          </p:cNvSpPr>
          <p:nvPr>
            <p:ph type="sldNum" sz="quarter" idx="4"/>
          </p:nvPr>
        </p:nvSpPr>
        <p:spPr bwMode="auto">
          <a:xfrm>
            <a:off x="6877050" y="6551613"/>
            <a:ext cx="306388" cy="30638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defRPr sz="1000"/>
            </a:lvl1pPr>
          </a:lstStyle>
          <a:p>
            <a:fld id="{D247AEBC-2C61-40B4-BDD9-5B6B4A6E4779}" type="slidenum">
              <a:rPr lang="en-US" smtClean="0">
                <a:solidFill>
                  <a:srgbClr val="000000"/>
                </a:solidFill>
                <a:latin typeface="Arial" pitchFamily="34" charset="0"/>
                <a:ea typeface="ＭＳ Ｐゴシック" pitchFamily="34" charset="-128"/>
              </a:rPr>
              <a:pPr/>
              <a:t>‹#›</a:t>
            </a:fld>
            <a:endParaRPr lang="en-US" smtClean="0">
              <a:solidFill>
                <a:srgbClr val="000000"/>
              </a:solidFill>
              <a:latin typeface="Arial" pitchFamily="34" charset="0"/>
              <a:ea typeface="ＭＳ Ｐゴシック" pitchFamily="34" charset="-128"/>
            </a:endParaRPr>
          </a:p>
        </p:txBody>
      </p:sp>
    </p:spTree>
  </p:cSld>
  <p:clrMap bg1="lt1" tx1="dk1" bg2="lt2" tx2="dk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 id="2147484111" r:id="rId8"/>
    <p:sldLayoutId id="2147484112" r:id="rId9"/>
    <p:sldLayoutId id="2147484113" r:id="rId10"/>
    <p:sldLayoutId id="2147484114" r:id="rId11"/>
    <p:sldLayoutId id="2147484115" r:id="rId12"/>
  </p:sldLayoutIdLst>
  <p:hf hdr="0" dt="0"/>
  <p:txStyles>
    <p:titleStyle>
      <a:lvl1pPr algn="l" rtl="0" eaLnBrk="0" fontAlgn="base" hangingPunct="0">
        <a:lnSpc>
          <a:spcPts val="2800"/>
        </a:lnSpc>
        <a:spcBef>
          <a:spcPct val="0"/>
        </a:spcBef>
        <a:spcAft>
          <a:spcPct val="0"/>
        </a:spcAft>
        <a:defRPr sz="2400" b="1">
          <a:solidFill>
            <a:srgbClr val="003366"/>
          </a:solidFill>
          <a:latin typeface="+mj-lt"/>
          <a:ea typeface="ＭＳ Ｐゴシック" pitchFamily="34" charset="-128"/>
          <a:cs typeface="+mj-cs"/>
        </a:defRPr>
      </a:lvl1pPr>
      <a:lvl2pPr algn="l" rtl="0" eaLnBrk="0" fontAlgn="base" hangingPunct="0">
        <a:lnSpc>
          <a:spcPts val="2800"/>
        </a:lnSpc>
        <a:spcBef>
          <a:spcPct val="0"/>
        </a:spcBef>
        <a:spcAft>
          <a:spcPct val="0"/>
        </a:spcAft>
        <a:defRPr sz="2400" b="1">
          <a:solidFill>
            <a:srgbClr val="003366"/>
          </a:solidFill>
          <a:latin typeface="Arial" pitchFamily="-111" charset="0"/>
          <a:ea typeface="ＭＳ Ｐゴシック" pitchFamily="34" charset="-128"/>
        </a:defRPr>
      </a:lvl2pPr>
      <a:lvl3pPr algn="l" rtl="0" eaLnBrk="0" fontAlgn="base" hangingPunct="0">
        <a:lnSpc>
          <a:spcPts val="2800"/>
        </a:lnSpc>
        <a:spcBef>
          <a:spcPct val="0"/>
        </a:spcBef>
        <a:spcAft>
          <a:spcPct val="0"/>
        </a:spcAft>
        <a:defRPr sz="2400" b="1">
          <a:solidFill>
            <a:srgbClr val="003366"/>
          </a:solidFill>
          <a:latin typeface="Arial" pitchFamily="-111" charset="0"/>
          <a:ea typeface="ＭＳ Ｐゴシック" pitchFamily="34" charset="-128"/>
        </a:defRPr>
      </a:lvl3pPr>
      <a:lvl4pPr algn="l" rtl="0" eaLnBrk="0" fontAlgn="base" hangingPunct="0">
        <a:lnSpc>
          <a:spcPts val="2800"/>
        </a:lnSpc>
        <a:spcBef>
          <a:spcPct val="0"/>
        </a:spcBef>
        <a:spcAft>
          <a:spcPct val="0"/>
        </a:spcAft>
        <a:defRPr sz="2400" b="1">
          <a:solidFill>
            <a:srgbClr val="003366"/>
          </a:solidFill>
          <a:latin typeface="Arial" pitchFamily="-111" charset="0"/>
          <a:ea typeface="ＭＳ Ｐゴシック" pitchFamily="34" charset="-128"/>
        </a:defRPr>
      </a:lvl4pPr>
      <a:lvl5pPr algn="l" rtl="0" eaLnBrk="0" fontAlgn="base" hangingPunct="0">
        <a:lnSpc>
          <a:spcPts val="2800"/>
        </a:lnSpc>
        <a:spcBef>
          <a:spcPct val="0"/>
        </a:spcBef>
        <a:spcAft>
          <a:spcPct val="0"/>
        </a:spcAft>
        <a:defRPr sz="2400" b="1">
          <a:solidFill>
            <a:srgbClr val="003366"/>
          </a:solidFill>
          <a:latin typeface="Arial" pitchFamily="-111" charset="0"/>
          <a:ea typeface="ＭＳ Ｐゴシック" pitchFamily="34" charset="-128"/>
        </a:defRPr>
      </a:lvl5pPr>
      <a:lvl6pPr marL="457200" algn="l" rtl="0" eaLnBrk="0" fontAlgn="base" hangingPunct="0">
        <a:lnSpc>
          <a:spcPts val="2800"/>
        </a:lnSpc>
        <a:spcBef>
          <a:spcPct val="0"/>
        </a:spcBef>
        <a:spcAft>
          <a:spcPct val="0"/>
        </a:spcAft>
        <a:defRPr sz="2400" b="1">
          <a:solidFill>
            <a:srgbClr val="003366"/>
          </a:solidFill>
          <a:latin typeface="Arial" pitchFamily="-111" charset="0"/>
        </a:defRPr>
      </a:lvl6pPr>
      <a:lvl7pPr marL="914400" algn="l" rtl="0" eaLnBrk="0" fontAlgn="base" hangingPunct="0">
        <a:lnSpc>
          <a:spcPts val="2800"/>
        </a:lnSpc>
        <a:spcBef>
          <a:spcPct val="0"/>
        </a:spcBef>
        <a:spcAft>
          <a:spcPct val="0"/>
        </a:spcAft>
        <a:defRPr sz="2400" b="1">
          <a:solidFill>
            <a:srgbClr val="003366"/>
          </a:solidFill>
          <a:latin typeface="Arial" pitchFamily="-111" charset="0"/>
        </a:defRPr>
      </a:lvl7pPr>
      <a:lvl8pPr marL="1371600" algn="l" rtl="0" eaLnBrk="0" fontAlgn="base" hangingPunct="0">
        <a:lnSpc>
          <a:spcPts val="2800"/>
        </a:lnSpc>
        <a:spcBef>
          <a:spcPct val="0"/>
        </a:spcBef>
        <a:spcAft>
          <a:spcPct val="0"/>
        </a:spcAft>
        <a:defRPr sz="2400" b="1">
          <a:solidFill>
            <a:srgbClr val="003366"/>
          </a:solidFill>
          <a:latin typeface="Arial" pitchFamily="-111" charset="0"/>
        </a:defRPr>
      </a:lvl8pPr>
      <a:lvl9pPr marL="1828800" algn="l" rtl="0" eaLnBrk="0" fontAlgn="base" hangingPunct="0">
        <a:lnSpc>
          <a:spcPts val="2800"/>
        </a:lnSpc>
        <a:spcBef>
          <a:spcPct val="0"/>
        </a:spcBef>
        <a:spcAft>
          <a:spcPct val="0"/>
        </a:spcAft>
        <a:defRPr sz="2400" b="1">
          <a:solidFill>
            <a:srgbClr val="003366"/>
          </a:solidFill>
          <a:latin typeface="Arial" pitchFamily="-111" charset="0"/>
        </a:defRPr>
      </a:lvl9pPr>
    </p:titleStyle>
    <p:bodyStyle>
      <a:lvl1pPr marL="342900" indent="-342900" algn="l" rtl="0" eaLnBrk="0" fontAlgn="base" hangingPunct="0">
        <a:lnSpc>
          <a:spcPts val="2800"/>
        </a:lnSpc>
        <a:spcBef>
          <a:spcPct val="20000"/>
        </a:spcBef>
        <a:spcAft>
          <a:spcPct val="0"/>
        </a:spcAft>
        <a:buFont typeface="Arial" pitchFamily="34" charset="0"/>
        <a:buChar char="•"/>
        <a:defRPr sz="2400">
          <a:solidFill>
            <a:schemeClr val="tx1"/>
          </a:solidFill>
          <a:latin typeface="+mn-lt"/>
          <a:ea typeface="ＭＳ Ｐゴシック" pitchFamily="34" charset="-128"/>
          <a:cs typeface="+mn-cs"/>
        </a:defRPr>
      </a:lvl1pPr>
      <a:lvl2pPr marL="341313" indent="-358775" algn="l" rtl="0" eaLnBrk="0" fontAlgn="base" hangingPunct="0">
        <a:lnSpc>
          <a:spcPts val="2200"/>
        </a:lnSpc>
        <a:spcBef>
          <a:spcPct val="20000"/>
        </a:spcBef>
        <a:spcAft>
          <a:spcPct val="0"/>
        </a:spcAft>
        <a:buFont typeface="Arial" pitchFamily="34" charset="0"/>
        <a:buChar char="•"/>
        <a:defRPr>
          <a:solidFill>
            <a:schemeClr val="tx1"/>
          </a:solidFill>
          <a:latin typeface="+mn-lt"/>
          <a:ea typeface="ＭＳ Ｐゴシック" pitchFamily="-111" charset="-128"/>
        </a:defRPr>
      </a:lvl2pPr>
      <a:lvl3pPr marL="719138" indent="-228600" algn="l" rtl="0" eaLnBrk="0" fontAlgn="base" hangingPunct="0">
        <a:lnSpc>
          <a:spcPts val="2200"/>
        </a:lnSpc>
        <a:spcBef>
          <a:spcPct val="20000"/>
        </a:spcBef>
        <a:spcAft>
          <a:spcPct val="0"/>
        </a:spcAft>
        <a:buFont typeface="Arial" pitchFamily="34" charset="0"/>
        <a:buChar char="•"/>
        <a:defRPr>
          <a:solidFill>
            <a:schemeClr val="tx1"/>
          </a:solidFill>
          <a:latin typeface="+mn-lt"/>
          <a:ea typeface="ＭＳ Ｐゴシック" pitchFamily="-111" charset="-128"/>
        </a:defRPr>
      </a:lvl3pPr>
      <a:lvl4pPr marL="1079500" indent="-228600" algn="l" rtl="0" eaLnBrk="0" fontAlgn="base" hangingPunct="0">
        <a:lnSpc>
          <a:spcPts val="2200"/>
        </a:lnSpc>
        <a:spcBef>
          <a:spcPct val="20000"/>
        </a:spcBef>
        <a:spcAft>
          <a:spcPct val="0"/>
        </a:spcAft>
        <a:buFont typeface="Arial" pitchFamily="34" charset="0"/>
        <a:buChar char="•"/>
        <a:defRPr>
          <a:solidFill>
            <a:schemeClr val="tx1"/>
          </a:solidFill>
          <a:latin typeface="+mn-lt"/>
          <a:ea typeface="ＭＳ Ｐゴシック" pitchFamily="-111" charset="-128"/>
        </a:defRPr>
      </a:lvl4pPr>
      <a:lvl5pPr marL="1439863" indent="-228600" algn="l" rtl="0" eaLnBrk="0" fontAlgn="base" hangingPunct="0">
        <a:lnSpc>
          <a:spcPts val="2200"/>
        </a:lnSpc>
        <a:spcBef>
          <a:spcPct val="20000"/>
        </a:spcBef>
        <a:spcAft>
          <a:spcPct val="0"/>
        </a:spcAft>
        <a:buFont typeface="Arial" pitchFamily="34" charset="0"/>
        <a:buChar char="•"/>
        <a:defRPr>
          <a:solidFill>
            <a:schemeClr val="tx1"/>
          </a:solidFill>
          <a:latin typeface="+mn-lt"/>
          <a:ea typeface="ＭＳ Ｐゴシック" pitchFamily="-111" charset="-128"/>
        </a:defRPr>
      </a:lvl5pPr>
      <a:lvl6pPr marL="1897063" indent="-228600" algn="l" rtl="0" eaLnBrk="0" fontAlgn="base" hangingPunct="0">
        <a:lnSpc>
          <a:spcPts val="2200"/>
        </a:lnSpc>
        <a:spcBef>
          <a:spcPct val="20000"/>
        </a:spcBef>
        <a:spcAft>
          <a:spcPct val="0"/>
        </a:spcAft>
        <a:buFont typeface="Arial" pitchFamily="-111" charset="0"/>
        <a:buChar char="•"/>
        <a:defRPr>
          <a:solidFill>
            <a:schemeClr val="tx1"/>
          </a:solidFill>
          <a:latin typeface="+mn-lt"/>
          <a:ea typeface="ＭＳ Ｐゴシック" pitchFamily="-111" charset="-128"/>
        </a:defRPr>
      </a:lvl6pPr>
      <a:lvl7pPr marL="2354263" indent="-228600" algn="l" rtl="0" eaLnBrk="0" fontAlgn="base" hangingPunct="0">
        <a:lnSpc>
          <a:spcPts val="2200"/>
        </a:lnSpc>
        <a:spcBef>
          <a:spcPct val="20000"/>
        </a:spcBef>
        <a:spcAft>
          <a:spcPct val="0"/>
        </a:spcAft>
        <a:buFont typeface="Arial" pitchFamily="-111" charset="0"/>
        <a:buChar char="•"/>
        <a:defRPr>
          <a:solidFill>
            <a:schemeClr val="tx1"/>
          </a:solidFill>
          <a:latin typeface="+mn-lt"/>
          <a:ea typeface="ＭＳ Ｐゴシック" pitchFamily="-111" charset="-128"/>
        </a:defRPr>
      </a:lvl7pPr>
      <a:lvl8pPr marL="2811463" indent="-228600" algn="l" rtl="0" eaLnBrk="0" fontAlgn="base" hangingPunct="0">
        <a:lnSpc>
          <a:spcPts val="2200"/>
        </a:lnSpc>
        <a:spcBef>
          <a:spcPct val="20000"/>
        </a:spcBef>
        <a:spcAft>
          <a:spcPct val="0"/>
        </a:spcAft>
        <a:buFont typeface="Arial" pitchFamily="-111" charset="0"/>
        <a:buChar char="•"/>
        <a:defRPr>
          <a:solidFill>
            <a:schemeClr val="tx1"/>
          </a:solidFill>
          <a:latin typeface="+mn-lt"/>
          <a:ea typeface="ＭＳ Ｐゴシック" pitchFamily="-111" charset="-128"/>
        </a:defRPr>
      </a:lvl8pPr>
      <a:lvl9pPr marL="3268663" indent="-228600" algn="l" rtl="0" eaLnBrk="0" fontAlgn="base" hangingPunct="0">
        <a:lnSpc>
          <a:spcPts val="2200"/>
        </a:lnSpc>
        <a:spcBef>
          <a:spcPct val="20000"/>
        </a:spcBef>
        <a:spcAft>
          <a:spcPct val="0"/>
        </a:spcAft>
        <a:buFont typeface="Arial" pitchFamily="-111" charset="0"/>
        <a:buChar char="•"/>
        <a:defRPr>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8" charset="0"/>
              </a:defRPr>
            </a:lvl1pPr>
          </a:lstStyle>
          <a:p>
            <a:pPr>
              <a:defRPr/>
            </a:pPr>
            <a:r>
              <a:rPr lang="en-GB"/>
              <a:t>July 29, 2002</a:t>
            </a: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pPr>
              <a:defRPr/>
            </a:pPr>
            <a:fld id="{5517F119-1EAA-40AC-86B8-2BDA4F6F6ABE}" type="slidenum">
              <a:rPr lang="en-GB"/>
              <a:pPr>
                <a:defRPr/>
              </a:pPr>
              <a:t>‹#›</a:t>
            </a:fld>
            <a:endParaRPr lang="en-GB"/>
          </a:p>
        </p:txBody>
      </p:sp>
      <p:pic>
        <p:nvPicPr>
          <p:cNvPr id="11271" name="Picture 7" descr="galseq_D_063"/>
          <p:cNvPicPr>
            <a:picLocks noChangeAspect="1" noChangeArrowheads="1"/>
          </p:cNvPicPr>
          <p:nvPr userDrawn="1"/>
        </p:nvPicPr>
        <p:blipFill>
          <a:blip r:embed="rId16" cstate="print">
            <a:lum bright="-34000" contrast="-34000"/>
          </a:blip>
          <a:srcRect/>
          <a:stretch>
            <a:fillRect/>
          </a:stretch>
        </p:blipFill>
        <p:spPr bwMode="auto">
          <a:xfrm>
            <a:off x="-6350" y="-12700"/>
            <a:ext cx="9201150" cy="7029450"/>
          </a:xfrm>
          <a:prstGeom prst="rect">
            <a:avLst/>
          </a:prstGeom>
          <a:noFill/>
          <a:ln w="9525">
            <a:noFill/>
            <a:miter lim="800000"/>
            <a:headEnd/>
            <a:tailEnd/>
          </a:ln>
        </p:spPr>
      </p:pic>
      <p:sp>
        <p:nvSpPr>
          <p:cNvPr id="1032" name="Text Box 8"/>
          <p:cNvSpPr txBox="1">
            <a:spLocks noChangeArrowheads="1"/>
          </p:cNvSpPr>
          <p:nvPr userDrawn="1"/>
        </p:nvSpPr>
        <p:spPr bwMode="auto">
          <a:xfrm>
            <a:off x="-36512" y="71046"/>
            <a:ext cx="1521570" cy="261610"/>
          </a:xfrm>
          <a:prstGeom prst="rect">
            <a:avLst/>
          </a:prstGeom>
          <a:noFill/>
          <a:ln w="9525">
            <a:noFill/>
            <a:miter lim="800000"/>
            <a:headEnd/>
            <a:tailEnd/>
          </a:ln>
          <a:effectLst/>
        </p:spPr>
        <p:txBody>
          <a:bodyPr wrap="none">
            <a:spAutoFit/>
          </a:bodyPr>
          <a:lstStyle/>
          <a:p>
            <a:pPr>
              <a:lnSpc>
                <a:spcPct val="55000"/>
              </a:lnSpc>
              <a:defRPr/>
            </a:pPr>
            <a:r>
              <a:rPr lang="en-GB" sz="2000" dirty="0" smtClean="0">
                <a:solidFill>
                  <a:schemeClr val="hlink"/>
                </a:solidFill>
                <a:latin typeface="Haettenschweiler" pitchFamily="34" charset="0"/>
              </a:rPr>
              <a:t>Neutrino </a:t>
            </a:r>
            <a:r>
              <a:rPr lang="en-GB" sz="2000" dirty="0" smtClean="0">
                <a:solidFill>
                  <a:schemeClr val="hlink"/>
                </a:solidFill>
                <a:latin typeface="Haettenschweiler" pitchFamily="34" charset="0"/>
              </a:rPr>
              <a:t>Physics</a:t>
            </a:r>
            <a:endParaRPr lang="en-GB" sz="2000" dirty="0">
              <a:solidFill>
                <a:schemeClr val="hlink"/>
              </a:solidFill>
              <a:latin typeface="Haettenschweiler" pitchFamily="34" charset="0"/>
            </a:endParaRPr>
          </a:p>
        </p:txBody>
      </p:sp>
      <p:sp>
        <p:nvSpPr>
          <p:cNvPr id="1033" name="Text Box 9"/>
          <p:cNvSpPr txBox="1">
            <a:spLocks noChangeArrowheads="1"/>
          </p:cNvSpPr>
          <p:nvPr userDrawn="1"/>
        </p:nvSpPr>
        <p:spPr bwMode="auto">
          <a:xfrm>
            <a:off x="7543800" y="6486525"/>
            <a:ext cx="1622425" cy="366713"/>
          </a:xfrm>
          <a:prstGeom prst="rect">
            <a:avLst/>
          </a:prstGeom>
          <a:noFill/>
          <a:ln w="9525">
            <a:noFill/>
            <a:miter lim="800000"/>
            <a:headEnd/>
            <a:tailEnd/>
          </a:ln>
          <a:effectLst/>
        </p:spPr>
        <p:txBody>
          <a:bodyPr wrap="none">
            <a:spAutoFit/>
          </a:bodyPr>
          <a:lstStyle/>
          <a:p>
            <a:pPr>
              <a:defRPr/>
            </a:pPr>
            <a:r>
              <a:rPr lang="en-GB" sz="1800">
                <a:solidFill>
                  <a:srgbClr val="CCCCFF"/>
                </a:solidFill>
                <a:latin typeface="Haettenschweiler" pitchFamily="34" charset="0"/>
              </a:rPr>
              <a:t>Imperial College/RAL</a:t>
            </a:r>
          </a:p>
        </p:txBody>
      </p:sp>
      <p:sp>
        <p:nvSpPr>
          <p:cNvPr id="1034" name="Text Box 10"/>
          <p:cNvSpPr txBox="1">
            <a:spLocks noChangeArrowheads="1"/>
          </p:cNvSpPr>
          <p:nvPr userDrawn="1"/>
        </p:nvSpPr>
        <p:spPr bwMode="auto">
          <a:xfrm>
            <a:off x="7935913" y="6272213"/>
            <a:ext cx="1006475" cy="366712"/>
          </a:xfrm>
          <a:prstGeom prst="rect">
            <a:avLst/>
          </a:prstGeom>
          <a:noFill/>
          <a:ln w="9525">
            <a:noFill/>
            <a:miter lim="800000"/>
            <a:headEnd/>
            <a:tailEnd/>
          </a:ln>
          <a:effectLst/>
        </p:spPr>
        <p:txBody>
          <a:bodyPr wrap="none">
            <a:spAutoFit/>
          </a:bodyPr>
          <a:lstStyle/>
          <a:p>
            <a:pPr>
              <a:defRPr/>
            </a:pPr>
            <a:r>
              <a:rPr lang="en-GB" sz="1800">
                <a:solidFill>
                  <a:srgbClr val="CCCCFF"/>
                </a:solidFill>
                <a:latin typeface="Haettenschweiler" pitchFamily="34" charset="0"/>
              </a:rPr>
              <a:t>Dave Wark </a:t>
            </a:r>
          </a:p>
        </p:txBody>
      </p:sp>
    </p:spTree>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4030" r:id="rId12"/>
    <p:sldLayoutId id="2147484043" r:id="rId13"/>
    <p:sldLayoutId id="2147484064" r:id="rId14"/>
  </p:sldLayoutIdLst>
  <p:timing>
    <p:tnLst>
      <p:par>
        <p:cTn id="1" dur="indefinite" restart="never" nodeType="tmRoot"/>
      </p:par>
    </p:tnLst>
  </p:timing>
  <p:txStyles>
    <p:titleStyle>
      <a:lvl1pPr algn="ctr" rtl="0" eaLnBrk="0" fontAlgn="base" hangingPunct="0">
        <a:spcBef>
          <a:spcPct val="0"/>
        </a:spcBef>
        <a:spcAft>
          <a:spcPct val="0"/>
        </a:spcAft>
        <a:defRPr sz="4400">
          <a:solidFill>
            <a:srgbClr val="66FFFF"/>
          </a:solidFill>
          <a:latin typeface="+mj-lt"/>
          <a:ea typeface="+mj-ea"/>
          <a:cs typeface="+mj-cs"/>
        </a:defRPr>
      </a:lvl1pPr>
      <a:lvl2pPr algn="ctr" rtl="0" eaLnBrk="0" fontAlgn="base" hangingPunct="0">
        <a:spcBef>
          <a:spcPct val="0"/>
        </a:spcBef>
        <a:spcAft>
          <a:spcPct val="0"/>
        </a:spcAft>
        <a:defRPr sz="4400">
          <a:solidFill>
            <a:srgbClr val="66FFFF"/>
          </a:solidFill>
          <a:latin typeface="Times New Roman" pitchFamily="18" charset="0"/>
        </a:defRPr>
      </a:lvl2pPr>
      <a:lvl3pPr algn="ctr" rtl="0" eaLnBrk="0" fontAlgn="base" hangingPunct="0">
        <a:spcBef>
          <a:spcPct val="0"/>
        </a:spcBef>
        <a:spcAft>
          <a:spcPct val="0"/>
        </a:spcAft>
        <a:defRPr sz="4400">
          <a:solidFill>
            <a:srgbClr val="66FFFF"/>
          </a:solidFill>
          <a:latin typeface="Times New Roman" pitchFamily="18" charset="0"/>
        </a:defRPr>
      </a:lvl3pPr>
      <a:lvl4pPr algn="ctr" rtl="0" eaLnBrk="0" fontAlgn="base" hangingPunct="0">
        <a:spcBef>
          <a:spcPct val="0"/>
        </a:spcBef>
        <a:spcAft>
          <a:spcPct val="0"/>
        </a:spcAft>
        <a:defRPr sz="4400">
          <a:solidFill>
            <a:srgbClr val="66FFFF"/>
          </a:solidFill>
          <a:latin typeface="Times New Roman" pitchFamily="18" charset="0"/>
        </a:defRPr>
      </a:lvl4pPr>
      <a:lvl5pPr algn="ctr" rtl="0" eaLnBrk="0" fontAlgn="base" hangingPunct="0">
        <a:spcBef>
          <a:spcPct val="0"/>
        </a:spcBef>
        <a:spcAft>
          <a:spcPct val="0"/>
        </a:spcAft>
        <a:defRPr sz="4400">
          <a:solidFill>
            <a:srgbClr val="66FFFF"/>
          </a:solidFill>
          <a:latin typeface="Times New Roman" pitchFamily="18" charset="0"/>
        </a:defRPr>
      </a:lvl5pPr>
      <a:lvl6pPr marL="457200" algn="ctr" rtl="0" fontAlgn="base">
        <a:spcBef>
          <a:spcPct val="0"/>
        </a:spcBef>
        <a:spcAft>
          <a:spcPct val="0"/>
        </a:spcAft>
        <a:defRPr sz="4400">
          <a:solidFill>
            <a:srgbClr val="66FFFF"/>
          </a:solidFill>
          <a:latin typeface="Times New Roman" pitchFamily="18" charset="0"/>
        </a:defRPr>
      </a:lvl6pPr>
      <a:lvl7pPr marL="914400" algn="ctr" rtl="0" fontAlgn="base">
        <a:spcBef>
          <a:spcPct val="0"/>
        </a:spcBef>
        <a:spcAft>
          <a:spcPct val="0"/>
        </a:spcAft>
        <a:defRPr sz="4400">
          <a:solidFill>
            <a:srgbClr val="66FFFF"/>
          </a:solidFill>
          <a:latin typeface="Times New Roman" pitchFamily="18" charset="0"/>
        </a:defRPr>
      </a:lvl7pPr>
      <a:lvl8pPr marL="1371600" algn="ctr" rtl="0" fontAlgn="base">
        <a:spcBef>
          <a:spcPct val="0"/>
        </a:spcBef>
        <a:spcAft>
          <a:spcPct val="0"/>
        </a:spcAft>
        <a:defRPr sz="4400">
          <a:solidFill>
            <a:srgbClr val="66FFFF"/>
          </a:solidFill>
          <a:latin typeface="Times New Roman" pitchFamily="18" charset="0"/>
        </a:defRPr>
      </a:lvl8pPr>
      <a:lvl9pPr marL="1828800" algn="ctr" rtl="0" fontAlgn="base">
        <a:spcBef>
          <a:spcPct val="0"/>
        </a:spcBef>
        <a:spcAft>
          <a:spcPct val="0"/>
        </a:spcAft>
        <a:defRPr sz="4400">
          <a:solidFill>
            <a:srgbClr val="66FFFF"/>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rgbClr val="66FFFF"/>
          </a:solidFill>
          <a:latin typeface="+mn-lt"/>
          <a:ea typeface="+mn-ea"/>
          <a:cs typeface="+mn-cs"/>
        </a:defRPr>
      </a:lvl1pPr>
      <a:lvl2pPr marL="742950" indent="-285750" algn="l" rtl="0" eaLnBrk="0" fontAlgn="base" hangingPunct="0">
        <a:spcBef>
          <a:spcPct val="20000"/>
        </a:spcBef>
        <a:spcAft>
          <a:spcPct val="0"/>
        </a:spcAft>
        <a:buChar char="–"/>
        <a:defRPr sz="2800">
          <a:solidFill>
            <a:srgbClr val="66FFFF"/>
          </a:solidFill>
          <a:latin typeface="+mn-lt"/>
        </a:defRPr>
      </a:lvl2pPr>
      <a:lvl3pPr marL="1143000" indent="-228600" algn="l" rtl="0" eaLnBrk="0" fontAlgn="base" hangingPunct="0">
        <a:spcBef>
          <a:spcPct val="20000"/>
        </a:spcBef>
        <a:spcAft>
          <a:spcPct val="0"/>
        </a:spcAft>
        <a:buChar char="•"/>
        <a:defRPr sz="2400">
          <a:solidFill>
            <a:srgbClr val="66FFFF"/>
          </a:solidFill>
          <a:latin typeface="+mn-lt"/>
        </a:defRPr>
      </a:lvl3pPr>
      <a:lvl4pPr marL="1600200" indent="-228600" algn="l" rtl="0" eaLnBrk="0" fontAlgn="base" hangingPunct="0">
        <a:spcBef>
          <a:spcPct val="20000"/>
        </a:spcBef>
        <a:spcAft>
          <a:spcPct val="0"/>
        </a:spcAft>
        <a:buChar char="–"/>
        <a:defRPr sz="2000">
          <a:solidFill>
            <a:srgbClr val="66FFFF"/>
          </a:solidFill>
          <a:latin typeface="+mn-lt"/>
        </a:defRPr>
      </a:lvl4pPr>
      <a:lvl5pPr marL="2057400" indent="-228600" algn="l" rtl="0" eaLnBrk="0" fontAlgn="base" hangingPunct="0">
        <a:spcBef>
          <a:spcPct val="20000"/>
        </a:spcBef>
        <a:spcAft>
          <a:spcPct val="0"/>
        </a:spcAft>
        <a:buChar char="»"/>
        <a:defRPr sz="2000">
          <a:solidFill>
            <a:srgbClr val="66FFFF"/>
          </a:solidFill>
          <a:latin typeface="+mn-lt"/>
        </a:defRPr>
      </a:lvl5pPr>
      <a:lvl6pPr marL="2514600" indent="-228600" algn="l" rtl="0" fontAlgn="base">
        <a:spcBef>
          <a:spcPct val="20000"/>
        </a:spcBef>
        <a:spcAft>
          <a:spcPct val="0"/>
        </a:spcAft>
        <a:buChar char="»"/>
        <a:defRPr sz="2000">
          <a:solidFill>
            <a:srgbClr val="66FFFF"/>
          </a:solidFill>
          <a:latin typeface="+mn-lt"/>
        </a:defRPr>
      </a:lvl6pPr>
      <a:lvl7pPr marL="2971800" indent="-228600" algn="l" rtl="0" fontAlgn="base">
        <a:spcBef>
          <a:spcPct val="20000"/>
        </a:spcBef>
        <a:spcAft>
          <a:spcPct val="0"/>
        </a:spcAft>
        <a:buChar char="»"/>
        <a:defRPr sz="2000">
          <a:solidFill>
            <a:srgbClr val="66FFFF"/>
          </a:solidFill>
          <a:latin typeface="+mn-lt"/>
        </a:defRPr>
      </a:lvl7pPr>
      <a:lvl8pPr marL="3429000" indent="-228600" algn="l" rtl="0" fontAlgn="base">
        <a:spcBef>
          <a:spcPct val="20000"/>
        </a:spcBef>
        <a:spcAft>
          <a:spcPct val="0"/>
        </a:spcAft>
        <a:buChar char="»"/>
        <a:defRPr sz="2000">
          <a:solidFill>
            <a:srgbClr val="66FFFF"/>
          </a:solidFill>
          <a:latin typeface="+mn-lt"/>
        </a:defRPr>
      </a:lvl8pPr>
      <a:lvl9pPr marL="3886200" indent="-228600" algn="l" rtl="0" fontAlgn="base">
        <a:spcBef>
          <a:spcPct val="20000"/>
        </a:spcBef>
        <a:spcAft>
          <a:spcPct val="0"/>
        </a:spcAft>
        <a:buChar char="»"/>
        <a:defRPr sz="2000">
          <a:solidFill>
            <a:srgbClr val="66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8" charset="0"/>
              </a:defRPr>
            </a:lvl1pPr>
          </a:lstStyle>
          <a:p>
            <a:pPr>
              <a:defRPr/>
            </a:pPr>
            <a:r>
              <a:rPr lang="en-GB"/>
              <a:t>July 29, 2002</a:t>
            </a: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pPr>
              <a:defRPr/>
            </a:pPr>
            <a:fld id="{A0E3E318-9470-4B35-90D5-6F086EBD8C71}" type="slidenum">
              <a:rPr lang="en-GB"/>
              <a:pPr>
                <a:defRPr/>
              </a:pPr>
              <a:t>‹#›</a:t>
            </a:fld>
            <a:endParaRPr lang="en-GB"/>
          </a:p>
        </p:txBody>
      </p:sp>
      <p:pic>
        <p:nvPicPr>
          <p:cNvPr id="15367" name="Picture 7" descr="galseq_D_063"/>
          <p:cNvPicPr>
            <a:picLocks noChangeAspect="1" noChangeArrowheads="1"/>
          </p:cNvPicPr>
          <p:nvPr userDrawn="1"/>
        </p:nvPicPr>
        <p:blipFill>
          <a:blip r:embed="rId14" cstate="print">
            <a:lum bright="-34000" contrast="-34000"/>
          </a:blip>
          <a:srcRect/>
          <a:stretch>
            <a:fillRect/>
          </a:stretch>
        </p:blipFill>
        <p:spPr bwMode="auto">
          <a:xfrm>
            <a:off x="-6350" y="-12700"/>
            <a:ext cx="9201150" cy="7029450"/>
          </a:xfrm>
          <a:prstGeom prst="rect">
            <a:avLst/>
          </a:prstGeom>
          <a:noFill/>
          <a:ln w="9525">
            <a:noFill/>
            <a:miter lim="800000"/>
            <a:headEnd/>
            <a:tailEnd/>
          </a:ln>
        </p:spPr>
      </p:pic>
      <p:sp>
        <p:nvSpPr>
          <p:cNvPr id="1032" name="Text Box 8"/>
          <p:cNvSpPr txBox="1">
            <a:spLocks noChangeArrowheads="1"/>
          </p:cNvSpPr>
          <p:nvPr userDrawn="1"/>
        </p:nvSpPr>
        <p:spPr bwMode="auto">
          <a:xfrm>
            <a:off x="26094" y="71046"/>
            <a:ext cx="1521570" cy="261610"/>
          </a:xfrm>
          <a:prstGeom prst="rect">
            <a:avLst/>
          </a:prstGeom>
          <a:noFill/>
          <a:ln w="9525">
            <a:noFill/>
            <a:miter lim="800000"/>
            <a:headEnd/>
            <a:tailEnd/>
          </a:ln>
          <a:effectLst/>
        </p:spPr>
        <p:txBody>
          <a:bodyPr wrap="none">
            <a:spAutoFit/>
          </a:bodyPr>
          <a:lstStyle/>
          <a:p>
            <a:pPr>
              <a:lnSpc>
                <a:spcPct val="55000"/>
              </a:lnSpc>
              <a:defRPr/>
            </a:pPr>
            <a:r>
              <a:rPr lang="en-GB" sz="2000" dirty="0" smtClean="0">
                <a:solidFill>
                  <a:schemeClr val="hlink"/>
                </a:solidFill>
                <a:latin typeface="Haettenschweiler" pitchFamily="34" charset="0"/>
              </a:rPr>
              <a:t>Neutrino </a:t>
            </a:r>
            <a:r>
              <a:rPr lang="en-GB" sz="2000" dirty="0" smtClean="0">
                <a:solidFill>
                  <a:schemeClr val="hlink"/>
                </a:solidFill>
                <a:latin typeface="Haettenschweiler" pitchFamily="34" charset="0"/>
              </a:rPr>
              <a:t>Physics</a:t>
            </a:r>
            <a:endParaRPr lang="en-GB" sz="2000" dirty="0">
              <a:solidFill>
                <a:schemeClr val="hlink"/>
              </a:solidFill>
              <a:latin typeface="Haettenschweiler" pitchFamily="34" charset="0"/>
            </a:endParaRPr>
          </a:p>
        </p:txBody>
      </p:sp>
      <p:sp>
        <p:nvSpPr>
          <p:cNvPr id="1033" name="Text Box 9"/>
          <p:cNvSpPr txBox="1">
            <a:spLocks noChangeArrowheads="1"/>
          </p:cNvSpPr>
          <p:nvPr userDrawn="1"/>
        </p:nvSpPr>
        <p:spPr bwMode="auto">
          <a:xfrm>
            <a:off x="7543800" y="6486525"/>
            <a:ext cx="1622425" cy="366713"/>
          </a:xfrm>
          <a:prstGeom prst="rect">
            <a:avLst/>
          </a:prstGeom>
          <a:noFill/>
          <a:ln w="9525">
            <a:noFill/>
            <a:miter lim="800000"/>
            <a:headEnd/>
            <a:tailEnd/>
          </a:ln>
          <a:effectLst/>
        </p:spPr>
        <p:txBody>
          <a:bodyPr wrap="none">
            <a:spAutoFit/>
          </a:bodyPr>
          <a:lstStyle/>
          <a:p>
            <a:pPr>
              <a:defRPr/>
            </a:pPr>
            <a:r>
              <a:rPr lang="en-GB" sz="1800">
                <a:solidFill>
                  <a:srgbClr val="CCCCFF"/>
                </a:solidFill>
                <a:latin typeface="Haettenschweiler" pitchFamily="34" charset="0"/>
              </a:rPr>
              <a:t>Imperial College/RAL</a:t>
            </a:r>
          </a:p>
        </p:txBody>
      </p:sp>
      <p:sp>
        <p:nvSpPr>
          <p:cNvPr id="1034" name="Text Box 10"/>
          <p:cNvSpPr txBox="1">
            <a:spLocks noChangeArrowheads="1"/>
          </p:cNvSpPr>
          <p:nvPr userDrawn="1"/>
        </p:nvSpPr>
        <p:spPr bwMode="auto">
          <a:xfrm>
            <a:off x="7935913" y="6272213"/>
            <a:ext cx="1006475" cy="366712"/>
          </a:xfrm>
          <a:prstGeom prst="rect">
            <a:avLst/>
          </a:prstGeom>
          <a:noFill/>
          <a:ln w="9525">
            <a:noFill/>
            <a:miter lim="800000"/>
            <a:headEnd/>
            <a:tailEnd/>
          </a:ln>
          <a:effectLst/>
        </p:spPr>
        <p:txBody>
          <a:bodyPr wrap="none">
            <a:spAutoFit/>
          </a:bodyPr>
          <a:lstStyle/>
          <a:p>
            <a:pPr>
              <a:defRPr/>
            </a:pPr>
            <a:r>
              <a:rPr lang="en-GB" sz="1800">
                <a:solidFill>
                  <a:srgbClr val="CCCCFF"/>
                </a:solidFill>
                <a:latin typeface="Haettenschweiler" pitchFamily="34" charset="0"/>
              </a:rPr>
              <a:t>Dave Wark </a:t>
            </a:r>
          </a:p>
        </p:txBody>
      </p:sp>
    </p:spTree>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rgbClr val="66FFFF"/>
          </a:solidFill>
          <a:latin typeface="+mj-lt"/>
          <a:ea typeface="+mj-ea"/>
          <a:cs typeface="+mj-cs"/>
        </a:defRPr>
      </a:lvl1pPr>
      <a:lvl2pPr algn="ctr" rtl="0" eaLnBrk="0" fontAlgn="base" hangingPunct="0">
        <a:spcBef>
          <a:spcPct val="0"/>
        </a:spcBef>
        <a:spcAft>
          <a:spcPct val="0"/>
        </a:spcAft>
        <a:defRPr sz="4400">
          <a:solidFill>
            <a:srgbClr val="66FFFF"/>
          </a:solidFill>
          <a:latin typeface="Times New Roman" pitchFamily="18" charset="0"/>
        </a:defRPr>
      </a:lvl2pPr>
      <a:lvl3pPr algn="ctr" rtl="0" eaLnBrk="0" fontAlgn="base" hangingPunct="0">
        <a:spcBef>
          <a:spcPct val="0"/>
        </a:spcBef>
        <a:spcAft>
          <a:spcPct val="0"/>
        </a:spcAft>
        <a:defRPr sz="4400">
          <a:solidFill>
            <a:srgbClr val="66FFFF"/>
          </a:solidFill>
          <a:latin typeface="Times New Roman" pitchFamily="18" charset="0"/>
        </a:defRPr>
      </a:lvl3pPr>
      <a:lvl4pPr algn="ctr" rtl="0" eaLnBrk="0" fontAlgn="base" hangingPunct="0">
        <a:spcBef>
          <a:spcPct val="0"/>
        </a:spcBef>
        <a:spcAft>
          <a:spcPct val="0"/>
        </a:spcAft>
        <a:defRPr sz="4400">
          <a:solidFill>
            <a:srgbClr val="66FFFF"/>
          </a:solidFill>
          <a:latin typeface="Times New Roman" pitchFamily="18" charset="0"/>
        </a:defRPr>
      </a:lvl4pPr>
      <a:lvl5pPr algn="ctr" rtl="0" eaLnBrk="0" fontAlgn="base" hangingPunct="0">
        <a:spcBef>
          <a:spcPct val="0"/>
        </a:spcBef>
        <a:spcAft>
          <a:spcPct val="0"/>
        </a:spcAft>
        <a:defRPr sz="4400">
          <a:solidFill>
            <a:srgbClr val="66FFFF"/>
          </a:solidFill>
          <a:latin typeface="Times New Roman" pitchFamily="18" charset="0"/>
        </a:defRPr>
      </a:lvl5pPr>
      <a:lvl6pPr marL="457200" algn="ctr" rtl="0" fontAlgn="base">
        <a:spcBef>
          <a:spcPct val="0"/>
        </a:spcBef>
        <a:spcAft>
          <a:spcPct val="0"/>
        </a:spcAft>
        <a:defRPr sz="4400">
          <a:solidFill>
            <a:srgbClr val="66FFFF"/>
          </a:solidFill>
          <a:latin typeface="Times New Roman" pitchFamily="18" charset="0"/>
        </a:defRPr>
      </a:lvl6pPr>
      <a:lvl7pPr marL="914400" algn="ctr" rtl="0" fontAlgn="base">
        <a:spcBef>
          <a:spcPct val="0"/>
        </a:spcBef>
        <a:spcAft>
          <a:spcPct val="0"/>
        </a:spcAft>
        <a:defRPr sz="4400">
          <a:solidFill>
            <a:srgbClr val="66FFFF"/>
          </a:solidFill>
          <a:latin typeface="Times New Roman" pitchFamily="18" charset="0"/>
        </a:defRPr>
      </a:lvl7pPr>
      <a:lvl8pPr marL="1371600" algn="ctr" rtl="0" fontAlgn="base">
        <a:spcBef>
          <a:spcPct val="0"/>
        </a:spcBef>
        <a:spcAft>
          <a:spcPct val="0"/>
        </a:spcAft>
        <a:defRPr sz="4400">
          <a:solidFill>
            <a:srgbClr val="66FFFF"/>
          </a:solidFill>
          <a:latin typeface="Times New Roman" pitchFamily="18" charset="0"/>
        </a:defRPr>
      </a:lvl8pPr>
      <a:lvl9pPr marL="1828800" algn="ctr" rtl="0" fontAlgn="base">
        <a:spcBef>
          <a:spcPct val="0"/>
        </a:spcBef>
        <a:spcAft>
          <a:spcPct val="0"/>
        </a:spcAft>
        <a:defRPr sz="4400">
          <a:solidFill>
            <a:srgbClr val="66FFFF"/>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rgbClr val="66FFFF"/>
          </a:solidFill>
          <a:latin typeface="+mn-lt"/>
          <a:ea typeface="+mn-ea"/>
          <a:cs typeface="+mn-cs"/>
        </a:defRPr>
      </a:lvl1pPr>
      <a:lvl2pPr marL="742950" indent="-285750" algn="l" rtl="0" eaLnBrk="0" fontAlgn="base" hangingPunct="0">
        <a:spcBef>
          <a:spcPct val="20000"/>
        </a:spcBef>
        <a:spcAft>
          <a:spcPct val="0"/>
        </a:spcAft>
        <a:buChar char="–"/>
        <a:defRPr sz="2800">
          <a:solidFill>
            <a:srgbClr val="66FFFF"/>
          </a:solidFill>
          <a:latin typeface="+mn-lt"/>
        </a:defRPr>
      </a:lvl2pPr>
      <a:lvl3pPr marL="1143000" indent="-228600" algn="l" rtl="0" eaLnBrk="0" fontAlgn="base" hangingPunct="0">
        <a:spcBef>
          <a:spcPct val="20000"/>
        </a:spcBef>
        <a:spcAft>
          <a:spcPct val="0"/>
        </a:spcAft>
        <a:buChar char="•"/>
        <a:defRPr sz="2400">
          <a:solidFill>
            <a:srgbClr val="66FFFF"/>
          </a:solidFill>
          <a:latin typeface="+mn-lt"/>
        </a:defRPr>
      </a:lvl3pPr>
      <a:lvl4pPr marL="1600200" indent="-228600" algn="l" rtl="0" eaLnBrk="0" fontAlgn="base" hangingPunct="0">
        <a:spcBef>
          <a:spcPct val="20000"/>
        </a:spcBef>
        <a:spcAft>
          <a:spcPct val="0"/>
        </a:spcAft>
        <a:buChar char="–"/>
        <a:defRPr sz="2000">
          <a:solidFill>
            <a:srgbClr val="66FFFF"/>
          </a:solidFill>
          <a:latin typeface="+mn-lt"/>
        </a:defRPr>
      </a:lvl4pPr>
      <a:lvl5pPr marL="2057400" indent="-228600" algn="l" rtl="0" eaLnBrk="0" fontAlgn="base" hangingPunct="0">
        <a:spcBef>
          <a:spcPct val="20000"/>
        </a:spcBef>
        <a:spcAft>
          <a:spcPct val="0"/>
        </a:spcAft>
        <a:buChar char="»"/>
        <a:defRPr sz="2000">
          <a:solidFill>
            <a:srgbClr val="66FFFF"/>
          </a:solidFill>
          <a:latin typeface="+mn-lt"/>
        </a:defRPr>
      </a:lvl5pPr>
      <a:lvl6pPr marL="2514600" indent="-228600" algn="l" rtl="0" fontAlgn="base">
        <a:spcBef>
          <a:spcPct val="20000"/>
        </a:spcBef>
        <a:spcAft>
          <a:spcPct val="0"/>
        </a:spcAft>
        <a:buChar char="»"/>
        <a:defRPr sz="2000">
          <a:solidFill>
            <a:srgbClr val="66FFFF"/>
          </a:solidFill>
          <a:latin typeface="+mn-lt"/>
        </a:defRPr>
      </a:lvl6pPr>
      <a:lvl7pPr marL="2971800" indent="-228600" algn="l" rtl="0" fontAlgn="base">
        <a:spcBef>
          <a:spcPct val="20000"/>
        </a:spcBef>
        <a:spcAft>
          <a:spcPct val="0"/>
        </a:spcAft>
        <a:buChar char="»"/>
        <a:defRPr sz="2000">
          <a:solidFill>
            <a:srgbClr val="66FFFF"/>
          </a:solidFill>
          <a:latin typeface="+mn-lt"/>
        </a:defRPr>
      </a:lvl7pPr>
      <a:lvl8pPr marL="3429000" indent="-228600" algn="l" rtl="0" fontAlgn="base">
        <a:spcBef>
          <a:spcPct val="20000"/>
        </a:spcBef>
        <a:spcAft>
          <a:spcPct val="0"/>
        </a:spcAft>
        <a:buChar char="»"/>
        <a:defRPr sz="2000">
          <a:solidFill>
            <a:srgbClr val="66FFFF"/>
          </a:solidFill>
          <a:latin typeface="+mn-lt"/>
        </a:defRPr>
      </a:lvl8pPr>
      <a:lvl9pPr marL="3886200" indent="-228600" algn="l" rtl="0" fontAlgn="base">
        <a:spcBef>
          <a:spcPct val="20000"/>
        </a:spcBef>
        <a:spcAft>
          <a:spcPct val="0"/>
        </a:spcAft>
        <a:buChar char="»"/>
        <a:defRPr sz="2000">
          <a:solidFill>
            <a:srgbClr val="66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a:endParaRPr lang="en-GB" smtClean="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GB" smtClean="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6883CFE5-E8FB-4E0F-BC0D-4D89E386E00B}" type="slidenum">
              <a:rPr lang="en-GB" smtClean="0">
                <a:solidFill>
                  <a:srgbClr val="000000"/>
                </a:solidFill>
                <a:latin typeface="Times New Roman" pitchFamily="18" charset="0"/>
              </a:rPr>
              <a:pPr/>
              <a:t>‹#›</a:t>
            </a:fld>
            <a:endParaRPr lang="en-GB" smtClean="0">
              <a:solidFill>
                <a:srgbClr val="000000"/>
              </a:solidFill>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116013" y="277813"/>
            <a:ext cx="7056437"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340"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Garamond" charset="0"/>
                <a:ea typeface="ＭＳ Ｐゴシック" charset="0"/>
                <a:cs typeface="ＭＳ Ｐゴシック" charset="0"/>
              </a:defRPr>
            </a:lvl1pPr>
          </a:lstStyle>
          <a:p>
            <a:pPr algn="l">
              <a:defRPr/>
            </a:pPr>
            <a:r>
              <a:rPr lang="en-US">
                <a:solidFill>
                  <a:srgbClr val="000000"/>
                </a:solidFill>
              </a:rPr>
              <a:t>2011-07-23</a:t>
            </a:r>
          </a:p>
        </p:txBody>
      </p:sp>
      <p:sp>
        <p:nvSpPr>
          <p:cNvPr id="14341" name="Rectangle 5"/>
          <p:cNvSpPr>
            <a:spLocks noGrp="1" noChangeArrowheads="1"/>
          </p:cNvSpPr>
          <p:nvPr>
            <p:ph type="ftr" sz="quarter" idx="3"/>
          </p:nvPr>
        </p:nvSpPr>
        <p:spPr bwMode="auto">
          <a:xfrm>
            <a:off x="2460625" y="6438900"/>
            <a:ext cx="4581525" cy="2349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1">
                <a:latin typeface="Garamond" charset="0"/>
                <a:ea typeface="ＭＳ Ｐゴシック" charset="0"/>
                <a:cs typeface="ＭＳ Ｐゴシック" charset="0"/>
              </a:defRPr>
            </a:lvl1pPr>
          </a:lstStyle>
          <a:p>
            <a:pPr>
              <a:defRPr/>
            </a:pPr>
            <a:r>
              <a:rPr lang="en-US">
                <a:solidFill>
                  <a:srgbClr val="000000"/>
                </a:solidFill>
              </a:rPr>
              <a:t>HEP 2011, Beta Beams, Elena Wildner</a:t>
            </a:r>
          </a:p>
        </p:txBody>
      </p:sp>
      <p:sp>
        <p:nvSpPr>
          <p:cNvPr id="14342"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5144F9D6-2CD6-47BB-89D4-F40158A35EE7}" type="slidenum">
              <a:rPr lang="en-US" smtClean="0">
                <a:solidFill>
                  <a:srgbClr val="000000"/>
                </a:solidFill>
                <a:ea typeface="MS PGothic" pitchFamily="34" charset="-128"/>
              </a:rPr>
              <a:pPr/>
              <a:t>‹#›</a:t>
            </a:fld>
            <a:endParaRPr lang="en-US" smtClean="0">
              <a:solidFill>
                <a:srgbClr val="000000"/>
              </a:solidFill>
              <a:ea typeface="MS PGothic" pitchFamily="34" charset="-128"/>
            </a:endParaRPr>
          </a:p>
        </p:txBody>
      </p:sp>
      <p:sp>
        <p:nvSpPr>
          <p:cNvPr id="1031" name="Freeform 7"/>
          <p:cNvSpPr>
            <a:spLocks noChangeArrowheads="1"/>
          </p:cNvSpPr>
          <p:nvPr/>
        </p:nvSpPr>
        <p:spPr bwMode="auto">
          <a:xfrm>
            <a:off x="760413" y="228600"/>
            <a:ext cx="6985000" cy="6096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rgbClr val="000099"/>
            </a:solidFill>
            <a:prstDash val="solid"/>
            <a:miter lim="800000"/>
            <a:headEnd/>
            <a:tailEnd/>
          </a:ln>
        </p:spPr>
        <p:txBody>
          <a:bodyPr/>
          <a:lstStyle/>
          <a:p>
            <a:pPr algn="l"/>
            <a:endParaRPr lang="en-GB" sz="1800" smtClean="0">
              <a:solidFill>
                <a:srgbClr val="000000"/>
              </a:solidFill>
              <a:latin typeface="Arial" pitchFamily="34" charset="0"/>
              <a:ea typeface="MS PGothic" pitchFamily="34" charset="-128"/>
            </a:endParaRPr>
          </a:p>
        </p:txBody>
      </p:sp>
      <p:sp>
        <p:nvSpPr>
          <p:cNvPr id="1032" name="Line 8"/>
          <p:cNvSpPr>
            <a:spLocks noChangeShapeType="1"/>
          </p:cNvSpPr>
          <p:nvPr/>
        </p:nvSpPr>
        <p:spPr bwMode="auto">
          <a:xfrm>
            <a:off x="457200" y="6172200"/>
            <a:ext cx="8229600" cy="0"/>
          </a:xfrm>
          <a:prstGeom prst="line">
            <a:avLst/>
          </a:prstGeom>
          <a:noFill/>
          <a:ln w="19050">
            <a:solidFill>
              <a:srgbClr val="000099"/>
            </a:solidFill>
            <a:round/>
            <a:headEnd/>
            <a:tailEnd/>
          </a:ln>
        </p:spPr>
        <p:txBody>
          <a:bodyPr/>
          <a:lstStyle/>
          <a:p>
            <a:pPr algn="l"/>
            <a:endParaRPr lang="en-GB" sz="1800" smtClean="0">
              <a:solidFill>
                <a:srgbClr val="000000"/>
              </a:solidFill>
              <a:latin typeface="Arial" pitchFamily="34" charset="0"/>
              <a:ea typeface="MS PGothic" pitchFamily="34" charset="-128"/>
            </a:endParaRPr>
          </a:p>
        </p:txBody>
      </p:sp>
      <p:pic>
        <p:nvPicPr>
          <p:cNvPr id="1033" name="Picture 9" descr="CERN72"/>
          <p:cNvPicPr>
            <a:picLocks noChangeAspect="1" noChangeArrowheads="1"/>
          </p:cNvPicPr>
          <p:nvPr userDrawn="1"/>
        </p:nvPicPr>
        <p:blipFill>
          <a:blip r:embed="rId7" cstate="print"/>
          <a:srcRect/>
          <a:stretch>
            <a:fillRect/>
          </a:stretch>
        </p:blipFill>
        <p:spPr bwMode="auto">
          <a:xfrm>
            <a:off x="8245475" y="115888"/>
            <a:ext cx="790575" cy="7905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Lst>
  <p:timing>
    <p:tnLst>
      <p:par>
        <p:cTn id="1" dur="indefinite" restart="never" nodeType="tmRoot"/>
      </p:par>
    </p:tnLst>
  </p:timing>
  <p:hf hdr="0"/>
  <p:txStyles>
    <p:titleStyle>
      <a:lvl1pPr algn="l" rtl="0" eaLnBrk="0" fontAlgn="base" hangingPunct="0">
        <a:spcBef>
          <a:spcPct val="0"/>
        </a:spcBef>
        <a:spcAft>
          <a:spcPct val="0"/>
        </a:spcAft>
        <a:defRPr sz="4200">
          <a:solidFill>
            <a:srgbClr val="000099"/>
          </a:solidFill>
          <a:latin typeface="+mj-lt"/>
          <a:ea typeface="MS PGothic" pitchFamily="34" charset="-128"/>
          <a:cs typeface="ＭＳ Ｐゴシック" charset="0"/>
        </a:defRPr>
      </a:lvl1pPr>
      <a:lvl2pPr algn="l" rtl="0" eaLnBrk="0" fontAlgn="base" hangingPunct="0">
        <a:spcBef>
          <a:spcPct val="0"/>
        </a:spcBef>
        <a:spcAft>
          <a:spcPct val="0"/>
        </a:spcAft>
        <a:defRPr sz="4200">
          <a:solidFill>
            <a:srgbClr val="000099"/>
          </a:solidFill>
          <a:latin typeface="Garamond" pitchFamily="18" charset="0"/>
          <a:ea typeface="MS PGothic" pitchFamily="34" charset="-128"/>
          <a:cs typeface="ＭＳ Ｐゴシック" charset="0"/>
        </a:defRPr>
      </a:lvl2pPr>
      <a:lvl3pPr algn="l" rtl="0" eaLnBrk="0" fontAlgn="base" hangingPunct="0">
        <a:spcBef>
          <a:spcPct val="0"/>
        </a:spcBef>
        <a:spcAft>
          <a:spcPct val="0"/>
        </a:spcAft>
        <a:defRPr sz="4200">
          <a:solidFill>
            <a:srgbClr val="000099"/>
          </a:solidFill>
          <a:latin typeface="Garamond" pitchFamily="18" charset="0"/>
          <a:ea typeface="MS PGothic" pitchFamily="34" charset="-128"/>
          <a:cs typeface="ＭＳ Ｐゴシック" charset="0"/>
        </a:defRPr>
      </a:lvl3pPr>
      <a:lvl4pPr algn="l" rtl="0" eaLnBrk="0" fontAlgn="base" hangingPunct="0">
        <a:spcBef>
          <a:spcPct val="0"/>
        </a:spcBef>
        <a:spcAft>
          <a:spcPct val="0"/>
        </a:spcAft>
        <a:defRPr sz="4200">
          <a:solidFill>
            <a:srgbClr val="000099"/>
          </a:solidFill>
          <a:latin typeface="Garamond" pitchFamily="18" charset="0"/>
          <a:ea typeface="MS PGothic" pitchFamily="34" charset="-128"/>
          <a:cs typeface="ＭＳ Ｐゴシック" charset="0"/>
        </a:defRPr>
      </a:lvl4pPr>
      <a:lvl5pPr algn="l" rtl="0" eaLnBrk="0" fontAlgn="base" hangingPunct="0">
        <a:spcBef>
          <a:spcPct val="0"/>
        </a:spcBef>
        <a:spcAft>
          <a:spcPct val="0"/>
        </a:spcAft>
        <a:defRPr sz="4200">
          <a:solidFill>
            <a:srgbClr val="000099"/>
          </a:solidFill>
          <a:latin typeface="Garamond" pitchFamily="18" charset="0"/>
          <a:ea typeface="MS PGothic" pitchFamily="34" charset="-128"/>
          <a:cs typeface="ＭＳ Ｐゴシック" charset="0"/>
        </a:defRPr>
      </a:lvl5pPr>
      <a:lvl6pPr marL="457200" algn="l" rtl="0" eaLnBrk="1" fontAlgn="base" hangingPunct="1">
        <a:spcBef>
          <a:spcPct val="0"/>
        </a:spcBef>
        <a:spcAft>
          <a:spcPct val="0"/>
        </a:spcAft>
        <a:defRPr sz="4200">
          <a:solidFill>
            <a:srgbClr val="000099"/>
          </a:solidFill>
          <a:latin typeface="Garamond" pitchFamily="18" charset="0"/>
        </a:defRPr>
      </a:lvl6pPr>
      <a:lvl7pPr marL="914400" algn="l" rtl="0" eaLnBrk="1" fontAlgn="base" hangingPunct="1">
        <a:spcBef>
          <a:spcPct val="0"/>
        </a:spcBef>
        <a:spcAft>
          <a:spcPct val="0"/>
        </a:spcAft>
        <a:defRPr sz="4200">
          <a:solidFill>
            <a:srgbClr val="000099"/>
          </a:solidFill>
          <a:latin typeface="Garamond" pitchFamily="18" charset="0"/>
        </a:defRPr>
      </a:lvl7pPr>
      <a:lvl8pPr marL="1371600" algn="l" rtl="0" eaLnBrk="1" fontAlgn="base" hangingPunct="1">
        <a:spcBef>
          <a:spcPct val="0"/>
        </a:spcBef>
        <a:spcAft>
          <a:spcPct val="0"/>
        </a:spcAft>
        <a:defRPr sz="4200">
          <a:solidFill>
            <a:srgbClr val="000099"/>
          </a:solidFill>
          <a:latin typeface="Garamond" pitchFamily="18" charset="0"/>
        </a:defRPr>
      </a:lvl8pPr>
      <a:lvl9pPr marL="1828800" algn="l" rtl="0" eaLnBrk="1" fontAlgn="base" hangingPunct="1">
        <a:spcBef>
          <a:spcPct val="0"/>
        </a:spcBef>
        <a:spcAft>
          <a:spcPct val="0"/>
        </a:spcAft>
        <a:defRPr sz="4200">
          <a:solidFill>
            <a:srgbClr val="000099"/>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S PGothic" pitchFamily="34" charset="-128"/>
          <a:cs typeface="ＭＳ Ｐゴシック" charset="0"/>
        </a:defRPr>
      </a:lvl1pPr>
      <a:lvl2pPr marL="669925" indent="-325438" algn="l" rtl="0" eaLnBrk="0" fontAlgn="base" hangingPunct="0">
        <a:spcBef>
          <a:spcPct val="20000"/>
        </a:spcBef>
        <a:spcAft>
          <a:spcPct val="0"/>
        </a:spcAft>
        <a:buClr>
          <a:schemeClr val="accent1"/>
        </a:buClr>
        <a:buSzPct val="60000"/>
        <a:buFont typeface="Wingdings" pitchFamily="2" charset="2"/>
        <a:buChar char="n"/>
        <a:defRPr sz="2600">
          <a:solidFill>
            <a:schemeClr val="tx1"/>
          </a:solidFill>
          <a:latin typeface="+mn-lt"/>
          <a:ea typeface="MS PGothic" pitchFamily="34"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ea typeface="MS PGothic" pitchFamily="34" charset="-128"/>
        </a:defRPr>
      </a:lvl3pPr>
      <a:lvl4pPr marL="1339850" indent="-315913" algn="l" rtl="0" eaLnBrk="0" fontAlgn="base" hangingPunct="0">
        <a:spcBef>
          <a:spcPct val="20000"/>
        </a:spcBef>
        <a:spcAft>
          <a:spcPct val="0"/>
        </a:spcAft>
        <a:buClr>
          <a:schemeClr val="accent1"/>
        </a:buClr>
        <a:buSzPct val="70000"/>
        <a:buFont typeface="Wingdings" pitchFamily="2" charset="2"/>
        <a:buChar char="n"/>
        <a:defRPr sz="2000">
          <a:solidFill>
            <a:schemeClr val="tx1"/>
          </a:solidFill>
          <a:latin typeface="+mn-lt"/>
          <a:ea typeface="MS PGothic" pitchFamily="34"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n"/>
        <a:defRPr sz="2000">
          <a:solidFill>
            <a:schemeClr val="tx1"/>
          </a:solidFill>
          <a:latin typeface="+mn-lt"/>
          <a:ea typeface="MS PGothic" pitchFamily="34" charset="-128"/>
        </a:defRPr>
      </a:lvl5pPr>
      <a:lvl6pPr marL="2138363" indent="-339725" algn="l" rtl="0" eaLnBrk="1" fontAlgn="base" hangingPunct="1">
        <a:spcBef>
          <a:spcPct val="20000"/>
        </a:spcBef>
        <a:spcAft>
          <a:spcPct val="0"/>
        </a:spcAft>
        <a:buClr>
          <a:schemeClr val="accent1"/>
        </a:buClr>
        <a:buSzPct val="75000"/>
        <a:buFont typeface="Wingdings" pitchFamily="2" charset="2"/>
        <a:buChar char="n"/>
        <a:defRPr sz="20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n"/>
        <a:defRPr sz="20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n"/>
        <a:defRPr sz="20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0" y="247650"/>
            <a:ext cx="7258050" cy="609600"/>
          </a:xfrm>
          <a:prstGeom prst="rect">
            <a:avLst/>
          </a:prstGeom>
          <a:noFill/>
          <a:ln w="25400">
            <a:solidFill>
              <a:schemeClr val="accent2"/>
            </a:solid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a:t>
            </a:r>
          </a:p>
        </p:txBody>
      </p:sp>
      <p:sp>
        <p:nvSpPr>
          <p:cNvPr id="1027" name="Rectangle 3"/>
          <p:cNvSpPr>
            <a:spLocks noGrp="1" noChangeArrowheads="1"/>
          </p:cNvSpPr>
          <p:nvPr>
            <p:ph type="body" idx="1"/>
          </p:nvPr>
        </p:nvSpPr>
        <p:spPr bwMode="auto">
          <a:xfrm>
            <a:off x="685800" y="1143000"/>
            <a:ext cx="7696200" cy="495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5"/>
          <p:cNvSpPr>
            <a:spLocks noGrp="1" noChangeArrowheads="1"/>
          </p:cNvSpPr>
          <p:nvPr>
            <p:ph type="ftr" sz="quarter" idx="3"/>
          </p:nvPr>
        </p:nvSpPr>
        <p:spPr bwMode="auto">
          <a:xfrm>
            <a:off x="2555875" y="6165850"/>
            <a:ext cx="446405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i="0">
                <a:latin typeface="+mn-lt"/>
              </a:defRPr>
            </a:lvl1pPr>
          </a:lstStyle>
          <a:p>
            <a:pPr eaLnBrk="0" hangingPunct="0"/>
            <a:endParaRPr lang="en-GB" smtClean="0">
              <a:solidFill>
                <a:srgbClr val="000000"/>
              </a:solidFill>
            </a:endParaRPr>
          </a:p>
          <a:p>
            <a:pPr eaLnBrk="0" hangingPunct="0"/>
            <a:r>
              <a:rPr lang="en-GB" smtClean="0">
                <a:solidFill>
                  <a:srgbClr val="000000"/>
                </a:solidFill>
              </a:rPr>
              <a:t>EPS-HEP, Grenoble: 21st July 2011</a:t>
            </a:r>
            <a:endParaRPr lang="en-US" smtClean="0">
              <a:solidFill>
                <a:srgbClr val="000000"/>
              </a:solidFill>
            </a:endParaRPr>
          </a:p>
        </p:txBody>
      </p:sp>
      <p:sp>
        <p:nvSpPr>
          <p:cNvPr id="1037" name="Rectangle 13"/>
          <p:cNvSpPr>
            <a:spLocks noChangeArrowheads="1"/>
          </p:cNvSpPr>
          <p:nvPr/>
        </p:nvSpPr>
        <p:spPr bwMode="auto">
          <a:xfrm>
            <a:off x="6477000" y="6162675"/>
            <a:ext cx="1905000" cy="457200"/>
          </a:xfrm>
          <a:prstGeom prst="rect">
            <a:avLst/>
          </a:prstGeom>
          <a:noFill/>
          <a:ln w="9525">
            <a:noFill/>
            <a:miter lim="800000"/>
            <a:headEnd/>
            <a:tailEnd/>
          </a:ln>
          <a:effectLst/>
        </p:spPr>
        <p:txBody>
          <a:bodyPr/>
          <a:lstStyle/>
          <a:p>
            <a:pPr algn="r" eaLnBrk="0" hangingPunct="0"/>
            <a:endParaRPr lang="en-US" sz="1400" smtClean="0">
              <a:solidFill>
                <a:srgbClr val="000000"/>
              </a:solidFill>
              <a:latin typeface="Times New Roman" pitchFamily="18" charset="0"/>
            </a:endParaRPr>
          </a:p>
          <a:p>
            <a:pPr algn="r" eaLnBrk="0" hangingPunct="0"/>
            <a:fld id="{72EF38FF-FE4F-46BB-BAAB-5CA231ED60C9}" type="slidenum">
              <a:rPr lang="en-US" sz="1400" smtClean="0">
                <a:solidFill>
                  <a:srgbClr val="000000"/>
                </a:solidFill>
                <a:latin typeface="Times New Roman" pitchFamily="18" charset="0"/>
              </a:rPr>
              <a:pPr algn="r" eaLnBrk="0" hangingPunct="0"/>
              <a:t>‹#›</a:t>
            </a:fld>
            <a:endParaRPr lang="en-US" sz="1400" smtClean="0">
              <a:solidFill>
                <a:srgbClr val="000000"/>
              </a:solidFill>
              <a:latin typeface="Times New Roman" pitchFamily="18" charset="0"/>
            </a:endParaRPr>
          </a:p>
        </p:txBody>
      </p:sp>
      <p:pic>
        <p:nvPicPr>
          <p:cNvPr id="1040" name="Picture 2"/>
          <p:cNvPicPr>
            <a:picLocks noChangeAspect="1" noChangeArrowheads="1"/>
          </p:cNvPicPr>
          <p:nvPr/>
        </p:nvPicPr>
        <p:blipFill>
          <a:blip r:embed="rId15" cstate="print"/>
          <a:srcRect/>
          <a:stretch>
            <a:fillRect/>
          </a:stretch>
        </p:blipFill>
        <p:spPr bwMode="auto">
          <a:xfrm>
            <a:off x="8382000" y="0"/>
            <a:ext cx="762000" cy="762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 id="2147484062" r:id="rId12"/>
    <p:sldLayoutId id="2147484063" r:id="rId13"/>
  </p:sldLayoutIdLst>
  <p:hf sldNum="0" hdr="0" dt="0"/>
  <p:txStyles>
    <p:titleStyle>
      <a:lvl1pPr algn="l" rtl="0" eaLnBrk="0" fontAlgn="base" hangingPunct="0">
        <a:spcBef>
          <a:spcPct val="0"/>
        </a:spcBef>
        <a:spcAft>
          <a:spcPct val="0"/>
        </a:spcAft>
        <a:defRPr sz="3600">
          <a:solidFill>
            <a:srgbClr val="FF0000"/>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3600">
          <a:solidFill>
            <a:srgbClr val="FF0000"/>
          </a:solidFill>
          <a:effectLst>
            <a:outerShdw blurRad="38100" dist="38100" dir="2700000" algn="tl">
              <a:srgbClr val="C0C0C0"/>
            </a:outerShdw>
          </a:effectLst>
          <a:latin typeface="Tahoma" pitchFamily="34" charset="0"/>
        </a:defRPr>
      </a:lvl2pPr>
      <a:lvl3pPr algn="l" rtl="0" eaLnBrk="0" fontAlgn="base" hangingPunct="0">
        <a:spcBef>
          <a:spcPct val="0"/>
        </a:spcBef>
        <a:spcAft>
          <a:spcPct val="0"/>
        </a:spcAft>
        <a:defRPr sz="3600">
          <a:solidFill>
            <a:srgbClr val="FF0000"/>
          </a:solidFill>
          <a:effectLst>
            <a:outerShdw blurRad="38100" dist="38100" dir="2700000" algn="tl">
              <a:srgbClr val="C0C0C0"/>
            </a:outerShdw>
          </a:effectLst>
          <a:latin typeface="Tahoma" pitchFamily="34" charset="0"/>
        </a:defRPr>
      </a:lvl3pPr>
      <a:lvl4pPr algn="l" rtl="0" eaLnBrk="0" fontAlgn="base" hangingPunct="0">
        <a:spcBef>
          <a:spcPct val="0"/>
        </a:spcBef>
        <a:spcAft>
          <a:spcPct val="0"/>
        </a:spcAft>
        <a:defRPr sz="3600">
          <a:solidFill>
            <a:srgbClr val="FF0000"/>
          </a:solidFill>
          <a:effectLst>
            <a:outerShdw blurRad="38100" dist="38100" dir="2700000" algn="tl">
              <a:srgbClr val="C0C0C0"/>
            </a:outerShdw>
          </a:effectLst>
          <a:latin typeface="Tahoma" pitchFamily="34" charset="0"/>
        </a:defRPr>
      </a:lvl4pPr>
      <a:lvl5pPr algn="l" rtl="0" eaLnBrk="0" fontAlgn="base" hangingPunct="0">
        <a:spcBef>
          <a:spcPct val="0"/>
        </a:spcBef>
        <a:spcAft>
          <a:spcPct val="0"/>
        </a:spcAft>
        <a:defRPr sz="3600">
          <a:solidFill>
            <a:srgbClr val="FF0000"/>
          </a:solidFill>
          <a:effectLst>
            <a:outerShdw blurRad="38100" dist="38100" dir="2700000" algn="tl">
              <a:srgbClr val="C0C0C0"/>
            </a:outerShdw>
          </a:effectLst>
          <a:latin typeface="Tahoma" pitchFamily="34" charset="0"/>
        </a:defRPr>
      </a:lvl5pPr>
      <a:lvl6pPr marL="457200" algn="l" rtl="0" eaLnBrk="0" fontAlgn="base" hangingPunct="0">
        <a:spcBef>
          <a:spcPct val="0"/>
        </a:spcBef>
        <a:spcAft>
          <a:spcPct val="0"/>
        </a:spcAft>
        <a:defRPr sz="3600">
          <a:solidFill>
            <a:srgbClr val="FF0000"/>
          </a:solidFill>
          <a:effectLst>
            <a:outerShdw blurRad="38100" dist="38100" dir="2700000" algn="tl">
              <a:srgbClr val="C0C0C0"/>
            </a:outerShdw>
          </a:effectLst>
          <a:latin typeface="Tahoma" pitchFamily="34" charset="0"/>
        </a:defRPr>
      </a:lvl6pPr>
      <a:lvl7pPr marL="914400" algn="l" rtl="0" eaLnBrk="0" fontAlgn="base" hangingPunct="0">
        <a:spcBef>
          <a:spcPct val="0"/>
        </a:spcBef>
        <a:spcAft>
          <a:spcPct val="0"/>
        </a:spcAft>
        <a:defRPr sz="3600">
          <a:solidFill>
            <a:srgbClr val="FF0000"/>
          </a:solidFill>
          <a:effectLst>
            <a:outerShdw blurRad="38100" dist="38100" dir="2700000" algn="tl">
              <a:srgbClr val="C0C0C0"/>
            </a:outerShdw>
          </a:effectLst>
          <a:latin typeface="Tahoma" pitchFamily="34" charset="0"/>
        </a:defRPr>
      </a:lvl7pPr>
      <a:lvl8pPr marL="1371600" algn="l" rtl="0" eaLnBrk="0" fontAlgn="base" hangingPunct="0">
        <a:spcBef>
          <a:spcPct val="0"/>
        </a:spcBef>
        <a:spcAft>
          <a:spcPct val="0"/>
        </a:spcAft>
        <a:defRPr sz="3600">
          <a:solidFill>
            <a:srgbClr val="FF0000"/>
          </a:solidFill>
          <a:effectLst>
            <a:outerShdw blurRad="38100" dist="38100" dir="2700000" algn="tl">
              <a:srgbClr val="C0C0C0"/>
            </a:outerShdw>
          </a:effectLst>
          <a:latin typeface="Tahoma" pitchFamily="34" charset="0"/>
        </a:defRPr>
      </a:lvl8pPr>
      <a:lvl9pPr marL="1828800" algn="l" rtl="0" eaLnBrk="0" fontAlgn="base" hangingPunct="0">
        <a:spcBef>
          <a:spcPct val="0"/>
        </a:spcBef>
        <a:spcAft>
          <a:spcPct val="0"/>
        </a:spcAft>
        <a:defRPr sz="3600">
          <a:solidFill>
            <a:srgbClr val="FF0000"/>
          </a:solidFill>
          <a:effectLst>
            <a:outerShdw blurRad="38100" dist="38100" dir="2700000" algn="tl">
              <a:srgbClr val="C0C0C0"/>
            </a:outerShdw>
          </a:effectLst>
          <a:latin typeface="Tahoma" pitchFamily="34" charset="0"/>
        </a:defRPr>
      </a:lvl9pPr>
    </p:titleStyle>
    <p:bodyStyle>
      <a:lvl1pPr marL="342900" indent="-342900" algn="l" rtl="0" eaLnBrk="0" fontAlgn="base" hangingPunct="0">
        <a:spcBef>
          <a:spcPct val="20000"/>
        </a:spcBef>
        <a:spcAft>
          <a:spcPct val="0"/>
        </a:spcAft>
        <a:buClr>
          <a:srgbClr val="FF0000"/>
        </a:buClr>
        <a:buSzPct val="70000"/>
        <a:buFont typeface="Monotype Sorts" pitchFamily="2" charset="2"/>
        <a:buChar char="o"/>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8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a:r>
              <a:rPr lang="en-GB" smtClean="0">
                <a:solidFill>
                  <a:srgbClr val="000000"/>
                </a:solidFill>
                <a:latin typeface="Tahoma" pitchFamily="34" charset="0"/>
              </a:rPr>
              <a:t>22nd - 28th July 2009</a:t>
            </a:r>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434A6126-BA73-477F-A46D-197473923523}" type="slidenum">
              <a:rPr lang="en-GB" smtClean="0">
                <a:solidFill>
                  <a:srgbClr val="000000"/>
                </a:solidFill>
                <a:latin typeface="Tahoma" pitchFamily="34" charset="0"/>
              </a:rPr>
              <a:pPr/>
              <a:t>‹#›</a:t>
            </a:fld>
            <a:endParaRPr lang="en-GB" smtClean="0">
              <a:solidFill>
                <a:srgbClr val="000000"/>
              </a:solidFill>
              <a:latin typeface="Tahoma" pitchFamily="34" charset="0"/>
            </a:endParaRPr>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r>
              <a:rPr lang="en-GB" smtClean="0">
                <a:solidFill>
                  <a:srgbClr val="000000"/>
                </a:solidFill>
                <a:latin typeface="Tahoma" pitchFamily="34" charset="0"/>
              </a:rPr>
              <a:t>Justin Evans</a:t>
            </a:r>
          </a:p>
        </p:txBody>
      </p:sp>
    </p:spTree>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 id="2147484077" r:id="rId12"/>
    <p:sldLayoutId id="2147484078" r:id="rId13"/>
  </p:sldLayoutIdLst>
  <p:hf hdr="0"/>
  <p:txStyles>
    <p:titleStyle>
      <a:lvl1pPr algn="ctr" rtl="0" fontAlgn="base">
        <a:spcBef>
          <a:spcPct val="0"/>
        </a:spcBef>
        <a:spcAft>
          <a:spcPct val="0"/>
        </a:spcAft>
        <a:defRPr sz="4400" b="1">
          <a:solidFill>
            <a:schemeClr val="tx2"/>
          </a:solidFill>
          <a:latin typeface="+mj-lt"/>
          <a:ea typeface="+mj-ea"/>
          <a:cs typeface="+mj-cs"/>
        </a:defRPr>
      </a:lvl1pPr>
      <a:lvl2pPr algn="ctr" rtl="0" fontAlgn="base">
        <a:spcBef>
          <a:spcPct val="0"/>
        </a:spcBef>
        <a:spcAft>
          <a:spcPct val="0"/>
        </a:spcAft>
        <a:defRPr sz="4400" b="1">
          <a:solidFill>
            <a:schemeClr val="tx2"/>
          </a:solidFill>
          <a:latin typeface="Bookman Old Style" pitchFamily="18" charset="0"/>
        </a:defRPr>
      </a:lvl2pPr>
      <a:lvl3pPr algn="ctr" rtl="0" fontAlgn="base">
        <a:spcBef>
          <a:spcPct val="0"/>
        </a:spcBef>
        <a:spcAft>
          <a:spcPct val="0"/>
        </a:spcAft>
        <a:defRPr sz="4400" b="1">
          <a:solidFill>
            <a:schemeClr val="tx2"/>
          </a:solidFill>
          <a:latin typeface="Bookman Old Style" pitchFamily="18" charset="0"/>
        </a:defRPr>
      </a:lvl3pPr>
      <a:lvl4pPr algn="ctr" rtl="0" fontAlgn="base">
        <a:spcBef>
          <a:spcPct val="0"/>
        </a:spcBef>
        <a:spcAft>
          <a:spcPct val="0"/>
        </a:spcAft>
        <a:defRPr sz="4400" b="1">
          <a:solidFill>
            <a:schemeClr val="tx2"/>
          </a:solidFill>
          <a:latin typeface="Bookman Old Style" pitchFamily="18" charset="0"/>
        </a:defRPr>
      </a:lvl4pPr>
      <a:lvl5pPr algn="ctr" rtl="0" fontAlgn="base">
        <a:spcBef>
          <a:spcPct val="0"/>
        </a:spcBef>
        <a:spcAft>
          <a:spcPct val="0"/>
        </a:spcAft>
        <a:defRPr sz="4400" b="1">
          <a:solidFill>
            <a:schemeClr val="tx2"/>
          </a:solidFill>
          <a:latin typeface="Bookman Old Style" pitchFamily="18" charset="0"/>
        </a:defRPr>
      </a:lvl5pPr>
      <a:lvl6pPr marL="457200" algn="ctr" rtl="0" fontAlgn="base">
        <a:spcBef>
          <a:spcPct val="0"/>
        </a:spcBef>
        <a:spcAft>
          <a:spcPct val="0"/>
        </a:spcAft>
        <a:defRPr sz="4400" b="1">
          <a:solidFill>
            <a:schemeClr val="tx2"/>
          </a:solidFill>
          <a:latin typeface="Bookman Old Style" pitchFamily="18" charset="0"/>
        </a:defRPr>
      </a:lvl6pPr>
      <a:lvl7pPr marL="914400" algn="ctr" rtl="0" fontAlgn="base">
        <a:spcBef>
          <a:spcPct val="0"/>
        </a:spcBef>
        <a:spcAft>
          <a:spcPct val="0"/>
        </a:spcAft>
        <a:defRPr sz="4400" b="1">
          <a:solidFill>
            <a:schemeClr val="tx2"/>
          </a:solidFill>
          <a:latin typeface="Bookman Old Style" pitchFamily="18" charset="0"/>
        </a:defRPr>
      </a:lvl7pPr>
      <a:lvl8pPr marL="1371600" algn="ctr" rtl="0" fontAlgn="base">
        <a:spcBef>
          <a:spcPct val="0"/>
        </a:spcBef>
        <a:spcAft>
          <a:spcPct val="0"/>
        </a:spcAft>
        <a:defRPr sz="4400" b="1">
          <a:solidFill>
            <a:schemeClr val="tx2"/>
          </a:solidFill>
          <a:latin typeface="Bookman Old Style" pitchFamily="18" charset="0"/>
        </a:defRPr>
      </a:lvl8pPr>
      <a:lvl9pPr marL="1828800" algn="ctr" rtl="0" fontAlgn="base">
        <a:spcBef>
          <a:spcPct val="0"/>
        </a:spcBef>
        <a:spcAft>
          <a:spcPct val="0"/>
        </a:spcAft>
        <a:defRPr sz="4400" b="1">
          <a:solidFill>
            <a:schemeClr val="tx2"/>
          </a:solidFill>
          <a:latin typeface="Bookman Old Style" pitchFamily="18" charset="0"/>
        </a:defRPr>
      </a:lvl9pPr>
    </p:titleStyle>
    <p:bodyStyle>
      <a:lvl1pPr marL="342900" indent="-342900" algn="l" rtl="0" fontAlgn="base">
        <a:lnSpc>
          <a:spcPct val="120000"/>
        </a:lnSpc>
        <a:spcBef>
          <a:spcPct val="20000"/>
        </a:spcBef>
        <a:spcAft>
          <a:spcPct val="0"/>
        </a:spcAft>
        <a:buClr>
          <a:srgbClr val="9900CC"/>
        </a:buClr>
        <a:buFont typeface="Wingdings" pitchFamily="2" charset="2"/>
        <a:buChar char="Ø"/>
        <a:defRPr sz="3200">
          <a:solidFill>
            <a:schemeClr val="tx1"/>
          </a:solidFill>
          <a:latin typeface="+mn-lt"/>
          <a:ea typeface="+mn-ea"/>
          <a:cs typeface="+mn-cs"/>
        </a:defRPr>
      </a:lvl1pPr>
      <a:lvl2pPr marL="742950" indent="-285750" algn="l" rtl="0" fontAlgn="base">
        <a:lnSpc>
          <a:spcPct val="120000"/>
        </a:lnSpc>
        <a:spcBef>
          <a:spcPct val="20000"/>
        </a:spcBef>
        <a:spcAft>
          <a:spcPct val="0"/>
        </a:spcAft>
        <a:buClr>
          <a:srgbClr val="9900CC"/>
        </a:buClr>
        <a:buFont typeface="Wingdings" pitchFamily="2" charset="2"/>
        <a:buChar char="Ø"/>
        <a:defRPr sz="2800">
          <a:solidFill>
            <a:schemeClr val="tx1"/>
          </a:solidFill>
          <a:latin typeface="+mn-lt"/>
        </a:defRPr>
      </a:lvl2pPr>
      <a:lvl3pPr marL="1143000" indent="-228600" algn="l" rtl="0" fontAlgn="base">
        <a:lnSpc>
          <a:spcPct val="120000"/>
        </a:lnSpc>
        <a:spcBef>
          <a:spcPct val="20000"/>
        </a:spcBef>
        <a:spcAft>
          <a:spcPct val="0"/>
        </a:spcAft>
        <a:buClr>
          <a:srgbClr val="9900CC"/>
        </a:buClr>
        <a:buFont typeface="Wingdings" pitchFamily="2" charset="2"/>
        <a:buChar char="Ø"/>
        <a:defRPr sz="2400">
          <a:solidFill>
            <a:schemeClr val="tx1"/>
          </a:solidFill>
          <a:latin typeface="+mn-lt"/>
        </a:defRPr>
      </a:lvl3pPr>
      <a:lvl4pPr marL="1600200" indent="-228600" algn="l" rtl="0" fontAlgn="base">
        <a:lnSpc>
          <a:spcPct val="120000"/>
        </a:lnSpc>
        <a:spcBef>
          <a:spcPct val="20000"/>
        </a:spcBef>
        <a:spcAft>
          <a:spcPct val="0"/>
        </a:spcAft>
        <a:buClr>
          <a:srgbClr val="9900CC"/>
        </a:buClr>
        <a:buFont typeface="Wingdings" pitchFamily="2" charset="2"/>
        <a:buChar char="Ø"/>
        <a:defRPr sz="2000">
          <a:solidFill>
            <a:schemeClr val="tx1"/>
          </a:solidFill>
          <a:latin typeface="+mn-lt"/>
        </a:defRPr>
      </a:lvl4pPr>
      <a:lvl5pPr marL="2057400" indent="-228600" algn="l" rtl="0" fontAlgn="base">
        <a:lnSpc>
          <a:spcPct val="120000"/>
        </a:lnSpc>
        <a:spcBef>
          <a:spcPct val="20000"/>
        </a:spcBef>
        <a:spcAft>
          <a:spcPct val="0"/>
        </a:spcAft>
        <a:buClr>
          <a:srgbClr val="9900CC"/>
        </a:buClr>
        <a:buFont typeface="Wingdings" pitchFamily="2" charset="2"/>
        <a:buChar char="Ø"/>
        <a:defRPr sz="2000">
          <a:solidFill>
            <a:schemeClr val="tx1"/>
          </a:solidFill>
          <a:latin typeface="+mn-lt"/>
        </a:defRPr>
      </a:lvl5pPr>
      <a:lvl6pPr marL="2514600" indent="-228600" algn="l" rtl="0" fontAlgn="base">
        <a:lnSpc>
          <a:spcPct val="120000"/>
        </a:lnSpc>
        <a:spcBef>
          <a:spcPct val="20000"/>
        </a:spcBef>
        <a:spcAft>
          <a:spcPct val="0"/>
        </a:spcAft>
        <a:buClr>
          <a:srgbClr val="9900CC"/>
        </a:buClr>
        <a:buFont typeface="Wingdings" pitchFamily="2" charset="2"/>
        <a:buChar char="Ø"/>
        <a:defRPr sz="2000">
          <a:solidFill>
            <a:schemeClr val="tx1"/>
          </a:solidFill>
          <a:latin typeface="+mn-lt"/>
        </a:defRPr>
      </a:lvl6pPr>
      <a:lvl7pPr marL="2971800" indent="-228600" algn="l" rtl="0" fontAlgn="base">
        <a:lnSpc>
          <a:spcPct val="120000"/>
        </a:lnSpc>
        <a:spcBef>
          <a:spcPct val="20000"/>
        </a:spcBef>
        <a:spcAft>
          <a:spcPct val="0"/>
        </a:spcAft>
        <a:buClr>
          <a:srgbClr val="9900CC"/>
        </a:buClr>
        <a:buFont typeface="Wingdings" pitchFamily="2" charset="2"/>
        <a:buChar char="Ø"/>
        <a:defRPr sz="2000">
          <a:solidFill>
            <a:schemeClr val="tx1"/>
          </a:solidFill>
          <a:latin typeface="+mn-lt"/>
        </a:defRPr>
      </a:lvl7pPr>
      <a:lvl8pPr marL="3429000" indent="-228600" algn="l" rtl="0" fontAlgn="base">
        <a:lnSpc>
          <a:spcPct val="120000"/>
        </a:lnSpc>
        <a:spcBef>
          <a:spcPct val="20000"/>
        </a:spcBef>
        <a:spcAft>
          <a:spcPct val="0"/>
        </a:spcAft>
        <a:buClr>
          <a:srgbClr val="9900CC"/>
        </a:buClr>
        <a:buFont typeface="Wingdings" pitchFamily="2" charset="2"/>
        <a:buChar char="Ø"/>
        <a:defRPr sz="2000">
          <a:solidFill>
            <a:schemeClr val="tx1"/>
          </a:solidFill>
          <a:latin typeface="+mn-lt"/>
        </a:defRPr>
      </a:lvl8pPr>
      <a:lvl9pPr marL="3886200" indent="-228600" algn="l" rtl="0" fontAlgn="base">
        <a:lnSpc>
          <a:spcPct val="120000"/>
        </a:lnSpc>
        <a:spcBef>
          <a:spcPct val="20000"/>
        </a:spcBef>
        <a:spcAft>
          <a:spcPct val="0"/>
        </a:spcAft>
        <a:buClr>
          <a:srgbClr val="9900CC"/>
        </a:buClr>
        <a:buFont typeface="Wingdings" pitchFamily="2" charset="2"/>
        <a:buChar char="Ø"/>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7" descr="II_PPT_KIT_template_uni"/>
          <p:cNvPicPr>
            <a:picLocks noChangeAspect="1" noChangeArrowheads="1"/>
          </p:cNvPicPr>
          <p:nvPr userDrawn="1">
            <p:custDataLst>
              <p:tags r:id="rId14"/>
            </p:custDataLst>
          </p:nvPr>
        </p:nvPicPr>
        <p:blipFill>
          <a:blip r:embed="rId23" cstate="print"/>
          <a:srcRect/>
          <a:stretch>
            <a:fillRect/>
          </a:stretch>
        </p:blipFill>
        <p:spPr bwMode="auto">
          <a:xfrm>
            <a:off x="0" y="0"/>
            <a:ext cx="9144000" cy="6858000"/>
          </a:xfrm>
          <a:prstGeom prst="rect">
            <a:avLst/>
          </a:prstGeom>
          <a:noFill/>
          <a:ln w="9525">
            <a:noFill/>
            <a:miter lim="800000"/>
            <a:headEnd/>
            <a:tailEnd/>
          </a:ln>
        </p:spPr>
      </p:pic>
      <p:pic>
        <p:nvPicPr>
          <p:cNvPr id="1029" name="Picture 8" descr="PPT_KIT_template_fzk"/>
          <p:cNvPicPr>
            <a:picLocks noChangeAspect="1" noChangeArrowheads="1"/>
          </p:cNvPicPr>
          <p:nvPr userDrawn="1">
            <p:custDataLst>
              <p:tags r:id="rId15"/>
            </p:custDataLst>
          </p:nvPr>
        </p:nvPicPr>
        <p:blipFill>
          <a:blip r:embed="rId24" cstate="print"/>
          <a:srcRect l="78647" t="92435" r="1683" b="635"/>
          <a:stretch>
            <a:fillRect/>
          </a:stretch>
        </p:blipFill>
        <p:spPr bwMode="auto">
          <a:xfrm>
            <a:off x="5343525" y="6353175"/>
            <a:ext cx="2078038" cy="477838"/>
          </a:xfrm>
          <a:prstGeom prst="rect">
            <a:avLst/>
          </a:prstGeom>
          <a:noFill/>
          <a:ln w="9525">
            <a:noFill/>
            <a:miter lim="800000"/>
            <a:headEnd/>
            <a:tailEnd/>
          </a:ln>
        </p:spPr>
      </p:pic>
      <p:pic>
        <p:nvPicPr>
          <p:cNvPr id="1030" name="Picture 10" descr="II_PPT_KIT_template_uni"/>
          <p:cNvPicPr>
            <a:picLocks noChangeAspect="1" noChangeArrowheads="1"/>
          </p:cNvPicPr>
          <p:nvPr userDrawn="1">
            <p:custDataLst>
              <p:tags r:id="rId16"/>
            </p:custDataLst>
          </p:nvPr>
        </p:nvPicPr>
        <p:blipFill>
          <a:blip r:embed="rId23" cstate="print"/>
          <a:srcRect l="1231" t="1250" r="97206" b="90370"/>
          <a:stretch>
            <a:fillRect/>
          </a:stretch>
        </p:blipFill>
        <p:spPr bwMode="auto">
          <a:xfrm>
            <a:off x="114300" y="84138"/>
            <a:ext cx="142875" cy="574675"/>
          </a:xfrm>
          <a:prstGeom prst="rect">
            <a:avLst/>
          </a:prstGeom>
          <a:noFill/>
          <a:ln w="9525">
            <a:noFill/>
            <a:miter lim="800000"/>
            <a:headEnd/>
            <a:tailEnd/>
          </a:ln>
        </p:spPr>
      </p:pic>
      <p:pic>
        <p:nvPicPr>
          <p:cNvPr id="1031" name="Picture 12" descr="PPT_KIT_template_fzk"/>
          <p:cNvPicPr>
            <a:picLocks noChangeAspect="1" noChangeArrowheads="1"/>
          </p:cNvPicPr>
          <p:nvPr userDrawn="1">
            <p:custDataLst>
              <p:tags r:id="rId17"/>
            </p:custDataLst>
          </p:nvPr>
        </p:nvPicPr>
        <p:blipFill>
          <a:blip r:embed="rId24" cstate="print"/>
          <a:srcRect l="78647" t="92435" r="1683" b="635"/>
          <a:stretch>
            <a:fillRect/>
          </a:stretch>
        </p:blipFill>
        <p:spPr bwMode="auto">
          <a:xfrm>
            <a:off x="5030788" y="6353175"/>
            <a:ext cx="1917700" cy="477838"/>
          </a:xfrm>
          <a:prstGeom prst="rect">
            <a:avLst/>
          </a:prstGeom>
          <a:noFill/>
          <a:ln w="9525">
            <a:noFill/>
            <a:miter lim="800000"/>
            <a:headEnd/>
            <a:tailEnd/>
          </a:ln>
        </p:spPr>
      </p:pic>
      <p:sp>
        <p:nvSpPr>
          <p:cNvPr id="1037" name="Text Box 13"/>
          <p:cNvSpPr txBox="1">
            <a:spLocks noChangeArrowheads="1"/>
          </p:cNvSpPr>
          <p:nvPr userDrawn="1">
            <p:custDataLst>
              <p:tags r:id="rId18"/>
            </p:custDataLst>
          </p:nvPr>
        </p:nvSpPr>
        <p:spPr bwMode="auto">
          <a:xfrm>
            <a:off x="2411413" y="6359525"/>
            <a:ext cx="2647950" cy="384175"/>
          </a:xfrm>
          <a:prstGeom prst="rect">
            <a:avLst/>
          </a:prstGeom>
          <a:noFill/>
          <a:ln w="9525">
            <a:noFill/>
            <a:miter lim="800000"/>
            <a:headEnd/>
            <a:tailEnd/>
          </a:ln>
          <a:effectLst/>
        </p:spPr>
        <p:txBody>
          <a:bodyPr>
            <a:spAutoFit/>
          </a:bodyPr>
          <a:lstStyle/>
          <a:p>
            <a:pPr marL="1588" algn="r">
              <a:lnSpc>
                <a:spcPct val="120000"/>
              </a:lnSpc>
              <a:defRPr/>
            </a:pPr>
            <a:r>
              <a:rPr lang="de-DE" sz="800" b="1">
                <a:solidFill>
                  <a:srgbClr val="808080"/>
                </a:solidFill>
                <a:latin typeface="Arial" charset="0"/>
              </a:rPr>
              <a:t>KIT   -    The cooperation of Forschungszentrum</a:t>
            </a:r>
            <a:br>
              <a:rPr lang="de-DE" sz="800" b="1">
                <a:solidFill>
                  <a:srgbClr val="808080"/>
                </a:solidFill>
                <a:latin typeface="Arial" charset="0"/>
              </a:rPr>
            </a:br>
            <a:r>
              <a:rPr lang="de-DE" sz="800" b="1">
                <a:solidFill>
                  <a:srgbClr val="808080"/>
                </a:solidFill>
                <a:latin typeface="Arial" charset="0"/>
              </a:rPr>
              <a:t> Karlsruhe GmbH and Universität Karlsruhe (TH)</a:t>
            </a:r>
            <a:endParaRPr lang="de-DE" sz="800">
              <a:solidFill>
                <a:srgbClr val="808080"/>
              </a:solidFill>
              <a:latin typeface="Verdana" pitchFamily="34" charset="0"/>
            </a:endParaRPr>
          </a:p>
        </p:txBody>
      </p:sp>
      <p:sp>
        <p:nvSpPr>
          <p:cNvPr id="1033" name="Rectangle 14"/>
          <p:cNvSpPr>
            <a:spLocks noGrp="1" noChangeArrowheads="1"/>
          </p:cNvSpPr>
          <p:nvPr>
            <p:ph type="title"/>
            <p:custDataLst>
              <p:tags r:id="rId19"/>
            </p:custDataLst>
          </p:nvPr>
        </p:nvSpPr>
        <p:spPr bwMode="auto">
          <a:xfrm>
            <a:off x="288925" y="163513"/>
            <a:ext cx="809625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Slide-Headline </a:t>
            </a:r>
          </a:p>
        </p:txBody>
      </p:sp>
      <p:sp>
        <p:nvSpPr>
          <p:cNvPr id="1034" name="Rectangle 15"/>
          <p:cNvSpPr>
            <a:spLocks noGrp="1" noChangeArrowheads="1"/>
          </p:cNvSpPr>
          <p:nvPr>
            <p:ph type="body" idx="1"/>
            <p:custDataLst>
              <p:tags r:id="rId20"/>
            </p:custDataLst>
          </p:nvPr>
        </p:nvSpPr>
        <p:spPr bwMode="auto">
          <a:xfrm>
            <a:off x="304800" y="1295400"/>
            <a:ext cx="8534400" cy="47720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Normaler Text</a:t>
            </a:r>
          </a:p>
          <a:p>
            <a:pPr lvl="0"/>
            <a:endParaRPr lang="de-DE" smtClean="0"/>
          </a:p>
          <a:p>
            <a:pPr lvl="1"/>
            <a:r>
              <a:rPr lang="de-DE" smtClean="0"/>
              <a:t>First Level</a:t>
            </a:r>
          </a:p>
          <a:p>
            <a:pPr lvl="2"/>
            <a:r>
              <a:rPr lang="de-DE" smtClean="0"/>
              <a:t>Second Level</a:t>
            </a:r>
          </a:p>
          <a:p>
            <a:pPr lvl="3"/>
            <a:r>
              <a:rPr lang="de-DE" smtClean="0"/>
              <a:t>Third Level</a:t>
            </a:r>
          </a:p>
          <a:p>
            <a:pPr lvl="1"/>
            <a:endParaRPr lang="de-DE" smtClean="0"/>
          </a:p>
        </p:txBody>
      </p:sp>
      <p:sp>
        <p:nvSpPr>
          <p:cNvPr id="1040" name="Rectangle 16"/>
          <p:cNvSpPr>
            <a:spLocks noGrp="1" noChangeArrowheads="1"/>
          </p:cNvSpPr>
          <p:nvPr>
            <p:ph type="dt" sz="half" idx="2"/>
            <p:custDataLst>
              <p:tags r:id="rId21"/>
            </p:custDataLst>
          </p:nvPr>
        </p:nvSpPr>
        <p:spPr bwMode="auto">
          <a:xfrm>
            <a:off x="-36513" y="6445250"/>
            <a:ext cx="569913" cy="3413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smtClean="0">
                <a:solidFill>
                  <a:srgbClr val="5F5F5F"/>
                </a:solidFill>
                <a:latin typeface="Arial" charset="0"/>
              </a:defRPr>
            </a:lvl1pPr>
          </a:lstStyle>
          <a:p>
            <a:pPr>
              <a:defRPr/>
            </a:pPr>
            <a:fld id="{81BE266B-AA71-4AE6-8E57-D81A2EBA6BB1}" type="slidenum">
              <a:rPr lang="de-DE"/>
              <a:pPr>
                <a:defRPr/>
              </a:pPr>
              <a:t>‹#›</a:t>
            </a:fld>
            <a:endParaRPr lang="de-DE"/>
          </a:p>
        </p:txBody>
      </p:sp>
      <p:graphicFrame>
        <p:nvGraphicFramePr>
          <p:cNvPr id="1026" name="Rectangle 2" hidden="1"/>
          <p:cNvGraphicFramePr>
            <a:graphicFrameLocks/>
          </p:cNvGraphicFramePr>
          <p:nvPr/>
        </p:nvGraphicFramePr>
        <p:xfrm>
          <a:off x="0" y="0"/>
          <a:ext cx="158750" cy="158750"/>
        </p:xfrm>
        <a:graphic>
          <a:graphicData uri="http://schemas.openxmlformats.org/presentationml/2006/ole">
            <p:oleObj spid="_x0000_s885762" r:id="rId25" imgW="0" imgH="0" progId="">
              <p:embed/>
            </p:oleObj>
          </a:graphicData>
        </a:graphic>
      </p:graphicFrame>
      <p:pic>
        <p:nvPicPr>
          <p:cNvPr id="1036" name="Picture 20" descr="KIT"/>
          <p:cNvPicPr>
            <a:picLocks noChangeAspect="1" noChangeArrowheads="1"/>
          </p:cNvPicPr>
          <p:nvPr userDrawn="1"/>
        </p:nvPicPr>
        <p:blipFill>
          <a:blip r:embed="rId26" cstate="print"/>
          <a:srcRect/>
          <a:stretch>
            <a:fillRect/>
          </a:stretch>
        </p:blipFill>
        <p:spPr bwMode="auto">
          <a:xfrm>
            <a:off x="7620000" y="214313"/>
            <a:ext cx="1374775" cy="641350"/>
          </a:xfrm>
          <a:prstGeom prst="rect">
            <a:avLst/>
          </a:prstGeom>
          <a:noFill/>
          <a:ln w="9525">
            <a:noFill/>
            <a:miter lim="800000"/>
            <a:headEnd/>
            <a:tailEnd/>
          </a:ln>
        </p:spPr>
      </p:pic>
      <p:sp>
        <p:nvSpPr>
          <p:cNvPr id="1045" name="Rectangle 21"/>
          <p:cNvSpPr>
            <a:spLocks noChangeArrowheads="1"/>
          </p:cNvSpPr>
          <p:nvPr userDrawn="1">
            <p:custDataLst>
              <p:tags r:id="rId22"/>
            </p:custDataLst>
          </p:nvPr>
        </p:nvSpPr>
        <p:spPr bwMode="auto">
          <a:xfrm>
            <a:off x="387350" y="6364288"/>
            <a:ext cx="1592263" cy="341312"/>
          </a:xfrm>
          <a:prstGeom prst="rect">
            <a:avLst/>
          </a:prstGeom>
          <a:noFill/>
          <a:ln w="9525">
            <a:noFill/>
            <a:miter lim="800000"/>
            <a:headEnd/>
            <a:tailEnd/>
          </a:ln>
          <a:effectLst/>
        </p:spPr>
        <p:txBody>
          <a:bodyPr/>
          <a:lstStyle/>
          <a:p>
            <a:pPr algn="l">
              <a:defRPr/>
            </a:pPr>
            <a:r>
              <a:rPr lang="de-DE" sz="900" b="1">
                <a:solidFill>
                  <a:srgbClr val="5F5F5F"/>
                </a:solidFill>
                <a:latin typeface="Arial" charset="0"/>
              </a:rPr>
              <a:t>Florian Fränkle</a:t>
            </a:r>
          </a:p>
          <a:p>
            <a:pPr algn="l">
              <a:defRPr/>
            </a:pPr>
            <a:r>
              <a:rPr lang="de-DE" sz="900" b="1">
                <a:solidFill>
                  <a:srgbClr val="5F5F5F"/>
                </a:solidFill>
                <a:latin typeface="Arial" charset="0"/>
              </a:rPr>
              <a:t>EPS HEP 2009</a:t>
            </a:r>
          </a:p>
          <a:p>
            <a:pPr algn="l">
              <a:defRPr/>
            </a:pPr>
            <a:r>
              <a:rPr lang="de-DE" sz="900" b="1">
                <a:solidFill>
                  <a:srgbClr val="5F5F5F"/>
                </a:solidFill>
                <a:latin typeface="Arial" charset="0"/>
              </a:rPr>
              <a:t>Krakow</a:t>
            </a:r>
          </a:p>
        </p:txBody>
      </p:sp>
      <p:pic>
        <p:nvPicPr>
          <p:cNvPr id="1038" name="Picture 23" descr="KIT_grau"/>
          <p:cNvPicPr>
            <a:picLocks noChangeAspect="1" noChangeArrowheads="1"/>
          </p:cNvPicPr>
          <p:nvPr userDrawn="1"/>
        </p:nvPicPr>
        <p:blipFill>
          <a:blip r:embed="rId27" cstate="print"/>
          <a:srcRect/>
          <a:stretch>
            <a:fillRect/>
          </a:stretch>
        </p:blipFill>
        <p:spPr bwMode="auto">
          <a:xfrm>
            <a:off x="1547813" y="6364288"/>
            <a:ext cx="914400" cy="425450"/>
          </a:xfrm>
          <a:prstGeom prst="rect">
            <a:avLst/>
          </a:prstGeom>
          <a:noFill/>
          <a:ln w="9525">
            <a:noFill/>
            <a:miter lim="800000"/>
            <a:headEnd/>
            <a:tailEnd/>
          </a:ln>
        </p:spPr>
      </p:pic>
      <p:pic>
        <p:nvPicPr>
          <p:cNvPr id="1039" name="Picture 26"/>
          <p:cNvPicPr>
            <a:picLocks noChangeAspect="1" noChangeArrowheads="1"/>
          </p:cNvPicPr>
          <p:nvPr userDrawn="1"/>
        </p:nvPicPr>
        <p:blipFill>
          <a:blip r:embed="rId28" cstate="print"/>
          <a:srcRect/>
          <a:stretch>
            <a:fillRect/>
          </a:stretch>
        </p:blipFill>
        <p:spPr bwMode="auto">
          <a:xfrm>
            <a:off x="6911975" y="6381750"/>
            <a:ext cx="2119313" cy="4032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Lst>
  <p:hf sldNum="0"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8" charset="0"/>
              </a:defRPr>
            </a:lvl1pPr>
          </a:lstStyle>
          <a:p>
            <a:pPr>
              <a:defRPr/>
            </a:pPr>
            <a:r>
              <a:rPr lang="en-GB"/>
              <a:t>July 29, 2002</a:t>
            </a: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pPr>
              <a:defRPr/>
            </a:pPr>
            <a:fld id="{5517F119-1EAA-40AC-86B8-2BDA4F6F6ABE}" type="slidenum">
              <a:rPr lang="en-GB"/>
              <a:pPr>
                <a:defRPr/>
              </a:pPr>
              <a:t>‹#›</a:t>
            </a:fld>
            <a:endParaRPr lang="en-GB"/>
          </a:p>
        </p:txBody>
      </p:sp>
      <p:pic>
        <p:nvPicPr>
          <p:cNvPr id="11271" name="Picture 7" descr="galseq_D_063"/>
          <p:cNvPicPr>
            <a:picLocks noChangeAspect="1" noChangeArrowheads="1"/>
          </p:cNvPicPr>
          <p:nvPr userDrawn="1"/>
        </p:nvPicPr>
        <p:blipFill>
          <a:blip r:embed="rId13" cstate="print">
            <a:lum bright="-34000" contrast="-34000"/>
          </a:blip>
          <a:srcRect/>
          <a:stretch>
            <a:fillRect/>
          </a:stretch>
        </p:blipFill>
        <p:spPr bwMode="auto">
          <a:xfrm>
            <a:off x="-6350" y="-12700"/>
            <a:ext cx="9201150" cy="7029450"/>
          </a:xfrm>
          <a:prstGeom prst="rect">
            <a:avLst/>
          </a:prstGeom>
          <a:noFill/>
          <a:ln w="9525">
            <a:noFill/>
            <a:miter lim="800000"/>
            <a:headEnd/>
            <a:tailEnd/>
          </a:ln>
        </p:spPr>
      </p:pic>
      <p:sp>
        <p:nvSpPr>
          <p:cNvPr id="1033" name="Text Box 9"/>
          <p:cNvSpPr txBox="1">
            <a:spLocks noChangeArrowheads="1"/>
          </p:cNvSpPr>
          <p:nvPr userDrawn="1"/>
        </p:nvSpPr>
        <p:spPr bwMode="auto">
          <a:xfrm>
            <a:off x="7543800" y="6486525"/>
            <a:ext cx="1622425" cy="366713"/>
          </a:xfrm>
          <a:prstGeom prst="rect">
            <a:avLst/>
          </a:prstGeom>
          <a:noFill/>
          <a:ln w="9525">
            <a:noFill/>
            <a:miter lim="800000"/>
            <a:headEnd/>
            <a:tailEnd/>
          </a:ln>
          <a:effectLst/>
        </p:spPr>
        <p:txBody>
          <a:bodyPr wrap="none">
            <a:spAutoFit/>
          </a:bodyPr>
          <a:lstStyle/>
          <a:p>
            <a:pPr>
              <a:defRPr/>
            </a:pPr>
            <a:r>
              <a:rPr lang="en-GB" sz="1800">
                <a:solidFill>
                  <a:srgbClr val="CCCCFF"/>
                </a:solidFill>
                <a:latin typeface="Haettenschweiler" pitchFamily="34" charset="0"/>
              </a:rPr>
              <a:t>Imperial College/RAL</a:t>
            </a:r>
          </a:p>
        </p:txBody>
      </p:sp>
      <p:sp>
        <p:nvSpPr>
          <p:cNvPr id="1034" name="Text Box 10"/>
          <p:cNvSpPr txBox="1">
            <a:spLocks noChangeArrowheads="1"/>
          </p:cNvSpPr>
          <p:nvPr userDrawn="1"/>
        </p:nvSpPr>
        <p:spPr bwMode="auto">
          <a:xfrm>
            <a:off x="7935913" y="6272213"/>
            <a:ext cx="1006475" cy="366712"/>
          </a:xfrm>
          <a:prstGeom prst="rect">
            <a:avLst/>
          </a:prstGeom>
          <a:noFill/>
          <a:ln w="9525">
            <a:noFill/>
            <a:miter lim="800000"/>
            <a:headEnd/>
            <a:tailEnd/>
          </a:ln>
          <a:effectLst/>
        </p:spPr>
        <p:txBody>
          <a:bodyPr wrap="none">
            <a:spAutoFit/>
          </a:bodyPr>
          <a:lstStyle/>
          <a:p>
            <a:pPr>
              <a:defRPr/>
            </a:pPr>
            <a:r>
              <a:rPr lang="en-GB" sz="1800">
                <a:solidFill>
                  <a:srgbClr val="CCCCFF"/>
                </a:solidFill>
                <a:latin typeface="Haettenschweiler" pitchFamily="34" charset="0"/>
              </a:rPr>
              <a:t>Dave Wark </a:t>
            </a:r>
          </a:p>
        </p:txBody>
      </p:sp>
      <p:sp>
        <p:nvSpPr>
          <p:cNvPr id="11" name="Text Box 8"/>
          <p:cNvSpPr txBox="1">
            <a:spLocks noChangeArrowheads="1"/>
          </p:cNvSpPr>
          <p:nvPr userDrawn="1"/>
        </p:nvSpPr>
        <p:spPr bwMode="auto">
          <a:xfrm>
            <a:off x="179512" y="116632"/>
            <a:ext cx="1083951" cy="261610"/>
          </a:xfrm>
          <a:prstGeom prst="rect">
            <a:avLst/>
          </a:prstGeom>
          <a:noFill/>
          <a:ln w="9525">
            <a:noFill/>
            <a:miter lim="800000"/>
            <a:headEnd/>
            <a:tailEnd/>
          </a:ln>
          <a:effectLst/>
        </p:spPr>
        <p:txBody>
          <a:bodyPr wrap="none">
            <a:spAutoFit/>
          </a:bodyPr>
          <a:lstStyle/>
          <a:p>
            <a:pPr>
              <a:lnSpc>
                <a:spcPct val="55000"/>
              </a:lnSpc>
              <a:defRPr/>
            </a:pPr>
            <a:r>
              <a:rPr lang="en-GB" sz="2000" dirty="0" err="1" smtClean="0">
                <a:solidFill>
                  <a:srgbClr val="CCCCFF"/>
                </a:solidFill>
                <a:latin typeface="Haettenschweiler" pitchFamily="34" charset="0"/>
              </a:rPr>
              <a:t>Nufact</a:t>
            </a:r>
            <a:r>
              <a:rPr lang="en-GB" sz="2000" dirty="0" smtClean="0">
                <a:solidFill>
                  <a:srgbClr val="CCCCFF"/>
                </a:solidFill>
                <a:latin typeface="Haettenschweiler" pitchFamily="34" charset="0"/>
              </a:rPr>
              <a:t> 2011</a:t>
            </a:r>
            <a:endParaRPr lang="en-GB" sz="2000" dirty="0">
              <a:solidFill>
                <a:srgbClr val="CCCCFF"/>
              </a:solidFill>
              <a:latin typeface="Haettenschweiler" pitchFamily="34" charset="0"/>
            </a:endParaRPr>
          </a:p>
        </p:txBody>
      </p:sp>
    </p:spTree>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rgbClr val="66FFFF"/>
          </a:solidFill>
          <a:latin typeface="+mj-lt"/>
          <a:ea typeface="+mj-ea"/>
          <a:cs typeface="+mj-cs"/>
        </a:defRPr>
      </a:lvl1pPr>
      <a:lvl2pPr algn="ctr" rtl="0" eaLnBrk="0" fontAlgn="base" hangingPunct="0">
        <a:spcBef>
          <a:spcPct val="0"/>
        </a:spcBef>
        <a:spcAft>
          <a:spcPct val="0"/>
        </a:spcAft>
        <a:defRPr sz="4400">
          <a:solidFill>
            <a:srgbClr val="66FFFF"/>
          </a:solidFill>
          <a:latin typeface="Times New Roman" pitchFamily="18" charset="0"/>
        </a:defRPr>
      </a:lvl2pPr>
      <a:lvl3pPr algn="ctr" rtl="0" eaLnBrk="0" fontAlgn="base" hangingPunct="0">
        <a:spcBef>
          <a:spcPct val="0"/>
        </a:spcBef>
        <a:spcAft>
          <a:spcPct val="0"/>
        </a:spcAft>
        <a:defRPr sz="4400">
          <a:solidFill>
            <a:srgbClr val="66FFFF"/>
          </a:solidFill>
          <a:latin typeface="Times New Roman" pitchFamily="18" charset="0"/>
        </a:defRPr>
      </a:lvl3pPr>
      <a:lvl4pPr algn="ctr" rtl="0" eaLnBrk="0" fontAlgn="base" hangingPunct="0">
        <a:spcBef>
          <a:spcPct val="0"/>
        </a:spcBef>
        <a:spcAft>
          <a:spcPct val="0"/>
        </a:spcAft>
        <a:defRPr sz="4400">
          <a:solidFill>
            <a:srgbClr val="66FFFF"/>
          </a:solidFill>
          <a:latin typeface="Times New Roman" pitchFamily="18" charset="0"/>
        </a:defRPr>
      </a:lvl4pPr>
      <a:lvl5pPr algn="ctr" rtl="0" eaLnBrk="0" fontAlgn="base" hangingPunct="0">
        <a:spcBef>
          <a:spcPct val="0"/>
        </a:spcBef>
        <a:spcAft>
          <a:spcPct val="0"/>
        </a:spcAft>
        <a:defRPr sz="4400">
          <a:solidFill>
            <a:srgbClr val="66FFFF"/>
          </a:solidFill>
          <a:latin typeface="Times New Roman" pitchFamily="18" charset="0"/>
        </a:defRPr>
      </a:lvl5pPr>
      <a:lvl6pPr marL="457200" algn="ctr" rtl="0" fontAlgn="base">
        <a:spcBef>
          <a:spcPct val="0"/>
        </a:spcBef>
        <a:spcAft>
          <a:spcPct val="0"/>
        </a:spcAft>
        <a:defRPr sz="4400">
          <a:solidFill>
            <a:srgbClr val="66FFFF"/>
          </a:solidFill>
          <a:latin typeface="Times New Roman" pitchFamily="18" charset="0"/>
        </a:defRPr>
      </a:lvl6pPr>
      <a:lvl7pPr marL="914400" algn="ctr" rtl="0" fontAlgn="base">
        <a:spcBef>
          <a:spcPct val="0"/>
        </a:spcBef>
        <a:spcAft>
          <a:spcPct val="0"/>
        </a:spcAft>
        <a:defRPr sz="4400">
          <a:solidFill>
            <a:srgbClr val="66FFFF"/>
          </a:solidFill>
          <a:latin typeface="Times New Roman" pitchFamily="18" charset="0"/>
        </a:defRPr>
      </a:lvl7pPr>
      <a:lvl8pPr marL="1371600" algn="ctr" rtl="0" fontAlgn="base">
        <a:spcBef>
          <a:spcPct val="0"/>
        </a:spcBef>
        <a:spcAft>
          <a:spcPct val="0"/>
        </a:spcAft>
        <a:defRPr sz="4400">
          <a:solidFill>
            <a:srgbClr val="66FFFF"/>
          </a:solidFill>
          <a:latin typeface="Times New Roman" pitchFamily="18" charset="0"/>
        </a:defRPr>
      </a:lvl8pPr>
      <a:lvl9pPr marL="1828800" algn="ctr" rtl="0" fontAlgn="base">
        <a:spcBef>
          <a:spcPct val="0"/>
        </a:spcBef>
        <a:spcAft>
          <a:spcPct val="0"/>
        </a:spcAft>
        <a:defRPr sz="4400">
          <a:solidFill>
            <a:srgbClr val="66FFFF"/>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rgbClr val="66FFFF"/>
          </a:solidFill>
          <a:latin typeface="+mn-lt"/>
          <a:ea typeface="+mn-ea"/>
          <a:cs typeface="+mn-cs"/>
        </a:defRPr>
      </a:lvl1pPr>
      <a:lvl2pPr marL="742950" indent="-285750" algn="l" rtl="0" eaLnBrk="0" fontAlgn="base" hangingPunct="0">
        <a:spcBef>
          <a:spcPct val="20000"/>
        </a:spcBef>
        <a:spcAft>
          <a:spcPct val="0"/>
        </a:spcAft>
        <a:buChar char="–"/>
        <a:defRPr sz="2800">
          <a:solidFill>
            <a:srgbClr val="66FFFF"/>
          </a:solidFill>
          <a:latin typeface="+mn-lt"/>
        </a:defRPr>
      </a:lvl2pPr>
      <a:lvl3pPr marL="1143000" indent="-228600" algn="l" rtl="0" eaLnBrk="0" fontAlgn="base" hangingPunct="0">
        <a:spcBef>
          <a:spcPct val="20000"/>
        </a:spcBef>
        <a:spcAft>
          <a:spcPct val="0"/>
        </a:spcAft>
        <a:buChar char="•"/>
        <a:defRPr sz="2400">
          <a:solidFill>
            <a:srgbClr val="66FFFF"/>
          </a:solidFill>
          <a:latin typeface="+mn-lt"/>
        </a:defRPr>
      </a:lvl3pPr>
      <a:lvl4pPr marL="1600200" indent="-228600" algn="l" rtl="0" eaLnBrk="0" fontAlgn="base" hangingPunct="0">
        <a:spcBef>
          <a:spcPct val="20000"/>
        </a:spcBef>
        <a:spcAft>
          <a:spcPct val="0"/>
        </a:spcAft>
        <a:buChar char="–"/>
        <a:defRPr sz="2000">
          <a:solidFill>
            <a:srgbClr val="66FFFF"/>
          </a:solidFill>
          <a:latin typeface="+mn-lt"/>
        </a:defRPr>
      </a:lvl4pPr>
      <a:lvl5pPr marL="2057400" indent="-228600" algn="l" rtl="0" eaLnBrk="0" fontAlgn="base" hangingPunct="0">
        <a:spcBef>
          <a:spcPct val="20000"/>
        </a:spcBef>
        <a:spcAft>
          <a:spcPct val="0"/>
        </a:spcAft>
        <a:buChar char="»"/>
        <a:defRPr sz="2000">
          <a:solidFill>
            <a:srgbClr val="66FFFF"/>
          </a:solidFill>
          <a:latin typeface="+mn-lt"/>
        </a:defRPr>
      </a:lvl5pPr>
      <a:lvl6pPr marL="2514600" indent="-228600" algn="l" rtl="0" fontAlgn="base">
        <a:spcBef>
          <a:spcPct val="20000"/>
        </a:spcBef>
        <a:spcAft>
          <a:spcPct val="0"/>
        </a:spcAft>
        <a:buChar char="»"/>
        <a:defRPr sz="2000">
          <a:solidFill>
            <a:srgbClr val="66FFFF"/>
          </a:solidFill>
          <a:latin typeface="+mn-lt"/>
        </a:defRPr>
      </a:lvl6pPr>
      <a:lvl7pPr marL="2971800" indent="-228600" algn="l" rtl="0" fontAlgn="base">
        <a:spcBef>
          <a:spcPct val="20000"/>
        </a:spcBef>
        <a:spcAft>
          <a:spcPct val="0"/>
        </a:spcAft>
        <a:buChar char="»"/>
        <a:defRPr sz="2000">
          <a:solidFill>
            <a:srgbClr val="66FFFF"/>
          </a:solidFill>
          <a:latin typeface="+mn-lt"/>
        </a:defRPr>
      </a:lvl7pPr>
      <a:lvl8pPr marL="3429000" indent="-228600" algn="l" rtl="0" fontAlgn="base">
        <a:spcBef>
          <a:spcPct val="20000"/>
        </a:spcBef>
        <a:spcAft>
          <a:spcPct val="0"/>
        </a:spcAft>
        <a:buChar char="»"/>
        <a:defRPr sz="2000">
          <a:solidFill>
            <a:srgbClr val="66FFFF"/>
          </a:solidFill>
          <a:latin typeface="+mn-lt"/>
        </a:defRPr>
      </a:lvl8pPr>
      <a:lvl9pPr marL="3886200" indent="-228600" algn="l" rtl="0" fontAlgn="base">
        <a:spcBef>
          <a:spcPct val="20000"/>
        </a:spcBef>
        <a:spcAft>
          <a:spcPct val="0"/>
        </a:spcAft>
        <a:buChar char="»"/>
        <a:defRPr sz="2000">
          <a:solidFill>
            <a:srgbClr val="66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jpeg"/><Relationship Id="rId1" Type="http://schemas.openxmlformats.org/officeDocument/2006/relationships/slideLayout" Target="../slideLayouts/slideLayout18.xml"/><Relationship Id="rId4" Type="http://schemas.openxmlformats.org/officeDocument/2006/relationships/slide" Target="slide87.xml"/></Relationships>
</file>

<file path=ppt/slides/_rels/slide101.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18.xml"/><Relationship Id="rId5" Type="http://schemas.openxmlformats.org/officeDocument/2006/relationships/image" Target="../media/image198.png"/><Relationship Id="rId4" Type="http://schemas.openxmlformats.org/officeDocument/2006/relationships/image" Target="../media/image197.png"/></Relationships>
</file>

<file path=ppt/slides/_rels/slide102.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3" Type="http://schemas.openxmlformats.org/officeDocument/2006/relationships/slide" Target="slide87.xml"/><Relationship Id="rId2" Type="http://schemas.openxmlformats.org/officeDocument/2006/relationships/image" Target="../media/image202.png"/><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32.xml"/><Relationship Id="rId1" Type="http://schemas.openxmlformats.org/officeDocument/2006/relationships/slideLayout" Target="../slideLayouts/slideLayout50.xml"/><Relationship Id="rId5" Type="http://schemas.openxmlformats.org/officeDocument/2006/relationships/slide" Target="slide87.xml"/><Relationship Id="rId4" Type="http://schemas.openxmlformats.org/officeDocument/2006/relationships/image" Target="../media/image204.png"/></Relationships>
</file>

<file path=ppt/slides/_rels/slide106.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5.wmf"/><Relationship Id="rId1" Type="http://schemas.openxmlformats.org/officeDocument/2006/relationships/slideLayout" Target="../slideLayouts/slideLayout65.xml"/><Relationship Id="rId5" Type="http://schemas.openxmlformats.org/officeDocument/2006/relationships/slide" Target="slide87.xml"/><Relationship Id="rId4" Type="http://schemas.openxmlformats.org/officeDocument/2006/relationships/image" Target="../media/image207.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13.xml"/><Relationship Id="rId5" Type="http://schemas.openxmlformats.org/officeDocument/2006/relationships/image" Target="../media/image214.png"/><Relationship Id="rId4" Type="http://schemas.openxmlformats.org/officeDocument/2006/relationships/image" Target="../media/image213.png"/></Relationships>
</file>

<file path=ppt/slides/_rels/slide112.xml.rels><?xml version="1.0" encoding="UTF-8" standalone="yes"?>
<Relationships xmlns="http://schemas.openxmlformats.org/package/2006/relationships"><Relationship Id="rId2" Type="http://schemas.openxmlformats.org/officeDocument/2006/relationships/slide" Target="slide88.xml"/><Relationship Id="rId1" Type="http://schemas.openxmlformats.org/officeDocument/2006/relationships/slideLayout" Target="../slideLayouts/slideLayout2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33.xml"/><Relationship Id="rId1" Type="http://schemas.openxmlformats.org/officeDocument/2006/relationships/slideLayout" Target="../slideLayouts/slideLayout39.xml"/><Relationship Id="rId5" Type="http://schemas.openxmlformats.org/officeDocument/2006/relationships/image" Target="../media/image217.png"/><Relationship Id="rId4" Type="http://schemas.openxmlformats.org/officeDocument/2006/relationships/image" Target="../media/image216.pn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9.xml"/><Relationship Id="rId1" Type="http://schemas.openxmlformats.org/officeDocument/2006/relationships/vmlDrawing" Target="../drawings/vmlDrawing9.vml"/><Relationship Id="rId6" Type="http://schemas.openxmlformats.org/officeDocument/2006/relationships/slide" Target="slide88.xml"/><Relationship Id="rId5" Type="http://schemas.openxmlformats.org/officeDocument/2006/relationships/image" Target="../media/image219.png"/><Relationship Id="rId4" Type="http://schemas.openxmlformats.org/officeDocument/2006/relationships/oleObject" Target="../embeddings/oleObject17.bin"/></Relationships>
</file>

<file path=ppt/slides/_rels/slide116.xml.rels><?xml version="1.0" encoding="UTF-8" standalone="yes"?>
<Relationships xmlns="http://schemas.openxmlformats.org/package/2006/relationships"><Relationship Id="rId3" Type="http://schemas.openxmlformats.org/officeDocument/2006/relationships/image" Target="../media/image221.png"/><Relationship Id="rId7" Type="http://schemas.openxmlformats.org/officeDocument/2006/relationships/image" Target="../media/image225.png"/><Relationship Id="rId2" Type="http://schemas.openxmlformats.org/officeDocument/2006/relationships/image" Target="../media/image220.png"/><Relationship Id="rId1" Type="http://schemas.openxmlformats.org/officeDocument/2006/relationships/slideLayout" Target="../slideLayouts/slideLayout18.xml"/><Relationship Id="rId6" Type="http://schemas.openxmlformats.org/officeDocument/2006/relationships/image" Target="../media/image224.png"/><Relationship Id="rId5" Type="http://schemas.openxmlformats.org/officeDocument/2006/relationships/image" Target="../media/image223.png"/><Relationship Id="rId4" Type="http://schemas.openxmlformats.org/officeDocument/2006/relationships/image" Target="../media/image222.png"/></Relationships>
</file>

<file path=ppt/slides/_rels/slide117.xml.rels><?xml version="1.0" encoding="UTF-8" standalone="yes"?>
<Relationships xmlns="http://schemas.openxmlformats.org/package/2006/relationships"><Relationship Id="rId8" Type="http://schemas.openxmlformats.org/officeDocument/2006/relationships/image" Target="../media/image228.png"/><Relationship Id="rId3" Type="http://schemas.openxmlformats.org/officeDocument/2006/relationships/image" Target="../media/image221.png"/><Relationship Id="rId7" Type="http://schemas.openxmlformats.org/officeDocument/2006/relationships/image" Target="../media/image227.png"/><Relationship Id="rId2" Type="http://schemas.openxmlformats.org/officeDocument/2006/relationships/image" Target="../media/image220.png"/><Relationship Id="rId1" Type="http://schemas.openxmlformats.org/officeDocument/2006/relationships/slideLayout" Target="../slideLayouts/slideLayout18.xml"/><Relationship Id="rId6" Type="http://schemas.openxmlformats.org/officeDocument/2006/relationships/image" Target="../media/image226.png"/><Relationship Id="rId5" Type="http://schemas.openxmlformats.org/officeDocument/2006/relationships/image" Target="../media/image225.png"/><Relationship Id="rId10" Type="http://schemas.openxmlformats.org/officeDocument/2006/relationships/image" Target="../media/image230.png"/><Relationship Id="rId4" Type="http://schemas.openxmlformats.org/officeDocument/2006/relationships/image" Target="../media/image222.png"/><Relationship Id="rId9" Type="http://schemas.openxmlformats.org/officeDocument/2006/relationships/image" Target="../media/image229.png"/></Relationships>
</file>

<file path=ppt/slides/_rels/slide118.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3" Type="http://schemas.openxmlformats.org/officeDocument/2006/relationships/slide" Target="slide89.xml"/><Relationship Id="rId2" Type="http://schemas.openxmlformats.org/officeDocument/2006/relationships/image" Target="../media/image232.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3" Type="http://schemas.openxmlformats.org/officeDocument/2006/relationships/image" Target="../media/image234.png"/><Relationship Id="rId7" Type="http://schemas.openxmlformats.org/officeDocument/2006/relationships/image" Target="../media/image238.png"/><Relationship Id="rId2" Type="http://schemas.openxmlformats.org/officeDocument/2006/relationships/image" Target="../media/image233.png"/><Relationship Id="rId1" Type="http://schemas.openxmlformats.org/officeDocument/2006/relationships/slideLayout" Target="../slideLayouts/slideLayout18.xml"/><Relationship Id="rId6" Type="http://schemas.openxmlformats.org/officeDocument/2006/relationships/image" Target="../media/image237.png"/><Relationship Id="rId5" Type="http://schemas.openxmlformats.org/officeDocument/2006/relationships/image" Target="../media/image236.png"/><Relationship Id="rId4" Type="http://schemas.openxmlformats.org/officeDocument/2006/relationships/image" Target="../media/image235.png"/></Relationships>
</file>

<file path=ppt/slides/_rels/slide122.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18.xml"/></Relationships>
</file>

<file path=ppt/slides/_rels/slide123.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40.png"/><Relationship Id="rId1" Type="http://schemas.openxmlformats.org/officeDocument/2006/relationships/slideLayout" Target="../slideLayouts/slideLayout18.xml"/><Relationship Id="rId4" Type="http://schemas.openxmlformats.org/officeDocument/2006/relationships/slide" Target="slide89.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3" Type="http://schemas.openxmlformats.org/officeDocument/2006/relationships/image" Target="../media/image245.png"/><Relationship Id="rId7" Type="http://schemas.openxmlformats.org/officeDocument/2006/relationships/image" Target="../media/image248.png"/><Relationship Id="rId2" Type="http://schemas.openxmlformats.org/officeDocument/2006/relationships/image" Target="../media/image244.png"/><Relationship Id="rId1" Type="http://schemas.openxmlformats.org/officeDocument/2006/relationships/slideLayout" Target="../slideLayouts/slideLayout18.xml"/><Relationship Id="rId6" Type="http://schemas.openxmlformats.org/officeDocument/2006/relationships/slide" Target="slide87.xml"/><Relationship Id="rId5" Type="http://schemas.openxmlformats.org/officeDocument/2006/relationships/image" Target="../media/image247.png"/><Relationship Id="rId4" Type="http://schemas.openxmlformats.org/officeDocument/2006/relationships/image" Target="../media/image246.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3.xml"/><Relationship Id="rId1" Type="http://schemas.openxmlformats.org/officeDocument/2006/relationships/vmlDrawing" Target="../drawings/vmlDrawing10.vml"/><Relationship Id="rId5" Type="http://schemas.openxmlformats.org/officeDocument/2006/relationships/oleObject" Target="../embeddings/oleObject19.bin"/><Relationship Id="rId4" Type="http://schemas.openxmlformats.org/officeDocument/2006/relationships/oleObject" Target="../embeddings/oleObject18.bin"/></Relationships>
</file>

<file path=ppt/slides/_rels/slide129.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254.png"/></Relationships>
</file>

<file path=ppt/slides/_rels/slide132.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255.png"/></Relationships>
</file>

<file path=ppt/slides/_rels/slide13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3" Type="http://schemas.openxmlformats.org/officeDocument/2006/relationships/slide" Target="slide88.xml"/><Relationship Id="rId2" Type="http://schemas.openxmlformats.org/officeDocument/2006/relationships/image" Target="../media/image256.png"/><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57.png"/><Relationship Id="rId1" Type="http://schemas.openxmlformats.org/officeDocument/2006/relationships/slideLayout" Target="../slideLayouts/slideLayout86.xml"/><Relationship Id="rId6" Type="http://schemas.openxmlformats.org/officeDocument/2006/relationships/image" Target="../media/image261.png"/><Relationship Id="rId5" Type="http://schemas.openxmlformats.org/officeDocument/2006/relationships/image" Target="../media/image260.png"/><Relationship Id="rId4" Type="http://schemas.openxmlformats.org/officeDocument/2006/relationships/image" Target="../media/image259.png"/></Relationships>
</file>

<file path=ppt/slides/_rels/slide137.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image" Target="../media/image262.png"/><Relationship Id="rId1" Type="http://schemas.openxmlformats.org/officeDocument/2006/relationships/slideLayout" Target="../slideLayouts/slideLayout86.xml"/><Relationship Id="rId4" Type="http://schemas.openxmlformats.org/officeDocument/2006/relationships/image" Target="../media/image264.png"/></Relationships>
</file>

<file path=ppt/slides/_rels/slide138.xml.rels><?xml version="1.0" encoding="UTF-8" standalone="yes"?>
<Relationships xmlns="http://schemas.openxmlformats.org/package/2006/relationships"><Relationship Id="rId3" Type="http://schemas.openxmlformats.org/officeDocument/2006/relationships/slide" Target="slide88.xml"/><Relationship Id="rId2" Type="http://schemas.openxmlformats.org/officeDocument/2006/relationships/image" Target="../media/image265.png"/><Relationship Id="rId1" Type="http://schemas.openxmlformats.org/officeDocument/2006/relationships/slideLayout" Target="../slideLayouts/slideLayout9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97.xml"/></Relationships>
</file>

<file path=ppt/slides/_rels/slide141.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97.xml"/></Relationships>
</file>

<file path=ppt/slides/_rels/slide142.xml.rels><?xml version="1.0" encoding="UTF-8" standalone="yes"?>
<Relationships xmlns="http://schemas.openxmlformats.org/package/2006/relationships"><Relationship Id="rId2" Type="http://schemas.openxmlformats.org/officeDocument/2006/relationships/image" Target="../media/image268.png"/><Relationship Id="rId1" Type="http://schemas.openxmlformats.org/officeDocument/2006/relationships/slideLayout" Target="../slideLayouts/slideLayout97.xml"/></Relationships>
</file>

<file path=ppt/slides/_rels/slide143.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97.xml"/></Relationships>
</file>

<file path=ppt/slides/_rels/slide144.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97.xml"/></Relationships>
</file>

<file path=ppt/slides/_rels/slide145.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image" Target="../media/image270.png"/><Relationship Id="rId1" Type="http://schemas.openxmlformats.org/officeDocument/2006/relationships/slideLayout" Target="../slideLayouts/slideLayout97.xml"/><Relationship Id="rId4" Type="http://schemas.openxmlformats.org/officeDocument/2006/relationships/slide" Target="slide89.xml"/></Relationships>
</file>

<file path=ppt/slides/_rels/slide146.xml.rels><?xml version="1.0" encoding="UTF-8" standalone="yes"?>
<Relationships xmlns="http://schemas.openxmlformats.org/package/2006/relationships"><Relationship Id="rId2" Type="http://schemas.openxmlformats.org/officeDocument/2006/relationships/image" Target="../media/image272.wmf"/><Relationship Id="rId1" Type="http://schemas.openxmlformats.org/officeDocument/2006/relationships/slideLayout" Target="../slideLayouts/slideLayout113.xml"/></Relationships>
</file>

<file path=ppt/slides/_rels/slide147.xml.rels><?xml version="1.0" encoding="UTF-8" standalone="yes"?>
<Relationships xmlns="http://schemas.openxmlformats.org/package/2006/relationships"><Relationship Id="rId2" Type="http://schemas.openxmlformats.org/officeDocument/2006/relationships/image" Target="../media/image273.png"/><Relationship Id="rId1" Type="http://schemas.openxmlformats.org/officeDocument/2006/relationships/slideLayout" Target="../slideLayouts/slideLayout113.xml"/></Relationships>
</file>

<file path=ppt/slides/_rels/slide1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46.png"/><Relationship Id="rId5" Type="http://schemas.openxmlformats.org/officeDocument/2006/relationships/oleObject" Target="../embeddings/oleObject6.bin"/><Relationship Id="rId4" Type="http://schemas.openxmlformats.org/officeDocument/2006/relationships/oleObject" Target="../embeddings/oleObject5.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9.bin"/><Relationship Id="rId5" Type="http://schemas.openxmlformats.org/officeDocument/2006/relationships/oleObject" Target="../embeddings/oleObject8.bin"/><Relationship Id="rId4" Type="http://schemas.openxmlformats.org/officeDocument/2006/relationships/oleObject" Target="../embeddings/oleObject7.bin"/></Relationships>
</file>

<file path=ppt/slides/_rels/slide2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vmlDrawing" Target="../drawings/vmlDrawing6.v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oleObject" Target="../embeddings/oleObject10.bin"/></Relationships>
</file>

<file path=ppt/slides/_rels/slide2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1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5.xml"/><Relationship Id="rId5" Type="http://schemas.openxmlformats.org/officeDocument/2006/relationships/image" Target="../media/image66.pn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8.xml"/><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image" Target="../media/image74.png"/><Relationship Id="rId1" Type="http://schemas.openxmlformats.org/officeDocument/2006/relationships/slideLayout" Target="../slideLayouts/slideLayout68.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75.wmf"/><Relationship Id="rId7" Type="http://schemas.openxmlformats.org/officeDocument/2006/relationships/image" Target="../media/image78.jpeg"/><Relationship Id="rId2" Type="http://schemas.openxmlformats.org/officeDocument/2006/relationships/image" Target="../media/image74.png"/><Relationship Id="rId1" Type="http://schemas.openxmlformats.org/officeDocument/2006/relationships/slideLayout" Target="../slideLayouts/slideLayout68.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image" Target="../media/image74.png"/><Relationship Id="rId1" Type="http://schemas.openxmlformats.org/officeDocument/2006/relationships/slideLayout" Target="../slideLayouts/slideLayout68.xml"/><Relationship Id="rId4" Type="http://schemas.openxmlformats.org/officeDocument/2006/relationships/image" Target="../media/image80.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81.png"/><Relationship Id="rId1" Type="http://schemas.openxmlformats.org/officeDocument/2006/relationships/slideLayout" Target="../slideLayouts/slideLayout18.xml"/><Relationship Id="rId5" Type="http://schemas.openxmlformats.org/officeDocument/2006/relationships/image" Target="../media/image84.png"/><Relationship Id="rId4" Type="http://schemas.openxmlformats.org/officeDocument/2006/relationships/image" Target="../media/image83.png"/></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jpeg"/><Relationship Id="rId1" Type="http://schemas.openxmlformats.org/officeDocument/2006/relationships/slideLayout" Target="../slideLayouts/slideLayout13.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wmf"/></Relationships>
</file>

<file path=ppt/slides/_rels/slide4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1.bin"/><Relationship Id="rId7" Type="http://schemas.openxmlformats.org/officeDocument/2006/relationships/oleObject" Target="../embeddings/oleObject14.bin"/><Relationship Id="rId2" Type="http://schemas.openxmlformats.org/officeDocument/2006/relationships/slideLayout" Target="../slideLayouts/slideLayout13.xml"/><Relationship Id="rId1" Type="http://schemas.openxmlformats.org/officeDocument/2006/relationships/vmlDrawing" Target="../drawings/vmlDrawing7.vml"/><Relationship Id="rId6" Type="http://schemas.openxmlformats.org/officeDocument/2006/relationships/oleObject" Target="../embeddings/oleObject13.bin"/><Relationship Id="rId5" Type="http://schemas.openxmlformats.org/officeDocument/2006/relationships/oleObject" Target="../embeddings/oleObject12.bin"/><Relationship Id="rId4" Type="http://schemas.openxmlformats.org/officeDocument/2006/relationships/image" Target="../media/image97.png"/></Relationships>
</file>

<file path=ppt/slides/_rels/slide48.xml.rels><?xml version="1.0" encoding="UTF-8" standalone="yes"?>
<Relationships xmlns="http://schemas.openxmlformats.org/package/2006/relationships"><Relationship Id="rId2" Type="http://schemas.openxmlformats.org/officeDocument/2006/relationships/image" Target="../media/image98.wmf"/><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50.xml.rels><?xml version="1.0" encoding="UTF-8" standalone="yes"?>
<Relationships xmlns="http://schemas.openxmlformats.org/package/2006/relationships"><Relationship Id="rId3" Type="http://schemas.openxmlformats.org/officeDocument/2006/relationships/image" Target="../media/image100.wmf"/><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102.wmf"/><Relationship Id="rId4" Type="http://schemas.openxmlformats.org/officeDocument/2006/relationships/image" Target="../media/image101.wmf"/></Relationships>
</file>

<file path=ppt/slides/_rels/slide5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108.png"/></Relationships>
</file>

<file path=ppt/slides/_rels/slide5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8.xml"/><Relationship Id="rId4" Type="http://schemas.openxmlformats.org/officeDocument/2006/relationships/image" Target="../media/image112.png"/></Relationships>
</file>

<file path=ppt/slides/_rels/slide5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image" Target="../media/image117.png"/><Relationship Id="rId1" Type="http://schemas.openxmlformats.org/officeDocument/2006/relationships/slideLayout" Target="../slideLayouts/slideLayout18.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6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26.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35.png"/><Relationship Id="rId2" Type="http://schemas.openxmlformats.org/officeDocument/2006/relationships/image" Target="../media/image132.png"/><Relationship Id="rId1" Type="http://schemas.openxmlformats.org/officeDocument/2006/relationships/slideLayout" Target="../slideLayouts/slideLayout18.xml"/><Relationship Id="rId6" Type="http://schemas.openxmlformats.org/officeDocument/2006/relationships/image" Target="../media/image90.png"/><Relationship Id="rId5" Type="http://schemas.openxmlformats.org/officeDocument/2006/relationships/image" Target="../media/image134.png"/><Relationship Id="rId4" Type="http://schemas.openxmlformats.org/officeDocument/2006/relationships/image" Target="../media/image133.png"/></Relationships>
</file>

<file path=ppt/slides/_rels/slide69.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7.png"/><Relationship Id="rId7" Type="http://schemas.openxmlformats.org/officeDocument/2006/relationships/image" Target="../media/image140.png"/><Relationship Id="rId2" Type="http://schemas.openxmlformats.org/officeDocument/2006/relationships/image" Target="../media/image136.png"/><Relationship Id="rId1" Type="http://schemas.openxmlformats.org/officeDocument/2006/relationships/slideLayout" Target="../slideLayouts/slideLayout18.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90.png"/></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27.gif"/><Relationship Id="rId4" Type="http://schemas.openxmlformats.org/officeDocument/2006/relationships/image" Target="../media/image22.jpeg"/><Relationship Id="rId9" Type="http://schemas.openxmlformats.org/officeDocument/2006/relationships/hyperlink" Target="http://www.achievement.org/autodoc/photocredit/achievers/led0-013"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84.png"/><Relationship Id="rId7" Type="http://schemas.openxmlformats.org/officeDocument/2006/relationships/image" Target="../media/image145.png"/><Relationship Id="rId2" Type="http://schemas.openxmlformats.org/officeDocument/2006/relationships/image" Target="../media/image83.png"/><Relationship Id="rId1" Type="http://schemas.openxmlformats.org/officeDocument/2006/relationships/slideLayout" Target="../slideLayouts/slideLayout18.xml"/><Relationship Id="rId6" Type="http://schemas.openxmlformats.org/officeDocument/2006/relationships/image" Target="../media/image144.png"/><Relationship Id="rId5" Type="http://schemas.openxmlformats.org/officeDocument/2006/relationships/image" Target="../media/image134.png"/><Relationship Id="rId4" Type="http://schemas.openxmlformats.org/officeDocument/2006/relationships/image" Target="../media/image143.png"/></Relationships>
</file>

<file path=ppt/slides/_rels/slide7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18.xml"/><Relationship Id="rId5" Type="http://schemas.openxmlformats.org/officeDocument/2006/relationships/image" Target="../media/image150.png"/><Relationship Id="rId4" Type="http://schemas.openxmlformats.org/officeDocument/2006/relationships/image" Target="../media/image149.png"/></Relationships>
</file>

<file path=ppt/slides/_rels/slide7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18.xml"/><Relationship Id="rId4" Type="http://schemas.openxmlformats.org/officeDocument/2006/relationships/image" Target="../media/image153.png"/></Relationships>
</file>

<file path=ppt/slides/_rels/slide74.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png"/><Relationship Id="rId1" Type="http://schemas.openxmlformats.org/officeDocument/2006/relationships/slideLayout" Target="../slideLayouts/slideLayout18.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jpeg"/></Relationships>
</file>

<file path=ppt/slides/_rels/slide7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80.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8.xml"/><Relationship Id="rId1" Type="http://schemas.openxmlformats.org/officeDocument/2006/relationships/vmlDrawing" Target="../drawings/vmlDrawing8.vml"/><Relationship Id="rId5" Type="http://schemas.openxmlformats.org/officeDocument/2006/relationships/image" Target="../media/image172.png"/><Relationship Id="rId4" Type="http://schemas.openxmlformats.org/officeDocument/2006/relationships/oleObject" Target="../embeddings/oleObject16.bin"/></Relationships>
</file>

<file path=ppt/slides/_rels/slide83.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2" Type="http://schemas.openxmlformats.org/officeDocument/2006/relationships/image" Target="../media/image175.emf"/><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8" Type="http://schemas.openxmlformats.org/officeDocument/2006/relationships/slide" Target="slide125.xml"/><Relationship Id="rId3" Type="http://schemas.openxmlformats.org/officeDocument/2006/relationships/slide" Target="slide97.xml"/><Relationship Id="rId7" Type="http://schemas.openxmlformats.org/officeDocument/2006/relationships/slide" Target="slide106.xml"/><Relationship Id="rId2" Type="http://schemas.openxmlformats.org/officeDocument/2006/relationships/slide" Target="slide94.xml"/><Relationship Id="rId1" Type="http://schemas.openxmlformats.org/officeDocument/2006/relationships/slideLayout" Target="../slideLayouts/slideLayout13.xml"/><Relationship Id="rId6" Type="http://schemas.openxmlformats.org/officeDocument/2006/relationships/slide" Target="slide105.xml"/><Relationship Id="rId5" Type="http://schemas.openxmlformats.org/officeDocument/2006/relationships/slide" Target="slide101.xml"/><Relationship Id="rId4" Type="http://schemas.openxmlformats.org/officeDocument/2006/relationships/slide" Target="slide99.xml"/></Relationships>
</file>

<file path=ppt/slides/_rels/slide88.xml.rels><?xml version="1.0" encoding="UTF-8" standalone="yes"?>
<Relationships xmlns="http://schemas.openxmlformats.org/package/2006/relationships"><Relationship Id="rId3" Type="http://schemas.openxmlformats.org/officeDocument/2006/relationships/image" Target="../media/image176.wmf"/><Relationship Id="rId7" Type="http://schemas.openxmlformats.org/officeDocument/2006/relationships/hyperlink" Target="astro_neutrino_zakopane.ppt" TargetMode="External"/><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slide" Target="slide128.xml"/><Relationship Id="rId5" Type="http://schemas.openxmlformats.org/officeDocument/2006/relationships/slide" Target="slide136.xml"/><Relationship Id="rId4" Type="http://schemas.openxmlformats.org/officeDocument/2006/relationships/slide" Target="slide114.xml"/></Relationships>
</file>

<file path=ppt/slides/_rels/slide89.xml.rels><?xml version="1.0" encoding="UTF-8" standalone="yes"?>
<Relationships xmlns="http://schemas.openxmlformats.org/package/2006/relationships"><Relationship Id="rId3" Type="http://schemas.openxmlformats.org/officeDocument/2006/relationships/slide" Target="slide121.xml"/><Relationship Id="rId2" Type="http://schemas.openxmlformats.org/officeDocument/2006/relationships/slide" Target="slide114.xml"/><Relationship Id="rId1" Type="http://schemas.openxmlformats.org/officeDocument/2006/relationships/slideLayout" Target="../slideLayouts/slideLayout13.xml"/><Relationship Id="rId4" Type="http://schemas.openxmlformats.org/officeDocument/2006/relationships/slide" Target="slide140.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9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176.wmf"/><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92.xml.rels><?xml version="1.0" encoding="UTF-8" standalone="yes"?>
<Relationships xmlns="http://schemas.openxmlformats.org/package/2006/relationships"><Relationship Id="rId3" Type="http://schemas.openxmlformats.org/officeDocument/2006/relationships/image" Target="../media/image176.wmf"/><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emf"/><Relationship Id="rId1" Type="http://schemas.openxmlformats.org/officeDocument/2006/relationships/slideLayout" Target="../slideLayouts/slideLayout18.xml"/><Relationship Id="rId4" Type="http://schemas.openxmlformats.org/officeDocument/2006/relationships/slide" Target="slide87.xml"/></Relationships>
</file>

<file path=ppt/slides/_rels/slide97.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82.jpeg"/><Relationship Id="rId7" Type="http://schemas.openxmlformats.org/officeDocument/2006/relationships/image" Target="../media/image186.png"/><Relationship Id="rId2" Type="http://schemas.openxmlformats.org/officeDocument/2006/relationships/notesSlide" Target="../notesSlides/notesSlide31.xml"/><Relationship Id="rId1" Type="http://schemas.openxmlformats.org/officeDocument/2006/relationships/slideLayout" Target="../slideLayouts/slideLayout24.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jpeg"/></Relationships>
</file>

<file path=ppt/slides/_rels/slide98.xml.rels><?xml version="1.0" encoding="UTF-8" standalone="yes"?>
<Relationships xmlns="http://schemas.openxmlformats.org/package/2006/relationships"><Relationship Id="rId3" Type="http://schemas.openxmlformats.org/officeDocument/2006/relationships/slide" Target="slide87.xml"/><Relationship Id="rId2" Type="http://schemas.openxmlformats.org/officeDocument/2006/relationships/image" Target="../media/image188.png"/><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jpeg"/><Relationship Id="rId1" Type="http://schemas.openxmlformats.org/officeDocument/2006/relationships/slideLayout" Target="../slideLayouts/slideLayout12.xml"/><Relationship Id="rId5" Type="http://schemas.openxmlformats.org/officeDocument/2006/relationships/image" Target="../media/image192.png"/><Relationship Id="rId4" Type="http://schemas.openxmlformats.org/officeDocument/2006/relationships/image" Target="../media/image19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Photo#1"/>
          <p:cNvPicPr>
            <a:picLocks noChangeAspect="1" noChangeArrowheads="1"/>
          </p:cNvPicPr>
          <p:nvPr/>
        </p:nvPicPr>
        <p:blipFill>
          <a:blip r:embed="rId3" cstate="print"/>
          <a:srcRect/>
          <a:stretch>
            <a:fillRect/>
          </a:stretch>
        </p:blipFill>
        <p:spPr bwMode="auto">
          <a:xfrm>
            <a:off x="7938" y="17463"/>
            <a:ext cx="9144000" cy="6873875"/>
          </a:xfrm>
          <a:prstGeom prst="rect">
            <a:avLst/>
          </a:prstGeom>
          <a:noFill/>
          <a:ln w="9525">
            <a:noFill/>
            <a:miter lim="800000"/>
            <a:headEnd/>
            <a:tailEnd/>
          </a:ln>
        </p:spPr>
      </p:pic>
      <p:sp>
        <p:nvSpPr>
          <p:cNvPr id="66563" name="Rectangle 3"/>
          <p:cNvSpPr>
            <a:spLocks noChangeArrowheads="1"/>
          </p:cNvSpPr>
          <p:nvPr/>
        </p:nvSpPr>
        <p:spPr bwMode="auto">
          <a:xfrm>
            <a:off x="1547664" y="620688"/>
            <a:ext cx="6359624" cy="1152550"/>
          </a:xfrm>
          <a:prstGeom prst="rect">
            <a:avLst/>
          </a:prstGeom>
          <a:solidFill>
            <a:srgbClr val="0000FF">
              <a:alpha val="56000"/>
            </a:srgbClr>
          </a:solidFill>
          <a:ln w="25400">
            <a:solidFill>
              <a:srgbClr val="00FFFF"/>
            </a:solidFill>
            <a:miter lim="800000"/>
            <a:headEnd/>
            <a:tailEnd/>
          </a:ln>
        </p:spPr>
        <p:txBody>
          <a:bodyPr anchor="ctr"/>
          <a:lstStyle/>
          <a:p>
            <a:r>
              <a:rPr lang="en-GB" sz="4400" dirty="0" smtClean="0"/>
              <a:t>Neutrino Physics</a:t>
            </a:r>
            <a:endParaRPr lang="en-GB" sz="4400" b="1" dirty="0"/>
          </a:p>
        </p:txBody>
      </p:sp>
      <p:sp>
        <p:nvSpPr>
          <p:cNvPr id="66564" name="Text Box 4"/>
          <p:cNvSpPr txBox="1">
            <a:spLocks noChangeArrowheads="1"/>
          </p:cNvSpPr>
          <p:nvPr/>
        </p:nvSpPr>
        <p:spPr bwMode="auto">
          <a:xfrm>
            <a:off x="3124200" y="4876800"/>
            <a:ext cx="2678113" cy="1076325"/>
          </a:xfrm>
          <a:prstGeom prst="rect">
            <a:avLst/>
          </a:prstGeom>
          <a:solidFill>
            <a:srgbClr val="0000FF">
              <a:alpha val="56000"/>
            </a:srgbClr>
          </a:solidFill>
          <a:ln w="9525">
            <a:solidFill>
              <a:srgbClr val="00FFFF"/>
            </a:solidFill>
            <a:miter lim="800000"/>
            <a:headEnd/>
            <a:tailEnd/>
          </a:ln>
        </p:spPr>
        <p:txBody>
          <a:bodyPr wrap="none">
            <a:spAutoFit/>
          </a:bodyPr>
          <a:lstStyle/>
          <a:p>
            <a:r>
              <a:rPr lang="en-GB" sz="3200" b="1"/>
              <a:t>Dave Wark</a:t>
            </a:r>
          </a:p>
          <a:p>
            <a:r>
              <a:rPr lang="en-GB" sz="3200" b="1"/>
              <a:t>Imperial/RAL</a:t>
            </a:r>
          </a:p>
        </p:txBody>
      </p:sp>
      <p:pic>
        <p:nvPicPr>
          <p:cNvPr id="66565" name="Picture 5" descr="logo"/>
          <p:cNvPicPr>
            <a:picLocks noChangeAspect="1" noChangeArrowheads="1"/>
          </p:cNvPicPr>
          <p:nvPr/>
        </p:nvPicPr>
        <p:blipFill>
          <a:blip r:embed="rId4" cstate="print"/>
          <a:srcRect/>
          <a:stretch>
            <a:fillRect/>
          </a:stretch>
        </p:blipFill>
        <p:spPr bwMode="auto">
          <a:xfrm>
            <a:off x="6372225" y="5105400"/>
            <a:ext cx="1760538" cy="628650"/>
          </a:xfrm>
          <a:prstGeom prst="rect">
            <a:avLst/>
          </a:prstGeom>
          <a:noFill/>
          <a:ln w="9525">
            <a:noFill/>
            <a:miter lim="800000"/>
            <a:headEnd/>
            <a:tailEnd/>
          </a:ln>
        </p:spPr>
      </p:pic>
      <p:sp>
        <p:nvSpPr>
          <p:cNvPr id="66566" name="Text Box 6"/>
          <p:cNvSpPr txBox="1">
            <a:spLocks noChangeArrowheads="1"/>
          </p:cNvSpPr>
          <p:nvPr/>
        </p:nvSpPr>
        <p:spPr bwMode="auto">
          <a:xfrm>
            <a:off x="622279" y="2420888"/>
            <a:ext cx="7986866" cy="1569660"/>
          </a:xfrm>
          <a:prstGeom prst="rect">
            <a:avLst/>
          </a:prstGeom>
          <a:solidFill>
            <a:srgbClr val="0000FF">
              <a:alpha val="56000"/>
            </a:srgbClr>
          </a:solidFill>
          <a:ln w="9525">
            <a:solidFill>
              <a:srgbClr val="00FFFF"/>
            </a:solidFill>
            <a:miter lim="800000"/>
            <a:headEnd/>
            <a:tailEnd/>
          </a:ln>
        </p:spPr>
        <p:txBody>
          <a:bodyPr wrap="none">
            <a:spAutoFit/>
          </a:bodyPr>
          <a:lstStyle/>
          <a:p>
            <a:r>
              <a:rPr lang="en-GB" sz="3200" b="1" dirty="0" err="1" smtClean="0"/>
              <a:t>Spaatind</a:t>
            </a:r>
            <a:r>
              <a:rPr lang="en-GB" sz="3200" b="1" dirty="0" smtClean="0"/>
              <a:t> 2012</a:t>
            </a:r>
            <a:endParaRPr lang="en-GB" sz="3200" b="1" dirty="0" smtClean="0"/>
          </a:p>
          <a:p>
            <a:r>
              <a:rPr lang="en-GB" sz="3200" b="1" dirty="0" smtClean="0"/>
              <a:t>XX11 Nordic Conference on Particle Physics</a:t>
            </a:r>
            <a:endParaRPr lang="en-GB" sz="3200" b="1" dirty="0" smtClean="0"/>
          </a:p>
          <a:p>
            <a:r>
              <a:rPr lang="en-GB" sz="3200" b="1" dirty="0" smtClean="0"/>
              <a:t>Jan. 5/6</a:t>
            </a:r>
            <a:r>
              <a:rPr lang="en-GB" sz="3200" b="1" dirty="0" smtClean="0"/>
              <a:t>, 2012</a:t>
            </a:r>
            <a:endParaRPr lang="en-GB" sz="3200" b="1" dirty="0"/>
          </a:p>
        </p:txBody>
      </p:sp>
      <p:pic>
        <p:nvPicPr>
          <p:cNvPr id="66567" name="Picture 7" descr="stfc_logo"/>
          <p:cNvPicPr>
            <a:picLocks noChangeAspect="1" noChangeArrowheads="1"/>
          </p:cNvPicPr>
          <p:nvPr/>
        </p:nvPicPr>
        <p:blipFill>
          <a:blip r:embed="rId5" cstate="print"/>
          <a:srcRect/>
          <a:stretch>
            <a:fillRect/>
          </a:stretch>
        </p:blipFill>
        <p:spPr bwMode="auto">
          <a:xfrm>
            <a:off x="358775" y="5157788"/>
            <a:ext cx="2557463" cy="554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1187450" y="125413"/>
            <a:ext cx="7772400" cy="1143000"/>
          </a:xfrm>
        </p:spPr>
        <p:txBody>
          <a:bodyPr/>
          <a:lstStyle/>
          <a:p>
            <a:pPr eaLnBrk="1" hangingPunct="1"/>
            <a:r>
              <a:rPr lang="en-GB" sz="3200" smtClean="0"/>
              <a:t>Why am I spending all this time talking about ancient experiments?</a:t>
            </a:r>
            <a:endParaRPr lang="en-US" sz="3200" smtClean="0"/>
          </a:p>
        </p:txBody>
      </p:sp>
      <p:sp>
        <p:nvSpPr>
          <p:cNvPr id="1561603" name="Rectangle 3"/>
          <p:cNvSpPr>
            <a:spLocks noGrp="1" noChangeArrowheads="1"/>
          </p:cNvSpPr>
          <p:nvPr>
            <p:ph type="body" idx="1"/>
          </p:nvPr>
        </p:nvSpPr>
        <p:spPr>
          <a:xfrm>
            <a:off x="684213" y="1196975"/>
            <a:ext cx="7772400" cy="4114800"/>
          </a:xfrm>
        </p:spPr>
        <p:txBody>
          <a:bodyPr/>
          <a:lstStyle/>
          <a:p>
            <a:pPr eaLnBrk="1" hangingPunct="1">
              <a:lnSpc>
                <a:spcPct val="90000"/>
              </a:lnSpc>
            </a:pPr>
            <a:r>
              <a:rPr lang="en-GB" sz="2800" dirty="0" smtClean="0"/>
              <a:t>It’s fun…</a:t>
            </a:r>
          </a:p>
          <a:p>
            <a:pPr eaLnBrk="1" hangingPunct="1">
              <a:lnSpc>
                <a:spcPct val="90000"/>
              </a:lnSpc>
            </a:pPr>
            <a:r>
              <a:rPr lang="en-GB" sz="2800" dirty="0" smtClean="0"/>
              <a:t>I was told that students would be present.</a:t>
            </a:r>
          </a:p>
          <a:p>
            <a:pPr eaLnBrk="1" hangingPunct="1">
              <a:lnSpc>
                <a:spcPct val="90000"/>
              </a:lnSpc>
            </a:pPr>
            <a:r>
              <a:rPr lang="en-GB" sz="2800" dirty="0" smtClean="0"/>
              <a:t>I would like them to carefully note as I go through all the amazing, expensive, flashy new experiments to come that they are almost all just elaborations of these early ideas.</a:t>
            </a:r>
          </a:p>
          <a:p>
            <a:pPr eaLnBrk="1" hangingPunct="1">
              <a:lnSpc>
                <a:spcPct val="90000"/>
              </a:lnSpc>
            </a:pPr>
            <a:r>
              <a:rPr lang="en-GB" sz="2800" dirty="0" smtClean="0"/>
              <a:t>This is a beautiful demonstration of the most important single thing </a:t>
            </a:r>
            <a:r>
              <a:rPr lang="en-GB" sz="2800" dirty="0" smtClean="0"/>
              <a:t>my advisor </a:t>
            </a:r>
            <a:r>
              <a:rPr lang="en-GB" sz="2800" dirty="0" smtClean="0"/>
              <a:t>ever taught me:</a:t>
            </a:r>
            <a:endParaRPr lang="en-US" sz="2800" dirty="0" smtClean="0"/>
          </a:p>
        </p:txBody>
      </p:sp>
      <p:sp>
        <p:nvSpPr>
          <p:cNvPr id="1561604" name="Text Box 4"/>
          <p:cNvSpPr txBox="1">
            <a:spLocks noChangeArrowheads="1"/>
          </p:cNvSpPr>
          <p:nvPr/>
        </p:nvSpPr>
        <p:spPr bwMode="auto">
          <a:xfrm>
            <a:off x="1076325" y="4870450"/>
            <a:ext cx="6991350" cy="1630363"/>
          </a:xfrm>
          <a:prstGeom prst="rect">
            <a:avLst/>
          </a:prstGeom>
          <a:noFill/>
          <a:ln w="44450">
            <a:noFill/>
            <a:miter lim="800000"/>
            <a:headEnd/>
            <a:tailEnd/>
          </a:ln>
        </p:spPr>
        <p:txBody>
          <a:bodyPr wrap="none">
            <a:spAutoFit/>
          </a:bodyPr>
          <a:lstStyle/>
          <a:p>
            <a:pPr>
              <a:lnSpc>
                <a:spcPct val="80000"/>
              </a:lnSpc>
              <a:spcBef>
                <a:spcPct val="20000"/>
              </a:spcBef>
            </a:pPr>
            <a:r>
              <a:rPr lang="en-GB" sz="3600">
                <a:solidFill>
                  <a:srgbClr val="FFFF00"/>
                </a:solidFill>
              </a:rPr>
              <a:t>“Three months in the laboratory will </a:t>
            </a:r>
          </a:p>
          <a:p>
            <a:pPr>
              <a:lnSpc>
                <a:spcPct val="80000"/>
              </a:lnSpc>
              <a:spcBef>
                <a:spcPct val="20000"/>
              </a:spcBef>
            </a:pPr>
            <a:r>
              <a:rPr lang="en-GB" sz="3600">
                <a:solidFill>
                  <a:srgbClr val="FFFF00"/>
                </a:solidFill>
              </a:rPr>
              <a:t>save you three hours in the library”.</a:t>
            </a:r>
            <a:endParaRPr lang="en-US" sz="3600">
              <a:solidFill>
                <a:srgbClr val="FFFF00"/>
              </a:solidFill>
            </a:endParaRPr>
          </a:p>
          <a:p>
            <a:endParaRPr lang="en-US" sz="360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61603">
                                            <p:txEl>
                                              <p:pRg st="0" end="0"/>
                                            </p:txEl>
                                          </p:spTgt>
                                        </p:tgtEl>
                                        <p:attrNameLst>
                                          <p:attrName>style.visibility</p:attrName>
                                        </p:attrNameLst>
                                      </p:cBhvr>
                                      <p:to>
                                        <p:strVal val="visible"/>
                                      </p:to>
                                    </p:set>
                                    <p:animEffect transition="in" filter="wipe(up)">
                                      <p:cBhvr>
                                        <p:cTn id="7" dur="500"/>
                                        <p:tgtEl>
                                          <p:spTgt spid="15616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61603">
                                            <p:txEl>
                                              <p:pRg st="1" end="1"/>
                                            </p:txEl>
                                          </p:spTgt>
                                        </p:tgtEl>
                                        <p:attrNameLst>
                                          <p:attrName>style.visibility</p:attrName>
                                        </p:attrNameLst>
                                      </p:cBhvr>
                                      <p:to>
                                        <p:strVal val="visible"/>
                                      </p:to>
                                    </p:set>
                                    <p:animEffect transition="in" filter="wipe(up)">
                                      <p:cBhvr>
                                        <p:cTn id="12" dur="500"/>
                                        <p:tgtEl>
                                          <p:spTgt spid="15616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561603">
                                            <p:txEl>
                                              <p:pRg st="2" end="2"/>
                                            </p:txEl>
                                          </p:spTgt>
                                        </p:tgtEl>
                                        <p:attrNameLst>
                                          <p:attrName>style.visibility</p:attrName>
                                        </p:attrNameLst>
                                      </p:cBhvr>
                                      <p:to>
                                        <p:strVal val="visible"/>
                                      </p:to>
                                    </p:set>
                                    <p:animEffect transition="in" filter="wipe(up)">
                                      <p:cBhvr>
                                        <p:cTn id="17" dur="500"/>
                                        <p:tgtEl>
                                          <p:spTgt spid="156160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561603">
                                            <p:txEl>
                                              <p:pRg st="3" end="3"/>
                                            </p:txEl>
                                          </p:spTgt>
                                        </p:tgtEl>
                                        <p:attrNameLst>
                                          <p:attrName>style.visibility</p:attrName>
                                        </p:attrNameLst>
                                      </p:cBhvr>
                                      <p:to>
                                        <p:strVal val="visible"/>
                                      </p:to>
                                    </p:set>
                                    <p:animEffect transition="in" filter="wipe(up)">
                                      <p:cBhvr>
                                        <p:cTn id="22" dur="500"/>
                                        <p:tgtEl>
                                          <p:spTgt spid="156160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1561604"/>
                                        </p:tgtEl>
                                        <p:attrNameLst>
                                          <p:attrName>style.visibility</p:attrName>
                                        </p:attrNameLst>
                                      </p:cBhvr>
                                      <p:to>
                                        <p:strVal val="visible"/>
                                      </p:to>
                                    </p:set>
                                    <p:anim calcmode="lin" valueType="num">
                                      <p:cBhvr>
                                        <p:cTn id="27" dur="500" fill="hold"/>
                                        <p:tgtEl>
                                          <p:spTgt spid="1561604"/>
                                        </p:tgtEl>
                                        <p:attrNameLst>
                                          <p:attrName>ppt_w</p:attrName>
                                        </p:attrNameLst>
                                      </p:cBhvr>
                                      <p:tavLst>
                                        <p:tav tm="0">
                                          <p:val>
                                            <p:fltVal val="0"/>
                                          </p:val>
                                        </p:tav>
                                        <p:tav tm="100000">
                                          <p:val>
                                            <p:strVal val="#ppt_w"/>
                                          </p:val>
                                        </p:tav>
                                      </p:tavLst>
                                    </p:anim>
                                    <p:anim calcmode="lin" valueType="num">
                                      <p:cBhvr>
                                        <p:cTn id="28" dur="500" fill="hold"/>
                                        <p:tgtEl>
                                          <p:spTgt spid="156160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1603" grpId="0" build="p" bldLvl="2"/>
      <p:bldP spid="156160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Footer Placeholder 1"/>
          <p:cNvSpPr>
            <a:spLocks noGrp="1"/>
          </p:cNvSpPr>
          <p:nvPr>
            <p:ph type="ftr" sz="quarter" idx="10"/>
          </p:nvPr>
        </p:nvSpPr>
        <p:spPr>
          <a:noFill/>
        </p:spPr>
        <p:txBody>
          <a:bodyPr/>
          <a:lstStyle/>
          <a:p>
            <a:r>
              <a:rPr lang="en-US"/>
              <a:t>P. Oddone,  NRC – DUSEL,  December 15,  2010</a:t>
            </a:r>
            <a:endParaRPr lang="en-US" sz="1200"/>
          </a:p>
        </p:txBody>
      </p:sp>
      <p:pic>
        <p:nvPicPr>
          <p:cNvPr id="62468" name="Picture 3" descr="Intro_Strait 16.jpg"/>
          <p:cNvPicPr>
            <a:picLocks noChangeAspect="1"/>
          </p:cNvPicPr>
          <p:nvPr/>
        </p:nvPicPr>
        <p:blipFill>
          <a:blip r:embed="rId2" cstate="print"/>
          <a:srcRect/>
          <a:stretch>
            <a:fillRect/>
          </a:stretch>
        </p:blipFill>
        <p:spPr bwMode="auto">
          <a:xfrm>
            <a:off x="0" y="260648"/>
            <a:ext cx="9144000" cy="6227763"/>
          </a:xfrm>
          <a:prstGeom prst="rect">
            <a:avLst/>
          </a:prstGeom>
          <a:noFill/>
          <a:ln w="9525">
            <a:noFill/>
            <a:miter lim="800000"/>
            <a:headEnd/>
            <a:tailEnd/>
          </a:ln>
        </p:spPr>
      </p:pic>
      <p:sp>
        <p:nvSpPr>
          <p:cNvPr id="62469" name="Rectangle 4"/>
          <p:cNvSpPr>
            <a:spLocks noChangeArrowheads="1"/>
          </p:cNvSpPr>
          <p:nvPr/>
        </p:nvSpPr>
        <p:spPr bwMode="auto">
          <a:xfrm>
            <a:off x="8348663" y="6008688"/>
            <a:ext cx="415925" cy="153987"/>
          </a:xfrm>
          <a:prstGeom prst="rect">
            <a:avLst/>
          </a:prstGeom>
          <a:solidFill>
            <a:srgbClr val="FFFFFF"/>
          </a:solidFill>
          <a:ln w="9525" algn="ctr">
            <a:noFill/>
            <a:round/>
            <a:headEnd/>
            <a:tailEnd/>
          </a:ln>
        </p:spPr>
        <p:txBody>
          <a:bodyPr/>
          <a:lstStyle/>
          <a:p>
            <a:pPr algn="r">
              <a:spcBef>
                <a:spcPct val="20000"/>
              </a:spcBef>
              <a:buClr>
                <a:srgbClr val="FFFF00"/>
              </a:buClr>
              <a:buSzPct val="80000"/>
              <a:buFont typeface="Wingdings" pitchFamily="2" charset="2"/>
              <a:buNone/>
            </a:pPr>
            <a:endParaRPr lang="en-US" sz="2400">
              <a:solidFill>
                <a:srgbClr val="EAEAEA"/>
              </a:solidFill>
              <a:latin typeface="Arial" charset="0"/>
            </a:endParaRPr>
          </a:p>
        </p:txBody>
      </p:sp>
      <p:grpSp>
        <p:nvGrpSpPr>
          <p:cNvPr id="2" name="Group 11"/>
          <p:cNvGrpSpPr/>
          <p:nvPr/>
        </p:nvGrpSpPr>
        <p:grpSpPr>
          <a:xfrm>
            <a:off x="0" y="3142747"/>
            <a:ext cx="3888432" cy="3310589"/>
            <a:chOff x="0" y="3140968"/>
            <a:chExt cx="3888432" cy="3310589"/>
          </a:xfrm>
        </p:grpSpPr>
        <p:sp>
          <p:nvSpPr>
            <p:cNvPr id="7" name="TextBox 6"/>
            <p:cNvSpPr txBox="1"/>
            <p:nvPr/>
          </p:nvSpPr>
          <p:spPr>
            <a:xfrm>
              <a:off x="251520" y="3140968"/>
              <a:ext cx="2195736" cy="830997"/>
            </a:xfrm>
            <a:prstGeom prst="rect">
              <a:avLst/>
            </a:prstGeom>
            <a:solidFill>
              <a:srgbClr val="1407B9"/>
            </a:solidFill>
          </p:spPr>
          <p:txBody>
            <a:bodyPr wrap="square" rtlCol="0">
              <a:spAutoFit/>
            </a:bodyPr>
            <a:lstStyle/>
            <a:p>
              <a:r>
                <a:rPr lang="en-GB" sz="2400" dirty="0" smtClean="0"/>
                <a:t>Alternative is </a:t>
              </a:r>
            </a:p>
            <a:p>
              <a:r>
                <a:rPr lang="en-GB" sz="2400" dirty="0" smtClean="0"/>
                <a:t>34 </a:t>
              </a:r>
              <a:r>
                <a:rPr lang="en-GB" sz="2400" dirty="0" err="1" smtClean="0"/>
                <a:t>kT</a:t>
              </a:r>
              <a:r>
                <a:rPr lang="en-GB" sz="2400" dirty="0" smtClean="0"/>
                <a:t> of LAr</a:t>
              </a:r>
            </a:p>
          </p:txBody>
        </p:sp>
        <p:grpSp>
          <p:nvGrpSpPr>
            <p:cNvPr id="3" name="Group 10"/>
            <p:cNvGrpSpPr/>
            <p:nvPr/>
          </p:nvGrpSpPr>
          <p:grpSpPr>
            <a:xfrm>
              <a:off x="0" y="3861048"/>
              <a:ext cx="3888432" cy="2590509"/>
              <a:chOff x="0" y="3861048"/>
              <a:chExt cx="3888432" cy="2590509"/>
            </a:xfrm>
          </p:grpSpPr>
          <p:pic>
            <p:nvPicPr>
              <p:cNvPr id="632834" name="Picture 2"/>
              <p:cNvPicPr>
                <a:picLocks noChangeAspect="1" noChangeArrowheads="1"/>
              </p:cNvPicPr>
              <p:nvPr/>
            </p:nvPicPr>
            <p:blipFill>
              <a:blip r:embed="rId3" cstate="print"/>
              <a:srcRect/>
              <a:stretch>
                <a:fillRect/>
              </a:stretch>
            </p:blipFill>
            <p:spPr bwMode="auto">
              <a:xfrm>
                <a:off x="0" y="4293096"/>
                <a:ext cx="3888432" cy="2158461"/>
              </a:xfrm>
              <a:prstGeom prst="rect">
                <a:avLst/>
              </a:prstGeom>
              <a:noFill/>
              <a:ln w="9525">
                <a:noFill/>
                <a:miter lim="800000"/>
                <a:headEnd/>
                <a:tailEnd/>
              </a:ln>
            </p:spPr>
          </p:pic>
          <p:cxnSp>
            <p:nvCxnSpPr>
              <p:cNvPr id="8" name="Straight Arrow Connector 7"/>
              <p:cNvCxnSpPr/>
              <p:nvPr/>
            </p:nvCxnSpPr>
            <p:spPr bwMode="auto">
              <a:xfrm rot="16200000" flipH="1">
                <a:off x="503548" y="4113076"/>
                <a:ext cx="720080" cy="216024"/>
              </a:xfrm>
              <a:prstGeom prst="straightConnector1">
                <a:avLst/>
              </a:prstGeom>
              <a:solidFill>
                <a:srgbClr val="FFFFFF"/>
              </a:solidFill>
              <a:ln w="44450" cap="flat" cmpd="sng" algn="ctr">
                <a:solidFill>
                  <a:schemeClr val="accent6"/>
                </a:solidFill>
                <a:prstDash val="solid"/>
                <a:round/>
                <a:headEnd type="none" w="med" len="med"/>
                <a:tailEnd type="arrow"/>
              </a:ln>
              <a:effectLst/>
            </p:spPr>
          </p:cxnSp>
        </p:grpSp>
      </p:grpSp>
      <p:sp>
        <p:nvSpPr>
          <p:cNvPr id="9" name="TextBox 8"/>
          <p:cNvSpPr txBox="1"/>
          <p:nvPr/>
        </p:nvSpPr>
        <p:spPr>
          <a:xfrm>
            <a:off x="2807296" y="0"/>
            <a:ext cx="6336704" cy="461665"/>
          </a:xfrm>
          <a:prstGeom prst="rect">
            <a:avLst/>
          </a:prstGeom>
          <a:solidFill>
            <a:srgbClr val="1407B9"/>
          </a:solidFill>
        </p:spPr>
        <p:txBody>
          <a:bodyPr wrap="square" rtlCol="0">
            <a:spAutoFit/>
          </a:bodyPr>
          <a:lstStyle/>
          <a:p>
            <a:r>
              <a:rPr lang="en-GB" sz="2400" dirty="0" smtClean="0"/>
              <a:t>LAr Slight cheaper but riskier – Marx Committee</a:t>
            </a:r>
          </a:p>
        </p:txBody>
      </p:sp>
      <p:sp>
        <p:nvSpPr>
          <p:cNvPr id="13" name="TextBox 12"/>
          <p:cNvSpPr txBox="1"/>
          <p:nvPr/>
        </p:nvSpPr>
        <p:spPr>
          <a:xfrm>
            <a:off x="3635896" y="6309320"/>
            <a:ext cx="4752528" cy="461665"/>
          </a:xfrm>
          <a:prstGeom prst="rect">
            <a:avLst/>
          </a:prstGeom>
          <a:solidFill>
            <a:srgbClr val="1407B9"/>
          </a:solidFill>
        </p:spPr>
        <p:txBody>
          <a:bodyPr wrap="square" rtlCol="0">
            <a:spAutoFit/>
          </a:bodyPr>
          <a:lstStyle/>
          <a:p>
            <a:r>
              <a:rPr lang="en-GB" sz="2400" dirty="0" smtClean="0"/>
              <a:t>Technology choice underway ....</a:t>
            </a:r>
          </a:p>
        </p:txBody>
      </p:sp>
      <p:sp>
        <p:nvSpPr>
          <p:cNvPr id="12" name="TextBox 11"/>
          <p:cNvSpPr txBox="1"/>
          <p:nvPr/>
        </p:nvSpPr>
        <p:spPr>
          <a:xfrm>
            <a:off x="7524328" y="1196752"/>
            <a:ext cx="1430200" cy="523220"/>
          </a:xfrm>
          <a:prstGeom prst="rect">
            <a:avLst/>
          </a:prstGeom>
          <a:solidFill>
            <a:schemeClr val="tx1">
              <a:lumMod val="85000"/>
              <a:lumOff val="15000"/>
            </a:schemeClr>
          </a:solidFill>
        </p:spPr>
        <p:txBody>
          <a:bodyPr wrap="none" rtlCol="0">
            <a:spAutoFit/>
          </a:bodyPr>
          <a:lstStyle/>
          <a:p>
            <a:r>
              <a:rPr lang="en-GB" dirty="0" smtClean="0">
                <a:hlinkClick r:id="rId4" action="ppaction://hlinksldjump"/>
              </a:rPr>
              <a:t>Return ↑</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0786" name="Picture 2"/>
          <p:cNvPicPr>
            <a:picLocks noChangeAspect="1" noChangeArrowheads="1"/>
          </p:cNvPicPr>
          <p:nvPr/>
        </p:nvPicPr>
        <p:blipFill>
          <a:blip r:embed="rId2" cstate="print"/>
          <a:srcRect/>
          <a:stretch>
            <a:fillRect/>
          </a:stretch>
        </p:blipFill>
        <p:spPr bwMode="auto">
          <a:xfrm>
            <a:off x="179512" y="44624"/>
            <a:ext cx="8923130" cy="6858000"/>
          </a:xfrm>
          <a:prstGeom prst="rect">
            <a:avLst/>
          </a:prstGeom>
          <a:noFill/>
          <a:ln w="9525">
            <a:noFill/>
            <a:miter lim="800000"/>
            <a:headEnd/>
            <a:tailEnd/>
          </a:ln>
        </p:spPr>
      </p:pic>
      <p:pic>
        <p:nvPicPr>
          <p:cNvPr id="630787" name="Picture 3"/>
          <p:cNvPicPr>
            <a:picLocks noChangeAspect="1" noChangeArrowheads="1"/>
          </p:cNvPicPr>
          <p:nvPr/>
        </p:nvPicPr>
        <p:blipFill>
          <a:blip r:embed="rId3" cstate="print"/>
          <a:srcRect/>
          <a:stretch>
            <a:fillRect/>
          </a:stretch>
        </p:blipFill>
        <p:spPr bwMode="auto">
          <a:xfrm>
            <a:off x="312068" y="2223618"/>
            <a:ext cx="3611860" cy="1853454"/>
          </a:xfrm>
          <a:prstGeom prst="rect">
            <a:avLst/>
          </a:prstGeom>
          <a:noFill/>
          <a:ln w="9525">
            <a:noFill/>
            <a:miter lim="800000"/>
            <a:headEnd/>
            <a:tailEnd/>
          </a:ln>
        </p:spPr>
      </p:pic>
      <p:pic>
        <p:nvPicPr>
          <p:cNvPr id="630788" name="Picture 4"/>
          <p:cNvPicPr>
            <a:picLocks noChangeAspect="1" noChangeArrowheads="1"/>
          </p:cNvPicPr>
          <p:nvPr/>
        </p:nvPicPr>
        <p:blipFill>
          <a:blip r:embed="rId4" cstate="print"/>
          <a:srcRect/>
          <a:stretch>
            <a:fillRect/>
          </a:stretch>
        </p:blipFill>
        <p:spPr bwMode="auto">
          <a:xfrm>
            <a:off x="5536257" y="2746995"/>
            <a:ext cx="2924175" cy="1762125"/>
          </a:xfrm>
          <a:prstGeom prst="rect">
            <a:avLst/>
          </a:prstGeom>
          <a:noFill/>
          <a:ln w="9525">
            <a:noFill/>
            <a:miter lim="800000"/>
            <a:headEnd/>
            <a:tailEnd/>
          </a:ln>
        </p:spPr>
      </p:pic>
      <p:sp>
        <p:nvSpPr>
          <p:cNvPr id="5" name="TextBox 4"/>
          <p:cNvSpPr txBox="1"/>
          <p:nvPr/>
        </p:nvSpPr>
        <p:spPr>
          <a:xfrm>
            <a:off x="539552" y="5805264"/>
            <a:ext cx="4680520" cy="461665"/>
          </a:xfrm>
          <a:prstGeom prst="rect">
            <a:avLst/>
          </a:prstGeom>
          <a:solidFill>
            <a:srgbClr val="1407B9"/>
          </a:solidFill>
        </p:spPr>
        <p:txBody>
          <a:bodyPr wrap="square" rtlCol="0">
            <a:spAutoFit/>
          </a:bodyPr>
          <a:lstStyle/>
          <a:p>
            <a:r>
              <a:rPr lang="en-GB" sz="2400" dirty="0" smtClean="0"/>
              <a:t>Possible synergy with a </a:t>
            </a:r>
            <a:r>
              <a:rPr lang="en-GB" sz="2400" dirty="0" smtClean="0">
                <a:latin typeface="Symbol" pitchFamily="18" charset="2"/>
              </a:rPr>
              <a:t>b</a:t>
            </a:r>
            <a:r>
              <a:rPr lang="en-GB" sz="2400" dirty="0" smtClean="0"/>
              <a:t> beam</a:t>
            </a:r>
          </a:p>
        </p:txBody>
      </p:sp>
      <p:grpSp>
        <p:nvGrpSpPr>
          <p:cNvPr id="2" name="Group 7"/>
          <p:cNvGrpSpPr/>
          <p:nvPr/>
        </p:nvGrpSpPr>
        <p:grpSpPr>
          <a:xfrm>
            <a:off x="5148064" y="3068960"/>
            <a:ext cx="3240360" cy="1672920"/>
            <a:chOff x="5903640" y="3068960"/>
            <a:chExt cx="3240360" cy="1672920"/>
          </a:xfrm>
        </p:grpSpPr>
        <p:pic>
          <p:nvPicPr>
            <p:cNvPr id="731137" name="Picture 1"/>
            <p:cNvPicPr>
              <a:picLocks noChangeAspect="1" noChangeArrowheads="1"/>
            </p:cNvPicPr>
            <p:nvPr/>
          </p:nvPicPr>
          <p:blipFill>
            <a:blip r:embed="rId5" cstate="print"/>
            <a:srcRect/>
            <a:stretch>
              <a:fillRect/>
            </a:stretch>
          </p:blipFill>
          <p:spPr bwMode="auto">
            <a:xfrm>
              <a:off x="6452245" y="3356992"/>
              <a:ext cx="2691755" cy="1384888"/>
            </a:xfrm>
            <a:prstGeom prst="rect">
              <a:avLst/>
            </a:prstGeom>
            <a:noFill/>
            <a:ln w="9525">
              <a:noFill/>
              <a:miter lim="800000"/>
              <a:headEnd/>
              <a:tailEnd/>
            </a:ln>
          </p:spPr>
        </p:pic>
        <p:sp>
          <p:nvSpPr>
            <p:cNvPr id="7" name="TextBox 6"/>
            <p:cNvSpPr txBox="1"/>
            <p:nvPr/>
          </p:nvSpPr>
          <p:spPr>
            <a:xfrm>
              <a:off x="5903640" y="3068960"/>
              <a:ext cx="3240360" cy="338554"/>
            </a:xfrm>
            <a:prstGeom prst="rect">
              <a:avLst/>
            </a:prstGeom>
            <a:solidFill>
              <a:srgbClr val="1407B9"/>
            </a:solidFill>
          </p:spPr>
          <p:txBody>
            <a:bodyPr wrap="square" rtlCol="0">
              <a:spAutoFit/>
            </a:bodyPr>
            <a:lstStyle/>
            <a:p>
              <a:r>
                <a:rPr lang="en-GB" sz="1600" dirty="0" smtClean="0"/>
                <a:t>Joint Japanese/European approach</a:t>
              </a:r>
            </a:p>
          </p:txBody>
        </p:sp>
      </p:grpSp>
      <p:sp>
        <p:nvSpPr>
          <p:cNvPr id="10" name="TextBox 9"/>
          <p:cNvSpPr txBox="1"/>
          <p:nvPr/>
        </p:nvSpPr>
        <p:spPr>
          <a:xfrm>
            <a:off x="4463480" y="2564904"/>
            <a:ext cx="4680520" cy="461665"/>
          </a:xfrm>
          <a:prstGeom prst="rect">
            <a:avLst/>
          </a:prstGeom>
          <a:solidFill>
            <a:srgbClr val="1407B9"/>
          </a:solidFill>
        </p:spPr>
        <p:txBody>
          <a:bodyPr wrap="square" rtlCol="0">
            <a:spAutoFit/>
          </a:bodyPr>
          <a:lstStyle/>
          <a:p>
            <a:r>
              <a:rPr lang="en-GB" sz="2400" dirty="0" smtClean="0"/>
              <a:t>Possible synergy with a NF beam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30787"/>
                                        </p:tgtEl>
                                        <p:attrNameLst>
                                          <p:attrName>style.visibility</p:attrName>
                                        </p:attrNameLst>
                                      </p:cBhvr>
                                      <p:to>
                                        <p:strVal val="visible"/>
                                      </p:to>
                                    </p:set>
                                    <p:anim calcmode="lin" valueType="num">
                                      <p:cBhvr>
                                        <p:cTn id="7" dur="500" fill="hold"/>
                                        <p:tgtEl>
                                          <p:spTgt spid="630787"/>
                                        </p:tgtEl>
                                        <p:attrNameLst>
                                          <p:attrName>ppt_w</p:attrName>
                                        </p:attrNameLst>
                                      </p:cBhvr>
                                      <p:tavLst>
                                        <p:tav tm="0">
                                          <p:val>
                                            <p:fltVal val="0"/>
                                          </p:val>
                                        </p:tav>
                                        <p:tav tm="100000">
                                          <p:val>
                                            <p:strVal val="#ppt_w"/>
                                          </p:val>
                                        </p:tav>
                                      </p:tavLst>
                                    </p:anim>
                                    <p:anim calcmode="lin" valueType="num">
                                      <p:cBhvr>
                                        <p:cTn id="8" dur="500" fill="hold"/>
                                        <p:tgtEl>
                                          <p:spTgt spid="63078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630788"/>
                                        </p:tgtEl>
                                        <p:attrNameLst>
                                          <p:attrName>style.visibility</p:attrName>
                                        </p:attrNameLst>
                                      </p:cBhvr>
                                      <p:to>
                                        <p:strVal val="visible"/>
                                      </p:to>
                                    </p:set>
                                    <p:anim calcmode="lin" valueType="num">
                                      <p:cBhvr>
                                        <p:cTn id="19" dur="500" fill="hold"/>
                                        <p:tgtEl>
                                          <p:spTgt spid="630788"/>
                                        </p:tgtEl>
                                        <p:attrNameLst>
                                          <p:attrName>ppt_w</p:attrName>
                                        </p:attrNameLst>
                                      </p:cBhvr>
                                      <p:tavLst>
                                        <p:tav tm="0">
                                          <p:val>
                                            <p:fltVal val="0"/>
                                          </p:val>
                                        </p:tav>
                                        <p:tav tm="100000">
                                          <p:val>
                                            <p:strVal val="#ppt_w"/>
                                          </p:val>
                                        </p:tav>
                                      </p:tavLst>
                                    </p:anim>
                                    <p:anim calcmode="lin" valueType="num">
                                      <p:cBhvr>
                                        <p:cTn id="20" dur="500" fill="hold"/>
                                        <p:tgtEl>
                                          <p:spTgt spid="630788"/>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3666" name="Picture 2"/>
          <p:cNvPicPr>
            <a:picLocks noChangeAspect="1" noChangeArrowheads="1"/>
          </p:cNvPicPr>
          <p:nvPr/>
        </p:nvPicPr>
        <p:blipFill>
          <a:blip r:embed="rId2" cstate="print"/>
          <a:srcRect/>
          <a:stretch>
            <a:fillRect/>
          </a:stretch>
        </p:blipFill>
        <p:spPr bwMode="auto">
          <a:xfrm>
            <a:off x="144016" y="260648"/>
            <a:ext cx="8892480" cy="629251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82" name="Picture 2"/>
          <p:cNvPicPr>
            <a:picLocks noChangeAspect="1" noChangeArrowheads="1"/>
          </p:cNvPicPr>
          <p:nvPr/>
        </p:nvPicPr>
        <p:blipFill>
          <a:blip r:embed="rId2" cstate="print"/>
          <a:srcRect/>
          <a:stretch>
            <a:fillRect/>
          </a:stretch>
        </p:blipFill>
        <p:spPr bwMode="auto">
          <a:xfrm>
            <a:off x="0" y="46856"/>
            <a:ext cx="9214048" cy="6910536"/>
          </a:xfrm>
          <a:prstGeom prst="rect">
            <a:avLst/>
          </a:prstGeom>
          <a:noFill/>
          <a:ln w="9525">
            <a:noFill/>
            <a:miter lim="800000"/>
            <a:headEnd/>
            <a:tailEnd/>
          </a:ln>
        </p:spPr>
      </p:pic>
      <p:pic>
        <p:nvPicPr>
          <p:cNvPr id="858113" name="Picture 1"/>
          <p:cNvPicPr>
            <a:picLocks noChangeAspect="1" noChangeArrowheads="1"/>
          </p:cNvPicPr>
          <p:nvPr/>
        </p:nvPicPr>
        <p:blipFill>
          <a:blip r:embed="rId3" cstate="print"/>
          <a:srcRect/>
          <a:stretch>
            <a:fillRect/>
          </a:stretch>
        </p:blipFill>
        <p:spPr bwMode="auto">
          <a:xfrm>
            <a:off x="4067944" y="2852936"/>
            <a:ext cx="4867275" cy="3705225"/>
          </a:xfrm>
          <a:prstGeom prst="rect">
            <a:avLst/>
          </a:prstGeom>
          <a:noFill/>
          <a:ln w="9525">
            <a:noFill/>
            <a:miter lim="800000"/>
            <a:headEnd/>
            <a:tailEnd/>
          </a:ln>
        </p:spPr>
      </p:pic>
      <p:sp>
        <p:nvSpPr>
          <p:cNvPr id="4" name="TextBox 3"/>
          <p:cNvSpPr txBox="1"/>
          <p:nvPr/>
        </p:nvSpPr>
        <p:spPr>
          <a:xfrm>
            <a:off x="3923928" y="1844824"/>
            <a:ext cx="4968552" cy="1200329"/>
          </a:xfrm>
          <a:prstGeom prst="rect">
            <a:avLst/>
          </a:prstGeom>
          <a:solidFill>
            <a:srgbClr val="1407B9"/>
          </a:solidFill>
        </p:spPr>
        <p:txBody>
          <a:bodyPr wrap="square" rtlCol="0">
            <a:spAutoFit/>
          </a:bodyPr>
          <a:lstStyle/>
          <a:p>
            <a:r>
              <a:rPr lang="en-GB" sz="2400" dirty="0" smtClean="0"/>
              <a:t>LENA + </a:t>
            </a:r>
            <a:r>
              <a:rPr lang="en-GB" sz="2400" dirty="0" err="1" smtClean="0"/>
              <a:t>DAEdALUS</a:t>
            </a:r>
            <a:r>
              <a:rPr lang="en-GB" sz="2400" dirty="0" smtClean="0"/>
              <a:t> a</a:t>
            </a:r>
          </a:p>
          <a:p>
            <a:r>
              <a:rPr lang="en-GB" sz="2400" dirty="0" smtClean="0"/>
              <a:t>complementary way to measure CP violation in neutrino oscillations?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58113"/>
                                        </p:tgtEl>
                                        <p:attrNameLst>
                                          <p:attrName>style.visibility</p:attrName>
                                        </p:attrNameLst>
                                      </p:cBhvr>
                                      <p:to>
                                        <p:strVal val="visible"/>
                                      </p:to>
                                    </p:set>
                                    <p:anim calcmode="lin" valueType="num">
                                      <p:cBhvr>
                                        <p:cTn id="7" dur="500" fill="hold"/>
                                        <p:tgtEl>
                                          <p:spTgt spid="858113"/>
                                        </p:tgtEl>
                                        <p:attrNameLst>
                                          <p:attrName>ppt_w</p:attrName>
                                        </p:attrNameLst>
                                      </p:cBhvr>
                                      <p:tavLst>
                                        <p:tav tm="0">
                                          <p:val>
                                            <p:fltVal val="0"/>
                                          </p:val>
                                        </p:tav>
                                        <p:tav tm="100000">
                                          <p:val>
                                            <p:strVal val="#ppt_w"/>
                                          </p:val>
                                        </p:tav>
                                      </p:tavLst>
                                    </p:anim>
                                    <p:anim calcmode="lin" valueType="num">
                                      <p:cBhvr>
                                        <p:cTn id="8" dur="500" fill="hold"/>
                                        <p:tgtEl>
                                          <p:spTgt spid="85811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0706" name="Picture 2"/>
          <p:cNvPicPr>
            <a:picLocks noChangeAspect="1" noChangeArrowheads="1"/>
          </p:cNvPicPr>
          <p:nvPr/>
        </p:nvPicPr>
        <p:blipFill>
          <a:blip r:embed="rId2" cstate="print"/>
          <a:srcRect/>
          <a:stretch>
            <a:fillRect/>
          </a:stretch>
        </p:blipFill>
        <p:spPr bwMode="auto">
          <a:xfrm>
            <a:off x="36512" y="44624"/>
            <a:ext cx="9144000" cy="6858000"/>
          </a:xfrm>
          <a:prstGeom prst="rect">
            <a:avLst/>
          </a:prstGeom>
          <a:noFill/>
          <a:ln w="9525">
            <a:noFill/>
            <a:miter lim="800000"/>
            <a:headEnd/>
            <a:tailEnd/>
          </a:ln>
        </p:spPr>
      </p:pic>
      <p:sp>
        <p:nvSpPr>
          <p:cNvPr id="3" name="TextBox 2"/>
          <p:cNvSpPr txBox="1"/>
          <p:nvPr/>
        </p:nvSpPr>
        <p:spPr>
          <a:xfrm>
            <a:off x="899592" y="4869160"/>
            <a:ext cx="4968552" cy="1569660"/>
          </a:xfrm>
          <a:prstGeom prst="rect">
            <a:avLst/>
          </a:prstGeom>
          <a:solidFill>
            <a:srgbClr val="1407B9"/>
          </a:solidFill>
        </p:spPr>
        <p:txBody>
          <a:bodyPr wrap="square" rtlCol="0">
            <a:spAutoFit/>
          </a:bodyPr>
          <a:lstStyle/>
          <a:p>
            <a:r>
              <a:rPr lang="en-GB" sz="2400" dirty="0" smtClean="0"/>
              <a:t>Exploring within LAGUNA-LBNO an </a:t>
            </a:r>
            <a:r>
              <a:rPr lang="en-GB" sz="2400" dirty="0" err="1" smtClean="0"/>
              <a:t>LoI</a:t>
            </a:r>
            <a:r>
              <a:rPr lang="en-GB" sz="2400" dirty="0" smtClean="0"/>
              <a:t> for a 10 </a:t>
            </a:r>
            <a:r>
              <a:rPr lang="en-GB" sz="2400" dirty="0" err="1" smtClean="0"/>
              <a:t>kT</a:t>
            </a:r>
            <a:r>
              <a:rPr lang="en-GB" sz="2400" dirty="0" smtClean="0"/>
              <a:t> LAr with a </a:t>
            </a:r>
            <a:r>
              <a:rPr lang="en-GB" sz="2400" dirty="0" err="1" smtClean="0"/>
              <a:t>muon</a:t>
            </a:r>
            <a:r>
              <a:rPr lang="en-GB" sz="2400" dirty="0" smtClean="0"/>
              <a:t> ranger combined with a new beam in the NA.</a:t>
            </a:r>
          </a:p>
        </p:txBody>
      </p:sp>
      <p:sp>
        <p:nvSpPr>
          <p:cNvPr id="4" name="TextBox 3"/>
          <p:cNvSpPr txBox="1"/>
          <p:nvPr/>
        </p:nvSpPr>
        <p:spPr>
          <a:xfrm>
            <a:off x="7524328" y="5373216"/>
            <a:ext cx="1430200" cy="523220"/>
          </a:xfrm>
          <a:prstGeom prst="rect">
            <a:avLst/>
          </a:prstGeom>
          <a:solidFill>
            <a:schemeClr val="tx1">
              <a:lumMod val="85000"/>
              <a:lumOff val="15000"/>
            </a:schemeClr>
          </a:solidFill>
        </p:spPr>
        <p:txBody>
          <a:bodyPr wrap="none" rtlCol="0">
            <a:spAutoFit/>
          </a:bodyPr>
          <a:lstStyle/>
          <a:p>
            <a:r>
              <a:rPr lang="en-GB" dirty="0" smtClean="0">
                <a:hlinkClick r:id="rId3" action="ppaction://hlinksldjump"/>
              </a:rPr>
              <a:t>Return ↑</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4"/>
          <p:cNvSpPr>
            <a:spLocks noGrp="1" noChangeArrowheads="1"/>
          </p:cNvSpPr>
          <p:nvPr>
            <p:ph type="dt" sz="quarter" idx="10"/>
          </p:nvPr>
        </p:nvSpPr>
        <p:spPr>
          <a:xfrm>
            <a:off x="225425" y="6223000"/>
            <a:ext cx="2133600" cy="457200"/>
          </a:xfrm>
          <a:noFill/>
        </p:spPr>
        <p:txBody>
          <a:bodyPr/>
          <a:lstStyle/>
          <a:p>
            <a:r>
              <a:rPr lang="en-US" smtClean="0">
                <a:solidFill>
                  <a:srgbClr val="000000"/>
                </a:solidFill>
                <a:latin typeface="Garamond" pitchFamily="18" charset="0"/>
                <a:ea typeface="MS PGothic" pitchFamily="34" charset="-128"/>
              </a:rPr>
              <a:t>2011-07-23</a:t>
            </a:r>
          </a:p>
        </p:txBody>
      </p:sp>
      <p:sp>
        <p:nvSpPr>
          <p:cNvPr id="31746" name="Rectangle 6"/>
          <p:cNvSpPr>
            <a:spLocks noGrp="1" noChangeArrowheads="1"/>
          </p:cNvSpPr>
          <p:nvPr>
            <p:ph type="sldNum" sz="quarter" idx="11"/>
          </p:nvPr>
        </p:nvSpPr>
        <p:spPr>
          <a:noFill/>
        </p:spPr>
        <p:txBody>
          <a:bodyPr/>
          <a:lstStyle/>
          <a:p>
            <a:fld id="{7573E391-34D7-430F-9240-22340E5F1A3E}" type="slidenum">
              <a:rPr lang="en-US">
                <a:solidFill>
                  <a:srgbClr val="000000"/>
                </a:solidFill>
              </a:rPr>
              <a:pPr/>
              <a:t>105</a:t>
            </a:fld>
            <a:endParaRPr lang="en-US">
              <a:solidFill>
                <a:srgbClr val="000000"/>
              </a:solidFill>
            </a:endParaRPr>
          </a:p>
        </p:txBody>
      </p:sp>
      <p:sp>
        <p:nvSpPr>
          <p:cNvPr id="31747" name="Rectangle 5"/>
          <p:cNvSpPr>
            <a:spLocks noGrp="1" noChangeArrowheads="1"/>
          </p:cNvSpPr>
          <p:nvPr>
            <p:ph type="ftr" sz="quarter" idx="12"/>
          </p:nvPr>
        </p:nvSpPr>
        <p:spPr>
          <a:noFill/>
        </p:spPr>
        <p:txBody>
          <a:bodyPr/>
          <a:lstStyle/>
          <a:p>
            <a:r>
              <a:rPr lang="en-US" smtClean="0">
                <a:solidFill>
                  <a:srgbClr val="000000"/>
                </a:solidFill>
                <a:latin typeface="Garamond" pitchFamily="18" charset="0"/>
                <a:ea typeface="MS PGothic" pitchFamily="34" charset="-128"/>
              </a:rPr>
              <a:t>HEP 2011, Beta Beams, Elena Wildner</a:t>
            </a:r>
          </a:p>
        </p:txBody>
      </p:sp>
      <p:sp>
        <p:nvSpPr>
          <p:cNvPr id="31748" name="Slide Number Placeholder 13"/>
          <p:cNvSpPr txBox="1">
            <a:spLocks noGrp="1"/>
          </p:cNvSpPr>
          <p:nvPr/>
        </p:nvSpPr>
        <p:spPr bwMode="auto">
          <a:xfrm>
            <a:off x="6553200" y="6243638"/>
            <a:ext cx="2133600" cy="457200"/>
          </a:xfrm>
          <a:prstGeom prst="rect">
            <a:avLst/>
          </a:prstGeom>
          <a:noFill/>
          <a:ln w="9525">
            <a:noFill/>
            <a:miter lim="800000"/>
            <a:headEnd/>
            <a:tailEnd/>
          </a:ln>
        </p:spPr>
        <p:txBody>
          <a:bodyPr anchor="b"/>
          <a:lstStyle/>
          <a:p>
            <a:pPr algn="r"/>
            <a:fld id="{BC49FA29-D6E2-4107-83D3-2D794CA0C257}" type="slidenum">
              <a:rPr lang="en-US" sz="1200" smtClean="0">
                <a:solidFill>
                  <a:srgbClr val="000000"/>
                </a:solidFill>
                <a:latin typeface="Garamond" pitchFamily="18" charset="0"/>
                <a:ea typeface="MS PGothic" pitchFamily="34" charset="-128"/>
              </a:rPr>
              <a:pPr algn="r"/>
              <a:t>105</a:t>
            </a:fld>
            <a:endParaRPr lang="en-US" sz="1200" smtClean="0">
              <a:solidFill>
                <a:srgbClr val="000000"/>
              </a:solidFill>
              <a:latin typeface="Garamond" pitchFamily="18" charset="0"/>
              <a:ea typeface="MS PGothic" pitchFamily="34" charset="-128"/>
            </a:endParaRPr>
          </a:p>
        </p:txBody>
      </p:sp>
      <p:sp>
        <p:nvSpPr>
          <p:cNvPr id="31749" name="Rectangle 3"/>
          <p:cNvSpPr txBox="1">
            <a:spLocks noChangeArrowheads="1"/>
          </p:cNvSpPr>
          <p:nvPr/>
        </p:nvSpPr>
        <p:spPr bwMode="auto">
          <a:xfrm>
            <a:off x="893763" y="166688"/>
            <a:ext cx="7056437" cy="1139825"/>
          </a:xfrm>
          <a:prstGeom prst="rect">
            <a:avLst/>
          </a:prstGeom>
          <a:noFill/>
          <a:ln w="9525">
            <a:noFill/>
            <a:miter lim="800000"/>
            <a:headEnd/>
            <a:tailEnd/>
          </a:ln>
        </p:spPr>
        <p:txBody>
          <a:bodyPr/>
          <a:lstStyle/>
          <a:p>
            <a:pPr algn="l" eaLnBrk="0" hangingPunct="0"/>
            <a:r>
              <a:rPr lang="en-US" sz="4200" smtClean="0">
                <a:solidFill>
                  <a:srgbClr val="000099"/>
                </a:solidFill>
                <a:latin typeface="Garamond" pitchFamily="18" charset="0"/>
                <a:ea typeface="MS PGothic" pitchFamily="34" charset="-128"/>
              </a:rPr>
              <a:t>CERN Beta Beams, Synoptic</a:t>
            </a:r>
          </a:p>
        </p:txBody>
      </p:sp>
      <p:pic>
        <p:nvPicPr>
          <p:cNvPr id="31750" name="Picture 15"/>
          <p:cNvPicPr>
            <a:picLocks noChangeAspect="1"/>
          </p:cNvPicPr>
          <p:nvPr/>
        </p:nvPicPr>
        <p:blipFill>
          <a:blip r:embed="rId3" cstate="print"/>
          <a:srcRect/>
          <a:stretch>
            <a:fillRect/>
          </a:stretch>
        </p:blipFill>
        <p:spPr bwMode="auto">
          <a:xfrm rot="5400000">
            <a:off x="6581775" y="3965575"/>
            <a:ext cx="2736850" cy="762000"/>
          </a:xfrm>
          <a:prstGeom prst="rect">
            <a:avLst/>
          </a:prstGeom>
          <a:noFill/>
          <a:ln w="9525">
            <a:noFill/>
            <a:miter lim="800000"/>
            <a:headEnd/>
            <a:tailEnd/>
          </a:ln>
        </p:spPr>
      </p:pic>
      <p:cxnSp>
        <p:nvCxnSpPr>
          <p:cNvPr id="31751" name="Curved Connector 17"/>
          <p:cNvCxnSpPr>
            <a:cxnSpLocks noChangeShapeType="1"/>
            <a:stCxn id="31753" idx="7"/>
          </p:cNvCxnSpPr>
          <p:nvPr/>
        </p:nvCxnSpPr>
        <p:spPr bwMode="auto">
          <a:xfrm rot="16200000" flipH="1">
            <a:off x="6692107" y="4456906"/>
            <a:ext cx="1084262" cy="746125"/>
          </a:xfrm>
          <a:prstGeom prst="curvedConnector3">
            <a:avLst>
              <a:gd name="adj1" fmla="val 15245"/>
            </a:avLst>
          </a:prstGeom>
          <a:noFill/>
          <a:ln w="28575">
            <a:solidFill>
              <a:srgbClr val="FF0000"/>
            </a:solidFill>
            <a:round/>
            <a:headEnd/>
            <a:tailEnd/>
          </a:ln>
        </p:spPr>
      </p:cxnSp>
      <p:cxnSp>
        <p:nvCxnSpPr>
          <p:cNvPr id="31752" name="Straight Connector 19"/>
          <p:cNvCxnSpPr>
            <a:cxnSpLocks noChangeShapeType="1"/>
            <a:stCxn id="31762" idx="5"/>
            <a:endCxn id="31753" idx="1"/>
          </p:cNvCxnSpPr>
          <p:nvPr/>
        </p:nvCxnSpPr>
        <p:spPr bwMode="auto">
          <a:xfrm rot="5400000" flipH="1" flipV="1">
            <a:off x="5311775" y="4230688"/>
            <a:ext cx="401637" cy="515938"/>
          </a:xfrm>
          <a:prstGeom prst="line">
            <a:avLst/>
          </a:prstGeom>
          <a:noFill/>
          <a:ln w="28575">
            <a:solidFill>
              <a:schemeClr val="tx1"/>
            </a:solidFill>
            <a:round/>
            <a:headEnd/>
            <a:tailEnd/>
          </a:ln>
        </p:spPr>
      </p:cxnSp>
      <p:sp>
        <p:nvSpPr>
          <p:cNvPr id="31753" name="Oval 14"/>
          <p:cNvSpPr>
            <a:spLocks noChangeArrowheads="1"/>
          </p:cNvSpPr>
          <p:nvPr/>
        </p:nvSpPr>
        <p:spPr bwMode="auto">
          <a:xfrm>
            <a:off x="5545138" y="4071938"/>
            <a:ext cx="1541462" cy="1473200"/>
          </a:xfrm>
          <a:prstGeom prst="ellipse">
            <a:avLst/>
          </a:prstGeom>
          <a:noFill/>
          <a:ln w="38100">
            <a:solidFill>
              <a:schemeClr val="tx1"/>
            </a:solidFill>
            <a:round/>
            <a:headEnd/>
            <a:tailEnd/>
          </a:ln>
        </p:spPr>
        <p:txBody>
          <a:bodyPr/>
          <a:lstStyle/>
          <a:p>
            <a:pPr marL="495300" indent="-495300" algn="l">
              <a:spcBef>
                <a:spcPct val="20000"/>
              </a:spcBef>
              <a:buClr>
                <a:srgbClr val="CC0000"/>
              </a:buClr>
              <a:buFont typeface="Wingdings" pitchFamily="2" charset="2"/>
              <a:buNone/>
            </a:pPr>
            <a:endParaRPr lang="en-US" sz="1600" smtClean="0">
              <a:solidFill>
                <a:srgbClr val="000000"/>
              </a:solidFill>
              <a:latin typeface="Arial" pitchFamily="34" charset="0"/>
              <a:ea typeface="MS PGothic" pitchFamily="34" charset="-128"/>
            </a:endParaRPr>
          </a:p>
        </p:txBody>
      </p:sp>
      <p:sp>
        <p:nvSpPr>
          <p:cNvPr id="31754" name="TextBox 39"/>
          <p:cNvSpPr txBox="1">
            <a:spLocks noChangeArrowheads="1"/>
          </p:cNvSpPr>
          <p:nvPr/>
        </p:nvSpPr>
        <p:spPr bwMode="auto">
          <a:xfrm>
            <a:off x="5956300" y="4673600"/>
            <a:ext cx="646113" cy="369888"/>
          </a:xfrm>
          <a:prstGeom prst="rect">
            <a:avLst/>
          </a:prstGeom>
          <a:noFill/>
          <a:ln w="9525">
            <a:noFill/>
            <a:miter lim="800000"/>
            <a:headEnd/>
            <a:tailEnd/>
          </a:ln>
        </p:spPr>
        <p:txBody>
          <a:bodyPr wrap="none">
            <a:spAutoFit/>
          </a:bodyPr>
          <a:lstStyle/>
          <a:p>
            <a:pPr algn="l"/>
            <a:r>
              <a:rPr lang="en-US" sz="1800" smtClean="0">
                <a:solidFill>
                  <a:srgbClr val="000000"/>
                </a:solidFill>
                <a:latin typeface="Arial" pitchFamily="34" charset="0"/>
                <a:ea typeface="MS PGothic" pitchFamily="34" charset="-128"/>
              </a:rPr>
              <a:t>SPS</a:t>
            </a:r>
          </a:p>
        </p:txBody>
      </p:sp>
      <p:sp>
        <p:nvSpPr>
          <p:cNvPr id="31755" name="TextBox 40"/>
          <p:cNvSpPr txBox="1">
            <a:spLocks noChangeArrowheads="1"/>
          </p:cNvSpPr>
          <p:nvPr/>
        </p:nvSpPr>
        <p:spPr bwMode="auto">
          <a:xfrm>
            <a:off x="4749800" y="4292600"/>
            <a:ext cx="492125" cy="369888"/>
          </a:xfrm>
          <a:prstGeom prst="rect">
            <a:avLst/>
          </a:prstGeom>
          <a:noFill/>
          <a:ln w="9525">
            <a:noFill/>
            <a:miter lim="800000"/>
            <a:headEnd/>
            <a:tailEnd/>
          </a:ln>
        </p:spPr>
        <p:txBody>
          <a:bodyPr wrap="none">
            <a:spAutoFit/>
          </a:bodyPr>
          <a:lstStyle/>
          <a:p>
            <a:pPr algn="l"/>
            <a:r>
              <a:rPr lang="en-US" sz="1800" smtClean="0">
                <a:solidFill>
                  <a:srgbClr val="000000"/>
                </a:solidFill>
                <a:latin typeface="Arial" pitchFamily="34" charset="0"/>
                <a:ea typeface="MS PGothic" pitchFamily="34" charset="-128"/>
              </a:rPr>
              <a:t>PS</a:t>
            </a:r>
          </a:p>
        </p:txBody>
      </p:sp>
      <p:sp>
        <p:nvSpPr>
          <p:cNvPr id="31756" name="TextBox 41"/>
          <p:cNvSpPr txBox="1">
            <a:spLocks noChangeArrowheads="1"/>
          </p:cNvSpPr>
          <p:nvPr/>
        </p:nvSpPr>
        <p:spPr bwMode="auto">
          <a:xfrm>
            <a:off x="7683500" y="4229100"/>
            <a:ext cx="517525" cy="369888"/>
          </a:xfrm>
          <a:prstGeom prst="rect">
            <a:avLst/>
          </a:prstGeom>
          <a:noFill/>
          <a:ln w="9525">
            <a:noFill/>
            <a:miter lim="800000"/>
            <a:headEnd/>
            <a:tailEnd/>
          </a:ln>
        </p:spPr>
        <p:txBody>
          <a:bodyPr wrap="none">
            <a:spAutoFit/>
          </a:bodyPr>
          <a:lstStyle/>
          <a:p>
            <a:pPr algn="l"/>
            <a:r>
              <a:rPr lang="en-US" sz="1800" smtClean="0">
                <a:solidFill>
                  <a:srgbClr val="000000"/>
                </a:solidFill>
                <a:latin typeface="Arial" pitchFamily="34" charset="0"/>
                <a:ea typeface="MS PGothic" pitchFamily="34" charset="-128"/>
              </a:rPr>
              <a:t>DR</a:t>
            </a:r>
          </a:p>
        </p:txBody>
      </p:sp>
      <p:cxnSp>
        <p:nvCxnSpPr>
          <p:cNvPr id="31757" name="Straight Arrow Connector 59"/>
          <p:cNvCxnSpPr>
            <a:cxnSpLocks noChangeShapeType="1"/>
          </p:cNvCxnSpPr>
          <p:nvPr/>
        </p:nvCxnSpPr>
        <p:spPr bwMode="auto">
          <a:xfrm rot="5400000" flipH="1" flipV="1">
            <a:off x="7893051" y="3054350"/>
            <a:ext cx="698500" cy="3175"/>
          </a:xfrm>
          <a:prstGeom prst="straightConnector1">
            <a:avLst/>
          </a:prstGeom>
          <a:noFill/>
          <a:ln w="38100">
            <a:solidFill>
              <a:schemeClr val="tx1"/>
            </a:solidFill>
            <a:prstDash val="sysDash"/>
            <a:round/>
            <a:headEnd/>
            <a:tailEnd type="arrow" w="med" len="med"/>
          </a:ln>
        </p:spPr>
      </p:cxnSp>
      <p:sp>
        <p:nvSpPr>
          <p:cNvPr id="31758" name="Oval 61"/>
          <p:cNvSpPr>
            <a:spLocks noChangeArrowheads="1"/>
          </p:cNvSpPr>
          <p:nvPr/>
        </p:nvSpPr>
        <p:spPr bwMode="auto">
          <a:xfrm>
            <a:off x="4284663" y="4914900"/>
            <a:ext cx="363537" cy="342900"/>
          </a:xfrm>
          <a:prstGeom prst="ellipse">
            <a:avLst/>
          </a:prstGeom>
          <a:noFill/>
          <a:ln w="38100">
            <a:solidFill>
              <a:srgbClr val="FF0000"/>
            </a:solidFill>
            <a:round/>
            <a:headEnd/>
            <a:tailEnd/>
          </a:ln>
        </p:spPr>
        <p:txBody>
          <a:bodyPr/>
          <a:lstStyle/>
          <a:p>
            <a:pPr marL="495300" indent="-495300" algn="l">
              <a:spcBef>
                <a:spcPct val="20000"/>
              </a:spcBef>
              <a:buClr>
                <a:srgbClr val="CC0000"/>
              </a:buClr>
              <a:buFont typeface="Wingdings" pitchFamily="2" charset="2"/>
              <a:buNone/>
            </a:pPr>
            <a:endParaRPr lang="en-US" sz="1600" smtClean="0">
              <a:solidFill>
                <a:srgbClr val="000000"/>
              </a:solidFill>
              <a:latin typeface="Arial" pitchFamily="34" charset="0"/>
              <a:ea typeface="MS PGothic" pitchFamily="34" charset="-128"/>
            </a:endParaRPr>
          </a:p>
        </p:txBody>
      </p:sp>
      <p:cxnSp>
        <p:nvCxnSpPr>
          <p:cNvPr id="31759" name="Straight Connector 62"/>
          <p:cNvCxnSpPr>
            <a:cxnSpLocks noChangeShapeType="1"/>
            <a:stCxn id="31758" idx="6"/>
            <a:endCxn id="31762" idx="2"/>
          </p:cNvCxnSpPr>
          <p:nvPr/>
        </p:nvCxnSpPr>
        <p:spPr bwMode="auto">
          <a:xfrm flipV="1">
            <a:off x="4648200" y="4462463"/>
            <a:ext cx="42863" cy="623887"/>
          </a:xfrm>
          <a:prstGeom prst="line">
            <a:avLst/>
          </a:prstGeom>
          <a:noFill/>
          <a:ln w="28575">
            <a:solidFill>
              <a:srgbClr val="FF0000"/>
            </a:solidFill>
            <a:round/>
            <a:headEnd/>
            <a:tailEnd/>
          </a:ln>
        </p:spPr>
      </p:cxnSp>
      <p:sp>
        <p:nvSpPr>
          <p:cNvPr id="31760" name="Rectangle 64"/>
          <p:cNvSpPr>
            <a:spLocks noChangeArrowheads="1"/>
          </p:cNvSpPr>
          <p:nvPr/>
        </p:nvSpPr>
        <p:spPr bwMode="auto">
          <a:xfrm rot="5400000">
            <a:off x="3916363" y="4284663"/>
            <a:ext cx="723900" cy="152400"/>
          </a:xfrm>
          <a:prstGeom prst="rect">
            <a:avLst/>
          </a:prstGeom>
          <a:noFill/>
          <a:ln w="38100">
            <a:solidFill>
              <a:srgbClr val="FF0000"/>
            </a:solidFill>
            <a:round/>
            <a:headEnd/>
            <a:tailEnd/>
          </a:ln>
        </p:spPr>
        <p:txBody>
          <a:bodyPr/>
          <a:lstStyle/>
          <a:p>
            <a:pPr marL="495300" indent="-495300" algn="l">
              <a:spcBef>
                <a:spcPct val="20000"/>
              </a:spcBef>
              <a:buClr>
                <a:srgbClr val="CC0000"/>
              </a:buClr>
              <a:buFont typeface="Wingdings" pitchFamily="2" charset="2"/>
              <a:buNone/>
            </a:pPr>
            <a:endParaRPr lang="en-US" sz="1600" smtClean="0">
              <a:solidFill>
                <a:srgbClr val="000000"/>
              </a:solidFill>
              <a:latin typeface="Arial" pitchFamily="34" charset="0"/>
              <a:ea typeface="MS PGothic" pitchFamily="34" charset="-128"/>
            </a:endParaRPr>
          </a:p>
        </p:txBody>
      </p:sp>
      <p:cxnSp>
        <p:nvCxnSpPr>
          <p:cNvPr id="31761" name="Straight Connector 66"/>
          <p:cNvCxnSpPr>
            <a:cxnSpLocks noChangeShapeType="1"/>
            <a:stCxn id="31758" idx="2"/>
            <a:endCxn id="31760" idx="3"/>
          </p:cNvCxnSpPr>
          <p:nvPr/>
        </p:nvCxnSpPr>
        <p:spPr bwMode="auto">
          <a:xfrm flipH="1" flipV="1">
            <a:off x="4278313" y="4722813"/>
            <a:ext cx="6350" cy="363537"/>
          </a:xfrm>
          <a:prstGeom prst="line">
            <a:avLst/>
          </a:prstGeom>
          <a:noFill/>
          <a:ln w="28575">
            <a:solidFill>
              <a:srgbClr val="FF0000"/>
            </a:solidFill>
            <a:round/>
            <a:headEnd/>
            <a:tailEnd/>
          </a:ln>
        </p:spPr>
      </p:cxnSp>
      <p:sp>
        <p:nvSpPr>
          <p:cNvPr id="31762" name="Oval 13"/>
          <p:cNvSpPr>
            <a:spLocks noChangeArrowheads="1"/>
          </p:cNvSpPr>
          <p:nvPr/>
        </p:nvSpPr>
        <p:spPr bwMode="auto">
          <a:xfrm>
            <a:off x="4691063" y="4140200"/>
            <a:ext cx="660400" cy="642938"/>
          </a:xfrm>
          <a:prstGeom prst="ellipse">
            <a:avLst/>
          </a:prstGeom>
          <a:noFill/>
          <a:ln w="38100">
            <a:solidFill>
              <a:schemeClr val="tx1"/>
            </a:solidFill>
            <a:round/>
            <a:headEnd/>
            <a:tailEnd/>
          </a:ln>
        </p:spPr>
        <p:txBody>
          <a:bodyPr/>
          <a:lstStyle/>
          <a:p>
            <a:pPr marL="495300" indent="-495300" algn="l">
              <a:spcBef>
                <a:spcPct val="20000"/>
              </a:spcBef>
              <a:buClr>
                <a:srgbClr val="CC0000"/>
              </a:buClr>
              <a:buFont typeface="Wingdings" pitchFamily="2" charset="2"/>
              <a:buNone/>
            </a:pPr>
            <a:endParaRPr lang="en-US" sz="1600" smtClean="0">
              <a:solidFill>
                <a:srgbClr val="000000"/>
              </a:solidFill>
              <a:latin typeface="Arial" pitchFamily="34" charset="0"/>
              <a:ea typeface="MS PGothic" pitchFamily="34" charset="-128"/>
            </a:endParaRPr>
          </a:p>
        </p:txBody>
      </p:sp>
      <p:sp>
        <p:nvSpPr>
          <p:cNvPr id="31763" name="Rectangle 70"/>
          <p:cNvSpPr>
            <a:spLocks noChangeArrowheads="1"/>
          </p:cNvSpPr>
          <p:nvPr/>
        </p:nvSpPr>
        <p:spPr bwMode="auto">
          <a:xfrm rot="5400000" flipV="1">
            <a:off x="1558131" y="1291432"/>
            <a:ext cx="620713" cy="171450"/>
          </a:xfrm>
          <a:prstGeom prst="rect">
            <a:avLst/>
          </a:prstGeom>
          <a:noFill/>
          <a:ln w="38100">
            <a:solidFill>
              <a:srgbClr val="FF0000"/>
            </a:solidFill>
            <a:round/>
            <a:headEnd/>
            <a:tailEnd/>
          </a:ln>
        </p:spPr>
        <p:txBody>
          <a:bodyPr/>
          <a:lstStyle/>
          <a:p>
            <a:pPr marL="495300" indent="-495300" algn="l">
              <a:spcBef>
                <a:spcPct val="20000"/>
              </a:spcBef>
              <a:buClr>
                <a:srgbClr val="CC0000"/>
              </a:buClr>
              <a:buFont typeface="Wingdings" pitchFamily="2" charset="2"/>
              <a:buNone/>
            </a:pPr>
            <a:endParaRPr lang="en-US" sz="1600" smtClean="0">
              <a:solidFill>
                <a:srgbClr val="000000"/>
              </a:solidFill>
              <a:latin typeface="Arial" pitchFamily="34" charset="0"/>
              <a:ea typeface="MS PGothic" pitchFamily="34" charset="-128"/>
            </a:endParaRPr>
          </a:p>
        </p:txBody>
      </p:sp>
      <p:sp>
        <p:nvSpPr>
          <p:cNvPr id="31764" name="Rectangle 71"/>
          <p:cNvSpPr>
            <a:spLocks noChangeArrowheads="1"/>
          </p:cNvSpPr>
          <p:nvPr/>
        </p:nvSpPr>
        <p:spPr bwMode="auto">
          <a:xfrm>
            <a:off x="1516063" y="1917700"/>
            <a:ext cx="254000" cy="304800"/>
          </a:xfrm>
          <a:prstGeom prst="rect">
            <a:avLst/>
          </a:prstGeom>
          <a:noFill/>
          <a:ln w="38100">
            <a:solidFill>
              <a:srgbClr val="FF0000"/>
            </a:solidFill>
            <a:round/>
            <a:headEnd/>
            <a:tailEnd/>
          </a:ln>
        </p:spPr>
        <p:txBody>
          <a:bodyPr/>
          <a:lstStyle/>
          <a:p>
            <a:pPr marL="495300" indent="-495300" algn="l">
              <a:spcBef>
                <a:spcPct val="20000"/>
              </a:spcBef>
              <a:buClr>
                <a:srgbClr val="CC0000"/>
              </a:buClr>
              <a:buFont typeface="Wingdings" pitchFamily="2" charset="2"/>
              <a:buNone/>
            </a:pPr>
            <a:endParaRPr lang="en-US" sz="1600" smtClean="0">
              <a:solidFill>
                <a:srgbClr val="000000"/>
              </a:solidFill>
              <a:latin typeface="Arial" pitchFamily="34" charset="0"/>
              <a:ea typeface="MS PGothic" pitchFamily="34" charset="-128"/>
            </a:endParaRPr>
          </a:p>
        </p:txBody>
      </p:sp>
      <p:sp>
        <p:nvSpPr>
          <p:cNvPr id="31765" name="Oval 72"/>
          <p:cNvSpPr>
            <a:spLocks noChangeArrowheads="1"/>
          </p:cNvSpPr>
          <p:nvPr/>
        </p:nvSpPr>
        <p:spPr bwMode="auto">
          <a:xfrm rot="5400000" flipV="1">
            <a:off x="1041401" y="1238250"/>
            <a:ext cx="379412" cy="369887"/>
          </a:xfrm>
          <a:prstGeom prst="ellipse">
            <a:avLst/>
          </a:prstGeom>
          <a:noFill/>
          <a:ln w="38100">
            <a:solidFill>
              <a:schemeClr val="tx1"/>
            </a:solidFill>
            <a:round/>
            <a:headEnd/>
            <a:tailEnd/>
          </a:ln>
        </p:spPr>
        <p:txBody>
          <a:bodyPr/>
          <a:lstStyle/>
          <a:p>
            <a:pPr marL="495300" indent="-495300" algn="l">
              <a:spcBef>
                <a:spcPct val="20000"/>
              </a:spcBef>
              <a:buClr>
                <a:srgbClr val="CC0000"/>
              </a:buClr>
              <a:buFont typeface="Wingdings" pitchFamily="2" charset="2"/>
              <a:buNone/>
            </a:pPr>
            <a:endParaRPr lang="en-US" sz="1600" smtClean="0">
              <a:solidFill>
                <a:srgbClr val="000000"/>
              </a:solidFill>
              <a:latin typeface="Arial" pitchFamily="34" charset="0"/>
              <a:ea typeface="MS PGothic" pitchFamily="34" charset="-128"/>
            </a:endParaRPr>
          </a:p>
        </p:txBody>
      </p:sp>
      <p:sp>
        <p:nvSpPr>
          <p:cNvPr id="31766" name="Rectangle 73"/>
          <p:cNvSpPr>
            <a:spLocks noChangeArrowheads="1"/>
          </p:cNvSpPr>
          <p:nvPr/>
        </p:nvSpPr>
        <p:spPr bwMode="auto">
          <a:xfrm rot="5400000" flipV="1">
            <a:off x="2734468" y="1310482"/>
            <a:ext cx="481013" cy="120650"/>
          </a:xfrm>
          <a:prstGeom prst="rect">
            <a:avLst/>
          </a:prstGeom>
          <a:noFill/>
          <a:ln w="38100">
            <a:solidFill>
              <a:srgbClr val="FF0000"/>
            </a:solidFill>
            <a:round/>
            <a:headEnd/>
            <a:tailEnd/>
          </a:ln>
        </p:spPr>
        <p:txBody>
          <a:bodyPr/>
          <a:lstStyle/>
          <a:p>
            <a:pPr marL="495300" indent="-495300" algn="l">
              <a:spcBef>
                <a:spcPct val="20000"/>
              </a:spcBef>
              <a:buClr>
                <a:srgbClr val="CC0000"/>
              </a:buClr>
              <a:buFont typeface="Wingdings" pitchFamily="2" charset="2"/>
              <a:buNone/>
            </a:pPr>
            <a:endParaRPr lang="en-US" sz="1600" smtClean="0">
              <a:solidFill>
                <a:srgbClr val="000000"/>
              </a:solidFill>
              <a:latin typeface="Arial" pitchFamily="34" charset="0"/>
              <a:ea typeface="MS PGothic" pitchFamily="34" charset="-128"/>
            </a:endParaRPr>
          </a:p>
        </p:txBody>
      </p:sp>
      <p:sp>
        <p:nvSpPr>
          <p:cNvPr id="31767" name="Rectangle 74"/>
          <p:cNvSpPr>
            <a:spLocks noChangeArrowheads="1"/>
          </p:cNvSpPr>
          <p:nvPr/>
        </p:nvSpPr>
        <p:spPr bwMode="auto">
          <a:xfrm>
            <a:off x="2844800" y="1930400"/>
            <a:ext cx="254000" cy="304800"/>
          </a:xfrm>
          <a:prstGeom prst="rect">
            <a:avLst/>
          </a:prstGeom>
          <a:noFill/>
          <a:ln w="38100">
            <a:solidFill>
              <a:srgbClr val="FF0000"/>
            </a:solidFill>
            <a:round/>
            <a:headEnd/>
            <a:tailEnd/>
          </a:ln>
        </p:spPr>
        <p:txBody>
          <a:bodyPr/>
          <a:lstStyle/>
          <a:p>
            <a:pPr marL="495300" indent="-495300" algn="l">
              <a:spcBef>
                <a:spcPct val="20000"/>
              </a:spcBef>
              <a:buClr>
                <a:srgbClr val="CC0000"/>
              </a:buClr>
              <a:buFont typeface="Wingdings" pitchFamily="2" charset="2"/>
              <a:buNone/>
            </a:pPr>
            <a:endParaRPr lang="en-US" sz="1600" smtClean="0">
              <a:solidFill>
                <a:srgbClr val="000000"/>
              </a:solidFill>
              <a:latin typeface="Arial" pitchFamily="34" charset="0"/>
              <a:ea typeface="MS PGothic" pitchFamily="34" charset="-128"/>
            </a:endParaRPr>
          </a:p>
        </p:txBody>
      </p:sp>
      <p:sp>
        <p:nvSpPr>
          <p:cNvPr id="31768" name="Rectangle 75"/>
          <p:cNvSpPr>
            <a:spLocks noChangeArrowheads="1"/>
          </p:cNvSpPr>
          <p:nvPr/>
        </p:nvSpPr>
        <p:spPr bwMode="auto">
          <a:xfrm>
            <a:off x="4148138" y="2967038"/>
            <a:ext cx="254000" cy="304800"/>
          </a:xfrm>
          <a:prstGeom prst="rect">
            <a:avLst/>
          </a:prstGeom>
          <a:noFill/>
          <a:ln w="38100">
            <a:solidFill>
              <a:srgbClr val="FF0000"/>
            </a:solidFill>
            <a:round/>
            <a:headEnd/>
            <a:tailEnd/>
          </a:ln>
        </p:spPr>
        <p:txBody>
          <a:bodyPr/>
          <a:lstStyle/>
          <a:p>
            <a:pPr marL="495300" indent="-495300" algn="l">
              <a:spcBef>
                <a:spcPct val="20000"/>
              </a:spcBef>
              <a:buClr>
                <a:srgbClr val="CC0000"/>
              </a:buClr>
              <a:buFont typeface="Wingdings" pitchFamily="2" charset="2"/>
              <a:buNone/>
            </a:pPr>
            <a:endParaRPr lang="en-US" sz="1600" smtClean="0">
              <a:solidFill>
                <a:srgbClr val="000000"/>
              </a:solidFill>
              <a:latin typeface="Arial" pitchFamily="34" charset="0"/>
              <a:ea typeface="MS PGothic" pitchFamily="34" charset="-128"/>
            </a:endParaRPr>
          </a:p>
        </p:txBody>
      </p:sp>
      <p:sp>
        <p:nvSpPr>
          <p:cNvPr id="31769" name="TextBox 76"/>
          <p:cNvSpPr txBox="1">
            <a:spLocks noChangeArrowheads="1"/>
          </p:cNvSpPr>
          <p:nvPr/>
        </p:nvSpPr>
        <p:spPr bwMode="auto">
          <a:xfrm>
            <a:off x="627063" y="995363"/>
            <a:ext cx="563562" cy="307975"/>
          </a:xfrm>
          <a:prstGeom prst="rect">
            <a:avLst/>
          </a:prstGeom>
          <a:noFill/>
          <a:ln w="9525">
            <a:noFill/>
            <a:miter lim="800000"/>
            <a:headEnd/>
            <a:tailEnd/>
          </a:ln>
        </p:spPr>
        <p:txBody>
          <a:bodyPr wrap="none">
            <a:spAutoFit/>
          </a:bodyPr>
          <a:lstStyle/>
          <a:p>
            <a:pPr algn="l"/>
            <a:r>
              <a:rPr lang="en-US" sz="1400" smtClean="0">
                <a:solidFill>
                  <a:srgbClr val="000000"/>
                </a:solidFill>
                <a:latin typeface="Arial" pitchFamily="34" charset="0"/>
                <a:ea typeface="MS PGothic" pitchFamily="34" charset="-128"/>
              </a:rPr>
              <a:t>RCS</a:t>
            </a:r>
          </a:p>
        </p:txBody>
      </p:sp>
      <p:cxnSp>
        <p:nvCxnSpPr>
          <p:cNvPr id="31770" name="Straight Connector 78"/>
          <p:cNvCxnSpPr>
            <a:cxnSpLocks noChangeShapeType="1"/>
            <a:stCxn id="31765" idx="4"/>
            <a:endCxn id="31764" idx="0"/>
          </p:cNvCxnSpPr>
          <p:nvPr/>
        </p:nvCxnSpPr>
        <p:spPr bwMode="auto">
          <a:xfrm>
            <a:off x="1416050" y="1423988"/>
            <a:ext cx="227013" cy="493712"/>
          </a:xfrm>
          <a:prstGeom prst="line">
            <a:avLst/>
          </a:prstGeom>
          <a:noFill/>
          <a:ln w="28575">
            <a:solidFill>
              <a:srgbClr val="FF0000"/>
            </a:solidFill>
            <a:prstDash val="sysDash"/>
            <a:round/>
            <a:headEnd/>
            <a:tailEnd/>
          </a:ln>
        </p:spPr>
      </p:cxnSp>
      <p:cxnSp>
        <p:nvCxnSpPr>
          <p:cNvPr id="31771" name="Straight Connector 79"/>
          <p:cNvCxnSpPr>
            <a:cxnSpLocks noChangeShapeType="1"/>
            <a:stCxn id="31763" idx="3"/>
            <a:endCxn id="31764" idx="0"/>
          </p:cNvCxnSpPr>
          <p:nvPr/>
        </p:nvCxnSpPr>
        <p:spPr bwMode="auto">
          <a:xfrm rot="5400000">
            <a:off x="1640682" y="1689894"/>
            <a:ext cx="230187" cy="225425"/>
          </a:xfrm>
          <a:prstGeom prst="line">
            <a:avLst/>
          </a:prstGeom>
          <a:noFill/>
          <a:ln w="28575">
            <a:solidFill>
              <a:srgbClr val="FF0000"/>
            </a:solidFill>
            <a:prstDash val="sysDash"/>
            <a:round/>
            <a:headEnd/>
            <a:tailEnd/>
          </a:ln>
        </p:spPr>
      </p:cxnSp>
      <p:sp>
        <p:nvSpPr>
          <p:cNvPr id="31772" name="TextBox 82"/>
          <p:cNvSpPr txBox="1">
            <a:spLocks noChangeArrowheads="1"/>
          </p:cNvSpPr>
          <p:nvPr/>
        </p:nvSpPr>
        <p:spPr bwMode="auto">
          <a:xfrm>
            <a:off x="1905000" y="1206500"/>
            <a:ext cx="530225" cy="307975"/>
          </a:xfrm>
          <a:prstGeom prst="rect">
            <a:avLst/>
          </a:prstGeom>
          <a:noFill/>
          <a:ln w="9525">
            <a:noFill/>
            <a:miter lim="800000"/>
            <a:headEnd/>
            <a:tailEnd/>
          </a:ln>
        </p:spPr>
        <p:txBody>
          <a:bodyPr wrap="none">
            <a:spAutoFit/>
          </a:bodyPr>
          <a:lstStyle/>
          <a:p>
            <a:pPr algn="l"/>
            <a:r>
              <a:rPr lang="en-US" sz="1400" smtClean="0">
                <a:solidFill>
                  <a:srgbClr val="000000"/>
                </a:solidFill>
                <a:latin typeface="Arial" pitchFamily="34" charset="0"/>
                <a:ea typeface="MS PGothic" pitchFamily="34" charset="-128"/>
              </a:rPr>
              <a:t>SPL</a:t>
            </a:r>
          </a:p>
        </p:txBody>
      </p:sp>
      <p:sp>
        <p:nvSpPr>
          <p:cNvPr id="31773" name="TextBox 83"/>
          <p:cNvSpPr txBox="1">
            <a:spLocks noChangeArrowheads="1"/>
          </p:cNvSpPr>
          <p:nvPr/>
        </p:nvSpPr>
        <p:spPr bwMode="auto">
          <a:xfrm>
            <a:off x="2997200" y="1219200"/>
            <a:ext cx="714375" cy="307975"/>
          </a:xfrm>
          <a:prstGeom prst="rect">
            <a:avLst/>
          </a:prstGeom>
          <a:noFill/>
          <a:ln w="9525">
            <a:noFill/>
            <a:miter lim="800000"/>
            <a:headEnd/>
            <a:tailEnd/>
          </a:ln>
        </p:spPr>
        <p:txBody>
          <a:bodyPr wrap="none">
            <a:spAutoFit/>
          </a:bodyPr>
          <a:lstStyle/>
          <a:p>
            <a:pPr algn="l"/>
            <a:r>
              <a:rPr lang="en-US" sz="1400" smtClean="0">
                <a:solidFill>
                  <a:srgbClr val="000000"/>
                </a:solidFill>
                <a:latin typeface="Arial" pitchFamily="34" charset="0"/>
                <a:ea typeface="MS PGothic" pitchFamily="34" charset="-128"/>
              </a:rPr>
              <a:t>Linac4</a:t>
            </a:r>
          </a:p>
        </p:txBody>
      </p:sp>
      <p:cxnSp>
        <p:nvCxnSpPr>
          <p:cNvPr id="31774" name="Straight Connector 84"/>
          <p:cNvCxnSpPr>
            <a:cxnSpLocks noChangeShapeType="1"/>
            <a:stCxn id="31767" idx="0"/>
            <a:endCxn id="31766" idx="3"/>
          </p:cNvCxnSpPr>
          <p:nvPr/>
        </p:nvCxnSpPr>
        <p:spPr bwMode="auto">
          <a:xfrm rot="5400000" flipH="1" flipV="1">
            <a:off x="2813844" y="1769269"/>
            <a:ext cx="319087" cy="3175"/>
          </a:xfrm>
          <a:prstGeom prst="line">
            <a:avLst/>
          </a:prstGeom>
          <a:noFill/>
          <a:ln w="28575">
            <a:solidFill>
              <a:srgbClr val="FF0000"/>
            </a:solidFill>
            <a:round/>
            <a:headEnd/>
            <a:tailEnd/>
          </a:ln>
        </p:spPr>
      </p:cxnSp>
      <p:cxnSp>
        <p:nvCxnSpPr>
          <p:cNvPr id="31775" name="Straight Connector 87"/>
          <p:cNvCxnSpPr>
            <a:cxnSpLocks noChangeShapeType="1"/>
            <a:stCxn id="31768" idx="0"/>
            <a:endCxn id="31764" idx="2"/>
          </p:cNvCxnSpPr>
          <p:nvPr/>
        </p:nvCxnSpPr>
        <p:spPr bwMode="auto">
          <a:xfrm flipH="1" flipV="1">
            <a:off x="1643063" y="2222500"/>
            <a:ext cx="2632075" cy="744538"/>
          </a:xfrm>
          <a:prstGeom prst="line">
            <a:avLst/>
          </a:prstGeom>
          <a:noFill/>
          <a:ln w="28575">
            <a:solidFill>
              <a:srgbClr val="FF0000"/>
            </a:solidFill>
            <a:prstDash val="sysDash"/>
            <a:round/>
            <a:headEnd/>
            <a:tailEnd/>
          </a:ln>
        </p:spPr>
      </p:cxnSp>
      <p:cxnSp>
        <p:nvCxnSpPr>
          <p:cNvPr id="31776" name="Straight Connector 89"/>
          <p:cNvCxnSpPr>
            <a:cxnSpLocks noChangeShapeType="1"/>
            <a:endCxn id="31767" idx="2"/>
          </p:cNvCxnSpPr>
          <p:nvPr/>
        </p:nvCxnSpPr>
        <p:spPr bwMode="auto">
          <a:xfrm flipH="1" flipV="1">
            <a:off x="2971800" y="2235200"/>
            <a:ext cx="719138" cy="541338"/>
          </a:xfrm>
          <a:prstGeom prst="line">
            <a:avLst/>
          </a:prstGeom>
          <a:noFill/>
          <a:ln w="28575">
            <a:solidFill>
              <a:srgbClr val="FF0000"/>
            </a:solidFill>
            <a:prstDash val="sysDash"/>
            <a:round/>
            <a:headEnd/>
            <a:tailEnd/>
          </a:ln>
        </p:spPr>
      </p:cxnSp>
      <p:sp>
        <p:nvSpPr>
          <p:cNvPr id="31777" name="TextBox 91"/>
          <p:cNvSpPr txBox="1">
            <a:spLocks noChangeArrowheads="1"/>
          </p:cNvSpPr>
          <p:nvPr/>
        </p:nvSpPr>
        <p:spPr bwMode="auto">
          <a:xfrm>
            <a:off x="762000" y="1795463"/>
            <a:ext cx="715963" cy="523875"/>
          </a:xfrm>
          <a:prstGeom prst="rect">
            <a:avLst/>
          </a:prstGeom>
          <a:noFill/>
          <a:ln w="9525">
            <a:noFill/>
            <a:miter lim="800000"/>
            <a:headEnd/>
            <a:tailEnd/>
          </a:ln>
        </p:spPr>
        <p:txBody>
          <a:bodyPr>
            <a:spAutoFit/>
          </a:bodyPr>
          <a:lstStyle/>
          <a:p>
            <a:pPr algn="r"/>
            <a:r>
              <a:rPr lang="en-US" sz="1400" smtClean="0">
                <a:solidFill>
                  <a:srgbClr val="000000"/>
                </a:solidFill>
                <a:latin typeface="Arial" pitchFamily="34" charset="0"/>
                <a:ea typeface="MS PGothic" pitchFamily="34" charset="-128"/>
              </a:rPr>
              <a:t>ISOL target</a:t>
            </a:r>
          </a:p>
        </p:txBody>
      </p:sp>
      <p:sp>
        <p:nvSpPr>
          <p:cNvPr id="31778" name="TextBox 92"/>
          <p:cNvSpPr txBox="1">
            <a:spLocks noChangeArrowheads="1"/>
          </p:cNvSpPr>
          <p:nvPr/>
        </p:nvSpPr>
        <p:spPr bwMode="auto">
          <a:xfrm>
            <a:off x="3098800" y="1790700"/>
            <a:ext cx="977900" cy="523875"/>
          </a:xfrm>
          <a:prstGeom prst="rect">
            <a:avLst/>
          </a:prstGeom>
          <a:noFill/>
          <a:ln w="9525">
            <a:noFill/>
            <a:miter lim="800000"/>
            <a:headEnd/>
            <a:tailEnd/>
          </a:ln>
        </p:spPr>
        <p:txBody>
          <a:bodyPr>
            <a:spAutoFit/>
          </a:bodyPr>
          <a:lstStyle/>
          <a:p>
            <a:pPr algn="l"/>
            <a:r>
              <a:rPr lang="en-US" sz="1400" smtClean="0">
                <a:solidFill>
                  <a:srgbClr val="000000"/>
                </a:solidFill>
                <a:latin typeface="Arial" pitchFamily="34" charset="0"/>
                <a:ea typeface="MS PGothic" pitchFamily="34" charset="-128"/>
              </a:rPr>
              <a:t>Molten Salt Loop</a:t>
            </a:r>
          </a:p>
        </p:txBody>
      </p:sp>
      <p:sp>
        <p:nvSpPr>
          <p:cNvPr id="31779" name="TextBox 93"/>
          <p:cNvSpPr txBox="1">
            <a:spLocks noChangeArrowheads="1"/>
          </p:cNvSpPr>
          <p:nvPr/>
        </p:nvSpPr>
        <p:spPr bwMode="auto">
          <a:xfrm>
            <a:off x="1392238" y="2222500"/>
            <a:ext cx="514350" cy="307975"/>
          </a:xfrm>
          <a:prstGeom prst="rect">
            <a:avLst/>
          </a:prstGeom>
          <a:noFill/>
          <a:ln w="9525">
            <a:noFill/>
            <a:miter lim="800000"/>
            <a:headEnd/>
            <a:tailEnd/>
          </a:ln>
        </p:spPr>
        <p:txBody>
          <a:bodyPr wrap="none">
            <a:spAutoFit/>
          </a:bodyPr>
          <a:lstStyle/>
          <a:p>
            <a:pPr algn="l"/>
            <a:r>
              <a:rPr lang="en-US" sz="1400" smtClean="0">
                <a:solidFill>
                  <a:srgbClr val="000000"/>
                </a:solidFill>
                <a:latin typeface="Arial" pitchFamily="34" charset="0"/>
                <a:ea typeface="MS PGothic" pitchFamily="34" charset="-128"/>
              </a:rPr>
              <a:t>6He</a:t>
            </a:r>
          </a:p>
        </p:txBody>
      </p:sp>
      <p:sp>
        <p:nvSpPr>
          <p:cNvPr id="31780" name="TextBox 94"/>
          <p:cNvSpPr txBox="1">
            <a:spLocks noChangeArrowheads="1"/>
          </p:cNvSpPr>
          <p:nvPr/>
        </p:nvSpPr>
        <p:spPr bwMode="auto">
          <a:xfrm>
            <a:off x="2633663" y="2255838"/>
            <a:ext cx="614362" cy="307975"/>
          </a:xfrm>
          <a:prstGeom prst="rect">
            <a:avLst/>
          </a:prstGeom>
          <a:noFill/>
          <a:ln w="9525">
            <a:noFill/>
            <a:miter lim="800000"/>
            <a:headEnd/>
            <a:tailEnd/>
          </a:ln>
        </p:spPr>
        <p:txBody>
          <a:bodyPr wrap="none">
            <a:spAutoFit/>
          </a:bodyPr>
          <a:lstStyle/>
          <a:p>
            <a:pPr algn="l"/>
            <a:r>
              <a:rPr lang="en-US" sz="1400" smtClean="0">
                <a:solidFill>
                  <a:srgbClr val="000000"/>
                </a:solidFill>
                <a:latin typeface="Arial" pitchFamily="34" charset="0"/>
                <a:ea typeface="MS PGothic" pitchFamily="34" charset="-128"/>
              </a:rPr>
              <a:t>18Ne</a:t>
            </a:r>
          </a:p>
        </p:txBody>
      </p:sp>
      <p:cxnSp>
        <p:nvCxnSpPr>
          <p:cNvPr id="31781" name="Straight Connector 95"/>
          <p:cNvCxnSpPr>
            <a:cxnSpLocks noChangeShapeType="1"/>
            <a:stCxn id="31783" idx="3"/>
            <a:endCxn id="31760" idx="1"/>
          </p:cNvCxnSpPr>
          <p:nvPr/>
        </p:nvCxnSpPr>
        <p:spPr bwMode="auto">
          <a:xfrm flipH="1">
            <a:off x="4278313" y="3751263"/>
            <a:ext cx="4762" cy="247650"/>
          </a:xfrm>
          <a:prstGeom prst="line">
            <a:avLst/>
          </a:prstGeom>
          <a:noFill/>
          <a:ln w="28575">
            <a:solidFill>
              <a:srgbClr val="FF0000"/>
            </a:solidFill>
            <a:prstDash val="sysDash"/>
            <a:round/>
            <a:headEnd/>
            <a:tailEnd/>
          </a:ln>
        </p:spPr>
      </p:cxnSp>
      <p:sp>
        <p:nvSpPr>
          <p:cNvPr id="31782" name="TextBox 96"/>
          <p:cNvSpPr txBox="1">
            <a:spLocks noChangeArrowheads="1"/>
          </p:cNvSpPr>
          <p:nvPr/>
        </p:nvSpPr>
        <p:spPr bwMode="auto">
          <a:xfrm>
            <a:off x="7924800" y="2336800"/>
            <a:ext cx="1019175" cy="369888"/>
          </a:xfrm>
          <a:prstGeom prst="rect">
            <a:avLst/>
          </a:prstGeom>
          <a:noFill/>
          <a:ln w="9525">
            <a:noFill/>
            <a:miter lim="800000"/>
            <a:headEnd/>
            <a:tailEnd/>
          </a:ln>
        </p:spPr>
        <p:txBody>
          <a:bodyPr wrap="none">
            <a:spAutoFit/>
          </a:bodyPr>
          <a:lstStyle/>
          <a:p>
            <a:pPr algn="l"/>
            <a:r>
              <a:rPr lang="en-US" sz="1800" smtClean="0">
                <a:solidFill>
                  <a:srgbClr val="000000"/>
                </a:solidFill>
                <a:latin typeface="Symbol" pitchFamily="18" charset="2"/>
                <a:ea typeface="MS PGothic" pitchFamily="34" charset="-128"/>
              </a:rPr>
              <a:t>n</a:t>
            </a:r>
            <a:r>
              <a:rPr lang="en-US" sz="1800" smtClean="0">
                <a:solidFill>
                  <a:srgbClr val="000000"/>
                </a:solidFill>
                <a:latin typeface="Arial" pitchFamily="34" charset="0"/>
                <a:ea typeface="MS PGothic" pitchFamily="34" charset="-128"/>
              </a:rPr>
              <a:t>-Beam</a:t>
            </a:r>
          </a:p>
        </p:txBody>
      </p:sp>
      <p:sp>
        <p:nvSpPr>
          <p:cNvPr id="31783" name="Rectangle 98"/>
          <p:cNvSpPr>
            <a:spLocks noChangeArrowheads="1"/>
          </p:cNvSpPr>
          <p:nvPr/>
        </p:nvSpPr>
        <p:spPr bwMode="auto">
          <a:xfrm rot="5400000">
            <a:off x="4133850" y="3541713"/>
            <a:ext cx="298450" cy="120650"/>
          </a:xfrm>
          <a:prstGeom prst="rect">
            <a:avLst/>
          </a:prstGeom>
          <a:noFill/>
          <a:ln w="38100">
            <a:solidFill>
              <a:srgbClr val="FF0000"/>
            </a:solidFill>
            <a:round/>
            <a:headEnd/>
            <a:tailEnd/>
          </a:ln>
        </p:spPr>
        <p:txBody>
          <a:bodyPr/>
          <a:lstStyle/>
          <a:p>
            <a:pPr marL="495300" indent="-495300" algn="l">
              <a:spcBef>
                <a:spcPct val="20000"/>
              </a:spcBef>
              <a:buClr>
                <a:srgbClr val="CC0000"/>
              </a:buClr>
              <a:buFont typeface="Wingdings" pitchFamily="2" charset="2"/>
              <a:buNone/>
            </a:pPr>
            <a:endParaRPr lang="en-US" sz="1600" smtClean="0">
              <a:solidFill>
                <a:srgbClr val="000000"/>
              </a:solidFill>
              <a:latin typeface="Arial" pitchFamily="34" charset="0"/>
              <a:ea typeface="MS PGothic" pitchFamily="34" charset="-128"/>
            </a:endParaRPr>
          </a:p>
        </p:txBody>
      </p:sp>
      <p:sp>
        <p:nvSpPr>
          <p:cNvPr id="31784" name="TextBox 99"/>
          <p:cNvSpPr txBox="1">
            <a:spLocks noChangeArrowheads="1"/>
          </p:cNvSpPr>
          <p:nvPr/>
        </p:nvSpPr>
        <p:spPr bwMode="auto">
          <a:xfrm>
            <a:off x="4462463" y="3436938"/>
            <a:ext cx="563562" cy="307975"/>
          </a:xfrm>
          <a:prstGeom prst="rect">
            <a:avLst/>
          </a:prstGeom>
          <a:noFill/>
          <a:ln w="9525">
            <a:noFill/>
            <a:miter lim="800000"/>
            <a:headEnd/>
            <a:tailEnd/>
          </a:ln>
        </p:spPr>
        <p:txBody>
          <a:bodyPr wrap="none">
            <a:spAutoFit/>
          </a:bodyPr>
          <a:lstStyle/>
          <a:p>
            <a:pPr algn="l"/>
            <a:r>
              <a:rPr lang="en-US" sz="1400" smtClean="0">
                <a:solidFill>
                  <a:srgbClr val="000000"/>
                </a:solidFill>
                <a:latin typeface="Arial" pitchFamily="34" charset="0"/>
                <a:ea typeface="MS PGothic" pitchFamily="34" charset="-128"/>
              </a:rPr>
              <a:t>RFQ</a:t>
            </a:r>
          </a:p>
        </p:txBody>
      </p:sp>
      <p:cxnSp>
        <p:nvCxnSpPr>
          <p:cNvPr id="31785" name="Straight Connector 100"/>
          <p:cNvCxnSpPr>
            <a:cxnSpLocks noChangeShapeType="1"/>
            <a:stCxn id="31783" idx="1"/>
            <a:endCxn id="31768" idx="2"/>
          </p:cNvCxnSpPr>
          <p:nvPr/>
        </p:nvCxnSpPr>
        <p:spPr bwMode="auto">
          <a:xfrm flipH="1" flipV="1">
            <a:off x="4275138" y="3271838"/>
            <a:ext cx="7937" cy="180975"/>
          </a:xfrm>
          <a:prstGeom prst="line">
            <a:avLst/>
          </a:prstGeom>
          <a:noFill/>
          <a:ln w="28575">
            <a:solidFill>
              <a:srgbClr val="FF0000"/>
            </a:solidFill>
            <a:round/>
            <a:headEnd/>
            <a:tailEnd/>
          </a:ln>
        </p:spPr>
      </p:cxnSp>
      <p:sp>
        <p:nvSpPr>
          <p:cNvPr id="31786" name="TextBox 105"/>
          <p:cNvSpPr txBox="1">
            <a:spLocks noChangeArrowheads="1"/>
          </p:cNvSpPr>
          <p:nvPr/>
        </p:nvSpPr>
        <p:spPr bwMode="auto">
          <a:xfrm>
            <a:off x="4457700" y="2971800"/>
            <a:ext cx="563563" cy="307975"/>
          </a:xfrm>
          <a:prstGeom prst="rect">
            <a:avLst/>
          </a:prstGeom>
          <a:noFill/>
          <a:ln w="9525">
            <a:noFill/>
            <a:miter lim="800000"/>
            <a:headEnd/>
            <a:tailEnd/>
          </a:ln>
        </p:spPr>
        <p:txBody>
          <a:bodyPr wrap="none">
            <a:spAutoFit/>
          </a:bodyPr>
          <a:lstStyle/>
          <a:p>
            <a:pPr algn="l"/>
            <a:r>
              <a:rPr lang="en-US" sz="1400" smtClean="0">
                <a:solidFill>
                  <a:srgbClr val="000000"/>
                </a:solidFill>
                <a:latin typeface="Arial" pitchFamily="34" charset="0"/>
                <a:ea typeface="MS PGothic" pitchFamily="34" charset="-128"/>
              </a:rPr>
              <a:t>ECR</a:t>
            </a:r>
          </a:p>
        </p:txBody>
      </p:sp>
      <p:sp>
        <p:nvSpPr>
          <p:cNvPr id="31787" name="Rounded Rectangle 107"/>
          <p:cNvSpPr>
            <a:spLocks noChangeArrowheads="1"/>
          </p:cNvSpPr>
          <p:nvPr/>
        </p:nvSpPr>
        <p:spPr bwMode="auto">
          <a:xfrm rot="5400000">
            <a:off x="4560888" y="1793875"/>
            <a:ext cx="531812" cy="534988"/>
          </a:xfrm>
          <a:prstGeom prst="roundRect">
            <a:avLst>
              <a:gd name="adj" fmla="val 16667"/>
            </a:avLst>
          </a:prstGeom>
          <a:noFill/>
          <a:ln w="38100">
            <a:solidFill>
              <a:srgbClr val="FF0000"/>
            </a:solidFill>
            <a:round/>
            <a:headEnd/>
            <a:tailEnd/>
          </a:ln>
        </p:spPr>
        <p:txBody>
          <a:bodyPr/>
          <a:lstStyle/>
          <a:p>
            <a:pPr marL="495300" indent="-495300" algn="l">
              <a:spcBef>
                <a:spcPct val="20000"/>
              </a:spcBef>
              <a:buClr>
                <a:srgbClr val="CC0000"/>
              </a:buClr>
              <a:buFont typeface="Wingdings" pitchFamily="2" charset="2"/>
              <a:buNone/>
            </a:pPr>
            <a:endParaRPr lang="en-US" sz="1600" smtClean="0">
              <a:solidFill>
                <a:srgbClr val="000000"/>
              </a:solidFill>
              <a:latin typeface="Arial" pitchFamily="34" charset="0"/>
              <a:ea typeface="MS PGothic" pitchFamily="34" charset="-128"/>
            </a:endParaRPr>
          </a:p>
        </p:txBody>
      </p:sp>
      <p:sp>
        <p:nvSpPr>
          <p:cNvPr id="31788" name="Rectangle 108"/>
          <p:cNvSpPr>
            <a:spLocks noChangeArrowheads="1"/>
          </p:cNvSpPr>
          <p:nvPr/>
        </p:nvSpPr>
        <p:spPr bwMode="auto">
          <a:xfrm rot="5400000" flipV="1">
            <a:off x="4842668" y="1367632"/>
            <a:ext cx="481013" cy="120650"/>
          </a:xfrm>
          <a:prstGeom prst="rect">
            <a:avLst/>
          </a:prstGeom>
          <a:noFill/>
          <a:ln w="38100">
            <a:solidFill>
              <a:srgbClr val="FF0000"/>
            </a:solidFill>
            <a:round/>
            <a:headEnd/>
            <a:tailEnd/>
          </a:ln>
        </p:spPr>
        <p:txBody>
          <a:bodyPr/>
          <a:lstStyle/>
          <a:p>
            <a:pPr marL="495300" indent="-495300" algn="l">
              <a:spcBef>
                <a:spcPct val="20000"/>
              </a:spcBef>
              <a:buClr>
                <a:srgbClr val="CC0000"/>
              </a:buClr>
              <a:buFont typeface="Wingdings" pitchFamily="2" charset="2"/>
              <a:buNone/>
            </a:pPr>
            <a:endParaRPr lang="en-US" sz="1600" smtClean="0">
              <a:solidFill>
                <a:srgbClr val="000000"/>
              </a:solidFill>
              <a:latin typeface="Arial" pitchFamily="34" charset="0"/>
              <a:ea typeface="MS PGothic" pitchFamily="34" charset="-128"/>
            </a:endParaRPr>
          </a:p>
        </p:txBody>
      </p:sp>
      <p:cxnSp>
        <p:nvCxnSpPr>
          <p:cNvPr id="31789" name="Straight Connector 109"/>
          <p:cNvCxnSpPr>
            <a:cxnSpLocks noChangeShapeType="1"/>
            <a:stCxn id="31788" idx="3"/>
            <a:endCxn id="31787" idx="0"/>
          </p:cNvCxnSpPr>
          <p:nvPr/>
        </p:nvCxnSpPr>
        <p:spPr bwMode="auto">
          <a:xfrm rot="16200000" flipH="1">
            <a:off x="4892676" y="1858962"/>
            <a:ext cx="392112" cy="11113"/>
          </a:xfrm>
          <a:prstGeom prst="line">
            <a:avLst/>
          </a:prstGeom>
          <a:noFill/>
          <a:ln w="28575">
            <a:solidFill>
              <a:srgbClr val="FF0000"/>
            </a:solidFill>
            <a:round/>
            <a:headEnd/>
            <a:tailEnd/>
          </a:ln>
        </p:spPr>
      </p:cxnSp>
      <p:sp>
        <p:nvSpPr>
          <p:cNvPr id="31790" name="Isosceles Triangle 113"/>
          <p:cNvSpPr>
            <a:spLocks noChangeArrowheads="1"/>
          </p:cNvSpPr>
          <p:nvPr/>
        </p:nvSpPr>
        <p:spPr bwMode="auto">
          <a:xfrm rot="5400000" flipV="1">
            <a:off x="4960938" y="1851025"/>
            <a:ext cx="177800" cy="393700"/>
          </a:xfrm>
          <a:prstGeom prst="triangle">
            <a:avLst>
              <a:gd name="adj" fmla="val 50000"/>
            </a:avLst>
          </a:prstGeom>
          <a:solidFill>
            <a:srgbClr val="0000FF"/>
          </a:solidFill>
          <a:ln w="9525">
            <a:solidFill>
              <a:srgbClr val="FF0000"/>
            </a:solidFill>
            <a:round/>
            <a:headEnd/>
            <a:tailEnd/>
          </a:ln>
        </p:spPr>
        <p:txBody>
          <a:bodyPr/>
          <a:lstStyle/>
          <a:p>
            <a:pPr marL="495300" indent="-495300" algn="l">
              <a:spcBef>
                <a:spcPct val="20000"/>
              </a:spcBef>
              <a:buClr>
                <a:srgbClr val="CC0000"/>
              </a:buClr>
              <a:buFont typeface="Wingdings" pitchFamily="2" charset="2"/>
              <a:buNone/>
            </a:pPr>
            <a:endParaRPr lang="en-US" sz="1600" smtClean="0">
              <a:solidFill>
                <a:srgbClr val="000000"/>
              </a:solidFill>
              <a:latin typeface="Arial" pitchFamily="34" charset="0"/>
              <a:ea typeface="MS PGothic" pitchFamily="34" charset="-128"/>
            </a:endParaRPr>
          </a:p>
        </p:txBody>
      </p:sp>
      <p:sp>
        <p:nvSpPr>
          <p:cNvPr id="31791" name="Rectangle 114"/>
          <p:cNvSpPr>
            <a:spLocks noChangeArrowheads="1"/>
          </p:cNvSpPr>
          <p:nvPr/>
        </p:nvSpPr>
        <p:spPr bwMode="auto">
          <a:xfrm rot="5400000">
            <a:off x="5360988" y="1882775"/>
            <a:ext cx="254000" cy="304800"/>
          </a:xfrm>
          <a:prstGeom prst="rect">
            <a:avLst/>
          </a:prstGeom>
          <a:noFill/>
          <a:ln w="38100">
            <a:solidFill>
              <a:srgbClr val="FF0000"/>
            </a:solidFill>
            <a:round/>
            <a:headEnd/>
            <a:tailEnd/>
          </a:ln>
        </p:spPr>
        <p:txBody>
          <a:bodyPr/>
          <a:lstStyle/>
          <a:p>
            <a:pPr marL="495300" indent="-495300" algn="l">
              <a:spcBef>
                <a:spcPct val="20000"/>
              </a:spcBef>
              <a:buClr>
                <a:srgbClr val="CC0000"/>
              </a:buClr>
              <a:buFont typeface="Wingdings" pitchFamily="2" charset="2"/>
              <a:buNone/>
            </a:pPr>
            <a:endParaRPr lang="en-US" sz="1600" smtClean="0">
              <a:solidFill>
                <a:srgbClr val="000000"/>
              </a:solidFill>
              <a:latin typeface="Arial" pitchFamily="34" charset="0"/>
              <a:ea typeface="MS PGothic" pitchFamily="34" charset="-128"/>
            </a:endParaRPr>
          </a:p>
        </p:txBody>
      </p:sp>
      <p:cxnSp>
        <p:nvCxnSpPr>
          <p:cNvPr id="31792" name="Straight Connector 115"/>
          <p:cNvCxnSpPr>
            <a:cxnSpLocks noChangeShapeType="1"/>
            <a:stCxn id="31791" idx="2"/>
            <a:endCxn id="31790" idx="3"/>
          </p:cNvCxnSpPr>
          <p:nvPr/>
        </p:nvCxnSpPr>
        <p:spPr bwMode="auto">
          <a:xfrm rot="10800000" flipV="1">
            <a:off x="5246688" y="2035175"/>
            <a:ext cx="88900" cy="12700"/>
          </a:xfrm>
          <a:prstGeom prst="line">
            <a:avLst/>
          </a:prstGeom>
          <a:noFill/>
          <a:ln w="28575">
            <a:solidFill>
              <a:srgbClr val="FF0000"/>
            </a:solidFill>
            <a:round/>
            <a:headEnd/>
            <a:tailEnd/>
          </a:ln>
        </p:spPr>
      </p:cxnSp>
      <p:sp>
        <p:nvSpPr>
          <p:cNvPr id="31793" name="TextBox 123"/>
          <p:cNvSpPr txBox="1">
            <a:spLocks noChangeArrowheads="1"/>
          </p:cNvSpPr>
          <p:nvPr/>
        </p:nvSpPr>
        <p:spPr bwMode="auto">
          <a:xfrm>
            <a:off x="5118100" y="1460500"/>
            <a:ext cx="614363" cy="307975"/>
          </a:xfrm>
          <a:prstGeom prst="rect">
            <a:avLst/>
          </a:prstGeom>
          <a:noFill/>
          <a:ln w="9525">
            <a:noFill/>
            <a:miter lim="800000"/>
            <a:headEnd/>
            <a:tailEnd/>
          </a:ln>
        </p:spPr>
        <p:txBody>
          <a:bodyPr wrap="none">
            <a:spAutoFit/>
          </a:bodyPr>
          <a:lstStyle/>
          <a:p>
            <a:pPr algn="l"/>
            <a:r>
              <a:rPr lang="en-US" sz="1400" smtClean="0">
                <a:solidFill>
                  <a:srgbClr val="000000"/>
                </a:solidFill>
                <a:latin typeface="Arial" pitchFamily="34" charset="0"/>
                <a:ea typeface="MS PGothic" pitchFamily="34" charset="-128"/>
              </a:rPr>
              <a:t>Linac</a:t>
            </a:r>
          </a:p>
        </p:txBody>
      </p:sp>
      <p:sp>
        <p:nvSpPr>
          <p:cNvPr id="31794" name="TextBox 124"/>
          <p:cNvSpPr txBox="1">
            <a:spLocks noChangeArrowheads="1"/>
          </p:cNvSpPr>
          <p:nvPr/>
        </p:nvSpPr>
        <p:spPr bwMode="auto">
          <a:xfrm>
            <a:off x="5740400" y="1887538"/>
            <a:ext cx="973138" cy="307975"/>
          </a:xfrm>
          <a:prstGeom prst="rect">
            <a:avLst/>
          </a:prstGeom>
          <a:noFill/>
          <a:ln w="9525">
            <a:noFill/>
            <a:miter lim="800000"/>
            <a:headEnd/>
            <a:tailEnd/>
          </a:ln>
        </p:spPr>
        <p:txBody>
          <a:bodyPr wrap="none">
            <a:spAutoFit/>
          </a:bodyPr>
          <a:lstStyle/>
          <a:p>
            <a:pPr algn="l"/>
            <a:r>
              <a:rPr lang="en-US" sz="1400" smtClean="0">
                <a:solidFill>
                  <a:srgbClr val="000000"/>
                </a:solidFill>
                <a:latin typeface="Arial" pitchFamily="34" charset="0"/>
                <a:ea typeface="MS PGothic" pitchFamily="34" charset="-128"/>
              </a:rPr>
              <a:t>Collection</a:t>
            </a:r>
          </a:p>
        </p:txBody>
      </p:sp>
      <p:cxnSp>
        <p:nvCxnSpPr>
          <p:cNvPr id="31795" name="Straight Connector 125"/>
          <p:cNvCxnSpPr>
            <a:cxnSpLocks noChangeShapeType="1"/>
            <a:stCxn id="31768" idx="0"/>
            <a:endCxn id="31791" idx="3"/>
          </p:cNvCxnSpPr>
          <p:nvPr/>
        </p:nvCxnSpPr>
        <p:spPr bwMode="auto">
          <a:xfrm flipV="1">
            <a:off x="4275138" y="2162175"/>
            <a:ext cx="1212850" cy="804863"/>
          </a:xfrm>
          <a:prstGeom prst="line">
            <a:avLst/>
          </a:prstGeom>
          <a:noFill/>
          <a:ln w="28575">
            <a:solidFill>
              <a:srgbClr val="FF0000"/>
            </a:solidFill>
            <a:prstDash val="sysDash"/>
            <a:round/>
            <a:headEnd/>
            <a:tailEnd/>
          </a:ln>
        </p:spPr>
      </p:cxnSp>
      <p:sp>
        <p:nvSpPr>
          <p:cNvPr id="31796" name="TextBox 134"/>
          <p:cNvSpPr txBox="1">
            <a:spLocks noChangeArrowheads="1"/>
          </p:cNvSpPr>
          <p:nvPr/>
        </p:nvSpPr>
        <p:spPr bwMode="auto">
          <a:xfrm>
            <a:off x="2954338" y="2824163"/>
            <a:ext cx="993775" cy="307975"/>
          </a:xfrm>
          <a:prstGeom prst="rect">
            <a:avLst/>
          </a:prstGeom>
          <a:noFill/>
          <a:ln w="9525">
            <a:noFill/>
            <a:miter lim="800000"/>
            <a:headEnd/>
            <a:tailEnd/>
          </a:ln>
        </p:spPr>
        <p:txBody>
          <a:bodyPr wrap="none">
            <a:spAutoFit/>
          </a:bodyPr>
          <a:lstStyle/>
          <a:p>
            <a:pPr algn="l"/>
            <a:r>
              <a:rPr lang="en-US" sz="1400" smtClean="0">
                <a:solidFill>
                  <a:srgbClr val="000000"/>
                </a:solidFill>
                <a:latin typeface="Arial" pitchFamily="34" charset="0"/>
                <a:ea typeface="MS PGothic" pitchFamily="34" charset="-128"/>
              </a:rPr>
              <a:t>6He/18Ne</a:t>
            </a:r>
          </a:p>
        </p:txBody>
      </p:sp>
      <p:sp>
        <p:nvSpPr>
          <p:cNvPr id="31797" name="TextBox 135"/>
          <p:cNvSpPr txBox="1">
            <a:spLocks noChangeArrowheads="1"/>
          </p:cNvSpPr>
          <p:nvPr/>
        </p:nvSpPr>
        <p:spPr bwMode="auto">
          <a:xfrm>
            <a:off x="4957763" y="2446338"/>
            <a:ext cx="693737" cy="307975"/>
          </a:xfrm>
          <a:prstGeom prst="rect">
            <a:avLst/>
          </a:prstGeom>
          <a:noFill/>
          <a:ln w="9525">
            <a:noFill/>
            <a:miter lim="800000"/>
            <a:headEnd/>
            <a:tailEnd/>
          </a:ln>
        </p:spPr>
        <p:txBody>
          <a:bodyPr wrap="none">
            <a:spAutoFit/>
          </a:bodyPr>
          <a:lstStyle/>
          <a:p>
            <a:pPr algn="l"/>
            <a:r>
              <a:rPr lang="en-US" sz="1400" smtClean="0">
                <a:solidFill>
                  <a:srgbClr val="000000"/>
                </a:solidFill>
                <a:latin typeface="Arial" pitchFamily="34" charset="0"/>
                <a:ea typeface="MS PGothic" pitchFamily="34" charset="-128"/>
              </a:rPr>
              <a:t>8B/8Li</a:t>
            </a:r>
          </a:p>
        </p:txBody>
      </p:sp>
      <p:sp>
        <p:nvSpPr>
          <p:cNvPr id="31798" name="TextBox 136"/>
          <p:cNvSpPr txBox="1">
            <a:spLocks noChangeArrowheads="1"/>
          </p:cNvSpPr>
          <p:nvPr/>
        </p:nvSpPr>
        <p:spPr bwMode="auto">
          <a:xfrm>
            <a:off x="2844800" y="4233863"/>
            <a:ext cx="1384300" cy="304800"/>
          </a:xfrm>
          <a:prstGeom prst="rect">
            <a:avLst/>
          </a:prstGeom>
          <a:noFill/>
          <a:ln w="9525">
            <a:noFill/>
            <a:miter lim="800000"/>
            <a:headEnd/>
            <a:tailEnd/>
          </a:ln>
        </p:spPr>
        <p:txBody>
          <a:bodyPr>
            <a:spAutoFit/>
          </a:bodyPr>
          <a:lstStyle/>
          <a:p>
            <a:pPr algn="l"/>
            <a:r>
              <a:rPr lang="en-US" sz="1400" smtClean="0">
                <a:solidFill>
                  <a:srgbClr val="000000"/>
                </a:solidFill>
                <a:latin typeface="Arial" pitchFamily="34" charset="0"/>
                <a:ea typeface="MS PGothic" pitchFamily="34" charset="-128"/>
              </a:rPr>
              <a:t>Linac 100 MeV</a:t>
            </a:r>
          </a:p>
        </p:txBody>
      </p:sp>
      <p:sp>
        <p:nvSpPr>
          <p:cNvPr id="144" name="TextBox 143"/>
          <p:cNvSpPr txBox="1">
            <a:spLocks noChangeArrowheads="1"/>
          </p:cNvSpPr>
          <p:nvPr/>
        </p:nvSpPr>
        <p:spPr bwMode="auto">
          <a:xfrm>
            <a:off x="5854700" y="1143000"/>
            <a:ext cx="3092450" cy="323850"/>
          </a:xfrm>
          <a:prstGeom prst="rect">
            <a:avLst/>
          </a:prstGeom>
          <a:gradFill rotWithShape="1">
            <a:gsLst>
              <a:gs pos="0">
                <a:srgbClr val="E9A600"/>
              </a:gs>
              <a:gs pos="20000">
                <a:srgbClr val="E3A300"/>
              </a:gs>
              <a:gs pos="100000">
                <a:srgbClr val="AD7B00"/>
              </a:gs>
            </a:gsLst>
            <a:lin ang="5400000"/>
          </a:gradFill>
          <a:ln w="9525">
            <a:solidFill>
              <a:srgbClr val="CC9800"/>
            </a:solidFill>
            <a:miter lim="800000"/>
            <a:headEnd/>
            <a:tailEnd/>
          </a:ln>
          <a:effectLst>
            <a:outerShdw dist="23000" dir="5400000" rotWithShape="0">
              <a:srgbClr val="808080">
                <a:alpha val="34999"/>
              </a:srgbClr>
            </a:outerShdw>
          </a:effectLst>
        </p:spPr>
        <p:txBody>
          <a:bodyPr wrap="none">
            <a:spAutoFit/>
          </a:bodyPr>
          <a:lstStyle/>
          <a:p>
            <a:pPr algn="l">
              <a:defRPr/>
            </a:pPr>
            <a:r>
              <a:rPr lang="en-US" sz="1500" b="1" dirty="0">
                <a:solidFill>
                  <a:srgbClr val="FFFFFF"/>
                </a:solidFill>
                <a:latin typeface="Arial"/>
                <a:ea typeface="MS PGothic" pitchFamily="34" charset="-128"/>
              </a:rPr>
              <a:t>Dotted lines: alternative layouts</a:t>
            </a:r>
          </a:p>
        </p:txBody>
      </p:sp>
      <p:sp>
        <p:nvSpPr>
          <p:cNvPr id="31800" name="TextBox 144"/>
          <p:cNvSpPr txBox="1">
            <a:spLocks noChangeArrowheads="1"/>
          </p:cNvSpPr>
          <p:nvPr/>
        </p:nvSpPr>
        <p:spPr bwMode="auto">
          <a:xfrm>
            <a:off x="4216400" y="5245100"/>
            <a:ext cx="563563" cy="307975"/>
          </a:xfrm>
          <a:prstGeom prst="rect">
            <a:avLst/>
          </a:prstGeom>
          <a:noFill/>
          <a:ln w="9525">
            <a:noFill/>
            <a:miter lim="800000"/>
            <a:headEnd/>
            <a:tailEnd/>
          </a:ln>
        </p:spPr>
        <p:txBody>
          <a:bodyPr wrap="none">
            <a:spAutoFit/>
          </a:bodyPr>
          <a:lstStyle/>
          <a:p>
            <a:pPr algn="l"/>
            <a:r>
              <a:rPr lang="en-US" sz="1400" smtClean="0">
                <a:solidFill>
                  <a:srgbClr val="000000"/>
                </a:solidFill>
                <a:latin typeface="Arial" pitchFamily="34" charset="0"/>
                <a:ea typeface="MS PGothic" pitchFamily="34" charset="-128"/>
              </a:rPr>
              <a:t>RCS</a:t>
            </a:r>
          </a:p>
        </p:txBody>
      </p:sp>
      <p:sp>
        <p:nvSpPr>
          <p:cNvPr id="146" name="Text Box 10"/>
          <p:cNvSpPr txBox="1">
            <a:spLocks noChangeArrowheads="1"/>
          </p:cNvSpPr>
          <p:nvPr/>
        </p:nvSpPr>
        <p:spPr bwMode="auto">
          <a:xfrm>
            <a:off x="185738" y="5768975"/>
            <a:ext cx="8856662" cy="369888"/>
          </a:xfrm>
          <a:prstGeom prst="rect">
            <a:avLst/>
          </a:prstGeom>
          <a:gradFill rotWithShape="1">
            <a:gsLst>
              <a:gs pos="0">
                <a:srgbClr val="EBF4EA"/>
              </a:gs>
              <a:gs pos="64999">
                <a:srgbClr val="CBE1C9"/>
              </a:gs>
              <a:gs pos="100000">
                <a:srgbClr val="B4D6B1"/>
              </a:gs>
            </a:gsLst>
            <a:lin ang="5400000" scaled="1"/>
          </a:gradFill>
          <a:ln w="9525">
            <a:solidFill>
              <a:srgbClr val="327327"/>
            </a:solidFill>
            <a:miter lim="800000"/>
            <a:headEnd/>
            <a:tailEnd/>
          </a:ln>
          <a:effectLst>
            <a:outerShdw dist="20000" dir="5400000" rotWithShape="0">
              <a:srgbClr val="808080">
                <a:alpha val="37999"/>
              </a:srgbClr>
            </a:outerShdw>
          </a:effec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spcBef>
                <a:spcPct val="50000"/>
              </a:spcBef>
              <a:buClr>
                <a:srgbClr val="CC0000"/>
              </a:buClr>
              <a:buFont typeface="Wingdings" charset="0"/>
              <a:buNone/>
              <a:defRPr/>
            </a:pPr>
            <a:r>
              <a:rPr lang="en-US" sz="1800" b="1" smtClean="0">
                <a:solidFill>
                  <a:srgbClr val="000000"/>
                </a:solidFill>
              </a:rPr>
              <a:t>Decay Ring: B</a:t>
            </a:r>
            <a:r>
              <a:rPr lang="en-US" sz="1800" b="1" smtClean="0">
                <a:solidFill>
                  <a:srgbClr val="000000"/>
                </a:solidFill>
                <a:latin typeface="Symbol" charset="0"/>
              </a:rPr>
              <a:t>r</a:t>
            </a:r>
            <a:r>
              <a:rPr lang="en-US" sz="1800" b="1" smtClean="0">
                <a:solidFill>
                  <a:srgbClr val="000000"/>
                </a:solidFill>
              </a:rPr>
              <a:t> ~ 500 Tm, B = ~6 T, C = ~6900 m, L</a:t>
            </a:r>
            <a:r>
              <a:rPr lang="en-US" sz="1800" b="1" baseline="-25000" smtClean="0">
                <a:solidFill>
                  <a:srgbClr val="000000"/>
                </a:solidFill>
              </a:rPr>
              <a:t>ss</a:t>
            </a:r>
            <a:r>
              <a:rPr lang="en-US" sz="1800" b="1" smtClean="0">
                <a:solidFill>
                  <a:srgbClr val="000000"/>
                </a:solidFill>
              </a:rPr>
              <a:t>= ~2500 m, </a:t>
            </a:r>
            <a:r>
              <a:rPr lang="en-US" sz="1800" b="1" smtClean="0">
                <a:solidFill>
                  <a:srgbClr val="000000"/>
                </a:solidFill>
                <a:latin typeface="Symbol" charset="0"/>
                <a:cs typeface="Symbol" charset="0"/>
              </a:rPr>
              <a:t>g</a:t>
            </a:r>
            <a:r>
              <a:rPr lang="en-US" sz="1800" b="1" smtClean="0">
                <a:solidFill>
                  <a:srgbClr val="000000"/>
                </a:solidFill>
              </a:rPr>
              <a:t> = 100, all ions</a:t>
            </a:r>
          </a:p>
        </p:txBody>
      </p:sp>
      <p:sp>
        <p:nvSpPr>
          <p:cNvPr id="147" name="TextBox 146"/>
          <p:cNvSpPr txBox="1">
            <a:spLocks noChangeArrowheads="1"/>
          </p:cNvSpPr>
          <p:nvPr/>
        </p:nvSpPr>
        <p:spPr bwMode="auto">
          <a:xfrm>
            <a:off x="5130800" y="5016500"/>
            <a:ext cx="2082800" cy="323850"/>
          </a:xfrm>
          <a:prstGeom prst="rect">
            <a:avLst/>
          </a:prstGeom>
          <a:gradFill rotWithShape="1">
            <a:gsLst>
              <a:gs pos="0">
                <a:srgbClr val="2F8B1F"/>
              </a:gs>
              <a:gs pos="20000">
                <a:srgbClr val="308921"/>
              </a:gs>
              <a:gs pos="100000">
                <a:srgbClr val="236717"/>
              </a:gs>
            </a:gsLst>
            <a:lin ang="5400000"/>
          </a:gradFill>
          <a:ln w="9525">
            <a:solidFill>
              <a:srgbClr val="38802C"/>
            </a:solidFill>
            <a:miter lim="800000"/>
            <a:headEnd/>
            <a:tailEnd/>
          </a:ln>
          <a:effectLst>
            <a:outerShdw dist="23000" dir="5400000" rotWithShape="0">
              <a:srgbClr val="808080">
                <a:alpha val="34999"/>
              </a:srgbClr>
            </a:outerShdw>
          </a:effectLst>
        </p:spPr>
        <p:txBody>
          <a:bodyPr>
            <a:spAutoFit/>
          </a:bodyPr>
          <a:lstStyle/>
          <a:p>
            <a:pPr algn="l">
              <a:defRPr/>
            </a:pPr>
            <a:r>
              <a:rPr lang="en-US" sz="1500" b="1" dirty="0">
                <a:solidFill>
                  <a:srgbClr val="FFFFFF"/>
                </a:solidFill>
                <a:latin typeface="Arial"/>
                <a:ea typeface="MS PGothic" pitchFamily="34" charset="-128"/>
              </a:rPr>
              <a:t>PS and SPS existing</a:t>
            </a:r>
          </a:p>
        </p:txBody>
      </p:sp>
      <p:grpSp>
        <p:nvGrpSpPr>
          <p:cNvPr id="2" name="Group 152"/>
          <p:cNvGrpSpPr>
            <a:grpSpLocks/>
          </p:cNvGrpSpPr>
          <p:nvPr/>
        </p:nvGrpSpPr>
        <p:grpSpPr bwMode="auto">
          <a:xfrm>
            <a:off x="673100" y="977900"/>
            <a:ext cx="3340100" cy="2295525"/>
            <a:chOff x="495300" y="965200"/>
            <a:chExt cx="4013200" cy="4483100"/>
          </a:xfrm>
        </p:grpSpPr>
        <p:sp>
          <p:nvSpPr>
            <p:cNvPr id="31806" name="Rectangle 148"/>
            <p:cNvSpPr>
              <a:spLocks noChangeArrowheads="1"/>
            </p:cNvSpPr>
            <p:nvPr/>
          </p:nvSpPr>
          <p:spPr bwMode="auto">
            <a:xfrm>
              <a:off x="495300" y="965200"/>
              <a:ext cx="4013200" cy="4483100"/>
            </a:xfrm>
            <a:prstGeom prst="rect">
              <a:avLst/>
            </a:prstGeom>
            <a:noFill/>
            <a:ln w="57150">
              <a:solidFill>
                <a:srgbClr val="0000FF"/>
              </a:solidFill>
              <a:round/>
              <a:headEnd/>
              <a:tailEnd/>
            </a:ln>
          </p:spPr>
          <p:txBody>
            <a:bodyPr/>
            <a:lstStyle/>
            <a:p>
              <a:pPr marL="495300" indent="-495300" algn="l">
                <a:spcBef>
                  <a:spcPct val="20000"/>
                </a:spcBef>
                <a:buClr>
                  <a:srgbClr val="CC0000"/>
                </a:buClr>
                <a:buFont typeface="Wingdings" pitchFamily="2" charset="2"/>
                <a:buNone/>
              </a:pPr>
              <a:endParaRPr lang="en-US" sz="1600" smtClean="0">
                <a:solidFill>
                  <a:srgbClr val="000000"/>
                </a:solidFill>
                <a:latin typeface="Arial" pitchFamily="34" charset="0"/>
                <a:ea typeface="MS PGothic" pitchFamily="34" charset="-128"/>
              </a:endParaRPr>
            </a:p>
          </p:txBody>
        </p:sp>
        <p:sp>
          <p:nvSpPr>
            <p:cNvPr id="31807" name="TextBox 151"/>
            <p:cNvSpPr txBox="1">
              <a:spLocks noChangeArrowheads="1"/>
            </p:cNvSpPr>
            <p:nvPr/>
          </p:nvSpPr>
          <p:spPr bwMode="auto">
            <a:xfrm>
              <a:off x="576391" y="4448271"/>
              <a:ext cx="1919217" cy="961932"/>
            </a:xfrm>
            <a:prstGeom prst="rect">
              <a:avLst/>
            </a:prstGeom>
            <a:noFill/>
            <a:ln w="9525">
              <a:noFill/>
              <a:miter lim="800000"/>
              <a:headEnd/>
              <a:tailEnd/>
            </a:ln>
          </p:spPr>
          <p:txBody>
            <a:bodyPr>
              <a:spAutoFit/>
            </a:bodyPr>
            <a:lstStyle/>
            <a:p>
              <a:pPr algn="l"/>
              <a:r>
                <a:rPr lang="en-US" sz="2600" smtClean="0">
                  <a:solidFill>
                    <a:srgbClr val="0000FF"/>
                  </a:solidFill>
                  <a:latin typeface="Arial" pitchFamily="34" charset="0"/>
                  <a:ea typeface="MS PGothic" pitchFamily="34" charset="-128"/>
                </a:rPr>
                <a:t>Baseline</a:t>
              </a:r>
            </a:p>
          </p:txBody>
        </p:sp>
      </p:grpSp>
      <p:sp>
        <p:nvSpPr>
          <p:cNvPr id="31804" name="TextBox 160"/>
          <p:cNvSpPr txBox="1">
            <a:spLocks noChangeArrowheads="1"/>
          </p:cNvSpPr>
          <p:nvPr/>
        </p:nvSpPr>
        <p:spPr bwMode="auto">
          <a:xfrm>
            <a:off x="4521200" y="1985963"/>
            <a:ext cx="433388" cy="307975"/>
          </a:xfrm>
          <a:prstGeom prst="rect">
            <a:avLst/>
          </a:prstGeom>
          <a:noFill/>
          <a:ln w="9525">
            <a:noFill/>
            <a:miter lim="800000"/>
            <a:headEnd/>
            <a:tailEnd/>
          </a:ln>
        </p:spPr>
        <p:txBody>
          <a:bodyPr wrap="none">
            <a:spAutoFit/>
          </a:bodyPr>
          <a:lstStyle/>
          <a:p>
            <a:pPr algn="l"/>
            <a:r>
              <a:rPr lang="en-US" sz="1400" smtClean="0">
                <a:solidFill>
                  <a:srgbClr val="000000"/>
                </a:solidFill>
                <a:latin typeface="Arial" pitchFamily="34" charset="0"/>
                <a:ea typeface="MS PGothic" pitchFamily="34" charset="-128"/>
              </a:rPr>
              <a:t>PR</a:t>
            </a:r>
          </a:p>
        </p:txBody>
      </p:sp>
      <p:pic>
        <p:nvPicPr>
          <p:cNvPr id="31805" name="Picture 2"/>
          <p:cNvPicPr>
            <a:picLocks noChangeAspect="1" noChangeArrowheads="1"/>
          </p:cNvPicPr>
          <p:nvPr/>
        </p:nvPicPr>
        <p:blipFill>
          <a:blip r:embed="rId4" cstate="print"/>
          <a:srcRect l="5647" t="17036" r="86945" b="74222"/>
          <a:stretch>
            <a:fillRect/>
          </a:stretch>
        </p:blipFill>
        <p:spPr bwMode="auto">
          <a:xfrm>
            <a:off x="682625" y="4397375"/>
            <a:ext cx="1165225" cy="860425"/>
          </a:xfrm>
          <a:prstGeom prst="rect">
            <a:avLst/>
          </a:prstGeom>
          <a:noFill/>
          <a:ln w="9525">
            <a:noFill/>
            <a:miter lim="800000"/>
            <a:headEnd/>
            <a:tailEnd/>
          </a:ln>
        </p:spPr>
      </p:pic>
      <p:sp>
        <p:nvSpPr>
          <p:cNvPr id="65" name="TextBox 64"/>
          <p:cNvSpPr txBox="1"/>
          <p:nvPr/>
        </p:nvSpPr>
        <p:spPr>
          <a:xfrm>
            <a:off x="6516216" y="6237312"/>
            <a:ext cx="1430200" cy="523220"/>
          </a:xfrm>
          <a:prstGeom prst="rect">
            <a:avLst/>
          </a:prstGeom>
          <a:solidFill>
            <a:schemeClr val="tx1">
              <a:lumMod val="85000"/>
              <a:lumOff val="15000"/>
            </a:schemeClr>
          </a:solidFill>
        </p:spPr>
        <p:txBody>
          <a:bodyPr wrap="none" rtlCol="0">
            <a:spAutoFit/>
          </a:bodyPr>
          <a:lstStyle/>
          <a:p>
            <a:r>
              <a:rPr lang="en-GB" dirty="0" smtClean="0">
                <a:hlinkClick r:id="rId5" action="ppaction://hlinksldjump"/>
              </a:rPr>
              <a:t>Return ↑</a:t>
            </a:r>
            <a:endParaRPr lang="en-GB"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5"/>
          <p:cNvSpPr>
            <a:spLocks noGrp="1"/>
          </p:cNvSpPr>
          <p:nvPr>
            <p:ph type="ftr" sz="quarter" idx="10"/>
          </p:nvPr>
        </p:nvSpPr>
        <p:spPr/>
        <p:txBody>
          <a:bodyPr/>
          <a:lstStyle/>
          <a:p>
            <a:endParaRPr lang="en-GB">
              <a:solidFill>
                <a:srgbClr val="000000"/>
              </a:solidFill>
            </a:endParaRPr>
          </a:p>
          <a:p>
            <a:r>
              <a:rPr lang="en-GB">
                <a:solidFill>
                  <a:srgbClr val="000000"/>
                </a:solidFill>
              </a:rPr>
              <a:t>EPS-HEP, Grenoble: 21st July 2011</a:t>
            </a:r>
            <a:endParaRPr lang="en-US">
              <a:solidFill>
                <a:srgbClr val="000000"/>
              </a:solidFill>
            </a:endParaRPr>
          </a:p>
        </p:txBody>
      </p:sp>
      <p:sp>
        <p:nvSpPr>
          <p:cNvPr id="885762" name="Rectangle 2"/>
          <p:cNvSpPr>
            <a:spLocks noGrp="1" noChangeArrowheads="1"/>
          </p:cNvSpPr>
          <p:nvPr>
            <p:ph type="title"/>
          </p:nvPr>
        </p:nvSpPr>
        <p:spPr>
          <a:noFill/>
          <a:ln/>
        </p:spPr>
        <p:txBody>
          <a:bodyPr/>
          <a:lstStyle/>
          <a:p>
            <a:r>
              <a:rPr lang="en-GB" sz="3200"/>
              <a:t> </a:t>
            </a:r>
          </a:p>
        </p:txBody>
      </p:sp>
      <p:sp>
        <p:nvSpPr>
          <p:cNvPr id="885763" name="Rectangle 3"/>
          <p:cNvSpPr>
            <a:spLocks noChangeArrowheads="1"/>
          </p:cNvSpPr>
          <p:nvPr/>
        </p:nvSpPr>
        <p:spPr bwMode="auto">
          <a:xfrm>
            <a:off x="755650" y="333375"/>
            <a:ext cx="7626350" cy="519113"/>
          </a:xfrm>
          <a:prstGeom prst="rect">
            <a:avLst/>
          </a:prstGeom>
          <a:noFill/>
          <a:ln w="25400">
            <a:noFill/>
            <a:miter lim="800000"/>
            <a:headEnd/>
            <a:tailEnd/>
          </a:ln>
          <a:effectLst/>
        </p:spPr>
        <p:txBody>
          <a:bodyPr lIns="90000" tIns="46800" rIns="90000" bIns="46800">
            <a:spAutoFit/>
          </a:bodyPr>
          <a:lstStyle/>
          <a:p>
            <a:pPr algn="l" eaLnBrk="0" hangingPunct="0"/>
            <a:r>
              <a:rPr lang="en-GB" smtClean="0">
                <a:solidFill>
                  <a:srgbClr val="FF0000"/>
                </a:solidFill>
                <a:effectLst>
                  <a:outerShdw blurRad="38100" dist="38100" dir="2700000" algn="tl">
                    <a:srgbClr val="C0C0C0"/>
                  </a:outerShdw>
                </a:effectLst>
                <a:latin typeface="Tahoma" pitchFamily="34" charset="0"/>
              </a:rPr>
              <a:t>Neutrino Factory Baseline</a:t>
            </a:r>
          </a:p>
        </p:txBody>
      </p:sp>
      <p:pic>
        <p:nvPicPr>
          <p:cNvPr id="885766" name="Content Placeholder 5"/>
          <p:cNvPicPr>
            <a:picLocks noChangeAspect="1" noChangeArrowheads="1"/>
          </p:cNvPicPr>
          <p:nvPr/>
        </p:nvPicPr>
        <p:blipFill>
          <a:blip r:embed="rId2" cstate="print"/>
          <a:srcRect/>
          <a:stretch>
            <a:fillRect/>
          </a:stretch>
        </p:blipFill>
        <p:spPr bwMode="auto">
          <a:xfrm>
            <a:off x="85725" y="950913"/>
            <a:ext cx="5448300" cy="5378450"/>
          </a:xfrm>
          <a:prstGeom prst="rect">
            <a:avLst/>
          </a:prstGeom>
          <a:noFill/>
          <a:ln w="28575" algn="ctr">
            <a:solidFill>
              <a:srgbClr val="FF0000"/>
            </a:solidFill>
            <a:miter lim="800000"/>
            <a:headEnd/>
            <a:tailEnd/>
          </a:ln>
        </p:spPr>
      </p:pic>
      <p:pic>
        <p:nvPicPr>
          <p:cNvPr id="885767" name="Picture 7" descr="100KT_Detector_closeup"/>
          <p:cNvPicPr>
            <a:picLocks noChangeAspect="1" noChangeArrowheads="1"/>
          </p:cNvPicPr>
          <p:nvPr/>
        </p:nvPicPr>
        <p:blipFill>
          <a:blip r:embed="rId3" cstate="print"/>
          <a:srcRect/>
          <a:stretch>
            <a:fillRect/>
          </a:stretch>
        </p:blipFill>
        <p:spPr bwMode="auto">
          <a:xfrm>
            <a:off x="5638800" y="3132138"/>
            <a:ext cx="3433763" cy="2028825"/>
          </a:xfrm>
          <a:prstGeom prst="rect">
            <a:avLst/>
          </a:prstGeom>
          <a:noFill/>
        </p:spPr>
      </p:pic>
      <p:sp>
        <p:nvSpPr>
          <p:cNvPr id="885769" name="Rectangle 9"/>
          <p:cNvSpPr>
            <a:spLocks noChangeArrowheads="1"/>
          </p:cNvSpPr>
          <p:nvPr/>
        </p:nvSpPr>
        <p:spPr bwMode="auto">
          <a:xfrm>
            <a:off x="5534025" y="1493838"/>
            <a:ext cx="3629025" cy="1676400"/>
          </a:xfrm>
          <a:prstGeom prst="rect">
            <a:avLst/>
          </a:prstGeom>
          <a:noFill/>
          <a:ln w="9525">
            <a:noFill/>
            <a:miter lim="800000"/>
            <a:headEnd/>
            <a:tailEnd/>
          </a:ln>
          <a:effectLst/>
        </p:spPr>
        <p:txBody>
          <a:bodyPr/>
          <a:lstStyle/>
          <a:p>
            <a:pPr marL="342900" indent="-342900" algn="l" eaLnBrk="0" hangingPunct="0">
              <a:spcBef>
                <a:spcPct val="20000"/>
              </a:spcBef>
              <a:buClr>
                <a:srgbClr val="FF0000"/>
              </a:buClr>
              <a:buSzPct val="70000"/>
              <a:buFont typeface="Monotype Sorts" pitchFamily="2" charset="2"/>
              <a:buChar char="o"/>
            </a:pPr>
            <a:r>
              <a:rPr lang="en-US" sz="2000" dirty="0" smtClean="0">
                <a:solidFill>
                  <a:srgbClr val="000000"/>
                </a:solidFill>
                <a:latin typeface="Arial" pitchFamily="34" charset="0"/>
              </a:rPr>
              <a:t>Two </a:t>
            </a:r>
            <a:r>
              <a:rPr lang="en-US" sz="2000" dirty="0" err="1" smtClean="0">
                <a:solidFill>
                  <a:srgbClr val="000000"/>
                </a:solidFill>
                <a:latin typeface="Arial" pitchFamily="34" charset="0"/>
              </a:rPr>
              <a:t>Magnetised</a:t>
            </a:r>
            <a:r>
              <a:rPr lang="en-US" sz="2000" dirty="0" smtClean="0">
                <a:solidFill>
                  <a:srgbClr val="000000"/>
                </a:solidFill>
                <a:latin typeface="Arial" pitchFamily="34" charset="0"/>
              </a:rPr>
              <a:t> Iron Neutrino Detectors (MIND):</a:t>
            </a:r>
            <a:r>
              <a:rPr lang="en-US" dirty="0" smtClean="0">
                <a:solidFill>
                  <a:srgbClr val="000000"/>
                </a:solidFill>
                <a:latin typeface="Arial" pitchFamily="34" charset="0"/>
              </a:rPr>
              <a:t> </a:t>
            </a:r>
            <a:endParaRPr lang="en-US" dirty="0" smtClean="0">
              <a:solidFill>
                <a:srgbClr val="FF33CC"/>
              </a:solidFill>
              <a:latin typeface="Arial" pitchFamily="34" charset="0"/>
            </a:endParaRPr>
          </a:p>
          <a:p>
            <a:pPr marL="742950" lvl="1" indent="-285750" algn="l" eaLnBrk="0" hangingPunct="0">
              <a:spcBef>
                <a:spcPct val="20000"/>
              </a:spcBef>
              <a:buClr>
                <a:srgbClr val="FF0000"/>
              </a:buClr>
              <a:buFontTx/>
              <a:buChar char="–"/>
            </a:pPr>
            <a:r>
              <a:rPr lang="en-US" sz="1800" dirty="0" smtClean="0">
                <a:solidFill>
                  <a:srgbClr val="000000"/>
                </a:solidFill>
                <a:latin typeface="Arial" pitchFamily="34" charset="0"/>
              </a:rPr>
              <a:t>100 </a:t>
            </a:r>
            <a:r>
              <a:rPr lang="en-US" sz="1800" dirty="0" err="1" smtClean="0">
                <a:solidFill>
                  <a:srgbClr val="000000"/>
                </a:solidFill>
                <a:latin typeface="Arial" pitchFamily="34" charset="0"/>
              </a:rPr>
              <a:t>kton</a:t>
            </a:r>
            <a:r>
              <a:rPr lang="en-US" sz="1800" dirty="0" smtClean="0">
                <a:solidFill>
                  <a:srgbClr val="000000"/>
                </a:solidFill>
                <a:latin typeface="Arial" pitchFamily="34" charset="0"/>
              </a:rPr>
              <a:t> at 2500-5000 km</a:t>
            </a:r>
          </a:p>
          <a:p>
            <a:pPr marL="742950" lvl="1" indent="-285750" algn="l" eaLnBrk="0" hangingPunct="0">
              <a:spcBef>
                <a:spcPct val="20000"/>
              </a:spcBef>
              <a:buClr>
                <a:srgbClr val="FF0000"/>
              </a:buClr>
              <a:buFontTx/>
              <a:buChar char="–"/>
            </a:pPr>
            <a:r>
              <a:rPr lang="en-US" sz="1800" dirty="0" smtClean="0">
                <a:solidFill>
                  <a:srgbClr val="000000"/>
                </a:solidFill>
                <a:latin typeface="Arial" pitchFamily="34" charset="0"/>
              </a:rPr>
              <a:t>50 </a:t>
            </a:r>
            <a:r>
              <a:rPr lang="en-US" sz="1800" dirty="0" err="1" smtClean="0">
                <a:solidFill>
                  <a:srgbClr val="000000"/>
                </a:solidFill>
                <a:latin typeface="Arial" pitchFamily="34" charset="0"/>
              </a:rPr>
              <a:t>kton</a:t>
            </a:r>
            <a:r>
              <a:rPr lang="en-US" sz="1800" dirty="0" smtClean="0">
                <a:solidFill>
                  <a:srgbClr val="000000"/>
                </a:solidFill>
                <a:latin typeface="Arial" pitchFamily="34" charset="0"/>
              </a:rPr>
              <a:t> at 7000-8000 km</a:t>
            </a:r>
          </a:p>
          <a:p>
            <a:pPr marL="1143000" lvl="2" indent="-228600" algn="l" eaLnBrk="0" hangingPunct="0">
              <a:spcBef>
                <a:spcPct val="20000"/>
              </a:spcBef>
            </a:pPr>
            <a:endParaRPr lang="en-US" sz="1800" dirty="0" smtClean="0">
              <a:solidFill>
                <a:srgbClr val="000000"/>
              </a:solidFill>
              <a:latin typeface="Arial" pitchFamily="34" charset="0"/>
            </a:endParaRPr>
          </a:p>
        </p:txBody>
      </p:sp>
      <p:sp>
        <p:nvSpPr>
          <p:cNvPr id="885770" name="Rectangle 10"/>
          <p:cNvSpPr>
            <a:spLocks noChangeArrowheads="1"/>
          </p:cNvSpPr>
          <p:nvPr/>
        </p:nvSpPr>
        <p:spPr bwMode="auto">
          <a:xfrm>
            <a:off x="5835650" y="5300663"/>
            <a:ext cx="3236913" cy="419100"/>
          </a:xfrm>
          <a:prstGeom prst="rect">
            <a:avLst/>
          </a:prstGeom>
          <a:noFill/>
          <a:ln w="9525">
            <a:noFill/>
            <a:miter lim="800000"/>
            <a:headEnd/>
            <a:tailEnd/>
          </a:ln>
          <a:effectLst/>
        </p:spPr>
        <p:txBody>
          <a:bodyPr/>
          <a:lstStyle/>
          <a:p>
            <a:pPr marL="457200" indent="-457200" algn="l" eaLnBrk="0" hangingPunct="0">
              <a:buClr>
                <a:srgbClr val="FF0000"/>
              </a:buClr>
              <a:buSzPct val="70000"/>
              <a:buFont typeface="Monotype Sorts" pitchFamily="2" charset="2"/>
              <a:buNone/>
            </a:pPr>
            <a:r>
              <a:rPr lang="en-GB" sz="1800" b="1" smtClean="0">
                <a:solidFill>
                  <a:srgbClr val="FF0000"/>
                </a:solidFill>
                <a:latin typeface="Arial" pitchFamily="34" charset="0"/>
              </a:rPr>
              <a:t>Baseline constantly under </a:t>
            </a:r>
          </a:p>
          <a:p>
            <a:pPr marL="457200" indent="-457200" algn="l" eaLnBrk="0" hangingPunct="0">
              <a:buClr>
                <a:srgbClr val="FF0000"/>
              </a:buClr>
              <a:buSzPct val="70000"/>
              <a:buFont typeface="Monotype Sorts" pitchFamily="2" charset="2"/>
              <a:buNone/>
            </a:pPr>
            <a:r>
              <a:rPr lang="en-GB" sz="1800" b="1" smtClean="0">
                <a:solidFill>
                  <a:srgbClr val="FF0000"/>
                </a:solidFill>
                <a:latin typeface="Arial" pitchFamily="34" charset="0"/>
              </a:rPr>
              <a:t>review in light of new </a:t>
            </a:r>
          </a:p>
          <a:p>
            <a:pPr marL="457200" indent="-457200" algn="l" eaLnBrk="0" hangingPunct="0">
              <a:buClr>
                <a:srgbClr val="FF0000"/>
              </a:buClr>
              <a:buSzPct val="70000"/>
              <a:buFont typeface="Monotype Sorts" pitchFamily="2" charset="2"/>
              <a:buNone/>
            </a:pPr>
            <a:r>
              <a:rPr lang="en-GB" sz="1800" b="1" smtClean="0">
                <a:solidFill>
                  <a:srgbClr val="FF0000"/>
                </a:solidFill>
                <a:latin typeface="Arial" pitchFamily="34" charset="0"/>
              </a:rPr>
              <a:t>physics results</a:t>
            </a:r>
          </a:p>
        </p:txBody>
      </p:sp>
      <p:grpSp>
        <p:nvGrpSpPr>
          <p:cNvPr id="2" name="Group 11"/>
          <p:cNvGrpSpPr/>
          <p:nvPr/>
        </p:nvGrpSpPr>
        <p:grpSpPr>
          <a:xfrm>
            <a:off x="3417644" y="764704"/>
            <a:ext cx="2372529" cy="1330052"/>
            <a:chOff x="3417644" y="764704"/>
            <a:chExt cx="2372529" cy="1330052"/>
          </a:xfrm>
        </p:grpSpPr>
        <p:pic>
          <p:nvPicPr>
            <p:cNvPr id="855042" name="Picture 2" descr="http://t1.gstatic.com/images?q=tbn:ANd9GcTKZkNhaVftWgRgT99WVCr_XCIXHACM-H9kvQhHnNeqB6okHRsS9A"/>
            <p:cNvPicPr>
              <a:picLocks noChangeAspect="1" noChangeArrowheads="1"/>
            </p:cNvPicPr>
            <p:nvPr/>
          </p:nvPicPr>
          <p:blipFill>
            <a:blip r:embed="rId4" cstate="print"/>
            <a:srcRect/>
            <a:stretch>
              <a:fillRect/>
            </a:stretch>
          </p:blipFill>
          <p:spPr bwMode="auto">
            <a:xfrm>
              <a:off x="3419872" y="794022"/>
              <a:ext cx="2286000" cy="1266826"/>
            </a:xfrm>
            <a:prstGeom prst="rect">
              <a:avLst/>
            </a:prstGeom>
            <a:noFill/>
            <a:ln>
              <a:solidFill>
                <a:schemeClr val="accent6"/>
              </a:solidFill>
            </a:ln>
          </p:spPr>
        </p:pic>
        <p:sp>
          <p:nvSpPr>
            <p:cNvPr id="10" name="TextBox 9"/>
            <p:cNvSpPr txBox="1"/>
            <p:nvPr/>
          </p:nvSpPr>
          <p:spPr>
            <a:xfrm>
              <a:off x="3417644" y="764704"/>
              <a:ext cx="1082348" cy="523220"/>
            </a:xfrm>
            <a:prstGeom prst="rect">
              <a:avLst/>
            </a:prstGeom>
            <a:noFill/>
          </p:spPr>
          <p:txBody>
            <a:bodyPr wrap="none" rtlCol="0">
              <a:spAutoFit/>
            </a:bodyPr>
            <a:lstStyle/>
            <a:p>
              <a:r>
                <a:rPr lang="en-GB" dirty="0" smtClean="0">
                  <a:solidFill>
                    <a:srgbClr val="2D2DB9"/>
                  </a:solidFill>
                </a:rPr>
                <a:t>MICE</a:t>
              </a:r>
              <a:endParaRPr lang="en-GB" dirty="0">
                <a:solidFill>
                  <a:srgbClr val="2D2DB9"/>
                </a:solidFill>
              </a:endParaRPr>
            </a:p>
          </p:txBody>
        </p:sp>
        <p:sp>
          <p:nvSpPr>
            <p:cNvPr id="11" name="TextBox 10"/>
            <p:cNvSpPr txBox="1"/>
            <p:nvPr/>
          </p:nvSpPr>
          <p:spPr>
            <a:xfrm>
              <a:off x="4557142" y="1571536"/>
              <a:ext cx="1233031" cy="523220"/>
            </a:xfrm>
            <a:prstGeom prst="rect">
              <a:avLst/>
            </a:prstGeom>
            <a:noFill/>
          </p:spPr>
          <p:txBody>
            <a:bodyPr wrap="none" rtlCol="0">
              <a:spAutoFit/>
            </a:bodyPr>
            <a:lstStyle/>
            <a:p>
              <a:r>
                <a:rPr lang="en-GB" dirty="0" smtClean="0">
                  <a:solidFill>
                    <a:srgbClr val="2D2DB9"/>
                  </a:solidFill>
                </a:rPr>
                <a:t>@RAL</a:t>
              </a:r>
              <a:endParaRPr lang="en-GB" dirty="0">
                <a:solidFill>
                  <a:srgbClr val="2D2DB9"/>
                </a:solidFill>
              </a:endParaRPr>
            </a:p>
          </p:txBody>
        </p:sp>
      </p:grpSp>
      <p:sp>
        <p:nvSpPr>
          <p:cNvPr id="13" name="TextBox 12"/>
          <p:cNvSpPr txBox="1"/>
          <p:nvPr/>
        </p:nvSpPr>
        <p:spPr>
          <a:xfrm>
            <a:off x="6516216" y="6237312"/>
            <a:ext cx="1430200" cy="523220"/>
          </a:xfrm>
          <a:prstGeom prst="rect">
            <a:avLst/>
          </a:prstGeom>
          <a:solidFill>
            <a:schemeClr val="tx1">
              <a:lumMod val="85000"/>
              <a:lumOff val="15000"/>
            </a:schemeClr>
          </a:solidFill>
        </p:spPr>
        <p:txBody>
          <a:bodyPr wrap="none" rtlCol="0">
            <a:spAutoFit/>
          </a:bodyPr>
          <a:lstStyle/>
          <a:p>
            <a:r>
              <a:rPr lang="en-GB" dirty="0" smtClean="0">
                <a:hlinkClick r:id="rId5" action="ppaction://hlinksldjump"/>
              </a:rPr>
              <a:t>Return ↑</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8546" name="Picture 2"/>
          <p:cNvPicPr>
            <a:picLocks noChangeAspect="1" noChangeArrowheads="1"/>
          </p:cNvPicPr>
          <p:nvPr/>
        </p:nvPicPr>
        <p:blipFill>
          <a:blip r:embed="rId2" cstate="print"/>
          <a:srcRect/>
          <a:stretch>
            <a:fillRect/>
          </a:stretch>
        </p:blipFill>
        <p:spPr bwMode="auto">
          <a:xfrm>
            <a:off x="133350" y="471488"/>
            <a:ext cx="8877300" cy="5915025"/>
          </a:xfrm>
          <a:prstGeom prst="rect">
            <a:avLst/>
          </a:prstGeom>
          <a:noFill/>
          <a:ln w="9525">
            <a:noFill/>
            <a:miter lim="800000"/>
            <a:headEnd/>
            <a:tailEnd/>
          </a:ln>
        </p:spPr>
      </p:pic>
      <p:sp>
        <p:nvSpPr>
          <p:cNvPr id="3" name="TextBox 2"/>
          <p:cNvSpPr txBox="1"/>
          <p:nvPr/>
        </p:nvSpPr>
        <p:spPr>
          <a:xfrm>
            <a:off x="780512" y="6351711"/>
            <a:ext cx="5655971" cy="461665"/>
          </a:xfrm>
          <a:prstGeom prst="rect">
            <a:avLst/>
          </a:prstGeom>
          <a:noFill/>
        </p:spPr>
        <p:txBody>
          <a:bodyPr wrap="none" rtlCol="0">
            <a:spAutoFit/>
          </a:bodyPr>
          <a:lstStyle/>
          <a:p>
            <a:r>
              <a:rPr lang="en-GB" sz="2400" dirty="0" smtClean="0"/>
              <a:t>Slide from Yvonne Wong’s talk at TAUP ‘11</a:t>
            </a:r>
            <a:endParaRPr lang="en-GB" sz="2400"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6498" name="Picture 2"/>
          <p:cNvPicPr>
            <a:picLocks noChangeAspect="1" noChangeArrowheads="1"/>
          </p:cNvPicPr>
          <p:nvPr/>
        </p:nvPicPr>
        <p:blipFill>
          <a:blip r:embed="rId2" cstate="print"/>
          <a:srcRect/>
          <a:stretch>
            <a:fillRect/>
          </a:stretch>
        </p:blipFill>
        <p:spPr bwMode="auto">
          <a:xfrm>
            <a:off x="133350" y="471488"/>
            <a:ext cx="8877300" cy="5915025"/>
          </a:xfrm>
          <a:prstGeom prst="rect">
            <a:avLst/>
          </a:prstGeom>
          <a:noFill/>
          <a:ln w="9525">
            <a:noFill/>
            <a:miter lim="800000"/>
            <a:headEnd/>
            <a:tailEnd/>
          </a:ln>
        </p:spPr>
      </p:pic>
      <p:sp>
        <p:nvSpPr>
          <p:cNvPr id="3" name="TextBox 2"/>
          <p:cNvSpPr txBox="1"/>
          <p:nvPr/>
        </p:nvSpPr>
        <p:spPr>
          <a:xfrm>
            <a:off x="780512" y="6351711"/>
            <a:ext cx="5655971" cy="461665"/>
          </a:xfrm>
          <a:prstGeom prst="rect">
            <a:avLst/>
          </a:prstGeom>
          <a:noFill/>
        </p:spPr>
        <p:txBody>
          <a:bodyPr wrap="none" rtlCol="0">
            <a:spAutoFit/>
          </a:bodyPr>
          <a:lstStyle/>
          <a:p>
            <a:r>
              <a:rPr lang="en-GB" sz="2400" dirty="0" smtClean="0"/>
              <a:t>Slide from Yvonne Wong’s talk at TAUP ‘11</a:t>
            </a:r>
            <a:endParaRPr lang="en-GB" sz="24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7410" name="Rectangle 1026"/>
          <p:cNvSpPr>
            <a:spLocks noGrp="1" noChangeArrowheads="1"/>
          </p:cNvSpPr>
          <p:nvPr>
            <p:ph type="title"/>
          </p:nvPr>
        </p:nvSpPr>
        <p:spPr>
          <a:xfrm>
            <a:off x="685800" y="0"/>
            <a:ext cx="7772400" cy="1143000"/>
          </a:xfrm>
        </p:spPr>
        <p:txBody>
          <a:bodyPr/>
          <a:lstStyle/>
          <a:p>
            <a:r>
              <a:rPr lang="en-GB"/>
              <a:t>Neutrino Oscillations</a:t>
            </a:r>
          </a:p>
        </p:txBody>
      </p:sp>
      <p:sp>
        <p:nvSpPr>
          <p:cNvPr id="657411" name="Rectangle 1027"/>
          <p:cNvSpPr>
            <a:spLocks noGrp="1" noChangeArrowheads="1"/>
          </p:cNvSpPr>
          <p:nvPr>
            <p:ph type="body" idx="1"/>
          </p:nvPr>
        </p:nvSpPr>
        <p:spPr>
          <a:xfrm>
            <a:off x="685800" y="1143000"/>
            <a:ext cx="7772400" cy="4724400"/>
          </a:xfrm>
        </p:spPr>
        <p:txBody>
          <a:bodyPr/>
          <a:lstStyle/>
          <a:p>
            <a:r>
              <a:rPr lang="en-GB" dirty="0"/>
              <a:t>If neutrinos have mass, then there are two distinct types of neutrino state we must consider – the eigenstates of the weak Hamiltonian </a:t>
            </a:r>
            <a:r>
              <a:rPr lang="en-GB" dirty="0" err="1">
                <a:latin typeface="Symbol" pitchFamily="18" charset="2"/>
              </a:rPr>
              <a:t>n</a:t>
            </a:r>
            <a:r>
              <a:rPr lang="en-GB" baseline="-25000" dirty="0" err="1"/>
              <a:t>l</a:t>
            </a:r>
            <a:r>
              <a:rPr lang="en-GB" dirty="0"/>
              <a:t> = </a:t>
            </a:r>
            <a:r>
              <a:rPr lang="en-GB" dirty="0">
                <a:latin typeface="Symbol" pitchFamily="18" charset="2"/>
              </a:rPr>
              <a:t>n</a:t>
            </a:r>
            <a:r>
              <a:rPr lang="en-GB" baseline="-25000" dirty="0"/>
              <a:t>e</a:t>
            </a:r>
            <a:r>
              <a:rPr lang="en-GB" dirty="0"/>
              <a:t>, </a:t>
            </a:r>
            <a:r>
              <a:rPr lang="en-GB" dirty="0">
                <a:latin typeface="Symbol" pitchFamily="18" charset="2"/>
              </a:rPr>
              <a:t>n</a:t>
            </a:r>
            <a:r>
              <a:rPr lang="en-GB" baseline="-25000" dirty="0">
                <a:latin typeface="Symbol" pitchFamily="18" charset="2"/>
              </a:rPr>
              <a:t>m</a:t>
            </a:r>
            <a:r>
              <a:rPr lang="en-GB" dirty="0"/>
              <a:t>, </a:t>
            </a:r>
            <a:r>
              <a:rPr lang="en-GB" dirty="0" err="1">
                <a:latin typeface="Symbol" pitchFamily="18" charset="2"/>
              </a:rPr>
              <a:t>n</a:t>
            </a:r>
            <a:r>
              <a:rPr lang="en-GB" baseline="-25000" dirty="0" err="1">
                <a:latin typeface="Symbol" pitchFamily="18" charset="2"/>
              </a:rPr>
              <a:t>t</a:t>
            </a:r>
            <a:r>
              <a:rPr lang="en-GB" dirty="0"/>
              <a:t>; and the eigenstates of the free particle Hamiltonian </a:t>
            </a:r>
            <a:r>
              <a:rPr lang="en-GB" dirty="0" err="1">
                <a:latin typeface="Symbol" pitchFamily="18" charset="2"/>
              </a:rPr>
              <a:t>n</a:t>
            </a:r>
            <a:r>
              <a:rPr lang="en-GB" baseline="-25000" dirty="0" err="1"/>
              <a:t>i</a:t>
            </a:r>
            <a:r>
              <a:rPr lang="en-GB" dirty="0"/>
              <a:t> = </a:t>
            </a:r>
            <a:r>
              <a:rPr lang="en-GB" dirty="0">
                <a:latin typeface="Symbol" pitchFamily="18" charset="2"/>
              </a:rPr>
              <a:t>n</a:t>
            </a:r>
            <a:r>
              <a:rPr lang="en-GB" baseline="-25000" dirty="0"/>
              <a:t>1</a:t>
            </a:r>
            <a:r>
              <a:rPr lang="en-GB" dirty="0"/>
              <a:t>, </a:t>
            </a:r>
            <a:r>
              <a:rPr lang="en-GB" dirty="0">
                <a:latin typeface="Symbol" pitchFamily="18" charset="2"/>
              </a:rPr>
              <a:t>n</a:t>
            </a:r>
            <a:r>
              <a:rPr lang="en-GB" baseline="-25000" dirty="0"/>
              <a:t>2</a:t>
            </a:r>
            <a:r>
              <a:rPr lang="en-GB" dirty="0"/>
              <a:t>, </a:t>
            </a:r>
            <a:r>
              <a:rPr lang="en-GB" dirty="0">
                <a:latin typeface="Symbol" pitchFamily="18" charset="2"/>
              </a:rPr>
              <a:t>n</a:t>
            </a:r>
            <a:r>
              <a:rPr lang="en-GB" baseline="-25000" dirty="0"/>
              <a:t>3</a:t>
            </a:r>
            <a:r>
              <a:rPr lang="en-GB" dirty="0"/>
              <a:t>.</a:t>
            </a:r>
          </a:p>
          <a:p>
            <a:r>
              <a:rPr lang="en-GB" dirty="0"/>
              <a:t>There is absolutely no reason to believe that these are the same thing.</a:t>
            </a:r>
          </a:p>
          <a:p>
            <a:r>
              <a:rPr lang="en-GB" dirty="0"/>
              <a:t>In general:</a:t>
            </a:r>
          </a:p>
        </p:txBody>
      </p:sp>
      <p:pic>
        <p:nvPicPr>
          <p:cNvPr id="879619" name="Picture 3"/>
          <p:cNvPicPr>
            <a:picLocks noChangeAspect="1" noChangeArrowheads="1"/>
          </p:cNvPicPr>
          <p:nvPr/>
        </p:nvPicPr>
        <p:blipFill>
          <a:blip r:embed="rId2" cstate="print"/>
          <a:srcRect/>
          <a:stretch>
            <a:fillRect/>
          </a:stretch>
        </p:blipFill>
        <p:spPr bwMode="auto">
          <a:xfrm>
            <a:off x="3131840" y="5661248"/>
            <a:ext cx="3486150" cy="6000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57411">
                                            <p:txEl>
                                              <p:pRg st="0" end="0"/>
                                            </p:txEl>
                                          </p:spTgt>
                                        </p:tgtEl>
                                        <p:attrNameLst>
                                          <p:attrName>style.visibility</p:attrName>
                                        </p:attrNameLst>
                                      </p:cBhvr>
                                      <p:to>
                                        <p:strVal val="visible"/>
                                      </p:to>
                                    </p:set>
                                    <p:animEffect transition="in" filter="wipe(left)">
                                      <p:cBhvr>
                                        <p:cTn id="7" dur="500"/>
                                        <p:tgtEl>
                                          <p:spTgt spid="6574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57411">
                                            <p:txEl>
                                              <p:pRg st="1" end="1"/>
                                            </p:txEl>
                                          </p:spTgt>
                                        </p:tgtEl>
                                        <p:attrNameLst>
                                          <p:attrName>style.visibility</p:attrName>
                                        </p:attrNameLst>
                                      </p:cBhvr>
                                      <p:to>
                                        <p:strVal val="visible"/>
                                      </p:to>
                                    </p:set>
                                    <p:animEffect transition="in" filter="wipe(left)">
                                      <p:cBhvr>
                                        <p:cTn id="12" dur="500"/>
                                        <p:tgtEl>
                                          <p:spTgt spid="6574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57411">
                                            <p:txEl>
                                              <p:pRg st="2" end="2"/>
                                            </p:txEl>
                                          </p:spTgt>
                                        </p:tgtEl>
                                        <p:attrNameLst>
                                          <p:attrName>style.visibility</p:attrName>
                                        </p:attrNameLst>
                                      </p:cBhvr>
                                      <p:to>
                                        <p:strVal val="visible"/>
                                      </p:to>
                                    </p:set>
                                    <p:animEffect transition="in" filter="wipe(left)">
                                      <p:cBhvr>
                                        <p:cTn id="17" dur="500"/>
                                        <p:tgtEl>
                                          <p:spTgt spid="657411">
                                            <p:txEl>
                                              <p:pRg st="2" end="2"/>
                                            </p:txEl>
                                          </p:spTgt>
                                        </p:tgtEl>
                                      </p:cBhvr>
                                    </p:animEffect>
                                  </p:childTnLst>
                                </p:cTn>
                              </p:par>
                              <p:par>
                                <p:cTn id="18" presetID="23" presetClass="entr" presetSubtype="16" fill="hold" nodeType="withEffect">
                                  <p:stCondLst>
                                    <p:cond delay="0"/>
                                  </p:stCondLst>
                                  <p:childTnLst>
                                    <p:set>
                                      <p:cBhvr>
                                        <p:cTn id="19" dur="1" fill="hold">
                                          <p:stCondLst>
                                            <p:cond delay="0"/>
                                          </p:stCondLst>
                                        </p:cTn>
                                        <p:tgtEl>
                                          <p:spTgt spid="879619"/>
                                        </p:tgtEl>
                                        <p:attrNameLst>
                                          <p:attrName>style.visibility</p:attrName>
                                        </p:attrNameLst>
                                      </p:cBhvr>
                                      <p:to>
                                        <p:strVal val="visible"/>
                                      </p:to>
                                    </p:set>
                                    <p:anim calcmode="lin" valueType="num">
                                      <p:cBhvr>
                                        <p:cTn id="20" dur="500" fill="hold"/>
                                        <p:tgtEl>
                                          <p:spTgt spid="879619"/>
                                        </p:tgtEl>
                                        <p:attrNameLst>
                                          <p:attrName>ppt_w</p:attrName>
                                        </p:attrNameLst>
                                      </p:cBhvr>
                                      <p:tavLst>
                                        <p:tav tm="0">
                                          <p:val>
                                            <p:fltVal val="0"/>
                                          </p:val>
                                        </p:tav>
                                        <p:tav tm="100000">
                                          <p:val>
                                            <p:strVal val="#ppt_w"/>
                                          </p:val>
                                        </p:tav>
                                      </p:tavLst>
                                    </p:anim>
                                    <p:anim calcmode="lin" valueType="num">
                                      <p:cBhvr>
                                        <p:cTn id="21" dur="500" fill="hold"/>
                                        <p:tgtEl>
                                          <p:spTgt spid="8796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7411" grpId="0" build="p"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22" name="Picture 2"/>
          <p:cNvPicPr>
            <a:picLocks noChangeAspect="1" noChangeArrowheads="1"/>
          </p:cNvPicPr>
          <p:nvPr/>
        </p:nvPicPr>
        <p:blipFill>
          <a:blip r:embed="rId2" cstate="print"/>
          <a:srcRect/>
          <a:stretch>
            <a:fillRect/>
          </a:stretch>
        </p:blipFill>
        <p:spPr bwMode="auto">
          <a:xfrm>
            <a:off x="133350" y="471488"/>
            <a:ext cx="8877300" cy="5915025"/>
          </a:xfrm>
          <a:prstGeom prst="rect">
            <a:avLst/>
          </a:prstGeom>
          <a:noFill/>
          <a:ln w="9525">
            <a:noFill/>
            <a:miter lim="800000"/>
            <a:headEnd/>
            <a:tailEnd/>
          </a:ln>
        </p:spPr>
      </p:pic>
      <p:sp>
        <p:nvSpPr>
          <p:cNvPr id="3" name="TextBox 2"/>
          <p:cNvSpPr txBox="1"/>
          <p:nvPr/>
        </p:nvSpPr>
        <p:spPr>
          <a:xfrm>
            <a:off x="780512" y="6351711"/>
            <a:ext cx="5655971" cy="461665"/>
          </a:xfrm>
          <a:prstGeom prst="rect">
            <a:avLst/>
          </a:prstGeom>
          <a:noFill/>
        </p:spPr>
        <p:txBody>
          <a:bodyPr wrap="none" rtlCol="0">
            <a:spAutoFit/>
          </a:bodyPr>
          <a:lstStyle/>
          <a:p>
            <a:r>
              <a:rPr lang="en-GB" sz="2400" dirty="0" smtClean="0"/>
              <a:t>Slide from Yvonne Wong’s talk at TAUP ‘11</a:t>
            </a:r>
            <a:endParaRPr lang="en-GB" sz="2400" dirty="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62" name="Rectangle 2"/>
          <p:cNvSpPr>
            <a:spLocks noGrp="1" noChangeArrowheads="1"/>
          </p:cNvSpPr>
          <p:nvPr>
            <p:ph type="title"/>
          </p:nvPr>
        </p:nvSpPr>
        <p:spPr>
          <a:xfrm>
            <a:off x="685800" y="197768"/>
            <a:ext cx="7772400" cy="1143000"/>
          </a:xfrm>
        </p:spPr>
        <p:txBody>
          <a:bodyPr/>
          <a:lstStyle/>
          <a:p>
            <a:r>
              <a:rPr lang="en-GB" sz="3600" dirty="0"/>
              <a:t>If you are measuring a mass, you must QUANTIFY the systematics!</a:t>
            </a:r>
            <a:endParaRPr lang="en-US" sz="3600" dirty="0"/>
          </a:p>
        </p:txBody>
      </p:sp>
      <p:sp>
        <p:nvSpPr>
          <p:cNvPr id="1372163" name="Rectangle 3"/>
          <p:cNvSpPr>
            <a:spLocks noGrp="1" noChangeArrowheads="1"/>
          </p:cNvSpPr>
          <p:nvPr>
            <p:ph type="body" idx="1"/>
          </p:nvPr>
        </p:nvSpPr>
        <p:spPr/>
        <p:txBody>
          <a:bodyPr/>
          <a:lstStyle/>
          <a:p>
            <a:endParaRPr lang="en-US"/>
          </a:p>
        </p:txBody>
      </p:sp>
      <p:pic>
        <p:nvPicPr>
          <p:cNvPr id="1372167" name="Picture 7"/>
          <p:cNvPicPr>
            <a:picLocks noChangeAspect="1" noChangeArrowheads="1"/>
          </p:cNvPicPr>
          <p:nvPr/>
        </p:nvPicPr>
        <p:blipFill>
          <a:blip r:embed="rId2" cstate="print"/>
          <a:srcRect/>
          <a:stretch>
            <a:fillRect/>
          </a:stretch>
        </p:blipFill>
        <p:spPr bwMode="auto">
          <a:xfrm>
            <a:off x="201613" y="1412875"/>
            <a:ext cx="8840787" cy="3289300"/>
          </a:xfrm>
          <a:prstGeom prst="rect">
            <a:avLst/>
          </a:prstGeom>
          <a:noFill/>
          <a:ln w="44450">
            <a:noFill/>
            <a:miter lim="800000"/>
            <a:headEnd/>
            <a:tailEnd/>
          </a:ln>
          <a:effectLst/>
        </p:spPr>
      </p:pic>
      <p:pic>
        <p:nvPicPr>
          <p:cNvPr id="1372165" name="Picture 5"/>
          <p:cNvPicPr>
            <a:picLocks noChangeAspect="1" noChangeArrowheads="1"/>
          </p:cNvPicPr>
          <p:nvPr/>
        </p:nvPicPr>
        <p:blipFill>
          <a:blip r:embed="rId3" cstate="print"/>
          <a:srcRect/>
          <a:stretch>
            <a:fillRect/>
          </a:stretch>
        </p:blipFill>
        <p:spPr bwMode="auto">
          <a:xfrm>
            <a:off x="179388" y="2628900"/>
            <a:ext cx="5010150" cy="4229100"/>
          </a:xfrm>
          <a:prstGeom prst="rect">
            <a:avLst/>
          </a:prstGeom>
          <a:noFill/>
          <a:ln w="44450">
            <a:noFill/>
            <a:miter lim="800000"/>
            <a:headEnd/>
            <a:tailEnd/>
          </a:ln>
          <a:effectLst/>
        </p:spPr>
      </p:pic>
      <p:grpSp>
        <p:nvGrpSpPr>
          <p:cNvPr id="2" name="Group 12"/>
          <p:cNvGrpSpPr>
            <a:grpSpLocks/>
          </p:cNvGrpSpPr>
          <p:nvPr/>
        </p:nvGrpSpPr>
        <p:grpSpPr bwMode="auto">
          <a:xfrm>
            <a:off x="1042988" y="620713"/>
            <a:ext cx="8101012" cy="4464050"/>
            <a:chOff x="657" y="391"/>
            <a:chExt cx="5103" cy="2812"/>
          </a:xfrm>
        </p:grpSpPr>
        <p:pic>
          <p:nvPicPr>
            <p:cNvPr id="1372168" name="Picture 8"/>
            <p:cNvPicPr>
              <a:picLocks noChangeAspect="1" noChangeArrowheads="1"/>
            </p:cNvPicPr>
            <p:nvPr/>
          </p:nvPicPr>
          <p:blipFill>
            <a:blip r:embed="rId4" cstate="print"/>
            <a:srcRect/>
            <a:stretch>
              <a:fillRect/>
            </a:stretch>
          </p:blipFill>
          <p:spPr bwMode="auto">
            <a:xfrm>
              <a:off x="1236" y="391"/>
              <a:ext cx="4524" cy="2591"/>
            </a:xfrm>
            <a:prstGeom prst="rect">
              <a:avLst/>
            </a:prstGeom>
            <a:noFill/>
            <a:ln w="44450">
              <a:noFill/>
              <a:miter lim="800000"/>
              <a:headEnd/>
              <a:tailEnd/>
            </a:ln>
            <a:effectLst/>
          </p:spPr>
        </p:pic>
        <p:sp>
          <p:nvSpPr>
            <p:cNvPr id="1372170" name="Rectangle 10"/>
            <p:cNvSpPr>
              <a:spLocks noChangeArrowheads="1"/>
            </p:cNvSpPr>
            <p:nvPr/>
          </p:nvSpPr>
          <p:spPr bwMode="auto">
            <a:xfrm>
              <a:off x="657" y="3067"/>
              <a:ext cx="2132" cy="136"/>
            </a:xfrm>
            <a:prstGeom prst="rect">
              <a:avLst/>
            </a:prstGeom>
            <a:solidFill>
              <a:srgbClr val="FFFFFF">
                <a:alpha val="0"/>
              </a:srgbClr>
            </a:solidFill>
            <a:ln w="34925">
              <a:solidFill>
                <a:schemeClr val="accent2"/>
              </a:solidFill>
              <a:miter lim="800000"/>
              <a:headEnd/>
              <a:tailEnd/>
            </a:ln>
            <a:effectLst/>
          </p:spPr>
          <p:txBody>
            <a:bodyPr wrap="none" anchor="ctr"/>
            <a:lstStyle/>
            <a:p>
              <a:endParaRPr lang="en-GB"/>
            </a:p>
          </p:txBody>
        </p:sp>
        <p:sp>
          <p:nvSpPr>
            <p:cNvPr id="1372171" name="Line 11"/>
            <p:cNvSpPr>
              <a:spLocks noChangeShapeType="1"/>
            </p:cNvSpPr>
            <p:nvPr/>
          </p:nvSpPr>
          <p:spPr bwMode="auto">
            <a:xfrm flipV="1">
              <a:off x="1338" y="1026"/>
              <a:ext cx="1270" cy="2041"/>
            </a:xfrm>
            <a:prstGeom prst="line">
              <a:avLst/>
            </a:prstGeom>
            <a:noFill/>
            <a:ln w="44450">
              <a:solidFill>
                <a:schemeClr val="accent2"/>
              </a:solidFill>
              <a:round/>
              <a:headEnd/>
              <a:tailEnd type="triangle" w="med" len="med"/>
            </a:ln>
            <a:effectLst/>
          </p:spPr>
          <p:txBody>
            <a:bodyPr/>
            <a:lstStyle/>
            <a:p>
              <a:endParaRPr lang="en-GB"/>
            </a:p>
          </p:txBody>
        </p:sp>
      </p:grpSp>
      <p:pic>
        <p:nvPicPr>
          <p:cNvPr id="1372169" name="Picture 9"/>
          <p:cNvPicPr>
            <a:picLocks noChangeAspect="1" noChangeArrowheads="1"/>
          </p:cNvPicPr>
          <p:nvPr/>
        </p:nvPicPr>
        <p:blipFill>
          <a:blip r:embed="rId5" cstate="print"/>
          <a:srcRect/>
          <a:stretch>
            <a:fillRect/>
          </a:stretch>
        </p:blipFill>
        <p:spPr bwMode="auto">
          <a:xfrm>
            <a:off x="4787900" y="3429000"/>
            <a:ext cx="4000500" cy="3038475"/>
          </a:xfrm>
          <a:prstGeom prst="rect">
            <a:avLst/>
          </a:prstGeom>
          <a:noFill/>
          <a:ln w="44450">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72165"/>
                                        </p:tgtEl>
                                        <p:attrNameLst>
                                          <p:attrName>style.visibility</p:attrName>
                                        </p:attrNameLst>
                                      </p:cBhvr>
                                      <p:to>
                                        <p:strVal val="visible"/>
                                      </p:to>
                                    </p:set>
                                    <p:anim calcmode="lin" valueType="num">
                                      <p:cBhvr>
                                        <p:cTn id="7" dur="500" fill="hold"/>
                                        <p:tgtEl>
                                          <p:spTgt spid="1372165"/>
                                        </p:tgtEl>
                                        <p:attrNameLst>
                                          <p:attrName>ppt_w</p:attrName>
                                        </p:attrNameLst>
                                      </p:cBhvr>
                                      <p:tavLst>
                                        <p:tav tm="0">
                                          <p:val>
                                            <p:fltVal val="0"/>
                                          </p:val>
                                        </p:tav>
                                        <p:tav tm="100000">
                                          <p:val>
                                            <p:strVal val="#ppt_w"/>
                                          </p:val>
                                        </p:tav>
                                      </p:tavLst>
                                    </p:anim>
                                    <p:anim calcmode="lin" valueType="num">
                                      <p:cBhvr>
                                        <p:cTn id="8" dur="500" fill="hold"/>
                                        <p:tgtEl>
                                          <p:spTgt spid="137216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1372169"/>
                                        </p:tgtEl>
                                        <p:attrNameLst>
                                          <p:attrName>style.visibility</p:attrName>
                                        </p:attrNameLst>
                                      </p:cBhvr>
                                      <p:to>
                                        <p:strVal val="visible"/>
                                      </p:to>
                                    </p:set>
                                    <p:anim calcmode="lin" valueType="num">
                                      <p:cBhvr>
                                        <p:cTn id="18" dur="500" fill="hold"/>
                                        <p:tgtEl>
                                          <p:spTgt spid="1372169"/>
                                        </p:tgtEl>
                                        <p:attrNameLst>
                                          <p:attrName>ppt_w</p:attrName>
                                        </p:attrNameLst>
                                      </p:cBhvr>
                                      <p:tavLst>
                                        <p:tav tm="0">
                                          <p:val>
                                            <p:fltVal val="0"/>
                                          </p:val>
                                        </p:tav>
                                        <p:tav tm="100000">
                                          <p:val>
                                            <p:strVal val="#ppt_w"/>
                                          </p:val>
                                        </p:tav>
                                      </p:tavLst>
                                    </p:anim>
                                    <p:anim calcmode="lin" valueType="num">
                                      <p:cBhvr>
                                        <p:cTn id="19" dur="500" fill="hold"/>
                                        <p:tgtEl>
                                          <p:spTgt spid="137216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831850" y="-26988"/>
            <a:ext cx="7772400" cy="1143001"/>
          </a:xfrm>
        </p:spPr>
        <p:txBody>
          <a:bodyPr/>
          <a:lstStyle/>
          <a:p>
            <a:pPr eaLnBrk="1" hangingPunct="1"/>
            <a:r>
              <a:rPr lang="en-GB" sz="3200" smtClean="0"/>
              <a:t>SNO Systematic Flux Uncertainties</a:t>
            </a:r>
            <a:endParaRPr lang="en-GB" smtClean="0"/>
          </a:p>
        </p:txBody>
      </p:sp>
      <p:sp>
        <p:nvSpPr>
          <p:cNvPr id="176131" name="Rectangle 3"/>
          <p:cNvSpPr>
            <a:spLocks noGrp="1" noChangeArrowheads="1"/>
          </p:cNvSpPr>
          <p:nvPr>
            <p:ph type="body" sz="half" idx="1"/>
          </p:nvPr>
        </p:nvSpPr>
        <p:spPr>
          <a:xfrm>
            <a:off x="685800" y="1052513"/>
            <a:ext cx="3810000" cy="4114800"/>
          </a:xfrm>
          <a:noFill/>
        </p:spPr>
        <p:txBody>
          <a:bodyPr/>
          <a:lstStyle/>
          <a:p>
            <a:pPr lvl="1" eaLnBrk="1" hangingPunct="1">
              <a:spcBef>
                <a:spcPts val="1200"/>
              </a:spcBef>
              <a:spcAft>
                <a:spcPct val="15000"/>
              </a:spcAft>
              <a:buFontTx/>
              <a:buNone/>
            </a:pPr>
            <a:r>
              <a:rPr lang="en-US" altLang="en-US" sz="2000" b="1" smtClean="0">
                <a:latin typeface="Palatino" pitchFamily="18" charset="0"/>
              </a:rPr>
              <a:t>Error Source</a:t>
            </a:r>
          </a:p>
          <a:p>
            <a:pPr lvl="1" eaLnBrk="1" hangingPunct="1">
              <a:spcBef>
                <a:spcPct val="0"/>
              </a:spcBef>
              <a:buFontTx/>
              <a:buNone/>
            </a:pPr>
            <a:r>
              <a:rPr lang="en-US" altLang="en-US" sz="1800" b="1" smtClean="0">
                <a:latin typeface="Palatino" pitchFamily="18" charset="0"/>
              </a:rPr>
              <a:t>Energy scale</a:t>
            </a:r>
          </a:p>
          <a:p>
            <a:pPr lvl="1" eaLnBrk="1" hangingPunct="1">
              <a:spcBef>
                <a:spcPct val="0"/>
              </a:spcBef>
              <a:buFontTx/>
              <a:buNone/>
            </a:pPr>
            <a:r>
              <a:rPr lang="en-US" altLang="en-US" sz="1800" b="1" smtClean="0">
                <a:latin typeface="Palatino" pitchFamily="18" charset="0"/>
              </a:rPr>
              <a:t>Energy resolution</a:t>
            </a:r>
          </a:p>
          <a:p>
            <a:pPr lvl="1" eaLnBrk="1" hangingPunct="1">
              <a:spcBef>
                <a:spcPct val="0"/>
              </a:spcBef>
              <a:buFontTx/>
              <a:buNone/>
            </a:pPr>
            <a:r>
              <a:rPr lang="en-US" altLang="en-US" sz="1800" b="1" smtClean="0">
                <a:latin typeface="Palatino" pitchFamily="18" charset="0"/>
              </a:rPr>
              <a:t>Non-linearity</a:t>
            </a:r>
          </a:p>
          <a:p>
            <a:pPr lvl="1" eaLnBrk="1" hangingPunct="1">
              <a:spcBef>
                <a:spcPct val="0"/>
              </a:spcBef>
              <a:buFontTx/>
              <a:buNone/>
            </a:pPr>
            <a:r>
              <a:rPr lang="en-US" altLang="en-US" sz="1800" b="1" smtClean="0">
                <a:latin typeface="Palatino" pitchFamily="18" charset="0"/>
              </a:rPr>
              <a:t>Vertex shift</a:t>
            </a:r>
          </a:p>
          <a:p>
            <a:pPr lvl="1" eaLnBrk="1" hangingPunct="1">
              <a:spcBef>
                <a:spcPct val="0"/>
              </a:spcBef>
              <a:buFontTx/>
              <a:buNone/>
            </a:pPr>
            <a:r>
              <a:rPr lang="en-US" altLang="en-US" sz="1800" b="1" smtClean="0">
                <a:latin typeface="Palatino" pitchFamily="18" charset="0"/>
              </a:rPr>
              <a:t>Vertex resolution</a:t>
            </a:r>
          </a:p>
          <a:p>
            <a:pPr lvl="1" eaLnBrk="1" hangingPunct="1">
              <a:spcBef>
                <a:spcPct val="0"/>
              </a:spcBef>
              <a:buFontTx/>
              <a:buNone/>
            </a:pPr>
            <a:r>
              <a:rPr lang="en-US" altLang="en-US" sz="1800" b="1" smtClean="0">
                <a:latin typeface="Palatino" pitchFamily="18" charset="0"/>
              </a:rPr>
              <a:t>Angular resolution</a:t>
            </a:r>
          </a:p>
          <a:p>
            <a:pPr lvl="1" eaLnBrk="1" hangingPunct="1">
              <a:spcBef>
                <a:spcPct val="0"/>
              </a:spcBef>
              <a:buFontTx/>
              <a:buNone/>
            </a:pPr>
            <a:r>
              <a:rPr lang="en-US" altLang="en-US" sz="1800" b="1" smtClean="0">
                <a:latin typeface="Palatino" pitchFamily="18" charset="0"/>
              </a:rPr>
              <a:t>High Energy </a:t>
            </a:r>
            <a:r>
              <a:rPr lang="en-US" altLang="en-US" sz="1800" b="1" smtClean="0">
                <a:latin typeface="Palatino" pitchFamily="18" charset="0"/>
                <a:sym typeface="Symbol" pitchFamily="18" charset="2"/>
              </a:rPr>
              <a:t>’s</a:t>
            </a:r>
          </a:p>
          <a:p>
            <a:pPr lvl="1" eaLnBrk="1" hangingPunct="1">
              <a:spcBef>
                <a:spcPct val="0"/>
              </a:spcBef>
              <a:buFontTx/>
              <a:buNone/>
            </a:pPr>
            <a:r>
              <a:rPr lang="en-US" altLang="en-US" sz="1800" b="1" smtClean="0">
                <a:latin typeface="Palatino" pitchFamily="18" charset="0"/>
                <a:sym typeface="Symbol" pitchFamily="18" charset="2"/>
              </a:rPr>
              <a:t>Low energy background</a:t>
            </a:r>
          </a:p>
          <a:p>
            <a:pPr lvl="1" eaLnBrk="1" hangingPunct="1">
              <a:spcBef>
                <a:spcPct val="0"/>
              </a:spcBef>
              <a:buFontTx/>
              <a:buNone/>
            </a:pPr>
            <a:r>
              <a:rPr lang="en-US" altLang="en-US" sz="1800" b="1" smtClean="0">
                <a:latin typeface="Palatino" pitchFamily="18" charset="0"/>
                <a:sym typeface="Symbol" pitchFamily="18" charset="2"/>
              </a:rPr>
              <a:t>Instrumental background</a:t>
            </a:r>
          </a:p>
          <a:p>
            <a:pPr lvl="1" eaLnBrk="1" hangingPunct="1">
              <a:spcBef>
                <a:spcPct val="0"/>
              </a:spcBef>
              <a:buFontTx/>
              <a:buNone/>
            </a:pPr>
            <a:r>
              <a:rPr lang="en-US" altLang="en-US" sz="1800" b="1" smtClean="0">
                <a:latin typeface="Palatino" pitchFamily="18" charset="0"/>
                <a:sym typeface="Symbol" pitchFamily="18" charset="2"/>
              </a:rPr>
              <a:t>Trigger efficiency</a:t>
            </a:r>
          </a:p>
          <a:p>
            <a:pPr lvl="1" eaLnBrk="1" hangingPunct="1">
              <a:spcBef>
                <a:spcPct val="0"/>
              </a:spcBef>
              <a:buFontTx/>
              <a:buNone/>
            </a:pPr>
            <a:r>
              <a:rPr lang="en-US" altLang="en-US" sz="1800" b="1" smtClean="0">
                <a:latin typeface="Palatino" pitchFamily="18" charset="0"/>
                <a:sym typeface="Symbol" pitchFamily="18" charset="2"/>
              </a:rPr>
              <a:t>Live time</a:t>
            </a:r>
          </a:p>
          <a:p>
            <a:pPr lvl="1" eaLnBrk="1" hangingPunct="1">
              <a:spcBef>
                <a:spcPct val="0"/>
              </a:spcBef>
              <a:buFontTx/>
              <a:buNone/>
            </a:pPr>
            <a:r>
              <a:rPr lang="en-US" altLang="en-US" sz="1800" b="1" smtClean="0">
                <a:latin typeface="Palatino" pitchFamily="18" charset="0"/>
                <a:sym typeface="Symbol" pitchFamily="18" charset="2"/>
              </a:rPr>
              <a:t>Cut acceptance</a:t>
            </a:r>
          </a:p>
          <a:p>
            <a:pPr lvl="1" eaLnBrk="1" hangingPunct="1">
              <a:spcBef>
                <a:spcPct val="0"/>
              </a:spcBef>
              <a:buFontTx/>
              <a:buNone/>
            </a:pPr>
            <a:r>
              <a:rPr lang="en-US" altLang="en-US" sz="1800" b="1" smtClean="0">
                <a:latin typeface="Palatino" pitchFamily="18" charset="0"/>
                <a:sym typeface="Symbol" pitchFamily="18" charset="2"/>
              </a:rPr>
              <a:t>Earth orbit eccentricity</a:t>
            </a:r>
          </a:p>
          <a:p>
            <a:pPr lvl="1" eaLnBrk="1" hangingPunct="1">
              <a:spcBef>
                <a:spcPct val="0"/>
              </a:spcBef>
              <a:buFontTx/>
              <a:buNone/>
            </a:pPr>
            <a:r>
              <a:rPr lang="en-US" altLang="en-US" sz="1800" b="1" baseline="30000" smtClean="0">
                <a:latin typeface="Palatino" pitchFamily="18" charset="0"/>
                <a:sym typeface="Symbol" pitchFamily="18" charset="2"/>
              </a:rPr>
              <a:t>17</a:t>
            </a:r>
            <a:r>
              <a:rPr lang="en-US" altLang="en-US" sz="1800" b="1" smtClean="0">
                <a:latin typeface="Palatino" pitchFamily="18" charset="0"/>
                <a:sym typeface="Symbol" pitchFamily="18" charset="2"/>
              </a:rPr>
              <a:t>O, </a:t>
            </a:r>
            <a:r>
              <a:rPr lang="en-US" altLang="en-US" sz="1800" b="1" baseline="30000" smtClean="0">
                <a:latin typeface="Palatino" pitchFamily="18" charset="0"/>
                <a:sym typeface="Symbol" pitchFamily="18" charset="2"/>
              </a:rPr>
              <a:t>18</a:t>
            </a:r>
            <a:r>
              <a:rPr lang="en-US" altLang="en-US" sz="1800" b="1" smtClean="0">
                <a:latin typeface="Palatino" pitchFamily="18" charset="0"/>
                <a:sym typeface="Symbol" pitchFamily="18" charset="2"/>
              </a:rPr>
              <a:t>O</a:t>
            </a:r>
          </a:p>
          <a:p>
            <a:pPr lvl="1" eaLnBrk="1" hangingPunct="1">
              <a:lnSpc>
                <a:spcPct val="120000"/>
              </a:lnSpc>
              <a:spcBef>
                <a:spcPct val="0"/>
              </a:spcBef>
              <a:buFontTx/>
              <a:buNone/>
            </a:pPr>
            <a:r>
              <a:rPr lang="en-US" altLang="en-US" sz="2000" b="1" smtClean="0">
                <a:solidFill>
                  <a:srgbClr val="FFFFFF"/>
                </a:solidFill>
                <a:latin typeface="Palatino" pitchFamily="18" charset="0"/>
                <a:sym typeface="Symbol" pitchFamily="18" charset="2"/>
              </a:rPr>
              <a:t>Experimental uncertainty</a:t>
            </a:r>
          </a:p>
          <a:p>
            <a:pPr lvl="1" eaLnBrk="1" hangingPunct="1">
              <a:lnSpc>
                <a:spcPct val="140000"/>
              </a:lnSpc>
              <a:spcBef>
                <a:spcPct val="0"/>
              </a:spcBef>
              <a:buFontTx/>
              <a:buNone/>
            </a:pPr>
            <a:r>
              <a:rPr lang="en-US" altLang="en-US" sz="1800" b="1" smtClean="0">
                <a:solidFill>
                  <a:schemeClr val="accent1"/>
                </a:solidFill>
                <a:latin typeface="Palatino" pitchFamily="18" charset="0"/>
                <a:sym typeface="Symbol" pitchFamily="18" charset="2"/>
              </a:rPr>
              <a:t>Cross-section</a:t>
            </a:r>
          </a:p>
          <a:p>
            <a:pPr lvl="1" eaLnBrk="1" hangingPunct="1">
              <a:spcBef>
                <a:spcPct val="0"/>
              </a:spcBef>
              <a:buFontTx/>
              <a:buNone/>
            </a:pPr>
            <a:r>
              <a:rPr lang="en-US" altLang="en-US" sz="1800" b="1" smtClean="0">
                <a:solidFill>
                  <a:schemeClr val="accent1"/>
                </a:solidFill>
                <a:latin typeface="Palatino" pitchFamily="18" charset="0"/>
                <a:sym typeface="Symbol" pitchFamily="18" charset="2"/>
              </a:rPr>
              <a:t>Solar Model</a:t>
            </a:r>
            <a:endParaRPr lang="en-US" altLang="en-US" sz="1800" smtClean="0">
              <a:solidFill>
                <a:srgbClr val="FF0000"/>
              </a:solidFill>
              <a:latin typeface="Palatino" pitchFamily="18" charset="0"/>
            </a:endParaRPr>
          </a:p>
        </p:txBody>
      </p:sp>
      <p:sp>
        <p:nvSpPr>
          <p:cNvPr id="176132" name="Rectangle 4"/>
          <p:cNvSpPr>
            <a:spLocks noChangeArrowheads="1"/>
          </p:cNvSpPr>
          <p:nvPr/>
        </p:nvSpPr>
        <p:spPr bwMode="auto">
          <a:xfrm>
            <a:off x="6096000" y="1066800"/>
            <a:ext cx="2819400" cy="5105400"/>
          </a:xfrm>
          <a:prstGeom prst="rect">
            <a:avLst/>
          </a:prstGeom>
          <a:noFill/>
          <a:ln w="9525">
            <a:noFill/>
            <a:miter lim="800000"/>
            <a:headEnd/>
            <a:tailEnd/>
          </a:ln>
        </p:spPr>
        <p:txBody>
          <a:bodyPr/>
          <a:lstStyle/>
          <a:p>
            <a:pPr marL="342900" indent="-342900">
              <a:spcBef>
                <a:spcPct val="20000"/>
              </a:spcBef>
              <a:spcAft>
                <a:spcPct val="15000"/>
              </a:spcAft>
            </a:pPr>
            <a:r>
              <a:rPr lang="en-US" altLang="en-US" sz="2000" b="1">
                <a:solidFill>
                  <a:srgbClr val="00CC00"/>
                </a:solidFill>
                <a:latin typeface="Palatino" pitchFamily="18" charset="0"/>
              </a:rPr>
              <a:t>       </a:t>
            </a:r>
            <a:r>
              <a:rPr lang="en-US" altLang="en-US" sz="2000" b="1">
                <a:solidFill>
                  <a:srgbClr val="99FF66"/>
                </a:solidFill>
                <a:latin typeface="Palatino" pitchFamily="18" charset="0"/>
              </a:rPr>
              <a:t>ES error (%)</a:t>
            </a:r>
          </a:p>
          <a:p>
            <a:pPr marL="342900" indent="-342900"/>
            <a:r>
              <a:rPr lang="en-US" altLang="en-US" sz="1800" b="1">
                <a:solidFill>
                  <a:srgbClr val="99FF66"/>
                </a:solidFill>
                <a:latin typeface="Palatino" pitchFamily="18" charset="0"/>
              </a:rPr>
              <a:t>      -3.5, +5.4</a:t>
            </a:r>
          </a:p>
          <a:p>
            <a:pPr marL="742950" lvl="1" indent="-285750"/>
            <a:r>
              <a:rPr lang="en-US" altLang="en-US" sz="1800" b="1">
                <a:solidFill>
                  <a:srgbClr val="99FF66"/>
                </a:solidFill>
                <a:latin typeface="Palatino" pitchFamily="18" charset="0"/>
              </a:rPr>
              <a:t>±0.3</a:t>
            </a:r>
          </a:p>
          <a:p>
            <a:pPr marL="742950" lvl="1" indent="-285750"/>
            <a:r>
              <a:rPr lang="en-US" altLang="en-US" sz="1800" b="1">
                <a:solidFill>
                  <a:srgbClr val="99FF66"/>
                </a:solidFill>
                <a:latin typeface="Palatino" pitchFamily="18" charset="0"/>
              </a:rPr>
              <a:t>±0.4</a:t>
            </a:r>
          </a:p>
          <a:p>
            <a:pPr marL="742950" lvl="1" indent="-285750"/>
            <a:r>
              <a:rPr lang="en-US" altLang="en-US" sz="1800" b="1">
                <a:solidFill>
                  <a:srgbClr val="99FF66"/>
                </a:solidFill>
                <a:latin typeface="Palatino" pitchFamily="18" charset="0"/>
              </a:rPr>
              <a:t>±3.3</a:t>
            </a:r>
          </a:p>
          <a:p>
            <a:pPr marL="742950" lvl="1" indent="-285750"/>
            <a:r>
              <a:rPr lang="en-US" altLang="en-US" sz="1800" b="1">
                <a:solidFill>
                  <a:srgbClr val="99FF66"/>
                </a:solidFill>
                <a:latin typeface="Palatino" pitchFamily="18" charset="0"/>
              </a:rPr>
              <a:t>±0.4</a:t>
            </a:r>
          </a:p>
          <a:p>
            <a:pPr marL="742950" lvl="1" indent="-285750"/>
            <a:r>
              <a:rPr lang="en-US" altLang="en-US" sz="1800" b="1">
                <a:solidFill>
                  <a:srgbClr val="99FF66"/>
                </a:solidFill>
                <a:latin typeface="Palatino" pitchFamily="18" charset="0"/>
              </a:rPr>
              <a:t>±2.2</a:t>
            </a:r>
          </a:p>
          <a:p>
            <a:pPr marL="742950" lvl="1" indent="-285750"/>
            <a:r>
              <a:rPr lang="en-US" altLang="en-US" sz="1800" b="1">
                <a:solidFill>
                  <a:srgbClr val="99FF66"/>
                </a:solidFill>
                <a:latin typeface="Palatino" pitchFamily="18" charset="0"/>
              </a:rPr>
              <a:t>-1.9, +0.0</a:t>
            </a:r>
          </a:p>
          <a:p>
            <a:pPr marL="742950" lvl="1" indent="-285750"/>
            <a:r>
              <a:rPr lang="en-US" altLang="en-US" sz="1800" b="1">
                <a:solidFill>
                  <a:srgbClr val="99FF66"/>
                </a:solidFill>
                <a:latin typeface="Palatino" pitchFamily="18" charset="0"/>
              </a:rPr>
              <a:t>-0.2, +0.0</a:t>
            </a:r>
          </a:p>
          <a:p>
            <a:pPr marL="742950" lvl="1" indent="-285750"/>
            <a:r>
              <a:rPr lang="en-US" altLang="en-US" sz="1800" b="1">
                <a:solidFill>
                  <a:srgbClr val="99FF66"/>
                </a:solidFill>
                <a:latin typeface="Palatino" pitchFamily="18" charset="0"/>
              </a:rPr>
              <a:t>-0.6, +0.0</a:t>
            </a:r>
          </a:p>
          <a:p>
            <a:pPr marL="742950" lvl="1" indent="-285750"/>
            <a:r>
              <a:rPr lang="en-US" altLang="en-US" sz="1800" b="1">
                <a:solidFill>
                  <a:srgbClr val="99FF66"/>
                </a:solidFill>
                <a:latin typeface="Palatino" pitchFamily="18" charset="0"/>
              </a:rPr>
              <a:t>0.0</a:t>
            </a:r>
          </a:p>
          <a:p>
            <a:pPr marL="742950" lvl="1" indent="-285750"/>
            <a:r>
              <a:rPr lang="en-US" altLang="en-US" sz="1800" b="1">
                <a:solidFill>
                  <a:srgbClr val="99FF66"/>
                </a:solidFill>
                <a:latin typeface="Palatino" pitchFamily="18" charset="0"/>
              </a:rPr>
              <a:t>±0.1</a:t>
            </a:r>
          </a:p>
          <a:p>
            <a:pPr marL="742950" lvl="1" indent="-285750"/>
            <a:r>
              <a:rPr lang="en-US" altLang="en-US" sz="1800" b="1">
                <a:solidFill>
                  <a:srgbClr val="99FF66"/>
                </a:solidFill>
                <a:latin typeface="Palatino" pitchFamily="18" charset="0"/>
              </a:rPr>
              <a:t>-0.6, +0.7</a:t>
            </a:r>
          </a:p>
          <a:p>
            <a:pPr marL="742950" lvl="1" indent="-285750"/>
            <a:r>
              <a:rPr lang="en-US" altLang="en-US" sz="1800" b="1">
                <a:solidFill>
                  <a:srgbClr val="99FF66"/>
                </a:solidFill>
                <a:latin typeface="Palatino" pitchFamily="18" charset="0"/>
              </a:rPr>
              <a:t>±0.2</a:t>
            </a:r>
          </a:p>
          <a:p>
            <a:pPr marL="742950" lvl="1" indent="-285750"/>
            <a:r>
              <a:rPr lang="en-US" altLang="en-US" sz="1800" b="1">
                <a:solidFill>
                  <a:srgbClr val="99FF66"/>
                </a:solidFill>
                <a:latin typeface="Palatino" pitchFamily="18" charset="0"/>
              </a:rPr>
              <a:t>0.0</a:t>
            </a:r>
          </a:p>
          <a:p>
            <a:pPr marL="742950" lvl="1" indent="-285750">
              <a:lnSpc>
                <a:spcPct val="120000"/>
              </a:lnSpc>
            </a:pPr>
            <a:r>
              <a:rPr lang="en-US" altLang="en-US" sz="2000" b="1">
                <a:solidFill>
                  <a:srgbClr val="FFFFFF"/>
                </a:solidFill>
                <a:latin typeface="Palatino" pitchFamily="18" charset="0"/>
              </a:rPr>
              <a:t>-5.7, +6.8</a:t>
            </a:r>
          </a:p>
          <a:p>
            <a:pPr marL="742950" lvl="1" indent="-285750">
              <a:lnSpc>
                <a:spcPct val="140000"/>
              </a:lnSpc>
            </a:pPr>
            <a:r>
              <a:rPr lang="en-US" altLang="en-US" sz="1800" b="1">
                <a:solidFill>
                  <a:schemeClr val="accent1"/>
                </a:solidFill>
                <a:latin typeface="Palatino" pitchFamily="18" charset="0"/>
              </a:rPr>
              <a:t>0.5</a:t>
            </a:r>
          </a:p>
          <a:p>
            <a:pPr marL="742950" lvl="1" indent="-285750"/>
            <a:r>
              <a:rPr lang="en-US" altLang="en-US" sz="1800" b="1">
                <a:solidFill>
                  <a:schemeClr val="accent1"/>
                </a:solidFill>
                <a:latin typeface="Palatino" pitchFamily="18" charset="0"/>
              </a:rPr>
              <a:t>-16, +20</a:t>
            </a:r>
            <a:endParaRPr lang="en-US" sz="1800">
              <a:solidFill>
                <a:srgbClr val="008080"/>
              </a:solidFill>
            </a:endParaRPr>
          </a:p>
        </p:txBody>
      </p:sp>
      <p:sp>
        <p:nvSpPr>
          <p:cNvPr id="176133" name="Line 5"/>
          <p:cNvSpPr>
            <a:spLocks noChangeShapeType="1"/>
          </p:cNvSpPr>
          <p:nvPr/>
        </p:nvSpPr>
        <p:spPr bwMode="auto">
          <a:xfrm>
            <a:off x="685800" y="1447800"/>
            <a:ext cx="7772400" cy="0"/>
          </a:xfrm>
          <a:prstGeom prst="line">
            <a:avLst/>
          </a:prstGeom>
          <a:noFill/>
          <a:ln w="12700">
            <a:solidFill>
              <a:srgbClr val="FFFF99"/>
            </a:solidFill>
            <a:round/>
            <a:headEnd/>
            <a:tailEnd/>
          </a:ln>
        </p:spPr>
        <p:txBody>
          <a:bodyPr wrap="none" anchor="ctr"/>
          <a:lstStyle/>
          <a:p>
            <a:endParaRPr lang="en-GB"/>
          </a:p>
        </p:txBody>
      </p:sp>
      <p:sp>
        <p:nvSpPr>
          <p:cNvPr id="176134" name="Line 6"/>
          <p:cNvSpPr>
            <a:spLocks noChangeShapeType="1"/>
          </p:cNvSpPr>
          <p:nvPr/>
        </p:nvSpPr>
        <p:spPr bwMode="auto">
          <a:xfrm>
            <a:off x="685800" y="1066800"/>
            <a:ext cx="7772400" cy="0"/>
          </a:xfrm>
          <a:prstGeom prst="line">
            <a:avLst/>
          </a:prstGeom>
          <a:noFill/>
          <a:ln w="38100" cmpd="dbl">
            <a:solidFill>
              <a:srgbClr val="FFFF99"/>
            </a:solidFill>
            <a:round/>
            <a:headEnd/>
            <a:tailEnd/>
          </a:ln>
        </p:spPr>
        <p:txBody>
          <a:bodyPr wrap="none" anchor="ctr"/>
          <a:lstStyle/>
          <a:p>
            <a:endParaRPr lang="en-GB"/>
          </a:p>
        </p:txBody>
      </p:sp>
      <p:sp>
        <p:nvSpPr>
          <p:cNvPr id="176135" name="Line 7"/>
          <p:cNvSpPr>
            <a:spLocks noChangeShapeType="1"/>
          </p:cNvSpPr>
          <p:nvPr/>
        </p:nvSpPr>
        <p:spPr bwMode="auto">
          <a:xfrm>
            <a:off x="685800" y="6372225"/>
            <a:ext cx="7772400" cy="0"/>
          </a:xfrm>
          <a:prstGeom prst="line">
            <a:avLst/>
          </a:prstGeom>
          <a:noFill/>
          <a:ln w="38100" cmpd="dbl">
            <a:solidFill>
              <a:srgbClr val="FFFF99"/>
            </a:solidFill>
            <a:round/>
            <a:headEnd/>
            <a:tailEnd/>
          </a:ln>
        </p:spPr>
        <p:txBody>
          <a:bodyPr wrap="none" anchor="ctr"/>
          <a:lstStyle/>
          <a:p>
            <a:endParaRPr lang="en-GB"/>
          </a:p>
        </p:txBody>
      </p:sp>
      <p:sp>
        <p:nvSpPr>
          <p:cNvPr id="176136" name="Line 8"/>
          <p:cNvSpPr>
            <a:spLocks noChangeShapeType="1"/>
          </p:cNvSpPr>
          <p:nvPr/>
        </p:nvSpPr>
        <p:spPr bwMode="auto">
          <a:xfrm>
            <a:off x="685800" y="5334000"/>
            <a:ext cx="7772400" cy="0"/>
          </a:xfrm>
          <a:prstGeom prst="line">
            <a:avLst/>
          </a:prstGeom>
          <a:noFill/>
          <a:ln w="12700">
            <a:solidFill>
              <a:srgbClr val="FFFF99"/>
            </a:solidFill>
            <a:round/>
            <a:headEnd/>
            <a:tailEnd/>
          </a:ln>
        </p:spPr>
        <p:txBody>
          <a:bodyPr wrap="none" anchor="ctr"/>
          <a:lstStyle/>
          <a:p>
            <a:endParaRPr lang="en-GB"/>
          </a:p>
        </p:txBody>
      </p:sp>
      <p:sp>
        <p:nvSpPr>
          <p:cNvPr id="176137" name="Rectangle 9"/>
          <p:cNvSpPr>
            <a:spLocks noChangeArrowheads="1"/>
          </p:cNvSpPr>
          <p:nvPr/>
        </p:nvSpPr>
        <p:spPr bwMode="auto">
          <a:xfrm>
            <a:off x="3505200" y="1066800"/>
            <a:ext cx="2286000" cy="5029200"/>
          </a:xfrm>
          <a:prstGeom prst="rect">
            <a:avLst/>
          </a:prstGeom>
          <a:noFill/>
          <a:ln w="9525">
            <a:noFill/>
            <a:miter lim="800000"/>
            <a:headEnd/>
            <a:tailEnd/>
          </a:ln>
        </p:spPr>
        <p:txBody>
          <a:bodyPr anchorCtr="1"/>
          <a:lstStyle/>
          <a:p>
            <a:pPr marL="742950" lvl="1" indent="-285750">
              <a:spcBef>
                <a:spcPts val="1200"/>
              </a:spcBef>
              <a:spcAft>
                <a:spcPct val="15000"/>
              </a:spcAft>
            </a:pPr>
            <a:r>
              <a:rPr lang="en-US" altLang="en-US" sz="2000" b="1">
                <a:solidFill>
                  <a:srgbClr val="FFCC99"/>
                </a:solidFill>
                <a:latin typeface="Palatino" pitchFamily="18" charset="0"/>
              </a:rPr>
              <a:t>CC error (%)</a:t>
            </a:r>
          </a:p>
          <a:p>
            <a:pPr marL="742950" lvl="1" indent="-285750"/>
            <a:r>
              <a:rPr lang="en-US" altLang="en-US" sz="1800" b="1">
                <a:solidFill>
                  <a:srgbClr val="FFCC99"/>
                </a:solidFill>
                <a:latin typeface="Palatino" pitchFamily="18" charset="0"/>
              </a:rPr>
              <a:t>-5.2, +6.1</a:t>
            </a:r>
          </a:p>
          <a:p>
            <a:pPr marL="742950" lvl="1" indent="-285750"/>
            <a:r>
              <a:rPr lang="en-US" altLang="en-US" sz="1800" b="1">
                <a:solidFill>
                  <a:srgbClr val="FFCC99"/>
                </a:solidFill>
                <a:latin typeface="Palatino" pitchFamily="18" charset="0"/>
              </a:rPr>
              <a:t>±0.5</a:t>
            </a:r>
          </a:p>
          <a:p>
            <a:pPr marL="742950" lvl="1" indent="-285750"/>
            <a:r>
              <a:rPr lang="en-US" altLang="en-US" sz="1800" b="1">
                <a:solidFill>
                  <a:srgbClr val="FFCC99"/>
                </a:solidFill>
                <a:latin typeface="Palatino" pitchFamily="18" charset="0"/>
              </a:rPr>
              <a:t>±0.5</a:t>
            </a:r>
          </a:p>
          <a:p>
            <a:pPr marL="742950" lvl="1" indent="-285750"/>
            <a:r>
              <a:rPr lang="en-US" altLang="en-US" sz="1800" b="1">
                <a:solidFill>
                  <a:srgbClr val="FFCC99"/>
                </a:solidFill>
                <a:latin typeface="Palatino" pitchFamily="18" charset="0"/>
              </a:rPr>
              <a:t>±3.1</a:t>
            </a:r>
          </a:p>
          <a:p>
            <a:pPr marL="742950" lvl="1" indent="-285750"/>
            <a:r>
              <a:rPr lang="en-US" altLang="en-US" sz="1800" b="1">
                <a:solidFill>
                  <a:srgbClr val="FFCC99"/>
                </a:solidFill>
                <a:latin typeface="Palatino" pitchFamily="18" charset="0"/>
              </a:rPr>
              <a:t>±0.7</a:t>
            </a:r>
          </a:p>
          <a:p>
            <a:pPr marL="742950" lvl="1" indent="-285750"/>
            <a:r>
              <a:rPr lang="en-US" altLang="en-US" sz="1800" b="1">
                <a:solidFill>
                  <a:srgbClr val="FFCC99"/>
                </a:solidFill>
                <a:latin typeface="Palatino" pitchFamily="18" charset="0"/>
              </a:rPr>
              <a:t>±0.5</a:t>
            </a:r>
          </a:p>
          <a:p>
            <a:pPr marL="742950" lvl="1" indent="-285750"/>
            <a:r>
              <a:rPr lang="en-US" altLang="en-US" sz="1800" b="1">
                <a:solidFill>
                  <a:srgbClr val="FFCC99"/>
                </a:solidFill>
                <a:latin typeface="Palatino" pitchFamily="18" charset="0"/>
              </a:rPr>
              <a:t>-0.8, +0.0</a:t>
            </a:r>
          </a:p>
          <a:p>
            <a:pPr marL="742950" lvl="1" indent="-285750"/>
            <a:r>
              <a:rPr lang="en-US" altLang="en-US" sz="1800" b="1">
                <a:solidFill>
                  <a:srgbClr val="FFCC99"/>
                </a:solidFill>
                <a:latin typeface="Palatino" pitchFamily="18" charset="0"/>
              </a:rPr>
              <a:t>-0.2, +0.0</a:t>
            </a:r>
          </a:p>
          <a:p>
            <a:pPr marL="742950" lvl="1" indent="-285750"/>
            <a:r>
              <a:rPr lang="en-US" altLang="en-US" sz="1800" b="1">
                <a:solidFill>
                  <a:srgbClr val="FFCC99"/>
                </a:solidFill>
                <a:latin typeface="Palatino" pitchFamily="18" charset="0"/>
              </a:rPr>
              <a:t>-0.2, +0.0</a:t>
            </a:r>
          </a:p>
          <a:p>
            <a:pPr marL="742950" lvl="1" indent="-285750"/>
            <a:r>
              <a:rPr lang="en-US" altLang="en-US" sz="1800" b="1">
                <a:solidFill>
                  <a:srgbClr val="FFCC99"/>
                </a:solidFill>
                <a:latin typeface="Palatino" pitchFamily="18" charset="0"/>
              </a:rPr>
              <a:t>0.0</a:t>
            </a:r>
          </a:p>
          <a:p>
            <a:pPr marL="742950" lvl="1" indent="-285750"/>
            <a:r>
              <a:rPr lang="en-US" altLang="en-US" sz="1800" b="1">
                <a:solidFill>
                  <a:srgbClr val="FFCC99"/>
                </a:solidFill>
                <a:latin typeface="Palatino" pitchFamily="18" charset="0"/>
              </a:rPr>
              <a:t>±0.1</a:t>
            </a:r>
          </a:p>
          <a:p>
            <a:pPr marL="742950" lvl="1" indent="-285750"/>
            <a:r>
              <a:rPr lang="en-US" altLang="en-US" sz="1800" b="1">
                <a:solidFill>
                  <a:srgbClr val="FFCC99"/>
                </a:solidFill>
                <a:latin typeface="Palatino" pitchFamily="18" charset="0"/>
              </a:rPr>
              <a:t>-0.6, +0.7</a:t>
            </a:r>
          </a:p>
          <a:p>
            <a:pPr marL="742950" lvl="1" indent="-285750"/>
            <a:r>
              <a:rPr lang="en-US" altLang="en-US" sz="1800" b="1">
                <a:solidFill>
                  <a:srgbClr val="FFCC99"/>
                </a:solidFill>
                <a:latin typeface="Palatino" pitchFamily="18" charset="0"/>
              </a:rPr>
              <a:t>±0.2</a:t>
            </a:r>
          </a:p>
          <a:p>
            <a:pPr marL="742950" lvl="1" indent="-285750"/>
            <a:r>
              <a:rPr lang="en-US" altLang="en-US" sz="1800" b="1">
                <a:solidFill>
                  <a:srgbClr val="FFCC99"/>
                </a:solidFill>
                <a:latin typeface="Palatino" pitchFamily="18" charset="0"/>
              </a:rPr>
              <a:t>0.0</a:t>
            </a:r>
          </a:p>
          <a:p>
            <a:pPr marL="742950" lvl="1" indent="-285750">
              <a:lnSpc>
                <a:spcPct val="120000"/>
              </a:lnSpc>
            </a:pPr>
            <a:r>
              <a:rPr lang="en-US" altLang="en-US" sz="2000" b="1">
                <a:solidFill>
                  <a:srgbClr val="FFFFFF"/>
                </a:solidFill>
                <a:latin typeface="Palatino" pitchFamily="18" charset="0"/>
              </a:rPr>
              <a:t>-6.2, +7.0</a:t>
            </a:r>
            <a:endParaRPr lang="en-US" altLang="en-US" sz="2000" b="1">
              <a:solidFill>
                <a:srgbClr val="FF0066"/>
              </a:solidFill>
              <a:latin typeface="Palatino" pitchFamily="18" charset="0"/>
            </a:endParaRPr>
          </a:p>
          <a:p>
            <a:pPr marL="742950" lvl="1" indent="-285750">
              <a:lnSpc>
                <a:spcPct val="140000"/>
              </a:lnSpc>
            </a:pPr>
            <a:r>
              <a:rPr lang="en-US" altLang="en-US" sz="1800" b="1">
                <a:solidFill>
                  <a:schemeClr val="accent1"/>
                </a:solidFill>
                <a:latin typeface="Palatino" pitchFamily="18" charset="0"/>
              </a:rPr>
              <a:t>3.0</a:t>
            </a:r>
          </a:p>
          <a:p>
            <a:pPr marL="742950" lvl="1" indent="-285750"/>
            <a:r>
              <a:rPr lang="en-US" altLang="en-US" sz="1800" b="1">
                <a:solidFill>
                  <a:schemeClr val="accent1"/>
                </a:solidFill>
                <a:latin typeface="Palatino" pitchFamily="18" charset="0"/>
              </a:rPr>
              <a:t>-16, +20</a:t>
            </a:r>
            <a:endParaRPr lang="en-US" altLang="en-US" sz="2000">
              <a:solidFill>
                <a:srgbClr val="008080"/>
              </a:solidFill>
              <a:latin typeface="Palatino" pitchFamily="18" charset="0"/>
              <a:sym typeface="Symbol" pitchFamily="18" charset="2"/>
            </a:endParaRPr>
          </a:p>
        </p:txBody>
      </p:sp>
      <p:sp>
        <p:nvSpPr>
          <p:cNvPr id="176138" name="Line 10"/>
          <p:cNvSpPr>
            <a:spLocks noChangeShapeType="1"/>
          </p:cNvSpPr>
          <p:nvPr/>
        </p:nvSpPr>
        <p:spPr bwMode="auto">
          <a:xfrm>
            <a:off x="685800" y="5730875"/>
            <a:ext cx="7772400" cy="0"/>
          </a:xfrm>
          <a:prstGeom prst="line">
            <a:avLst/>
          </a:prstGeom>
          <a:noFill/>
          <a:ln w="12700">
            <a:solidFill>
              <a:srgbClr val="FFFF99"/>
            </a:solidFill>
            <a:round/>
            <a:headEnd/>
            <a:tailEnd/>
          </a:ln>
        </p:spPr>
        <p:txBody>
          <a:bodyPr wrap="none" anchor="ctr"/>
          <a:lstStyle/>
          <a:p>
            <a:endParaRPr lang="en-GB"/>
          </a:p>
        </p:txBody>
      </p:sp>
      <p:sp>
        <p:nvSpPr>
          <p:cNvPr id="1371147" name="Text Box 11"/>
          <p:cNvSpPr txBox="1">
            <a:spLocks noChangeArrowheads="1"/>
          </p:cNvSpPr>
          <p:nvPr/>
        </p:nvSpPr>
        <p:spPr bwMode="auto">
          <a:xfrm>
            <a:off x="357188" y="1714500"/>
            <a:ext cx="5380037" cy="1819275"/>
          </a:xfrm>
          <a:prstGeom prst="rect">
            <a:avLst/>
          </a:prstGeom>
          <a:solidFill>
            <a:srgbClr val="000066"/>
          </a:solidFill>
          <a:ln w="19050">
            <a:solidFill>
              <a:srgbClr val="FFFF00"/>
            </a:solidFill>
            <a:miter lim="800000"/>
            <a:headEnd/>
            <a:tailEnd/>
          </a:ln>
        </p:spPr>
        <p:txBody>
          <a:bodyPr wrap="none">
            <a:spAutoFit/>
          </a:bodyPr>
          <a:lstStyle/>
          <a:p>
            <a:r>
              <a:rPr lang="en-GB" sz="2800">
                <a:solidFill>
                  <a:srgbClr val="87E4F1"/>
                </a:solidFill>
              </a:rPr>
              <a:t>Unless a real error analysis is done </a:t>
            </a:r>
          </a:p>
          <a:p>
            <a:r>
              <a:rPr lang="en-GB" sz="2800">
                <a:solidFill>
                  <a:srgbClr val="87E4F1"/>
                </a:solidFill>
              </a:rPr>
              <a:t>for astrophysical mass “limits” they </a:t>
            </a:r>
          </a:p>
          <a:p>
            <a:r>
              <a:rPr lang="en-GB" sz="2800">
                <a:solidFill>
                  <a:srgbClr val="87E4F1"/>
                </a:solidFill>
              </a:rPr>
              <a:t>cannot really be considered </a:t>
            </a:r>
          </a:p>
          <a:p>
            <a:r>
              <a:rPr lang="en-GB" sz="2800">
                <a:solidFill>
                  <a:srgbClr val="87E4F1"/>
                </a:solidFill>
              </a:rPr>
              <a:t>equivalent to laboratory limits.</a:t>
            </a:r>
          </a:p>
        </p:txBody>
      </p:sp>
      <p:sp>
        <p:nvSpPr>
          <p:cNvPr id="14" name="Text Box 11"/>
          <p:cNvSpPr txBox="1">
            <a:spLocks noChangeArrowheads="1"/>
          </p:cNvSpPr>
          <p:nvPr/>
        </p:nvSpPr>
        <p:spPr bwMode="auto">
          <a:xfrm>
            <a:off x="4220430" y="3786188"/>
            <a:ext cx="4059125" cy="1815882"/>
          </a:xfrm>
          <a:prstGeom prst="rect">
            <a:avLst/>
          </a:prstGeom>
          <a:solidFill>
            <a:srgbClr val="000066"/>
          </a:solidFill>
          <a:ln w="19050">
            <a:solidFill>
              <a:srgbClr val="FFFF00"/>
            </a:solidFill>
            <a:miter lim="800000"/>
            <a:headEnd/>
            <a:tailEnd/>
          </a:ln>
        </p:spPr>
        <p:txBody>
          <a:bodyPr wrap="none">
            <a:spAutoFit/>
          </a:bodyPr>
          <a:lstStyle/>
          <a:p>
            <a:r>
              <a:rPr lang="en-GB" sz="2800" dirty="0">
                <a:solidFill>
                  <a:srgbClr val="87E4F1"/>
                </a:solidFill>
              </a:rPr>
              <a:t>In any </a:t>
            </a:r>
            <a:r>
              <a:rPr lang="en-GB" sz="2800" dirty="0" smtClean="0">
                <a:solidFill>
                  <a:srgbClr val="87E4F1"/>
                </a:solidFill>
              </a:rPr>
              <a:t>case, using precious</a:t>
            </a:r>
          </a:p>
          <a:p>
            <a:r>
              <a:rPr lang="en-GB" dirty="0" smtClean="0">
                <a:solidFill>
                  <a:srgbClr val="87E4F1"/>
                </a:solidFill>
              </a:rPr>
              <a:t>c</a:t>
            </a:r>
            <a:r>
              <a:rPr lang="en-GB" dirty="0" smtClean="0">
                <a:solidFill>
                  <a:srgbClr val="87E4F1"/>
                </a:solidFill>
              </a:rPr>
              <a:t>osmological data to</a:t>
            </a:r>
          </a:p>
          <a:p>
            <a:r>
              <a:rPr lang="en-GB" dirty="0" smtClean="0">
                <a:solidFill>
                  <a:srgbClr val="87E4F1"/>
                </a:solidFill>
              </a:rPr>
              <a:t>c</a:t>
            </a:r>
            <a:r>
              <a:rPr lang="en-GB" sz="2800" dirty="0" smtClean="0">
                <a:solidFill>
                  <a:srgbClr val="87E4F1"/>
                </a:solidFill>
              </a:rPr>
              <a:t>onstrain </a:t>
            </a:r>
            <a:r>
              <a:rPr lang="en-GB" sz="2800" dirty="0" err="1" smtClean="0">
                <a:solidFill>
                  <a:srgbClr val="87E4F1"/>
                </a:solidFill>
              </a:rPr>
              <a:t>m</a:t>
            </a:r>
            <a:r>
              <a:rPr lang="en-GB" sz="2800" baseline="-25000" dirty="0" err="1" smtClean="0">
                <a:solidFill>
                  <a:srgbClr val="87E4F1"/>
                </a:solidFill>
                <a:latin typeface="Symbol" pitchFamily="18" charset="2"/>
              </a:rPr>
              <a:t>n</a:t>
            </a:r>
            <a:r>
              <a:rPr lang="en-GB" sz="2800" dirty="0" smtClean="0">
                <a:solidFill>
                  <a:srgbClr val="87E4F1"/>
                </a:solidFill>
              </a:rPr>
              <a:t> would be like</a:t>
            </a:r>
          </a:p>
          <a:p>
            <a:r>
              <a:rPr lang="en-GB" dirty="0" smtClean="0">
                <a:solidFill>
                  <a:srgbClr val="87E4F1"/>
                </a:solidFill>
              </a:rPr>
              <a:t>using LEP as a tide gauge.</a:t>
            </a:r>
            <a:endParaRPr lang="en-GB" sz="2800" dirty="0">
              <a:solidFill>
                <a:srgbClr val="87E4F1"/>
              </a:solidFill>
            </a:endParaRPr>
          </a:p>
        </p:txBody>
      </p:sp>
      <p:sp>
        <p:nvSpPr>
          <p:cNvPr id="16" name="TextBox 15"/>
          <p:cNvSpPr txBox="1"/>
          <p:nvPr/>
        </p:nvSpPr>
        <p:spPr>
          <a:xfrm>
            <a:off x="2699792" y="6416510"/>
            <a:ext cx="1430200" cy="523220"/>
          </a:xfrm>
          <a:prstGeom prst="rect">
            <a:avLst/>
          </a:prstGeom>
          <a:solidFill>
            <a:schemeClr val="tx1">
              <a:lumMod val="85000"/>
              <a:lumOff val="15000"/>
            </a:schemeClr>
          </a:solidFill>
        </p:spPr>
        <p:txBody>
          <a:bodyPr wrap="none" rtlCol="0">
            <a:spAutoFit/>
          </a:bodyPr>
          <a:lstStyle/>
          <a:p>
            <a:r>
              <a:rPr lang="en-GB" dirty="0" smtClean="0">
                <a:hlinkClick r:id="rId2" action="ppaction://hlinksldjump"/>
              </a:rPr>
              <a:t>Return ↑</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71147"/>
                                        </p:tgtEl>
                                        <p:attrNameLst>
                                          <p:attrName>style.visibility</p:attrName>
                                        </p:attrNameLst>
                                      </p:cBhvr>
                                      <p:to>
                                        <p:strVal val="visible"/>
                                      </p:to>
                                    </p:set>
                                    <p:animEffect transition="in" filter="wipe(up)">
                                      <p:cBhvr>
                                        <p:cTn id="7" dur="500"/>
                                        <p:tgtEl>
                                          <p:spTgt spid="13711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1147" grpId="0" animBg="1" autoUpdateAnimBg="0"/>
      <p:bldP spid="14" grpId="0" animBg="1"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n_chain"/>
          <p:cNvPicPr>
            <a:picLocks noChangeAspect="1" noChangeArrowheads="1"/>
          </p:cNvPicPr>
          <p:nvPr/>
        </p:nvPicPr>
        <p:blipFill>
          <a:blip r:embed="rId3" cstate="print"/>
          <a:srcRect/>
          <a:stretch>
            <a:fillRect/>
          </a:stretch>
        </p:blipFill>
        <p:spPr bwMode="auto">
          <a:xfrm>
            <a:off x="914400" y="76200"/>
            <a:ext cx="2266950" cy="6667500"/>
          </a:xfrm>
          <a:prstGeom prst="rect">
            <a:avLst/>
          </a:prstGeom>
          <a:noFill/>
        </p:spPr>
      </p:pic>
      <p:grpSp>
        <p:nvGrpSpPr>
          <p:cNvPr id="2" name="Group 3"/>
          <p:cNvGrpSpPr>
            <a:grpSpLocks/>
          </p:cNvGrpSpPr>
          <p:nvPr/>
        </p:nvGrpSpPr>
        <p:grpSpPr bwMode="auto">
          <a:xfrm>
            <a:off x="3505200" y="457200"/>
            <a:ext cx="5181600" cy="3276600"/>
            <a:chOff x="2160" y="288"/>
            <a:chExt cx="3264" cy="2064"/>
          </a:xfrm>
        </p:grpSpPr>
        <p:pic>
          <p:nvPicPr>
            <p:cNvPr id="3076" name="Picture 4"/>
            <p:cNvPicPr>
              <a:picLocks noChangeAspect="1" noChangeArrowheads="1"/>
            </p:cNvPicPr>
            <p:nvPr/>
          </p:nvPicPr>
          <p:blipFill>
            <a:blip r:embed="rId4" cstate="print"/>
            <a:srcRect/>
            <a:stretch>
              <a:fillRect/>
            </a:stretch>
          </p:blipFill>
          <p:spPr bwMode="auto">
            <a:xfrm>
              <a:off x="2208" y="336"/>
              <a:ext cx="1306" cy="1378"/>
            </a:xfrm>
            <a:prstGeom prst="rect">
              <a:avLst/>
            </a:prstGeom>
            <a:noFill/>
            <a:ln w="9525">
              <a:noFill/>
              <a:miter lim="800000"/>
              <a:headEnd/>
              <a:tailEnd/>
            </a:ln>
            <a:effectLst/>
          </p:spPr>
        </p:pic>
        <p:pic>
          <p:nvPicPr>
            <p:cNvPr id="3077" name="Picture 5"/>
            <p:cNvPicPr>
              <a:picLocks noChangeAspect="1" noChangeArrowheads="1"/>
            </p:cNvPicPr>
            <p:nvPr/>
          </p:nvPicPr>
          <p:blipFill>
            <a:blip r:embed="rId5" cstate="print"/>
            <a:srcRect/>
            <a:stretch>
              <a:fillRect/>
            </a:stretch>
          </p:blipFill>
          <p:spPr bwMode="auto">
            <a:xfrm>
              <a:off x="4032" y="288"/>
              <a:ext cx="1392" cy="1450"/>
            </a:xfrm>
            <a:prstGeom prst="rect">
              <a:avLst/>
            </a:prstGeom>
            <a:noFill/>
            <a:ln w="9525">
              <a:noFill/>
              <a:miter lim="800000"/>
              <a:headEnd/>
              <a:tailEnd/>
            </a:ln>
            <a:effectLst/>
          </p:spPr>
        </p:pic>
        <p:sp>
          <p:nvSpPr>
            <p:cNvPr id="3078" name="Text Box 6"/>
            <p:cNvSpPr txBox="1">
              <a:spLocks noChangeArrowheads="1"/>
            </p:cNvSpPr>
            <p:nvPr/>
          </p:nvSpPr>
          <p:spPr bwMode="auto">
            <a:xfrm>
              <a:off x="2160" y="2064"/>
              <a:ext cx="1344" cy="288"/>
            </a:xfrm>
            <a:prstGeom prst="rect">
              <a:avLst/>
            </a:prstGeom>
            <a:noFill/>
            <a:ln w="9525">
              <a:noFill/>
              <a:miter lim="800000"/>
              <a:headEnd/>
              <a:tailEnd/>
            </a:ln>
            <a:effectLst/>
          </p:spPr>
          <p:txBody>
            <a:bodyPr>
              <a:spAutoFit/>
            </a:bodyPr>
            <a:lstStyle/>
            <a:p>
              <a:pPr algn="l">
                <a:spcBef>
                  <a:spcPct val="50000"/>
                </a:spcBef>
              </a:pPr>
              <a:r>
                <a:rPr lang="en-US" sz="2400" smtClean="0">
                  <a:solidFill>
                    <a:srgbClr val="000000"/>
                  </a:solidFill>
                  <a:latin typeface="Times New Roman" pitchFamily="18" charset="0"/>
                </a:rPr>
                <a:t>February 1984</a:t>
              </a:r>
            </a:p>
          </p:txBody>
        </p:sp>
        <p:sp>
          <p:nvSpPr>
            <p:cNvPr id="3079" name="Text Box 7"/>
            <p:cNvSpPr txBox="1">
              <a:spLocks noChangeArrowheads="1"/>
            </p:cNvSpPr>
            <p:nvPr/>
          </p:nvSpPr>
          <p:spPr bwMode="auto">
            <a:xfrm>
              <a:off x="4032" y="2064"/>
              <a:ext cx="1392" cy="288"/>
            </a:xfrm>
            <a:prstGeom prst="rect">
              <a:avLst/>
            </a:prstGeom>
            <a:noFill/>
            <a:ln w="9525">
              <a:noFill/>
              <a:miter lim="800000"/>
              <a:headEnd/>
              <a:tailEnd/>
            </a:ln>
            <a:effectLst/>
          </p:spPr>
          <p:txBody>
            <a:bodyPr>
              <a:spAutoFit/>
            </a:bodyPr>
            <a:lstStyle/>
            <a:p>
              <a:pPr algn="l">
                <a:spcBef>
                  <a:spcPct val="50000"/>
                </a:spcBef>
              </a:pPr>
              <a:r>
                <a:rPr lang="en-US" sz="2400" smtClean="0">
                  <a:solidFill>
                    <a:srgbClr val="000000"/>
                  </a:solidFill>
                  <a:latin typeface="Times New Roman" pitchFamily="18" charset="0"/>
                </a:rPr>
                <a:t>March 8,1987</a:t>
              </a:r>
            </a:p>
          </p:txBody>
        </p:sp>
      </p:grpSp>
      <p:sp>
        <p:nvSpPr>
          <p:cNvPr id="3080" name="Text Box 8"/>
          <p:cNvSpPr txBox="1">
            <a:spLocks noChangeArrowheads="1"/>
          </p:cNvSpPr>
          <p:nvPr/>
        </p:nvSpPr>
        <p:spPr bwMode="auto">
          <a:xfrm>
            <a:off x="4702175" y="4343400"/>
            <a:ext cx="2079625" cy="1373188"/>
          </a:xfrm>
          <a:prstGeom prst="rect">
            <a:avLst/>
          </a:prstGeom>
          <a:noFill/>
          <a:ln w="22225">
            <a:noFill/>
            <a:miter lim="800000"/>
            <a:headEnd/>
            <a:tailEnd/>
          </a:ln>
          <a:effectLst/>
        </p:spPr>
        <p:txBody>
          <a:bodyPr wrap="none">
            <a:spAutoFit/>
          </a:bodyPr>
          <a:lstStyle/>
          <a:p>
            <a:r>
              <a:rPr lang="en-GB" smtClean="0">
                <a:solidFill>
                  <a:srgbClr val="000000"/>
                </a:solidFill>
                <a:latin typeface="Times New Roman" pitchFamily="18" charset="0"/>
              </a:rPr>
              <a:t>A supernova </a:t>
            </a:r>
          </a:p>
          <a:p>
            <a:r>
              <a:rPr lang="en-GB" smtClean="0">
                <a:solidFill>
                  <a:srgbClr val="000000"/>
                </a:solidFill>
                <a:latin typeface="Times New Roman" pitchFamily="18" charset="0"/>
              </a:rPr>
              <a:t>converts</a:t>
            </a:r>
          </a:p>
          <a:p>
            <a:r>
              <a:rPr lang="en-GB" smtClean="0">
                <a:solidFill>
                  <a:srgbClr val="000000"/>
                </a:solidFill>
                <a:latin typeface="Times New Roman" pitchFamily="18" charset="0"/>
              </a:rPr>
              <a:t>~ 1 M</a:t>
            </a:r>
            <a:r>
              <a:rPr lang="en-GB" baseline="-25000" smtClean="0">
                <a:solidFill>
                  <a:srgbClr val="000000"/>
                </a:solidFill>
                <a:latin typeface="Times New Roman" pitchFamily="18" charset="0"/>
                <a:ea typeface="Arial Unicode MS" pitchFamily="34" charset="-128"/>
                <a:cs typeface="Arial Unicode MS" pitchFamily="34" charset="-128"/>
              </a:rPr>
              <a:t>⊙</a:t>
            </a:r>
            <a:r>
              <a:rPr lang="en-GB" smtClean="0">
                <a:solidFill>
                  <a:srgbClr val="000000"/>
                </a:solidFill>
                <a:latin typeface="Times New Roman" pitchFamily="18" charset="0"/>
              </a:rPr>
              <a:t> to </a:t>
            </a:r>
            <a:r>
              <a:rPr lang="en-GB" smtClean="0">
                <a:solidFill>
                  <a:srgbClr val="000000"/>
                </a:solidFill>
                <a:latin typeface="Symbol" pitchFamily="18" charset="2"/>
              </a:rPr>
              <a:t>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080"/>
                                        </p:tgtEl>
                                        <p:attrNameLst>
                                          <p:attrName>style.visibility</p:attrName>
                                        </p:attrNameLst>
                                      </p:cBhvr>
                                      <p:to>
                                        <p:strVal val="visible"/>
                                      </p:to>
                                    </p:set>
                                    <p:anim calcmode="lin" valueType="num">
                                      <p:cBhvr additive="base">
                                        <p:cTn id="7" dur="500" fill="hold"/>
                                        <p:tgtEl>
                                          <p:spTgt spid="3080"/>
                                        </p:tgtEl>
                                        <p:attrNameLst>
                                          <p:attrName>ppt_x</p:attrName>
                                        </p:attrNameLst>
                                      </p:cBhvr>
                                      <p:tavLst>
                                        <p:tav tm="0">
                                          <p:val>
                                            <p:strVal val="1+#ppt_w/2"/>
                                          </p:val>
                                        </p:tav>
                                        <p:tav tm="100000">
                                          <p:val>
                                            <p:strVal val="#ppt_x"/>
                                          </p:val>
                                        </p:tav>
                                      </p:tavLst>
                                    </p:anim>
                                    <p:anim calcmode="lin" valueType="num">
                                      <p:cBhvr additive="base">
                                        <p:cTn id="8" dur="500" fill="hold"/>
                                        <p:tgtEl>
                                          <p:spTgt spid="308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0" grpId="0"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304800" y="2209800"/>
          <a:ext cx="2895600" cy="1065213"/>
        </p:xfrm>
        <a:graphic>
          <a:graphicData uri="http://schemas.openxmlformats.org/presentationml/2006/ole">
            <p:oleObj spid="_x0000_s751618" name="Equation" r:id="rId4" imgW="1346040" imgH="495000" progId="Equation.3">
              <p:embed/>
            </p:oleObj>
          </a:graphicData>
        </a:graphic>
      </p:graphicFrame>
      <p:pic>
        <p:nvPicPr>
          <p:cNvPr id="6147" name="Picture 3" descr="supernova"/>
          <p:cNvPicPr>
            <a:picLocks noChangeAspect="1" noChangeArrowheads="1"/>
          </p:cNvPicPr>
          <p:nvPr/>
        </p:nvPicPr>
        <p:blipFill>
          <a:blip r:embed="rId5" cstate="print"/>
          <a:srcRect/>
          <a:stretch>
            <a:fillRect/>
          </a:stretch>
        </p:blipFill>
        <p:spPr bwMode="auto">
          <a:xfrm>
            <a:off x="3276600" y="152400"/>
            <a:ext cx="5486400" cy="4479925"/>
          </a:xfrm>
          <a:prstGeom prst="rect">
            <a:avLst/>
          </a:prstGeom>
          <a:noFill/>
        </p:spPr>
      </p:pic>
      <p:sp>
        <p:nvSpPr>
          <p:cNvPr id="6148" name="Text Box 4"/>
          <p:cNvSpPr txBox="1">
            <a:spLocks noChangeArrowheads="1"/>
          </p:cNvSpPr>
          <p:nvPr/>
        </p:nvSpPr>
        <p:spPr bwMode="auto">
          <a:xfrm>
            <a:off x="251520" y="4437112"/>
            <a:ext cx="6454775" cy="519113"/>
          </a:xfrm>
          <a:prstGeom prst="rect">
            <a:avLst/>
          </a:prstGeom>
          <a:noFill/>
          <a:ln w="22225">
            <a:noFill/>
            <a:miter lim="800000"/>
            <a:headEnd/>
            <a:tailEnd/>
          </a:ln>
          <a:effectLst/>
        </p:spPr>
        <p:txBody>
          <a:bodyPr wrap="none">
            <a:spAutoFit/>
          </a:bodyPr>
          <a:lstStyle/>
          <a:p>
            <a:r>
              <a:rPr lang="en-GB" dirty="0" smtClean="0">
                <a:solidFill>
                  <a:srgbClr val="990000"/>
                </a:solidFill>
                <a:latin typeface="Times New Roman" pitchFamily="18" charset="0"/>
              </a:rPr>
              <a:t>Limit from SN1987a is </a:t>
            </a:r>
            <a:r>
              <a:rPr lang="en-GB" dirty="0" err="1" smtClean="0">
                <a:solidFill>
                  <a:srgbClr val="990000"/>
                </a:solidFill>
                <a:latin typeface="Times New Roman" pitchFamily="18" charset="0"/>
              </a:rPr>
              <a:t>m</a:t>
            </a:r>
            <a:r>
              <a:rPr lang="en-GB" baseline="-25000" dirty="0" err="1" smtClean="0">
                <a:solidFill>
                  <a:srgbClr val="990000"/>
                </a:solidFill>
                <a:latin typeface="Symbol" pitchFamily="18" charset="2"/>
              </a:rPr>
              <a:t>n</a:t>
            </a:r>
            <a:r>
              <a:rPr lang="en-GB" baseline="-42000" dirty="0" err="1" smtClean="0">
                <a:solidFill>
                  <a:srgbClr val="990000"/>
                </a:solidFill>
                <a:latin typeface="Times New Roman" pitchFamily="18" charset="0"/>
              </a:rPr>
              <a:t>e</a:t>
            </a:r>
            <a:r>
              <a:rPr lang="en-GB" dirty="0" smtClean="0">
                <a:solidFill>
                  <a:srgbClr val="990000"/>
                </a:solidFill>
                <a:latin typeface="Times New Roman" pitchFamily="18" charset="0"/>
              </a:rPr>
              <a:t> &gt; 23 </a:t>
            </a:r>
            <a:r>
              <a:rPr lang="en-GB" dirty="0" err="1" smtClean="0">
                <a:solidFill>
                  <a:srgbClr val="990000"/>
                </a:solidFill>
                <a:latin typeface="Times New Roman" pitchFamily="18" charset="0"/>
              </a:rPr>
              <a:t>eV</a:t>
            </a:r>
            <a:r>
              <a:rPr lang="en-GB" dirty="0" smtClean="0">
                <a:solidFill>
                  <a:srgbClr val="990000"/>
                </a:solidFill>
                <a:latin typeface="Times New Roman" pitchFamily="18" charset="0"/>
              </a:rPr>
              <a:t> (PDG) </a:t>
            </a:r>
          </a:p>
        </p:txBody>
      </p:sp>
      <p:sp>
        <p:nvSpPr>
          <p:cNvPr id="6149" name="Text Box 5"/>
          <p:cNvSpPr txBox="1">
            <a:spLocks noChangeArrowheads="1"/>
          </p:cNvSpPr>
          <p:nvPr/>
        </p:nvSpPr>
        <p:spPr bwMode="auto">
          <a:xfrm>
            <a:off x="251520" y="4996333"/>
            <a:ext cx="7949740" cy="523220"/>
          </a:xfrm>
          <a:prstGeom prst="rect">
            <a:avLst/>
          </a:prstGeom>
          <a:noFill/>
          <a:ln w="22225">
            <a:noFill/>
            <a:miter lim="800000"/>
            <a:headEnd/>
            <a:tailEnd/>
          </a:ln>
          <a:effectLst/>
        </p:spPr>
        <p:txBody>
          <a:bodyPr wrap="none">
            <a:spAutoFit/>
          </a:bodyPr>
          <a:lstStyle/>
          <a:p>
            <a:pPr algn="l"/>
            <a:r>
              <a:rPr lang="en-GB" dirty="0" smtClean="0">
                <a:solidFill>
                  <a:srgbClr val="990000"/>
                </a:solidFill>
                <a:latin typeface="Times New Roman" pitchFamily="18" charset="0"/>
              </a:rPr>
              <a:t>Best you can do is ~5-10 </a:t>
            </a:r>
            <a:r>
              <a:rPr lang="en-GB" dirty="0" err="1" smtClean="0">
                <a:solidFill>
                  <a:srgbClr val="990000"/>
                </a:solidFill>
                <a:latin typeface="Times New Roman" pitchFamily="18" charset="0"/>
              </a:rPr>
              <a:t>eV</a:t>
            </a:r>
            <a:r>
              <a:rPr lang="en-GB" dirty="0" smtClean="0">
                <a:solidFill>
                  <a:srgbClr val="990000"/>
                </a:solidFill>
                <a:latin typeface="Times New Roman" pitchFamily="18" charset="0"/>
              </a:rPr>
              <a:t>, which isn’t good enough</a:t>
            </a:r>
          </a:p>
        </p:txBody>
      </p:sp>
      <p:sp>
        <p:nvSpPr>
          <p:cNvPr id="8" name="Text Box 5"/>
          <p:cNvSpPr txBox="1">
            <a:spLocks noChangeArrowheads="1"/>
          </p:cNvSpPr>
          <p:nvPr/>
        </p:nvSpPr>
        <p:spPr bwMode="auto">
          <a:xfrm>
            <a:off x="251520" y="5499229"/>
            <a:ext cx="8959504" cy="954107"/>
          </a:xfrm>
          <a:prstGeom prst="rect">
            <a:avLst/>
          </a:prstGeom>
          <a:noFill/>
          <a:ln w="22225">
            <a:noFill/>
            <a:miter lim="800000"/>
            <a:headEnd/>
            <a:tailEnd/>
          </a:ln>
          <a:effectLst/>
        </p:spPr>
        <p:txBody>
          <a:bodyPr wrap="none">
            <a:spAutoFit/>
          </a:bodyPr>
          <a:lstStyle/>
          <a:p>
            <a:pPr algn="l"/>
            <a:r>
              <a:rPr lang="en-GB" dirty="0" smtClean="0">
                <a:solidFill>
                  <a:srgbClr val="990000"/>
                </a:solidFill>
                <a:latin typeface="Times New Roman" pitchFamily="18" charset="0"/>
              </a:rPr>
              <a:t>Light and neutrinos got here on the same day after travelling </a:t>
            </a:r>
          </a:p>
          <a:p>
            <a:pPr algn="l"/>
            <a:r>
              <a:rPr lang="en-GB" dirty="0" smtClean="0">
                <a:solidFill>
                  <a:srgbClr val="990000"/>
                </a:solidFill>
                <a:latin typeface="Times New Roman" pitchFamily="18" charset="0"/>
              </a:rPr>
              <a:t>for ~160k yrs, so </a:t>
            </a:r>
            <a:r>
              <a:rPr lang="en-GB" dirty="0" smtClean="0">
                <a:solidFill>
                  <a:srgbClr val="C00000"/>
                </a:solidFill>
                <a:latin typeface="Times New Roman" pitchFamily="18" charset="0"/>
              </a:rPr>
              <a:t>|</a:t>
            </a:r>
            <a:r>
              <a:rPr lang="en-GB" dirty="0" err="1" smtClean="0">
                <a:solidFill>
                  <a:srgbClr val="C00000"/>
                </a:solidFill>
                <a:latin typeface="Times New Roman" pitchFamily="18" charset="0"/>
              </a:rPr>
              <a:t>v</a:t>
            </a:r>
            <a:r>
              <a:rPr lang="en-GB" baseline="-25000" dirty="0" err="1" smtClean="0">
                <a:solidFill>
                  <a:srgbClr val="C00000"/>
                </a:solidFill>
                <a:latin typeface="Symbol" pitchFamily="18" charset="2"/>
              </a:rPr>
              <a:t>n</a:t>
            </a:r>
            <a:r>
              <a:rPr lang="en-GB" dirty="0" smtClean="0">
                <a:solidFill>
                  <a:srgbClr val="C00000"/>
                </a:solidFill>
                <a:latin typeface="Times New Roman" pitchFamily="18" charset="0"/>
              </a:rPr>
              <a:t>-c|/c &lt; 2×10</a:t>
            </a:r>
            <a:r>
              <a:rPr lang="en-GB" baseline="30000" dirty="0" smtClean="0">
                <a:solidFill>
                  <a:srgbClr val="C00000"/>
                </a:solidFill>
                <a:latin typeface="Times New Roman" pitchFamily="18" charset="0"/>
              </a:rPr>
              <a:t>-9</a:t>
            </a:r>
            <a:r>
              <a:rPr lang="en-GB" dirty="0" smtClean="0">
                <a:solidFill>
                  <a:srgbClr val="C00000"/>
                </a:solidFill>
                <a:latin typeface="Times New Roman" pitchFamily="18" charset="0"/>
              </a:rPr>
              <a:t>  at E</a:t>
            </a:r>
            <a:r>
              <a:rPr lang="en-GB" baseline="-25000" dirty="0" smtClean="0">
                <a:solidFill>
                  <a:srgbClr val="C00000"/>
                </a:solidFill>
                <a:latin typeface="Symbol" pitchFamily="18" charset="2"/>
              </a:rPr>
              <a:t>n</a:t>
            </a:r>
            <a:r>
              <a:rPr lang="en-GB" dirty="0" smtClean="0">
                <a:solidFill>
                  <a:srgbClr val="C00000"/>
                </a:solidFill>
                <a:latin typeface="Times New Roman" pitchFamily="18" charset="0"/>
              </a:rPr>
              <a:t> ~ 10 </a:t>
            </a:r>
            <a:r>
              <a:rPr lang="en-GB" dirty="0" err="1" smtClean="0">
                <a:solidFill>
                  <a:srgbClr val="C00000"/>
                </a:solidFill>
                <a:latin typeface="Times New Roman" pitchFamily="18" charset="0"/>
              </a:rPr>
              <a:t>MeV</a:t>
            </a:r>
            <a:endParaRPr lang="en-GB" dirty="0" smtClean="0">
              <a:solidFill>
                <a:srgbClr val="C00000"/>
              </a:solidFill>
              <a:latin typeface="Times New Roman" pitchFamily="18" charset="0"/>
            </a:endParaRPr>
          </a:p>
        </p:txBody>
      </p:sp>
      <p:sp>
        <p:nvSpPr>
          <p:cNvPr id="7" name="TextBox 6"/>
          <p:cNvSpPr txBox="1"/>
          <p:nvPr/>
        </p:nvSpPr>
        <p:spPr>
          <a:xfrm>
            <a:off x="7596336" y="6165304"/>
            <a:ext cx="1430200" cy="523220"/>
          </a:xfrm>
          <a:prstGeom prst="rect">
            <a:avLst/>
          </a:prstGeom>
          <a:solidFill>
            <a:schemeClr val="tx1">
              <a:lumMod val="85000"/>
              <a:lumOff val="15000"/>
            </a:schemeClr>
          </a:solidFill>
        </p:spPr>
        <p:txBody>
          <a:bodyPr wrap="none" rtlCol="0">
            <a:spAutoFit/>
          </a:bodyPr>
          <a:lstStyle/>
          <a:p>
            <a:r>
              <a:rPr lang="en-GB" dirty="0" smtClean="0">
                <a:hlinkClick r:id="rId6" action="ppaction://hlinksldjump"/>
              </a:rPr>
              <a:t>Return ↑</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wipe(up)">
                                      <p:cBhvr>
                                        <p:cTn id="7" dur="500"/>
                                        <p:tgtEl>
                                          <p:spTgt spid="61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wipe(left)">
                                      <p:cBhvr>
                                        <p:cTn id="12" dur="500"/>
                                        <p:tgtEl>
                                          <p:spTgt spid="614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149"/>
                                        </p:tgtEl>
                                        <p:attrNameLst>
                                          <p:attrName>style.visibility</p:attrName>
                                        </p:attrNameLst>
                                      </p:cBhvr>
                                      <p:to>
                                        <p:strVal val="visible"/>
                                      </p:to>
                                    </p:set>
                                    <p:animEffect transition="in" filter="wipe(left)">
                                      <p:cBhvr>
                                        <p:cTn id="17" dur="500"/>
                                        <p:tgtEl>
                                          <p:spTgt spid="614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autoUpdateAnimBg="0"/>
      <p:bldP spid="6149" grpId="0" autoUpdateAnimBg="0"/>
      <p:bldP spid="8" grpId="0"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3666" name="Picture 2"/>
          <p:cNvPicPr>
            <a:picLocks noChangeAspect="1" noChangeArrowheads="1"/>
          </p:cNvPicPr>
          <p:nvPr/>
        </p:nvPicPr>
        <p:blipFill>
          <a:blip r:embed="rId2" cstate="print"/>
          <a:srcRect/>
          <a:stretch>
            <a:fillRect/>
          </a:stretch>
        </p:blipFill>
        <p:spPr bwMode="auto">
          <a:xfrm>
            <a:off x="4224469" y="0"/>
            <a:ext cx="4956043" cy="3717032"/>
          </a:xfrm>
          <a:prstGeom prst="rect">
            <a:avLst/>
          </a:prstGeom>
          <a:noFill/>
          <a:ln w="9525">
            <a:noFill/>
            <a:miter lim="800000"/>
            <a:headEnd/>
            <a:tailEnd/>
          </a:ln>
        </p:spPr>
      </p:pic>
      <p:pic>
        <p:nvPicPr>
          <p:cNvPr id="753667" name="Picture 3"/>
          <p:cNvPicPr>
            <a:picLocks noChangeAspect="1" noChangeArrowheads="1"/>
          </p:cNvPicPr>
          <p:nvPr/>
        </p:nvPicPr>
        <p:blipFill>
          <a:blip r:embed="rId3" cstate="print"/>
          <a:srcRect/>
          <a:stretch>
            <a:fillRect/>
          </a:stretch>
        </p:blipFill>
        <p:spPr bwMode="auto">
          <a:xfrm>
            <a:off x="35496" y="3563634"/>
            <a:ext cx="4392488" cy="3294366"/>
          </a:xfrm>
          <a:prstGeom prst="rect">
            <a:avLst/>
          </a:prstGeom>
          <a:noFill/>
          <a:ln w="9525">
            <a:noFill/>
            <a:miter lim="800000"/>
            <a:headEnd/>
            <a:tailEnd/>
          </a:ln>
        </p:spPr>
      </p:pic>
      <p:pic>
        <p:nvPicPr>
          <p:cNvPr id="753669" name="Picture 5"/>
          <p:cNvPicPr>
            <a:picLocks noChangeAspect="1" noChangeArrowheads="1"/>
          </p:cNvPicPr>
          <p:nvPr/>
        </p:nvPicPr>
        <p:blipFill>
          <a:blip r:embed="rId4" cstate="print"/>
          <a:srcRect/>
          <a:stretch>
            <a:fillRect/>
          </a:stretch>
        </p:blipFill>
        <p:spPr bwMode="auto">
          <a:xfrm>
            <a:off x="72008" y="957914"/>
            <a:ext cx="4211960" cy="2327070"/>
          </a:xfrm>
          <a:prstGeom prst="rect">
            <a:avLst/>
          </a:prstGeom>
          <a:noFill/>
          <a:ln w="9525">
            <a:noFill/>
            <a:miter lim="800000"/>
            <a:headEnd/>
            <a:tailEnd/>
          </a:ln>
        </p:spPr>
      </p:pic>
      <p:grpSp>
        <p:nvGrpSpPr>
          <p:cNvPr id="7" name="Group 6"/>
          <p:cNvGrpSpPr/>
          <p:nvPr/>
        </p:nvGrpSpPr>
        <p:grpSpPr>
          <a:xfrm>
            <a:off x="4530435" y="3861048"/>
            <a:ext cx="4650077" cy="2880320"/>
            <a:chOff x="4479344" y="0"/>
            <a:chExt cx="4650077" cy="2880320"/>
          </a:xfrm>
        </p:grpSpPr>
        <p:pic>
          <p:nvPicPr>
            <p:cNvPr id="8" name="Picture 4"/>
            <p:cNvPicPr>
              <a:picLocks noChangeAspect="1" noChangeArrowheads="1"/>
            </p:cNvPicPr>
            <p:nvPr/>
          </p:nvPicPr>
          <p:blipFill>
            <a:blip r:embed="rId5" cstate="print"/>
            <a:srcRect/>
            <a:stretch>
              <a:fillRect/>
            </a:stretch>
          </p:blipFill>
          <p:spPr bwMode="auto">
            <a:xfrm>
              <a:off x="4520909" y="388844"/>
              <a:ext cx="4486642" cy="2491476"/>
            </a:xfrm>
            <a:prstGeom prst="rect">
              <a:avLst/>
            </a:prstGeom>
            <a:noFill/>
            <a:ln w="9525">
              <a:noFill/>
              <a:miter lim="800000"/>
              <a:headEnd/>
              <a:tailEnd/>
            </a:ln>
          </p:spPr>
        </p:pic>
        <p:pic>
          <p:nvPicPr>
            <p:cNvPr id="9" name="Picture 5"/>
            <p:cNvPicPr>
              <a:picLocks noChangeAspect="1" noChangeArrowheads="1"/>
            </p:cNvPicPr>
            <p:nvPr/>
          </p:nvPicPr>
          <p:blipFill>
            <a:blip r:embed="rId6" cstate="print"/>
            <a:srcRect/>
            <a:stretch>
              <a:fillRect/>
            </a:stretch>
          </p:blipFill>
          <p:spPr bwMode="auto">
            <a:xfrm rot="16200000">
              <a:off x="7804621" y="1312112"/>
              <a:ext cx="2232248" cy="273336"/>
            </a:xfrm>
            <a:prstGeom prst="rect">
              <a:avLst/>
            </a:prstGeom>
            <a:noFill/>
            <a:ln w="9525">
              <a:noFill/>
              <a:miter lim="800000"/>
              <a:headEnd/>
              <a:tailEnd/>
            </a:ln>
          </p:spPr>
        </p:pic>
        <p:sp>
          <p:nvSpPr>
            <p:cNvPr id="10" name="TextBox 9"/>
            <p:cNvSpPr txBox="1"/>
            <p:nvPr/>
          </p:nvSpPr>
          <p:spPr>
            <a:xfrm>
              <a:off x="4479344" y="319970"/>
              <a:ext cx="3281925" cy="400110"/>
            </a:xfrm>
            <a:prstGeom prst="rect">
              <a:avLst/>
            </a:prstGeom>
            <a:noFill/>
          </p:spPr>
          <p:txBody>
            <a:bodyPr wrap="none" rtlCol="0">
              <a:spAutoFit/>
            </a:bodyPr>
            <a:lstStyle/>
            <a:p>
              <a:r>
                <a:rPr lang="en-GB" sz="2000" dirty="0" smtClean="0"/>
                <a:t>OPERA </a:t>
              </a:r>
              <a:r>
                <a:rPr lang="en-GB" sz="2000" dirty="0" smtClean="0">
                  <a:latin typeface="Symbol" pitchFamily="18" charset="2"/>
                </a:rPr>
                <a:t>t</a:t>
              </a:r>
              <a:r>
                <a:rPr lang="en-GB" sz="2000" dirty="0" smtClean="0"/>
                <a:t> appearance event....</a:t>
              </a:r>
              <a:endParaRPr lang="en-GB" sz="2000" dirty="0"/>
            </a:p>
          </p:txBody>
        </p:sp>
        <p:sp>
          <p:nvSpPr>
            <p:cNvPr id="11" name="TextBox 10"/>
            <p:cNvSpPr txBox="1"/>
            <p:nvPr/>
          </p:nvSpPr>
          <p:spPr>
            <a:xfrm>
              <a:off x="4804198" y="2480210"/>
              <a:ext cx="4325223" cy="400110"/>
            </a:xfrm>
            <a:prstGeom prst="rect">
              <a:avLst/>
            </a:prstGeom>
            <a:noFill/>
          </p:spPr>
          <p:txBody>
            <a:bodyPr wrap="none" rtlCol="0">
              <a:spAutoFit/>
            </a:bodyPr>
            <a:lstStyle/>
            <a:p>
              <a:r>
                <a:rPr lang="en-GB" sz="2000" dirty="0" smtClean="0"/>
                <a:t>.... has no friends yet.  Expect 1.65±0.16</a:t>
              </a:r>
              <a:endParaRPr lang="en-GB" sz="2000" dirty="0"/>
            </a:p>
          </p:txBody>
        </p:sp>
        <p:sp>
          <p:nvSpPr>
            <p:cNvPr id="12" name="TextBox 11"/>
            <p:cNvSpPr txBox="1"/>
            <p:nvPr/>
          </p:nvSpPr>
          <p:spPr>
            <a:xfrm>
              <a:off x="7218829" y="0"/>
              <a:ext cx="1622560" cy="400110"/>
            </a:xfrm>
            <a:prstGeom prst="rect">
              <a:avLst/>
            </a:prstGeom>
            <a:noFill/>
          </p:spPr>
          <p:txBody>
            <a:bodyPr wrap="none" rtlCol="0">
              <a:spAutoFit/>
            </a:bodyPr>
            <a:lstStyle/>
            <a:p>
              <a:r>
                <a:rPr lang="en-GB" sz="2000" dirty="0" err="1" smtClean="0">
                  <a:solidFill>
                    <a:srgbClr val="FB6BAC"/>
                  </a:solidFill>
                </a:rPr>
                <a:t>Dusini</a:t>
              </a:r>
              <a:r>
                <a:rPr lang="en-GB" sz="2000" dirty="0" smtClean="0">
                  <a:solidFill>
                    <a:srgbClr val="FB6BAC"/>
                  </a:solidFill>
                </a:rPr>
                <a:t> at EPS</a:t>
              </a:r>
              <a:endParaRPr lang="en-GB" sz="2000" dirty="0">
                <a:solidFill>
                  <a:srgbClr val="FB6BAC"/>
                </a:solidFill>
              </a:endParaRPr>
            </a:p>
          </p:txBody>
        </p:sp>
      </p:grpSp>
      <p:pic>
        <p:nvPicPr>
          <p:cNvPr id="753668" name="Picture 4"/>
          <p:cNvPicPr>
            <a:picLocks noChangeAspect="1" noChangeArrowheads="1"/>
          </p:cNvPicPr>
          <p:nvPr/>
        </p:nvPicPr>
        <p:blipFill>
          <a:blip r:embed="rId7" cstate="print"/>
          <a:srcRect/>
          <a:stretch>
            <a:fillRect/>
          </a:stretch>
        </p:blipFill>
        <p:spPr bwMode="auto">
          <a:xfrm>
            <a:off x="3563888" y="6165304"/>
            <a:ext cx="983896" cy="7371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3666" name="Picture 2"/>
          <p:cNvPicPr>
            <a:picLocks noChangeAspect="1" noChangeArrowheads="1"/>
          </p:cNvPicPr>
          <p:nvPr/>
        </p:nvPicPr>
        <p:blipFill>
          <a:blip r:embed="rId2" cstate="print"/>
          <a:srcRect/>
          <a:stretch>
            <a:fillRect/>
          </a:stretch>
        </p:blipFill>
        <p:spPr bwMode="auto">
          <a:xfrm>
            <a:off x="4224469" y="0"/>
            <a:ext cx="4956043" cy="3717032"/>
          </a:xfrm>
          <a:prstGeom prst="rect">
            <a:avLst/>
          </a:prstGeom>
          <a:noFill/>
          <a:ln w="9525">
            <a:noFill/>
            <a:miter lim="800000"/>
            <a:headEnd/>
            <a:tailEnd/>
          </a:ln>
        </p:spPr>
      </p:pic>
      <p:pic>
        <p:nvPicPr>
          <p:cNvPr id="753667" name="Picture 3"/>
          <p:cNvPicPr>
            <a:picLocks noChangeAspect="1" noChangeArrowheads="1"/>
          </p:cNvPicPr>
          <p:nvPr/>
        </p:nvPicPr>
        <p:blipFill>
          <a:blip r:embed="rId3" cstate="print"/>
          <a:srcRect/>
          <a:stretch>
            <a:fillRect/>
          </a:stretch>
        </p:blipFill>
        <p:spPr bwMode="auto">
          <a:xfrm>
            <a:off x="35496" y="3563634"/>
            <a:ext cx="4392488" cy="3294366"/>
          </a:xfrm>
          <a:prstGeom prst="rect">
            <a:avLst/>
          </a:prstGeom>
          <a:noFill/>
          <a:ln w="9525">
            <a:noFill/>
            <a:miter lim="800000"/>
            <a:headEnd/>
            <a:tailEnd/>
          </a:ln>
        </p:spPr>
      </p:pic>
      <p:pic>
        <p:nvPicPr>
          <p:cNvPr id="753669" name="Picture 5"/>
          <p:cNvPicPr>
            <a:picLocks noChangeAspect="1" noChangeArrowheads="1"/>
          </p:cNvPicPr>
          <p:nvPr/>
        </p:nvPicPr>
        <p:blipFill>
          <a:blip r:embed="rId4" cstate="print"/>
          <a:srcRect/>
          <a:stretch>
            <a:fillRect/>
          </a:stretch>
        </p:blipFill>
        <p:spPr bwMode="auto">
          <a:xfrm>
            <a:off x="72008" y="957914"/>
            <a:ext cx="4211960" cy="2327070"/>
          </a:xfrm>
          <a:prstGeom prst="rect">
            <a:avLst/>
          </a:prstGeom>
          <a:noFill/>
          <a:ln w="9525">
            <a:noFill/>
            <a:miter lim="800000"/>
            <a:headEnd/>
            <a:tailEnd/>
          </a:ln>
        </p:spPr>
      </p:pic>
      <p:pic>
        <p:nvPicPr>
          <p:cNvPr id="753668" name="Picture 4"/>
          <p:cNvPicPr>
            <a:picLocks noChangeAspect="1" noChangeArrowheads="1"/>
          </p:cNvPicPr>
          <p:nvPr/>
        </p:nvPicPr>
        <p:blipFill>
          <a:blip r:embed="rId5" cstate="print"/>
          <a:srcRect/>
          <a:stretch>
            <a:fillRect/>
          </a:stretch>
        </p:blipFill>
        <p:spPr bwMode="auto">
          <a:xfrm>
            <a:off x="3563888" y="6165304"/>
            <a:ext cx="983896" cy="737196"/>
          </a:xfrm>
          <a:prstGeom prst="rect">
            <a:avLst/>
          </a:prstGeom>
          <a:noFill/>
          <a:ln w="9525">
            <a:noFill/>
            <a:miter lim="800000"/>
            <a:headEnd/>
            <a:tailEnd/>
          </a:ln>
        </p:spPr>
      </p:pic>
      <p:pic>
        <p:nvPicPr>
          <p:cNvPr id="753671" name="Picture 7"/>
          <p:cNvPicPr>
            <a:picLocks noChangeAspect="1" noChangeArrowheads="1"/>
          </p:cNvPicPr>
          <p:nvPr/>
        </p:nvPicPr>
        <p:blipFill>
          <a:blip r:embed="rId6" cstate="print"/>
          <a:srcRect/>
          <a:stretch>
            <a:fillRect/>
          </a:stretch>
        </p:blipFill>
        <p:spPr bwMode="auto">
          <a:xfrm>
            <a:off x="4572000" y="-27384"/>
            <a:ext cx="4593512" cy="3240360"/>
          </a:xfrm>
          <a:prstGeom prst="rect">
            <a:avLst/>
          </a:prstGeom>
          <a:noFill/>
          <a:ln w="9525">
            <a:noFill/>
            <a:miter lim="800000"/>
            <a:headEnd/>
            <a:tailEnd/>
          </a:ln>
        </p:spPr>
      </p:pic>
      <p:sp>
        <p:nvSpPr>
          <p:cNvPr id="19" name="TextBox 18"/>
          <p:cNvSpPr txBox="1"/>
          <p:nvPr/>
        </p:nvSpPr>
        <p:spPr>
          <a:xfrm>
            <a:off x="4277595" y="5661248"/>
            <a:ext cx="2526653" cy="707886"/>
          </a:xfrm>
          <a:prstGeom prst="rect">
            <a:avLst/>
          </a:prstGeom>
          <a:solidFill>
            <a:srgbClr val="1407B9"/>
          </a:solidFill>
        </p:spPr>
        <p:txBody>
          <a:bodyPr wrap="none" rtlCol="0">
            <a:spAutoFit/>
          </a:bodyPr>
          <a:lstStyle/>
          <a:p>
            <a:r>
              <a:rPr lang="en-GB" sz="2000" dirty="0" smtClean="0">
                <a:latin typeface="Times New Roman" pitchFamily="18" charset="0"/>
              </a:rPr>
              <a:t>|</a:t>
            </a:r>
            <a:r>
              <a:rPr lang="en-GB" sz="2000" dirty="0" err="1" smtClean="0">
                <a:latin typeface="Times New Roman" pitchFamily="18" charset="0"/>
              </a:rPr>
              <a:t>v</a:t>
            </a:r>
            <a:r>
              <a:rPr lang="en-GB" sz="2000" baseline="-25000" dirty="0" err="1" smtClean="0">
                <a:latin typeface="Symbol" pitchFamily="18" charset="2"/>
              </a:rPr>
              <a:t>n</a:t>
            </a:r>
            <a:r>
              <a:rPr lang="en-GB" sz="2000" dirty="0" smtClean="0">
                <a:latin typeface="Times New Roman" pitchFamily="18" charset="0"/>
              </a:rPr>
              <a:t>-c|/c =</a:t>
            </a:r>
          </a:p>
          <a:p>
            <a:r>
              <a:rPr lang="en-GB" sz="2000" dirty="0" smtClean="0">
                <a:latin typeface="Times New Roman" pitchFamily="18" charset="0"/>
              </a:rPr>
              <a:t>(2.48±0.28±0.30)×10</a:t>
            </a:r>
            <a:r>
              <a:rPr lang="en-GB" sz="2000" baseline="30000" dirty="0" smtClean="0">
                <a:latin typeface="Times New Roman" pitchFamily="18" charset="0"/>
              </a:rPr>
              <a:t>-5</a:t>
            </a:r>
            <a:endParaRPr lang="en-GB" sz="2000" dirty="0"/>
          </a:p>
        </p:txBody>
      </p:sp>
      <p:grpSp>
        <p:nvGrpSpPr>
          <p:cNvPr id="34" name="Group 33"/>
          <p:cNvGrpSpPr/>
          <p:nvPr/>
        </p:nvGrpSpPr>
        <p:grpSpPr>
          <a:xfrm>
            <a:off x="35496" y="17210"/>
            <a:ext cx="4752528" cy="2859753"/>
            <a:chOff x="35496" y="17210"/>
            <a:chExt cx="4752528" cy="2859753"/>
          </a:xfrm>
        </p:grpSpPr>
        <p:pic>
          <p:nvPicPr>
            <p:cNvPr id="753672" name="Picture 8"/>
            <p:cNvPicPr>
              <a:picLocks noChangeAspect="1" noChangeArrowheads="1"/>
            </p:cNvPicPr>
            <p:nvPr/>
          </p:nvPicPr>
          <p:blipFill>
            <a:blip r:embed="rId7" cstate="print"/>
            <a:srcRect/>
            <a:stretch>
              <a:fillRect/>
            </a:stretch>
          </p:blipFill>
          <p:spPr bwMode="auto">
            <a:xfrm>
              <a:off x="35496" y="17210"/>
              <a:ext cx="3816424" cy="2859753"/>
            </a:xfrm>
            <a:prstGeom prst="rect">
              <a:avLst/>
            </a:prstGeom>
            <a:noFill/>
            <a:ln w="9525">
              <a:noFill/>
              <a:miter lim="800000"/>
              <a:headEnd/>
              <a:tailEnd/>
            </a:ln>
          </p:spPr>
        </p:pic>
        <p:cxnSp>
          <p:nvCxnSpPr>
            <p:cNvPr id="22" name="Straight Arrow Connector 21"/>
            <p:cNvCxnSpPr/>
            <p:nvPr/>
          </p:nvCxnSpPr>
          <p:spPr bwMode="auto">
            <a:xfrm flipH="1" flipV="1">
              <a:off x="3635896" y="1268760"/>
              <a:ext cx="1152128" cy="504056"/>
            </a:xfrm>
            <a:prstGeom prst="straightConnector1">
              <a:avLst/>
            </a:prstGeom>
            <a:solidFill>
              <a:srgbClr val="FFFFFF"/>
            </a:solidFill>
            <a:ln w="44450" cap="flat" cmpd="sng" algn="ctr">
              <a:solidFill>
                <a:srgbClr val="FF5050"/>
              </a:solidFill>
              <a:prstDash val="solid"/>
              <a:round/>
              <a:headEnd type="none" w="med" len="med"/>
              <a:tailEnd type="arrow"/>
            </a:ln>
            <a:effectLst/>
          </p:spPr>
        </p:cxnSp>
      </p:grpSp>
      <p:grpSp>
        <p:nvGrpSpPr>
          <p:cNvPr id="35" name="Group 34"/>
          <p:cNvGrpSpPr/>
          <p:nvPr/>
        </p:nvGrpSpPr>
        <p:grpSpPr>
          <a:xfrm>
            <a:off x="0" y="2780928"/>
            <a:ext cx="4139952" cy="3655368"/>
            <a:chOff x="0" y="2780928"/>
            <a:chExt cx="4139952" cy="3655368"/>
          </a:xfrm>
        </p:grpSpPr>
        <p:pic>
          <p:nvPicPr>
            <p:cNvPr id="753673" name="Picture 9"/>
            <p:cNvPicPr>
              <a:picLocks noChangeAspect="1" noChangeArrowheads="1"/>
            </p:cNvPicPr>
            <p:nvPr/>
          </p:nvPicPr>
          <p:blipFill>
            <a:blip r:embed="rId8" cstate="print"/>
            <a:srcRect/>
            <a:stretch>
              <a:fillRect/>
            </a:stretch>
          </p:blipFill>
          <p:spPr bwMode="auto">
            <a:xfrm>
              <a:off x="0" y="3356992"/>
              <a:ext cx="4139952" cy="3079304"/>
            </a:xfrm>
            <a:prstGeom prst="rect">
              <a:avLst/>
            </a:prstGeom>
            <a:noFill/>
            <a:ln w="9525">
              <a:noFill/>
              <a:miter lim="800000"/>
              <a:headEnd/>
              <a:tailEnd/>
            </a:ln>
          </p:spPr>
        </p:pic>
        <p:cxnSp>
          <p:nvCxnSpPr>
            <p:cNvPr id="23" name="Straight Arrow Connector 22"/>
            <p:cNvCxnSpPr/>
            <p:nvPr/>
          </p:nvCxnSpPr>
          <p:spPr bwMode="auto">
            <a:xfrm>
              <a:off x="1691680" y="2780928"/>
              <a:ext cx="504056" cy="792088"/>
            </a:xfrm>
            <a:prstGeom prst="straightConnector1">
              <a:avLst/>
            </a:prstGeom>
            <a:solidFill>
              <a:srgbClr val="FFFFFF"/>
            </a:solidFill>
            <a:ln w="44450" cap="flat" cmpd="sng" algn="ctr">
              <a:solidFill>
                <a:srgbClr val="FF5050"/>
              </a:solidFill>
              <a:prstDash val="solid"/>
              <a:round/>
              <a:headEnd type="none" w="med" len="med"/>
              <a:tailEnd type="arrow"/>
            </a:ln>
            <a:effectLst/>
          </p:spPr>
        </p:cxnSp>
      </p:grpSp>
      <p:grpSp>
        <p:nvGrpSpPr>
          <p:cNvPr id="36" name="Group 35"/>
          <p:cNvGrpSpPr/>
          <p:nvPr/>
        </p:nvGrpSpPr>
        <p:grpSpPr>
          <a:xfrm>
            <a:off x="3833664" y="3356992"/>
            <a:ext cx="2754560" cy="2219693"/>
            <a:chOff x="3833664" y="3356992"/>
            <a:chExt cx="2754560" cy="2219693"/>
          </a:xfrm>
        </p:grpSpPr>
        <p:pic>
          <p:nvPicPr>
            <p:cNvPr id="754690" name="Picture 2"/>
            <p:cNvPicPr>
              <a:picLocks noChangeAspect="1" noChangeArrowheads="1"/>
            </p:cNvPicPr>
            <p:nvPr/>
          </p:nvPicPr>
          <p:blipFill>
            <a:blip r:embed="rId9" cstate="print"/>
            <a:srcRect/>
            <a:stretch>
              <a:fillRect/>
            </a:stretch>
          </p:blipFill>
          <p:spPr bwMode="auto">
            <a:xfrm>
              <a:off x="4355976" y="3356992"/>
              <a:ext cx="2232248" cy="2219693"/>
            </a:xfrm>
            <a:prstGeom prst="rect">
              <a:avLst/>
            </a:prstGeom>
            <a:noFill/>
            <a:ln w="9525">
              <a:noFill/>
              <a:miter lim="800000"/>
              <a:headEnd/>
              <a:tailEnd/>
            </a:ln>
          </p:spPr>
        </p:pic>
        <p:cxnSp>
          <p:nvCxnSpPr>
            <p:cNvPr id="27" name="Straight Arrow Connector 26"/>
            <p:cNvCxnSpPr/>
            <p:nvPr/>
          </p:nvCxnSpPr>
          <p:spPr bwMode="auto">
            <a:xfrm flipV="1">
              <a:off x="3833664" y="3789040"/>
              <a:ext cx="594320" cy="432048"/>
            </a:xfrm>
            <a:prstGeom prst="straightConnector1">
              <a:avLst/>
            </a:prstGeom>
            <a:solidFill>
              <a:srgbClr val="FFFFFF"/>
            </a:solidFill>
            <a:ln w="44450" cap="flat" cmpd="sng" algn="ctr">
              <a:solidFill>
                <a:srgbClr val="FF5050"/>
              </a:solidFill>
              <a:prstDash val="solid"/>
              <a:round/>
              <a:headEnd type="none" w="med" len="med"/>
              <a:tailEnd type="arrow"/>
            </a:ln>
            <a:effectLst/>
          </p:spPr>
        </p:cxnSp>
      </p:grpSp>
      <p:grpSp>
        <p:nvGrpSpPr>
          <p:cNvPr id="38" name="Group 37"/>
          <p:cNvGrpSpPr/>
          <p:nvPr/>
        </p:nvGrpSpPr>
        <p:grpSpPr>
          <a:xfrm>
            <a:off x="6497960" y="3068960"/>
            <a:ext cx="2646040" cy="3861048"/>
            <a:chOff x="6497960" y="3068960"/>
            <a:chExt cx="2646040" cy="3861048"/>
          </a:xfrm>
        </p:grpSpPr>
        <p:grpSp>
          <p:nvGrpSpPr>
            <p:cNvPr id="37" name="Group 36"/>
            <p:cNvGrpSpPr/>
            <p:nvPr/>
          </p:nvGrpSpPr>
          <p:grpSpPr>
            <a:xfrm>
              <a:off x="6497960" y="3068960"/>
              <a:ext cx="2646040" cy="3861048"/>
              <a:chOff x="6497960" y="3068960"/>
              <a:chExt cx="2646040" cy="3861048"/>
            </a:xfrm>
          </p:grpSpPr>
          <p:pic>
            <p:nvPicPr>
              <p:cNvPr id="754691" name="Picture 3"/>
              <p:cNvPicPr>
                <a:picLocks noChangeAspect="1" noChangeArrowheads="1"/>
              </p:cNvPicPr>
              <p:nvPr/>
            </p:nvPicPr>
            <p:blipFill>
              <a:blip r:embed="rId10" cstate="print"/>
              <a:srcRect/>
              <a:stretch>
                <a:fillRect/>
              </a:stretch>
            </p:blipFill>
            <p:spPr bwMode="auto">
              <a:xfrm>
                <a:off x="6856833" y="3068960"/>
                <a:ext cx="2287167" cy="3861048"/>
              </a:xfrm>
              <a:prstGeom prst="rect">
                <a:avLst/>
              </a:prstGeom>
              <a:noFill/>
              <a:ln w="9525">
                <a:noFill/>
                <a:miter lim="800000"/>
                <a:headEnd/>
                <a:tailEnd/>
              </a:ln>
            </p:spPr>
          </p:pic>
          <p:cxnSp>
            <p:nvCxnSpPr>
              <p:cNvPr id="29" name="Straight Arrow Connector 28"/>
              <p:cNvCxnSpPr/>
              <p:nvPr/>
            </p:nvCxnSpPr>
            <p:spPr bwMode="auto">
              <a:xfrm>
                <a:off x="6497960" y="4373488"/>
                <a:ext cx="522312" cy="279648"/>
              </a:xfrm>
              <a:prstGeom prst="straightConnector1">
                <a:avLst/>
              </a:prstGeom>
              <a:solidFill>
                <a:srgbClr val="FFFFFF"/>
              </a:solidFill>
              <a:ln w="44450" cap="flat" cmpd="sng" algn="ctr">
                <a:solidFill>
                  <a:srgbClr val="FF5050"/>
                </a:solidFill>
                <a:prstDash val="solid"/>
                <a:round/>
                <a:headEnd type="none" w="med" len="med"/>
                <a:tailEnd type="arrow"/>
              </a:ln>
              <a:effectLst/>
            </p:spPr>
          </p:cxnSp>
        </p:grpSp>
        <p:sp>
          <p:nvSpPr>
            <p:cNvPr id="17" name="TextBox 16"/>
            <p:cNvSpPr txBox="1"/>
            <p:nvPr/>
          </p:nvSpPr>
          <p:spPr>
            <a:xfrm>
              <a:off x="6854807" y="3356992"/>
              <a:ext cx="2109681" cy="523220"/>
            </a:xfrm>
            <a:prstGeom prst="rect">
              <a:avLst/>
            </a:prstGeom>
            <a:solidFill>
              <a:srgbClr val="1407B9"/>
            </a:solidFill>
          </p:spPr>
          <p:txBody>
            <a:bodyPr wrap="none" rtlCol="0">
              <a:spAutoFit/>
            </a:bodyPr>
            <a:lstStyle/>
            <a:p>
              <a:r>
                <a:rPr lang="en-GB" dirty="0" err="1" smtClean="0"/>
                <a:t>TOF</a:t>
              </a:r>
              <a:r>
                <a:rPr lang="en-GB" baseline="-25000" dirty="0" err="1" smtClean="0"/>
                <a:t>c</a:t>
              </a:r>
              <a:r>
                <a:rPr lang="en-GB" dirty="0" smtClean="0"/>
                <a:t> - </a:t>
              </a:r>
              <a:r>
                <a:rPr lang="en-GB" dirty="0" err="1" smtClean="0"/>
                <a:t>TOF</a:t>
              </a:r>
              <a:r>
                <a:rPr lang="en-GB" baseline="-25000" dirty="0" err="1" smtClean="0">
                  <a:latin typeface="Symbol" pitchFamily="18" charset="2"/>
                </a:rPr>
                <a:t>n</a:t>
              </a:r>
              <a:endParaRPr lang="en-GB" baseline="-25000" dirty="0">
                <a:latin typeface="Symbol" pitchFamily="18" charset="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53671"/>
                                        </p:tgtEl>
                                        <p:attrNameLst>
                                          <p:attrName>style.visibility</p:attrName>
                                        </p:attrNameLst>
                                      </p:cBhvr>
                                      <p:to>
                                        <p:strVal val="visible"/>
                                      </p:to>
                                    </p:set>
                                    <p:anim calcmode="lin" valueType="num">
                                      <p:cBhvr>
                                        <p:cTn id="7" dur="500" fill="hold"/>
                                        <p:tgtEl>
                                          <p:spTgt spid="753671"/>
                                        </p:tgtEl>
                                        <p:attrNameLst>
                                          <p:attrName>ppt_w</p:attrName>
                                        </p:attrNameLst>
                                      </p:cBhvr>
                                      <p:tavLst>
                                        <p:tav tm="0">
                                          <p:val>
                                            <p:fltVal val="0"/>
                                          </p:val>
                                        </p:tav>
                                        <p:tav tm="100000">
                                          <p:val>
                                            <p:strVal val="#ppt_w"/>
                                          </p:val>
                                        </p:tav>
                                      </p:tavLst>
                                    </p:anim>
                                    <p:anim calcmode="lin" valueType="num">
                                      <p:cBhvr>
                                        <p:cTn id="8" dur="500" fill="hold"/>
                                        <p:tgtEl>
                                          <p:spTgt spid="75367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right)">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up)">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left)">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wipe(left)">
                                      <p:cBhvr>
                                        <p:cTn id="28" dur="5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2146" name="Picture 2"/>
          <p:cNvPicPr>
            <a:picLocks noChangeAspect="1" noChangeArrowheads="1"/>
          </p:cNvPicPr>
          <p:nvPr/>
        </p:nvPicPr>
        <p:blipFill>
          <a:blip r:embed="rId2" cstate="print"/>
          <a:srcRect/>
          <a:stretch>
            <a:fillRect/>
          </a:stretch>
        </p:blipFill>
        <p:spPr bwMode="auto">
          <a:xfrm>
            <a:off x="366713" y="159221"/>
            <a:ext cx="8410575" cy="5934075"/>
          </a:xfrm>
          <a:prstGeom prst="rect">
            <a:avLst/>
          </a:prstGeom>
          <a:noFill/>
          <a:ln w="9525">
            <a:noFill/>
            <a:miter lim="800000"/>
            <a:headEnd/>
            <a:tailEnd/>
          </a:ln>
        </p:spPr>
      </p:pic>
      <p:sp>
        <p:nvSpPr>
          <p:cNvPr id="4" name="Rectangle 2"/>
          <p:cNvSpPr txBox="1">
            <a:spLocks noChangeArrowheads="1"/>
          </p:cNvSpPr>
          <p:nvPr/>
        </p:nvSpPr>
        <p:spPr>
          <a:xfrm>
            <a:off x="251520" y="5805264"/>
            <a:ext cx="7128792" cy="963488"/>
          </a:xfrm>
          <a:prstGeom prst="rect">
            <a:avLst/>
          </a:prstGeom>
          <a:solidFill>
            <a:schemeClr val="accent6"/>
          </a:solid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kern="0" dirty="0" smtClean="0">
                <a:latin typeface="+mj-lt"/>
                <a:ea typeface="+mj-ea"/>
                <a:cs typeface="+mj-cs"/>
              </a:rPr>
              <a:t>This narrow beam structure will allow </a:t>
            </a:r>
            <a:r>
              <a:rPr lang="en-GB" kern="0" dirty="0" err="1" smtClean="0">
                <a:latin typeface="+mj-lt"/>
                <a:ea typeface="+mj-ea"/>
                <a:cs typeface="+mj-cs"/>
              </a:rPr>
              <a:t>Borexino</a:t>
            </a:r>
            <a:r>
              <a:rPr lang="en-GB" kern="0" dirty="0" smtClean="0">
                <a:latin typeface="+mj-lt"/>
                <a:ea typeface="+mj-ea"/>
                <a:cs typeface="+mj-cs"/>
              </a:rPr>
              <a:t>, ICARUS, and LVD to measure </a:t>
            </a:r>
            <a:r>
              <a:rPr lang="en-GB" kern="0" dirty="0" err="1" smtClean="0">
                <a:latin typeface="Symbol" pitchFamily="18" charset="2"/>
                <a:ea typeface="+mj-ea"/>
                <a:cs typeface="+mj-cs"/>
              </a:rPr>
              <a:t>d</a:t>
            </a:r>
            <a:r>
              <a:rPr lang="en-GB" kern="0" dirty="0" err="1" smtClean="0">
                <a:latin typeface="+mj-lt"/>
                <a:ea typeface="+mj-ea"/>
                <a:cs typeface="+mj-cs"/>
              </a:rPr>
              <a:t>t</a:t>
            </a:r>
            <a:r>
              <a:rPr lang="en-GB" kern="0" dirty="0" smtClean="0">
                <a:latin typeface="+mj-lt"/>
                <a:ea typeface="+mj-ea"/>
                <a:cs typeface="+mj-cs"/>
              </a:rPr>
              <a:t> as well.</a:t>
            </a:r>
            <a:endParaRPr kumimoji="0" lang="en-US" b="0" i="0" u="none" strike="noStrike" kern="0" cap="none" spc="0" normalizeH="0" baseline="0" noProof="0" dirty="0" smtClean="0">
              <a:ln>
                <a:noFill/>
              </a:ln>
              <a:solidFill>
                <a:srgbClr val="66FFFF"/>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7442" name="Picture 2"/>
          <p:cNvPicPr>
            <a:picLocks noChangeAspect="1" noChangeArrowheads="1"/>
          </p:cNvPicPr>
          <p:nvPr/>
        </p:nvPicPr>
        <p:blipFill>
          <a:blip r:embed="rId2" cstate="print"/>
          <a:srcRect/>
          <a:stretch>
            <a:fillRect/>
          </a:stretch>
        </p:blipFill>
        <p:spPr bwMode="auto">
          <a:xfrm>
            <a:off x="614363" y="461963"/>
            <a:ext cx="7915275" cy="5934075"/>
          </a:xfrm>
          <a:prstGeom prst="rect">
            <a:avLst/>
          </a:prstGeom>
          <a:noFill/>
          <a:ln w="9525">
            <a:noFill/>
            <a:miter lim="800000"/>
            <a:headEnd/>
            <a:tailEnd/>
          </a:ln>
        </p:spPr>
      </p:pic>
      <p:sp>
        <p:nvSpPr>
          <p:cNvPr id="3" name="TextBox 2"/>
          <p:cNvSpPr txBox="1"/>
          <p:nvPr/>
        </p:nvSpPr>
        <p:spPr>
          <a:xfrm>
            <a:off x="5014008" y="6381328"/>
            <a:ext cx="1430200" cy="523220"/>
          </a:xfrm>
          <a:prstGeom prst="rect">
            <a:avLst/>
          </a:prstGeom>
          <a:noFill/>
        </p:spPr>
        <p:txBody>
          <a:bodyPr wrap="none" rtlCol="0">
            <a:spAutoFit/>
          </a:bodyPr>
          <a:lstStyle/>
          <a:p>
            <a:r>
              <a:rPr lang="en-GB" dirty="0" smtClean="0">
                <a:hlinkClick r:id="rId3" action="ppaction://hlinksldjump"/>
              </a:rPr>
              <a:t>Return ↑</a:t>
            </a:r>
            <a:endParaRPr lang="en-GB"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ph type="body" idx="1"/>
          </p:nvPr>
        </p:nvPicPr>
        <p:blipFill>
          <a:blip r:embed="rId3" cstate="print"/>
          <a:srcRect/>
          <a:stretch>
            <a:fillRect/>
          </a:stretch>
        </p:blipFill>
        <p:spPr>
          <a:xfrm>
            <a:off x="0" y="-457200"/>
            <a:ext cx="9144000" cy="7816850"/>
          </a:xfrm>
          <a:noFill/>
        </p:spPr>
      </p:pic>
      <p:sp>
        <p:nvSpPr>
          <p:cNvPr id="78851" name="Text Box 3"/>
          <p:cNvSpPr txBox="1">
            <a:spLocks noChangeArrowheads="1"/>
          </p:cNvSpPr>
          <p:nvPr/>
        </p:nvSpPr>
        <p:spPr bwMode="auto">
          <a:xfrm>
            <a:off x="1752600" y="2743200"/>
            <a:ext cx="5949950" cy="1189038"/>
          </a:xfrm>
          <a:prstGeom prst="rect">
            <a:avLst/>
          </a:prstGeom>
          <a:noFill/>
          <a:ln w="34925">
            <a:noFill/>
            <a:miter lim="800000"/>
            <a:headEnd/>
            <a:tailEnd/>
          </a:ln>
        </p:spPr>
        <p:txBody>
          <a:bodyPr wrap="none">
            <a:spAutoFit/>
          </a:bodyPr>
          <a:lstStyle/>
          <a:p>
            <a:r>
              <a:rPr lang="en-GB" sz="7200">
                <a:solidFill>
                  <a:srgbClr val="FFFF00"/>
                </a:solidFill>
              </a:rPr>
              <a:t>Solar Neutrinos</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0" y="0"/>
            <a:ext cx="9324528" cy="7029400"/>
          </a:xfrm>
          <a:prstGeom prst="rect">
            <a:avLst/>
          </a:prstGeom>
          <a:solidFill>
            <a:srgbClr val="FFFFFF"/>
          </a:solidFill>
          <a:ln w="444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smtClean="0">
              <a:ln>
                <a:noFill/>
              </a:ln>
              <a:solidFill>
                <a:srgbClr val="66FFFF"/>
              </a:solidFill>
              <a:effectLst/>
              <a:latin typeface="Times New Roman" pitchFamily="18" charset="0"/>
            </a:endParaRPr>
          </a:p>
        </p:txBody>
      </p:sp>
      <p:pic>
        <p:nvPicPr>
          <p:cNvPr id="637956" name="Picture 4"/>
          <p:cNvPicPr>
            <a:picLocks noChangeAspect="1" noChangeArrowheads="1"/>
          </p:cNvPicPr>
          <p:nvPr/>
        </p:nvPicPr>
        <p:blipFill>
          <a:blip r:embed="rId2" cstate="print"/>
          <a:srcRect/>
          <a:stretch>
            <a:fillRect/>
          </a:stretch>
        </p:blipFill>
        <p:spPr bwMode="auto">
          <a:xfrm>
            <a:off x="35496" y="3356992"/>
            <a:ext cx="3470524" cy="3528392"/>
          </a:xfrm>
          <a:prstGeom prst="rect">
            <a:avLst/>
          </a:prstGeom>
          <a:noFill/>
          <a:ln w="9525">
            <a:noFill/>
            <a:miter lim="800000"/>
            <a:headEnd/>
            <a:tailEnd/>
          </a:ln>
        </p:spPr>
      </p:pic>
      <p:pic>
        <p:nvPicPr>
          <p:cNvPr id="637957" name="Picture 5"/>
          <p:cNvPicPr>
            <a:picLocks noChangeAspect="1" noChangeArrowheads="1"/>
          </p:cNvPicPr>
          <p:nvPr/>
        </p:nvPicPr>
        <p:blipFill>
          <a:blip r:embed="rId3" cstate="print"/>
          <a:srcRect/>
          <a:stretch>
            <a:fillRect/>
          </a:stretch>
        </p:blipFill>
        <p:spPr bwMode="auto">
          <a:xfrm>
            <a:off x="3672408" y="1916832"/>
            <a:ext cx="5076056" cy="2377393"/>
          </a:xfrm>
          <a:prstGeom prst="rect">
            <a:avLst/>
          </a:prstGeom>
          <a:noFill/>
          <a:ln w="9525">
            <a:noFill/>
            <a:miter lim="800000"/>
            <a:headEnd/>
            <a:tailEnd/>
          </a:ln>
        </p:spPr>
      </p:pic>
      <p:grpSp>
        <p:nvGrpSpPr>
          <p:cNvPr id="10" name="Group 9"/>
          <p:cNvGrpSpPr/>
          <p:nvPr/>
        </p:nvGrpSpPr>
        <p:grpSpPr>
          <a:xfrm>
            <a:off x="6276528" y="0"/>
            <a:ext cx="2952750" cy="1885950"/>
            <a:chOff x="6191250" y="4581128"/>
            <a:chExt cx="2952750" cy="1885950"/>
          </a:xfrm>
        </p:grpSpPr>
        <p:pic>
          <p:nvPicPr>
            <p:cNvPr id="637958" name="Picture 6"/>
            <p:cNvPicPr>
              <a:picLocks noChangeAspect="1" noChangeArrowheads="1"/>
            </p:cNvPicPr>
            <p:nvPr/>
          </p:nvPicPr>
          <p:blipFill>
            <a:blip r:embed="rId4" cstate="print"/>
            <a:srcRect/>
            <a:stretch>
              <a:fillRect/>
            </a:stretch>
          </p:blipFill>
          <p:spPr bwMode="auto">
            <a:xfrm>
              <a:off x="6191250" y="4581128"/>
              <a:ext cx="2952750" cy="1885950"/>
            </a:xfrm>
            <a:prstGeom prst="rect">
              <a:avLst/>
            </a:prstGeom>
            <a:noFill/>
            <a:ln w="9525">
              <a:noFill/>
              <a:miter lim="800000"/>
              <a:headEnd/>
              <a:tailEnd/>
            </a:ln>
          </p:spPr>
        </p:pic>
        <p:pic>
          <p:nvPicPr>
            <p:cNvPr id="637959" name="Picture 7"/>
            <p:cNvPicPr>
              <a:picLocks noChangeAspect="1" noChangeArrowheads="1"/>
            </p:cNvPicPr>
            <p:nvPr/>
          </p:nvPicPr>
          <p:blipFill>
            <a:blip r:embed="rId5" cstate="print"/>
            <a:srcRect/>
            <a:stretch>
              <a:fillRect/>
            </a:stretch>
          </p:blipFill>
          <p:spPr bwMode="auto">
            <a:xfrm>
              <a:off x="7812360" y="5085184"/>
              <a:ext cx="971550" cy="200025"/>
            </a:xfrm>
            <a:prstGeom prst="rect">
              <a:avLst/>
            </a:prstGeom>
            <a:noFill/>
            <a:ln w="9525">
              <a:noFill/>
              <a:miter lim="800000"/>
              <a:headEnd/>
              <a:tailEnd/>
            </a:ln>
          </p:spPr>
        </p:pic>
      </p:grpSp>
      <p:pic>
        <p:nvPicPr>
          <p:cNvPr id="11" name="Picture 2"/>
          <p:cNvPicPr>
            <a:picLocks noChangeAspect="1" noChangeArrowheads="1"/>
          </p:cNvPicPr>
          <p:nvPr/>
        </p:nvPicPr>
        <p:blipFill>
          <a:blip r:embed="rId6" cstate="print"/>
          <a:srcRect/>
          <a:stretch>
            <a:fillRect/>
          </a:stretch>
        </p:blipFill>
        <p:spPr bwMode="auto">
          <a:xfrm>
            <a:off x="3574753" y="4320684"/>
            <a:ext cx="5569247" cy="2537316"/>
          </a:xfrm>
          <a:prstGeom prst="rect">
            <a:avLst/>
          </a:prstGeom>
          <a:noFill/>
          <a:ln w="9525">
            <a:noFill/>
            <a:miter lim="800000"/>
            <a:headEnd/>
            <a:tailEnd/>
          </a:ln>
        </p:spPr>
      </p:pic>
      <p:grpSp>
        <p:nvGrpSpPr>
          <p:cNvPr id="15" name="Group 14"/>
          <p:cNvGrpSpPr/>
          <p:nvPr/>
        </p:nvGrpSpPr>
        <p:grpSpPr>
          <a:xfrm>
            <a:off x="-180528" y="0"/>
            <a:ext cx="3419872" cy="2996952"/>
            <a:chOff x="0" y="0"/>
            <a:chExt cx="3431945" cy="3068960"/>
          </a:xfrm>
        </p:grpSpPr>
        <p:pic>
          <p:nvPicPr>
            <p:cNvPr id="3" name="Picture 21"/>
            <p:cNvPicPr>
              <a:picLocks noChangeAspect="1" noChangeArrowheads="1"/>
            </p:cNvPicPr>
            <p:nvPr/>
          </p:nvPicPr>
          <p:blipFill>
            <a:blip r:embed="rId7" cstate="print"/>
            <a:srcRect/>
            <a:stretch>
              <a:fillRect/>
            </a:stretch>
          </p:blipFill>
          <p:spPr bwMode="auto">
            <a:xfrm>
              <a:off x="467544" y="0"/>
              <a:ext cx="2671354" cy="3068960"/>
            </a:xfrm>
            <a:prstGeom prst="rect">
              <a:avLst/>
            </a:prstGeom>
            <a:noFill/>
            <a:ln w="25400" algn="ctr">
              <a:noFill/>
              <a:miter lim="800000"/>
              <a:headEnd/>
              <a:tailEnd/>
            </a:ln>
            <a:effectLst/>
          </p:spPr>
        </p:pic>
        <p:sp>
          <p:nvSpPr>
            <p:cNvPr id="14" name="Rectangle 13"/>
            <p:cNvSpPr/>
            <p:nvPr/>
          </p:nvSpPr>
          <p:spPr bwMode="auto">
            <a:xfrm>
              <a:off x="0" y="0"/>
              <a:ext cx="2843808" cy="836712"/>
            </a:xfrm>
            <a:prstGeom prst="rect">
              <a:avLst/>
            </a:prstGeom>
            <a:solidFill>
              <a:srgbClr val="FFFFFF"/>
            </a:solidFill>
            <a:ln w="444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rgbClr val="66FFFF"/>
                </a:solidFill>
                <a:effectLst/>
                <a:latin typeface="Times New Roman" pitchFamily="18" charset="0"/>
              </a:endParaRPr>
            </a:p>
          </p:txBody>
        </p:sp>
        <p:sp>
          <p:nvSpPr>
            <p:cNvPr id="13" name="TextBox 12"/>
            <p:cNvSpPr txBox="1"/>
            <p:nvPr/>
          </p:nvSpPr>
          <p:spPr>
            <a:xfrm>
              <a:off x="323528" y="188640"/>
              <a:ext cx="3108417" cy="523220"/>
            </a:xfrm>
            <a:prstGeom prst="rect">
              <a:avLst/>
            </a:prstGeom>
            <a:solidFill>
              <a:schemeClr val="accent6"/>
            </a:solidFill>
          </p:spPr>
          <p:txBody>
            <a:bodyPr wrap="square" rtlCol="0">
              <a:spAutoFit/>
            </a:bodyPr>
            <a:lstStyle/>
            <a:p>
              <a:r>
                <a:rPr lang="en-GB" dirty="0" smtClean="0"/>
                <a:t>LSND Starts it all...</a:t>
              </a:r>
              <a:endParaRPr lang="en-GB" dirty="0"/>
            </a:p>
          </p:txBody>
        </p:sp>
      </p:grpSp>
      <p:sp>
        <p:nvSpPr>
          <p:cNvPr id="16" name="TextBox 15"/>
          <p:cNvSpPr txBox="1"/>
          <p:nvPr/>
        </p:nvSpPr>
        <p:spPr>
          <a:xfrm>
            <a:off x="611560" y="2956882"/>
            <a:ext cx="2592288" cy="400110"/>
          </a:xfrm>
          <a:prstGeom prst="rect">
            <a:avLst/>
          </a:prstGeom>
          <a:solidFill>
            <a:srgbClr val="1407B9"/>
          </a:solidFill>
        </p:spPr>
        <p:txBody>
          <a:bodyPr wrap="square" rtlCol="0">
            <a:spAutoFit/>
          </a:bodyPr>
          <a:lstStyle/>
          <a:p>
            <a:r>
              <a:rPr lang="en-GB" sz="2000" dirty="0" err="1" smtClean="0"/>
              <a:t>MiniBooNE</a:t>
            </a:r>
            <a:r>
              <a:rPr lang="en-GB" sz="2000" dirty="0" smtClean="0"/>
              <a:t> says.... </a:t>
            </a:r>
          </a:p>
        </p:txBody>
      </p:sp>
      <p:sp>
        <p:nvSpPr>
          <p:cNvPr id="17" name="TextBox 16"/>
          <p:cNvSpPr txBox="1"/>
          <p:nvPr/>
        </p:nvSpPr>
        <p:spPr>
          <a:xfrm>
            <a:off x="1259632" y="3789040"/>
            <a:ext cx="711696" cy="400110"/>
          </a:xfrm>
          <a:prstGeom prst="rect">
            <a:avLst/>
          </a:prstGeom>
          <a:solidFill>
            <a:srgbClr val="1407B9"/>
          </a:solidFill>
        </p:spPr>
        <p:txBody>
          <a:bodyPr wrap="square" rtlCol="0">
            <a:spAutoFit/>
          </a:bodyPr>
          <a:lstStyle/>
          <a:p>
            <a:r>
              <a:rPr lang="en-GB" sz="2000" dirty="0" smtClean="0"/>
              <a:t>No! </a:t>
            </a:r>
          </a:p>
        </p:txBody>
      </p:sp>
      <p:sp>
        <p:nvSpPr>
          <p:cNvPr id="18" name="TextBox 17"/>
          <p:cNvSpPr txBox="1"/>
          <p:nvPr/>
        </p:nvSpPr>
        <p:spPr>
          <a:xfrm>
            <a:off x="1115616" y="5405154"/>
            <a:ext cx="711696" cy="400110"/>
          </a:xfrm>
          <a:prstGeom prst="rect">
            <a:avLst/>
          </a:prstGeom>
          <a:solidFill>
            <a:srgbClr val="1407B9"/>
          </a:solidFill>
        </p:spPr>
        <p:txBody>
          <a:bodyPr wrap="square" rtlCol="0">
            <a:spAutoFit/>
          </a:bodyPr>
          <a:lstStyle/>
          <a:p>
            <a:r>
              <a:rPr lang="en-GB" sz="2000" dirty="0" smtClean="0"/>
              <a:t>Yes? </a:t>
            </a:r>
          </a:p>
        </p:txBody>
      </p:sp>
      <p:sp>
        <p:nvSpPr>
          <p:cNvPr id="19" name="Rectangle 2"/>
          <p:cNvSpPr txBox="1">
            <a:spLocks noChangeArrowheads="1"/>
          </p:cNvSpPr>
          <p:nvPr/>
        </p:nvSpPr>
        <p:spPr>
          <a:xfrm>
            <a:off x="3275856" y="404664"/>
            <a:ext cx="3024336" cy="1368152"/>
          </a:xfrm>
          <a:prstGeom prst="rect">
            <a:avLst/>
          </a:prstGeom>
          <a:solidFill>
            <a:schemeClr val="accent6"/>
          </a:solid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b="0" i="0" u="none" strike="noStrike" kern="0" cap="none" spc="0" normalizeH="0" baseline="0" noProof="0" dirty="0" smtClean="0">
                <a:ln>
                  <a:noFill/>
                </a:ln>
                <a:solidFill>
                  <a:srgbClr val="66FFFF"/>
                </a:solidFill>
                <a:effectLst/>
                <a:uLnTx/>
                <a:uFillTx/>
                <a:latin typeface="+mj-lt"/>
                <a:ea typeface="+mj-ea"/>
                <a:cs typeface="+mj-cs"/>
              </a:rPr>
              <a:t>Short baselines</a:t>
            </a:r>
          </a:p>
          <a:p>
            <a:pPr marL="0" marR="0" lvl="0" indent="0" algn="ctr" defTabSz="914400" rtl="0" eaLnBrk="1" fontAlgn="base" latinLnBrk="0" hangingPunct="1">
              <a:lnSpc>
                <a:spcPct val="100000"/>
              </a:lnSpc>
              <a:spcBef>
                <a:spcPct val="0"/>
              </a:spcBef>
              <a:spcAft>
                <a:spcPct val="0"/>
              </a:spcAft>
              <a:buClrTx/>
              <a:buSzTx/>
              <a:buFontTx/>
              <a:buNone/>
              <a:tabLst/>
              <a:defRPr/>
            </a:pPr>
            <a:r>
              <a:rPr lang="en-GB" kern="0" dirty="0" smtClean="0">
                <a:latin typeface="+mj-lt"/>
                <a:ea typeface="+mj-ea"/>
                <a:cs typeface="+mj-cs"/>
              </a:rPr>
              <a:t>(L/E ~ 1)</a:t>
            </a:r>
            <a:endParaRPr kumimoji="0" lang="en-GB" b="0" i="0" u="none" strike="noStrike" kern="0" cap="none" spc="0" normalizeH="0" baseline="0" noProof="0" dirty="0" smtClean="0">
              <a:ln>
                <a:noFill/>
              </a:ln>
              <a:solidFill>
                <a:srgbClr val="66FFFF"/>
              </a:solidFill>
              <a:effectLst/>
              <a:uLnTx/>
              <a:uFillTx/>
              <a:latin typeface="+mj-lt"/>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GB" kern="0" dirty="0" smtClean="0">
                <a:latin typeface="+mj-lt"/>
                <a:ea typeface="+mj-ea"/>
                <a:cs typeface="+mj-cs"/>
              </a:rPr>
              <a:t>and sterile </a:t>
            </a:r>
            <a:r>
              <a:rPr lang="en-GB" kern="0" dirty="0" smtClean="0">
                <a:latin typeface="Symbol" pitchFamily="18" charset="2"/>
                <a:ea typeface="+mj-ea"/>
                <a:cs typeface="+mj-cs"/>
              </a:rPr>
              <a:t>n</a:t>
            </a:r>
            <a:r>
              <a:rPr lang="en-GB" kern="0" dirty="0" smtClean="0">
                <a:latin typeface="+mj-lt"/>
                <a:ea typeface="+mj-ea"/>
                <a:cs typeface="+mj-cs"/>
              </a:rPr>
              <a:t>.</a:t>
            </a:r>
            <a:endParaRPr kumimoji="0" lang="en-US" b="0" i="0" u="none" strike="noStrike" kern="0" cap="none" spc="0" normalizeH="0" baseline="0" noProof="0" dirty="0" smtClean="0">
              <a:ln>
                <a:noFill/>
              </a:ln>
              <a:solidFill>
                <a:srgbClr val="66FFFF"/>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37956"/>
                                        </p:tgtEl>
                                        <p:attrNameLst>
                                          <p:attrName>style.visibility</p:attrName>
                                        </p:attrNameLst>
                                      </p:cBhvr>
                                      <p:to>
                                        <p:strVal val="visible"/>
                                      </p:to>
                                    </p:set>
                                    <p:animEffect transition="in" filter="wipe(up)">
                                      <p:cBhvr>
                                        <p:cTn id="12" dur="500"/>
                                        <p:tgtEl>
                                          <p:spTgt spid="63795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500" fill="hold"/>
                                        <p:tgtEl>
                                          <p:spTgt spid="17"/>
                                        </p:tgtEl>
                                        <p:attrNameLst>
                                          <p:attrName>ppt_w</p:attrName>
                                        </p:attrNameLst>
                                      </p:cBhvr>
                                      <p:tavLst>
                                        <p:tav tm="0">
                                          <p:val>
                                            <p:fltVal val="0"/>
                                          </p:val>
                                        </p:tav>
                                        <p:tav tm="100000">
                                          <p:val>
                                            <p:strVal val="#ppt_w"/>
                                          </p:val>
                                        </p:tav>
                                      </p:tavLst>
                                    </p:anim>
                                    <p:anim calcmode="lin" valueType="num">
                                      <p:cBhvr>
                                        <p:cTn id="21"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637957"/>
                                        </p:tgtEl>
                                        <p:attrNameLst>
                                          <p:attrName>style.visibility</p:attrName>
                                        </p:attrNameLst>
                                      </p:cBhvr>
                                      <p:to>
                                        <p:strVal val="visible"/>
                                      </p:to>
                                    </p:set>
                                    <p:animEffect transition="in" filter="wipe(up)">
                                      <p:cBhvr>
                                        <p:cTn id="32" dur="500"/>
                                        <p:tgtEl>
                                          <p:spTgt spid="63795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1858" name="Picture 2"/>
          <p:cNvPicPr>
            <a:picLocks noChangeAspect="1" noChangeArrowheads="1"/>
          </p:cNvPicPr>
          <p:nvPr/>
        </p:nvPicPr>
        <p:blipFill>
          <a:blip r:embed="rId2" cstate="print"/>
          <a:srcRect/>
          <a:stretch>
            <a:fillRect/>
          </a:stretch>
        </p:blipFill>
        <p:spPr bwMode="auto">
          <a:xfrm>
            <a:off x="323528" y="227585"/>
            <a:ext cx="8568952" cy="658579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6787" name="Picture 3"/>
          <p:cNvPicPr>
            <a:picLocks noChangeAspect="1" noChangeArrowheads="1"/>
          </p:cNvPicPr>
          <p:nvPr/>
        </p:nvPicPr>
        <p:blipFill>
          <a:blip r:embed="rId2" cstate="print"/>
          <a:srcRect/>
          <a:stretch>
            <a:fillRect/>
          </a:stretch>
        </p:blipFill>
        <p:spPr bwMode="auto">
          <a:xfrm>
            <a:off x="683568" y="188640"/>
            <a:ext cx="7686675" cy="5934075"/>
          </a:xfrm>
          <a:prstGeom prst="rect">
            <a:avLst/>
          </a:prstGeom>
          <a:noFill/>
          <a:ln w="9525">
            <a:noFill/>
            <a:miter lim="800000"/>
            <a:headEnd/>
            <a:tailEnd/>
          </a:ln>
        </p:spPr>
      </p:pic>
      <p:pic>
        <p:nvPicPr>
          <p:cNvPr id="886786" name="Picture 2" descr="http://www-microboone.fnal.gov/public/Sterile_Neutrino_Oscillations/050509-uB-sens-vs-MB-lim.png"/>
          <p:cNvPicPr>
            <a:picLocks noChangeAspect="1" noChangeArrowheads="1"/>
          </p:cNvPicPr>
          <p:nvPr/>
        </p:nvPicPr>
        <p:blipFill>
          <a:blip r:embed="rId3" cstate="print"/>
          <a:srcRect/>
          <a:stretch>
            <a:fillRect/>
          </a:stretch>
        </p:blipFill>
        <p:spPr bwMode="auto">
          <a:xfrm>
            <a:off x="4355976" y="3429000"/>
            <a:ext cx="3168352" cy="3444806"/>
          </a:xfrm>
          <a:prstGeom prst="rect">
            <a:avLst/>
          </a:prstGeom>
          <a:noFill/>
        </p:spPr>
      </p:pic>
      <p:sp>
        <p:nvSpPr>
          <p:cNvPr id="4" name="TextBox 3"/>
          <p:cNvSpPr txBox="1"/>
          <p:nvPr/>
        </p:nvSpPr>
        <p:spPr>
          <a:xfrm>
            <a:off x="2555776" y="6334780"/>
            <a:ext cx="1430200" cy="523220"/>
          </a:xfrm>
          <a:prstGeom prst="rect">
            <a:avLst/>
          </a:prstGeom>
          <a:solidFill>
            <a:schemeClr val="tx1">
              <a:lumMod val="85000"/>
              <a:lumOff val="15000"/>
            </a:schemeClr>
          </a:solidFill>
        </p:spPr>
        <p:txBody>
          <a:bodyPr wrap="none" rtlCol="0">
            <a:spAutoFit/>
          </a:bodyPr>
          <a:lstStyle/>
          <a:p>
            <a:r>
              <a:rPr lang="en-GB" dirty="0" smtClean="0">
                <a:hlinkClick r:id="rId4" action="ppaction://hlinksldjump"/>
              </a:rPr>
              <a:t>Return ↑</a:t>
            </a:r>
            <a:endParaRPr lang="en-GB" dirty="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51482" y="2276872"/>
            <a:ext cx="4729180" cy="523220"/>
          </a:xfrm>
          <a:prstGeom prst="rect">
            <a:avLst/>
          </a:prstGeom>
          <a:noFill/>
        </p:spPr>
        <p:txBody>
          <a:bodyPr wrap="none" rtlCol="0">
            <a:spAutoFit/>
          </a:bodyPr>
          <a:lstStyle/>
          <a:p>
            <a:r>
              <a:rPr lang="en-GB" dirty="0" smtClean="0"/>
              <a:t>One slide on </a:t>
            </a:r>
            <a:r>
              <a:rPr lang="en-GB" dirty="0" err="1" smtClean="0"/>
              <a:t>hadron</a:t>
            </a:r>
            <a:r>
              <a:rPr lang="en-GB" dirty="0" smtClean="0"/>
              <a:t> production</a:t>
            </a:r>
            <a:endParaRPr lang="en-GB" dirty="0"/>
          </a:p>
        </p:txBody>
      </p:sp>
      <p:pic>
        <p:nvPicPr>
          <p:cNvPr id="633858" name="Picture 2"/>
          <p:cNvPicPr>
            <a:picLocks noChangeAspect="1" noChangeArrowheads="1"/>
          </p:cNvPicPr>
          <p:nvPr/>
        </p:nvPicPr>
        <p:blipFill>
          <a:blip r:embed="rId2" cstate="print"/>
          <a:srcRect/>
          <a:stretch>
            <a:fillRect/>
          </a:stretch>
        </p:blipFill>
        <p:spPr bwMode="auto">
          <a:xfrm>
            <a:off x="251520" y="942975"/>
            <a:ext cx="7696200" cy="5915025"/>
          </a:xfrm>
          <a:prstGeom prst="rect">
            <a:avLst/>
          </a:prstGeom>
          <a:noFill/>
          <a:ln w="9525">
            <a:noFill/>
            <a:miter lim="800000"/>
            <a:headEnd/>
            <a:tailEnd/>
          </a:ln>
        </p:spPr>
      </p:pic>
      <p:pic>
        <p:nvPicPr>
          <p:cNvPr id="633859" name="Picture 3"/>
          <p:cNvPicPr>
            <a:picLocks noChangeAspect="1" noChangeArrowheads="1"/>
          </p:cNvPicPr>
          <p:nvPr/>
        </p:nvPicPr>
        <p:blipFill>
          <a:blip r:embed="rId3" cstate="print"/>
          <a:srcRect/>
          <a:stretch>
            <a:fillRect/>
          </a:stretch>
        </p:blipFill>
        <p:spPr bwMode="auto">
          <a:xfrm>
            <a:off x="6572250" y="0"/>
            <a:ext cx="2571750" cy="3409950"/>
          </a:xfrm>
          <a:prstGeom prst="rect">
            <a:avLst/>
          </a:prstGeom>
          <a:noFill/>
          <a:ln w="9525">
            <a:noFill/>
            <a:miter lim="800000"/>
            <a:headEnd/>
            <a:tailEnd/>
          </a:ln>
        </p:spPr>
      </p:pic>
      <p:sp>
        <p:nvSpPr>
          <p:cNvPr id="5" name="TextBox 4"/>
          <p:cNvSpPr txBox="1"/>
          <p:nvPr/>
        </p:nvSpPr>
        <p:spPr>
          <a:xfrm>
            <a:off x="395536" y="44624"/>
            <a:ext cx="5976664" cy="830997"/>
          </a:xfrm>
          <a:prstGeom prst="rect">
            <a:avLst/>
          </a:prstGeom>
          <a:solidFill>
            <a:srgbClr val="1407B9"/>
          </a:solidFill>
        </p:spPr>
        <p:txBody>
          <a:bodyPr wrap="square" rtlCol="0">
            <a:spAutoFit/>
          </a:bodyPr>
          <a:lstStyle/>
          <a:p>
            <a:r>
              <a:rPr lang="en-GB" sz="2400" dirty="0" smtClean="0"/>
              <a:t>In the systematics dominated era</a:t>
            </a:r>
          </a:p>
          <a:p>
            <a:r>
              <a:rPr lang="en-GB" sz="2400" dirty="0" smtClean="0"/>
              <a:t>support measurements are essential!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33859"/>
                                        </p:tgtEl>
                                        <p:attrNameLst>
                                          <p:attrName>style.visibility</p:attrName>
                                        </p:attrNameLst>
                                      </p:cBhvr>
                                      <p:to>
                                        <p:strVal val="visible"/>
                                      </p:to>
                                    </p:set>
                                    <p:anim calcmode="lin" valueType="num">
                                      <p:cBhvr>
                                        <p:cTn id="7" dur="500" fill="hold"/>
                                        <p:tgtEl>
                                          <p:spTgt spid="633859"/>
                                        </p:tgtEl>
                                        <p:attrNameLst>
                                          <p:attrName>ppt_w</p:attrName>
                                        </p:attrNameLst>
                                      </p:cBhvr>
                                      <p:tavLst>
                                        <p:tav tm="0">
                                          <p:val>
                                            <p:fltVal val="0"/>
                                          </p:val>
                                        </p:tav>
                                        <p:tav tm="100000">
                                          <p:val>
                                            <p:strVal val="#ppt_w"/>
                                          </p:val>
                                        </p:tav>
                                      </p:tavLst>
                                    </p:anim>
                                    <p:anim calcmode="lin" valueType="num">
                                      <p:cBhvr>
                                        <p:cTn id="8" dur="500" fill="hold"/>
                                        <p:tgtEl>
                                          <p:spTgt spid="63385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0113" name="Picture 1"/>
          <p:cNvPicPr>
            <a:picLocks noChangeAspect="1" noChangeArrowheads="1"/>
          </p:cNvPicPr>
          <p:nvPr/>
        </p:nvPicPr>
        <p:blipFill>
          <a:blip r:embed="rId2" cstate="print"/>
          <a:srcRect/>
          <a:stretch>
            <a:fillRect/>
          </a:stretch>
        </p:blipFill>
        <p:spPr bwMode="auto">
          <a:xfrm>
            <a:off x="7108254" y="0"/>
            <a:ext cx="1943100" cy="885825"/>
          </a:xfrm>
          <a:prstGeom prst="rect">
            <a:avLst/>
          </a:prstGeom>
          <a:noFill/>
          <a:ln w="9525">
            <a:noFill/>
            <a:miter lim="800000"/>
            <a:headEnd/>
            <a:tailEnd/>
          </a:ln>
        </p:spPr>
      </p:pic>
      <p:pic>
        <p:nvPicPr>
          <p:cNvPr id="730114" name="Picture 2"/>
          <p:cNvPicPr>
            <a:picLocks noChangeAspect="1" noChangeArrowheads="1"/>
          </p:cNvPicPr>
          <p:nvPr/>
        </p:nvPicPr>
        <p:blipFill>
          <a:blip r:embed="rId3" cstate="print"/>
          <a:srcRect/>
          <a:stretch>
            <a:fillRect/>
          </a:stretch>
        </p:blipFill>
        <p:spPr bwMode="auto">
          <a:xfrm>
            <a:off x="7038975" y="908720"/>
            <a:ext cx="2105025" cy="4981575"/>
          </a:xfrm>
          <a:prstGeom prst="rect">
            <a:avLst/>
          </a:prstGeom>
          <a:noFill/>
          <a:ln w="9525">
            <a:noFill/>
            <a:miter lim="800000"/>
            <a:headEnd/>
            <a:tailEnd/>
          </a:ln>
        </p:spPr>
      </p:pic>
      <p:pic>
        <p:nvPicPr>
          <p:cNvPr id="730115" name="Picture 3"/>
          <p:cNvPicPr>
            <a:picLocks noChangeAspect="1" noChangeArrowheads="1"/>
          </p:cNvPicPr>
          <p:nvPr/>
        </p:nvPicPr>
        <p:blipFill>
          <a:blip r:embed="rId4" cstate="print"/>
          <a:srcRect/>
          <a:stretch>
            <a:fillRect/>
          </a:stretch>
        </p:blipFill>
        <p:spPr bwMode="auto">
          <a:xfrm>
            <a:off x="4355976" y="3284984"/>
            <a:ext cx="2467594" cy="3284984"/>
          </a:xfrm>
          <a:prstGeom prst="rect">
            <a:avLst/>
          </a:prstGeom>
          <a:noFill/>
          <a:ln w="9525">
            <a:noFill/>
            <a:miter lim="800000"/>
            <a:headEnd/>
            <a:tailEnd/>
          </a:ln>
        </p:spPr>
      </p:pic>
      <p:pic>
        <p:nvPicPr>
          <p:cNvPr id="730116" name="Picture 4"/>
          <p:cNvPicPr>
            <a:picLocks noChangeAspect="1" noChangeArrowheads="1"/>
          </p:cNvPicPr>
          <p:nvPr/>
        </p:nvPicPr>
        <p:blipFill>
          <a:blip r:embed="rId5" cstate="print"/>
          <a:srcRect/>
          <a:stretch>
            <a:fillRect/>
          </a:stretch>
        </p:blipFill>
        <p:spPr bwMode="auto">
          <a:xfrm>
            <a:off x="4572000" y="980728"/>
            <a:ext cx="2247900" cy="2066925"/>
          </a:xfrm>
          <a:prstGeom prst="rect">
            <a:avLst/>
          </a:prstGeom>
          <a:noFill/>
          <a:ln w="9525">
            <a:noFill/>
            <a:miter lim="800000"/>
            <a:headEnd/>
            <a:tailEnd/>
          </a:ln>
        </p:spPr>
      </p:pic>
      <p:sp>
        <p:nvSpPr>
          <p:cNvPr id="9" name="TextBox 8"/>
          <p:cNvSpPr txBox="1"/>
          <p:nvPr/>
        </p:nvSpPr>
        <p:spPr>
          <a:xfrm>
            <a:off x="7164288" y="5858108"/>
            <a:ext cx="1430200" cy="523220"/>
          </a:xfrm>
          <a:prstGeom prst="rect">
            <a:avLst/>
          </a:prstGeom>
          <a:noFill/>
        </p:spPr>
        <p:txBody>
          <a:bodyPr wrap="none" rtlCol="0">
            <a:spAutoFit/>
          </a:bodyPr>
          <a:lstStyle/>
          <a:p>
            <a:r>
              <a:rPr lang="en-GB" dirty="0" smtClean="0">
                <a:hlinkClick r:id="rId6" action="ppaction://hlinksldjump"/>
              </a:rPr>
              <a:t>Return ↑</a:t>
            </a:r>
            <a:endParaRPr lang="en-GB" dirty="0"/>
          </a:p>
        </p:txBody>
      </p:sp>
      <p:sp>
        <p:nvSpPr>
          <p:cNvPr id="10" name="TextBox 9"/>
          <p:cNvSpPr txBox="1"/>
          <p:nvPr/>
        </p:nvSpPr>
        <p:spPr>
          <a:xfrm>
            <a:off x="395536" y="44624"/>
            <a:ext cx="5976664" cy="830997"/>
          </a:xfrm>
          <a:prstGeom prst="rect">
            <a:avLst/>
          </a:prstGeom>
          <a:solidFill>
            <a:srgbClr val="1407B9"/>
          </a:solidFill>
        </p:spPr>
        <p:txBody>
          <a:bodyPr wrap="square" rtlCol="0">
            <a:spAutoFit/>
          </a:bodyPr>
          <a:lstStyle/>
          <a:p>
            <a:r>
              <a:rPr lang="en-GB" sz="2400" dirty="0" smtClean="0"/>
              <a:t>Neutrino interaction properties must </a:t>
            </a:r>
          </a:p>
          <a:p>
            <a:r>
              <a:rPr lang="en-GB" sz="2400" dirty="0" smtClean="0"/>
              <a:t>also be measured...</a:t>
            </a:r>
          </a:p>
        </p:txBody>
      </p:sp>
      <p:pic>
        <p:nvPicPr>
          <p:cNvPr id="11" name="Picture 10" descr="ND280Exploded-Text-Black-Small"/>
          <p:cNvPicPr>
            <a:picLocks noChangeAspect="1" noChangeArrowheads="1"/>
          </p:cNvPicPr>
          <p:nvPr/>
        </p:nvPicPr>
        <p:blipFill>
          <a:blip r:embed="rId7" cstate="print"/>
          <a:srcRect/>
          <a:stretch>
            <a:fillRect/>
          </a:stretch>
        </p:blipFill>
        <p:spPr bwMode="auto">
          <a:xfrm>
            <a:off x="395536" y="2564904"/>
            <a:ext cx="3582062" cy="3168352"/>
          </a:xfrm>
          <a:prstGeom prst="rect">
            <a:avLst/>
          </a:prstGeom>
          <a:noFill/>
          <a:ln w="9525">
            <a:noFill/>
            <a:miter lim="800000"/>
            <a:headEnd/>
            <a:tailEnd/>
          </a:ln>
        </p:spPr>
      </p:pic>
      <p:sp>
        <p:nvSpPr>
          <p:cNvPr id="12" name="TextBox 11"/>
          <p:cNvSpPr txBox="1"/>
          <p:nvPr/>
        </p:nvSpPr>
        <p:spPr>
          <a:xfrm>
            <a:off x="755576" y="1844824"/>
            <a:ext cx="2704587" cy="523220"/>
          </a:xfrm>
          <a:prstGeom prst="rect">
            <a:avLst/>
          </a:prstGeom>
          <a:noFill/>
        </p:spPr>
        <p:txBody>
          <a:bodyPr wrap="none" rtlCol="0">
            <a:spAutoFit/>
          </a:bodyPr>
          <a:lstStyle/>
          <a:p>
            <a:r>
              <a:rPr lang="en-GB" dirty="0" smtClean="0"/>
              <a:t>Near Detectors....</a:t>
            </a:r>
            <a:endParaRPr lang="en-GB" dirty="0"/>
          </a:p>
        </p:txBody>
      </p:sp>
      <p:sp>
        <p:nvSpPr>
          <p:cNvPr id="13" name="TextBox 12"/>
          <p:cNvSpPr txBox="1"/>
          <p:nvPr/>
        </p:nvSpPr>
        <p:spPr>
          <a:xfrm>
            <a:off x="4283968" y="836712"/>
            <a:ext cx="2494594" cy="523220"/>
          </a:xfrm>
          <a:prstGeom prst="rect">
            <a:avLst/>
          </a:prstGeom>
          <a:noFill/>
        </p:spPr>
        <p:txBody>
          <a:bodyPr wrap="none" rtlCol="0">
            <a:spAutoFit/>
          </a:bodyPr>
          <a:lstStyle/>
          <a:p>
            <a:r>
              <a:rPr lang="en-GB" dirty="0" smtClean="0"/>
              <a:t>But also need....</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0494" name="Object 14"/>
          <p:cNvGraphicFramePr>
            <a:graphicFrameLocks noChangeAspect="1"/>
          </p:cNvGraphicFramePr>
          <p:nvPr/>
        </p:nvGraphicFramePr>
        <p:xfrm>
          <a:off x="1881188" y="2200275"/>
          <a:ext cx="1028700" cy="2974975"/>
        </p:xfrm>
        <a:graphic>
          <a:graphicData uri="http://schemas.openxmlformats.org/presentationml/2006/ole">
            <p:oleObj spid="_x0000_s878594" name="Equation" r:id="rId4" imgW="469800" imgH="1358640" progId="Equation.3">
              <p:embed/>
            </p:oleObj>
          </a:graphicData>
        </a:graphic>
      </p:graphicFrame>
      <p:sp>
        <p:nvSpPr>
          <p:cNvPr id="660495" name="Line 15"/>
          <p:cNvSpPr>
            <a:spLocks noChangeShapeType="1"/>
          </p:cNvSpPr>
          <p:nvPr/>
        </p:nvSpPr>
        <p:spPr bwMode="auto">
          <a:xfrm flipH="1">
            <a:off x="1189038" y="3311525"/>
            <a:ext cx="488950" cy="0"/>
          </a:xfrm>
          <a:prstGeom prst="line">
            <a:avLst/>
          </a:prstGeom>
          <a:noFill/>
          <a:ln w="28575">
            <a:solidFill>
              <a:srgbClr val="FF0000"/>
            </a:solidFill>
            <a:round/>
            <a:headEnd type="triangle" w="med" len="med"/>
            <a:tailEnd/>
          </a:ln>
          <a:effectLst/>
        </p:spPr>
        <p:txBody>
          <a:bodyPr wrap="none" anchor="ctr"/>
          <a:lstStyle/>
          <a:p>
            <a:endParaRPr lang="en-GB"/>
          </a:p>
        </p:txBody>
      </p:sp>
      <p:sp>
        <p:nvSpPr>
          <p:cNvPr id="660496" name="Line 16"/>
          <p:cNvSpPr>
            <a:spLocks noChangeShapeType="1"/>
          </p:cNvSpPr>
          <p:nvPr/>
        </p:nvSpPr>
        <p:spPr bwMode="auto">
          <a:xfrm>
            <a:off x="1179513" y="3311525"/>
            <a:ext cx="0" cy="681038"/>
          </a:xfrm>
          <a:prstGeom prst="line">
            <a:avLst/>
          </a:prstGeom>
          <a:noFill/>
          <a:ln w="28575">
            <a:solidFill>
              <a:srgbClr val="FF0000"/>
            </a:solidFill>
            <a:round/>
            <a:headEnd/>
            <a:tailEnd/>
          </a:ln>
          <a:effectLst/>
        </p:spPr>
        <p:txBody>
          <a:bodyPr wrap="none" anchor="ctr"/>
          <a:lstStyle/>
          <a:p>
            <a:endParaRPr lang="en-GB"/>
          </a:p>
        </p:txBody>
      </p:sp>
      <p:sp>
        <p:nvSpPr>
          <p:cNvPr id="660497" name="Line 17"/>
          <p:cNvSpPr>
            <a:spLocks noChangeShapeType="1"/>
          </p:cNvSpPr>
          <p:nvPr/>
        </p:nvSpPr>
        <p:spPr bwMode="auto">
          <a:xfrm>
            <a:off x="1169988" y="3992563"/>
            <a:ext cx="466725" cy="0"/>
          </a:xfrm>
          <a:prstGeom prst="line">
            <a:avLst/>
          </a:prstGeom>
          <a:noFill/>
          <a:ln w="28575">
            <a:solidFill>
              <a:srgbClr val="FF0000"/>
            </a:solidFill>
            <a:round/>
            <a:headEnd/>
            <a:tailEnd type="triangle" w="med" len="med"/>
          </a:ln>
          <a:effectLst/>
        </p:spPr>
        <p:txBody>
          <a:bodyPr wrap="none" anchor="ctr"/>
          <a:lstStyle/>
          <a:p>
            <a:endParaRPr lang="en-GB"/>
          </a:p>
        </p:txBody>
      </p:sp>
      <p:sp>
        <p:nvSpPr>
          <p:cNvPr id="660498" name="Line 18"/>
          <p:cNvSpPr>
            <a:spLocks noChangeShapeType="1"/>
          </p:cNvSpPr>
          <p:nvPr/>
        </p:nvSpPr>
        <p:spPr bwMode="auto">
          <a:xfrm flipH="1">
            <a:off x="925513" y="2538413"/>
            <a:ext cx="771525" cy="0"/>
          </a:xfrm>
          <a:prstGeom prst="line">
            <a:avLst/>
          </a:prstGeom>
          <a:noFill/>
          <a:ln w="28575">
            <a:solidFill>
              <a:srgbClr val="FF0000"/>
            </a:solidFill>
            <a:round/>
            <a:headEnd type="triangle" w="med" len="med"/>
            <a:tailEnd/>
          </a:ln>
          <a:effectLst/>
        </p:spPr>
        <p:txBody>
          <a:bodyPr wrap="none" anchor="ctr"/>
          <a:lstStyle/>
          <a:p>
            <a:endParaRPr lang="en-GB"/>
          </a:p>
        </p:txBody>
      </p:sp>
      <p:sp>
        <p:nvSpPr>
          <p:cNvPr id="660499" name="Line 19"/>
          <p:cNvSpPr>
            <a:spLocks noChangeShapeType="1"/>
          </p:cNvSpPr>
          <p:nvPr/>
        </p:nvSpPr>
        <p:spPr bwMode="auto">
          <a:xfrm>
            <a:off x="904875" y="2538413"/>
            <a:ext cx="0" cy="2235200"/>
          </a:xfrm>
          <a:prstGeom prst="line">
            <a:avLst/>
          </a:prstGeom>
          <a:noFill/>
          <a:ln w="28575">
            <a:solidFill>
              <a:srgbClr val="FF0000"/>
            </a:solidFill>
            <a:round/>
            <a:headEnd/>
            <a:tailEnd/>
          </a:ln>
          <a:effectLst/>
        </p:spPr>
        <p:txBody>
          <a:bodyPr wrap="none" anchor="ctr"/>
          <a:lstStyle/>
          <a:p>
            <a:endParaRPr lang="en-GB"/>
          </a:p>
        </p:txBody>
      </p:sp>
      <p:sp>
        <p:nvSpPr>
          <p:cNvPr id="660500" name="Line 20"/>
          <p:cNvSpPr>
            <a:spLocks noChangeShapeType="1"/>
          </p:cNvSpPr>
          <p:nvPr/>
        </p:nvSpPr>
        <p:spPr bwMode="auto">
          <a:xfrm>
            <a:off x="904875" y="4764088"/>
            <a:ext cx="681038" cy="9525"/>
          </a:xfrm>
          <a:prstGeom prst="line">
            <a:avLst/>
          </a:prstGeom>
          <a:noFill/>
          <a:ln w="28575">
            <a:solidFill>
              <a:srgbClr val="FF0000"/>
            </a:solidFill>
            <a:round/>
            <a:headEnd/>
            <a:tailEnd type="triangle" w="med" len="med"/>
          </a:ln>
          <a:effectLst/>
        </p:spPr>
        <p:txBody>
          <a:bodyPr wrap="none" anchor="ctr"/>
          <a:lstStyle/>
          <a:p>
            <a:endParaRPr lang="en-GB"/>
          </a:p>
        </p:txBody>
      </p:sp>
      <p:sp>
        <p:nvSpPr>
          <p:cNvPr id="660501" name="Line 21"/>
          <p:cNvSpPr>
            <a:spLocks noChangeShapeType="1"/>
          </p:cNvSpPr>
          <p:nvPr/>
        </p:nvSpPr>
        <p:spPr bwMode="auto">
          <a:xfrm>
            <a:off x="3068638" y="2538413"/>
            <a:ext cx="457200" cy="0"/>
          </a:xfrm>
          <a:prstGeom prst="line">
            <a:avLst/>
          </a:prstGeom>
          <a:noFill/>
          <a:ln w="28575">
            <a:solidFill>
              <a:srgbClr val="FFFF00"/>
            </a:solidFill>
            <a:round/>
            <a:headEnd type="triangle" w="med" len="med"/>
            <a:tailEnd/>
          </a:ln>
          <a:effectLst/>
        </p:spPr>
        <p:txBody>
          <a:bodyPr wrap="none" anchor="ctr"/>
          <a:lstStyle/>
          <a:p>
            <a:endParaRPr lang="en-GB"/>
          </a:p>
        </p:txBody>
      </p:sp>
      <p:sp>
        <p:nvSpPr>
          <p:cNvPr id="660502" name="Line 22"/>
          <p:cNvSpPr>
            <a:spLocks noChangeShapeType="1"/>
          </p:cNvSpPr>
          <p:nvPr/>
        </p:nvSpPr>
        <p:spPr bwMode="auto">
          <a:xfrm>
            <a:off x="3516313" y="2528888"/>
            <a:ext cx="0" cy="762000"/>
          </a:xfrm>
          <a:prstGeom prst="line">
            <a:avLst/>
          </a:prstGeom>
          <a:noFill/>
          <a:ln w="28575">
            <a:solidFill>
              <a:srgbClr val="FFFF00"/>
            </a:solidFill>
            <a:round/>
            <a:headEnd/>
            <a:tailEnd/>
          </a:ln>
          <a:effectLst/>
        </p:spPr>
        <p:txBody>
          <a:bodyPr wrap="none" anchor="ctr"/>
          <a:lstStyle/>
          <a:p>
            <a:endParaRPr lang="en-GB"/>
          </a:p>
        </p:txBody>
      </p:sp>
      <p:sp>
        <p:nvSpPr>
          <p:cNvPr id="660503" name="Line 23"/>
          <p:cNvSpPr>
            <a:spLocks noChangeShapeType="1"/>
          </p:cNvSpPr>
          <p:nvPr/>
        </p:nvSpPr>
        <p:spPr bwMode="auto">
          <a:xfrm flipH="1">
            <a:off x="3049588" y="3270250"/>
            <a:ext cx="466725" cy="11113"/>
          </a:xfrm>
          <a:prstGeom prst="line">
            <a:avLst/>
          </a:prstGeom>
          <a:noFill/>
          <a:ln w="28575">
            <a:solidFill>
              <a:srgbClr val="FFFF00"/>
            </a:solidFill>
            <a:round/>
            <a:headEnd/>
            <a:tailEnd type="triangle" w="med" len="med"/>
          </a:ln>
          <a:effectLst/>
        </p:spPr>
        <p:txBody>
          <a:bodyPr wrap="none" anchor="ctr"/>
          <a:lstStyle/>
          <a:p>
            <a:endParaRPr lang="en-GB"/>
          </a:p>
        </p:txBody>
      </p:sp>
      <p:sp>
        <p:nvSpPr>
          <p:cNvPr id="660504" name="Line 24"/>
          <p:cNvSpPr>
            <a:spLocks noChangeShapeType="1"/>
          </p:cNvSpPr>
          <p:nvPr/>
        </p:nvSpPr>
        <p:spPr bwMode="auto">
          <a:xfrm>
            <a:off x="3079750" y="4021138"/>
            <a:ext cx="457200" cy="0"/>
          </a:xfrm>
          <a:prstGeom prst="line">
            <a:avLst/>
          </a:prstGeom>
          <a:noFill/>
          <a:ln w="28575">
            <a:solidFill>
              <a:srgbClr val="FFFF00"/>
            </a:solidFill>
            <a:round/>
            <a:headEnd type="triangle" w="med" len="med"/>
            <a:tailEnd/>
          </a:ln>
          <a:effectLst/>
        </p:spPr>
        <p:txBody>
          <a:bodyPr wrap="none" anchor="ctr"/>
          <a:lstStyle/>
          <a:p>
            <a:endParaRPr lang="en-GB"/>
          </a:p>
        </p:txBody>
      </p:sp>
      <p:sp>
        <p:nvSpPr>
          <p:cNvPr id="660505" name="Line 25"/>
          <p:cNvSpPr>
            <a:spLocks noChangeShapeType="1"/>
          </p:cNvSpPr>
          <p:nvPr/>
        </p:nvSpPr>
        <p:spPr bwMode="auto">
          <a:xfrm>
            <a:off x="3527425" y="4011613"/>
            <a:ext cx="0" cy="762000"/>
          </a:xfrm>
          <a:prstGeom prst="line">
            <a:avLst/>
          </a:prstGeom>
          <a:noFill/>
          <a:ln w="28575">
            <a:solidFill>
              <a:srgbClr val="FFFF00"/>
            </a:solidFill>
            <a:round/>
            <a:headEnd/>
            <a:tailEnd/>
          </a:ln>
          <a:effectLst/>
        </p:spPr>
        <p:txBody>
          <a:bodyPr wrap="none" anchor="ctr"/>
          <a:lstStyle/>
          <a:p>
            <a:endParaRPr lang="en-GB"/>
          </a:p>
        </p:txBody>
      </p:sp>
      <p:sp>
        <p:nvSpPr>
          <p:cNvPr id="660506" name="Line 26"/>
          <p:cNvSpPr>
            <a:spLocks noChangeShapeType="1"/>
          </p:cNvSpPr>
          <p:nvPr/>
        </p:nvSpPr>
        <p:spPr bwMode="auto">
          <a:xfrm flipH="1">
            <a:off x="3060700" y="4752975"/>
            <a:ext cx="466725" cy="11113"/>
          </a:xfrm>
          <a:prstGeom prst="line">
            <a:avLst/>
          </a:prstGeom>
          <a:noFill/>
          <a:ln w="28575">
            <a:solidFill>
              <a:srgbClr val="FFFF00"/>
            </a:solidFill>
            <a:round/>
            <a:headEnd/>
            <a:tailEnd type="triangle" w="med" len="med"/>
          </a:ln>
          <a:effectLst/>
        </p:spPr>
        <p:txBody>
          <a:bodyPr wrap="none" anchor="ctr"/>
          <a:lstStyle/>
          <a:p>
            <a:endParaRPr lang="en-GB"/>
          </a:p>
        </p:txBody>
      </p:sp>
      <p:graphicFrame>
        <p:nvGraphicFramePr>
          <p:cNvPr id="660507" name="Object 27"/>
          <p:cNvGraphicFramePr>
            <a:graphicFrameLocks noChangeAspect="1"/>
          </p:cNvGraphicFramePr>
          <p:nvPr/>
        </p:nvGraphicFramePr>
        <p:xfrm>
          <a:off x="6115050" y="2908300"/>
          <a:ext cx="998538" cy="1557338"/>
        </p:xfrm>
        <a:graphic>
          <a:graphicData uri="http://schemas.openxmlformats.org/presentationml/2006/ole">
            <p:oleObj spid="_x0000_s878595" name="Equation" r:id="rId5" imgW="431640" imgH="672840" progId="Equation.3">
              <p:embed/>
            </p:oleObj>
          </a:graphicData>
        </a:graphic>
      </p:graphicFrame>
      <p:sp>
        <p:nvSpPr>
          <p:cNvPr id="660508" name="Line 28"/>
          <p:cNvSpPr>
            <a:spLocks noChangeShapeType="1"/>
          </p:cNvSpPr>
          <p:nvPr/>
        </p:nvSpPr>
        <p:spPr bwMode="auto">
          <a:xfrm flipH="1">
            <a:off x="5394325" y="3343275"/>
            <a:ext cx="438150" cy="0"/>
          </a:xfrm>
          <a:prstGeom prst="line">
            <a:avLst/>
          </a:prstGeom>
          <a:noFill/>
          <a:ln w="28575">
            <a:solidFill>
              <a:srgbClr val="FFFF00"/>
            </a:solidFill>
            <a:round/>
            <a:headEnd type="triangle" w="med" len="med"/>
            <a:tailEnd/>
          </a:ln>
          <a:effectLst/>
        </p:spPr>
        <p:txBody>
          <a:bodyPr wrap="none" anchor="ctr"/>
          <a:lstStyle/>
          <a:p>
            <a:endParaRPr lang="en-GB"/>
          </a:p>
        </p:txBody>
      </p:sp>
      <p:sp>
        <p:nvSpPr>
          <p:cNvPr id="660509" name="Line 29"/>
          <p:cNvSpPr>
            <a:spLocks noChangeShapeType="1"/>
          </p:cNvSpPr>
          <p:nvPr/>
        </p:nvSpPr>
        <p:spPr bwMode="auto">
          <a:xfrm>
            <a:off x="5394325" y="3343275"/>
            <a:ext cx="0" cy="690563"/>
          </a:xfrm>
          <a:prstGeom prst="line">
            <a:avLst/>
          </a:prstGeom>
          <a:noFill/>
          <a:ln w="28575">
            <a:solidFill>
              <a:srgbClr val="FFFF00"/>
            </a:solidFill>
            <a:round/>
            <a:headEnd/>
            <a:tailEnd/>
          </a:ln>
          <a:effectLst/>
        </p:spPr>
        <p:txBody>
          <a:bodyPr wrap="none" anchor="ctr"/>
          <a:lstStyle/>
          <a:p>
            <a:endParaRPr lang="en-GB"/>
          </a:p>
        </p:txBody>
      </p:sp>
      <p:sp>
        <p:nvSpPr>
          <p:cNvPr id="660510" name="Line 30"/>
          <p:cNvSpPr>
            <a:spLocks noChangeShapeType="1"/>
          </p:cNvSpPr>
          <p:nvPr/>
        </p:nvSpPr>
        <p:spPr bwMode="auto">
          <a:xfrm>
            <a:off x="5394325" y="4022725"/>
            <a:ext cx="427038" cy="0"/>
          </a:xfrm>
          <a:prstGeom prst="line">
            <a:avLst/>
          </a:prstGeom>
          <a:noFill/>
          <a:ln w="28575">
            <a:solidFill>
              <a:srgbClr val="FFFF00"/>
            </a:solidFill>
            <a:round/>
            <a:headEnd/>
            <a:tailEnd type="triangle" w="med" len="med"/>
          </a:ln>
          <a:effectLst/>
        </p:spPr>
        <p:txBody>
          <a:bodyPr wrap="none" anchor="ctr"/>
          <a:lstStyle/>
          <a:p>
            <a:endParaRPr lang="en-GB"/>
          </a:p>
        </p:txBody>
      </p:sp>
      <p:sp>
        <p:nvSpPr>
          <p:cNvPr id="660511" name="Line 31"/>
          <p:cNvSpPr>
            <a:spLocks noChangeShapeType="1"/>
          </p:cNvSpPr>
          <p:nvPr/>
        </p:nvSpPr>
        <p:spPr bwMode="auto">
          <a:xfrm>
            <a:off x="7294563" y="3332163"/>
            <a:ext cx="355600" cy="0"/>
          </a:xfrm>
          <a:prstGeom prst="line">
            <a:avLst/>
          </a:prstGeom>
          <a:noFill/>
          <a:ln w="28575">
            <a:solidFill>
              <a:srgbClr val="FF0000"/>
            </a:solidFill>
            <a:round/>
            <a:headEnd type="triangle" w="med" len="med"/>
            <a:tailEnd/>
          </a:ln>
          <a:effectLst/>
        </p:spPr>
        <p:txBody>
          <a:bodyPr wrap="none" anchor="ctr"/>
          <a:lstStyle/>
          <a:p>
            <a:endParaRPr lang="en-GB"/>
          </a:p>
        </p:txBody>
      </p:sp>
      <p:sp>
        <p:nvSpPr>
          <p:cNvPr id="660512" name="Line 32"/>
          <p:cNvSpPr>
            <a:spLocks noChangeShapeType="1"/>
          </p:cNvSpPr>
          <p:nvPr/>
        </p:nvSpPr>
        <p:spPr bwMode="auto">
          <a:xfrm>
            <a:off x="7640638" y="3332163"/>
            <a:ext cx="0" cy="701675"/>
          </a:xfrm>
          <a:prstGeom prst="line">
            <a:avLst/>
          </a:prstGeom>
          <a:noFill/>
          <a:ln w="28575">
            <a:solidFill>
              <a:srgbClr val="FF0000"/>
            </a:solidFill>
            <a:round/>
            <a:headEnd/>
            <a:tailEnd/>
          </a:ln>
          <a:effectLst/>
        </p:spPr>
        <p:txBody>
          <a:bodyPr wrap="none" anchor="ctr"/>
          <a:lstStyle/>
          <a:p>
            <a:endParaRPr lang="en-GB"/>
          </a:p>
        </p:txBody>
      </p:sp>
      <p:sp>
        <p:nvSpPr>
          <p:cNvPr id="660513" name="Line 33"/>
          <p:cNvSpPr>
            <a:spLocks noChangeShapeType="1"/>
          </p:cNvSpPr>
          <p:nvPr/>
        </p:nvSpPr>
        <p:spPr bwMode="auto">
          <a:xfrm flipH="1">
            <a:off x="7273925" y="4022725"/>
            <a:ext cx="366713" cy="0"/>
          </a:xfrm>
          <a:prstGeom prst="line">
            <a:avLst/>
          </a:prstGeom>
          <a:noFill/>
          <a:ln w="28575">
            <a:solidFill>
              <a:srgbClr val="FF0000"/>
            </a:solidFill>
            <a:round/>
            <a:headEnd/>
            <a:tailEnd type="triangle" w="med" len="med"/>
          </a:ln>
          <a:effectLst/>
        </p:spPr>
        <p:txBody>
          <a:bodyPr wrap="none" anchor="ctr"/>
          <a:lstStyle/>
          <a:p>
            <a:endParaRPr lang="en-GB"/>
          </a:p>
        </p:txBody>
      </p:sp>
      <p:sp>
        <p:nvSpPr>
          <p:cNvPr id="660514" name="Text Box 34"/>
          <p:cNvSpPr txBox="1">
            <a:spLocks noChangeArrowheads="1"/>
          </p:cNvSpPr>
          <p:nvPr/>
        </p:nvSpPr>
        <p:spPr bwMode="auto">
          <a:xfrm>
            <a:off x="173038" y="2865438"/>
            <a:ext cx="568325" cy="1698625"/>
          </a:xfrm>
          <a:prstGeom prst="rect">
            <a:avLst/>
          </a:prstGeom>
          <a:noFill/>
          <a:ln w="9525">
            <a:noFill/>
            <a:miter lim="800000"/>
            <a:headEnd/>
            <a:tailEnd/>
          </a:ln>
          <a:effectLst/>
        </p:spPr>
        <p:txBody>
          <a:bodyPr>
            <a:spAutoFit/>
          </a:bodyPr>
          <a:lstStyle/>
          <a:p>
            <a:pPr eaLnBrk="0" hangingPunct="0">
              <a:spcBef>
                <a:spcPct val="50000"/>
              </a:spcBef>
              <a:spcAft>
                <a:spcPct val="20000"/>
              </a:spcAft>
            </a:pPr>
            <a:r>
              <a:rPr lang="en-US" sz="2400" b="1">
                <a:solidFill>
                  <a:srgbClr val="FF0000"/>
                </a:solidFill>
              </a:rPr>
              <a:t>C</a:t>
            </a:r>
          </a:p>
          <a:p>
            <a:pPr eaLnBrk="0" hangingPunct="0">
              <a:spcBef>
                <a:spcPct val="50000"/>
              </a:spcBef>
              <a:spcAft>
                <a:spcPct val="20000"/>
              </a:spcAft>
            </a:pPr>
            <a:r>
              <a:rPr lang="en-US" sz="2400" b="1">
                <a:solidFill>
                  <a:srgbClr val="FF0000"/>
                </a:solidFill>
              </a:rPr>
              <a:t>P</a:t>
            </a:r>
          </a:p>
          <a:p>
            <a:pPr eaLnBrk="0" hangingPunct="0">
              <a:spcBef>
                <a:spcPct val="50000"/>
              </a:spcBef>
              <a:spcAft>
                <a:spcPct val="20000"/>
              </a:spcAft>
            </a:pPr>
            <a:r>
              <a:rPr lang="en-US" sz="2400" b="1">
                <a:solidFill>
                  <a:srgbClr val="FF0000"/>
                </a:solidFill>
              </a:rPr>
              <a:t>T</a:t>
            </a:r>
          </a:p>
        </p:txBody>
      </p:sp>
      <p:sp>
        <p:nvSpPr>
          <p:cNvPr id="660515" name="Text Box 35"/>
          <p:cNvSpPr txBox="1">
            <a:spLocks noChangeArrowheads="1"/>
          </p:cNvSpPr>
          <p:nvPr/>
        </p:nvSpPr>
        <p:spPr bwMode="auto">
          <a:xfrm>
            <a:off x="8088313" y="2835275"/>
            <a:ext cx="568325" cy="1698625"/>
          </a:xfrm>
          <a:prstGeom prst="rect">
            <a:avLst/>
          </a:prstGeom>
          <a:noFill/>
          <a:ln w="9525">
            <a:noFill/>
            <a:miter lim="800000"/>
            <a:headEnd/>
            <a:tailEnd/>
          </a:ln>
          <a:effectLst/>
        </p:spPr>
        <p:txBody>
          <a:bodyPr>
            <a:spAutoFit/>
          </a:bodyPr>
          <a:lstStyle/>
          <a:p>
            <a:pPr eaLnBrk="0" hangingPunct="0">
              <a:spcBef>
                <a:spcPct val="50000"/>
              </a:spcBef>
              <a:spcAft>
                <a:spcPct val="20000"/>
              </a:spcAft>
            </a:pPr>
            <a:r>
              <a:rPr lang="en-US" sz="2400" b="1">
                <a:solidFill>
                  <a:srgbClr val="FF0000"/>
                </a:solidFill>
              </a:rPr>
              <a:t>C</a:t>
            </a:r>
          </a:p>
          <a:p>
            <a:pPr eaLnBrk="0" hangingPunct="0">
              <a:spcBef>
                <a:spcPct val="50000"/>
              </a:spcBef>
              <a:spcAft>
                <a:spcPct val="20000"/>
              </a:spcAft>
            </a:pPr>
            <a:r>
              <a:rPr lang="en-US" sz="2400" b="1">
                <a:solidFill>
                  <a:srgbClr val="FF0000"/>
                </a:solidFill>
              </a:rPr>
              <a:t>P</a:t>
            </a:r>
          </a:p>
          <a:p>
            <a:pPr eaLnBrk="0" hangingPunct="0">
              <a:spcBef>
                <a:spcPct val="50000"/>
              </a:spcBef>
              <a:spcAft>
                <a:spcPct val="20000"/>
              </a:spcAft>
            </a:pPr>
            <a:r>
              <a:rPr lang="en-US" sz="2400" b="1">
                <a:solidFill>
                  <a:srgbClr val="FF0000"/>
                </a:solidFill>
              </a:rPr>
              <a:t>T</a:t>
            </a:r>
          </a:p>
        </p:txBody>
      </p:sp>
      <p:sp>
        <p:nvSpPr>
          <p:cNvPr id="660516" name="Text Box 36"/>
          <p:cNvSpPr txBox="1">
            <a:spLocks noChangeArrowheads="1"/>
          </p:cNvSpPr>
          <p:nvPr/>
        </p:nvSpPr>
        <p:spPr bwMode="auto">
          <a:xfrm>
            <a:off x="3738563" y="2805113"/>
            <a:ext cx="1350962" cy="1717393"/>
          </a:xfrm>
          <a:prstGeom prst="rect">
            <a:avLst/>
          </a:prstGeom>
          <a:noFill/>
          <a:ln w="9525">
            <a:noFill/>
            <a:miter lim="800000"/>
            <a:headEnd/>
            <a:tailEnd/>
          </a:ln>
          <a:effectLst/>
        </p:spPr>
        <p:txBody>
          <a:bodyPr>
            <a:spAutoFit/>
          </a:bodyPr>
          <a:lstStyle/>
          <a:p>
            <a:pPr eaLnBrk="0" hangingPunct="0">
              <a:spcBef>
                <a:spcPct val="50000"/>
              </a:spcBef>
              <a:spcAft>
                <a:spcPct val="20000"/>
              </a:spcAft>
            </a:pPr>
            <a:r>
              <a:rPr lang="en-US" sz="2400" b="1" dirty="0">
                <a:solidFill>
                  <a:srgbClr val="FFFF00"/>
                </a:solidFill>
                <a:latin typeface="Comic Sans MS" pitchFamily="66" charset="0"/>
              </a:rPr>
              <a:t>Lorentz</a:t>
            </a:r>
          </a:p>
          <a:p>
            <a:pPr eaLnBrk="0" hangingPunct="0">
              <a:spcBef>
                <a:spcPct val="50000"/>
              </a:spcBef>
              <a:spcAft>
                <a:spcPct val="20000"/>
              </a:spcAft>
            </a:pPr>
            <a:r>
              <a:rPr lang="en-US" sz="2400" b="1" dirty="0">
                <a:solidFill>
                  <a:srgbClr val="FFFF00"/>
                </a:solidFill>
                <a:latin typeface="Comic Sans MS" pitchFamily="66" charset="0"/>
              </a:rPr>
              <a:t>Boost,</a:t>
            </a:r>
          </a:p>
          <a:p>
            <a:pPr eaLnBrk="0" hangingPunct="0">
              <a:spcBef>
                <a:spcPct val="50000"/>
              </a:spcBef>
              <a:spcAft>
                <a:spcPct val="20000"/>
              </a:spcAft>
            </a:pPr>
            <a:r>
              <a:rPr lang="en-US" sz="2400" b="1" dirty="0">
                <a:solidFill>
                  <a:srgbClr val="FFFF00"/>
                </a:solidFill>
                <a:latin typeface="Comic Sans MS" pitchFamily="66" charset="0"/>
              </a:rPr>
              <a:t>E, B</a:t>
            </a:r>
          </a:p>
        </p:txBody>
      </p:sp>
      <p:sp>
        <p:nvSpPr>
          <p:cNvPr id="660517" name="Rectangle 37"/>
          <p:cNvSpPr>
            <a:spLocks noGrp="1" noChangeArrowheads="1"/>
          </p:cNvSpPr>
          <p:nvPr>
            <p:ph type="body" sz="half" idx="1"/>
          </p:nvPr>
        </p:nvSpPr>
        <p:spPr>
          <a:xfrm>
            <a:off x="539552" y="5471864"/>
            <a:ext cx="3749352" cy="765448"/>
          </a:xfrm>
          <a:noFill/>
          <a:ln/>
        </p:spPr>
        <p:txBody>
          <a:bodyPr/>
          <a:lstStyle/>
          <a:p>
            <a:pPr algn="ctr">
              <a:buFontTx/>
              <a:buNone/>
            </a:pPr>
            <a:r>
              <a:rPr lang="en-US" sz="4000" b="1" dirty="0" smtClean="0"/>
              <a:t>Dirac</a:t>
            </a:r>
            <a:endParaRPr lang="en-US" sz="4000" b="1" dirty="0"/>
          </a:p>
        </p:txBody>
      </p:sp>
      <p:sp>
        <p:nvSpPr>
          <p:cNvPr id="660518" name="Rectangle 38"/>
          <p:cNvSpPr>
            <a:spLocks noChangeArrowheads="1"/>
          </p:cNvSpPr>
          <p:nvPr/>
        </p:nvSpPr>
        <p:spPr bwMode="auto">
          <a:xfrm>
            <a:off x="4932040" y="5527104"/>
            <a:ext cx="3747392" cy="782216"/>
          </a:xfrm>
          <a:prstGeom prst="rect">
            <a:avLst/>
          </a:prstGeom>
          <a:noFill/>
          <a:ln w="9525">
            <a:noFill/>
            <a:miter lim="800000"/>
            <a:headEnd/>
            <a:tailEnd/>
          </a:ln>
          <a:effectLst/>
        </p:spPr>
        <p:txBody>
          <a:bodyPr/>
          <a:lstStyle/>
          <a:p>
            <a:pPr marL="342900" indent="-342900">
              <a:spcBef>
                <a:spcPct val="20000"/>
              </a:spcBef>
            </a:pPr>
            <a:r>
              <a:rPr lang="en-US" sz="4000" b="1" dirty="0" smtClean="0"/>
              <a:t>Majorana</a:t>
            </a:r>
            <a:endParaRPr lang="en-US" sz="4000" b="1" dirty="0"/>
          </a:p>
        </p:txBody>
      </p:sp>
      <p:sp>
        <p:nvSpPr>
          <p:cNvPr id="660519" name="Rectangle 39"/>
          <p:cNvSpPr>
            <a:spLocks noGrp="1" noChangeArrowheads="1"/>
          </p:cNvSpPr>
          <p:nvPr>
            <p:ph type="title"/>
          </p:nvPr>
        </p:nvSpPr>
        <p:spPr>
          <a:xfrm>
            <a:off x="683568" y="714400"/>
            <a:ext cx="7793037" cy="914400"/>
          </a:xfrm>
          <a:noFill/>
          <a:ln/>
        </p:spPr>
        <p:txBody>
          <a:bodyPr anchor="b"/>
          <a:lstStyle/>
          <a:p>
            <a:r>
              <a:rPr lang="en-US" sz="4000" dirty="0"/>
              <a:t>Dirac </a:t>
            </a:r>
            <a:r>
              <a:rPr lang="en-US" sz="4000" dirty="0" smtClean="0">
                <a:latin typeface="Symbol" pitchFamily="18" charset="2"/>
              </a:rPr>
              <a:t>n</a:t>
            </a:r>
            <a:r>
              <a:rPr lang="en-US" sz="4000" dirty="0" smtClean="0"/>
              <a:t> </a:t>
            </a:r>
            <a:r>
              <a:rPr lang="en-US" sz="4000" dirty="0" err="1"/>
              <a:t>vs</a:t>
            </a:r>
            <a:r>
              <a:rPr lang="en-US" sz="4000" dirty="0"/>
              <a:t> Majorana </a:t>
            </a:r>
            <a:r>
              <a:rPr lang="en-US" sz="4000" dirty="0" smtClean="0">
                <a:latin typeface="Symbol" pitchFamily="18" charset="2"/>
              </a:rPr>
              <a:t>n</a:t>
            </a:r>
            <a:endParaRPr lang="en-US" sz="4000" dirty="0">
              <a:latin typeface="Symbol" pitchFamily="18" charset="2"/>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ChangeArrowheads="1"/>
          </p:cNvSpPr>
          <p:nvPr/>
        </p:nvSpPr>
        <p:spPr bwMode="auto">
          <a:xfrm>
            <a:off x="1143000" y="1143000"/>
            <a:ext cx="6934200" cy="5029200"/>
          </a:xfrm>
          <a:prstGeom prst="rect">
            <a:avLst/>
          </a:prstGeom>
          <a:solidFill>
            <a:srgbClr val="FFFFFF"/>
          </a:solidFill>
          <a:ln w="22225">
            <a:noFill/>
            <a:miter lim="800000"/>
            <a:headEnd/>
            <a:tailEnd/>
          </a:ln>
        </p:spPr>
        <p:txBody>
          <a:bodyPr wrap="none" anchor="ctr"/>
          <a:lstStyle/>
          <a:p>
            <a:endParaRPr lang="en-US"/>
          </a:p>
        </p:txBody>
      </p:sp>
      <p:sp>
        <p:nvSpPr>
          <p:cNvPr id="149507" name="Rectangle 3"/>
          <p:cNvSpPr>
            <a:spLocks noGrp="1" noChangeArrowheads="1"/>
          </p:cNvSpPr>
          <p:nvPr>
            <p:ph type="title"/>
          </p:nvPr>
        </p:nvSpPr>
        <p:spPr>
          <a:xfrm>
            <a:off x="838200" y="0"/>
            <a:ext cx="7772400" cy="1143000"/>
          </a:xfrm>
        </p:spPr>
        <p:txBody>
          <a:bodyPr/>
          <a:lstStyle/>
          <a:p>
            <a:pPr eaLnBrk="1" hangingPunct="1"/>
            <a:r>
              <a:rPr lang="en-GB" smtClean="0">
                <a:latin typeface="Symbol" pitchFamily="18" charset="2"/>
              </a:rPr>
              <a:t>bb</a:t>
            </a:r>
            <a:r>
              <a:rPr lang="en-GB" smtClean="0"/>
              <a:t> decay and neutrino mass</a:t>
            </a:r>
          </a:p>
        </p:txBody>
      </p:sp>
      <p:pic>
        <p:nvPicPr>
          <p:cNvPr id="149508" name="Picture 4" descr="massparabola"/>
          <p:cNvPicPr>
            <a:picLocks noChangeAspect="1" noChangeArrowheads="1"/>
          </p:cNvPicPr>
          <p:nvPr/>
        </p:nvPicPr>
        <p:blipFill>
          <a:blip r:embed="rId2" cstate="print"/>
          <a:srcRect/>
          <a:stretch>
            <a:fillRect/>
          </a:stretch>
        </p:blipFill>
        <p:spPr bwMode="auto">
          <a:xfrm>
            <a:off x="1524000" y="1371600"/>
            <a:ext cx="6248400" cy="3870325"/>
          </a:xfrm>
          <a:prstGeom prst="rect">
            <a:avLst/>
          </a:prstGeom>
          <a:noFill/>
          <a:ln w="9525">
            <a:noFill/>
            <a:miter lim="800000"/>
            <a:headEnd/>
            <a:tailEnd/>
          </a:ln>
        </p:spPr>
      </p:pic>
      <p:sp>
        <p:nvSpPr>
          <p:cNvPr id="149509" name="Text Box 5"/>
          <p:cNvSpPr txBox="1">
            <a:spLocks noChangeArrowheads="1"/>
          </p:cNvSpPr>
          <p:nvPr/>
        </p:nvSpPr>
        <p:spPr bwMode="auto">
          <a:xfrm>
            <a:off x="2819400" y="5440363"/>
            <a:ext cx="3606800" cy="579437"/>
          </a:xfrm>
          <a:prstGeom prst="rect">
            <a:avLst/>
          </a:prstGeom>
          <a:noFill/>
          <a:ln w="9525">
            <a:noFill/>
            <a:miter lim="800000"/>
            <a:headEnd/>
            <a:tailEnd/>
          </a:ln>
        </p:spPr>
        <p:txBody>
          <a:bodyPr wrap="none">
            <a:spAutoFit/>
          </a:bodyPr>
          <a:lstStyle/>
          <a:p>
            <a:pPr algn="l" eaLnBrk="0" hangingPunct="0"/>
            <a:r>
              <a:rPr lang="de-DE" sz="3200" i="1">
                <a:solidFill>
                  <a:srgbClr val="FF3300"/>
                </a:solidFill>
              </a:rPr>
              <a:t>35 isotopes in nature</a:t>
            </a:r>
            <a:endParaRPr lang="de-DE" sz="4400" i="1">
              <a:solidFill>
                <a:srgbClr val="3366FF"/>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a:grpSpLocks/>
          </p:cNvGrpSpPr>
          <p:nvPr/>
        </p:nvGrpSpPr>
        <p:grpSpPr bwMode="auto">
          <a:xfrm>
            <a:off x="684213" y="549275"/>
            <a:ext cx="3443287" cy="5240338"/>
            <a:chOff x="3107" y="284"/>
            <a:chExt cx="2169" cy="3301"/>
          </a:xfrm>
        </p:grpSpPr>
        <p:pic>
          <p:nvPicPr>
            <p:cNvPr id="23558" name="Picture 7" descr="ray"/>
            <p:cNvPicPr>
              <a:picLocks noChangeAspect="1" noChangeArrowheads="1"/>
            </p:cNvPicPr>
            <p:nvPr/>
          </p:nvPicPr>
          <p:blipFill>
            <a:blip r:embed="rId2" cstate="print"/>
            <a:srcRect/>
            <a:stretch>
              <a:fillRect/>
            </a:stretch>
          </p:blipFill>
          <p:spPr bwMode="auto">
            <a:xfrm>
              <a:off x="3107" y="663"/>
              <a:ext cx="2169" cy="2922"/>
            </a:xfrm>
            <a:prstGeom prst="rect">
              <a:avLst/>
            </a:prstGeom>
            <a:noFill/>
            <a:ln w="9525">
              <a:noFill/>
              <a:miter lim="800000"/>
              <a:headEnd/>
              <a:tailEnd/>
            </a:ln>
          </p:spPr>
        </p:pic>
        <p:sp>
          <p:nvSpPr>
            <p:cNvPr id="23559" name="Text Box 8"/>
            <p:cNvSpPr txBox="1">
              <a:spLocks noChangeArrowheads="1"/>
            </p:cNvSpPr>
            <p:nvPr/>
          </p:nvSpPr>
          <p:spPr bwMode="auto">
            <a:xfrm>
              <a:off x="3640" y="284"/>
              <a:ext cx="1054" cy="327"/>
            </a:xfrm>
            <a:prstGeom prst="rect">
              <a:avLst/>
            </a:prstGeom>
            <a:noFill/>
            <a:ln w="44450">
              <a:noFill/>
              <a:miter lim="800000"/>
              <a:headEnd/>
              <a:tailEnd/>
            </a:ln>
          </p:spPr>
          <p:txBody>
            <a:bodyPr wrap="none">
              <a:spAutoFit/>
            </a:bodyPr>
            <a:lstStyle/>
            <a:p>
              <a:r>
                <a:rPr lang="en-GB"/>
                <a:t>Ray Davis</a:t>
              </a:r>
              <a:endParaRPr lang="en-US"/>
            </a:p>
          </p:txBody>
        </p:sp>
      </p:grpSp>
      <p:grpSp>
        <p:nvGrpSpPr>
          <p:cNvPr id="3" name="Group 15"/>
          <p:cNvGrpSpPr>
            <a:grpSpLocks/>
          </p:cNvGrpSpPr>
          <p:nvPr/>
        </p:nvGrpSpPr>
        <p:grpSpPr bwMode="auto">
          <a:xfrm>
            <a:off x="4843463" y="549275"/>
            <a:ext cx="3724275" cy="5243513"/>
            <a:chOff x="443" y="279"/>
            <a:chExt cx="2346" cy="3303"/>
          </a:xfrm>
        </p:grpSpPr>
        <p:pic>
          <p:nvPicPr>
            <p:cNvPr id="23556" name="Picture 11" descr="john"/>
            <p:cNvPicPr>
              <a:picLocks noChangeAspect="1" noChangeArrowheads="1"/>
            </p:cNvPicPr>
            <p:nvPr/>
          </p:nvPicPr>
          <p:blipFill>
            <a:blip r:embed="rId3" cstate="print"/>
            <a:srcRect/>
            <a:stretch>
              <a:fillRect/>
            </a:stretch>
          </p:blipFill>
          <p:spPr bwMode="auto">
            <a:xfrm>
              <a:off x="443" y="663"/>
              <a:ext cx="2346" cy="2919"/>
            </a:xfrm>
            <a:prstGeom prst="rect">
              <a:avLst/>
            </a:prstGeom>
            <a:noFill/>
            <a:ln w="9525">
              <a:noFill/>
              <a:miter lim="800000"/>
              <a:headEnd/>
              <a:tailEnd/>
            </a:ln>
          </p:spPr>
        </p:pic>
        <p:sp>
          <p:nvSpPr>
            <p:cNvPr id="23557" name="Text Box 14"/>
            <p:cNvSpPr txBox="1">
              <a:spLocks noChangeArrowheads="1"/>
            </p:cNvSpPr>
            <p:nvPr/>
          </p:nvSpPr>
          <p:spPr bwMode="auto">
            <a:xfrm>
              <a:off x="1020" y="279"/>
              <a:ext cx="1277" cy="327"/>
            </a:xfrm>
            <a:prstGeom prst="rect">
              <a:avLst/>
            </a:prstGeom>
            <a:noFill/>
            <a:ln w="44450">
              <a:noFill/>
              <a:miter lim="800000"/>
              <a:headEnd/>
              <a:tailEnd/>
            </a:ln>
          </p:spPr>
          <p:txBody>
            <a:bodyPr wrap="none">
              <a:spAutoFit/>
            </a:bodyPr>
            <a:lstStyle/>
            <a:p>
              <a:r>
                <a:rPr lang="en-GB"/>
                <a:t>John Bahcall</a:t>
              </a: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bbspectralsh"/>
          <p:cNvPicPr>
            <a:picLocks noChangeAspect="1" noChangeArrowheads="1"/>
          </p:cNvPicPr>
          <p:nvPr/>
        </p:nvPicPr>
        <p:blipFill>
          <a:blip r:embed="rId2" cstate="print"/>
          <a:srcRect/>
          <a:stretch>
            <a:fillRect/>
          </a:stretch>
        </p:blipFill>
        <p:spPr bwMode="auto">
          <a:xfrm>
            <a:off x="1447800" y="1350963"/>
            <a:ext cx="6553200" cy="4616450"/>
          </a:xfrm>
          <a:prstGeom prst="rect">
            <a:avLst/>
          </a:prstGeom>
          <a:noFill/>
          <a:ln w="9525">
            <a:noFill/>
            <a:miter lim="800000"/>
            <a:headEnd/>
            <a:tailEnd/>
          </a:ln>
        </p:spPr>
      </p:pic>
      <p:sp>
        <p:nvSpPr>
          <p:cNvPr id="152579" name="Text Box 3"/>
          <p:cNvSpPr txBox="1">
            <a:spLocks noChangeArrowheads="1"/>
          </p:cNvSpPr>
          <p:nvPr/>
        </p:nvSpPr>
        <p:spPr bwMode="auto">
          <a:xfrm>
            <a:off x="2057400" y="6096000"/>
            <a:ext cx="5500688" cy="457200"/>
          </a:xfrm>
          <a:prstGeom prst="rect">
            <a:avLst/>
          </a:prstGeom>
          <a:noFill/>
          <a:ln w="12700">
            <a:noFill/>
            <a:miter lim="800000"/>
            <a:headEnd type="none" w="sm" len="sm"/>
            <a:tailEnd type="none" w="sm" len="sm"/>
          </a:ln>
        </p:spPr>
        <p:txBody>
          <a:bodyPr wrap="none">
            <a:spAutoFit/>
          </a:bodyPr>
          <a:lstStyle/>
          <a:p>
            <a:pPr algn="l" eaLnBrk="0" hangingPunct="0"/>
            <a:r>
              <a:rPr lang="de-DE">
                <a:latin typeface="Tahoma" pitchFamily="34" charset="0"/>
              </a:rPr>
              <a:t>Sum energy spectrum of both electrons</a:t>
            </a:r>
          </a:p>
        </p:txBody>
      </p:sp>
      <p:sp>
        <p:nvSpPr>
          <p:cNvPr id="152580" name="Rectangle 4"/>
          <p:cNvSpPr>
            <a:spLocks noChangeArrowheads="1"/>
          </p:cNvSpPr>
          <p:nvPr/>
        </p:nvSpPr>
        <p:spPr bwMode="auto">
          <a:xfrm>
            <a:off x="1447800" y="623888"/>
            <a:ext cx="7038975" cy="519112"/>
          </a:xfrm>
          <a:prstGeom prst="rect">
            <a:avLst/>
          </a:prstGeom>
          <a:noFill/>
          <a:ln w="9525">
            <a:noFill/>
            <a:miter lim="800000"/>
            <a:headEnd/>
            <a:tailEnd/>
          </a:ln>
        </p:spPr>
        <p:txBody>
          <a:bodyPr wrap="none">
            <a:spAutoFit/>
          </a:bodyPr>
          <a:lstStyle/>
          <a:p>
            <a:pPr algn="l" eaLnBrk="0" hangingPunct="0">
              <a:buClr>
                <a:schemeClr val="tx2"/>
              </a:buClr>
            </a:pPr>
            <a:r>
              <a:rPr lang="de-DE">
                <a:latin typeface="Tahoma" pitchFamily="34" charset="0"/>
              </a:rPr>
              <a:t>0</a:t>
            </a:r>
            <a:r>
              <a:rPr lang="de-DE">
                <a:latin typeface="Tahoma" pitchFamily="34" charset="0"/>
                <a:sym typeface="Symbol" pitchFamily="18" charset="2"/>
              </a:rPr>
              <a:t>: Peak at Q-value of nuclear transition</a:t>
            </a:r>
            <a:r>
              <a:rPr lang="de-DE">
                <a:latin typeface="Tahoma" pitchFamily="34" charset="0"/>
              </a:rPr>
              <a:t> </a:t>
            </a: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descr="bb"/>
          <p:cNvPicPr>
            <a:picLocks noChangeAspect="1" noChangeArrowheads="1"/>
          </p:cNvPicPr>
          <p:nvPr/>
        </p:nvPicPr>
        <p:blipFill>
          <a:blip r:embed="rId3" cstate="print"/>
          <a:srcRect/>
          <a:stretch>
            <a:fillRect/>
          </a:stretch>
        </p:blipFill>
        <p:spPr bwMode="auto">
          <a:xfrm>
            <a:off x="1647825" y="152400"/>
            <a:ext cx="6048375" cy="4087813"/>
          </a:xfrm>
          <a:prstGeom prst="rect">
            <a:avLst/>
          </a:prstGeom>
          <a:noFill/>
          <a:ln w="9525">
            <a:noFill/>
            <a:miter lim="800000"/>
            <a:headEnd/>
            <a:tailEnd/>
          </a:ln>
        </p:spPr>
      </p:pic>
      <p:pic>
        <p:nvPicPr>
          <p:cNvPr id="151555" name="Picture 5" descr="half_life.png"/>
          <p:cNvPicPr>
            <a:picLocks noChangeAspect="1"/>
          </p:cNvPicPr>
          <p:nvPr/>
        </p:nvPicPr>
        <p:blipFill>
          <a:blip r:embed="rId4" cstate="print"/>
          <a:srcRect/>
          <a:stretch>
            <a:fillRect/>
          </a:stretch>
        </p:blipFill>
        <p:spPr bwMode="auto">
          <a:xfrm>
            <a:off x="1500188" y="1193800"/>
            <a:ext cx="6235700" cy="4449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bb"/>
          <p:cNvPicPr>
            <a:picLocks noChangeAspect="1" noChangeArrowheads="1"/>
          </p:cNvPicPr>
          <p:nvPr/>
        </p:nvPicPr>
        <p:blipFill>
          <a:blip r:embed="rId3" cstate="print"/>
          <a:srcRect/>
          <a:stretch>
            <a:fillRect/>
          </a:stretch>
        </p:blipFill>
        <p:spPr bwMode="auto">
          <a:xfrm>
            <a:off x="1647825" y="152400"/>
            <a:ext cx="6048375" cy="4087813"/>
          </a:xfrm>
          <a:prstGeom prst="rect">
            <a:avLst/>
          </a:prstGeom>
          <a:noFill/>
          <a:ln w="9525">
            <a:noFill/>
            <a:miter lim="800000"/>
            <a:headEnd/>
            <a:tailEnd/>
          </a:ln>
        </p:spPr>
      </p:pic>
      <p:grpSp>
        <p:nvGrpSpPr>
          <p:cNvPr id="2" name="Group 5"/>
          <p:cNvGrpSpPr>
            <a:grpSpLocks/>
          </p:cNvGrpSpPr>
          <p:nvPr/>
        </p:nvGrpSpPr>
        <p:grpSpPr bwMode="auto">
          <a:xfrm>
            <a:off x="701675" y="4573588"/>
            <a:ext cx="6396038" cy="2055812"/>
            <a:chOff x="442" y="2881"/>
            <a:chExt cx="4029" cy="1295"/>
          </a:xfrm>
        </p:grpSpPr>
        <p:sp>
          <p:nvSpPr>
            <p:cNvPr id="150533" name="Text Box 6"/>
            <p:cNvSpPr txBox="1">
              <a:spLocks noChangeArrowheads="1"/>
            </p:cNvSpPr>
            <p:nvPr/>
          </p:nvSpPr>
          <p:spPr bwMode="auto">
            <a:xfrm>
              <a:off x="442" y="3580"/>
              <a:ext cx="3704" cy="596"/>
            </a:xfrm>
            <a:prstGeom prst="rect">
              <a:avLst/>
            </a:prstGeom>
            <a:noFill/>
            <a:ln w="9525">
              <a:noFill/>
              <a:miter lim="800000"/>
              <a:headEnd/>
              <a:tailEnd/>
            </a:ln>
          </p:spPr>
          <p:txBody>
            <a:bodyPr wrap="none">
              <a:spAutoFit/>
            </a:bodyPr>
            <a:lstStyle/>
            <a:p>
              <a:r>
                <a:rPr lang="en-GB" b="1">
                  <a:cs typeface="Times New Roman" pitchFamily="18" charset="0"/>
                </a:rPr>
                <a:t>Each is ±1 if </a:t>
              </a:r>
              <a:r>
                <a:rPr lang="en-GB" b="1"/>
                <a:t>CP conserved, but there </a:t>
              </a:r>
            </a:p>
            <a:p>
              <a:r>
                <a:rPr lang="en-GB" b="1"/>
                <a:t>can still be cancellations</a:t>
              </a:r>
            </a:p>
          </p:txBody>
        </p:sp>
        <p:sp>
          <p:nvSpPr>
            <p:cNvPr id="150534" name="Oval 7"/>
            <p:cNvSpPr>
              <a:spLocks noChangeArrowheads="1"/>
            </p:cNvSpPr>
            <p:nvPr/>
          </p:nvSpPr>
          <p:spPr bwMode="auto">
            <a:xfrm>
              <a:off x="4052" y="2881"/>
              <a:ext cx="419" cy="446"/>
            </a:xfrm>
            <a:prstGeom prst="ellipse">
              <a:avLst/>
            </a:prstGeom>
            <a:noFill/>
            <a:ln w="34925">
              <a:solidFill>
                <a:srgbClr val="66FFFF"/>
              </a:solidFill>
              <a:round/>
              <a:headEnd/>
              <a:tailEnd/>
            </a:ln>
          </p:spPr>
          <p:txBody>
            <a:bodyPr wrap="none" anchor="ctr"/>
            <a:lstStyle/>
            <a:p>
              <a:endParaRPr lang="en-US"/>
            </a:p>
          </p:txBody>
        </p:sp>
        <p:sp>
          <p:nvSpPr>
            <p:cNvPr id="150535" name="Line 8"/>
            <p:cNvSpPr>
              <a:spLocks noChangeShapeType="1"/>
            </p:cNvSpPr>
            <p:nvPr/>
          </p:nvSpPr>
          <p:spPr bwMode="auto">
            <a:xfrm flipV="1">
              <a:off x="3648" y="3264"/>
              <a:ext cx="480" cy="384"/>
            </a:xfrm>
            <a:prstGeom prst="line">
              <a:avLst/>
            </a:prstGeom>
            <a:noFill/>
            <a:ln w="34925">
              <a:solidFill>
                <a:srgbClr val="66FFFF"/>
              </a:solidFill>
              <a:round/>
              <a:headEnd/>
              <a:tailEnd/>
            </a:ln>
          </p:spPr>
          <p:txBody>
            <a:bodyPr/>
            <a:lstStyle/>
            <a:p>
              <a:endParaRPr lang="en-GB"/>
            </a:p>
          </p:txBody>
        </p:sp>
      </p:grpSp>
      <p:pic>
        <p:nvPicPr>
          <p:cNvPr id="8" name="Picture 7" descr="effective_mass.png"/>
          <p:cNvPicPr>
            <a:picLocks noChangeAspect="1"/>
          </p:cNvPicPr>
          <p:nvPr/>
        </p:nvPicPr>
        <p:blipFill>
          <a:blip r:embed="rId4" cstate="print"/>
          <a:srcRect/>
          <a:stretch>
            <a:fillRect/>
          </a:stretch>
        </p:blipFill>
        <p:spPr bwMode="auto">
          <a:xfrm>
            <a:off x="1557338" y="4446588"/>
            <a:ext cx="6029325" cy="10541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12"/>
          <p:cNvPicPr>
            <a:picLocks noChangeAspect="1" noChangeArrowheads="1"/>
          </p:cNvPicPr>
          <p:nvPr/>
        </p:nvPicPr>
        <p:blipFill>
          <a:blip r:embed="rId3" cstate="print"/>
          <a:srcRect/>
          <a:stretch>
            <a:fillRect/>
          </a:stretch>
        </p:blipFill>
        <p:spPr bwMode="auto">
          <a:xfrm>
            <a:off x="990600" y="838200"/>
            <a:ext cx="7010400" cy="5203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23" descr="plotMbbVsMlight"/>
          <p:cNvPicPr>
            <a:picLocks noChangeAspect="1" noChangeArrowheads="1"/>
          </p:cNvPicPr>
          <p:nvPr/>
        </p:nvPicPr>
        <p:blipFill>
          <a:blip r:embed="rId2" cstate="print"/>
          <a:srcRect/>
          <a:stretch>
            <a:fillRect/>
          </a:stretch>
        </p:blipFill>
        <p:spPr bwMode="auto">
          <a:xfrm>
            <a:off x="285750" y="1492250"/>
            <a:ext cx="4394200" cy="4132263"/>
          </a:xfrm>
          <a:prstGeom prst="rect">
            <a:avLst/>
          </a:prstGeom>
          <a:noFill/>
          <a:ln w="9525">
            <a:noFill/>
            <a:miter lim="800000"/>
            <a:headEnd/>
            <a:tailEnd/>
          </a:ln>
        </p:spPr>
      </p:pic>
      <p:sp>
        <p:nvSpPr>
          <p:cNvPr id="3" name="Rectangle 24"/>
          <p:cNvSpPr>
            <a:spLocks noChangeArrowheads="1"/>
          </p:cNvSpPr>
          <p:nvPr/>
        </p:nvSpPr>
        <p:spPr bwMode="auto">
          <a:xfrm>
            <a:off x="1000125" y="1662113"/>
            <a:ext cx="3357563" cy="546100"/>
          </a:xfrm>
          <a:prstGeom prst="rect">
            <a:avLst/>
          </a:prstGeom>
          <a:solidFill>
            <a:srgbClr val="FFFF00"/>
          </a:solidFill>
          <a:ln w="9525">
            <a:noFill/>
            <a:miter lim="800000"/>
            <a:headEnd/>
            <a:tailEnd/>
          </a:ln>
        </p:spPr>
        <p:txBody>
          <a:bodyPr wrap="none" anchor="ctr"/>
          <a:lstStyle/>
          <a:p>
            <a:endParaRPr lang="it-IT">
              <a:solidFill>
                <a:schemeClr val="bg2"/>
              </a:solidFill>
            </a:endParaRPr>
          </a:p>
        </p:txBody>
      </p:sp>
      <p:sp>
        <p:nvSpPr>
          <p:cNvPr id="4" name="Text Box 27"/>
          <p:cNvSpPr txBox="1">
            <a:spLocks noChangeArrowheads="1"/>
          </p:cNvSpPr>
          <p:nvPr/>
        </p:nvSpPr>
        <p:spPr bwMode="auto">
          <a:xfrm>
            <a:off x="5405438" y="785813"/>
            <a:ext cx="2251075" cy="646112"/>
          </a:xfrm>
          <a:prstGeom prst="rect">
            <a:avLst/>
          </a:prstGeom>
          <a:solidFill>
            <a:srgbClr val="FFFF00"/>
          </a:solidFill>
          <a:ln w="9525">
            <a:solidFill>
              <a:schemeClr val="tx1"/>
            </a:solidFill>
            <a:miter lim="800000"/>
            <a:headEnd/>
            <a:tailEnd/>
          </a:ln>
          <a:effectLst/>
        </p:spPr>
        <p:txBody>
          <a:bodyPr>
            <a:spAutoFit/>
          </a:bodyPr>
          <a:lstStyle/>
          <a:p>
            <a:pPr>
              <a:defRPr/>
            </a:pPr>
            <a:r>
              <a:rPr lang="it-IT" sz="1800" b="1" dirty="0">
                <a:solidFill>
                  <a:schemeClr val="accent6">
                    <a:lumMod val="75000"/>
                  </a:schemeClr>
                </a:solidFill>
                <a:effectLst>
                  <a:outerShdw blurRad="38100" dist="38100" dir="2700000" algn="tl">
                    <a:srgbClr val="FFFFFF"/>
                  </a:outerShdw>
                </a:effectLst>
              </a:rPr>
              <a:t>KKDC Claim</a:t>
            </a:r>
          </a:p>
          <a:p>
            <a:pPr>
              <a:defRPr/>
            </a:pPr>
            <a:r>
              <a:rPr lang="it-IT" sz="1800" dirty="0">
                <a:solidFill>
                  <a:schemeClr val="accent6">
                    <a:lumMod val="75000"/>
                  </a:schemeClr>
                </a:solidFill>
              </a:rPr>
              <a:t>(best fit 0.32 eV)</a:t>
            </a:r>
          </a:p>
        </p:txBody>
      </p:sp>
      <p:sp>
        <p:nvSpPr>
          <p:cNvPr id="5" name="Line 28"/>
          <p:cNvSpPr>
            <a:spLocks noChangeShapeType="1"/>
          </p:cNvSpPr>
          <p:nvPr/>
        </p:nvSpPr>
        <p:spPr bwMode="auto">
          <a:xfrm flipH="1">
            <a:off x="4357688" y="1357313"/>
            <a:ext cx="1857375" cy="461962"/>
          </a:xfrm>
          <a:prstGeom prst="line">
            <a:avLst/>
          </a:prstGeom>
          <a:noFill/>
          <a:ln w="9525">
            <a:solidFill>
              <a:srgbClr val="FFFF00"/>
            </a:solidFill>
            <a:round/>
            <a:headEnd/>
            <a:tailEnd type="oval" w="med" len="med"/>
          </a:ln>
        </p:spPr>
        <p:txBody>
          <a:bodyPr/>
          <a:lstStyle/>
          <a:p>
            <a:endParaRPr lang="en-GB"/>
          </a:p>
        </p:txBody>
      </p:sp>
      <p:sp>
        <p:nvSpPr>
          <p:cNvPr id="6" name="Rectangle 215"/>
          <p:cNvSpPr>
            <a:spLocks noChangeArrowheads="1"/>
          </p:cNvSpPr>
          <p:nvPr/>
        </p:nvSpPr>
        <p:spPr bwMode="auto">
          <a:xfrm>
            <a:off x="1009650" y="2519363"/>
            <a:ext cx="3357563" cy="623887"/>
          </a:xfrm>
          <a:prstGeom prst="rect">
            <a:avLst/>
          </a:prstGeom>
          <a:solidFill>
            <a:srgbClr val="E9CFED">
              <a:alpha val="47842"/>
            </a:srgbClr>
          </a:solidFill>
          <a:ln w="9525">
            <a:noFill/>
            <a:miter lim="800000"/>
            <a:headEnd/>
            <a:tailEnd/>
          </a:ln>
        </p:spPr>
        <p:txBody>
          <a:bodyPr wrap="none" anchor="ctr"/>
          <a:lstStyle/>
          <a:p>
            <a:endParaRPr lang="it-IT">
              <a:solidFill>
                <a:schemeClr val="bg2"/>
              </a:solidFill>
            </a:endParaRPr>
          </a:p>
        </p:txBody>
      </p:sp>
      <p:sp>
        <p:nvSpPr>
          <p:cNvPr id="7" name="Rectangle 21"/>
          <p:cNvSpPr>
            <a:spLocks noChangeArrowheads="1"/>
          </p:cNvSpPr>
          <p:nvPr/>
        </p:nvSpPr>
        <p:spPr bwMode="auto">
          <a:xfrm>
            <a:off x="1000125" y="1957388"/>
            <a:ext cx="3429000" cy="357187"/>
          </a:xfrm>
          <a:prstGeom prst="rect">
            <a:avLst/>
          </a:prstGeom>
          <a:solidFill>
            <a:schemeClr val="folHlink">
              <a:alpha val="47842"/>
            </a:schemeClr>
          </a:solidFill>
          <a:ln w="9525">
            <a:noFill/>
            <a:miter lim="800000"/>
            <a:headEnd/>
            <a:tailEnd/>
          </a:ln>
        </p:spPr>
        <p:txBody>
          <a:bodyPr wrap="none" anchor="ctr"/>
          <a:lstStyle/>
          <a:p>
            <a:endParaRPr lang="it-IT">
              <a:solidFill>
                <a:schemeClr val="bg2"/>
              </a:solidFill>
            </a:endParaRPr>
          </a:p>
        </p:txBody>
      </p:sp>
      <p:sp>
        <p:nvSpPr>
          <p:cNvPr id="8" name="Text Box 25"/>
          <p:cNvSpPr txBox="1">
            <a:spLocks noChangeArrowheads="1"/>
          </p:cNvSpPr>
          <p:nvPr/>
        </p:nvSpPr>
        <p:spPr bwMode="auto">
          <a:xfrm>
            <a:off x="5699125" y="1785938"/>
            <a:ext cx="2587625" cy="369887"/>
          </a:xfrm>
          <a:prstGeom prst="rect">
            <a:avLst/>
          </a:prstGeom>
          <a:solidFill>
            <a:srgbClr val="D5E9C7"/>
          </a:solidFill>
          <a:ln w="9525">
            <a:solidFill>
              <a:schemeClr val="tx1"/>
            </a:solidFill>
            <a:miter lim="800000"/>
            <a:headEnd/>
            <a:tailEnd/>
          </a:ln>
          <a:effectLst/>
        </p:spPr>
        <p:txBody>
          <a:bodyPr wrap="none">
            <a:spAutoFit/>
          </a:bodyPr>
          <a:lstStyle/>
          <a:p>
            <a:pPr>
              <a:defRPr/>
            </a:pPr>
            <a:r>
              <a:rPr lang="it-IT" sz="1800" b="1" dirty="0">
                <a:solidFill>
                  <a:schemeClr val="accent6">
                    <a:lumMod val="75000"/>
                  </a:schemeClr>
                </a:solidFill>
                <a:effectLst>
                  <a:outerShdw blurRad="38100" dist="38100" dir="2700000" algn="tl">
                    <a:srgbClr val="FFFFFF"/>
                  </a:outerShdw>
                </a:effectLst>
              </a:rPr>
              <a:t>Present Cuoricino result</a:t>
            </a:r>
            <a:endParaRPr lang="en-US" sz="1800" b="1" dirty="0">
              <a:solidFill>
                <a:schemeClr val="accent6">
                  <a:lumMod val="75000"/>
                </a:schemeClr>
              </a:solidFill>
              <a:effectLst>
                <a:outerShdw blurRad="38100" dist="38100" dir="2700000" algn="tl">
                  <a:srgbClr val="FFFFFF"/>
                </a:outerShdw>
              </a:effectLst>
            </a:endParaRPr>
          </a:p>
        </p:txBody>
      </p:sp>
      <p:sp>
        <p:nvSpPr>
          <p:cNvPr id="9" name="Line 26"/>
          <p:cNvSpPr>
            <a:spLocks noChangeShapeType="1"/>
          </p:cNvSpPr>
          <p:nvPr/>
        </p:nvSpPr>
        <p:spPr bwMode="auto">
          <a:xfrm flipH="1">
            <a:off x="4357688" y="1928813"/>
            <a:ext cx="1357312" cy="214312"/>
          </a:xfrm>
          <a:prstGeom prst="line">
            <a:avLst/>
          </a:prstGeom>
          <a:noFill/>
          <a:ln w="9525">
            <a:solidFill>
              <a:schemeClr val="accent3">
                <a:lumMod val="75000"/>
              </a:schemeClr>
            </a:solidFill>
            <a:round/>
            <a:headEnd/>
            <a:tailEnd type="oval" w="med" len="med"/>
          </a:ln>
        </p:spPr>
        <p:txBody>
          <a:bodyPr/>
          <a:lstStyle/>
          <a:p>
            <a:pPr>
              <a:defRPr/>
            </a:pPr>
            <a:endParaRPr lang="en-GB"/>
          </a:p>
        </p:txBody>
      </p:sp>
      <p:sp>
        <p:nvSpPr>
          <p:cNvPr id="10" name="Text Box 17"/>
          <p:cNvSpPr txBox="1">
            <a:spLocks noChangeArrowheads="1"/>
          </p:cNvSpPr>
          <p:nvPr/>
        </p:nvSpPr>
        <p:spPr bwMode="auto">
          <a:xfrm>
            <a:off x="490538" y="5661248"/>
            <a:ext cx="6929437" cy="830262"/>
          </a:xfrm>
          <a:prstGeom prst="rect">
            <a:avLst/>
          </a:prstGeom>
          <a:noFill/>
          <a:ln w="22225">
            <a:noFill/>
            <a:miter lim="800000"/>
            <a:headEnd/>
            <a:tailEnd/>
          </a:ln>
        </p:spPr>
        <p:txBody>
          <a:bodyPr wrap="none">
            <a:spAutoFit/>
          </a:bodyPr>
          <a:lstStyle/>
          <a:p>
            <a:r>
              <a:rPr lang="en-GB" dirty="0"/>
              <a:t>Need new ideas to reach &lt; 10 </a:t>
            </a:r>
            <a:r>
              <a:rPr lang="en-GB" dirty="0" err="1"/>
              <a:t>meV</a:t>
            </a:r>
            <a:r>
              <a:rPr lang="en-GB" dirty="0"/>
              <a:t>, but kiloton </a:t>
            </a:r>
          </a:p>
          <a:p>
            <a:r>
              <a:rPr lang="en-GB" dirty="0"/>
              <a:t>scale low background experiments are not impossible!</a:t>
            </a:r>
          </a:p>
        </p:txBody>
      </p:sp>
      <p:sp>
        <p:nvSpPr>
          <p:cNvPr id="11" name="Text Box 25"/>
          <p:cNvSpPr txBox="1">
            <a:spLocks noChangeArrowheads="1"/>
          </p:cNvSpPr>
          <p:nvPr/>
        </p:nvSpPr>
        <p:spPr bwMode="auto">
          <a:xfrm>
            <a:off x="5715000" y="3059113"/>
            <a:ext cx="1717675" cy="369887"/>
          </a:xfrm>
          <a:prstGeom prst="rect">
            <a:avLst/>
          </a:prstGeom>
          <a:solidFill>
            <a:srgbClr val="D5E9C7"/>
          </a:solidFill>
          <a:ln w="9525">
            <a:solidFill>
              <a:schemeClr val="tx1"/>
            </a:solidFill>
            <a:miter lim="800000"/>
            <a:headEnd/>
            <a:tailEnd/>
          </a:ln>
          <a:effectLst/>
        </p:spPr>
        <p:txBody>
          <a:bodyPr wrap="none">
            <a:spAutoFit/>
          </a:bodyPr>
          <a:lstStyle/>
          <a:p>
            <a:pPr>
              <a:defRPr/>
            </a:pPr>
            <a:r>
              <a:rPr lang="it-IT" sz="1800" b="1" dirty="0">
                <a:solidFill>
                  <a:schemeClr val="accent6">
                    <a:lumMod val="75000"/>
                  </a:schemeClr>
                </a:solidFill>
                <a:effectLst>
                  <a:outerShdw blurRad="38100" dist="38100" dir="2700000" algn="tl">
                    <a:srgbClr val="FFFFFF"/>
                  </a:outerShdw>
                </a:effectLst>
              </a:rPr>
              <a:t>CUORE Target</a:t>
            </a:r>
            <a:endParaRPr lang="en-US" sz="1800" b="1" dirty="0">
              <a:solidFill>
                <a:schemeClr val="accent6">
                  <a:lumMod val="75000"/>
                </a:schemeClr>
              </a:solidFill>
              <a:effectLst>
                <a:outerShdw blurRad="38100" dist="38100" dir="2700000" algn="tl">
                  <a:srgbClr val="FFFFFF"/>
                </a:outerShdw>
              </a:effectLst>
            </a:endParaRPr>
          </a:p>
        </p:txBody>
      </p:sp>
      <p:sp>
        <p:nvSpPr>
          <p:cNvPr id="12" name="Line 26"/>
          <p:cNvSpPr>
            <a:spLocks noChangeShapeType="1"/>
          </p:cNvSpPr>
          <p:nvPr/>
        </p:nvSpPr>
        <p:spPr bwMode="auto">
          <a:xfrm flipH="1" flipV="1">
            <a:off x="4286250" y="2976563"/>
            <a:ext cx="1428750" cy="285750"/>
          </a:xfrm>
          <a:prstGeom prst="line">
            <a:avLst/>
          </a:prstGeom>
          <a:noFill/>
          <a:ln w="9525">
            <a:solidFill>
              <a:schemeClr val="accent3">
                <a:lumMod val="75000"/>
              </a:schemeClr>
            </a:solidFill>
            <a:round/>
            <a:headEnd/>
            <a:tailEnd type="oval" w="med" len="med"/>
          </a:ln>
        </p:spPr>
        <p:txBody>
          <a:bodyPr/>
          <a:lstStyle/>
          <a:p>
            <a:pPr>
              <a:defRPr/>
            </a:pPr>
            <a:endParaRPr lang="en-GB"/>
          </a:p>
        </p:txBody>
      </p:sp>
      <p:cxnSp>
        <p:nvCxnSpPr>
          <p:cNvPr id="14" name="Straight Connector 13"/>
          <p:cNvCxnSpPr/>
          <p:nvPr/>
        </p:nvCxnSpPr>
        <p:spPr bwMode="auto">
          <a:xfrm>
            <a:off x="1000125" y="2428875"/>
            <a:ext cx="3357563" cy="0"/>
          </a:xfrm>
          <a:prstGeom prst="line">
            <a:avLst/>
          </a:prstGeom>
          <a:solidFill>
            <a:srgbClr val="FFFFFF"/>
          </a:solidFill>
          <a:ln w="38100" cap="flat" cmpd="sng" algn="ctr">
            <a:solidFill>
              <a:schemeClr val="accent6">
                <a:lumMod val="75000"/>
              </a:schemeClr>
            </a:solidFill>
            <a:prstDash val="solid"/>
            <a:round/>
            <a:headEnd type="none" w="med" len="med"/>
            <a:tailEnd type="none" w="med" len="med"/>
          </a:ln>
          <a:effectLst/>
        </p:spPr>
      </p:cxnSp>
      <p:sp>
        <p:nvSpPr>
          <p:cNvPr id="15" name="Text Box 25"/>
          <p:cNvSpPr txBox="1">
            <a:spLocks noChangeArrowheads="1"/>
          </p:cNvSpPr>
          <p:nvPr/>
        </p:nvSpPr>
        <p:spPr bwMode="auto">
          <a:xfrm>
            <a:off x="5792788" y="2513013"/>
            <a:ext cx="1704975" cy="368300"/>
          </a:xfrm>
          <a:prstGeom prst="rect">
            <a:avLst/>
          </a:prstGeom>
          <a:solidFill>
            <a:srgbClr val="D5E9C7"/>
          </a:solidFill>
          <a:ln w="9525">
            <a:solidFill>
              <a:schemeClr val="tx1"/>
            </a:solidFill>
            <a:miter lim="800000"/>
            <a:headEnd/>
            <a:tailEnd/>
          </a:ln>
          <a:effectLst/>
        </p:spPr>
        <p:txBody>
          <a:bodyPr wrap="none">
            <a:spAutoFit/>
          </a:bodyPr>
          <a:lstStyle/>
          <a:p>
            <a:pPr>
              <a:defRPr/>
            </a:pPr>
            <a:r>
              <a:rPr lang="it-IT" sz="1800" b="1" dirty="0">
                <a:solidFill>
                  <a:schemeClr val="accent6">
                    <a:lumMod val="75000"/>
                  </a:schemeClr>
                </a:solidFill>
                <a:effectLst>
                  <a:outerShdw blurRad="38100" dist="38100" dir="2700000" algn="tl">
                    <a:srgbClr val="FFFFFF"/>
                  </a:outerShdw>
                </a:effectLst>
              </a:rPr>
              <a:t>GERDA Target</a:t>
            </a:r>
            <a:endParaRPr lang="en-US" sz="1800" b="1" dirty="0">
              <a:solidFill>
                <a:schemeClr val="accent6">
                  <a:lumMod val="75000"/>
                </a:schemeClr>
              </a:solidFill>
              <a:effectLst>
                <a:outerShdw blurRad="38100" dist="38100" dir="2700000" algn="tl">
                  <a:srgbClr val="FFFFFF"/>
                </a:outerShdw>
              </a:effectLst>
            </a:endParaRPr>
          </a:p>
        </p:txBody>
      </p:sp>
      <p:sp>
        <p:nvSpPr>
          <p:cNvPr id="16" name="Line 26"/>
          <p:cNvSpPr>
            <a:spLocks noChangeShapeType="1"/>
          </p:cNvSpPr>
          <p:nvPr/>
        </p:nvSpPr>
        <p:spPr bwMode="auto">
          <a:xfrm flipH="1" flipV="1">
            <a:off x="4357688" y="2428875"/>
            <a:ext cx="1428750" cy="285750"/>
          </a:xfrm>
          <a:prstGeom prst="line">
            <a:avLst/>
          </a:prstGeom>
          <a:noFill/>
          <a:ln w="9525">
            <a:solidFill>
              <a:schemeClr val="accent3">
                <a:lumMod val="75000"/>
              </a:schemeClr>
            </a:solidFill>
            <a:round/>
            <a:headEnd/>
            <a:tailEnd type="oval" w="med" len="med"/>
          </a:ln>
        </p:spPr>
        <p:txBody>
          <a:bodyPr/>
          <a:lstStyle/>
          <a:p>
            <a:pPr>
              <a:defRPr/>
            </a:pPr>
            <a:endParaRPr lang="en-GB"/>
          </a:p>
        </p:txBody>
      </p:sp>
      <p:cxnSp>
        <p:nvCxnSpPr>
          <p:cNvPr id="17" name="Straight Connector 16"/>
          <p:cNvCxnSpPr/>
          <p:nvPr/>
        </p:nvCxnSpPr>
        <p:spPr bwMode="auto">
          <a:xfrm>
            <a:off x="1017588" y="3333750"/>
            <a:ext cx="3357562" cy="0"/>
          </a:xfrm>
          <a:prstGeom prst="line">
            <a:avLst/>
          </a:prstGeom>
          <a:solidFill>
            <a:srgbClr val="FFFFFF"/>
          </a:solidFill>
          <a:ln w="38100" cap="flat" cmpd="sng" algn="ctr">
            <a:solidFill>
              <a:schemeClr val="accent6">
                <a:lumMod val="75000"/>
              </a:schemeClr>
            </a:solidFill>
            <a:prstDash val="solid"/>
            <a:round/>
            <a:headEnd type="none" w="med" len="med"/>
            <a:tailEnd type="none" w="med" len="med"/>
          </a:ln>
          <a:effectLst/>
        </p:spPr>
      </p:cxnSp>
      <p:sp>
        <p:nvSpPr>
          <p:cNvPr id="18" name="Text Box 25"/>
          <p:cNvSpPr txBox="1">
            <a:spLocks noChangeArrowheads="1"/>
          </p:cNvSpPr>
          <p:nvPr/>
        </p:nvSpPr>
        <p:spPr bwMode="auto">
          <a:xfrm>
            <a:off x="5643563" y="3643313"/>
            <a:ext cx="3000375" cy="1200150"/>
          </a:xfrm>
          <a:prstGeom prst="rect">
            <a:avLst/>
          </a:prstGeom>
          <a:solidFill>
            <a:srgbClr val="D5E9C7"/>
          </a:solidFill>
          <a:ln w="9525">
            <a:solidFill>
              <a:schemeClr val="tx1"/>
            </a:solidFill>
            <a:miter lim="800000"/>
            <a:headEnd/>
            <a:tailEnd/>
          </a:ln>
          <a:effectLst/>
        </p:spPr>
        <p:txBody>
          <a:bodyPr>
            <a:spAutoFit/>
          </a:bodyPr>
          <a:lstStyle/>
          <a:p>
            <a:pPr>
              <a:defRPr/>
            </a:pPr>
            <a:r>
              <a:rPr lang="it-IT" sz="1800" b="1" dirty="0">
                <a:solidFill>
                  <a:schemeClr val="accent6">
                    <a:lumMod val="75000"/>
                  </a:schemeClr>
                </a:solidFill>
                <a:effectLst>
                  <a:outerShdw blurRad="38100" dist="38100" dir="2700000" algn="tl">
                    <a:srgbClr val="FFFFFF"/>
                  </a:outerShdw>
                </a:effectLst>
              </a:rPr>
              <a:t>With SuperNEMO, SNO+, MAJORANA, many others should reach here in ~ 7-10 yrs. </a:t>
            </a:r>
            <a:endParaRPr lang="en-US" sz="1800" b="1" dirty="0">
              <a:solidFill>
                <a:schemeClr val="accent6">
                  <a:lumMod val="75000"/>
                </a:schemeClr>
              </a:solidFill>
              <a:effectLst>
                <a:outerShdw blurRad="38100" dist="38100" dir="2700000" algn="tl">
                  <a:srgbClr val="FFFFFF"/>
                </a:outerShdw>
              </a:effectLst>
            </a:endParaRPr>
          </a:p>
        </p:txBody>
      </p:sp>
      <p:sp>
        <p:nvSpPr>
          <p:cNvPr id="19" name="Line 26"/>
          <p:cNvSpPr>
            <a:spLocks noChangeShapeType="1"/>
          </p:cNvSpPr>
          <p:nvPr/>
        </p:nvSpPr>
        <p:spPr bwMode="auto">
          <a:xfrm flipH="1" flipV="1">
            <a:off x="4375150" y="3333750"/>
            <a:ext cx="1411288" cy="381000"/>
          </a:xfrm>
          <a:prstGeom prst="line">
            <a:avLst/>
          </a:prstGeom>
          <a:noFill/>
          <a:ln w="9525">
            <a:solidFill>
              <a:schemeClr val="accent3">
                <a:lumMod val="75000"/>
              </a:schemeClr>
            </a:solidFill>
            <a:round/>
            <a:headEnd/>
            <a:tailEnd type="oval" w="med" len="med"/>
          </a:ln>
        </p:spPr>
        <p:txBody>
          <a:bodyPr/>
          <a:lstStyle/>
          <a:p>
            <a:pPr>
              <a:defRPr/>
            </a:pPr>
            <a:endParaRPr lang="en-GB"/>
          </a:p>
        </p:txBody>
      </p:sp>
      <p:sp>
        <p:nvSpPr>
          <p:cNvPr id="20" name="TextBox 19"/>
          <p:cNvSpPr txBox="1"/>
          <p:nvPr/>
        </p:nvSpPr>
        <p:spPr>
          <a:xfrm>
            <a:off x="6948264" y="5157192"/>
            <a:ext cx="1430200" cy="523220"/>
          </a:xfrm>
          <a:prstGeom prst="rect">
            <a:avLst/>
          </a:prstGeom>
          <a:solidFill>
            <a:schemeClr val="tx1">
              <a:lumMod val="85000"/>
              <a:lumOff val="15000"/>
            </a:schemeClr>
          </a:solidFill>
        </p:spPr>
        <p:txBody>
          <a:bodyPr wrap="none" rtlCol="0">
            <a:spAutoFit/>
          </a:bodyPr>
          <a:lstStyle/>
          <a:p>
            <a:r>
              <a:rPr lang="en-GB" dirty="0" smtClean="0">
                <a:hlinkClick r:id="rId3" action="ppaction://hlinksldjump"/>
              </a:rPr>
              <a:t>Return ↑</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499"/>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499"/>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499"/>
                                          </p:stCondLst>
                                        </p:cTn>
                                        <p:tgtEl>
                                          <p:spTgt spid="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499"/>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499"/>
                                          </p:stCondLst>
                                        </p:cTn>
                                        <p:tgtEl>
                                          <p:spTgt spid="1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up)">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P spid="4" grpId="0" animBg="1" autoUpdateAnimBg="0"/>
      <p:bldP spid="5" grpId="0" animBg="1"/>
      <p:bldP spid="6" grpId="0" animBg="1" autoUpdateAnimBg="0"/>
      <p:bldP spid="7" grpId="0" animBg="1" autoUpdateAnimBg="0"/>
      <p:bldP spid="8" grpId="0" animBg="1" autoUpdateAnimBg="0"/>
      <p:bldP spid="10" grpId="0" autoUpdateAnimBg="0"/>
      <p:bldP spid="11" grpId="0" animBg="1" autoUpdateAnimBg="0"/>
      <p:bldP spid="15" grpId="0" animBg="1" autoUpdateAnimBg="0"/>
      <p:bldP spid="18" grpId="0" animBg="1" autoUpdateAnimBg="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Date Placeholder 1"/>
          <p:cNvSpPr>
            <a:spLocks noGrp="1"/>
          </p:cNvSpPr>
          <p:nvPr>
            <p:ph type="dt" sz="quarter" idx="10"/>
          </p:nvPr>
        </p:nvSpPr>
        <p:spPr>
          <a:noFill/>
        </p:spPr>
        <p:txBody>
          <a:bodyPr/>
          <a:lstStyle/>
          <a:p>
            <a:pPr marL="190500" indent="-190500"/>
            <a:fld id="{0BC4E690-C851-4FD0-AAF9-CABD8246A6DE}" type="slidenum">
              <a:rPr lang="de-DE">
                <a:latin typeface="Arial" pitchFamily="34" charset="0"/>
              </a:rPr>
              <a:pPr marL="190500" indent="-190500"/>
              <a:t>136</a:t>
            </a:fld>
            <a:endParaRPr lang="de-DE" b="0">
              <a:latin typeface="Arial" pitchFamily="34" charset="0"/>
            </a:endParaRPr>
          </a:p>
        </p:txBody>
      </p:sp>
      <p:sp>
        <p:nvSpPr>
          <p:cNvPr id="146435" name="Text Box 2"/>
          <p:cNvSpPr txBox="1">
            <a:spLocks noChangeArrowheads="1"/>
          </p:cNvSpPr>
          <p:nvPr/>
        </p:nvSpPr>
        <p:spPr bwMode="auto">
          <a:xfrm>
            <a:off x="971550" y="120650"/>
            <a:ext cx="6480175" cy="579438"/>
          </a:xfrm>
          <a:prstGeom prst="rect">
            <a:avLst/>
          </a:prstGeom>
          <a:noFill/>
          <a:ln w="9525">
            <a:noFill/>
            <a:miter lim="800000"/>
            <a:headEnd/>
            <a:tailEnd/>
          </a:ln>
        </p:spPr>
        <p:txBody>
          <a:bodyPr>
            <a:spAutoFit/>
          </a:bodyPr>
          <a:lstStyle/>
          <a:p>
            <a:r>
              <a:rPr lang="en-GB" sz="3200" b="1" smtClean="0">
                <a:solidFill>
                  <a:srgbClr val="000000"/>
                </a:solidFill>
                <a:latin typeface="Arial" pitchFamily="34" charset="0"/>
              </a:rPr>
              <a:t>Tritium </a:t>
            </a:r>
            <a:r>
              <a:rPr lang="en-GB" sz="3200" b="1" smtClean="0">
                <a:solidFill>
                  <a:srgbClr val="000000"/>
                </a:solidFill>
                <a:latin typeface="Symbol" pitchFamily="18" charset="2"/>
              </a:rPr>
              <a:t>b</a:t>
            </a:r>
            <a:r>
              <a:rPr lang="en-GB" sz="3200" b="1" smtClean="0">
                <a:solidFill>
                  <a:srgbClr val="000000"/>
                </a:solidFill>
                <a:latin typeface="Arial" pitchFamily="34" charset="0"/>
              </a:rPr>
              <a:t>-decay</a:t>
            </a:r>
          </a:p>
        </p:txBody>
      </p:sp>
      <p:sp>
        <p:nvSpPr>
          <p:cNvPr id="146436" name="Text Box 6"/>
          <p:cNvSpPr txBox="1">
            <a:spLocks noChangeArrowheads="1"/>
          </p:cNvSpPr>
          <p:nvPr/>
        </p:nvSpPr>
        <p:spPr bwMode="auto">
          <a:xfrm>
            <a:off x="395288" y="3651250"/>
            <a:ext cx="3024187" cy="2154238"/>
          </a:xfrm>
          <a:prstGeom prst="rect">
            <a:avLst/>
          </a:prstGeom>
          <a:noFill/>
          <a:ln w="9525">
            <a:noFill/>
            <a:miter lim="800000"/>
            <a:headEnd/>
            <a:tailEnd/>
          </a:ln>
        </p:spPr>
        <p:txBody>
          <a:bodyPr>
            <a:spAutoFit/>
          </a:bodyPr>
          <a:lstStyle/>
          <a:p>
            <a:pPr algn="l">
              <a:spcBef>
                <a:spcPct val="50000"/>
              </a:spcBef>
            </a:pPr>
            <a:r>
              <a:rPr lang="en-US" sz="1800" smtClean="0">
                <a:solidFill>
                  <a:srgbClr val="000000"/>
                </a:solidFill>
                <a:latin typeface="Arial" pitchFamily="34" charset="0"/>
              </a:rPr>
              <a:t>tritium as </a:t>
            </a:r>
            <a:r>
              <a:rPr lang="en-US" sz="1800" smtClean="0">
                <a:solidFill>
                  <a:srgbClr val="000000"/>
                </a:solidFill>
                <a:latin typeface="Symbol" pitchFamily="18" charset="2"/>
              </a:rPr>
              <a:t>b</a:t>
            </a:r>
            <a:r>
              <a:rPr lang="en-US" sz="1800" smtClean="0">
                <a:solidFill>
                  <a:srgbClr val="000000"/>
                </a:solidFill>
                <a:latin typeface="Arial" pitchFamily="34" charset="0"/>
              </a:rPr>
              <a:t> emitter:</a:t>
            </a:r>
          </a:p>
          <a:p>
            <a:pPr algn="l">
              <a:spcBef>
                <a:spcPct val="50000"/>
              </a:spcBef>
              <a:buFontTx/>
              <a:buChar char="•"/>
            </a:pPr>
            <a:r>
              <a:rPr lang="en-US" sz="1800" smtClean="0">
                <a:solidFill>
                  <a:srgbClr val="000000"/>
                </a:solidFill>
                <a:latin typeface="Arial" pitchFamily="34" charset="0"/>
              </a:rPr>
              <a:t> high specific activity</a:t>
            </a:r>
            <a:br>
              <a:rPr lang="en-US" sz="1800" smtClean="0">
                <a:solidFill>
                  <a:srgbClr val="000000"/>
                </a:solidFill>
                <a:latin typeface="Arial" pitchFamily="34" charset="0"/>
              </a:rPr>
            </a:br>
            <a:r>
              <a:rPr lang="en-US" sz="1800" smtClean="0">
                <a:solidFill>
                  <a:srgbClr val="000000"/>
                </a:solidFill>
                <a:latin typeface="Arial" pitchFamily="34" charset="0"/>
              </a:rPr>
              <a:t>  (half-life: 12.3 years)</a:t>
            </a:r>
          </a:p>
          <a:p>
            <a:pPr algn="l">
              <a:spcBef>
                <a:spcPct val="50000"/>
              </a:spcBef>
              <a:buFontTx/>
              <a:buChar char="•"/>
            </a:pPr>
            <a:r>
              <a:rPr lang="en-US" sz="1800" smtClean="0">
                <a:solidFill>
                  <a:srgbClr val="000000"/>
                </a:solidFill>
                <a:latin typeface="Arial" pitchFamily="34" charset="0"/>
              </a:rPr>
              <a:t> low endpoint energy E</a:t>
            </a:r>
            <a:r>
              <a:rPr lang="en-US" sz="1800" baseline="-25000" smtClean="0">
                <a:solidFill>
                  <a:srgbClr val="000000"/>
                </a:solidFill>
                <a:latin typeface="Arial" pitchFamily="34" charset="0"/>
              </a:rPr>
              <a:t>0</a:t>
            </a:r>
            <a:br>
              <a:rPr lang="en-US" sz="1800" baseline="-25000" smtClean="0">
                <a:solidFill>
                  <a:srgbClr val="000000"/>
                </a:solidFill>
                <a:latin typeface="Arial" pitchFamily="34" charset="0"/>
              </a:rPr>
            </a:br>
            <a:r>
              <a:rPr lang="en-US" sz="1800" baseline="-25000" smtClean="0">
                <a:solidFill>
                  <a:srgbClr val="000000"/>
                </a:solidFill>
                <a:latin typeface="Arial" pitchFamily="34" charset="0"/>
              </a:rPr>
              <a:t>  </a:t>
            </a:r>
            <a:r>
              <a:rPr lang="en-US" sz="1800" smtClean="0">
                <a:solidFill>
                  <a:srgbClr val="000000"/>
                </a:solidFill>
                <a:latin typeface="Arial" pitchFamily="34" charset="0"/>
              </a:rPr>
              <a:t>(18.57 keV)</a:t>
            </a:r>
          </a:p>
          <a:p>
            <a:pPr algn="l">
              <a:spcBef>
                <a:spcPct val="50000"/>
              </a:spcBef>
              <a:buFontTx/>
              <a:buChar char="•"/>
            </a:pPr>
            <a:r>
              <a:rPr lang="en-US" sz="1800" smtClean="0">
                <a:solidFill>
                  <a:srgbClr val="000000"/>
                </a:solidFill>
                <a:latin typeface="Arial" pitchFamily="34" charset="0"/>
              </a:rPr>
              <a:t> super-allowed</a:t>
            </a:r>
          </a:p>
        </p:txBody>
      </p:sp>
      <p:grpSp>
        <p:nvGrpSpPr>
          <p:cNvPr id="2" name="Group 11"/>
          <p:cNvGrpSpPr>
            <a:grpSpLocks/>
          </p:cNvGrpSpPr>
          <p:nvPr/>
        </p:nvGrpSpPr>
        <p:grpSpPr bwMode="auto">
          <a:xfrm>
            <a:off x="3205163" y="1447800"/>
            <a:ext cx="5543550" cy="1700213"/>
            <a:chOff x="2019" y="908"/>
            <a:chExt cx="3492" cy="1071"/>
          </a:xfrm>
        </p:grpSpPr>
        <p:pic>
          <p:nvPicPr>
            <p:cNvPr id="146443" name="Picture 4" descr="formelbz"/>
            <p:cNvPicPr>
              <a:picLocks noChangeAspect="1" noChangeArrowheads="1"/>
            </p:cNvPicPr>
            <p:nvPr/>
          </p:nvPicPr>
          <p:blipFill>
            <a:blip r:embed="rId2" cstate="print"/>
            <a:srcRect/>
            <a:stretch>
              <a:fillRect/>
            </a:stretch>
          </p:blipFill>
          <p:spPr bwMode="auto">
            <a:xfrm>
              <a:off x="2019" y="908"/>
              <a:ext cx="3220" cy="299"/>
            </a:xfrm>
            <a:prstGeom prst="rect">
              <a:avLst/>
            </a:prstGeom>
            <a:noFill/>
            <a:ln w="9525">
              <a:noFill/>
              <a:miter lim="800000"/>
              <a:headEnd/>
              <a:tailEnd/>
            </a:ln>
          </p:spPr>
        </p:pic>
        <p:pic>
          <p:nvPicPr>
            <p:cNvPr id="146444" name="Picture 5" descr="n_mass_obs"/>
            <p:cNvPicPr>
              <a:picLocks noChangeAspect="1" noChangeArrowheads="1"/>
            </p:cNvPicPr>
            <p:nvPr/>
          </p:nvPicPr>
          <p:blipFill>
            <a:blip r:embed="rId3" cstate="print"/>
            <a:srcRect/>
            <a:stretch>
              <a:fillRect/>
            </a:stretch>
          </p:blipFill>
          <p:spPr bwMode="auto">
            <a:xfrm>
              <a:off x="4124" y="1452"/>
              <a:ext cx="1387" cy="527"/>
            </a:xfrm>
            <a:prstGeom prst="rect">
              <a:avLst/>
            </a:prstGeom>
            <a:noFill/>
            <a:ln w="25400">
              <a:solidFill>
                <a:srgbClr val="CC0000"/>
              </a:solidFill>
              <a:miter lim="800000"/>
              <a:headEnd/>
              <a:tailEnd/>
            </a:ln>
          </p:spPr>
        </p:pic>
        <p:sp>
          <p:nvSpPr>
            <p:cNvPr id="146445" name="Line 8"/>
            <p:cNvSpPr>
              <a:spLocks noChangeShapeType="1"/>
            </p:cNvSpPr>
            <p:nvPr/>
          </p:nvSpPr>
          <p:spPr bwMode="auto">
            <a:xfrm flipV="1">
              <a:off x="4124" y="1117"/>
              <a:ext cx="843" cy="317"/>
            </a:xfrm>
            <a:prstGeom prst="line">
              <a:avLst/>
            </a:prstGeom>
            <a:noFill/>
            <a:ln w="25400">
              <a:solidFill>
                <a:srgbClr val="CC0000"/>
              </a:solidFill>
              <a:round/>
              <a:headEnd/>
              <a:tailEnd/>
            </a:ln>
          </p:spPr>
          <p:txBody>
            <a:bodyPr/>
            <a:lstStyle/>
            <a:p>
              <a:endParaRPr lang="en-GB" sz="2400" smtClean="0">
                <a:latin typeface="Times New Roman" pitchFamily="18" charset="0"/>
              </a:endParaRPr>
            </a:p>
          </p:txBody>
        </p:sp>
        <p:sp>
          <p:nvSpPr>
            <p:cNvPr id="146446" name="Line 9"/>
            <p:cNvSpPr>
              <a:spLocks noChangeShapeType="1"/>
            </p:cNvSpPr>
            <p:nvPr/>
          </p:nvSpPr>
          <p:spPr bwMode="auto">
            <a:xfrm flipH="1" flipV="1">
              <a:off x="5175" y="1117"/>
              <a:ext cx="336" cy="317"/>
            </a:xfrm>
            <a:prstGeom prst="line">
              <a:avLst/>
            </a:prstGeom>
            <a:noFill/>
            <a:ln w="25400">
              <a:solidFill>
                <a:srgbClr val="CC0000"/>
              </a:solidFill>
              <a:round/>
              <a:headEnd/>
              <a:tailEnd/>
            </a:ln>
          </p:spPr>
          <p:txBody>
            <a:bodyPr/>
            <a:lstStyle/>
            <a:p>
              <a:endParaRPr lang="en-GB" sz="2400" smtClean="0">
                <a:latin typeface="Times New Roman" pitchFamily="18" charset="0"/>
              </a:endParaRPr>
            </a:p>
          </p:txBody>
        </p:sp>
        <p:sp>
          <p:nvSpPr>
            <p:cNvPr id="146447" name="Text Box 10"/>
            <p:cNvSpPr txBox="1">
              <a:spLocks noChangeArrowheads="1"/>
            </p:cNvSpPr>
            <p:nvPr/>
          </p:nvSpPr>
          <p:spPr bwMode="auto">
            <a:xfrm>
              <a:off x="3198" y="1611"/>
              <a:ext cx="861" cy="231"/>
            </a:xfrm>
            <a:prstGeom prst="rect">
              <a:avLst/>
            </a:prstGeom>
            <a:noFill/>
            <a:ln w="9525">
              <a:noFill/>
              <a:miter lim="800000"/>
              <a:headEnd/>
              <a:tailEnd/>
            </a:ln>
          </p:spPr>
          <p:txBody>
            <a:bodyPr>
              <a:spAutoFit/>
            </a:bodyPr>
            <a:lstStyle/>
            <a:p>
              <a:pPr algn="l">
                <a:spcBef>
                  <a:spcPct val="50000"/>
                </a:spcBef>
              </a:pPr>
              <a:r>
                <a:rPr lang="en-US" sz="1800" smtClean="0">
                  <a:solidFill>
                    <a:srgbClr val="CC0000"/>
                  </a:solidFill>
                  <a:latin typeface="Arial" pitchFamily="34" charset="0"/>
                </a:rPr>
                <a:t>observable:</a:t>
              </a:r>
            </a:p>
          </p:txBody>
        </p:sp>
      </p:grpSp>
      <p:sp>
        <p:nvSpPr>
          <p:cNvPr id="146438" name="Text Box 12"/>
          <p:cNvSpPr txBox="1">
            <a:spLocks noChangeArrowheads="1"/>
          </p:cNvSpPr>
          <p:nvPr/>
        </p:nvSpPr>
        <p:spPr bwMode="auto">
          <a:xfrm>
            <a:off x="3060700" y="981075"/>
            <a:ext cx="3024188" cy="366713"/>
          </a:xfrm>
          <a:prstGeom prst="rect">
            <a:avLst/>
          </a:prstGeom>
          <a:noFill/>
          <a:ln w="9525">
            <a:noFill/>
            <a:miter lim="800000"/>
            <a:headEnd/>
            <a:tailEnd/>
          </a:ln>
        </p:spPr>
        <p:txBody>
          <a:bodyPr>
            <a:spAutoFit/>
          </a:bodyPr>
          <a:lstStyle/>
          <a:p>
            <a:pPr algn="l">
              <a:spcBef>
                <a:spcPct val="50000"/>
              </a:spcBef>
            </a:pPr>
            <a:r>
              <a:rPr lang="en-US" sz="1800" smtClean="0">
                <a:solidFill>
                  <a:srgbClr val="000000"/>
                </a:solidFill>
                <a:latin typeface="Arial" pitchFamily="34" charset="0"/>
              </a:rPr>
              <a:t>Fermi theory of </a:t>
            </a:r>
            <a:r>
              <a:rPr lang="en-US" sz="1800" smtClean="0">
                <a:solidFill>
                  <a:srgbClr val="000000"/>
                </a:solidFill>
                <a:latin typeface="Symbol" pitchFamily="18" charset="2"/>
              </a:rPr>
              <a:t>b</a:t>
            </a:r>
            <a:r>
              <a:rPr lang="en-US" sz="1800" smtClean="0">
                <a:solidFill>
                  <a:srgbClr val="000000"/>
                </a:solidFill>
                <a:latin typeface="Arial" pitchFamily="34" charset="0"/>
              </a:rPr>
              <a:t>-decay:</a:t>
            </a:r>
          </a:p>
        </p:txBody>
      </p:sp>
      <p:pic>
        <p:nvPicPr>
          <p:cNvPr id="146439" name="Picture 14" descr="betaspektrum"/>
          <p:cNvPicPr>
            <a:picLocks noChangeAspect="1" noChangeArrowheads="1"/>
          </p:cNvPicPr>
          <p:nvPr/>
        </p:nvPicPr>
        <p:blipFill>
          <a:blip r:embed="rId4" cstate="print"/>
          <a:srcRect/>
          <a:stretch>
            <a:fillRect/>
          </a:stretch>
        </p:blipFill>
        <p:spPr bwMode="auto">
          <a:xfrm>
            <a:off x="3635375" y="3635375"/>
            <a:ext cx="5264150" cy="2530475"/>
          </a:xfrm>
          <a:prstGeom prst="rect">
            <a:avLst/>
          </a:prstGeom>
          <a:noFill/>
          <a:ln w="9525">
            <a:noFill/>
            <a:miter lim="800000"/>
            <a:headEnd/>
            <a:tailEnd/>
          </a:ln>
        </p:spPr>
      </p:pic>
      <p:grpSp>
        <p:nvGrpSpPr>
          <p:cNvPr id="3" name="Group 16"/>
          <p:cNvGrpSpPr>
            <a:grpSpLocks/>
          </p:cNvGrpSpPr>
          <p:nvPr/>
        </p:nvGrpSpPr>
        <p:grpSpPr bwMode="auto">
          <a:xfrm>
            <a:off x="342900" y="939800"/>
            <a:ext cx="2428875" cy="2057400"/>
            <a:chOff x="216" y="592"/>
            <a:chExt cx="1530" cy="1296"/>
          </a:xfrm>
        </p:grpSpPr>
        <p:pic>
          <p:nvPicPr>
            <p:cNvPr id="146441" name="Picture 7"/>
            <p:cNvPicPr>
              <a:picLocks noChangeAspect="1" noChangeArrowheads="1"/>
            </p:cNvPicPr>
            <p:nvPr/>
          </p:nvPicPr>
          <p:blipFill>
            <a:blip r:embed="rId5" cstate="print"/>
            <a:srcRect b="5545"/>
            <a:stretch>
              <a:fillRect/>
            </a:stretch>
          </p:blipFill>
          <p:spPr bwMode="auto">
            <a:xfrm>
              <a:off x="216" y="592"/>
              <a:ext cx="1530" cy="1045"/>
            </a:xfrm>
            <a:prstGeom prst="rect">
              <a:avLst/>
            </a:prstGeom>
            <a:noFill/>
            <a:ln w="9525">
              <a:noFill/>
              <a:miter lim="800000"/>
              <a:headEnd/>
              <a:tailEnd/>
            </a:ln>
          </p:spPr>
        </p:pic>
        <p:pic>
          <p:nvPicPr>
            <p:cNvPr id="146442" name="Picture 15" descr="betadecay"/>
            <p:cNvPicPr>
              <a:picLocks noChangeAspect="1" noChangeArrowheads="1"/>
            </p:cNvPicPr>
            <p:nvPr/>
          </p:nvPicPr>
          <p:blipFill>
            <a:blip r:embed="rId6" cstate="print"/>
            <a:srcRect/>
            <a:stretch>
              <a:fillRect/>
            </a:stretch>
          </p:blipFill>
          <p:spPr bwMode="auto">
            <a:xfrm>
              <a:off x="340" y="1725"/>
              <a:ext cx="1301" cy="163"/>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Date Placeholder 1"/>
          <p:cNvSpPr>
            <a:spLocks noGrp="1"/>
          </p:cNvSpPr>
          <p:nvPr>
            <p:ph type="dt" sz="quarter" idx="10"/>
          </p:nvPr>
        </p:nvSpPr>
        <p:spPr>
          <a:noFill/>
        </p:spPr>
        <p:txBody>
          <a:bodyPr/>
          <a:lstStyle/>
          <a:p>
            <a:pPr marL="190500" indent="-190500"/>
            <a:fld id="{FC94C58C-4DFA-4A51-8058-D60A7115B17C}" type="slidenum">
              <a:rPr lang="de-DE">
                <a:latin typeface="Arial" pitchFamily="34" charset="0"/>
              </a:rPr>
              <a:pPr marL="190500" indent="-190500"/>
              <a:t>137</a:t>
            </a:fld>
            <a:endParaRPr lang="de-DE" b="0">
              <a:latin typeface="Arial" pitchFamily="34" charset="0"/>
            </a:endParaRPr>
          </a:p>
        </p:txBody>
      </p:sp>
      <p:sp>
        <p:nvSpPr>
          <p:cNvPr id="147459" name="Text Box 2"/>
          <p:cNvSpPr txBox="1">
            <a:spLocks noChangeArrowheads="1"/>
          </p:cNvSpPr>
          <p:nvPr/>
        </p:nvSpPr>
        <p:spPr bwMode="auto">
          <a:xfrm>
            <a:off x="971550" y="120650"/>
            <a:ext cx="6480175" cy="579438"/>
          </a:xfrm>
          <a:prstGeom prst="rect">
            <a:avLst/>
          </a:prstGeom>
          <a:noFill/>
          <a:ln w="9525">
            <a:noFill/>
            <a:miter lim="800000"/>
            <a:headEnd/>
            <a:tailEnd/>
          </a:ln>
        </p:spPr>
        <p:txBody>
          <a:bodyPr>
            <a:spAutoFit/>
          </a:bodyPr>
          <a:lstStyle/>
          <a:p>
            <a:r>
              <a:rPr lang="de-DE" sz="3200" b="1" smtClean="0">
                <a:solidFill>
                  <a:srgbClr val="000000"/>
                </a:solidFill>
                <a:latin typeface="Arial" pitchFamily="34" charset="0"/>
              </a:rPr>
              <a:t>KATRIN experiment</a:t>
            </a:r>
          </a:p>
        </p:txBody>
      </p:sp>
      <p:pic>
        <p:nvPicPr>
          <p:cNvPr id="147460" name="Picture 25" descr="katrin_colour_small"/>
          <p:cNvPicPr>
            <a:picLocks noChangeAspect="1" noChangeArrowheads="1"/>
          </p:cNvPicPr>
          <p:nvPr/>
        </p:nvPicPr>
        <p:blipFill>
          <a:blip r:embed="rId2" cstate="print"/>
          <a:srcRect/>
          <a:stretch>
            <a:fillRect/>
          </a:stretch>
        </p:blipFill>
        <p:spPr bwMode="auto">
          <a:xfrm>
            <a:off x="179388" y="2493963"/>
            <a:ext cx="8840787" cy="1511300"/>
          </a:xfrm>
          <a:prstGeom prst="rect">
            <a:avLst/>
          </a:prstGeom>
          <a:noFill/>
          <a:ln w="9525">
            <a:noFill/>
            <a:miter lim="800000"/>
            <a:headEnd/>
            <a:tailEnd/>
          </a:ln>
        </p:spPr>
      </p:pic>
      <p:sp>
        <p:nvSpPr>
          <p:cNvPr id="147461" name="Line 26"/>
          <p:cNvSpPr>
            <a:spLocks noChangeShapeType="1"/>
          </p:cNvSpPr>
          <p:nvPr/>
        </p:nvSpPr>
        <p:spPr bwMode="auto">
          <a:xfrm>
            <a:off x="303213" y="1844675"/>
            <a:ext cx="8589962" cy="0"/>
          </a:xfrm>
          <a:prstGeom prst="line">
            <a:avLst/>
          </a:prstGeom>
          <a:noFill/>
          <a:ln w="25400">
            <a:solidFill>
              <a:schemeClr val="tx1"/>
            </a:solidFill>
            <a:round/>
            <a:headEnd type="triangle" w="lg" len="lg"/>
            <a:tailEnd type="triangle" w="lg" len="lg"/>
          </a:ln>
        </p:spPr>
        <p:txBody>
          <a:bodyPr/>
          <a:lstStyle/>
          <a:p>
            <a:endParaRPr lang="en-GB" sz="2400" smtClean="0">
              <a:latin typeface="Times New Roman" pitchFamily="18" charset="0"/>
            </a:endParaRPr>
          </a:p>
        </p:txBody>
      </p:sp>
      <p:sp>
        <p:nvSpPr>
          <p:cNvPr id="147462" name="Text Box 28"/>
          <p:cNvSpPr txBox="1">
            <a:spLocks noChangeArrowheads="1"/>
          </p:cNvSpPr>
          <p:nvPr/>
        </p:nvSpPr>
        <p:spPr bwMode="auto">
          <a:xfrm>
            <a:off x="4211638" y="1557338"/>
            <a:ext cx="668337" cy="341312"/>
          </a:xfrm>
          <a:prstGeom prst="rect">
            <a:avLst/>
          </a:prstGeom>
          <a:noFill/>
          <a:ln w="9525">
            <a:noFill/>
            <a:round/>
            <a:headEnd/>
            <a:tailEnd/>
          </a:ln>
        </p:spPr>
        <p:txBody>
          <a:bodyPr wrap="none" lIns="108639" tIns="56492" rIns="108639" bIns="56492">
            <a:spAutoFit/>
          </a:bodyPr>
          <a:lstStyle/>
          <a:p>
            <a:pPr defTabSz="542925" hangingPunct="0">
              <a:lnSpc>
                <a:spcPct val="93000"/>
              </a:lnSpc>
              <a:buClr>
                <a:srgbClr val="000000"/>
              </a:buClr>
              <a:buSzPct val="45000"/>
              <a:buFont typeface="Wingdings" pitchFamily="2" charset="2"/>
              <a:buNone/>
              <a:tabLst>
                <a:tab pos="873125" algn="l"/>
                <a:tab pos="1747838" algn="l"/>
                <a:tab pos="2620963" algn="l"/>
                <a:tab pos="3495675" algn="l"/>
                <a:tab pos="4368800" algn="l"/>
              </a:tabLst>
            </a:pPr>
            <a:r>
              <a:rPr lang="en-GB" sz="1600" smtClean="0">
                <a:solidFill>
                  <a:srgbClr val="000000"/>
                </a:solidFill>
                <a:latin typeface="Arial" pitchFamily="34" charset="0"/>
              </a:rPr>
              <a:t>70 m</a:t>
            </a:r>
          </a:p>
        </p:txBody>
      </p:sp>
      <p:sp>
        <p:nvSpPr>
          <p:cNvPr id="147463" name="Text Box 35"/>
          <p:cNvSpPr txBox="1">
            <a:spLocks noChangeArrowheads="1"/>
          </p:cNvSpPr>
          <p:nvPr/>
        </p:nvSpPr>
        <p:spPr bwMode="auto">
          <a:xfrm>
            <a:off x="900113" y="2149475"/>
            <a:ext cx="1725612" cy="369888"/>
          </a:xfrm>
          <a:prstGeom prst="rect">
            <a:avLst/>
          </a:prstGeom>
          <a:noFill/>
          <a:ln w="9525">
            <a:noFill/>
            <a:round/>
            <a:headEnd/>
            <a:tailEnd/>
          </a:ln>
        </p:spPr>
        <p:txBody>
          <a:bodyPr lIns="108639" tIns="56492" rIns="108639" bIns="56492">
            <a:spAutoFit/>
          </a:bodyPr>
          <a:lstStyle/>
          <a:p>
            <a:pPr defTabSz="542925" hangingPunct="0">
              <a:lnSpc>
                <a:spcPct val="93000"/>
              </a:lnSpc>
              <a:buClr>
                <a:srgbClr val="000000"/>
              </a:buClr>
              <a:buSzPct val="45000"/>
              <a:buFont typeface="Wingdings" pitchFamily="2" charset="2"/>
              <a:buNone/>
              <a:tabLst>
                <a:tab pos="873125" algn="l"/>
                <a:tab pos="1747838" algn="l"/>
                <a:tab pos="2620963" algn="l"/>
                <a:tab pos="3495675" algn="l"/>
                <a:tab pos="4368800" algn="l"/>
              </a:tabLst>
            </a:pPr>
            <a:r>
              <a:rPr lang="en-GB" sz="1800" smtClean="0">
                <a:solidFill>
                  <a:srgbClr val="0000FF"/>
                </a:solidFill>
                <a:latin typeface="Arial" pitchFamily="34" charset="0"/>
              </a:rPr>
              <a:t>tritium decay</a:t>
            </a:r>
          </a:p>
        </p:txBody>
      </p:sp>
      <p:sp>
        <p:nvSpPr>
          <p:cNvPr id="147464" name="Text Box 36"/>
          <p:cNvSpPr txBox="1">
            <a:spLocks noChangeArrowheads="1"/>
          </p:cNvSpPr>
          <p:nvPr/>
        </p:nvSpPr>
        <p:spPr bwMode="auto">
          <a:xfrm>
            <a:off x="2627313" y="2006600"/>
            <a:ext cx="2200275" cy="369888"/>
          </a:xfrm>
          <a:prstGeom prst="rect">
            <a:avLst/>
          </a:prstGeom>
          <a:noFill/>
          <a:ln w="9525">
            <a:noFill/>
            <a:round/>
            <a:headEnd/>
            <a:tailEnd/>
          </a:ln>
        </p:spPr>
        <p:txBody>
          <a:bodyPr lIns="108639" tIns="56492" rIns="108639" bIns="56492">
            <a:spAutoFit/>
          </a:bodyPr>
          <a:lstStyle/>
          <a:p>
            <a:pPr defTabSz="542925" hangingPunct="0">
              <a:lnSpc>
                <a:spcPct val="93000"/>
              </a:lnSpc>
              <a:buClr>
                <a:srgbClr val="000000"/>
              </a:buClr>
              <a:buSzPct val="45000"/>
              <a:buFont typeface="Wingdings" pitchFamily="2" charset="2"/>
              <a:buNone/>
              <a:tabLst>
                <a:tab pos="873125" algn="l"/>
                <a:tab pos="1747838" algn="l"/>
                <a:tab pos="2620963" algn="l"/>
                <a:tab pos="3495675" algn="l"/>
                <a:tab pos="4368800" algn="l"/>
              </a:tabLst>
            </a:pPr>
            <a:r>
              <a:rPr lang="en-GB" sz="1800" smtClean="0">
                <a:solidFill>
                  <a:srgbClr val="FF3300"/>
                </a:solidFill>
                <a:latin typeface="Arial" pitchFamily="34" charset="0"/>
              </a:rPr>
              <a:t>electron transport</a:t>
            </a:r>
          </a:p>
        </p:txBody>
      </p:sp>
      <p:sp>
        <p:nvSpPr>
          <p:cNvPr id="147465" name="Text Box 37"/>
          <p:cNvSpPr txBox="1">
            <a:spLocks noChangeArrowheads="1"/>
          </p:cNvSpPr>
          <p:nvPr/>
        </p:nvSpPr>
        <p:spPr bwMode="auto">
          <a:xfrm>
            <a:off x="5756275" y="2122488"/>
            <a:ext cx="2200275" cy="369887"/>
          </a:xfrm>
          <a:prstGeom prst="rect">
            <a:avLst/>
          </a:prstGeom>
          <a:noFill/>
          <a:ln w="9525">
            <a:noFill/>
            <a:round/>
            <a:headEnd/>
            <a:tailEnd/>
          </a:ln>
        </p:spPr>
        <p:txBody>
          <a:bodyPr lIns="108639" tIns="56492" rIns="108639" bIns="56492">
            <a:spAutoFit/>
          </a:bodyPr>
          <a:lstStyle/>
          <a:p>
            <a:pPr defTabSz="542925" hangingPunct="0">
              <a:lnSpc>
                <a:spcPct val="93000"/>
              </a:lnSpc>
              <a:buClr>
                <a:srgbClr val="000000"/>
              </a:buClr>
              <a:buSzPct val="45000"/>
              <a:buFont typeface="Wingdings" pitchFamily="2" charset="2"/>
              <a:buNone/>
              <a:tabLst>
                <a:tab pos="873125" algn="l"/>
                <a:tab pos="1747838" algn="l"/>
                <a:tab pos="2620963" algn="l"/>
                <a:tab pos="3495675" algn="l"/>
                <a:tab pos="4368800" algn="l"/>
              </a:tabLst>
            </a:pPr>
            <a:r>
              <a:rPr lang="en-GB" sz="1800" smtClean="0">
                <a:solidFill>
                  <a:srgbClr val="00CC00"/>
                </a:solidFill>
                <a:latin typeface="Arial" pitchFamily="34" charset="0"/>
              </a:rPr>
              <a:t>energy analysis</a:t>
            </a:r>
          </a:p>
        </p:txBody>
      </p:sp>
      <p:sp>
        <p:nvSpPr>
          <p:cNvPr id="147466" name="Text Box 38"/>
          <p:cNvSpPr txBox="1">
            <a:spLocks noChangeArrowheads="1"/>
          </p:cNvSpPr>
          <p:nvPr/>
        </p:nvSpPr>
        <p:spPr bwMode="auto">
          <a:xfrm>
            <a:off x="2627313" y="2338388"/>
            <a:ext cx="2200275" cy="369887"/>
          </a:xfrm>
          <a:prstGeom prst="rect">
            <a:avLst/>
          </a:prstGeom>
          <a:noFill/>
          <a:ln w="9525">
            <a:noFill/>
            <a:round/>
            <a:headEnd/>
            <a:tailEnd/>
          </a:ln>
        </p:spPr>
        <p:txBody>
          <a:bodyPr lIns="108639" tIns="56492" rIns="108639" bIns="56492">
            <a:spAutoFit/>
          </a:bodyPr>
          <a:lstStyle/>
          <a:p>
            <a:pPr defTabSz="542925" hangingPunct="0">
              <a:lnSpc>
                <a:spcPct val="93000"/>
              </a:lnSpc>
              <a:buClr>
                <a:srgbClr val="000000"/>
              </a:buClr>
              <a:buSzPct val="45000"/>
              <a:buFont typeface="Wingdings" pitchFamily="2" charset="2"/>
              <a:buNone/>
              <a:tabLst>
                <a:tab pos="873125" algn="l"/>
                <a:tab pos="1747838" algn="l"/>
                <a:tab pos="2620963" algn="l"/>
                <a:tab pos="3495675" algn="l"/>
                <a:tab pos="4368800" algn="l"/>
              </a:tabLst>
            </a:pPr>
            <a:r>
              <a:rPr lang="en-GB" sz="1800" smtClean="0">
                <a:solidFill>
                  <a:srgbClr val="FF3300"/>
                </a:solidFill>
                <a:latin typeface="Arial" pitchFamily="34" charset="0"/>
              </a:rPr>
              <a:t>tritium retention</a:t>
            </a:r>
          </a:p>
        </p:txBody>
      </p:sp>
      <p:sp>
        <p:nvSpPr>
          <p:cNvPr id="147467" name="Text Box 72"/>
          <p:cNvSpPr txBox="1">
            <a:spLocks noChangeArrowheads="1"/>
          </p:cNvSpPr>
          <p:nvPr/>
        </p:nvSpPr>
        <p:spPr bwMode="auto">
          <a:xfrm>
            <a:off x="303213" y="1017588"/>
            <a:ext cx="8589962" cy="323850"/>
          </a:xfrm>
          <a:prstGeom prst="rect">
            <a:avLst/>
          </a:prstGeom>
          <a:noFill/>
          <a:ln w="9525">
            <a:noFill/>
            <a:miter lim="800000"/>
            <a:headEnd/>
            <a:tailEnd/>
          </a:ln>
        </p:spPr>
        <p:txBody>
          <a:bodyPr lIns="18000" tIns="10800" rIns="18000" bIns="10800">
            <a:spAutoFit/>
          </a:bodyPr>
          <a:lstStyle/>
          <a:p>
            <a:pPr marL="180975" indent="-180975" algn="l">
              <a:lnSpc>
                <a:spcPct val="110000"/>
              </a:lnSpc>
            </a:pPr>
            <a:r>
              <a:rPr lang="en-US" sz="1800" smtClean="0">
                <a:solidFill>
                  <a:srgbClr val="000000"/>
                </a:solidFill>
                <a:latin typeface="Arial" pitchFamily="34" charset="0"/>
              </a:rPr>
              <a:t>(</a:t>
            </a:r>
            <a:r>
              <a:rPr lang="en-US" sz="1800" b="1" smtClean="0">
                <a:solidFill>
                  <a:srgbClr val="000000"/>
                </a:solidFill>
                <a:latin typeface="Arial" pitchFamily="34" charset="0"/>
              </a:rPr>
              <a:t>KA</a:t>
            </a:r>
            <a:r>
              <a:rPr lang="en-US" sz="1800" smtClean="0">
                <a:solidFill>
                  <a:srgbClr val="000000"/>
                </a:solidFill>
                <a:latin typeface="Arial" pitchFamily="34" charset="0"/>
              </a:rPr>
              <a:t>rlsruhe </a:t>
            </a:r>
            <a:r>
              <a:rPr lang="en-US" sz="1800" b="1" smtClean="0">
                <a:solidFill>
                  <a:srgbClr val="000000"/>
                </a:solidFill>
                <a:latin typeface="Arial" pitchFamily="34" charset="0"/>
              </a:rPr>
              <a:t>TRI</a:t>
            </a:r>
            <a:r>
              <a:rPr lang="en-US" sz="1800" smtClean="0">
                <a:solidFill>
                  <a:srgbClr val="000000"/>
                </a:solidFill>
                <a:latin typeface="Arial" pitchFamily="34" charset="0"/>
              </a:rPr>
              <a:t>tium </a:t>
            </a:r>
            <a:r>
              <a:rPr lang="en-US" sz="1800" b="1" smtClean="0">
                <a:solidFill>
                  <a:srgbClr val="000000"/>
                </a:solidFill>
                <a:latin typeface="Arial" pitchFamily="34" charset="0"/>
              </a:rPr>
              <a:t>N</a:t>
            </a:r>
            <a:r>
              <a:rPr lang="en-US" sz="1800" smtClean="0">
                <a:solidFill>
                  <a:srgbClr val="000000"/>
                </a:solidFill>
                <a:latin typeface="Arial" pitchFamily="34" charset="0"/>
              </a:rPr>
              <a:t>eutrino experiment, location: Forschungszentrum Karlsruhe)</a:t>
            </a:r>
          </a:p>
        </p:txBody>
      </p:sp>
      <p:sp>
        <p:nvSpPr>
          <p:cNvPr id="147468" name="Text Box 73"/>
          <p:cNvSpPr txBox="1">
            <a:spLocks noChangeArrowheads="1"/>
          </p:cNvSpPr>
          <p:nvPr/>
        </p:nvSpPr>
        <p:spPr bwMode="auto">
          <a:xfrm>
            <a:off x="395288" y="4221163"/>
            <a:ext cx="2538412" cy="828675"/>
          </a:xfrm>
          <a:prstGeom prst="rect">
            <a:avLst/>
          </a:prstGeom>
          <a:noFill/>
          <a:ln w="9525">
            <a:noFill/>
            <a:round/>
            <a:headEnd/>
            <a:tailEnd/>
          </a:ln>
        </p:spPr>
        <p:txBody>
          <a:bodyPr lIns="108639" tIns="56492" rIns="108639" bIns="56492">
            <a:spAutoFit/>
          </a:bodyPr>
          <a:lstStyle/>
          <a:p>
            <a:pPr algn="l" defTabSz="542925" hangingPunct="0">
              <a:lnSpc>
                <a:spcPct val="130000"/>
              </a:lnSpc>
              <a:buClr>
                <a:srgbClr val="000000"/>
              </a:buClr>
              <a:buSzPct val="45000"/>
              <a:buFont typeface="Wingdings" pitchFamily="2" charset="2"/>
              <a:buNone/>
              <a:tabLst>
                <a:tab pos="873125" algn="l"/>
                <a:tab pos="1747838" algn="l"/>
                <a:tab pos="2620963" algn="l"/>
                <a:tab pos="3495675" algn="l"/>
                <a:tab pos="4368800" algn="l"/>
              </a:tabLst>
            </a:pPr>
            <a:r>
              <a:rPr lang="en-GB" sz="1800" smtClean="0">
                <a:solidFill>
                  <a:srgbClr val="000000"/>
                </a:solidFill>
                <a:latin typeface="Symbol" pitchFamily="18" charset="2"/>
              </a:rPr>
              <a:t>b</a:t>
            </a:r>
            <a:r>
              <a:rPr lang="en-GB" sz="1800" smtClean="0">
                <a:solidFill>
                  <a:srgbClr val="000000"/>
                </a:solidFill>
                <a:latin typeface="Arial" pitchFamily="34" charset="0"/>
              </a:rPr>
              <a:t>-decay rate: </a:t>
            </a:r>
            <a:r>
              <a:rPr lang="en-GB" sz="1800" b="1" smtClean="0">
                <a:solidFill>
                  <a:srgbClr val="000000"/>
                </a:solidFill>
                <a:latin typeface="Arial" pitchFamily="34" charset="0"/>
              </a:rPr>
              <a:t>10</a:t>
            </a:r>
            <a:r>
              <a:rPr lang="en-GB" sz="1800" b="1" baseline="30000" smtClean="0">
                <a:solidFill>
                  <a:srgbClr val="000000"/>
                </a:solidFill>
                <a:latin typeface="Arial" pitchFamily="34" charset="0"/>
              </a:rPr>
              <a:t>11</a:t>
            </a:r>
            <a:r>
              <a:rPr lang="en-GB" sz="1800" smtClean="0">
                <a:solidFill>
                  <a:srgbClr val="000000"/>
                </a:solidFill>
                <a:latin typeface="Arial" pitchFamily="34" charset="0"/>
              </a:rPr>
              <a:t> Hz</a:t>
            </a:r>
          </a:p>
          <a:p>
            <a:pPr algn="l" defTabSz="542925" hangingPunct="0">
              <a:lnSpc>
                <a:spcPct val="130000"/>
              </a:lnSpc>
              <a:buClr>
                <a:srgbClr val="000000"/>
              </a:buClr>
              <a:buSzPct val="45000"/>
              <a:buFont typeface="Wingdings" pitchFamily="2" charset="2"/>
              <a:buNone/>
              <a:tabLst>
                <a:tab pos="873125" algn="l"/>
                <a:tab pos="1747838" algn="l"/>
                <a:tab pos="2620963" algn="l"/>
                <a:tab pos="3495675" algn="l"/>
                <a:tab pos="4368800" algn="l"/>
              </a:tabLst>
            </a:pPr>
            <a:r>
              <a:rPr lang="en-GB" sz="1800" smtClean="0">
                <a:solidFill>
                  <a:srgbClr val="000000"/>
                </a:solidFill>
                <a:latin typeface="Arial" pitchFamily="34" charset="0"/>
              </a:rPr>
              <a:t>T</a:t>
            </a:r>
            <a:r>
              <a:rPr lang="en-GB" sz="1800" baseline="-25000" smtClean="0">
                <a:solidFill>
                  <a:srgbClr val="000000"/>
                </a:solidFill>
                <a:latin typeface="Arial" pitchFamily="34" charset="0"/>
              </a:rPr>
              <a:t>2</a:t>
            </a:r>
            <a:r>
              <a:rPr lang="en-GB" sz="1800" smtClean="0">
                <a:solidFill>
                  <a:srgbClr val="000000"/>
                </a:solidFill>
                <a:latin typeface="Arial" pitchFamily="34" charset="0"/>
              </a:rPr>
              <a:t> pressure: </a:t>
            </a:r>
            <a:r>
              <a:rPr lang="en-GB" sz="1800" b="1" smtClean="0">
                <a:solidFill>
                  <a:srgbClr val="000000"/>
                </a:solidFill>
                <a:latin typeface="Arial" pitchFamily="34" charset="0"/>
              </a:rPr>
              <a:t>10</a:t>
            </a:r>
            <a:r>
              <a:rPr lang="en-GB" sz="1800" b="1" baseline="30000" smtClean="0">
                <a:solidFill>
                  <a:srgbClr val="000000"/>
                </a:solidFill>
                <a:latin typeface="Arial" pitchFamily="34" charset="0"/>
              </a:rPr>
              <a:t>-6</a:t>
            </a:r>
            <a:r>
              <a:rPr lang="en-GB" sz="1800" smtClean="0">
                <a:solidFill>
                  <a:srgbClr val="000000"/>
                </a:solidFill>
                <a:latin typeface="Arial" pitchFamily="34" charset="0"/>
              </a:rPr>
              <a:t> mbar </a:t>
            </a:r>
          </a:p>
        </p:txBody>
      </p:sp>
      <p:sp>
        <p:nvSpPr>
          <p:cNvPr id="147469" name="Text Box 74"/>
          <p:cNvSpPr txBox="1">
            <a:spLocks noChangeArrowheads="1"/>
          </p:cNvSpPr>
          <p:nvPr/>
        </p:nvSpPr>
        <p:spPr bwMode="auto">
          <a:xfrm>
            <a:off x="6103938" y="4240213"/>
            <a:ext cx="2860675" cy="828675"/>
          </a:xfrm>
          <a:prstGeom prst="rect">
            <a:avLst/>
          </a:prstGeom>
          <a:noFill/>
          <a:ln w="9525">
            <a:noFill/>
            <a:round/>
            <a:headEnd/>
            <a:tailEnd/>
          </a:ln>
        </p:spPr>
        <p:txBody>
          <a:bodyPr lIns="108639" tIns="56492" rIns="108639" bIns="56492">
            <a:spAutoFit/>
          </a:bodyPr>
          <a:lstStyle/>
          <a:p>
            <a:pPr algn="l" defTabSz="542925" hangingPunct="0">
              <a:lnSpc>
                <a:spcPct val="130000"/>
              </a:lnSpc>
              <a:buClr>
                <a:srgbClr val="000000"/>
              </a:buClr>
              <a:buSzPct val="45000"/>
              <a:buFont typeface="Wingdings" pitchFamily="2" charset="2"/>
              <a:buNone/>
              <a:tabLst>
                <a:tab pos="873125" algn="l"/>
                <a:tab pos="1747838" algn="l"/>
                <a:tab pos="2620963" algn="l"/>
                <a:tab pos="3495675" algn="l"/>
                <a:tab pos="4368800" algn="l"/>
              </a:tabLst>
            </a:pPr>
            <a:r>
              <a:rPr lang="en-GB" sz="1800" smtClean="0">
                <a:solidFill>
                  <a:srgbClr val="000000"/>
                </a:solidFill>
                <a:latin typeface="Arial" pitchFamily="34" charset="0"/>
              </a:rPr>
              <a:t>background rate: </a:t>
            </a:r>
            <a:r>
              <a:rPr lang="en-GB" sz="1800" b="1" smtClean="0">
                <a:solidFill>
                  <a:srgbClr val="000000"/>
                </a:solidFill>
                <a:latin typeface="Arial" pitchFamily="34" charset="0"/>
              </a:rPr>
              <a:t>10</a:t>
            </a:r>
            <a:r>
              <a:rPr lang="en-GB" sz="1800" b="1" baseline="30000" smtClean="0">
                <a:solidFill>
                  <a:srgbClr val="000000"/>
                </a:solidFill>
                <a:latin typeface="Arial" pitchFamily="34" charset="0"/>
              </a:rPr>
              <a:t>-2</a:t>
            </a:r>
            <a:r>
              <a:rPr lang="en-GB" sz="1800" smtClean="0">
                <a:solidFill>
                  <a:srgbClr val="000000"/>
                </a:solidFill>
                <a:latin typeface="Arial" pitchFamily="34" charset="0"/>
              </a:rPr>
              <a:t> Hz</a:t>
            </a:r>
          </a:p>
          <a:p>
            <a:pPr algn="l" defTabSz="542925" hangingPunct="0">
              <a:lnSpc>
                <a:spcPct val="130000"/>
              </a:lnSpc>
              <a:buClr>
                <a:srgbClr val="000000"/>
              </a:buClr>
              <a:buSzPct val="45000"/>
              <a:buFont typeface="Wingdings" pitchFamily="2" charset="2"/>
              <a:buNone/>
              <a:tabLst>
                <a:tab pos="873125" algn="l"/>
                <a:tab pos="1747838" algn="l"/>
                <a:tab pos="2620963" algn="l"/>
                <a:tab pos="3495675" algn="l"/>
                <a:tab pos="4368800" algn="l"/>
              </a:tabLst>
            </a:pPr>
            <a:r>
              <a:rPr lang="en-GB" sz="1800" smtClean="0">
                <a:solidFill>
                  <a:srgbClr val="000000"/>
                </a:solidFill>
                <a:latin typeface="Arial" pitchFamily="34" charset="0"/>
              </a:rPr>
              <a:t>T</a:t>
            </a:r>
            <a:r>
              <a:rPr lang="en-GB" sz="1800" baseline="-25000" smtClean="0">
                <a:solidFill>
                  <a:srgbClr val="000000"/>
                </a:solidFill>
                <a:latin typeface="Arial" pitchFamily="34" charset="0"/>
              </a:rPr>
              <a:t>2</a:t>
            </a:r>
            <a:r>
              <a:rPr lang="en-GB" sz="1800" smtClean="0">
                <a:solidFill>
                  <a:srgbClr val="000000"/>
                </a:solidFill>
                <a:latin typeface="Arial" pitchFamily="34" charset="0"/>
              </a:rPr>
              <a:t> pressure: </a:t>
            </a:r>
            <a:r>
              <a:rPr lang="en-GB" sz="1800" b="1" smtClean="0">
                <a:solidFill>
                  <a:srgbClr val="000000"/>
                </a:solidFill>
                <a:latin typeface="Arial" pitchFamily="34" charset="0"/>
              </a:rPr>
              <a:t>10</a:t>
            </a:r>
            <a:r>
              <a:rPr lang="en-GB" sz="1800" b="1" baseline="30000" smtClean="0">
                <a:solidFill>
                  <a:srgbClr val="000000"/>
                </a:solidFill>
                <a:latin typeface="Arial" pitchFamily="34" charset="0"/>
              </a:rPr>
              <a:t>-20</a:t>
            </a:r>
            <a:r>
              <a:rPr lang="en-GB" sz="1800" smtClean="0">
                <a:solidFill>
                  <a:srgbClr val="000000"/>
                </a:solidFill>
                <a:latin typeface="Arial" pitchFamily="34" charset="0"/>
              </a:rPr>
              <a:t> mbar </a:t>
            </a:r>
          </a:p>
        </p:txBody>
      </p:sp>
      <p:sp>
        <p:nvSpPr>
          <p:cNvPr id="147470" name="Line 75"/>
          <p:cNvSpPr>
            <a:spLocks noChangeShapeType="1"/>
          </p:cNvSpPr>
          <p:nvPr/>
        </p:nvSpPr>
        <p:spPr bwMode="auto">
          <a:xfrm flipV="1">
            <a:off x="1692275" y="3500438"/>
            <a:ext cx="0" cy="752475"/>
          </a:xfrm>
          <a:prstGeom prst="line">
            <a:avLst/>
          </a:prstGeom>
          <a:noFill/>
          <a:ln w="25400">
            <a:solidFill>
              <a:schemeClr val="tx1"/>
            </a:solidFill>
            <a:round/>
            <a:headEnd/>
            <a:tailEnd type="stealth" w="lg" len="lg"/>
          </a:ln>
        </p:spPr>
        <p:txBody>
          <a:bodyPr/>
          <a:lstStyle/>
          <a:p>
            <a:endParaRPr lang="en-GB" sz="2400" smtClean="0">
              <a:latin typeface="Times New Roman" pitchFamily="18" charset="0"/>
            </a:endParaRPr>
          </a:p>
        </p:txBody>
      </p:sp>
      <p:sp>
        <p:nvSpPr>
          <p:cNvPr id="147471" name="Line 76"/>
          <p:cNvSpPr>
            <a:spLocks noChangeShapeType="1"/>
          </p:cNvSpPr>
          <p:nvPr/>
        </p:nvSpPr>
        <p:spPr bwMode="auto">
          <a:xfrm flipV="1">
            <a:off x="8512175" y="3395663"/>
            <a:ext cx="163513" cy="896937"/>
          </a:xfrm>
          <a:prstGeom prst="line">
            <a:avLst/>
          </a:prstGeom>
          <a:noFill/>
          <a:ln w="25400">
            <a:solidFill>
              <a:schemeClr val="tx1"/>
            </a:solidFill>
            <a:round/>
            <a:headEnd/>
            <a:tailEnd type="stealth" w="lg" len="lg"/>
          </a:ln>
        </p:spPr>
        <p:txBody>
          <a:bodyPr/>
          <a:lstStyle/>
          <a:p>
            <a:endParaRPr lang="en-GB" sz="2400" smtClean="0">
              <a:latin typeface="Times New Roman" pitchFamily="18" charset="0"/>
            </a:endParaRPr>
          </a:p>
        </p:txBody>
      </p:sp>
      <p:sp>
        <p:nvSpPr>
          <p:cNvPr id="147472" name="Line 77"/>
          <p:cNvSpPr>
            <a:spLocks noChangeShapeType="1"/>
          </p:cNvSpPr>
          <p:nvPr/>
        </p:nvSpPr>
        <p:spPr bwMode="auto">
          <a:xfrm flipV="1">
            <a:off x="1547813" y="5840413"/>
            <a:ext cx="7127875" cy="0"/>
          </a:xfrm>
          <a:prstGeom prst="line">
            <a:avLst/>
          </a:prstGeom>
          <a:noFill/>
          <a:ln w="25400">
            <a:solidFill>
              <a:srgbClr val="FF0000"/>
            </a:solidFill>
            <a:round/>
            <a:headEnd/>
            <a:tailEnd type="stealth" w="lg" len="lg"/>
          </a:ln>
        </p:spPr>
        <p:txBody>
          <a:bodyPr/>
          <a:lstStyle/>
          <a:p>
            <a:endParaRPr lang="en-GB" sz="2400" smtClean="0">
              <a:latin typeface="Times New Roman" pitchFamily="18" charset="0"/>
            </a:endParaRPr>
          </a:p>
        </p:txBody>
      </p:sp>
      <p:sp>
        <p:nvSpPr>
          <p:cNvPr id="147473" name="Text Box 78"/>
          <p:cNvSpPr txBox="1">
            <a:spLocks noChangeArrowheads="1"/>
          </p:cNvSpPr>
          <p:nvPr/>
        </p:nvSpPr>
        <p:spPr bwMode="auto">
          <a:xfrm>
            <a:off x="1547813" y="5432425"/>
            <a:ext cx="6408737" cy="444500"/>
          </a:xfrm>
          <a:prstGeom prst="rect">
            <a:avLst/>
          </a:prstGeom>
          <a:noFill/>
          <a:ln w="9525">
            <a:noFill/>
            <a:round/>
            <a:headEnd/>
            <a:tailEnd/>
          </a:ln>
        </p:spPr>
        <p:txBody>
          <a:bodyPr lIns="108639" tIns="56492" rIns="108639" bIns="56492">
            <a:spAutoFit/>
          </a:bodyPr>
          <a:lstStyle/>
          <a:p>
            <a:pPr algn="l" defTabSz="542925" hangingPunct="0">
              <a:lnSpc>
                <a:spcPct val="120000"/>
              </a:lnSpc>
              <a:buClr>
                <a:srgbClr val="000000"/>
              </a:buClr>
              <a:buSzPct val="45000"/>
              <a:buFont typeface="Wingdings" pitchFamily="2" charset="2"/>
              <a:buNone/>
              <a:tabLst>
                <a:tab pos="873125" algn="l"/>
                <a:tab pos="1747838" algn="l"/>
                <a:tab pos="2620963" algn="l"/>
                <a:tab pos="3495675" algn="l"/>
                <a:tab pos="4368800" algn="l"/>
              </a:tabLst>
            </a:pPr>
            <a:r>
              <a:rPr lang="en-GB" sz="1800" smtClean="0">
                <a:solidFill>
                  <a:srgbClr val="FF0000"/>
                </a:solidFill>
                <a:latin typeface="Arial" pitchFamily="34" charset="0"/>
              </a:rPr>
              <a:t>adiabatic guiding of electrons on meV level</a:t>
            </a:r>
          </a:p>
        </p:txBody>
      </p:sp>
      <p:sp>
        <p:nvSpPr>
          <p:cNvPr id="147474" name="Line 79"/>
          <p:cNvSpPr>
            <a:spLocks noChangeShapeType="1"/>
          </p:cNvSpPr>
          <p:nvPr/>
        </p:nvSpPr>
        <p:spPr bwMode="auto">
          <a:xfrm flipV="1">
            <a:off x="3109913" y="4724400"/>
            <a:ext cx="2901950" cy="0"/>
          </a:xfrm>
          <a:prstGeom prst="line">
            <a:avLst/>
          </a:prstGeom>
          <a:noFill/>
          <a:ln w="25400">
            <a:solidFill>
              <a:schemeClr val="tx1"/>
            </a:solidFill>
            <a:round/>
            <a:headEnd/>
            <a:tailEnd type="stealth" w="lg" len="lg"/>
          </a:ln>
        </p:spPr>
        <p:txBody>
          <a:bodyPr/>
          <a:lstStyle/>
          <a:p>
            <a:endParaRPr lang="en-GB" sz="2400" smtClean="0">
              <a:latin typeface="Times New Roman" pitchFamily="18" charset="0"/>
            </a:endParaRPr>
          </a:p>
        </p:txBody>
      </p:sp>
      <p:sp>
        <p:nvSpPr>
          <p:cNvPr id="147475" name="Text Box 81"/>
          <p:cNvSpPr txBox="1">
            <a:spLocks noChangeArrowheads="1"/>
          </p:cNvSpPr>
          <p:nvPr/>
        </p:nvSpPr>
        <p:spPr bwMode="auto">
          <a:xfrm>
            <a:off x="3109913" y="4365625"/>
            <a:ext cx="2974975" cy="431800"/>
          </a:xfrm>
          <a:prstGeom prst="rect">
            <a:avLst/>
          </a:prstGeom>
          <a:noFill/>
          <a:ln w="9525">
            <a:noFill/>
            <a:round/>
            <a:headEnd/>
            <a:tailEnd/>
          </a:ln>
        </p:spPr>
        <p:txBody>
          <a:bodyPr lIns="108639" tIns="56492" rIns="108639" bIns="56492">
            <a:spAutoFit/>
          </a:bodyPr>
          <a:lstStyle/>
          <a:p>
            <a:pPr algn="l" defTabSz="542925" hangingPunct="0">
              <a:lnSpc>
                <a:spcPct val="130000"/>
              </a:lnSpc>
              <a:buClr>
                <a:srgbClr val="000000"/>
              </a:buClr>
              <a:buSzPct val="45000"/>
              <a:buFont typeface="Wingdings" pitchFamily="2" charset="2"/>
              <a:buNone/>
              <a:tabLst>
                <a:tab pos="873125" algn="l"/>
                <a:tab pos="1747838" algn="l"/>
                <a:tab pos="2620963" algn="l"/>
                <a:tab pos="3495675" algn="l"/>
                <a:tab pos="4368800" algn="l"/>
              </a:tabLst>
            </a:pPr>
            <a:r>
              <a:rPr lang="en-GB" sz="1600" smtClean="0">
                <a:solidFill>
                  <a:srgbClr val="000000"/>
                </a:solidFill>
                <a:latin typeface="Arial" pitchFamily="34" charset="0"/>
              </a:rPr>
              <a:t>about </a:t>
            </a:r>
            <a:r>
              <a:rPr lang="en-GB" sz="1600" b="1" smtClean="0">
                <a:solidFill>
                  <a:srgbClr val="000000"/>
                </a:solidFill>
                <a:latin typeface="Arial" pitchFamily="34" charset="0"/>
              </a:rPr>
              <a:t>14</a:t>
            </a:r>
            <a:r>
              <a:rPr lang="en-GB" sz="1600" smtClean="0">
                <a:solidFill>
                  <a:srgbClr val="000000"/>
                </a:solidFill>
                <a:latin typeface="Arial" pitchFamily="34" charset="0"/>
              </a:rPr>
              <a:t> orders of magnitude</a:t>
            </a:r>
          </a:p>
        </p:txBody>
      </p:sp>
      <p:pic>
        <p:nvPicPr>
          <p:cNvPr id="2020356" name="Picture 4" descr="http://4.bp.blogspot.com/_nIWiKIscZJY/SCmwtWxTFZI/AAAAAAAAAzg/yui-i6nFP5M/s400/katrin-experiment-spectrometer-moving.jpg"/>
          <p:cNvPicPr>
            <a:picLocks noChangeAspect="1" noChangeArrowheads="1"/>
          </p:cNvPicPr>
          <p:nvPr/>
        </p:nvPicPr>
        <p:blipFill>
          <a:blip r:embed="rId3" cstate="print"/>
          <a:srcRect/>
          <a:stretch>
            <a:fillRect/>
          </a:stretch>
        </p:blipFill>
        <p:spPr bwMode="auto">
          <a:xfrm>
            <a:off x="1000125" y="3857625"/>
            <a:ext cx="3810000" cy="2686050"/>
          </a:xfrm>
          <a:prstGeom prst="rect">
            <a:avLst/>
          </a:prstGeom>
          <a:noFill/>
          <a:ln w="28575">
            <a:solidFill>
              <a:schemeClr val="accent6"/>
            </a:solidFill>
          </a:ln>
        </p:spPr>
      </p:pic>
      <p:grpSp>
        <p:nvGrpSpPr>
          <p:cNvPr id="2" name="Group 22"/>
          <p:cNvGrpSpPr>
            <a:grpSpLocks/>
          </p:cNvGrpSpPr>
          <p:nvPr/>
        </p:nvGrpSpPr>
        <p:grpSpPr bwMode="auto">
          <a:xfrm>
            <a:off x="5286375" y="285750"/>
            <a:ext cx="3067050" cy="2143125"/>
            <a:chOff x="5286380" y="285728"/>
            <a:chExt cx="3067597" cy="2143140"/>
          </a:xfrm>
        </p:grpSpPr>
        <p:pic>
          <p:nvPicPr>
            <p:cNvPr id="147478" name="Picture 2" descr="http://conferences.fnal.gov/lp2003/forthepublic/detectors/CMSdetc3D.gif"/>
            <p:cNvPicPr>
              <a:picLocks noChangeAspect="1" noChangeArrowheads="1"/>
            </p:cNvPicPr>
            <p:nvPr/>
          </p:nvPicPr>
          <p:blipFill>
            <a:blip r:embed="rId4" cstate="print"/>
            <a:srcRect/>
            <a:stretch>
              <a:fillRect/>
            </a:stretch>
          </p:blipFill>
          <p:spPr bwMode="auto">
            <a:xfrm>
              <a:off x="5286380" y="285728"/>
              <a:ext cx="3067597" cy="2143116"/>
            </a:xfrm>
            <a:prstGeom prst="rect">
              <a:avLst/>
            </a:prstGeom>
            <a:noFill/>
            <a:ln w="28575">
              <a:solidFill>
                <a:schemeClr val="accent2"/>
              </a:solidFill>
              <a:miter lim="800000"/>
              <a:headEnd/>
              <a:tailEnd/>
            </a:ln>
          </p:spPr>
        </p:pic>
        <p:sp>
          <p:nvSpPr>
            <p:cNvPr id="22" name="TextBox 21"/>
            <p:cNvSpPr txBox="1"/>
            <p:nvPr/>
          </p:nvSpPr>
          <p:spPr>
            <a:xfrm>
              <a:off x="5286380" y="2028815"/>
              <a:ext cx="2140332" cy="400053"/>
            </a:xfrm>
            <a:prstGeom prst="rect">
              <a:avLst/>
            </a:prstGeom>
            <a:solidFill>
              <a:schemeClr val="accent6"/>
            </a:solidFill>
          </p:spPr>
          <p:txBody>
            <a:bodyPr wrap="none">
              <a:spAutoFit/>
            </a:bodyPr>
            <a:lstStyle/>
            <a:p>
              <a:pPr>
                <a:defRPr/>
              </a:pPr>
              <a:r>
                <a:rPr lang="en-GB" sz="2000" dirty="0">
                  <a:latin typeface="Times New Roman" pitchFamily="18" charset="0"/>
                </a:rPr>
                <a:t>CMS at same scale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2020356"/>
                                        </p:tgtEl>
                                        <p:attrNameLst>
                                          <p:attrName>style.visibility</p:attrName>
                                        </p:attrNameLst>
                                      </p:cBhvr>
                                      <p:to>
                                        <p:strVal val="visible"/>
                                      </p:to>
                                    </p:set>
                                    <p:anim calcmode="lin" valueType="num">
                                      <p:cBhvr>
                                        <p:cTn id="13" dur="500" fill="hold"/>
                                        <p:tgtEl>
                                          <p:spTgt spid="2020356"/>
                                        </p:tgtEl>
                                        <p:attrNameLst>
                                          <p:attrName>ppt_w</p:attrName>
                                        </p:attrNameLst>
                                      </p:cBhvr>
                                      <p:tavLst>
                                        <p:tav tm="0">
                                          <p:val>
                                            <p:fltVal val="0"/>
                                          </p:val>
                                        </p:tav>
                                        <p:tav tm="100000">
                                          <p:val>
                                            <p:strVal val="#ppt_w"/>
                                          </p:val>
                                        </p:tav>
                                      </p:tavLst>
                                    </p:anim>
                                    <p:anim calcmode="lin" valueType="num">
                                      <p:cBhvr>
                                        <p:cTn id="14" dur="500" fill="hold"/>
                                        <p:tgtEl>
                                          <p:spTgt spid="2020356"/>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0203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7090" name="Picture 2"/>
          <p:cNvPicPr>
            <a:picLocks noChangeAspect="1" noChangeArrowheads="1"/>
          </p:cNvPicPr>
          <p:nvPr/>
        </p:nvPicPr>
        <p:blipFill>
          <a:blip r:embed="rId2" cstate="print"/>
          <a:srcRect/>
          <a:stretch>
            <a:fillRect/>
          </a:stretch>
        </p:blipFill>
        <p:spPr bwMode="auto">
          <a:xfrm>
            <a:off x="-1" y="1"/>
            <a:ext cx="9202687" cy="6885384"/>
          </a:xfrm>
          <a:prstGeom prst="rect">
            <a:avLst/>
          </a:prstGeom>
          <a:noFill/>
          <a:ln w="9525">
            <a:noFill/>
            <a:miter lim="800000"/>
            <a:headEnd/>
            <a:tailEnd/>
          </a:ln>
        </p:spPr>
      </p:pic>
      <p:sp>
        <p:nvSpPr>
          <p:cNvPr id="3" name="TextBox 2"/>
          <p:cNvSpPr txBox="1"/>
          <p:nvPr/>
        </p:nvSpPr>
        <p:spPr>
          <a:xfrm>
            <a:off x="3275856" y="6334780"/>
            <a:ext cx="1430200" cy="523220"/>
          </a:xfrm>
          <a:prstGeom prst="rect">
            <a:avLst/>
          </a:prstGeom>
          <a:solidFill>
            <a:schemeClr val="tx1">
              <a:lumMod val="85000"/>
              <a:lumOff val="15000"/>
            </a:schemeClr>
          </a:solidFill>
        </p:spPr>
        <p:txBody>
          <a:bodyPr wrap="none" rtlCol="0">
            <a:spAutoFit/>
          </a:bodyPr>
          <a:lstStyle/>
          <a:p>
            <a:r>
              <a:rPr lang="en-GB" dirty="0" smtClean="0">
                <a:hlinkClick r:id="rId3" action="ppaction://hlinksldjump"/>
              </a:rPr>
              <a:t>Return ↑</a:t>
            </a:r>
            <a:endParaRPr lang="en-GB" dirty="0"/>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1047750" y="198438"/>
            <a:ext cx="7772400" cy="1143000"/>
          </a:xfrm>
        </p:spPr>
        <p:txBody>
          <a:bodyPr/>
          <a:lstStyle/>
          <a:p>
            <a:pPr eaLnBrk="1" hangingPunct="1"/>
            <a:r>
              <a:rPr lang="en-GB" sz="3200" i="1" smtClean="0">
                <a:latin typeface="Arial" pitchFamily="34" charset="0"/>
              </a:rPr>
              <a:t>Where it all began – the Davis Experiment</a:t>
            </a:r>
            <a:endParaRPr lang="en-GB" sz="3200" i="1" smtClean="0">
              <a:latin typeface="Symbol" pitchFamily="18" charset="2"/>
            </a:endParaRPr>
          </a:p>
        </p:txBody>
      </p:sp>
      <p:pic>
        <p:nvPicPr>
          <p:cNvPr id="80899" name="Picture 3" descr="neutrino-dia-w"/>
          <p:cNvPicPr>
            <a:picLocks noChangeAspect="1" noChangeArrowheads="1"/>
          </p:cNvPicPr>
          <p:nvPr/>
        </p:nvPicPr>
        <p:blipFill>
          <a:blip r:embed="rId2" cstate="print"/>
          <a:srcRect/>
          <a:stretch>
            <a:fillRect/>
          </a:stretch>
        </p:blipFill>
        <p:spPr bwMode="auto">
          <a:xfrm>
            <a:off x="920750" y="1200150"/>
            <a:ext cx="7467600" cy="50371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5170" name="Picture 2"/>
          <p:cNvPicPr>
            <a:picLocks noChangeAspect="1" noChangeArrowheads="1"/>
          </p:cNvPicPr>
          <p:nvPr/>
        </p:nvPicPr>
        <p:blipFill>
          <a:blip r:embed="rId2" cstate="print"/>
          <a:srcRect/>
          <a:stretch>
            <a:fillRect/>
          </a:stretch>
        </p:blipFill>
        <p:spPr bwMode="auto">
          <a:xfrm>
            <a:off x="742950" y="466725"/>
            <a:ext cx="7658100" cy="5924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6194" name="Picture 2"/>
          <p:cNvPicPr>
            <a:picLocks noChangeAspect="1" noChangeArrowheads="1"/>
          </p:cNvPicPr>
          <p:nvPr/>
        </p:nvPicPr>
        <p:blipFill>
          <a:blip r:embed="rId2" cstate="print"/>
          <a:srcRect/>
          <a:stretch>
            <a:fillRect/>
          </a:stretch>
        </p:blipFill>
        <p:spPr bwMode="auto">
          <a:xfrm>
            <a:off x="742950" y="466725"/>
            <a:ext cx="7658100" cy="5924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7218" name="Picture 2"/>
          <p:cNvPicPr>
            <a:picLocks noChangeAspect="1" noChangeArrowheads="1"/>
          </p:cNvPicPr>
          <p:nvPr/>
        </p:nvPicPr>
        <p:blipFill>
          <a:blip r:embed="rId2" cstate="print"/>
          <a:srcRect/>
          <a:stretch>
            <a:fillRect/>
          </a:stretch>
        </p:blipFill>
        <p:spPr bwMode="auto">
          <a:xfrm>
            <a:off x="742950" y="466725"/>
            <a:ext cx="7658100" cy="5924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42" name="Picture 2"/>
          <p:cNvPicPr>
            <a:picLocks noChangeAspect="1" noChangeArrowheads="1"/>
          </p:cNvPicPr>
          <p:nvPr/>
        </p:nvPicPr>
        <p:blipFill>
          <a:blip r:embed="rId2" cstate="print"/>
          <a:srcRect/>
          <a:stretch>
            <a:fillRect/>
          </a:stretch>
        </p:blipFill>
        <p:spPr bwMode="auto">
          <a:xfrm>
            <a:off x="742950" y="466725"/>
            <a:ext cx="7658100" cy="5924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0290" name="Picture 2"/>
          <p:cNvPicPr>
            <a:picLocks noChangeAspect="1" noChangeArrowheads="1"/>
          </p:cNvPicPr>
          <p:nvPr/>
        </p:nvPicPr>
        <p:blipFill>
          <a:blip r:embed="rId2" cstate="print"/>
          <a:srcRect/>
          <a:stretch>
            <a:fillRect/>
          </a:stretch>
        </p:blipFill>
        <p:spPr bwMode="auto">
          <a:xfrm>
            <a:off x="742950" y="466725"/>
            <a:ext cx="7658100" cy="5924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9266" name="Picture 2"/>
          <p:cNvPicPr>
            <a:picLocks noChangeAspect="1" noChangeArrowheads="1"/>
          </p:cNvPicPr>
          <p:nvPr/>
        </p:nvPicPr>
        <p:blipFill>
          <a:blip r:embed="rId2" cstate="print"/>
          <a:srcRect/>
          <a:stretch>
            <a:fillRect/>
          </a:stretch>
        </p:blipFill>
        <p:spPr bwMode="auto">
          <a:xfrm>
            <a:off x="742950" y="466725"/>
            <a:ext cx="7658100" cy="5924550"/>
          </a:xfrm>
          <a:prstGeom prst="rect">
            <a:avLst/>
          </a:prstGeom>
          <a:noFill/>
          <a:ln w="9525">
            <a:noFill/>
            <a:miter lim="800000"/>
            <a:headEnd/>
            <a:tailEnd/>
          </a:ln>
        </p:spPr>
      </p:pic>
      <p:pic>
        <p:nvPicPr>
          <p:cNvPr id="779267" name="Picture 3"/>
          <p:cNvPicPr>
            <a:picLocks noChangeAspect="1" noChangeArrowheads="1"/>
          </p:cNvPicPr>
          <p:nvPr/>
        </p:nvPicPr>
        <p:blipFill>
          <a:blip r:embed="rId3" cstate="print"/>
          <a:srcRect/>
          <a:stretch>
            <a:fillRect/>
          </a:stretch>
        </p:blipFill>
        <p:spPr bwMode="auto">
          <a:xfrm>
            <a:off x="742950" y="466725"/>
            <a:ext cx="7658100" cy="5924550"/>
          </a:xfrm>
          <a:prstGeom prst="rect">
            <a:avLst/>
          </a:prstGeom>
          <a:noFill/>
          <a:ln w="9525">
            <a:noFill/>
            <a:miter lim="800000"/>
            <a:headEnd/>
            <a:tailEnd/>
          </a:ln>
        </p:spPr>
      </p:pic>
      <p:sp>
        <p:nvSpPr>
          <p:cNvPr id="4" name="TextBox 3"/>
          <p:cNvSpPr txBox="1"/>
          <p:nvPr/>
        </p:nvSpPr>
        <p:spPr>
          <a:xfrm>
            <a:off x="2555776" y="6334780"/>
            <a:ext cx="1430200" cy="523220"/>
          </a:xfrm>
          <a:prstGeom prst="rect">
            <a:avLst/>
          </a:prstGeom>
          <a:solidFill>
            <a:schemeClr val="tx1">
              <a:lumMod val="85000"/>
              <a:lumOff val="15000"/>
            </a:schemeClr>
          </a:solidFill>
        </p:spPr>
        <p:txBody>
          <a:bodyPr wrap="none" rtlCol="0">
            <a:spAutoFit/>
          </a:bodyPr>
          <a:lstStyle/>
          <a:p>
            <a:r>
              <a:rPr lang="en-GB" dirty="0" smtClean="0">
                <a:hlinkClick r:id="rId4" action="ppaction://hlinksldjump"/>
              </a:rPr>
              <a:t>Return ↑</a:t>
            </a:r>
            <a:endParaRPr lang="en-GB" dirty="0"/>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Footer Placeholder 4"/>
          <p:cNvSpPr>
            <a:spLocks noGrp="1"/>
          </p:cNvSpPr>
          <p:nvPr>
            <p:ph type="ftr" sz="quarter" idx="10"/>
          </p:nvPr>
        </p:nvSpPr>
        <p:spPr>
          <a:noFill/>
        </p:spPr>
        <p:txBody>
          <a:bodyPr/>
          <a:lstStyle/>
          <a:p>
            <a:r>
              <a:rPr lang="de-DE"/>
              <a:t>U. Katz: KM3NeT (NNN11)</a:t>
            </a:r>
          </a:p>
        </p:txBody>
      </p:sp>
      <p:sp>
        <p:nvSpPr>
          <p:cNvPr id="66563" name="Slide Number Placeholder 5"/>
          <p:cNvSpPr>
            <a:spLocks noGrp="1"/>
          </p:cNvSpPr>
          <p:nvPr>
            <p:ph type="sldNum" sz="quarter" idx="11"/>
          </p:nvPr>
        </p:nvSpPr>
        <p:spPr>
          <a:noFill/>
        </p:spPr>
        <p:txBody>
          <a:bodyPr/>
          <a:lstStyle/>
          <a:p>
            <a:fld id="{8A06FDFA-AA36-41F4-8D32-B84A5E1A0E4E}" type="slidenum">
              <a:rPr lang="en-US">
                <a:solidFill>
                  <a:srgbClr val="000000"/>
                </a:solidFill>
              </a:rPr>
              <a:pPr/>
              <a:t>146</a:t>
            </a:fld>
            <a:endParaRPr lang="en-US">
              <a:solidFill>
                <a:srgbClr val="000000"/>
              </a:solidFill>
            </a:endParaRPr>
          </a:p>
        </p:txBody>
      </p:sp>
      <p:pic>
        <p:nvPicPr>
          <p:cNvPr id="66564" name="Picture 2"/>
          <p:cNvPicPr>
            <a:picLocks noChangeAspect="1" noChangeArrowheads="1"/>
          </p:cNvPicPr>
          <p:nvPr>
            <p:ph sz="half" idx="2"/>
          </p:nvPr>
        </p:nvPicPr>
        <p:blipFill>
          <a:blip r:embed="rId2" cstate="print"/>
          <a:srcRect/>
          <a:stretch>
            <a:fillRect/>
          </a:stretch>
        </p:blipFill>
        <p:spPr>
          <a:xfrm>
            <a:off x="2982913" y="1216025"/>
            <a:ext cx="6161087" cy="4595813"/>
          </a:xfrm>
          <a:noFill/>
        </p:spPr>
      </p:pic>
      <p:sp>
        <p:nvSpPr>
          <p:cNvPr id="66565" name="Rectangle 3"/>
          <p:cNvSpPr>
            <a:spLocks noGrp="1" noChangeArrowheads="1"/>
          </p:cNvSpPr>
          <p:nvPr>
            <p:ph type="title"/>
          </p:nvPr>
        </p:nvSpPr>
        <p:spPr>
          <a:xfrm>
            <a:off x="536575" y="233363"/>
            <a:ext cx="8001000" cy="654050"/>
          </a:xfrm>
        </p:spPr>
        <p:txBody>
          <a:bodyPr/>
          <a:lstStyle/>
          <a:p>
            <a:r>
              <a:rPr lang="en-GB" sz="3200" smtClean="0"/>
              <a:t>What is KM3NeT ?</a:t>
            </a:r>
          </a:p>
        </p:txBody>
      </p:sp>
      <p:sp>
        <p:nvSpPr>
          <p:cNvPr id="66566" name="Rectangle 4"/>
          <p:cNvSpPr>
            <a:spLocks noGrp="1" noChangeArrowheads="1"/>
          </p:cNvSpPr>
          <p:nvPr>
            <p:ph type="body" sz="half" idx="1"/>
          </p:nvPr>
        </p:nvSpPr>
        <p:spPr>
          <a:xfrm>
            <a:off x="0" y="1200150"/>
            <a:ext cx="3979863" cy="4633913"/>
          </a:xfrm>
          <a:solidFill>
            <a:schemeClr val="bg1"/>
          </a:solidFill>
          <a:ln>
            <a:solidFill>
              <a:schemeClr val="bg1"/>
            </a:solidFill>
          </a:ln>
        </p:spPr>
        <p:txBody>
          <a:bodyPr/>
          <a:lstStyle/>
          <a:p>
            <a:pPr marL="469900" indent="-469900">
              <a:lnSpc>
                <a:spcPct val="95000"/>
              </a:lnSpc>
              <a:spcAft>
                <a:spcPct val="25000"/>
              </a:spcAft>
            </a:pPr>
            <a:r>
              <a:rPr lang="en-GB" smtClean="0"/>
              <a:t>Future cubic-kilometre scale neutrino telescope in the Mediterranean Sea</a:t>
            </a:r>
          </a:p>
          <a:p>
            <a:pPr marL="469900" indent="-469900">
              <a:lnSpc>
                <a:spcPct val="95000"/>
              </a:lnSpc>
              <a:spcAft>
                <a:spcPct val="25000"/>
              </a:spcAft>
            </a:pPr>
            <a:r>
              <a:rPr lang="en-GB" smtClean="0"/>
              <a:t>Exceeds Northern-hemisphere telescopes by factor ~50 in sensitivity</a:t>
            </a:r>
          </a:p>
          <a:p>
            <a:pPr marL="469900" indent="-469900">
              <a:lnSpc>
                <a:spcPct val="95000"/>
              </a:lnSpc>
              <a:spcAft>
                <a:spcPct val="25000"/>
              </a:spcAft>
            </a:pPr>
            <a:r>
              <a:rPr lang="en-GB" smtClean="0"/>
              <a:t>Exceeds IceCube sensitivity by substantial factor</a:t>
            </a:r>
          </a:p>
          <a:p>
            <a:pPr marL="469900" indent="-469900">
              <a:lnSpc>
                <a:spcPct val="95000"/>
              </a:lnSpc>
              <a:spcAft>
                <a:spcPct val="25000"/>
              </a:spcAft>
            </a:pPr>
            <a:r>
              <a:rPr lang="en-GB" smtClean="0"/>
              <a:t>Provides node for earth and marine sciences</a:t>
            </a: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Footer Placeholder 4"/>
          <p:cNvSpPr>
            <a:spLocks noGrp="1"/>
          </p:cNvSpPr>
          <p:nvPr>
            <p:ph type="ftr" sz="quarter" idx="10"/>
          </p:nvPr>
        </p:nvSpPr>
        <p:spPr>
          <a:noFill/>
        </p:spPr>
        <p:txBody>
          <a:bodyPr/>
          <a:lstStyle/>
          <a:p>
            <a:r>
              <a:rPr lang="de-DE"/>
              <a:t>U. Katz: KM3NeT (NNN11)</a:t>
            </a:r>
          </a:p>
        </p:txBody>
      </p:sp>
      <p:sp>
        <p:nvSpPr>
          <p:cNvPr id="84995" name="Slide Number Placeholder 5"/>
          <p:cNvSpPr>
            <a:spLocks noGrp="1"/>
          </p:cNvSpPr>
          <p:nvPr>
            <p:ph type="sldNum" sz="quarter" idx="11"/>
          </p:nvPr>
        </p:nvSpPr>
        <p:spPr>
          <a:noFill/>
        </p:spPr>
        <p:txBody>
          <a:bodyPr/>
          <a:lstStyle/>
          <a:p>
            <a:fld id="{18FA7822-8F88-44D2-AB5F-B009ECE3D6E0}" type="slidenum">
              <a:rPr lang="en-US">
                <a:solidFill>
                  <a:srgbClr val="000000"/>
                </a:solidFill>
              </a:rPr>
              <a:pPr/>
              <a:t>147</a:t>
            </a:fld>
            <a:endParaRPr lang="en-US">
              <a:solidFill>
                <a:srgbClr val="000000"/>
              </a:solidFill>
            </a:endParaRPr>
          </a:p>
        </p:txBody>
      </p:sp>
      <p:sp>
        <p:nvSpPr>
          <p:cNvPr id="84996" name="Rectangle 2"/>
          <p:cNvSpPr>
            <a:spLocks noGrp="1" noChangeArrowheads="1"/>
          </p:cNvSpPr>
          <p:nvPr>
            <p:ph type="title"/>
          </p:nvPr>
        </p:nvSpPr>
        <p:spPr>
          <a:xfrm>
            <a:off x="555625" y="260350"/>
            <a:ext cx="8001000" cy="654050"/>
          </a:xfrm>
        </p:spPr>
        <p:txBody>
          <a:bodyPr/>
          <a:lstStyle/>
          <a:p>
            <a:r>
              <a:rPr lang="en-GB" sz="3200" smtClean="0"/>
              <a:t>Candidate Sites</a:t>
            </a:r>
          </a:p>
        </p:txBody>
      </p:sp>
      <p:sp>
        <p:nvSpPr>
          <p:cNvPr id="84997" name="Rectangle 3"/>
          <p:cNvSpPr>
            <a:spLocks noGrp="1" noChangeArrowheads="1"/>
          </p:cNvSpPr>
          <p:nvPr>
            <p:ph type="body" sz="half" idx="1"/>
          </p:nvPr>
        </p:nvSpPr>
        <p:spPr>
          <a:xfrm>
            <a:off x="100013" y="966788"/>
            <a:ext cx="3856037" cy="4979987"/>
          </a:xfrm>
        </p:spPr>
        <p:txBody>
          <a:bodyPr/>
          <a:lstStyle/>
          <a:p>
            <a:pPr marL="469900" indent="-469900"/>
            <a:r>
              <a:rPr lang="en-GB" smtClean="0"/>
              <a:t>Locations of the</a:t>
            </a:r>
            <a:br>
              <a:rPr lang="en-GB" smtClean="0"/>
            </a:br>
            <a:r>
              <a:rPr lang="en-GB" smtClean="0"/>
              <a:t>three pilot projects:</a:t>
            </a:r>
          </a:p>
          <a:p>
            <a:pPr marL="908050" lvl="1" indent="-436563"/>
            <a:r>
              <a:rPr lang="en-GB" smtClean="0">
                <a:ea typeface="ＭＳ Ｐゴシック" pitchFamily="34" charset="-128"/>
              </a:rPr>
              <a:t>ANTARES: Toulon</a:t>
            </a:r>
          </a:p>
          <a:p>
            <a:pPr marL="908050" lvl="1" indent="-436563"/>
            <a:r>
              <a:rPr lang="en-GB" smtClean="0">
                <a:ea typeface="ＭＳ Ｐゴシック" pitchFamily="34" charset="-128"/>
              </a:rPr>
              <a:t>NEMO: Capo Passero</a:t>
            </a:r>
          </a:p>
          <a:p>
            <a:pPr marL="908050" lvl="1" indent="-436563"/>
            <a:r>
              <a:rPr lang="en-GB" smtClean="0">
                <a:ea typeface="ＭＳ Ｐゴシック" pitchFamily="34" charset="-128"/>
              </a:rPr>
              <a:t>NESTOR: Pylos</a:t>
            </a:r>
          </a:p>
          <a:p>
            <a:pPr marL="469900" indent="-469900"/>
            <a:r>
              <a:rPr lang="en-GB" smtClean="0"/>
              <a:t>Long-term site</a:t>
            </a:r>
            <a:br>
              <a:rPr lang="en-GB" smtClean="0"/>
            </a:br>
            <a:r>
              <a:rPr lang="en-GB" smtClean="0"/>
              <a:t>characterisation</a:t>
            </a:r>
            <a:br>
              <a:rPr lang="en-GB" smtClean="0"/>
            </a:br>
            <a:r>
              <a:rPr lang="en-GB" smtClean="0"/>
              <a:t>measurements</a:t>
            </a:r>
            <a:br>
              <a:rPr lang="en-GB" smtClean="0"/>
            </a:br>
            <a:r>
              <a:rPr lang="en-GB" smtClean="0"/>
              <a:t>performed</a:t>
            </a:r>
          </a:p>
          <a:p>
            <a:pPr marL="469900" indent="-469900"/>
            <a:r>
              <a:rPr lang="en-GB" smtClean="0"/>
              <a:t>Political and funding constraints</a:t>
            </a:r>
          </a:p>
          <a:p>
            <a:pPr marL="469900" indent="-469900"/>
            <a:r>
              <a:rPr lang="en-GB" smtClean="0"/>
              <a:t>Possible solution: networked, distributed</a:t>
            </a:r>
            <a:br>
              <a:rPr lang="en-GB" smtClean="0"/>
            </a:br>
            <a:r>
              <a:rPr lang="en-GB" smtClean="0"/>
              <a:t>implementation </a:t>
            </a:r>
            <a:endParaRPr lang="en-GB" sz="2000" smtClean="0"/>
          </a:p>
        </p:txBody>
      </p:sp>
      <p:pic>
        <p:nvPicPr>
          <p:cNvPr id="84998" name="Picture 4" descr="Sites"/>
          <p:cNvPicPr>
            <a:picLocks noChangeAspect="1" noChangeArrowheads="1"/>
          </p:cNvPicPr>
          <p:nvPr>
            <p:ph sz="half" idx="2"/>
          </p:nvPr>
        </p:nvPicPr>
        <p:blipFill>
          <a:blip r:embed="rId2" cstate="print"/>
          <a:srcRect/>
          <a:stretch>
            <a:fillRect/>
          </a:stretch>
        </p:blipFill>
        <p:spPr>
          <a:xfrm>
            <a:off x="3827463" y="901700"/>
            <a:ext cx="5316537" cy="5064125"/>
          </a:xfr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3"/>
          <p:cNvSpPr txBox="1">
            <a:spLocks noChangeArrowheads="1"/>
          </p:cNvSpPr>
          <p:nvPr/>
        </p:nvSpPr>
        <p:spPr bwMode="auto">
          <a:xfrm>
            <a:off x="7543800" y="6486525"/>
            <a:ext cx="1622425" cy="366713"/>
          </a:xfrm>
          <a:prstGeom prst="rect">
            <a:avLst/>
          </a:prstGeom>
          <a:noFill/>
          <a:ln w="9525">
            <a:noFill/>
            <a:miter lim="800000"/>
            <a:headEnd/>
            <a:tailEnd/>
          </a:ln>
        </p:spPr>
        <p:txBody>
          <a:bodyPr wrap="none">
            <a:spAutoFit/>
          </a:bodyPr>
          <a:lstStyle/>
          <a:p>
            <a:r>
              <a:rPr lang="en-GB" sz="1800">
                <a:solidFill>
                  <a:schemeClr val="hlink"/>
                </a:solidFill>
                <a:latin typeface="Haettenschweiler" pitchFamily="34" charset="0"/>
              </a:rPr>
              <a:t>Imperial College/RAL</a:t>
            </a:r>
          </a:p>
        </p:txBody>
      </p:sp>
      <p:sp>
        <p:nvSpPr>
          <p:cNvPr id="81923" name="Text Box 4"/>
          <p:cNvSpPr txBox="1">
            <a:spLocks noChangeArrowheads="1"/>
          </p:cNvSpPr>
          <p:nvPr/>
        </p:nvSpPr>
        <p:spPr bwMode="auto">
          <a:xfrm>
            <a:off x="7935913" y="6272213"/>
            <a:ext cx="1006475" cy="366712"/>
          </a:xfrm>
          <a:prstGeom prst="rect">
            <a:avLst/>
          </a:prstGeom>
          <a:noFill/>
          <a:ln w="9525">
            <a:noFill/>
            <a:miter lim="800000"/>
            <a:headEnd/>
            <a:tailEnd/>
          </a:ln>
        </p:spPr>
        <p:txBody>
          <a:bodyPr wrap="none">
            <a:spAutoFit/>
          </a:bodyPr>
          <a:lstStyle/>
          <a:p>
            <a:r>
              <a:rPr lang="en-GB" sz="1800">
                <a:solidFill>
                  <a:schemeClr val="hlink"/>
                </a:solidFill>
                <a:latin typeface="Haettenschweiler" pitchFamily="34" charset="0"/>
              </a:rPr>
              <a:t>Dave Wark </a:t>
            </a:r>
          </a:p>
        </p:txBody>
      </p:sp>
      <p:sp>
        <p:nvSpPr>
          <p:cNvPr id="81924" name="Rectangle 5"/>
          <p:cNvSpPr>
            <a:spLocks noGrp="1" noChangeArrowheads="1"/>
          </p:cNvSpPr>
          <p:nvPr>
            <p:ph type="title"/>
          </p:nvPr>
        </p:nvSpPr>
        <p:spPr>
          <a:xfrm>
            <a:off x="990600" y="0"/>
            <a:ext cx="7772400" cy="1143000"/>
          </a:xfrm>
        </p:spPr>
        <p:txBody>
          <a:bodyPr/>
          <a:lstStyle/>
          <a:p>
            <a:pPr eaLnBrk="1" hangingPunct="1"/>
            <a:r>
              <a:rPr lang="en-GB" sz="3200" i="1" smtClean="0">
                <a:latin typeface="Arial" pitchFamily="34" charset="0"/>
              </a:rPr>
              <a:t>Where it all began – the Davis Experiment</a:t>
            </a:r>
            <a:endParaRPr lang="en-GB" sz="3200" i="1" smtClean="0">
              <a:latin typeface="Symbol" pitchFamily="18" charset="2"/>
            </a:endParaRPr>
          </a:p>
        </p:txBody>
      </p:sp>
      <p:pic>
        <p:nvPicPr>
          <p:cNvPr id="81925" name="Picture 6" descr="homestake_data"/>
          <p:cNvPicPr>
            <a:picLocks noChangeAspect="1" noChangeArrowheads="1"/>
          </p:cNvPicPr>
          <p:nvPr/>
        </p:nvPicPr>
        <p:blipFill>
          <a:blip r:embed="rId2" cstate="print"/>
          <a:srcRect/>
          <a:stretch>
            <a:fillRect/>
          </a:stretch>
        </p:blipFill>
        <p:spPr bwMode="auto">
          <a:xfrm>
            <a:off x="822325" y="1023938"/>
            <a:ext cx="7497763" cy="4808537"/>
          </a:xfrm>
          <a:prstGeom prst="rect">
            <a:avLst/>
          </a:prstGeom>
          <a:noFill/>
          <a:ln w="9525">
            <a:noFill/>
            <a:miter lim="800000"/>
            <a:headEnd/>
            <a:tailEnd/>
          </a:ln>
        </p:spPr>
      </p:pic>
      <p:grpSp>
        <p:nvGrpSpPr>
          <p:cNvPr id="2" name="Group 7"/>
          <p:cNvGrpSpPr>
            <a:grpSpLocks/>
          </p:cNvGrpSpPr>
          <p:nvPr/>
        </p:nvGrpSpPr>
        <p:grpSpPr bwMode="auto">
          <a:xfrm>
            <a:off x="5429250" y="990600"/>
            <a:ext cx="2019300" cy="1066800"/>
            <a:chOff x="3420" y="624"/>
            <a:chExt cx="1272" cy="672"/>
          </a:xfrm>
        </p:grpSpPr>
        <p:grpSp>
          <p:nvGrpSpPr>
            <p:cNvPr id="3" name="Group 8"/>
            <p:cNvGrpSpPr>
              <a:grpSpLocks/>
            </p:cNvGrpSpPr>
            <p:nvPr/>
          </p:nvGrpSpPr>
          <p:grpSpPr bwMode="auto">
            <a:xfrm>
              <a:off x="4486" y="624"/>
              <a:ext cx="206" cy="672"/>
              <a:chOff x="4486" y="624"/>
              <a:chExt cx="206" cy="672"/>
            </a:xfrm>
          </p:grpSpPr>
          <p:sp>
            <p:nvSpPr>
              <p:cNvPr id="81932" name="Line 9"/>
              <p:cNvSpPr>
                <a:spLocks noChangeShapeType="1"/>
              </p:cNvSpPr>
              <p:nvPr/>
            </p:nvSpPr>
            <p:spPr bwMode="auto">
              <a:xfrm>
                <a:off x="4590" y="624"/>
                <a:ext cx="0" cy="672"/>
              </a:xfrm>
              <a:prstGeom prst="line">
                <a:avLst/>
              </a:prstGeom>
              <a:noFill/>
              <a:ln w="22225">
                <a:solidFill>
                  <a:srgbClr val="990000"/>
                </a:solidFill>
                <a:round/>
                <a:headEnd type="oval" w="sm" len="sm"/>
                <a:tailEnd type="oval" w="sm" len="sm"/>
              </a:ln>
            </p:spPr>
            <p:txBody>
              <a:bodyPr/>
              <a:lstStyle/>
              <a:p>
                <a:endParaRPr lang="en-GB"/>
              </a:p>
            </p:txBody>
          </p:sp>
          <p:sp>
            <p:nvSpPr>
              <p:cNvPr id="81933" name="Text Box 10"/>
              <p:cNvSpPr txBox="1">
                <a:spLocks noChangeArrowheads="1"/>
              </p:cNvSpPr>
              <p:nvPr/>
            </p:nvSpPr>
            <p:spPr bwMode="auto">
              <a:xfrm>
                <a:off x="4486" y="816"/>
                <a:ext cx="206" cy="365"/>
              </a:xfrm>
              <a:prstGeom prst="rect">
                <a:avLst/>
              </a:prstGeom>
              <a:noFill/>
              <a:ln w="22225">
                <a:noFill/>
                <a:miter lim="800000"/>
                <a:headEnd/>
                <a:tailEnd/>
              </a:ln>
            </p:spPr>
            <p:txBody>
              <a:bodyPr wrap="none">
                <a:spAutoFit/>
              </a:bodyPr>
              <a:lstStyle/>
              <a:p>
                <a:r>
                  <a:rPr lang="en-GB" sz="3200">
                    <a:solidFill>
                      <a:srgbClr val="990000"/>
                    </a:solidFill>
                    <a:cs typeface="Times New Roman" pitchFamily="18" charset="0"/>
                  </a:rPr>
                  <a:t>•</a:t>
                </a:r>
                <a:endParaRPr lang="en-GB" sz="3200">
                  <a:solidFill>
                    <a:srgbClr val="990000"/>
                  </a:solidFill>
                </a:endParaRPr>
              </a:p>
            </p:txBody>
          </p:sp>
        </p:grpSp>
        <p:grpSp>
          <p:nvGrpSpPr>
            <p:cNvPr id="4" name="Group 11"/>
            <p:cNvGrpSpPr>
              <a:grpSpLocks/>
            </p:cNvGrpSpPr>
            <p:nvPr/>
          </p:nvGrpSpPr>
          <p:grpSpPr bwMode="auto">
            <a:xfrm>
              <a:off x="3420" y="700"/>
              <a:ext cx="1044" cy="404"/>
              <a:chOff x="3420" y="700"/>
              <a:chExt cx="1044" cy="404"/>
            </a:xfrm>
          </p:grpSpPr>
          <p:sp>
            <p:nvSpPr>
              <p:cNvPr id="81930" name="Line 12"/>
              <p:cNvSpPr>
                <a:spLocks noChangeShapeType="1"/>
              </p:cNvSpPr>
              <p:nvPr/>
            </p:nvSpPr>
            <p:spPr bwMode="auto">
              <a:xfrm>
                <a:off x="4080" y="912"/>
                <a:ext cx="384" cy="48"/>
              </a:xfrm>
              <a:prstGeom prst="line">
                <a:avLst/>
              </a:prstGeom>
              <a:noFill/>
              <a:ln w="38100" cmpd="dbl">
                <a:solidFill>
                  <a:schemeClr val="accent2"/>
                </a:solidFill>
                <a:round/>
                <a:headEnd/>
                <a:tailEnd type="triangle" w="med" len="med"/>
              </a:ln>
            </p:spPr>
            <p:txBody>
              <a:bodyPr/>
              <a:lstStyle/>
              <a:p>
                <a:endParaRPr lang="en-GB"/>
              </a:p>
            </p:txBody>
          </p:sp>
          <p:sp>
            <p:nvSpPr>
              <p:cNvPr id="81931" name="Text Box 13"/>
              <p:cNvSpPr txBox="1">
                <a:spLocks noChangeArrowheads="1"/>
              </p:cNvSpPr>
              <p:nvPr/>
            </p:nvSpPr>
            <p:spPr bwMode="auto">
              <a:xfrm>
                <a:off x="3420" y="700"/>
                <a:ext cx="804" cy="404"/>
              </a:xfrm>
              <a:prstGeom prst="rect">
                <a:avLst/>
              </a:prstGeom>
              <a:noFill/>
              <a:ln w="22225">
                <a:noFill/>
                <a:miter lim="800000"/>
                <a:headEnd/>
                <a:tailEnd/>
              </a:ln>
            </p:spPr>
            <p:txBody>
              <a:bodyPr wrap="none">
                <a:spAutoFit/>
              </a:bodyPr>
              <a:lstStyle/>
              <a:p>
                <a:r>
                  <a:rPr lang="en-GB" sz="1800" b="1">
                    <a:solidFill>
                      <a:schemeClr val="accent2"/>
                    </a:solidFill>
                  </a:rPr>
                  <a:t>SSM</a:t>
                </a:r>
              </a:p>
              <a:p>
                <a:r>
                  <a:rPr lang="en-GB" sz="1800" b="1">
                    <a:solidFill>
                      <a:schemeClr val="accent2"/>
                    </a:solidFill>
                  </a:rPr>
                  <a:t>Prediction!</a:t>
                </a:r>
              </a:p>
            </p:txBody>
          </p:sp>
        </p:grpSp>
      </p:grpSp>
      <p:sp>
        <p:nvSpPr>
          <p:cNvPr id="1481742" name="Text Box 14"/>
          <p:cNvSpPr txBox="1">
            <a:spLocks noChangeArrowheads="1"/>
          </p:cNvSpPr>
          <p:nvPr/>
        </p:nvSpPr>
        <p:spPr bwMode="auto">
          <a:xfrm>
            <a:off x="971550" y="6092825"/>
            <a:ext cx="5762625" cy="579438"/>
          </a:xfrm>
          <a:prstGeom prst="rect">
            <a:avLst/>
          </a:prstGeom>
          <a:noFill/>
          <a:ln w="44450">
            <a:noFill/>
            <a:miter lim="800000"/>
            <a:headEnd/>
            <a:tailEnd/>
          </a:ln>
        </p:spPr>
        <p:txBody>
          <a:bodyPr wrap="none">
            <a:spAutoFit/>
          </a:bodyPr>
          <a:lstStyle/>
          <a:p>
            <a:r>
              <a:rPr lang="en-GB" sz="3200"/>
              <a:t>Maybe the experiment is wrong…</a:t>
            </a:r>
            <a:endParaRPr lang="en-US"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81742"/>
                                        </p:tgtEl>
                                        <p:attrNameLst>
                                          <p:attrName>style.visibility</p:attrName>
                                        </p:attrNameLst>
                                      </p:cBhvr>
                                      <p:to>
                                        <p:strVal val="visible"/>
                                      </p:to>
                                    </p:set>
                                    <p:animEffect transition="in" filter="wipe(up)">
                                      <p:cBhvr>
                                        <p:cTn id="12" dur="500"/>
                                        <p:tgtEl>
                                          <p:spTgt spid="14817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1742" grpId="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685800" y="76200"/>
            <a:ext cx="7772400" cy="1143000"/>
          </a:xfrm>
        </p:spPr>
        <p:txBody>
          <a:bodyPr/>
          <a:lstStyle/>
          <a:p>
            <a:pPr eaLnBrk="1" hangingPunct="1"/>
            <a:r>
              <a:rPr lang="en-GB" sz="3600" dirty="0" smtClean="0"/>
              <a:t>Theorists are always thinking</a:t>
            </a:r>
            <a:r>
              <a:rPr lang="en-GB" sz="3600" dirty="0" smtClean="0"/>
              <a:t>….</a:t>
            </a:r>
          </a:p>
        </p:txBody>
      </p:sp>
      <p:sp>
        <p:nvSpPr>
          <p:cNvPr id="1461251" name="Rectangle 3"/>
          <p:cNvSpPr>
            <a:spLocks noGrp="1" noChangeArrowheads="1"/>
          </p:cNvSpPr>
          <p:nvPr>
            <p:ph type="body" idx="1"/>
          </p:nvPr>
        </p:nvSpPr>
        <p:spPr>
          <a:xfrm>
            <a:off x="685800" y="1295400"/>
            <a:ext cx="7772400" cy="4953000"/>
          </a:xfrm>
        </p:spPr>
        <p:txBody>
          <a:bodyPr/>
          <a:lstStyle/>
          <a:p>
            <a:pPr eaLnBrk="1" hangingPunct="1"/>
            <a:r>
              <a:rPr lang="en-GB" sz="2000" smtClean="0"/>
              <a:t>1957 – Bruno Pontecorvo, wondering if there are any other particles which could undergo oscillations analogous to K</a:t>
            </a:r>
            <a:r>
              <a:rPr lang="en-GB" sz="2000" baseline="30000" smtClean="0"/>
              <a:t>0</a:t>
            </a:r>
            <a:r>
              <a:rPr lang="en-GB" sz="2000" smtClean="0"/>
              <a:t> </a:t>
            </a:r>
            <a:r>
              <a:rPr lang="en-GB" sz="2000" smtClean="0">
                <a:sym typeface="Symbol" pitchFamily="18" charset="2"/>
              </a:rPr>
              <a:t></a:t>
            </a:r>
            <a:r>
              <a:rPr lang="en-GB" sz="2000" smtClean="0"/>
              <a:t> </a:t>
            </a:r>
            <a:r>
              <a:rPr lang="en-GB" sz="2000" smtClean="0">
                <a:sym typeface="Symbol" pitchFamily="18" charset="2"/>
              </a:rPr>
              <a:t>K</a:t>
            </a:r>
            <a:r>
              <a:rPr lang="en-GB" sz="2000" baseline="30000" smtClean="0"/>
              <a:t>0</a:t>
            </a:r>
            <a:r>
              <a:rPr lang="en-GB" sz="2000" smtClean="0"/>
              <a:t> oscillations, hit upon the idea of neutrino </a:t>
            </a:r>
            <a:r>
              <a:rPr lang="en-GB" sz="2000" smtClean="0">
                <a:sym typeface="Symbol" pitchFamily="18" charset="2"/>
              </a:rPr>
              <a:t> anti-neutrino oscillations (more about this later).</a:t>
            </a:r>
          </a:p>
          <a:p>
            <a:pPr eaLnBrk="1" hangingPunct="1"/>
            <a:r>
              <a:rPr lang="en-GB" sz="2000" smtClean="0">
                <a:sym typeface="Symbol" pitchFamily="18" charset="2"/>
              </a:rPr>
              <a:t>1962 – Maki, Nakagawa, and Sakata (in the context of what looks today like a very odd model of nucleons) proposed that the weak neutrinos known at the time were superpositions of “true” neutrinos with definite masses, and that this could lead to transitions between the different weak neutrino states.</a:t>
            </a:r>
          </a:p>
          <a:p>
            <a:pPr eaLnBrk="1" hangingPunct="1"/>
            <a:r>
              <a:rPr lang="en-GB" sz="2000" smtClean="0">
                <a:sym typeface="Symbol" pitchFamily="18" charset="2"/>
              </a:rPr>
              <a:t>1967 – Pontecorvo then considered the effects of all different types of oscillations in light of what was then known, and pointed out </a:t>
            </a:r>
            <a:r>
              <a:rPr lang="en-GB" sz="2000" b="1" i="1" smtClean="0">
                <a:sym typeface="Symbol" pitchFamily="18" charset="2"/>
              </a:rPr>
              <a:t>before any results from the Davis experiment were known</a:t>
            </a:r>
            <a:r>
              <a:rPr lang="en-GB" sz="2000" smtClean="0">
                <a:sym typeface="Symbol" pitchFamily="18" charset="2"/>
              </a:rPr>
              <a:t> that the rate in that experiment could be expected to be reduced by a factor of two!</a:t>
            </a:r>
          </a:p>
          <a:p>
            <a:pPr eaLnBrk="1" hangingPunct="1"/>
            <a:r>
              <a:rPr lang="en-GB" sz="2000" smtClean="0">
                <a:sym typeface="Symbol" pitchFamily="18" charset="2"/>
              </a:rPr>
              <a:t>1972 – Pontecorvo is informed by John Bahcall that Davis does indeed see a reduced rate, and responds with a letter….</a:t>
            </a:r>
          </a:p>
          <a:p>
            <a:pPr eaLnBrk="1" hangingPunct="1"/>
            <a:endParaRPr lang="en-GB" sz="2000" smtClean="0">
              <a:sym typeface="Symbol" pitchFamily="18" charset="2"/>
            </a:endParaRPr>
          </a:p>
        </p:txBody>
      </p:sp>
      <p:sp>
        <p:nvSpPr>
          <p:cNvPr id="92164" name="Text Box 15"/>
          <p:cNvSpPr txBox="1">
            <a:spLocks noChangeArrowheads="1"/>
          </p:cNvSpPr>
          <p:nvPr/>
        </p:nvSpPr>
        <p:spPr bwMode="auto">
          <a:xfrm>
            <a:off x="6459538" y="1404938"/>
            <a:ext cx="488950" cy="457200"/>
          </a:xfrm>
          <a:prstGeom prst="rect">
            <a:avLst/>
          </a:prstGeom>
          <a:noFill/>
          <a:ln w="22225">
            <a:noFill/>
            <a:miter lim="800000"/>
            <a:headEnd/>
            <a:tailEnd/>
          </a:ln>
        </p:spPr>
        <p:txBody>
          <a:bodyPr wrap="none">
            <a:spAutoFit/>
          </a:bodyPr>
          <a:lstStyle/>
          <a:p>
            <a:r>
              <a:rPr lang="en-GB" sz="2400">
                <a:cs typeface="Times New Roman" pitchFamily="18" charset="0"/>
              </a:rPr>
              <a:t>—</a:t>
            </a:r>
            <a:endParaRPr lang="en-GB"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61251">
                                            <p:txEl>
                                              <p:pRg st="0" end="0"/>
                                            </p:txEl>
                                          </p:spTgt>
                                        </p:tgtEl>
                                        <p:attrNameLst>
                                          <p:attrName>style.visibility</p:attrName>
                                        </p:attrNameLst>
                                      </p:cBhvr>
                                      <p:to>
                                        <p:strVal val="visible"/>
                                      </p:to>
                                    </p:set>
                                    <p:animEffect transition="in" filter="wipe(left)">
                                      <p:cBhvr>
                                        <p:cTn id="7" dur="500"/>
                                        <p:tgtEl>
                                          <p:spTgt spid="14612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61251">
                                            <p:txEl>
                                              <p:pRg st="1" end="1"/>
                                            </p:txEl>
                                          </p:spTgt>
                                        </p:tgtEl>
                                        <p:attrNameLst>
                                          <p:attrName>style.visibility</p:attrName>
                                        </p:attrNameLst>
                                      </p:cBhvr>
                                      <p:to>
                                        <p:strVal val="visible"/>
                                      </p:to>
                                    </p:set>
                                    <p:animEffect transition="in" filter="wipe(left)">
                                      <p:cBhvr>
                                        <p:cTn id="12" dur="500"/>
                                        <p:tgtEl>
                                          <p:spTgt spid="14612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61251">
                                            <p:txEl>
                                              <p:pRg st="2" end="2"/>
                                            </p:txEl>
                                          </p:spTgt>
                                        </p:tgtEl>
                                        <p:attrNameLst>
                                          <p:attrName>style.visibility</p:attrName>
                                        </p:attrNameLst>
                                      </p:cBhvr>
                                      <p:to>
                                        <p:strVal val="visible"/>
                                      </p:to>
                                    </p:set>
                                    <p:animEffect transition="in" filter="wipe(left)">
                                      <p:cBhvr>
                                        <p:cTn id="17" dur="500"/>
                                        <p:tgtEl>
                                          <p:spTgt spid="146125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61251">
                                            <p:txEl>
                                              <p:pRg st="3" end="3"/>
                                            </p:txEl>
                                          </p:spTgt>
                                        </p:tgtEl>
                                        <p:attrNameLst>
                                          <p:attrName>style.visibility</p:attrName>
                                        </p:attrNameLst>
                                      </p:cBhvr>
                                      <p:to>
                                        <p:strVal val="visible"/>
                                      </p:to>
                                    </p:set>
                                    <p:animEffect transition="in" filter="wipe(left)">
                                      <p:cBhvr>
                                        <p:cTn id="22" dur="500"/>
                                        <p:tgtEl>
                                          <p:spTgt spid="146125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1251"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13" descr="pont_letter"/>
          <p:cNvPicPr>
            <a:picLocks noChangeAspect="1" noChangeArrowheads="1"/>
          </p:cNvPicPr>
          <p:nvPr/>
        </p:nvPicPr>
        <p:blipFill>
          <a:blip r:embed="rId2" cstate="print"/>
          <a:srcRect/>
          <a:stretch>
            <a:fillRect/>
          </a:stretch>
        </p:blipFill>
        <p:spPr bwMode="auto">
          <a:xfrm>
            <a:off x="1600200" y="152400"/>
            <a:ext cx="5689600" cy="6629400"/>
          </a:xfrm>
          <a:prstGeom prst="rect">
            <a:avLst/>
          </a:prstGeom>
          <a:noFill/>
          <a:ln w="9525">
            <a:noFill/>
            <a:miter lim="800000"/>
            <a:headEnd/>
            <a:tailEnd/>
          </a:ln>
        </p:spPr>
      </p:pic>
      <p:pic>
        <p:nvPicPr>
          <p:cNvPr id="1462286" name="Picture 14" descr="pont_letter2"/>
          <p:cNvPicPr>
            <a:picLocks noChangeAspect="1" noChangeArrowheads="1"/>
          </p:cNvPicPr>
          <p:nvPr/>
        </p:nvPicPr>
        <p:blipFill>
          <a:blip r:embed="rId3" cstate="print"/>
          <a:srcRect/>
          <a:stretch>
            <a:fillRect/>
          </a:stretch>
        </p:blipFill>
        <p:spPr bwMode="auto">
          <a:xfrm>
            <a:off x="76200" y="1828800"/>
            <a:ext cx="8991600" cy="3079750"/>
          </a:xfrm>
          <a:prstGeom prst="rect">
            <a:avLst/>
          </a:prstGeom>
          <a:noFill/>
          <a:ln w="9525">
            <a:noFill/>
            <a:miter lim="800000"/>
            <a:headEnd/>
            <a:tailEnd/>
          </a:ln>
        </p:spPr>
      </p:pic>
      <p:grpSp>
        <p:nvGrpSpPr>
          <p:cNvPr id="2" name="Group 15"/>
          <p:cNvGrpSpPr>
            <a:grpSpLocks/>
          </p:cNvGrpSpPr>
          <p:nvPr/>
        </p:nvGrpSpPr>
        <p:grpSpPr bwMode="auto">
          <a:xfrm>
            <a:off x="152400" y="4191000"/>
            <a:ext cx="8763000" cy="660400"/>
            <a:chOff x="96" y="2640"/>
            <a:chExt cx="5520" cy="416"/>
          </a:xfrm>
        </p:grpSpPr>
        <p:sp>
          <p:nvSpPr>
            <p:cNvPr id="93189" name="Line 16"/>
            <p:cNvSpPr>
              <a:spLocks noChangeShapeType="1"/>
            </p:cNvSpPr>
            <p:nvPr/>
          </p:nvSpPr>
          <p:spPr bwMode="auto">
            <a:xfrm>
              <a:off x="3648" y="2640"/>
              <a:ext cx="1968" cy="0"/>
            </a:xfrm>
            <a:prstGeom prst="line">
              <a:avLst/>
            </a:prstGeom>
            <a:noFill/>
            <a:ln w="22225">
              <a:solidFill>
                <a:srgbClr val="990000"/>
              </a:solidFill>
              <a:round/>
              <a:headEnd/>
              <a:tailEnd/>
            </a:ln>
          </p:spPr>
          <p:txBody>
            <a:bodyPr/>
            <a:lstStyle/>
            <a:p>
              <a:endParaRPr lang="en-GB"/>
            </a:p>
          </p:txBody>
        </p:sp>
        <p:sp>
          <p:nvSpPr>
            <p:cNvPr id="93190" name="Line 17"/>
            <p:cNvSpPr>
              <a:spLocks noChangeShapeType="1"/>
            </p:cNvSpPr>
            <p:nvPr/>
          </p:nvSpPr>
          <p:spPr bwMode="auto">
            <a:xfrm>
              <a:off x="144" y="2856"/>
              <a:ext cx="5232" cy="0"/>
            </a:xfrm>
            <a:prstGeom prst="line">
              <a:avLst/>
            </a:prstGeom>
            <a:noFill/>
            <a:ln w="22225">
              <a:solidFill>
                <a:srgbClr val="990000"/>
              </a:solidFill>
              <a:round/>
              <a:headEnd/>
              <a:tailEnd/>
            </a:ln>
          </p:spPr>
          <p:txBody>
            <a:bodyPr/>
            <a:lstStyle/>
            <a:p>
              <a:endParaRPr lang="en-GB"/>
            </a:p>
          </p:txBody>
        </p:sp>
        <p:sp>
          <p:nvSpPr>
            <p:cNvPr id="93191" name="Line 18"/>
            <p:cNvSpPr>
              <a:spLocks noChangeShapeType="1"/>
            </p:cNvSpPr>
            <p:nvPr/>
          </p:nvSpPr>
          <p:spPr bwMode="auto">
            <a:xfrm>
              <a:off x="96" y="3056"/>
              <a:ext cx="288" cy="0"/>
            </a:xfrm>
            <a:prstGeom prst="line">
              <a:avLst/>
            </a:prstGeom>
            <a:noFill/>
            <a:ln w="22225">
              <a:solidFill>
                <a:srgbClr val="990000"/>
              </a:solidFill>
              <a:round/>
              <a:headEnd/>
              <a:tailEnd/>
            </a:ln>
          </p:spPr>
          <p:txBody>
            <a:bodyPr/>
            <a:lstStyle/>
            <a:p>
              <a:endParaRPr lang="en-GB"/>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462286"/>
                                        </p:tgtEl>
                                        <p:attrNameLst>
                                          <p:attrName>style.visibility</p:attrName>
                                        </p:attrNameLst>
                                      </p:cBhvr>
                                      <p:to>
                                        <p:strVal val="visible"/>
                                      </p:to>
                                    </p:set>
                                    <p:anim calcmode="lin" valueType="num">
                                      <p:cBhvr>
                                        <p:cTn id="7" dur="500" fill="hold"/>
                                        <p:tgtEl>
                                          <p:spTgt spid="1462286"/>
                                        </p:tgtEl>
                                        <p:attrNameLst>
                                          <p:attrName>ppt_w</p:attrName>
                                        </p:attrNameLst>
                                      </p:cBhvr>
                                      <p:tavLst>
                                        <p:tav tm="0">
                                          <p:val>
                                            <p:fltVal val="0"/>
                                          </p:val>
                                        </p:tav>
                                        <p:tav tm="100000">
                                          <p:val>
                                            <p:strVal val="#ppt_w"/>
                                          </p:val>
                                        </p:tav>
                                      </p:tavLst>
                                    </p:anim>
                                    <p:anim calcmode="lin" valueType="num">
                                      <p:cBhvr>
                                        <p:cTn id="8" dur="500" fill="hold"/>
                                        <p:tgtEl>
                                          <p:spTgt spid="146228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ChangeArrowheads="1"/>
          </p:cNvSpPr>
          <p:nvPr/>
        </p:nvSpPr>
        <p:spPr bwMode="auto">
          <a:xfrm>
            <a:off x="685800" y="990600"/>
            <a:ext cx="8278688" cy="4724400"/>
          </a:xfrm>
          <a:prstGeom prst="rect">
            <a:avLst/>
          </a:prstGeom>
          <a:noFill/>
          <a:ln w="9525">
            <a:noFill/>
            <a:miter lim="800000"/>
            <a:headEnd/>
            <a:tailEnd/>
          </a:ln>
        </p:spPr>
        <p:txBody>
          <a:bodyPr/>
          <a:lstStyle/>
          <a:p>
            <a:pPr marL="342900" indent="-342900" algn="l" eaLnBrk="0" hangingPunct="0">
              <a:lnSpc>
                <a:spcPct val="90000"/>
              </a:lnSpc>
              <a:spcBef>
                <a:spcPct val="20000"/>
              </a:spcBef>
              <a:buClr>
                <a:srgbClr val="66FFFF"/>
              </a:buClr>
              <a:buSzPct val="70000"/>
              <a:buFont typeface="Wingdings" pitchFamily="2" charset="2"/>
              <a:buChar char="Ø"/>
            </a:pPr>
            <a:r>
              <a:rPr kumimoji="1" lang="en-GB" sz="3200" dirty="0"/>
              <a:t>For two neutrino flavours in vacuum oscillations lead to the appearance of a new neutrino flavour:</a:t>
            </a:r>
          </a:p>
          <a:p>
            <a:pPr marL="342900" indent="-342900" algn="l" eaLnBrk="0" hangingPunct="0">
              <a:lnSpc>
                <a:spcPct val="90000"/>
              </a:lnSpc>
              <a:spcBef>
                <a:spcPct val="20000"/>
              </a:spcBef>
              <a:buClr>
                <a:srgbClr val="66FFFF"/>
              </a:buClr>
              <a:buSzPct val="70000"/>
              <a:buFont typeface="Wingdings" pitchFamily="2" charset="2"/>
              <a:buChar char="Ø"/>
            </a:pPr>
            <a:endParaRPr kumimoji="1" lang="en-GB" sz="3200" dirty="0"/>
          </a:p>
          <a:p>
            <a:pPr marL="342900" indent="-342900" algn="l" eaLnBrk="0" hangingPunct="0">
              <a:lnSpc>
                <a:spcPct val="90000"/>
              </a:lnSpc>
              <a:spcBef>
                <a:spcPct val="20000"/>
              </a:spcBef>
              <a:buClr>
                <a:srgbClr val="990000"/>
              </a:buClr>
              <a:buSzPct val="70000"/>
              <a:buFont typeface="Wingdings" pitchFamily="2" charset="2"/>
              <a:buChar char="Ø"/>
            </a:pPr>
            <a:endParaRPr kumimoji="1" lang="en-GB" sz="3200" dirty="0">
              <a:latin typeface="Arial Black" pitchFamily="34" charset="0"/>
            </a:endParaRPr>
          </a:p>
          <a:p>
            <a:pPr marL="342900" indent="-342900" algn="l" eaLnBrk="0" hangingPunct="0">
              <a:lnSpc>
                <a:spcPct val="90000"/>
              </a:lnSpc>
              <a:spcBef>
                <a:spcPct val="20000"/>
              </a:spcBef>
              <a:buClr>
                <a:srgbClr val="990000"/>
              </a:buClr>
              <a:buSzPct val="70000"/>
              <a:buFont typeface="Wingdings" pitchFamily="2" charset="2"/>
              <a:buChar char="Ø"/>
            </a:pPr>
            <a:endParaRPr kumimoji="1" lang="en-GB" sz="3200" dirty="0">
              <a:latin typeface="Arial Black" pitchFamily="34" charset="0"/>
            </a:endParaRPr>
          </a:p>
          <a:p>
            <a:pPr marL="342900" indent="-342900" algn="l" eaLnBrk="0" hangingPunct="0">
              <a:lnSpc>
                <a:spcPct val="90000"/>
              </a:lnSpc>
              <a:spcBef>
                <a:spcPct val="20000"/>
              </a:spcBef>
              <a:buClr>
                <a:srgbClr val="990000"/>
              </a:buClr>
              <a:buSzPct val="70000"/>
              <a:buFont typeface="Wingdings" pitchFamily="2" charset="2"/>
              <a:buChar char="Ø"/>
            </a:pPr>
            <a:endParaRPr kumimoji="1" lang="en-GB" sz="3200" dirty="0">
              <a:latin typeface="Arial Black" pitchFamily="34" charset="0"/>
            </a:endParaRPr>
          </a:p>
          <a:p>
            <a:pPr marL="342900" indent="-342900" algn="l" eaLnBrk="0" hangingPunct="0">
              <a:lnSpc>
                <a:spcPct val="80000"/>
              </a:lnSpc>
              <a:spcBef>
                <a:spcPct val="20000"/>
              </a:spcBef>
              <a:buClr>
                <a:srgbClr val="66FFFF"/>
              </a:buClr>
              <a:buSzPct val="70000"/>
              <a:buFont typeface="Wingdings" pitchFamily="2" charset="2"/>
              <a:buChar char="Ø"/>
            </a:pPr>
            <a:r>
              <a:rPr kumimoji="1" lang="en-GB" sz="3200" dirty="0"/>
              <a:t>With the corresponding disappearance of the original neutrino </a:t>
            </a:r>
            <a:r>
              <a:rPr kumimoji="1" lang="en-GB" sz="3200" dirty="0" smtClean="0"/>
              <a:t>flavour, hence Davis result?</a:t>
            </a:r>
            <a:endParaRPr kumimoji="1" lang="en-GB" sz="3200" dirty="0"/>
          </a:p>
          <a:p>
            <a:pPr marL="342900" indent="-342900" algn="l" eaLnBrk="0" hangingPunct="0">
              <a:lnSpc>
                <a:spcPct val="80000"/>
              </a:lnSpc>
              <a:spcBef>
                <a:spcPct val="20000"/>
              </a:spcBef>
              <a:buClr>
                <a:srgbClr val="66FFFF"/>
              </a:buClr>
              <a:buSzPct val="70000"/>
              <a:buFont typeface="Wingdings" pitchFamily="2" charset="2"/>
              <a:buChar char="Ø"/>
            </a:pPr>
            <a:r>
              <a:rPr kumimoji="1" lang="en-GB" sz="3200" dirty="0"/>
              <a:t>These oscillations can be significantly modified by the MSW effect when the neutrinos pass through matter…</a:t>
            </a:r>
            <a:endParaRPr kumimoji="1" lang="en-GB" sz="3200" baseline="30000" dirty="0"/>
          </a:p>
        </p:txBody>
      </p:sp>
      <p:sp>
        <p:nvSpPr>
          <p:cNvPr id="1028" name="Rectangle 3"/>
          <p:cNvSpPr>
            <a:spLocks noChangeArrowheads="1"/>
          </p:cNvSpPr>
          <p:nvPr/>
        </p:nvSpPr>
        <p:spPr bwMode="auto">
          <a:xfrm>
            <a:off x="304800" y="2420938"/>
            <a:ext cx="8458200" cy="2057400"/>
          </a:xfrm>
          <a:prstGeom prst="rect">
            <a:avLst/>
          </a:prstGeom>
          <a:solidFill>
            <a:srgbClr val="CCECFF"/>
          </a:solidFill>
          <a:ln w="9525">
            <a:solidFill>
              <a:schemeClr val="tx1"/>
            </a:solidFill>
            <a:miter lim="800000"/>
            <a:headEnd/>
            <a:tailEnd/>
          </a:ln>
        </p:spPr>
        <p:txBody>
          <a:bodyPr wrap="none" anchor="ctr"/>
          <a:lstStyle/>
          <a:p>
            <a:endParaRPr lang="en-US"/>
          </a:p>
        </p:txBody>
      </p:sp>
      <p:graphicFrame>
        <p:nvGraphicFramePr>
          <p:cNvPr id="1026" name="Object 4"/>
          <p:cNvGraphicFramePr>
            <a:graphicFrameLocks noChangeAspect="1"/>
          </p:cNvGraphicFramePr>
          <p:nvPr/>
        </p:nvGraphicFramePr>
        <p:xfrm>
          <a:off x="457200" y="2455863"/>
          <a:ext cx="8148638" cy="1844675"/>
        </p:xfrm>
        <a:graphic>
          <a:graphicData uri="http://schemas.openxmlformats.org/presentationml/2006/ole">
            <p:oleObj spid="_x0000_s880642" name="Equation" r:id="rId4" imgW="2971800" imgH="672840" progId="Equation.3">
              <p:embed/>
            </p:oleObj>
          </a:graphicData>
        </a:graphic>
      </p:graphicFrame>
      <p:sp>
        <p:nvSpPr>
          <p:cNvPr id="1029" name="Rectangle 5"/>
          <p:cNvSpPr>
            <a:spLocks noChangeArrowheads="1"/>
          </p:cNvSpPr>
          <p:nvPr/>
        </p:nvSpPr>
        <p:spPr bwMode="auto">
          <a:xfrm>
            <a:off x="1143000" y="76200"/>
            <a:ext cx="7772400" cy="1143000"/>
          </a:xfrm>
          <a:prstGeom prst="rect">
            <a:avLst/>
          </a:prstGeom>
          <a:noFill/>
          <a:ln w="9525">
            <a:noFill/>
            <a:miter lim="800000"/>
            <a:headEnd/>
            <a:tailEnd/>
          </a:ln>
        </p:spPr>
        <p:txBody>
          <a:bodyPr anchor="ctr"/>
          <a:lstStyle/>
          <a:p>
            <a:pPr eaLnBrk="0" hangingPunct="0"/>
            <a:r>
              <a:rPr kumimoji="1" lang="en-GB" sz="3600"/>
              <a:t>2</a:t>
            </a:r>
            <a:r>
              <a:rPr kumimoji="1" lang="en-GB" sz="3600" b="1">
                <a:latin typeface="Symbol" pitchFamily="18" charset="2"/>
              </a:rPr>
              <a:t>n</a:t>
            </a:r>
            <a:r>
              <a:rPr kumimoji="1" lang="en-GB" sz="3600"/>
              <a:t> Vacuum Oscillations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7">
                                            <p:txEl>
                                              <p:pRg st="0" end="0"/>
                                            </p:txEl>
                                          </p:spTgt>
                                        </p:tgtEl>
                                        <p:attrNameLst>
                                          <p:attrName>style.visibility</p:attrName>
                                        </p:attrNameLst>
                                      </p:cBhvr>
                                      <p:to>
                                        <p:strVal val="visible"/>
                                      </p:to>
                                    </p:set>
                                    <p:animEffect transition="in" filter="wipe(left)">
                                      <p:cBhvr>
                                        <p:cTn id="7" dur="500"/>
                                        <p:tgtEl>
                                          <p:spTgt spid="1027">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left)">
                                      <p:cBhvr>
                                        <p:cTn id="10" dur="500"/>
                                        <p:tgtEl>
                                          <p:spTgt spid="102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wipe(left)">
                                      <p:cBhvr>
                                        <p:cTn id="13" dur="500"/>
                                        <p:tgtEl>
                                          <p:spTgt spid="10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27">
                                            <p:txEl>
                                              <p:pRg st="5" end="5"/>
                                            </p:txEl>
                                          </p:spTgt>
                                        </p:tgtEl>
                                        <p:attrNameLst>
                                          <p:attrName>style.visibility</p:attrName>
                                        </p:attrNameLst>
                                      </p:cBhvr>
                                      <p:to>
                                        <p:strVal val="visible"/>
                                      </p:to>
                                    </p:set>
                                    <p:animEffect transition="in" filter="wipe(left)">
                                      <p:cBhvr>
                                        <p:cTn id="18" dur="500"/>
                                        <p:tgtEl>
                                          <p:spTgt spid="1027">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027">
                                            <p:txEl>
                                              <p:pRg st="6" end="6"/>
                                            </p:txEl>
                                          </p:spTgt>
                                        </p:tgtEl>
                                        <p:attrNameLst>
                                          <p:attrName>style.visibility</p:attrName>
                                        </p:attrNameLst>
                                      </p:cBhvr>
                                      <p:to>
                                        <p:strVal val="visible"/>
                                      </p:to>
                                    </p:set>
                                    <p:animEffect transition="in" filter="wipe(left)">
                                      <p:cBhvr>
                                        <p:cTn id="23" dur="500"/>
                                        <p:tgtEl>
                                          <p:spTgt spid="10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uiExpand="1" build="p"/>
      <p:bldP spid="10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3"/>
          <p:cNvSpPr>
            <a:spLocks noChangeArrowheads="1"/>
          </p:cNvSpPr>
          <p:nvPr/>
        </p:nvSpPr>
        <p:spPr bwMode="auto">
          <a:xfrm>
            <a:off x="990600" y="-152400"/>
            <a:ext cx="8229600" cy="1600200"/>
          </a:xfrm>
          <a:prstGeom prst="rect">
            <a:avLst/>
          </a:prstGeom>
          <a:noFill/>
          <a:ln w="25400">
            <a:noFill/>
            <a:miter lim="800000"/>
            <a:headEnd/>
            <a:tailEnd/>
          </a:ln>
        </p:spPr>
        <p:txBody>
          <a:bodyPr anchor="ctr"/>
          <a:lstStyle/>
          <a:p>
            <a:r>
              <a:rPr lang="en-GB" sz="4400"/>
              <a:t>Matter Effects – the MSW effect</a:t>
            </a:r>
          </a:p>
        </p:txBody>
      </p:sp>
      <p:graphicFrame>
        <p:nvGraphicFramePr>
          <p:cNvPr id="2050" name="Object 4"/>
          <p:cNvGraphicFramePr>
            <a:graphicFrameLocks noChangeAspect="1"/>
          </p:cNvGraphicFramePr>
          <p:nvPr/>
        </p:nvGraphicFramePr>
        <p:xfrm>
          <a:off x="3124200" y="1295400"/>
          <a:ext cx="2286000" cy="976313"/>
        </p:xfrm>
        <a:graphic>
          <a:graphicData uri="http://schemas.openxmlformats.org/presentationml/2006/ole">
            <p:oleObj spid="_x0000_s881666" name="Equation" r:id="rId4" imgW="1130040" imgH="482400" progId="Equation.3">
              <p:embed/>
            </p:oleObj>
          </a:graphicData>
        </a:graphic>
      </p:graphicFrame>
      <p:graphicFrame>
        <p:nvGraphicFramePr>
          <p:cNvPr id="1531909" name="Object 5"/>
          <p:cNvGraphicFramePr>
            <a:graphicFrameLocks noChangeAspect="1"/>
          </p:cNvGraphicFramePr>
          <p:nvPr/>
        </p:nvGraphicFramePr>
        <p:xfrm>
          <a:off x="2120900" y="2438400"/>
          <a:ext cx="4089400" cy="1625600"/>
        </p:xfrm>
        <a:graphic>
          <a:graphicData uri="http://schemas.openxmlformats.org/presentationml/2006/ole">
            <p:oleObj spid="_x0000_s881667" name="Equation" r:id="rId5" imgW="2044440" imgH="812520" progId="Equation.3">
              <p:embed/>
            </p:oleObj>
          </a:graphicData>
        </a:graphic>
      </p:graphicFrame>
      <p:sp>
        <p:nvSpPr>
          <p:cNvPr id="1531910" name="Text Box 6"/>
          <p:cNvSpPr txBox="1">
            <a:spLocks noChangeArrowheads="1"/>
          </p:cNvSpPr>
          <p:nvPr/>
        </p:nvSpPr>
        <p:spPr bwMode="auto">
          <a:xfrm>
            <a:off x="492125" y="2209800"/>
            <a:ext cx="1562100" cy="457200"/>
          </a:xfrm>
          <a:prstGeom prst="rect">
            <a:avLst/>
          </a:prstGeom>
          <a:noFill/>
          <a:ln w="34925">
            <a:noFill/>
            <a:miter lim="800000"/>
            <a:headEnd/>
            <a:tailEnd/>
          </a:ln>
        </p:spPr>
        <p:txBody>
          <a:bodyPr wrap="none">
            <a:spAutoFit/>
          </a:bodyPr>
          <a:lstStyle/>
          <a:p>
            <a:r>
              <a:rPr lang="en-GB" sz="2400"/>
              <a:t>In vacuum: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31910"/>
                                        </p:tgtEl>
                                        <p:attrNameLst>
                                          <p:attrName>style.visibility</p:attrName>
                                        </p:attrNameLst>
                                      </p:cBhvr>
                                      <p:to>
                                        <p:strVal val="visible"/>
                                      </p:to>
                                    </p:set>
                                    <p:animEffect transition="in" filter="wipe(left)">
                                      <p:cBhvr>
                                        <p:cTn id="7" dur="500"/>
                                        <p:tgtEl>
                                          <p:spTgt spid="15319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31909"/>
                                        </p:tgtEl>
                                        <p:attrNameLst>
                                          <p:attrName>style.visibility</p:attrName>
                                        </p:attrNameLst>
                                      </p:cBhvr>
                                      <p:to>
                                        <p:strVal val="visible"/>
                                      </p:to>
                                    </p:set>
                                    <p:animEffect transition="in" filter="wipe(up)">
                                      <p:cBhvr>
                                        <p:cTn id="12" dur="500"/>
                                        <p:tgtEl>
                                          <p:spTgt spid="15319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1910"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13"/>
          <p:cNvSpPr txBox="1">
            <a:spLocks noChangeArrowheads="1"/>
          </p:cNvSpPr>
          <p:nvPr/>
        </p:nvSpPr>
        <p:spPr bwMode="auto">
          <a:xfrm>
            <a:off x="1905000" y="242888"/>
            <a:ext cx="6851650" cy="519112"/>
          </a:xfrm>
          <a:prstGeom prst="rect">
            <a:avLst/>
          </a:prstGeom>
          <a:noFill/>
          <a:ln w="22225">
            <a:noFill/>
            <a:miter lim="800000"/>
            <a:headEnd/>
            <a:tailEnd/>
          </a:ln>
        </p:spPr>
        <p:txBody>
          <a:bodyPr wrap="none">
            <a:spAutoFit/>
          </a:bodyPr>
          <a:lstStyle/>
          <a:p>
            <a:r>
              <a:rPr lang="en-GB"/>
              <a:t>Where did the idea of the neutrino come from?</a:t>
            </a:r>
          </a:p>
        </p:txBody>
      </p:sp>
      <p:sp>
        <p:nvSpPr>
          <p:cNvPr id="1446926" name="Text Box 14"/>
          <p:cNvSpPr txBox="1">
            <a:spLocks noChangeArrowheads="1"/>
          </p:cNvSpPr>
          <p:nvPr/>
        </p:nvSpPr>
        <p:spPr bwMode="auto">
          <a:xfrm>
            <a:off x="849313" y="990600"/>
            <a:ext cx="7304087" cy="519113"/>
          </a:xfrm>
          <a:prstGeom prst="rect">
            <a:avLst/>
          </a:prstGeom>
          <a:noFill/>
          <a:ln w="22225">
            <a:noFill/>
            <a:miter lim="800000"/>
            <a:headEnd/>
            <a:tailEnd/>
          </a:ln>
        </p:spPr>
        <p:txBody>
          <a:bodyPr wrap="none">
            <a:spAutoFit/>
          </a:bodyPr>
          <a:lstStyle/>
          <a:p>
            <a:r>
              <a:rPr lang="en-GB"/>
              <a:t>There were problems in the early days of </a:t>
            </a:r>
            <a:r>
              <a:rPr lang="en-GB">
                <a:latin typeface="Symbol" pitchFamily="18" charset="2"/>
              </a:rPr>
              <a:t>b</a:t>
            </a:r>
            <a:r>
              <a:rPr lang="en-GB"/>
              <a:t> decay.</a:t>
            </a:r>
          </a:p>
        </p:txBody>
      </p:sp>
      <p:sp>
        <p:nvSpPr>
          <p:cNvPr id="1446927" name="Text Box 15"/>
          <p:cNvSpPr txBox="1">
            <a:spLocks noChangeArrowheads="1"/>
          </p:cNvSpPr>
          <p:nvPr/>
        </p:nvSpPr>
        <p:spPr bwMode="auto">
          <a:xfrm>
            <a:off x="401638" y="4724400"/>
            <a:ext cx="3865562" cy="457200"/>
          </a:xfrm>
          <a:prstGeom prst="rect">
            <a:avLst/>
          </a:prstGeom>
          <a:noFill/>
          <a:ln w="22225">
            <a:noFill/>
            <a:miter lim="800000"/>
            <a:headEnd/>
            <a:tailEnd/>
          </a:ln>
        </p:spPr>
        <p:txBody>
          <a:bodyPr wrap="none">
            <a:spAutoFit/>
          </a:bodyPr>
          <a:lstStyle/>
          <a:p>
            <a:r>
              <a:rPr lang="en-GB" sz="2400"/>
              <a:t>And the spins didn’t add up…</a:t>
            </a:r>
          </a:p>
        </p:txBody>
      </p:sp>
      <p:grpSp>
        <p:nvGrpSpPr>
          <p:cNvPr id="2" name="Group 16"/>
          <p:cNvGrpSpPr>
            <a:grpSpLocks/>
          </p:cNvGrpSpPr>
          <p:nvPr/>
        </p:nvGrpSpPr>
        <p:grpSpPr bwMode="auto">
          <a:xfrm>
            <a:off x="2590800" y="1600200"/>
            <a:ext cx="4572000" cy="2890838"/>
            <a:chOff x="1632" y="1008"/>
            <a:chExt cx="2880" cy="1821"/>
          </a:xfrm>
        </p:grpSpPr>
        <p:pic>
          <p:nvPicPr>
            <p:cNvPr id="68625" name="Picture 17"/>
            <p:cNvPicPr>
              <a:picLocks noChangeAspect="1" noChangeArrowheads="1"/>
            </p:cNvPicPr>
            <p:nvPr/>
          </p:nvPicPr>
          <p:blipFill>
            <a:blip r:embed="rId3" cstate="print"/>
            <a:srcRect/>
            <a:stretch>
              <a:fillRect/>
            </a:stretch>
          </p:blipFill>
          <p:spPr bwMode="auto">
            <a:xfrm>
              <a:off x="1632" y="1008"/>
              <a:ext cx="2880" cy="1821"/>
            </a:xfrm>
            <a:prstGeom prst="rect">
              <a:avLst/>
            </a:prstGeom>
            <a:noFill/>
            <a:ln w="9525">
              <a:noFill/>
              <a:miter lim="800000"/>
              <a:headEnd/>
              <a:tailEnd/>
            </a:ln>
          </p:spPr>
        </p:pic>
        <p:sp>
          <p:nvSpPr>
            <p:cNvPr id="68626" name="Rectangle 18"/>
            <p:cNvSpPr>
              <a:spLocks noChangeArrowheads="1"/>
            </p:cNvSpPr>
            <p:nvPr/>
          </p:nvSpPr>
          <p:spPr bwMode="auto">
            <a:xfrm>
              <a:off x="2112" y="1104"/>
              <a:ext cx="2352" cy="240"/>
            </a:xfrm>
            <a:prstGeom prst="rect">
              <a:avLst/>
            </a:prstGeom>
            <a:noFill/>
            <a:ln w="9525">
              <a:noFill/>
              <a:miter lim="800000"/>
              <a:headEnd/>
              <a:tailEnd/>
            </a:ln>
          </p:spPr>
          <p:txBody>
            <a:bodyPr lIns="92075" tIns="46038" rIns="92075" bIns="46038"/>
            <a:lstStyle/>
            <a:p>
              <a:pPr marL="342900" indent="-342900" algn="l">
                <a:spcBef>
                  <a:spcPct val="20000"/>
                </a:spcBef>
              </a:pPr>
              <a:r>
                <a:rPr lang="en-US" sz="1600">
                  <a:solidFill>
                    <a:srgbClr val="000099"/>
                  </a:solidFill>
                </a:rPr>
                <a:t>F. A. Scott, </a:t>
              </a:r>
              <a:r>
                <a:rPr lang="en-US" sz="1600" i="1">
                  <a:solidFill>
                    <a:srgbClr val="000099"/>
                  </a:solidFill>
                </a:rPr>
                <a:t>Phys. Rev.</a:t>
              </a:r>
              <a:r>
                <a:rPr lang="en-US" sz="1600">
                  <a:solidFill>
                    <a:srgbClr val="000099"/>
                  </a:solidFill>
                </a:rPr>
                <a:t> </a:t>
              </a:r>
              <a:r>
                <a:rPr lang="en-US" sz="1600" b="1">
                  <a:solidFill>
                    <a:srgbClr val="000099"/>
                  </a:solidFill>
                </a:rPr>
                <a:t>48</a:t>
              </a:r>
              <a:r>
                <a:rPr lang="en-US" sz="1600">
                  <a:solidFill>
                    <a:srgbClr val="000099"/>
                  </a:solidFill>
                </a:rPr>
                <a:t>, </a:t>
              </a:r>
            </a:p>
            <a:p>
              <a:pPr marL="342900" indent="-342900">
                <a:spcBef>
                  <a:spcPct val="20000"/>
                </a:spcBef>
              </a:pPr>
              <a:r>
                <a:rPr lang="en-US" sz="1600">
                  <a:solidFill>
                    <a:srgbClr val="000099"/>
                  </a:solidFill>
                </a:rPr>
                <a:t>391 (1935)</a:t>
              </a:r>
              <a:endParaRPr lang="en-US" sz="1600"/>
            </a:p>
          </p:txBody>
        </p:sp>
      </p:grpSp>
      <p:grpSp>
        <p:nvGrpSpPr>
          <p:cNvPr id="3" name="Group 19"/>
          <p:cNvGrpSpPr>
            <a:grpSpLocks/>
          </p:cNvGrpSpPr>
          <p:nvPr/>
        </p:nvGrpSpPr>
        <p:grpSpPr bwMode="auto">
          <a:xfrm>
            <a:off x="4152900" y="4648200"/>
            <a:ext cx="3316288" cy="914400"/>
            <a:chOff x="2616" y="2928"/>
            <a:chExt cx="2089" cy="576"/>
          </a:xfrm>
        </p:grpSpPr>
        <p:sp>
          <p:nvSpPr>
            <p:cNvPr id="68623" name="Text Box 20"/>
            <p:cNvSpPr txBox="1">
              <a:spLocks noChangeArrowheads="1"/>
            </p:cNvSpPr>
            <p:nvPr/>
          </p:nvSpPr>
          <p:spPr bwMode="auto">
            <a:xfrm>
              <a:off x="2640" y="2928"/>
              <a:ext cx="1915" cy="365"/>
            </a:xfrm>
            <a:prstGeom prst="rect">
              <a:avLst/>
            </a:prstGeom>
            <a:noFill/>
            <a:ln w="22225">
              <a:noFill/>
              <a:miter lim="800000"/>
              <a:headEnd/>
              <a:tailEnd/>
            </a:ln>
          </p:spPr>
          <p:txBody>
            <a:bodyPr wrap="none">
              <a:spAutoFit/>
            </a:bodyPr>
            <a:lstStyle/>
            <a:p>
              <a:r>
                <a:rPr lang="en-GB" sz="3200" baseline="30000"/>
                <a:t>14</a:t>
              </a:r>
              <a:r>
                <a:rPr lang="en-GB" sz="3200"/>
                <a:t>C </a:t>
              </a:r>
              <a:r>
                <a:rPr lang="en-GB" sz="3200">
                  <a:sym typeface="Symbol" pitchFamily="18" charset="2"/>
                </a:rPr>
                <a:t> </a:t>
              </a:r>
              <a:r>
                <a:rPr lang="en-GB" sz="3200" baseline="30000">
                  <a:sym typeface="Symbol" pitchFamily="18" charset="2"/>
                </a:rPr>
                <a:t>14</a:t>
              </a:r>
              <a:r>
                <a:rPr lang="en-GB" sz="3200">
                  <a:sym typeface="Symbol" pitchFamily="18" charset="2"/>
                </a:rPr>
                <a:t>N   +   e</a:t>
              </a:r>
              <a:r>
                <a:rPr lang="en-GB" sz="3200" baseline="30000">
                  <a:cs typeface="Times New Roman" pitchFamily="18" charset="0"/>
                  <a:sym typeface="Symbol" pitchFamily="18" charset="2"/>
                </a:rPr>
                <a:t>–</a:t>
              </a:r>
              <a:endParaRPr lang="en-GB" sz="3200" baseline="30000"/>
            </a:p>
          </p:txBody>
        </p:sp>
        <p:sp>
          <p:nvSpPr>
            <p:cNvPr id="68624" name="Text Box 21"/>
            <p:cNvSpPr txBox="1">
              <a:spLocks noChangeArrowheads="1"/>
            </p:cNvSpPr>
            <p:nvPr/>
          </p:nvSpPr>
          <p:spPr bwMode="auto">
            <a:xfrm>
              <a:off x="2616" y="3216"/>
              <a:ext cx="2089" cy="288"/>
            </a:xfrm>
            <a:prstGeom prst="rect">
              <a:avLst/>
            </a:prstGeom>
            <a:noFill/>
            <a:ln w="22225">
              <a:noFill/>
              <a:miter lim="800000"/>
              <a:headEnd/>
              <a:tailEnd/>
            </a:ln>
          </p:spPr>
          <p:txBody>
            <a:bodyPr wrap="none">
              <a:spAutoFit/>
            </a:bodyPr>
            <a:lstStyle/>
            <a:p>
              <a:r>
                <a:rPr lang="en-GB" sz="2400"/>
                <a:t>spin 0      spin 1   spin 1/2</a:t>
              </a:r>
            </a:p>
          </p:txBody>
        </p:sp>
      </p:grpSp>
      <p:sp>
        <p:nvSpPr>
          <p:cNvPr id="1446934" name="Text Box 22"/>
          <p:cNvSpPr txBox="1">
            <a:spLocks noChangeArrowheads="1"/>
          </p:cNvSpPr>
          <p:nvPr/>
        </p:nvSpPr>
        <p:spPr bwMode="auto">
          <a:xfrm>
            <a:off x="539750" y="5861050"/>
            <a:ext cx="7469188" cy="457200"/>
          </a:xfrm>
          <a:prstGeom prst="rect">
            <a:avLst/>
          </a:prstGeom>
          <a:noFill/>
          <a:ln w="22225">
            <a:noFill/>
            <a:miter lim="800000"/>
            <a:headEnd/>
            <a:tailEnd/>
          </a:ln>
        </p:spPr>
        <p:txBody>
          <a:bodyPr wrap="none">
            <a:spAutoFit/>
          </a:bodyPr>
          <a:lstStyle/>
          <a:p>
            <a:r>
              <a:rPr lang="en-GB" sz="2400"/>
              <a:t>Bohr:  maybe energy/momentum not conserved in </a:t>
            </a:r>
            <a:r>
              <a:rPr lang="en-GB" sz="2400">
                <a:latin typeface="Symbol" pitchFamily="18" charset="2"/>
              </a:rPr>
              <a:t>b</a:t>
            </a:r>
            <a:r>
              <a:rPr lang="en-GB" sz="2400"/>
              <a:t> decay?</a:t>
            </a:r>
          </a:p>
        </p:txBody>
      </p:sp>
      <p:grpSp>
        <p:nvGrpSpPr>
          <p:cNvPr id="4" name="Group 23"/>
          <p:cNvGrpSpPr>
            <a:grpSpLocks/>
          </p:cNvGrpSpPr>
          <p:nvPr/>
        </p:nvGrpSpPr>
        <p:grpSpPr bwMode="auto">
          <a:xfrm>
            <a:off x="5638800" y="1628775"/>
            <a:ext cx="3048000" cy="1993900"/>
            <a:chOff x="3552" y="1026"/>
            <a:chExt cx="1920" cy="1256"/>
          </a:xfrm>
        </p:grpSpPr>
        <p:sp>
          <p:nvSpPr>
            <p:cNvPr id="68620" name="Freeform 24"/>
            <p:cNvSpPr>
              <a:spLocks/>
            </p:cNvSpPr>
            <p:nvPr/>
          </p:nvSpPr>
          <p:spPr bwMode="auto">
            <a:xfrm>
              <a:off x="3552" y="1026"/>
              <a:ext cx="192" cy="1256"/>
            </a:xfrm>
            <a:custGeom>
              <a:avLst/>
              <a:gdLst>
                <a:gd name="T0" fmla="*/ 0 w 192"/>
                <a:gd name="T1" fmla="*/ 336 h 344"/>
                <a:gd name="T2" fmla="*/ 48 w 192"/>
                <a:gd name="T3" fmla="*/ 288 h 344"/>
                <a:gd name="T4" fmla="*/ 96 w 192"/>
                <a:gd name="T5" fmla="*/ 0 h 344"/>
                <a:gd name="T6" fmla="*/ 144 w 192"/>
                <a:gd name="T7" fmla="*/ 288 h 344"/>
                <a:gd name="T8" fmla="*/ 192 w 192"/>
                <a:gd name="T9" fmla="*/ 336 h 344"/>
                <a:gd name="T10" fmla="*/ 0 60000 65536"/>
                <a:gd name="T11" fmla="*/ 0 60000 65536"/>
                <a:gd name="T12" fmla="*/ 0 60000 65536"/>
                <a:gd name="T13" fmla="*/ 0 60000 65536"/>
                <a:gd name="T14" fmla="*/ 0 60000 65536"/>
                <a:gd name="T15" fmla="*/ 0 w 192"/>
                <a:gd name="T16" fmla="*/ 0 h 344"/>
                <a:gd name="T17" fmla="*/ 192 w 192"/>
                <a:gd name="T18" fmla="*/ 344 h 344"/>
              </a:gdLst>
              <a:ahLst/>
              <a:cxnLst>
                <a:cxn ang="T10">
                  <a:pos x="T0" y="T1"/>
                </a:cxn>
                <a:cxn ang="T11">
                  <a:pos x="T2" y="T3"/>
                </a:cxn>
                <a:cxn ang="T12">
                  <a:pos x="T4" y="T5"/>
                </a:cxn>
                <a:cxn ang="T13">
                  <a:pos x="T6" y="T7"/>
                </a:cxn>
                <a:cxn ang="T14">
                  <a:pos x="T8" y="T9"/>
                </a:cxn>
              </a:cxnLst>
              <a:rect l="T15" t="T16" r="T17" b="T18"/>
              <a:pathLst>
                <a:path w="192" h="344">
                  <a:moveTo>
                    <a:pt x="0" y="336"/>
                  </a:moveTo>
                  <a:cubicBezTo>
                    <a:pt x="16" y="340"/>
                    <a:pt x="32" y="344"/>
                    <a:pt x="48" y="288"/>
                  </a:cubicBezTo>
                  <a:cubicBezTo>
                    <a:pt x="64" y="232"/>
                    <a:pt x="80" y="0"/>
                    <a:pt x="96" y="0"/>
                  </a:cubicBezTo>
                  <a:cubicBezTo>
                    <a:pt x="112" y="0"/>
                    <a:pt x="128" y="232"/>
                    <a:pt x="144" y="288"/>
                  </a:cubicBezTo>
                  <a:cubicBezTo>
                    <a:pt x="160" y="344"/>
                    <a:pt x="184" y="336"/>
                    <a:pt x="192" y="336"/>
                  </a:cubicBezTo>
                </a:path>
              </a:pathLst>
            </a:custGeom>
            <a:noFill/>
            <a:ln w="22225" cap="flat" cmpd="sng">
              <a:solidFill>
                <a:srgbClr val="FF0000"/>
              </a:solidFill>
              <a:prstDash val="solid"/>
              <a:round/>
              <a:headEnd type="none" w="med" len="med"/>
              <a:tailEnd type="none" w="med" len="med"/>
            </a:ln>
          </p:spPr>
          <p:txBody>
            <a:bodyPr/>
            <a:lstStyle/>
            <a:p>
              <a:endParaRPr lang="en-GB"/>
            </a:p>
          </p:txBody>
        </p:sp>
        <p:sp>
          <p:nvSpPr>
            <p:cNvPr id="68621" name="Text Box 25"/>
            <p:cNvSpPr txBox="1">
              <a:spLocks noChangeArrowheads="1"/>
            </p:cNvSpPr>
            <p:nvPr/>
          </p:nvSpPr>
          <p:spPr bwMode="auto">
            <a:xfrm>
              <a:off x="4594" y="1200"/>
              <a:ext cx="878" cy="518"/>
            </a:xfrm>
            <a:prstGeom prst="rect">
              <a:avLst/>
            </a:prstGeom>
            <a:noFill/>
            <a:ln w="22225">
              <a:noFill/>
              <a:miter lim="800000"/>
              <a:headEnd/>
              <a:tailEnd/>
            </a:ln>
          </p:spPr>
          <p:txBody>
            <a:bodyPr wrap="none">
              <a:spAutoFit/>
            </a:bodyPr>
            <a:lstStyle/>
            <a:p>
              <a:r>
                <a:rPr lang="en-GB" sz="2400"/>
                <a:t>Instead of</a:t>
              </a:r>
            </a:p>
            <a:p>
              <a:r>
                <a:rPr lang="en-GB" sz="2400"/>
                <a:t>discrete</a:t>
              </a:r>
            </a:p>
          </p:txBody>
        </p:sp>
        <p:sp>
          <p:nvSpPr>
            <p:cNvPr id="68622" name="Line 26"/>
            <p:cNvSpPr>
              <a:spLocks noChangeShapeType="1"/>
            </p:cNvSpPr>
            <p:nvPr/>
          </p:nvSpPr>
          <p:spPr bwMode="auto">
            <a:xfrm flipH="1">
              <a:off x="3744" y="1488"/>
              <a:ext cx="912" cy="480"/>
            </a:xfrm>
            <a:prstGeom prst="line">
              <a:avLst/>
            </a:prstGeom>
            <a:noFill/>
            <a:ln w="22225">
              <a:solidFill>
                <a:srgbClr val="990000"/>
              </a:solidFill>
              <a:round/>
              <a:headEnd/>
              <a:tailEnd type="triangle" w="med" len="med"/>
            </a:ln>
          </p:spPr>
          <p:txBody>
            <a:bodyPr/>
            <a:lstStyle/>
            <a:p>
              <a:endParaRPr lang="en-GB"/>
            </a:p>
          </p:txBody>
        </p:sp>
      </p:grpSp>
      <p:grpSp>
        <p:nvGrpSpPr>
          <p:cNvPr id="5" name="Group 27"/>
          <p:cNvGrpSpPr>
            <a:grpSpLocks/>
          </p:cNvGrpSpPr>
          <p:nvPr/>
        </p:nvGrpSpPr>
        <p:grpSpPr bwMode="auto">
          <a:xfrm>
            <a:off x="469900" y="1925638"/>
            <a:ext cx="3111500" cy="822325"/>
            <a:chOff x="296" y="1213"/>
            <a:chExt cx="1960" cy="518"/>
          </a:xfrm>
        </p:grpSpPr>
        <p:sp>
          <p:nvSpPr>
            <p:cNvPr id="68618" name="Text Box 28"/>
            <p:cNvSpPr txBox="1">
              <a:spLocks noChangeArrowheads="1"/>
            </p:cNvSpPr>
            <p:nvPr/>
          </p:nvSpPr>
          <p:spPr bwMode="auto">
            <a:xfrm>
              <a:off x="296" y="1213"/>
              <a:ext cx="1281" cy="518"/>
            </a:xfrm>
            <a:prstGeom prst="rect">
              <a:avLst/>
            </a:prstGeom>
            <a:noFill/>
            <a:ln w="22225">
              <a:noFill/>
              <a:miter lim="800000"/>
              <a:headEnd/>
              <a:tailEnd/>
            </a:ln>
          </p:spPr>
          <p:txBody>
            <a:bodyPr wrap="none">
              <a:spAutoFit/>
            </a:bodyPr>
            <a:lstStyle/>
            <a:p>
              <a:r>
                <a:rPr lang="en-GB" sz="2400">
                  <a:latin typeface="Symbol" pitchFamily="18" charset="2"/>
                </a:rPr>
                <a:t>b</a:t>
              </a:r>
              <a:r>
                <a:rPr lang="en-GB" sz="2400"/>
                <a:t> spectra were </a:t>
              </a:r>
            </a:p>
            <a:p>
              <a:r>
                <a:rPr lang="en-GB" sz="2400"/>
                <a:t>continuous</a:t>
              </a:r>
            </a:p>
          </p:txBody>
        </p:sp>
        <p:sp>
          <p:nvSpPr>
            <p:cNvPr id="68619" name="Line 29"/>
            <p:cNvSpPr>
              <a:spLocks noChangeShapeType="1"/>
            </p:cNvSpPr>
            <p:nvPr/>
          </p:nvSpPr>
          <p:spPr bwMode="auto">
            <a:xfrm>
              <a:off x="1392" y="1536"/>
              <a:ext cx="864" cy="192"/>
            </a:xfrm>
            <a:prstGeom prst="line">
              <a:avLst/>
            </a:prstGeom>
            <a:noFill/>
            <a:ln w="22225">
              <a:solidFill>
                <a:srgbClr val="990000"/>
              </a:solidFill>
              <a:round/>
              <a:headEnd/>
              <a:tailEnd type="triangle" w="med" len="med"/>
            </a:ln>
          </p:spPr>
          <p:txBody>
            <a:bodyPr/>
            <a:lstStyle/>
            <a:p>
              <a:endParaRPr lang="en-GB"/>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3"/>
          <p:cNvSpPr>
            <a:spLocks noChangeArrowheads="1"/>
          </p:cNvSpPr>
          <p:nvPr/>
        </p:nvSpPr>
        <p:spPr bwMode="auto">
          <a:xfrm>
            <a:off x="990600" y="-152400"/>
            <a:ext cx="8229600" cy="1600200"/>
          </a:xfrm>
          <a:prstGeom prst="rect">
            <a:avLst/>
          </a:prstGeom>
          <a:noFill/>
          <a:ln w="25400">
            <a:noFill/>
            <a:miter lim="800000"/>
            <a:headEnd/>
            <a:tailEnd/>
          </a:ln>
        </p:spPr>
        <p:txBody>
          <a:bodyPr anchor="ctr"/>
          <a:lstStyle/>
          <a:p>
            <a:r>
              <a:rPr lang="en-GB" sz="4400"/>
              <a:t>Matter Effects – the MSW effect</a:t>
            </a:r>
          </a:p>
        </p:txBody>
      </p:sp>
      <p:graphicFrame>
        <p:nvGraphicFramePr>
          <p:cNvPr id="3074" name="Object 4"/>
          <p:cNvGraphicFramePr>
            <a:graphicFrameLocks noChangeAspect="1"/>
          </p:cNvGraphicFramePr>
          <p:nvPr/>
        </p:nvGraphicFramePr>
        <p:xfrm>
          <a:off x="3124200" y="1295400"/>
          <a:ext cx="2286000" cy="976313"/>
        </p:xfrm>
        <a:graphic>
          <a:graphicData uri="http://schemas.openxmlformats.org/presentationml/2006/ole">
            <p:oleObj spid="_x0000_s882690" name="Equation" r:id="rId4" imgW="1130040" imgH="482400" progId="Equation.3">
              <p:embed/>
            </p:oleObj>
          </a:graphicData>
        </a:graphic>
      </p:graphicFrame>
      <p:graphicFrame>
        <p:nvGraphicFramePr>
          <p:cNvPr id="3075" name="Object 5"/>
          <p:cNvGraphicFramePr>
            <a:graphicFrameLocks noChangeAspect="1"/>
          </p:cNvGraphicFramePr>
          <p:nvPr/>
        </p:nvGraphicFramePr>
        <p:xfrm>
          <a:off x="1663700" y="2438400"/>
          <a:ext cx="5461000" cy="1625600"/>
        </p:xfrm>
        <a:graphic>
          <a:graphicData uri="http://schemas.openxmlformats.org/presentationml/2006/ole">
            <p:oleObj spid="_x0000_s882691" name="Equation" r:id="rId5" imgW="2730240" imgH="812520" progId="Equation.3">
              <p:embed/>
            </p:oleObj>
          </a:graphicData>
        </a:graphic>
      </p:graphicFrame>
      <p:grpSp>
        <p:nvGrpSpPr>
          <p:cNvPr id="2" name="Group 6"/>
          <p:cNvGrpSpPr>
            <a:grpSpLocks/>
          </p:cNvGrpSpPr>
          <p:nvPr/>
        </p:nvGrpSpPr>
        <p:grpSpPr bwMode="auto">
          <a:xfrm>
            <a:off x="838200" y="4343400"/>
            <a:ext cx="3389313" cy="2057400"/>
            <a:chOff x="528" y="2736"/>
            <a:chExt cx="2135" cy="1296"/>
          </a:xfrm>
        </p:grpSpPr>
        <p:grpSp>
          <p:nvGrpSpPr>
            <p:cNvPr id="3" name="Group 7"/>
            <p:cNvGrpSpPr>
              <a:grpSpLocks/>
            </p:cNvGrpSpPr>
            <p:nvPr/>
          </p:nvGrpSpPr>
          <p:grpSpPr bwMode="auto">
            <a:xfrm>
              <a:off x="768" y="2928"/>
              <a:ext cx="1680" cy="960"/>
              <a:chOff x="768" y="2928"/>
              <a:chExt cx="1680" cy="960"/>
            </a:xfrm>
          </p:grpSpPr>
          <p:grpSp>
            <p:nvGrpSpPr>
              <p:cNvPr id="4" name="Group 8"/>
              <p:cNvGrpSpPr>
                <a:grpSpLocks/>
              </p:cNvGrpSpPr>
              <p:nvPr/>
            </p:nvGrpSpPr>
            <p:grpSpPr bwMode="auto">
              <a:xfrm rot="5400000">
                <a:off x="1297" y="3386"/>
                <a:ext cx="550" cy="46"/>
                <a:chOff x="480" y="2703"/>
                <a:chExt cx="962" cy="63"/>
              </a:xfrm>
            </p:grpSpPr>
            <p:grpSp>
              <p:nvGrpSpPr>
                <p:cNvPr id="5" name="Group 9"/>
                <p:cNvGrpSpPr>
                  <a:grpSpLocks/>
                </p:cNvGrpSpPr>
                <p:nvPr/>
              </p:nvGrpSpPr>
              <p:grpSpPr bwMode="auto">
                <a:xfrm>
                  <a:off x="480" y="2704"/>
                  <a:ext cx="487" cy="62"/>
                  <a:chOff x="953" y="3986"/>
                  <a:chExt cx="1182" cy="134"/>
                </a:xfrm>
              </p:grpSpPr>
              <p:grpSp>
                <p:nvGrpSpPr>
                  <p:cNvPr id="6" name="Group 10"/>
                  <p:cNvGrpSpPr>
                    <a:grpSpLocks/>
                  </p:cNvGrpSpPr>
                  <p:nvPr/>
                </p:nvGrpSpPr>
                <p:grpSpPr bwMode="auto">
                  <a:xfrm>
                    <a:off x="953" y="3986"/>
                    <a:ext cx="593" cy="134"/>
                    <a:chOff x="953" y="3986"/>
                    <a:chExt cx="593" cy="134"/>
                  </a:xfrm>
                </p:grpSpPr>
                <p:grpSp>
                  <p:nvGrpSpPr>
                    <p:cNvPr id="7" name="Group 11"/>
                    <p:cNvGrpSpPr>
                      <a:grpSpLocks/>
                    </p:cNvGrpSpPr>
                    <p:nvPr/>
                  </p:nvGrpSpPr>
                  <p:grpSpPr bwMode="auto">
                    <a:xfrm>
                      <a:off x="953" y="3986"/>
                      <a:ext cx="300" cy="134"/>
                      <a:chOff x="953" y="3986"/>
                      <a:chExt cx="300" cy="134"/>
                    </a:xfrm>
                  </p:grpSpPr>
                  <p:sp>
                    <p:nvSpPr>
                      <p:cNvPr id="3160" name="Freeform 12"/>
                      <p:cNvSpPr>
                        <a:spLocks/>
                      </p:cNvSpPr>
                      <p:nvPr/>
                    </p:nvSpPr>
                    <p:spPr bwMode="auto">
                      <a:xfrm>
                        <a:off x="1102" y="3986"/>
                        <a:ext cx="151" cy="134"/>
                      </a:xfrm>
                      <a:custGeom>
                        <a:avLst/>
                        <a:gdLst>
                          <a:gd name="T0" fmla="*/ 0 w 151"/>
                          <a:gd name="T1" fmla="*/ 3 h 134"/>
                          <a:gd name="T2" fmla="*/ 15 w 151"/>
                          <a:gd name="T3" fmla="*/ 3 h 134"/>
                          <a:gd name="T4" fmla="*/ 52 w 151"/>
                          <a:gd name="T5" fmla="*/ 22 h 134"/>
                          <a:gd name="T6" fmla="*/ 96 w 151"/>
                          <a:gd name="T7" fmla="*/ 111 h 134"/>
                          <a:gd name="T8" fmla="*/ 132 w 151"/>
                          <a:gd name="T9" fmla="*/ 131 h 134"/>
                          <a:gd name="T10" fmla="*/ 151 w 151"/>
                          <a:gd name="T11" fmla="*/ 132 h 134"/>
                          <a:gd name="T12" fmla="*/ 0 60000 65536"/>
                          <a:gd name="T13" fmla="*/ 0 60000 65536"/>
                          <a:gd name="T14" fmla="*/ 0 60000 65536"/>
                          <a:gd name="T15" fmla="*/ 0 60000 65536"/>
                          <a:gd name="T16" fmla="*/ 0 60000 65536"/>
                          <a:gd name="T17" fmla="*/ 0 60000 65536"/>
                          <a:gd name="T18" fmla="*/ 0 w 151"/>
                          <a:gd name="T19" fmla="*/ 0 h 134"/>
                          <a:gd name="T20" fmla="*/ 151 w 151"/>
                          <a:gd name="T21" fmla="*/ 134 h 134"/>
                        </a:gdLst>
                        <a:ahLst/>
                        <a:cxnLst>
                          <a:cxn ang="T12">
                            <a:pos x="T0" y="T1"/>
                          </a:cxn>
                          <a:cxn ang="T13">
                            <a:pos x="T2" y="T3"/>
                          </a:cxn>
                          <a:cxn ang="T14">
                            <a:pos x="T4" y="T5"/>
                          </a:cxn>
                          <a:cxn ang="T15">
                            <a:pos x="T6" y="T7"/>
                          </a:cxn>
                          <a:cxn ang="T16">
                            <a:pos x="T8" y="T9"/>
                          </a:cxn>
                          <a:cxn ang="T17">
                            <a:pos x="T10" y="T11"/>
                          </a:cxn>
                        </a:cxnLst>
                        <a:rect l="T18" t="T19" r="T20" b="T21"/>
                        <a:pathLst>
                          <a:path w="151" h="134">
                            <a:moveTo>
                              <a:pt x="0" y="3"/>
                            </a:moveTo>
                            <a:cubicBezTo>
                              <a:pt x="2" y="3"/>
                              <a:pt x="6" y="0"/>
                              <a:pt x="15" y="3"/>
                            </a:cubicBezTo>
                            <a:cubicBezTo>
                              <a:pt x="24" y="6"/>
                              <a:pt x="38" y="4"/>
                              <a:pt x="52" y="22"/>
                            </a:cubicBezTo>
                            <a:cubicBezTo>
                              <a:pt x="66" y="40"/>
                              <a:pt x="83" y="93"/>
                              <a:pt x="96" y="111"/>
                            </a:cubicBezTo>
                            <a:cubicBezTo>
                              <a:pt x="109" y="129"/>
                              <a:pt x="123" y="128"/>
                              <a:pt x="132" y="131"/>
                            </a:cubicBezTo>
                            <a:cubicBezTo>
                              <a:pt x="141" y="134"/>
                              <a:pt x="147" y="132"/>
                              <a:pt x="151" y="132"/>
                            </a:cubicBezTo>
                          </a:path>
                        </a:pathLst>
                      </a:custGeom>
                      <a:noFill/>
                      <a:ln w="38100" cap="flat" cmpd="sng">
                        <a:solidFill>
                          <a:srgbClr val="66FFFF"/>
                        </a:solidFill>
                        <a:prstDash val="solid"/>
                        <a:round/>
                        <a:headEnd/>
                        <a:tailEnd/>
                      </a:ln>
                    </p:spPr>
                    <p:txBody>
                      <a:bodyPr/>
                      <a:lstStyle/>
                      <a:p>
                        <a:endParaRPr lang="en-GB"/>
                      </a:p>
                    </p:txBody>
                  </p:sp>
                  <p:sp>
                    <p:nvSpPr>
                      <p:cNvPr id="3161" name="Freeform 13"/>
                      <p:cNvSpPr>
                        <a:spLocks/>
                      </p:cNvSpPr>
                      <p:nvPr/>
                    </p:nvSpPr>
                    <p:spPr bwMode="auto">
                      <a:xfrm flipH="1">
                        <a:off x="953" y="3986"/>
                        <a:ext cx="151" cy="134"/>
                      </a:xfrm>
                      <a:custGeom>
                        <a:avLst/>
                        <a:gdLst>
                          <a:gd name="T0" fmla="*/ 0 w 151"/>
                          <a:gd name="T1" fmla="*/ 3 h 134"/>
                          <a:gd name="T2" fmla="*/ 15 w 151"/>
                          <a:gd name="T3" fmla="*/ 3 h 134"/>
                          <a:gd name="T4" fmla="*/ 52 w 151"/>
                          <a:gd name="T5" fmla="*/ 22 h 134"/>
                          <a:gd name="T6" fmla="*/ 96 w 151"/>
                          <a:gd name="T7" fmla="*/ 111 h 134"/>
                          <a:gd name="T8" fmla="*/ 132 w 151"/>
                          <a:gd name="T9" fmla="*/ 131 h 134"/>
                          <a:gd name="T10" fmla="*/ 151 w 151"/>
                          <a:gd name="T11" fmla="*/ 132 h 134"/>
                          <a:gd name="T12" fmla="*/ 0 60000 65536"/>
                          <a:gd name="T13" fmla="*/ 0 60000 65536"/>
                          <a:gd name="T14" fmla="*/ 0 60000 65536"/>
                          <a:gd name="T15" fmla="*/ 0 60000 65536"/>
                          <a:gd name="T16" fmla="*/ 0 60000 65536"/>
                          <a:gd name="T17" fmla="*/ 0 60000 65536"/>
                          <a:gd name="T18" fmla="*/ 0 w 151"/>
                          <a:gd name="T19" fmla="*/ 0 h 134"/>
                          <a:gd name="T20" fmla="*/ 151 w 151"/>
                          <a:gd name="T21" fmla="*/ 134 h 134"/>
                        </a:gdLst>
                        <a:ahLst/>
                        <a:cxnLst>
                          <a:cxn ang="T12">
                            <a:pos x="T0" y="T1"/>
                          </a:cxn>
                          <a:cxn ang="T13">
                            <a:pos x="T2" y="T3"/>
                          </a:cxn>
                          <a:cxn ang="T14">
                            <a:pos x="T4" y="T5"/>
                          </a:cxn>
                          <a:cxn ang="T15">
                            <a:pos x="T6" y="T7"/>
                          </a:cxn>
                          <a:cxn ang="T16">
                            <a:pos x="T8" y="T9"/>
                          </a:cxn>
                          <a:cxn ang="T17">
                            <a:pos x="T10" y="T11"/>
                          </a:cxn>
                        </a:cxnLst>
                        <a:rect l="T18" t="T19" r="T20" b="T21"/>
                        <a:pathLst>
                          <a:path w="151" h="134">
                            <a:moveTo>
                              <a:pt x="0" y="3"/>
                            </a:moveTo>
                            <a:cubicBezTo>
                              <a:pt x="2" y="3"/>
                              <a:pt x="6" y="0"/>
                              <a:pt x="15" y="3"/>
                            </a:cubicBezTo>
                            <a:cubicBezTo>
                              <a:pt x="24" y="6"/>
                              <a:pt x="38" y="4"/>
                              <a:pt x="52" y="22"/>
                            </a:cubicBezTo>
                            <a:cubicBezTo>
                              <a:pt x="66" y="40"/>
                              <a:pt x="83" y="93"/>
                              <a:pt x="96" y="111"/>
                            </a:cubicBezTo>
                            <a:cubicBezTo>
                              <a:pt x="109" y="129"/>
                              <a:pt x="123" y="128"/>
                              <a:pt x="132" y="131"/>
                            </a:cubicBezTo>
                            <a:cubicBezTo>
                              <a:pt x="141" y="134"/>
                              <a:pt x="147" y="132"/>
                              <a:pt x="151" y="132"/>
                            </a:cubicBezTo>
                          </a:path>
                        </a:pathLst>
                      </a:custGeom>
                      <a:noFill/>
                      <a:ln w="38100" cap="flat" cmpd="sng">
                        <a:solidFill>
                          <a:srgbClr val="66FFFF"/>
                        </a:solidFill>
                        <a:prstDash val="solid"/>
                        <a:round/>
                        <a:headEnd/>
                        <a:tailEnd/>
                      </a:ln>
                    </p:spPr>
                    <p:txBody>
                      <a:bodyPr/>
                      <a:lstStyle/>
                      <a:p>
                        <a:endParaRPr lang="en-GB"/>
                      </a:p>
                    </p:txBody>
                  </p:sp>
                </p:grpSp>
                <p:grpSp>
                  <p:nvGrpSpPr>
                    <p:cNvPr id="8" name="Group 14"/>
                    <p:cNvGrpSpPr>
                      <a:grpSpLocks/>
                    </p:cNvGrpSpPr>
                    <p:nvPr/>
                  </p:nvGrpSpPr>
                  <p:grpSpPr bwMode="auto">
                    <a:xfrm>
                      <a:off x="1246" y="3986"/>
                      <a:ext cx="300" cy="134"/>
                      <a:chOff x="953" y="3986"/>
                      <a:chExt cx="300" cy="134"/>
                    </a:xfrm>
                  </p:grpSpPr>
                  <p:sp>
                    <p:nvSpPr>
                      <p:cNvPr id="3158" name="Freeform 15"/>
                      <p:cNvSpPr>
                        <a:spLocks/>
                      </p:cNvSpPr>
                      <p:nvPr/>
                    </p:nvSpPr>
                    <p:spPr bwMode="auto">
                      <a:xfrm>
                        <a:off x="1102" y="3986"/>
                        <a:ext cx="151" cy="134"/>
                      </a:xfrm>
                      <a:custGeom>
                        <a:avLst/>
                        <a:gdLst>
                          <a:gd name="T0" fmla="*/ 0 w 151"/>
                          <a:gd name="T1" fmla="*/ 3 h 134"/>
                          <a:gd name="T2" fmla="*/ 15 w 151"/>
                          <a:gd name="T3" fmla="*/ 3 h 134"/>
                          <a:gd name="T4" fmla="*/ 52 w 151"/>
                          <a:gd name="T5" fmla="*/ 22 h 134"/>
                          <a:gd name="T6" fmla="*/ 96 w 151"/>
                          <a:gd name="T7" fmla="*/ 111 h 134"/>
                          <a:gd name="T8" fmla="*/ 132 w 151"/>
                          <a:gd name="T9" fmla="*/ 131 h 134"/>
                          <a:gd name="T10" fmla="*/ 151 w 151"/>
                          <a:gd name="T11" fmla="*/ 132 h 134"/>
                          <a:gd name="T12" fmla="*/ 0 60000 65536"/>
                          <a:gd name="T13" fmla="*/ 0 60000 65536"/>
                          <a:gd name="T14" fmla="*/ 0 60000 65536"/>
                          <a:gd name="T15" fmla="*/ 0 60000 65536"/>
                          <a:gd name="T16" fmla="*/ 0 60000 65536"/>
                          <a:gd name="T17" fmla="*/ 0 60000 65536"/>
                          <a:gd name="T18" fmla="*/ 0 w 151"/>
                          <a:gd name="T19" fmla="*/ 0 h 134"/>
                          <a:gd name="T20" fmla="*/ 151 w 151"/>
                          <a:gd name="T21" fmla="*/ 134 h 134"/>
                        </a:gdLst>
                        <a:ahLst/>
                        <a:cxnLst>
                          <a:cxn ang="T12">
                            <a:pos x="T0" y="T1"/>
                          </a:cxn>
                          <a:cxn ang="T13">
                            <a:pos x="T2" y="T3"/>
                          </a:cxn>
                          <a:cxn ang="T14">
                            <a:pos x="T4" y="T5"/>
                          </a:cxn>
                          <a:cxn ang="T15">
                            <a:pos x="T6" y="T7"/>
                          </a:cxn>
                          <a:cxn ang="T16">
                            <a:pos x="T8" y="T9"/>
                          </a:cxn>
                          <a:cxn ang="T17">
                            <a:pos x="T10" y="T11"/>
                          </a:cxn>
                        </a:cxnLst>
                        <a:rect l="T18" t="T19" r="T20" b="T21"/>
                        <a:pathLst>
                          <a:path w="151" h="134">
                            <a:moveTo>
                              <a:pt x="0" y="3"/>
                            </a:moveTo>
                            <a:cubicBezTo>
                              <a:pt x="2" y="3"/>
                              <a:pt x="6" y="0"/>
                              <a:pt x="15" y="3"/>
                            </a:cubicBezTo>
                            <a:cubicBezTo>
                              <a:pt x="24" y="6"/>
                              <a:pt x="38" y="4"/>
                              <a:pt x="52" y="22"/>
                            </a:cubicBezTo>
                            <a:cubicBezTo>
                              <a:pt x="66" y="40"/>
                              <a:pt x="83" y="93"/>
                              <a:pt x="96" y="111"/>
                            </a:cubicBezTo>
                            <a:cubicBezTo>
                              <a:pt x="109" y="129"/>
                              <a:pt x="123" y="128"/>
                              <a:pt x="132" y="131"/>
                            </a:cubicBezTo>
                            <a:cubicBezTo>
                              <a:pt x="141" y="134"/>
                              <a:pt x="147" y="132"/>
                              <a:pt x="151" y="132"/>
                            </a:cubicBezTo>
                          </a:path>
                        </a:pathLst>
                      </a:custGeom>
                      <a:noFill/>
                      <a:ln w="38100" cap="flat" cmpd="sng">
                        <a:solidFill>
                          <a:srgbClr val="66FFFF"/>
                        </a:solidFill>
                        <a:prstDash val="solid"/>
                        <a:round/>
                        <a:headEnd/>
                        <a:tailEnd/>
                      </a:ln>
                    </p:spPr>
                    <p:txBody>
                      <a:bodyPr/>
                      <a:lstStyle/>
                      <a:p>
                        <a:endParaRPr lang="en-GB"/>
                      </a:p>
                    </p:txBody>
                  </p:sp>
                  <p:sp>
                    <p:nvSpPr>
                      <p:cNvPr id="3159" name="Freeform 16"/>
                      <p:cNvSpPr>
                        <a:spLocks/>
                      </p:cNvSpPr>
                      <p:nvPr/>
                    </p:nvSpPr>
                    <p:spPr bwMode="auto">
                      <a:xfrm flipH="1">
                        <a:off x="953" y="3986"/>
                        <a:ext cx="151" cy="134"/>
                      </a:xfrm>
                      <a:custGeom>
                        <a:avLst/>
                        <a:gdLst>
                          <a:gd name="T0" fmla="*/ 0 w 151"/>
                          <a:gd name="T1" fmla="*/ 3 h 134"/>
                          <a:gd name="T2" fmla="*/ 15 w 151"/>
                          <a:gd name="T3" fmla="*/ 3 h 134"/>
                          <a:gd name="T4" fmla="*/ 52 w 151"/>
                          <a:gd name="T5" fmla="*/ 22 h 134"/>
                          <a:gd name="T6" fmla="*/ 96 w 151"/>
                          <a:gd name="T7" fmla="*/ 111 h 134"/>
                          <a:gd name="T8" fmla="*/ 132 w 151"/>
                          <a:gd name="T9" fmla="*/ 131 h 134"/>
                          <a:gd name="T10" fmla="*/ 151 w 151"/>
                          <a:gd name="T11" fmla="*/ 132 h 134"/>
                          <a:gd name="T12" fmla="*/ 0 60000 65536"/>
                          <a:gd name="T13" fmla="*/ 0 60000 65536"/>
                          <a:gd name="T14" fmla="*/ 0 60000 65536"/>
                          <a:gd name="T15" fmla="*/ 0 60000 65536"/>
                          <a:gd name="T16" fmla="*/ 0 60000 65536"/>
                          <a:gd name="T17" fmla="*/ 0 60000 65536"/>
                          <a:gd name="T18" fmla="*/ 0 w 151"/>
                          <a:gd name="T19" fmla="*/ 0 h 134"/>
                          <a:gd name="T20" fmla="*/ 151 w 151"/>
                          <a:gd name="T21" fmla="*/ 134 h 134"/>
                        </a:gdLst>
                        <a:ahLst/>
                        <a:cxnLst>
                          <a:cxn ang="T12">
                            <a:pos x="T0" y="T1"/>
                          </a:cxn>
                          <a:cxn ang="T13">
                            <a:pos x="T2" y="T3"/>
                          </a:cxn>
                          <a:cxn ang="T14">
                            <a:pos x="T4" y="T5"/>
                          </a:cxn>
                          <a:cxn ang="T15">
                            <a:pos x="T6" y="T7"/>
                          </a:cxn>
                          <a:cxn ang="T16">
                            <a:pos x="T8" y="T9"/>
                          </a:cxn>
                          <a:cxn ang="T17">
                            <a:pos x="T10" y="T11"/>
                          </a:cxn>
                        </a:cxnLst>
                        <a:rect l="T18" t="T19" r="T20" b="T21"/>
                        <a:pathLst>
                          <a:path w="151" h="134">
                            <a:moveTo>
                              <a:pt x="0" y="3"/>
                            </a:moveTo>
                            <a:cubicBezTo>
                              <a:pt x="2" y="3"/>
                              <a:pt x="6" y="0"/>
                              <a:pt x="15" y="3"/>
                            </a:cubicBezTo>
                            <a:cubicBezTo>
                              <a:pt x="24" y="6"/>
                              <a:pt x="38" y="4"/>
                              <a:pt x="52" y="22"/>
                            </a:cubicBezTo>
                            <a:cubicBezTo>
                              <a:pt x="66" y="40"/>
                              <a:pt x="83" y="93"/>
                              <a:pt x="96" y="111"/>
                            </a:cubicBezTo>
                            <a:cubicBezTo>
                              <a:pt x="109" y="129"/>
                              <a:pt x="123" y="128"/>
                              <a:pt x="132" y="131"/>
                            </a:cubicBezTo>
                            <a:cubicBezTo>
                              <a:pt x="141" y="134"/>
                              <a:pt x="147" y="132"/>
                              <a:pt x="151" y="132"/>
                            </a:cubicBezTo>
                          </a:path>
                        </a:pathLst>
                      </a:custGeom>
                      <a:noFill/>
                      <a:ln w="38100" cap="flat" cmpd="sng">
                        <a:solidFill>
                          <a:srgbClr val="66FFFF"/>
                        </a:solidFill>
                        <a:prstDash val="solid"/>
                        <a:round/>
                        <a:headEnd/>
                        <a:tailEnd/>
                      </a:ln>
                    </p:spPr>
                    <p:txBody>
                      <a:bodyPr/>
                      <a:lstStyle/>
                      <a:p>
                        <a:endParaRPr lang="en-GB"/>
                      </a:p>
                    </p:txBody>
                  </p:sp>
                </p:grpSp>
              </p:grpSp>
              <p:grpSp>
                <p:nvGrpSpPr>
                  <p:cNvPr id="9" name="Group 17"/>
                  <p:cNvGrpSpPr>
                    <a:grpSpLocks/>
                  </p:cNvGrpSpPr>
                  <p:nvPr/>
                </p:nvGrpSpPr>
                <p:grpSpPr bwMode="auto">
                  <a:xfrm>
                    <a:off x="1542" y="3986"/>
                    <a:ext cx="593" cy="134"/>
                    <a:chOff x="953" y="3986"/>
                    <a:chExt cx="593" cy="134"/>
                  </a:xfrm>
                </p:grpSpPr>
                <p:grpSp>
                  <p:nvGrpSpPr>
                    <p:cNvPr id="10" name="Group 18"/>
                    <p:cNvGrpSpPr>
                      <a:grpSpLocks/>
                    </p:cNvGrpSpPr>
                    <p:nvPr/>
                  </p:nvGrpSpPr>
                  <p:grpSpPr bwMode="auto">
                    <a:xfrm>
                      <a:off x="953" y="3986"/>
                      <a:ext cx="300" cy="134"/>
                      <a:chOff x="953" y="3986"/>
                      <a:chExt cx="300" cy="134"/>
                    </a:xfrm>
                  </p:grpSpPr>
                  <p:sp>
                    <p:nvSpPr>
                      <p:cNvPr id="3154" name="Freeform 19"/>
                      <p:cNvSpPr>
                        <a:spLocks/>
                      </p:cNvSpPr>
                      <p:nvPr/>
                    </p:nvSpPr>
                    <p:spPr bwMode="auto">
                      <a:xfrm>
                        <a:off x="1102" y="3986"/>
                        <a:ext cx="151" cy="134"/>
                      </a:xfrm>
                      <a:custGeom>
                        <a:avLst/>
                        <a:gdLst>
                          <a:gd name="T0" fmla="*/ 0 w 151"/>
                          <a:gd name="T1" fmla="*/ 3 h 134"/>
                          <a:gd name="T2" fmla="*/ 15 w 151"/>
                          <a:gd name="T3" fmla="*/ 3 h 134"/>
                          <a:gd name="T4" fmla="*/ 52 w 151"/>
                          <a:gd name="T5" fmla="*/ 22 h 134"/>
                          <a:gd name="T6" fmla="*/ 96 w 151"/>
                          <a:gd name="T7" fmla="*/ 111 h 134"/>
                          <a:gd name="T8" fmla="*/ 132 w 151"/>
                          <a:gd name="T9" fmla="*/ 131 h 134"/>
                          <a:gd name="T10" fmla="*/ 151 w 151"/>
                          <a:gd name="T11" fmla="*/ 132 h 134"/>
                          <a:gd name="T12" fmla="*/ 0 60000 65536"/>
                          <a:gd name="T13" fmla="*/ 0 60000 65536"/>
                          <a:gd name="T14" fmla="*/ 0 60000 65536"/>
                          <a:gd name="T15" fmla="*/ 0 60000 65536"/>
                          <a:gd name="T16" fmla="*/ 0 60000 65536"/>
                          <a:gd name="T17" fmla="*/ 0 60000 65536"/>
                          <a:gd name="T18" fmla="*/ 0 w 151"/>
                          <a:gd name="T19" fmla="*/ 0 h 134"/>
                          <a:gd name="T20" fmla="*/ 151 w 151"/>
                          <a:gd name="T21" fmla="*/ 134 h 134"/>
                        </a:gdLst>
                        <a:ahLst/>
                        <a:cxnLst>
                          <a:cxn ang="T12">
                            <a:pos x="T0" y="T1"/>
                          </a:cxn>
                          <a:cxn ang="T13">
                            <a:pos x="T2" y="T3"/>
                          </a:cxn>
                          <a:cxn ang="T14">
                            <a:pos x="T4" y="T5"/>
                          </a:cxn>
                          <a:cxn ang="T15">
                            <a:pos x="T6" y="T7"/>
                          </a:cxn>
                          <a:cxn ang="T16">
                            <a:pos x="T8" y="T9"/>
                          </a:cxn>
                          <a:cxn ang="T17">
                            <a:pos x="T10" y="T11"/>
                          </a:cxn>
                        </a:cxnLst>
                        <a:rect l="T18" t="T19" r="T20" b="T21"/>
                        <a:pathLst>
                          <a:path w="151" h="134">
                            <a:moveTo>
                              <a:pt x="0" y="3"/>
                            </a:moveTo>
                            <a:cubicBezTo>
                              <a:pt x="2" y="3"/>
                              <a:pt x="6" y="0"/>
                              <a:pt x="15" y="3"/>
                            </a:cubicBezTo>
                            <a:cubicBezTo>
                              <a:pt x="24" y="6"/>
                              <a:pt x="38" y="4"/>
                              <a:pt x="52" y="22"/>
                            </a:cubicBezTo>
                            <a:cubicBezTo>
                              <a:pt x="66" y="40"/>
                              <a:pt x="83" y="93"/>
                              <a:pt x="96" y="111"/>
                            </a:cubicBezTo>
                            <a:cubicBezTo>
                              <a:pt x="109" y="129"/>
                              <a:pt x="123" y="128"/>
                              <a:pt x="132" y="131"/>
                            </a:cubicBezTo>
                            <a:cubicBezTo>
                              <a:pt x="141" y="134"/>
                              <a:pt x="147" y="132"/>
                              <a:pt x="151" y="132"/>
                            </a:cubicBezTo>
                          </a:path>
                        </a:pathLst>
                      </a:custGeom>
                      <a:noFill/>
                      <a:ln w="38100" cap="flat" cmpd="sng">
                        <a:solidFill>
                          <a:srgbClr val="66FFFF"/>
                        </a:solidFill>
                        <a:prstDash val="solid"/>
                        <a:round/>
                        <a:headEnd/>
                        <a:tailEnd/>
                      </a:ln>
                    </p:spPr>
                    <p:txBody>
                      <a:bodyPr/>
                      <a:lstStyle/>
                      <a:p>
                        <a:endParaRPr lang="en-GB"/>
                      </a:p>
                    </p:txBody>
                  </p:sp>
                  <p:sp>
                    <p:nvSpPr>
                      <p:cNvPr id="3155" name="Freeform 20"/>
                      <p:cNvSpPr>
                        <a:spLocks/>
                      </p:cNvSpPr>
                      <p:nvPr/>
                    </p:nvSpPr>
                    <p:spPr bwMode="auto">
                      <a:xfrm flipH="1">
                        <a:off x="953" y="3986"/>
                        <a:ext cx="151" cy="134"/>
                      </a:xfrm>
                      <a:custGeom>
                        <a:avLst/>
                        <a:gdLst>
                          <a:gd name="T0" fmla="*/ 0 w 151"/>
                          <a:gd name="T1" fmla="*/ 3 h 134"/>
                          <a:gd name="T2" fmla="*/ 15 w 151"/>
                          <a:gd name="T3" fmla="*/ 3 h 134"/>
                          <a:gd name="T4" fmla="*/ 52 w 151"/>
                          <a:gd name="T5" fmla="*/ 22 h 134"/>
                          <a:gd name="T6" fmla="*/ 96 w 151"/>
                          <a:gd name="T7" fmla="*/ 111 h 134"/>
                          <a:gd name="T8" fmla="*/ 132 w 151"/>
                          <a:gd name="T9" fmla="*/ 131 h 134"/>
                          <a:gd name="T10" fmla="*/ 151 w 151"/>
                          <a:gd name="T11" fmla="*/ 132 h 134"/>
                          <a:gd name="T12" fmla="*/ 0 60000 65536"/>
                          <a:gd name="T13" fmla="*/ 0 60000 65536"/>
                          <a:gd name="T14" fmla="*/ 0 60000 65536"/>
                          <a:gd name="T15" fmla="*/ 0 60000 65536"/>
                          <a:gd name="T16" fmla="*/ 0 60000 65536"/>
                          <a:gd name="T17" fmla="*/ 0 60000 65536"/>
                          <a:gd name="T18" fmla="*/ 0 w 151"/>
                          <a:gd name="T19" fmla="*/ 0 h 134"/>
                          <a:gd name="T20" fmla="*/ 151 w 151"/>
                          <a:gd name="T21" fmla="*/ 134 h 134"/>
                        </a:gdLst>
                        <a:ahLst/>
                        <a:cxnLst>
                          <a:cxn ang="T12">
                            <a:pos x="T0" y="T1"/>
                          </a:cxn>
                          <a:cxn ang="T13">
                            <a:pos x="T2" y="T3"/>
                          </a:cxn>
                          <a:cxn ang="T14">
                            <a:pos x="T4" y="T5"/>
                          </a:cxn>
                          <a:cxn ang="T15">
                            <a:pos x="T6" y="T7"/>
                          </a:cxn>
                          <a:cxn ang="T16">
                            <a:pos x="T8" y="T9"/>
                          </a:cxn>
                          <a:cxn ang="T17">
                            <a:pos x="T10" y="T11"/>
                          </a:cxn>
                        </a:cxnLst>
                        <a:rect l="T18" t="T19" r="T20" b="T21"/>
                        <a:pathLst>
                          <a:path w="151" h="134">
                            <a:moveTo>
                              <a:pt x="0" y="3"/>
                            </a:moveTo>
                            <a:cubicBezTo>
                              <a:pt x="2" y="3"/>
                              <a:pt x="6" y="0"/>
                              <a:pt x="15" y="3"/>
                            </a:cubicBezTo>
                            <a:cubicBezTo>
                              <a:pt x="24" y="6"/>
                              <a:pt x="38" y="4"/>
                              <a:pt x="52" y="22"/>
                            </a:cubicBezTo>
                            <a:cubicBezTo>
                              <a:pt x="66" y="40"/>
                              <a:pt x="83" y="93"/>
                              <a:pt x="96" y="111"/>
                            </a:cubicBezTo>
                            <a:cubicBezTo>
                              <a:pt x="109" y="129"/>
                              <a:pt x="123" y="128"/>
                              <a:pt x="132" y="131"/>
                            </a:cubicBezTo>
                            <a:cubicBezTo>
                              <a:pt x="141" y="134"/>
                              <a:pt x="147" y="132"/>
                              <a:pt x="151" y="132"/>
                            </a:cubicBezTo>
                          </a:path>
                        </a:pathLst>
                      </a:custGeom>
                      <a:noFill/>
                      <a:ln w="38100" cap="flat" cmpd="sng">
                        <a:solidFill>
                          <a:srgbClr val="66FFFF"/>
                        </a:solidFill>
                        <a:prstDash val="solid"/>
                        <a:round/>
                        <a:headEnd/>
                        <a:tailEnd/>
                      </a:ln>
                    </p:spPr>
                    <p:txBody>
                      <a:bodyPr/>
                      <a:lstStyle/>
                      <a:p>
                        <a:endParaRPr lang="en-GB"/>
                      </a:p>
                    </p:txBody>
                  </p:sp>
                </p:grpSp>
                <p:grpSp>
                  <p:nvGrpSpPr>
                    <p:cNvPr id="11" name="Group 21"/>
                    <p:cNvGrpSpPr>
                      <a:grpSpLocks/>
                    </p:cNvGrpSpPr>
                    <p:nvPr/>
                  </p:nvGrpSpPr>
                  <p:grpSpPr bwMode="auto">
                    <a:xfrm>
                      <a:off x="1246" y="3986"/>
                      <a:ext cx="300" cy="134"/>
                      <a:chOff x="953" y="3986"/>
                      <a:chExt cx="300" cy="134"/>
                    </a:xfrm>
                  </p:grpSpPr>
                  <p:sp>
                    <p:nvSpPr>
                      <p:cNvPr id="3152" name="Freeform 22"/>
                      <p:cNvSpPr>
                        <a:spLocks/>
                      </p:cNvSpPr>
                      <p:nvPr/>
                    </p:nvSpPr>
                    <p:spPr bwMode="auto">
                      <a:xfrm>
                        <a:off x="1102" y="3986"/>
                        <a:ext cx="151" cy="134"/>
                      </a:xfrm>
                      <a:custGeom>
                        <a:avLst/>
                        <a:gdLst>
                          <a:gd name="T0" fmla="*/ 0 w 151"/>
                          <a:gd name="T1" fmla="*/ 3 h 134"/>
                          <a:gd name="T2" fmla="*/ 15 w 151"/>
                          <a:gd name="T3" fmla="*/ 3 h 134"/>
                          <a:gd name="T4" fmla="*/ 52 w 151"/>
                          <a:gd name="T5" fmla="*/ 22 h 134"/>
                          <a:gd name="T6" fmla="*/ 96 w 151"/>
                          <a:gd name="T7" fmla="*/ 111 h 134"/>
                          <a:gd name="T8" fmla="*/ 132 w 151"/>
                          <a:gd name="T9" fmla="*/ 131 h 134"/>
                          <a:gd name="T10" fmla="*/ 151 w 151"/>
                          <a:gd name="T11" fmla="*/ 132 h 134"/>
                          <a:gd name="T12" fmla="*/ 0 60000 65536"/>
                          <a:gd name="T13" fmla="*/ 0 60000 65536"/>
                          <a:gd name="T14" fmla="*/ 0 60000 65536"/>
                          <a:gd name="T15" fmla="*/ 0 60000 65536"/>
                          <a:gd name="T16" fmla="*/ 0 60000 65536"/>
                          <a:gd name="T17" fmla="*/ 0 60000 65536"/>
                          <a:gd name="T18" fmla="*/ 0 w 151"/>
                          <a:gd name="T19" fmla="*/ 0 h 134"/>
                          <a:gd name="T20" fmla="*/ 151 w 151"/>
                          <a:gd name="T21" fmla="*/ 134 h 134"/>
                        </a:gdLst>
                        <a:ahLst/>
                        <a:cxnLst>
                          <a:cxn ang="T12">
                            <a:pos x="T0" y="T1"/>
                          </a:cxn>
                          <a:cxn ang="T13">
                            <a:pos x="T2" y="T3"/>
                          </a:cxn>
                          <a:cxn ang="T14">
                            <a:pos x="T4" y="T5"/>
                          </a:cxn>
                          <a:cxn ang="T15">
                            <a:pos x="T6" y="T7"/>
                          </a:cxn>
                          <a:cxn ang="T16">
                            <a:pos x="T8" y="T9"/>
                          </a:cxn>
                          <a:cxn ang="T17">
                            <a:pos x="T10" y="T11"/>
                          </a:cxn>
                        </a:cxnLst>
                        <a:rect l="T18" t="T19" r="T20" b="T21"/>
                        <a:pathLst>
                          <a:path w="151" h="134">
                            <a:moveTo>
                              <a:pt x="0" y="3"/>
                            </a:moveTo>
                            <a:cubicBezTo>
                              <a:pt x="2" y="3"/>
                              <a:pt x="6" y="0"/>
                              <a:pt x="15" y="3"/>
                            </a:cubicBezTo>
                            <a:cubicBezTo>
                              <a:pt x="24" y="6"/>
                              <a:pt x="38" y="4"/>
                              <a:pt x="52" y="22"/>
                            </a:cubicBezTo>
                            <a:cubicBezTo>
                              <a:pt x="66" y="40"/>
                              <a:pt x="83" y="93"/>
                              <a:pt x="96" y="111"/>
                            </a:cubicBezTo>
                            <a:cubicBezTo>
                              <a:pt x="109" y="129"/>
                              <a:pt x="123" y="128"/>
                              <a:pt x="132" y="131"/>
                            </a:cubicBezTo>
                            <a:cubicBezTo>
                              <a:pt x="141" y="134"/>
                              <a:pt x="147" y="132"/>
                              <a:pt x="151" y="132"/>
                            </a:cubicBezTo>
                          </a:path>
                        </a:pathLst>
                      </a:custGeom>
                      <a:noFill/>
                      <a:ln w="38100" cap="flat" cmpd="sng">
                        <a:solidFill>
                          <a:srgbClr val="66FFFF"/>
                        </a:solidFill>
                        <a:prstDash val="solid"/>
                        <a:round/>
                        <a:headEnd/>
                        <a:tailEnd/>
                      </a:ln>
                    </p:spPr>
                    <p:txBody>
                      <a:bodyPr/>
                      <a:lstStyle/>
                      <a:p>
                        <a:endParaRPr lang="en-GB"/>
                      </a:p>
                    </p:txBody>
                  </p:sp>
                  <p:sp>
                    <p:nvSpPr>
                      <p:cNvPr id="3153" name="Freeform 23"/>
                      <p:cNvSpPr>
                        <a:spLocks/>
                      </p:cNvSpPr>
                      <p:nvPr/>
                    </p:nvSpPr>
                    <p:spPr bwMode="auto">
                      <a:xfrm flipH="1">
                        <a:off x="953" y="3986"/>
                        <a:ext cx="151" cy="134"/>
                      </a:xfrm>
                      <a:custGeom>
                        <a:avLst/>
                        <a:gdLst>
                          <a:gd name="T0" fmla="*/ 0 w 151"/>
                          <a:gd name="T1" fmla="*/ 3 h 134"/>
                          <a:gd name="T2" fmla="*/ 15 w 151"/>
                          <a:gd name="T3" fmla="*/ 3 h 134"/>
                          <a:gd name="T4" fmla="*/ 52 w 151"/>
                          <a:gd name="T5" fmla="*/ 22 h 134"/>
                          <a:gd name="T6" fmla="*/ 96 w 151"/>
                          <a:gd name="T7" fmla="*/ 111 h 134"/>
                          <a:gd name="T8" fmla="*/ 132 w 151"/>
                          <a:gd name="T9" fmla="*/ 131 h 134"/>
                          <a:gd name="T10" fmla="*/ 151 w 151"/>
                          <a:gd name="T11" fmla="*/ 132 h 134"/>
                          <a:gd name="T12" fmla="*/ 0 60000 65536"/>
                          <a:gd name="T13" fmla="*/ 0 60000 65536"/>
                          <a:gd name="T14" fmla="*/ 0 60000 65536"/>
                          <a:gd name="T15" fmla="*/ 0 60000 65536"/>
                          <a:gd name="T16" fmla="*/ 0 60000 65536"/>
                          <a:gd name="T17" fmla="*/ 0 60000 65536"/>
                          <a:gd name="T18" fmla="*/ 0 w 151"/>
                          <a:gd name="T19" fmla="*/ 0 h 134"/>
                          <a:gd name="T20" fmla="*/ 151 w 151"/>
                          <a:gd name="T21" fmla="*/ 134 h 134"/>
                        </a:gdLst>
                        <a:ahLst/>
                        <a:cxnLst>
                          <a:cxn ang="T12">
                            <a:pos x="T0" y="T1"/>
                          </a:cxn>
                          <a:cxn ang="T13">
                            <a:pos x="T2" y="T3"/>
                          </a:cxn>
                          <a:cxn ang="T14">
                            <a:pos x="T4" y="T5"/>
                          </a:cxn>
                          <a:cxn ang="T15">
                            <a:pos x="T6" y="T7"/>
                          </a:cxn>
                          <a:cxn ang="T16">
                            <a:pos x="T8" y="T9"/>
                          </a:cxn>
                          <a:cxn ang="T17">
                            <a:pos x="T10" y="T11"/>
                          </a:cxn>
                        </a:cxnLst>
                        <a:rect l="T18" t="T19" r="T20" b="T21"/>
                        <a:pathLst>
                          <a:path w="151" h="134">
                            <a:moveTo>
                              <a:pt x="0" y="3"/>
                            </a:moveTo>
                            <a:cubicBezTo>
                              <a:pt x="2" y="3"/>
                              <a:pt x="6" y="0"/>
                              <a:pt x="15" y="3"/>
                            </a:cubicBezTo>
                            <a:cubicBezTo>
                              <a:pt x="24" y="6"/>
                              <a:pt x="38" y="4"/>
                              <a:pt x="52" y="22"/>
                            </a:cubicBezTo>
                            <a:cubicBezTo>
                              <a:pt x="66" y="40"/>
                              <a:pt x="83" y="93"/>
                              <a:pt x="96" y="111"/>
                            </a:cubicBezTo>
                            <a:cubicBezTo>
                              <a:pt x="109" y="129"/>
                              <a:pt x="123" y="128"/>
                              <a:pt x="132" y="131"/>
                            </a:cubicBezTo>
                            <a:cubicBezTo>
                              <a:pt x="141" y="134"/>
                              <a:pt x="147" y="132"/>
                              <a:pt x="151" y="132"/>
                            </a:cubicBezTo>
                          </a:path>
                        </a:pathLst>
                      </a:custGeom>
                      <a:noFill/>
                      <a:ln w="38100" cap="flat" cmpd="sng">
                        <a:solidFill>
                          <a:srgbClr val="66FFFF"/>
                        </a:solidFill>
                        <a:prstDash val="solid"/>
                        <a:round/>
                        <a:headEnd/>
                        <a:tailEnd/>
                      </a:ln>
                    </p:spPr>
                    <p:txBody>
                      <a:bodyPr/>
                      <a:lstStyle/>
                      <a:p>
                        <a:endParaRPr lang="en-GB"/>
                      </a:p>
                    </p:txBody>
                  </p:sp>
                </p:grpSp>
              </p:grpSp>
            </p:grpSp>
            <p:grpSp>
              <p:nvGrpSpPr>
                <p:cNvPr id="12" name="Group 24"/>
                <p:cNvGrpSpPr>
                  <a:grpSpLocks/>
                </p:cNvGrpSpPr>
                <p:nvPr/>
              </p:nvGrpSpPr>
              <p:grpSpPr bwMode="auto">
                <a:xfrm>
                  <a:off x="955" y="2703"/>
                  <a:ext cx="487" cy="62"/>
                  <a:chOff x="953" y="3986"/>
                  <a:chExt cx="1182" cy="134"/>
                </a:xfrm>
              </p:grpSpPr>
              <p:grpSp>
                <p:nvGrpSpPr>
                  <p:cNvPr id="13" name="Group 25"/>
                  <p:cNvGrpSpPr>
                    <a:grpSpLocks/>
                  </p:cNvGrpSpPr>
                  <p:nvPr/>
                </p:nvGrpSpPr>
                <p:grpSpPr bwMode="auto">
                  <a:xfrm>
                    <a:off x="953" y="3986"/>
                    <a:ext cx="593" cy="134"/>
                    <a:chOff x="953" y="3986"/>
                    <a:chExt cx="593" cy="134"/>
                  </a:xfrm>
                </p:grpSpPr>
                <p:grpSp>
                  <p:nvGrpSpPr>
                    <p:cNvPr id="14" name="Group 26"/>
                    <p:cNvGrpSpPr>
                      <a:grpSpLocks/>
                    </p:cNvGrpSpPr>
                    <p:nvPr/>
                  </p:nvGrpSpPr>
                  <p:grpSpPr bwMode="auto">
                    <a:xfrm>
                      <a:off x="953" y="3986"/>
                      <a:ext cx="300" cy="134"/>
                      <a:chOff x="953" y="3986"/>
                      <a:chExt cx="300" cy="134"/>
                    </a:xfrm>
                  </p:grpSpPr>
                  <p:sp>
                    <p:nvSpPr>
                      <p:cNvPr id="3146" name="Freeform 27"/>
                      <p:cNvSpPr>
                        <a:spLocks/>
                      </p:cNvSpPr>
                      <p:nvPr/>
                    </p:nvSpPr>
                    <p:spPr bwMode="auto">
                      <a:xfrm>
                        <a:off x="1102" y="3986"/>
                        <a:ext cx="151" cy="134"/>
                      </a:xfrm>
                      <a:custGeom>
                        <a:avLst/>
                        <a:gdLst>
                          <a:gd name="T0" fmla="*/ 0 w 151"/>
                          <a:gd name="T1" fmla="*/ 3 h 134"/>
                          <a:gd name="T2" fmla="*/ 15 w 151"/>
                          <a:gd name="T3" fmla="*/ 3 h 134"/>
                          <a:gd name="T4" fmla="*/ 52 w 151"/>
                          <a:gd name="T5" fmla="*/ 22 h 134"/>
                          <a:gd name="T6" fmla="*/ 96 w 151"/>
                          <a:gd name="T7" fmla="*/ 111 h 134"/>
                          <a:gd name="T8" fmla="*/ 132 w 151"/>
                          <a:gd name="T9" fmla="*/ 131 h 134"/>
                          <a:gd name="T10" fmla="*/ 151 w 151"/>
                          <a:gd name="T11" fmla="*/ 132 h 134"/>
                          <a:gd name="T12" fmla="*/ 0 60000 65536"/>
                          <a:gd name="T13" fmla="*/ 0 60000 65536"/>
                          <a:gd name="T14" fmla="*/ 0 60000 65536"/>
                          <a:gd name="T15" fmla="*/ 0 60000 65536"/>
                          <a:gd name="T16" fmla="*/ 0 60000 65536"/>
                          <a:gd name="T17" fmla="*/ 0 60000 65536"/>
                          <a:gd name="T18" fmla="*/ 0 w 151"/>
                          <a:gd name="T19" fmla="*/ 0 h 134"/>
                          <a:gd name="T20" fmla="*/ 151 w 151"/>
                          <a:gd name="T21" fmla="*/ 134 h 134"/>
                        </a:gdLst>
                        <a:ahLst/>
                        <a:cxnLst>
                          <a:cxn ang="T12">
                            <a:pos x="T0" y="T1"/>
                          </a:cxn>
                          <a:cxn ang="T13">
                            <a:pos x="T2" y="T3"/>
                          </a:cxn>
                          <a:cxn ang="T14">
                            <a:pos x="T4" y="T5"/>
                          </a:cxn>
                          <a:cxn ang="T15">
                            <a:pos x="T6" y="T7"/>
                          </a:cxn>
                          <a:cxn ang="T16">
                            <a:pos x="T8" y="T9"/>
                          </a:cxn>
                          <a:cxn ang="T17">
                            <a:pos x="T10" y="T11"/>
                          </a:cxn>
                        </a:cxnLst>
                        <a:rect l="T18" t="T19" r="T20" b="T21"/>
                        <a:pathLst>
                          <a:path w="151" h="134">
                            <a:moveTo>
                              <a:pt x="0" y="3"/>
                            </a:moveTo>
                            <a:cubicBezTo>
                              <a:pt x="2" y="3"/>
                              <a:pt x="6" y="0"/>
                              <a:pt x="15" y="3"/>
                            </a:cubicBezTo>
                            <a:cubicBezTo>
                              <a:pt x="24" y="6"/>
                              <a:pt x="38" y="4"/>
                              <a:pt x="52" y="22"/>
                            </a:cubicBezTo>
                            <a:cubicBezTo>
                              <a:pt x="66" y="40"/>
                              <a:pt x="83" y="93"/>
                              <a:pt x="96" y="111"/>
                            </a:cubicBezTo>
                            <a:cubicBezTo>
                              <a:pt x="109" y="129"/>
                              <a:pt x="123" y="128"/>
                              <a:pt x="132" y="131"/>
                            </a:cubicBezTo>
                            <a:cubicBezTo>
                              <a:pt x="141" y="134"/>
                              <a:pt x="147" y="132"/>
                              <a:pt x="151" y="132"/>
                            </a:cubicBezTo>
                          </a:path>
                        </a:pathLst>
                      </a:custGeom>
                      <a:noFill/>
                      <a:ln w="38100" cap="flat" cmpd="sng">
                        <a:solidFill>
                          <a:srgbClr val="66FFFF"/>
                        </a:solidFill>
                        <a:prstDash val="solid"/>
                        <a:round/>
                        <a:headEnd/>
                        <a:tailEnd/>
                      </a:ln>
                    </p:spPr>
                    <p:txBody>
                      <a:bodyPr/>
                      <a:lstStyle/>
                      <a:p>
                        <a:endParaRPr lang="en-GB"/>
                      </a:p>
                    </p:txBody>
                  </p:sp>
                  <p:sp>
                    <p:nvSpPr>
                      <p:cNvPr id="3147" name="Freeform 28"/>
                      <p:cNvSpPr>
                        <a:spLocks/>
                      </p:cNvSpPr>
                      <p:nvPr/>
                    </p:nvSpPr>
                    <p:spPr bwMode="auto">
                      <a:xfrm flipH="1">
                        <a:off x="953" y="3986"/>
                        <a:ext cx="151" cy="134"/>
                      </a:xfrm>
                      <a:custGeom>
                        <a:avLst/>
                        <a:gdLst>
                          <a:gd name="T0" fmla="*/ 0 w 151"/>
                          <a:gd name="T1" fmla="*/ 3 h 134"/>
                          <a:gd name="T2" fmla="*/ 15 w 151"/>
                          <a:gd name="T3" fmla="*/ 3 h 134"/>
                          <a:gd name="T4" fmla="*/ 52 w 151"/>
                          <a:gd name="T5" fmla="*/ 22 h 134"/>
                          <a:gd name="T6" fmla="*/ 96 w 151"/>
                          <a:gd name="T7" fmla="*/ 111 h 134"/>
                          <a:gd name="T8" fmla="*/ 132 w 151"/>
                          <a:gd name="T9" fmla="*/ 131 h 134"/>
                          <a:gd name="T10" fmla="*/ 151 w 151"/>
                          <a:gd name="T11" fmla="*/ 132 h 134"/>
                          <a:gd name="T12" fmla="*/ 0 60000 65536"/>
                          <a:gd name="T13" fmla="*/ 0 60000 65536"/>
                          <a:gd name="T14" fmla="*/ 0 60000 65536"/>
                          <a:gd name="T15" fmla="*/ 0 60000 65536"/>
                          <a:gd name="T16" fmla="*/ 0 60000 65536"/>
                          <a:gd name="T17" fmla="*/ 0 60000 65536"/>
                          <a:gd name="T18" fmla="*/ 0 w 151"/>
                          <a:gd name="T19" fmla="*/ 0 h 134"/>
                          <a:gd name="T20" fmla="*/ 151 w 151"/>
                          <a:gd name="T21" fmla="*/ 134 h 134"/>
                        </a:gdLst>
                        <a:ahLst/>
                        <a:cxnLst>
                          <a:cxn ang="T12">
                            <a:pos x="T0" y="T1"/>
                          </a:cxn>
                          <a:cxn ang="T13">
                            <a:pos x="T2" y="T3"/>
                          </a:cxn>
                          <a:cxn ang="T14">
                            <a:pos x="T4" y="T5"/>
                          </a:cxn>
                          <a:cxn ang="T15">
                            <a:pos x="T6" y="T7"/>
                          </a:cxn>
                          <a:cxn ang="T16">
                            <a:pos x="T8" y="T9"/>
                          </a:cxn>
                          <a:cxn ang="T17">
                            <a:pos x="T10" y="T11"/>
                          </a:cxn>
                        </a:cxnLst>
                        <a:rect l="T18" t="T19" r="T20" b="T21"/>
                        <a:pathLst>
                          <a:path w="151" h="134">
                            <a:moveTo>
                              <a:pt x="0" y="3"/>
                            </a:moveTo>
                            <a:cubicBezTo>
                              <a:pt x="2" y="3"/>
                              <a:pt x="6" y="0"/>
                              <a:pt x="15" y="3"/>
                            </a:cubicBezTo>
                            <a:cubicBezTo>
                              <a:pt x="24" y="6"/>
                              <a:pt x="38" y="4"/>
                              <a:pt x="52" y="22"/>
                            </a:cubicBezTo>
                            <a:cubicBezTo>
                              <a:pt x="66" y="40"/>
                              <a:pt x="83" y="93"/>
                              <a:pt x="96" y="111"/>
                            </a:cubicBezTo>
                            <a:cubicBezTo>
                              <a:pt x="109" y="129"/>
                              <a:pt x="123" y="128"/>
                              <a:pt x="132" y="131"/>
                            </a:cubicBezTo>
                            <a:cubicBezTo>
                              <a:pt x="141" y="134"/>
                              <a:pt x="147" y="132"/>
                              <a:pt x="151" y="132"/>
                            </a:cubicBezTo>
                          </a:path>
                        </a:pathLst>
                      </a:custGeom>
                      <a:noFill/>
                      <a:ln w="38100" cap="flat" cmpd="sng">
                        <a:solidFill>
                          <a:srgbClr val="66FFFF"/>
                        </a:solidFill>
                        <a:prstDash val="solid"/>
                        <a:round/>
                        <a:headEnd/>
                        <a:tailEnd/>
                      </a:ln>
                    </p:spPr>
                    <p:txBody>
                      <a:bodyPr/>
                      <a:lstStyle/>
                      <a:p>
                        <a:endParaRPr lang="en-GB"/>
                      </a:p>
                    </p:txBody>
                  </p:sp>
                </p:grpSp>
                <p:grpSp>
                  <p:nvGrpSpPr>
                    <p:cNvPr id="15" name="Group 29"/>
                    <p:cNvGrpSpPr>
                      <a:grpSpLocks/>
                    </p:cNvGrpSpPr>
                    <p:nvPr/>
                  </p:nvGrpSpPr>
                  <p:grpSpPr bwMode="auto">
                    <a:xfrm>
                      <a:off x="1246" y="3986"/>
                      <a:ext cx="300" cy="134"/>
                      <a:chOff x="953" y="3986"/>
                      <a:chExt cx="300" cy="134"/>
                    </a:xfrm>
                  </p:grpSpPr>
                  <p:sp>
                    <p:nvSpPr>
                      <p:cNvPr id="3144" name="Freeform 30"/>
                      <p:cNvSpPr>
                        <a:spLocks/>
                      </p:cNvSpPr>
                      <p:nvPr/>
                    </p:nvSpPr>
                    <p:spPr bwMode="auto">
                      <a:xfrm>
                        <a:off x="1102" y="3986"/>
                        <a:ext cx="151" cy="134"/>
                      </a:xfrm>
                      <a:custGeom>
                        <a:avLst/>
                        <a:gdLst>
                          <a:gd name="T0" fmla="*/ 0 w 151"/>
                          <a:gd name="T1" fmla="*/ 3 h 134"/>
                          <a:gd name="T2" fmla="*/ 15 w 151"/>
                          <a:gd name="T3" fmla="*/ 3 h 134"/>
                          <a:gd name="T4" fmla="*/ 52 w 151"/>
                          <a:gd name="T5" fmla="*/ 22 h 134"/>
                          <a:gd name="T6" fmla="*/ 96 w 151"/>
                          <a:gd name="T7" fmla="*/ 111 h 134"/>
                          <a:gd name="T8" fmla="*/ 132 w 151"/>
                          <a:gd name="T9" fmla="*/ 131 h 134"/>
                          <a:gd name="T10" fmla="*/ 151 w 151"/>
                          <a:gd name="T11" fmla="*/ 132 h 134"/>
                          <a:gd name="T12" fmla="*/ 0 60000 65536"/>
                          <a:gd name="T13" fmla="*/ 0 60000 65536"/>
                          <a:gd name="T14" fmla="*/ 0 60000 65536"/>
                          <a:gd name="T15" fmla="*/ 0 60000 65536"/>
                          <a:gd name="T16" fmla="*/ 0 60000 65536"/>
                          <a:gd name="T17" fmla="*/ 0 60000 65536"/>
                          <a:gd name="T18" fmla="*/ 0 w 151"/>
                          <a:gd name="T19" fmla="*/ 0 h 134"/>
                          <a:gd name="T20" fmla="*/ 151 w 151"/>
                          <a:gd name="T21" fmla="*/ 134 h 134"/>
                        </a:gdLst>
                        <a:ahLst/>
                        <a:cxnLst>
                          <a:cxn ang="T12">
                            <a:pos x="T0" y="T1"/>
                          </a:cxn>
                          <a:cxn ang="T13">
                            <a:pos x="T2" y="T3"/>
                          </a:cxn>
                          <a:cxn ang="T14">
                            <a:pos x="T4" y="T5"/>
                          </a:cxn>
                          <a:cxn ang="T15">
                            <a:pos x="T6" y="T7"/>
                          </a:cxn>
                          <a:cxn ang="T16">
                            <a:pos x="T8" y="T9"/>
                          </a:cxn>
                          <a:cxn ang="T17">
                            <a:pos x="T10" y="T11"/>
                          </a:cxn>
                        </a:cxnLst>
                        <a:rect l="T18" t="T19" r="T20" b="T21"/>
                        <a:pathLst>
                          <a:path w="151" h="134">
                            <a:moveTo>
                              <a:pt x="0" y="3"/>
                            </a:moveTo>
                            <a:cubicBezTo>
                              <a:pt x="2" y="3"/>
                              <a:pt x="6" y="0"/>
                              <a:pt x="15" y="3"/>
                            </a:cubicBezTo>
                            <a:cubicBezTo>
                              <a:pt x="24" y="6"/>
                              <a:pt x="38" y="4"/>
                              <a:pt x="52" y="22"/>
                            </a:cubicBezTo>
                            <a:cubicBezTo>
                              <a:pt x="66" y="40"/>
                              <a:pt x="83" y="93"/>
                              <a:pt x="96" y="111"/>
                            </a:cubicBezTo>
                            <a:cubicBezTo>
                              <a:pt x="109" y="129"/>
                              <a:pt x="123" y="128"/>
                              <a:pt x="132" y="131"/>
                            </a:cubicBezTo>
                            <a:cubicBezTo>
                              <a:pt x="141" y="134"/>
                              <a:pt x="147" y="132"/>
                              <a:pt x="151" y="132"/>
                            </a:cubicBezTo>
                          </a:path>
                        </a:pathLst>
                      </a:custGeom>
                      <a:noFill/>
                      <a:ln w="38100" cap="flat" cmpd="sng">
                        <a:solidFill>
                          <a:srgbClr val="66FFFF"/>
                        </a:solidFill>
                        <a:prstDash val="solid"/>
                        <a:round/>
                        <a:headEnd/>
                        <a:tailEnd/>
                      </a:ln>
                    </p:spPr>
                    <p:txBody>
                      <a:bodyPr/>
                      <a:lstStyle/>
                      <a:p>
                        <a:endParaRPr lang="en-GB"/>
                      </a:p>
                    </p:txBody>
                  </p:sp>
                  <p:sp>
                    <p:nvSpPr>
                      <p:cNvPr id="3145" name="Freeform 31"/>
                      <p:cNvSpPr>
                        <a:spLocks/>
                      </p:cNvSpPr>
                      <p:nvPr/>
                    </p:nvSpPr>
                    <p:spPr bwMode="auto">
                      <a:xfrm flipH="1">
                        <a:off x="953" y="3986"/>
                        <a:ext cx="151" cy="134"/>
                      </a:xfrm>
                      <a:custGeom>
                        <a:avLst/>
                        <a:gdLst>
                          <a:gd name="T0" fmla="*/ 0 w 151"/>
                          <a:gd name="T1" fmla="*/ 3 h 134"/>
                          <a:gd name="T2" fmla="*/ 15 w 151"/>
                          <a:gd name="T3" fmla="*/ 3 h 134"/>
                          <a:gd name="T4" fmla="*/ 52 w 151"/>
                          <a:gd name="T5" fmla="*/ 22 h 134"/>
                          <a:gd name="T6" fmla="*/ 96 w 151"/>
                          <a:gd name="T7" fmla="*/ 111 h 134"/>
                          <a:gd name="T8" fmla="*/ 132 w 151"/>
                          <a:gd name="T9" fmla="*/ 131 h 134"/>
                          <a:gd name="T10" fmla="*/ 151 w 151"/>
                          <a:gd name="T11" fmla="*/ 132 h 134"/>
                          <a:gd name="T12" fmla="*/ 0 60000 65536"/>
                          <a:gd name="T13" fmla="*/ 0 60000 65536"/>
                          <a:gd name="T14" fmla="*/ 0 60000 65536"/>
                          <a:gd name="T15" fmla="*/ 0 60000 65536"/>
                          <a:gd name="T16" fmla="*/ 0 60000 65536"/>
                          <a:gd name="T17" fmla="*/ 0 60000 65536"/>
                          <a:gd name="T18" fmla="*/ 0 w 151"/>
                          <a:gd name="T19" fmla="*/ 0 h 134"/>
                          <a:gd name="T20" fmla="*/ 151 w 151"/>
                          <a:gd name="T21" fmla="*/ 134 h 134"/>
                        </a:gdLst>
                        <a:ahLst/>
                        <a:cxnLst>
                          <a:cxn ang="T12">
                            <a:pos x="T0" y="T1"/>
                          </a:cxn>
                          <a:cxn ang="T13">
                            <a:pos x="T2" y="T3"/>
                          </a:cxn>
                          <a:cxn ang="T14">
                            <a:pos x="T4" y="T5"/>
                          </a:cxn>
                          <a:cxn ang="T15">
                            <a:pos x="T6" y="T7"/>
                          </a:cxn>
                          <a:cxn ang="T16">
                            <a:pos x="T8" y="T9"/>
                          </a:cxn>
                          <a:cxn ang="T17">
                            <a:pos x="T10" y="T11"/>
                          </a:cxn>
                        </a:cxnLst>
                        <a:rect l="T18" t="T19" r="T20" b="T21"/>
                        <a:pathLst>
                          <a:path w="151" h="134">
                            <a:moveTo>
                              <a:pt x="0" y="3"/>
                            </a:moveTo>
                            <a:cubicBezTo>
                              <a:pt x="2" y="3"/>
                              <a:pt x="6" y="0"/>
                              <a:pt x="15" y="3"/>
                            </a:cubicBezTo>
                            <a:cubicBezTo>
                              <a:pt x="24" y="6"/>
                              <a:pt x="38" y="4"/>
                              <a:pt x="52" y="22"/>
                            </a:cubicBezTo>
                            <a:cubicBezTo>
                              <a:pt x="66" y="40"/>
                              <a:pt x="83" y="93"/>
                              <a:pt x="96" y="111"/>
                            </a:cubicBezTo>
                            <a:cubicBezTo>
                              <a:pt x="109" y="129"/>
                              <a:pt x="123" y="128"/>
                              <a:pt x="132" y="131"/>
                            </a:cubicBezTo>
                            <a:cubicBezTo>
                              <a:pt x="141" y="134"/>
                              <a:pt x="147" y="132"/>
                              <a:pt x="151" y="132"/>
                            </a:cubicBezTo>
                          </a:path>
                        </a:pathLst>
                      </a:custGeom>
                      <a:noFill/>
                      <a:ln w="38100" cap="flat" cmpd="sng">
                        <a:solidFill>
                          <a:srgbClr val="66FFFF"/>
                        </a:solidFill>
                        <a:prstDash val="solid"/>
                        <a:round/>
                        <a:headEnd/>
                        <a:tailEnd/>
                      </a:ln>
                    </p:spPr>
                    <p:txBody>
                      <a:bodyPr/>
                      <a:lstStyle/>
                      <a:p>
                        <a:endParaRPr lang="en-GB"/>
                      </a:p>
                    </p:txBody>
                  </p:sp>
                </p:grpSp>
              </p:grpSp>
              <p:grpSp>
                <p:nvGrpSpPr>
                  <p:cNvPr id="16" name="Group 32"/>
                  <p:cNvGrpSpPr>
                    <a:grpSpLocks/>
                  </p:cNvGrpSpPr>
                  <p:nvPr/>
                </p:nvGrpSpPr>
                <p:grpSpPr bwMode="auto">
                  <a:xfrm>
                    <a:off x="1542" y="3986"/>
                    <a:ext cx="593" cy="134"/>
                    <a:chOff x="953" y="3986"/>
                    <a:chExt cx="593" cy="134"/>
                  </a:xfrm>
                </p:grpSpPr>
                <p:grpSp>
                  <p:nvGrpSpPr>
                    <p:cNvPr id="17" name="Group 33"/>
                    <p:cNvGrpSpPr>
                      <a:grpSpLocks/>
                    </p:cNvGrpSpPr>
                    <p:nvPr/>
                  </p:nvGrpSpPr>
                  <p:grpSpPr bwMode="auto">
                    <a:xfrm>
                      <a:off x="953" y="3986"/>
                      <a:ext cx="300" cy="134"/>
                      <a:chOff x="953" y="3986"/>
                      <a:chExt cx="300" cy="134"/>
                    </a:xfrm>
                  </p:grpSpPr>
                  <p:sp>
                    <p:nvSpPr>
                      <p:cNvPr id="3140" name="Freeform 34"/>
                      <p:cNvSpPr>
                        <a:spLocks/>
                      </p:cNvSpPr>
                      <p:nvPr/>
                    </p:nvSpPr>
                    <p:spPr bwMode="auto">
                      <a:xfrm>
                        <a:off x="1102" y="3986"/>
                        <a:ext cx="151" cy="134"/>
                      </a:xfrm>
                      <a:custGeom>
                        <a:avLst/>
                        <a:gdLst>
                          <a:gd name="T0" fmla="*/ 0 w 151"/>
                          <a:gd name="T1" fmla="*/ 3 h 134"/>
                          <a:gd name="T2" fmla="*/ 15 w 151"/>
                          <a:gd name="T3" fmla="*/ 3 h 134"/>
                          <a:gd name="T4" fmla="*/ 52 w 151"/>
                          <a:gd name="T5" fmla="*/ 22 h 134"/>
                          <a:gd name="T6" fmla="*/ 96 w 151"/>
                          <a:gd name="T7" fmla="*/ 111 h 134"/>
                          <a:gd name="T8" fmla="*/ 132 w 151"/>
                          <a:gd name="T9" fmla="*/ 131 h 134"/>
                          <a:gd name="T10" fmla="*/ 151 w 151"/>
                          <a:gd name="T11" fmla="*/ 132 h 134"/>
                          <a:gd name="T12" fmla="*/ 0 60000 65536"/>
                          <a:gd name="T13" fmla="*/ 0 60000 65536"/>
                          <a:gd name="T14" fmla="*/ 0 60000 65536"/>
                          <a:gd name="T15" fmla="*/ 0 60000 65536"/>
                          <a:gd name="T16" fmla="*/ 0 60000 65536"/>
                          <a:gd name="T17" fmla="*/ 0 60000 65536"/>
                          <a:gd name="T18" fmla="*/ 0 w 151"/>
                          <a:gd name="T19" fmla="*/ 0 h 134"/>
                          <a:gd name="T20" fmla="*/ 151 w 151"/>
                          <a:gd name="T21" fmla="*/ 134 h 134"/>
                        </a:gdLst>
                        <a:ahLst/>
                        <a:cxnLst>
                          <a:cxn ang="T12">
                            <a:pos x="T0" y="T1"/>
                          </a:cxn>
                          <a:cxn ang="T13">
                            <a:pos x="T2" y="T3"/>
                          </a:cxn>
                          <a:cxn ang="T14">
                            <a:pos x="T4" y="T5"/>
                          </a:cxn>
                          <a:cxn ang="T15">
                            <a:pos x="T6" y="T7"/>
                          </a:cxn>
                          <a:cxn ang="T16">
                            <a:pos x="T8" y="T9"/>
                          </a:cxn>
                          <a:cxn ang="T17">
                            <a:pos x="T10" y="T11"/>
                          </a:cxn>
                        </a:cxnLst>
                        <a:rect l="T18" t="T19" r="T20" b="T21"/>
                        <a:pathLst>
                          <a:path w="151" h="134">
                            <a:moveTo>
                              <a:pt x="0" y="3"/>
                            </a:moveTo>
                            <a:cubicBezTo>
                              <a:pt x="2" y="3"/>
                              <a:pt x="6" y="0"/>
                              <a:pt x="15" y="3"/>
                            </a:cubicBezTo>
                            <a:cubicBezTo>
                              <a:pt x="24" y="6"/>
                              <a:pt x="38" y="4"/>
                              <a:pt x="52" y="22"/>
                            </a:cubicBezTo>
                            <a:cubicBezTo>
                              <a:pt x="66" y="40"/>
                              <a:pt x="83" y="93"/>
                              <a:pt x="96" y="111"/>
                            </a:cubicBezTo>
                            <a:cubicBezTo>
                              <a:pt x="109" y="129"/>
                              <a:pt x="123" y="128"/>
                              <a:pt x="132" y="131"/>
                            </a:cubicBezTo>
                            <a:cubicBezTo>
                              <a:pt x="141" y="134"/>
                              <a:pt x="147" y="132"/>
                              <a:pt x="151" y="132"/>
                            </a:cubicBezTo>
                          </a:path>
                        </a:pathLst>
                      </a:custGeom>
                      <a:noFill/>
                      <a:ln w="38100" cap="flat" cmpd="sng">
                        <a:solidFill>
                          <a:srgbClr val="66FFFF"/>
                        </a:solidFill>
                        <a:prstDash val="solid"/>
                        <a:round/>
                        <a:headEnd/>
                        <a:tailEnd/>
                      </a:ln>
                    </p:spPr>
                    <p:txBody>
                      <a:bodyPr/>
                      <a:lstStyle/>
                      <a:p>
                        <a:endParaRPr lang="en-GB"/>
                      </a:p>
                    </p:txBody>
                  </p:sp>
                  <p:sp>
                    <p:nvSpPr>
                      <p:cNvPr id="3141" name="Freeform 35"/>
                      <p:cNvSpPr>
                        <a:spLocks/>
                      </p:cNvSpPr>
                      <p:nvPr/>
                    </p:nvSpPr>
                    <p:spPr bwMode="auto">
                      <a:xfrm flipH="1">
                        <a:off x="953" y="3986"/>
                        <a:ext cx="151" cy="134"/>
                      </a:xfrm>
                      <a:custGeom>
                        <a:avLst/>
                        <a:gdLst>
                          <a:gd name="T0" fmla="*/ 0 w 151"/>
                          <a:gd name="T1" fmla="*/ 3 h 134"/>
                          <a:gd name="T2" fmla="*/ 15 w 151"/>
                          <a:gd name="T3" fmla="*/ 3 h 134"/>
                          <a:gd name="T4" fmla="*/ 52 w 151"/>
                          <a:gd name="T5" fmla="*/ 22 h 134"/>
                          <a:gd name="T6" fmla="*/ 96 w 151"/>
                          <a:gd name="T7" fmla="*/ 111 h 134"/>
                          <a:gd name="T8" fmla="*/ 132 w 151"/>
                          <a:gd name="T9" fmla="*/ 131 h 134"/>
                          <a:gd name="T10" fmla="*/ 151 w 151"/>
                          <a:gd name="T11" fmla="*/ 132 h 134"/>
                          <a:gd name="T12" fmla="*/ 0 60000 65536"/>
                          <a:gd name="T13" fmla="*/ 0 60000 65536"/>
                          <a:gd name="T14" fmla="*/ 0 60000 65536"/>
                          <a:gd name="T15" fmla="*/ 0 60000 65536"/>
                          <a:gd name="T16" fmla="*/ 0 60000 65536"/>
                          <a:gd name="T17" fmla="*/ 0 60000 65536"/>
                          <a:gd name="T18" fmla="*/ 0 w 151"/>
                          <a:gd name="T19" fmla="*/ 0 h 134"/>
                          <a:gd name="T20" fmla="*/ 151 w 151"/>
                          <a:gd name="T21" fmla="*/ 134 h 134"/>
                        </a:gdLst>
                        <a:ahLst/>
                        <a:cxnLst>
                          <a:cxn ang="T12">
                            <a:pos x="T0" y="T1"/>
                          </a:cxn>
                          <a:cxn ang="T13">
                            <a:pos x="T2" y="T3"/>
                          </a:cxn>
                          <a:cxn ang="T14">
                            <a:pos x="T4" y="T5"/>
                          </a:cxn>
                          <a:cxn ang="T15">
                            <a:pos x="T6" y="T7"/>
                          </a:cxn>
                          <a:cxn ang="T16">
                            <a:pos x="T8" y="T9"/>
                          </a:cxn>
                          <a:cxn ang="T17">
                            <a:pos x="T10" y="T11"/>
                          </a:cxn>
                        </a:cxnLst>
                        <a:rect l="T18" t="T19" r="T20" b="T21"/>
                        <a:pathLst>
                          <a:path w="151" h="134">
                            <a:moveTo>
                              <a:pt x="0" y="3"/>
                            </a:moveTo>
                            <a:cubicBezTo>
                              <a:pt x="2" y="3"/>
                              <a:pt x="6" y="0"/>
                              <a:pt x="15" y="3"/>
                            </a:cubicBezTo>
                            <a:cubicBezTo>
                              <a:pt x="24" y="6"/>
                              <a:pt x="38" y="4"/>
                              <a:pt x="52" y="22"/>
                            </a:cubicBezTo>
                            <a:cubicBezTo>
                              <a:pt x="66" y="40"/>
                              <a:pt x="83" y="93"/>
                              <a:pt x="96" y="111"/>
                            </a:cubicBezTo>
                            <a:cubicBezTo>
                              <a:pt x="109" y="129"/>
                              <a:pt x="123" y="128"/>
                              <a:pt x="132" y="131"/>
                            </a:cubicBezTo>
                            <a:cubicBezTo>
                              <a:pt x="141" y="134"/>
                              <a:pt x="147" y="132"/>
                              <a:pt x="151" y="132"/>
                            </a:cubicBezTo>
                          </a:path>
                        </a:pathLst>
                      </a:custGeom>
                      <a:noFill/>
                      <a:ln w="38100" cap="flat" cmpd="sng">
                        <a:solidFill>
                          <a:srgbClr val="66FFFF"/>
                        </a:solidFill>
                        <a:prstDash val="solid"/>
                        <a:round/>
                        <a:headEnd/>
                        <a:tailEnd/>
                      </a:ln>
                    </p:spPr>
                    <p:txBody>
                      <a:bodyPr/>
                      <a:lstStyle/>
                      <a:p>
                        <a:endParaRPr lang="en-GB"/>
                      </a:p>
                    </p:txBody>
                  </p:sp>
                </p:grpSp>
                <p:grpSp>
                  <p:nvGrpSpPr>
                    <p:cNvPr id="18" name="Group 36"/>
                    <p:cNvGrpSpPr>
                      <a:grpSpLocks/>
                    </p:cNvGrpSpPr>
                    <p:nvPr/>
                  </p:nvGrpSpPr>
                  <p:grpSpPr bwMode="auto">
                    <a:xfrm>
                      <a:off x="1246" y="3986"/>
                      <a:ext cx="300" cy="134"/>
                      <a:chOff x="953" y="3986"/>
                      <a:chExt cx="300" cy="134"/>
                    </a:xfrm>
                  </p:grpSpPr>
                  <p:sp>
                    <p:nvSpPr>
                      <p:cNvPr id="3138" name="Freeform 37"/>
                      <p:cNvSpPr>
                        <a:spLocks/>
                      </p:cNvSpPr>
                      <p:nvPr/>
                    </p:nvSpPr>
                    <p:spPr bwMode="auto">
                      <a:xfrm>
                        <a:off x="1102" y="3986"/>
                        <a:ext cx="151" cy="134"/>
                      </a:xfrm>
                      <a:custGeom>
                        <a:avLst/>
                        <a:gdLst>
                          <a:gd name="T0" fmla="*/ 0 w 151"/>
                          <a:gd name="T1" fmla="*/ 3 h 134"/>
                          <a:gd name="T2" fmla="*/ 15 w 151"/>
                          <a:gd name="T3" fmla="*/ 3 h 134"/>
                          <a:gd name="T4" fmla="*/ 52 w 151"/>
                          <a:gd name="T5" fmla="*/ 22 h 134"/>
                          <a:gd name="T6" fmla="*/ 96 w 151"/>
                          <a:gd name="T7" fmla="*/ 111 h 134"/>
                          <a:gd name="T8" fmla="*/ 132 w 151"/>
                          <a:gd name="T9" fmla="*/ 131 h 134"/>
                          <a:gd name="T10" fmla="*/ 151 w 151"/>
                          <a:gd name="T11" fmla="*/ 132 h 134"/>
                          <a:gd name="T12" fmla="*/ 0 60000 65536"/>
                          <a:gd name="T13" fmla="*/ 0 60000 65536"/>
                          <a:gd name="T14" fmla="*/ 0 60000 65536"/>
                          <a:gd name="T15" fmla="*/ 0 60000 65536"/>
                          <a:gd name="T16" fmla="*/ 0 60000 65536"/>
                          <a:gd name="T17" fmla="*/ 0 60000 65536"/>
                          <a:gd name="T18" fmla="*/ 0 w 151"/>
                          <a:gd name="T19" fmla="*/ 0 h 134"/>
                          <a:gd name="T20" fmla="*/ 151 w 151"/>
                          <a:gd name="T21" fmla="*/ 134 h 134"/>
                        </a:gdLst>
                        <a:ahLst/>
                        <a:cxnLst>
                          <a:cxn ang="T12">
                            <a:pos x="T0" y="T1"/>
                          </a:cxn>
                          <a:cxn ang="T13">
                            <a:pos x="T2" y="T3"/>
                          </a:cxn>
                          <a:cxn ang="T14">
                            <a:pos x="T4" y="T5"/>
                          </a:cxn>
                          <a:cxn ang="T15">
                            <a:pos x="T6" y="T7"/>
                          </a:cxn>
                          <a:cxn ang="T16">
                            <a:pos x="T8" y="T9"/>
                          </a:cxn>
                          <a:cxn ang="T17">
                            <a:pos x="T10" y="T11"/>
                          </a:cxn>
                        </a:cxnLst>
                        <a:rect l="T18" t="T19" r="T20" b="T21"/>
                        <a:pathLst>
                          <a:path w="151" h="134">
                            <a:moveTo>
                              <a:pt x="0" y="3"/>
                            </a:moveTo>
                            <a:cubicBezTo>
                              <a:pt x="2" y="3"/>
                              <a:pt x="6" y="0"/>
                              <a:pt x="15" y="3"/>
                            </a:cubicBezTo>
                            <a:cubicBezTo>
                              <a:pt x="24" y="6"/>
                              <a:pt x="38" y="4"/>
                              <a:pt x="52" y="22"/>
                            </a:cubicBezTo>
                            <a:cubicBezTo>
                              <a:pt x="66" y="40"/>
                              <a:pt x="83" y="93"/>
                              <a:pt x="96" y="111"/>
                            </a:cubicBezTo>
                            <a:cubicBezTo>
                              <a:pt x="109" y="129"/>
                              <a:pt x="123" y="128"/>
                              <a:pt x="132" y="131"/>
                            </a:cubicBezTo>
                            <a:cubicBezTo>
                              <a:pt x="141" y="134"/>
                              <a:pt x="147" y="132"/>
                              <a:pt x="151" y="132"/>
                            </a:cubicBezTo>
                          </a:path>
                        </a:pathLst>
                      </a:custGeom>
                      <a:noFill/>
                      <a:ln w="38100" cap="flat" cmpd="sng">
                        <a:solidFill>
                          <a:srgbClr val="66FFFF"/>
                        </a:solidFill>
                        <a:prstDash val="solid"/>
                        <a:round/>
                        <a:headEnd/>
                        <a:tailEnd/>
                      </a:ln>
                    </p:spPr>
                    <p:txBody>
                      <a:bodyPr/>
                      <a:lstStyle/>
                      <a:p>
                        <a:endParaRPr lang="en-GB"/>
                      </a:p>
                    </p:txBody>
                  </p:sp>
                  <p:sp>
                    <p:nvSpPr>
                      <p:cNvPr id="3139" name="Freeform 38"/>
                      <p:cNvSpPr>
                        <a:spLocks/>
                      </p:cNvSpPr>
                      <p:nvPr/>
                    </p:nvSpPr>
                    <p:spPr bwMode="auto">
                      <a:xfrm flipH="1">
                        <a:off x="953" y="3986"/>
                        <a:ext cx="151" cy="134"/>
                      </a:xfrm>
                      <a:custGeom>
                        <a:avLst/>
                        <a:gdLst>
                          <a:gd name="T0" fmla="*/ 0 w 151"/>
                          <a:gd name="T1" fmla="*/ 3 h 134"/>
                          <a:gd name="T2" fmla="*/ 15 w 151"/>
                          <a:gd name="T3" fmla="*/ 3 h 134"/>
                          <a:gd name="T4" fmla="*/ 52 w 151"/>
                          <a:gd name="T5" fmla="*/ 22 h 134"/>
                          <a:gd name="T6" fmla="*/ 96 w 151"/>
                          <a:gd name="T7" fmla="*/ 111 h 134"/>
                          <a:gd name="T8" fmla="*/ 132 w 151"/>
                          <a:gd name="T9" fmla="*/ 131 h 134"/>
                          <a:gd name="T10" fmla="*/ 151 w 151"/>
                          <a:gd name="T11" fmla="*/ 132 h 134"/>
                          <a:gd name="T12" fmla="*/ 0 60000 65536"/>
                          <a:gd name="T13" fmla="*/ 0 60000 65536"/>
                          <a:gd name="T14" fmla="*/ 0 60000 65536"/>
                          <a:gd name="T15" fmla="*/ 0 60000 65536"/>
                          <a:gd name="T16" fmla="*/ 0 60000 65536"/>
                          <a:gd name="T17" fmla="*/ 0 60000 65536"/>
                          <a:gd name="T18" fmla="*/ 0 w 151"/>
                          <a:gd name="T19" fmla="*/ 0 h 134"/>
                          <a:gd name="T20" fmla="*/ 151 w 151"/>
                          <a:gd name="T21" fmla="*/ 134 h 134"/>
                        </a:gdLst>
                        <a:ahLst/>
                        <a:cxnLst>
                          <a:cxn ang="T12">
                            <a:pos x="T0" y="T1"/>
                          </a:cxn>
                          <a:cxn ang="T13">
                            <a:pos x="T2" y="T3"/>
                          </a:cxn>
                          <a:cxn ang="T14">
                            <a:pos x="T4" y="T5"/>
                          </a:cxn>
                          <a:cxn ang="T15">
                            <a:pos x="T6" y="T7"/>
                          </a:cxn>
                          <a:cxn ang="T16">
                            <a:pos x="T8" y="T9"/>
                          </a:cxn>
                          <a:cxn ang="T17">
                            <a:pos x="T10" y="T11"/>
                          </a:cxn>
                        </a:cxnLst>
                        <a:rect l="T18" t="T19" r="T20" b="T21"/>
                        <a:pathLst>
                          <a:path w="151" h="134">
                            <a:moveTo>
                              <a:pt x="0" y="3"/>
                            </a:moveTo>
                            <a:cubicBezTo>
                              <a:pt x="2" y="3"/>
                              <a:pt x="6" y="0"/>
                              <a:pt x="15" y="3"/>
                            </a:cubicBezTo>
                            <a:cubicBezTo>
                              <a:pt x="24" y="6"/>
                              <a:pt x="38" y="4"/>
                              <a:pt x="52" y="22"/>
                            </a:cubicBezTo>
                            <a:cubicBezTo>
                              <a:pt x="66" y="40"/>
                              <a:pt x="83" y="93"/>
                              <a:pt x="96" y="111"/>
                            </a:cubicBezTo>
                            <a:cubicBezTo>
                              <a:pt x="109" y="129"/>
                              <a:pt x="123" y="128"/>
                              <a:pt x="132" y="131"/>
                            </a:cubicBezTo>
                            <a:cubicBezTo>
                              <a:pt x="141" y="134"/>
                              <a:pt x="147" y="132"/>
                              <a:pt x="151" y="132"/>
                            </a:cubicBezTo>
                          </a:path>
                        </a:pathLst>
                      </a:custGeom>
                      <a:noFill/>
                      <a:ln w="38100" cap="flat" cmpd="sng">
                        <a:solidFill>
                          <a:srgbClr val="66FFFF"/>
                        </a:solidFill>
                        <a:prstDash val="solid"/>
                        <a:round/>
                        <a:headEnd/>
                        <a:tailEnd/>
                      </a:ln>
                    </p:spPr>
                    <p:txBody>
                      <a:bodyPr/>
                      <a:lstStyle/>
                      <a:p>
                        <a:endParaRPr lang="en-GB"/>
                      </a:p>
                    </p:txBody>
                  </p:sp>
                </p:grpSp>
              </p:grpSp>
            </p:grpSp>
          </p:grpSp>
          <p:sp>
            <p:nvSpPr>
              <p:cNvPr id="3128" name="Line 39"/>
              <p:cNvSpPr>
                <a:spLocks noChangeShapeType="1"/>
              </p:cNvSpPr>
              <p:nvPr/>
            </p:nvSpPr>
            <p:spPr bwMode="auto">
              <a:xfrm>
                <a:off x="768" y="2928"/>
                <a:ext cx="781" cy="206"/>
              </a:xfrm>
              <a:prstGeom prst="line">
                <a:avLst/>
              </a:prstGeom>
              <a:noFill/>
              <a:ln w="34925">
                <a:solidFill>
                  <a:srgbClr val="66FFFF"/>
                </a:solidFill>
                <a:round/>
                <a:headEnd/>
                <a:tailEnd/>
              </a:ln>
            </p:spPr>
            <p:txBody>
              <a:bodyPr/>
              <a:lstStyle/>
              <a:p>
                <a:endParaRPr lang="en-GB"/>
              </a:p>
            </p:txBody>
          </p:sp>
          <p:sp>
            <p:nvSpPr>
              <p:cNvPr id="3129" name="Line 40"/>
              <p:cNvSpPr>
                <a:spLocks noChangeShapeType="1"/>
              </p:cNvSpPr>
              <p:nvPr/>
            </p:nvSpPr>
            <p:spPr bwMode="auto">
              <a:xfrm flipV="1">
                <a:off x="1549" y="2963"/>
                <a:ext cx="851" cy="171"/>
              </a:xfrm>
              <a:prstGeom prst="line">
                <a:avLst/>
              </a:prstGeom>
              <a:noFill/>
              <a:ln w="34925">
                <a:solidFill>
                  <a:srgbClr val="66FFFF"/>
                </a:solidFill>
                <a:round/>
                <a:headEnd/>
                <a:tailEnd/>
              </a:ln>
            </p:spPr>
            <p:txBody>
              <a:bodyPr/>
              <a:lstStyle/>
              <a:p>
                <a:endParaRPr lang="en-GB"/>
              </a:p>
            </p:txBody>
          </p:sp>
          <p:sp>
            <p:nvSpPr>
              <p:cNvPr id="3130" name="Line 41"/>
              <p:cNvSpPr>
                <a:spLocks noChangeShapeType="1"/>
              </p:cNvSpPr>
              <p:nvPr/>
            </p:nvSpPr>
            <p:spPr bwMode="auto">
              <a:xfrm flipV="1">
                <a:off x="768" y="3682"/>
                <a:ext cx="781" cy="205"/>
              </a:xfrm>
              <a:prstGeom prst="line">
                <a:avLst/>
              </a:prstGeom>
              <a:noFill/>
              <a:ln w="34925">
                <a:solidFill>
                  <a:srgbClr val="66FFFF"/>
                </a:solidFill>
                <a:round/>
                <a:headEnd/>
                <a:tailEnd/>
              </a:ln>
            </p:spPr>
            <p:txBody>
              <a:bodyPr/>
              <a:lstStyle/>
              <a:p>
                <a:endParaRPr lang="en-GB"/>
              </a:p>
            </p:txBody>
          </p:sp>
          <p:sp>
            <p:nvSpPr>
              <p:cNvPr id="3131" name="Line 42"/>
              <p:cNvSpPr>
                <a:spLocks noChangeShapeType="1"/>
              </p:cNvSpPr>
              <p:nvPr/>
            </p:nvSpPr>
            <p:spPr bwMode="auto">
              <a:xfrm>
                <a:off x="1549" y="3682"/>
                <a:ext cx="899" cy="206"/>
              </a:xfrm>
              <a:prstGeom prst="line">
                <a:avLst/>
              </a:prstGeom>
              <a:noFill/>
              <a:ln w="34925">
                <a:solidFill>
                  <a:srgbClr val="66FFFF"/>
                </a:solidFill>
                <a:round/>
                <a:headEnd/>
                <a:tailEnd/>
              </a:ln>
            </p:spPr>
            <p:txBody>
              <a:bodyPr/>
              <a:lstStyle/>
              <a:p>
                <a:endParaRPr lang="en-GB"/>
              </a:p>
            </p:txBody>
          </p:sp>
        </p:grpSp>
        <p:sp>
          <p:nvSpPr>
            <p:cNvPr id="3122" name="Text Box 43"/>
            <p:cNvSpPr txBox="1">
              <a:spLocks noChangeArrowheads="1"/>
            </p:cNvSpPr>
            <p:nvPr/>
          </p:nvSpPr>
          <p:spPr bwMode="auto">
            <a:xfrm>
              <a:off x="528" y="2736"/>
              <a:ext cx="280" cy="288"/>
            </a:xfrm>
            <a:prstGeom prst="rect">
              <a:avLst/>
            </a:prstGeom>
            <a:noFill/>
            <a:ln w="34925">
              <a:noFill/>
              <a:miter lim="800000"/>
              <a:headEnd/>
              <a:tailEnd/>
            </a:ln>
          </p:spPr>
          <p:txBody>
            <a:bodyPr wrap="none">
              <a:spAutoFit/>
            </a:bodyPr>
            <a:lstStyle/>
            <a:p>
              <a:r>
                <a:rPr lang="en-GB" sz="2400" b="1">
                  <a:latin typeface="Symbol" pitchFamily="18" charset="2"/>
                </a:rPr>
                <a:t>n</a:t>
              </a:r>
              <a:r>
                <a:rPr lang="en-GB" sz="2400" b="1" baseline="-25000"/>
                <a:t>x</a:t>
              </a:r>
            </a:p>
          </p:txBody>
        </p:sp>
        <p:sp>
          <p:nvSpPr>
            <p:cNvPr id="3123" name="Text Box 44"/>
            <p:cNvSpPr txBox="1">
              <a:spLocks noChangeArrowheads="1"/>
            </p:cNvSpPr>
            <p:nvPr/>
          </p:nvSpPr>
          <p:spPr bwMode="auto">
            <a:xfrm>
              <a:off x="2360" y="2784"/>
              <a:ext cx="280" cy="288"/>
            </a:xfrm>
            <a:prstGeom prst="rect">
              <a:avLst/>
            </a:prstGeom>
            <a:noFill/>
            <a:ln w="34925">
              <a:noFill/>
              <a:miter lim="800000"/>
              <a:headEnd/>
              <a:tailEnd/>
            </a:ln>
          </p:spPr>
          <p:txBody>
            <a:bodyPr wrap="none">
              <a:spAutoFit/>
            </a:bodyPr>
            <a:lstStyle/>
            <a:p>
              <a:r>
                <a:rPr lang="en-GB" sz="2400" b="1">
                  <a:latin typeface="Symbol" pitchFamily="18" charset="2"/>
                </a:rPr>
                <a:t>n</a:t>
              </a:r>
              <a:r>
                <a:rPr lang="en-GB" sz="2400" b="1" baseline="-25000"/>
                <a:t>x</a:t>
              </a:r>
            </a:p>
          </p:txBody>
        </p:sp>
        <p:sp>
          <p:nvSpPr>
            <p:cNvPr id="3124" name="Text Box 45"/>
            <p:cNvSpPr txBox="1">
              <a:spLocks noChangeArrowheads="1"/>
            </p:cNvSpPr>
            <p:nvPr/>
          </p:nvSpPr>
          <p:spPr bwMode="auto">
            <a:xfrm>
              <a:off x="528" y="3744"/>
              <a:ext cx="244" cy="288"/>
            </a:xfrm>
            <a:prstGeom prst="rect">
              <a:avLst/>
            </a:prstGeom>
            <a:noFill/>
            <a:ln w="34925">
              <a:noFill/>
              <a:miter lim="800000"/>
              <a:headEnd/>
              <a:tailEnd/>
            </a:ln>
          </p:spPr>
          <p:txBody>
            <a:bodyPr wrap="none">
              <a:spAutoFit/>
            </a:bodyPr>
            <a:lstStyle/>
            <a:p>
              <a:r>
                <a:rPr lang="en-GB" sz="2400"/>
                <a:t>e</a:t>
              </a:r>
              <a:r>
                <a:rPr lang="en-GB" sz="2400" baseline="30000"/>
                <a:t>-</a:t>
              </a:r>
            </a:p>
          </p:txBody>
        </p:sp>
        <p:sp>
          <p:nvSpPr>
            <p:cNvPr id="3125" name="Text Box 46"/>
            <p:cNvSpPr txBox="1">
              <a:spLocks noChangeArrowheads="1"/>
            </p:cNvSpPr>
            <p:nvPr/>
          </p:nvSpPr>
          <p:spPr bwMode="auto">
            <a:xfrm>
              <a:off x="2419" y="3744"/>
              <a:ext cx="244" cy="288"/>
            </a:xfrm>
            <a:prstGeom prst="rect">
              <a:avLst/>
            </a:prstGeom>
            <a:noFill/>
            <a:ln w="34925">
              <a:noFill/>
              <a:miter lim="800000"/>
              <a:headEnd/>
              <a:tailEnd/>
            </a:ln>
          </p:spPr>
          <p:txBody>
            <a:bodyPr wrap="none">
              <a:spAutoFit/>
            </a:bodyPr>
            <a:lstStyle/>
            <a:p>
              <a:r>
                <a:rPr lang="en-GB" sz="2400"/>
                <a:t>e</a:t>
              </a:r>
              <a:r>
                <a:rPr lang="en-GB" sz="2400" baseline="30000"/>
                <a:t>-</a:t>
              </a:r>
            </a:p>
          </p:txBody>
        </p:sp>
        <p:sp>
          <p:nvSpPr>
            <p:cNvPr id="3126" name="Text Box 47"/>
            <p:cNvSpPr txBox="1">
              <a:spLocks noChangeArrowheads="1"/>
            </p:cNvSpPr>
            <p:nvPr/>
          </p:nvSpPr>
          <p:spPr bwMode="auto">
            <a:xfrm>
              <a:off x="1580" y="3242"/>
              <a:ext cx="297" cy="288"/>
            </a:xfrm>
            <a:prstGeom prst="rect">
              <a:avLst/>
            </a:prstGeom>
            <a:noFill/>
            <a:ln w="34925">
              <a:noFill/>
              <a:miter lim="800000"/>
              <a:headEnd/>
              <a:tailEnd/>
            </a:ln>
          </p:spPr>
          <p:txBody>
            <a:bodyPr wrap="none">
              <a:spAutoFit/>
            </a:bodyPr>
            <a:lstStyle/>
            <a:p>
              <a:r>
                <a:rPr lang="en-GB" sz="2400"/>
                <a:t>Z</a:t>
              </a:r>
              <a:r>
                <a:rPr lang="en-GB" sz="2400" baseline="30000"/>
                <a:t>0</a:t>
              </a:r>
            </a:p>
          </p:txBody>
        </p:sp>
      </p:grpSp>
      <p:grpSp>
        <p:nvGrpSpPr>
          <p:cNvPr id="19" name="Group 91"/>
          <p:cNvGrpSpPr>
            <a:grpSpLocks/>
          </p:cNvGrpSpPr>
          <p:nvPr/>
        </p:nvGrpSpPr>
        <p:grpSpPr bwMode="auto">
          <a:xfrm>
            <a:off x="4648200" y="4343400"/>
            <a:ext cx="3429000" cy="2057400"/>
            <a:chOff x="2928" y="2736"/>
            <a:chExt cx="2160" cy="1296"/>
          </a:xfrm>
        </p:grpSpPr>
        <p:grpSp>
          <p:nvGrpSpPr>
            <p:cNvPr id="20" name="Group 49"/>
            <p:cNvGrpSpPr>
              <a:grpSpLocks/>
            </p:cNvGrpSpPr>
            <p:nvPr/>
          </p:nvGrpSpPr>
          <p:grpSpPr bwMode="auto">
            <a:xfrm>
              <a:off x="3168" y="2928"/>
              <a:ext cx="1680" cy="960"/>
              <a:chOff x="768" y="2928"/>
              <a:chExt cx="1680" cy="960"/>
            </a:xfrm>
          </p:grpSpPr>
          <p:grpSp>
            <p:nvGrpSpPr>
              <p:cNvPr id="21" name="Group 50"/>
              <p:cNvGrpSpPr>
                <a:grpSpLocks/>
              </p:cNvGrpSpPr>
              <p:nvPr/>
            </p:nvGrpSpPr>
            <p:grpSpPr bwMode="auto">
              <a:xfrm rot="5400000">
                <a:off x="1297" y="3386"/>
                <a:ext cx="550" cy="46"/>
                <a:chOff x="480" y="2703"/>
                <a:chExt cx="962" cy="63"/>
              </a:xfrm>
            </p:grpSpPr>
            <p:grpSp>
              <p:nvGrpSpPr>
                <p:cNvPr id="22" name="Group 51"/>
                <p:cNvGrpSpPr>
                  <a:grpSpLocks/>
                </p:cNvGrpSpPr>
                <p:nvPr/>
              </p:nvGrpSpPr>
              <p:grpSpPr bwMode="auto">
                <a:xfrm>
                  <a:off x="480" y="2704"/>
                  <a:ext cx="487" cy="62"/>
                  <a:chOff x="953" y="3986"/>
                  <a:chExt cx="1182" cy="134"/>
                </a:xfrm>
              </p:grpSpPr>
              <p:grpSp>
                <p:nvGrpSpPr>
                  <p:cNvPr id="23" name="Group 52"/>
                  <p:cNvGrpSpPr>
                    <a:grpSpLocks/>
                  </p:cNvGrpSpPr>
                  <p:nvPr/>
                </p:nvGrpSpPr>
                <p:grpSpPr bwMode="auto">
                  <a:xfrm>
                    <a:off x="953" y="3986"/>
                    <a:ext cx="593" cy="134"/>
                    <a:chOff x="953" y="3986"/>
                    <a:chExt cx="593" cy="134"/>
                  </a:xfrm>
                </p:grpSpPr>
                <p:grpSp>
                  <p:nvGrpSpPr>
                    <p:cNvPr id="24" name="Group 53"/>
                    <p:cNvGrpSpPr>
                      <a:grpSpLocks/>
                    </p:cNvGrpSpPr>
                    <p:nvPr/>
                  </p:nvGrpSpPr>
                  <p:grpSpPr bwMode="auto">
                    <a:xfrm>
                      <a:off x="953" y="3986"/>
                      <a:ext cx="300" cy="134"/>
                      <a:chOff x="953" y="3986"/>
                      <a:chExt cx="300" cy="134"/>
                    </a:xfrm>
                  </p:grpSpPr>
                  <p:sp>
                    <p:nvSpPr>
                      <p:cNvPr id="3119" name="Freeform 54"/>
                      <p:cNvSpPr>
                        <a:spLocks/>
                      </p:cNvSpPr>
                      <p:nvPr/>
                    </p:nvSpPr>
                    <p:spPr bwMode="auto">
                      <a:xfrm>
                        <a:off x="1102" y="3986"/>
                        <a:ext cx="151" cy="134"/>
                      </a:xfrm>
                      <a:custGeom>
                        <a:avLst/>
                        <a:gdLst>
                          <a:gd name="T0" fmla="*/ 0 w 151"/>
                          <a:gd name="T1" fmla="*/ 3 h 134"/>
                          <a:gd name="T2" fmla="*/ 15 w 151"/>
                          <a:gd name="T3" fmla="*/ 3 h 134"/>
                          <a:gd name="T4" fmla="*/ 52 w 151"/>
                          <a:gd name="T5" fmla="*/ 22 h 134"/>
                          <a:gd name="T6" fmla="*/ 96 w 151"/>
                          <a:gd name="T7" fmla="*/ 111 h 134"/>
                          <a:gd name="T8" fmla="*/ 132 w 151"/>
                          <a:gd name="T9" fmla="*/ 131 h 134"/>
                          <a:gd name="T10" fmla="*/ 151 w 151"/>
                          <a:gd name="T11" fmla="*/ 132 h 134"/>
                          <a:gd name="T12" fmla="*/ 0 60000 65536"/>
                          <a:gd name="T13" fmla="*/ 0 60000 65536"/>
                          <a:gd name="T14" fmla="*/ 0 60000 65536"/>
                          <a:gd name="T15" fmla="*/ 0 60000 65536"/>
                          <a:gd name="T16" fmla="*/ 0 60000 65536"/>
                          <a:gd name="T17" fmla="*/ 0 60000 65536"/>
                          <a:gd name="T18" fmla="*/ 0 w 151"/>
                          <a:gd name="T19" fmla="*/ 0 h 134"/>
                          <a:gd name="T20" fmla="*/ 151 w 151"/>
                          <a:gd name="T21" fmla="*/ 134 h 134"/>
                        </a:gdLst>
                        <a:ahLst/>
                        <a:cxnLst>
                          <a:cxn ang="T12">
                            <a:pos x="T0" y="T1"/>
                          </a:cxn>
                          <a:cxn ang="T13">
                            <a:pos x="T2" y="T3"/>
                          </a:cxn>
                          <a:cxn ang="T14">
                            <a:pos x="T4" y="T5"/>
                          </a:cxn>
                          <a:cxn ang="T15">
                            <a:pos x="T6" y="T7"/>
                          </a:cxn>
                          <a:cxn ang="T16">
                            <a:pos x="T8" y="T9"/>
                          </a:cxn>
                          <a:cxn ang="T17">
                            <a:pos x="T10" y="T11"/>
                          </a:cxn>
                        </a:cxnLst>
                        <a:rect l="T18" t="T19" r="T20" b="T21"/>
                        <a:pathLst>
                          <a:path w="151" h="134">
                            <a:moveTo>
                              <a:pt x="0" y="3"/>
                            </a:moveTo>
                            <a:cubicBezTo>
                              <a:pt x="2" y="3"/>
                              <a:pt x="6" y="0"/>
                              <a:pt x="15" y="3"/>
                            </a:cubicBezTo>
                            <a:cubicBezTo>
                              <a:pt x="24" y="6"/>
                              <a:pt x="38" y="4"/>
                              <a:pt x="52" y="22"/>
                            </a:cubicBezTo>
                            <a:cubicBezTo>
                              <a:pt x="66" y="40"/>
                              <a:pt x="83" y="93"/>
                              <a:pt x="96" y="111"/>
                            </a:cubicBezTo>
                            <a:cubicBezTo>
                              <a:pt x="109" y="129"/>
                              <a:pt x="123" y="128"/>
                              <a:pt x="132" y="131"/>
                            </a:cubicBezTo>
                            <a:cubicBezTo>
                              <a:pt x="141" y="134"/>
                              <a:pt x="147" y="132"/>
                              <a:pt x="151" y="132"/>
                            </a:cubicBezTo>
                          </a:path>
                        </a:pathLst>
                      </a:custGeom>
                      <a:noFill/>
                      <a:ln w="38100" cap="flat" cmpd="sng">
                        <a:solidFill>
                          <a:srgbClr val="66FFFF"/>
                        </a:solidFill>
                        <a:prstDash val="solid"/>
                        <a:round/>
                        <a:headEnd/>
                        <a:tailEnd/>
                      </a:ln>
                    </p:spPr>
                    <p:txBody>
                      <a:bodyPr/>
                      <a:lstStyle/>
                      <a:p>
                        <a:endParaRPr lang="en-GB"/>
                      </a:p>
                    </p:txBody>
                  </p:sp>
                  <p:sp>
                    <p:nvSpPr>
                      <p:cNvPr id="3120" name="Freeform 55"/>
                      <p:cNvSpPr>
                        <a:spLocks/>
                      </p:cNvSpPr>
                      <p:nvPr/>
                    </p:nvSpPr>
                    <p:spPr bwMode="auto">
                      <a:xfrm flipH="1">
                        <a:off x="953" y="3986"/>
                        <a:ext cx="151" cy="134"/>
                      </a:xfrm>
                      <a:custGeom>
                        <a:avLst/>
                        <a:gdLst>
                          <a:gd name="T0" fmla="*/ 0 w 151"/>
                          <a:gd name="T1" fmla="*/ 3 h 134"/>
                          <a:gd name="T2" fmla="*/ 15 w 151"/>
                          <a:gd name="T3" fmla="*/ 3 h 134"/>
                          <a:gd name="T4" fmla="*/ 52 w 151"/>
                          <a:gd name="T5" fmla="*/ 22 h 134"/>
                          <a:gd name="T6" fmla="*/ 96 w 151"/>
                          <a:gd name="T7" fmla="*/ 111 h 134"/>
                          <a:gd name="T8" fmla="*/ 132 w 151"/>
                          <a:gd name="T9" fmla="*/ 131 h 134"/>
                          <a:gd name="T10" fmla="*/ 151 w 151"/>
                          <a:gd name="T11" fmla="*/ 132 h 134"/>
                          <a:gd name="T12" fmla="*/ 0 60000 65536"/>
                          <a:gd name="T13" fmla="*/ 0 60000 65536"/>
                          <a:gd name="T14" fmla="*/ 0 60000 65536"/>
                          <a:gd name="T15" fmla="*/ 0 60000 65536"/>
                          <a:gd name="T16" fmla="*/ 0 60000 65536"/>
                          <a:gd name="T17" fmla="*/ 0 60000 65536"/>
                          <a:gd name="T18" fmla="*/ 0 w 151"/>
                          <a:gd name="T19" fmla="*/ 0 h 134"/>
                          <a:gd name="T20" fmla="*/ 151 w 151"/>
                          <a:gd name="T21" fmla="*/ 134 h 134"/>
                        </a:gdLst>
                        <a:ahLst/>
                        <a:cxnLst>
                          <a:cxn ang="T12">
                            <a:pos x="T0" y="T1"/>
                          </a:cxn>
                          <a:cxn ang="T13">
                            <a:pos x="T2" y="T3"/>
                          </a:cxn>
                          <a:cxn ang="T14">
                            <a:pos x="T4" y="T5"/>
                          </a:cxn>
                          <a:cxn ang="T15">
                            <a:pos x="T6" y="T7"/>
                          </a:cxn>
                          <a:cxn ang="T16">
                            <a:pos x="T8" y="T9"/>
                          </a:cxn>
                          <a:cxn ang="T17">
                            <a:pos x="T10" y="T11"/>
                          </a:cxn>
                        </a:cxnLst>
                        <a:rect l="T18" t="T19" r="T20" b="T21"/>
                        <a:pathLst>
                          <a:path w="151" h="134">
                            <a:moveTo>
                              <a:pt x="0" y="3"/>
                            </a:moveTo>
                            <a:cubicBezTo>
                              <a:pt x="2" y="3"/>
                              <a:pt x="6" y="0"/>
                              <a:pt x="15" y="3"/>
                            </a:cubicBezTo>
                            <a:cubicBezTo>
                              <a:pt x="24" y="6"/>
                              <a:pt x="38" y="4"/>
                              <a:pt x="52" y="22"/>
                            </a:cubicBezTo>
                            <a:cubicBezTo>
                              <a:pt x="66" y="40"/>
                              <a:pt x="83" y="93"/>
                              <a:pt x="96" y="111"/>
                            </a:cubicBezTo>
                            <a:cubicBezTo>
                              <a:pt x="109" y="129"/>
                              <a:pt x="123" y="128"/>
                              <a:pt x="132" y="131"/>
                            </a:cubicBezTo>
                            <a:cubicBezTo>
                              <a:pt x="141" y="134"/>
                              <a:pt x="147" y="132"/>
                              <a:pt x="151" y="132"/>
                            </a:cubicBezTo>
                          </a:path>
                        </a:pathLst>
                      </a:custGeom>
                      <a:noFill/>
                      <a:ln w="38100" cap="flat" cmpd="sng">
                        <a:solidFill>
                          <a:srgbClr val="66FFFF"/>
                        </a:solidFill>
                        <a:prstDash val="solid"/>
                        <a:round/>
                        <a:headEnd/>
                        <a:tailEnd/>
                      </a:ln>
                    </p:spPr>
                    <p:txBody>
                      <a:bodyPr/>
                      <a:lstStyle/>
                      <a:p>
                        <a:endParaRPr lang="en-GB"/>
                      </a:p>
                    </p:txBody>
                  </p:sp>
                </p:grpSp>
                <p:grpSp>
                  <p:nvGrpSpPr>
                    <p:cNvPr id="25" name="Group 56"/>
                    <p:cNvGrpSpPr>
                      <a:grpSpLocks/>
                    </p:cNvGrpSpPr>
                    <p:nvPr/>
                  </p:nvGrpSpPr>
                  <p:grpSpPr bwMode="auto">
                    <a:xfrm>
                      <a:off x="1246" y="3986"/>
                      <a:ext cx="300" cy="134"/>
                      <a:chOff x="953" y="3986"/>
                      <a:chExt cx="300" cy="134"/>
                    </a:xfrm>
                  </p:grpSpPr>
                  <p:sp>
                    <p:nvSpPr>
                      <p:cNvPr id="3117" name="Freeform 57"/>
                      <p:cNvSpPr>
                        <a:spLocks/>
                      </p:cNvSpPr>
                      <p:nvPr/>
                    </p:nvSpPr>
                    <p:spPr bwMode="auto">
                      <a:xfrm>
                        <a:off x="1102" y="3986"/>
                        <a:ext cx="151" cy="134"/>
                      </a:xfrm>
                      <a:custGeom>
                        <a:avLst/>
                        <a:gdLst>
                          <a:gd name="T0" fmla="*/ 0 w 151"/>
                          <a:gd name="T1" fmla="*/ 3 h 134"/>
                          <a:gd name="T2" fmla="*/ 15 w 151"/>
                          <a:gd name="T3" fmla="*/ 3 h 134"/>
                          <a:gd name="T4" fmla="*/ 52 w 151"/>
                          <a:gd name="T5" fmla="*/ 22 h 134"/>
                          <a:gd name="T6" fmla="*/ 96 w 151"/>
                          <a:gd name="T7" fmla="*/ 111 h 134"/>
                          <a:gd name="T8" fmla="*/ 132 w 151"/>
                          <a:gd name="T9" fmla="*/ 131 h 134"/>
                          <a:gd name="T10" fmla="*/ 151 w 151"/>
                          <a:gd name="T11" fmla="*/ 132 h 134"/>
                          <a:gd name="T12" fmla="*/ 0 60000 65536"/>
                          <a:gd name="T13" fmla="*/ 0 60000 65536"/>
                          <a:gd name="T14" fmla="*/ 0 60000 65536"/>
                          <a:gd name="T15" fmla="*/ 0 60000 65536"/>
                          <a:gd name="T16" fmla="*/ 0 60000 65536"/>
                          <a:gd name="T17" fmla="*/ 0 60000 65536"/>
                          <a:gd name="T18" fmla="*/ 0 w 151"/>
                          <a:gd name="T19" fmla="*/ 0 h 134"/>
                          <a:gd name="T20" fmla="*/ 151 w 151"/>
                          <a:gd name="T21" fmla="*/ 134 h 134"/>
                        </a:gdLst>
                        <a:ahLst/>
                        <a:cxnLst>
                          <a:cxn ang="T12">
                            <a:pos x="T0" y="T1"/>
                          </a:cxn>
                          <a:cxn ang="T13">
                            <a:pos x="T2" y="T3"/>
                          </a:cxn>
                          <a:cxn ang="T14">
                            <a:pos x="T4" y="T5"/>
                          </a:cxn>
                          <a:cxn ang="T15">
                            <a:pos x="T6" y="T7"/>
                          </a:cxn>
                          <a:cxn ang="T16">
                            <a:pos x="T8" y="T9"/>
                          </a:cxn>
                          <a:cxn ang="T17">
                            <a:pos x="T10" y="T11"/>
                          </a:cxn>
                        </a:cxnLst>
                        <a:rect l="T18" t="T19" r="T20" b="T21"/>
                        <a:pathLst>
                          <a:path w="151" h="134">
                            <a:moveTo>
                              <a:pt x="0" y="3"/>
                            </a:moveTo>
                            <a:cubicBezTo>
                              <a:pt x="2" y="3"/>
                              <a:pt x="6" y="0"/>
                              <a:pt x="15" y="3"/>
                            </a:cubicBezTo>
                            <a:cubicBezTo>
                              <a:pt x="24" y="6"/>
                              <a:pt x="38" y="4"/>
                              <a:pt x="52" y="22"/>
                            </a:cubicBezTo>
                            <a:cubicBezTo>
                              <a:pt x="66" y="40"/>
                              <a:pt x="83" y="93"/>
                              <a:pt x="96" y="111"/>
                            </a:cubicBezTo>
                            <a:cubicBezTo>
                              <a:pt x="109" y="129"/>
                              <a:pt x="123" y="128"/>
                              <a:pt x="132" y="131"/>
                            </a:cubicBezTo>
                            <a:cubicBezTo>
                              <a:pt x="141" y="134"/>
                              <a:pt x="147" y="132"/>
                              <a:pt x="151" y="132"/>
                            </a:cubicBezTo>
                          </a:path>
                        </a:pathLst>
                      </a:custGeom>
                      <a:noFill/>
                      <a:ln w="38100" cap="flat" cmpd="sng">
                        <a:solidFill>
                          <a:srgbClr val="66FFFF"/>
                        </a:solidFill>
                        <a:prstDash val="solid"/>
                        <a:round/>
                        <a:headEnd/>
                        <a:tailEnd/>
                      </a:ln>
                    </p:spPr>
                    <p:txBody>
                      <a:bodyPr/>
                      <a:lstStyle/>
                      <a:p>
                        <a:endParaRPr lang="en-GB"/>
                      </a:p>
                    </p:txBody>
                  </p:sp>
                  <p:sp>
                    <p:nvSpPr>
                      <p:cNvPr id="3118" name="Freeform 58"/>
                      <p:cNvSpPr>
                        <a:spLocks/>
                      </p:cNvSpPr>
                      <p:nvPr/>
                    </p:nvSpPr>
                    <p:spPr bwMode="auto">
                      <a:xfrm flipH="1">
                        <a:off x="953" y="3986"/>
                        <a:ext cx="151" cy="134"/>
                      </a:xfrm>
                      <a:custGeom>
                        <a:avLst/>
                        <a:gdLst>
                          <a:gd name="T0" fmla="*/ 0 w 151"/>
                          <a:gd name="T1" fmla="*/ 3 h 134"/>
                          <a:gd name="T2" fmla="*/ 15 w 151"/>
                          <a:gd name="T3" fmla="*/ 3 h 134"/>
                          <a:gd name="T4" fmla="*/ 52 w 151"/>
                          <a:gd name="T5" fmla="*/ 22 h 134"/>
                          <a:gd name="T6" fmla="*/ 96 w 151"/>
                          <a:gd name="T7" fmla="*/ 111 h 134"/>
                          <a:gd name="T8" fmla="*/ 132 w 151"/>
                          <a:gd name="T9" fmla="*/ 131 h 134"/>
                          <a:gd name="T10" fmla="*/ 151 w 151"/>
                          <a:gd name="T11" fmla="*/ 132 h 134"/>
                          <a:gd name="T12" fmla="*/ 0 60000 65536"/>
                          <a:gd name="T13" fmla="*/ 0 60000 65536"/>
                          <a:gd name="T14" fmla="*/ 0 60000 65536"/>
                          <a:gd name="T15" fmla="*/ 0 60000 65536"/>
                          <a:gd name="T16" fmla="*/ 0 60000 65536"/>
                          <a:gd name="T17" fmla="*/ 0 60000 65536"/>
                          <a:gd name="T18" fmla="*/ 0 w 151"/>
                          <a:gd name="T19" fmla="*/ 0 h 134"/>
                          <a:gd name="T20" fmla="*/ 151 w 151"/>
                          <a:gd name="T21" fmla="*/ 134 h 134"/>
                        </a:gdLst>
                        <a:ahLst/>
                        <a:cxnLst>
                          <a:cxn ang="T12">
                            <a:pos x="T0" y="T1"/>
                          </a:cxn>
                          <a:cxn ang="T13">
                            <a:pos x="T2" y="T3"/>
                          </a:cxn>
                          <a:cxn ang="T14">
                            <a:pos x="T4" y="T5"/>
                          </a:cxn>
                          <a:cxn ang="T15">
                            <a:pos x="T6" y="T7"/>
                          </a:cxn>
                          <a:cxn ang="T16">
                            <a:pos x="T8" y="T9"/>
                          </a:cxn>
                          <a:cxn ang="T17">
                            <a:pos x="T10" y="T11"/>
                          </a:cxn>
                        </a:cxnLst>
                        <a:rect l="T18" t="T19" r="T20" b="T21"/>
                        <a:pathLst>
                          <a:path w="151" h="134">
                            <a:moveTo>
                              <a:pt x="0" y="3"/>
                            </a:moveTo>
                            <a:cubicBezTo>
                              <a:pt x="2" y="3"/>
                              <a:pt x="6" y="0"/>
                              <a:pt x="15" y="3"/>
                            </a:cubicBezTo>
                            <a:cubicBezTo>
                              <a:pt x="24" y="6"/>
                              <a:pt x="38" y="4"/>
                              <a:pt x="52" y="22"/>
                            </a:cubicBezTo>
                            <a:cubicBezTo>
                              <a:pt x="66" y="40"/>
                              <a:pt x="83" y="93"/>
                              <a:pt x="96" y="111"/>
                            </a:cubicBezTo>
                            <a:cubicBezTo>
                              <a:pt x="109" y="129"/>
                              <a:pt x="123" y="128"/>
                              <a:pt x="132" y="131"/>
                            </a:cubicBezTo>
                            <a:cubicBezTo>
                              <a:pt x="141" y="134"/>
                              <a:pt x="147" y="132"/>
                              <a:pt x="151" y="132"/>
                            </a:cubicBezTo>
                          </a:path>
                        </a:pathLst>
                      </a:custGeom>
                      <a:noFill/>
                      <a:ln w="38100" cap="flat" cmpd="sng">
                        <a:solidFill>
                          <a:srgbClr val="66FFFF"/>
                        </a:solidFill>
                        <a:prstDash val="solid"/>
                        <a:round/>
                        <a:headEnd/>
                        <a:tailEnd/>
                      </a:ln>
                    </p:spPr>
                    <p:txBody>
                      <a:bodyPr/>
                      <a:lstStyle/>
                      <a:p>
                        <a:endParaRPr lang="en-GB"/>
                      </a:p>
                    </p:txBody>
                  </p:sp>
                </p:grpSp>
              </p:grpSp>
              <p:grpSp>
                <p:nvGrpSpPr>
                  <p:cNvPr id="26" name="Group 59"/>
                  <p:cNvGrpSpPr>
                    <a:grpSpLocks/>
                  </p:cNvGrpSpPr>
                  <p:nvPr/>
                </p:nvGrpSpPr>
                <p:grpSpPr bwMode="auto">
                  <a:xfrm>
                    <a:off x="1542" y="3986"/>
                    <a:ext cx="593" cy="134"/>
                    <a:chOff x="953" y="3986"/>
                    <a:chExt cx="593" cy="134"/>
                  </a:xfrm>
                </p:grpSpPr>
                <p:grpSp>
                  <p:nvGrpSpPr>
                    <p:cNvPr id="27" name="Group 60"/>
                    <p:cNvGrpSpPr>
                      <a:grpSpLocks/>
                    </p:cNvGrpSpPr>
                    <p:nvPr/>
                  </p:nvGrpSpPr>
                  <p:grpSpPr bwMode="auto">
                    <a:xfrm>
                      <a:off x="953" y="3986"/>
                      <a:ext cx="300" cy="134"/>
                      <a:chOff x="953" y="3986"/>
                      <a:chExt cx="300" cy="134"/>
                    </a:xfrm>
                  </p:grpSpPr>
                  <p:sp>
                    <p:nvSpPr>
                      <p:cNvPr id="3113" name="Freeform 61"/>
                      <p:cNvSpPr>
                        <a:spLocks/>
                      </p:cNvSpPr>
                      <p:nvPr/>
                    </p:nvSpPr>
                    <p:spPr bwMode="auto">
                      <a:xfrm>
                        <a:off x="1102" y="3986"/>
                        <a:ext cx="151" cy="134"/>
                      </a:xfrm>
                      <a:custGeom>
                        <a:avLst/>
                        <a:gdLst>
                          <a:gd name="T0" fmla="*/ 0 w 151"/>
                          <a:gd name="T1" fmla="*/ 3 h 134"/>
                          <a:gd name="T2" fmla="*/ 15 w 151"/>
                          <a:gd name="T3" fmla="*/ 3 h 134"/>
                          <a:gd name="T4" fmla="*/ 52 w 151"/>
                          <a:gd name="T5" fmla="*/ 22 h 134"/>
                          <a:gd name="T6" fmla="*/ 96 w 151"/>
                          <a:gd name="T7" fmla="*/ 111 h 134"/>
                          <a:gd name="T8" fmla="*/ 132 w 151"/>
                          <a:gd name="T9" fmla="*/ 131 h 134"/>
                          <a:gd name="T10" fmla="*/ 151 w 151"/>
                          <a:gd name="T11" fmla="*/ 132 h 134"/>
                          <a:gd name="T12" fmla="*/ 0 60000 65536"/>
                          <a:gd name="T13" fmla="*/ 0 60000 65536"/>
                          <a:gd name="T14" fmla="*/ 0 60000 65536"/>
                          <a:gd name="T15" fmla="*/ 0 60000 65536"/>
                          <a:gd name="T16" fmla="*/ 0 60000 65536"/>
                          <a:gd name="T17" fmla="*/ 0 60000 65536"/>
                          <a:gd name="T18" fmla="*/ 0 w 151"/>
                          <a:gd name="T19" fmla="*/ 0 h 134"/>
                          <a:gd name="T20" fmla="*/ 151 w 151"/>
                          <a:gd name="T21" fmla="*/ 134 h 134"/>
                        </a:gdLst>
                        <a:ahLst/>
                        <a:cxnLst>
                          <a:cxn ang="T12">
                            <a:pos x="T0" y="T1"/>
                          </a:cxn>
                          <a:cxn ang="T13">
                            <a:pos x="T2" y="T3"/>
                          </a:cxn>
                          <a:cxn ang="T14">
                            <a:pos x="T4" y="T5"/>
                          </a:cxn>
                          <a:cxn ang="T15">
                            <a:pos x="T6" y="T7"/>
                          </a:cxn>
                          <a:cxn ang="T16">
                            <a:pos x="T8" y="T9"/>
                          </a:cxn>
                          <a:cxn ang="T17">
                            <a:pos x="T10" y="T11"/>
                          </a:cxn>
                        </a:cxnLst>
                        <a:rect l="T18" t="T19" r="T20" b="T21"/>
                        <a:pathLst>
                          <a:path w="151" h="134">
                            <a:moveTo>
                              <a:pt x="0" y="3"/>
                            </a:moveTo>
                            <a:cubicBezTo>
                              <a:pt x="2" y="3"/>
                              <a:pt x="6" y="0"/>
                              <a:pt x="15" y="3"/>
                            </a:cubicBezTo>
                            <a:cubicBezTo>
                              <a:pt x="24" y="6"/>
                              <a:pt x="38" y="4"/>
                              <a:pt x="52" y="22"/>
                            </a:cubicBezTo>
                            <a:cubicBezTo>
                              <a:pt x="66" y="40"/>
                              <a:pt x="83" y="93"/>
                              <a:pt x="96" y="111"/>
                            </a:cubicBezTo>
                            <a:cubicBezTo>
                              <a:pt x="109" y="129"/>
                              <a:pt x="123" y="128"/>
                              <a:pt x="132" y="131"/>
                            </a:cubicBezTo>
                            <a:cubicBezTo>
                              <a:pt x="141" y="134"/>
                              <a:pt x="147" y="132"/>
                              <a:pt x="151" y="132"/>
                            </a:cubicBezTo>
                          </a:path>
                        </a:pathLst>
                      </a:custGeom>
                      <a:noFill/>
                      <a:ln w="38100" cap="flat" cmpd="sng">
                        <a:solidFill>
                          <a:srgbClr val="66FFFF"/>
                        </a:solidFill>
                        <a:prstDash val="solid"/>
                        <a:round/>
                        <a:headEnd/>
                        <a:tailEnd/>
                      </a:ln>
                    </p:spPr>
                    <p:txBody>
                      <a:bodyPr/>
                      <a:lstStyle/>
                      <a:p>
                        <a:endParaRPr lang="en-GB"/>
                      </a:p>
                    </p:txBody>
                  </p:sp>
                  <p:sp>
                    <p:nvSpPr>
                      <p:cNvPr id="3114" name="Freeform 62"/>
                      <p:cNvSpPr>
                        <a:spLocks/>
                      </p:cNvSpPr>
                      <p:nvPr/>
                    </p:nvSpPr>
                    <p:spPr bwMode="auto">
                      <a:xfrm flipH="1">
                        <a:off x="953" y="3986"/>
                        <a:ext cx="151" cy="134"/>
                      </a:xfrm>
                      <a:custGeom>
                        <a:avLst/>
                        <a:gdLst>
                          <a:gd name="T0" fmla="*/ 0 w 151"/>
                          <a:gd name="T1" fmla="*/ 3 h 134"/>
                          <a:gd name="T2" fmla="*/ 15 w 151"/>
                          <a:gd name="T3" fmla="*/ 3 h 134"/>
                          <a:gd name="T4" fmla="*/ 52 w 151"/>
                          <a:gd name="T5" fmla="*/ 22 h 134"/>
                          <a:gd name="T6" fmla="*/ 96 w 151"/>
                          <a:gd name="T7" fmla="*/ 111 h 134"/>
                          <a:gd name="T8" fmla="*/ 132 w 151"/>
                          <a:gd name="T9" fmla="*/ 131 h 134"/>
                          <a:gd name="T10" fmla="*/ 151 w 151"/>
                          <a:gd name="T11" fmla="*/ 132 h 134"/>
                          <a:gd name="T12" fmla="*/ 0 60000 65536"/>
                          <a:gd name="T13" fmla="*/ 0 60000 65536"/>
                          <a:gd name="T14" fmla="*/ 0 60000 65536"/>
                          <a:gd name="T15" fmla="*/ 0 60000 65536"/>
                          <a:gd name="T16" fmla="*/ 0 60000 65536"/>
                          <a:gd name="T17" fmla="*/ 0 60000 65536"/>
                          <a:gd name="T18" fmla="*/ 0 w 151"/>
                          <a:gd name="T19" fmla="*/ 0 h 134"/>
                          <a:gd name="T20" fmla="*/ 151 w 151"/>
                          <a:gd name="T21" fmla="*/ 134 h 134"/>
                        </a:gdLst>
                        <a:ahLst/>
                        <a:cxnLst>
                          <a:cxn ang="T12">
                            <a:pos x="T0" y="T1"/>
                          </a:cxn>
                          <a:cxn ang="T13">
                            <a:pos x="T2" y="T3"/>
                          </a:cxn>
                          <a:cxn ang="T14">
                            <a:pos x="T4" y="T5"/>
                          </a:cxn>
                          <a:cxn ang="T15">
                            <a:pos x="T6" y="T7"/>
                          </a:cxn>
                          <a:cxn ang="T16">
                            <a:pos x="T8" y="T9"/>
                          </a:cxn>
                          <a:cxn ang="T17">
                            <a:pos x="T10" y="T11"/>
                          </a:cxn>
                        </a:cxnLst>
                        <a:rect l="T18" t="T19" r="T20" b="T21"/>
                        <a:pathLst>
                          <a:path w="151" h="134">
                            <a:moveTo>
                              <a:pt x="0" y="3"/>
                            </a:moveTo>
                            <a:cubicBezTo>
                              <a:pt x="2" y="3"/>
                              <a:pt x="6" y="0"/>
                              <a:pt x="15" y="3"/>
                            </a:cubicBezTo>
                            <a:cubicBezTo>
                              <a:pt x="24" y="6"/>
                              <a:pt x="38" y="4"/>
                              <a:pt x="52" y="22"/>
                            </a:cubicBezTo>
                            <a:cubicBezTo>
                              <a:pt x="66" y="40"/>
                              <a:pt x="83" y="93"/>
                              <a:pt x="96" y="111"/>
                            </a:cubicBezTo>
                            <a:cubicBezTo>
                              <a:pt x="109" y="129"/>
                              <a:pt x="123" y="128"/>
                              <a:pt x="132" y="131"/>
                            </a:cubicBezTo>
                            <a:cubicBezTo>
                              <a:pt x="141" y="134"/>
                              <a:pt x="147" y="132"/>
                              <a:pt x="151" y="132"/>
                            </a:cubicBezTo>
                          </a:path>
                        </a:pathLst>
                      </a:custGeom>
                      <a:noFill/>
                      <a:ln w="38100" cap="flat" cmpd="sng">
                        <a:solidFill>
                          <a:srgbClr val="66FFFF"/>
                        </a:solidFill>
                        <a:prstDash val="solid"/>
                        <a:round/>
                        <a:headEnd/>
                        <a:tailEnd/>
                      </a:ln>
                    </p:spPr>
                    <p:txBody>
                      <a:bodyPr/>
                      <a:lstStyle/>
                      <a:p>
                        <a:endParaRPr lang="en-GB"/>
                      </a:p>
                    </p:txBody>
                  </p:sp>
                </p:grpSp>
                <p:grpSp>
                  <p:nvGrpSpPr>
                    <p:cNvPr id="28" name="Group 63"/>
                    <p:cNvGrpSpPr>
                      <a:grpSpLocks/>
                    </p:cNvGrpSpPr>
                    <p:nvPr/>
                  </p:nvGrpSpPr>
                  <p:grpSpPr bwMode="auto">
                    <a:xfrm>
                      <a:off x="1246" y="3986"/>
                      <a:ext cx="300" cy="134"/>
                      <a:chOff x="953" y="3986"/>
                      <a:chExt cx="300" cy="134"/>
                    </a:xfrm>
                  </p:grpSpPr>
                  <p:sp>
                    <p:nvSpPr>
                      <p:cNvPr id="3111" name="Freeform 64"/>
                      <p:cNvSpPr>
                        <a:spLocks/>
                      </p:cNvSpPr>
                      <p:nvPr/>
                    </p:nvSpPr>
                    <p:spPr bwMode="auto">
                      <a:xfrm>
                        <a:off x="1102" y="3986"/>
                        <a:ext cx="151" cy="134"/>
                      </a:xfrm>
                      <a:custGeom>
                        <a:avLst/>
                        <a:gdLst>
                          <a:gd name="T0" fmla="*/ 0 w 151"/>
                          <a:gd name="T1" fmla="*/ 3 h 134"/>
                          <a:gd name="T2" fmla="*/ 15 w 151"/>
                          <a:gd name="T3" fmla="*/ 3 h 134"/>
                          <a:gd name="T4" fmla="*/ 52 w 151"/>
                          <a:gd name="T5" fmla="*/ 22 h 134"/>
                          <a:gd name="T6" fmla="*/ 96 w 151"/>
                          <a:gd name="T7" fmla="*/ 111 h 134"/>
                          <a:gd name="T8" fmla="*/ 132 w 151"/>
                          <a:gd name="T9" fmla="*/ 131 h 134"/>
                          <a:gd name="T10" fmla="*/ 151 w 151"/>
                          <a:gd name="T11" fmla="*/ 132 h 134"/>
                          <a:gd name="T12" fmla="*/ 0 60000 65536"/>
                          <a:gd name="T13" fmla="*/ 0 60000 65536"/>
                          <a:gd name="T14" fmla="*/ 0 60000 65536"/>
                          <a:gd name="T15" fmla="*/ 0 60000 65536"/>
                          <a:gd name="T16" fmla="*/ 0 60000 65536"/>
                          <a:gd name="T17" fmla="*/ 0 60000 65536"/>
                          <a:gd name="T18" fmla="*/ 0 w 151"/>
                          <a:gd name="T19" fmla="*/ 0 h 134"/>
                          <a:gd name="T20" fmla="*/ 151 w 151"/>
                          <a:gd name="T21" fmla="*/ 134 h 134"/>
                        </a:gdLst>
                        <a:ahLst/>
                        <a:cxnLst>
                          <a:cxn ang="T12">
                            <a:pos x="T0" y="T1"/>
                          </a:cxn>
                          <a:cxn ang="T13">
                            <a:pos x="T2" y="T3"/>
                          </a:cxn>
                          <a:cxn ang="T14">
                            <a:pos x="T4" y="T5"/>
                          </a:cxn>
                          <a:cxn ang="T15">
                            <a:pos x="T6" y="T7"/>
                          </a:cxn>
                          <a:cxn ang="T16">
                            <a:pos x="T8" y="T9"/>
                          </a:cxn>
                          <a:cxn ang="T17">
                            <a:pos x="T10" y="T11"/>
                          </a:cxn>
                        </a:cxnLst>
                        <a:rect l="T18" t="T19" r="T20" b="T21"/>
                        <a:pathLst>
                          <a:path w="151" h="134">
                            <a:moveTo>
                              <a:pt x="0" y="3"/>
                            </a:moveTo>
                            <a:cubicBezTo>
                              <a:pt x="2" y="3"/>
                              <a:pt x="6" y="0"/>
                              <a:pt x="15" y="3"/>
                            </a:cubicBezTo>
                            <a:cubicBezTo>
                              <a:pt x="24" y="6"/>
                              <a:pt x="38" y="4"/>
                              <a:pt x="52" y="22"/>
                            </a:cubicBezTo>
                            <a:cubicBezTo>
                              <a:pt x="66" y="40"/>
                              <a:pt x="83" y="93"/>
                              <a:pt x="96" y="111"/>
                            </a:cubicBezTo>
                            <a:cubicBezTo>
                              <a:pt x="109" y="129"/>
                              <a:pt x="123" y="128"/>
                              <a:pt x="132" y="131"/>
                            </a:cubicBezTo>
                            <a:cubicBezTo>
                              <a:pt x="141" y="134"/>
                              <a:pt x="147" y="132"/>
                              <a:pt x="151" y="132"/>
                            </a:cubicBezTo>
                          </a:path>
                        </a:pathLst>
                      </a:custGeom>
                      <a:noFill/>
                      <a:ln w="38100" cap="flat" cmpd="sng">
                        <a:solidFill>
                          <a:srgbClr val="66FFFF"/>
                        </a:solidFill>
                        <a:prstDash val="solid"/>
                        <a:round/>
                        <a:headEnd/>
                        <a:tailEnd/>
                      </a:ln>
                    </p:spPr>
                    <p:txBody>
                      <a:bodyPr/>
                      <a:lstStyle/>
                      <a:p>
                        <a:endParaRPr lang="en-GB"/>
                      </a:p>
                    </p:txBody>
                  </p:sp>
                  <p:sp>
                    <p:nvSpPr>
                      <p:cNvPr id="3112" name="Freeform 65"/>
                      <p:cNvSpPr>
                        <a:spLocks/>
                      </p:cNvSpPr>
                      <p:nvPr/>
                    </p:nvSpPr>
                    <p:spPr bwMode="auto">
                      <a:xfrm flipH="1">
                        <a:off x="953" y="3986"/>
                        <a:ext cx="151" cy="134"/>
                      </a:xfrm>
                      <a:custGeom>
                        <a:avLst/>
                        <a:gdLst>
                          <a:gd name="T0" fmla="*/ 0 w 151"/>
                          <a:gd name="T1" fmla="*/ 3 h 134"/>
                          <a:gd name="T2" fmla="*/ 15 w 151"/>
                          <a:gd name="T3" fmla="*/ 3 h 134"/>
                          <a:gd name="T4" fmla="*/ 52 w 151"/>
                          <a:gd name="T5" fmla="*/ 22 h 134"/>
                          <a:gd name="T6" fmla="*/ 96 w 151"/>
                          <a:gd name="T7" fmla="*/ 111 h 134"/>
                          <a:gd name="T8" fmla="*/ 132 w 151"/>
                          <a:gd name="T9" fmla="*/ 131 h 134"/>
                          <a:gd name="T10" fmla="*/ 151 w 151"/>
                          <a:gd name="T11" fmla="*/ 132 h 134"/>
                          <a:gd name="T12" fmla="*/ 0 60000 65536"/>
                          <a:gd name="T13" fmla="*/ 0 60000 65536"/>
                          <a:gd name="T14" fmla="*/ 0 60000 65536"/>
                          <a:gd name="T15" fmla="*/ 0 60000 65536"/>
                          <a:gd name="T16" fmla="*/ 0 60000 65536"/>
                          <a:gd name="T17" fmla="*/ 0 60000 65536"/>
                          <a:gd name="T18" fmla="*/ 0 w 151"/>
                          <a:gd name="T19" fmla="*/ 0 h 134"/>
                          <a:gd name="T20" fmla="*/ 151 w 151"/>
                          <a:gd name="T21" fmla="*/ 134 h 134"/>
                        </a:gdLst>
                        <a:ahLst/>
                        <a:cxnLst>
                          <a:cxn ang="T12">
                            <a:pos x="T0" y="T1"/>
                          </a:cxn>
                          <a:cxn ang="T13">
                            <a:pos x="T2" y="T3"/>
                          </a:cxn>
                          <a:cxn ang="T14">
                            <a:pos x="T4" y="T5"/>
                          </a:cxn>
                          <a:cxn ang="T15">
                            <a:pos x="T6" y="T7"/>
                          </a:cxn>
                          <a:cxn ang="T16">
                            <a:pos x="T8" y="T9"/>
                          </a:cxn>
                          <a:cxn ang="T17">
                            <a:pos x="T10" y="T11"/>
                          </a:cxn>
                        </a:cxnLst>
                        <a:rect l="T18" t="T19" r="T20" b="T21"/>
                        <a:pathLst>
                          <a:path w="151" h="134">
                            <a:moveTo>
                              <a:pt x="0" y="3"/>
                            </a:moveTo>
                            <a:cubicBezTo>
                              <a:pt x="2" y="3"/>
                              <a:pt x="6" y="0"/>
                              <a:pt x="15" y="3"/>
                            </a:cubicBezTo>
                            <a:cubicBezTo>
                              <a:pt x="24" y="6"/>
                              <a:pt x="38" y="4"/>
                              <a:pt x="52" y="22"/>
                            </a:cubicBezTo>
                            <a:cubicBezTo>
                              <a:pt x="66" y="40"/>
                              <a:pt x="83" y="93"/>
                              <a:pt x="96" y="111"/>
                            </a:cubicBezTo>
                            <a:cubicBezTo>
                              <a:pt x="109" y="129"/>
                              <a:pt x="123" y="128"/>
                              <a:pt x="132" y="131"/>
                            </a:cubicBezTo>
                            <a:cubicBezTo>
                              <a:pt x="141" y="134"/>
                              <a:pt x="147" y="132"/>
                              <a:pt x="151" y="132"/>
                            </a:cubicBezTo>
                          </a:path>
                        </a:pathLst>
                      </a:custGeom>
                      <a:noFill/>
                      <a:ln w="38100" cap="flat" cmpd="sng">
                        <a:solidFill>
                          <a:srgbClr val="66FFFF"/>
                        </a:solidFill>
                        <a:prstDash val="solid"/>
                        <a:round/>
                        <a:headEnd/>
                        <a:tailEnd/>
                      </a:ln>
                    </p:spPr>
                    <p:txBody>
                      <a:bodyPr/>
                      <a:lstStyle/>
                      <a:p>
                        <a:endParaRPr lang="en-GB"/>
                      </a:p>
                    </p:txBody>
                  </p:sp>
                </p:grpSp>
              </p:grpSp>
            </p:grpSp>
            <p:grpSp>
              <p:nvGrpSpPr>
                <p:cNvPr id="29" name="Group 66"/>
                <p:cNvGrpSpPr>
                  <a:grpSpLocks/>
                </p:cNvGrpSpPr>
                <p:nvPr/>
              </p:nvGrpSpPr>
              <p:grpSpPr bwMode="auto">
                <a:xfrm>
                  <a:off x="955" y="2703"/>
                  <a:ext cx="487" cy="62"/>
                  <a:chOff x="953" y="3986"/>
                  <a:chExt cx="1182" cy="134"/>
                </a:xfrm>
              </p:grpSpPr>
              <p:grpSp>
                <p:nvGrpSpPr>
                  <p:cNvPr id="30" name="Group 67"/>
                  <p:cNvGrpSpPr>
                    <a:grpSpLocks/>
                  </p:cNvGrpSpPr>
                  <p:nvPr/>
                </p:nvGrpSpPr>
                <p:grpSpPr bwMode="auto">
                  <a:xfrm>
                    <a:off x="953" y="3986"/>
                    <a:ext cx="593" cy="134"/>
                    <a:chOff x="953" y="3986"/>
                    <a:chExt cx="593" cy="134"/>
                  </a:xfrm>
                </p:grpSpPr>
                <p:grpSp>
                  <p:nvGrpSpPr>
                    <p:cNvPr id="31" name="Group 68"/>
                    <p:cNvGrpSpPr>
                      <a:grpSpLocks/>
                    </p:cNvGrpSpPr>
                    <p:nvPr/>
                  </p:nvGrpSpPr>
                  <p:grpSpPr bwMode="auto">
                    <a:xfrm>
                      <a:off x="953" y="3986"/>
                      <a:ext cx="300" cy="134"/>
                      <a:chOff x="953" y="3986"/>
                      <a:chExt cx="300" cy="134"/>
                    </a:xfrm>
                  </p:grpSpPr>
                  <p:sp>
                    <p:nvSpPr>
                      <p:cNvPr id="3105" name="Freeform 69"/>
                      <p:cNvSpPr>
                        <a:spLocks/>
                      </p:cNvSpPr>
                      <p:nvPr/>
                    </p:nvSpPr>
                    <p:spPr bwMode="auto">
                      <a:xfrm>
                        <a:off x="1102" y="3986"/>
                        <a:ext cx="151" cy="134"/>
                      </a:xfrm>
                      <a:custGeom>
                        <a:avLst/>
                        <a:gdLst>
                          <a:gd name="T0" fmla="*/ 0 w 151"/>
                          <a:gd name="T1" fmla="*/ 3 h 134"/>
                          <a:gd name="T2" fmla="*/ 15 w 151"/>
                          <a:gd name="T3" fmla="*/ 3 h 134"/>
                          <a:gd name="T4" fmla="*/ 52 w 151"/>
                          <a:gd name="T5" fmla="*/ 22 h 134"/>
                          <a:gd name="T6" fmla="*/ 96 w 151"/>
                          <a:gd name="T7" fmla="*/ 111 h 134"/>
                          <a:gd name="T8" fmla="*/ 132 w 151"/>
                          <a:gd name="T9" fmla="*/ 131 h 134"/>
                          <a:gd name="T10" fmla="*/ 151 w 151"/>
                          <a:gd name="T11" fmla="*/ 132 h 134"/>
                          <a:gd name="T12" fmla="*/ 0 60000 65536"/>
                          <a:gd name="T13" fmla="*/ 0 60000 65536"/>
                          <a:gd name="T14" fmla="*/ 0 60000 65536"/>
                          <a:gd name="T15" fmla="*/ 0 60000 65536"/>
                          <a:gd name="T16" fmla="*/ 0 60000 65536"/>
                          <a:gd name="T17" fmla="*/ 0 60000 65536"/>
                          <a:gd name="T18" fmla="*/ 0 w 151"/>
                          <a:gd name="T19" fmla="*/ 0 h 134"/>
                          <a:gd name="T20" fmla="*/ 151 w 151"/>
                          <a:gd name="T21" fmla="*/ 134 h 134"/>
                        </a:gdLst>
                        <a:ahLst/>
                        <a:cxnLst>
                          <a:cxn ang="T12">
                            <a:pos x="T0" y="T1"/>
                          </a:cxn>
                          <a:cxn ang="T13">
                            <a:pos x="T2" y="T3"/>
                          </a:cxn>
                          <a:cxn ang="T14">
                            <a:pos x="T4" y="T5"/>
                          </a:cxn>
                          <a:cxn ang="T15">
                            <a:pos x="T6" y="T7"/>
                          </a:cxn>
                          <a:cxn ang="T16">
                            <a:pos x="T8" y="T9"/>
                          </a:cxn>
                          <a:cxn ang="T17">
                            <a:pos x="T10" y="T11"/>
                          </a:cxn>
                        </a:cxnLst>
                        <a:rect l="T18" t="T19" r="T20" b="T21"/>
                        <a:pathLst>
                          <a:path w="151" h="134">
                            <a:moveTo>
                              <a:pt x="0" y="3"/>
                            </a:moveTo>
                            <a:cubicBezTo>
                              <a:pt x="2" y="3"/>
                              <a:pt x="6" y="0"/>
                              <a:pt x="15" y="3"/>
                            </a:cubicBezTo>
                            <a:cubicBezTo>
                              <a:pt x="24" y="6"/>
                              <a:pt x="38" y="4"/>
                              <a:pt x="52" y="22"/>
                            </a:cubicBezTo>
                            <a:cubicBezTo>
                              <a:pt x="66" y="40"/>
                              <a:pt x="83" y="93"/>
                              <a:pt x="96" y="111"/>
                            </a:cubicBezTo>
                            <a:cubicBezTo>
                              <a:pt x="109" y="129"/>
                              <a:pt x="123" y="128"/>
                              <a:pt x="132" y="131"/>
                            </a:cubicBezTo>
                            <a:cubicBezTo>
                              <a:pt x="141" y="134"/>
                              <a:pt x="147" y="132"/>
                              <a:pt x="151" y="132"/>
                            </a:cubicBezTo>
                          </a:path>
                        </a:pathLst>
                      </a:custGeom>
                      <a:noFill/>
                      <a:ln w="38100" cap="flat" cmpd="sng">
                        <a:solidFill>
                          <a:srgbClr val="66FFFF"/>
                        </a:solidFill>
                        <a:prstDash val="solid"/>
                        <a:round/>
                        <a:headEnd/>
                        <a:tailEnd/>
                      </a:ln>
                    </p:spPr>
                    <p:txBody>
                      <a:bodyPr/>
                      <a:lstStyle/>
                      <a:p>
                        <a:endParaRPr lang="en-GB"/>
                      </a:p>
                    </p:txBody>
                  </p:sp>
                  <p:sp>
                    <p:nvSpPr>
                      <p:cNvPr id="3106" name="Freeform 70"/>
                      <p:cNvSpPr>
                        <a:spLocks/>
                      </p:cNvSpPr>
                      <p:nvPr/>
                    </p:nvSpPr>
                    <p:spPr bwMode="auto">
                      <a:xfrm flipH="1">
                        <a:off x="953" y="3986"/>
                        <a:ext cx="151" cy="134"/>
                      </a:xfrm>
                      <a:custGeom>
                        <a:avLst/>
                        <a:gdLst>
                          <a:gd name="T0" fmla="*/ 0 w 151"/>
                          <a:gd name="T1" fmla="*/ 3 h 134"/>
                          <a:gd name="T2" fmla="*/ 15 w 151"/>
                          <a:gd name="T3" fmla="*/ 3 h 134"/>
                          <a:gd name="T4" fmla="*/ 52 w 151"/>
                          <a:gd name="T5" fmla="*/ 22 h 134"/>
                          <a:gd name="T6" fmla="*/ 96 w 151"/>
                          <a:gd name="T7" fmla="*/ 111 h 134"/>
                          <a:gd name="T8" fmla="*/ 132 w 151"/>
                          <a:gd name="T9" fmla="*/ 131 h 134"/>
                          <a:gd name="T10" fmla="*/ 151 w 151"/>
                          <a:gd name="T11" fmla="*/ 132 h 134"/>
                          <a:gd name="T12" fmla="*/ 0 60000 65536"/>
                          <a:gd name="T13" fmla="*/ 0 60000 65536"/>
                          <a:gd name="T14" fmla="*/ 0 60000 65536"/>
                          <a:gd name="T15" fmla="*/ 0 60000 65536"/>
                          <a:gd name="T16" fmla="*/ 0 60000 65536"/>
                          <a:gd name="T17" fmla="*/ 0 60000 65536"/>
                          <a:gd name="T18" fmla="*/ 0 w 151"/>
                          <a:gd name="T19" fmla="*/ 0 h 134"/>
                          <a:gd name="T20" fmla="*/ 151 w 151"/>
                          <a:gd name="T21" fmla="*/ 134 h 134"/>
                        </a:gdLst>
                        <a:ahLst/>
                        <a:cxnLst>
                          <a:cxn ang="T12">
                            <a:pos x="T0" y="T1"/>
                          </a:cxn>
                          <a:cxn ang="T13">
                            <a:pos x="T2" y="T3"/>
                          </a:cxn>
                          <a:cxn ang="T14">
                            <a:pos x="T4" y="T5"/>
                          </a:cxn>
                          <a:cxn ang="T15">
                            <a:pos x="T6" y="T7"/>
                          </a:cxn>
                          <a:cxn ang="T16">
                            <a:pos x="T8" y="T9"/>
                          </a:cxn>
                          <a:cxn ang="T17">
                            <a:pos x="T10" y="T11"/>
                          </a:cxn>
                        </a:cxnLst>
                        <a:rect l="T18" t="T19" r="T20" b="T21"/>
                        <a:pathLst>
                          <a:path w="151" h="134">
                            <a:moveTo>
                              <a:pt x="0" y="3"/>
                            </a:moveTo>
                            <a:cubicBezTo>
                              <a:pt x="2" y="3"/>
                              <a:pt x="6" y="0"/>
                              <a:pt x="15" y="3"/>
                            </a:cubicBezTo>
                            <a:cubicBezTo>
                              <a:pt x="24" y="6"/>
                              <a:pt x="38" y="4"/>
                              <a:pt x="52" y="22"/>
                            </a:cubicBezTo>
                            <a:cubicBezTo>
                              <a:pt x="66" y="40"/>
                              <a:pt x="83" y="93"/>
                              <a:pt x="96" y="111"/>
                            </a:cubicBezTo>
                            <a:cubicBezTo>
                              <a:pt x="109" y="129"/>
                              <a:pt x="123" y="128"/>
                              <a:pt x="132" y="131"/>
                            </a:cubicBezTo>
                            <a:cubicBezTo>
                              <a:pt x="141" y="134"/>
                              <a:pt x="147" y="132"/>
                              <a:pt x="151" y="132"/>
                            </a:cubicBezTo>
                          </a:path>
                        </a:pathLst>
                      </a:custGeom>
                      <a:noFill/>
                      <a:ln w="38100" cap="flat" cmpd="sng">
                        <a:solidFill>
                          <a:srgbClr val="66FFFF"/>
                        </a:solidFill>
                        <a:prstDash val="solid"/>
                        <a:round/>
                        <a:headEnd/>
                        <a:tailEnd/>
                      </a:ln>
                    </p:spPr>
                    <p:txBody>
                      <a:bodyPr/>
                      <a:lstStyle/>
                      <a:p>
                        <a:endParaRPr lang="en-GB"/>
                      </a:p>
                    </p:txBody>
                  </p:sp>
                </p:grpSp>
                <p:grpSp>
                  <p:nvGrpSpPr>
                    <p:cNvPr id="3136" name="Group 71"/>
                    <p:cNvGrpSpPr>
                      <a:grpSpLocks/>
                    </p:cNvGrpSpPr>
                    <p:nvPr/>
                  </p:nvGrpSpPr>
                  <p:grpSpPr bwMode="auto">
                    <a:xfrm>
                      <a:off x="1246" y="3986"/>
                      <a:ext cx="300" cy="134"/>
                      <a:chOff x="953" y="3986"/>
                      <a:chExt cx="300" cy="134"/>
                    </a:xfrm>
                  </p:grpSpPr>
                  <p:sp>
                    <p:nvSpPr>
                      <p:cNvPr id="3103" name="Freeform 72"/>
                      <p:cNvSpPr>
                        <a:spLocks/>
                      </p:cNvSpPr>
                      <p:nvPr/>
                    </p:nvSpPr>
                    <p:spPr bwMode="auto">
                      <a:xfrm>
                        <a:off x="1102" y="3986"/>
                        <a:ext cx="151" cy="134"/>
                      </a:xfrm>
                      <a:custGeom>
                        <a:avLst/>
                        <a:gdLst>
                          <a:gd name="T0" fmla="*/ 0 w 151"/>
                          <a:gd name="T1" fmla="*/ 3 h 134"/>
                          <a:gd name="T2" fmla="*/ 15 w 151"/>
                          <a:gd name="T3" fmla="*/ 3 h 134"/>
                          <a:gd name="T4" fmla="*/ 52 w 151"/>
                          <a:gd name="T5" fmla="*/ 22 h 134"/>
                          <a:gd name="T6" fmla="*/ 96 w 151"/>
                          <a:gd name="T7" fmla="*/ 111 h 134"/>
                          <a:gd name="T8" fmla="*/ 132 w 151"/>
                          <a:gd name="T9" fmla="*/ 131 h 134"/>
                          <a:gd name="T10" fmla="*/ 151 w 151"/>
                          <a:gd name="T11" fmla="*/ 132 h 134"/>
                          <a:gd name="T12" fmla="*/ 0 60000 65536"/>
                          <a:gd name="T13" fmla="*/ 0 60000 65536"/>
                          <a:gd name="T14" fmla="*/ 0 60000 65536"/>
                          <a:gd name="T15" fmla="*/ 0 60000 65536"/>
                          <a:gd name="T16" fmla="*/ 0 60000 65536"/>
                          <a:gd name="T17" fmla="*/ 0 60000 65536"/>
                          <a:gd name="T18" fmla="*/ 0 w 151"/>
                          <a:gd name="T19" fmla="*/ 0 h 134"/>
                          <a:gd name="T20" fmla="*/ 151 w 151"/>
                          <a:gd name="T21" fmla="*/ 134 h 134"/>
                        </a:gdLst>
                        <a:ahLst/>
                        <a:cxnLst>
                          <a:cxn ang="T12">
                            <a:pos x="T0" y="T1"/>
                          </a:cxn>
                          <a:cxn ang="T13">
                            <a:pos x="T2" y="T3"/>
                          </a:cxn>
                          <a:cxn ang="T14">
                            <a:pos x="T4" y="T5"/>
                          </a:cxn>
                          <a:cxn ang="T15">
                            <a:pos x="T6" y="T7"/>
                          </a:cxn>
                          <a:cxn ang="T16">
                            <a:pos x="T8" y="T9"/>
                          </a:cxn>
                          <a:cxn ang="T17">
                            <a:pos x="T10" y="T11"/>
                          </a:cxn>
                        </a:cxnLst>
                        <a:rect l="T18" t="T19" r="T20" b="T21"/>
                        <a:pathLst>
                          <a:path w="151" h="134">
                            <a:moveTo>
                              <a:pt x="0" y="3"/>
                            </a:moveTo>
                            <a:cubicBezTo>
                              <a:pt x="2" y="3"/>
                              <a:pt x="6" y="0"/>
                              <a:pt x="15" y="3"/>
                            </a:cubicBezTo>
                            <a:cubicBezTo>
                              <a:pt x="24" y="6"/>
                              <a:pt x="38" y="4"/>
                              <a:pt x="52" y="22"/>
                            </a:cubicBezTo>
                            <a:cubicBezTo>
                              <a:pt x="66" y="40"/>
                              <a:pt x="83" y="93"/>
                              <a:pt x="96" y="111"/>
                            </a:cubicBezTo>
                            <a:cubicBezTo>
                              <a:pt x="109" y="129"/>
                              <a:pt x="123" y="128"/>
                              <a:pt x="132" y="131"/>
                            </a:cubicBezTo>
                            <a:cubicBezTo>
                              <a:pt x="141" y="134"/>
                              <a:pt x="147" y="132"/>
                              <a:pt x="151" y="132"/>
                            </a:cubicBezTo>
                          </a:path>
                        </a:pathLst>
                      </a:custGeom>
                      <a:noFill/>
                      <a:ln w="38100" cap="flat" cmpd="sng">
                        <a:solidFill>
                          <a:srgbClr val="66FFFF"/>
                        </a:solidFill>
                        <a:prstDash val="solid"/>
                        <a:round/>
                        <a:headEnd/>
                        <a:tailEnd/>
                      </a:ln>
                    </p:spPr>
                    <p:txBody>
                      <a:bodyPr/>
                      <a:lstStyle/>
                      <a:p>
                        <a:endParaRPr lang="en-GB"/>
                      </a:p>
                    </p:txBody>
                  </p:sp>
                  <p:sp>
                    <p:nvSpPr>
                      <p:cNvPr id="3104" name="Freeform 73"/>
                      <p:cNvSpPr>
                        <a:spLocks/>
                      </p:cNvSpPr>
                      <p:nvPr/>
                    </p:nvSpPr>
                    <p:spPr bwMode="auto">
                      <a:xfrm flipH="1">
                        <a:off x="953" y="3986"/>
                        <a:ext cx="151" cy="134"/>
                      </a:xfrm>
                      <a:custGeom>
                        <a:avLst/>
                        <a:gdLst>
                          <a:gd name="T0" fmla="*/ 0 w 151"/>
                          <a:gd name="T1" fmla="*/ 3 h 134"/>
                          <a:gd name="T2" fmla="*/ 15 w 151"/>
                          <a:gd name="T3" fmla="*/ 3 h 134"/>
                          <a:gd name="T4" fmla="*/ 52 w 151"/>
                          <a:gd name="T5" fmla="*/ 22 h 134"/>
                          <a:gd name="T6" fmla="*/ 96 w 151"/>
                          <a:gd name="T7" fmla="*/ 111 h 134"/>
                          <a:gd name="T8" fmla="*/ 132 w 151"/>
                          <a:gd name="T9" fmla="*/ 131 h 134"/>
                          <a:gd name="T10" fmla="*/ 151 w 151"/>
                          <a:gd name="T11" fmla="*/ 132 h 134"/>
                          <a:gd name="T12" fmla="*/ 0 60000 65536"/>
                          <a:gd name="T13" fmla="*/ 0 60000 65536"/>
                          <a:gd name="T14" fmla="*/ 0 60000 65536"/>
                          <a:gd name="T15" fmla="*/ 0 60000 65536"/>
                          <a:gd name="T16" fmla="*/ 0 60000 65536"/>
                          <a:gd name="T17" fmla="*/ 0 60000 65536"/>
                          <a:gd name="T18" fmla="*/ 0 w 151"/>
                          <a:gd name="T19" fmla="*/ 0 h 134"/>
                          <a:gd name="T20" fmla="*/ 151 w 151"/>
                          <a:gd name="T21" fmla="*/ 134 h 134"/>
                        </a:gdLst>
                        <a:ahLst/>
                        <a:cxnLst>
                          <a:cxn ang="T12">
                            <a:pos x="T0" y="T1"/>
                          </a:cxn>
                          <a:cxn ang="T13">
                            <a:pos x="T2" y="T3"/>
                          </a:cxn>
                          <a:cxn ang="T14">
                            <a:pos x="T4" y="T5"/>
                          </a:cxn>
                          <a:cxn ang="T15">
                            <a:pos x="T6" y="T7"/>
                          </a:cxn>
                          <a:cxn ang="T16">
                            <a:pos x="T8" y="T9"/>
                          </a:cxn>
                          <a:cxn ang="T17">
                            <a:pos x="T10" y="T11"/>
                          </a:cxn>
                        </a:cxnLst>
                        <a:rect l="T18" t="T19" r="T20" b="T21"/>
                        <a:pathLst>
                          <a:path w="151" h="134">
                            <a:moveTo>
                              <a:pt x="0" y="3"/>
                            </a:moveTo>
                            <a:cubicBezTo>
                              <a:pt x="2" y="3"/>
                              <a:pt x="6" y="0"/>
                              <a:pt x="15" y="3"/>
                            </a:cubicBezTo>
                            <a:cubicBezTo>
                              <a:pt x="24" y="6"/>
                              <a:pt x="38" y="4"/>
                              <a:pt x="52" y="22"/>
                            </a:cubicBezTo>
                            <a:cubicBezTo>
                              <a:pt x="66" y="40"/>
                              <a:pt x="83" y="93"/>
                              <a:pt x="96" y="111"/>
                            </a:cubicBezTo>
                            <a:cubicBezTo>
                              <a:pt x="109" y="129"/>
                              <a:pt x="123" y="128"/>
                              <a:pt x="132" y="131"/>
                            </a:cubicBezTo>
                            <a:cubicBezTo>
                              <a:pt x="141" y="134"/>
                              <a:pt x="147" y="132"/>
                              <a:pt x="151" y="132"/>
                            </a:cubicBezTo>
                          </a:path>
                        </a:pathLst>
                      </a:custGeom>
                      <a:noFill/>
                      <a:ln w="38100" cap="flat" cmpd="sng">
                        <a:solidFill>
                          <a:srgbClr val="66FFFF"/>
                        </a:solidFill>
                        <a:prstDash val="solid"/>
                        <a:round/>
                        <a:headEnd/>
                        <a:tailEnd/>
                      </a:ln>
                    </p:spPr>
                    <p:txBody>
                      <a:bodyPr/>
                      <a:lstStyle/>
                      <a:p>
                        <a:endParaRPr lang="en-GB"/>
                      </a:p>
                    </p:txBody>
                  </p:sp>
                </p:grpSp>
              </p:grpSp>
              <p:grpSp>
                <p:nvGrpSpPr>
                  <p:cNvPr id="3137" name="Group 74"/>
                  <p:cNvGrpSpPr>
                    <a:grpSpLocks/>
                  </p:cNvGrpSpPr>
                  <p:nvPr/>
                </p:nvGrpSpPr>
                <p:grpSpPr bwMode="auto">
                  <a:xfrm>
                    <a:off x="1542" y="3986"/>
                    <a:ext cx="593" cy="134"/>
                    <a:chOff x="953" y="3986"/>
                    <a:chExt cx="593" cy="134"/>
                  </a:xfrm>
                </p:grpSpPr>
                <p:grpSp>
                  <p:nvGrpSpPr>
                    <p:cNvPr id="3142" name="Group 75"/>
                    <p:cNvGrpSpPr>
                      <a:grpSpLocks/>
                    </p:cNvGrpSpPr>
                    <p:nvPr/>
                  </p:nvGrpSpPr>
                  <p:grpSpPr bwMode="auto">
                    <a:xfrm>
                      <a:off x="953" y="3986"/>
                      <a:ext cx="300" cy="134"/>
                      <a:chOff x="953" y="3986"/>
                      <a:chExt cx="300" cy="134"/>
                    </a:xfrm>
                  </p:grpSpPr>
                  <p:sp>
                    <p:nvSpPr>
                      <p:cNvPr id="3099" name="Freeform 76"/>
                      <p:cNvSpPr>
                        <a:spLocks/>
                      </p:cNvSpPr>
                      <p:nvPr/>
                    </p:nvSpPr>
                    <p:spPr bwMode="auto">
                      <a:xfrm>
                        <a:off x="1102" y="3986"/>
                        <a:ext cx="151" cy="134"/>
                      </a:xfrm>
                      <a:custGeom>
                        <a:avLst/>
                        <a:gdLst>
                          <a:gd name="T0" fmla="*/ 0 w 151"/>
                          <a:gd name="T1" fmla="*/ 3 h 134"/>
                          <a:gd name="T2" fmla="*/ 15 w 151"/>
                          <a:gd name="T3" fmla="*/ 3 h 134"/>
                          <a:gd name="T4" fmla="*/ 52 w 151"/>
                          <a:gd name="T5" fmla="*/ 22 h 134"/>
                          <a:gd name="T6" fmla="*/ 96 w 151"/>
                          <a:gd name="T7" fmla="*/ 111 h 134"/>
                          <a:gd name="T8" fmla="*/ 132 w 151"/>
                          <a:gd name="T9" fmla="*/ 131 h 134"/>
                          <a:gd name="T10" fmla="*/ 151 w 151"/>
                          <a:gd name="T11" fmla="*/ 132 h 134"/>
                          <a:gd name="T12" fmla="*/ 0 60000 65536"/>
                          <a:gd name="T13" fmla="*/ 0 60000 65536"/>
                          <a:gd name="T14" fmla="*/ 0 60000 65536"/>
                          <a:gd name="T15" fmla="*/ 0 60000 65536"/>
                          <a:gd name="T16" fmla="*/ 0 60000 65536"/>
                          <a:gd name="T17" fmla="*/ 0 60000 65536"/>
                          <a:gd name="T18" fmla="*/ 0 w 151"/>
                          <a:gd name="T19" fmla="*/ 0 h 134"/>
                          <a:gd name="T20" fmla="*/ 151 w 151"/>
                          <a:gd name="T21" fmla="*/ 134 h 134"/>
                        </a:gdLst>
                        <a:ahLst/>
                        <a:cxnLst>
                          <a:cxn ang="T12">
                            <a:pos x="T0" y="T1"/>
                          </a:cxn>
                          <a:cxn ang="T13">
                            <a:pos x="T2" y="T3"/>
                          </a:cxn>
                          <a:cxn ang="T14">
                            <a:pos x="T4" y="T5"/>
                          </a:cxn>
                          <a:cxn ang="T15">
                            <a:pos x="T6" y="T7"/>
                          </a:cxn>
                          <a:cxn ang="T16">
                            <a:pos x="T8" y="T9"/>
                          </a:cxn>
                          <a:cxn ang="T17">
                            <a:pos x="T10" y="T11"/>
                          </a:cxn>
                        </a:cxnLst>
                        <a:rect l="T18" t="T19" r="T20" b="T21"/>
                        <a:pathLst>
                          <a:path w="151" h="134">
                            <a:moveTo>
                              <a:pt x="0" y="3"/>
                            </a:moveTo>
                            <a:cubicBezTo>
                              <a:pt x="2" y="3"/>
                              <a:pt x="6" y="0"/>
                              <a:pt x="15" y="3"/>
                            </a:cubicBezTo>
                            <a:cubicBezTo>
                              <a:pt x="24" y="6"/>
                              <a:pt x="38" y="4"/>
                              <a:pt x="52" y="22"/>
                            </a:cubicBezTo>
                            <a:cubicBezTo>
                              <a:pt x="66" y="40"/>
                              <a:pt x="83" y="93"/>
                              <a:pt x="96" y="111"/>
                            </a:cubicBezTo>
                            <a:cubicBezTo>
                              <a:pt x="109" y="129"/>
                              <a:pt x="123" y="128"/>
                              <a:pt x="132" y="131"/>
                            </a:cubicBezTo>
                            <a:cubicBezTo>
                              <a:pt x="141" y="134"/>
                              <a:pt x="147" y="132"/>
                              <a:pt x="151" y="132"/>
                            </a:cubicBezTo>
                          </a:path>
                        </a:pathLst>
                      </a:custGeom>
                      <a:noFill/>
                      <a:ln w="38100" cap="flat" cmpd="sng">
                        <a:solidFill>
                          <a:srgbClr val="66FFFF"/>
                        </a:solidFill>
                        <a:prstDash val="solid"/>
                        <a:round/>
                        <a:headEnd/>
                        <a:tailEnd/>
                      </a:ln>
                    </p:spPr>
                    <p:txBody>
                      <a:bodyPr/>
                      <a:lstStyle/>
                      <a:p>
                        <a:endParaRPr lang="en-GB"/>
                      </a:p>
                    </p:txBody>
                  </p:sp>
                  <p:sp>
                    <p:nvSpPr>
                      <p:cNvPr id="3100" name="Freeform 77"/>
                      <p:cNvSpPr>
                        <a:spLocks/>
                      </p:cNvSpPr>
                      <p:nvPr/>
                    </p:nvSpPr>
                    <p:spPr bwMode="auto">
                      <a:xfrm flipH="1">
                        <a:off x="953" y="3986"/>
                        <a:ext cx="151" cy="134"/>
                      </a:xfrm>
                      <a:custGeom>
                        <a:avLst/>
                        <a:gdLst>
                          <a:gd name="T0" fmla="*/ 0 w 151"/>
                          <a:gd name="T1" fmla="*/ 3 h 134"/>
                          <a:gd name="T2" fmla="*/ 15 w 151"/>
                          <a:gd name="T3" fmla="*/ 3 h 134"/>
                          <a:gd name="T4" fmla="*/ 52 w 151"/>
                          <a:gd name="T5" fmla="*/ 22 h 134"/>
                          <a:gd name="T6" fmla="*/ 96 w 151"/>
                          <a:gd name="T7" fmla="*/ 111 h 134"/>
                          <a:gd name="T8" fmla="*/ 132 w 151"/>
                          <a:gd name="T9" fmla="*/ 131 h 134"/>
                          <a:gd name="T10" fmla="*/ 151 w 151"/>
                          <a:gd name="T11" fmla="*/ 132 h 134"/>
                          <a:gd name="T12" fmla="*/ 0 60000 65536"/>
                          <a:gd name="T13" fmla="*/ 0 60000 65536"/>
                          <a:gd name="T14" fmla="*/ 0 60000 65536"/>
                          <a:gd name="T15" fmla="*/ 0 60000 65536"/>
                          <a:gd name="T16" fmla="*/ 0 60000 65536"/>
                          <a:gd name="T17" fmla="*/ 0 60000 65536"/>
                          <a:gd name="T18" fmla="*/ 0 w 151"/>
                          <a:gd name="T19" fmla="*/ 0 h 134"/>
                          <a:gd name="T20" fmla="*/ 151 w 151"/>
                          <a:gd name="T21" fmla="*/ 134 h 134"/>
                        </a:gdLst>
                        <a:ahLst/>
                        <a:cxnLst>
                          <a:cxn ang="T12">
                            <a:pos x="T0" y="T1"/>
                          </a:cxn>
                          <a:cxn ang="T13">
                            <a:pos x="T2" y="T3"/>
                          </a:cxn>
                          <a:cxn ang="T14">
                            <a:pos x="T4" y="T5"/>
                          </a:cxn>
                          <a:cxn ang="T15">
                            <a:pos x="T6" y="T7"/>
                          </a:cxn>
                          <a:cxn ang="T16">
                            <a:pos x="T8" y="T9"/>
                          </a:cxn>
                          <a:cxn ang="T17">
                            <a:pos x="T10" y="T11"/>
                          </a:cxn>
                        </a:cxnLst>
                        <a:rect l="T18" t="T19" r="T20" b="T21"/>
                        <a:pathLst>
                          <a:path w="151" h="134">
                            <a:moveTo>
                              <a:pt x="0" y="3"/>
                            </a:moveTo>
                            <a:cubicBezTo>
                              <a:pt x="2" y="3"/>
                              <a:pt x="6" y="0"/>
                              <a:pt x="15" y="3"/>
                            </a:cubicBezTo>
                            <a:cubicBezTo>
                              <a:pt x="24" y="6"/>
                              <a:pt x="38" y="4"/>
                              <a:pt x="52" y="22"/>
                            </a:cubicBezTo>
                            <a:cubicBezTo>
                              <a:pt x="66" y="40"/>
                              <a:pt x="83" y="93"/>
                              <a:pt x="96" y="111"/>
                            </a:cubicBezTo>
                            <a:cubicBezTo>
                              <a:pt x="109" y="129"/>
                              <a:pt x="123" y="128"/>
                              <a:pt x="132" y="131"/>
                            </a:cubicBezTo>
                            <a:cubicBezTo>
                              <a:pt x="141" y="134"/>
                              <a:pt x="147" y="132"/>
                              <a:pt x="151" y="132"/>
                            </a:cubicBezTo>
                          </a:path>
                        </a:pathLst>
                      </a:custGeom>
                      <a:noFill/>
                      <a:ln w="38100" cap="flat" cmpd="sng">
                        <a:solidFill>
                          <a:srgbClr val="66FFFF"/>
                        </a:solidFill>
                        <a:prstDash val="solid"/>
                        <a:round/>
                        <a:headEnd/>
                        <a:tailEnd/>
                      </a:ln>
                    </p:spPr>
                    <p:txBody>
                      <a:bodyPr/>
                      <a:lstStyle/>
                      <a:p>
                        <a:endParaRPr lang="en-GB"/>
                      </a:p>
                    </p:txBody>
                  </p:sp>
                </p:grpSp>
                <p:grpSp>
                  <p:nvGrpSpPr>
                    <p:cNvPr id="3143" name="Group 78"/>
                    <p:cNvGrpSpPr>
                      <a:grpSpLocks/>
                    </p:cNvGrpSpPr>
                    <p:nvPr/>
                  </p:nvGrpSpPr>
                  <p:grpSpPr bwMode="auto">
                    <a:xfrm>
                      <a:off x="1246" y="3986"/>
                      <a:ext cx="300" cy="134"/>
                      <a:chOff x="953" y="3986"/>
                      <a:chExt cx="300" cy="134"/>
                    </a:xfrm>
                  </p:grpSpPr>
                  <p:sp>
                    <p:nvSpPr>
                      <p:cNvPr id="3097" name="Freeform 79"/>
                      <p:cNvSpPr>
                        <a:spLocks/>
                      </p:cNvSpPr>
                      <p:nvPr/>
                    </p:nvSpPr>
                    <p:spPr bwMode="auto">
                      <a:xfrm>
                        <a:off x="1102" y="3986"/>
                        <a:ext cx="151" cy="134"/>
                      </a:xfrm>
                      <a:custGeom>
                        <a:avLst/>
                        <a:gdLst>
                          <a:gd name="T0" fmla="*/ 0 w 151"/>
                          <a:gd name="T1" fmla="*/ 3 h 134"/>
                          <a:gd name="T2" fmla="*/ 15 w 151"/>
                          <a:gd name="T3" fmla="*/ 3 h 134"/>
                          <a:gd name="T4" fmla="*/ 52 w 151"/>
                          <a:gd name="T5" fmla="*/ 22 h 134"/>
                          <a:gd name="T6" fmla="*/ 96 w 151"/>
                          <a:gd name="T7" fmla="*/ 111 h 134"/>
                          <a:gd name="T8" fmla="*/ 132 w 151"/>
                          <a:gd name="T9" fmla="*/ 131 h 134"/>
                          <a:gd name="T10" fmla="*/ 151 w 151"/>
                          <a:gd name="T11" fmla="*/ 132 h 134"/>
                          <a:gd name="T12" fmla="*/ 0 60000 65536"/>
                          <a:gd name="T13" fmla="*/ 0 60000 65536"/>
                          <a:gd name="T14" fmla="*/ 0 60000 65536"/>
                          <a:gd name="T15" fmla="*/ 0 60000 65536"/>
                          <a:gd name="T16" fmla="*/ 0 60000 65536"/>
                          <a:gd name="T17" fmla="*/ 0 60000 65536"/>
                          <a:gd name="T18" fmla="*/ 0 w 151"/>
                          <a:gd name="T19" fmla="*/ 0 h 134"/>
                          <a:gd name="T20" fmla="*/ 151 w 151"/>
                          <a:gd name="T21" fmla="*/ 134 h 134"/>
                        </a:gdLst>
                        <a:ahLst/>
                        <a:cxnLst>
                          <a:cxn ang="T12">
                            <a:pos x="T0" y="T1"/>
                          </a:cxn>
                          <a:cxn ang="T13">
                            <a:pos x="T2" y="T3"/>
                          </a:cxn>
                          <a:cxn ang="T14">
                            <a:pos x="T4" y="T5"/>
                          </a:cxn>
                          <a:cxn ang="T15">
                            <a:pos x="T6" y="T7"/>
                          </a:cxn>
                          <a:cxn ang="T16">
                            <a:pos x="T8" y="T9"/>
                          </a:cxn>
                          <a:cxn ang="T17">
                            <a:pos x="T10" y="T11"/>
                          </a:cxn>
                        </a:cxnLst>
                        <a:rect l="T18" t="T19" r="T20" b="T21"/>
                        <a:pathLst>
                          <a:path w="151" h="134">
                            <a:moveTo>
                              <a:pt x="0" y="3"/>
                            </a:moveTo>
                            <a:cubicBezTo>
                              <a:pt x="2" y="3"/>
                              <a:pt x="6" y="0"/>
                              <a:pt x="15" y="3"/>
                            </a:cubicBezTo>
                            <a:cubicBezTo>
                              <a:pt x="24" y="6"/>
                              <a:pt x="38" y="4"/>
                              <a:pt x="52" y="22"/>
                            </a:cubicBezTo>
                            <a:cubicBezTo>
                              <a:pt x="66" y="40"/>
                              <a:pt x="83" y="93"/>
                              <a:pt x="96" y="111"/>
                            </a:cubicBezTo>
                            <a:cubicBezTo>
                              <a:pt x="109" y="129"/>
                              <a:pt x="123" y="128"/>
                              <a:pt x="132" y="131"/>
                            </a:cubicBezTo>
                            <a:cubicBezTo>
                              <a:pt x="141" y="134"/>
                              <a:pt x="147" y="132"/>
                              <a:pt x="151" y="132"/>
                            </a:cubicBezTo>
                          </a:path>
                        </a:pathLst>
                      </a:custGeom>
                      <a:noFill/>
                      <a:ln w="38100" cap="flat" cmpd="sng">
                        <a:solidFill>
                          <a:srgbClr val="66FFFF"/>
                        </a:solidFill>
                        <a:prstDash val="solid"/>
                        <a:round/>
                        <a:headEnd/>
                        <a:tailEnd/>
                      </a:ln>
                    </p:spPr>
                    <p:txBody>
                      <a:bodyPr/>
                      <a:lstStyle/>
                      <a:p>
                        <a:endParaRPr lang="en-GB"/>
                      </a:p>
                    </p:txBody>
                  </p:sp>
                  <p:sp>
                    <p:nvSpPr>
                      <p:cNvPr id="3098" name="Freeform 80"/>
                      <p:cNvSpPr>
                        <a:spLocks/>
                      </p:cNvSpPr>
                      <p:nvPr/>
                    </p:nvSpPr>
                    <p:spPr bwMode="auto">
                      <a:xfrm flipH="1">
                        <a:off x="953" y="3986"/>
                        <a:ext cx="151" cy="134"/>
                      </a:xfrm>
                      <a:custGeom>
                        <a:avLst/>
                        <a:gdLst>
                          <a:gd name="T0" fmla="*/ 0 w 151"/>
                          <a:gd name="T1" fmla="*/ 3 h 134"/>
                          <a:gd name="T2" fmla="*/ 15 w 151"/>
                          <a:gd name="T3" fmla="*/ 3 h 134"/>
                          <a:gd name="T4" fmla="*/ 52 w 151"/>
                          <a:gd name="T5" fmla="*/ 22 h 134"/>
                          <a:gd name="T6" fmla="*/ 96 w 151"/>
                          <a:gd name="T7" fmla="*/ 111 h 134"/>
                          <a:gd name="T8" fmla="*/ 132 w 151"/>
                          <a:gd name="T9" fmla="*/ 131 h 134"/>
                          <a:gd name="T10" fmla="*/ 151 w 151"/>
                          <a:gd name="T11" fmla="*/ 132 h 134"/>
                          <a:gd name="T12" fmla="*/ 0 60000 65536"/>
                          <a:gd name="T13" fmla="*/ 0 60000 65536"/>
                          <a:gd name="T14" fmla="*/ 0 60000 65536"/>
                          <a:gd name="T15" fmla="*/ 0 60000 65536"/>
                          <a:gd name="T16" fmla="*/ 0 60000 65536"/>
                          <a:gd name="T17" fmla="*/ 0 60000 65536"/>
                          <a:gd name="T18" fmla="*/ 0 w 151"/>
                          <a:gd name="T19" fmla="*/ 0 h 134"/>
                          <a:gd name="T20" fmla="*/ 151 w 151"/>
                          <a:gd name="T21" fmla="*/ 134 h 134"/>
                        </a:gdLst>
                        <a:ahLst/>
                        <a:cxnLst>
                          <a:cxn ang="T12">
                            <a:pos x="T0" y="T1"/>
                          </a:cxn>
                          <a:cxn ang="T13">
                            <a:pos x="T2" y="T3"/>
                          </a:cxn>
                          <a:cxn ang="T14">
                            <a:pos x="T4" y="T5"/>
                          </a:cxn>
                          <a:cxn ang="T15">
                            <a:pos x="T6" y="T7"/>
                          </a:cxn>
                          <a:cxn ang="T16">
                            <a:pos x="T8" y="T9"/>
                          </a:cxn>
                          <a:cxn ang="T17">
                            <a:pos x="T10" y="T11"/>
                          </a:cxn>
                        </a:cxnLst>
                        <a:rect l="T18" t="T19" r="T20" b="T21"/>
                        <a:pathLst>
                          <a:path w="151" h="134">
                            <a:moveTo>
                              <a:pt x="0" y="3"/>
                            </a:moveTo>
                            <a:cubicBezTo>
                              <a:pt x="2" y="3"/>
                              <a:pt x="6" y="0"/>
                              <a:pt x="15" y="3"/>
                            </a:cubicBezTo>
                            <a:cubicBezTo>
                              <a:pt x="24" y="6"/>
                              <a:pt x="38" y="4"/>
                              <a:pt x="52" y="22"/>
                            </a:cubicBezTo>
                            <a:cubicBezTo>
                              <a:pt x="66" y="40"/>
                              <a:pt x="83" y="93"/>
                              <a:pt x="96" y="111"/>
                            </a:cubicBezTo>
                            <a:cubicBezTo>
                              <a:pt x="109" y="129"/>
                              <a:pt x="123" y="128"/>
                              <a:pt x="132" y="131"/>
                            </a:cubicBezTo>
                            <a:cubicBezTo>
                              <a:pt x="141" y="134"/>
                              <a:pt x="147" y="132"/>
                              <a:pt x="151" y="132"/>
                            </a:cubicBezTo>
                          </a:path>
                        </a:pathLst>
                      </a:custGeom>
                      <a:noFill/>
                      <a:ln w="38100" cap="flat" cmpd="sng">
                        <a:solidFill>
                          <a:srgbClr val="66FFFF"/>
                        </a:solidFill>
                        <a:prstDash val="solid"/>
                        <a:round/>
                        <a:headEnd/>
                        <a:tailEnd/>
                      </a:ln>
                    </p:spPr>
                    <p:txBody>
                      <a:bodyPr/>
                      <a:lstStyle/>
                      <a:p>
                        <a:endParaRPr lang="en-GB"/>
                      </a:p>
                    </p:txBody>
                  </p:sp>
                </p:grpSp>
              </p:grpSp>
            </p:grpSp>
          </p:grpSp>
          <p:sp>
            <p:nvSpPr>
              <p:cNvPr id="3087" name="Line 81"/>
              <p:cNvSpPr>
                <a:spLocks noChangeShapeType="1"/>
              </p:cNvSpPr>
              <p:nvPr/>
            </p:nvSpPr>
            <p:spPr bwMode="auto">
              <a:xfrm>
                <a:off x="768" y="2928"/>
                <a:ext cx="781" cy="206"/>
              </a:xfrm>
              <a:prstGeom prst="line">
                <a:avLst/>
              </a:prstGeom>
              <a:noFill/>
              <a:ln w="34925">
                <a:solidFill>
                  <a:srgbClr val="66FFFF"/>
                </a:solidFill>
                <a:round/>
                <a:headEnd/>
                <a:tailEnd/>
              </a:ln>
            </p:spPr>
            <p:txBody>
              <a:bodyPr/>
              <a:lstStyle/>
              <a:p>
                <a:endParaRPr lang="en-GB"/>
              </a:p>
            </p:txBody>
          </p:sp>
          <p:sp>
            <p:nvSpPr>
              <p:cNvPr id="3088" name="Line 82"/>
              <p:cNvSpPr>
                <a:spLocks noChangeShapeType="1"/>
              </p:cNvSpPr>
              <p:nvPr/>
            </p:nvSpPr>
            <p:spPr bwMode="auto">
              <a:xfrm flipV="1">
                <a:off x="1549" y="2963"/>
                <a:ext cx="851" cy="171"/>
              </a:xfrm>
              <a:prstGeom prst="line">
                <a:avLst/>
              </a:prstGeom>
              <a:noFill/>
              <a:ln w="34925">
                <a:solidFill>
                  <a:srgbClr val="66FFFF"/>
                </a:solidFill>
                <a:round/>
                <a:headEnd/>
                <a:tailEnd/>
              </a:ln>
            </p:spPr>
            <p:txBody>
              <a:bodyPr/>
              <a:lstStyle/>
              <a:p>
                <a:endParaRPr lang="en-GB"/>
              </a:p>
            </p:txBody>
          </p:sp>
          <p:sp>
            <p:nvSpPr>
              <p:cNvPr id="3089" name="Line 83"/>
              <p:cNvSpPr>
                <a:spLocks noChangeShapeType="1"/>
              </p:cNvSpPr>
              <p:nvPr/>
            </p:nvSpPr>
            <p:spPr bwMode="auto">
              <a:xfrm flipV="1">
                <a:off x="768" y="3682"/>
                <a:ext cx="781" cy="205"/>
              </a:xfrm>
              <a:prstGeom prst="line">
                <a:avLst/>
              </a:prstGeom>
              <a:noFill/>
              <a:ln w="34925">
                <a:solidFill>
                  <a:srgbClr val="66FFFF"/>
                </a:solidFill>
                <a:round/>
                <a:headEnd/>
                <a:tailEnd/>
              </a:ln>
            </p:spPr>
            <p:txBody>
              <a:bodyPr/>
              <a:lstStyle/>
              <a:p>
                <a:endParaRPr lang="en-GB"/>
              </a:p>
            </p:txBody>
          </p:sp>
          <p:sp>
            <p:nvSpPr>
              <p:cNvPr id="3090" name="Line 84"/>
              <p:cNvSpPr>
                <a:spLocks noChangeShapeType="1"/>
              </p:cNvSpPr>
              <p:nvPr/>
            </p:nvSpPr>
            <p:spPr bwMode="auto">
              <a:xfrm>
                <a:off x="1549" y="3682"/>
                <a:ext cx="899" cy="206"/>
              </a:xfrm>
              <a:prstGeom prst="line">
                <a:avLst/>
              </a:prstGeom>
              <a:noFill/>
              <a:ln w="34925">
                <a:solidFill>
                  <a:srgbClr val="66FFFF"/>
                </a:solidFill>
                <a:round/>
                <a:headEnd/>
                <a:tailEnd/>
              </a:ln>
            </p:spPr>
            <p:txBody>
              <a:bodyPr/>
              <a:lstStyle/>
              <a:p>
                <a:endParaRPr lang="en-GB"/>
              </a:p>
            </p:txBody>
          </p:sp>
        </p:grpSp>
        <p:sp>
          <p:nvSpPr>
            <p:cNvPr id="3081" name="Text Box 85"/>
            <p:cNvSpPr txBox="1">
              <a:spLocks noChangeArrowheads="1"/>
            </p:cNvSpPr>
            <p:nvPr/>
          </p:nvSpPr>
          <p:spPr bwMode="auto">
            <a:xfrm>
              <a:off x="2931" y="2736"/>
              <a:ext cx="273" cy="288"/>
            </a:xfrm>
            <a:prstGeom prst="rect">
              <a:avLst/>
            </a:prstGeom>
            <a:noFill/>
            <a:ln w="34925">
              <a:noFill/>
              <a:miter lim="800000"/>
              <a:headEnd/>
              <a:tailEnd/>
            </a:ln>
          </p:spPr>
          <p:txBody>
            <a:bodyPr wrap="none">
              <a:spAutoFit/>
            </a:bodyPr>
            <a:lstStyle/>
            <a:p>
              <a:r>
                <a:rPr lang="en-GB" sz="2400" b="1">
                  <a:latin typeface="Symbol" pitchFamily="18" charset="2"/>
                </a:rPr>
                <a:t>n</a:t>
              </a:r>
              <a:r>
                <a:rPr lang="en-GB" sz="2400" b="1" baseline="-25000"/>
                <a:t>e</a:t>
              </a:r>
            </a:p>
          </p:txBody>
        </p:sp>
        <p:sp>
          <p:nvSpPr>
            <p:cNvPr id="3082" name="Text Box 86"/>
            <p:cNvSpPr txBox="1">
              <a:spLocks noChangeArrowheads="1"/>
            </p:cNvSpPr>
            <p:nvPr/>
          </p:nvSpPr>
          <p:spPr bwMode="auto">
            <a:xfrm>
              <a:off x="4815" y="3744"/>
              <a:ext cx="273" cy="288"/>
            </a:xfrm>
            <a:prstGeom prst="rect">
              <a:avLst/>
            </a:prstGeom>
            <a:noFill/>
            <a:ln w="34925">
              <a:noFill/>
              <a:miter lim="800000"/>
              <a:headEnd/>
              <a:tailEnd/>
            </a:ln>
          </p:spPr>
          <p:txBody>
            <a:bodyPr wrap="none">
              <a:spAutoFit/>
            </a:bodyPr>
            <a:lstStyle/>
            <a:p>
              <a:r>
                <a:rPr lang="en-GB" sz="2400" b="1">
                  <a:latin typeface="Symbol" pitchFamily="18" charset="2"/>
                </a:rPr>
                <a:t>n</a:t>
              </a:r>
              <a:r>
                <a:rPr lang="en-GB" sz="2400" b="1" baseline="-25000"/>
                <a:t>e</a:t>
              </a:r>
            </a:p>
          </p:txBody>
        </p:sp>
        <p:sp>
          <p:nvSpPr>
            <p:cNvPr id="3083" name="Text Box 87"/>
            <p:cNvSpPr txBox="1">
              <a:spLocks noChangeArrowheads="1"/>
            </p:cNvSpPr>
            <p:nvPr/>
          </p:nvSpPr>
          <p:spPr bwMode="auto">
            <a:xfrm>
              <a:off x="2928" y="3744"/>
              <a:ext cx="244" cy="288"/>
            </a:xfrm>
            <a:prstGeom prst="rect">
              <a:avLst/>
            </a:prstGeom>
            <a:noFill/>
            <a:ln w="34925">
              <a:noFill/>
              <a:miter lim="800000"/>
              <a:headEnd/>
              <a:tailEnd/>
            </a:ln>
          </p:spPr>
          <p:txBody>
            <a:bodyPr wrap="none">
              <a:spAutoFit/>
            </a:bodyPr>
            <a:lstStyle/>
            <a:p>
              <a:r>
                <a:rPr lang="en-GB" sz="2400"/>
                <a:t>e</a:t>
              </a:r>
              <a:r>
                <a:rPr lang="en-GB" sz="2400" baseline="30000"/>
                <a:t>-</a:t>
              </a:r>
            </a:p>
          </p:txBody>
        </p:sp>
        <p:sp>
          <p:nvSpPr>
            <p:cNvPr id="3084" name="Text Box 88"/>
            <p:cNvSpPr txBox="1">
              <a:spLocks noChangeArrowheads="1"/>
            </p:cNvSpPr>
            <p:nvPr/>
          </p:nvSpPr>
          <p:spPr bwMode="auto">
            <a:xfrm>
              <a:off x="4777" y="2784"/>
              <a:ext cx="244" cy="288"/>
            </a:xfrm>
            <a:prstGeom prst="rect">
              <a:avLst/>
            </a:prstGeom>
            <a:noFill/>
            <a:ln w="34925">
              <a:noFill/>
              <a:miter lim="800000"/>
              <a:headEnd/>
              <a:tailEnd/>
            </a:ln>
          </p:spPr>
          <p:txBody>
            <a:bodyPr wrap="none">
              <a:spAutoFit/>
            </a:bodyPr>
            <a:lstStyle/>
            <a:p>
              <a:r>
                <a:rPr lang="en-GB" sz="2400"/>
                <a:t>e</a:t>
              </a:r>
              <a:r>
                <a:rPr lang="en-GB" sz="2400" baseline="30000"/>
                <a:t>-</a:t>
              </a:r>
            </a:p>
          </p:txBody>
        </p:sp>
        <p:sp>
          <p:nvSpPr>
            <p:cNvPr id="3085" name="Text Box 89"/>
            <p:cNvSpPr txBox="1">
              <a:spLocks noChangeArrowheads="1"/>
            </p:cNvSpPr>
            <p:nvPr/>
          </p:nvSpPr>
          <p:spPr bwMode="auto">
            <a:xfrm>
              <a:off x="3980" y="3242"/>
              <a:ext cx="297" cy="288"/>
            </a:xfrm>
            <a:prstGeom prst="rect">
              <a:avLst/>
            </a:prstGeom>
            <a:noFill/>
            <a:ln w="34925">
              <a:noFill/>
              <a:miter lim="800000"/>
              <a:headEnd/>
              <a:tailEnd/>
            </a:ln>
          </p:spPr>
          <p:txBody>
            <a:bodyPr wrap="none">
              <a:spAutoFit/>
            </a:bodyPr>
            <a:lstStyle/>
            <a:p>
              <a:r>
                <a:rPr lang="en-GB" sz="2400"/>
                <a:t>W</a:t>
              </a:r>
              <a:endParaRPr lang="en-GB" sz="2400" baseline="30000"/>
            </a:p>
          </p:txBody>
        </p:sp>
      </p:grpSp>
      <p:pic>
        <p:nvPicPr>
          <p:cNvPr id="1521757" name="Picture 93"/>
          <p:cNvPicPr>
            <a:picLocks noChangeAspect="1" noChangeArrowheads="1"/>
          </p:cNvPicPr>
          <p:nvPr/>
        </p:nvPicPr>
        <p:blipFill>
          <a:blip r:embed="rId6" cstate="print"/>
          <a:srcRect/>
          <a:stretch>
            <a:fillRect/>
          </a:stretch>
        </p:blipFill>
        <p:spPr bwMode="auto">
          <a:xfrm>
            <a:off x="3997325" y="2613025"/>
            <a:ext cx="1438275" cy="600075"/>
          </a:xfrm>
          <a:prstGeom prst="rect">
            <a:avLst/>
          </a:prstGeom>
          <a:noFill/>
          <a:ln w="44450">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2000"/>
                                        <p:tgtEl>
                                          <p:spTgt spid="1521757"/>
                                        </p:tgtEl>
                                      </p:cBhvr>
                                    </p:animEffect>
                                    <p:set>
                                      <p:cBhvr>
                                        <p:cTn id="17" dur="1" fill="hold">
                                          <p:stCondLst>
                                            <p:cond delay="1999"/>
                                          </p:stCondLst>
                                        </p:cTn>
                                        <p:tgtEl>
                                          <p:spTgt spid="15217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Rectangle 3"/>
          <p:cNvSpPr>
            <a:spLocks noChangeArrowheads="1"/>
          </p:cNvSpPr>
          <p:nvPr/>
        </p:nvSpPr>
        <p:spPr bwMode="auto">
          <a:xfrm>
            <a:off x="990600" y="-152400"/>
            <a:ext cx="8229600" cy="1600200"/>
          </a:xfrm>
          <a:prstGeom prst="rect">
            <a:avLst/>
          </a:prstGeom>
          <a:noFill/>
          <a:ln w="25400">
            <a:noFill/>
            <a:miter lim="800000"/>
            <a:headEnd/>
            <a:tailEnd/>
          </a:ln>
        </p:spPr>
        <p:txBody>
          <a:bodyPr anchor="ctr"/>
          <a:lstStyle/>
          <a:p>
            <a:r>
              <a:rPr lang="en-GB" sz="4400"/>
              <a:t>Matter Effects – the MSW effect</a:t>
            </a:r>
          </a:p>
        </p:txBody>
      </p:sp>
      <p:graphicFrame>
        <p:nvGraphicFramePr>
          <p:cNvPr id="4098" name="Object 4"/>
          <p:cNvGraphicFramePr>
            <a:graphicFrameLocks noChangeAspect="1"/>
          </p:cNvGraphicFramePr>
          <p:nvPr/>
        </p:nvGraphicFramePr>
        <p:xfrm>
          <a:off x="3124200" y="1295400"/>
          <a:ext cx="2286000" cy="976313"/>
        </p:xfrm>
        <a:graphic>
          <a:graphicData uri="http://schemas.openxmlformats.org/presentationml/2006/ole">
            <p:oleObj spid="_x0000_s883714" name="Equation" r:id="rId4" imgW="1130040" imgH="482400" progId="Equation.3">
              <p:embed/>
            </p:oleObj>
          </a:graphicData>
        </a:graphic>
      </p:graphicFrame>
      <p:graphicFrame>
        <p:nvGraphicFramePr>
          <p:cNvPr id="4099" name="Object 5"/>
          <p:cNvGraphicFramePr>
            <a:graphicFrameLocks noChangeAspect="1"/>
          </p:cNvGraphicFramePr>
          <p:nvPr/>
        </p:nvGraphicFramePr>
        <p:xfrm>
          <a:off x="1663700" y="2438400"/>
          <a:ext cx="5461000" cy="1625600"/>
        </p:xfrm>
        <a:graphic>
          <a:graphicData uri="http://schemas.openxmlformats.org/presentationml/2006/ole">
            <p:oleObj spid="_x0000_s883715" name="Equation" r:id="rId5" imgW="2730240" imgH="812520" progId="Equation.3">
              <p:embed/>
            </p:oleObj>
          </a:graphicData>
        </a:graphic>
      </p:graphicFrame>
      <p:graphicFrame>
        <p:nvGraphicFramePr>
          <p:cNvPr id="1525766" name="Object 6"/>
          <p:cNvGraphicFramePr>
            <a:graphicFrameLocks noChangeAspect="1"/>
          </p:cNvGraphicFramePr>
          <p:nvPr/>
        </p:nvGraphicFramePr>
        <p:xfrm>
          <a:off x="2355850" y="4233863"/>
          <a:ext cx="4619625" cy="1577975"/>
        </p:xfrm>
        <a:graphic>
          <a:graphicData uri="http://schemas.openxmlformats.org/presentationml/2006/ole">
            <p:oleObj spid="_x0000_s883716" name="Equation" r:id="rId6" imgW="2082600" imgH="711000" progId="Equation.3">
              <p:embed/>
            </p:oleObj>
          </a:graphicData>
        </a:graphic>
      </p:graphicFrame>
      <p:sp>
        <p:nvSpPr>
          <p:cNvPr id="6" name="TextBox 5"/>
          <p:cNvSpPr txBox="1">
            <a:spLocks noChangeArrowheads="1"/>
          </p:cNvSpPr>
          <p:nvPr/>
        </p:nvSpPr>
        <p:spPr bwMode="auto">
          <a:xfrm>
            <a:off x="128315" y="5733256"/>
            <a:ext cx="5811837" cy="954088"/>
          </a:xfrm>
          <a:prstGeom prst="rect">
            <a:avLst/>
          </a:prstGeom>
          <a:noFill/>
          <a:ln w="9525">
            <a:noFill/>
            <a:miter lim="800000"/>
            <a:headEnd/>
            <a:tailEnd/>
          </a:ln>
        </p:spPr>
        <p:txBody>
          <a:bodyPr wrap="none">
            <a:spAutoFit/>
          </a:bodyPr>
          <a:lstStyle/>
          <a:p>
            <a:r>
              <a:rPr lang="en-GB" dirty="0"/>
              <a:t>Including this effect gives a good </a:t>
            </a:r>
          </a:p>
          <a:p>
            <a:r>
              <a:rPr lang="en-GB" dirty="0"/>
              <a:t>(if complicated) fit to all solar </a:t>
            </a:r>
            <a:r>
              <a:rPr lang="en-GB" dirty="0">
                <a:latin typeface="Symbol" pitchFamily="18" charset="2"/>
              </a:rPr>
              <a:t>n</a:t>
            </a:r>
            <a:r>
              <a:rPr lang="en-GB" dirty="0"/>
              <a:t> data....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25766"/>
                                        </p:tgtEl>
                                        <p:attrNameLst>
                                          <p:attrName>style.visibility</p:attrName>
                                        </p:attrNameLst>
                                      </p:cBhvr>
                                      <p:to>
                                        <p:strVal val="visible"/>
                                      </p:to>
                                    </p:set>
                                    <p:animEffect transition="in" filter="wipe(up)">
                                      <p:cBhvr>
                                        <p:cTn id="7" dur="500"/>
                                        <p:tgtEl>
                                          <p:spTgt spid="152576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atmos"/>
          <p:cNvPicPr>
            <a:picLocks noChangeAspect="1" noChangeArrowheads="1"/>
          </p:cNvPicPr>
          <p:nvPr/>
        </p:nvPicPr>
        <p:blipFill>
          <a:blip r:embed="rId2" cstate="print"/>
          <a:srcRect/>
          <a:stretch>
            <a:fillRect/>
          </a:stretch>
        </p:blipFill>
        <p:spPr bwMode="auto">
          <a:xfrm>
            <a:off x="0" y="0"/>
            <a:ext cx="92202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3" descr="zen10"/>
          <p:cNvPicPr>
            <a:picLocks noChangeAspect="1" noChangeArrowheads="1"/>
          </p:cNvPicPr>
          <p:nvPr/>
        </p:nvPicPr>
        <p:blipFill>
          <a:blip r:embed="rId3" cstate="print"/>
          <a:srcRect/>
          <a:stretch>
            <a:fillRect/>
          </a:stretch>
        </p:blipFill>
        <p:spPr bwMode="auto">
          <a:xfrm>
            <a:off x="1357313" y="928688"/>
            <a:ext cx="6605587" cy="5010150"/>
          </a:xfrm>
          <a:prstGeom prst="rect">
            <a:avLst/>
          </a:prstGeom>
          <a:noFill/>
          <a:ln w="9525">
            <a:noFill/>
            <a:miter lim="800000"/>
            <a:headEnd/>
            <a:tailEnd/>
          </a:ln>
        </p:spPr>
      </p:pic>
      <p:sp>
        <p:nvSpPr>
          <p:cNvPr id="102404" name="Text Box 5"/>
          <p:cNvSpPr txBox="1">
            <a:spLocks noChangeArrowheads="1"/>
          </p:cNvSpPr>
          <p:nvPr/>
        </p:nvSpPr>
        <p:spPr bwMode="auto">
          <a:xfrm>
            <a:off x="1341193" y="312837"/>
            <a:ext cx="7584128" cy="523220"/>
          </a:xfrm>
          <a:prstGeom prst="rect">
            <a:avLst/>
          </a:prstGeom>
          <a:noFill/>
          <a:ln w="44450">
            <a:noFill/>
            <a:miter lim="800000"/>
            <a:headEnd/>
            <a:tailEnd/>
          </a:ln>
        </p:spPr>
        <p:txBody>
          <a:bodyPr wrap="none">
            <a:spAutoFit/>
          </a:bodyPr>
          <a:lstStyle/>
          <a:p>
            <a:r>
              <a:rPr lang="en-GB" dirty="0"/>
              <a:t>SK atmospheric </a:t>
            </a:r>
            <a:r>
              <a:rPr lang="en-GB" dirty="0" smtClean="0">
                <a:latin typeface="Symbol" pitchFamily="18" charset="2"/>
              </a:rPr>
              <a:t>n</a:t>
            </a:r>
            <a:r>
              <a:rPr lang="en-GB" dirty="0" smtClean="0"/>
              <a:t> data </a:t>
            </a:r>
            <a:r>
              <a:rPr lang="en-GB" dirty="0"/>
              <a:t>as a function of zenith angle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2900" name="Object 4"/>
          <p:cNvGraphicFramePr>
            <a:graphicFrameLocks noChangeAspect="1"/>
          </p:cNvGraphicFramePr>
          <p:nvPr/>
        </p:nvGraphicFramePr>
        <p:xfrm>
          <a:off x="1547664" y="3933056"/>
          <a:ext cx="6477000" cy="1149350"/>
        </p:xfrm>
        <a:graphic>
          <a:graphicData uri="http://schemas.openxmlformats.org/presentationml/2006/ole">
            <p:oleObj spid="_x0000_s592900" name="Equation" r:id="rId4" imgW="2361960" imgH="419040" progId="Equation.3">
              <p:embed/>
            </p:oleObj>
          </a:graphicData>
        </a:graphic>
      </p:graphicFrame>
      <p:sp>
        <p:nvSpPr>
          <p:cNvPr id="1028" name="Rectangle 2"/>
          <p:cNvSpPr>
            <a:spLocks noChangeArrowheads="1"/>
          </p:cNvSpPr>
          <p:nvPr/>
        </p:nvSpPr>
        <p:spPr bwMode="auto">
          <a:xfrm>
            <a:off x="152400" y="1447800"/>
            <a:ext cx="8991600" cy="2209800"/>
          </a:xfrm>
          <a:prstGeom prst="rect">
            <a:avLst/>
          </a:prstGeom>
          <a:noFill/>
          <a:ln w="38100">
            <a:noFill/>
            <a:miter lim="800000"/>
            <a:headEnd/>
            <a:tailEnd/>
          </a:ln>
        </p:spPr>
        <p:txBody>
          <a:bodyPr wrap="none" anchor="ctr"/>
          <a:lstStyle/>
          <a:p>
            <a:endParaRPr lang="en-US" sz="2400"/>
          </a:p>
        </p:txBody>
      </p:sp>
      <p:pic>
        <p:nvPicPr>
          <p:cNvPr id="1526791" name="Picture 7" descr="vuve"/>
          <p:cNvPicPr>
            <a:picLocks noChangeAspect="1" noChangeArrowheads="1"/>
          </p:cNvPicPr>
          <p:nvPr/>
        </p:nvPicPr>
        <p:blipFill>
          <a:blip r:embed="rId5" cstate="print"/>
          <a:srcRect/>
          <a:stretch>
            <a:fillRect/>
          </a:stretch>
        </p:blipFill>
        <p:spPr bwMode="auto">
          <a:xfrm>
            <a:off x="467544" y="3068960"/>
            <a:ext cx="8305800" cy="3486150"/>
          </a:xfrm>
          <a:prstGeom prst="rect">
            <a:avLst/>
          </a:prstGeom>
          <a:noFill/>
          <a:ln w="9525">
            <a:noFill/>
            <a:miter lim="800000"/>
            <a:headEnd/>
            <a:tailEnd/>
          </a:ln>
        </p:spPr>
      </p:pic>
      <p:sp>
        <p:nvSpPr>
          <p:cNvPr id="1032" name="Rectangle 12"/>
          <p:cNvSpPr>
            <a:spLocks noGrp="1" noChangeArrowheads="1"/>
          </p:cNvSpPr>
          <p:nvPr>
            <p:ph type="title"/>
          </p:nvPr>
        </p:nvSpPr>
        <p:spPr>
          <a:xfrm>
            <a:off x="1066800" y="-306388"/>
            <a:ext cx="7772400" cy="1143001"/>
          </a:xfrm>
        </p:spPr>
        <p:txBody>
          <a:bodyPr/>
          <a:lstStyle/>
          <a:p>
            <a:pPr eaLnBrk="1" hangingPunct="1"/>
            <a:r>
              <a:rPr lang="en-GB" sz="3600" i="1" dirty="0" smtClean="0">
                <a:latin typeface="Arial" charset="0"/>
              </a:rPr>
              <a:t>Three neutrino mixing.</a:t>
            </a:r>
          </a:p>
        </p:txBody>
      </p:sp>
      <p:sp>
        <p:nvSpPr>
          <p:cNvPr id="14" name="TextBox 13"/>
          <p:cNvSpPr txBox="1">
            <a:spLocks noChangeArrowheads="1"/>
          </p:cNvSpPr>
          <p:nvPr/>
        </p:nvSpPr>
        <p:spPr bwMode="auto">
          <a:xfrm>
            <a:off x="5868144" y="6021288"/>
            <a:ext cx="3273425" cy="830263"/>
          </a:xfrm>
          <a:prstGeom prst="rect">
            <a:avLst/>
          </a:prstGeom>
          <a:solidFill>
            <a:srgbClr val="1407B9"/>
          </a:solidFill>
          <a:ln w="9525">
            <a:noFill/>
            <a:miter lim="800000"/>
            <a:headEnd/>
            <a:tailEnd/>
          </a:ln>
        </p:spPr>
        <p:txBody>
          <a:bodyPr wrap="none">
            <a:spAutoFit/>
          </a:bodyPr>
          <a:lstStyle/>
          <a:p>
            <a:r>
              <a:rPr lang="en-GB" sz="2400" dirty="0"/>
              <a:t>Remember </a:t>
            </a:r>
            <a:r>
              <a:rPr lang="en-GB" sz="2400" dirty="0" err="1"/>
              <a:t>degeneracies</a:t>
            </a:r>
            <a:r>
              <a:rPr lang="en-GB" sz="2400" dirty="0"/>
              <a:t> </a:t>
            </a:r>
          </a:p>
          <a:p>
            <a:r>
              <a:rPr lang="en-GB" sz="2400" dirty="0"/>
              <a:t>And </a:t>
            </a:r>
            <a:r>
              <a:rPr lang="en-GB" sz="2400" dirty="0" err="1"/>
              <a:t>covariances</a:t>
            </a:r>
            <a:r>
              <a:rPr lang="en-GB" sz="2400" dirty="0"/>
              <a:t>!</a:t>
            </a:r>
          </a:p>
        </p:txBody>
      </p:sp>
      <p:pic>
        <p:nvPicPr>
          <p:cNvPr id="1034" name="Picture 6"/>
          <p:cNvPicPr>
            <a:picLocks noChangeAspect="1" noChangeArrowheads="1"/>
          </p:cNvPicPr>
          <p:nvPr/>
        </p:nvPicPr>
        <p:blipFill>
          <a:blip r:embed="rId6" cstate="print"/>
          <a:srcRect/>
          <a:stretch>
            <a:fillRect/>
          </a:stretch>
        </p:blipFill>
        <p:spPr bwMode="auto">
          <a:xfrm>
            <a:off x="395288" y="549275"/>
            <a:ext cx="8497887" cy="2303463"/>
          </a:xfrm>
          <a:prstGeom prst="rect">
            <a:avLst/>
          </a:prstGeom>
          <a:noFill/>
          <a:ln w="44450">
            <a:noFill/>
            <a:miter lim="800000"/>
            <a:headEnd/>
            <a:tailEnd/>
          </a:ln>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26791"/>
                                        </p:tgtEl>
                                        <p:attrNameLst>
                                          <p:attrName>style.visibility</p:attrName>
                                        </p:attrNameLst>
                                      </p:cBhvr>
                                      <p:to>
                                        <p:strVal val="visible"/>
                                      </p:to>
                                    </p:set>
                                    <p:animEffect transition="in" filter="wipe(up)">
                                      <p:cBhvr>
                                        <p:cTn id="7" dur="500"/>
                                        <p:tgtEl>
                                          <p:spTgt spid="152679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2"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strVal val="4*#ppt_w"/>
                                          </p:val>
                                        </p:tav>
                                        <p:tav tm="100000">
                                          <p:val>
                                            <p:strVal val="#ppt_w"/>
                                          </p:val>
                                        </p:tav>
                                      </p:tavLst>
                                    </p:anim>
                                    <p:anim calcmode="lin" valueType="num">
                                      <p:cBhvr>
                                        <p:cTn id="13" dur="500" fill="hold"/>
                                        <p:tgtEl>
                                          <p:spTgt spid="1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0" y="0"/>
            <a:ext cx="9144000" cy="7029400"/>
          </a:xfrm>
          <a:prstGeom prst="rect">
            <a:avLst/>
          </a:prstGeom>
          <a:solidFill>
            <a:srgbClr val="FFFFFF"/>
          </a:solidFill>
          <a:ln w="444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smtClean="0">
              <a:ln>
                <a:noFill/>
              </a:ln>
              <a:solidFill>
                <a:srgbClr val="66FFFF"/>
              </a:solidFill>
              <a:effectLst/>
              <a:latin typeface="Times New Roman" pitchFamily="18" charset="0"/>
            </a:endParaRPr>
          </a:p>
        </p:txBody>
      </p:sp>
      <p:pic>
        <p:nvPicPr>
          <p:cNvPr id="747523" name="Picture 3"/>
          <p:cNvPicPr>
            <a:picLocks noChangeAspect="1" noChangeArrowheads="1"/>
          </p:cNvPicPr>
          <p:nvPr/>
        </p:nvPicPr>
        <p:blipFill>
          <a:blip r:embed="rId2" cstate="print"/>
          <a:srcRect/>
          <a:stretch>
            <a:fillRect/>
          </a:stretch>
        </p:blipFill>
        <p:spPr bwMode="auto">
          <a:xfrm>
            <a:off x="346782" y="1021804"/>
            <a:ext cx="264778" cy="3487316"/>
          </a:xfrm>
          <a:prstGeom prst="rect">
            <a:avLst/>
          </a:prstGeom>
          <a:noFill/>
          <a:ln w="9525">
            <a:noFill/>
            <a:miter lim="800000"/>
            <a:headEnd/>
            <a:tailEnd/>
          </a:ln>
        </p:spPr>
      </p:pic>
      <p:sp>
        <p:nvSpPr>
          <p:cNvPr id="4" name="TextBox 3"/>
          <p:cNvSpPr txBox="1"/>
          <p:nvPr/>
        </p:nvSpPr>
        <p:spPr>
          <a:xfrm rot="16200000">
            <a:off x="-1706076" y="2542788"/>
            <a:ext cx="3812262" cy="400110"/>
          </a:xfrm>
          <a:prstGeom prst="rect">
            <a:avLst/>
          </a:prstGeom>
          <a:noFill/>
        </p:spPr>
        <p:txBody>
          <a:bodyPr wrap="none" rtlCol="0">
            <a:spAutoFit/>
          </a:bodyPr>
          <a:lstStyle/>
          <a:p>
            <a:r>
              <a:rPr lang="en-GB" sz="2000" dirty="0" smtClean="0">
                <a:solidFill>
                  <a:srgbClr val="1407B9"/>
                </a:solidFill>
              </a:rPr>
              <a:t>Gonzalez-Garcia, </a:t>
            </a:r>
            <a:r>
              <a:rPr lang="en-GB" sz="2000" dirty="0" err="1" smtClean="0">
                <a:solidFill>
                  <a:srgbClr val="1407B9"/>
                </a:solidFill>
              </a:rPr>
              <a:t>Maltoni</a:t>
            </a:r>
            <a:r>
              <a:rPr lang="en-GB" sz="2000" dirty="0" smtClean="0">
                <a:solidFill>
                  <a:srgbClr val="1407B9"/>
                </a:solidFill>
              </a:rPr>
              <a:t>, </a:t>
            </a:r>
            <a:r>
              <a:rPr lang="en-GB" sz="2000" dirty="0" err="1" smtClean="0">
                <a:solidFill>
                  <a:srgbClr val="1407B9"/>
                </a:solidFill>
              </a:rPr>
              <a:t>Salvado</a:t>
            </a:r>
            <a:endParaRPr lang="en-GB" sz="2000" dirty="0">
              <a:solidFill>
                <a:srgbClr val="1407B9"/>
              </a:solidFill>
            </a:endParaRPr>
          </a:p>
        </p:txBody>
      </p:sp>
      <p:sp>
        <p:nvSpPr>
          <p:cNvPr id="20" name="TextBox 19"/>
          <p:cNvSpPr txBox="1"/>
          <p:nvPr/>
        </p:nvSpPr>
        <p:spPr>
          <a:xfrm>
            <a:off x="144016" y="128826"/>
            <a:ext cx="4427984" cy="707886"/>
          </a:xfrm>
          <a:prstGeom prst="rect">
            <a:avLst/>
          </a:prstGeom>
          <a:noFill/>
        </p:spPr>
        <p:txBody>
          <a:bodyPr wrap="square" rtlCol="0">
            <a:spAutoFit/>
          </a:bodyPr>
          <a:lstStyle/>
          <a:p>
            <a:r>
              <a:rPr lang="en-GB" dirty="0" smtClean="0">
                <a:solidFill>
                  <a:srgbClr val="1407B9"/>
                </a:solidFill>
                <a:latin typeface="+mn-lt"/>
              </a:rPr>
              <a:t>How well do we know </a:t>
            </a:r>
            <a:r>
              <a:rPr lang="en-GB" dirty="0" smtClean="0">
                <a:solidFill>
                  <a:srgbClr val="1407B9"/>
                </a:solidFill>
                <a:latin typeface="Symbol" pitchFamily="18" charset="2"/>
              </a:rPr>
              <a:t>q</a:t>
            </a:r>
            <a:r>
              <a:rPr lang="en-GB" baseline="-25000" dirty="0" smtClean="0">
                <a:solidFill>
                  <a:srgbClr val="1407B9"/>
                </a:solidFill>
              </a:rPr>
              <a:t>12</a:t>
            </a:r>
            <a:r>
              <a:rPr lang="en-GB" dirty="0" smtClean="0">
                <a:solidFill>
                  <a:srgbClr val="1407B9"/>
                </a:solidFill>
              </a:rPr>
              <a:t>?</a:t>
            </a:r>
            <a:r>
              <a:rPr lang="en-GB" sz="4000" dirty="0" smtClean="0">
                <a:solidFill>
                  <a:srgbClr val="1407B9"/>
                </a:solidFill>
              </a:rPr>
              <a:t> </a:t>
            </a:r>
            <a:endParaRPr lang="en-GB" sz="4000" dirty="0">
              <a:solidFill>
                <a:srgbClr val="1407B9"/>
              </a:solidFill>
            </a:endParaRPr>
          </a:p>
        </p:txBody>
      </p:sp>
      <p:pic>
        <p:nvPicPr>
          <p:cNvPr id="832513" name="Picture 1"/>
          <p:cNvPicPr>
            <a:picLocks noChangeAspect="1" noChangeArrowheads="1"/>
          </p:cNvPicPr>
          <p:nvPr/>
        </p:nvPicPr>
        <p:blipFill>
          <a:blip r:embed="rId3" cstate="print"/>
          <a:srcRect/>
          <a:stretch>
            <a:fillRect/>
          </a:stretch>
        </p:blipFill>
        <p:spPr bwMode="auto">
          <a:xfrm>
            <a:off x="683568" y="4077072"/>
            <a:ext cx="3360486" cy="2951644"/>
          </a:xfrm>
          <a:prstGeom prst="rect">
            <a:avLst/>
          </a:prstGeom>
          <a:noFill/>
          <a:ln w="9525">
            <a:noFill/>
            <a:miter lim="800000"/>
            <a:headEnd/>
            <a:tailEnd/>
          </a:ln>
        </p:spPr>
      </p:pic>
      <p:pic>
        <p:nvPicPr>
          <p:cNvPr id="404482" name="Picture 2"/>
          <p:cNvPicPr>
            <a:picLocks noChangeAspect="1" noChangeArrowheads="1"/>
          </p:cNvPicPr>
          <p:nvPr/>
        </p:nvPicPr>
        <p:blipFill>
          <a:blip r:embed="rId4" cstate="print"/>
          <a:srcRect/>
          <a:stretch>
            <a:fillRect/>
          </a:stretch>
        </p:blipFill>
        <p:spPr bwMode="auto">
          <a:xfrm>
            <a:off x="683568" y="836712"/>
            <a:ext cx="3476625" cy="3019425"/>
          </a:xfrm>
          <a:prstGeom prst="rect">
            <a:avLst/>
          </a:prstGeom>
          <a:noFill/>
          <a:ln w="44450" cap="flat" cmpd="sng">
            <a:noFill/>
            <a:prstDash val="solid"/>
            <a:miter lim="800000"/>
            <a:headEnd type="none" w="med" len="med"/>
            <a:tailEnd type="none" w="med" len="med"/>
          </a:ln>
        </p:spPr>
      </p:pic>
      <p:pic>
        <p:nvPicPr>
          <p:cNvPr id="404483" name="Picture 3"/>
          <p:cNvPicPr>
            <a:picLocks noChangeAspect="1" noChangeArrowheads="1"/>
          </p:cNvPicPr>
          <p:nvPr/>
        </p:nvPicPr>
        <p:blipFill>
          <a:blip r:embed="rId5" cstate="print"/>
          <a:srcRect/>
          <a:stretch>
            <a:fillRect/>
          </a:stretch>
        </p:blipFill>
        <p:spPr bwMode="auto">
          <a:xfrm>
            <a:off x="1187624" y="3717032"/>
            <a:ext cx="2924175" cy="552450"/>
          </a:xfrm>
          <a:prstGeom prst="rect">
            <a:avLst/>
          </a:prstGeom>
          <a:noFill/>
          <a:ln w="44450" cap="flat" cmpd="sng">
            <a:noFill/>
            <a:prstDash val="solid"/>
            <a:miter lim="800000"/>
            <a:headEnd type="none" w="med" len="med"/>
            <a:tailEnd type="none" w="med" len="med"/>
          </a:ln>
        </p:spPr>
      </p:pic>
      <p:pic>
        <p:nvPicPr>
          <p:cNvPr id="12" name="Picture 2"/>
          <p:cNvPicPr>
            <a:picLocks noChangeAspect="1" noChangeArrowheads="1"/>
          </p:cNvPicPr>
          <p:nvPr/>
        </p:nvPicPr>
        <p:blipFill>
          <a:blip r:embed="rId6" cstate="print"/>
          <a:srcRect/>
          <a:stretch>
            <a:fillRect/>
          </a:stretch>
        </p:blipFill>
        <p:spPr bwMode="auto">
          <a:xfrm>
            <a:off x="4583757" y="657835"/>
            <a:ext cx="4164707" cy="3131205"/>
          </a:xfrm>
          <a:prstGeom prst="rect">
            <a:avLst/>
          </a:prstGeom>
          <a:noFill/>
          <a:ln w="9525">
            <a:noFill/>
            <a:miter lim="800000"/>
            <a:headEnd/>
            <a:tailEnd/>
          </a:ln>
        </p:spPr>
      </p:pic>
      <p:pic>
        <p:nvPicPr>
          <p:cNvPr id="13" name="Picture 3"/>
          <p:cNvPicPr>
            <a:picLocks noChangeAspect="1" noChangeArrowheads="1"/>
          </p:cNvPicPr>
          <p:nvPr/>
        </p:nvPicPr>
        <p:blipFill>
          <a:blip r:embed="rId7" cstate="print"/>
          <a:srcRect/>
          <a:stretch>
            <a:fillRect/>
          </a:stretch>
        </p:blipFill>
        <p:spPr bwMode="auto">
          <a:xfrm rot="5400000">
            <a:off x="6581573" y="-1748924"/>
            <a:ext cx="367093" cy="4530254"/>
          </a:xfrm>
          <a:prstGeom prst="rect">
            <a:avLst/>
          </a:prstGeom>
          <a:noFill/>
          <a:ln w="9525">
            <a:noFill/>
            <a:miter lim="800000"/>
            <a:headEnd/>
            <a:tailEnd/>
          </a:ln>
        </p:spPr>
      </p:pic>
      <p:pic>
        <p:nvPicPr>
          <p:cNvPr id="784385" name="Picture 1"/>
          <p:cNvPicPr>
            <a:picLocks noChangeAspect="1" noChangeArrowheads="1"/>
          </p:cNvPicPr>
          <p:nvPr/>
        </p:nvPicPr>
        <p:blipFill>
          <a:blip r:embed="rId8" cstate="print"/>
          <a:srcRect/>
          <a:stretch>
            <a:fillRect/>
          </a:stretch>
        </p:blipFill>
        <p:spPr bwMode="auto">
          <a:xfrm>
            <a:off x="4067944" y="3861048"/>
            <a:ext cx="4698732" cy="3179068"/>
          </a:xfrm>
          <a:prstGeom prst="rect">
            <a:avLst/>
          </a:prstGeom>
          <a:noFill/>
          <a:ln w="9525">
            <a:noFill/>
            <a:miter lim="800000"/>
            <a:headEnd/>
            <a:tailEnd/>
          </a:ln>
        </p:spPr>
      </p:pic>
      <p:pic>
        <p:nvPicPr>
          <p:cNvPr id="784386" name="Picture 2"/>
          <p:cNvPicPr>
            <a:picLocks noChangeAspect="1" noChangeArrowheads="1"/>
          </p:cNvPicPr>
          <p:nvPr/>
        </p:nvPicPr>
        <p:blipFill>
          <a:blip r:embed="rId9" cstate="print"/>
          <a:srcRect/>
          <a:stretch>
            <a:fillRect/>
          </a:stretch>
        </p:blipFill>
        <p:spPr bwMode="auto">
          <a:xfrm>
            <a:off x="8677275" y="3933056"/>
            <a:ext cx="319709" cy="29752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3" descr="zen10"/>
          <p:cNvPicPr>
            <a:picLocks noChangeAspect="1" noChangeArrowheads="1"/>
          </p:cNvPicPr>
          <p:nvPr/>
        </p:nvPicPr>
        <p:blipFill>
          <a:blip r:embed="rId3" cstate="print"/>
          <a:srcRect/>
          <a:stretch>
            <a:fillRect/>
          </a:stretch>
        </p:blipFill>
        <p:spPr bwMode="auto">
          <a:xfrm>
            <a:off x="1357313" y="928688"/>
            <a:ext cx="6605587" cy="5010150"/>
          </a:xfrm>
          <a:prstGeom prst="rect">
            <a:avLst/>
          </a:prstGeom>
          <a:noFill/>
          <a:ln w="9525">
            <a:noFill/>
            <a:miter lim="800000"/>
            <a:headEnd/>
            <a:tailEnd/>
          </a:ln>
        </p:spPr>
      </p:pic>
      <p:sp>
        <p:nvSpPr>
          <p:cNvPr id="1928196" name="Rectangle 4"/>
          <p:cNvSpPr>
            <a:spLocks noChangeArrowheads="1"/>
          </p:cNvSpPr>
          <p:nvPr/>
        </p:nvSpPr>
        <p:spPr bwMode="auto">
          <a:xfrm>
            <a:off x="76200" y="5814392"/>
            <a:ext cx="7772400" cy="1143000"/>
          </a:xfrm>
          <a:prstGeom prst="rect">
            <a:avLst/>
          </a:prstGeom>
          <a:noFill/>
          <a:ln w="9525">
            <a:noFill/>
            <a:miter lim="800000"/>
            <a:headEnd/>
            <a:tailEnd/>
          </a:ln>
        </p:spPr>
        <p:txBody>
          <a:bodyPr anchor="ctr"/>
          <a:lstStyle/>
          <a:p>
            <a:r>
              <a:rPr lang="en-GB" sz="2000" i="1" dirty="0">
                <a:latin typeface="Arial" charset="0"/>
              </a:rPr>
              <a:t>This proves all by itself (well, including SR)  that neutrinos have mass</a:t>
            </a:r>
            <a:r>
              <a:rPr lang="en-GB" sz="2000" i="1" dirty="0" smtClean="0">
                <a:latin typeface="Arial" charset="0"/>
              </a:rPr>
              <a:t>...How to check it on earth?</a:t>
            </a:r>
            <a:endParaRPr lang="en-GB" sz="2000" i="1" dirty="0">
              <a:latin typeface="Arial" charset="0"/>
            </a:endParaRPr>
          </a:p>
        </p:txBody>
      </p:sp>
      <p:sp>
        <p:nvSpPr>
          <p:cNvPr id="102404" name="Text Box 5"/>
          <p:cNvSpPr txBox="1">
            <a:spLocks noChangeArrowheads="1"/>
          </p:cNvSpPr>
          <p:nvPr/>
        </p:nvSpPr>
        <p:spPr bwMode="auto">
          <a:xfrm>
            <a:off x="1743844" y="312837"/>
            <a:ext cx="6778843" cy="523220"/>
          </a:xfrm>
          <a:prstGeom prst="rect">
            <a:avLst/>
          </a:prstGeom>
          <a:noFill/>
          <a:ln w="44450">
            <a:noFill/>
            <a:miter lim="800000"/>
            <a:headEnd/>
            <a:tailEnd/>
          </a:ln>
        </p:spPr>
        <p:txBody>
          <a:bodyPr wrap="none">
            <a:spAutoFit/>
          </a:bodyPr>
          <a:lstStyle/>
          <a:p>
            <a:r>
              <a:rPr lang="en-GB" dirty="0" smtClean="0">
                <a:latin typeface="Symbol" pitchFamily="18" charset="2"/>
              </a:rPr>
              <a:t>q</a:t>
            </a:r>
            <a:r>
              <a:rPr lang="en-GB" baseline="-25000" dirty="0" smtClean="0"/>
              <a:t>23</a:t>
            </a:r>
            <a:r>
              <a:rPr lang="en-GB" dirty="0" smtClean="0"/>
              <a:t>? – Back to SK’s atmospheric oscillations</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28196"/>
                                        </p:tgtEl>
                                        <p:attrNameLst>
                                          <p:attrName>style.visibility</p:attrName>
                                        </p:attrNameLst>
                                      </p:cBhvr>
                                      <p:to>
                                        <p:strVal val="visible"/>
                                      </p:to>
                                    </p:set>
                                    <p:animEffect transition="in" filter="wipe(up)">
                                      <p:cBhvr>
                                        <p:cTn id="7" dur="500"/>
                                        <p:tgtEl>
                                          <p:spTgt spid="192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819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0978" name="Picture 2"/>
          <p:cNvPicPr>
            <a:picLocks noChangeAspect="1" noChangeArrowheads="1"/>
          </p:cNvPicPr>
          <p:nvPr/>
        </p:nvPicPr>
        <p:blipFill>
          <a:blip r:embed="rId2" cstate="print"/>
          <a:srcRect/>
          <a:stretch>
            <a:fillRect/>
          </a:stretch>
        </p:blipFill>
        <p:spPr bwMode="auto">
          <a:xfrm>
            <a:off x="304800" y="228600"/>
            <a:ext cx="8534400" cy="6400800"/>
          </a:xfrm>
          <a:prstGeom prst="rect">
            <a:avLst/>
          </a:prstGeom>
          <a:noFill/>
          <a:ln w="9525">
            <a:noFill/>
            <a:miter lim="800000"/>
            <a:headEnd/>
            <a:tailEnd/>
          </a:ln>
        </p:spPr>
      </p:pic>
      <p:sp>
        <p:nvSpPr>
          <p:cNvPr id="3" name="TextBox 2"/>
          <p:cNvSpPr txBox="1"/>
          <p:nvPr/>
        </p:nvSpPr>
        <p:spPr>
          <a:xfrm>
            <a:off x="4596921" y="6519446"/>
            <a:ext cx="4547079" cy="338554"/>
          </a:xfrm>
          <a:prstGeom prst="rect">
            <a:avLst/>
          </a:prstGeom>
          <a:solidFill>
            <a:schemeClr val="accent6"/>
          </a:solidFill>
        </p:spPr>
        <p:txBody>
          <a:bodyPr wrap="none" rtlCol="0">
            <a:spAutoFit/>
          </a:bodyPr>
          <a:lstStyle/>
          <a:p>
            <a:r>
              <a:rPr lang="en-GB" sz="1600" dirty="0" smtClean="0"/>
              <a:t>From Patricia </a:t>
            </a:r>
            <a:r>
              <a:rPr lang="en-GB" sz="1600" dirty="0" err="1" smtClean="0"/>
              <a:t>Vahle’s</a:t>
            </a:r>
            <a:r>
              <a:rPr lang="en-GB" sz="1600" dirty="0" smtClean="0"/>
              <a:t> presentation at Neutrinos 2010</a:t>
            </a:r>
          </a:p>
        </p:txBody>
      </p:sp>
      <p:sp>
        <p:nvSpPr>
          <p:cNvPr id="7" name="TextBox 6"/>
          <p:cNvSpPr txBox="1"/>
          <p:nvPr/>
        </p:nvSpPr>
        <p:spPr>
          <a:xfrm>
            <a:off x="2771800" y="4653136"/>
            <a:ext cx="3960440" cy="1477328"/>
          </a:xfrm>
          <a:prstGeom prst="rect">
            <a:avLst/>
          </a:prstGeom>
          <a:solidFill>
            <a:schemeClr val="accent6"/>
          </a:solidFill>
        </p:spPr>
        <p:txBody>
          <a:bodyPr wrap="square" rtlCol="0">
            <a:spAutoFit/>
          </a:bodyPr>
          <a:lstStyle/>
          <a:p>
            <a:r>
              <a:rPr lang="en-GB" sz="1800" dirty="0" smtClean="0"/>
              <a:t>First successful demonstration of </a:t>
            </a:r>
            <a:r>
              <a:rPr lang="en-GB" sz="1800" dirty="0" smtClean="0">
                <a:latin typeface="Symbol" pitchFamily="18" charset="2"/>
              </a:rPr>
              <a:t>n</a:t>
            </a:r>
            <a:r>
              <a:rPr lang="en-GB" sz="1800" dirty="0" smtClean="0"/>
              <a:t> oscillations with such a beam was by K2K,</a:t>
            </a:r>
          </a:p>
          <a:p>
            <a:r>
              <a:rPr lang="en-GB" sz="1800" dirty="0" smtClean="0"/>
              <a:t>but in the interest of time let’s skip to MINOS...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 1"/>
          <p:cNvSpPr>
            <a:spLocks noGrp="1"/>
          </p:cNvSpPr>
          <p:nvPr>
            <p:ph type="body" idx="1"/>
          </p:nvPr>
        </p:nvSpPr>
        <p:spPr/>
        <p:txBody>
          <a:bodyPr/>
          <a:lstStyle/>
          <a:p>
            <a:endParaRPr kumimoji="1" lang="ja-JP" altLang="en-US"/>
          </a:p>
        </p:txBody>
      </p:sp>
      <p:sp>
        <p:nvSpPr>
          <p:cNvPr id="3" name="タイトル 2"/>
          <p:cNvSpPr>
            <a:spLocks noGrp="1"/>
          </p:cNvSpPr>
          <p:nvPr>
            <p:ph type="title"/>
          </p:nvPr>
        </p:nvSpPr>
        <p:spPr/>
        <p:txBody>
          <a:bodyPr/>
          <a:lstStyle/>
          <a:p>
            <a:endParaRPr kumimoji="1" lang="ja-JP" altLang="en-US"/>
          </a:p>
        </p:txBody>
      </p:sp>
      <p:sp>
        <p:nvSpPr>
          <p:cNvPr id="4" name="スライド番号プレースホルダ 3"/>
          <p:cNvSpPr>
            <a:spLocks noGrp="1"/>
          </p:cNvSpPr>
          <p:nvPr>
            <p:ph type="sldNum" sz="quarter" idx="11"/>
          </p:nvPr>
        </p:nvSpPr>
        <p:spPr/>
        <p:txBody>
          <a:bodyPr/>
          <a:lstStyle/>
          <a:p>
            <a:pPr algn="r"/>
            <a:fld id="{D4C49B74-5DB2-4B03-B1D2-7F6A3C51C318}" type="slidenum">
              <a:rPr lang="en-US" smtClean="0">
                <a:solidFill>
                  <a:prstClr val="black"/>
                </a:solidFill>
              </a:rPr>
              <a:pPr algn="r"/>
              <a:t>28</a:t>
            </a:fld>
            <a:endParaRPr lang="en-US">
              <a:solidFill>
                <a:prstClr val="black"/>
              </a:solidFill>
            </a:endParaRPr>
          </a:p>
        </p:txBody>
      </p:sp>
      <p:sp>
        <p:nvSpPr>
          <p:cNvPr id="5" name="フッター プレースホルダ 4"/>
          <p:cNvSpPr>
            <a:spLocks noGrp="1"/>
          </p:cNvSpPr>
          <p:nvPr>
            <p:ph type="ftr" sz="quarter" idx="12"/>
          </p:nvPr>
        </p:nvSpPr>
        <p:spPr/>
        <p:txBody>
          <a:bodyPr/>
          <a:lstStyle/>
          <a:p>
            <a:r>
              <a:rPr lang="en-US" smtClean="0">
                <a:solidFill>
                  <a:prstClr val="black"/>
                </a:solidFill>
              </a:rPr>
              <a:t>ICHEP2010  -- T.Nakaya (Kyoto) --</a:t>
            </a:r>
            <a:endParaRPr lang="en-US">
              <a:solidFill>
                <a:prstClr val="black"/>
              </a:solidFill>
            </a:endParaRPr>
          </a:p>
        </p:txBody>
      </p:sp>
      <p:pic>
        <p:nvPicPr>
          <p:cNvPr id="6" name="Picture 2"/>
          <p:cNvPicPr>
            <a:picLocks noChangeAspect="1" noChangeArrowheads="1"/>
          </p:cNvPicPr>
          <p:nvPr/>
        </p:nvPicPr>
        <p:blipFill>
          <a:blip r:embed="rId2" cstate="print"/>
          <a:srcRect/>
          <a:stretch>
            <a:fillRect/>
          </a:stretch>
        </p:blipFill>
        <p:spPr bwMode="auto">
          <a:xfrm>
            <a:off x="-28575" y="336376"/>
            <a:ext cx="9172575" cy="6477000"/>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srcRect/>
          <a:stretch>
            <a:fillRect/>
          </a:stretch>
        </p:blipFill>
        <p:spPr bwMode="auto">
          <a:xfrm>
            <a:off x="454012" y="908721"/>
            <a:ext cx="3541924" cy="2880319"/>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6088038" y="4869160"/>
            <a:ext cx="3092474" cy="1988840"/>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a:off x="7267575" y="0"/>
            <a:ext cx="1876425" cy="1857375"/>
          </a:xfrm>
          <a:prstGeom prst="rect">
            <a:avLst/>
          </a:prstGeom>
          <a:noFill/>
          <a:ln w="9525">
            <a:noFill/>
            <a:miter lim="800000"/>
            <a:headEnd/>
            <a:tailEnd/>
          </a:ln>
        </p:spPr>
      </p:pic>
      <p:sp>
        <p:nvSpPr>
          <p:cNvPr id="10" name="Line 5"/>
          <p:cNvSpPr>
            <a:spLocks noChangeShapeType="1"/>
          </p:cNvSpPr>
          <p:nvPr/>
        </p:nvSpPr>
        <p:spPr bwMode="auto">
          <a:xfrm flipH="1" flipV="1">
            <a:off x="4283968" y="1412776"/>
            <a:ext cx="216024" cy="3600400"/>
          </a:xfrm>
          <a:prstGeom prst="line">
            <a:avLst/>
          </a:prstGeom>
          <a:noFill/>
          <a:ln w="60325">
            <a:solidFill>
              <a:srgbClr val="FFFF00"/>
            </a:solidFill>
            <a:round/>
            <a:headEnd/>
            <a:tailEnd type="triangle" w="med" len="med"/>
          </a:ln>
        </p:spPr>
        <p:txBody>
          <a:bodyPr/>
          <a:lstStyle/>
          <a:p>
            <a:pPr algn="l" fontAlgn="auto">
              <a:spcBef>
                <a:spcPts val="0"/>
              </a:spcBef>
              <a:spcAft>
                <a:spcPts val="0"/>
              </a:spcAft>
            </a:pPr>
            <a:endParaRPr lang="ja-JP" altLang="en-US" sz="1800">
              <a:solidFill>
                <a:prstClr val="black"/>
              </a:solidFill>
              <a:latin typeface="Gill Sans MT"/>
            </a:endParaRPr>
          </a:p>
        </p:txBody>
      </p:sp>
      <p:sp>
        <p:nvSpPr>
          <p:cNvPr id="11" name="正方形/長方形 10"/>
          <p:cNvSpPr/>
          <p:nvPr/>
        </p:nvSpPr>
        <p:spPr>
          <a:xfrm>
            <a:off x="4355976" y="1196752"/>
            <a:ext cx="928694" cy="500066"/>
          </a:xfrm>
          <a:prstGeom prst="rect">
            <a:avLst/>
          </a:pr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kumimoji="1" lang="ja-JP" altLang="en-US" sz="1800">
              <a:solidFill>
                <a:prstClr val="white"/>
              </a:solidFill>
            </a:endParaRPr>
          </a:p>
        </p:txBody>
      </p:sp>
      <p:sp>
        <p:nvSpPr>
          <p:cNvPr id="12" name="正方形/長方形 11"/>
          <p:cNvSpPr/>
          <p:nvPr/>
        </p:nvSpPr>
        <p:spPr>
          <a:xfrm>
            <a:off x="3851920" y="4653136"/>
            <a:ext cx="1214446" cy="571504"/>
          </a:xfrm>
          <a:prstGeom prst="rect">
            <a:avLst/>
          </a:pr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kumimoji="1" lang="ja-JP" altLang="en-US" sz="1800">
              <a:solidFill>
                <a:prstClr val="white"/>
              </a:solidFill>
            </a:endParaRPr>
          </a:p>
        </p:txBody>
      </p:sp>
      <p:sp>
        <p:nvSpPr>
          <p:cNvPr id="13" name="テキスト ボックス 12"/>
          <p:cNvSpPr txBox="1"/>
          <p:nvPr/>
        </p:nvSpPr>
        <p:spPr>
          <a:xfrm>
            <a:off x="4572000" y="2852936"/>
            <a:ext cx="1646605" cy="646331"/>
          </a:xfrm>
          <a:prstGeom prst="rect">
            <a:avLst/>
          </a:prstGeom>
          <a:noFill/>
        </p:spPr>
        <p:txBody>
          <a:bodyPr wrap="none" rtlCol="0">
            <a:spAutoFit/>
          </a:bodyPr>
          <a:lstStyle/>
          <a:p>
            <a:pPr algn="l" fontAlgn="auto">
              <a:spcBef>
                <a:spcPts val="0"/>
              </a:spcBef>
              <a:spcAft>
                <a:spcPts val="0"/>
              </a:spcAft>
            </a:pPr>
            <a:r>
              <a:rPr kumimoji="1" lang="en-US" altLang="ja-JP" sz="3600" b="1" dirty="0">
                <a:solidFill>
                  <a:srgbClr val="FFFF00"/>
                </a:solidFill>
                <a:latin typeface="Gill Sans MT"/>
              </a:rPr>
              <a:t>735km</a:t>
            </a:r>
            <a:endParaRPr kumimoji="1" lang="ja-JP" altLang="en-US" sz="3600" b="1" dirty="0">
              <a:solidFill>
                <a:srgbClr val="FFFF00"/>
              </a:solidFill>
              <a:latin typeface="Gill Sans MT"/>
            </a:endParaRPr>
          </a:p>
        </p:txBody>
      </p:sp>
      <p:sp>
        <p:nvSpPr>
          <p:cNvPr id="14" name="正方形/長方形 13"/>
          <p:cNvSpPr/>
          <p:nvPr/>
        </p:nvSpPr>
        <p:spPr>
          <a:xfrm>
            <a:off x="467544" y="5602014"/>
            <a:ext cx="2637260" cy="923330"/>
          </a:xfrm>
          <a:prstGeom prst="rect">
            <a:avLst/>
          </a:prstGeom>
          <a:noFill/>
        </p:spPr>
        <p:txBody>
          <a:bodyPr wrap="none" lIns="91440" tIns="45720" rIns="91440" bIns="45720">
            <a:spAutoFit/>
          </a:bodyPr>
          <a:lstStyle/>
          <a:p>
            <a:pPr fontAlgn="auto">
              <a:spcBef>
                <a:spcPts val="0"/>
              </a:spcBef>
              <a:spcAft>
                <a:spcPts val="0"/>
              </a:spcAft>
            </a:pPr>
            <a:r>
              <a:rPr lang="en-US" altLang="ja-JP" sz="5400" b="1" dirty="0">
                <a:ln w="10541" cmpd="sng">
                  <a:solidFill>
                    <a:srgbClr val="0F6FC6">
                      <a:shade val="88000"/>
                      <a:satMod val="110000"/>
                    </a:srgbClr>
                  </a:solidFill>
                  <a:prstDash val="solid"/>
                </a:ln>
                <a:solidFill>
                  <a:srgbClr val="FFC000"/>
                </a:solidFill>
                <a:latin typeface="Gill Sans MT"/>
              </a:rPr>
              <a:t>MINOS</a:t>
            </a:r>
            <a:endParaRPr lang="ja-JP" altLang="en-US" sz="5400" b="1" dirty="0">
              <a:ln w="10541" cmpd="sng">
                <a:solidFill>
                  <a:srgbClr val="0F6FC6">
                    <a:shade val="88000"/>
                    <a:satMod val="110000"/>
                  </a:srgbClr>
                </a:solidFill>
                <a:prstDash val="solid"/>
              </a:ln>
              <a:solidFill>
                <a:srgbClr val="FFC000"/>
              </a:solidFill>
              <a:latin typeface="Gill Sans MT"/>
            </a:endParaRPr>
          </a:p>
        </p:txBody>
      </p:sp>
      <p:sp>
        <p:nvSpPr>
          <p:cNvPr id="17" name="テキスト ボックス 16"/>
          <p:cNvSpPr txBox="1"/>
          <p:nvPr/>
        </p:nvSpPr>
        <p:spPr>
          <a:xfrm>
            <a:off x="3020117" y="476672"/>
            <a:ext cx="2632003" cy="369332"/>
          </a:xfrm>
          <a:prstGeom prst="rect">
            <a:avLst/>
          </a:prstGeom>
          <a:noFill/>
        </p:spPr>
        <p:txBody>
          <a:bodyPr wrap="none" rtlCol="0">
            <a:spAutoFit/>
          </a:bodyPr>
          <a:lstStyle/>
          <a:p>
            <a:pPr algn="l" fontAlgn="auto">
              <a:spcBef>
                <a:spcPts val="0"/>
              </a:spcBef>
              <a:spcAft>
                <a:spcPts val="0"/>
              </a:spcAft>
            </a:pPr>
            <a:r>
              <a:rPr kumimoji="1" lang="en-US" altLang="ja-JP" sz="1800" dirty="0">
                <a:solidFill>
                  <a:srgbClr val="FF0000"/>
                </a:solidFill>
                <a:latin typeface="Gill Sans MT"/>
              </a:rPr>
              <a:t>ICHEP talk by Justin Evans</a:t>
            </a:r>
            <a:endParaRPr kumimoji="1" lang="ja-JP" altLang="en-US" sz="1800" dirty="0">
              <a:solidFill>
                <a:srgbClr val="FF0000"/>
              </a:solidFill>
              <a:latin typeface="Gill Sans M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2"/>
          <p:cNvPicPr>
            <a:picLocks noChangeAspect="1" noChangeArrowheads="1"/>
          </p:cNvPicPr>
          <p:nvPr/>
        </p:nvPicPr>
        <p:blipFill>
          <a:blip r:embed="rId2" cstate="print"/>
          <a:srcRect/>
          <a:stretch>
            <a:fillRect/>
          </a:stretch>
        </p:blipFill>
        <p:spPr bwMode="auto">
          <a:xfrm>
            <a:off x="35999" y="35998"/>
            <a:ext cx="9104948" cy="6832473"/>
          </a:xfrm>
          <a:prstGeom prst="rect">
            <a:avLst/>
          </a:prstGeom>
          <a:noFill/>
          <a:ln w="44450" cap="flat" cmpd="sng">
            <a:noFill/>
            <a:prstDash val="solid"/>
            <a:miter lim="800000"/>
            <a:headEnd type="none" w="med" len="med"/>
            <a:tailEnd type="none" w="med" len="me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8973" name="Rectangle 13"/>
          <p:cNvSpPr>
            <a:spLocks noChangeArrowheads="1"/>
          </p:cNvSpPr>
          <p:nvPr/>
        </p:nvSpPr>
        <p:spPr bwMode="auto">
          <a:xfrm>
            <a:off x="304800" y="1143000"/>
            <a:ext cx="8458200" cy="6324600"/>
          </a:xfrm>
          <a:prstGeom prst="rect">
            <a:avLst/>
          </a:prstGeom>
          <a:noFill/>
          <a:ln w="22225">
            <a:noFill/>
            <a:miter lim="800000"/>
            <a:headEnd/>
            <a:tailEnd/>
          </a:ln>
        </p:spPr>
        <p:txBody>
          <a:bodyPr>
            <a:spAutoFit/>
          </a:bodyPr>
          <a:lstStyle/>
          <a:p>
            <a:pPr algn="l"/>
            <a:r>
              <a:rPr lang="en-GB" sz="1600">
                <a:solidFill>
                  <a:schemeClr val="tx1"/>
                </a:solidFill>
              </a:rPr>
              <a:t>    </a:t>
            </a:r>
            <a:r>
              <a:rPr lang="en-GB" sz="1600"/>
              <a:t>Dear Radioactive Ladies and Gentlemen, </a:t>
            </a:r>
          </a:p>
          <a:p>
            <a:pPr lvl="1" algn="l" eaLnBrk="0" hangingPunct="0"/>
            <a:r>
              <a:rPr lang="en-GB" sz="1600"/>
              <a:t>As the bearer of these lines, to whom I graciously ask you to listen, will explain to you in more detail, how because of the "wrong" statistics of the N and Li</a:t>
            </a:r>
            <a:r>
              <a:rPr lang="en-GB" sz="1600" baseline="30000"/>
              <a:t>6</a:t>
            </a:r>
            <a:r>
              <a:rPr lang="en-GB" sz="1600"/>
              <a:t> nuclei and the continuous beta spectrum, I have hit upon a desperate remedy to save the "exchange theorem" of statistics and the law of conservation of energy. Namely, the possibility that there could exist in the nuclei electrically neutral particles, that I wish to call neutrons, which have spin 1/2 and obey the exclusion principle and which further differ from light quanta in that they do not travel with the velocity of light. The mass of the neutrons should be of the same order of magnitude as the electron mass and in any event not larger than 0.01 proton masses. The continuous beta spectrum would then become understandable by the assumption that in beta decay a neutron is emitted in addition to the electron such that the sum of the energies of the neutron and the electron is constant... </a:t>
            </a:r>
          </a:p>
          <a:p>
            <a:pPr lvl="1" algn="l" eaLnBrk="0" hangingPunct="0"/>
            <a:r>
              <a:rPr lang="en-GB" sz="1600"/>
              <a:t>I agree that my remedy could seem incredible because one should have seen those neutrons very earlier if they really exist. But only the one who dare can win and the difficult situation, due to the continuous structure of the beta spectrum, is lighted by a remark of my honoured predecessor, Mr Debye, who told me recently in Bruxelles: "Oh, It's well better not to think to this at all, like the new taxes". From now on, every solution to the issue must be discussed. Thus, dear radioactive people, look and judge. Unfortunately, I cannot appear in Tubingen personally since I am indispensable here in Zurich because of a ball on the night of 6/7 December. With my best regards to you, and also to Mr Back.</a:t>
            </a:r>
            <a:br>
              <a:rPr lang="en-GB" sz="1600"/>
            </a:br>
            <a:r>
              <a:rPr lang="en-GB" sz="1600"/>
              <a:t/>
            </a:r>
            <a:br>
              <a:rPr lang="en-GB" sz="1600"/>
            </a:br>
            <a:r>
              <a:rPr lang="en-GB" sz="1600"/>
              <a:t>Your humble servant</a:t>
            </a:r>
            <a:br>
              <a:rPr lang="en-GB" sz="1600"/>
            </a:br>
            <a:r>
              <a:rPr lang="en-GB" sz="1600"/>
              <a:t>. W. Pauli </a:t>
            </a:r>
            <a:br>
              <a:rPr lang="en-GB" sz="1600"/>
            </a:br>
            <a:endParaRPr lang="en-GB" sz="1600"/>
          </a:p>
          <a:p>
            <a:pPr algn="l" eaLnBrk="0" hangingPunct="0"/>
            <a:endParaRPr lang="en-GB" sz="2400">
              <a:solidFill>
                <a:schemeClr val="tx1"/>
              </a:solidFill>
            </a:endParaRPr>
          </a:p>
        </p:txBody>
      </p:sp>
      <p:pic>
        <p:nvPicPr>
          <p:cNvPr id="69635" name="Picture 14" descr="pauli"/>
          <p:cNvPicPr>
            <a:picLocks noChangeAspect="1" noChangeArrowheads="1"/>
          </p:cNvPicPr>
          <p:nvPr/>
        </p:nvPicPr>
        <p:blipFill>
          <a:blip r:embed="rId3" cstate="print"/>
          <a:srcRect/>
          <a:stretch>
            <a:fillRect/>
          </a:stretch>
        </p:blipFill>
        <p:spPr bwMode="auto">
          <a:xfrm>
            <a:off x="4267200" y="14288"/>
            <a:ext cx="1020763" cy="1447800"/>
          </a:xfrm>
          <a:prstGeom prst="rect">
            <a:avLst/>
          </a:prstGeom>
          <a:noFill/>
          <a:ln w="9525">
            <a:noFill/>
            <a:miter lim="800000"/>
            <a:headEnd/>
            <a:tailEnd/>
          </a:ln>
        </p:spPr>
      </p:pic>
      <p:sp>
        <p:nvSpPr>
          <p:cNvPr id="69636" name="Text Box 15"/>
          <p:cNvSpPr txBox="1">
            <a:spLocks noChangeArrowheads="1"/>
          </p:cNvSpPr>
          <p:nvPr/>
        </p:nvSpPr>
        <p:spPr bwMode="auto">
          <a:xfrm>
            <a:off x="1905000" y="304800"/>
            <a:ext cx="2063750" cy="396875"/>
          </a:xfrm>
          <a:prstGeom prst="rect">
            <a:avLst/>
          </a:prstGeom>
          <a:noFill/>
          <a:ln w="22225">
            <a:noFill/>
            <a:miter lim="800000"/>
            <a:headEnd/>
            <a:tailEnd/>
          </a:ln>
        </p:spPr>
        <p:txBody>
          <a:bodyPr wrap="none">
            <a:spAutoFit/>
          </a:bodyPr>
          <a:lstStyle/>
          <a:p>
            <a:r>
              <a:rPr lang="en-GB" sz="2000"/>
              <a:t>Pauli’s Solution…</a:t>
            </a:r>
          </a:p>
        </p:txBody>
      </p:sp>
      <p:grpSp>
        <p:nvGrpSpPr>
          <p:cNvPr id="2" name="Group 9"/>
          <p:cNvGrpSpPr>
            <a:grpSpLocks/>
          </p:cNvGrpSpPr>
          <p:nvPr/>
        </p:nvGrpSpPr>
        <p:grpSpPr bwMode="auto">
          <a:xfrm>
            <a:off x="785813" y="1685925"/>
            <a:ext cx="7815262" cy="242888"/>
            <a:chOff x="785786" y="1686592"/>
            <a:chExt cx="7814638" cy="242210"/>
          </a:xfrm>
        </p:grpSpPr>
        <p:cxnSp>
          <p:nvCxnSpPr>
            <p:cNvPr id="69638" name="Straight Connector 5"/>
            <p:cNvCxnSpPr>
              <a:cxnSpLocks noChangeShapeType="1"/>
            </p:cNvCxnSpPr>
            <p:nvPr/>
          </p:nvCxnSpPr>
          <p:spPr bwMode="auto">
            <a:xfrm>
              <a:off x="813682" y="1686592"/>
              <a:ext cx="7786742" cy="0"/>
            </a:xfrm>
            <a:prstGeom prst="line">
              <a:avLst/>
            </a:prstGeom>
            <a:noFill/>
            <a:ln w="44450" algn="ctr">
              <a:solidFill>
                <a:srgbClr val="FF0000"/>
              </a:solidFill>
              <a:round/>
              <a:headEnd/>
              <a:tailEnd/>
            </a:ln>
          </p:spPr>
        </p:cxnSp>
        <p:cxnSp>
          <p:nvCxnSpPr>
            <p:cNvPr id="69639" name="Straight Connector 7"/>
            <p:cNvCxnSpPr>
              <a:cxnSpLocks noChangeShapeType="1"/>
            </p:cNvCxnSpPr>
            <p:nvPr/>
          </p:nvCxnSpPr>
          <p:spPr bwMode="auto">
            <a:xfrm>
              <a:off x="785786" y="1928802"/>
              <a:ext cx="642942" cy="0"/>
            </a:xfrm>
            <a:prstGeom prst="line">
              <a:avLst/>
            </a:prstGeom>
            <a:noFill/>
            <a:ln w="44450" algn="ctr">
              <a:solidFill>
                <a:srgbClr val="FF0000"/>
              </a:solidFill>
              <a:round/>
              <a:headEnd/>
              <a:tailEn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48973"/>
                                        </p:tgtEl>
                                        <p:attrNameLst>
                                          <p:attrName>style.visibility</p:attrName>
                                        </p:attrNameLst>
                                      </p:cBhvr>
                                      <p:to>
                                        <p:strVal val="visible"/>
                                      </p:to>
                                    </p:set>
                                    <p:animEffect transition="in" filter="wipe(up)">
                                      <p:cBhvr>
                                        <p:cTn id="7" dur="500"/>
                                        <p:tgtEl>
                                          <p:spTgt spid="144897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8973"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2" name="Picture 2"/>
          <p:cNvPicPr>
            <a:picLocks noChangeAspect="1" noChangeArrowheads="1"/>
          </p:cNvPicPr>
          <p:nvPr/>
        </p:nvPicPr>
        <p:blipFill>
          <a:blip r:embed="rId2" cstate="print"/>
          <a:srcRect/>
          <a:stretch>
            <a:fillRect/>
          </a:stretch>
        </p:blipFill>
        <p:spPr bwMode="auto">
          <a:xfrm>
            <a:off x="35992" y="35986"/>
            <a:ext cx="9104948" cy="6832473"/>
          </a:xfrm>
          <a:prstGeom prst="rect">
            <a:avLst/>
          </a:prstGeom>
          <a:noFill/>
          <a:ln w="44450" cap="flat" cmpd="sng">
            <a:noFill/>
            <a:prstDash val="solid"/>
            <a:miter lim="800000"/>
            <a:headEnd type="none" w="med" len="med"/>
            <a:tailEnd type="none" w="med" len="me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6" name="Picture 2"/>
          <p:cNvPicPr>
            <a:picLocks noChangeAspect="1" noChangeArrowheads="1"/>
          </p:cNvPicPr>
          <p:nvPr/>
        </p:nvPicPr>
        <p:blipFill>
          <a:blip r:embed="rId2" cstate="print"/>
          <a:srcRect/>
          <a:stretch>
            <a:fillRect/>
          </a:stretch>
        </p:blipFill>
        <p:spPr bwMode="auto">
          <a:xfrm>
            <a:off x="35992" y="35986"/>
            <a:ext cx="9104948" cy="6832473"/>
          </a:xfrm>
          <a:prstGeom prst="rect">
            <a:avLst/>
          </a:prstGeom>
          <a:noFill/>
          <a:ln w="44450" cap="flat" cmpd="sng">
            <a:noFill/>
            <a:prstDash val="solid"/>
            <a:miter lim="800000"/>
            <a:headEnd type="none" w="med" len="med"/>
            <a:tailEnd type="none" w="med" len="med"/>
          </a:ln>
        </p:spPr>
      </p:pic>
      <p:sp>
        <p:nvSpPr>
          <p:cNvPr id="3" name="TextBox 2"/>
          <p:cNvSpPr txBox="1"/>
          <p:nvPr/>
        </p:nvSpPr>
        <p:spPr>
          <a:xfrm>
            <a:off x="964215" y="6262626"/>
            <a:ext cx="7640233" cy="523220"/>
          </a:xfrm>
          <a:prstGeom prst="rect">
            <a:avLst/>
          </a:prstGeom>
          <a:solidFill>
            <a:schemeClr val="accent6"/>
          </a:solidFill>
        </p:spPr>
        <p:txBody>
          <a:bodyPr wrap="none" rtlCol="0">
            <a:spAutoFit/>
          </a:bodyPr>
          <a:lstStyle/>
          <a:p>
            <a:r>
              <a:rPr lang="en-GB" dirty="0" smtClean="0"/>
              <a:t>Cross-sections for all processes very poorly known!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4" name="Picture 2"/>
          <p:cNvPicPr>
            <a:picLocks noChangeAspect="1" noChangeArrowheads="1"/>
          </p:cNvPicPr>
          <p:nvPr/>
        </p:nvPicPr>
        <p:blipFill>
          <a:blip r:embed="rId2" cstate="print"/>
          <a:srcRect/>
          <a:stretch>
            <a:fillRect/>
          </a:stretch>
        </p:blipFill>
        <p:spPr bwMode="auto">
          <a:xfrm>
            <a:off x="16933" y="16933"/>
            <a:ext cx="9138965" cy="6858000"/>
          </a:xfrm>
          <a:prstGeom prst="rect">
            <a:avLst/>
          </a:prstGeom>
          <a:noFill/>
          <a:ln w="44450" cap="flat" cmpd="sng">
            <a:noFill/>
            <a:prstDash val="solid"/>
            <a:miter lim="800000"/>
            <a:headEnd type="none" w="med" len="med"/>
            <a:tailEnd type="none" w="med" len="me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0"/>
            <a:ext cx="9324528" cy="7029400"/>
          </a:xfrm>
          <a:prstGeom prst="rect">
            <a:avLst/>
          </a:prstGeom>
          <a:solidFill>
            <a:srgbClr val="FFFFFF"/>
          </a:solidFill>
          <a:ln w="444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smtClean="0">
              <a:ln>
                <a:noFill/>
              </a:ln>
              <a:solidFill>
                <a:srgbClr val="66FFFF"/>
              </a:solidFill>
              <a:effectLst/>
              <a:latin typeface="Times New Roman" pitchFamily="18" charset="0"/>
            </a:endParaRPr>
          </a:p>
        </p:txBody>
      </p:sp>
      <p:pic>
        <p:nvPicPr>
          <p:cNvPr id="581633" name="Picture 1"/>
          <p:cNvPicPr>
            <a:picLocks noChangeAspect="1" noChangeArrowheads="1"/>
          </p:cNvPicPr>
          <p:nvPr/>
        </p:nvPicPr>
        <p:blipFill>
          <a:blip r:embed="rId2" cstate="print"/>
          <a:srcRect/>
          <a:stretch>
            <a:fillRect/>
          </a:stretch>
        </p:blipFill>
        <p:spPr bwMode="auto">
          <a:xfrm>
            <a:off x="3923928" y="548680"/>
            <a:ext cx="5328592" cy="5328592"/>
          </a:xfrm>
          <a:prstGeom prst="rect">
            <a:avLst/>
          </a:prstGeom>
          <a:noFill/>
          <a:ln w="9525">
            <a:noFill/>
            <a:miter lim="800000"/>
            <a:headEnd/>
            <a:tailEnd/>
          </a:ln>
          <a:effectLst/>
        </p:spPr>
      </p:pic>
      <p:pic>
        <p:nvPicPr>
          <p:cNvPr id="581634" name="Picture 2"/>
          <p:cNvPicPr>
            <a:picLocks noChangeAspect="1" noChangeArrowheads="1"/>
          </p:cNvPicPr>
          <p:nvPr/>
        </p:nvPicPr>
        <p:blipFill>
          <a:blip r:embed="rId3" cstate="print"/>
          <a:srcRect/>
          <a:stretch>
            <a:fillRect/>
          </a:stretch>
        </p:blipFill>
        <p:spPr bwMode="auto">
          <a:xfrm>
            <a:off x="0" y="332656"/>
            <a:ext cx="3295650" cy="704850"/>
          </a:xfrm>
          <a:prstGeom prst="rect">
            <a:avLst/>
          </a:prstGeom>
          <a:noFill/>
          <a:ln w="9525">
            <a:noFill/>
            <a:miter lim="800000"/>
            <a:headEnd/>
            <a:tailEnd/>
          </a:ln>
        </p:spPr>
      </p:pic>
      <p:pic>
        <p:nvPicPr>
          <p:cNvPr id="581635" name="Picture 3"/>
          <p:cNvPicPr>
            <a:picLocks noChangeAspect="1" noChangeArrowheads="1"/>
          </p:cNvPicPr>
          <p:nvPr/>
        </p:nvPicPr>
        <p:blipFill>
          <a:blip r:embed="rId4" cstate="print"/>
          <a:srcRect/>
          <a:stretch>
            <a:fillRect/>
          </a:stretch>
        </p:blipFill>
        <p:spPr bwMode="auto">
          <a:xfrm>
            <a:off x="0" y="1052736"/>
            <a:ext cx="3714750" cy="2847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Date Placeholder 3"/>
          <p:cNvSpPr>
            <a:spLocks noGrp="1"/>
          </p:cNvSpPr>
          <p:nvPr>
            <p:ph type="dt" sz="half" idx="10"/>
          </p:nvPr>
        </p:nvSpPr>
        <p:spPr/>
        <p:txBody>
          <a:bodyPr/>
          <a:lstStyle/>
          <a:p>
            <a:r>
              <a:rPr lang="en-GB">
                <a:solidFill>
                  <a:srgbClr val="000000"/>
                </a:solidFill>
              </a:rPr>
              <a:t>22nd - 28th July 2009</a:t>
            </a:r>
          </a:p>
        </p:txBody>
      </p:sp>
      <p:sp>
        <p:nvSpPr>
          <p:cNvPr id="46" name="Slide Number Placeholder 4"/>
          <p:cNvSpPr>
            <a:spLocks noGrp="1"/>
          </p:cNvSpPr>
          <p:nvPr>
            <p:ph type="sldNum" sz="quarter" idx="11"/>
          </p:nvPr>
        </p:nvSpPr>
        <p:spPr/>
        <p:txBody>
          <a:bodyPr/>
          <a:lstStyle/>
          <a:p>
            <a:fld id="{9DCA0807-D67E-4C3F-BA7B-3C5E0014C39A}" type="slidenum">
              <a:rPr lang="en-GB">
                <a:solidFill>
                  <a:srgbClr val="000000"/>
                </a:solidFill>
              </a:rPr>
              <a:pPr/>
              <a:t>34</a:t>
            </a:fld>
            <a:endParaRPr lang="en-GB">
              <a:solidFill>
                <a:srgbClr val="000000"/>
              </a:solidFill>
            </a:endParaRPr>
          </a:p>
        </p:txBody>
      </p:sp>
      <p:sp>
        <p:nvSpPr>
          <p:cNvPr id="47" name="Footer Placeholder 5"/>
          <p:cNvSpPr>
            <a:spLocks noGrp="1"/>
          </p:cNvSpPr>
          <p:nvPr>
            <p:ph type="ftr" sz="quarter" idx="12"/>
          </p:nvPr>
        </p:nvSpPr>
        <p:spPr/>
        <p:txBody>
          <a:bodyPr/>
          <a:lstStyle/>
          <a:p>
            <a:r>
              <a:rPr lang="en-GB">
                <a:solidFill>
                  <a:srgbClr val="000000"/>
                </a:solidFill>
              </a:rPr>
              <a:t>Justin Evans</a:t>
            </a:r>
          </a:p>
        </p:txBody>
      </p:sp>
      <p:pic>
        <p:nvPicPr>
          <p:cNvPr id="569387" name="Picture 43" descr="Light Metallic MINOS Logo"/>
          <p:cNvPicPr>
            <a:picLocks noChangeAspect="1" noChangeArrowheads="1"/>
          </p:cNvPicPr>
          <p:nvPr/>
        </p:nvPicPr>
        <p:blipFill>
          <a:blip r:embed="rId2" cstate="print"/>
          <a:srcRect/>
          <a:stretch>
            <a:fillRect/>
          </a:stretch>
        </p:blipFill>
        <p:spPr bwMode="auto">
          <a:xfrm>
            <a:off x="0" y="0"/>
            <a:ext cx="1098550" cy="1096963"/>
          </a:xfrm>
          <a:prstGeom prst="rect">
            <a:avLst/>
          </a:prstGeom>
          <a:noFill/>
        </p:spPr>
      </p:pic>
      <p:pic>
        <p:nvPicPr>
          <p:cNvPr id="569388" name="Picture 44"/>
          <p:cNvPicPr>
            <a:picLocks noChangeAspect="1" noChangeArrowheads="1"/>
          </p:cNvPicPr>
          <p:nvPr/>
        </p:nvPicPr>
        <p:blipFill>
          <a:blip r:embed="rId3" cstate="print"/>
          <a:srcRect/>
          <a:stretch>
            <a:fillRect/>
          </a:stretch>
        </p:blipFill>
        <p:spPr bwMode="auto">
          <a:xfrm>
            <a:off x="7165975" y="0"/>
            <a:ext cx="1978025" cy="560388"/>
          </a:xfrm>
          <a:prstGeom prst="rect">
            <a:avLst/>
          </a:prstGeom>
          <a:noFill/>
          <a:ln w="9525">
            <a:noFill/>
            <a:miter lim="800000"/>
            <a:headEnd/>
            <a:tailEnd/>
          </a:ln>
          <a:effectLst/>
        </p:spPr>
      </p:pic>
      <p:grpSp>
        <p:nvGrpSpPr>
          <p:cNvPr id="2" name="Group 45"/>
          <p:cNvGrpSpPr>
            <a:grpSpLocks/>
          </p:cNvGrpSpPr>
          <p:nvPr/>
        </p:nvGrpSpPr>
        <p:grpSpPr bwMode="auto">
          <a:xfrm>
            <a:off x="-77788" y="1141413"/>
            <a:ext cx="9132888" cy="5180012"/>
            <a:chOff x="-49" y="659"/>
            <a:chExt cx="5753" cy="3263"/>
          </a:xfrm>
        </p:grpSpPr>
        <p:pic>
          <p:nvPicPr>
            <p:cNvPr id="569348" name="Picture 65"/>
            <p:cNvPicPr>
              <a:picLocks noChangeAspect="1" noChangeArrowheads="1"/>
            </p:cNvPicPr>
            <p:nvPr/>
          </p:nvPicPr>
          <p:blipFill>
            <a:blip r:embed="rId4" cstate="print"/>
            <a:srcRect t="5185"/>
            <a:stretch>
              <a:fillRect/>
            </a:stretch>
          </p:blipFill>
          <p:spPr bwMode="auto">
            <a:xfrm>
              <a:off x="2" y="659"/>
              <a:ext cx="2880" cy="1900"/>
            </a:xfrm>
            <a:prstGeom prst="rect">
              <a:avLst/>
            </a:prstGeom>
            <a:noFill/>
            <a:ln w="9525">
              <a:noFill/>
              <a:round/>
              <a:headEnd/>
              <a:tailEnd/>
            </a:ln>
          </p:spPr>
        </p:pic>
        <p:grpSp>
          <p:nvGrpSpPr>
            <p:cNvPr id="3" name="Group 37"/>
            <p:cNvGrpSpPr>
              <a:grpSpLocks/>
            </p:cNvGrpSpPr>
            <p:nvPr/>
          </p:nvGrpSpPr>
          <p:grpSpPr bwMode="auto">
            <a:xfrm>
              <a:off x="90" y="2366"/>
              <a:ext cx="5614" cy="1556"/>
              <a:chOff x="231775" y="4154488"/>
              <a:chExt cx="8912225" cy="2470150"/>
            </a:xfrm>
          </p:grpSpPr>
          <p:grpSp>
            <p:nvGrpSpPr>
              <p:cNvPr id="4" name="Group 44"/>
              <p:cNvGrpSpPr>
                <a:grpSpLocks/>
              </p:cNvGrpSpPr>
              <p:nvPr/>
            </p:nvGrpSpPr>
            <p:grpSpPr bwMode="auto">
              <a:xfrm>
                <a:off x="6538913" y="4487863"/>
                <a:ext cx="2605087" cy="1577975"/>
                <a:chOff x="6538625" y="4487631"/>
                <a:chExt cx="2605375" cy="1578820"/>
              </a:xfrm>
            </p:grpSpPr>
            <p:sp>
              <p:nvSpPr>
                <p:cNvPr id="7" name="Rectangle 6"/>
                <p:cNvSpPr/>
                <p:nvPr/>
              </p:nvSpPr>
              <p:spPr bwMode="auto">
                <a:xfrm>
                  <a:off x="6667226" y="4487631"/>
                  <a:ext cx="2476774" cy="1578820"/>
                </a:xfrm>
                <a:prstGeom prst="rect">
                  <a:avLst/>
                </a:prstGeom>
                <a:gradFill flip="none" rotWithShape="1">
                  <a:gsLst>
                    <a:gs pos="0">
                      <a:schemeClr val="bg2">
                        <a:lumMod val="75000"/>
                      </a:schemeClr>
                    </a:gs>
                    <a:gs pos="100000">
                      <a:schemeClr val="bg2">
                        <a:lumMod val="75000"/>
                      </a:schemeClr>
                    </a:gs>
                    <a:gs pos="66000">
                      <a:schemeClr val="bg2">
                        <a:lumMod val="20000"/>
                        <a:lumOff val="80000"/>
                      </a:schemeClr>
                    </a:gs>
                  </a:gsLst>
                  <a:lin ang="16200000" scaled="0"/>
                  <a:tileRect/>
                </a:gradFill>
                <a:ln w="9525" cap="flat" cmpd="sng" algn="ctr">
                  <a:noFill/>
                  <a:prstDash val="solid"/>
                  <a:round/>
                  <a:headEnd type="none" w="med" len="med"/>
                  <a:tailEnd type="none" w="med" len="med"/>
                </a:ln>
                <a:effectLst/>
              </p:spPr>
              <p:txBody>
                <a:bodyPr/>
                <a:lstStyle/>
                <a:p>
                  <a:pPr algn="l" defTabSz="457200" eaLnBrk="0" fontAlgn="auto" hangingPunct="0">
                    <a:spcBef>
                      <a:spcPts val="0"/>
                    </a:spcBef>
                    <a:spcAft>
                      <a:spcPts val="0"/>
                    </a:spcAft>
                    <a:defRPr/>
                  </a:pPr>
                  <a:endParaRPr lang="en-US" sz="1800">
                    <a:solidFill>
                      <a:srgbClr val="000000"/>
                    </a:solidFill>
                    <a:latin typeface="Century Gothic"/>
                  </a:endParaRPr>
                </a:p>
              </p:txBody>
            </p:sp>
            <p:sp>
              <p:nvSpPr>
                <p:cNvPr id="8" name="Oval 7"/>
                <p:cNvSpPr/>
                <p:nvPr/>
              </p:nvSpPr>
              <p:spPr bwMode="auto">
                <a:xfrm>
                  <a:off x="6538625" y="4513045"/>
                  <a:ext cx="300070" cy="1527993"/>
                </a:xfrm>
                <a:prstGeom prst="ellipse">
                  <a:avLst/>
                </a:prstGeom>
                <a:gradFill flip="none" rotWithShape="1">
                  <a:gsLst>
                    <a:gs pos="0">
                      <a:schemeClr val="bg2">
                        <a:lumMod val="75000"/>
                      </a:schemeClr>
                    </a:gs>
                    <a:gs pos="100000">
                      <a:schemeClr val="bg2">
                        <a:lumMod val="75000"/>
                      </a:schemeClr>
                    </a:gs>
                    <a:gs pos="42000">
                      <a:schemeClr val="bg1"/>
                    </a:gs>
                  </a:gsLst>
                  <a:lin ang="16200000" scaled="0"/>
                  <a:tileRect/>
                </a:gradFill>
                <a:ln w="50800" cap="flat" cmpd="sng" algn="ctr">
                  <a:solidFill>
                    <a:schemeClr val="bg2">
                      <a:lumMod val="75000"/>
                    </a:schemeClr>
                  </a:solidFill>
                  <a:prstDash val="solid"/>
                  <a:round/>
                  <a:headEnd type="none" w="med" len="med"/>
                  <a:tailEnd type="none" w="med" len="med"/>
                </a:ln>
                <a:effectLst/>
              </p:spPr>
              <p:txBody>
                <a:bodyPr/>
                <a:lstStyle/>
                <a:p>
                  <a:pPr algn="l" defTabSz="457200" eaLnBrk="0" fontAlgn="auto" hangingPunct="0">
                    <a:spcBef>
                      <a:spcPts val="0"/>
                    </a:spcBef>
                    <a:spcAft>
                      <a:spcPts val="0"/>
                    </a:spcAft>
                    <a:defRPr/>
                  </a:pPr>
                  <a:endParaRPr lang="en-US" sz="1800">
                    <a:solidFill>
                      <a:srgbClr val="000000"/>
                    </a:solidFill>
                    <a:latin typeface="Century Gothic"/>
                  </a:endParaRPr>
                </a:p>
              </p:txBody>
            </p:sp>
          </p:grpSp>
          <p:pic>
            <p:nvPicPr>
              <p:cNvPr id="569353" name="Picture 45"/>
              <p:cNvPicPr>
                <a:picLocks noChangeAspect="1" noChangeArrowheads="1"/>
              </p:cNvPicPr>
              <p:nvPr/>
            </p:nvPicPr>
            <p:blipFill>
              <a:blip r:embed="rId5" cstate="print"/>
              <a:srcRect t="38414" r="1350" b="40710"/>
              <a:stretch>
                <a:fillRect/>
              </a:stretch>
            </p:blipFill>
            <p:spPr bwMode="auto">
              <a:xfrm>
                <a:off x="1016000" y="4705350"/>
                <a:ext cx="1636713" cy="1122363"/>
              </a:xfrm>
              <a:prstGeom prst="rect">
                <a:avLst/>
              </a:prstGeom>
              <a:noFill/>
              <a:ln w="9525">
                <a:noFill/>
                <a:round/>
                <a:headEnd/>
                <a:tailEnd/>
              </a:ln>
            </p:spPr>
          </p:pic>
          <p:pic>
            <p:nvPicPr>
              <p:cNvPr id="569354" name="Picture 46"/>
              <p:cNvPicPr>
                <a:picLocks noChangeAspect="1" noChangeArrowheads="1"/>
              </p:cNvPicPr>
              <p:nvPr/>
            </p:nvPicPr>
            <p:blipFill>
              <a:blip r:embed="rId6" cstate="print"/>
              <a:srcRect l="813" t="33955" b="29608"/>
              <a:stretch>
                <a:fillRect/>
              </a:stretch>
            </p:blipFill>
            <p:spPr bwMode="auto">
              <a:xfrm>
                <a:off x="3578225" y="4706938"/>
                <a:ext cx="2470150" cy="1139825"/>
              </a:xfrm>
              <a:prstGeom prst="rect">
                <a:avLst/>
              </a:prstGeom>
              <a:noFill/>
              <a:ln w="9525">
                <a:noFill/>
                <a:round/>
                <a:headEnd/>
                <a:tailEnd/>
              </a:ln>
            </p:spPr>
          </p:pic>
          <p:sp>
            <p:nvSpPr>
              <p:cNvPr id="11" name="Line 50"/>
              <p:cNvSpPr>
                <a:spLocks noChangeShapeType="1"/>
              </p:cNvSpPr>
              <p:nvPr/>
            </p:nvSpPr>
            <p:spPr bwMode="auto">
              <a:xfrm flipV="1">
                <a:off x="1293813" y="5249863"/>
                <a:ext cx="6334125" cy="0"/>
              </a:xfrm>
              <a:prstGeom prst="line">
                <a:avLst/>
              </a:prstGeom>
              <a:noFill/>
              <a:ln w="19080">
                <a:solidFill>
                  <a:srgbClr val="0000FF"/>
                </a:solidFill>
                <a:round/>
                <a:headEnd/>
                <a:tailEnd type="triangle" w="med" len="med"/>
              </a:ln>
              <a:effectLst/>
            </p:spPr>
            <p:txBody>
              <a:bodyPr/>
              <a:lstStyle/>
              <a:p>
                <a:pPr algn="l" defTabSz="457200" fontAlgn="auto">
                  <a:spcBef>
                    <a:spcPts val="0"/>
                  </a:spcBef>
                  <a:spcAft>
                    <a:spcPts val="0"/>
                  </a:spcAft>
                  <a:defRPr/>
                </a:pPr>
                <a:endParaRPr lang="en-US" sz="1800" kern="0">
                  <a:solidFill>
                    <a:sysClr val="windowText" lastClr="000000"/>
                  </a:solidFill>
                  <a:latin typeface="Century Gothic"/>
                </a:endParaRPr>
              </a:p>
            </p:txBody>
          </p:sp>
          <p:sp>
            <p:nvSpPr>
              <p:cNvPr id="569356" name="Text Box 53"/>
              <p:cNvSpPr txBox="1">
                <a:spLocks noChangeArrowheads="1"/>
              </p:cNvSpPr>
              <p:nvPr/>
            </p:nvSpPr>
            <p:spPr bwMode="auto">
              <a:xfrm>
                <a:off x="2960688" y="4789488"/>
                <a:ext cx="317500" cy="290512"/>
              </a:xfrm>
              <a:prstGeom prst="rect">
                <a:avLst/>
              </a:prstGeom>
              <a:noFill/>
              <a:ln w="9525">
                <a:noFill/>
                <a:round/>
                <a:headEnd/>
                <a:tailEnd/>
              </a:ln>
            </p:spPr>
            <p:txBody>
              <a:bodyPr lIns="0" tIns="0" rIns="0" bIns="0"/>
              <a:lstStyle/>
              <a:p>
                <a:pPr algn="l" defTabSz="457200">
                  <a:lnSpc>
                    <a:spcPct val="84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i="1" smtClean="0">
                    <a:solidFill>
                      <a:srgbClr val="0000FF"/>
                    </a:solidFill>
                    <a:latin typeface="Times New Roman" pitchFamily="18" charset="0"/>
                  </a:rPr>
                  <a:t>π</a:t>
                </a:r>
                <a:r>
                  <a:rPr lang="en-GB" sz="1800" i="1" baseline="33000" smtClean="0">
                    <a:solidFill>
                      <a:srgbClr val="0000FF"/>
                    </a:solidFill>
                    <a:latin typeface="Times New Roman" pitchFamily="18" charset="0"/>
                  </a:rPr>
                  <a:t>-</a:t>
                </a:r>
              </a:p>
            </p:txBody>
          </p:sp>
          <p:sp>
            <p:nvSpPr>
              <p:cNvPr id="569357" name="Text Box 54"/>
              <p:cNvSpPr txBox="1">
                <a:spLocks noChangeArrowheads="1"/>
              </p:cNvSpPr>
              <p:nvPr/>
            </p:nvSpPr>
            <p:spPr bwMode="auto">
              <a:xfrm>
                <a:off x="2908300" y="5565775"/>
                <a:ext cx="342900" cy="257175"/>
              </a:xfrm>
              <a:prstGeom prst="rect">
                <a:avLst/>
              </a:prstGeom>
              <a:noFill/>
              <a:ln w="9525">
                <a:noFill/>
                <a:round/>
                <a:headEnd/>
                <a:tailEnd/>
              </a:ln>
            </p:spPr>
            <p:txBody>
              <a:bodyPr lIns="0" tIns="0" rIns="0" bIns="0"/>
              <a:lstStyle/>
              <a:p>
                <a:pPr algn="l" defTabSz="457200">
                  <a:lnSpc>
                    <a:spcPct val="84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i="1" smtClean="0">
                    <a:solidFill>
                      <a:srgbClr val="FF0000"/>
                    </a:solidFill>
                    <a:latin typeface="Times New Roman" pitchFamily="18" charset="0"/>
                  </a:rPr>
                  <a:t>π</a:t>
                </a:r>
                <a:r>
                  <a:rPr lang="en-GB" sz="1800" i="1" baseline="33000" smtClean="0">
                    <a:solidFill>
                      <a:srgbClr val="FF0000"/>
                    </a:solidFill>
                    <a:latin typeface="Times New Roman" pitchFamily="18" charset="0"/>
                  </a:rPr>
                  <a:t>+</a:t>
                </a:r>
              </a:p>
            </p:txBody>
          </p:sp>
          <p:sp>
            <p:nvSpPr>
              <p:cNvPr id="569358" name="Right Arrow 55"/>
              <p:cNvSpPr>
                <a:spLocks noChangeArrowheads="1"/>
              </p:cNvSpPr>
              <p:nvPr/>
            </p:nvSpPr>
            <p:spPr bwMode="auto">
              <a:xfrm>
                <a:off x="231775" y="5156200"/>
                <a:ext cx="771525" cy="173038"/>
              </a:xfrm>
              <a:prstGeom prst="rightArrow">
                <a:avLst>
                  <a:gd name="adj1" fmla="val 50000"/>
                  <a:gd name="adj2" fmla="val 49541"/>
                </a:avLst>
              </a:prstGeom>
              <a:solidFill>
                <a:schemeClr val="tx1"/>
              </a:solidFill>
              <a:ln w="9525">
                <a:solidFill>
                  <a:schemeClr val="tx1"/>
                </a:solidFill>
                <a:round/>
                <a:headEnd/>
                <a:tailEnd/>
              </a:ln>
            </p:spPr>
            <p:txBody>
              <a:bodyPr/>
              <a:lstStyle/>
              <a:p>
                <a:pPr algn="l" defTabSz="457200" eaLnBrk="0" hangingPunct="0"/>
                <a:endParaRPr lang="en-US" sz="1800" smtClean="0">
                  <a:solidFill>
                    <a:srgbClr val="000000"/>
                  </a:solidFill>
                  <a:latin typeface="Tw Cen MT" pitchFamily="34" charset="0"/>
                </a:endParaRPr>
              </a:p>
            </p:txBody>
          </p:sp>
          <p:sp>
            <p:nvSpPr>
              <p:cNvPr id="569359" name="TextBox 62"/>
              <p:cNvSpPr txBox="1">
                <a:spLocks noChangeArrowheads="1"/>
              </p:cNvSpPr>
              <p:nvPr/>
            </p:nvSpPr>
            <p:spPr bwMode="auto">
              <a:xfrm>
                <a:off x="246063" y="4279900"/>
                <a:ext cx="1041400" cy="368300"/>
              </a:xfrm>
              <a:prstGeom prst="rect">
                <a:avLst/>
              </a:prstGeom>
              <a:noFill/>
              <a:ln w="9525">
                <a:noFill/>
                <a:miter lim="800000"/>
                <a:headEnd/>
                <a:tailEnd/>
              </a:ln>
            </p:spPr>
            <p:txBody>
              <a:bodyPr>
                <a:spAutoFit/>
              </a:bodyPr>
              <a:lstStyle/>
              <a:p>
                <a:pPr defTabSz="457200" eaLnBrk="0" hangingPunct="0"/>
                <a:r>
                  <a:rPr lang="en-US" sz="1800" smtClean="0">
                    <a:solidFill>
                      <a:srgbClr val="000000"/>
                    </a:solidFill>
                    <a:latin typeface="Euphemia UCAS"/>
                    <a:ea typeface="Euphemia UCAS"/>
                    <a:cs typeface="Euphemia UCAS"/>
                  </a:rPr>
                  <a:t>Target</a:t>
                </a:r>
              </a:p>
            </p:txBody>
          </p:sp>
          <p:sp>
            <p:nvSpPr>
              <p:cNvPr id="569360" name="TextBox 63"/>
              <p:cNvSpPr txBox="1">
                <a:spLocks noChangeArrowheads="1"/>
              </p:cNvSpPr>
              <p:nvPr/>
            </p:nvSpPr>
            <p:spPr bwMode="auto">
              <a:xfrm>
                <a:off x="2282825" y="4260850"/>
                <a:ext cx="1870075" cy="368300"/>
              </a:xfrm>
              <a:prstGeom prst="rect">
                <a:avLst/>
              </a:prstGeom>
              <a:noFill/>
              <a:ln w="9525">
                <a:noFill/>
                <a:miter lim="800000"/>
                <a:headEnd/>
                <a:tailEnd/>
              </a:ln>
            </p:spPr>
            <p:txBody>
              <a:bodyPr>
                <a:spAutoFit/>
              </a:bodyPr>
              <a:lstStyle/>
              <a:p>
                <a:pPr defTabSz="457200" eaLnBrk="0" hangingPunct="0"/>
                <a:r>
                  <a:rPr lang="en-US" sz="1800" smtClean="0">
                    <a:solidFill>
                      <a:srgbClr val="000000"/>
                    </a:solidFill>
                    <a:latin typeface="Euphemia UCAS"/>
                    <a:ea typeface="Euphemia UCAS"/>
                    <a:cs typeface="Euphemia UCAS"/>
                  </a:rPr>
                  <a:t>Focusing Horns</a:t>
                </a:r>
              </a:p>
            </p:txBody>
          </p:sp>
          <p:cxnSp>
            <p:nvCxnSpPr>
              <p:cNvPr id="569361" name="Straight Arrow Connector 67"/>
              <p:cNvCxnSpPr>
                <a:cxnSpLocks noChangeShapeType="1"/>
                <a:stCxn id="569359" idx="2"/>
              </p:cNvCxnSpPr>
              <p:nvPr/>
            </p:nvCxnSpPr>
            <p:spPr bwMode="auto">
              <a:xfrm rot="16200000" flipH="1">
                <a:off x="750888" y="4664075"/>
                <a:ext cx="534988" cy="503237"/>
              </a:xfrm>
              <a:prstGeom prst="straightConnector1">
                <a:avLst/>
              </a:prstGeom>
              <a:noFill/>
              <a:ln w="22225">
                <a:solidFill>
                  <a:schemeClr val="tx1"/>
                </a:solidFill>
                <a:round/>
                <a:headEnd/>
                <a:tailEnd type="arrow" w="med" len="med"/>
              </a:ln>
            </p:spPr>
          </p:cxnSp>
          <p:cxnSp>
            <p:nvCxnSpPr>
              <p:cNvPr id="569362" name="Straight Arrow Connector 68"/>
              <p:cNvCxnSpPr>
                <a:cxnSpLocks noChangeShapeType="1"/>
                <a:stCxn id="569360" idx="2"/>
              </p:cNvCxnSpPr>
              <p:nvPr/>
            </p:nvCxnSpPr>
            <p:spPr bwMode="auto">
              <a:xfrm rot="16200000" flipH="1">
                <a:off x="3687763" y="4159250"/>
                <a:ext cx="219075" cy="1158875"/>
              </a:xfrm>
              <a:prstGeom prst="straightConnector1">
                <a:avLst/>
              </a:prstGeom>
              <a:noFill/>
              <a:ln w="22225">
                <a:solidFill>
                  <a:schemeClr val="tx1"/>
                </a:solidFill>
                <a:round/>
                <a:headEnd/>
                <a:tailEnd type="arrow" w="med" len="med"/>
              </a:ln>
            </p:spPr>
          </p:cxnSp>
          <p:cxnSp>
            <p:nvCxnSpPr>
              <p:cNvPr id="569363" name="Straight Arrow Connector 71"/>
              <p:cNvCxnSpPr>
                <a:cxnSpLocks noChangeShapeType="1"/>
                <a:stCxn id="569360" idx="2"/>
              </p:cNvCxnSpPr>
              <p:nvPr/>
            </p:nvCxnSpPr>
            <p:spPr bwMode="auto">
              <a:xfrm rot="5400000">
                <a:off x="2516187" y="4275138"/>
                <a:ext cx="347663" cy="1055688"/>
              </a:xfrm>
              <a:prstGeom prst="straightConnector1">
                <a:avLst/>
              </a:prstGeom>
              <a:noFill/>
              <a:ln w="22225">
                <a:solidFill>
                  <a:schemeClr val="tx1"/>
                </a:solidFill>
                <a:round/>
                <a:headEnd/>
                <a:tailEnd type="arrow" w="med" len="med"/>
              </a:ln>
            </p:spPr>
          </p:cxnSp>
          <p:sp>
            <p:nvSpPr>
              <p:cNvPr id="569364" name="Line 65"/>
              <p:cNvSpPr>
                <a:spLocks noChangeShapeType="1"/>
              </p:cNvSpPr>
              <p:nvPr/>
            </p:nvSpPr>
            <p:spPr bwMode="auto">
              <a:xfrm>
                <a:off x="7232650" y="4484688"/>
                <a:ext cx="0" cy="1573212"/>
              </a:xfrm>
              <a:prstGeom prst="line">
                <a:avLst/>
              </a:prstGeom>
              <a:noFill/>
              <a:ln w="38100">
                <a:solidFill>
                  <a:schemeClr val="tx2"/>
                </a:solidFill>
                <a:round/>
                <a:headEnd type="triangle" w="lg" len="lg"/>
                <a:tailEnd type="triangle" w="lg" len="lg"/>
              </a:ln>
            </p:spPr>
            <p:txBody>
              <a:bodyPr/>
              <a:lstStyle/>
              <a:p>
                <a:pPr algn="l"/>
                <a:endParaRPr lang="en-GB" sz="1800" smtClean="0">
                  <a:solidFill>
                    <a:srgbClr val="000000"/>
                  </a:solidFill>
                  <a:latin typeface="Tahoma" pitchFamily="34" charset="0"/>
                </a:endParaRPr>
              </a:p>
            </p:txBody>
          </p:sp>
          <p:sp>
            <p:nvSpPr>
              <p:cNvPr id="569365" name="Line 65"/>
              <p:cNvSpPr>
                <a:spLocks noChangeShapeType="1"/>
              </p:cNvSpPr>
              <p:nvPr/>
            </p:nvSpPr>
            <p:spPr bwMode="auto">
              <a:xfrm flipV="1">
                <a:off x="6657975" y="6211888"/>
                <a:ext cx="2486025" cy="0"/>
              </a:xfrm>
              <a:prstGeom prst="line">
                <a:avLst/>
              </a:prstGeom>
              <a:noFill/>
              <a:ln w="38100">
                <a:solidFill>
                  <a:schemeClr val="tx2"/>
                </a:solidFill>
                <a:round/>
                <a:headEnd type="triangle" w="lg" len="lg"/>
                <a:tailEnd type="none" w="lg" len="lg"/>
              </a:ln>
            </p:spPr>
            <p:txBody>
              <a:bodyPr/>
              <a:lstStyle/>
              <a:p>
                <a:pPr algn="l"/>
                <a:endParaRPr lang="en-GB" sz="1800" smtClean="0">
                  <a:solidFill>
                    <a:srgbClr val="000000"/>
                  </a:solidFill>
                  <a:latin typeface="Tahoma" pitchFamily="34" charset="0"/>
                </a:endParaRPr>
              </a:p>
            </p:txBody>
          </p:sp>
          <p:sp>
            <p:nvSpPr>
              <p:cNvPr id="569366" name="TextBox 79"/>
              <p:cNvSpPr txBox="1">
                <a:spLocks noChangeArrowheads="1"/>
              </p:cNvSpPr>
              <p:nvPr/>
            </p:nvSpPr>
            <p:spPr bwMode="auto">
              <a:xfrm>
                <a:off x="7254875" y="4689476"/>
                <a:ext cx="871538" cy="366712"/>
              </a:xfrm>
              <a:prstGeom prst="rect">
                <a:avLst/>
              </a:prstGeom>
              <a:noFill/>
              <a:ln w="9525">
                <a:noFill/>
                <a:miter lim="800000"/>
                <a:headEnd/>
                <a:tailEnd/>
              </a:ln>
            </p:spPr>
            <p:txBody>
              <a:bodyPr>
                <a:spAutoFit/>
              </a:bodyPr>
              <a:lstStyle/>
              <a:p>
                <a:pPr algn="l" defTabSz="457200" eaLnBrk="0" hangingPunct="0"/>
                <a:r>
                  <a:rPr lang="en-US" sz="1800" smtClean="0">
                    <a:solidFill>
                      <a:srgbClr val="000000"/>
                    </a:solidFill>
                    <a:latin typeface="Tw Cen MT" pitchFamily="34" charset="0"/>
                    <a:cs typeface="Arial" pitchFamily="34" charset="0"/>
                  </a:rPr>
                  <a:t>2 m</a:t>
                </a:r>
              </a:p>
            </p:txBody>
          </p:sp>
          <p:sp>
            <p:nvSpPr>
              <p:cNvPr id="569367" name="TextBox 80"/>
              <p:cNvSpPr txBox="1">
                <a:spLocks noChangeArrowheads="1"/>
              </p:cNvSpPr>
              <p:nvPr/>
            </p:nvSpPr>
            <p:spPr bwMode="auto">
              <a:xfrm>
                <a:off x="6904038" y="6257926"/>
                <a:ext cx="1039812" cy="366712"/>
              </a:xfrm>
              <a:prstGeom prst="rect">
                <a:avLst/>
              </a:prstGeom>
              <a:noFill/>
              <a:ln w="9525">
                <a:noFill/>
                <a:miter lim="800000"/>
                <a:headEnd/>
                <a:tailEnd/>
              </a:ln>
            </p:spPr>
            <p:txBody>
              <a:bodyPr>
                <a:spAutoFit/>
              </a:bodyPr>
              <a:lstStyle/>
              <a:p>
                <a:pPr defTabSz="457200" eaLnBrk="0" hangingPunct="0"/>
                <a:r>
                  <a:rPr lang="en-US" sz="1800" smtClean="0">
                    <a:solidFill>
                      <a:srgbClr val="000000"/>
                    </a:solidFill>
                    <a:latin typeface="Euphemia UCAS"/>
                    <a:ea typeface="Euphemia UCAS"/>
                    <a:cs typeface="Euphemia UCAS"/>
                  </a:rPr>
                  <a:t>675 m</a:t>
                </a:r>
              </a:p>
            </p:txBody>
          </p:sp>
          <p:cxnSp>
            <p:nvCxnSpPr>
              <p:cNvPr id="569368" name="Straight Arrow Connector 58"/>
              <p:cNvCxnSpPr>
                <a:cxnSpLocks noChangeShapeType="1"/>
                <a:stCxn id="11" idx="1"/>
              </p:cNvCxnSpPr>
              <p:nvPr/>
            </p:nvCxnSpPr>
            <p:spPr bwMode="auto">
              <a:xfrm rot="16200000" flipH="1">
                <a:off x="8108157" y="4769644"/>
                <a:ext cx="1587" cy="962025"/>
              </a:xfrm>
              <a:prstGeom prst="straightConnector1">
                <a:avLst/>
              </a:prstGeom>
              <a:noFill/>
              <a:ln w="19050">
                <a:solidFill>
                  <a:srgbClr val="0000FF"/>
                </a:solidFill>
                <a:prstDash val="sysDash"/>
                <a:round/>
                <a:headEnd/>
                <a:tailEnd type="triangle" w="med" len="med"/>
              </a:ln>
            </p:spPr>
          </p:cxnSp>
          <p:cxnSp>
            <p:nvCxnSpPr>
              <p:cNvPr id="569369" name="Straight Arrow Connector 66"/>
              <p:cNvCxnSpPr>
                <a:cxnSpLocks noChangeShapeType="1"/>
              </p:cNvCxnSpPr>
              <p:nvPr/>
            </p:nvCxnSpPr>
            <p:spPr bwMode="auto">
              <a:xfrm rot="5400000" flipH="1" flipV="1">
                <a:off x="8117682" y="4934744"/>
                <a:ext cx="0" cy="960437"/>
              </a:xfrm>
              <a:prstGeom prst="straightConnector1">
                <a:avLst/>
              </a:prstGeom>
              <a:noFill/>
              <a:ln w="19050">
                <a:solidFill>
                  <a:srgbClr val="FF0000"/>
                </a:solidFill>
                <a:prstDash val="sysDash"/>
                <a:round/>
                <a:headEnd/>
                <a:tailEnd type="triangle" w="med" len="med"/>
              </a:ln>
            </p:spPr>
          </p:cxnSp>
          <p:sp>
            <p:nvSpPr>
              <p:cNvPr id="569370" name="Text Box 53"/>
              <p:cNvSpPr txBox="1">
                <a:spLocks noChangeArrowheads="1"/>
              </p:cNvSpPr>
              <p:nvPr/>
            </p:nvSpPr>
            <p:spPr bwMode="auto">
              <a:xfrm>
                <a:off x="8472488" y="4894263"/>
                <a:ext cx="317500" cy="288925"/>
              </a:xfrm>
              <a:prstGeom prst="rect">
                <a:avLst/>
              </a:prstGeom>
              <a:noFill/>
              <a:ln w="9525">
                <a:noFill/>
                <a:round/>
                <a:headEnd/>
                <a:tailEnd/>
              </a:ln>
            </p:spPr>
            <p:txBody>
              <a:bodyPr lIns="0" tIns="0" rIns="0" bIns="0"/>
              <a:lstStyle/>
              <a:p>
                <a:pPr algn="l" defTabSz="457200">
                  <a:lnSpc>
                    <a:spcPct val="84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i="1" smtClean="0">
                    <a:solidFill>
                      <a:srgbClr val="0000FF"/>
                    </a:solidFill>
                    <a:latin typeface="Times New Roman" pitchFamily="18" charset="0"/>
                  </a:rPr>
                  <a:t>ν</a:t>
                </a:r>
                <a:r>
                  <a:rPr lang="en-GB" sz="1800" i="1" baseline="-25000" smtClean="0">
                    <a:solidFill>
                      <a:srgbClr val="0000FF"/>
                    </a:solidFill>
                    <a:latin typeface="Times New Roman" pitchFamily="18" charset="0"/>
                  </a:rPr>
                  <a:t>μ</a:t>
                </a:r>
              </a:p>
            </p:txBody>
          </p:sp>
          <p:sp>
            <p:nvSpPr>
              <p:cNvPr id="569371" name="Text Box 54"/>
              <p:cNvSpPr txBox="1">
                <a:spLocks noChangeArrowheads="1"/>
              </p:cNvSpPr>
              <p:nvPr/>
            </p:nvSpPr>
            <p:spPr bwMode="auto">
              <a:xfrm>
                <a:off x="8399463" y="5414963"/>
                <a:ext cx="342900" cy="257175"/>
              </a:xfrm>
              <a:prstGeom prst="rect">
                <a:avLst/>
              </a:prstGeom>
              <a:noFill/>
              <a:ln w="9525">
                <a:noFill/>
                <a:round/>
                <a:headEnd/>
                <a:tailEnd/>
              </a:ln>
            </p:spPr>
            <p:txBody>
              <a:bodyPr lIns="0" tIns="0" rIns="0" bIns="0"/>
              <a:lstStyle/>
              <a:p>
                <a:pPr algn="l" defTabSz="457200">
                  <a:lnSpc>
                    <a:spcPct val="84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i="1" smtClean="0">
                    <a:solidFill>
                      <a:srgbClr val="FF0000"/>
                    </a:solidFill>
                    <a:latin typeface="Times New Roman" pitchFamily="18" charset="0"/>
                  </a:rPr>
                  <a:t>ν</a:t>
                </a:r>
                <a:r>
                  <a:rPr lang="en-US" sz="1800" i="1" baseline="-25000" smtClean="0">
                    <a:solidFill>
                      <a:srgbClr val="FF0000"/>
                    </a:solidFill>
                    <a:latin typeface="Times New Roman" pitchFamily="18" charset="0"/>
                  </a:rPr>
                  <a:t>μ</a:t>
                </a:r>
              </a:p>
            </p:txBody>
          </p:sp>
          <p:cxnSp>
            <p:nvCxnSpPr>
              <p:cNvPr id="569372" name="Straight Connector 77"/>
              <p:cNvCxnSpPr>
                <a:cxnSpLocks noChangeShapeType="1"/>
              </p:cNvCxnSpPr>
              <p:nvPr/>
            </p:nvCxnSpPr>
            <p:spPr bwMode="auto">
              <a:xfrm rot="10800000">
                <a:off x="8475663" y="4973638"/>
                <a:ext cx="136525" cy="1587"/>
              </a:xfrm>
              <a:prstGeom prst="line">
                <a:avLst/>
              </a:prstGeom>
              <a:noFill/>
              <a:ln w="9525">
                <a:solidFill>
                  <a:srgbClr val="0000FF"/>
                </a:solidFill>
                <a:round/>
                <a:headEnd/>
                <a:tailEnd/>
              </a:ln>
            </p:spPr>
          </p:cxnSp>
          <p:sp>
            <p:nvSpPr>
              <p:cNvPr id="569373" name="Line 65"/>
              <p:cNvSpPr>
                <a:spLocks noChangeShapeType="1"/>
              </p:cNvSpPr>
              <p:nvPr/>
            </p:nvSpPr>
            <p:spPr bwMode="auto">
              <a:xfrm flipV="1">
                <a:off x="1219200" y="6211888"/>
                <a:ext cx="4794250" cy="0"/>
              </a:xfrm>
              <a:prstGeom prst="line">
                <a:avLst/>
              </a:prstGeom>
              <a:noFill/>
              <a:ln w="38100">
                <a:solidFill>
                  <a:schemeClr val="tx2"/>
                </a:solidFill>
                <a:round/>
                <a:headEnd type="triangle" w="lg" len="lg"/>
                <a:tailEnd type="triangle" w="lg" len="lg"/>
              </a:ln>
            </p:spPr>
            <p:txBody>
              <a:bodyPr/>
              <a:lstStyle/>
              <a:p>
                <a:pPr algn="l"/>
                <a:endParaRPr lang="en-GB" sz="1800" smtClean="0">
                  <a:solidFill>
                    <a:srgbClr val="000000"/>
                  </a:solidFill>
                  <a:latin typeface="Tahoma" pitchFamily="34" charset="0"/>
                </a:endParaRPr>
              </a:p>
            </p:txBody>
          </p:sp>
          <p:sp>
            <p:nvSpPr>
              <p:cNvPr id="569374" name="TextBox 86"/>
              <p:cNvSpPr txBox="1">
                <a:spLocks noChangeArrowheads="1"/>
              </p:cNvSpPr>
              <p:nvPr/>
            </p:nvSpPr>
            <p:spPr bwMode="auto">
              <a:xfrm>
                <a:off x="3203575" y="6257926"/>
                <a:ext cx="1039813" cy="366712"/>
              </a:xfrm>
              <a:prstGeom prst="rect">
                <a:avLst/>
              </a:prstGeom>
              <a:noFill/>
              <a:ln w="9525">
                <a:noFill/>
                <a:miter lim="800000"/>
                <a:headEnd/>
                <a:tailEnd/>
              </a:ln>
            </p:spPr>
            <p:txBody>
              <a:bodyPr>
                <a:spAutoFit/>
              </a:bodyPr>
              <a:lstStyle/>
              <a:p>
                <a:pPr defTabSz="457200" eaLnBrk="0" hangingPunct="0"/>
                <a:r>
                  <a:rPr lang="en-US" sz="1800" smtClean="0">
                    <a:solidFill>
                      <a:srgbClr val="000000"/>
                    </a:solidFill>
                    <a:latin typeface="Euphemia UCAS"/>
                    <a:ea typeface="Euphemia UCAS"/>
                    <a:cs typeface="Euphemia UCAS"/>
                  </a:rPr>
                  <a:t>15 m</a:t>
                </a:r>
              </a:p>
            </p:txBody>
          </p:sp>
          <p:sp>
            <p:nvSpPr>
              <p:cNvPr id="569375" name="Line 65"/>
              <p:cNvSpPr>
                <a:spLocks noChangeShapeType="1"/>
              </p:cNvSpPr>
              <p:nvPr/>
            </p:nvSpPr>
            <p:spPr bwMode="auto">
              <a:xfrm flipV="1">
                <a:off x="6013450" y="6218238"/>
                <a:ext cx="636588" cy="0"/>
              </a:xfrm>
              <a:prstGeom prst="line">
                <a:avLst/>
              </a:prstGeom>
              <a:noFill/>
              <a:ln w="38100">
                <a:solidFill>
                  <a:schemeClr val="tx2"/>
                </a:solidFill>
                <a:round/>
                <a:headEnd type="triangle" w="lg" len="lg"/>
                <a:tailEnd type="triangle" w="lg" len="lg"/>
              </a:ln>
            </p:spPr>
            <p:txBody>
              <a:bodyPr/>
              <a:lstStyle/>
              <a:p>
                <a:pPr algn="l"/>
                <a:endParaRPr lang="en-GB" sz="1800" smtClean="0">
                  <a:solidFill>
                    <a:srgbClr val="000000"/>
                  </a:solidFill>
                  <a:latin typeface="Tahoma" pitchFamily="34" charset="0"/>
                </a:endParaRPr>
              </a:p>
            </p:txBody>
          </p:sp>
          <p:sp>
            <p:nvSpPr>
              <p:cNvPr id="569376" name="TextBox 88"/>
              <p:cNvSpPr txBox="1">
                <a:spLocks noChangeArrowheads="1"/>
              </p:cNvSpPr>
              <p:nvPr/>
            </p:nvSpPr>
            <p:spPr bwMode="auto">
              <a:xfrm>
                <a:off x="5843588" y="6256338"/>
                <a:ext cx="1041400" cy="366713"/>
              </a:xfrm>
              <a:prstGeom prst="rect">
                <a:avLst/>
              </a:prstGeom>
              <a:noFill/>
              <a:ln w="9525">
                <a:noFill/>
                <a:miter lim="800000"/>
                <a:headEnd/>
                <a:tailEnd/>
              </a:ln>
            </p:spPr>
            <p:txBody>
              <a:bodyPr>
                <a:spAutoFit/>
              </a:bodyPr>
              <a:lstStyle/>
              <a:p>
                <a:pPr defTabSz="457200" eaLnBrk="0" hangingPunct="0"/>
                <a:r>
                  <a:rPr lang="en-US" sz="1800" smtClean="0">
                    <a:solidFill>
                      <a:srgbClr val="000000"/>
                    </a:solidFill>
                    <a:latin typeface="Euphemia UCAS"/>
                    <a:ea typeface="Euphemia UCAS"/>
                    <a:cs typeface="Euphemia UCAS"/>
                  </a:rPr>
                  <a:t>30 m</a:t>
                </a:r>
              </a:p>
            </p:txBody>
          </p:sp>
          <p:sp>
            <p:nvSpPr>
              <p:cNvPr id="569377" name="Freeform 43"/>
              <p:cNvSpPr>
                <a:spLocks noChangeArrowheads="1"/>
              </p:cNvSpPr>
              <p:nvPr/>
            </p:nvSpPr>
            <p:spPr bwMode="auto">
              <a:xfrm>
                <a:off x="1306513" y="5233988"/>
                <a:ext cx="6323012" cy="317500"/>
              </a:xfrm>
              <a:custGeom>
                <a:avLst/>
                <a:gdLst>
                  <a:gd name="T0" fmla="*/ 0 w 6322785"/>
                  <a:gd name="T1" fmla="*/ 0 h 317501"/>
                  <a:gd name="T2" fmla="*/ 1479809 w 6322785"/>
                  <a:gd name="T3" fmla="*/ 281193 h 317501"/>
                  <a:gd name="T4" fmla="*/ 4965983 w 6322785"/>
                  <a:gd name="T5" fmla="*/ 217693 h 317501"/>
                  <a:gd name="T6" fmla="*/ 6327780 w 6322785"/>
                  <a:gd name="T7" fmla="*/ 181407 h 317501"/>
                  <a:gd name="T8" fmla="*/ 0 60000 65536"/>
                  <a:gd name="T9" fmla="*/ 0 60000 65536"/>
                  <a:gd name="T10" fmla="*/ 0 60000 65536"/>
                  <a:gd name="T11" fmla="*/ 0 60000 65536"/>
                  <a:gd name="T12" fmla="*/ 0 w 6322785"/>
                  <a:gd name="T13" fmla="*/ 0 h 317501"/>
                  <a:gd name="T14" fmla="*/ 6322785 w 6322785"/>
                  <a:gd name="T15" fmla="*/ 317501 h 317501"/>
                </a:gdLst>
                <a:ahLst/>
                <a:cxnLst>
                  <a:cxn ang="T8">
                    <a:pos x="T0" y="T1"/>
                  </a:cxn>
                  <a:cxn ang="T9">
                    <a:pos x="T2" y="T3"/>
                  </a:cxn>
                  <a:cxn ang="T10">
                    <a:pos x="T4" y="T5"/>
                  </a:cxn>
                  <a:cxn ang="T11">
                    <a:pos x="T6" y="T7"/>
                  </a:cxn>
                </a:cxnLst>
                <a:rect l="T12" t="T13" r="T14" b="T15"/>
                <a:pathLst>
                  <a:path w="6322785" h="317501">
                    <a:moveTo>
                      <a:pt x="0" y="0"/>
                    </a:moveTo>
                    <a:cubicBezTo>
                      <a:pt x="325815" y="122464"/>
                      <a:pt x="651631" y="244929"/>
                      <a:pt x="1478643" y="281215"/>
                    </a:cubicBezTo>
                    <a:cubicBezTo>
                      <a:pt x="2305655" y="317501"/>
                      <a:pt x="4962071" y="217715"/>
                      <a:pt x="4962071" y="217715"/>
                    </a:cubicBezTo>
                    <a:lnTo>
                      <a:pt x="6322785" y="181429"/>
                    </a:lnTo>
                  </a:path>
                </a:pathLst>
              </a:custGeom>
              <a:noFill/>
              <a:ln w="19050">
                <a:solidFill>
                  <a:srgbClr val="FF0000"/>
                </a:solidFill>
                <a:round/>
                <a:headEnd/>
                <a:tailEnd type="triangle" w="med" len="med"/>
              </a:ln>
            </p:spPr>
            <p:txBody>
              <a:bodyPr/>
              <a:lstStyle/>
              <a:p>
                <a:pPr algn="l" defTabSz="457200" eaLnBrk="0" hangingPunct="0"/>
                <a:endParaRPr lang="en-US" sz="1800" smtClean="0">
                  <a:solidFill>
                    <a:srgbClr val="000000"/>
                  </a:solidFill>
                  <a:latin typeface="Tw Cen MT" pitchFamily="34" charset="0"/>
                </a:endParaRPr>
              </a:p>
            </p:txBody>
          </p:sp>
          <p:sp>
            <p:nvSpPr>
              <p:cNvPr id="569378" name="Freeform 55"/>
              <p:cNvSpPr>
                <a:spLocks noChangeArrowheads="1"/>
              </p:cNvSpPr>
              <p:nvPr/>
            </p:nvSpPr>
            <p:spPr bwMode="auto">
              <a:xfrm>
                <a:off x="1316038" y="4154488"/>
                <a:ext cx="4598987" cy="1079500"/>
              </a:xfrm>
              <a:custGeom>
                <a:avLst/>
                <a:gdLst>
                  <a:gd name="T0" fmla="*/ 0 w 4599214"/>
                  <a:gd name="T1" fmla="*/ 1079500 h 1079500"/>
                  <a:gd name="T2" fmla="*/ 3071871 w 4599214"/>
                  <a:gd name="T3" fmla="*/ 752929 h 1079500"/>
                  <a:gd name="T4" fmla="*/ 4594219 w 4599214"/>
                  <a:gd name="T5" fmla="*/ 0 h 1079500"/>
                  <a:gd name="T6" fmla="*/ 0 60000 65536"/>
                  <a:gd name="T7" fmla="*/ 0 60000 65536"/>
                  <a:gd name="T8" fmla="*/ 0 60000 65536"/>
                  <a:gd name="T9" fmla="*/ 0 w 4599214"/>
                  <a:gd name="T10" fmla="*/ 0 h 1079500"/>
                  <a:gd name="T11" fmla="*/ 4599214 w 4599214"/>
                  <a:gd name="T12" fmla="*/ 1079500 h 1079500"/>
                </a:gdLst>
                <a:ahLst/>
                <a:cxnLst>
                  <a:cxn ang="T6">
                    <a:pos x="T0" y="T1"/>
                  </a:cxn>
                  <a:cxn ang="T7">
                    <a:pos x="T2" y="T3"/>
                  </a:cxn>
                  <a:cxn ang="T8">
                    <a:pos x="T4" y="T5"/>
                  </a:cxn>
                </a:cxnLst>
                <a:rect l="T9" t="T10" r="T11" b="T12"/>
                <a:pathLst>
                  <a:path w="4599214" h="1079500">
                    <a:moveTo>
                      <a:pt x="0" y="1079500"/>
                    </a:moveTo>
                    <a:cubicBezTo>
                      <a:pt x="1154339" y="1006173"/>
                      <a:pt x="2308678" y="932846"/>
                      <a:pt x="3075214" y="752929"/>
                    </a:cubicBezTo>
                    <a:cubicBezTo>
                      <a:pt x="3841750" y="573012"/>
                      <a:pt x="4345214" y="122464"/>
                      <a:pt x="4599214" y="0"/>
                    </a:cubicBezTo>
                  </a:path>
                </a:pathLst>
              </a:custGeom>
              <a:noFill/>
              <a:ln w="19050">
                <a:solidFill>
                  <a:srgbClr val="0000FF"/>
                </a:solidFill>
                <a:round/>
                <a:headEnd/>
                <a:tailEnd type="triangle" w="med" len="med"/>
              </a:ln>
            </p:spPr>
            <p:txBody>
              <a:bodyPr/>
              <a:lstStyle/>
              <a:p>
                <a:pPr algn="l" defTabSz="457200" eaLnBrk="0" hangingPunct="0"/>
                <a:endParaRPr lang="en-US" sz="1800" smtClean="0">
                  <a:solidFill>
                    <a:srgbClr val="000000"/>
                  </a:solidFill>
                  <a:latin typeface="Tw Cen MT" pitchFamily="34" charset="0"/>
                </a:endParaRPr>
              </a:p>
            </p:txBody>
          </p:sp>
          <p:sp>
            <p:nvSpPr>
              <p:cNvPr id="569379" name="Right Arrow 55"/>
              <p:cNvSpPr>
                <a:spLocks noChangeArrowheads="1"/>
              </p:cNvSpPr>
              <p:nvPr/>
            </p:nvSpPr>
            <p:spPr bwMode="auto">
              <a:xfrm>
                <a:off x="231775" y="5156200"/>
                <a:ext cx="771525" cy="173038"/>
              </a:xfrm>
              <a:prstGeom prst="rightArrow">
                <a:avLst>
                  <a:gd name="adj1" fmla="val 50000"/>
                  <a:gd name="adj2" fmla="val 49541"/>
                </a:avLst>
              </a:prstGeom>
              <a:solidFill>
                <a:schemeClr val="tx1"/>
              </a:solidFill>
              <a:ln w="9525">
                <a:solidFill>
                  <a:schemeClr val="tx1"/>
                </a:solidFill>
                <a:round/>
                <a:headEnd/>
                <a:tailEnd/>
              </a:ln>
            </p:spPr>
            <p:txBody>
              <a:bodyPr/>
              <a:lstStyle/>
              <a:p>
                <a:pPr algn="l" defTabSz="457200" eaLnBrk="0" hangingPunct="0"/>
                <a:endParaRPr lang="en-US" sz="1800" smtClean="0">
                  <a:solidFill>
                    <a:srgbClr val="000000"/>
                  </a:solidFill>
                  <a:latin typeface="Tw Cen MT" pitchFamily="34" charset="0"/>
                </a:endParaRPr>
              </a:p>
            </p:txBody>
          </p:sp>
        </p:grpSp>
        <p:sp>
          <p:nvSpPr>
            <p:cNvPr id="569380" name="TextBox 56"/>
            <p:cNvSpPr txBox="1">
              <a:spLocks noChangeArrowheads="1"/>
            </p:cNvSpPr>
            <p:nvPr/>
          </p:nvSpPr>
          <p:spPr bwMode="auto">
            <a:xfrm>
              <a:off x="-49" y="3055"/>
              <a:ext cx="914" cy="404"/>
            </a:xfrm>
            <a:prstGeom prst="rect">
              <a:avLst/>
            </a:prstGeom>
            <a:noFill/>
            <a:ln w="9525">
              <a:noFill/>
              <a:miter lim="800000"/>
              <a:headEnd/>
              <a:tailEnd/>
            </a:ln>
          </p:spPr>
          <p:txBody>
            <a:bodyPr>
              <a:spAutoFit/>
            </a:bodyPr>
            <a:lstStyle/>
            <a:p>
              <a:pPr defTabSz="457200" eaLnBrk="0" hangingPunct="0"/>
              <a:r>
                <a:rPr lang="en-US" sz="1800" smtClean="0">
                  <a:solidFill>
                    <a:srgbClr val="000000"/>
                  </a:solidFill>
                  <a:latin typeface="Euphemia UCAS"/>
                  <a:ea typeface="Euphemia UCAS"/>
                  <a:cs typeface="Euphemia UCAS"/>
                </a:rPr>
                <a:t>120 GeV </a:t>
              </a:r>
              <a:r>
                <a:rPr lang="en-US" sz="1800" i="1" smtClean="0">
                  <a:solidFill>
                    <a:srgbClr val="000000"/>
                  </a:solidFill>
                  <a:latin typeface="Euphemia UCAS"/>
                  <a:ea typeface="Euphemia UCAS"/>
                  <a:cs typeface="Euphemia UCAS"/>
                </a:rPr>
                <a:t>p</a:t>
              </a:r>
              <a:r>
                <a:rPr lang="en-US" sz="1800" smtClean="0">
                  <a:solidFill>
                    <a:srgbClr val="000000"/>
                  </a:solidFill>
                  <a:latin typeface="Euphemia UCAS"/>
                  <a:ea typeface="Euphemia UCAS"/>
                  <a:cs typeface="Euphemia UCAS"/>
                </a:rPr>
                <a:t>’s from MI</a:t>
              </a:r>
            </a:p>
          </p:txBody>
        </p:sp>
        <p:sp>
          <p:nvSpPr>
            <p:cNvPr id="569381" name="AutoShape 66"/>
            <p:cNvSpPr>
              <a:spLocks noChangeArrowheads="1"/>
            </p:cNvSpPr>
            <p:nvPr/>
          </p:nvSpPr>
          <p:spPr bwMode="auto">
            <a:xfrm>
              <a:off x="690" y="775"/>
              <a:ext cx="1493" cy="673"/>
            </a:xfrm>
            <a:prstGeom prst="roundRect">
              <a:avLst>
                <a:gd name="adj" fmla="val 282"/>
              </a:avLst>
            </a:prstGeom>
            <a:noFill/>
            <a:ln w="18360">
              <a:noFill/>
              <a:round/>
              <a:headEnd/>
              <a:tailEnd/>
            </a:ln>
          </p:spPr>
          <p:txBody>
            <a:bodyPr/>
            <a:lstStyle/>
            <a:p>
              <a:pPr algn="l" defTabSz="457200"/>
              <a:r>
                <a:rPr lang="en-GB" sz="1800" b="1" smtClean="0">
                  <a:solidFill>
                    <a:srgbClr val="000000"/>
                  </a:solidFill>
                  <a:latin typeface="Tw Cen MT" pitchFamily="34" charset="0"/>
                  <a:ea typeface="msgothic"/>
                  <a:cs typeface="msgothic"/>
                </a:rPr>
                <a:t>Neutrino mode</a:t>
              </a:r>
            </a:p>
            <a:p>
              <a:pPr algn="l" defTabSz="457200"/>
              <a:r>
                <a:rPr lang="en-US" sz="2000" smtClean="0">
                  <a:solidFill>
                    <a:srgbClr val="000000"/>
                  </a:solidFill>
                  <a:latin typeface="Tw Cen MT" pitchFamily="34" charset="0"/>
                  <a:cs typeface="Times New Roman" pitchFamily="18" charset="0"/>
                </a:rPr>
                <a:t>Horns focus </a:t>
              </a:r>
              <a:r>
                <a:rPr lang="en-US" sz="2000" i="1" smtClean="0">
                  <a:solidFill>
                    <a:srgbClr val="FF0000"/>
                  </a:solidFill>
                  <a:latin typeface="Tw Cen MT" pitchFamily="34" charset="0"/>
                  <a:cs typeface="Times New Roman" pitchFamily="18" charset="0"/>
                </a:rPr>
                <a:t>π</a:t>
              </a:r>
              <a:r>
                <a:rPr lang="en-US" sz="2000" baseline="30000" smtClean="0">
                  <a:solidFill>
                    <a:srgbClr val="FF0000"/>
                  </a:solidFill>
                  <a:latin typeface="Tw Cen MT" pitchFamily="34" charset="0"/>
                  <a:cs typeface="Times New Roman" pitchFamily="18" charset="0"/>
                </a:rPr>
                <a:t>+</a:t>
              </a:r>
              <a:r>
                <a:rPr lang="en-US" sz="2000" smtClean="0">
                  <a:solidFill>
                    <a:srgbClr val="000000"/>
                  </a:solidFill>
                  <a:latin typeface="Tw Cen MT" pitchFamily="34" charset="0"/>
                  <a:cs typeface="Times New Roman" pitchFamily="18" charset="0"/>
                </a:rPr>
                <a:t>,</a:t>
              </a:r>
              <a:r>
                <a:rPr lang="en-US" sz="2000" smtClean="0">
                  <a:solidFill>
                    <a:srgbClr val="FF0000"/>
                  </a:solidFill>
                  <a:latin typeface="Tw Cen MT" pitchFamily="34" charset="0"/>
                  <a:cs typeface="Times New Roman" pitchFamily="18" charset="0"/>
                </a:rPr>
                <a:t> </a:t>
              </a:r>
              <a:r>
                <a:rPr lang="en-US" sz="2000" i="1" smtClean="0">
                  <a:solidFill>
                    <a:srgbClr val="FF0000"/>
                  </a:solidFill>
                  <a:latin typeface="Tw Cen MT" pitchFamily="34" charset="0"/>
                  <a:cs typeface="Times New Roman" pitchFamily="18" charset="0"/>
                </a:rPr>
                <a:t>K</a:t>
              </a:r>
              <a:r>
                <a:rPr lang="en-US" sz="2000" baseline="30000" smtClean="0">
                  <a:solidFill>
                    <a:srgbClr val="FF0000"/>
                  </a:solidFill>
                  <a:latin typeface="Tw Cen MT" pitchFamily="34" charset="0"/>
                  <a:cs typeface="Times New Roman" pitchFamily="18" charset="0"/>
                </a:rPr>
                <a:t>+</a:t>
              </a:r>
              <a:endParaRPr lang="en-GB" sz="2000" b="1" smtClean="0">
                <a:solidFill>
                  <a:srgbClr val="000000"/>
                </a:solidFill>
                <a:latin typeface="Tw Cen MT" pitchFamily="34" charset="0"/>
                <a:ea typeface="msgothic"/>
                <a:cs typeface="msgothic"/>
              </a:endParaRPr>
            </a:p>
          </p:txBody>
        </p:sp>
        <p:grpSp>
          <p:nvGrpSpPr>
            <p:cNvPr id="5" name="Group 44"/>
            <p:cNvGrpSpPr>
              <a:grpSpLocks/>
            </p:cNvGrpSpPr>
            <p:nvPr/>
          </p:nvGrpSpPr>
          <p:grpSpPr bwMode="auto">
            <a:xfrm>
              <a:off x="1207" y="1446"/>
              <a:ext cx="1120" cy="626"/>
              <a:chOff x="1916152" y="2800627"/>
              <a:chExt cx="1778700" cy="993964"/>
            </a:xfrm>
          </p:grpSpPr>
          <p:sp>
            <p:nvSpPr>
              <p:cNvPr id="569383" name="Rectangle 40"/>
              <p:cNvSpPr>
                <a:spLocks noChangeArrowheads="1"/>
              </p:cNvSpPr>
              <p:nvPr/>
            </p:nvSpPr>
            <p:spPr bwMode="auto">
              <a:xfrm>
                <a:off x="1916152" y="2800627"/>
                <a:ext cx="1778700" cy="993964"/>
              </a:xfrm>
              <a:prstGeom prst="rect">
                <a:avLst/>
              </a:prstGeom>
              <a:noFill/>
              <a:ln w="9525">
                <a:noFill/>
                <a:miter lim="800000"/>
                <a:headEnd/>
                <a:tailEnd/>
              </a:ln>
            </p:spPr>
            <p:txBody>
              <a:bodyPr>
                <a:spAutoFit/>
              </a:bodyPr>
              <a:lstStyle/>
              <a:p>
                <a:pPr algn="l" defTabSz="457200">
                  <a:lnSpc>
                    <a:spcPct val="109000"/>
                  </a:lnSpc>
                  <a:buClr>
                    <a:srgbClr val="000000"/>
                  </a:buClr>
                  <a:buSzPct val="45000"/>
                  <a:tabLst>
                    <a:tab pos="723900" algn="l"/>
                    <a:tab pos="1447800" algn="l"/>
                    <a:tab pos="2171700" algn="l"/>
                  </a:tabLst>
                </a:pPr>
                <a:r>
                  <a:rPr lang="el-GR" sz="1800" b="1" smtClean="0">
                    <a:solidFill>
                      <a:srgbClr val="FF0000"/>
                    </a:solidFill>
                    <a:latin typeface="Calibri" pitchFamily="34" charset="0"/>
                  </a:rPr>
                  <a:t>ν</a:t>
                </a:r>
                <a:r>
                  <a:rPr lang="el-GR" sz="1800" b="1" baseline="-25000" smtClean="0">
                    <a:solidFill>
                      <a:srgbClr val="FF0000"/>
                    </a:solidFill>
                    <a:latin typeface="Calibri" pitchFamily="34" charset="0"/>
                  </a:rPr>
                  <a:t>μ</a:t>
                </a:r>
                <a:r>
                  <a:rPr lang="en-GB" sz="1800" b="1" smtClean="0">
                    <a:solidFill>
                      <a:srgbClr val="FF0000"/>
                    </a:solidFill>
                    <a:latin typeface="Tw Cen MT" pitchFamily="34" charset="0"/>
                  </a:rPr>
                  <a:t>:	</a:t>
                </a:r>
                <a:r>
                  <a:rPr lang="en-GB" sz="1800" smtClean="0">
                    <a:solidFill>
                      <a:srgbClr val="FF0000"/>
                    </a:solidFill>
                    <a:latin typeface="Tw Cen MT" pitchFamily="34" charset="0"/>
                  </a:rPr>
                  <a:t>91.7%</a:t>
                </a:r>
                <a:r>
                  <a:rPr lang="en-GB" sz="1800" b="1" smtClean="0">
                    <a:solidFill>
                      <a:srgbClr val="FF0000"/>
                    </a:solidFill>
                    <a:latin typeface="Tw Cen MT" pitchFamily="34" charset="0"/>
                  </a:rPr>
                  <a:t> </a:t>
                </a:r>
              </a:p>
              <a:p>
                <a:pPr algn="l" defTabSz="457200">
                  <a:lnSpc>
                    <a:spcPct val="109000"/>
                  </a:lnSpc>
                  <a:buClr>
                    <a:srgbClr val="000000"/>
                  </a:buClr>
                  <a:buSzPct val="45000"/>
                  <a:tabLst>
                    <a:tab pos="723900" algn="l"/>
                    <a:tab pos="1447800" algn="l"/>
                    <a:tab pos="2171700" algn="l"/>
                  </a:tabLst>
                </a:pPr>
                <a:r>
                  <a:rPr lang="el-GR" sz="1800" b="1" smtClean="0">
                    <a:solidFill>
                      <a:srgbClr val="FF0000"/>
                    </a:solidFill>
                    <a:latin typeface="Calibri" pitchFamily="34" charset="0"/>
                  </a:rPr>
                  <a:t>ν</a:t>
                </a:r>
                <a:r>
                  <a:rPr lang="el-GR" sz="1800" b="1" baseline="-25000" smtClean="0">
                    <a:solidFill>
                      <a:srgbClr val="FF0000"/>
                    </a:solidFill>
                    <a:latin typeface="Calibri" pitchFamily="34" charset="0"/>
                  </a:rPr>
                  <a:t>μ</a:t>
                </a:r>
                <a:r>
                  <a:rPr lang="en-GB" sz="1800" b="1" smtClean="0">
                    <a:solidFill>
                      <a:srgbClr val="FF0000"/>
                    </a:solidFill>
                    <a:latin typeface="Tw Cen MT" pitchFamily="34" charset="0"/>
                  </a:rPr>
                  <a:t>:	</a:t>
                </a:r>
                <a:r>
                  <a:rPr lang="en-GB" sz="1800" smtClean="0">
                    <a:solidFill>
                      <a:srgbClr val="FF0000"/>
                    </a:solidFill>
                    <a:latin typeface="Tw Cen MT" pitchFamily="34" charset="0"/>
                  </a:rPr>
                  <a:t>7.0%</a:t>
                </a:r>
              </a:p>
              <a:p>
                <a:pPr algn="l" defTabSz="457200">
                  <a:lnSpc>
                    <a:spcPct val="109000"/>
                  </a:lnSpc>
                  <a:buClr>
                    <a:srgbClr val="000000"/>
                  </a:buClr>
                  <a:buSzPct val="45000"/>
                  <a:tabLst>
                    <a:tab pos="723900" algn="l"/>
                    <a:tab pos="1447800" algn="l"/>
                    <a:tab pos="2171700" algn="l"/>
                  </a:tabLst>
                </a:pPr>
                <a:r>
                  <a:rPr lang="el-GR" sz="1800" b="1" smtClean="0">
                    <a:solidFill>
                      <a:srgbClr val="FF0000"/>
                    </a:solidFill>
                    <a:latin typeface="Calibri" pitchFamily="34" charset="0"/>
                  </a:rPr>
                  <a:t>ν</a:t>
                </a:r>
                <a:r>
                  <a:rPr lang="en-GB" sz="1800" b="1" baseline="-25000" smtClean="0">
                    <a:solidFill>
                      <a:srgbClr val="FF0000"/>
                    </a:solidFill>
                    <a:latin typeface="Tw Cen MT" pitchFamily="34" charset="0"/>
                  </a:rPr>
                  <a:t>e</a:t>
                </a:r>
                <a:r>
                  <a:rPr lang="en-GB" sz="1800" b="1" smtClean="0">
                    <a:solidFill>
                      <a:srgbClr val="FF0000"/>
                    </a:solidFill>
                    <a:latin typeface="Tw Cen MT" pitchFamily="34" charset="0"/>
                  </a:rPr>
                  <a:t>+</a:t>
                </a:r>
                <a:r>
                  <a:rPr lang="el-GR" sz="1800" b="1" smtClean="0">
                    <a:solidFill>
                      <a:srgbClr val="FF0000"/>
                    </a:solidFill>
                    <a:latin typeface="Calibri" pitchFamily="34" charset="0"/>
                  </a:rPr>
                  <a:t>ν</a:t>
                </a:r>
                <a:r>
                  <a:rPr lang="en-GB" sz="1800" b="1" baseline="-25000" smtClean="0">
                    <a:solidFill>
                      <a:srgbClr val="FF0000"/>
                    </a:solidFill>
                    <a:latin typeface="Tw Cen MT" pitchFamily="34" charset="0"/>
                  </a:rPr>
                  <a:t>e </a:t>
                </a:r>
                <a:r>
                  <a:rPr lang="en-GB" sz="1800" smtClean="0">
                    <a:solidFill>
                      <a:srgbClr val="FF0000"/>
                    </a:solidFill>
                    <a:latin typeface="Tw Cen MT" pitchFamily="34" charset="0"/>
                  </a:rPr>
                  <a:t>:	1.3%</a:t>
                </a:r>
              </a:p>
            </p:txBody>
          </p:sp>
          <p:cxnSp>
            <p:nvCxnSpPr>
              <p:cNvPr id="42" name="Straight Connector 41"/>
              <p:cNvCxnSpPr/>
              <p:nvPr/>
            </p:nvCxnSpPr>
            <p:spPr>
              <a:xfrm>
                <a:off x="1986031" y="3232509"/>
                <a:ext cx="146108" cy="158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2322713" y="3534191"/>
                <a:ext cx="146108" cy="158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569386" name="TextBox 43"/>
            <p:cNvSpPr txBox="1">
              <a:spLocks noChangeArrowheads="1"/>
            </p:cNvSpPr>
            <p:nvPr/>
          </p:nvSpPr>
          <p:spPr bwMode="auto">
            <a:xfrm rot="-5400000">
              <a:off x="-115" y="1373"/>
              <a:ext cx="464" cy="231"/>
            </a:xfrm>
            <a:prstGeom prst="rect">
              <a:avLst/>
            </a:prstGeom>
            <a:noFill/>
            <a:ln w="9525">
              <a:noFill/>
              <a:miter lim="800000"/>
              <a:headEnd/>
              <a:tailEnd/>
            </a:ln>
          </p:spPr>
          <p:txBody>
            <a:bodyPr wrap="none">
              <a:spAutoFit/>
            </a:bodyPr>
            <a:lstStyle/>
            <a:p>
              <a:pPr algn="l" defTabSz="457200"/>
              <a:r>
                <a:rPr lang="en-US" sz="1800" smtClean="0">
                  <a:solidFill>
                    <a:srgbClr val="000000"/>
                  </a:solidFill>
                  <a:latin typeface="Tw Cen MT" pitchFamily="34" charset="0"/>
                </a:rPr>
                <a:t>Events</a:t>
              </a:r>
            </a:p>
          </p:txBody>
        </p:sp>
      </p:grpSp>
      <p:sp>
        <p:nvSpPr>
          <p:cNvPr id="569346" name="Rectangle 2"/>
          <p:cNvSpPr>
            <a:spLocks noGrp="1" noChangeArrowheads="1"/>
          </p:cNvSpPr>
          <p:nvPr>
            <p:ph type="title"/>
          </p:nvPr>
        </p:nvSpPr>
        <p:spPr>
          <a:xfrm>
            <a:off x="457200" y="433388"/>
            <a:ext cx="8229600" cy="696912"/>
          </a:xfrm>
        </p:spPr>
        <p:txBody>
          <a:bodyPr/>
          <a:lstStyle/>
          <a:p>
            <a:r>
              <a:rPr lang="en-GB" sz="4000"/>
              <a:t>Making an antineutrino beam</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Date Placeholder 3"/>
          <p:cNvSpPr>
            <a:spLocks noGrp="1"/>
          </p:cNvSpPr>
          <p:nvPr>
            <p:ph type="dt" sz="half" idx="10"/>
          </p:nvPr>
        </p:nvSpPr>
        <p:spPr/>
        <p:txBody>
          <a:bodyPr/>
          <a:lstStyle/>
          <a:p>
            <a:r>
              <a:rPr lang="en-GB">
                <a:solidFill>
                  <a:srgbClr val="000000"/>
                </a:solidFill>
              </a:rPr>
              <a:t>22nd - 28th July 2009</a:t>
            </a:r>
          </a:p>
        </p:txBody>
      </p:sp>
      <p:sp>
        <p:nvSpPr>
          <p:cNvPr id="57" name="Slide Number Placeholder 4"/>
          <p:cNvSpPr>
            <a:spLocks noGrp="1"/>
          </p:cNvSpPr>
          <p:nvPr>
            <p:ph type="sldNum" sz="quarter" idx="11"/>
          </p:nvPr>
        </p:nvSpPr>
        <p:spPr/>
        <p:txBody>
          <a:bodyPr/>
          <a:lstStyle/>
          <a:p>
            <a:fld id="{B016442C-2AE9-48E9-B653-35FE966352F5}" type="slidenum">
              <a:rPr lang="en-GB">
                <a:solidFill>
                  <a:srgbClr val="000000"/>
                </a:solidFill>
              </a:rPr>
              <a:pPr/>
              <a:t>35</a:t>
            </a:fld>
            <a:endParaRPr lang="en-GB">
              <a:solidFill>
                <a:srgbClr val="000000"/>
              </a:solidFill>
            </a:endParaRPr>
          </a:p>
        </p:txBody>
      </p:sp>
      <p:sp>
        <p:nvSpPr>
          <p:cNvPr id="58" name="Footer Placeholder 5"/>
          <p:cNvSpPr>
            <a:spLocks noGrp="1"/>
          </p:cNvSpPr>
          <p:nvPr>
            <p:ph type="ftr" sz="quarter" idx="12"/>
          </p:nvPr>
        </p:nvSpPr>
        <p:spPr/>
        <p:txBody>
          <a:bodyPr/>
          <a:lstStyle/>
          <a:p>
            <a:r>
              <a:rPr lang="en-GB">
                <a:solidFill>
                  <a:srgbClr val="000000"/>
                </a:solidFill>
              </a:rPr>
              <a:t>Justin Evans</a:t>
            </a:r>
          </a:p>
        </p:txBody>
      </p:sp>
      <p:pic>
        <p:nvPicPr>
          <p:cNvPr id="587829" name="Picture 53" descr="Light Metallic MINOS Logo"/>
          <p:cNvPicPr>
            <a:picLocks noChangeAspect="1" noChangeArrowheads="1"/>
          </p:cNvPicPr>
          <p:nvPr/>
        </p:nvPicPr>
        <p:blipFill>
          <a:blip r:embed="rId2" cstate="print"/>
          <a:srcRect/>
          <a:stretch>
            <a:fillRect/>
          </a:stretch>
        </p:blipFill>
        <p:spPr bwMode="auto">
          <a:xfrm>
            <a:off x="0" y="0"/>
            <a:ext cx="1098550" cy="1096963"/>
          </a:xfrm>
          <a:prstGeom prst="rect">
            <a:avLst/>
          </a:prstGeom>
          <a:noFill/>
        </p:spPr>
      </p:pic>
      <p:pic>
        <p:nvPicPr>
          <p:cNvPr id="587830" name="Picture 54"/>
          <p:cNvPicPr>
            <a:picLocks noChangeAspect="1" noChangeArrowheads="1"/>
          </p:cNvPicPr>
          <p:nvPr/>
        </p:nvPicPr>
        <p:blipFill>
          <a:blip r:embed="rId3" cstate="print"/>
          <a:srcRect/>
          <a:stretch>
            <a:fillRect/>
          </a:stretch>
        </p:blipFill>
        <p:spPr bwMode="auto">
          <a:xfrm>
            <a:off x="7165975" y="0"/>
            <a:ext cx="1978025" cy="560388"/>
          </a:xfrm>
          <a:prstGeom prst="rect">
            <a:avLst/>
          </a:prstGeom>
          <a:noFill/>
          <a:ln w="9525">
            <a:noFill/>
            <a:miter lim="800000"/>
            <a:headEnd/>
            <a:tailEnd/>
          </a:ln>
          <a:effectLst/>
        </p:spPr>
      </p:pic>
      <p:grpSp>
        <p:nvGrpSpPr>
          <p:cNvPr id="2" name="Group 55"/>
          <p:cNvGrpSpPr>
            <a:grpSpLocks/>
          </p:cNvGrpSpPr>
          <p:nvPr/>
        </p:nvGrpSpPr>
        <p:grpSpPr bwMode="auto">
          <a:xfrm>
            <a:off x="-77788" y="1141413"/>
            <a:ext cx="9132888" cy="5180012"/>
            <a:chOff x="-49" y="659"/>
            <a:chExt cx="5753" cy="3263"/>
          </a:xfrm>
        </p:grpSpPr>
        <p:pic>
          <p:nvPicPr>
            <p:cNvPr id="587780" name="Picture 59"/>
            <p:cNvPicPr>
              <a:picLocks noChangeAspect="1" noChangeArrowheads="1"/>
            </p:cNvPicPr>
            <p:nvPr/>
          </p:nvPicPr>
          <p:blipFill>
            <a:blip r:embed="rId4" cstate="print"/>
            <a:srcRect t="5185"/>
            <a:stretch>
              <a:fillRect/>
            </a:stretch>
          </p:blipFill>
          <p:spPr bwMode="auto">
            <a:xfrm>
              <a:off x="2791" y="659"/>
              <a:ext cx="2880" cy="1900"/>
            </a:xfrm>
            <a:prstGeom prst="rect">
              <a:avLst/>
            </a:prstGeom>
            <a:noFill/>
            <a:ln w="9525">
              <a:noFill/>
              <a:round/>
              <a:headEnd/>
              <a:tailEnd/>
            </a:ln>
          </p:spPr>
        </p:pic>
        <p:pic>
          <p:nvPicPr>
            <p:cNvPr id="587781" name="Picture 65"/>
            <p:cNvPicPr>
              <a:picLocks noChangeAspect="1" noChangeArrowheads="1"/>
            </p:cNvPicPr>
            <p:nvPr/>
          </p:nvPicPr>
          <p:blipFill>
            <a:blip r:embed="rId5" cstate="print"/>
            <a:srcRect t="5185"/>
            <a:stretch>
              <a:fillRect/>
            </a:stretch>
          </p:blipFill>
          <p:spPr bwMode="auto">
            <a:xfrm>
              <a:off x="2" y="659"/>
              <a:ext cx="2880" cy="1900"/>
            </a:xfrm>
            <a:prstGeom prst="rect">
              <a:avLst/>
            </a:prstGeom>
            <a:noFill/>
            <a:ln w="9525">
              <a:noFill/>
              <a:round/>
              <a:headEnd/>
              <a:tailEnd/>
            </a:ln>
          </p:spPr>
        </p:pic>
        <p:grpSp>
          <p:nvGrpSpPr>
            <p:cNvPr id="3" name="Group 38"/>
            <p:cNvGrpSpPr>
              <a:grpSpLocks/>
            </p:cNvGrpSpPr>
            <p:nvPr/>
          </p:nvGrpSpPr>
          <p:grpSpPr bwMode="auto">
            <a:xfrm>
              <a:off x="90" y="2366"/>
              <a:ext cx="5614" cy="1556"/>
              <a:chOff x="231775" y="4154488"/>
              <a:chExt cx="8912225" cy="2470150"/>
            </a:xfrm>
          </p:grpSpPr>
          <p:grpSp>
            <p:nvGrpSpPr>
              <p:cNvPr id="4" name="Group 44"/>
              <p:cNvGrpSpPr>
                <a:grpSpLocks/>
              </p:cNvGrpSpPr>
              <p:nvPr/>
            </p:nvGrpSpPr>
            <p:grpSpPr bwMode="auto">
              <a:xfrm>
                <a:off x="6538913" y="4487863"/>
                <a:ext cx="2605087" cy="1577975"/>
                <a:chOff x="6538625" y="4487631"/>
                <a:chExt cx="2605375" cy="1578820"/>
              </a:xfrm>
            </p:grpSpPr>
            <p:sp>
              <p:nvSpPr>
                <p:cNvPr id="7" name="Rectangle 6"/>
                <p:cNvSpPr/>
                <p:nvPr/>
              </p:nvSpPr>
              <p:spPr bwMode="auto">
                <a:xfrm>
                  <a:off x="6667226" y="4487631"/>
                  <a:ext cx="2476774" cy="1578820"/>
                </a:xfrm>
                <a:prstGeom prst="rect">
                  <a:avLst/>
                </a:prstGeom>
                <a:gradFill flip="none" rotWithShape="1">
                  <a:gsLst>
                    <a:gs pos="0">
                      <a:schemeClr val="bg2">
                        <a:lumMod val="75000"/>
                      </a:schemeClr>
                    </a:gs>
                    <a:gs pos="100000">
                      <a:schemeClr val="bg2">
                        <a:lumMod val="75000"/>
                      </a:schemeClr>
                    </a:gs>
                    <a:gs pos="66000">
                      <a:schemeClr val="bg2">
                        <a:lumMod val="20000"/>
                        <a:lumOff val="80000"/>
                      </a:schemeClr>
                    </a:gs>
                  </a:gsLst>
                  <a:lin ang="16200000" scaled="0"/>
                  <a:tileRect/>
                </a:gradFill>
                <a:ln w="9525" cap="flat" cmpd="sng" algn="ctr">
                  <a:noFill/>
                  <a:prstDash val="solid"/>
                  <a:round/>
                  <a:headEnd type="none" w="med" len="med"/>
                  <a:tailEnd type="none" w="med" len="med"/>
                </a:ln>
                <a:effectLst/>
              </p:spPr>
              <p:txBody>
                <a:bodyPr/>
                <a:lstStyle/>
                <a:p>
                  <a:pPr algn="l" defTabSz="457200" eaLnBrk="0" fontAlgn="auto" hangingPunct="0">
                    <a:spcBef>
                      <a:spcPts val="0"/>
                    </a:spcBef>
                    <a:spcAft>
                      <a:spcPts val="0"/>
                    </a:spcAft>
                    <a:defRPr/>
                  </a:pPr>
                  <a:endParaRPr lang="en-US" sz="1800">
                    <a:solidFill>
                      <a:srgbClr val="000000"/>
                    </a:solidFill>
                    <a:latin typeface="Century Gothic"/>
                  </a:endParaRPr>
                </a:p>
              </p:txBody>
            </p:sp>
            <p:sp>
              <p:nvSpPr>
                <p:cNvPr id="8" name="Oval 7"/>
                <p:cNvSpPr/>
                <p:nvPr/>
              </p:nvSpPr>
              <p:spPr bwMode="auto">
                <a:xfrm>
                  <a:off x="6538625" y="4513045"/>
                  <a:ext cx="300070" cy="1527993"/>
                </a:xfrm>
                <a:prstGeom prst="ellipse">
                  <a:avLst/>
                </a:prstGeom>
                <a:gradFill flip="none" rotWithShape="1">
                  <a:gsLst>
                    <a:gs pos="0">
                      <a:schemeClr val="bg2">
                        <a:lumMod val="75000"/>
                      </a:schemeClr>
                    </a:gs>
                    <a:gs pos="100000">
                      <a:schemeClr val="bg2">
                        <a:lumMod val="75000"/>
                      </a:schemeClr>
                    </a:gs>
                    <a:gs pos="42000">
                      <a:schemeClr val="bg1"/>
                    </a:gs>
                  </a:gsLst>
                  <a:lin ang="16200000" scaled="0"/>
                  <a:tileRect/>
                </a:gradFill>
                <a:ln w="50800" cap="flat" cmpd="sng" algn="ctr">
                  <a:solidFill>
                    <a:schemeClr val="bg2">
                      <a:lumMod val="75000"/>
                    </a:schemeClr>
                  </a:solidFill>
                  <a:prstDash val="solid"/>
                  <a:round/>
                  <a:headEnd type="none" w="med" len="med"/>
                  <a:tailEnd type="none" w="med" len="med"/>
                </a:ln>
                <a:effectLst/>
              </p:spPr>
              <p:txBody>
                <a:bodyPr/>
                <a:lstStyle/>
                <a:p>
                  <a:pPr algn="l" defTabSz="457200" eaLnBrk="0" fontAlgn="auto" hangingPunct="0">
                    <a:spcBef>
                      <a:spcPts val="0"/>
                    </a:spcBef>
                    <a:spcAft>
                      <a:spcPts val="0"/>
                    </a:spcAft>
                    <a:defRPr/>
                  </a:pPr>
                  <a:endParaRPr lang="en-US" sz="1800">
                    <a:solidFill>
                      <a:srgbClr val="000000"/>
                    </a:solidFill>
                    <a:latin typeface="Century Gothic"/>
                  </a:endParaRPr>
                </a:p>
              </p:txBody>
            </p:sp>
          </p:grpSp>
          <p:pic>
            <p:nvPicPr>
              <p:cNvPr id="587786" name="Picture 45"/>
              <p:cNvPicPr>
                <a:picLocks noChangeAspect="1" noChangeArrowheads="1"/>
              </p:cNvPicPr>
              <p:nvPr/>
            </p:nvPicPr>
            <p:blipFill>
              <a:blip r:embed="rId6" cstate="print"/>
              <a:srcRect t="38414" r="1350" b="40710"/>
              <a:stretch>
                <a:fillRect/>
              </a:stretch>
            </p:blipFill>
            <p:spPr bwMode="auto">
              <a:xfrm>
                <a:off x="1016000" y="4705350"/>
                <a:ext cx="1636713" cy="1122363"/>
              </a:xfrm>
              <a:prstGeom prst="rect">
                <a:avLst/>
              </a:prstGeom>
              <a:noFill/>
              <a:ln w="9525">
                <a:noFill/>
                <a:round/>
                <a:headEnd/>
                <a:tailEnd/>
              </a:ln>
            </p:spPr>
          </p:pic>
          <p:pic>
            <p:nvPicPr>
              <p:cNvPr id="587787" name="Picture 46"/>
              <p:cNvPicPr>
                <a:picLocks noChangeAspect="1" noChangeArrowheads="1"/>
              </p:cNvPicPr>
              <p:nvPr/>
            </p:nvPicPr>
            <p:blipFill>
              <a:blip r:embed="rId7" cstate="print"/>
              <a:srcRect l="813" t="33955" b="29608"/>
              <a:stretch>
                <a:fillRect/>
              </a:stretch>
            </p:blipFill>
            <p:spPr bwMode="auto">
              <a:xfrm>
                <a:off x="3578225" y="4706938"/>
                <a:ext cx="2470150" cy="1139825"/>
              </a:xfrm>
              <a:prstGeom prst="rect">
                <a:avLst/>
              </a:prstGeom>
              <a:noFill/>
              <a:ln w="9525">
                <a:noFill/>
                <a:round/>
                <a:headEnd/>
                <a:tailEnd/>
              </a:ln>
            </p:spPr>
          </p:pic>
          <p:sp>
            <p:nvSpPr>
              <p:cNvPr id="11" name="Line 50"/>
              <p:cNvSpPr>
                <a:spLocks noChangeShapeType="1"/>
              </p:cNvSpPr>
              <p:nvPr/>
            </p:nvSpPr>
            <p:spPr bwMode="auto">
              <a:xfrm flipV="1">
                <a:off x="1293813" y="5249863"/>
                <a:ext cx="6334125" cy="0"/>
              </a:xfrm>
              <a:prstGeom prst="line">
                <a:avLst/>
              </a:prstGeom>
              <a:noFill/>
              <a:ln w="19080">
                <a:solidFill>
                  <a:srgbClr val="FF0000"/>
                </a:solidFill>
                <a:round/>
                <a:headEnd/>
                <a:tailEnd type="triangle" w="med" len="med"/>
              </a:ln>
              <a:effectLst/>
            </p:spPr>
            <p:txBody>
              <a:bodyPr/>
              <a:lstStyle/>
              <a:p>
                <a:pPr algn="l" defTabSz="457200" fontAlgn="auto">
                  <a:spcBef>
                    <a:spcPts val="0"/>
                  </a:spcBef>
                  <a:spcAft>
                    <a:spcPts val="0"/>
                  </a:spcAft>
                  <a:defRPr/>
                </a:pPr>
                <a:endParaRPr lang="en-US" sz="1800" kern="0">
                  <a:solidFill>
                    <a:sysClr val="windowText" lastClr="000000"/>
                  </a:solidFill>
                  <a:latin typeface="Century Gothic"/>
                </a:endParaRPr>
              </a:p>
            </p:txBody>
          </p:sp>
          <p:sp>
            <p:nvSpPr>
              <p:cNvPr id="587789" name="Text Box 53"/>
              <p:cNvSpPr txBox="1">
                <a:spLocks noChangeArrowheads="1"/>
              </p:cNvSpPr>
              <p:nvPr/>
            </p:nvSpPr>
            <p:spPr bwMode="auto">
              <a:xfrm>
                <a:off x="2921000" y="5672138"/>
                <a:ext cx="317500" cy="290512"/>
              </a:xfrm>
              <a:prstGeom prst="rect">
                <a:avLst/>
              </a:prstGeom>
              <a:noFill/>
              <a:ln w="9525">
                <a:noFill/>
                <a:round/>
                <a:headEnd/>
                <a:tailEnd/>
              </a:ln>
            </p:spPr>
            <p:txBody>
              <a:bodyPr lIns="0" tIns="0" rIns="0" bIns="0"/>
              <a:lstStyle/>
              <a:p>
                <a:pPr algn="l" defTabSz="457200">
                  <a:lnSpc>
                    <a:spcPct val="84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i="1" smtClean="0">
                    <a:solidFill>
                      <a:srgbClr val="0000FF"/>
                    </a:solidFill>
                    <a:latin typeface="Times New Roman" pitchFamily="18" charset="0"/>
                  </a:rPr>
                  <a:t>π</a:t>
                </a:r>
                <a:r>
                  <a:rPr lang="en-GB" sz="1800" i="1" baseline="33000" smtClean="0">
                    <a:solidFill>
                      <a:srgbClr val="0000FF"/>
                    </a:solidFill>
                    <a:latin typeface="Times New Roman" pitchFamily="18" charset="0"/>
                  </a:rPr>
                  <a:t>-</a:t>
                </a:r>
              </a:p>
            </p:txBody>
          </p:sp>
          <p:sp>
            <p:nvSpPr>
              <p:cNvPr id="587790" name="Text Box 54"/>
              <p:cNvSpPr txBox="1">
                <a:spLocks noChangeArrowheads="1"/>
              </p:cNvSpPr>
              <p:nvPr/>
            </p:nvSpPr>
            <p:spPr bwMode="auto">
              <a:xfrm>
                <a:off x="3079750" y="4719639"/>
                <a:ext cx="342900" cy="257175"/>
              </a:xfrm>
              <a:prstGeom prst="rect">
                <a:avLst/>
              </a:prstGeom>
              <a:noFill/>
              <a:ln w="9525">
                <a:noFill/>
                <a:round/>
                <a:headEnd/>
                <a:tailEnd/>
              </a:ln>
            </p:spPr>
            <p:txBody>
              <a:bodyPr lIns="0" tIns="0" rIns="0" bIns="0"/>
              <a:lstStyle/>
              <a:p>
                <a:pPr algn="l" defTabSz="457200">
                  <a:lnSpc>
                    <a:spcPct val="84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i="1" smtClean="0">
                    <a:solidFill>
                      <a:srgbClr val="FF0000"/>
                    </a:solidFill>
                    <a:latin typeface="Times New Roman" pitchFamily="18" charset="0"/>
                  </a:rPr>
                  <a:t>π</a:t>
                </a:r>
                <a:r>
                  <a:rPr lang="en-GB" sz="1800" i="1" baseline="33000" smtClean="0">
                    <a:solidFill>
                      <a:srgbClr val="FF0000"/>
                    </a:solidFill>
                    <a:latin typeface="Times New Roman" pitchFamily="18" charset="0"/>
                  </a:rPr>
                  <a:t>+</a:t>
                </a:r>
              </a:p>
            </p:txBody>
          </p:sp>
          <p:sp>
            <p:nvSpPr>
              <p:cNvPr id="587791" name="Right Arrow 55"/>
              <p:cNvSpPr>
                <a:spLocks noChangeArrowheads="1"/>
              </p:cNvSpPr>
              <p:nvPr/>
            </p:nvSpPr>
            <p:spPr bwMode="auto">
              <a:xfrm>
                <a:off x="231775" y="5156200"/>
                <a:ext cx="771525" cy="173038"/>
              </a:xfrm>
              <a:prstGeom prst="rightArrow">
                <a:avLst>
                  <a:gd name="adj1" fmla="val 50000"/>
                  <a:gd name="adj2" fmla="val 49541"/>
                </a:avLst>
              </a:prstGeom>
              <a:solidFill>
                <a:schemeClr val="tx1"/>
              </a:solidFill>
              <a:ln w="9525">
                <a:solidFill>
                  <a:schemeClr val="tx1"/>
                </a:solidFill>
                <a:round/>
                <a:headEnd/>
                <a:tailEnd/>
              </a:ln>
            </p:spPr>
            <p:txBody>
              <a:bodyPr/>
              <a:lstStyle/>
              <a:p>
                <a:pPr algn="l" defTabSz="457200" eaLnBrk="0" hangingPunct="0"/>
                <a:endParaRPr lang="en-US" sz="1800" smtClean="0">
                  <a:solidFill>
                    <a:srgbClr val="000000"/>
                  </a:solidFill>
                  <a:latin typeface="Tw Cen MT" pitchFamily="34" charset="0"/>
                </a:endParaRPr>
              </a:p>
            </p:txBody>
          </p:sp>
          <p:sp>
            <p:nvSpPr>
              <p:cNvPr id="587792" name="TextBox 62"/>
              <p:cNvSpPr txBox="1">
                <a:spLocks noChangeArrowheads="1"/>
              </p:cNvSpPr>
              <p:nvPr/>
            </p:nvSpPr>
            <p:spPr bwMode="auto">
              <a:xfrm>
                <a:off x="246063" y="4279900"/>
                <a:ext cx="1041400" cy="368300"/>
              </a:xfrm>
              <a:prstGeom prst="rect">
                <a:avLst/>
              </a:prstGeom>
              <a:noFill/>
              <a:ln w="9525">
                <a:noFill/>
                <a:miter lim="800000"/>
                <a:headEnd/>
                <a:tailEnd/>
              </a:ln>
            </p:spPr>
            <p:txBody>
              <a:bodyPr>
                <a:spAutoFit/>
              </a:bodyPr>
              <a:lstStyle/>
              <a:p>
                <a:pPr defTabSz="457200" eaLnBrk="0" hangingPunct="0"/>
                <a:r>
                  <a:rPr lang="en-US" sz="1800" smtClean="0">
                    <a:solidFill>
                      <a:srgbClr val="000000"/>
                    </a:solidFill>
                    <a:latin typeface="Euphemia UCAS"/>
                    <a:ea typeface="Euphemia UCAS"/>
                    <a:cs typeface="Euphemia UCAS"/>
                  </a:rPr>
                  <a:t>Target</a:t>
                </a:r>
              </a:p>
            </p:txBody>
          </p:sp>
          <p:sp>
            <p:nvSpPr>
              <p:cNvPr id="587793" name="TextBox 63"/>
              <p:cNvSpPr txBox="1">
                <a:spLocks noChangeArrowheads="1"/>
              </p:cNvSpPr>
              <p:nvPr/>
            </p:nvSpPr>
            <p:spPr bwMode="auto">
              <a:xfrm>
                <a:off x="2282825" y="4260850"/>
                <a:ext cx="1870075" cy="368300"/>
              </a:xfrm>
              <a:prstGeom prst="rect">
                <a:avLst/>
              </a:prstGeom>
              <a:noFill/>
              <a:ln w="9525">
                <a:noFill/>
                <a:miter lim="800000"/>
                <a:headEnd/>
                <a:tailEnd/>
              </a:ln>
            </p:spPr>
            <p:txBody>
              <a:bodyPr>
                <a:spAutoFit/>
              </a:bodyPr>
              <a:lstStyle/>
              <a:p>
                <a:pPr defTabSz="457200" eaLnBrk="0" hangingPunct="0"/>
                <a:r>
                  <a:rPr lang="en-US" sz="1800" smtClean="0">
                    <a:solidFill>
                      <a:srgbClr val="000000"/>
                    </a:solidFill>
                    <a:latin typeface="Euphemia UCAS"/>
                    <a:ea typeface="Euphemia UCAS"/>
                    <a:cs typeface="Euphemia UCAS"/>
                  </a:rPr>
                  <a:t>Focusing Horns</a:t>
                </a:r>
              </a:p>
            </p:txBody>
          </p:sp>
          <p:cxnSp>
            <p:nvCxnSpPr>
              <p:cNvPr id="587794" name="Straight Arrow Connector 67"/>
              <p:cNvCxnSpPr>
                <a:cxnSpLocks noChangeShapeType="1"/>
                <a:stCxn id="587792" idx="2"/>
              </p:cNvCxnSpPr>
              <p:nvPr/>
            </p:nvCxnSpPr>
            <p:spPr bwMode="auto">
              <a:xfrm rot="16200000" flipH="1">
                <a:off x="750888" y="4664075"/>
                <a:ext cx="534988" cy="503237"/>
              </a:xfrm>
              <a:prstGeom prst="straightConnector1">
                <a:avLst/>
              </a:prstGeom>
              <a:noFill/>
              <a:ln w="22225">
                <a:solidFill>
                  <a:schemeClr val="tx1"/>
                </a:solidFill>
                <a:round/>
                <a:headEnd/>
                <a:tailEnd type="arrow" w="med" len="med"/>
              </a:ln>
            </p:spPr>
          </p:cxnSp>
          <p:cxnSp>
            <p:nvCxnSpPr>
              <p:cNvPr id="587795" name="Straight Arrow Connector 68"/>
              <p:cNvCxnSpPr>
                <a:cxnSpLocks noChangeShapeType="1"/>
                <a:stCxn id="587793" idx="2"/>
              </p:cNvCxnSpPr>
              <p:nvPr/>
            </p:nvCxnSpPr>
            <p:spPr bwMode="auto">
              <a:xfrm rot="16200000" flipH="1">
                <a:off x="3687763" y="4159250"/>
                <a:ext cx="219075" cy="1158875"/>
              </a:xfrm>
              <a:prstGeom prst="straightConnector1">
                <a:avLst/>
              </a:prstGeom>
              <a:noFill/>
              <a:ln w="22225">
                <a:solidFill>
                  <a:schemeClr val="tx1"/>
                </a:solidFill>
                <a:round/>
                <a:headEnd/>
                <a:tailEnd type="arrow" w="med" len="med"/>
              </a:ln>
            </p:spPr>
          </p:cxnSp>
          <p:cxnSp>
            <p:nvCxnSpPr>
              <p:cNvPr id="587796" name="Straight Arrow Connector 71"/>
              <p:cNvCxnSpPr>
                <a:cxnSpLocks noChangeShapeType="1"/>
                <a:stCxn id="587793" idx="2"/>
              </p:cNvCxnSpPr>
              <p:nvPr/>
            </p:nvCxnSpPr>
            <p:spPr bwMode="auto">
              <a:xfrm rot="5400000">
                <a:off x="2516187" y="4275138"/>
                <a:ext cx="347663" cy="1055688"/>
              </a:xfrm>
              <a:prstGeom prst="straightConnector1">
                <a:avLst/>
              </a:prstGeom>
              <a:noFill/>
              <a:ln w="22225">
                <a:solidFill>
                  <a:schemeClr val="tx1"/>
                </a:solidFill>
                <a:round/>
                <a:headEnd/>
                <a:tailEnd type="arrow" w="med" len="med"/>
              </a:ln>
            </p:spPr>
          </p:cxnSp>
          <p:sp>
            <p:nvSpPr>
              <p:cNvPr id="587797" name="Line 65"/>
              <p:cNvSpPr>
                <a:spLocks noChangeShapeType="1"/>
              </p:cNvSpPr>
              <p:nvPr/>
            </p:nvSpPr>
            <p:spPr bwMode="auto">
              <a:xfrm>
                <a:off x="7232650" y="4484688"/>
                <a:ext cx="0" cy="1573212"/>
              </a:xfrm>
              <a:prstGeom prst="line">
                <a:avLst/>
              </a:prstGeom>
              <a:noFill/>
              <a:ln w="38100">
                <a:solidFill>
                  <a:schemeClr val="tx2"/>
                </a:solidFill>
                <a:round/>
                <a:headEnd type="triangle" w="lg" len="lg"/>
                <a:tailEnd type="triangle" w="lg" len="lg"/>
              </a:ln>
            </p:spPr>
            <p:txBody>
              <a:bodyPr/>
              <a:lstStyle/>
              <a:p>
                <a:pPr algn="l"/>
                <a:endParaRPr lang="en-GB" sz="1800" smtClean="0">
                  <a:solidFill>
                    <a:srgbClr val="000000"/>
                  </a:solidFill>
                  <a:latin typeface="Tahoma" pitchFamily="34" charset="0"/>
                </a:endParaRPr>
              </a:p>
            </p:txBody>
          </p:sp>
          <p:sp>
            <p:nvSpPr>
              <p:cNvPr id="587798" name="Line 65"/>
              <p:cNvSpPr>
                <a:spLocks noChangeShapeType="1"/>
              </p:cNvSpPr>
              <p:nvPr/>
            </p:nvSpPr>
            <p:spPr bwMode="auto">
              <a:xfrm flipV="1">
                <a:off x="6657975" y="6211888"/>
                <a:ext cx="2486025" cy="0"/>
              </a:xfrm>
              <a:prstGeom prst="line">
                <a:avLst/>
              </a:prstGeom>
              <a:noFill/>
              <a:ln w="38100">
                <a:solidFill>
                  <a:schemeClr val="tx2"/>
                </a:solidFill>
                <a:round/>
                <a:headEnd type="triangle" w="lg" len="lg"/>
                <a:tailEnd type="none" w="lg" len="lg"/>
              </a:ln>
            </p:spPr>
            <p:txBody>
              <a:bodyPr/>
              <a:lstStyle/>
              <a:p>
                <a:pPr algn="l"/>
                <a:endParaRPr lang="en-GB" sz="1800" smtClean="0">
                  <a:solidFill>
                    <a:srgbClr val="000000"/>
                  </a:solidFill>
                  <a:latin typeface="Tahoma" pitchFamily="34" charset="0"/>
                </a:endParaRPr>
              </a:p>
            </p:txBody>
          </p:sp>
          <p:sp>
            <p:nvSpPr>
              <p:cNvPr id="587799" name="TextBox 79"/>
              <p:cNvSpPr txBox="1">
                <a:spLocks noChangeArrowheads="1"/>
              </p:cNvSpPr>
              <p:nvPr/>
            </p:nvSpPr>
            <p:spPr bwMode="auto">
              <a:xfrm>
                <a:off x="7254875" y="4689476"/>
                <a:ext cx="871538" cy="366712"/>
              </a:xfrm>
              <a:prstGeom prst="rect">
                <a:avLst/>
              </a:prstGeom>
              <a:noFill/>
              <a:ln w="9525">
                <a:noFill/>
                <a:miter lim="800000"/>
                <a:headEnd/>
                <a:tailEnd/>
              </a:ln>
            </p:spPr>
            <p:txBody>
              <a:bodyPr>
                <a:spAutoFit/>
              </a:bodyPr>
              <a:lstStyle/>
              <a:p>
                <a:pPr algn="l" defTabSz="457200" eaLnBrk="0" hangingPunct="0"/>
                <a:r>
                  <a:rPr lang="en-US" sz="1800" smtClean="0">
                    <a:solidFill>
                      <a:srgbClr val="000000"/>
                    </a:solidFill>
                    <a:latin typeface="Tw Cen MT" pitchFamily="34" charset="0"/>
                    <a:cs typeface="Arial" pitchFamily="34" charset="0"/>
                  </a:rPr>
                  <a:t>2 m</a:t>
                </a:r>
              </a:p>
            </p:txBody>
          </p:sp>
          <p:sp>
            <p:nvSpPr>
              <p:cNvPr id="587800" name="TextBox 80"/>
              <p:cNvSpPr txBox="1">
                <a:spLocks noChangeArrowheads="1"/>
              </p:cNvSpPr>
              <p:nvPr/>
            </p:nvSpPr>
            <p:spPr bwMode="auto">
              <a:xfrm>
                <a:off x="6904038" y="6257926"/>
                <a:ext cx="1039812" cy="366712"/>
              </a:xfrm>
              <a:prstGeom prst="rect">
                <a:avLst/>
              </a:prstGeom>
              <a:noFill/>
              <a:ln w="9525">
                <a:noFill/>
                <a:miter lim="800000"/>
                <a:headEnd/>
                <a:tailEnd/>
              </a:ln>
            </p:spPr>
            <p:txBody>
              <a:bodyPr>
                <a:spAutoFit/>
              </a:bodyPr>
              <a:lstStyle/>
              <a:p>
                <a:pPr defTabSz="457200" eaLnBrk="0" hangingPunct="0"/>
                <a:r>
                  <a:rPr lang="en-US" sz="1800" smtClean="0">
                    <a:solidFill>
                      <a:srgbClr val="000000"/>
                    </a:solidFill>
                    <a:latin typeface="Euphemia UCAS"/>
                    <a:ea typeface="Euphemia UCAS"/>
                    <a:cs typeface="Euphemia UCAS"/>
                  </a:rPr>
                  <a:t>675 m</a:t>
                </a:r>
              </a:p>
            </p:txBody>
          </p:sp>
          <p:cxnSp>
            <p:nvCxnSpPr>
              <p:cNvPr id="587801" name="Straight Arrow Connector 58"/>
              <p:cNvCxnSpPr>
                <a:cxnSpLocks noChangeShapeType="1"/>
                <a:stCxn id="11" idx="1"/>
              </p:cNvCxnSpPr>
              <p:nvPr/>
            </p:nvCxnSpPr>
            <p:spPr bwMode="auto">
              <a:xfrm rot="16200000" flipH="1">
                <a:off x="8108157" y="4769644"/>
                <a:ext cx="1587" cy="962025"/>
              </a:xfrm>
              <a:prstGeom prst="straightConnector1">
                <a:avLst/>
              </a:prstGeom>
              <a:noFill/>
              <a:ln w="19050">
                <a:solidFill>
                  <a:srgbClr val="FF0000"/>
                </a:solidFill>
                <a:prstDash val="sysDash"/>
                <a:round/>
                <a:headEnd/>
                <a:tailEnd type="triangle" w="med" len="med"/>
              </a:ln>
            </p:spPr>
          </p:cxnSp>
          <p:cxnSp>
            <p:nvCxnSpPr>
              <p:cNvPr id="587802" name="Straight Arrow Connector 66"/>
              <p:cNvCxnSpPr>
                <a:cxnSpLocks noChangeShapeType="1"/>
              </p:cNvCxnSpPr>
              <p:nvPr/>
            </p:nvCxnSpPr>
            <p:spPr bwMode="auto">
              <a:xfrm rot="5400000" flipH="1" flipV="1">
                <a:off x="8117682" y="4934744"/>
                <a:ext cx="0" cy="960437"/>
              </a:xfrm>
              <a:prstGeom prst="straightConnector1">
                <a:avLst/>
              </a:prstGeom>
              <a:noFill/>
              <a:ln w="19050">
                <a:solidFill>
                  <a:srgbClr val="0000FF"/>
                </a:solidFill>
                <a:prstDash val="sysDash"/>
                <a:round/>
                <a:headEnd/>
                <a:tailEnd type="triangle" w="med" len="med"/>
              </a:ln>
            </p:spPr>
          </p:cxnSp>
          <p:sp>
            <p:nvSpPr>
              <p:cNvPr id="587803" name="Text Box 53"/>
              <p:cNvSpPr txBox="1">
                <a:spLocks noChangeArrowheads="1"/>
              </p:cNvSpPr>
              <p:nvPr/>
            </p:nvSpPr>
            <p:spPr bwMode="auto">
              <a:xfrm>
                <a:off x="8472488" y="5546980"/>
                <a:ext cx="317500" cy="288925"/>
              </a:xfrm>
              <a:prstGeom prst="rect">
                <a:avLst/>
              </a:prstGeom>
              <a:noFill/>
              <a:ln w="9525">
                <a:noFill/>
                <a:round/>
                <a:headEnd/>
                <a:tailEnd/>
              </a:ln>
            </p:spPr>
            <p:txBody>
              <a:bodyPr lIns="0" tIns="0" rIns="0" bIns="0"/>
              <a:lstStyle/>
              <a:p>
                <a:pPr algn="l" defTabSz="457200">
                  <a:lnSpc>
                    <a:spcPct val="84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i="1" smtClean="0">
                    <a:solidFill>
                      <a:srgbClr val="0000FF"/>
                    </a:solidFill>
                    <a:latin typeface="Times New Roman" pitchFamily="18" charset="0"/>
                  </a:rPr>
                  <a:t>ν</a:t>
                </a:r>
                <a:r>
                  <a:rPr lang="en-GB" sz="1800" i="1" baseline="-25000" smtClean="0">
                    <a:solidFill>
                      <a:srgbClr val="0000FF"/>
                    </a:solidFill>
                    <a:latin typeface="Times New Roman" pitchFamily="18" charset="0"/>
                  </a:rPr>
                  <a:t>μ</a:t>
                </a:r>
              </a:p>
            </p:txBody>
          </p:sp>
          <p:sp>
            <p:nvSpPr>
              <p:cNvPr id="587804" name="Text Box 54"/>
              <p:cNvSpPr txBox="1">
                <a:spLocks noChangeArrowheads="1"/>
              </p:cNvSpPr>
              <p:nvPr/>
            </p:nvSpPr>
            <p:spPr bwMode="auto">
              <a:xfrm>
                <a:off x="8399463" y="4815169"/>
                <a:ext cx="342900" cy="257175"/>
              </a:xfrm>
              <a:prstGeom prst="rect">
                <a:avLst/>
              </a:prstGeom>
              <a:noFill/>
              <a:ln w="9525">
                <a:noFill/>
                <a:round/>
                <a:headEnd/>
                <a:tailEnd/>
              </a:ln>
            </p:spPr>
            <p:txBody>
              <a:bodyPr lIns="0" tIns="0" rIns="0" bIns="0"/>
              <a:lstStyle/>
              <a:p>
                <a:pPr algn="l" defTabSz="457200">
                  <a:lnSpc>
                    <a:spcPct val="84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i="1" smtClean="0">
                    <a:solidFill>
                      <a:srgbClr val="FF0000"/>
                    </a:solidFill>
                    <a:latin typeface="Times New Roman" pitchFamily="18" charset="0"/>
                  </a:rPr>
                  <a:t>ν</a:t>
                </a:r>
                <a:r>
                  <a:rPr lang="en-US" sz="1800" i="1" baseline="-25000" smtClean="0">
                    <a:solidFill>
                      <a:srgbClr val="FF0000"/>
                    </a:solidFill>
                    <a:latin typeface="Times New Roman" pitchFamily="18" charset="0"/>
                  </a:rPr>
                  <a:t>μ</a:t>
                </a:r>
              </a:p>
            </p:txBody>
          </p:sp>
          <p:cxnSp>
            <p:nvCxnSpPr>
              <p:cNvPr id="587805" name="Straight Connector 77"/>
              <p:cNvCxnSpPr>
                <a:cxnSpLocks noChangeShapeType="1"/>
              </p:cNvCxnSpPr>
              <p:nvPr/>
            </p:nvCxnSpPr>
            <p:spPr bwMode="auto">
              <a:xfrm rot="10800000">
                <a:off x="8475663" y="5626355"/>
                <a:ext cx="136525" cy="1587"/>
              </a:xfrm>
              <a:prstGeom prst="line">
                <a:avLst/>
              </a:prstGeom>
              <a:noFill/>
              <a:ln w="9525">
                <a:solidFill>
                  <a:srgbClr val="0000FF"/>
                </a:solidFill>
                <a:round/>
                <a:headEnd/>
                <a:tailEnd/>
              </a:ln>
            </p:spPr>
          </p:cxnSp>
          <p:sp>
            <p:nvSpPr>
              <p:cNvPr id="587806" name="Line 65"/>
              <p:cNvSpPr>
                <a:spLocks noChangeShapeType="1"/>
              </p:cNvSpPr>
              <p:nvPr/>
            </p:nvSpPr>
            <p:spPr bwMode="auto">
              <a:xfrm flipV="1">
                <a:off x="1219200" y="6211888"/>
                <a:ext cx="4794250" cy="0"/>
              </a:xfrm>
              <a:prstGeom prst="line">
                <a:avLst/>
              </a:prstGeom>
              <a:noFill/>
              <a:ln w="38100">
                <a:solidFill>
                  <a:schemeClr val="tx2"/>
                </a:solidFill>
                <a:round/>
                <a:headEnd type="triangle" w="lg" len="lg"/>
                <a:tailEnd type="triangle" w="lg" len="lg"/>
              </a:ln>
            </p:spPr>
            <p:txBody>
              <a:bodyPr/>
              <a:lstStyle/>
              <a:p>
                <a:pPr algn="l"/>
                <a:endParaRPr lang="en-GB" sz="1800" smtClean="0">
                  <a:solidFill>
                    <a:srgbClr val="000000"/>
                  </a:solidFill>
                  <a:latin typeface="Tahoma" pitchFamily="34" charset="0"/>
                </a:endParaRPr>
              </a:p>
            </p:txBody>
          </p:sp>
          <p:sp>
            <p:nvSpPr>
              <p:cNvPr id="587807" name="TextBox 86"/>
              <p:cNvSpPr txBox="1">
                <a:spLocks noChangeArrowheads="1"/>
              </p:cNvSpPr>
              <p:nvPr/>
            </p:nvSpPr>
            <p:spPr bwMode="auto">
              <a:xfrm>
                <a:off x="3203575" y="6257926"/>
                <a:ext cx="1039813" cy="366712"/>
              </a:xfrm>
              <a:prstGeom prst="rect">
                <a:avLst/>
              </a:prstGeom>
              <a:noFill/>
              <a:ln w="9525">
                <a:noFill/>
                <a:miter lim="800000"/>
                <a:headEnd/>
                <a:tailEnd/>
              </a:ln>
            </p:spPr>
            <p:txBody>
              <a:bodyPr>
                <a:spAutoFit/>
              </a:bodyPr>
              <a:lstStyle/>
              <a:p>
                <a:pPr defTabSz="457200" eaLnBrk="0" hangingPunct="0"/>
                <a:r>
                  <a:rPr lang="en-US" sz="1800" smtClean="0">
                    <a:solidFill>
                      <a:srgbClr val="000000"/>
                    </a:solidFill>
                    <a:latin typeface="Euphemia UCAS"/>
                    <a:ea typeface="Euphemia UCAS"/>
                    <a:cs typeface="Euphemia UCAS"/>
                  </a:rPr>
                  <a:t>15 m</a:t>
                </a:r>
              </a:p>
            </p:txBody>
          </p:sp>
          <p:sp>
            <p:nvSpPr>
              <p:cNvPr id="587808" name="Line 65"/>
              <p:cNvSpPr>
                <a:spLocks noChangeShapeType="1"/>
              </p:cNvSpPr>
              <p:nvPr/>
            </p:nvSpPr>
            <p:spPr bwMode="auto">
              <a:xfrm flipV="1">
                <a:off x="6013450" y="6218238"/>
                <a:ext cx="636588" cy="0"/>
              </a:xfrm>
              <a:prstGeom prst="line">
                <a:avLst/>
              </a:prstGeom>
              <a:noFill/>
              <a:ln w="38100">
                <a:solidFill>
                  <a:schemeClr val="tx2"/>
                </a:solidFill>
                <a:round/>
                <a:headEnd type="triangle" w="lg" len="lg"/>
                <a:tailEnd type="triangle" w="lg" len="lg"/>
              </a:ln>
            </p:spPr>
            <p:txBody>
              <a:bodyPr/>
              <a:lstStyle/>
              <a:p>
                <a:pPr algn="l"/>
                <a:endParaRPr lang="en-GB" sz="1800" smtClean="0">
                  <a:solidFill>
                    <a:srgbClr val="000000"/>
                  </a:solidFill>
                  <a:latin typeface="Tahoma" pitchFamily="34" charset="0"/>
                </a:endParaRPr>
              </a:p>
            </p:txBody>
          </p:sp>
          <p:sp>
            <p:nvSpPr>
              <p:cNvPr id="587809" name="TextBox 88"/>
              <p:cNvSpPr txBox="1">
                <a:spLocks noChangeArrowheads="1"/>
              </p:cNvSpPr>
              <p:nvPr/>
            </p:nvSpPr>
            <p:spPr bwMode="auto">
              <a:xfrm>
                <a:off x="5843588" y="6256338"/>
                <a:ext cx="1041400" cy="366713"/>
              </a:xfrm>
              <a:prstGeom prst="rect">
                <a:avLst/>
              </a:prstGeom>
              <a:noFill/>
              <a:ln w="9525">
                <a:noFill/>
                <a:miter lim="800000"/>
                <a:headEnd/>
                <a:tailEnd/>
              </a:ln>
            </p:spPr>
            <p:txBody>
              <a:bodyPr>
                <a:spAutoFit/>
              </a:bodyPr>
              <a:lstStyle/>
              <a:p>
                <a:pPr defTabSz="457200" eaLnBrk="0" hangingPunct="0"/>
                <a:r>
                  <a:rPr lang="en-US" sz="1800" smtClean="0">
                    <a:solidFill>
                      <a:srgbClr val="000000"/>
                    </a:solidFill>
                    <a:latin typeface="Euphemia UCAS"/>
                    <a:ea typeface="Euphemia UCAS"/>
                    <a:cs typeface="Euphemia UCAS"/>
                  </a:rPr>
                  <a:t>30 m</a:t>
                </a:r>
              </a:p>
            </p:txBody>
          </p:sp>
          <p:sp>
            <p:nvSpPr>
              <p:cNvPr id="587810" name="Freeform 43"/>
              <p:cNvSpPr>
                <a:spLocks noChangeArrowheads="1"/>
              </p:cNvSpPr>
              <p:nvPr/>
            </p:nvSpPr>
            <p:spPr bwMode="auto">
              <a:xfrm>
                <a:off x="1306513" y="5233988"/>
                <a:ext cx="6323012" cy="317500"/>
              </a:xfrm>
              <a:custGeom>
                <a:avLst/>
                <a:gdLst>
                  <a:gd name="T0" fmla="*/ 0 w 6322785"/>
                  <a:gd name="T1" fmla="*/ 0 h 317501"/>
                  <a:gd name="T2" fmla="*/ 1479809 w 6322785"/>
                  <a:gd name="T3" fmla="*/ 281193 h 317501"/>
                  <a:gd name="T4" fmla="*/ 4965983 w 6322785"/>
                  <a:gd name="T5" fmla="*/ 217693 h 317501"/>
                  <a:gd name="T6" fmla="*/ 6327780 w 6322785"/>
                  <a:gd name="T7" fmla="*/ 181407 h 317501"/>
                  <a:gd name="T8" fmla="*/ 0 60000 65536"/>
                  <a:gd name="T9" fmla="*/ 0 60000 65536"/>
                  <a:gd name="T10" fmla="*/ 0 60000 65536"/>
                  <a:gd name="T11" fmla="*/ 0 60000 65536"/>
                  <a:gd name="T12" fmla="*/ 0 w 6322785"/>
                  <a:gd name="T13" fmla="*/ 0 h 317501"/>
                  <a:gd name="T14" fmla="*/ 6322785 w 6322785"/>
                  <a:gd name="T15" fmla="*/ 317501 h 317501"/>
                </a:gdLst>
                <a:ahLst/>
                <a:cxnLst>
                  <a:cxn ang="T8">
                    <a:pos x="T0" y="T1"/>
                  </a:cxn>
                  <a:cxn ang="T9">
                    <a:pos x="T2" y="T3"/>
                  </a:cxn>
                  <a:cxn ang="T10">
                    <a:pos x="T4" y="T5"/>
                  </a:cxn>
                  <a:cxn ang="T11">
                    <a:pos x="T6" y="T7"/>
                  </a:cxn>
                </a:cxnLst>
                <a:rect l="T12" t="T13" r="T14" b="T15"/>
                <a:pathLst>
                  <a:path w="6322785" h="317501">
                    <a:moveTo>
                      <a:pt x="0" y="0"/>
                    </a:moveTo>
                    <a:cubicBezTo>
                      <a:pt x="325815" y="122464"/>
                      <a:pt x="651631" y="244929"/>
                      <a:pt x="1478643" y="281215"/>
                    </a:cubicBezTo>
                    <a:cubicBezTo>
                      <a:pt x="2305655" y="317501"/>
                      <a:pt x="4962071" y="217715"/>
                      <a:pt x="4962071" y="217715"/>
                    </a:cubicBezTo>
                    <a:lnTo>
                      <a:pt x="6322785" y="181429"/>
                    </a:lnTo>
                  </a:path>
                </a:pathLst>
              </a:custGeom>
              <a:noFill/>
              <a:ln w="19050">
                <a:solidFill>
                  <a:srgbClr val="0000FF"/>
                </a:solidFill>
                <a:round/>
                <a:headEnd/>
                <a:tailEnd type="triangle" w="med" len="med"/>
              </a:ln>
            </p:spPr>
            <p:txBody>
              <a:bodyPr/>
              <a:lstStyle/>
              <a:p>
                <a:pPr algn="l" defTabSz="457200" eaLnBrk="0" hangingPunct="0"/>
                <a:endParaRPr lang="en-US" sz="1800" smtClean="0">
                  <a:solidFill>
                    <a:srgbClr val="000000"/>
                  </a:solidFill>
                  <a:latin typeface="Tw Cen MT" pitchFamily="34" charset="0"/>
                </a:endParaRPr>
              </a:p>
            </p:txBody>
          </p:sp>
          <p:sp>
            <p:nvSpPr>
              <p:cNvPr id="587811" name="Freeform 55"/>
              <p:cNvSpPr>
                <a:spLocks noChangeArrowheads="1"/>
              </p:cNvSpPr>
              <p:nvPr/>
            </p:nvSpPr>
            <p:spPr bwMode="auto">
              <a:xfrm>
                <a:off x="1316038" y="4154488"/>
                <a:ext cx="4598987" cy="1079500"/>
              </a:xfrm>
              <a:custGeom>
                <a:avLst/>
                <a:gdLst>
                  <a:gd name="T0" fmla="*/ 0 w 4599214"/>
                  <a:gd name="T1" fmla="*/ 1079500 h 1079500"/>
                  <a:gd name="T2" fmla="*/ 3071871 w 4599214"/>
                  <a:gd name="T3" fmla="*/ 752929 h 1079500"/>
                  <a:gd name="T4" fmla="*/ 4594219 w 4599214"/>
                  <a:gd name="T5" fmla="*/ 0 h 1079500"/>
                  <a:gd name="T6" fmla="*/ 0 60000 65536"/>
                  <a:gd name="T7" fmla="*/ 0 60000 65536"/>
                  <a:gd name="T8" fmla="*/ 0 60000 65536"/>
                  <a:gd name="T9" fmla="*/ 0 w 4599214"/>
                  <a:gd name="T10" fmla="*/ 0 h 1079500"/>
                  <a:gd name="T11" fmla="*/ 4599214 w 4599214"/>
                  <a:gd name="T12" fmla="*/ 1079500 h 1079500"/>
                </a:gdLst>
                <a:ahLst/>
                <a:cxnLst>
                  <a:cxn ang="T6">
                    <a:pos x="T0" y="T1"/>
                  </a:cxn>
                  <a:cxn ang="T7">
                    <a:pos x="T2" y="T3"/>
                  </a:cxn>
                  <a:cxn ang="T8">
                    <a:pos x="T4" y="T5"/>
                  </a:cxn>
                </a:cxnLst>
                <a:rect l="T9" t="T10" r="T11" b="T12"/>
                <a:pathLst>
                  <a:path w="4599214" h="1079500">
                    <a:moveTo>
                      <a:pt x="0" y="1079500"/>
                    </a:moveTo>
                    <a:cubicBezTo>
                      <a:pt x="1154339" y="1006173"/>
                      <a:pt x="2308678" y="932846"/>
                      <a:pt x="3075214" y="752929"/>
                    </a:cubicBezTo>
                    <a:cubicBezTo>
                      <a:pt x="3841750" y="573012"/>
                      <a:pt x="4345214" y="122464"/>
                      <a:pt x="4599214" y="0"/>
                    </a:cubicBezTo>
                  </a:path>
                </a:pathLst>
              </a:custGeom>
              <a:noFill/>
              <a:ln w="19050">
                <a:solidFill>
                  <a:srgbClr val="FF0000"/>
                </a:solidFill>
                <a:round/>
                <a:headEnd/>
                <a:tailEnd type="triangle" w="med" len="med"/>
              </a:ln>
            </p:spPr>
            <p:txBody>
              <a:bodyPr/>
              <a:lstStyle/>
              <a:p>
                <a:pPr algn="l" defTabSz="457200" eaLnBrk="0" hangingPunct="0"/>
                <a:endParaRPr lang="en-US" sz="1800" smtClean="0">
                  <a:solidFill>
                    <a:srgbClr val="000000"/>
                  </a:solidFill>
                  <a:latin typeface="Tw Cen MT" pitchFamily="34" charset="0"/>
                </a:endParaRPr>
              </a:p>
            </p:txBody>
          </p:sp>
          <p:sp>
            <p:nvSpPr>
              <p:cNvPr id="587812" name="Right Arrow 55"/>
              <p:cNvSpPr>
                <a:spLocks noChangeArrowheads="1"/>
              </p:cNvSpPr>
              <p:nvPr/>
            </p:nvSpPr>
            <p:spPr bwMode="auto">
              <a:xfrm>
                <a:off x="231775" y="5156200"/>
                <a:ext cx="771525" cy="173038"/>
              </a:xfrm>
              <a:prstGeom prst="rightArrow">
                <a:avLst>
                  <a:gd name="adj1" fmla="val 50000"/>
                  <a:gd name="adj2" fmla="val 49541"/>
                </a:avLst>
              </a:prstGeom>
              <a:solidFill>
                <a:schemeClr val="tx1"/>
              </a:solidFill>
              <a:ln w="9525">
                <a:solidFill>
                  <a:schemeClr val="tx1"/>
                </a:solidFill>
                <a:round/>
                <a:headEnd/>
                <a:tailEnd/>
              </a:ln>
            </p:spPr>
            <p:txBody>
              <a:bodyPr/>
              <a:lstStyle/>
              <a:p>
                <a:pPr algn="l" defTabSz="457200" eaLnBrk="0" hangingPunct="0"/>
                <a:endParaRPr lang="en-US" sz="1800" smtClean="0">
                  <a:solidFill>
                    <a:srgbClr val="000000"/>
                  </a:solidFill>
                  <a:latin typeface="Tw Cen MT" pitchFamily="34" charset="0"/>
                </a:endParaRPr>
              </a:p>
            </p:txBody>
          </p:sp>
        </p:grpSp>
        <p:sp>
          <p:nvSpPr>
            <p:cNvPr id="587813" name="TextBox 56"/>
            <p:cNvSpPr txBox="1">
              <a:spLocks noChangeArrowheads="1"/>
            </p:cNvSpPr>
            <p:nvPr/>
          </p:nvSpPr>
          <p:spPr bwMode="auto">
            <a:xfrm>
              <a:off x="-49" y="3055"/>
              <a:ext cx="914" cy="404"/>
            </a:xfrm>
            <a:prstGeom prst="rect">
              <a:avLst/>
            </a:prstGeom>
            <a:noFill/>
            <a:ln w="9525">
              <a:noFill/>
              <a:miter lim="800000"/>
              <a:headEnd/>
              <a:tailEnd/>
            </a:ln>
          </p:spPr>
          <p:txBody>
            <a:bodyPr>
              <a:spAutoFit/>
            </a:bodyPr>
            <a:lstStyle/>
            <a:p>
              <a:pPr defTabSz="457200" eaLnBrk="0" hangingPunct="0"/>
              <a:r>
                <a:rPr lang="en-US" sz="1800" smtClean="0">
                  <a:solidFill>
                    <a:srgbClr val="000000"/>
                  </a:solidFill>
                  <a:latin typeface="Euphemia UCAS"/>
                  <a:ea typeface="Euphemia UCAS"/>
                  <a:cs typeface="Euphemia UCAS"/>
                </a:rPr>
                <a:t>120 GeV </a:t>
              </a:r>
              <a:r>
                <a:rPr lang="en-US" sz="1800" i="1" smtClean="0">
                  <a:solidFill>
                    <a:srgbClr val="000000"/>
                  </a:solidFill>
                  <a:latin typeface="Euphemia UCAS"/>
                  <a:ea typeface="Euphemia UCAS"/>
                  <a:cs typeface="Euphemia UCAS"/>
                </a:rPr>
                <a:t>p</a:t>
              </a:r>
              <a:r>
                <a:rPr lang="en-US" sz="1800" smtClean="0">
                  <a:solidFill>
                    <a:srgbClr val="000000"/>
                  </a:solidFill>
                  <a:latin typeface="Euphemia UCAS"/>
                  <a:ea typeface="Euphemia UCAS"/>
                  <a:cs typeface="Euphemia UCAS"/>
                </a:rPr>
                <a:t>’s from MI</a:t>
              </a:r>
            </a:p>
          </p:txBody>
        </p:sp>
        <p:grpSp>
          <p:nvGrpSpPr>
            <p:cNvPr id="5" name="Group 45"/>
            <p:cNvGrpSpPr>
              <a:grpSpLocks/>
            </p:cNvGrpSpPr>
            <p:nvPr/>
          </p:nvGrpSpPr>
          <p:grpSpPr bwMode="auto">
            <a:xfrm>
              <a:off x="3190" y="720"/>
              <a:ext cx="1594" cy="656"/>
              <a:chOff x="6120660" y="1891397"/>
              <a:chExt cx="2530475" cy="1040268"/>
            </a:xfrm>
          </p:grpSpPr>
          <p:sp>
            <p:nvSpPr>
              <p:cNvPr id="587815" name="AutoShape 66"/>
              <p:cNvSpPr>
                <a:spLocks noChangeArrowheads="1"/>
              </p:cNvSpPr>
              <p:nvPr/>
            </p:nvSpPr>
            <p:spPr bwMode="auto">
              <a:xfrm>
                <a:off x="6120660" y="1891397"/>
                <a:ext cx="2530475" cy="1040268"/>
              </a:xfrm>
              <a:prstGeom prst="roundRect">
                <a:avLst>
                  <a:gd name="adj" fmla="val 282"/>
                </a:avLst>
              </a:prstGeom>
              <a:noFill/>
              <a:ln w="18360">
                <a:noFill/>
                <a:round/>
                <a:headEnd/>
                <a:tailEnd/>
              </a:ln>
            </p:spPr>
            <p:txBody>
              <a:bodyPr/>
              <a:lstStyle/>
              <a:p>
                <a:pPr algn="l" defTabSz="457200"/>
                <a:r>
                  <a:rPr lang="en-GB" sz="1800" b="1" smtClean="0">
                    <a:solidFill>
                      <a:srgbClr val="000000"/>
                    </a:solidFill>
                    <a:latin typeface="Tw Cen MT" pitchFamily="34" charset="0"/>
                    <a:ea typeface="msgothic"/>
                    <a:cs typeface="msgothic"/>
                  </a:rPr>
                  <a:t>Anti-neutrino Mode</a:t>
                </a:r>
              </a:p>
              <a:p>
                <a:pPr algn="l" defTabSz="457200"/>
                <a:r>
                  <a:rPr lang="en-US" sz="2000" smtClean="0">
                    <a:solidFill>
                      <a:srgbClr val="000000"/>
                    </a:solidFill>
                    <a:latin typeface="Tw Cen MT" pitchFamily="34" charset="0"/>
                    <a:cs typeface="Times New Roman" pitchFamily="18" charset="0"/>
                  </a:rPr>
                  <a:t>Horns focus </a:t>
                </a:r>
                <a:r>
                  <a:rPr lang="en-US" sz="2000" i="1" smtClean="0">
                    <a:solidFill>
                      <a:srgbClr val="0000FF"/>
                    </a:solidFill>
                    <a:latin typeface="Tw Cen MT" pitchFamily="34" charset="0"/>
                    <a:cs typeface="Times New Roman" pitchFamily="18" charset="0"/>
                  </a:rPr>
                  <a:t>π</a:t>
                </a:r>
                <a:r>
                  <a:rPr lang="en-US" sz="2000" baseline="30000" smtClean="0">
                    <a:solidFill>
                      <a:srgbClr val="0000FF"/>
                    </a:solidFill>
                    <a:latin typeface="Tw Cen MT" pitchFamily="34" charset="0"/>
                    <a:cs typeface="Times New Roman" pitchFamily="18" charset="0"/>
                  </a:rPr>
                  <a:t>-</a:t>
                </a:r>
                <a:r>
                  <a:rPr lang="en-US" sz="2000" smtClean="0">
                    <a:solidFill>
                      <a:srgbClr val="000000"/>
                    </a:solidFill>
                    <a:latin typeface="Tw Cen MT" pitchFamily="34" charset="0"/>
                    <a:cs typeface="Times New Roman" pitchFamily="18" charset="0"/>
                  </a:rPr>
                  <a:t>,</a:t>
                </a:r>
                <a:r>
                  <a:rPr lang="en-US" sz="2000" smtClean="0">
                    <a:solidFill>
                      <a:srgbClr val="FF0000"/>
                    </a:solidFill>
                    <a:latin typeface="Tw Cen MT" pitchFamily="34" charset="0"/>
                    <a:cs typeface="Times New Roman" pitchFamily="18" charset="0"/>
                  </a:rPr>
                  <a:t> </a:t>
                </a:r>
                <a:r>
                  <a:rPr lang="en-US" sz="2000" i="1" smtClean="0">
                    <a:solidFill>
                      <a:srgbClr val="0000FF"/>
                    </a:solidFill>
                    <a:latin typeface="Tw Cen MT" pitchFamily="34" charset="0"/>
                    <a:cs typeface="Times New Roman" pitchFamily="18" charset="0"/>
                  </a:rPr>
                  <a:t>K</a:t>
                </a:r>
                <a:r>
                  <a:rPr lang="en-US" sz="2000" baseline="30000" smtClean="0">
                    <a:solidFill>
                      <a:srgbClr val="0000FF"/>
                    </a:solidFill>
                    <a:latin typeface="Tw Cen MT" pitchFamily="34" charset="0"/>
                    <a:cs typeface="Times New Roman" pitchFamily="18" charset="0"/>
                  </a:rPr>
                  <a:t>-</a:t>
                </a:r>
                <a:r>
                  <a:rPr lang="en-US" sz="2000" smtClean="0">
                    <a:solidFill>
                      <a:srgbClr val="FF0000"/>
                    </a:solidFill>
                    <a:latin typeface="Tw Cen MT" pitchFamily="34" charset="0"/>
                    <a:cs typeface="Times New Roman" pitchFamily="18" charset="0"/>
                  </a:rPr>
                  <a:t> </a:t>
                </a:r>
                <a:r>
                  <a:rPr lang="en-US" sz="2000" smtClean="0">
                    <a:solidFill>
                      <a:srgbClr val="000000"/>
                    </a:solidFill>
                    <a:latin typeface="Tw Cen MT" pitchFamily="34" charset="0"/>
                    <a:cs typeface="Times New Roman" pitchFamily="18" charset="0"/>
                  </a:rPr>
                  <a:t>enhancing the</a:t>
                </a:r>
                <a:r>
                  <a:rPr lang="en-US" sz="2000" smtClean="0">
                    <a:solidFill>
                      <a:srgbClr val="000000"/>
                    </a:solidFill>
                    <a:latin typeface="Helvetica" pitchFamily="34" charset="0"/>
                    <a:ea typeface="Times New Roman" pitchFamily="18" charset="0"/>
                    <a:cs typeface="Helvetica" pitchFamily="34" charset="0"/>
                  </a:rPr>
                  <a:t> </a:t>
                </a:r>
                <a:r>
                  <a:rPr lang="en-US" sz="2000" i="1" smtClean="0">
                    <a:solidFill>
                      <a:srgbClr val="0000FF"/>
                    </a:solidFill>
                    <a:latin typeface="Helvetica" pitchFamily="34" charset="0"/>
                    <a:ea typeface="Times New Roman" pitchFamily="18" charset="0"/>
                    <a:cs typeface="Helvetica" pitchFamily="34" charset="0"/>
                  </a:rPr>
                  <a:t>ν</a:t>
                </a:r>
                <a:r>
                  <a:rPr lang="en-US" sz="2000" i="1" baseline="-25000" smtClean="0">
                    <a:solidFill>
                      <a:srgbClr val="0000FF"/>
                    </a:solidFill>
                    <a:latin typeface="Helvetica" pitchFamily="34" charset="0"/>
                    <a:ea typeface="Times New Roman" pitchFamily="18" charset="0"/>
                    <a:cs typeface="Helvetica" pitchFamily="34" charset="0"/>
                  </a:rPr>
                  <a:t>μ</a:t>
                </a:r>
                <a:r>
                  <a:rPr lang="en-US" sz="2000" i="1" baseline="-25000" smtClean="0">
                    <a:solidFill>
                      <a:srgbClr val="FF0000"/>
                    </a:solidFill>
                    <a:latin typeface="Tw Cen MT" pitchFamily="34" charset="0"/>
                    <a:cs typeface="Times New Roman" pitchFamily="18" charset="0"/>
                  </a:rPr>
                  <a:t> </a:t>
                </a:r>
                <a:r>
                  <a:rPr lang="en-US" sz="2000" smtClean="0">
                    <a:solidFill>
                      <a:srgbClr val="000000"/>
                    </a:solidFill>
                    <a:latin typeface="Tw Cen MT" pitchFamily="34" charset="0"/>
                    <a:cs typeface="Times New Roman" pitchFamily="18" charset="0"/>
                  </a:rPr>
                  <a:t>flux</a:t>
                </a:r>
                <a:endParaRPr lang="en-GB" sz="2000" b="1" smtClean="0">
                  <a:solidFill>
                    <a:srgbClr val="000000"/>
                  </a:solidFill>
                  <a:latin typeface="Tw Cen MT" pitchFamily="34" charset="0"/>
                  <a:ea typeface="msgothic"/>
                  <a:cs typeface="msgothic"/>
                </a:endParaRPr>
              </a:p>
            </p:txBody>
          </p:sp>
          <p:cxnSp>
            <p:nvCxnSpPr>
              <p:cNvPr id="587816" name="Straight Connector 44"/>
              <p:cNvCxnSpPr>
                <a:cxnSpLocks noChangeShapeType="1"/>
              </p:cNvCxnSpPr>
              <p:nvPr/>
            </p:nvCxnSpPr>
            <p:spPr bwMode="auto">
              <a:xfrm>
                <a:off x="7676313" y="2621850"/>
                <a:ext cx="148628" cy="1588"/>
              </a:xfrm>
              <a:prstGeom prst="line">
                <a:avLst/>
              </a:prstGeom>
              <a:noFill/>
              <a:ln w="19050">
                <a:solidFill>
                  <a:srgbClr val="0000FF"/>
                </a:solidFill>
                <a:round/>
                <a:headEnd/>
                <a:tailEnd/>
              </a:ln>
            </p:spPr>
          </p:cxnSp>
        </p:grpSp>
        <p:sp>
          <p:nvSpPr>
            <p:cNvPr id="587817" name="AutoShape 66"/>
            <p:cNvSpPr>
              <a:spLocks noChangeArrowheads="1"/>
            </p:cNvSpPr>
            <p:nvPr/>
          </p:nvSpPr>
          <p:spPr bwMode="auto">
            <a:xfrm>
              <a:off x="691" y="773"/>
              <a:ext cx="1493" cy="673"/>
            </a:xfrm>
            <a:prstGeom prst="roundRect">
              <a:avLst>
                <a:gd name="adj" fmla="val 282"/>
              </a:avLst>
            </a:prstGeom>
            <a:noFill/>
            <a:ln w="18360">
              <a:noFill/>
              <a:round/>
              <a:headEnd/>
              <a:tailEnd/>
            </a:ln>
          </p:spPr>
          <p:txBody>
            <a:bodyPr/>
            <a:lstStyle/>
            <a:p>
              <a:pPr algn="l" defTabSz="457200"/>
              <a:r>
                <a:rPr lang="en-GB" sz="1800" b="1" smtClean="0">
                  <a:solidFill>
                    <a:srgbClr val="000000"/>
                  </a:solidFill>
                  <a:latin typeface="Tw Cen MT" pitchFamily="34" charset="0"/>
                  <a:ea typeface="msgothic"/>
                  <a:cs typeface="msgothic"/>
                </a:rPr>
                <a:t>Neutrino mode</a:t>
              </a:r>
            </a:p>
            <a:p>
              <a:pPr algn="l" defTabSz="457200"/>
              <a:r>
                <a:rPr lang="en-US" sz="2000" smtClean="0">
                  <a:solidFill>
                    <a:srgbClr val="000000"/>
                  </a:solidFill>
                  <a:latin typeface="Tw Cen MT" pitchFamily="34" charset="0"/>
                  <a:cs typeface="Times New Roman" pitchFamily="18" charset="0"/>
                </a:rPr>
                <a:t>Horns focus </a:t>
              </a:r>
              <a:r>
                <a:rPr lang="en-US" sz="2000" i="1" smtClean="0">
                  <a:solidFill>
                    <a:srgbClr val="FF0000"/>
                  </a:solidFill>
                  <a:latin typeface="Tw Cen MT" pitchFamily="34" charset="0"/>
                  <a:cs typeface="Times New Roman" pitchFamily="18" charset="0"/>
                </a:rPr>
                <a:t>π</a:t>
              </a:r>
              <a:r>
                <a:rPr lang="en-US" sz="2000" baseline="30000" smtClean="0">
                  <a:solidFill>
                    <a:srgbClr val="FF0000"/>
                  </a:solidFill>
                  <a:latin typeface="Tw Cen MT" pitchFamily="34" charset="0"/>
                  <a:cs typeface="Times New Roman" pitchFamily="18" charset="0"/>
                </a:rPr>
                <a:t>+</a:t>
              </a:r>
              <a:r>
                <a:rPr lang="en-US" sz="2000" smtClean="0">
                  <a:solidFill>
                    <a:srgbClr val="000000"/>
                  </a:solidFill>
                  <a:latin typeface="Tw Cen MT" pitchFamily="34" charset="0"/>
                  <a:cs typeface="Times New Roman" pitchFamily="18" charset="0"/>
                </a:rPr>
                <a:t>,</a:t>
              </a:r>
              <a:r>
                <a:rPr lang="en-US" sz="2000" smtClean="0">
                  <a:solidFill>
                    <a:srgbClr val="FF0000"/>
                  </a:solidFill>
                  <a:latin typeface="Tw Cen MT" pitchFamily="34" charset="0"/>
                  <a:cs typeface="Times New Roman" pitchFamily="18" charset="0"/>
                </a:rPr>
                <a:t> </a:t>
              </a:r>
              <a:r>
                <a:rPr lang="en-US" sz="2000" i="1" smtClean="0">
                  <a:solidFill>
                    <a:srgbClr val="FF0000"/>
                  </a:solidFill>
                  <a:latin typeface="Tw Cen MT" pitchFamily="34" charset="0"/>
                  <a:cs typeface="Times New Roman" pitchFamily="18" charset="0"/>
                </a:rPr>
                <a:t>K</a:t>
              </a:r>
              <a:r>
                <a:rPr lang="en-US" sz="2000" baseline="30000" smtClean="0">
                  <a:solidFill>
                    <a:srgbClr val="FF0000"/>
                  </a:solidFill>
                  <a:latin typeface="Tw Cen MT" pitchFamily="34" charset="0"/>
                  <a:cs typeface="Times New Roman" pitchFamily="18" charset="0"/>
                </a:rPr>
                <a:t>+</a:t>
              </a:r>
              <a:endParaRPr lang="en-GB" sz="2000" b="1" smtClean="0">
                <a:solidFill>
                  <a:srgbClr val="000000"/>
                </a:solidFill>
                <a:latin typeface="Tw Cen MT" pitchFamily="34" charset="0"/>
                <a:ea typeface="msgothic"/>
                <a:cs typeface="msgothic"/>
              </a:endParaRPr>
            </a:p>
          </p:txBody>
        </p:sp>
        <p:grpSp>
          <p:nvGrpSpPr>
            <p:cNvPr id="6" name="Group 66"/>
            <p:cNvGrpSpPr>
              <a:grpSpLocks/>
            </p:cNvGrpSpPr>
            <p:nvPr/>
          </p:nvGrpSpPr>
          <p:grpSpPr bwMode="auto">
            <a:xfrm>
              <a:off x="4000" y="1446"/>
              <a:ext cx="1001" cy="626"/>
              <a:chOff x="6350440" y="2800627"/>
              <a:chExt cx="1588020" cy="993964"/>
            </a:xfrm>
          </p:grpSpPr>
          <p:sp>
            <p:nvSpPr>
              <p:cNvPr id="587819" name="Rectangle 42"/>
              <p:cNvSpPr>
                <a:spLocks noChangeArrowheads="1"/>
              </p:cNvSpPr>
              <p:nvPr/>
            </p:nvSpPr>
            <p:spPr bwMode="auto">
              <a:xfrm>
                <a:off x="6350440" y="2800627"/>
                <a:ext cx="1588020" cy="993964"/>
              </a:xfrm>
              <a:prstGeom prst="rect">
                <a:avLst/>
              </a:prstGeom>
              <a:noFill/>
              <a:ln w="9525">
                <a:noFill/>
                <a:miter lim="800000"/>
                <a:headEnd/>
                <a:tailEnd/>
              </a:ln>
            </p:spPr>
            <p:txBody>
              <a:bodyPr>
                <a:spAutoFit/>
              </a:bodyPr>
              <a:lstStyle/>
              <a:p>
                <a:pPr algn="l" defTabSz="457200">
                  <a:lnSpc>
                    <a:spcPct val="109000"/>
                  </a:lnSpc>
                  <a:buClr>
                    <a:srgbClr val="000000"/>
                  </a:buClr>
                  <a:buSzPct val="45000"/>
                  <a:tabLst>
                    <a:tab pos="723900" algn="l"/>
                    <a:tab pos="1447800" algn="l"/>
                    <a:tab pos="2171700" algn="l"/>
                  </a:tabLst>
                </a:pPr>
                <a:r>
                  <a:rPr lang="el-GR" sz="1800" b="1" smtClean="0">
                    <a:solidFill>
                      <a:srgbClr val="000090"/>
                    </a:solidFill>
                    <a:latin typeface="Calibri" pitchFamily="34" charset="0"/>
                  </a:rPr>
                  <a:t>ν</a:t>
                </a:r>
                <a:r>
                  <a:rPr lang="el-GR" sz="1800" b="1" baseline="-25000" smtClean="0">
                    <a:solidFill>
                      <a:srgbClr val="000090"/>
                    </a:solidFill>
                    <a:latin typeface="Calibri" pitchFamily="34" charset="0"/>
                  </a:rPr>
                  <a:t>μ</a:t>
                </a:r>
                <a:r>
                  <a:rPr lang="en-GB" sz="1800" b="1" smtClean="0">
                    <a:solidFill>
                      <a:srgbClr val="000090"/>
                    </a:solidFill>
                    <a:latin typeface="Tw Cen MT" pitchFamily="34" charset="0"/>
                  </a:rPr>
                  <a:t>:	</a:t>
                </a:r>
                <a:r>
                  <a:rPr lang="en-GB" sz="1800" smtClean="0">
                    <a:solidFill>
                      <a:srgbClr val="000090"/>
                    </a:solidFill>
                    <a:latin typeface="Tw Cen MT" pitchFamily="34" charset="0"/>
                  </a:rPr>
                  <a:t>39.9%</a:t>
                </a:r>
                <a:r>
                  <a:rPr lang="en-GB" sz="1800" b="1" smtClean="0">
                    <a:solidFill>
                      <a:srgbClr val="000090"/>
                    </a:solidFill>
                    <a:latin typeface="Tw Cen MT" pitchFamily="34" charset="0"/>
                  </a:rPr>
                  <a:t> </a:t>
                </a:r>
              </a:p>
              <a:p>
                <a:pPr algn="l" defTabSz="457200">
                  <a:lnSpc>
                    <a:spcPct val="109000"/>
                  </a:lnSpc>
                  <a:buClr>
                    <a:srgbClr val="000000"/>
                  </a:buClr>
                  <a:buSzPct val="45000"/>
                  <a:tabLst>
                    <a:tab pos="723900" algn="l"/>
                    <a:tab pos="1447800" algn="l"/>
                    <a:tab pos="2171700" algn="l"/>
                  </a:tabLst>
                </a:pPr>
                <a:r>
                  <a:rPr lang="el-GR" sz="1800" b="1" smtClean="0">
                    <a:solidFill>
                      <a:srgbClr val="000090"/>
                    </a:solidFill>
                    <a:latin typeface="Calibri" pitchFamily="34" charset="0"/>
                  </a:rPr>
                  <a:t>ν</a:t>
                </a:r>
                <a:r>
                  <a:rPr lang="el-GR" sz="1800" b="1" baseline="-25000" smtClean="0">
                    <a:solidFill>
                      <a:srgbClr val="000090"/>
                    </a:solidFill>
                    <a:latin typeface="Calibri" pitchFamily="34" charset="0"/>
                  </a:rPr>
                  <a:t>μ</a:t>
                </a:r>
                <a:r>
                  <a:rPr lang="en-GB" sz="1800" b="1" smtClean="0">
                    <a:solidFill>
                      <a:srgbClr val="000090"/>
                    </a:solidFill>
                    <a:latin typeface="Tw Cen MT" pitchFamily="34" charset="0"/>
                  </a:rPr>
                  <a:t>:	</a:t>
                </a:r>
                <a:r>
                  <a:rPr lang="en-GB" sz="1800" smtClean="0">
                    <a:solidFill>
                      <a:srgbClr val="000090"/>
                    </a:solidFill>
                    <a:latin typeface="Tw Cen MT" pitchFamily="34" charset="0"/>
                  </a:rPr>
                  <a:t>58.1%</a:t>
                </a:r>
              </a:p>
              <a:p>
                <a:pPr algn="l" defTabSz="457200">
                  <a:lnSpc>
                    <a:spcPct val="109000"/>
                  </a:lnSpc>
                  <a:buClr>
                    <a:srgbClr val="000000"/>
                  </a:buClr>
                  <a:buSzPct val="45000"/>
                  <a:tabLst>
                    <a:tab pos="723900" algn="l"/>
                    <a:tab pos="1447800" algn="l"/>
                    <a:tab pos="2171700" algn="l"/>
                  </a:tabLst>
                </a:pPr>
                <a:r>
                  <a:rPr lang="el-GR" sz="1800" b="1" smtClean="0">
                    <a:solidFill>
                      <a:srgbClr val="000090"/>
                    </a:solidFill>
                    <a:latin typeface="Calibri" pitchFamily="34" charset="0"/>
                  </a:rPr>
                  <a:t>ν</a:t>
                </a:r>
                <a:r>
                  <a:rPr lang="en-GB" sz="1800" b="1" baseline="-25000" smtClean="0">
                    <a:solidFill>
                      <a:srgbClr val="000090"/>
                    </a:solidFill>
                    <a:latin typeface="Tw Cen MT" pitchFamily="34" charset="0"/>
                  </a:rPr>
                  <a:t>e</a:t>
                </a:r>
                <a:r>
                  <a:rPr lang="en-GB" sz="1800" b="1" smtClean="0">
                    <a:solidFill>
                      <a:srgbClr val="000090"/>
                    </a:solidFill>
                    <a:latin typeface="Tw Cen MT" pitchFamily="34" charset="0"/>
                  </a:rPr>
                  <a:t>+</a:t>
                </a:r>
                <a:r>
                  <a:rPr lang="el-GR" sz="1800" b="1" smtClean="0">
                    <a:solidFill>
                      <a:srgbClr val="000090"/>
                    </a:solidFill>
                    <a:latin typeface="Calibri" pitchFamily="34" charset="0"/>
                  </a:rPr>
                  <a:t>ν</a:t>
                </a:r>
                <a:r>
                  <a:rPr lang="en-GB" sz="1800" b="1" baseline="-25000" smtClean="0">
                    <a:solidFill>
                      <a:srgbClr val="000090"/>
                    </a:solidFill>
                    <a:latin typeface="Tw Cen MT" pitchFamily="34" charset="0"/>
                  </a:rPr>
                  <a:t>e </a:t>
                </a:r>
                <a:r>
                  <a:rPr lang="en-GB" sz="1800" smtClean="0">
                    <a:solidFill>
                      <a:srgbClr val="000090"/>
                    </a:solidFill>
                    <a:latin typeface="Tw Cen MT" pitchFamily="34" charset="0"/>
                  </a:rPr>
                  <a:t>:	2.0%</a:t>
                </a:r>
              </a:p>
            </p:txBody>
          </p:sp>
          <p:cxnSp>
            <p:nvCxnSpPr>
              <p:cNvPr id="54" name="Straight Connector 53"/>
              <p:cNvCxnSpPr/>
              <p:nvPr/>
            </p:nvCxnSpPr>
            <p:spPr>
              <a:xfrm>
                <a:off x="6426589" y="2954644"/>
                <a:ext cx="145952" cy="1587"/>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6758154" y="3561185"/>
                <a:ext cx="145952" cy="1587"/>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grpSp>
        <p:sp>
          <p:nvSpPr>
            <p:cNvPr id="587822" name="TextBox 50"/>
            <p:cNvSpPr txBox="1">
              <a:spLocks noChangeArrowheads="1"/>
            </p:cNvSpPr>
            <p:nvPr/>
          </p:nvSpPr>
          <p:spPr bwMode="auto">
            <a:xfrm rot="-5400000">
              <a:off x="-115" y="1373"/>
              <a:ext cx="464" cy="231"/>
            </a:xfrm>
            <a:prstGeom prst="rect">
              <a:avLst/>
            </a:prstGeom>
            <a:noFill/>
            <a:ln w="9525">
              <a:noFill/>
              <a:miter lim="800000"/>
              <a:headEnd/>
              <a:tailEnd/>
            </a:ln>
          </p:spPr>
          <p:txBody>
            <a:bodyPr wrap="none">
              <a:spAutoFit/>
            </a:bodyPr>
            <a:lstStyle/>
            <a:p>
              <a:pPr algn="l" defTabSz="457200"/>
              <a:r>
                <a:rPr lang="en-US" sz="1800" smtClean="0">
                  <a:solidFill>
                    <a:srgbClr val="000000"/>
                  </a:solidFill>
                  <a:latin typeface="Tw Cen MT" pitchFamily="34" charset="0"/>
                </a:rPr>
                <a:t>Events</a:t>
              </a:r>
            </a:p>
          </p:txBody>
        </p:sp>
        <p:sp>
          <p:nvSpPr>
            <p:cNvPr id="587823" name="TextBox 55"/>
            <p:cNvSpPr txBox="1">
              <a:spLocks noChangeArrowheads="1"/>
            </p:cNvSpPr>
            <p:nvPr/>
          </p:nvSpPr>
          <p:spPr bwMode="auto">
            <a:xfrm rot="-5400000">
              <a:off x="2639" y="1330"/>
              <a:ext cx="464" cy="231"/>
            </a:xfrm>
            <a:prstGeom prst="rect">
              <a:avLst/>
            </a:prstGeom>
            <a:noFill/>
            <a:ln w="9525">
              <a:noFill/>
              <a:miter lim="800000"/>
              <a:headEnd/>
              <a:tailEnd/>
            </a:ln>
          </p:spPr>
          <p:txBody>
            <a:bodyPr wrap="none">
              <a:spAutoFit/>
            </a:bodyPr>
            <a:lstStyle/>
            <a:p>
              <a:pPr algn="l" defTabSz="457200"/>
              <a:r>
                <a:rPr lang="en-US" sz="1800" smtClean="0">
                  <a:solidFill>
                    <a:srgbClr val="000000"/>
                  </a:solidFill>
                  <a:latin typeface="Tw Cen MT" pitchFamily="34" charset="0"/>
                </a:rPr>
                <a:t>Events</a:t>
              </a:r>
            </a:p>
          </p:txBody>
        </p:sp>
        <p:grpSp>
          <p:nvGrpSpPr>
            <p:cNvPr id="9" name="Group 62"/>
            <p:cNvGrpSpPr>
              <a:grpSpLocks/>
            </p:cNvGrpSpPr>
            <p:nvPr/>
          </p:nvGrpSpPr>
          <p:grpSpPr bwMode="auto">
            <a:xfrm>
              <a:off x="1207" y="1446"/>
              <a:ext cx="1120" cy="626"/>
              <a:chOff x="1916152" y="2800627"/>
              <a:chExt cx="1778700" cy="993964"/>
            </a:xfrm>
          </p:grpSpPr>
          <p:sp>
            <p:nvSpPr>
              <p:cNvPr id="587825" name="Rectangle 63"/>
              <p:cNvSpPr>
                <a:spLocks noChangeArrowheads="1"/>
              </p:cNvSpPr>
              <p:nvPr/>
            </p:nvSpPr>
            <p:spPr bwMode="auto">
              <a:xfrm>
                <a:off x="1916152" y="2800627"/>
                <a:ext cx="1778700" cy="993964"/>
              </a:xfrm>
              <a:prstGeom prst="rect">
                <a:avLst/>
              </a:prstGeom>
              <a:noFill/>
              <a:ln w="9525">
                <a:noFill/>
                <a:miter lim="800000"/>
                <a:headEnd/>
                <a:tailEnd/>
              </a:ln>
            </p:spPr>
            <p:txBody>
              <a:bodyPr>
                <a:spAutoFit/>
              </a:bodyPr>
              <a:lstStyle/>
              <a:p>
                <a:pPr algn="l" defTabSz="457200">
                  <a:lnSpc>
                    <a:spcPct val="109000"/>
                  </a:lnSpc>
                  <a:buClr>
                    <a:srgbClr val="000000"/>
                  </a:buClr>
                  <a:buSzPct val="45000"/>
                  <a:tabLst>
                    <a:tab pos="723900" algn="l"/>
                    <a:tab pos="1447800" algn="l"/>
                    <a:tab pos="2171700" algn="l"/>
                  </a:tabLst>
                </a:pPr>
                <a:r>
                  <a:rPr lang="el-GR" sz="1800" b="1" smtClean="0">
                    <a:solidFill>
                      <a:srgbClr val="FF0000"/>
                    </a:solidFill>
                    <a:latin typeface="Calibri" pitchFamily="34" charset="0"/>
                  </a:rPr>
                  <a:t>ν</a:t>
                </a:r>
                <a:r>
                  <a:rPr lang="el-GR" sz="1800" b="1" baseline="-25000" smtClean="0">
                    <a:solidFill>
                      <a:srgbClr val="FF0000"/>
                    </a:solidFill>
                    <a:latin typeface="Calibri" pitchFamily="34" charset="0"/>
                  </a:rPr>
                  <a:t>μ</a:t>
                </a:r>
                <a:r>
                  <a:rPr lang="en-GB" sz="1800" b="1" smtClean="0">
                    <a:solidFill>
                      <a:srgbClr val="FF0000"/>
                    </a:solidFill>
                    <a:latin typeface="Tw Cen MT" pitchFamily="34" charset="0"/>
                  </a:rPr>
                  <a:t>:	</a:t>
                </a:r>
                <a:r>
                  <a:rPr lang="en-GB" sz="1800" smtClean="0">
                    <a:solidFill>
                      <a:srgbClr val="FF0000"/>
                    </a:solidFill>
                    <a:latin typeface="Tw Cen MT" pitchFamily="34" charset="0"/>
                  </a:rPr>
                  <a:t>91.7%</a:t>
                </a:r>
                <a:r>
                  <a:rPr lang="en-GB" sz="1800" b="1" smtClean="0">
                    <a:solidFill>
                      <a:srgbClr val="FF0000"/>
                    </a:solidFill>
                    <a:latin typeface="Tw Cen MT" pitchFamily="34" charset="0"/>
                  </a:rPr>
                  <a:t> </a:t>
                </a:r>
              </a:p>
              <a:p>
                <a:pPr algn="l" defTabSz="457200">
                  <a:lnSpc>
                    <a:spcPct val="109000"/>
                  </a:lnSpc>
                  <a:buClr>
                    <a:srgbClr val="000000"/>
                  </a:buClr>
                  <a:buSzPct val="45000"/>
                  <a:tabLst>
                    <a:tab pos="723900" algn="l"/>
                    <a:tab pos="1447800" algn="l"/>
                    <a:tab pos="2171700" algn="l"/>
                  </a:tabLst>
                </a:pPr>
                <a:r>
                  <a:rPr lang="el-GR" sz="1800" b="1" smtClean="0">
                    <a:solidFill>
                      <a:srgbClr val="FF0000"/>
                    </a:solidFill>
                    <a:latin typeface="Calibri" pitchFamily="34" charset="0"/>
                  </a:rPr>
                  <a:t>ν</a:t>
                </a:r>
                <a:r>
                  <a:rPr lang="el-GR" sz="1800" b="1" baseline="-25000" smtClean="0">
                    <a:solidFill>
                      <a:srgbClr val="FF0000"/>
                    </a:solidFill>
                    <a:latin typeface="Calibri" pitchFamily="34" charset="0"/>
                  </a:rPr>
                  <a:t>μ</a:t>
                </a:r>
                <a:r>
                  <a:rPr lang="en-GB" sz="1800" b="1" smtClean="0">
                    <a:solidFill>
                      <a:srgbClr val="FF0000"/>
                    </a:solidFill>
                    <a:latin typeface="Tw Cen MT" pitchFamily="34" charset="0"/>
                  </a:rPr>
                  <a:t>:	</a:t>
                </a:r>
                <a:r>
                  <a:rPr lang="en-GB" sz="1800" smtClean="0">
                    <a:solidFill>
                      <a:srgbClr val="FF0000"/>
                    </a:solidFill>
                    <a:latin typeface="Tw Cen MT" pitchFamily="34" charset="0"/>
                  </a:rPr>
                  <a:t>7.0%</a:t>
                </a:r>
              </a:p>
              <a:p>
                <a:pPr algn="l" defTabSz="457200">
                  <a:lnSpc>
                    <a:spcPct val="109000"/>
                  </a:lnSpc>
                  <a:buClr>
                    <a:srgbClr val="000000"/>
                  </a:buClr>
                  <a:buSzPct val="45000"/>
                  <a:tabLst>
                    <a:tab pos="723900" algn="l"/>
                    <a:tab pos="1447800" algn="l"/>
                    <a:tab pos="2171700" algn="l"/>
                  </a:tabLst>
                </a:pPr>
                <a:r>
                  <a:rPr lang="el-GR" sz="1800" b="1" smtClean="0">
                    <a:solidFill>
                      <a:srgbClr val="FF0000"/>
                    </a:solidFill>
                    <a:latin typeface="Calibri" pitchFamily="34" charset="0"/>
                  </a:rPr>
                  <a:t>ν</a:t>
                </a:r>
                <a:r>
                  <a:rPr lang="en-GB" sz="1800" b="1" baseline="-25000" smtClean="0">
                    <a:solidFill>
                      <a:srgbClr val="FF0000"/>
                    </a:solidFill>
                    <a:latin typeface="Tw Cen MT" pitchFamily="34" charset="0"/>
                  </a:rPr>
                  <a:t>e</a:t>
                </a:r>
                <a:r>
                  <a:rPr lang="en-GB" sz="1800" b="1" smtClean="0">
                    <a:solidFill>
                      <a:srgbClr val="FF0000"/>
                    </a:solidFill>
                    <a:latin typeface="Tw Cen MT" pitchFamily="34" charset="0"/>
                  </a:rPr>
                  <a:t>+</a:t>
                </a:r>
                <a:r>
                  <a:rPr lang="el-GR" sz="1800" b="1" smtClean="0">
                    <a:solidFill>
                      <a:srgbClr val="FF0000"/>
                    </a:solidFill>
                    <a:latin typeface="Calibri" pitchFamily="34" charset="0"/>
                  </a:rPr>
                  <a:t>ν</a:t>
                </a:r>
                <a:r>
                  <a:rPr lang="en-GB" sz="1800" b="1" baseline="-25000" smtClean="0">
                    <a:solidFill>
                      <a:srgbClr val="FF0000"/>
                    </a:solidFill>
                    <a:latin typeface="Tw Cen MT" pitchFamily="34" charset="0"/>
                  </a:rPr>
                  <a:t>e </a:t>
                </a:r>
                <a:r>
                  <a:rPr lang="en-GB" sz="1800" smtClean="0">
                    <a:solidFill>
                      <a:srgbClr val="FF0000"/>
                    </a:solidFill>
                    <a:latin typeface="Tw Cen MT" pitchFamily="34" charset="0"/>
                  </a:rPr>
                  <a:t>:	1.3%</a:t>
                </a:r>
              </a:p>
            </p:txBody>
          </p:sp>
          <p:cxnSp>
            <p:nvCxnSpPr>
              <p:cNvPr id="65" name="Straight Connector 64"/>
              <p:cNvCxnSpPr/>
              <p:nvPr/>
            </p:nvCxnSpPr>
            <p:spPr>
              <a:xfrm>
                <a:off x="1986031" y="3232509"/>
                <a:ext cx="146108" cy="158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2322713" y="3534191"/>
                <a:ext cx="146108" cy="158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sp>
        <p:nvSpPr>
          <p:cNvPr id="587828" name="Rectangle 52"/>
          <p:cNvSpPr>
            <a:spLocks noChangeArrowheads="1"/>
          </p:cNvSpPr>
          <p:nvPr/>
        </p:nvSpPr>
        <p:spPr bwMode="auto">
          <a:xfrm>
            <a:off x="457200" y="433388"/>
            <a:ext cx="8229600" cy="696912"/>
          </a:xfrm>
          <a:prstGeom prst="rect">
            <a:avLst/>
          </a:prstGeom>
          <a:noFill/>
          <a:ln w="9525">
            <a:noFill/>
            <a:miter lim="800000"/>
            <a:headEnd/>
            <a:tailEnd/>
          </a:ln>
          <a:effectLst/>
        </p:spPr>
        <p:txBody>
          <a:bodyPr anchor="ctr"/>
          <a:lstStyle/>
          <a:p>
            <a:r>
              <a:rPr lang="en-GB" sz="4000" b="1" smtClean="0">
                <a:solidFill>
                  <a:srgbClr val="000000"/>
                </a:solidFill>
                <a:latin typeface="Bookman Old Style" pitchFamily="18" charset="0"/>
              </a:rPr>
              <a:t>Making an antineutrino beam</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r>
              <a:rPr lang="en-GB"/>
              <a:t>22nd - 28th July 2009</a:t>
            </a:r>
          </a:p>
        </p:txBody>
      </p:sp>
      <p:sp>
        <p:nvSpPr>
          <p:cNvPr id="9" name="Slide Number Placeholder 4"/>
          <p:cNvSpPr>
            <a:spLocks noGrp="1"/>
          </p:cNvSpPr>
          <p:nvPr>
            <p:ph type="sldNum" sz="quarter" idx="11"/>
          </p:nvPr>
        </p:nvSpPr>
        <p:spPr/>
        <p:txBody>
          <a:bodyPr/>
          <a:lstStyle/>
          <a:p>
            <a:fld id="{83D513D6-7D7D-45A5-9FFC-48A092660BDF}" type="slidenum">
              <a:rPr lang="en-GB"/>
              <a:pPr/>
              <a:t>36</a:t>
            </a:fld>
            <a:endParaRPr lang="en-GB"/>
          </a:p>
        </p:txBody>
      </p:sp>
      <p:sp>
        <p:nvSpPr>
          <p:cNvPr id="10" name="Footer Placeholder 5"/>
          <p:cNvSpPr>
            <a:spLocks noGrp="1"/>
          </p:cNvSpPr>
          <p:nvPr>
            <p:ph type="ftr" sz="quarter" idx="12"/>
          </p:nvPr>
        </p:nvSpPr>
        <p:spPr/>
        <p:txBody>
          <a:bodyPr/>
          <a:lstStyle/>
          <a:p>
            <a:r>
              <a:rPr lang="en-GB"/>
              <a:t>Justin Evans</a:t>
            </a:r>
          </a:p>
        </p:txBody>
      </p:sp>
      <p:pic>
        <p:nvPicPr>
          <p:cNvPr id="572421" name="Picture 5" descr="Light Metallic MINOS Logo"/>
          <p:cNvPicPr>
            <a:picLocks noChangeAspect="1" noChangeArrowheads="1"/>
          </p:cNvPicPr>
          <p:nvPr/>
        </p:nvPicPr>
        <p:blipFill>
          <a:blip r:embed="rId2" cstate="print"/>
          <a:srcRect/>
          <a:stretch>
            <a:fillRect/>
          </a:stretch>
        </p:blipFill>
        <p:spPr bwMode="auto">
          <a:xfrm>
            <a:off x="0" y="0"/>
            <a:ext cx="1098550" cy="1096963"/>
          </a:xfrm>
          <a:prstGeom prst="rect">
            <a:avLst/>
          </a:prstGeom>
          <a:noFill/>
        </p:spPr>
      </p:pic>
      <p:pic>
        <p:nvPicPr>
          <p:cNvPr id="572422" name="Picture 6"/>
          <p:cNvPicPr>
            <a:picLocks noChangeAspect="1" noChangeArrowheads="1"/>
          </p:cNvPicPr>
          <p:nvPr/>
        </p:nvPicPr>
        <p:blipFill>
          <a:blip r:embed="rId3" cstate="print"/>
          <a:srcRect/>
          <a:stretch>
            <a:fillRect/>
          </a:stretch>
        </p:blipFill>
        <p:spPr bwMode="auto">
          <a:xfrm>
            <a:off x="7165975" y="0"/>
            <a:ext cx="1978025" cy="560388"/>
          </a:xfrm>
          <a:prstGeom prst="rect">
            <a:avLst/>
          </a:prstGeom>
          <a:noFill/>
          <a:ln w="9525">
            <a:noFill/>
            <a:miter lim="800000"/>
            <a:headEnd/>
            <a:tailEnd/>
          </a:ln>
          <a:effectLst/>
        </p:spPr>
      </p:pic>
      <p:sp>
        <p:nvSpPr>
          <p:cNvPr id="572418" name="Rectangle 2"/>
          <p:cNvSpPr>
            <a:spLocks noGrp="1" noChangeArrowheads="1"/>
          </p:cNvSpPr>
          <p:nvPr>
            <p:ph type="title"/>
          </p:nvPr>
        </p:nvSpPr>
        <p:spPr>
          <a:xfrm>
            <a:off x="457200" y="150813"/>
            <a:ext cx="8229600" cy="1143000"/>
          </a:xfrm>
        </p:spPr>
        <p:txBody>
          <a:bodyPr/>
          <a:lstStyle/>
          <a:p>
            <a:r>
              <a:rPr lang="el-GR" i="1">
                <a:latin typeface="Times New Roman" pitchFamily="18" charset="0"/>
                <a:cs typeface="Times New Roman" pitchFamily="18" charset="0"/>
              </a:rPr>
              <a:t>ν</a:t>
            </a:r>
            <a:r>
              <a:rPr lang="el-GR" i="1" baseline="-25000">
                <a:latin typeface="Times New Roman" pitchFamily="18" charset="0"/>
                <a:cs typeface="Times New Roman" pitchFamily="18" charset="0"/>
              </a:rPr>
              <a:t>μ</a:t>
            </a:r>
            <a:r>
              <a:rPr lang="en-GB"/>
              <a:t> oscillation parameters</a:t>
            </a:r>
          </a:p>
        </p:txBody>
      </p:sp>
      <p:sp>
        <p:nvSpPr>
          <p:cNvPr id="572419" name="Rectangle 3"/>
          <p:cNvSpPr>
            <a:spLocks noGrp="1" noChangeArrowheads="1"/>
          </p:cNvSpPr>
          <p:nvPr>
            <p:ph type="body" idx="1"/>
          </p:nvPr>
        </p:nvSpPr>
        <p:spPr>
          <a:xfrm>
            <a:off x="457200" y="5738813"/>
            <a:ext cx="8229600" cy="549275"/>
          </a:xfrm>
        </p:spPr>
        <p:txBody>
          <a:bodyPr/>
          <a:lstStyle/>
          <a:p>
            <a:pPr algn="ctr">
              <a:lnSpc>
                <a:spcPct val="100000"/>
              </a:lnSpc>
            </a:pPr>
            <a:r>
              <a:rPr lang="en-GB" sz="2000"/>
              <a:t>Contours include the effects of systematic uncertainties</a:t>
            </a:r>
          </a:p>
        </p:txBody>
      </p:sp>
      <p:pic>
        <p:nvPicPr>
          <p:cNvPr id="572420" name="Picture 6" descr="rhc_result_contour_cc_wide.png"/>
          <p:cNvPicPr>
            <a:picLocks noChangeAspect="1"/>
          </p:cNvPicPr>
          <p:nvPr/>
        </p:nvPicPr>
        <p:blipFill>
          <a:blip r:embed="rId4" cstate="print"/>
          <a:srcRect t="2518" r="8141"/>
          <a:stretch>
            <a:fillRect/>
          </a:stretch>
        </p:blipFill>
        <p:spPr bwMode="auto">
          <a:xfrm>
            <a:off x="1622425" y="1212850"/>
            <a:ext cx="5794375" cy="4419600"/>
          </a:xfrm>
          <a:prstGeom prst="rect">
            <a:avLst/>
          </a:prstGeom>
          <a:noFill/>
          <a:ln w="9525">
            <a:noFill/>
            <a:miter lim="800000"/>
            <a:headEnd/>
            <a:tailEnd/>
          </a:ln>
        </p:spPr>
      </p:pic>
      <p:sp>
        <p:nvSpPr>
          <p:cNvPr id="572423" name="Line 7"/>
          <p:cNvSpPr>
            <a:spLocks noChangeShapeType="1"/>
          </p:cNvSpPr>
          <p:nvPr/>
        </p:nvSpPr>
        <p:spPr bwMode="auto">
          <a:xfrm>
            <a:off x="995363" y="638175"/>
            <a:ext cx="277812" cy="0"/>
          </a:xfrm>
          <a:prstGeom prst="line">
            <a:avLst/>
          </a:prstGeom>
          <a:noFill/>
          <a:ln w="31750">
            <a:solidFill>
              <a:schemeClr val="tx1"/>
            </a:solidFill>
            <a:round/>
            <a:headEnd/>
            <a:tailEnd/>
          </a:ln>
          <a:effectLst/>
        </p:spPr>
        <p:txBody>
          <a:bodyPr/>
          <a:lstStyle/>
          <a:p>
            <a:endParaRPr lang="en-GB"/>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0" y="0"/>
            <a:ext cx="9144000" cy="7029400"/>
          </a:xfrm>
          <a:prstGeom prst="rect">
            <a:avLst/>
          </a:prstGeom>
          <a:solidFill>
            <a:srgbClr val="FFFFFF"/>
          </a:solidFill>
          <a:ln w="444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smtClean="0">
              <a:ln>
                <a:noFill/>
              </a:ln>
              <a:solidFill>
                <a:srgbClr val="66FFFF"/>
              </a:solidFill>
              <a:effectLst/>
              <a:latin typeface="Times New Roman" pitchFamily="18" charset="0"/>
            </a:endParaRPr>
          </a:p>
        </p:txBody>
      </p:sp>
      <p:sp>
        <p:nvSpPr>
          <p:cNvPr id="20" name="TextBox 19"/>
          <p:cNvSpPr txBox="1"/>
          <p:nvPr/>
        </p:nvSpPr>
        <p:spPr>
          <a:xfrm>
            <a:off x="0" y="0"/>
            <a:ext cx="4427984" cy="707886"/>
          </a:xfrm>
          <a:prstGeom prst="rect">
            <a:avLst/>
          </a:prstGeom>
          <a:noFill/>
        </p:spPr>
        <p:txBody>
          <a:bodyPr wrap="square" rtlCol="0">
            <a:spAutoFit/>
          </a:bodyPr>
          <a:lstStyle/>
          <a:p>
            <a:r>
              <a:rPr lang="en-GB" dirty="0" smtClean="0">
                <a:solidFill>
                  <a:srgbClr val="1407B9"/>
                </a:solidFill>
                <a:latin typeface="+mn-lt"/>
              </a:rPr>
              <a:t>How well do we know </a:t>
            </a:r>
            <a:r>
              <a:rPr lang="en-GB" dirty="0" smtClean="0">
                <a:solidFill>
                  <a:srgbClr val="1407B9"/>
                </a:solidFill>
                <a:latin typeface="Symbol" pitchFamily="18" charset="2"/>
              </a:rPr>
              <a:t>q</a:t>
            </a:r>
            <a:r>
              <a:rPr lang="en-GB" baseline="-25000" dirty="0" smtClean="0">
                <a:solidFill>
                  <a:srgbClr val="1407B9"/>
                </a:solidFill>
              </a:rPr>
              <a:t>23</a:t>
            </a:r>
            <a:r>
              <a:rPr lang="en-GB" dirty="0" smtClean="0">
                <a:solidFill>
                  <a:srgbClr val="1407B9"/>
                </a:solidFill>
              </a:rPr>
              <a:t>?</a:t>
            </a:r>
            <a:r>
              <a:rPr lang="en-GB" sz="4000" dirty="0" smtClean="0">
                <a:solidFill>
                  <a:srgbClr val="1407B9"/>
                </a:solidFill>
              </a:rPr>
              <a:t> </a:t>
            </a:r>
            <a:endParaRPr lang="en-GB" sz="4000" dirty="0">
              <a:solidFill>
                <a:srgbClr val="1407B9"/>
              </a:solidFill>
            </a:endParaRPr>
          </a:p>
        </p:txBody>
      </p:sp>
      <p:pic>
        <p:nvPicPr>
          <p:cNvPr id="866306" name="Picture 2"/>
          <p:cNvPicPr>
            <a:picLocks noChangeAspect="1" noChangeArrowheads="1"/>
          </p:cNvPicPr>
          <p:nvPr/>
        </p:nvPicPr>
        <p:blipFill>
          <a:blip r:embed="rId2" cstate="print"/>
          <a:srcRect/>
          <a:stretch>
            <a:fillRect/>
          </a:stretch>
        </p:blipFill>
        <p:spPr bwMode="auto">
          <a:xfrm>
            <a:off x="611560" y="764704"/>
            <a:ext cx="3152775" cy="2752725"/>
          </a:xfrm>
          <a:prstGeom prst="rect">
            <a:avLst/>
          </a:prstGeom>
          <a:noFill/>
          <a:ln w="9525">
            <a:noFill/>
            <a:miter lim="800000"/>
            <a:headEnd/>
            <a:tailEnd/>
          </a:ln>
        </p:spPr>
      </p:pic>
      <p:pic>
        <p:nvPicPr>
          <p:cNvPr id="23" name="Picture 3"/>
          <p:cNvPicPr>
            <a:picLocks noChangeAspect="1" noChangeArrowheads="1"/>
          </p:cNvPicPr>
          <p:nvPr/>
        </p:nvPicPr>
        <p:blipFill>
          <a:blip r:embed="rId3" cstate="print"/>
          <a:srcRect/>
          <a:stretch>
            <a:fillRect/>
          </a:stretch>
        </p:blipFill>
        <p:spPr bwMode="auto">
          <a:xfrm>
            <a:off x="346782" y="620688"/>
            <a:ext cx="237442" cy="3127276"/>
          </a:xfrm>
          <a:prstGeom prst="rect">
            <a:avLst/>
          </a:prstGeom>
          <a:noFill/>
          <a:ln w="9525">
            <a:noFill/>
            <a:miter lim="800000"/>
            <a:headEnd/>
            <a:tailEnd/>
          </a:ln>
        </p:spPr>
      </p:pic>
      <p:sp>
        <p:nvSpPr>
          <p:cNvPr id="24" name="TextBox 23"/>
          <p:cNvSpPr txBox="1"/>
          <p:nvPr/>
        </p:nvSpPr>
        <p:spPr>
          <a:xfrm rot="16200000">
            <a:off x="-1527341" y="2091410"/>
            <a:ext cx="3454792" cy="369332"/>
          </a:xfrm>
          <a:prstGeom prst="rect">
            <a:avLst/>
          </a:prstGeom>
          <a:noFill/>
        </p:spPr>
        <p:txBody>
          <a:bodyPr wrap="none" rtlCol="0">
            <a:spAutoFit/>
          </a:bodyPr>
          <a:lstStyle/>
          <a:p>
            <a:r>
              <a:rPr lang="en-GB" sz="1800" dirty="0" smtClean="0">
                <a:solidFill>
                  <a:srgbClr val="1407B9"/>
                </a:solidFill>
              </a:rPr>
              <a:t>Gonzalez-Garcia, </a:t>
            </a:r>
            <a:r>
              <a:rPr lang="en-GB" sz="1800" dirty="0" err="1" smtClean="0">
                <a:solidFill>
                  <a:srgbClr val="1407B9"/>
                </a:solidFill>
              </a:rPr>
              <a:t>Maltoni</a:t>
            </a:r>
            <a:r>
              <a:rPr lang="en-GB" sz="1800" dirty="0" smtClean="0">
                <a:solidFill>
                  <a:srgbClr val="1407B9"/>
                </a:solidFill>
              </a:rPr>
              <a:t>, </a:t>
            </a:r>
            <a:r>
              <a:rPr lang="en-GB" sz="1800" dirty="0" err="1" smtClean="0">
                <a:solidFill>
                  <a:srgbClr val="1407B9"/>
                </a:solidFill>
              </a:rPr>
              <a:t>Salvado</a:t>
            </a:r>
            <a:endParaRPr lang="en-GB" sz="1800" dirty="0">
              <a:solidFill>
                <a:srgbClr val="1407B9"/>
              </a:solidFill>
            </a:endParaRPr>
          </a:p>
        </p:txBody>
      </p:sp>
      <p:cxnSp>
        <p:nvCxnSpPr>
          <p:cNvPr id="22" name="Straight Arrow Connector 21"/>
          <p:cNvCxnSpPr/>
          <p:nvPr/>
        </p:nvCxnSpPr>
        <p:spPr bwMode="auto">
          <a:xfrm rot="5400000">
            <a:off x="1260426" y="1916038"/>
            <a:ext cx="720080" cy="1588"/>
          </a:xfrm>
          <a:prstGeom prst="straightConnector1">
            <a:avLst/>
          </a:prstGeom>
          <a:solidFill>
            <a:srgbClr val="FFFFFF"/>
          </a:solidFill>
          <a:ln w="44450" cap="flat" cmpd="sng" algn="ctr">
            <a:solidFill>
              <a:schemeClr val="accent2">
                <a:lumMod val="75000"/>
              </a:schemeClr>
            </a:solidFill>
            <a:prstDash val="solid"/>
            <a:round/>
            <a:headEnd type="arrow"/>
            <a:tailEnd type="arrow"/>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Line 2"/>
          <p:cNvSpPr>
            <a:spLocks noChangeShapeType="1"/>
          </p:cNvSpPr>
          <p:nvPr/>
        </p:nvSpPr>
        <p:spPr bwMode="auto">
          <a:xfrm flipV="1">
            <a:off x="1219200" y="2057400"/>
            <a:ext cx="0" cy="3505200"/>
          </a:xfrm>
          <a:prstGeom prst="line">
            <a:avLst/>
          </a:prstGeom>
          <a:noFill/>
          <a:ln w="28575">
            <a:solidFill>
              <a:srgbClr val="66FFFF"/>
            </a:solidFill>
            <a:miter lim="800000"/>
            <a:headEnd/>
            <a:tailEnd type="triangle" w="med" len="med"/>
          </a:ln>
        </p:spPr>
        <p:txBody>
          <a:bodyPr wrap="none"/>
          <a:lstStyle/>
          <a:p>
            <a:endParaRPr lang="en-GB"/>
          </a:p>
        </p:txBody>
      </p:sp>
      <p:grpSp>
        <p:nvGrpSpPr>
          <p:cNvPr id="2" name="Group 3"/>
          <p:cNvGrpSpPr>
            <a:grpSpLocks/>
          </p:cNvGrpSpPr>
          <p:nvPr/>
        </p:nvGrpSpPr>
        <p:grpSpPr bwMode="auto">
          <a:xfrm>
            <a:off x="1371600" y="5943600"/>
            <a:ext cx="1239838" cy="457200"/>
            <a:chOff x="240" y="3807"/>
            <a:chExt cx="781" cy="288"/>
          </a:xfrm>
        </p:grpSpPr>
        <p:sp>
          <p:nvSpPr>
            <p:cNvPr id="165924" name="Rectangle 4"/>
            <p:cNvSpPr>
              <a:spLocks noChangeArrowheads="1"/>
            </p:cNvSpPr>
            <p:nvPr/>
          </p:nvSpPr>
          <p:spPr bwMode="auto">
            <a:xfrm>
              <a:off x="240" y="3893"/>
              <a:ext cx="192" cy="192"/>
            </a:xfrm>
            <a:prstGeom prst="rect">
              <a:avLst/>
            </a:prstGeom>
            <a:solidFill>
              <a:srgbClr val="FF3300"/>
            </a:solidFill>
            <a:ln w="9525">
              <a:solidFill>
                <a:schemeClr val="tx1"/>
              </a:solidFill>
              <a:miter lim="800000"/>
              <a:headEnd/>
              <a:tailEnd/>
            </a:ln>
          </p:spPr>
          <p:txBody>
            <a:bodyPr wrap="none" anchor="ctr"/>
            <a:lstStyle/>
            <a:p>
              <a:endParaRPr lang="en-US"/>
            </a:p>
          </p:txBody>
        </p:sp>
        <p:sp>
          <p:nvSpPr>
            <p:cNvPr id="165925" name="Text Box 5"/>
            <p:cNvSpPr txBox="1">
              <a:spLocks noChangeArrowheads="1"/>
            </p:cNvSpPr>
            <p:nvPr/>
          </p:nvSpPr>
          <p:spPr bwMode="auto">
            <a:xfrm>
              <a:off x="541" y="3807"/>
              <a:ext cx="480" cy="288"/>
            </a:xfrm>
            <a:prstGeom prst="rect">
              <a:avLst/>
            </a:prstGeom>
            <a:noFill/>
            <a:ln w="9525">
              <a:noFill/>
              <a:miter lim="800000"/>
              <a:headEnd/>
              <a:tailEnd/>
            </a:ln>
          </p:spPr>
          <p:txBody>
            <a:bodyPr>
              <a:spAutoFit/>
            </a:bodyPr>
            <a:lstStyle/>
            <a:p>
              <a:pPr algn="l">
                <a:spcBef>
                  <a:spcPct val="50000"/>
                </a:spcBef>
              </a:pPr>
              <a:r>
                <a:rPr lang="en-US" b="1">
                  <a:latin typeface="Symbol" pitchFamily="18" charset="2"/>
                </a:rPr>
                <a:t>n</a:t>
              </a:r>
              <a:r>
                <a:rPr lang="en-US" b="1" baseline="-25000">
                  <a:latin typeface="Comic Sans MS" pitchFamily="66" charset="0"/>
                </a:rPr>
                <a:t>e </a:t>
              </a:r>
            </a:p>
          </p:txBody>
        </p:sp>
      </p:grpSp>
      <p:grpSp>
        <p:nvGrpSpPr>
          <p:cNvPr id="3" name="Group 6"/>
          <p:cNvGrpSpPr>
            <a:grpSpLocks/>
          </p:cNvGrpSpPr>
          <p:nvPr/>
        </p:nvGrpSpPr>
        <p:grpSpPr bwMode="auto">
          <a:xfrm>
            <a:off x="2667000" y="5943600"/>
            <a:ext cx="938213" cy="457200"/>
            <a:chOff x="912" y="3805"/>
            <a:chExt cx="591" cy="288"/>
          </a:xfrm>
        </p:grpSpPr>
        <p:sp>
          <p:nvSpPr>
            <p:cNvPr id="165922" name="Rectangle 7"/>
            <p:cNvSpPr>
              <a:spLocks noChangeArrowheads="1"/>
            </p:cNvSpPr>
            <p:nvPr/>
          </p:nvSpPr>
          <p:spPr bwMode="auto">
            <a:xfrm>
              <a:off x="912" y="3888"/>
              <a:ext cx="192" cy="192"/>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65923" name="Rectangle 8"/>
            <p:cNvSpPr>
              <a:spLocks noChangeArrowheads="1"/>
            </p:cNvSpPr>
            <p:nvPr/>
          </p:nvSpPr>
          <p:spPr bwMode="auto">
            <a:xfrm>
              <a:off x="1213" y="3805"/>
              <a:ext cx="290" cy="288"/>
            </a:xfrm>
            <a:prstGeom prst="rect">
              <a:avLst/>
            </a:prstGeom>
            <a:noFill/>
            <a:ln w="9525">
              <a:noFill/>
              <a:miter lim="800000"/>
              <a:headEnd/>
              <a:tailEnd/>
            </a:ln>
          </p:spPr>
          <p:txBody>
            <a:bodyPr wrap="none">
              <a:spAutoFit/>
            </a:bodyPr>
            <a:lstStyle/>
            <a:p>
              <a:pPr algn="l"/>
              <a:r>
                <a:rPr lang="en-US" b="1">
                  <a:latin typeface="Symbol" pitchFamily="18" charset="2"/>
                </a:rPr>
                <a:t>n</a:t>
              </a:r>
              <a:r>
                <a:rPr lang="en-US" b="1" baseline="-25000">
                  <a:latin typeface="Symbol" pitchFamily="18" charset="2"/>
                </a:rPr>
                <a:t>m</a:t>
              </a:r>
            </a:p>
          </p:txBody>
        </p:sp>
      </p:grpSp>
      <p:grpSp>
        <p:nvGrpSpPr>
          <p:cNvPr id="4" name="Group 9"/>
          <p:cNvGrpSpPr>
            <a:grpSpLocks/>
          </p:cNvGrpSpPr>
          <p:nvPr/>
        </p:nvGrpSpPr>
        <p:grpSpPr bwMode="auto">
          <a:xfrm>
            <a:off x="3886200" y="5943600"/>
            <a:ext cx="914400" cy="457200"/>
            <a:chOff x="1584" y="3810"/>
            <a:chExt cx="576" cy="288"/>
          </a:xfrm>
        </p:grpSpPr>
        <p:sp>
          <p:nvSpPr>
            <p:cNvPr id="165920" name="Rectangle 10"/>
            <p:cNvSpPr>
              <a:spLocks noChangeArrowheads="1"/>
            </p:cNvSpPr>
            <p:nvPr/>
          </p:nvSpPr>
          <p:spPr bwMode="auto">
            <a:xfrm>
              <a:off x="1584" y="3893"/>
              <a:ext cx="192" cy="192"/>
            </a:xfrm>
            <a:prstGeom prst="rect">
              <a:avLst/>
            </a:prstGeom>
            <a:solidFill>
              <a:srgbClr val="30DD07"/>
            </a:solidFill>
            <a:ln w="9525">
              <a:solidFill>
                <a:schemeClr val="tx1"/>
              </a:solidFill>
              <a:miter lim="800000"/>
              <a:headEnd/>
              <a:tailEnd/>
            </a:ln>
          </p:spPr>
          <p:txBody>
            <a:bodyPr wrap="none" anchor="ctr"/>
            <a:lstStyle/>
            <a:p>
              <a:endParaRPr lang="en-US"/>
            </a:p>
          </p:txBody>
        </p:sp>
        <p:sp>
          <p:nvSpPr>
            <p:cNvPr id="165921" name="Rectangle 11"/>
            <p:cNvSpPr>
              <a:spLocks noChangeArrowheads="1"/>
            </p:cNvSpPr>
            <p:nvPr/>
          </p:nvSpPr>
          <p:spPr bwMode="auto">
            <a:xfrm>
              <a:off x="1888" y="3810"/>
              <a:ext cx="272" cy="288"/>
            </a:xfrm>
            <a:prstGeom prst="rect">
              <a:avLst/>
            </a:prstGeom>
            <a:noFill/>
            <a:ln w="9525">
              <a:noFill/>
              <a:miter lim="800000"/>
              <a:headEnd/>
              <a:tailEnd/>
            </a:ln>
          </p:spPr>
          <p:txBody>
            <a:bodyPr wrap="none">
              <a:spAutoFit/>
            </a:bodyPr>
            <a:lstStyle/>
            <a:p>
              <a:pPr algn="l"/>
              <a:r>
                <a:rPr lang="en-US" b="1">
                  <a:latin typeface="Symbol" pitchFamily="18" charset="2"/>
                </a:rPr>
                <a:t>n</a:t>
              </a:r>
              <a:r>
                <a:rPr lang="en-US" b="1" baseline="-25000">
                  <a:latin typeface="Symbol" pitchFamily="18" charset="2"/>
                </a:rPr>
                <a:t>t</a:t>
              </a:r>
            </a:p>
          </p:txBody>
        </p:sp>
      </p:grpSp>
      <p:sp>
        <p:nvSpPr>
          <p:cNvPr id="165894" name="Text Box 12"/>
          <p:cNvSpPr txBox="1">
            <a:spLocks noChangeArrowheads="1"/>
          </p:cNvSpPr>
          <p:nvPr/>
        </p:nvSpPr>
        <p:spPr bwMode="auto">
          <a:xfrm>
            <a:off x="685800" y="1524000"/>
            <a:ext cx="1143000" cy="457200"/>
          </a:xfrm>
          <a:prstGeom prst="rect">
            <a:avLst/>
          </a:prstGeom>
          <a:noFill/>
          <a:ln w="9525">
            <a:noFill/>
            <a:miter lim="800000"/>
            <a:headEnd/>
            <a:tailEnd/>
          </a:ln>
        </p:spPr>
        <p:txBody>
          <a:bodyPr>
            <a:spAutoFit/>
          </a:bodyPr>
          <a:lstStyle/>
          <a:p>
            <a:pPr algn="l">
              <a:spcBef>
                <a:spcPct val="50000"/>
              </a:spcBef>
            </a:pPr>
            <a:r>
              <a:rPr lang="en-US">
                <a:latin typeface="Comic Sans MS" pitchFamily="66" charset="0"/>
              </a:rPr>
              <a:t>Log m</a:t>
            </a:r>
            <a:r>
              <a:rPr lang="en-US" baseline="30000">
                <a:latin typeface="Comic Sans MS" pitchFamily="66" charset="0"/>
              </a:rPr>
              <a:t>2</a:t>
            </a:r>
          </a:p>
        </p:txBody>
      </p:sp>
      <p:grpSp>
        <p:nvGrpSpPr>
          <p:cNvPr id="5" name="Group 13"/>
          <p:cNvGrpSpPr>
            <a:grpSpLocks/>
          </p:cNvGrpSpPr>
          <p:nvPr/>
        </p:nvGrpSpPr>
        <p:grpSpPr bwMode="auto">
          <a:xfrm>
            <a:off x="1371600" y="4648200"/>
            <a:ext cx="2590800" cy="457200"/>
            <a:chOff x="864" y="2928"/>
            <a:chExt cx="1632" cy="288"/>
          </a:xfrm>
        </p:grpSpPr>
        <p:sp>
          <p:nvSpPr>
            <p:cNvPr id="165916" name="Rectangle 14"/>
            <p:cNvSpPr>
              <a:spLocks noChangeArrowheads="1"/>
            </p:cNvSpPr>
            <p:nvPr/>
          </p:nvSpPr>
          <p:spPr bwMode="auto">
            <a:xfrm>
              <a:off x="1296" y="2976"/>
              <a:ext cx="528" cy="240"/>
            </a:xfrm>
            <a:prstGeom prst="rect">
              <a:avLst/>
            </a:prstGeom>
            <a:solidFill>
              <a:srgbClr val="FF3300"/>
            </a:solidFill>
            <a:ln w="9525">
              <a:solidFill>
                <a:schemeClr val="tx1"/>
              </a:solidFill>
              <a:miter lim="800000"/>
              <a:headEnd/>
              <a:tailEnd/>
            </a:ln>
          </p:spPr>
          <p:txBody>
            <a:bodyPr wrap="none" anchor="ctr"/>
            <a:lstStyle/>
            <a:p>
              <a:endParaRPr lang="en-US"/>
            </a:p>
          </p:txBody>
        </p:sp>
        <p:sp>
          <p:nvSpPr>
            <p:cNvPr id="165917" name="Rectangle 15"/>
            <p:cNvSpPr>
              <a:spLocks noChangeArrowheads="1"/>
            </p:cNvSpPr>
            <p:nvPr/>
          </p:nvSpPr>
          <p:spPr bwMode="auto">
            <a:xfrm>
              <a:off x="1824" y="2976"/>
              <a:ext cx="336" cy="24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65918" name="Rectangle 16"/>
            <p:cNvSpPr>
              <a:spLocks noChangeArrowheads="1"/>
            </p:cNvSpPr>
            <p:nvPr/>
          </p:nvSpPr>
          <p:spPr bwMode="auto">
            <a:xfrm>
              <a:off x="2160" y="2976"/>
              <a:ext cx="336" cy="240"/>
            </a:xfrm>
            <a:prstGeom prst="rect">
              <a:avLst/>
            </a:prstGeom>
            <a:solidFill>
              <a:srgbClr val="30DD07"/>
            </a:solidFill>
            <a:ln w="9525">
              <a:solidFill>
                <a:schemeClr val="tx1"/>
              </a:solidFill>
              <a:miter lim="800000"/>
              <a:headEnd/>
              <a:tailEnd/>
            </a:ln>
          </p:spPr>
          <p:txBody>
            <a:bodyPr wrap="none" anchor="ctr"/>
            <a:lstStyle/>
            <a:p>
              <a:endParaRPr lang="en-US"/>
            </a:p>
          </p:txBody>
        </p:sp>
        <p:sp>
          <p:nvSpPr>
            <p:cNvPr id="165919" name="Text Box 17"/>
            <p:cNvSpPr txBox="1">
              <a:spLocks noChangeArrowheads="1"/>
            </p:cNvSpPr>
            <p:nvPr/>
          </p:nvSpPr>
          <p:spPr bwMode="auto">
            <a:xfrm>
              <a:off x="864" y="2928"/>
              <a:ext cx="384" cy="288"/>
            </a:xfrm>
            <a:prstGeom prst="rect">
              <a:avLst/>
            </a:prstGeom>
            <a:noFill/>
            <a:ln w="9525">
              <a:noFill/>
              <a:miter lim="800000"/>
              <a:headEnd/>
              <a:tailEnd/>
            </a:ln>
          </p:spPr>
          <p:txBody>
            <a:bodyPr>
              <a:spAutoFit/>
            </a:bodyPr>
            <a:lstStyle/>
            <a:p>
              <a:pPr algn="l">
                <a:spcBef>
                  <a:spcPct val="50000"/>
                </a:spcBef>
              </a:pPr>
              <a:r>
                <a:rPr lang="en-US">
                  <a:latin typeface="Comic Sans MS" pitchFamily="66" charset="0"/>
                </a:rPr>
                <a:t>m</a:t>
              </a:r>
              <a:r>
                <a:rPr lang="en-US" baseline="-25000">
                  <a:latin typeface="Comic Sans MS" pitchFamily="66" charset="0"/>
                </a:rPr>
                <a:t>1</a:t>
              </a:r>
            </a:p>
          </p:txBody>
        </p:sp>
      </p:grpSp>
      <p:grpSp>
        <p:nvGrpSpPr>
          <p:cNvPr id="6" name="Group 18"/>
          <p:cNvGrpSpPr>
            <a:grpSpLocks/>
          </p:cNvGrpSpPr>
          <p:nvPr/>
        </p:nvGrpSpPr>
        <p:grpSpPr bwMode="auto">
          <a:xfrm>
            <a:off x="1447800" y="2667000"/>
            <a:ext cx="2514600" cy="457200"/>
            <a:chOff x="912" y="1680"/>
            <a:chExt cx="1584" cy="288"/>
          </a:xfrm>
        </p:grpSpPr>
        <p:sp>
          <p:nvSpPr>
            <p:cNvPr id="165912" name="Rectangle 19"/>
            <p:cNvSpPr>
              <a:spLocks noChangeArrowheads="1"/>
            </p:cNvSpPr>
            <p:nvPr/>
          </p:nvSpPr>
          <p:spPr bwMode="auto">
            <a:xfrm>
              <a:off x="1296" y="1680"/>
              <a:ext cx="96" cy="240"/>
            </a:xfrm>
            <a:prstGeom prst="rect">
              <a:avLst/>
            </a:prstGeom>
            <a:solidFill>
              <a:srgbClr val="FF3300"/>
            </a:solidFill>
            <a:ln w="9525">
              <a:solidFill>
                <a:schemeClr val="tx1"/>
              </a:solidFill>
              <a:miter lim="800000"/>
              <a:headEnd/>
              <a:tailEnd/>
            </a:ln>
          </p:spPr>
          <p:txBody>
            <a:bodyPr wrap="none" anchor="ctr"/>
            <a:lstStyle/>
            <a:p>
              <a:endParaRPr lang="en-US"/>
            </a:p>
          </p:txBody>
        </p:sp>
        <p:sp>
          <p:nvSpPr>
            <p:cNvPr id="165913" name="Rectangle 20"/>
            <p:cNvSpPr>
              <a:spLocks noChangeArrowheads="1"/>
            </p:cNvSpPr>
            <p:nvPr/>
          </p:nvSpPr>
          <p:spPr bwMode="auto">
            <a:xfrm>
              <a:off x="1392" y="1680"/>
              <a:ext cx="576" cy="24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65914" name="Rectangle 21"/>
            <p:cNvSpPr>
              <a:spLocks noChangeArrowheads="1"/>
            </p:cNvSpPr>
            <p:nvPr/>
          </p:nvSpPr>
          <p:spPr bwMode="auto">
            <a:xfrm>
              <a:off x="1968" y="1680"/>
              <a:ext cx="528" cy="240"/>
            </a:xfrm>
            <a:prstGeom prst="rect">
              <a:avLst/>
            </a:prstGeom>
            <a:solidFill>
              <a:srgbClr val="30DD07"/>
            </a:solidFill>
            <a:ln w="9525">
              <a:solidFill>
                <a:schemeClr val="tx1"/>
              </a:solidFill>
              <a:miter lim="800000"/>
              <a:headEnd/>
              <a:tailEnd/>
            </a:ln>
          </p:spPr>
          <p:txBody>
            <a:bodyPr wrap="none" anchor="ctr"/>
            <a:lstStyle/>
            <a:p>
              <a:endParaRPr lang="en-US"/>
            </a:p>
          </p:txBody>
        </p:sp>
        <p:sp>
          <p:nvSpPr>
            <p:cNvPr id="165915" name="Rectangle 22"/>
            <p:cNvSpPr>
              <a:spLocks noChangeArrowheads="1"/>
            </p:cNvSpPr>
            <p:nvPr/>
          </p:nvSpPr>
          <p:spPr bwMode="auto">
            <a:xfrm>
              <a:off x="912" y="1680"/>
              <a:ext cx="343" cy="288"/>
            </a:xfrm>
            <a:prstGeom prst="rect">
              <a:avLst/>
            </a:prstGeom>
            <a:noFill/>
            <a:ln w="9525">
              <a:noFill/>
              <a:miter lim="800000"/>
              <a:headEnd/>
              <a:tailEnd/>
            </a:ln>
          </p:spPr>
          <p:txBody>
            <a:bodyPr wrap="none">
              <a:spAutoFit/>
            </a:bodyPr>
            <a:lstStyle/>
            <a:p>
              <a:pPr algn="l"/>
              <a:r>
                <a:rPr lang="en-US">
                  <a:latin typeface="Comic Sans MS" pitchFamily="66" charset="0"/>
                </a:rPr>
                <a:t>m</a:t>
              </a:r>
              <a:r>
                <a:rPr lang="en-US" baseline="-25000">
                  <a:latin typeface="Comic Sans MS" pitchFamily="66" charset="0"/>
                </a:rPr>
                <a:t>3</a:t>
              </a:r>
            </a:p>
          </p:txBody>
        </p:sp>
      </p:grpSp>
      <p:grpSp>
        <p:nvGrpSpPr>
          <p:cNvPr id="7" name="Group 23"/>
          <p:cNvGrpSpPr>
            <a:grpSpLocks/>
          </p:cNvGrpSpPr>
          <p:nvPr/>
        </p:nvGrpSpPr>
        <p:grpSpPr bwMode="auto">
          <a:xfrm>
            <a:off x="1371600" y="4114800"/>
            <a:ext cx="2590800" cy="457200"/>
            <a:chOff x="864" y="2592"/>
            <a:chExt cx="1632" cy="288"/>
          </a:xfrm>
        </p:grpSpPr>
        <p:sp>
          <p:nvSpPr>
            <p:cNvPr id="165908" name="Rectangle 24"/>
            <p:cNvSpPr>
              <a:spLocks noChangeArrowheads="1"/>
            </p:cNvSpPr>
            <p:nvPr/>
          </p:nvSpPr>
          <p:spPr bwMode="auto">
            <a:xfrm>
              <a:off x="1296" y="2592"/>
              <a:ext cx="528" cy="240"/>
            </a:xfrm>
            <a:prstGeom prst="rect">
              <a:avLst/>
            </a:prstGeom>
            <a:solidFill>
              <a:srgbClr val="FF3300"/>
            </a:solidFill>
            <a:ln w="9525">
              <a:solidFill>
                <a:schemeClr val="tx1"/>
              </a:solidFill>
              <a:miter lim="800000"/>
              <a:headEnd/>
              <a:tailEnd/>
            </a:ln>
          </p:spPr>
          <p:txBody>
            <a:bodyPr wrap="none" anchor="ctr"/>
            <a:lstStyle/>
            <a:p>
              <a:endParaRPr lang="en-US"/>
            </a:p>
          </p:txBody>
        </p:sp>
        <p:sp>
          <p:nvSpPr>
            <p:cNvPr id="165909" name="Rectangle 25"/>
            <p:cNvSpPr>
              <a:spLocks noChangeArrowheads="1"/>
            </p:cNvSpPr>
            <p:nvPr/>
          </p:nvSpPr>
          <p:spPr bwMode="auto">
            <a:xfrm>
              <a:off x="1824" y="2592"/>
              <a:ext cx="336" cy="24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65910" name="Rectangle 26"/>
            <p:cNvSpPr>
              <a:spLocks noChangeArrowheads="1"/>
            </p:cNvSpPr>
            <p:nvPr/>
          </p:nvSpPr>
          <p:spPr bwMode="auto">
            <a:xfrm>
              <a:off x="2160" y="2592"/>
              <a:ext cx="336" cy="240"/>
            </a:xfrm>
            <a:prstGeom prst="rect">
              <a:avLst/>
            </a:prstGeom>
            <a:solidFill>
              <a:srgbClr val="30DD07"/>
            </a:solidFill>
            <a:ln w="9525">
              <a:solidFill>
                <a:schemeClr val="tx1"/>
              </a:solidFill>
              <a:miter lim="800000"/>
              <a:headEnd/>
              <a:tailEnd/>
            </a:ln>
          </p:spPr>
          <p:txBody>
            <a:bodyPr wrap="none" anchor="ctr"/>
            <a:lstStyle/>
            <a:p>
              <a:endParaRPr lang="en-US"/>
            </a:p>
          </p:txBody>
        </p:sp>
        <p:sp>
          <p:nvSpPr>
            <p:cNvPr id="165911" name="Rectangle 27"/>
            <p:cNvSpPr>
              <a:spLocks noChangeArrowheads="1"/>
            </p:cNvSpPr>
            <p:nvPr/>
          </p:nvSpPr>
          <p:spPr bwMode="auto">
            <a:xfrm>
              <a:off x="864" y="2592"/>
              <a:ext cx="343" cy="288"/>
            </a:xfrm>
            <a:prstGeom prst="rect">
              <a:avLst/>
            </a:prstGeom>
            <a:noFill/>
            <a:ln w="9525">
              <a:noFill/>
              <a:miter lim="800000"/>
              <a:headEnd/>
              <a:tailEnd/>
            </a:ln>
          </p:spPr>
          <p:txBody>
            <a:bodyPr wrap="none">
              <a:spAutoFit/>
            </a:bodyPr>
            <a:lstStyle/>
            <a:p>
              <a:pPr algn="l"/>
              <a:r>
                <a:rPr lang="en-US">
                  <a:latin typeface="Comic Sans MS" pitchFamily="66" charset="0"/>
                </a:rPr>
                <a:t>m</a:t>
              </a:r>
              <a:r>
                <a:rPr lang="en-US" baseline="-25000">
                  <a:latin typeface="Comic Sans MS" pitchFamily="66" charset="0"/>
                </a:rPr>
                <a:t>2</a:t>
              </a:r>
            </a:p>
          </p:txBody>
        </p:sp>
      </p:grpSp>
      <p:sp>
        <p:nvSpPr>
          <p:cNvPr id="165898" name="Text Box 28"/>
          <p:cNvSpPr txBox="1">
            <a:spLocks noChangeArrowheads="1"/>
          </p:cNvSpPr>
          <p:nvPr/>
        </p:nvSpPr>
        <p:spPr bwMode="auto">
          <a:xfrm>
            <a:off x="1333500" y="242888"/>
            <a:ext cx="7469188" cy="646112"/>
          </a:xfrm>
          <a:prstGeom prst="rect">
            <a:avLst/>
          </a:prstGeom>
          <a:noFill/>
          <a:ln w="22225">
            <a:noFill/>
            <a:miter lim="800000"/>
            <a:headEnd/>
            <a:tailEnd/>
          </a:ln>
        </p:spPr>
        <p:txBody>
          <a:bodyPr wrap="none">
            <a:spAutoFit/>
          </a:bodyPr>
          <a:lstStyle/>
          <a:p>
            <a:r>
              <a:rPr lang="en-GB" sz="3600"/>
              <a:t>What is the pattern of neutrino masses?</a:t>
            </a:r>
          </a:p>
        </p:txBody>
      </p:sp>
      <p:grpSp>
        <p:nvGrpSpPr>
          <p:cNvPr id="8" name="Group 29"/>
          <p:cNvGrpSpPr>
            <a:grpSpLocks/>
          </p:cNvGrpSpPr>
          <p:nvPr/>
        </p:nvGrpSpPr>
        <p:grpSpPr bwMode="auto">
          <a:xfrm>
            <a:off x="3998913" y="3087688"/>
            <a:ext cx="3451225" cy="990600"/>
            <a:chOff x="2519" y="1945"/>
            <a:chExt cx="2174" cy="624"/>
          </a:xfrm>
        </p:grpSpPr>
        <p:sp>
          <p:nvSpPr>
            <p:cNvPr id="165906" name="Rectangle 30"/>
            <p:cNvSpPr>
              <a:spLocks noChangeArrowheads="1"/>
            </p:cNvSpPr>
            <p:nvPr/>
          </p:nvSpPr>
          <p:spPr bwMode="auto">
            <a:xfrm>
              <a:off x="2640" y="2112"/>
              <a:ext cx="2053" cy="288"/>
            </a:xfrm>
            <a:prstGeom prst="rect">
              <a:avLst/>
            </a:prstGeom>
            <a:noFill/>
            <a:ln w="9525">
              <a:noFill/>
              <a:miter lim="800000"/>
              <a:headEnd/>
              <a:tailEnd/>
            </a:ln>
          </p:spPr>
          <p:txBody>
            <a:bodyPr wrap="none">
              <a:spAutoFit/>
            </a:bodyPr>
            <a:lstStyle/>
            <a:p>
              <a:pPr algn="l"/>
              <a:r>
                <a:rPr lang="en-US">
                  <a:latin typeface="Symbol" pitchFamily="18" charset="2"/>
                </a:rPr>
                <a:t>D</a:t>
              </a:r>
              <a:r>
                <a:rPr lang="en-US">
                  <a:latin typeface="Comic Sans MS" pitchFamily="66" charset="0"/>
                </a:rPr>
                <a:t>m</a:t>
              </a:r>
              <a:r>
                <a:rPr lang="en-US" baseline="30000">
                  <a:latin typeface="Comic Sans MS" pitchFamily="66" charset="0"/>
                </a:rPr>
                <a:t>2</a:t>
              </a:r>
              <a:r>
                <a:rPr lang="en-US" baseline="-25000">
                  <a:latin typeface="Comic Sans MS" pitchFamily="66" charset="0"/>
                </a:rPr>
                <a:t>23</a:t>
              </a:r>
              <a:r>
                <a:rPr lang="en-US">
                  <a:latin typeface="Comic Sans MS" pitchFamily="66" charset="0"/>
                </a:rPr>
                <a:t> ~ 2.5 x 10</a:t>
              </a:r>
              <a:r>
                <a:rPr lang="en-US" baseline="30000">
                  <a:latin typeface="Comic Sans MS" pitchFamily="66" charset="0"/>
                </a:rPr>
                <a:t>-3</a:t>
              </a:r>
              <a:r>
                <a:rPr lang="en-US">
                  <a:latin typeface="Comic Sans MS" pitchFamily="66" charset="0"/>
                </a:rPr>
                <a:t> eV</a:t>
              </a:r>
              <a:r>
                <a:rPr lang="en-US" baseline="30000">
                  <a:latin typeface="Comic Sans MS" pitchFamily="66" charset="0"/>
                </a:rPr>
                <a:t>2</a:t>
              </a:r>
            </a:p>
          </p:txBody>
        </p:sp>
        <p:sp>
          <p:nvSpPr>
            <p:cNvPr id="165907" name="AutoShape 31"/>
            <p:cNvSpPr>
              <a:spLocks/>
            </p:cNvSpPr>
            <p:nvPr/>
          </p:nvSpPr>
          <p:spPr bwMode="auto">
            <a:xfrm>
              <a:off x="2519" y="1945"/>
              <a:ext cx="144" cy="624"/>
            </a:xfrm>
            <a:prstGeom prst="rightBrace">
              <a:avLst>
                <a:gd name="adj1" fmla="val 36111"/>
                <a:gd name="adj2" fmla="val 50000"/>
              </a:avLst>
            </a:prstGeom>
            <a:noFill/>
            <a:ln w="22225">
              <a:solidFill>
                <a:srgbClr val="66FFFF"/>
              </a:solidFill>
              <a:round/>
              <a:headEnd/>
              <a:tailEnd/>
            </a:ln>
          </p:spPr>
          <p:txBody>
            <a:bodyPr wrap="none" anchor="ctr"/>
            <a:lstStyle/>
            <a:p>
              <a:endParaRPr lang="en-US"/>
            </a:p>
          </p:txBody>
        </p:sp>
      </p:grpSp>
      <p:grpSp>
        <p:nvGrpSpPr>
          <p:cNvPr id="9" name="Group 32"/>
          <p:cNvGrpSpPr>
            <a:grpSpLocks/>
          </p:cNvGrpSpPr>
          <p:nvPr/>
        </p:nvGrpSpPr>
        <p:grpSpPr bwMode="auto">
          <a:xfrm>
            <a:off x="4014788" y="4419602"/>
            <a:ext cx="4517652" cy="954088"/>
            <a:chOff x="2529" y="2784"/>
            <a:chExt cx="2127" cy="601"/>
          </a:xfrm>
        </p:grpSpPr>
        <p:sp>
          <p:nvSpPr>
            <p:cNvPr id="165904" name="Text Box 33"/>
            <p:cNvSpPr txBox="1">
              <a:spLocks noChangeArrowheads="1"/>
            </p:cNvSpPr>
            <p:nvPr/>
          </p:nvSpPr>
          <p:spPr bwMode="auto">
            <a:xfrm>
              <a:off x="2688" y="2784"/>
              <a:ext cx="1968" cy="601"/>
            </a:xfrm>
            <a:prstGeom prst="rect">
              <a:avLst/>
            </a:prstGeom>
            <a:noFill/>
            <a:ln w="9525">
              <a:noFill/>
              <a:miter lim="800000"/>
              <a:headEnd/>
              <a:tailEnd/>
            </a:ln>
          </p:spPr>
          <p:txBody>
            <a:bodyPr>
              <a:spAutoFit/>
            </a:bodyPr>
            <a:lstStyle/>
            <a:p>
              <a:pPr algn="l">
                <a:spcBef>
                  <a:spcPct val="50000"/>
                </a:spcBef>
              </a:pPr>
              <a:r>
                <a:rPr lang="en-US" dirty="0">
                  <a:latin typeface="Symbol" pitchFamily="18" charset="2"/>
                </a:rPr>
                <a:t>D</a:t>
              </a:r>
              <a:r>
                <a:rPr lang="en-US" dirty="0">
                  <a:latin typeface="Comic Sans MS" pitchFamily="66" charset="0"/>
                </a:rPr>
                <a:t>m</a:t>
              </a:r>
              <a:r>
                <a:rPr lang="en-US" baseline="30000" dirty="0">
                  <a:latin typeface="Comic Sans MS" pitchFamily="66" charset="0"/>
                </a:rPr>
                <a:t>2</a:t>
              </a:r>
              <a:r>
                <a:rPr lang="en-US" baseline="-25000" dirty="0">
                  <a:latin typeface="Comic Sans MS" pitchFamily="66" charset="0"/>
                </a:rPr>
                <a:t>12  </a:t>
              </a:r>
              <a:r>
                <a:rPr lang="en-US" dirty="0">
                  <a:latin typeface="Comic Sans MS" pitchFamily="66" charset="0"/>
                </a:rPr>
                <a:t>~  </a:t>
              </a:r>
              <a:r>
                <a:rPr lang="en-US" dirty="0" smtClean="0">
                  <a:latin typeface="Comic Sans MS" pitchFamily="66" charset="0"/>
                </a:rPr>
                <a:t>7.5 </a:t>
              </a:r>
              <a:r>
                <a:rPr lang="en-US" dirty="0">
                  <a:latin typeface="Comic Sans MS" pitchFamily="66" charset="0"/>
                </a:rPr>
                <a:t>x 10</a:t>
              </a:r>
              <a:r>
                <a:rPr lang="en-US" baseline="30000" dirty="0">
                  <a:latin typeface="Comic Sans MS" pitchFamily="66" charset="0"/>
                </a:rPr>
                <a:t>-5</a:t>
              </a:r>
              <a:r>
                <a:rPr lang="en-US" dirty="0">
                  <a:latin typeface="Comic Sans MS" pitchFamily="66" charset="0"/>
                </a:rPr>
                <a:t> eV</a:t>
              </a:r>
              <a:r>
                <a:rPr lang="en-US" baseline="30000" dirty="0">
                  <a:latin typeface="Comic Sans MS" pitchFamily="66" charset="0"/>
                </a:rPr>
                <a:t>2</a:t>
              </a:r>
            </a:p>
          </p:txBody>
        </p:sp>
        <p:sp>
          <p:nvSpPr>
            <p:cNvPr id="165905" name="AutoShape 34"/>
            <p:cNvSpPr>
              <a:spLocks/>
            </p:cNvSpPr>
            <p:nvPr/>
          </p:nvSpPr>
          <p:spPr bwMode="auto">
            <a:xfrm>
              <a:off x="2529" y="2827"/>
              <a:ext cx="144" cy="192"/>
            </a:xfrm>
            <a:prstGeom prst="rightBrace">
              <a:avLst>
                <a:gd name="adj1" fmla="val 11111"/>
                <a:gd name="adj2" fmla="val 50000"/>
              </a:avLst>
            </a:prstGeom>
            <a:noFill/>
            <a:ln w="22225">
              <a:solidFill>
                <a:srgbClr val="66FFFF"/>
              </a:solidFill>
              <a:round/>
              <a:headEnd/>
              <a:tailEnd/>
            </a:ln>
          </p:spPr>
          <p:txBody>
            <a:bodyPr wrap="none" anchor="ctr"/>
            <a:lstStyle/>
            <a:p>
              <a:endParaRPr lang="en-US"/>
            </a:p>
          </p:txBody>
        </p:sp>
      </p:grpSp>
      <p:grpSp>
        <p:nvGrpSpPr>
          <p:cNvPr id="10" name="Group 35"/>
          <p:cNvGrpSpPr>
            <a:grpSpLocks/>
          </p:cNvGrpSpPr>
          <p:nvPr/>
        </p:nvGrpSpPr>
        <p:grpSpPr bwMode="auto">
          <a:xfrm>
            <a:off x="3048000" y="1066800"/>
            <a:ext cx="4438650" cy="1463675"/>
            <a:chOff x="1920" y="672"/>
            <a:chExt cx="2796" cy="922"/>
          </a:xfrm>
        </p:grpSpPr>
        <p:sp>
          <p:nvSpPr>
            <p:cNvPr id="165902" name="Text Box 36"/>
            <p:cNvSpPr txBox="1">
              <a:spLocks noChangeArrowheads="1"/>
            </p:cNvSpPr>
            <p:nvPr/>
          </p:nvSpPr>
          <p:spPr bwMode="auto">
            <a:xfrm>
              <a:off x="2304" y="672"/>
              <a:ext cx="2412" cy="750"/>
            </a:xfrm>
            <a:prstGeom prst="rect">
              <a:avLst/>
            </a:prstGeom>
            <a:noFill/>
            <a:ln w="22225">
              <a:noFill/>
              <a:miter lim="800000"/>
              <a:headEnd/>
              <a:tailEnd/>
            </a:ln>
          </p:spPr>
          <p:txBody>
            <a:bodyPr wrap="none">
              <a:spAutoFit/>
            </a:bodyPr>
            <a:lstStyle/>
            <a:p>
              <a:r>
                <a:rPr lang="en-GB" sz="3600"/>
                <a:t>It “probably” looks </a:t>
              </a:r>
            </a:p>
            <a:p>
              <a:r>
                <a:rPr lang="en-GB" sz="3600"/>
                <a:t>something like this</a:t>
              </a:r>
            </a:p>
          </p:txBody>
        </p:sp>
        <p:sp>
          <p:nvSpPr>
            <p:cNvPr id="165903" name="Freeform 37"/>
            <p:cNvSpPr>
              <a:spLocks/>
            </p:cNvSpPr>
            <p:nvPr/>
          </p:nvSpPr>
          <p:spPr bwMode="auto">
            <a:xfrm>
              <a:off x="1920" y="1114"/>
              <a:ext cx="288" cy="480"/>
            </a:xfrm>
            <a:custGeom>
              <a:avLst/>
              <a:gdLst>
                <a:gd name="T0" fmla="*/ 288 w 288"/>
                <a:gd name="T1" fmla="*/ 0 h 480"/>
                <a:gd name="T2" fmla="*/ 48 w 288"/>
                <a:gd name="T3" fmla="*/ 96 h 480"/>
                <a:gd name="T4" fmla="*/ 0 w 288"/>
                <a:gd name="T5" fmla="*/ 480 h 480"/>
                <a:gd name="T6" fmla="*/ 0 60000 65536"/>
                <a:gd name="T7" fmla="*/ 0 60000 65536"/>
                <a:gd name="T8" fmla="*/ 0 60000 65536"/>
                <a:gd name="T9" fmla="*/ 0 w 288"/>
                <a:gd name="T10" fmla="*/ 0 h 480"/>
                <a:gd name="T11" fmla="*/ 288 w 288"/>
                <a:gd name="T12" fmla="*/ 480 h 480"/>
              </a:gdLst>
              <a:ahLst/>
              <a:cxnLst>
                <a:cxn ang="T6">
                  <a:pos x="T0" y="T1"/>
                </a:cxn>
                <a:cxn ang="T7">
                  <a:pos x="T2" y="T3"/>
                </a:cxn>
                <a:cxn ang="T8">
                  <a:pos x="T4" y="T5"/>
                </a:cxn>
              </a:cxnLst>
              <a:rect l="T9" t="T10" r="T11" b="T12"/>
              <a:pathLst>
                <a:path w="288" h="480">
                  <a:moveTo>
                    <a:pt x="288" y="0"/>
                  </a:moveTo>
                  <a:cubicBezTo>
                    <a:pt x="192" y="8"/>
                    <a:pt x="96" y="16"/>
                    <a:pt x="48" y="96"/>
                  </a:cubicBezTo>
                  <a:cubicBezTo>
                    <a:pt x="0" y="176"/>
                    <a:pt x="0" y="328"/>
                    <a:pt x="0" y="480"/>
                  </a:cubicBezTo>
                </a:path>
              </a:pathLst>
            </a:custGeom>
            <a:noFill/>
            <a:ln w="22225" cap="flat" cmpd="sng">
              <a:solidFill>
                <a:srgbClr val="66FFFF"/>
              </a:solidFill>
              <a:prstDash val="solid"/>
              <a:round/>
              <a:headEnd type="none" w="med" len="med"/>
              <a:tailEnd type="triangle" w="med" len="med"/>
            </a:ln>
          </p:spPr>
          <p:txBody>
            <a:bodyPr/>
            <a:lstStyle/>
            <a:p>
              <a:endParaRPr lang="en-GB"/>
            </a:p>
          </p:txBody>
        </p:sp>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Line 2"/>
          <p:cNvSpPr>
            <a:spLocks noChangeShapeType="1"/>
          </p:cNvSpPr>
          <p:nvPr/>
        </p:nvSpPr>
        <p:spPr bwMode="auto">
          <a:xfrm flipV="1">
            <a:off x="1219200" y="2057400"/>
            <a:ext cx="0" cy="3505200"/>
          </a:xfrm>
          <a:prstGeom prst="line">
            <a:avLst/>
          </a:prstGeom>
          <a:noFill/>
          <a:ln w="28575">
            <a:solidFill>
              <a:srgbClr val="66FFFF"/>
            </a:solidFill>
            <a:miter lim="800000"/>
            <a:headEnd/>
            <a:tailEnd type="triangle" w="med" len="med"/>
          </a:ln>
        </p:spPr>
        <p:txBody>
          <a:bodyPr wrap="none"/>
          <a:lstStyle/>
          <a:p>
            <a:endParaRPr lang="en-GB"/>
          </a:p>
        </p:txBody>
      </p:sp>
      <p:grpSp>
        <p:nvGrpSpPr>
          <p:cNvPr id="2" name="Group 3"/>
          <p:cNvGrpSpPr>
            <a:grpSpLocks/>
          </p:cNvGrpSpPr>
          <p:nvPr/>
        </p:nvGrpSpPr>
        <p:grpSpPr bwMode="auto">
          <a:xfrm>
            <a:off x="1371600" y="5943600"/>
            <a:ext cx="1239838" cy="457200"/>
            <a:chOff x="240" y="3807"/>
            <a:chExt cx="781" cy="288"/>
          </a:xfrm>
        </p:grpSpPr>
        <p:sp>
          <p:nvSpPr>
            <p:cNvPr id="166957" name="Rectangle 4"/>
            <p:cNvSpPr>
              <a:spLocks noChangeArrowheads="1"/>
            </p:cNvSpPr>
            <p:nvPr/>
          </p:nvSpPr>
          <p:spPr bwMode="auto">
            <a:xfrm>
              <a:off x="240" y="3893"/>
              <a:ext cx="192" cy="192"/>
            </a:xfrm>
            <a:prstGeom prst="rect">
              <a:avLst/>
            </a:prstGeom>
            <a:solidFill>
              <a:srgbClr val="FF3300"/>
            </a:solidFill>
            <a:ln w="9525">
              <a:solidFill>
                <a:schemeClr val="tx1"/>
              </a:solidFill>
              <a:miter lim="800000"/>
              <a:headEnd/>
              <a:tailEnd/>
            </a:ln>
          </p:spPr>
          <p:txBody>
            <a:bodyPr wrap="none" anchor="ctr"/>
            <a:lstStyle/>
            <a:p>
              <a:endParaRPr lang="en-US"/>
            </a:p>
          </p:txBody>
        </p:sp>
        <p:sp>
          <p:nvSpPr>
            <p:cNvPr id="166958" name="Text Box 5"/>
            <p:cNvSpPr txBox="1">
              <a:spLocks noChangeArrowheads="1"/>
            </p:cNvSpPr>
            <p:nvPr/>
          </p:nvSpPr>
          <p:spPr bwMode="auto">
            <a:xfrm>
              <a:off x="541" y="3807"/>
              <a:ext cx="480" cy="288"/>
            </a:xfrm>
            <a:prstGeom prst="rect">
              <a:avLst/>
            </a:prstGeom>
            <a:noFill/>
            <a:ln w="9525">
              <a:noFill/>
              <a:miter lim="800000"/>
              <a:headEnd/>
              <a:tailEnd/>
            </a:ln>
          </p:spPr>
          <p:txBody>
            <a:bodyPr>
              <a:spAutoFit/>
            </a:bodyPr>
            <a:lstStyle/>
            <a:p>
              <a:pPr algn="l">
                <a:spcBef>
                  <a:spcPct val="50000"/>
                </a:spcBef>
              </a:pPr>
              <a:r>
                <a:rPr lang="en-US" b="1">
                  <a:solidFill>
                    <a:srgbClr val="FF3300"/>
                  </a:solidFill>
                  <a:latin typeface="Symbol" pitchFamily="18" charset="2"/>
                </a:rPr>
                <a:t>n</a:t>
              </a:r>
              <a:r>
                <a:rPr lang="en-US" b="1" baseline="-25000">
                  <a:solidFill>
                    <a:srgbClr val="FF3300"/>
                  </a:solidFill>
                  <a:latin typeface="Comic Sans MS" pitchFamily="66" charset="0"/>
                </a:rPr>
                <a:t>e </a:t>
              </a:r>
            </a:p>
          </p:txBody>
        </p:sp>
      </p:grpSp>
      <p:grpSp>
        <p:nvGrpSpPr>
          <p:cNvPr id="3" name="Group 6"/>
          <p:cNvGrpSpPr>
            <a:grpSpLocks/>
          </p:cNvGrpSpPr>
          <p:nvPr/>
        </p:nvGrpSpPr>
        <p:grpSpPr bwMode="auto">
          <a:xfrm>
            <a:off x="2667000" y="5943600"/>
            <a:ext cx="938213" cy="457200"/>
            <a:chOff x="912" y="3805"/>
            <a:chExt cx="591" cy="288"/>
          </a:xfrm>
        </p:grpSpPr>
        <p:sp>
          <p:nvSpPr>
            <p:cNvPr id="166955" name="Rectangle 7"/>
            <p:cNvSpPr>
              <a:spLocks noChangeArrowheads="1"/>
            </p:cNvSpPr>
            <p:nvPr/>
          </p:nvSpPr>
          <p:spPr bwMode="auto">
            <a:xfrm>
              <a:off x="912" y="3888"/>
              <a:ext cx="192" cy="192"/>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66956" name="Rectangle 8"/>
            <p:cNvSpPr>
              <a:spLocks noChangeArrowheads="1"/>
            </p:cNvSpPr>
            <p:nvPr/>
          </p:nvSpPr>
          <p:spPr bwMode="auto">
            <a:xfrm>
              <a:off x="1213" y="3805"/>
              <a:ext cx="290" cy="288"/>
            </a:xfrm>
            <a:prstGeom prst="rect">
              <a:avLst/>
            </a:prstGeom>
            <a:noFill/>
            <a:ln w="9525">
              <a:noFill/>
              <a:miter lim="800000"/>
              <a:headEnd/>
              <a:tailEnd/>
            </a:ln>
          </p:spPr>
          <p:txBody>
            <a:bodyPr wrap="none">
              <a:spAutoFit/>
            </a:bodyPr>
            <a:lstStyle/>
            <a:p>
              <a:pPr algn="l"/>
              <a:r>
                <a:rPr lang="en-US" b="1">
                  <a:solidFill>
                    <a:schemeClr val="accent2"/>
                  </a:solidFill>
                  <a:latin typeface="Symbol" pitchFamily="18" charset="2"/>
                </a:rPr>
                <a:t>n</a:t>
              </a:r>
              <a:r>
                <a:rPr lang="en-US" b="1" baseline="-25000">
                  <a:solidFill>
                    <a:schemeClr val="accent2"/>
                  </a:solidFill>
                  <a:latin typeface="Symbol" pitchFamily="18" charset="2"/>
                </a:rPr>
                <a:t>m</a:t>
              </a:r>
            </a:p>
          </p:txBody>
        </p:sp>
      </p:grpSp>
      <p:grpSp>
        <p:nvGrpSpPr>
          <p:cNvPr id="4" name="Group 9"/>
          <p:cNvGrpSpPr>
            <a:grpSpLocks/>
          </p:cNvGrpSpPr>
          <p:nvPr/>
        </p:nvGrpSpPr>
        <p:grpSpPr bwMode="auto">
          <a:xfrm>
            <a:off x="3886200" y="5943600"/>
            <a:ext cx="914400" cy="457200"/>
            <a:chOff x="1584" y="3810"/>
            <a:chExt cx="576" cy="288"/>
          </a:xfrm>
        </p:grpSpPr>
        <p:sp>
          <p:nvSpPr>
            <p:cNvPr id="166953" name="Rectangle 10"/>
            <p:cNvSpPr>
              <a:spLocks noChangeArrowheads="1"/>
            </p:cNvSpPr>
            <p:nvPr/>
          </p:nvSpPr>
          <p:spPr bwMode="auto">
            <a:xfrm>
              <a:off x="1584" y="3893"/>
              <a:ext cx="192" cy="192"/>
            </a:xfrm>
            <a:prstGeom prst="rect">
              <a:avLst/>
            </a:prstGeom>
            <a:solidFill>
              <a:srgbClr val="30DD07"/>
            </a:solidFill>
            <a:ln w="9525">
              <a:solidFill>
                <a:schemeClr val="tx1"/>
              </a:solidFill>
              <a:miter lim="800000"/>
              <a:headEnd/>
              <a:tailEnd/>
            </a:ln>
          </p:spPr>
          <p:txBody>
            <a:bodyPr wrap="none" anchor="ctr"/>
            <a:lstStyle/>
            <a:p>
              <a:endParaRPr lang="en-US"/>
            </a:p>
          </p:txBody>
        </p:sp>
        <p:sp>
          <p:nvSpPr>
            <p:cNvPr id="166954" name="Rectangle 11"/>
            <p:cNvSpPr>
              <a:spLocks noChangeArrowheads="1"/>
            </p:cNvSpPr>
            <p:nvPr/>
          </p:nvSpPr>
          <p:spPr bwMode="auto">
            <a:xfrm>
              <a:off x="1888" y="3810"/>
              <a:ext cx="272" cy="288"/>
            </a:xfrm>
            <a:prstGeom prst="rect">
              <a:avLst/>
            </a:prstGeom>
            <a:noFill/>
            <a:ln w="9525">
              <a:noFill/>
              <a:miter lim="800000"/>
              <a:headEnd/>
              <a:tailEnd/>
            </a:ln>
          </p:spPr>
          <p:txBody>
            <a:bodyPr wrap="none">
              <a:spAutoFit/>
            </a:bodyPr>
            <a:lstStyle/>
            <a:p>
              <a:pPr algn="l"/>
              <a:r>
                <a:rPr lang="en-US" b="1">
                  <a:solidFill>
                    <a:srgbClr val="30DD07"/>
                  </a:solidFill>
                  <a:latin typeface="Symbol" pitchFamily="18" charset="2"/>
                </a:rPr>
                <a:t>n</a:t>
              </a:r>
              <a:r>
                <a:rPr lang="en-US" b="1" baseline="-25000">
                  <a:solidFill>
                    <a:srgbClr val="30DD07"/>
                  </a:solidFill>
                  <a:latin typeface="Symbol" pitchFamily="18" charset="2"/>
                </a:rPr>
                <a:t>t</a:t>
              </a:r>
            </a:p>
          </p:txBody>
        </p:sp>
      </p:grpSp>
      <p:sp>
        <p:nvSpPr>
          <p:cNvPr id="166918" name="Text Box 12"/>
          <p:cNvSpPr txBox="1">
            <a:spLocks noChangeArrowheads="1"/>
          </p:cNvSpPr>
          <p:nvPr/>
        </p:nvSpPr>
        <p:spPr bwMode="auto">
          <a:xfrm>
            <a:off x="685800" y="1524000"/>
            <a:ext cx="1143000" cy="457200"/>
          </a:xfrm>
          <a:prstGeom prst="rect">
            <a:avLst/>
          </a:prstGeom>
          <a:noFill/>
          <a:ln w="9525">
            <a:noFill/>
            <a:miter lim="800000"/>
            <a:headEnd/>
            <a:tailEnd/>
          </a:ln>
        </p:spPr>
        <p:txBody>
          <a:bodyPr>
            <a:spAutoFit/>
          </a:bodyPr>
          <a:lstStyle/>
          <a:p>
            <a:pPr algn="l">
              <a:spcBef>
                <a:spcPct val="50000"/>
              </a:spcBef>
            </a:pPr>
            <a:r>
              <a:rPr lang="en-US">
                <a:latin typeface="Comic Sans MS" pitchFamily="66" charset="0"/>
              </a:rPr>
              <a:t>Log m</a:t>
            </a:r>
            <a:r>
              <a:rPr lang="en-US" baseline="30000">
                <a:latin typeface="Comic Sans MS" pitchFamily="66" charset="0"/>
              </a:rPr>
              <a:t>2</a:t>
            </a:r>
          </a:p>
        </p:txBody>
      </p:sp>
      <p:grpSp>
        <p:nvGrpSpPr>
          <p:cNvPr id="5" name="Group 13"/>
          <p:cNvGrpSpPr>
            <a:grpSpLocks/>
          </p:cNvGrpSpPr>
          <p:nvPr/>
        </p:nvGrpSpPr>
        <p:grpSpPr bwMode="auto">
          <a:xfrm>
            <a:off x="1371600" y="4648200"/>
            <a:ext cx="2590800" cy="457200"/>
            <a:chOff x="864" y="2928"/>
            <a:chExt cx="1632" cy="288"/>
          </a:xfrm>
        </p:grpSpPr>
        <p:sp>
          <p:nvSpPr>
            <p:cNvPr id="166949" name="Rectangle 14"/>
            <p:cNvSpPr>
              <a:spLocks noChangeArrowheads="1"/>
            </p:cNvSpPr>
            <p:nvPr/>
          </p:nvSpPr>
          <p:spPr bwMode="auto">
            <a:xfrm>
              <a:off x="1296" y="2976"/>
              <a:ext cx="528" cy="240"/>
            </a:xfrm>
            <a:prstGeom prst="rect">
              <a:avLst/>
            </a:prstGeom>
            <a:solidFill>
              <a:srgbClr val="FF3300"/>
            </a:solidFill>
            <a:ln w="9525">
              <a:solidFill>
                <a:schemeClr val="tx1"/>
              </a:solidFill>
              <a:miter lim="800000"/>
              <a:headEnd/>
              <a:tailEnd/>
            </a:ln>
          </p:spPr>
          <p:txBody>
            <a:bodyPr wrap="none" anchor="ctr"/>
            <a:lstStyle/>
            <a:p>
              <a:endParaRPr lang="en-US"/>
            </a:p>
          </p:txBody>
        </p:sp>
        <p:sp>
          <p:nvSpPr>
            <p:cNvPr id="166950" name="Rectangle 15"/>
            <p:cNvSpPr>
              <a:spLocks noChangeArrowheads="1"/>
            </p:cNvSpPr>
            <p:nvPr/>
          </p:nvSpPr>
          <p:spPr bwMode="auto">
            <a:xfrm>
              <a:off x="1824" y="2976"/>
              <a:ext cx="336" cy="24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66951" name="Rectangle 16"/>
            <p:cNvSpPr>
              <a:spLocks noChangeArrowheads="1"/>
            </p:cNvSpPr>
            <p:nvPr/>
          </p:nvSpPr>
          <p:spPr bwMode="auto">
            <a:xfrm>
              <a:off x="2160" y="2976"/>
              <a:ext cx="336" cy="240"/>
            </a:xfrm>
            <a:prstGeom prst="rect">
              <a:avLst/>
            </a:prstGeom>
            <a:solidFill>
              <a:srgbClr val="30DD07"/>
            </a:solidFill>
            <a:ln w="9525">
              <a:solidFill>
                <a:schemeClr val="tx1"/>
              </a:solidFill>
              <a:miter lim="800000"/>
              <a:headEnd/>
              <a:tailEnd/>
            </a:ln>
          </p:spPr>
          <p:txBody>
            <a:bodyPr wrap="none" anchor="ctr"/>
            <a:lstStyle/>
            <a:p>
              <a:endParaRPr lang="en-US"/>
            </a:p>
          </p:txBody>
        </p:sp>
        <p:sp>
          <p:nvSpPr>
            <p:cNvPr id="166952" name="Text Box 17"/>
            <p:cNvSpPr txBox="1">
              <a:spLocks noChangeArrowheads="1"/>
            </p:cNvSpPr>
            <p:nvPr/>
          </p:nvSpPr>
          <p:spPr bwMode="auto">
            <a:xfrm>
              <a:off x="864" y="2928"/>
              <a:ext cx="384" cy="288"/>
            </a:xfrm>
            <a:prstGeom prst="rect">
              <a:avLst/>
            </a:prstGeom>
            <a:noFill/>
            <a:ln w="9525">
              <a:noFill/>
              <a:miter lim="800000"/>
              <a:headEnd/>
              <a:tailEnd/>
            </a:ln>
          </p:spPr>
          <p:txBody>
            <a:bodyPr>
              <a:spAutoFit/>
            </a:bodyPr>
            <a:lstStyle/>
            <a:p>
              <a:pPr algn="l">
                <a:spcBef>
                  <a:spcPct val="50000"/>
                </a:spcBef>
              </a:pPr>
              <a:r>
                <a:rPr lang="en-US">
                  <a:latin typeface="Comic Sans MS" pitchFamily="66" charset="0"/>
                </a:rPr>
                <a:t>m</a:t>
              </a:r>
              <a:r>
                <a:rPr lang="en-US" baseline="-25000">
                  <a:latin typeface="Comic Sans MS" pitchFamily="66" charset="0"/>
                </a:rPr>
                <a:t>1</a:t>
              </a:r>
            </a:p>
          </p:txBody>
        </p:sp>
      </p:grpSp>
      <p:grpSp>
        <p:nvGrpSpPr>
          <p:cNvPr id="6" name="Group 18"/>
          <p:cNvGrpSpPr>
            <a:grpSpLocks/>
          </p:cNvGrpSpPr>
          <p:nvPr/>
        </p:nvGrpSpPr>
        <p:grpSpPr bwMode="auto">
          <a:xfrm>
            <a:off x="1447800" y="2667000"/>
            <a:ext cx="2514600" cy="457200"/>
            <a:chOff x="912" y="1680"/>
            <a:chExt cx="1584" cy="288"/>
          </a:xfrm>
        </p:grpSpPr>
        <p:sp>
          <p:nvSpPr>
            <p:cNvPr id="166945" name="Rectangle 19"/>
            <p:cNvSpPr>
              <a:spLocks noChangeArrowheads="1"/>
            </p:cNvSpPr>
            <p:nvPr/>
          </p:nvSpPr>
          <p:spPr bwMode="auto">
            <a:xfrm>
              <a:off x="1296" y="1680"/>
              <a:ext cx="96" cy="240"/>
            </a:xfrm>
            <a:prstGeom prst="rect">
              <a:avLst/>
            </a:prstGeom>
            <a:solidFill>
              <a:srgbClr val="FF3300"/>
            </a:solidFill>
            <a:ln w="9525">
              <a:solidFill>
                <a:schemeClr val="tx1"/>
              </a:solidFill>
              <a:miter lim="800000"/>
              <a:headEnd/>
              <a:tailEnd/>
            </a:ln>
          </p:spPr>
          <p:txBody>
            <a:bodyPr wrap="none" anchor="ctr"/>
            <a:lstStyle/>
            <a:p>
              <a:endParaRPr lang="en-US"/>
            </a:p>
          </p:txBody>
        </p:sp>
        <p:sp>
          <p:nvSpPr>
            <p:cNvPr id="166946" name="Rectangle 20"/>
            <p:cNvSpPr>
              <a:spLocks noChangeArrowheads="1"/>
            </p:cNvSpPr>
            <p:nvPr/>
          </p:nvSpPr>
          <p:spPr bwMode="auto">
            <a:xfrm>
              <a:off x="1392" y="1680"/>
              <a:ext cx="576" cy="24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66947" name="Rectangle 21"/>
            <p:cNvSpPr>
              <a:spLocks noChangeArrowheads="1"/>
            </p:cNvSpPr>
            <p:nvPr/>
          </p:nvSpPr>
          <p:spPr bwMode="auto">
            <a:xfrm>
              <a:off x="1968" y="1680"/>
              <a:ext cx="528" cy="240"/>
            </a:xfrm>
            <a:prstGeom prst="rect">
              <a:avLst/>
            </a:prstGeom>
            <a:solidFill>
              <a:srgbClr val="30DD07"/>
            </a:solidFill>
            <a:ln w="9525">
              <a:solidFill>
                <a:schemeClr val="tx1"/>
              </a:solidFill>
              <a:miter lim="800000"/>
              <a:headEnd/>
              <a:tailEnd/>
            </a:ln>
          </p:spPr>
          <p:txBody>
            <a:bodyPr wrap="none" anchor="ctr"/>
            <a:lstStyle/>
            <a:p>
              <a:endParaRPr lang="en-US"/>
            </a:p>
          </p:txBody>
        </p:sp>
        <p:sp>
          <p:nvSpPr>
            <p:cNvPr id="166948" name="Rectangle 22"/>
            <p:cNvSpPr>
              <a:spLocks noChangeArrowheads="1"/>
            </p:cNvSpPr>
            <p:nvPr/>
          </p:nvSpPr>
          <p:spPr bwMode="auto">
            <a:xfrm>
              <a:off x="912" y="1680"/>
              <a:ext cx="343" cy="288"/>
            </a:xfrm>
            <a:prstGeom prst="rect">
              <a:avLst/>
            </a:prstGeom>
            <a:noFill/>
            <a:ln w="9525">
              <a:noFill/>
              <a:miter lim="800000"/>
              <a:headEnd/>
              <a:tailEnd/>
            </a:ln>
          </p:spPr>
          <p:txBody>
            <a:bodyPr wrap="none">
              <a:spAutoFit/>
            </a:bodyPr>
            <a:lstStyle/>
            <a:p>
              <a:pPr algn="l"/>
              <a:r>
                <a:rPr lang="en-US">
                  <a:latin typeface="Comic Sans MS" pitchFamily="66" charset="0"/>
                </a:rPr>
                <a:t>m</a:t>
              </a:r>
              <a:r>
                <a:rPr lang="en-US" baseline="-25000">
                  <a:latin typeface="Comic Sans MS" pitchFamily="66" charset="0"/>
                </a:rPr>
                <a:t>3</a:t>
              </a:r>
            </a:p>
          </p:txBody>
        </p:sp>
      </p:grpSp>
      <p:grpSp>
        <p:nvGrpSpPr>
          <p:cNvPr id="7" name="Group 23"/>
          <p:cNvGrpSpPr>
            <a:grpSpLocks/>
          </p:cNvGrpSpPr>
          <p:nvPr/>
        </p:nvGrpSpPr>
        <p:grpSpPr bwMode="auto">
          <a:xfrm>
            <a:off x="1371600" y="4114800"/>
            <a:ext cx="2590800" cy="457200"/>
            <a:chOff x="864" y="2592"/>
            <a:chExt cx="1632" cy="288"/>
          </a:xfrm>
        </p:grpSpPr>
        <p:sp>
          <p:nvSpPr>
            <p:cNvPr id="166941" name="Rectangle 24"/>
            <p:cNvSpPr>
              <a:spLocks noChangeArrowheads="1"/>
            </p:cNvSpPr>
            <p:nvPr/>
          </p:nvSpPr>
          <p:spPr bwMode="auto">
            <a:xfrm>
              <a:off x="1296" y="2592"/>
              <a:ext cx="528" cy="240"/>
            </a:xfrm>
            <a:prstGeom prst="rect">
              <a:avLst/>
            </a:prstGeom>
            <a:solidFill>
              <a:srgbClr val="FF3300"/>
            </a:solidFill>
            <a:ln w="9525">
              <a:solidFill>
                <a:schemeClr val="tx1"/>
              </a:solidFill>
              <a:miter lim="800000"/>
              <a:headEnd/>
              <a:tailEnd/>
            </a:ln>
          </p:spPr>
          <p:txBody>
            <a:bodyPr wrap="none" anchor="ctr"/>
            <a:lstStyle/>
            <a:p>
              <a:endParaRPr lang="en-US"/>
            </a:p>
          </p:txBody>
        </p:sp>
        <p:sp>
          <p:nvSpPr>
            <p:cNvPr id="166942" name="Rectangle 25"/>
            <p:cNvSpPr>
              <a:spLocks noChangeArrowheads="1"/>
            </p:cNvSpPr>
            <p:nvPr/>
          </p:nvSpPr>
          <p:spPr bwMode="auto">
            <a:xfrm>
              <a:off x="1824" y="2592"/>
              <a:ext cx="336" cy="24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66943" name="Rectangle 26"/>
            <p:cNvSpPr>
              <a:spLocks noChangeArrowheads="1"/>
            </p:cNvSpPr>
            <p:nvPr/>
          </p:nvSpPr>
          <p:spPr bwMode="auto">
            <a:xfrm>
              <a:off x="2160" y="2592"/>
              <a:ext cx="336" cy="240"/>
            </a:xfrm>
            <a:prstGeom prst="rect">
              <a:avLst/>
            </a:prstGeom>
            <a:solidFill>
              <a:srgbClr val="30DD07"/>
            </a:solidFill>
            <a:ln w="9525">
              <a:solidFill>
                <a:schemeClr val="tx1"/>
              </a:solidFill>
              <a:miter lim="800000"/>
              <a:headEnd/>
              <a:tailEnd/>
            </a:ln>
          </p:spPr>
          <p:txBody>
            <a:bodyPr wrap="none" anchor="ctr"/>
            <a:lstStyle/>
            <a:p>
              <a:endParaRPr lang="en-US"/>
            </a:p>
          </p:txBody>
        </p:sp>
        <p:sp>
          <p:nvSpPr>
            <p:cNvPr id="166944" name="Rectangle 27"/>
            <p:cNvSpPr>
              <a:spLocks noChangeArrowheads="1"/>
            </p:cNvSpPr>
            <p:nvPr/>
          </p:nvSpPr>
          <p:spPr bwMode="auto">
            <a:xfrm>
              <a:off x="864" y="2592"/>
              <a:ext cx="343" cy="288"/>
            </a:xfrm>
            <a:prstGeom prst="rect">
              <a:avLst/>
            </a:prstGeom>
            <a:noFill/>
            <a:ln w="9525">
              <a:noFill/>
              <a:miter lim="800000"/>
              <a:headEnd/>
              <a:tailEnd/>
            </a:ln>
          </p:spPr>
          <p:txBody>
            <a:bodyPr wrap="none">
              <a:spAutoFit/>
            </a:bodyPr>
            <a:lstStyle/>
            <a:p>
              <a:pPr algn="l"/>
              <a:r>
                <a:rPr lang="en-US">
                  <a:latin typeface="Comic Sans MS" pitchFamily="66" charset="0"/>
                </a:rPr>
                <a:t>m</a:t>
              </a:r>
              <a:r>
                <a:rPr lang="en-US" baseline="-25000">
                  <a:latin typeface="Comic Sans MS" pitchFamily="66" charset="0"/>
                </a:rPr>
                <a:t>2</a:t>
              </a:r>
            </a:p>
          </p:txBody>
        </p:sp>
      </p:grpSp>
      <p:sp>
        <p:nvSpPr>
          <p:cNvPr id="166922" name="Text Box 29"/>
          <p:cNvSpPr txBox="1">
            <a:spLocks noChangeArrowheads="1"/>
          </p:cNvSpPr>
          <p:nvPr/>
        </p:nvSpPr>
        <p:spPr bwMode="auto">
          <a:xfrm>
            <a:off x="3536950" y="1295400"/>
            <a:ext cx="4845050" cy="641350"/>
          </a:xfrm>
          <a:prstGeom prst="rect">
            <a:avLst/>
          </a:prstGeom>
          <a:noFill/>
          <a:ln w="22225">
            <a:noFill/>
            <a:miter lim="800000"/>
            <a:headEnd/>
            <a:tailEnd/>
          </a:ln>
        </p:spPr>
        <p:txBody>
          <a:bodyPr wrap="none">
            <a:spAutoFit/>
          </a:bodyPr>
          <a:lstStyle/>
          <a:p>
            <a:r>
              <a:rPr lang="en-GB" sz="3600"/>
              <a:t>But it could look like this</a:t>
            </a:r>
          </a:p>
        </p:txBody>
      </p:sp>
      <p:sp>
        <p:nvSpPr>
          <p:cNvPr id="166923" name="AutoShape 30"/>
          <p:cNvSpPr>
            <a:spLocks/>
          </p:cNvSpPr>
          <p:nvPr/>
        </p:nvSpPr>
        <p:spPr bwMode="auto">
          <a:xfrm>
            <a:off x="3962400" y="3124200"/>
            <a:ext cx="304800" cy="914400"/>
          </a:xfrm>
          <a:prstGeom prst="rightBrace">
            <a:avLst>
              <a:gd name="adj1" fmla="val 25000"/>
              <a:gd name="adj2" fmla="val 50000"/>
            </a:avLst>
          </a:prstGeom>
          <a:noFill/>
          <a:ln w="22225">
            <a:noFill/>
            <a:round/>
            <a:headEnd/>
            <a:tailEnd type="triangle" w="med" len="med"/>
          </a:ln>
        </p:spPr>
        <p:txBody>
          <a:bodyPr wrap="none" anchor="ctr"/>
          <a:lstStyle/>
          <a:p>
            <a:endParaRPr lang="en-US"/>
          </a:p>
        </p:txBody>
      </p:sp>
      <p:grpSp>
        <p:nvGrpSpPr>
          <p:cNvPr id="8" name="Group 31"/>
          <p:cNvGrpSpPr>
            <a:grpSpLocks/>
          </p:cNvGrpSpPr>
          <p:nvPr/>
        </p:nvGrpSpPr>
        <p:grpSpPr bwMode="auto">
          <a:xfrm>
            <a:off x="4953000" y="4724400"/>
            <a:ext cx="2514600" cy="457200"/>
            <a:chOff x="912" y="1680"/>
            <a:chExt cx="1584" cy="288"/>
          </a:xfrm>
        </p:grpSpPr>
        <p:sp>
          <p:nvSpPr>
            <p:cNvPr id="166937" name="Rectangle 32"/>
            <p:cNvSpPr>
              <a:spLocks noChangeArrowheads="1"/>
            </p:cNvSpPr>
            <p:nvPr/>
          </p:nvSpPr>
          <p:spPr bwMode="auto">
            <a:xfrm>
              <a:off x="1296" y="1680"/>
              <a:ext cx="96" cy="240"/>
            </a:xfrm>
            <a:prstGeom prst="rect">
              <a:avLst/>
            </a:prstGeom>
            <a:solidFill>
              <a:srgbClr val="FF3300"/>
            </a:solidFill>
            <a:ln w="9525">
              <a:solidFill>
                <a:schemeClr val="tx1"/>
              </a:solidFill>
              <a:miter lim="800000"/>
              <a:headEnd/>
              <a:tailEnd/>
            </a:ln>
          </p:spPr>
          <p:txBody>
            <a:bodyPr wrap="none" anchor="ctr"/>
            <a:lstStyle/>
            <a:p>
              <a:endParaRPr lang="en-US"/>
            </a:p>
          </p:txBody>
        </p:sp>
        <p:sp>
          <p:nvSpPr>
            <p:cNvPr id="166938" name="Rectangle 33"/>
            <p:cNvSpPr>
              <a:spLocks noChangeArrowheads="1"/>
            </p:cNvSpPr>
            <p:nvPr/>
          </p:nvSpPr>
          <p:spPr bwMode="auto">
            <a:xfrm>
              <a:off x="1392" y="1680"/>
              <a:ext cx="576" cy="24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66939" name="Rectangle 34"/>
            <p:cNvSpPr>
              <a:spLocks noChangeArrowheads="1"/>
            </p:cNvSpPr>
            <p:nvPr/>
          </p:nvSpPr>
          <p:spPr bwMode="auto">
            <a:xfrm>
              <a:off x="1968" y="1680"/>
              <a:ext cx="528" cy="240"/>
            </a:xfrm>
            <a:prstGeom prst="rect">
              <a:avLst/>
            </a:prstGeom>
            <a:solidFill>
              <a:srgbClr val="30DD07"/>
            </a:solidFill>
            <a:ln w="9525">
              <a:solidFill>
                <a:schemeClr val="tx1"/>
              </a:solidFill>
              <a:miter lim="800000"/>
              <a:headEnd/>
              <a:tailEnd/>
            </a:ln>
          </p:spPr>
          <p:txBody>
            <a:bodyPr wrap="none" anchor="ctr"/>
            <a:lstStyle/>
            <a:p>
              <a:endParaRPr lang="en-US"/>
            </a:p>
          </p:txBody>
        </p:sp>
        <p:sp>
          <p:nvSpPr>
            <p:cNvPr id="166940" name="Rectangle 35"/>
            <p:cNvSpPr>
              <a:spLocks noChangeArrowheads="1"/>
            </p:cNvSpPr>
            <p:nvPr/>
          </p:nvSpPr>
          <p:spPr bwMode="auto">
            <a:xfrm>
              <a:off x="912" y="1680"/>
              <a:ext cx="343" cy="288"/>
            </a:xfrm>
            <a:prstGeom prst="rect">
              <a:avLst/>
            </a:prstGeom>
            <a:noFill/>
            <a:ln w="9525">
              <a:noFill/>
              <a:miter lim="800000"/>
              <a:headEnd/>
              <a:tailEnd/>
            </a:ln>
          </p:spPr>
          <p:txBody>
            <a:bodyPr wrap="none">
              <a:spAutoFit/>
            </a:bodyPr>
            <a:lstStyle/>
            <a:p>
              <a:pPr algn="l"/>
              <a:r>
                <a:rPr lang="en-US">
                  <a:latin typeface="Comic Sans MS" pitchFamily="66" charset="0"/>
                </a:rPr>
                <a:t>m</a:t>
              </a:r>
              <a:r>
                <a:rPr lang="en-US" baseline="-25000">
                  <a:latin typeface="Comic Sans MS" pitchFamily="66" charset="0"/>
                </a:rPr>
                <a:t>3</a:t>
              </a:r>
            </a:p>
          </p:txBody>
        </p:sp>
      </p:grpSp>
      <p:grpSp>
        <p:nvGrpSpPr>
          <p:cNvPr id="9" name="Group 36"/>
          <p:cNvGrpSpPr>
            <a:grpSpLocks/>
          </p:cNvGrpSpPr>
          <p:nvPr/>
        </p:nvGrpSpPr>
        <p:grpSpPr bwMode="auto">
          <a:xfrm>
            <a:off x="4876800" y="2667000"/>
            <a:ext cx="2590800" cy="457200"/>
            <a:chOff x="864" y="2592"/>
            <a:chExt cx="1632" cy="288"/>
          </a:xfrm>
        </p:grpSpPr>
        <p:sp>
          <p:nvSpPr>
            <p:cNvPr id="166933" name="Rectangle 37"/>
            <p:cNvSpPr>
              <a:spLocks noChangeArrowheads="1"/>
            </p:cNvSpPr>
            <p:nvPr/>
          </p:nvSpPr>
          <p:spPr bwMode="auto">
            <a:xfrm>
              <a:off x="1296" y="2592"/>
              <a:ext cx="528" cy="240"/>
            </a:xfrm>
            <a:prstGeom prst="rect">
              <a:avLst/>
            </a:prstGeom>
            <a:solidFill>
              <a:srgbClr val="FF3300"/>
            </a:solidFill>
            <a:ln w="9525">
              <a:solidFill>
                <a:schemeClr val="tx1"/>
              </a:solidFill>
              <a:miter lim="800000"/>
              <a:headEnd/>
              <a:tailEnd/>
            </a:ln>
          </p:spPr>
          <p:txBody>
            <a:bodyPr wrap="none" anchor="ctr"/>
            <a:lstStyle/>
            <a:p>
              <a:endParaRPr lang="en-US"/>
            </a:p>
          </p:txBody>
        </p:sp>
        <p:sp>
          <p:nvSpPr>
            <p:cNvPr id="166934" name="Rectangle 38"/>
            <p:cNvSpPr>
              <a:spLocks noChangeArrowheads="1"/>
            </p:cNvSpPr>
            <p:nvPr/>
          </p:nvSpPr>
          <p:spPr bwMode="auto">
            <a:xfrm>
              <a:off x="1824" y="2592"/>
              <a:ext cx="336" cy="24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66935" name="Rectangle 39"/>
            <p:cNvSpPr>
              <a:spLocks noChangeArrowheads="1"/>
            </p:cNvSpPr>
            <p:nvPr/>
          </p:nvSpPr>
          <p:spPr bwMode="auto">
            <a:xfrm>
              <a:off x="2160" y="2592"/>
              <a:ext cx="336" cy="240"/>
            </a:xfrm>
            <a:prstGeom prst="rect">
              <a:avLst/>
            </a:prstGeom>
            <a:solidFill>
              <a:srgbClr val="30DD07"/>
            </a:solidFill>
            <a:ln w="9525">
              <a:solidFill>
                <a:schemeClr val="tx1"/>
              </a:solidFill>
              <a:miter lim="800000"/>
              <a:headEnd/>
              <a:tailEnd/>
            </a:ln>
          </p:spPr>
          <p:txBody>
            <a:bodyPr wrap="none" anchor="ctr"/>
            <a:lstStyle/>
            <a:p>
              <a:endParaRPr lang="en-US"/>
            </a:p>
          </p:txBody>
        </p:sp>
        <p:sp>
          <p:nvSpPr>
            <p:cNvPr id="166936" name="Rectangle 40"/>
            <p:cNvSpPr>
              <a:spLocks noChangeArrowheads="1"/>
            </p:cNvSpPr>
            <p:nvPr/>
          </p:nvSpPr>
          <p:spPr bwMode="auto">
            <a:xfrm>
              <a:off x="864" y="2592"/>
              <a:ext cx="343" cy="288"/>
            </a:xfrm>
            <a:prstGeom prst="rect">
              <a:avLst/>
            </a:prstGeom>
            <a:noFill/>
            <a:ln w="9525">
              <a:noFill/>
              <a:miter lim="800000"/>
              <a:headEnd/>
              <a:tailEnd/>
            </a:ln>
          </p:spPr>
          <p:txBody>
            <a:bodyPr wrap="none">
              <a:spAutoFit/>
            </a:bodyPr>
            <a:lstStyle/>
            <a:p>
              <a:pPr algn="l"/>
              <a:r>
                <a:rPr lang="en-US">
                  <a:latin typeface="Comic Sans MS" pitchFamily="66" charset="0"/>
                </a:rPr>
                <a:t>m</a:t>
              </a:r>
              <a:r>
                <a:rPr lang="en-US" baseline="-25000">
                  <a:latin typeface="Comic Sans MS" pitchFamily="66" charset="0"/>
                </a:rPr>
                <a:t>2</a:t>
              </a:r>
            </a:p>
          </p:txBody>
        </p:sp>
      </p:grpSp>
      <p:grpSp>
        <p:nvGrpSpPr>
          <p:cNvPr id="10" name="Group 41"/>
          <p:cNvGrpSpPr>
            <a:grpSpLocks/>
          </p:cNvGrpSpPr>
          <p:nvPr/>
        </p:nvGrpSpPr>
        <p:grpSpPr bwMode="auto">
          <a:xfrm>
            <a:off x="4876800" y="3048000"/>
            <a:ext cx="2590800" cy="457200"/>
            <a:chOff x="864" y="2928"/>
            <a:chExt cx="1632" cy="288"/>
          </a:xfrm>
        </p:grpSpPr>
        <p:sp>
          <p:nvSpPr>
            <p:cNvPr id="166929" name="Rectangle 42"/>
            <p:cNvSpPr>
              <a:spLocks noChangeArrowheads="1"/>
            </p:cNvSpPr>
            <p:nvPr/>
          </p:nvSpPr>
          <p:spPr bwMode="auto">
            <a:xfrm>
              <a:off x="1296" y="2976"/>
              <a:ext cx="528" cy="240"/>
            </a:xfrm>
            <a:prstGeom prst="rect">
              <a:avLst/>
            </a:prstGeom>
            <a:solidFill>
              <a:srgbClr val="FF3300"/>
            </a:solidFill>
            <a:ln w="9525">
              <a:solidFill>
                <a:schemeClr val="tx1"/>
              </a:solidFill>
              <a:miter lim="800000"/>
              <a:headEnd/>
              <a:tailEnd/>
            </a:ln>
          </p:spPr>
          <p:txBody>
            <a:bodyPr wrap="none" anchor="ctr"/>
            <a:lstStyle/>
            <a:p>
              <a:endParaRPr lang="en-US"/>
            </a:p>
          </p:txBody>
        </p:sp>
        <p:sp>
          <p:nvSpPr>
            <p:cNvPr id="166930" name="Rectangle 43"/>
            <p:cNvSpPr>
              <a:spLocks noChangeArrowheads="1"/>
            </p:cNvSpPr>
            <p:nvPr/>
          </p:nvSpPr>
          <p:spPr bwMode="auto">
            <a:xfrm>
              <a:off x="1824" y="2976"/>
              <a:ext cx="336" cy="24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66931" name="Rectangle 44"/>
            <p:cNvSpPr>
              <a:spLocks noChangeArrowheads="1"/>
            </p:cNvSpPr>
            <p:nvPr/>
          </p:nvSpPr>
          <p:spPr bwMode="auto">
            <a:xfrm>
              <a:off x="2160" y="2976"/>
              <a:ext cx="336" cy="240"/>
            </a:xfrm>
            <a:prstGeom prst="rect">
              <a:avLst/>
            </a:prstGeom>
            <a:solidFill>
              <a:srgbClr val="30DD07"/>
            </a:solidFill>
            <a:ln w="9525">
              <a:solidFill>
                <a:schemeClr val="tx1"/>
              </a:solidFill>
              <a:miter lim="800000"/>
              <a:headEnd/>
              <a:tailEnd/>
            </a:ln>
          </p:spPr>
          <p:txBody>
            <a:bodyPr wrap="none" anchor="ctr"/>
            <a:lstStyle/>
            <a:p>
              <a:endParaRPr lang="en-US"/>
            </a:p>
          </p:txBody>
        </p:sp>
        <p:sp>
          <p:nvSpPr>
            <p:cNvPr id="166932" name="Text Box 45"/>
            <p:cNvSpPr txBox="1">
              <a:spLocks noChangeArrowheads="1"/>
            </p:cNvSpPr>
            <p:nvPr/>
          </p:nvSpPr>
          <p:spPr bwMode="auto">
            <a:xfrm>
              <a:off x="864" y="2928"/>
              <a:ext cx="384" cy="288"/>
            </a:xfrm>
            <a:prstGeom prst="rect">
              <a:avLst/>
            </a:prstGeom>
            <a:noFill/>
            <a:ln w="9525">
              <a:noFill/>
              <a:miter lim="800000"/>
              <a:headEnd/>
              <a:tailEnd/>
            </a:ln>
          </p:spPr>
          <p:txBody>
            <a:bodyPr>
              <a:spAutoFit/>
            </a:bodyPr>
            <a:lstStyle/>
            <a:p>
              <a:pPr algn="l">
                <a:spcBef>
                  <a:spcPct val="50000"/>
                </a:spcBef>
              </a:pPr>
              <a:r>
                <a:rPr lang="en-US">
                  <a:latin typeface="Comic Sans MS" pitchFamily="66" charset="0"/>
                </a:rPr>
                <a:t>m</a:t>
              </a:r>
              <a:r>
                <a:rPr lang="en-US" baseline="-25000">
                  <a:latin typeface="Comic Sans MS" pitchFamily="66" charset="0"/>
                </a:rPr>
                <a:t>1</a:t>
              </a:r>
            </a:p>
          </p:txBody>
        </p:sp>
      </p:grpSp>
      <p:sp>
        <p:nvSpPr>
          <p:cNvPr id="166927" name="Line 46"/>
          <p:cNvSpPr>
            <a:spLocks noChangeShapeType="1"/>
          </p:cNvSpPr>
          <p:nvPr/>
        </p:nvSpPr>
        <p:spPr bwMode="auto">
          <a:xfrm>
            <a:off x="6324600" y="1905000"/>
            <a:ext cx="0" cy="609600"/>
          </a:xfrm>
          <a:prstGeom prst="line">
            <a:avLst/>
          </a:prstGeom>
          <a:noFill/>
          <a:ln w="22225">
            <a:solidFill>
              <a:srgbClr val="66FFFF"/>
            </a:solidFill>
            <a:round/>
            <a:headEnd/>
            <a:tailEnd type="triangle" w="med" len="med"/>
          </a:ln>
        </p:spPr>
        <p:txBody>
          <a:bodyPr/>
          <a:lstStyle/>
          <a:p>
            <a:endParaRPr lang="en-GB"/>
          </a:p>
        </p:txBody>
      </p:sp>
      <p:sp>
        <p:nvSpPr>
          <p:cNvPr id="166928" name="Text Box 28"/>
          <p:cNvSpPr txBox="1">
            <a:spLocks noChangeArrowheads="1"/>
          </p:cNvSpPr>
          <p:nvPr/>
        </p:nvSpPr>
        <p:spPr bwMode="auto">
          <a:xfrm>
            <a:off x="1231146" y="242888"/>
            <a:ext cx="7673897" cy="646331"/>
          </a:xfrm>
          <a:prstGeom prst="rect">
            <a:avLst/>
          </a:prstGeom>
          <a:noFill/>
          <a:ln w="22225">
            <a:noFill/>
            <a:miter lim="800000"/>
            <a:headEnd/>
            <a:tailEnd/>
          </a:ln>
        </p:spPr>
        <p:txBody>
          <a:bodyPr wrap="none">
            <a:spAutoFit/>
          </a:bodyPr>
          <a:lstStyle/>
          <a:p>
            <a:r>
              <a:rPr lang="en-GB" sz="3600" dirty="0"/>
              <a:t>What is the pattern of neutrino </a:t>
            </a:r>
            <a:r>
              <a:rPr lang="en-GB" sz="3600" dirty="0" smtClean="0"/>
              <a:t>masses?</a:t>
            </a:r>
            <a:endParaRPr lang="en-GB" sz="3600" dirty="0"/>
          </a:p>
        </p:txBody>
      </p:sp>
      <p:sp>
        <p:nvSpPr>
          <p:cNvPr id="47" name="Text Box 28"/>
          <p:cNvSpPr txBox="1">
            <a:spLocks noChangeArrowheads="1"/>
          </p:cNvSpPr>
          <p:nvPr/>
        </p:nvSpPr>
        <p:spPr bwMode="auto">
          <a:xfrm>
            <a:off x="1334377" y="5374957"/>
            <a:ext cx="2805575" cy="523220"/>
          </a:xfrm>
          <a:prstGeom prst="rect">
            <a:avLst/>
          </a:prstGeom>
          <a:noFill/>
          <a:ln w="22225">
            <a:noFill/>
            <a:miter lim="800000"/>
            <a:headEnd/>
            <a:tailEnd/>
          </a:ln>
        </p:spPr>
        <p:txBody>
          <a:bodyPr wrap="none">
            <a:spAutoFit/>
          </a:bodyPr>
          <a:lstStyle/>
          <a:p>
            <a:r>
              <a:rPr lang="en-GB" dirty="0" smtClean="0"/>
              <a:t>Normal </a:t>
            </a:r>
            <a:r>
              <a:rPr lang="en-GB" dirty="0" err="1" smtClean="0"/>
              <a:t>Heirarchy</a:t>
            </a:r>
            <a:endParaRPr lang="en-GB" dirty="0"/>
          </a:p>
        </p:txBody>
      </p:sp>
      <p:sp>
        <p:nvSpPr>
          <p:cNvPr id="48" name="Text Box 28"/>
          <p:cNvSpPr txBox="1">
            <a:spLocks noChangeArrowheads="1"/>
          </p:cNvSpPr>
          <p:nvPr/>
        </p:nvSpPr>
        <p:spPr bwMode="auto">
          <a:xfrm>
            <a:off x="4957093" y="5373216"/>
            <a:ext cx="2904962" cy="523220"/>
          </a:xfrm>
          <a:prstGeom prst="rect">
            <a:avLst/>
          </a:prstGeom>
          <a:noFill/>
          <a:ln w="22225">
            <a:noFill/>
            <a:miter lim="800000"/>
            <a:headEnd/>
            <a:tailEnd/>
          </a:ln>
        </p:spPr>
        <p:txBody>
          <a:bodyPr wrap="none">
            <a:spAutoFit/>
          </a:bodyPr>
          <a:lstStyle/>
          <a:p>
            <a:r>
              <a:rPr lang="en-GB" dirty="0" smtClean="0"/>
              <a:t>Inverted </a:t>
            </a:r>
            <a:r>
              <a:rPr lang="en-GB" dirty="0" err="1" smtClean="0"/>
              <a:t>Heirarchy</a:t>
            </a:r>
            <a:endParaRPr lang="en-GB"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48"/>
                                        </p:tgtEl>
                                        <p:attrNameLst>
                                          <p:attrName>style.visibility</p:attrName>
                                        </p:attrNameLst>
                                      </p:cBhvr>
                                      <p:to>
                                        <p:strVal val="visible"/>
                                      </p:to>
                                    </p:set>
                                    <p:anim calcmode="lin" valueType="num">
                                      <p:cBhvr>
                                        <p:cTn id="13" dur="500" fill="hold"/>
                                        <p:tgtEl>
                                          <p:spTgt spid="48"/>
                                        </p:tgtEl>
                                        <p:attrNameLst>
                                          <p:attrName>ppt_w</p:attrName>
                                        </p:attrNameLst>
                                      </p:cBhvr>
                                      <p:tavLst>
                                        <p:tav tm="0">
                                          <p:val>
                                            <p:fltVal val="0"/>
                                          </p:val>
                                        </p:tav>
                                        <p:tav tm="100000">
                                          <p:val>
                                            <p:strVal val="#ppt_w"/>
                                          </p:val>
                                        </p:tav>
                                      </p:tavLst>
                                    </p:anim>
                                    <p:anim calcmode="lin" valueType="num">
                                      <p:cBhvr>
                                        <p:cTn id="14" dur="500" fill="hold"/>
                                        <p:tgtEl>
                                          <p:spTgt spid="4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838200" y="-152400"/>
            <a:ext cx="7772400" cy="1143000"/>
          </a:xfrm>
        </p:spPr>
        <p:txBody>
          <a:bodyPr/>
          <a:lstStyle/>
          <a:p>
            <a:pPr eaLnBrk="1" hangingPunct="1"/>
            <a:r>
              <a:rPr lang="en-GB" sz="3600" i="1" smtClean="0">
                <a:latin typeface="Arial" charset="0"/>
              </a:rPr>
              <a:t>How to detect them? </a:t>
            </a:r>
            <a:endParaRPr lang="en-GB" sz="3600" i="1" smtClean="0">
              <a:latin typeface="Symbol" pitchFamily="18" charset="2"/>
            </a:endParaRPr>
          </a:p>
        </p:txBody>
      </p:sp>
      <p:sp>
        <p:nvSpPr>
          <p:cNvPr id="1534979" name="Rectangle 3"/>
          <p:cNvSpPr>
            <a:spLocks noGrp="1" noChangeArrowheads="1"/>
          </p:cNvSpPr>
          <p:nvPr>
            <p:ph type="body" idx="1"/>
          </p:nvPr>
        </p:nvSpPr>
        <p:spPr>
          <a:xfrm>
            <a:off x="658813" y="990600"/>
            <a:ext cx="8305800" cy="5334000"/>
          </a:xfrm>
          <a:noFill/>
        </p:spPr>
        <p:txBody>
          <a:bodyPr/>
          <a:lstStyle/>
          <a:p>
            <a:pPr eaLnBrk="1" hangingPunct="1">
              <a:lnSpc>
                <a:spcPct val="80000"/>
              </a:lnSpc>
            </a:pPr>
            <a:r>
              <a:rPr lang="en-GB" sz="2800" i="1" smtClean="0">
                <a:latin typeface="Arial" charset="0"/>
              </a:rPr>
              <a:t>The detection of neutrinos was an extreme challenge for the experiments of the mid-twentieth century – Pauli, in fact, apologized for hypothesizing a particle that could not be detected.</a:t>
            </a:r>
          </a:p>
          <a:p>
            <a:pPr eaLnBrk="1" hangingPunct="1">
              <a:lnSpc>
                <a:spcPct val="80000"/>
              </a:lnSpc>
            </a:pPr>
            <a:r>
              <a:rPr lang="en-GB" sz="2800" i="1" smtClean="0">
                <a:latin typeface="Arial" charset="0"/>
              </a:rPr>
              <a:t>In a Chalk River report in 1946, Bruno Pontecorvo pointed out the advantages of a radiochemical experiment based on </a:t>
            </a:r>
            <a:r>
              <a:rPr lang="en-GB" sz="2800" i="1" smtClean="0">
                <a:latin typeface="Symbol" pitchFamily="18" charset="2"/>
              </a:rPr>
              <a:t>n</a:t>
            </a:r>
            <a:r>
              <a:rPr lang="en-GB" sz="2800" i="1" baseline="-25000" smtClean="0">
                <a:latin typeface="Arial" charset="0"/>
              </a:rPr>
              <a:t>e</a:t>
            </a:r>
            <a:r>
              <a:rPr lang="en-GB" sz="2800" i="1" smtClean="0">
                <a:latin typeface="Arial" charset="0"/>
              </a:rPr>
              <a:t> + </a:t>
            </a:r>
            <a:r>
              <a:rPr lang="en-GB" sz="2800" i="1" baseline="30000" smtClean="0">
                <a:latin typeface="Arial" charset="0"/>
              </a:rPr>
              <a:t>37</a:t>
            </a:r>
            <a:r>
              <a:rPr lang="en-GB" sz="2800" i="1" smtClean="0">
                <a:latin typeface="Arial" charset="0"/>
              </a:rPr>
              <a:t>Cl </a:t>
            </a:r>
            <a:r>
              <a:rPr lang="en-GB" sz="2800" i="1" smtClean="0">
                <a:latin typeface="Arial" charset="0"/>
                <a:sym typeface="Symbol" pitchFamily="18" charset="2"/>
              </a:rPr>
              <a:t> </a:t>
            </a:r>
            <a:r>
              <a:rPr lang="en-GB" sz="2800" i="1" baseline="30000" smtClean="0">
                <a:latin typeface="Arial" charset="0"/>
                <a:sym typeface="Symbol" pitchFamily="18" charset="2"/>
              </a:rPr>
              <a:t>37</a:t>
            </a:r>
            <a:r>
              <a:rPr lang="en-GB" sz="2800" i="1" smtClean="0">
                <a:latin typeface="Arial" charset="0"/>
                <a:sym typeface="Symbol" pitchFamily="18" charset="2"/>
              </a:rPr>
              <a:t>Ar + e</a:t>
            </a:r>
            <a:r>
              <a:rPr lang="en-GB" sz="2800" i="1" baseline="30000" smtClean="0">
                <a:cs typeface="Times New Roman" pitchFamily="18" charset="0"/>
                <a:sym typeface="Symbol" pitchFamily="18" charset="2"/>
              </a:rPr>
              <a:t>−</a:t>
            </a:r>
            <a:r>
              <a:rPr lang="en-GB" sz="2800" i="1" smtClean="0">
                <a:latin typeface="Arial" charset="0"/>
                <a:cs typeface="Times New Roman" pitchFamily="18" charset="0"/>
                <a:sym typeface="Symbol" pitchFamily="18" charset="2"/>
              </a:rPr>
              <a:t> (and even mentioned solar neutrino detection using this method).  </a:t>
            </a:r>
          </a:p>
          <a:p>
            <a:pPr eaLnBrk="1" hangingPunct="1">
              <a:lnSpc>
                <a:spcPct val="80000"/>
              </a:lnSpc>
            </a:pPr>
            <a:r>
              <a:rPr lang="en-GB" sz="2800" i="1" smtClean="0">
                <a:latin typeface="Arial" charset="0"/>
              </a:rPr>
              <a:t>However the first detection of neutrinos used another method…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34979">
                                            <p:txEl>
                                              <p:pRg st="0" end="0"/>
                                            </p:txEl>
                                          </p:spTgt>
                                        </p:tgtEl>
                                        <p:attrNameLst>
                                          <p:attrName>style.visibility</p:attrName>
                                        </p:attrNameLst>
                                      </p:cBhvr>
                                      <p:to>
                                        <p:strVal val="visible"/>
                                      </p:to>
                                    </p:set>
                                    <p:animEffect transition="in" filter="wipe(up)">
                                      <p:cBhvr>
                                        <p:cTn id="7" dur="500"/>
                                        <p:tgtEl>
                                          <p:spTgt spid="15349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34979">
                                            <p:txEl>
                                              <p:pRg st="1" end="1"/>
                                            </p:txEl>
                                          </p:spTgt>
                                        </p:tgtEl>
                                        <p:attrNameLst>
                                          <p:attrName>style.visibility</p:attrName>
                                        </p:attrNameLst>
                                      </p:cBhvr>
                                      <p:to>
                                        <p:strVal val="visible"/>
                                      </p:to>
                                    </p:set>
                                    <p:animEffect transition="in" filter="wipe(up)">
                                      <p:cBhvr>
                                        <p:cTn id="12" dur="500"/>
                                        <p:tgtEl>
                                          <p:spTgt spid="15349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534979">
                                            <p:txEl>
                                              <p:pRg st="2" end="2"/>
                                            </p:txEl>
                                          </p:spTgt>
                                        </p:tgtEl>
                                        <p:attrNameLst>
                                          <p:attrName>style.visibility</p:attrName>
                                        </p:attrNameLst>
                                      </p:cBhvr>
                                      <p:to>
                                        <p:strVal val="visible"/>
                                      </p:to>
                                    </p:set>
                                    <p:animEffect transition="in" filter="wipe(up)">
                                      <p:cBhvr>
                                        <p:cTn id="17" dur="500"/>
                                        <p:tgtEl>
                                          <p:spTgt spid="153497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4979"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Line 2"/>
          <p:cNvSpPr>
            <a:spLocks noChangeShapeType="1"/>
          </p:cNvSpPr>
          <p:nvPr/>
        </p:nvSpPr>
        <p:spPr bwMode="auto">
          <a:xfrm flipV="1">
            <a:off x="1219200" y="2057400"/>
            <a:ext cx="0" cy="3505200"/>
          </a:xfrm>
          <a:prstGeom prst="line">
            <a:avLst/>
          </a:prstGeom>
          <a:noFill/>
          <a:ln w="28575">
            <a:solidFill>
              <a:srgbClr val="66FFFF"/>
            </a:solidFill>
            <a:miter lim="800000"/>
            <a:headEnd/>
            <a:tailEnd type="triangle" w="med" len="med"/>
          </a:ln>
        </p:spPr>
        <p:txBody>
          <a:bodyPr wrap="none"/>
          <a:lstStyle/>
          <a:p>
            <a:endParaRPr lang="en-GB"/>
          </a:p>
        </p:txBody>
      </p:sp>
      <p:grpSp>
        <p:nvGrpSpPr>
          <p:cNvPr id="2" name="Group 3"/>
          <p:cNvGrpSpPr>
            <a:grpSpLocks/>
          </p:cNvGrpSpPr>
          <p:nvPr/>
        </p:nvGrpSpPr>
        <p:grpSpPr bwMode="auto">
          <a:xfrm>
            <a:off x="1371600" y="5943600"/>
            <a:ext cx="1239838" cy="457200"/>
            <a:chOff x="240" y="3807"/>
            <a:chExt cx="781" cy="288"/>
          </a:xfrm>
        </p:grpSpPr>
        <p:sp>
          <p:nvSpPr>
            <p:cNvPr id="167979" name="Rectangle 4"/>
            <p:cNvSpPr>
              <a:spLocks noChangeArrowheads="1"/>
            </p:cNvSpPr>
            <p:nvPr/>
          </p:nvSpPr>
          <p:spPr bwMode="auto">
            <a:xfrm>
              <a:off x="240" y="3893"/>
              <a:ext cx="192" cy="192"/>
            </a:xfrm>
            <a:prstGeom prst="rect">
              <a:avLst/>
            </a:prstGeom>
            <a:solidFill>
              <a:srgbClr val="FF3300"/>
            </a:solidFill>
            <a:ln w="9525">
              <a:solidFill>
                <a:schemeClr val="tx1"/>
              </a:solidFill>
              <a:miter lim="800000"/>
              <a:headEnd/>
              <a:tailEnd/>
            </a:ln>
          </p:spPr>
          <p:txBody>
            <a:bodyPr wrap="none" anchor="ctr"/>
            <a:lstStyle/>
            <a:p>
              <a:endParaRPr lang="en-US"/>
            </a:p>
          </p:txBody>
        </p:sp>
        <p:sp>
          <p:nvSpPr>
            <p:cNvPr id="167980" name="Text Box 5"/>
            <p:cNvSpPr txBox="1">
              <a:spLocks noChangeArrowheads="1"/>
            </p:cNvSpPr>
            <p:nvPr/>
          </p:nvSpPr>
          <p:spPr bwMode="auto">
            <a:xfrm>
              <a:off x="541" y="3807"/>
              <a:ext cx="480" cy="288"/>
            </a:xfrm>
            <a:prstGeom prst="rect">
              <a:avLst/>
            </a:prstGeom>
            <a:noFill/>
            <a:ln w="9525">
              <a:noFill/>
              <a:miter lim="800000"/>
              <a:headEnd/>
              <a:tailEnd/>
            </a:ln>
          </p:spPr>
          <p:txBody>
            <a:bodyPr>
              <a:spAutoFit/>
            </a:bodyPr>
            <a:lstStyle/>
            <a:p>
              <a:pPr algn="l">
                <a:spcBef>
                  <a:spcPct val="50000"/>
                </a:spcBef>
              </a:pPr>
              <a:r>
                <a:rPr lang="en-US" b="1">
                  <a:solidFill>
                    <a:srgbClr val="FF3300"/>
                  </a:solidFill>
                  <a:latin typeface="Symbol" pitchFamily="18" charset="2"/>
                </a:rPr>
                <a:t>n</a:t>
              </a:r>
              <a:r>
                <a:rPr lang="en-US" b="1" baseline="-25000">
                  <a:solidFill>
                    <a:srgbClr val="FF3300"/>
                  </a:solidFill>
                  <a:latin typeface="Comic Sans MS" pitchFamily="66" charset="0"/>
                </a:rPr>
                <a:t>e </a:t>
              </a:r>
            </a:p>
          </p:txBody>
        </p:sp>
      </p:grpSp>
      <p:grpSp>
        <p:nvGrpSpPr>
          <p:cNvPr id="3" name="Group 6"/>
          <p:cNvGrpSpPr>
            <a:grpSpLocks/>
          </p:cNvGrpSpPr>
          <p:nvPr/>
        </p:nvGrpSpPr>
        <p:grpSpPr bwMode="auto">
          <a:xfrm>
            <a:off x="2667000" y="5943600"/>
            <a:ext cx="938213" cy="457200"/>
            <a:chOff x="912" y="3805"/>
            <a:chExt cx="591" cy="288"/>
          </a:xfrm>
        </p:grpSpPr>
        <p:sp>
          <p:nvSpPr>
            <p:cNvPr id="167977" name="Rectangle 7"/>
            <p:cNvSpPr>
              <a:spLocks noChangeArrowheads="1"/>
            </p:cNvSpPr>
            <p:nvPr/>
          </p:nvSpPr>
          <p:spPr bwMode="auto">
            <a:xfrm>
              <a:off x="912" y="3888"/>
              <a:ext cx="192" cy="192"/>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67978" name="Rectangle 8"/>
            <p:cNvSpPr>
              <a:spLocks noChangeArrowheads="1"/>
            </p:cNvSpPr>
            <p:nvPr/>
          </p:nvSpPr>
          <p:spPr bwMode="auto">
            <a:xfrm>
              <a:off x="1213" y="3805"/>
              <a:ext cx="290" cy="288"/>
            </a:xfrm>
            <a:prstGeom prst="rect">
              <a:avLst/>
            </a:prstGeom>
            <a:noFill/>
            <a:ln w="9525">
              <a:noFill/>
              <a:miter lim="800000"/>
              <a:headEnd/>
              <a:tailEnd/>
            </a:ln>
          </p:spPr>
          <p:txBody>
            <a:bodyPr wrap="none">
              <a:spAutoFit/>
            </a:bodyPr>
            <a:lstStyle/>
            <a:p>
              <a:pPr algn="l"/>
              <a:r>
                <a:rPr lang="en-US" b="1">
                  <a:solidFill>
                    <a:schemeClr val="accent2"/>
                  </a:solidFill>
                  <a:latin typeface="Symbol" pitchFamily="18" charset="2"/>
                </a:rPr>
                <a:t>n</a:t>
              </a:r>
              <a:r>
                <a:rPr lang="en-US" b="1" baseline="-25000">
                  <a:solidFill>
                    <a:schemeClr val="accent2"/>
                  </a:solidFill>
                  <a:latin typeface="Symbol" pitchFamily="18" charset="2"/>
                </a:rPr>
                <a:t>m</a:t>
              </a:r>
            </a:p>
          </p:txBody>
        </p:sp>
      </p:grpSp>
      <p:grpSp>
        <p:nvGrpSpPr>
          <p:cNvPr id="4" name="Group 9"/>
          <p:cNvGrpSpPr>
            <a:grpSpLocks/>
          </p:cNvGrpSpPr>
          <p:nvPr/>
        </p:nvGrpSpPr>
        <p:grpSpPr bwMode="auto">
          <a:xfrm>
            <a:off x="3886200" y="5943600"/>
            <a:ext cx="914400" cy="457200"/>
            <a:chOff x="1584" y="3810"/>
            <a:chExt cx="576" cy="288"/>
          </a:xfrm>
        </p:grpSpPr>
        <p:sp>
          <p:nvSpPr>
            <p:cNvPr id="167975" name="Rectangle 10"/>
            <p:cNvSpPr>
              <a:spLocks noChangeArrowheads="1"/>
            </p:cNvSpPr>
            <p:nvPr/>
          </p:nvSpPr>
          <p:spPr bwMode="auto">
            <a:xfrm>
              <a:off x="1584" y="3893"/>
              <a:ext cx="192" cy="192"/>
            </a:xfrm>
            <a:prstGeom prst="rect">
              <a:avLst/>
            </a:prstGeom>
            <a:solidFill>
              <a:srgbClr val="30DD07"/>
            </a:solidFill>
            <a:ln w="9525">
              <a:solidFill>
                <a:schemeClr val="tx1"/>
              </a:solidFill>
              <a:miter lim="800000"/>
              <a:headEnd/>
              <a:tailEnd/>
            </a:ln>
          </p:spPr>
          <p:txBody>
            <a:bodyPr wrap="none" anchor="ctr"/>
            <a:lstStyle/>
            <a:p>
              <a:endParaRPr lang="en-US"/>
            </a:p>
          </p:txBody>
        </p:sp>
        <p:sp>
          <p:nvSpPr>
            <p:cNvPr id="167976" name="Rectangle 11"/>
            <p:cNvSpPr>
              <a:spLocks noChangeArrowheads="1"/>
            </p:cNvSpPr>
            <p:nvPr/>
          </p:nvSpPr>
          <p:spPr bwMode="auto">
            <a:xfrm>
              <a:off x="1888" y="3810"/>
              <a:ext cx="272" cy="288"/>
            </a:xfrm>
            <a:prstGeom prst="rect">
              <a:avLst/>
            </a:prstGeom>
            <a:noFill/>
            <a:ln w="9525">
              <a:noFill/>
              <a:miter lim="800000"/>
              <a:headEnd/>
              <a:tailEnd/>
            </a:ln>
          </p:spPr>
          <p:txBody>
            <a:bodyPr wrap="none">
              <a:spAutoFit/>
            </a:bodyPr>
            <a:lstStyle/>
            <a:p>
              <a:pPr algn="l"/>
              <a:r>
                <a:rPr lang="en-US" b="1">
                  <a:solidFill>
                    <a:srgbClr val="30DD07"/>
                  </a:solidFill>
                  <a:latin typeface="Symbol" pitchFamily="18" charset="2"/>
                </a:rPr>
                <a:t>n</a:t>
              </a:r>
              <a:r>
                <a:rPr lang="en-US" b="1" baseline="-25000">
                  <a:solidFill>
                    <a:srgbClr val="30DD07"/>
                  </a:solidFill>
                  <a:latin typeface="Symbol" pitchFamily="18" charset="2"/>
                </a:rPr>
                <a:t>t</a:t>
              </a:r>
            </a:p>
          </p:txBody>
        </p:sp>
      </p:grpSp>
      <p:sp>
        <p:nvSpPr>
          <p:cNvPr id="167942" name="Text Box 12"/>
          <p:cNvSpPr txBox="1">
            <a:spLocks noChangeArrowheads="1"/>
          </p:cNvSpPr>
          <p:nvPr/>
        </p:nvSpPr>
        <p:spPr bwMode="auto">
          <a:xfrm>
            <a:off x="685800" y="1524000"/>
            <a:ext cx="1143000" cy="457200"/>
          </a:xfrm>
          <a:prstGeom prst="rect">
            <a:avLst/>
          </a:prstGeom>
          <a:noFill/>
          <a:ln w="9525">
            <a:noFill/>
            <a:miter lim="800000"/>
            <a:headEnd/>
            <a:tailEnd/>
          </a:ln>
        </p:spPr>
        <p:txBody>
          <a:bodyPr>
            <a:spAutoFit/>
          </a:bodyPr>
          <a:lstStyle/>
          <a:p>
            <a:pPr algn="l">
              <a:spcBef>
                <a:spcPct val="50000"/>
              </a:spcBef>
            </a:pPr>
            <a:r>
              <a:rPr lang="en-US">
                <a:latin typeface="Comic Sans MS" pitchFamily="66" charset="0"/>
              </a:rPr>
              <a:t>Log m</a:t>
            </a:r>
            <a:r>
              <a:rPr lang="en-US" baseline="30000">
                <a:latin typeface="Comic Sans MS" pitchFamily="66" charset="0"/>
              </a:rPr>
              <a:t>2</a:t>
            </a:r>
          </a:p>
        </p:txBody>
      </p:sp>
      <p:grpSp>
        <p:nvGrpSpPr>
          <p:cNvPr id="5" name="Group 13"/>
          <p:cNvGrpSpPr>
            <a:grpSpLocks/>
          </p:cNvGrpSpPr>
          <p:nvPr/>
        </p:nvGrpSpPr>
        <p:grpSpPr bwMode="auto">
          <a:xfrm>
            <a:off x="1371600" y="4648200"/>
            <a:ext cx="2590800" cy="457200"/>
            <a:chOff x="864" y="2928"/>
            <a:chExt cx="1632" cy="288"/>
          </a:xfrm>
        </p:grpSpPr>
        <p:sp>
          <p:nvSpPr>
            <p:cNvPr id="167971" name="Rectangle 14"/>
            <p:cNvSpPr>
              <a:spLocks noChangeArrowheads="1"/>
            </p:cNvSpPr>
            <p:nvPr/>
          </p:nvSpPr>
          <p:spPr bwMode="auto">
            <a:xfrm>
              <a:off x="1296" y="2976"/>
              <a:ext cx="528" cy="240"/>
            </a:xfrm>
            <a:prstGeom prst="rect">
              <a:avLst/>
            </a:prstGeom>
            <a:solidFill>
              <a:srgbClr val="FF3300"/>
            </a:solidFill>
            <a:ln w="9525">
              <a:solidFill>
                <a:schemeClr val="tx1"/>
              </a:solidFill>
              <a:miter lim="800000"/>
              <a:headEnd/>
              <a:tailEnd/>
            </a:ln>
          </p:spPr>
          <p:txBody>
            <a:bodyPr wrap="none" anchor="ctr"/>
            <a:lstStyle/>
            <a:p>
              <a:endParaRPr lang="en-US"/>
            </a:p>
          </p:txBody>
        </p:sp>
        <p:sp>
          <p:nvSpPr>
            <p:cNvPr id="167972" name="Rectangle 15"/>
            <p:cNvSpPr>
              <a:spLocks noChangeArrowheads="1"/>
            </p:cNvSpPr>
            <p:nvPr/>
          </p:nvSpPr>
          <p:spPr bwMode="auto">
            <a:xfrm>
              <a:off x="1824" y="2976"/>
              <a:ext cx="336" cy="24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67973" name="Rectangle 16"/>
            <p:cNvSpPr>
              <a:spLocks noChangeArrowheads="1"/>
            </p:cNvSpPr>
            <p:nvPr/>
          </p:nvSpPr>
          <p:spPr bwMode="auto">
            <a:xfrm>
              <a:off x="2160" y="2976"/>
              <a:ext cx="336" cy="240"/>
            </a:xfrm>
            <a:prstGeom prst="rect">
              <a:avLst/>
            </a:prstGeom>
            <a:solidFill>
              <a:srgbClr val="30DD07"/>
            </a:solidFill>
            <a:ln w="9525">
              <a:solidFill>
                <a:schemeClr val="tx1"/>
              </a:solidFill>
              <a:miter lim="800000"/>
              <a:headEnd/>
              <a:tailEnd/>
            </a:ln>
          </p:spPr>
          <p:txBody>
            <a:bodyPr wrap="none" anchor="ctr"/>
            <a:lstStyle/>
            <a:p>
              <a:endParaRPr lang="en-US"/>
            </a:p>
          </p:txBody>
        </p:sp>
        <p:sp>
          <p:nvSpPr>
            <p:cNvPr id="167974" name="Text Box 17"/>
            <p:cNvSpPr txBox="1">
              <a:spLocks noChangeArrowheads="1"/>
            </p:cNvSpPr>
            <p:nvPr/>
          </p:nvSpPr>
          <p:spPr bwMode="auto">
            <a:xfrm>
              <a:off x="864" y="2928"/>
              <a:ext cx="384" cy="288"/>
            </a:xfrm>
            <a:prstGeom prst="rect">
              <a:avLst/>
            </a:prstGeom>
            <a:noFill/>
            <a:ln w="9525">
              <a:noFill/>
              <a:miter lim="800000"/>
              <a:headEnd/>
              <a:tailEnd/>
            </a:ln>
          </p:spPr>
          <p:txBody>
            <a:bodyPr>
              <a:spAutoFit/>
            </a:bodyPr>
            <a:lstStyle/>
            <a:p>
              <a:pPr algn="l">
                <a:spcBef>
                  <a:spcPct val="50000"/>
                </a:spcBef>
              </a:pPr>
              <a:r>
                <a:rPr lang="en-US">
                  <a:latin typeface="Comic Sans MS" pitchFamily="66" charset="0"/>
                </a:rPr>
                <a:t>m</a:t>
              </a:r>
              <a:r>
                <a:rPr lang="en-US" baseline="-25000">
                  <a:latin typeface="Comic Sans MS" pitchFamily="66" charset="0"/>
                </a:rPr>
                <a:t>1</a:t>
              </a:r>
            </a:p>
          </p:txBody>
        </p:sp>
      </p:grpSp>
      <p:grpSp>
        <p:nvGrpSpPr>
          <p:cNvPr id="6" name="Group 18"/>
          <p:cNvGrpSpPr>
            <a:grpSpLocks/>
          </p:cNvGrpSpPr>
          <p:nvPr/>
        </p:nvGrpSpPr>
        <p:grpSpPr bwMode="auto">
          <a:xfrm>
            <a:off x="1447800" y="2667000"/>
            <a:ext cx="2514600" cy="457200"/>
            <a:chOff x="912" y="1680"/>
            <a:chExt cx="1584" cy="288"/>
          </a:xfrm>
        </p:grpSpPr>
        <p:sp>
          <p:nvSpPr>
            <p:cNvPr id="167967" name="Rectangle 19"/>
            <p:cNvSpPr>
              <a:spLocks noChangeArrowheads="1"/>
            </p:cNvSpPr>
            <p:nvPr/>
          </p:nvSpPr>
          <p:spPr bwMode="auto">
            <a:xfrm>
              <a:off x="1296" y="1680"/>
              <a:ext cx="96" cy="240"/>
            </a:xfrm>
            <a:prstGeom prst="rect">
              <a:avLst/>
            </a:prstGeom>
            <a:solidFill>
              <a:srgbClr val="FF3300"/>
            </a:solidFill>
            <a:ln w="9525">
              <a:solidFill>
                <a:schemeClr val="tx1"/>
              </a:solidFill>
              <a:miter lim="800000"/>
              <a:headEnd/>
              <a:tailEnd/>
            </a:ln>
          </p:spPr>
          <p:txBody>
            <a:bodyPr wrap="none" anchor="ctr"/>
            <a:lstStyle/>
            <a:p>
              <a:endParaRPr lang="en-US"/>
            </a:p>
          </p:txBody>
        </p:sp>
        <p:sp>
          <p:nvSpPr>
            <p:cNvPr id="167968" name="Rectangle 20"/>
            <p:cNvSpPr>
              <a:spLocks noChangeArrowheads="1"/>
            </p:cNvSpPr>
            <p:nvPr/>
          </p:nvSpPr>
          <p:spPr bwMode="auto">
            <a:xfrm>
              <a:off x="1392" y="1680"/>
              <a:ext cx="576" cy="24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67969" name="Rectangle 21"/>
            <p:cNvSpPr>
              <a:spLocks noChangeArrowheads="1"/>
            </p:cNvSpPr>
            <p:nvPr/>
          </p:nvSpPr>
          <p:spPr bwMode="auto">
            <a:xfrm>
              <a:off x="1968" y="1680"/>
              <a:ext cx="528" cy="240"/>
            </a:xfrm>
            <a:prstGeom prst="rect">
              <a:avLst/>
            </a:prstGeom>
            <a:solidFill>
              <a:srgbClr val="30DD07"/>
            </a:solidFill>
            <a:ln w="9525">
              <a:solidFill>
                <a:schemeClr val="tx1"/>
              </a:solidFill>
              <a:miter lim="800000"/>
              <a:headEnd/>
              <a:tailEnd/>
            </a:ln>
          </p:spPr>
          <p:txBody>
            <a:bodyPr wrap="none" anchor="ctr"/>
            <a:lstStyle/>
            <a:p>
              <a:endParaRPr lang="en-US"/>
            </a:p>
          </p:txBody>
        </p:sp>
        <p:sp>
          <p:nvSpPr>
            <p:cNvPr id="167970" name="Rectangle 22"/>
            <p:cNvSpPr>
              <a:spLocks noChangeArrowheads="1"/>
            </p:cNvSpPr>
            <p:nvPr/>
          </p:nvSpPr>
          <p:spPr bwMode="auto">
            <a:xfrm>
              <a:off x="912" y="1680"/>
              <a:ext cx="343" cy="288"/>
            </a:xfrm>
            <a:prstGeom prst="rect">
              <a:avLst/>
            </a:prstGeom>
            <a:noFill/>
            <a:ln w="9525">
              <a:noFill/>
              <a:miter lim="800000"/>
              <a:headEnd/>
              <a:tailEnd/>
            </a:ln>
          </p:spPr>
          <p:txBody>
            <a:bodyPr wrap="none">
              <a:spAutoFit/>
            </a:bodyPr>
            <a:lstStyle/>
            <a:p>
              <a:pPr algn="l"/>
              <a:r>
                <a:rPr lang="en-US">
                  <a:latin typeface="Comic Sans MS" pitchFamily="66" charset="0"/>
                </a:rPr>
                <a:t>m</a:t>
              </a:r>
              <a:r>
                <a:rPr lang="en-US" baseline="-25000">
                  <a:latin typeface="Comic Sans MS" pitchFamily="66" charset="0"/>
                </a:rPr>
                <a:t>3</a:t>
              </a:r>
            </a:p>
          </p:txBody>
        </p:sp>
      </p:grpSp>
      <p:grpSp>
        <p:nvGrpSpPr>
          <p:cNvPr id="7" name="Group 23"/>
          <p:cNvGrpSpPr>
            <a:grpSpLocks/>
          </p:cNvGrpSpPr>
          <p:nvPr/>
        </p:nvGrpSpPr>
        <p:grpSpPr bwMode="auto">
          <a:xfrm>
            <a:off x="1371600" y="4114800"/>
            <a:ext cx="2590800" cy="457200"/>
            <a:chOff x="864" y="2592"/>
            <a:chExt cx="1632" cy="288"/>
          </a:xfrm>
        </p:grpSpPr>
        <p:sp>
          <p:nvSpPr>
            <p:cNvPr id="167963" name="Rectangle 24"/>
            <p:cNvSpPr>
              <a:spLocks noChangeArrowheads="1"/>
            </p:cNvSpPr>
            <p:nvPr/>
          </p:nvSpPr>
          <p:spPr bwMode="auto">
            <a:xfrm>
              <a:off x="1296" y="2592"/>
              <a:ext cx="528" cy="240"/>
            </a:xfrm>
            <a:prstGeom prst="rect">
              <a:avLst/>
            </a:prstGeom>
            <a:solidFill>
              <a:srgbClr val="FF3300"/>
            </a:solidFill>
            <a:ln w="9525">
              <a:solidFill>
                <a:schemeClr val="tx1"/>
              </a:solidFill>
              <a:miter lim="800000"/>
              <a:headEnd/>
              <a:tailEnd/>
            </a:ln>
          </p:spPr>
          <p:txBody>
            <a:bodyPr wrap="none" anchor="ctr"/>
            <a:lstStyle/>
            <a:p>
              <a:endParaRPr lang="en-US"/>
            </a:p>
          </p:txBody>
        </p:sp>
        <p:sp>
          <p:nvSpPr>
            <p:cNvPr id="167964" name="Rectangle 25"/>
            <p:cNvSpPr>
              <a:spLocks noChangeArrowheads="1"/>
            </p:cNvSpPr>
            <p:nvPr/>
          </p:nvSpPr>
          <p:spPr bwMode="auto">
            <a:xfrm>
              <a:off x="1824" y="2592"/>
              <a:ext cx="336" cy="24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67965" name="Rectangle 26"/>
            <p:cNvSpPr>
              <a:spLocks noChangeArrowheads="1"/>
            </p:cNvSpPr>
            <p:nvPr/>
          </p:nvSpPr>
          <p:spPr bwMode="auto">
            <a:xfrm>
              <a:off x="2160" y="2592"/>
              <a:ext cx="336" cy="240"/>
            </a:xfrm>
            <a:prstGeom prst="rect">
              <a:avLst/>
            </a:prstGeom>
            <a:solidFill>
              <a:srgbClr val="30DD07"/>
            </a:solidFill>
            <a:ln w="9525">
              <a:solidFill>
                <a:schemeClr val="tx1"/>
              </a:solidFill>
              <a:miter lim="800000"/>
              <a:headEnd/>
              <a:tailEnd/>
            </a:ln>
          </p:spPr>
          <p:txBody>
            <a:bodyPr wrap="none" anchor="ctr"/>
            <a:lstStyle/>
            <a:p>
              <a:endParaRPr lang="en-US"/>
            </a:p>
          </p:txBody>
        </p:sp>
        <p:sp>
          <p:nvSpPr>
            <p:cNvPr id="167966" name="Rectangle 27"/>
            <p:cNvSpPr>
              <a:spLocks noChangeArrowheads="1"/>
            </p:cNvSpPr>
            <p:nvPr/>
          </p:nvSpPr>
          <p:spPr bwMode="auto">
            <a:xfrm>
              <a:off x="864" y="2592"/>
              <a:ext cx="343" cy="288"/>
            </a:xfrm>
            <a:prstGeom prst="rect">
              <a:avLst/>
            </a:prstGeom>
            <a:noFill/>
            <a:ln w="9525">
              <a:noFill/>
              <a:miter lim="800000"/>
              <a:headEnd/>
              <a:tailEnd/>
            </a:ln>
          </p:spPr>
          <p:txBody>
            <a:bodyPr wrap="none">
              <a:spAutoFit/>
            </a:bodyPr>
            <a:lstStyle/>
            <a:p>
              <a:pPr algn="l"/>
              <a:r>
                <a:rPr lang="en-US">
                  <a:latin typeface="Comic Sans MS" pitchFamily="66" charset="0"/>
                </a:rPr>
                <a:t>m</a:t>
              </a:r>
              <a:r>
                <a:rPr lang="en-US" baseline="-25000">
                  <a:latin typeface="Comic Sans MS" pitchFamily="66" charset="0"/>
                </a:rPr>
                <a:t>2</a:t>
              </a:r>
            </a:p>
          </p:txBody>
        </p:sp>
      </p:grpSp>
      <p:sp>
        <p:nvSpPr>
          <p:cNvPr id="167946" name="Text Box 28"/>
          <p:cNvSpPr txBox="1">
            <a:spLocks noChangeArrowheads="1"/>
          </p:cNvSpPr>
          <p:nvPr/>
        </p:nvSpPr>
        <p:spPr bwMode="auto">
          <a:xfrm>
            <a:off x="1730375" y="242888"/>
            <a:ext cx="6705600" cy="1373187"/>
          </a:xfrm>
          <a:prstGeom prst="rect">
            <a:avLst/>
          </a:prstGeom>
          <a:noFill/>
          <a:ln w="22225">
            <a:noFill/>
            <a:miter lim="800000"/>
            <a:headEnd/>
            <a:tailEnd/>
          </a:ln>
        </p:spPr>
        <p:txBody>
          <a:bodyPr wrap="none">
            <a:spAutoFit/>
          </a:bodyPr>
          <a:lstStyle/>
          <a:p>
            <a:r>
              <a:rPr lang="en-GB"/>
              <a:t>This makes a factor of two difference in the </a:t>
            </a:r>
          </a:p>
          <a:p>
            <a:r>
              <a:rPr lang="en-GB"/>
              <a:t>cosmological contribution, but a factor of two</a:t>
            </a:r>
          </a:p>
          <a:p>
            <a:r>
              <a:rPr lang="en-GB"/>
              <a:t>on what?</a:t>
            </a:r>
          </a:p>
        </p:txBody>
      </p:sp>
      <p:sp>
        <p:nvSpPr>
          <p:cNvPr id="167947" name="AutoShape 30"/>
          <p:cNvSpPr>
            <a:spLocks/>
          </p:cNvSpPr>
          <p:nvPr/>
        </p:nvSpPr>
        <p:spPr bwMode="auto">
          <a:xfrm>
            <a:off x="3962400" y="3124200"/>
            <a:ext cx="304800" cy="914400"/>
          </a:xfrm>
          <a:prstGeom prst="rightBrace">
            <a:avLst>
              <a:gd name="adj1" fmla="val 25000"/>
              <a:gd name="adj2" fmla="val 50000"/>
            </a:avLst>
          </a:prstGeom>
          <a:noFill/>
          <a:ln w="22225">
            <a:noFill/>
            <a:round/>
            <a:headEnd/>
            <a:tailEnd type="triangle" w="med" len="med"/>
          </a:ln>
        </p:spPr>
        <p:txBody>
          <a:bodyPr wrap="none" anchor="ctr"/>
          <a:lstStyle/>
          <a:p>
            <a:endParaRPr lang="en-US"/>
          </a:p>
        </p:txBody>
      </p:sp>
      <p:grpSp>
        <p:nvGrpSpPr>
          <p:cNvPr id="8" name="Group 31"/>
          <p:cNvGrpSpPr>
            <a:grpSpLocks/>
          </p:cNvGrpSpPr>
          <p:nvPr/>
        </p:nvGrpSpPr>
        <p:grpSpPr bwMode="auto">
          <a:xfrm>
            <a:off x="4953000" y="4724400"/>
            <a:ext cx="2514600" cy="457200"/>
            <a:chOff x="912" y="1680"/>
            <a:chExt cx="1584" cy="288"/>
          </a:xfrm>
        </p:grpSpPr>
        <p:sp>
          <p:nvSpPr>
            <p:cNvPr id="167959" name="Rectangle 32"/>
            <p:cNvSpPr>
              <a:spLocks noChangeArrowheads="1"/>
            </p:cNvSpPr>
            <p:nvPr/>
          </p:nvSpPr>
          <p:spPr bwMode="auto">
            <a:xfrm>
              <a:off x="1296" y="1680"/>
              <a:ext cx="96" cy="240"/>
            </a:xfrm>
            <a:prstGeom prst="rect">
              <a:avLst/>
            </a:prstGeom>
            <a:solidFill>
              <a:srgbClr val="FF3300"/>
            </a:solidFill>
            <a:ln w="9525">
              <a:solidFill>
                <a:schemeClr val="tx1"/>
              </a:solidFill>
              <a:miter lim="800000"/>
              <a:headEnd/>
              <a:tailEnd/>
            </a:ln>
          </p:spPr>
          <p:txBody>
            <a:bodyPr wrap="none" anchor="ctr"/>
            <a:lstStyle/>
            <a:p>
              <a:endParaRPr lang="en-US"/>
            </a:p>
          </p:txBody>
        </p:sp>
        <p:sp>
          <p:nvSpPr>
            <p:cNvPr id="167960" name="Rectangle 33"/>
            <p:cNvSpPr>
              <a:spLocks noChangeArrowheads="1"/>
            </p:cNvSpPr>
            <p:nvPr/>
          </p:nvSpPr>
          <p:spPr bwMode="auto">
            <a:xfrm>
              <a:off x="1392" y="1680"/>
              <a:ext cx="576" cy="24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67961" name="Rectangle 34"/>
            <p:cNvSpPr>
              <a:spLocks noChangeArrowheads="1"/>
            </p:cNvSpPr>
            <p:nvPr/>
          </p:nvSpPr>
          <p:spPr bwMode="auto">
            <a:xfrm>
              <a:off x="1968" y="1680"/>
              <a:ext cx="528" cy="240"/>
            </a:xfrm>
            <a:prstGeom prst="rect">
              <a:avLst/>
            </a:prstGeom>
            <a:solidFill>
              <a:srgbClr val="30DD07"/>
            </a:solidFill>
            <a:ln w="9525">
              <a:solidFill>
                <a:schemeClr val="tx1"/>
              </a:solidFill>
              <a:miter lim="800000"/>
              <a:headEnd/>
              <a:tailEnd/>
            </a:ln>
          </p:spPr>
          <p:txBody>
            <a:bodyPr wrap="none" anchor="ctr"/>
            <a:lstStyle/>
            <a:p>
              <a:endParaRPr lang="en-US"/>
            </a:p>
          </p:txBody>
        </p:sp>
        <p:sp>
          <p:nvSpPr>
            <p:cNvPr id="167962" name="Rectangle 35"/>
            <p:cNvSpPr>
              <a:spLocks noChangeArrowheads="1"/>
            </p:cNvSpPr>
            <p:nvPr/>
          </p:nvSpPr>
          <p:spPr bwMode="auto">
            <a:xfrm>
              <a:off x="912" y="1680"/>
              <a:ext cx="343" cy="288"/>
            </a:xfrm>
            <a:prstGeom prst="rect">
              <a:avLst/>
            </a:prstGeom>
            <a:noFill/>
            <a:ln w="9525">
              <a:noFill/>
              <a:miter lim="800000"/>
              <a:headEnd/>
              <a:tailEnd/>
            </a:ln>
          </p:spPr>
          <p:txBody>
            <a:bodyPr wrap="none">
              <a:spAutoFit/>
            </a:bodyPr>
            <a:lstStyle/>
            <a:p>
              <a:pPr algn="l"/>
              <a:r>
                <a:rPr lang="en-US">
                  <a:latin typeface="Comic Sans MS" pitchFamily="66" charset="0"/>
                </a:rPr>
                <a:t>m</a:t>
              </a:r>
              <a:r>
                <a:rPr lang="en-US" baseline="-25000">
                  <a:latin typeface="Comic Sans MS" pitchFamily="66" charset="0"/>
                </a:rPr>
                <a:t>3</a:t>
              </a:r>
            </a:p>
          </p:txBody>
        </p:sp>
      </p:grpSp>
      <p:grpSp>
        <p:nvGrpSpPr>
          <p:cNvPr id="9" name="Group 36"/>
          <p:cNvGrpSpPr>
            <a:grpSpLocks/>
          </p:cNvGrpSpPr>
          <p:nvPr/>
        </p:nvGrpSpPr>
        <p:grpSpPr bwMode="auto">
          <a:xfrm>
            <a:off x="4876800" y="2667000"/>
            <a:ext cx="2590800" cy="457200"/>
            <a:chOff x="864" y="2592"/>
            <a:chExt cx="1632" cy="288"/>
          </a:xfrm>
        </p:grpSpPr>
        <p:sp>
          <p:nvSpPr>
            <p:cNvPr id="167955" name="Rectangle 37"/>
            <p:cNvSpPr>
              <a:spLocks noChangeArrowheads="1"/>
            </p:cNvSpPr>
            <p:nvPr/>
          </p:nvSpPr>
          <p:spPr bwMode="auto">
            <a:xfrm>
              <a:off x="1296" y="2592"/>
              <a:ext cx="528" cy="240"/>
            </a:xfrm>
            <a:prstGeom prst="rect">
              <a:avLst/>
            </a:prstGeom>
            <a:solidFill>
              <a:srgbClr val="FF3300"/>
            </a:solidFill>
            <a:ln w="9525">
              <a:solidFill>
                <a:schemeClr val="tx1"/>
              </a:solidFill>
              <a:miter lim="800000"/>
              <a:headEnd/>
              <a:tailEnd/>
            </a:ln>
          </p:spPr>
          <p:txBody>
            <a:bodyPr wrap="none" anchor="ctr"/>
            <a:lstStyle/>
            <a:p>
              <a:endParaRPr lang="en-US"/>
            </a:p>
          </p:txBody>
        </p:sp>
        <p:sp>
          <p:nvSpPr>
            <p:cNvPr id="167956" name="Rectangle 38"/>
            <p:cNvSpPr>
              <a:spLocks noChangeArrowheads="1"/>
            </p:cNvSpPr>
            <p:nvPr/>
          </p:nvSpPr>
          <p:spPr bwMode="auto">
            <a:xfrm>
              <a:off x="1824" y="2592"/>
              <a:ext cx="336" cy="24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67957" name="Rectangle 39"/>
            <p:cNvSpPr>
              <a:spLocks noChangeArrowheads="1"/>
            </p:cNvSpPr>
            <p:nvPr/>
          </p:nvSpPr>
          <p:spPr bwMode="auto">
            <a:xfrm>
              <a:off x="2160" y="2592"/>
              <a:ext cx="336" cy="240"/>
            </a:xfrm>
            <a:prstGeom prst="rect">
              <a:avLst/>
            </a:prstGeom>
            <a:solidFill>
              <a:srgbClr val="30DD07"/>
            </a:solidFill>
            <a:ln w="9525">
              <a:solidFill>
                <a:schemeClr val="tx1"/>
              </a:solidFill>
              <a:miter lim="800000"/>
              <a:headEnd/>
              <a:tailEnd/>
            </a:ln>
          </p:spPr>
          <p:txBody>
            <a:bodyPr wrap="none" anchor="ctr"/>
            <a:lstStyle/>
            <a:p>
              <a:endParaRPr lang="en-US"/>
            </a:p>
          </p:txBody>
        </p:sp>
        <p:sp>
          <p:nvSpPr>
            <p:cNvPr id="167958" name="Rectangle 40"/>
            <p:cNvSpPr>
              <a:spLocks noChangeArrowheads="1"/>
            </p:cNvSpPr>
            <p:nvPr/>
          </p:nvSpPr>
          <p:spPr bwMode="auto">
            <a:xfrm>
              <a:off x="864" y="2592"/>
              <a:ext cx="343" cy="288"/>
            </a:xfrm>
            <a:prstGeom prst="rect">
              <a:avLst/>
            </a:prstGeom>
            <a:noFill/>
            <a:ln w="9525">
              <a:noFill/>
              <a:miter lim="800000"/>
              <a:headEnd/>
              <a:tailEnd/>
            </a:ln>
          </p:spPr>
          <p:txBody>
            <a:bodyPr wrap="none">
              <a:spAutoFit/>
            </a:bodyPr>
            <a:lstStyle/>
            <a:p>
              <a:pPr algn="l"/>
              <a:r>
                <a:rPr lang="en-US">
                  <a:latin typeface="Comic Sans MS" pitchFamily="66" charset="0"/>
                </a:rPr>
                <a:t>m</a:t>
              </a:r>
              <a:r>
                <a:rPr lang="en-US" baseline="-25000">
                  <a:latin typeface="Comic Sans MS" pitchFamily="66" charset="0"/>
                </a:rPr>
                <a:t>2</a:t>
              </a:r>
            </a:p>
          </p:txBody>
        </p:sp>
      </p:grpSp>
      <p:grpSp>
        <p:nvGrpSpPr>
          <p:cNvPr id="10" name="Group 41"/>
          <p:cNvGrpSpPr>
            <a:grpSpLocks/>
          </p:cNvGrpSpPr>
          <p:nvPr/>
        </p:nvGrpSpPr>
        <p:grpSpPr bwMode="auto">
          <a:xfrm>
            <a:off x="4876800" y="3048000"/>
            <a:ext cx="2590800" cy="457200"/>
            <a:chOff x="864" y="2928"/>
            <a:chExt cx="1632" cy="288"/>
          </a:xfrm>
        </p:grpSpPr>
        <p:sp>
          <p:nvSpPr>
            <p:cNvPr id="167951" name="Rectangle 42"/>
            <p:cNvSpPr>
              <a:spLocks noChangeArrowheads="1"/>
            </p:cNvSpPr>
            <p:nvPr/>
          </p:nvSpPr>
          <p:spPr bwMode="auto">
            <a:xfrm>
              <a:off x="1296" y="2976"/>
              <a:ext cx="528" cy="240"/>
            </a:xfrm>
            <a:prstGeom prst="rect">
              <a:avLst/>
            </a:prstGeom>
            <a:solidFill>
              <a:srgbClr val="FF3300"/>
            </a:solidFill>
            <a:ln w="9525">
              <a:solidFill>
                <a:schemeClr val="tx1"/>
              </a:solidFill>
              <a:miter lim="800000"/>
              <a:headEnd/>
              <a:tailEnd/>
            </a:ln>
          </p:spPr>
          <p:txBody>
            <a:bodyPr wrap="none" anchor="ctr"/>
            <a:lstStyle/>
            <a:p>
              <a:endParaRPr lang="en-US"/>
            </a:p>
          </p:txBody>
        </p:sp>
        <p:sp>
          <p:nvSpPr>
            <p:cNvPr id="167952" name="Rectangle 43"/>
            <p:cNvSpPr>
              <a:spLocks noChangeArrowheads="1"/>
            </p:cNvSpPr>
            <p:nvPr/>
          </p:nvSpPr>
          <p:spPr bwMode="auto">
            <a:xfrm>
              <a:off x="1824" y="2976"/>
              <a:ext cx="336" cy="24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67953" name="Rectangle 44"/>
            <p:cNvSpPr>
              <a:spLocks noChangeArrowheads="1"/>
            </p:cNvSpPr>
            <p:nvPr/>
          </p:nvSpPr>
          <p:spPr bwMode="auto">
            <a:xfrm>
              <a:off x="2160" y="2976"/>
              <a:ext cx="336" cy="240"/>
            </a:xfrm>
            <a:prstGeom prst="rect">
              <a:avLst/>
            </a:prstGeom>
            <a:solidFill>
              <a:srgbClr val="30DD07"/>
            </a:solidFill>
            <a:ln w="9525">
              <a:solidFill>
                <a:schemeClr val="tx1"/>
              </a:solidFill>
              <a:miter lim="800000"/>
              <a:headEnd/>
              <a:tailEnd/>
            </a:ln>
          </p:spPr>
          <p:txBody>
            <a:bodyPr wrap="none" anchor="ctr"/>
            <a:lstStyle/>
            <a:p>
              <a:endParaRPr lang="en-US"/>
            </a:p>
          </p:txBody>
        </p:sp>
        <p:sp>
          <p:nvSpPr>
            <p:cNvPr id="167954" name="Text Box 45"/>
            <p:cNvSpPr txBox="1">
              <a:spLocks noChangeArrowheads="1"/>
            </p:cNvSpPr>
            <p:nvPr/>
          </p:nvSpPr>
          <p:spPr bwMode="auto">
            <a:xfrm>
              <a:off x="864" y="2928"/>
              <a:ext cx="384" cy="288"/>
            </a:xfrm>
            <a:prstGeom prst="rect">
              <a:avLst/>
            </a:prstGeom>
            <a:noFill/>
            <a:ln w="9525">
              <a:noFill/>
              <a:miter lim="800000"/>
              <a:headEnd/>
              <a:tailEnd/>
            </a:ln>
          </p:spPr>
          <p:txBody>
            <a:bodyPr>
              <a:spAutoFit/>
            </a:bodyPr>
            <a:lstStyle/>
            <a:p>
              <a:pPr algn="l">
                <a:spcBef>
                  <a:spcPct val="50000"/>
                </a:spcBef>
              </a:pPr>
              <a:r>
                <a:rPr lang="en-US">
                  <a:latin typeface="Comic Sans MS" pitchFamily="66" charset="0"/>
                </a:rPr>
                <a:t>m</a:t>
              </a:r>
              <a:r>
                <a:rPr lang="en-US" baseline="-25000">
                  <a:latin typeface="Comic Sans MS" pitchFamily="66" charset="0"/>
                </a:rPr>
                <a:t>1</a:t>
              </a:r>
            </a:p>
          </p:txBody>
        </p:sp>
      </p:grpSp>
    </p:spTree>
  </p:cSld>
  <p:clrMapOvr>
    <a:masterClrMapping/>
  </p:clrMapOvr>
  <p:transition>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Line 2"/>
          <p:cNvSpPr>
            <a:spLocks noChangeShapeType="1"/>
          </p:cNvSpPr>
          <p:nvPr/>
        </p:nvSpPr>
        <p:spPr bwMode="auto">
          <a:xfrm flipV="1">
            <a:off x="1828800" y="1371600"/>
            <a:ext cx="0" cy="4191000"/>
          </a:xfrm>
          <a:prstGeom prst="line">
            <a:avLst/>
          </a:prstGeom>
          <a:noFill/>
          <a:ln w="28575">
            <a:solidFill>
              <a:srgbClr val="66FFFF"/>
            </a:solidFill>
            <a:miter lim="800000"/>
            <a:headEnd/>
            <a:tailEnd type="triangle" w="med" len="med"/>
          </a:ln>
        </p:spPr>
        <p:txBody>
          <a:bodyPr wrap="none"/>
          <a:lstStyle/>
          <a:p>
            <a:endParaRPr lang="en-GB"/>
          </a:p>
        </p:txBody>
      </p:sp>
      <p:grpSp>
        <p:nvGrpSpPr>
          <p:cNvPr id="2" name="Group 3"/>
          <p:cNvGrpSpPr>
            <a:grpSpLocks/>
          </p:cNvGrpSpPr>
          <p:nvPr/>
        </p:nvGrpSpPr>
        <p:grpSpPr bwMode="auto">
          <a:xfrm>
            <a:off x="1371600" y="5943600"/>
            <a:ext cx="1239838" cy="457200"/>
            <a:chOff x="240" y="3807"/>
            <a:chExt cx="781" cy="288"/>
          </a:xfrm>
        </p:grpSpPr>
        <p:sp>
          <p:nvSpPr>
            <p:cNvPr id="169019" name="Rectangle 4"/>
            <p:cNvSpPr>
              <a:spLocks noChangeArrowheads="1"/>
            </p:cNvSpPr>
            <p:nvPr/>
          </p:nvSpPr>
          <p:spPr bwMode="auto">
            <a:xfrm>
              <a:off x="240" y="3893"/>
              <a:ext cx="192" cy="192"/>
            </a:xfrm>
            <a:prstGeom prst="rect">
              <a:avLst/>
            </a:prstGeom>
            <a:solidFill>
              <a:srgbClr val="FF3300"/>
            </a:solidFill>
            <a:ln w="9525">
              <a:solidFill>
                <a:schemeClr val="tx1"/>
              </a:solidFill>
              <a:miter lim="800000"/>
              <a:headEnd/>
              <a:tailEnd/>
            </a:ln>
          </p:spPr>
          <p:txBody>
            <a:bodyPr wrap="none" anchor="ctr"/>
            <a:lstStyle/>
            <a:p>
              <a:endParaRPr lang="en-US"/>
            </a:p>
          </p:txBody>
        </p:sp>
        <p:sp>
          <p:nvSpPr>
            <p:cNvPr id="169020" name="Text Box 5"/>
            <p:cNvSpPr txBox="1">
              <a:spLocks noChangeArrowheads="1"/>
            </p:cNvSpPr>
            <p:nvPr/>
          </p:nvSpPr>
          <p:spPr bwMode="auto">
            <a:xfrm>
              <a:off x="541" y="3807"/>
              <a:ext cx="480" cy="288"/>
            </a:xfrm>
            <a:prstGeom prst="rect">
              <a:avLst/>
            </a:prstGeom>
            <a:noFill/>
            <a:ln w="9525">
              <a:noFill/>
              <a:miter lim="800000"/>
              <a:headEnd/>
              <a:tailEnd/>
            </a:ln>
          </p:spPr>
          <p:txBody>
            <a:bodyPr>
              <a:spAutoFit/>
            </a:bodyPr>
            <a:lstStyle/>
            <a:p>
              <a:pPr algn="l">
                <a:spcBef>
                  <a:spcPct val="50000"/>
                </a:spcBef>
              </a:pPr>
              <a:r>
                <a:rPr lang="en-US" b="1">
                  <a:latin typeface="Symbol" pitchFamily="18" charset="2"/>
                </a:rPr>
                <a:t>n</a:t>
              </a:r>
              <a:r>
                <a:rPr lang="en-US" b="1" baseline="-25000">
                  <a:latin typeface="Comic Sans MS" pitchFamily="66" charset="0"/>
                </a:rPr>
                <a:t>e </a:t>
              </a:r>
            </a:p>
          </p:txBody>
        </p:sp>
      </p:grpSp>
      <p:grpSp>
        <p:nvGrpSpPr>
          <p:cNvPr id="3" name="Group 6"/>
          <p:cNvGrpSpPr>
            <a:grpSpLocks/>
          </p:cNvGrpSpPr>
          <p:nvPr/>
        </p:nvGrpSpPr>
        <p:grpSpPr bwMode="auto">
          <a:xfrm>
            <a:off x="2667000" y="5943600"/>
            <a:ext cx="938213" cy="457200"/>
            <a:chOff x="912" y="3805"/>
            <a:chExt cx="591" cy="288"/>
          </a:xfrm>
        </p:grpSpPr>
        <p:sp>
          <p:nvSpPr>
            <p:cNvPr id="169017" name="Rectangle 7"/>
            <p:cNvSpPr>
              <a:spLocks noChangeArrowheads="1"/>
            </p:cNvSpPr>
            <p:nvPr/>
          </p:nvSpPr>
          <p:spPr bwMode="auto">
            <a:xfrm>
              <a:off x="912" y="3888"/>
              <a:ext cx="192" cy="192"/>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69018" name="Rectangle 8"/>
            <p:cNvSpPr>
              <a:spLocks noChangeArrowheads="1"/>
            </p:cNvSpPr>
            <p:nvPr/>
          </p:nvSpPr>
          <p:spPr bwMode="auto">
            <a:xfrm>
              <a:off x="1213" y="3805"/>
              <a:ext cx="290" cy="288"/>
            </a:xfrm>
            <a:prstGeom prst="rect">
              <a:avLst/>
            </a:prstGeom>
            <a:noFill/>
            <a:ln w="9525">
              <a:noFill/>
              <a:miter lim="800000"/>
              <a:headEnd/>
              <a:tailEnd/>
            </a:ln>
          </p:spPr>
          <p:txBody>
            <a:bodyPr wrap="none">
              <a:spAutoFit/>
            </a:bodyPr>
            <a:lstStyle/>
            <a:p>
              <a:pPr algn="l"/>
              <a:r>
                <a:rPr lang="en-US" b="1">
                  <a:latin typeface="Symbol" pitchFamily="18" charset="2"/>
                </a:rPr>
                <a:t>n</a:t>
              </a:r>
              <a:r>
                <a:rPr lang="en-US" b="1" baseline="-25000">
                  <a:latin typeface="Symbol" pitchFamily="18" charset="2"/>
                </a:rPr>
                <a:t>m</a:t>
              </a:r>
            </a:p>
          </p:txBody>
        </p:sp>
      </p:grpSp>
      <p:grpSp>
        <p:nvGrpSpPr>
          <p:cNvPr id="4" name="Group 9"/>
          <p:cNvGrpSpPr>
            <a:grpSpLocks/>
          </p:cNvGrpSpPr>
          <p:nvPr/>
        </p:nvGrpSpPr>
        <p:grpSpPr bwMode="auto">
          <a:xfrm>
            <a:off x="3886200" y="5943600"/>
            <a:ext cx="914400" cy="457200"/>
            <a:chOff x="1584" y="3810"/>
            <a:chExt cx="576" cy="288"/>
          </a:xfrm>
        </p:grpSpPr>
        <p:sp>
          <p:nvSpPr>
            <p:cNvPr id="169015" name="Rectangle 10"/>
            <p:cNvSpPr>
              <a:spLocks noChangeArrowheads="1"/>
            </p:cNvSpPr>
            <p:nvPr/>
          </p:nvSpPr>
          <p:spPr bwMode="auto">
            <a:xfrm>
              <a:off x="1584" y="3893"/>
              <a:ext cx="192" cy="192"/>
            </a:xfrm>
            <a:prstGeom prst="rect">
              <a:avLst/>
            </a:prstGeom>
            <a:solidFill>
              <a:srgbClr val="30DD07"/>
            </a:solidFill>
            <a:ln w="9525">
              <a:solidFill>
                <a:schemeClr val="tx1"/>
              </a:solidFill>
              <a:miter lim="800000"/>
              <a:headEnd/>
              <a:tailEnd/>
            </a:ln>
          </p:spPr>
          <p:txBody>
            <a:bodyPr wrap="none" anchor="ctr"/>
            <a:lstStyle/>
            <a:p>
              <a:endParaRPr lang="en-US"/>
            </a:p>
          </p:txBody>
        </p:sp>
        <p:sp>
          <p:nvSpPr>
            <p:cNvPr id="169016" name="Rectangle 11"/>
            <p:cNvSpPr>
              <a:spLocks noChangeArrowheads="1"/>
            </p:cNvSpPr>
            <p:nvPr/>
          </p:nvSpPr>
          <p:spPr bwMode="auto">
            <a:xfrm>
              <a:off x="1888" y="3810"/>
              <a:ext cx="272" cy="288"/>
            </a:xfrm>
            <a:prstGeom prst="rect">
              <a:avLst/>
            </a:prstGeom>
            <a:noFill/>
            <a:ln w="9525">
              <a:noFill/>
              <a:miter lim="800000"/>
              <a:headEnd/>
              <a:tailEnd/>
            </a:ln>
          </p:spPr>
          <p:txBody>
            <a:bodyPr wrap="none">
              <a:spAutoFit/>
            </a:bodyPr>
            <a:lstStyle/>
            <a:p>
              <a:pPr algn="l"/>
              <a:r>
                <a:rPr lang="en-US" b="1">
                  <a:latin typeface="Symbol" pitchFamily="18" charset="2"/>
                </a:rPr>
                <a:t>n</a:t>
              </a:r>
              <a:r>
                <a:rPr lang="en-US" b="1" baseline="-25000">
                  <a:latin typeface="Symbol" pitchFamily="18" charset="2"/>
                </a:rPr>
                <a:t>t</a:t>
              </a:r>
            </a:p>
          </p:txBody>
        </p:sp>
      </p:grpSp>
      <p:sp>
        <p:nvSpPr>
          <p:cNvPr id="168966" name="Text Box 12"/>
          <p:cNvSpPr txBox="1">
            <a:spLocks noChangeArrowheads="1"/>
          </p:cNvSpPr>
          <p:nvPr/>
        </p:nvSpPr>
        <p:spPr bwMode="auto">
          <a:xfrm>
            <a:off x="1219200" y="914400"/>
            <a:ext cx="1143000" cy="457200"/>
          </a:xfrm>
          <a:prstGeom prst="rect">
            <a:avLst/>
          </a:prstGeom>
          <a:noFill/>
          <a:ln w="9525">
            <a:noFill/>
            <a:miter lim="800000"/>
            <a:headEnd/>
            <a:tailEnd/>
          </a:ln>
        </p:spPr>
        <p:txBody>
          <a:bodyPr>
            <a:spAutoFit/>
          </a:bodyPr>
          <a:lstStyle/>
          <a:p>
            <a:pPr algn="l">
              <a:spcBef>
                <a:spcPct val="50000"/>
              </a:spcBef>
            </a:pPr>
            <a:r>
              <a:rPr lang="en-US">
                <a:latin typeface="Comic Sans MS" pitchFamily="66" charset="0"/>
              </a:rPr>
              <a:t>Log m</a:t>
            </a:r>
            <a:endParaRPr lang="en-US" baseline="30000">
              <a:latin typeface="Comic Sans MS" pitchFamily="66" charset="0"/>
            </a:endParaRPr>
          </a:p>
        </p:txBody>
      </p:sp>
      <p:sp>
        <p:nvSpPr>
          <p:cNvPr id="168967" name="Text Box 13"/>
          <p:cNvSpPr txBox="1">
            <a:spLocks noChangeArrowheads="1"/>
          </p:cNvSpPr>
          <p:nvPr/>
        </p:nvSpPr>
        <p:spPr bwMode="auto">
          <a:xfrm>
            <a:off x="2360613" y="242888"/>
            <a:ext cx="6326187" cy="519112"/>
          </a:xfrm>
          <a:prstGeom prst="rect">
            <a:avLst/>
          </a:prstGeom>
          <a:noFill/>
          <a:ln w="22225">
            <a:noFill/>
            <a:miter lim="800000"/>
            <a:headEnd/>
            <a:tailEnd/>
          </a:ln>
        </p:spPr>
        <p:txBody>
          <a:bodyPr wrap="none">
            <a:spAutoFit/>
          </a:bodyPr>
          <a:lstStyle/>
          <a:p>
            <a:r>
              <a:rPr lang="en-GB"/>
              <a:t>Even more significant is the absolute scale.</a:t>
            </a:r>
          </a:p>
        </p:txBody>
      </p:sp>
      <p:sp>
        <p:nvSpPr>
          <p:cNvPr id="168968" name="AutoShape 14"/>
          <p:cNvSpPr>
            <a:spLocks/>
          </p:cNvSpPr>
          <p:nvPr/>
        </p:nvSpPr>
        <p:spPr bwMode="auto">
          <a:xfrm>
            <a:off x="3962400" y="3124200"/>
            <a:ext cx="304800" cy="914400"/>
          </a:xfrm>
          <a:prstGeom prst="rightBrace">
            <a:avLst>
              <a:gd name="adj1" fmla="val 25000"/>
              <a:gd name="adj2" fmla="val 50000"/>
            </a:avLst>
          </a:prstGeom>
          <a:noFill/>
          <a:ln w="22225">
            <a:noFill/>
            <a:round/>
            <a:headEnd/>
            <a:tailEnd type="triangle" w="med" len="med"/>
          </a:ln>
        </p:spPr>
        <p:txBody>
          <a:bodyPr wrap="none" anchor="ctr"/>
          <a:lstStyle/>
          <a:p>
            <a:endParaRPr lang="en-US"/>
          </a:p>
        </p:txBody>
      </p:sp>
      <p:sp>
        <p:nvSpPr>
          <p:cNvPr id="168969" name="Line 15"/>
          <p:cNvSpPr>
            <a:spLocks noChangeShapeType="1"/>
          </p:cNvSpPr>
          <p:nvPr/>
        </p:nvSpPr>
        <p:spPr bwMode="auto">
          <a:xfrm>
            <a:off x="1600200" y="5410200"/>
            <a:ext cx="230188" cy="0"/>
          </a:xfrm>
          <a:prstGeom prst="line">
            <a:avLst/>
          </a:prstGeom>
          <a:noFill/>
          <a:ln w="22225">
            <a:solidFill>
              <a:schemeClr val="tx1"/>
            </a:solidFill>
            <a:round/>
            <a:headEnd/>
            <a:tailEnd/>
          </a:ln>
        </p:spPr>
        <p:txBody>
          <a:bodyPr/>
          <a:lstStyle/>
          <a:p>
            <a:endParaRPr lang="en-GB"/>
          </a:p>
        </p:txBody>
      </p:sp>
      <p:sp>
        <p:nvSpPr>
          <p:cNvPr id="168970" name="Line 16"/>
          <p:cNvSpPr>
            <a:spLocks noChangeShapeType="1"/>
          </p:cNvSpPr>
          <p:nvPr/>
        </p:nvSpPr>
        <p:spPr bwMode="auto">
          <a:xfrm>
            <a:off x="1600200" y="1600200"/>
            <a:ext cx="230188" cy="0"/>
          </a:xfrm>
          <a:prstGeom prst="line">
            <a:avLst/>
          </a:prstGeom>
          <a:noFill/>
          <a:ln w="22225">
            <a:solidFill>
              <a:schemeClr val="tx1"/>
            </a:solidFill>
            <a:round/>
            <a:headEnd/>
            <a:tailEnd/>
          </a:ln>
        </p:spPr>
        <p:txBody>
          <a:bodyPr/>
          <a:lstStyle/>
          <a:p>
            <a:endParaRPr lang="en-GB"/>
          </a:p>
        </p:txBody>
      </p:sp>
      <p:sp>
        <p:nvSpPr>
          <p:cNvPr id="168971" name="Line 17"/>
          <p:cNvSpPr>
            <a:spLocks noChangeShapeType="1"/>
          </p:cNvSpPr>
          <p:nvPr/>
        </p:nvSpPr>
        <p:spPr bwMode="auto">
          <a:xfrm>
            <a:off x="1598613" y="3429000"/>
            <a:ext cx="230187" cy="0"/>
          </a:xfrm>
          <a:prstGeom prst="line">
            <a:avLst/>
          </a:prstGeom>
          <a:noFill/>
          <a:ln w="22225">
            <a:solidFill>
              <a:schemeClr val="tx1"/>
            </a:solidFill>
            <a:round/>
            <a:headEnd/>
            <a:tailEnd/>
          </a:ln>
        </p:spPr>
        <p:txBody>
          <a:bodyPr/>
          <a:lstStyle/>
          <a:p>
            <a:endParaRPr lang="en-GB"/>
          </a:p>
        </p:txBody>
      </p:sp>
      <p:sp>
        <p:nvSpPr>
          <p:cNvPr id="168972" name="Text Box 18"/>
          <p:cNvSpPr txBox="1">
            <a:spLocks noChangeArrowheads="1"/>
          </p:cNvSpPr>
          <p:nvPr/>
        </p:nvSpPr>
        <p:spPr bwMode="auto">
          <a:xfrm>
            <a:off x="457200" y="5181600"/>
            <a:ext cx="1169988" cy="457200"/>
          </a:xfrm>
          <a:prstGeom prst="rect">
            <a:avLst/>
          </a:prstGeom>
          <a:noFill/>
          <a:ln w="22225">
            <a:noFill/>
            <a:miter lim="800000"/>
            <a:headEnd/>
            <a:tailEnd/>
          </a:ln>
        </p:spPr>
        <p:txBody>
          <a:bodyPr wrap="none">
            <a:spAutoFit/>
          </a:bodyPr>
          <a:lstStyle/>
          <a:p>
            <a:r>
              <a:rPr lang="en-US">
                <a:latin typeface="Comic Sans MS" pitchFamily="66" charset="0"/>
              </a:rPr>
              <a:t>10</a:t>
            </a:r>
            <a:r>
              <a:rPr lang="en-US" baseline="30000">
                <a:latin typeface="Comic Sans MS" pitchFamily="66" charset="0"/>
              </a:rPr>
              <a:t>-2</a:t>
            </a:r>
            <a:r>
              <a:rPr lang="en-US">
                <a:latin typeface="Comic Sans MS" pitchFamily="66" charset="0"/>
              </a:rPr>
              <a:t> eV</a:t>
            </a:r>
            <a:endParaRPr lang="en-GB" baseline="30000">
              <a:latin typeface="Comic Sans MS" pitchFamily="66" charset="0"/>
            </a:endParaRPr>
          </a:p>
        </p:txBody>
      </p:sp>
      <p:sp>
        <p:nvSpPr>
          <p:cNvPr id="168973" name="Text Box 19"/>
          <p:cNvSpPr txBox="1">
            <a:spLocks noChangeArrowheads="1"/>
          </p:cNvSpPr>
          <p:nvPr/>
        </p:nvSpPr>
        <p:spPr bwMode="auto">
          <a:xfrm>
            <a:off x="473075" y="3200400"/>
            <a:ext cx="1138238" cy="457200"/>
          </a:xfrm>
          <a:prstGeom prst="rect">
            <a:avLst/>
          </a:prstGeom>
          <a:noFill/>
          <a:ln w="22225">
            <a:noFill/>
            <a:miter lim="800000"/>
            <a:headEnd/>
            <a:tailEnd/>
          </a:ln>
        </p:spPr>
        <p:txBody>
          <a:bodyPr wrap="none">
            <a:spAutoFit/>
          </a:bodyPr>
          <a:lstStyle/>
          <a:p>
            <a:r>
              <a:rPr lang="en-US">
                <a:latin typeface="Comic Sans MS" pitchFamily="66" charset="0"/>
              </a:rPr>
              <a:t>10</a:t>
            </a:r>
            <a:r>
              <a:rPr lang="en-US" baseline="30000">
                <a:latin typeface="Comic Sans MS" pitchFamily="66" charset="0"/>
              </a:rPr>
              <a:t>-1</a:t>
            </a:r>
            <a:r>
              <a:rPr lang="en-US">
                <a:latin typeface="Comic Sans MS" pitchFamily="66" charset="0"/>
              </a:rPr>
              <a:t> eV</a:t>
            </a:r>
            <a:endParaRPr lang="en-GB" baseline="30000">
              <a:latin typeface="Comic Sans MS" pitchFamily="66" charset="0"/>
            </a:endParaRPr>
          </a:p>
        </p:txBody>
      </p:sp>
      <p:sp>
        <p:nvSpPr>
          <p:cNvPr id="168974" name="Text Box 20"/>
          <p:cNvSpPr txBox="1">
            <a:spLocks noChangeArrowheads="1"/>
          </p:cNvSpPr>
          <p:nvPr/>
        </p:nvSpPr>
        <p:spPr bwMode="auto">
          <a:xfrm>
            <a:off x="652463" y="1371600"/>
            <a:ext cx="776287" cy="457200"/>
          </a:xfrm>
          <a:prstGeom prst="rect">
            <a:avLst/>
          </a:prstGeom>
          <a:noFill/>
          <a:ln w="22225">
            <a:noFill/>
            <a:miter lim="800000"/>
            <a:headEnd/>
            <a:tailEnd/>
          </a:ln>
        </p:spPr>
        <p:txBody>
          <a:bodyPr wrap="none">
            <a:spAutoFit/>
          </a:bodyPr>
          <a:lstStyle/>
          <a:p>
            <a:r>
              <a:rPr lang="en-US">
                <a:latin typeface="Comic Sans MS" pitchFamily="66" charset="0"/>
              </a:rPr>
              <a:t>1 eV</a:t>
            </a:r>
            <a:endParaRPr lang="en-GB" baseline="30000">
              <a:latin typeface="Comic Sans MS" pitchFamily="66" charset="0"/>
            </a:endParaRPr>
          </a:p>
        </p:txBody>
      </p:sp>
      <p:grpSp>
        <p:nvGrpSpPr>
          <p:cNvPr id="5" name="Group 21"/>
          <p:cNvGrpSpPr>
            <a:grpSpLocks/>
          </p:cNvGrpSpPr>
          <p:nvPr/>
        </p:nvGrpSpPr>
        <p:grpSpPr bwMode="auto">
          <a:xfrm>
            <a:off x="2057400" y="1600200"/>
            <a:ext cx="2743200" cy="4114800"/>
            <a:chOff x="1296" y="1008"/>
            <a:chExt cx="1728" cy="2592"/>
          </a:xfrm>
        </p:grpSpPr>
        <p:grpSp>
          <p:nvGrpSpPr>
            <p:cNvPr id="6" name="Group 22"/>
            <p:cNvGrpSpPr>
              <a:grpSpLocks/>
            </p:cNvGrpSpPr>
            <p:nvPr/>
          </p:nvGrpSpPr>
          <p:grpSpPr bwMode="auto">
            <a:xfrm>
              <a:off x="1296" y="2592"/>
              <a:ext cx="1728" cy="1008"/>
              <a:chOff x="1296" y="2592"/>
              <a:chExt cx="1728" cy="1008"/>
            </a:xfrm>
          </p:grpSpPr>
          <p:grpSp>
            <p:nvGrpSpPr>
              <p:cNvPr id="7" name="Group 23"/>
              <p:cNvGrpSpPr>
                <a:grpSpLocks/>
              </p:cNvGrpSpPr>
              <p:nvPr/>
            </p:nvGrpSpPr>
            <p:grpSpPr bwMode="auto">
              <a:xfrm>
                <a:off x="1296" y="3360"/>
                <a:ext cx="1200" cy="48"/>
                <a:chOff x="1296" y="2976"/>
                <a:chExt cx="1200" cy="240"/>
              </a:xfrm>
            </p:grpSpPr>
            <p:sp>
              <p:nvSpPr>
                <p:cNvPr id="169012" name="Rectangle 24"/>
                <p:cNvSpPr>
                  <a:spLocks noChangeArrowheads="1"/>
                </p:cNvSpPr>
                <p:nvPr/>
              </p:nvSpPr>
              <p:spPr bwMode="auto">
                <a:xfrm>
                  <a:off x="1296" y="2976"/>
                  <a:ext cx="528" cy="240"/>
                </a:xfrm>
                <a:prstGeom prst="rect">
                  <a:avLst/>
                </a:prstGeom>
                <a:solidFill>
                  <a:srgbClr val="FF3300"/>
                </a:solidFill>
                <a:ln w="9525">
                  <a:solidFill>
                    <a:schemeClr val="tx1"/>
                  </a:solidFill>
                  <a:miter lim="800000"/>
                  <a:headEnd/>
                  <a:tailEnd/>
                </a:ln>
              </p:spPr>
              <p:txBody>
                <a:bodyPr wrap="none" anchor="ctr"/>
                <a:lstStyle/>
                <a:p>
                  <a:endParaRPr lang="en-US"/>
                </a:p>
              </p:txBody>
            </p:sp>
            <p:sp>
              <p:nvSpPr>
                <p:cNvPr id="169013" name="Rectangle 25"/>
                <p:cNvSpPr>
                  <a:spLocks noChangeArrowheads="1"/>
                </p:cNvSpPr>
                <p:nvPr/>
              </p:nvSpPr>
              <p:spPr bwMode="auto">
                <a:xfrm>
                  <a:off x="1824" y="2976"/>
                  <a:ext cx="336" cy="24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69014" name="Rectangle 26"/>
                <p:cNvSpPr>
                  <a:spLocks noChangeArrowheads="1"/>
                </p:cNvSpPr>
                <p:nvPr/>
              </p:nvSpPr>
              <p:spPr bwMode="auto">
                <a:xfrm>
                  <a:off x="2160" y="2976"/>
                  <a:ext cx="336" cy="240"/>
                </a:xfrm>
                <a:prstGeom prst="rect">
                  <a:avLst/>
                </a:prstGeom>
                <a:solidFill>
                  <a:srgbClr val="30DD07"/>
                </a:solidFill>
                <a:ln w="9525">
                  <a:solidFill>
                    <a:schemeClr val="tx1"/>
                  </a:solidFill>
                  <a:miter lim="800000"/>
                  <a:headEnd/>
                  <a:tailEnd/>
                </a:ln>
              </p:spPr>
              <p:txBody>
                <a:bodyPr wrap="none" anchor="ctr"/>
                <a:lstStyle/>
                <a:p>
                  <a:endParaRPr lang="en-US"/>
                </a:p>
              </p:txBody>
            </p:sp>
          </p:grpSp>
          <p:grpSp>
            <p:nvGrpSpPr>
              <p:cNvPr id="8" name="Group 27"/>
              <p:cNvGrpSpPr>
                <a:grpSpLocks/>
              </p:cNvGrpSpPr>
              <p:nvPr/>
            </p:nvGrpSpPr>
            <p:grpSpPr bwMode="auto">
              <a:xfrm>
                <a:off x="1296" y="2736"/>
                <a:ext cx="1200" cy="48"/>
                <a:chOff x="1296" y="1680"/>
                <a:chExt cx="1200" cy="240"/>
              </a:xfrm>
            </p:grpSpPr>
            <p:sp>
              <p:nvSpPr>
                <p:cNvPr id="169009" name="Rectangle 28"/>
                <p:cNvSpPr>
                  <a:spLocks noChangeArrowheads="1"/>
                </p:cNvSpPr>
                <p:nvPr/>
              </p:nvSpPr>
              <p:spPr bwMode="auto">
                <a:xfrm>
                  <a:off x="1296" y="1680"/>
                  <a:ext cx="96" cy="240"/>
                </a:xfrm>
                <a:prstGeom prst="rect">
                  <a:avLst/>
                </a:prstGeom>
                <a:solidFill>
                  <a:srgbClr val="FF3300"/>
                </a:solidFill>
                <a:ln w="9525">
                  <a:solidFill>
                    <a:schemeClr val="tx1"/>
                  </a:solidFill>
                  <a:miter lim="800000"/>
                  <a:headEnd/>
                  <a:tailEnd/>
                </a:ln>
              </p:spPr>
              <p:txBody>
                <a:bodyPr wrap="none" anchor="ctr"/>
                <a:lstStyle/>
                <a:p>
                  <a:endParaRPr lang="en-US"/>
                </a:p>
              </p:txBody>
            </p:sp>
            <p:sp>
              <p:nvSpPr>
                <p:cNvPr id="169010" name="Rectangle 29"/>
                <p:cNvSpPr>
                  <a:spLocks noChangeArrowheads="1"/>
                </p:cNvSpPr>
                <p:nvPr/>
              </p:nvSpPr>
              <p:spPr bwMode="auto">
                <a:xfrm>
                  <a:off x="1392" y="1680"/>
                  <a:ext cx="576" cy="24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69011" name="Rectangle 30"/>
                <p:cNvSpPr>
                  <a:spLocks noChangeArrowheads="1"/>
                </p:cNvSpPr>
                <p:nvPr/>
              </p:nvSpPr>
              <p:spPr bwMode="auto">
                <a:xfrm>
                  <a:off x="1968" y="1680"/>
                  <a:ext cx="528" cy="240"/>
                </a:xfrm>
                <a:prstGeom prst="rect">
                  <a:avLst/>
                </a:prstGeom>
                <a:solidFill>
                  <a:srgbClr val="30DD07"/>
                </a:solidFill>
                <a:ln w="9525">
                  <a:solidFill>
                    <a:schemeClr val="tx1"/>
                  </a:solidFill>
                  <a:miter lim="800000"/>
                  <a:headEnd/>
                  <a:tailEnd/>
                </a:ln>
              </p:spPr>
              <p:txBody>
                <a:bodyPr wrap="none" anchor="ctr"/>
                <a:lstStyle/>
                <a:p>
                  <a:endParaRPr lang="en-US"/>
                </a:p>
              </p:txBody>
            </p:sp>
          </p:grpSp>
          <p:grpSp>
            <p:nvGrpSpPr>
              <p:cNvPr id="9" name="Group 31"/>
              <p:cNvGrpSpPr>
                <a:grpSpLocks/>
              </p:cNvGrpSpPr>
              <p:nvPr/>
            </p:nvGrpSpPr>
            <p:grpSpPr bwMode="auto">
              <a:xfrm>
                <a:off x="1296" y="3294"/>
                <a:ext cx="1200" cy="48"/>
                <a:chOff x="1296" y="2592"/>
                <a:chExt cx="1200" cy="240"/>
              </a:xfrm>
            </p:grpSpPr>
            <p:sp>
              <p:nvSpPr>
                <p:cNvPr id="169006" name="Rectangle 32"/>
                <p:cNvSpPr>
                  <a:spLocks noChangeArrowheads="1"/>
                </p:cNvSpPr>
                <p:nvPr/>
              </p:nvSpPr>
              <p:spPr bwMode="auto">
                <a:xfrm>
                  <a:off x="1296" y="2592"/>
                  <a:ext cx="528" cy="240"/>
                </a:xfrm>
                <a:prstGeom prst="rect">
                  <a:avLst/>
                </a:prstGeom>
                <a:solidFill>
                  <a:srgbClr val="FF3300"/>
                </a:solidFill>
                <a:ln w="9525">
                  <a:solidFill>
                    <a:schemeClr val="tx1"/>
                  </a:solidFill>
                  <a:miter lim="800000"/>
                  <a:headEnd/>
                  <a:tailEnd/>
                </a:ln>
              </p:spPr>
              <p:txBody>
                <a:bodyPr wrap="none" anchor="ctr"/>
                <a:lstStyle/>
                <a:p>
                  <a:endParaRPr lang="en-US"/>
                </a:p>
              </p:txBody>
            </p:sp>
            <p:sp>
              <p:nvSpPr>
                <p:cNvPr id="169007" name="Rectangle 33"/>
                <p:cNvSpPr>
                  <a:spLocks noChangeArrowheads="1"/>
                </p:cNvSpPr>
                <p:nvPr/>
              </p:nvSpPr>
              <p:spPr bwMode="auto">
                <a:xfrm>
                  <a:off x="1824" y="2592"/>
                  <a:ext cx="336" cy="24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69008" name="Rectangle 34"/>
                <p:cNvSpPr>
                  <a:spLocks noChangeArrowheads="1"/>
                </p:cNvSpPr>
                <p:nvPr/>
              </p:nvSpPr>
              <p:spPr bwMode="auto">
                <a:xfrm>
                  <a:off x="2160" y="2592"/>
                  <a:ext cx="336" cy="240"/>
                </a:xfrm>
                <a:prstGeom prst="rect">
                  <a:avLst/>
                </a:prstGeom>
                <a:solidFill>
                  <a:srgbClr val="30DD07"/>
                </a:solidFill>
                <a:ln w="9525">
                  <a:solidFill>
                    <a:schemeClr val="tx1"/>
                  </a:solidFill>
                  <a:miter lim="800000"/>
                  <a:headEnd/>
                  <a:tailEnd/>
                </a:ln>
              </p:spPr>
              <p:txBody>
                <a:bodyPr wrap="none" anchor="ctr"/>
                <a:lstStyle/>
                <a:p>
                  <a:endParaRPr lang="en-US"/>
                </a:p>
              </p:txBody>
            </p:sp>
          </p:grpSp>
          <p:sp>
            <p:nvSpPr>
              <p:cNvPr id="169003" name="Text Box 35"/>
              <p:cNvSpPr txBox="1">
                <a:spLocks noChangeArrowheads="1"/>
              </p:cNvSpPr>
              <p:nvPr/>
            </p:nvSpPr>
            <p:spPr bwMode="auto">
              <a:xfrm>
                <a:off x="2640" y="3312"/>
                <a:ext cx="384" cy="288"/>
              </a:xfrm>
              <a:prstGeom prst="rect">
                <a:avLst/>
              </a:prstGeom>
              <a:noFill/>
              <a:ln w="9525">
                <a:noFill/>
                <a:miter lim="800000"/>
                <a:headEnd/>
                <a:tailEnd/>
              </a:ln>
            </p:spPr>
            <p:txBody>
              <a:bodyPr>
                <a:spAutoFit/>
              </a:bodyPr>
              <a:lstStyle/>
              <a:p>
                <a:pPr algn="l">
                  <a:spcBef>
                    <a:spcPct val="50000"/>
                  </a:spcBef>
                </a:pPr>
                <a:r>
                  <a:rPr lang="en-US">
                    <a:latin typeface="Comic Sans MS" pitchFamily="66" charset="0"/>
                  </a:rPr>
                  <a:t>m</a:t>
                </a:r>
                <a:r>
                  <a:rPr lang="en-US" baseline="-25000">
                    <a:latin typeface="Comic Sans MS" pitchFamily="66" charset="0"/>
                  </a:rPr>
                  <a:t>1</a:t>
                </a:r>
              </a:p>
            </p:txBody>
          </p:sp>
          <p:sp>
            <p:nvSpPr>
              <p:cNvPr id="169004" name="Rectangle 36"/>
              <p:cNvSpPr>
                <a:spLocks noChangeArrowheads="1"/>
              </p:cNvSpPr>
              <p:nvPr/>
            </p:nvSpPr>
            <p:spPr bwMode="auto">
              <a:xfrm>
                <a:off x="2640" y="2592"/>
                <a:ext cx="343" cy="288"/>
              </a:xfrm>
              <a:prstGeom prst="rect">
                <a:avLst/>
              </a:prstGeom>
              <a:noFill/>
              <a:ln w="9525">
                <a:noFill/>
                <a:miter lim="800000"/>
                <a:headEnd/>
                <a:tailEnd/>
              </a:ln>
            </p:spPr>
            <p:txBody>
              <a:bodyPr wrap="none">
                <a:spAutoFit/>
              </a:bodyPr>
              <a:lstStyle/>
              <a:p>
                <a:pPr algn="l"/>
                <a:r>
                  <a:rPr lang="en-US">
                    <a:latin typeface="Comic Sans MS" pitchFamily="66" charset="0"/>
                  </a:rPr>
                  <a:t>m</a:t>
                </a:r>
                <a:r>
                  <a:rPr lang="en-US" baseline="-25000">
                    <a:latin typeface="Comic Sans MS" pitchFamily="66" charset="0"/>
                  </a:rPr>
                  <a:t>3</a:t>
                </a:r>
              </a:p>
            </p:txBody>
          </p:sp>
          <p:sp>
            <p:nvSpPr>
              <p:cNvPr id="169005" name="Rectangle 37"/>
              <p:cNvSpPr>
                <a:spLocks noChangeArrowheads="1"/>
              </p:cNvSpPr>
              <p:nvPr/>
            </p:nvSpPr>
            <p:spPr bwMode="auto">
              <a:xfrm>
                <a:off x="2640" y="3072"/>
                <a:ext cx="343" cy="288"/>
              </a:xfrm>
              <a:prstGeom prst="rect">
                <a:avLst/>
              </a:prstGeom>
              <a:noFill/>
              <a:ln w="9525">
                <a:noFill/>
                <a:miter lim="800000"/>
                <a:headEnd/>
                <a:tailEnd/>
              </a:ln>
            </p:spPr>
            <p:txBody>
              <a:bodyPr wrap="none">
                <a:spAutoFit/>
              </a:bodyPr>
              <a:lstStyle/>
              <a:p>
                <a:pPr algn="l"/>
                <a:r>
                  <a:rPr lang="en-US">
                    <a:latin typeface="Comic Sans MS" pitchFamily="66" charset="0"/>
                  </a:rPr>
                  <a:t>m</a:t>
                </a:r>
                <a:r>
                  <a:rPr lang="en-US" baseline="-25000">
                    <a:latin typeface="Comic Sans MS" pitchFamily="66" charset="0"/>
                  </a:rPr>
                  <a:t>2</a:t>
                </a:r>
              </a:p>
            </p:txBody>
          </p:sp>
        </p:grpSp>
        <p:grpSp>
          <p:nvGrpSpPr>
            <p:cNvPr id="10" name="Group 38"/>
            <p:cNvGrpSpPr>
              <a:grpSpLocks/>
            </p:cNvGrpSpPr>
            <p:nvPr/>
          </p:nvGrpSpPr>
          <p:grpSpPr bwMode="auto">
            <a:xfrm>
              <a:off x="1536" y="1008"/>
              <a:ext cx="685" cy="735"/>
              <a:chOff x="1536" y="1008"/>
              <a:chExt cx="685" cy="735"/>
            </a:xfrm>
          </p:grpSpPr>
          <p:sp>
            <p:nvSpPr>
              <p:cNvPr id="168998" name="Text Box 39"/>
              <p:cNvSpPr txBox="1">
                <a:spLocks noChangeArrowheads="1"/>
              </p:cNvSpPr>
              <p:nvPr/>
            </p:nvSpPr>
            <p:spPr bwMode="auto">
              <a:xfrm>
                <a:off x="1536" y="1008"/>
                <a:ext cx="685" cy="365"/>
              </a:xfrm>
              <a:prstGeom prst="rect">
                <a:avLst/>
              </a:prstGeom>
              <a:noFill/>
              <a:ln w="22225">
                <a:noFill/>
                <a:miter lim="800000"/>
                <a:headEnd/>
                <a:tailEnd/>
              </a:ln>
            </p:spPr>
            <p:txBody>
              <a:bodyPr wrap="none">
                <a:spAutoFit/>
              </a:bodyPr>
              <a:lstStyle/>
              <a:p>
                <a:r>
                  <a:rPr lang="en-GB" sz="3200"/>
                  <a:t>This?</a:t>
                </a:r>
              </a:p>
            </p:txBody>
          </p:sp>
          <p:sp>
            <p:nvSpPr>
              <p:cNvPr id="168999" name="Line 40"/>
              <p:cNvSpPr>
                <a:spLocks noChangeShapeType="1"/>
              </p:cNvSpPr>
              <p:nvPr/>
            </p:nvSpPr>
            <p:spPr bwMode="auto">
              <a:xfrm>
                <a:off x="1872" y="1311"/>
                <a:ext cx="0" cy="432"/>
              </a:xfrm>
              <a:prstGeom prst="line">
                <a:avLst/>
              </a:prstGeom>
              <a:noFill/>
              <a:ln w="22225">
                <a:solidFill>
                  <a:srgbClr val="66FFFF"/>
                </a:solidFill>
                <a:round/>
                <a:headEnd/>
                <a:tailEnd type="triangle" w="med" len="med"/>
              </a:ln>
            </p:spPr>
            <p:txBody>
              <a:bodyPr/>
              <a:lstStyle/>
              <a:p>
                <a:endParaRPr lang="en-GB"/>
              </a:p>
            </p:txBody>
          </p:sp>
        </p:grpSp>
      </p:grpSp>
      <p:grpSp>
        <p:nvGrpSpPr>
          <p:cNvPr id="11" name="Group 41"/>
          <p:cNvGrpSpPr>
            <a:grpSpLocks/>
          </p:cNvGrpSpPr>
          <p:nvPr/>
        </p:nvGrpSpPr>
        <p:grpSpPr bwMode="auto">
          <a:xfrm>
            <a:off x="5181600" y="1284288"/>
            <a:ext cx="2795588" cy="2297112"/>
            <a:chOff x="3264" y="809"/>
            <a:chExt cx="1761" cy="1447"/>
          </a:xfrm>
        </p:grpSpPr>
        <p:grpSp>
          <p:nvGrpSpPr>
            <p:cNvPr id="12" name="Group 42"/>
            <p:cNvGrpSpPr>
              <a:grpSpLocks/>
            </p:cNvGrpSpPr>
            <p:nvPr/>
          </p:nvGrpSpPr>
          <p:grpSpPr bwMode="auto">
            <a:xfrm>
              <a:off x="3264" y="809"/>
              <a:ext cx="1761" cy="601"/>
              <a:chOff x="3264" y="809"/>
              <a:chExt cx="1761" cy="601"/>
            </a:xfrm>
          </p:grpSpPr>
          <p:grpSp>
            <p:nvGrpSpPr>
              <p:cNvPr id="13" name="Group 43"/>
              <p:cNvGrpSpPr>
                <a:grpSpLocks/>
              </p:cNvGrpSpPr>
              <p:nvPr/>
            </p:nvGrpSpPr>
            <p:grpSpPr bwMode="auto">
              <a:xfrm>
                <a:off x="3264" y="1152"/>
                <a:ext cx="1200" cy="48"/>
                <a:chOff x="1296" y="2976"/>
                <a:chExt cx="1200" cy="240"/>
              </a:xfrm>
            </p:grpSpPr>
            <p:sp>
              <p:nvSpPr>
                <p:cNvPr id="168993" name="Rectangle 44"/>
                <p:cNvSpPr>
                  <a:spLocks noChangeArrowheads="1"/>
                </p:cNvSpPr>
                <p:nvPr/>
              </p:nvSpPr>
              <p:spPr bwMode="auto">
                <a:xfrm>
                  <a:off x="1296" y="2976"/>
                  <a:ext cx="528" cy="240"/>
                </a:xfrm>
                <a:prstGeom prst="rect">
                  <a:avLst/>
                </a:prstGeom>
                <a:solidFill>
                  <a:srgbClr val="FF3300"/>
                </a:solidFill>
                <a:ln w="9525">
                  <a:solidFill>
                    <a:schemeClr val="tx1"/>
                  </a:solidFill>
                  <a:miter lim="800000"/>
                  <a:headEnd/>
                  <a:tailEnd/>
                </a:ln>
              </p:spPr>
              <p:txBody>
                <a:bodyPr wrap="none" anchor="ctr"/>
                <a:lstStyle/>
                <a:p>
                  <a:endParaRPr lang="en-US"/>
                </a:p>
              </p:txBody>
            </p:sp>
            <p:sp>
              <p:nvSpPr>
                <p:cNvPr id="168994" name="Rectangle 45"/>
                <p:cNvSpPr>
                  <a:spLocks noChangeArrowheads="1"/>
                </p:cNvSpPr>
                <p:nvPr/>
              </p:nvSpPr>
              <p:spPr bwMode="auto">
                <a:xfrm>
                  <a:off x="1824" y="2976"/>
                  <a:ext cx="336" cy="24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68995" name="Rectangle 46"/>
                <p:cNvSpPr>
                  <a:spLocks noChangeArrowheads="1"/>
                </p:cNvSpPr>
                <p:nvPr/>
              </p:nvSpPr>
              <p:spPr bwMode="auto">
                <a:xfrm>
                  <a:off x="2160" y="2976"/>
                  <a:ext cx="336" cy="240"/>
                </a:xfrm>
                <a:prstGeom prst="rect">
                  <a:avLst/>
                </a:prstGeom>
                <a:solidFill>
                  <a:srgbClr val="30DD07"/>
                </a:solidFill>
                <a:ln w="9525">
                  <a:solidFill>
                    <a:schemeClr val="tx1"/>
                  </a:solidFill>
                  <a:miter lim="800000"/>
                  <a:headEnd/>
                  <a:tailEnd/>
                </a:ln>
              </p:spPr>
              <p:txBody>
                <a:bodyPr wrap="none" anchor="ctr"/>
                <a:lstStyle/>
                <a:p>
                  <a:endParaRPr lang="en-US"/>
                </a:p>
              </p:txBody>
            </p:sp>
          </p:grpSp>
          <p:grpSp>
            <p:nvGrpSpPr>
              <p:cNvPr id="14" name="Group 47"/>
              <p:cNvGrpSpPr>
                <a:grpSpLocks/>
              </p:cNvGrpSpPr>
              <p:nvPr/>
            </p:nvGrpSpPr>
            <p:grpSpPr bwMode="auto">
              <a:xfrm>
                <a:off x="3264" y="1005"/>
                <a:ext cx="1200" cy="48"/>
                <a:chOff x="1296" y="1680"/>
                <a:chExt cx="1200" cy="240"/>
              </a:xfrm>
            </p:grpSpPr>
            <p:sp>
              <p:nvSpPr>
                <p:cNvPr id="168990" name="Rectangle 48"/>
                <p:cNvSpPr>
                  <a:spLocks noChangeArrowheads="1"/>
                </p:cNvSpPr>
                <p:nvPr/>
              </p:nvSpPr>
              <p:spPr bwMode="auto">
                <a:xfrm>
                  <a:off x="1296" y="1680"/>
                  <a:ext cx="96" cy="240"/>
                </a:xfrm>
                <a:prstGeom prst="rect">
                  <a:avLst/>
                </a:prstGeom>
                <a:solidFill>
                  <a:srgbClr val="FF3300"/>
                </a:solidFill>
                <a:ln w="9525">
                  <a:solidFill>
                    <a:schemeClr val="tx1"/>
                  </a:solidFill>
                  <a:miter lim="800000"/>
                  <a:headEnd/>
                  <a:tailEnd/>
                </a:ln>
              </p:spPr>
              <p:txBody>
                <a:bodyPr wrap="none" anchor="ctr"/>
                <a:lstStyle/>
                <a:p>
                  <a:endParaRPr lang="en-US"/>
                </a:p>
              </p:txBody>
            </p:sp>
            <p:sp>
              <p:nvSpPr>
                <p:cNvPr id="168991" name="Rectangle 49"/>
                <p:cNvSpPr>
                  <a:spLocks noChangeArrowheads="1"/>
                </p:cNvSpPr>
                <p:nvPr/>
              </p:nvSpPr>
              <p:spPr bwMode="auto">
                <a:xfrm>
                  <a:off x="1392" y="1680"/>
                  <a:ext cx="576" cy="24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68992" name="Rectangle 50"/>
                <p:cNvSpPr>
                  <a:spLocks noChangeArrowheads="1"/>
                </p:cNvSpPr>
                <p:nvPr/>
              </p:nvSpPr>
              <p:spPr bwMode="auto">
                <a:xfrm>
                  <a:off x="1968" y="1680"/>
                  <a:ext cx="528" cy="240"/>
                </a:xfrm>
                <a:prstGeom prst="rect">
                  <a:avLst/>
                </a:prstGeom>
                <a:solidFill>
                  <a:srgbClr val="30DD07"/>
                </a:solidFill>
                <a:ln w="9525">
                  <a:solidFill>
                    <a:schemeClr val="tx1"/>
                  </a:solidFill>
                  <a:miter lim="800000"/>
                  <a:headEnd/>
                  <a:tailEnd/>
                </a:ln>
              </p:spPr>
              <p:txBody>
                <a:bodyPr wrap="none" anchor="ctr"/>
                <a:lstStyle/>
                <a:p>
                  <a:endParaRPr lang="en-US"/>
                </a:p>
              </p:txBody>
            </p:sp>
          </p:grpSp>
          <p:grpSp>
            <p:nvGrpSpPr>
              <p:cNvPr id="15" name="Group 51"/>
              <p:cNvGrpSpPr>
                <a:grpSpLocks/>
              </p:cNvGrpSpPr>
              <p:nvPr/>
            </p:nvGrpSpPr>
            <p:grpSpPr bwMode="auto">
              <a:xfrm>
                <a:off x="3264" y="1091"/>
                <a:ext cx="1200" cy="48"/>
                <a:chOff x="1296" y="2592"/>
                <a:chExt cx="1200" cy="240"/>
              </a:xfrm>
            </p:grpSpPr>
            <p:sp>
              <p:nvSpPr>
                <p:cNvPr id="168987" name="Rectangle 52"/>
                <p:cNvSpPr>
                  <a:spLocks noChangeArrowheads="1"/>
                </p:cNvSpPr>
                <p:nvPr/>
              </p:nvSpPr>
              <p:spPr bwMode="auto">
                <a:xfrm>
                  <a:off x="1296" y="2592"/>
                  <a:ext cx="528" cy="240"/>
                </a:xfrm>
                <a:prstGeom prst="rect">
                  <a:avLst/>
                </a:prstGeom>
                <a:solidFill>
                  <a:srgbClr val="FF3300"/>
                </a:solidFill>
                <a:ln w="9525">
                  <a:solidFill>
                    <a:schemeClr val="tx1"/>
                  </a:solidFill>
                  <a:miter lim="800000"/>
                  <a:headEnd/>
                  <a:tailEnd/>
                </a:ln>
              </p:spPr>
              <p:txBody>
                <a:bodyPr wrap="none" anchor="ctr"/>
                <a:lstStyle/>
                <a:p>
                  <a:endParaRPr lang="en-US"/>
                </a:p>
              </p:txBody>
            </p:sp>
            <p:sp>
              <p:nvSpPr>
                <p:cNvPr id="168988" name="Rectangle 53"/>
                <p:cNvSpPr>
                  <a:spLocks noChangeArrowheads="1"/>
                </p:cNvSpPr>
                <p:nvPr/>
              </p:nvSpPr>
              <p:spPr bwMode="auto">
                <a:xfrm>
                  <a:off x="1824" y="2592"/>
                  <a:ext cx="336" cy="24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68989" name="Rectangle 54"/>
                <p:cNvSpPr>
                  <a:spLocks noChangeArrowheads="1"/>
                </p:cNvSpPr>
                <p:nvPr/>
              </p:nvSpPr>
              <p:spPr bwMode="auto">
                <a:xfrm>
                  <a:off x="2160" y="2592"/>
                  <a:ext cx="336" cy="240"/>
                </a:xfrm>
                <a:prstGeom prst="rect">
                  <a:avLst/>
                </a:prstGeom>
                <a:solidFill>
                  <a:srgbClr val="30DD07"/>
                </a:solidFill>
                <a:ln w="9525">
                  <a:solidFill>
                    <a:schemeClr val="tx1"/>
                  </a:solidFill>
                  <a:miter lim="800000"/>
                  <a:headEnd/>
                  <a:tailEnd/>
                </a:ln>
              </p:spPr>
              <p:txBody>
                <a:bodyPr wrap="none" anchor="ctr"/>
                <a:lstStyle/>
                <a:p>
                  <a:endParaRPr lang="en-US"/>
                </a:p>
              </p:txBody>
            </p:sp>
          </p:grpSp>
          <p:sp>
            <p:nvSpPr>
              <p:cNvPr id="168984" name="Text Box 55"/>
              <p:cNvSpPr txBox="1">
                <a:spLocks noChangeArrowheads="1"/>
              </p:cNvSpPr>
              <p:nvPr/>
            </p:nvSpPr>
            <p:spPr bwMode="auto">
              <a:xfrm>
                <a:off x="4641" y="1122"/>
                <a:ext cx="384" cy="288"/>
              </a:xfrm>
              <a:prstGeom prst="rect">
                <a:avLst/>
              </a:prstGeom>
              <a:noFill/>
              <a:ln w="9525">
                <a:noFill/>
                <a:miter lim="800000"/>
                <a:headEnd/>
                <a:tailEnd/>
              </a:ln>
            </p:spPr>
            <p:txBody>
              <a:bodyPr>
                <a:spAutoFit/>
              </a:bodyPr>
              <a:lstStyle/>
              <a:p>
                <a:pPr algn="l">
                  <a:spcBef>
                    <a:spcPct val="50000"/>
                  </a:spcBef>
                </a:pPr>
                <a:r>
                  <a:rPr lang="en-US">
                    <a:latin typeface="Comic Sans MS" pitchFamily="66" charset="0"/>
                  </a:rPr>
                  <a:t>m</a:t>
                </a:r>
                <a:r>
                  <a:rPr lang="en-US" baseline="-25000">
                    <a:latin typeface="Comic Sans MS" pitchFamily="66" charset="0"/>
                  </a:rPr>
                  <a:t>1</a:t>
                </a:r>
              </a:p>
            </p:txBody>
          </p:sp>
          <p:sp>
            <p:nvSpPr>
              <p:cNvPr id="168985" name="Rectangle 56"/>
              <p:cNvSpPr>
                <a:spLocks noChangeArrowheads="1"/>
              </p:cNvSpPr>
              <p:nvPr/>
            </p:nvSpPr>
            <p:spPr bwMode="auto">
              <a:xfrm>
                <a:off x="4641" y="809"/>
                <a:ext cx="343" cy="288"/>
              </a:xfrm>
              <a:prstGeom prst="rect">
                <a:avLst/>
              </a:prstGeom>
              <a:noFill/>
              <a:ln w="9525">
                <a:noFill/>
                <a:miter lim="800000"/>
                <a:headEnd/>
                <a:tailEnd/>
              </a:ln>
            </p:spPr>
            <p:txBody>
              <a:bodyPr wrap="none">
                <a:spAutoFit/>
              </a:bodyPr>
              <a:lstStyle/>
              <a:p>
                <a:pPr algn="l"/>
                <a:r>
                  <a:rPr lang="en-US">
                    <a:latin typeface="Comic Sans MS" pitchFamily="66" charset="0"/>
                  </a:rPr>
                  <a:t>m</a:t>
                </a:r>
                <a:r>
                  <a:rPr lang="en-US" baseline="-25000">
                    <a:latin typeface="Comic Sans MS" pitchFamily="66" charset="0"/>
                  </a:rPr>
                  <a:t>3</a:t>
                </a:r>
              </a:p>
            </p:txBody>
          </p:sp>
          <p:sp>
            <p:nvSpPr>
              <p:cNvPr id="168986" name="Rectangle 57"/>
              <p:cNvSpPr>
                <a:spLocks noChangeArrowheads="1"/>
              </p:cNvSpPr>
              <p:nvPr/>
            </p:nvSpPr>
            <p:spPr bwMode="auto">
              <a:xfrm>
                <a:off x="4641" y="978"/>
                <a:ext cx="343" cy="288"/>
              </a:xfrm>
              <a:prstGeom prst="rect">
                <a:avLst/>
              </a:prstGeom>
              <a:noFill/>
              <a:ln w="9525">
                <a:noFill/>
                <a:miter lim="800000"/>
                <a:headEnd/>
                <a:tailEnd/>
              </a:ln>
            </p:spPr>
            <p:txBody>
              <a:bodyPr wrap="none">
                <a:spAutoFit/>
              </a:bodyPr>
              <a:lstStyle/>
              <a:p>
                <a:pPr algn="l"/>
                <a:r>
                  <a:rPr lang="en-US">
                    <a:latin typeface="Comic Sans MS" pitchFamily="66" charset="0"/>
                  </a:rPr>
                  <a:t>m</a:t>
                </a:r>
                <a:r>
                  <a:rPr lang="en-US" baseline="-25000">
                    <a:latin typeface="Comic Sans MS" pitchFamily="66" charset="0"/>
                  </a:rPr>
                  <a:t>2</a:t>
                </a:r>
              </a:p>
            </p:txBody>
          </p:sp>
        </p:grpSp>
        <p:grpSp>
          <p:nvGrpSpPr>
            <p:cNvPr id="16" name="Group 58"/>
            <p:cNvGrpSpPr>
              <a:grpSpLocks/>
            </p:cNvGrpSpPr>
            <p:nvPr/>
          </p:nvGrpSpPr>
          <p:grpSpPr bwMode="auto">
            <a:xfrm>
              <a:off x="3464" y="1474"/>
              <a:ext cx="934" cy="782"/>
              <a:chOff x="3464" y="1440"/>
              <a:chExt cx="934" cy="782"/>
            </a:xfrm>
          </p:grpSpPr>
          <p:sp>
            <p:nvSpPr>
              <p:cNvPr id="168979" name="Text Box 59"/>
              <p:cNvSpPr txBox="1">
                <a:spLocks noChangeArrowheads="1"/>
              </p:cNvSpPr>
              <p:nvPr/>
            </p:nvSpPr>
            <p:spPr bwMode="auto">
              <a:xfrm>
                <a:off x="3464" y="1857"/>
                <a:ext cx="934" cy="365"/>
              </a:xfrm>
              <a:prstGeom prst="rect">
                <a:avLst/>
              </a:prstGeom>
              <a:noFill/>
              <a:ln w="22225">
                <a:noFill/>
                <a:miter lim="800000"/>
                <a:headEnd/>
                <a:tailEnd/>
              </a:ln>
            </p:spPr>
            <p:txBody>
              <a:bodyPr wrap="none">
                <a:spAutoFit/>
              </a:bodyPr>
              <a:lstStyle/>
              <a:p>
                <a:r>
                  <a:rPr lang="en-GB" sz="3200"/>
                  <a:t>Or this?</a:t>
                </a:r>
              </a:p>
            </p:txBody>
          </p:sp>
          <p:sp>
            <p:nvSpPr>
              <p:cNvPr id="168980" name="Line 60"/>
              <p:cNvSpPr>
                <a:spLocks noChangeShapeType="1"/>
              </p:cNvSpPr>
              <p:nvPr/>
            </p:nvSpPr>
            <p:spPr bwMode="auto">
              <a:xfrm flipV="1">
                <a:off x="3923" y="1440"/>
                <a:ext cx="0" cy="432"/>
              </a:xfrm>
              <a:prstGeom prst="line">
                <a:avLst/>
              </a:prstGeom>
              <a:noFill/>
              <a:ln w="22225">
                <a:solidFill>
                  <a:srgbClr val="66FFFF"/>
                </a:solidFill>
                <a:round/>
                <a:headEnd/>
                <a:tailEnd type="triangle" w="med" len="med"/>
              </a:ln>
            </p:spPr>
            <p:txBody>
              <a:bodyPr/>
              <a:lstStyle/>
              <a:p>
                <a:endParaRPr lang="en-GB"/>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descr="adult1"/>
          <p:cNvPicPr>
            <a:picLocks noChangeAspect="1" noChangeArrowheads="1"/>
          </p:cNvPicPr>
          <p:nvPr/>
        </p:nvPicPr>
        <p:blipFill>
          <a:blip r:embed="rId3" cstate="print"/>
          <a:srcRect/>
          <a:stretch>
            <a:fillRect/>
          </a:stretch>
        </p:blipFill>
        <p:spPr bwMode="auto">
          <a:xfrm>
            <a:off x="1143000" y="1143000"/>
            <a:ext cx="6629400" cy="5060950"/>
          </a:xfrm>
          <a:prstGeom prst="rect">
            <a:avLst/>
          </a:prstGeom>
          <a:noFill/>
          <a:ln w="9525">
            <a:noFill/>
            <a:miter lim="800000"/>
            <a:headEnd/>
            <a:tailEnd/>
          </a:ln>
        </p:spPr>
      </p:pic>
      <p:sp>
        <p:nvSpPr>
          <p:cNvPr id="169987" name="Text Box 3"/>
          <p:cNvSpPr txBox="1">
            <a:spLocks noChangeArrowheads="1"/>
          </p:cNvSpPr>
          <p:nvPr/>
        </p:nvSpPr>
        <p:spPr bwMode="auto">
          <a:xfrm>
            <a:off x="2627313" y="447675"/>
            <a:ext cx="3468687" cy="519113"/>
          </a:xfrm>
          <a:prstGeom prst="rect">
            <a:avLst/>
          </a:prstGeom>
          <a:noFill/>
          <a:ln w="22225">
            <a:noFill/>
            <a:miter lim="800000"/>
            <a:headEnd/>
            <a:tailEnd/>
          </a:ln>
        </p:spPr>
        <p:txBody>
          <a:bodyPr wrap="none">
            <a:spAutoFit/>
          </a:bodyPr>
          <a:lstStyle/>
          <a:p>
            <a:r>
              <a:rPr lang="en-GB"/>
              <a:t>Does this look natural?</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0" y="0"/>
            <a:ext cx="9144000" cy="7029400"/>
          </a:xfrm>
          <a:prstGeom prst="rect">
            <a:avLst/>
          </a:prstGeom>
          <a:solidFill>
            <a:srgbClr val="FFFFFF"/>
          </a:solidFill>
          <a:ln w="444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smtClean="0">
              <a:ln>
                <a:noFill/>
              </a:ln>
              <a:solidFill>
                <a:srgbClr val="66FFFF"/>
              </a:solidFill>
              <a:effectLst/>
              <a:latin typeface="Times New Roman" pitchFamily="18" charset="0"/>
            </a:endParaRPr>
          </a:p>
        </p:txBody>
      </p:sp>
      <p:sp>
        <p:nvSpPr>
          <p:cNvPr id="20" name="TextBox 19"/>
          <p:cNvSpPr txBox="1"/>
          <p:nvPr/>
        </p:nvSpPr>
        <p:spPr>
          <a:xfrm>
            <a:off x="0" y="0"/>
            <a:ext cx="4427984" cy="707886"/>
          </a:xfrm>
          <a:prstGeom prst="rect">
            <a:avLst/>
          </a:prstGeom>
          <a:noFill/>
        </p:spPr>
        <p:txBody>
          <a:bodyPr wrap="square" rtlCol="0">
            <a:spAutoFit/>
          </a:bodyPr>
          <a:lstStyle/>
          <a:p>
            <a:r>
              <a:rPr lang="en-GB" dirty="0" smtClean="0">
                <a:solidFill>
                  <a:srgbClr val="1407B9"/>
                </a:solidFill>
                <a:latin typeface="+mn-lt"/>
              </a:rPr>
              <a:t>How well do we know </a:t>
            </a:r>
            <a:r>
              <a:rPr lang="en-GB" dirty="0" smtClean="0">
                <a:solidFill>
                  <a:srgbClr val="1407B9"/>
                </a:solidFill>
                <a:latin typeface="Symbol" pitchFamily="18" charset="2"/>
              </a:rPr>
              <a:t>q</a:t>
            </a:r>
            <a:r>
              <a:rPr lang="en-GB" baseline="-25000" dirty="0" smtClean="0">
                <a:solidFill>
                  <a:srgbClr val="1407B9"/>
                </a:solidFill>
              </a:rPr>
              <a:t>23</a:t>
            </a:r>
            <a:r>
              <a:rPr lang="en-GB" dirty="0" smtClean="0">
                <a:solidFill>
                  <a:srgbClr val="1407B9"/>
                </a:solidFill>
              </a:rPr>
              <a:t>?</a:t>
            </a:r>
            <a:r>
              <a:rPr lang="en-GB" sz="4000" dirty="0" smtClean="0">
                <a:solidFill>
                  <a:srgbClr val="1407B9"/>
                </a:solidFill>
              </a:rPr>
              <a:t> </a:t>
            </a:r>
            <a:endParaRPr lang="en-GB" sz="4000" dirty="0">
              <a:solidFill>
                <a:srgbClr val="1407B9"/>
              </a:solidFill>
            </a:endParaRPr>
          </a:p>
        </p:txBody>
      </p:sp>
      <p:pic>
        <p:nvPicPr>
          <p:cNvPr id="866306" name="Picture 2"/>
          <p:cNvPicPr>
            <a:picLocks noChangeAspect="1" noChangeArrowheads="1"/>
          </p:cNvPicPr>
          <p:nvPr/>
        </p:nvPicPr>
        <p:blipFill>
          <a:blip r:embed="rId2" cstate="print"/>
          <a:srcRect/>
          <a:stretch>
            <a:fillRect/>
          </a:stretch>
        </p:blipFill>
        <p:spPr bwMode="auto">
          <a:xfrm>
            <a:off x="611560" y="764704"/>
            <a:ext cx="3152775" cy="2752725"/>
          </a:xfrm>
          <a:prstGeom prst="rect">
            <a:avLst/>
          </a:prstGeom>
          <a:noFill/>
          <a:ln w="9525">
            <a:noFill/>
            <a:miter lim="800000"/>
            <a:headEnd/>
            <a:tailEnd/>
          </a:ln>
        </p:spPr>
      </p:pic>
      <p:pic>
        <p:nvPicPr>
          <p:cNvPr id="23" name="Picture 3"/>
          <p:cNvPicPr>
            <a:picLocks noChangeAspect="1" noChangeArrowheads="1"/>
          </p:cNvPicPr>
          <p:nvPr/>
        </p:nvPicPr>
        <p:blipFill>
          <a:blip r:embed="rId3" cstate="print"/>
          <a:srcRect/>
          <a:stretch>
            <a:fillRect/>
          </a:stretch>
        </p:blipFill>
        <p:spPr bwMode="auto">
          <a:xfrm>
            <a:off x="346782" y="620688"/>
            <a:ext cx="237442" cy="3127276"/>
          </a:xfrm>
          <a:prstGeom prst="rect">
            <a:avLst/>
          </a:prstGeom>
          <a:noFill/>
          <a:ln w="9525">
            <a:noFill/>
            <a:miter lim="800000"/>
            <a:headEnd/>
            <a:tailEnd/>
          </a:ln>
        </p:spPr>
      </p:pic>
      <p:sp>
        <p:nvSpPr>
          <p:cNvPr id="24" name="TextBox 23"/>
          <p:cNvSpPr txBox="1"/>
          <p:nvPr/>
        </p:nvSpPr>
        <p:spPr>
          <a:xfrm rot="16200000">
            <a:off x="-1527341" y="2091410"/>
            <a:ext cx="3454792" cy="369332"/>
          </a:xfrm>
          <a:prstGeom prst="rect">
            <a:avLst/>
          </a:prstGeom>
          <a:noFill/>
        </p:spPr>
        <p:txBody>
          <a:bodyPr wrap="none" rtlCol="0">
            <a:spAutoFit/>
          </a:bodyPr>
          <a:lstStyle/>
          <a:p>
            <a:r>
              <a:rPr lang="en-GB" sz="1800" dirty="0" smtClean="0">
                <a:solidFill>
                  <a:srgbClr val="1407B9"/>
                </a:solidFill>
              </a:rPr>
              <a:t>Gonzalez-Garcia, </a:t>
            </a:r>
            <a:r>
              <a:rPr lang="en-GB" sz="1800" dirty="0" err="1" smtClean="0">
                <a:solidFill>
                  <a:srgbClr val="1407B9"/>
                </a:solidFill>
              </a:rPr>
              <a:t>Maltoni</a:t>
            </a:r>
            <a:r>
              <a:rPr lang="en-GB" sz="1800" dirty="0" smtClean="0">
                <a:solidFill>
                  <a:srgbClr val="1407B9"/>
                </a:solidFill>
              </a:rPr>
              <a:t>, </a:t>
            </a:r>
            <a:r>
              <a:rPr lang="en-GB" sz="1800" dirty="0" err="1" smtClean="0">
                <a:solidFill>
                  <a:srgbClr val="1407B9"/>
                </a:solidFill>
              </a:rPr>
              <a:t>Salvado</a:t>
            </a:r>
            <a:endParaRPr lang="en-GB" sz="1800" dirty="0">
              <a:solidFill>
                <a:srgbClr val="1407B9"/>
              </a:solidFill>
            </a:endParaRPr>
          </a:p>
        </p:txBody>
      </p:sp>
      <p:grpSp>
        <p:nvGrpSpPr>
          <p:cNvPr id="21" name="Group 20"/>
          <p:cNvGrpSpPr/>
          <p:nvPr/>
        </p:nvGrpSpPr>
        <p:grpSpPr>
          <a:xfrm>
            <a:off x="539552" y="4005064"/>
            <a:ext cx="8064896" cy="2808312"/>
            <a:chOff x="539552" y="4005064"/>
            <a:chExt cx="8064896" cy="2808312"/>
          </a:xfrm>
        </p:grpSpPr>
        <p:grpSp>
          <p:nvGrpSpPr>
            <p:cNvPr id="10" name="Group 9"/>
            <p:cNvGrpSpPr/>
            <p:nvPr/>
          </p:nvGrpSpPr>
          <p:grpSpPr>
            <a:xfrm>
              <a:off x="539552" y="4005064"/>
              <a:ext cx="3456384" cy="2808312"/>
              <a:chOff x="251520" y="1988840"/>
              <a:chExt cx="3338314" cy="2638425"/>
            </a:xfrm>
          </p:grpSpPr>
          <p:pic>
            <p:nvPicPr>
              <p:cNvPr id="11" name="Picture 2"/>
              <p:cNvPicPr>
                <a:picLocks noChangeAspect="1" noChangeArrowheads="1"/>
              </p:cNvPicPr>
              <p:nvPr/>
            </p:nvPicPr>
            <p:blipFill>
              <a:blip r:embed="rId4" cstate="print"/>
              <a:srcRect/>
              <a:stretch>
                <a:fillRect/>
              </a:stretch>
            </p:blipFill>
            <p:spPr bwMode="auto">
              <a:xfrm>
                <a:off x="827584" y="1988840"/>
                <a:ext cx="2762250" cy="2638425"/>
              </a:xfrm>
              <a:prstGeom prst="rect">
                <a:avLst/>
              </a:prstGeom>
              <a:noFill/>
              <a:ln w="9525">
                <a:noFill/>
                <a:miter lim="800000"/>
                <a:headEnd/>
                <a:tailEnd/>
              </a:ln>
            </p:spPr>
          </p:pic>
          <p:pic>
            <p:nvPicPr>
              <p:cNvPr id="12" name="Picture 3"/>
              <p:cNvPicPr>
                <a:picLocks noChangeAspect="1" noChangeArrowheads="1"/>
              </p:cNvPicPr>
              <p:nvPr/>
            </p:nvPicPr>
            <p:blipFill>
              <a:blip r:embed="rId5" cstate="print"/>
              <a:srcRect/>
              <a:stretch>
                <a:fillRect/>
              </a:stretch>
            </p:blipFill>
            <p:spPr bwMode="auto">
              <a:xfrm>
                <a:off x="251520" y="2060848"/>
                <a:ext cx="609600" cy="2095500"/>
              </a:xfrm>
              <a:prstGeom prst="rect">
                <a:avLst/>
              </a:prstGeom>
              <a:noFill/>
              <a:ln w="9525">
                <a:noFill/>
                <a:miter lim="800000"/>
                <a:headEnd/>
                <a:tailEnd/>
              </a:ln>
            </p:spPr>
          </p:pic>
        </p:grpSp>
        <p:sp>
          <p:nvSpPr>
            <p:cNvPr id="13" name="TextBox 12"/>
            <p:cNvSpPr txBox="1"/>
            <p:nvPr/>
          </p:nvSpPr>
          <p:spPr>
            <a:xfrm>
              <a:off x="4788024" y="5301208"/>
              <a:ext cx="3816424" cy="1323439"/>
            </a:xfrm>
            <a:prstGeom prst="rect">
              <a:avLst/>
            </a:prstGeom>
            <a:noFill/>
          </p:spPr>
          <p:txBody>
            <a:bodyPr wrap="square" rtlCol="0">
              <a:spAutoFit/>
            </a:bodyPr>
            <a:lstStyle/>
            <a:p>
              <a:r>
                <a:rPr lang="en-GB" sz="4000" dirty="0" smtClean="0">
                  <a:solidFill>
                    <a:srgbClr val="1407B9"/>
                  </a:solidFill>
                  <a:latin typeface="+mn-lt"/>
                </a:rPr>
                <a:t>But what about </a:t>
              </a:r>
            </a:p>
            <a:p>
              <a:r>
                <a:rPr lang="en-GB" sz="4000" dirty="0" smtClean="0">
                  <a:solidFill>
                    <a:srgbClr val="1407B9"/>
                  </a:solidFill>
                  <a:latin typeface="Symbol" pitchFamily="18" charset="2"/>
                </a:rPr>
                <a:t>q</a:t>
              </a:r>
              <a:r>
                <a:rPr lang="en-GB" sz="4000" baseline="-25000" dirty="0" smtClean="0">
                  <a:solidFill>
                    <a:srgbClr val="1407B9"/>
                  </a:solidFill>
                </a:rPr>
                <a:t>13</a:t>
              </a:r>
              <a:r>
                <a:rPr lang="en-GB" sz="4000" dirty="0" smtClean="0">
                  <a:solidFill>
                    <a:srgbClr val="1407B9"/>
                  </a:solidFill>
                </a:rPr>
                <a:t>? </a:t>
              </a:r>
              <a:endParaRPr lang="en-GB" sz="4000" dirty="0">
                <a:solidFill>
                  <a:srgbClr val="1407B9"/>
                </a:solidFill>
              </a:endParaRPr>
            </a:p>
          </p:txBody>
        </p:sp>
        <p:cxnSp>
          <p:nvCxnSpPr>
            <p:cNvPr id="15" name="Straight Arrow Connector 14"/>
            <p:cNvCxnSpPr/>
            <p:nvPr/>
          </p:nvCxnSpPr>
          <p:spPr bwMode="auto">
            <a:xfrm flipH="1" flipV="1">
              <a:off x="3851920" y="5301208"/>
              <a:ext cx="1152128" cy="360040"/>
            </a:xfrm>
            <a:prstGeom prst="straightConnector1">
              <a:avLst/>
            </a:prstGeom>
            <a:solidFill>
              <a:srgbClr val="FFFFFF"/>
            </a:solidFill>
            <a:ln w="44450" cap="flat" cmpd="sng" algn="ctr">
              <a:solidFill>
                <a:srgbClr val="1407B9"/>
              </a:solidFill>
              <a:prstDash val="solid"/>
              <a:round/>
              <a:headEnd type="none" w="med" len="med"/>
              <a:tailEnd type="arrow"/>
            </a:ln>
            <a:effectLst/>
          </p:spPr>
        </p:cxnSp>
      </p:grpSp>
      <p:sp>
        <p:nvSpPr>
          <p:cNvPr id="26" name="TextBox 25"/>
          <p:cNvSpPr txBox="1"/>
          <p:nvPr/>
        </p:nvSpPr>
        <p:spPr>
          <a:xfrm>
            <a:off x="7884368" y="-315416"/>
            <a:ext cx="364203" cy="523220"/>
          </a:xfrm>
          <a:prstGeom prst="rect">
            <a:avLst/>
          </a:prstGeom>
          <a:noFill/>
        </p:spPr>
        <p:txBody>
          <a:bodyPr wrap="none" rtlCol="0">
            <a:spAutoFit/>
          </a:bodyPr>
          <a:lstStyle/>
          <a:p>
            <a:r>
              <a:rPr lang="en-GB" dirty="0" smtClean="0">
                <a:solidFill>
                  <a:srgbClr val="1407B9"/>
                </a:solidFill>
              </a:rPr>
              <a:t>_</a:t>
            </a:r>
            <a:endParaRPr lang="en-GB" dirty="0">
              <a:solidFill>
                <a:srgbClr val="1407B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r>
              <a:rPr lang="en-GB" smtClean="0"/>
              <a:t>#</a:t>
            </a:r>
            <a:endParaRPr lang="en-US" smtClean="0"/>
          </a:p>
        </p:txBody>
      </p:sp>
      <p:sp>
        <p:nvSpPr>
          <p:cNvPr id="111619" name="Rectangle 3"/>
          <p:cNvSpPr>
            <a:spLocks noGrp="1" noChangeArrowheads="1"/>
          </p:cNvSpPr>
          <p:nvPr>
            <p:ph type="body" idx="1"/>
          </p:nvPr>
        </p:nvSpPr>
        <p:spPr/>
        <p:txBody>
          <a:bodyPr/>
          <a:lstStyle/>
          <a:p>
            <a:pPr eaLnBrk="1" hangingPunct="1"/>
            <a:endParaRPr lang="en-US" smtClean="0"/>
          </a:p>
        </p:txBody>
      </p:sp>
      <p:pic>
        <p:nvPicPr>
          <p:cNvPr id="111620" name="Picture 4" descr="birdeye-JPARC-SK-Korea"/>
          <p:cNvPicPr>
            <a:picLocks noChangeAspect="1" noChangeArrowheads="1"/>
          </p:cNvPicPr>
          <p:nvPr/>
        </p:nvPicPr>
        <p:blipFill>
          <a:blip r:embed="rId2" cstate="print"/>
          <a:srcRect/>
          <a:stretch>
            <a:fillRect/>
          </a:stretch>
        </p:blipFill>
        <p:spPr bwMode="auto">
          <a:xfrm>
            <a:off x="0" y="7938"/>
            <a:ext cx="10980738" cy="6850062"/>
          </a:xfrm>
          <a:prstGeom prst="rect">
            <a:avLst/>
          </a:prstGeom>
          <a:noFill/>
          <a:ln w="9525">
            <a:noFill/>
            <a:miter lim="800000"/>
            <a:headEnd/>
            <a:tailEnd/>
          </a:ln>
        </p:spPr>
      </p:pic>
      <p:sp>
        <p:nvSpPr>
          <p:cNvPr id="1732613" name="Line 5"/>
          <p:cNvSpPr>
            <a:spLocks noChangeShapeType="1"/>
          </p:cNvSpPr>
          <p:nvPr/>
        </p:nvSpPr>
        <p:spPr bwMode="auto">
          <a:xfrm flipH="1" flipV="1">
            <a:off x="4932363" y="2060575"/>
            <a:ext cx="1655762" cy="3384550"/>
          </a:xfrm>
          <a:prstGeom prst="line">
            <a:avLst/>
          </a:prstGeom>
          <a:noFill/>
          <a:ln w="60325">
            <a:solidFill>
              <a:srgbClr val="FF0000"/>
            </a:solidFill>
            <a:round/>
            <a:headEnd/>
            <a:tailEnd type="triangle" w="med" len="med"/>
          </a:ln>
        </p:spPr>
        <p:txBody>
          <a:bodyPr/>
          <a:lstStyle/>
          <a:p>
            <a:endParaRPr lang="en-GB"/>
          </a:p>
        </p:txBody>
      </p:sp>
      <p:pic>
        <p:nvPicPr>
          <p:cNvPr id="1732615" name="Picture 7"/>
          <p:cNvPicPr>
            <a:picLocks noChangeAspect="1" noChangeArrowheads="1"/>
          </p:cNvPicPr>
          <p:nvPr/>
        </p:nvPicPr>
        <p:blipFill>
          <a:blip r:embed="rId3" cstate="print"/>
          <a:srcRect/>
          <a:stretch>
            <a:fillRect/>
          </a:stretch>
        </p:blipFill>
        <p:spPr bwMode="auto">
          <a:xfrm>
            <a:off x="5503863" y="461963"/>
            <a:ext cx="1857375" cy="2209800"/>
          </a:xfrm>
          <a:prstGeom prst="rect">
            <a:avLst/>
          </a:prstGeom>
          <a:noFill/>
          <a:ln w="9525">
            <a:noFill/>
            <a:miter lim="800000"/>
            <a:headEnd/>
            <a:tailEnd/>
          </a:ln>
        </p:spPr>
      </p:pic>
      <p:pic>
        <p:nvPicPr>
          <p:cNvPr id="1732616" name="Picture 8"/>
          <p:cNvPicPr>
            <a:picLocks noChangeAspect="1" noChangeArrowheads="1"/>
          </p:cNvPicPr>
          <p:nvPr/>
        </p:nvPicPr>
        <p:blipFill>
          <a:blip r:embed="rId4" cstate="print"/>
          <a:srcRect/>
          <a:stretch>
            <a:fillRect/>
          </a:stretch>
        </p:blipFill>
        <p:spPr bwMode="auto">
          <a:xfrm>
            <a:off x="3057525" y="4479925"/>
            <a:ext cx="2800350" cy="2098675"/>
          </a:xfrm>
          <a:prstGeom prst="rect">
            <a:avLst/>
          </a:prstGeom>
          <a:noFill/>
          <a:ln w="12700">
            <a:noFill/>
            <a:miter lim="800000"/>
            <a:headEnd/>
            <a:tailEnd/>
          </a:ln>
        </p:spPr>
      </p:pic>
      <p:grpSp>
        <p:nvGrpSpPr>
          <p:cNvPr id="2" name="Group 19"/>
          <p:cNvGrpSpPr>
            <a:grpSpLocks/>
          </p:cNvGrpSpPr>
          <p:nvPr/>
        </p:nvGrpSpPr>
        <p:grpSpPr bwMode="auto">
          <a:xfrm>
            <a:off x="395288" y="1916113"/>
            <a:ext cx="4752975" cy="3313112"/>
            <a:chOff x="249" y="1207"/>
            <a:chExt cx="2994" cy="2087"/>
          </a:xfrm>
        </p:grpSpPr>
        <p:pic>
          <p:nvPicPr>
            <p:cNvPr id="111625" name="Picture 18" descr="Ingrid4"/>
            <p:cNvPicPr>
              <a:picLocks noChangeAspect="1" noChangeArrowheads="1"/>
            </p:cNvPicPr>
            <p:nvPr/>
          </p:nvPicPr>
          <p:blipFill>
            <a:blip r:embed="rId5" cstate="print">
              <a:lum bright="6000"/>
            </a:blip>
            <a:srcRect/>
            <a:stretch>
              <a:fillRect/>
            </a:stretch>
          </p:blipFill>
          <p:spPr bwMode="auto">
            <a:xfrm>
              <a:off x="249" y="1207"/>
              <a:ext cx="1049" cy="1092"/>
            </a:xfrm>
            <a:prstGeom prst="rect">
              <a:avLst/>
            </a:prstGeom>
            <a:noFill/>
            <a:ln w="9525">
              <a:noFill/>
              <a:miter lim="800000"/>
              <a:headEnd/>
              <a:tailEnd/>
            </a:ln>
          </p:spPr>
        </p:pic>
        <p:pic>
          <p:nvPicPr>
            <p:cNvPr id="111626" name="Picture 10" descr="ND280Exploded-Text-Black-Small"/>
            <p:cNvPicPr>
              <a:picLocks noChangeAspect="1" noChangeArrowheads="1"/>
            </p:cNvPicPr>
            <p:nvPr/>
          </p:nvPicPr>
          <p:blipFill>
            <a:blip r:embed="rId6" cstate="print"/>
            <a:srcRect/>
            <a:stretch>
              <a:fillRect/>
            </a:stretch>
          </p:blipFill>
          <p:spPr bwMode="auto">
            <a:xfrm>
              <a:off x="1022" y="2114"/>
              <a:ext cx="1178" cy="1042"/>
            </a:xfrm>
            <a:prstGeom prst="rect">
              <a:avLst/>
            </a:prstGeom>
            <a:noFill/>
            <a:ln w="9525">
              <a:noFill/>
              <a:miter lim="800000"/>
              <a:headEnd/>
              <a:tailEnd/>
            </a:ln>
          </p:spPr>
        </p:pic>
        <p:sp>
          <p:nvSpPr>
            <p:cNvPr id="111627" name="Line 12"/>
            <p:cNvSpPr>
              <a:spLocks noChangeShapeType="1"/>
            </p:cNvSpPr>
            <p:nvPr/>
          </p:nvSpPr>
          <p:spPr bwMode="auto">
            <a:xfrm>
              <a:off x="2018" y="2478"/>
              <a:ext cx="1225" cy="816"/>
            </a:xfrm>
            <a:prstGeom prst="line">
              <a:avLst/>
            </a:prstGeom>
            <a:noFill/>
            <a:ln w="44450">
              <a:solidFill>
                <a:srgbClr val="FF0000"/>
              </a:solidFill>
              <a:round/>
              <a:headEnd/>
              <a:tailEnd type="oval" w="med" len="med"/>
            </a:ln>
          </p:spPr>
          <p:txBody>
            <a:bodyPr/>
            <a:lstStyle/>
            <a:p>
              <a:endParaRPr lang="en-GB"/>
            </a:p>
          </p:txBody>
        </p:sp>
        <p:sp>
          <p:nvSpPr>
            <p:cNvPr id="111628" name="Line 13"/>
            <p:cNvSpPr>
              <a:spLocks noChangeShapeType="1"/>
            </p:cNvSpPr>
            <p:nvPr/>
          </p:nvSpPr>
          <p:spPr bwMode="auto">
            <a:xfrm>
              <a:off x="1383" y="1797"/>
              <a:ext cx="1860" cy="1497"/>
            </a:xfrm>
            <a:prstGeom prst="line">
              <a:avLst/>
            </a:prstGeom>
            <a:noFill/>
            <a:ln w="44450">
              <a:solidFill>
                <a:srgbClr val="FF0000"/>
              </a:solidFill>
              <a:round/>
              <a:headEnd/>
              <a:tailEnd type="oval" w="med" len="med"/>
            </a:ln>
          </p:spPr>
          <p:txBody>
            <a:bodyPr/>
            <a:lstStyle/>
            <a:p>
              <a:endParaRPr lang="en-GB"/>
            </a:p>
          </p:txBody>
        </p:sp>
      </p:grpSp>
      <p:pic>
        <p:nvPicPr>
          <p:cNvPr id="13" name="Picture 11" descr="http://www.t2k.org/news/logo/t2k_logo_small.png"/>
          <p:cNvPicPr>
            <a:picLocks noChangeAspect="1" noChangeArrowheads="1"/>
          </p:cNvPicPr>
          <p:nvPr/>
        </p:nvPicPr>
        <p:blipFill>
          <a:blip r:embed="rId7" cstate="print"/>
          <a:srcRect/>
          <a:stretch>
            <a:fillRect/>
          </a:stretch>
        </p:blipFill>
        <p:spPr bwMode="auto">
          <a:xfrm>
            <a:off x="251520" y="404664"/>
            <a:ext cx="2105472" cy="1052736"/>
          </a:xfrm>
          <a:prstGeom prst="rect">
            <a:avLst/>
          </a:prstGeom>
          <a:solidFill>
            <a:srgbClr val="00B0F0"/>
          </a:solid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732616"/>
                                        </p:tgtEl>
                                        <p:attrNameLst>
                                          <p:attrName>style.visibility</p:attrName>
                                        </p:attrNameLst>
                                      </p:cBhvr>
                                      <p:to>
                                        <p:strVal val="visible"/>
                                      </p:to>
                                    </p:set>
                                    <p:anim calcmode="lin" valueType="num">
                                      <p:cBhvr>
                                        <p:cTn id="7" dur="500" fill="hold"/>
                                        <p:tgtEl>
                                          <p:spTgt spid="1732616"/>
                                        </p:tgtEl>
                                        <p:attrNameLst>
                                          <p:attrName>ppt_w</p:attrName>
                                        </p:attrNameLst>
                                      </p:cBhvr>
                                      <p:tavLst>
                                        <p:tav tm="0">
                                          <p:val>
                                            <p:fltVal val="0"/>
                                          </p:val>
                                        </p:tav>
                                        <p:tav tm="100000">
                                          <p:val>
                                            <p:strVal val="#ppt_w"/>
                                          </p:val>
                                        </p:tav>
                                      </p:tavLst>
                                    </p:anim>
                                    <p:anim calcmode="lin" valueType="num">
                                      <p:cBhvr>
                                        <p:cTn id="8" dur="500" fill="hold"/>
                                        <p:tgtEl>
                                          <p:spTgt spid="173261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732613"/>
                                        </p:tgtEl>
                                        <p:attrNameLst>
                                          <p:attrName>style.visibility</p:attrName>
                                        </p:attrNameLst>
                                      </p:cBhvr>
                                      <p:to>
                                        <p:strVal val="visible"/>
                                      </p:to>
                                    </p:set>
                                    <p:animEffect transition="in" filter="wipe(down)">
                                      <p:cBhvr>
                                        <p:cTn id="13" dur="500"/>
                                        <p:tgtEl>
                                          <p:spTgt spid="1732613"/>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1732615"/>
                                        </p:tgtEl>
                                        <p:attrNameLst>
                                          <p:attrName>style.visibility</p:attrName>
                                        </p:attrNameLst>
                                      </p:cBhvr>
                                      <p:to>
                                        <p:strVal val="visible"/>
                                      </p:to>
                                    </p:set>
                                    <p:anim calcmode="lin" valueType="num">
                                      <p:cBhvr>
                                        <p:cTn id="18" dur="500" fill="hold"/>
                                        <p:tgtEl>
                                          <p:spTgt spid="1732615"/>
                                        </p:tgtEl>
                                        <p:attrNameLst>
                                          <p:attrName>ppt_w</p:attrName>
                                        </p:attrNameLst>
                                      </p:cBhvr>
                                      <p:tavLst>
                                        <p:tav tm="0">
                                          <p:val>
                                            <p:fltVal val="0"/>
                                          </p:val>
                                        </p:tav>
                                        <p:tav tm="100000">
                                          <p:val>
                                            <p:strVal val="#ppt_w"/>
                                          </p:val>
                                        </p:tav>
                                      </p:tavLst>
                                    </p:anim>
                                    <p:anim calcmode="lin" valueType="num">
                                      <p:cBhvr>
                                        <p:cTn id="19" dur="500" fill="hold"/>
                                        <p:tgtEl>
                                          <p:spTgt spid="1732615"/>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26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a:stretch>
            <a:fillRect/>
          </a:stretch>
        </p:blipFill>
        <p:spPr bwMode="auto">
          <a:xfrm>
            <a:off x="723900" y="471488"/>
            <a:ext cx="7696200" cy="5915025"/>
          </a:xfrm>
          <a:prstGeom prst="rect">
            <a:avLst/>
          </a:prstGeom>
          <a:noFill/>
          <a:ln w="44450">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0" y="476250"/>
            <a:ext cx="8488363" cy="6524625"/>
          </a:xfrm>
          <a:prstGeom prst="rect">
            <a:avLst/>
          </a:prstGeom>
          <a:noFill/>
          <a:ln w="44450">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46088" y="5410200"/>
            <a:ext cx="7388225" cy="1219200"/>
            <a:chOff x="281" y="3408"/>
            <a:chExt cx="4654" cy="768"/>
          </a:xfrm>
        </p:grpSpPr>
        <p:grpSp>
          <p:nvGrpSpPr>
            <p:cNvPr id="3" name="Group 3"/>
            <p:cNvGrpSpPr>
              <a:grpSpLocks/>
            </p:cNvGrpSpPr>
            <p:nvPr/>
          </p:nvGrpSpPr>
          <p:grpSpPr bwMode="auto">
            <a:xfrm>
              <a:off x="281" y="3600"/>
              <a:ext cx="4654" cy="576"/>
              <a:chOff x="281" y="3600"/>
              <a:chExt cx="4654" cy="576"/>
            </a:xfrm>
          </p:grpSpPr>
          <p:graphicFrame>
            <p:nvGraphicFramePr>
              <p:cNvPr id="2053" name="Object 4"/>
              <p:cNvGraphicFramePr>
                <a:graphicFrameLocks noChangeAspect="1"/>
              </p:cNvGraphicFramePr>
              <p:nvPr/>
            </p:nvGraphicFramePr>
            <p:xfrm>
              <a:off x="2784" y="3600"/>
              <a:ext cx="2151" cy="576"/>
            </p:xfrm>
            <a:graphic>
              <a:graphicData uri="http://schemas.openxmlformats.org/presentationml/2006/ole">
                <p:oleObj spid="_x0000_s755717" name="Photo Editor Photo" r:id="rId3" imgW="3414056" imgH="914479" progId="">
                  <p:embed/>
                </p:oleObj>
              </a:graphicData>
            </a:graphic>
          </p:graphicFrame>
          <p:sp>
            <p:nvSpPr>
              <p:cNvPr id="2072" name="Text Box 5"/>
              <p:cNvSpPr txBox="1">
                <a:spLocks noChangeArrowheads="1"/>
              </p:cNvSpPr>
              <p:nvPr/>
            </p:nvSpPr>
            <p:spPr bwMode="auto">
              <a:xfrm>
                <a:off x="281" y="3648"/>
                <a:ext cx="2298" cy="341"/>
              </a:xfrm>
              <a:prstGeom prst="rect">
                <a:avLst/>
              </a:prstGeom>
              <a:noFill/>
              <a:ln w="22225">
                <a:solidFill>
                  <a:srgbClr val="66FFFF"/>
                </a:solidFill>
                <a:miter lim="800000"/>
                <a:headEnd/>
                <a:tailEnd/>
              </a:ln>
            </p:spPr>
            <p:txBody>
              <a:bodyPr wrap="none">
                <a:spAutoFit/>
              </a:bodyPr>
              <a:lstStyle/>
              <a:p>
                <a:r>
                  <a:rPr lang="en-GB"/>
                  <a:t>Precision measurements</a:t>
                </a:r>
              </a:p>
            </p:txBody>
          </p:sp>
          <p:sp>
            <p:nvSpPr>
              <p:cNvPr id="2073" name="Line 6"/>
              <p:cNvSpPr>
                <a:spLocks noChangeShapeType="1"/>
              </p:cNvSpPr>
              <p:nvPr/>
            </p:nvSpPr>
            <p:spPr bwMode="auto">
              <a:xfrm flipV="1">
                <a:off x="2544" y="3744"/>
                <a:ext cx="240" cy="48"/>
              </a:xfrm>
              <a:prstGeom prst="line">
                <a:avLst/>
              </a:prstGeom>
              <a:noFill/>
              <a:ln w="22225">
                <a:solidFill>
                  <a:srgbClr val="66FFFF"/>
                </a:solidFill>
                <a:round/>
                <a:headEnd/>
                <a:tailEnd type="triangle" w="sm" len="med"/>
              </a:ln>
            </p:spPr>
            <p:txBody>
              <a:bodyPr/>
              <a:lstStyle/>
              <a:p>
                <a:endParaRPr lang="en-GB"/>
              </a:p>
            </p:txBody>
          </p:sp>
          <p:sp>
            <p:nvSpPr>
              <p:cNvPr id="2074" name="Line 7"/>
              <p:cNvSpPr>
                <a:spLocks noChangeShapeType="1"/>
              </p:cNvSpPr>
              <p:nvPr/>
            </p:nvSpPr>
            <p:spPr bwMode="auto">
              <a:xfrm>
                <a:off x="2544" y="3888"/>
                <a:ext cx="240" cy="48"/>
              </a:xfrm>
              <a:prstGeom prst="line">
                <a:avLst/>
              </a:prstGeom>
              <a:noFill/>
              <a:ln w="22225">
                <a:solidFill>
                  <a:srgbClr val="66FFFF"/>
                </a:solidFill>
                <a:round/>
                <a:headEnd/>
                <a:tailEnd type="triangle" w="sm" len="med"/>
              </a:ln>
            </p:spPr>
            <p:txBody>
              <a:bodyPr/>
              <a:lstStyle/>
              <a:p>
                <a:endParaRPr lang="en-GB"/>
              </a:p>
            </p:txBody>
          </p:sp>
        </p:grpSp>
        <p:sp>
          <p:nvSpPr>
            <p:cNvPr id="2071" name="Line 8"/>
            <p:cNvSpPr>
              <a:spLocks noChangeShapeType="1"/>
            </p:cNvSpPr>
            <p:nvPr/>
          </p:nvSpPr>
          <p:spPr bwMode="auto">
            <a:xfrm flipH="1" flipV="1">
              <a:off x="768" y="3408"/>
              <a:ext cx="48" cy="240"/>
            </a:xfrm>
            <a:prstGeom prst="line">
              <a:avLst/>
            </a:prstGeom>
            <a:noFill/>
            <a:ln w="22225">
              <a:solidFill>
                <a:srgbClr val="66FFFF"/>
              </a:solidFill>
              <a:round/>
              <a:headEnd/>
              <a:tailEnd type="triangle" w="med" len="med"/>
            </a:ln>
          </p:spPr>
          <p:txBody>
            <a:bodyPr/>
            <a:lstStyle/>
            <a:p>
              <a:endParaRPr lang="en-GB"/>
            </a:p>
          </p:txBody>
        </p:sp>
      </p:grpSp>
      <p:grpSp>
        <p:nvGrpSpPr>
          <p:cNvPr id="4" name="Group 9"/>
          <p:cNvGrpSpPr>
            <a:grpSpLocks/>
          </p:cNvGrpSpPr>
          <p:nvPr/>
        </p:nvGrpSpPr>
        <p:grpSpPr bwMode="auto">
          <a:xfrm>
            <a:off x="457200" y="755650"/>
            <a:ext cx="4006850" cy="4532313"/>
            <a:chOff x="288" y="476"/>
            <a:chExt cx="2524" cy="2855"/>
          </a:xfrm>
        </p:grpSpPr>
        <p:pic>
          <p:nvPicPr>
            <p:cNvPr id="2068" name="Picture 10"/>
            <p:cNvPicPr>
              <a:picLocks noChangeAspect="1" noChangeArrowheads="1"/>
            </p:cNvPicPr>
            <p:nvPr/>
          </p:nvPicPr>
          <p:blipFill>
            <a:blip r:embed="rId4" cstate="print"/>
            <a:srcRect l="572" b="1431"/>
            <a:stretch>
              <a:fillRect/>
            </a:stretch>
          </p:blipFill>
          <p:spPr bwMode="auto">
            <a:xfrm>
              <a:off x="288" y="816"/>
              <a:ext cx="2524" cy="2515"/>
            </a:xfrm>
            <a:prstGeom prst="rect">
              <a:avLst/>
            </a:prstGeom>
            <a:noFill/>
            <a:ln w="9525">
              <a:noFill/>
              <a:miter lim="800000"/>
              <a:headEnd/>
              <a:tailEnd/>
            </a:ln>
          </p:spPr>
        </p:pic>
        <p:sp>
          <p:nvSpPr>
            <p:cNvPr id="2069" name="Text Box 11"/>
            <p:cNvSpPr txBox="1">
              <a:spLocks noChangeArrowheads="1"/>
            </p:cNvSpPr>
            <p:nvPr/>
          </p:nvSpPr>
          <p:spPr bwMode="auto">
            <a:xfrm>
              <a:off x="641" y="476"/>
              <a:ext cx="1643" cy="327"/>
            </a:xfrm>
            <a:prstGeom prst="rect">
              <a:avLst/>
            </a:prstGeom>
            <a:noFill/>
            <a:ln w="22225">
              <a:noFill/>
              <a:miter lim="800000"/>
              <a:headEnd/>
              <a:tailEnd/>
            </a:ln>
          </p:spPr>
          <p:txBody>
            <a:bodyPr>
              <a:spAutoFit/>
            </a:bodyPr>
            <a:lstStyle/>
            <a:p>
              <a:r>
                <a:rPr lang="en-GB">
                  <a:latin typeface="Symbol" pitchFamily="18" charset="2"/>
                </a:rPr>
                <a:t>n</a:t>
              </a:r>
              <a:r>
                <a:rPr lang="en-GB" baseline="-25000">
                  <a:latin typeface="Symbol" pitchFamily="18" charset="2"/>
                </a:rPr>
                <a:t>m</a:t>
              </a:r>
              <a:r>
                <a:rPr lang="en-GB"/>
                <a:t> disappearance</a:t>
              </a:r>
            </a:p>
          </p:txBody>
        </p:sp>
      </p:grpSp>
      <p:grpSp>
        <p:nvGrpSpPr>
          <p:cNvPr id="5" name="Group 12"/>
          <p:cNvGrpSpPr>
            <a:grpSpLocks/>
          </p:cNvGrpSpPr>
          <p:nvPr/>
        </p:nvGrpSpPr>
        <p:grpSpPr bwMode="auto">
          <a:xfrm>
            <a:off x="757238" y="4938713"/>
            <a:ext cx="981075" cy="474662"/>
            <a:chOff x="477" y="3111"/>
            <a:chExt cx="618" cy="299"/>
          </a:xfrm>
        </p:grpSpPr>
        <p:sp>
          <p:nvSpPr>
            <p:cNvPr id="2066" name="Line 13"/>
            <p:cNvSpPr>
              <a:spLocks noChangeShapeType="1"/>
            </p:cNvSpPr>
            <p:nvPr/>
          </p:nvSpPr>
          <p:spPr bwMode="auto">
            <a:xfrm>
              <a:off x="511" y="3111"/>
              <a:ext cx="302" cy="0"/>
            </a:xfrm>
            <a:prstGeom prst="line">
              <a:avLst/>
            </a:prstGeom>
            <a:noFill/>
            <a:ln w="38100">
              <a:solidFill>
                <a:srgbClr val="FF0000"/>
              </a:solidFill>
              <a:round/>
              <a:headEnd type="triangle" w="med" len="med"/>
              <a:tailEnd type="triangle" w="med" len="med"/>
            </a:ln>
          </p:spPr>
          <p:txBody>
            <a:bodyPr/>
            <a:lstStyle/>
            <a:p>
              <a:endParaRPr lang="en-GB"/>
            </a:p>
          </p:txBody>
        </p:sp>
        <p:sp>
          <p:nvSpPr>
            <p:cNvPr id="2067" name="Text Box 14"/>
            <p:cNvSpPr txBox="1">
              <a:spLocks noChangeArrowheads="1"/>
            </p:cNvSpPr>
            <p:nvPr/>
          </p:nvSpPr>
          <p:spPr bwMode="auto">
            <a:xfrm>
              <a:off x="477" y="3122"/>
              <a:ext cx="618" cy="288"/>
            </a:xfrm>
            <a:prstGeom prst="rect">
              <a:avLst/>
            </a:prstGeom>
            <a:noFill/>
            <a:ln w="9525">
              <a:noFill/>
              <a:miter lim="800000"/>
              <a:headEnd/>
              <a:tailEnd/>
            </a:ln>
          </p:spPr>
          <p:txBody>
            <a:bodyPr wrap="none">
              <a:spAutoFit/>
            </a:bodyPr>
            <a:lstStyle/>
            <a:p>
              <a:pPr algn="l"/>
              <a:r>
                <a:rPr kumimoji="1" lang="en-US" altLang="ja-JP" sz="2400" b="1">
                  <a:solidFill>
                    <a:srgbClr val="FF3300"/>
                  </a:solidFill>
                  <a:latin typeface="Symbol" pitchFamily="18" charset="2"/>
                  <a:ea typeface="MS PGothic" pitchFamily="34" charset="-128"/>
                </a:rPr>
                <a:t>D</a:t>
              </a:r>
              <a:r>
                <a:rPr kumimoji="1" lang="en-US" altLang="ja-JP" sz="2400" b="1">
                  <a:solidFill>
                    <a:srgbClr val="FF3300"/>
                  </a:solidFill>
                  <a:latin typeface="Arial" charset="0"/>
                  <a:ea typeface="MS PGothic" pitchFamily="34" charset="-128"/>
                </a:rPr>
                <a:t>m</a:t>
              </a:r>
              <a:r>
                <a:rPr kumimoji="1" lang="en-US" altLang="ja-JP" sz="2400" b="1" baseline="-25000">
                  <a:solidFill>
                    <a:srgbClr val="FF3300"/>
                  </a:solidFill>
                  <a:latin typeface="Arial" charset="0"/>
                  <a:ea typeface="MS PGothic" pitchFamily="34" charset="-128"/>
                </a:rPr>
                <a:t>23</a:t>
              </a:r>
              <a:r>
                <a:rPr kumimoji="1" lang="en-US" altLang="ja-JP" sz="2400" b="1" baseline="30000">
                  <a:solidFill>
                    <a:srgbClr val="FF3300"/>
                  </a:solidFill>
                  <a:latin typeface="Arial" charset="0"/>
                  <a:ea typeface="MS PGothic" pitchFamily="34" charset="-128"/>
                </a:rPr>
                <a:t>2</a:t>
              </a:r>
            </a:p>
          </p:txBody>
        </p:sp>
      </p:grpSp>
      <p:grpSp>
        <p:nvGrpSpPr>
          <p:cNvPr id="6" name="Group 15"/>
          <p:cNvGrpSpPr>
            <a:grpSpLocks/>
          </p:cNvGrpSpPr>
          <p:nvPr/>
        </p:nvGrpSpPr>
        <p:grpSpPr bwMode="auto">
          <a:xfrm>
            <a:off x="914400" y="3505200"/>
            <a:ext cx="1268413" cy="1409700"/>
            <a:chOff x="576" y="2208"/>
            <a:chExt cx="799" cy="888"/>
          </a:xfrm>
        </p:grpSpPr>
        <p:sp>
          <p:nvSpPr>
            <p:cNvPr id="2064" name="Line 16"/>
            <p:cNvSpPr>
              <a:spLocks noChangeShapeType="1"/>
            </p:cNvSpPr>
            <p:nvPr/>
          </p:nvSpPr>
          <p:spPr bwMode="auto">
            <a:xfrm flipH="1">
              <a:off x="818" y="2628"/>
              <a:ext cx="5" cy="468"/>
            </a:xfrm>
            <a:prstGeom prst="line">
              <a:avLst/>
            </a:prstGeom>
            <a:noFill/>
            <a:ln w="38100">
              <a:solidFill>
                <a:srgbClr val="00FF00"/>
              </a:solidFill>
              <a:round/>
              <a:headEnd type="triangle" w="med" len="med"/>
              <a:tailEnd type="triangle" w="med" len="med"/>
            </a:ln>
          </p:spPr>
          <p:txBody>
            <a:bodyPr/>
            <a:lstStyle/>
            <a:p>
              <a:endParaRPr lang="en-GB"/>
            </a:p>
          </p:txBody>
        </p:sp>
        <p:sp>
          <p:nvSpPr>
            <p:cNvPr id="2065" name="Text Box 17"/>
            <p:cNvSpPr txBox="1">
              <a:spLocks noChangeArrowheads="1"/>
            </p:cNvSpPr>
            <p:nvPr/>
          </p:nvSpPr>
          <p:spPr bwMode="auto">
            <a:xfrm>
              <a:off x="576" y="2208"/>
              <a:ext cx="799" cy="288"/>
            </a:xfrm>
            <a:prstGeom prst="rect">
              <a:avLst/>
            </a:prstGeom>
            <a:noFill/>
            <a:ln w="9525">
              <a:noFill/>
              <a:miter lim="800000"/>
              <a:headEnd/>
              <a:tailEnd/>
            </a:ln>
          </p:spPr>
          <p:txBody>
            <a:bodyPr wrap="none">
              <a:spAutoFit/>
            </a:bodyPr>
            <a:lstStyle/>
            <a:p>
              <a:pPr algn="l"/>
              <a:r>
                <a:rPr kumimoji="1" lang="en-US" altLang="ja-JP" sz="2400" b="1">
                  <a:solidFill>
                    <a:srgbClr val="00FF00"/>
                  </a:solidFill>
                  <a:latin typeface="Arial" charset="0"/>
                  <a:ea typeface="MS PGothic" pitchFamily="34" charset="-128"/>
                </a:rPr>
                <a:t>sin</a:t>
              </a:r>
              <a:r>
                <a:rPr kumimoji="1" lang="en-US" altLang="ja-JP" sz="2400" b="1" baseline="30000">
                  <a:solidFill>
                    <a:srgbClr val="00FF00"/>
                  </a:solidFill>
                  <a:latin typeface="Arial" charset="0"/>
                  <a:ea typeface="MS PGothic" pitchFamily="34" charset="-128"/>
                </a:rPr>
                <a:t>2</a:t>
              </a:r>
              <a:r>
                <a:rPr kumimoji="1" lang="en-US" altLang="ja-JP" sz="2400" b="1">
                  <a:solidFill>
                    <a:srgbClr val="00FF00"/>
                  </a:solidFill>
                  <a:latin typeface="Arial" charset="0"/>
                  <a:ea typeface="MS PGothic" pitchFamily="34" charset="-128"/>
                </a:rPr>
                <a:t>2</a:t>
              </a:r>
              <a:r>
                <a:rPr kumimoji="1" lang="en-US" altLang="ja-JP" sz="2400" b="1">
                  <a:solidFill>
                    <a:srgbClr val="00FF00"/>
                  </a:solidFill>
                  <a:latin typeface="Symbol" pitchFamily="18" charset="2"/>
                  <a:ea typeface="MS PGothic" pitchFamily="34" charset="-128"/>
                </a:rPr>
                <a:t>q</a:t>
              </a:r>
              <a:r>
                <a:rPr kumimoji="1" lang="en-US" altLang="ja-JP" sz="2400" b="1" baseline="-25000">
                  <a:solidFill>
                    <a:srgbClr val="00FF00"/>
                  </a:solidFill>
                  <a:latin typeface="Symbol" pitchFamily="18" charset="2"/>
                  <a:ea typeface="MS PGothic" pitchFamily="34" charset="-128"/>
                </a:rPr>
                <a:t>23</a:t>
              </a:r>
            </a:p>
          </p:txBody>
        </p:sp>
      </p:grpSp>
      <p:sp>
        <p:nvSpPr>
          <p:cNvPr id="2058" name="Rectangle 18"/>
          <p:cNvSpPr>
            <a:spLocks noGrp="1" noChangeArrowheads="1"/>
          </p:cNvSpPr>
          <p:nvPr>
            <p:ph type="title"/>
          </p:nvPr>
        </p:nvSpPr>
        <p:spPr>
          <a:xfrm>
            <a:off x="1600200" y="-152400"/>
            <a:ext cx="7772400" cy="1143000"/>
          </a:xfrm>
          <a:noFill/>
        </p:spPr>
        <p:txBody>
          <a:bodyPr/>
          <a:lstStyle/>
          <a:p>
            <a:pPr eaLnBrk="1" hangingPunct="1"/>
            <a:r>
              <a:rPr lang="en-GB" sz="3200" smtClean="0"/>
              <a:t>What are we trying to measure?</a:t>
            </a:r>
          </a:p>
        </p:txBody>
      </p:sp>
      <p:grpSp>
        <p:nvGrpSpPr>
          <p:cNvPr id="7" name="Group 19"/>
          <p:cNvGrpSpPr>
            <a:grpSpLocks/>
          </p:cNvGrpSpPr>
          <p:nvPr/>
        </p:nvGrpSpPr>
        <p:grpSpPr bwMode="auto">
          <a:xfrm>
            <a:off x="4953000" y="838200"/>
            <a:ext cx="3841750" cy="4659313"/>
            <a:chOff x="3120" y="528"/>
            <a:chExt cx="2420" cy="2935"/>
          </a:xfrm>
        </p:grpSpPr>
        <p:graphicFrame>
          <p:nvGraphicFramePr>
            <p:cNvPr id="2050" name="Object 20"/>
            <p:cNvGraphicFramePr>
              <a:graphicFrameLocks noChangeAspect="1"/>
            </p:cNvGraphicFramePr>
            <p:nvPr/>
          </p:nvGraphicFramePr>
          <p:xfrm>
            <a:off x="3504" y="852"/>
            <a:ext cx="1488" cy="1452"/>
          </p:xfrm>
          <a:graphic>
            <a:graphicData uri="http://schemas.openxmlformats.org/presentationml/2006/ole">
              <p:oleObj spid="_x0000_s755714" name="Artwork" r:id="rId5" imgW="3161905" imgH="3086531" progId="">
                <p:embed/>
              </p:oleObj>
            </a:graphicData>
          </a:graphic>
        </p:graphicFrame>
        <p:grpSp>
          <p:nvGrpSpPr>
            <p:cNvPr id="8" name="Group 21"/>
            <p:cNvGrpSpPr>
              <a:grpSpLocks/>
            </p:cNvGrpSpPr>
            <p:nvPr/>
          </p:nvGrpSpPr>
          <p:grpSpPr bwMode="auto">
            <a:xfrm>
              <a:off x="3120" y="2352"/>
              <a:ext cx="2420" cy="1111"/>
              <a:chOff x="3120" y="2352"/>
              <a:chExt cx="2420" cy="1111"/>
            </a:xfrm>
          </p:grpSpPr>
          <p:graphicFrame>
            <p:nvGraphicFramePr>
              <p:cNvPr id="2051" name="Object 22"/>
              <p:cNvGraphicFramePr>
                <a:graphicFrameLocks noChangeAspect="1"/>
              </p:cNvGraphicFramePr>
              <p:nvPr/>
            </p:nvGraphicFramePr>
            <p:xfrm>
              <a:off x="4212" y="2390"/>
              <a:ext cx="1328" cy="1073"/>
            </p:xfrm>
            <a:graphic>
              <a:graphicData uri="http://schemas.openxmlformats.org/presentationml/2006/ole">
                <p:oleObj spid="_x0000_s755715" name="Artwork" r:id="rId6" imgW="3161905" imgH="3086531" progId="">
                  <p:embed/>
                </p:oleObj>
              </a:graphicData>
            </a:graphic>
          </p:graphicFrame>
          <p:graphicFrame>
            <p:nvGraphicFramePr>
              <p:cNvPr id="2052" name="Object 23"/>
              <p:cNvGraphicFramePr>
                <a:graphicFrameLocks noChangeAspect="1"/>
              </p:cNvGraphicFramePr>
              <p:nvPr/>
            </p:nvGraphicFramePr>
            <p:xfrm>
              <a:off x="3120" y="2390"/>
              <a:ext cx="1188" cy="1073"/>
            </p:xfrm>
            <a:graphic>
              <a:graphicData uri="http://schemas.openxmlformats.org/presentationml/2006/ole">
                <p:oleObj spid="_x0000_s755716" name="Artwork" r:id="rId7" imgW="2828571" imgH="3086531" progId="">
                  <p:embed/>
                </p:oleObj>
              </a:graphicData>
            </a:graphic>
          </p:graphicFrame>
          <p:sp>
            <p:nvSpPr>
              <p:cNvPr id="2062" name="Text Box 24"/>
              <p:cNvSpPr txBox="1">
                <a:spLocks noChangeArrowheads="1"/>
              </p:cNvSpPr>
              <p:nvPr/>
            </p:nvSpPr>
            <p:spPr bwMode="auto">
              <a:xfrm>
                <a:off x="4390" y="2352"/>
                <a:ext cx="1065" cy="192"/>
              </a:xfrm>
              <a:prstGeom prst="rect">
                <a:avLst/>
              </a:prstGeom>
              <a:noFill/>
              <a:ln w="9525">
                <a:noFill/>
                <a:miter lim="800000"/>
                <a:headEnd/>
                <a:tailEnd/>
              </a:ln>
            </p:spPr>
            <p:txBody>
              <a:bodyPr wrap="none">
                <a:spAutoFit/>
              </a:bodyPr>
              <a:lstStyle/>
              <a:p>
                <a:pPr algn="l"/>
                <a:r>
                  <a:rPr kumimoji="1" lang="en-US" altLang="ja-JP" sz="1400" b="1">
                    <a:solidFill>
                      <a:srgbClr val="000099"/>
                    </a:solidFill>
                    <a:latin typeface="Symbol" pitchFamily="18" charset="2"/>
                    <a:ea typeface="MS PGothic" pitchFamily="34" charset="-128"/>
                  </a:rPr>
                  <a:t>D</a:t>
                </a:r>
                <a:r>
                  <a:rPr kumimoji="1" lang="en-US" altLang="ja-JP" sz="1400" b="1">
                    <a:solidFill>
                      <a:srgbClr val="000099"/>
                    </a:solidFill>
                    <a:latin typeface="Arial" charset="0"/>
                    <a:ea typeface="MS PGothic" pitchFamily="34" charset="-128"/>
                  </a:rPr>
                  <a:t>m</a:t>
                </a:r>
                <a:r>
                  <a:rPr kumimoji="1" lang="en-US" altLang="ja-JP" sz="1400" b="1" baseline="30000">
                    <a:solidFill>
                      <a:srgbClr val="000099"/>
                    </a:solidFill>
                    <a:latin typeface="Arial" charset="0"/>
                    <a:ea typeface="MS PGothic" pitchFamily="34" charset="-128"/>
                  </a:rPr>
                  <a:t>2</a:t>
                </a:r>
                <a:r>
                  <a:rPr kumimoji="1" lang="en-US" altLang="ja-JP" sz="1400" b="1">
                    <a:solidFill>
                      <a:srgbClr val="000099"/>
                    </a:solidFill>
                    <a:latin typeface="Arial" charset="0"/>
                    <a:ea typeface="MS PGothic" pitchFamily="34" charset="-128"/>
                  </a:rPr>
                  <a:t>= 2.0 x10</a:t>
                </a:r>
                <a:r>
                  <a:rPr kumimoji="1" lang="en-US" altLang="ja-JP" sz="1400" b="1" baseline="30000">
                    <a:solidFill>
                      <a:srgbClr val="000099"/>
                    </a:solidFill>
                    <a:latin typeface="Arial" charset="0"/>
                    <a:ea typeface="MS PGothic" pitchFamily="34" charset="-128"/>
                  </a:rPr>
                  <a:t>-3</a:t>
                </a:r>
                <a:r>
                  <a:rPr kumimoji="1" lang="en-US" altLang="ja-JP" sz="1400" b="1">
                    <a:solidFill>
                      <a:srgbClr val="000099"/>
                    </a:solidFill>
                    <a:latin typeface="Arial" charset="0"/>
                    <a:ea typeface="MS PGothic" pitchFamily="34" charset="-128"/>
                  </a:rPr>
                  <a:t> eV</a:t>
                </a:r>
                <a:r>
                  <a:rPr kumimoji="1" lang="en-US" altLang="ja-JP" sz="1400" b="1" baseline="30000">
                    <a:solidFill>
                      <a:srgbClr val="000099"/>
                    </a:solidFill>
                    <a:latin typeface="Arial" charset="0"/>
                    <a:ea typeface="MS PGothic" pitchFamily="34" charset="-128"/>
                  </a:rPr>
                  <a:t>2</a:t>
                </a:r>
              </a:p>
            </p:txBody>
          </p:sp>
          <p:sp>
            <p:nvSpPr>
              <p:cNvPr id="2063" name="Text Box 25"/>
              <p:cNvSpPr txBox="1">
                <a:spLocks noChangeArrowheads="1"/>
              </p:cNvSpPr>
              <p:nvPr/>
            </p:nvSpPr>
            <p:spPr bwMode="auto">
              <a:xfrm>
                <a:off x="3130" y="2352"/>
                <a:ext cx="1065" cy="192"/>
              </a:xfrm>
              <a:prstGeom prst="rect">
                <a:avLst/>
              </a:prstGeom>
              <a:noFill/>
              <a:ln w="9525">
                <a:noFill/>
                <a:miter lim="800000"/>
                <a:headEnd/>
                <a:tailEnd/>
              </a:ln>
            </p:spPr>
            <p:txBody>
              <a:bodyPr wrap="none">
                <a:spAutoFit/>
              </a:bodyPr>
              <a:lstStyle/>
              <a:p>
                <a:pPr algn="l"/>
                <a:r>
                  <a:rPr kumimoji="1" lang="en-US" altLang="ja-JP" sz="1400" b="1">
                    <a:solidFill>
                      <a:srgbClr val="000099"/>
                    </a:solidFill>
                    <a:latin typeface="Symbol" pitchFamily="18" charset="2"/>
                    <a:ea typeface="MS PGothic" pitchFamily="34" charset="-128"/>
                  </a:rPr>
                  <a:t>D</a:t>
                </a:r>
                <a:r>
                  <a:rPr kumimoji="1" lang="en-US" altLang="ja-JP" sz="1400" b="1">
                    <a:solidFill>
                      <a:srgbClr val="000099"/>
                    </a:solidFill>
                    <a:latin typeface="Arial" charset="0"/>
                    <a:ea typeface="MS PGothic" pitchFamily="34" charset="-128"/>
                  </a:rPr>
                  <a:t>m</a:t>
                </a:r>
                <a:r>
                  <a:rPr kumimoji="1" lang="en-US" altLang="ja-JP" sz="1400" b="1" baseline="30000">
                    <a:solidFill>
                      <a:srgbClr val="000099"/>
                    </a:solidFill>
                    <a:latin typeface="Arial" charset="0"/>
                    <a:ea typeface="MS PGothic" pitchFamily="34" charset="-128"/>
                  </a:rPr>
                  <a:t>2</a:t>
                </a:r>
                <a:r>
                  <a:rPr kumimoji="1" lang="en-US" altLang="ja-JP" sz="1400" b="1">
                    <a:solidFill>
                      <a:srgbClr val="000099"/>
                    </a:solidFill>
                    <a:latin typeface="Arial" charset="0"/>
                    <a:ea typeface="MS PGothic" pitchFamily="34" charset="-128"/>
                  </a:rPr>
                  <a:t>= 2.5 x10</a:t>
                </a:r>
                <a:r>
                  <a:rPr kumimoji="1" lang="en-US" altLang="ja-JP" sz="1400" b="1" baseline="30000">
                    <a:solidFill>
                      <a:srgbClr val="000099"/>
                    </a:solidFill>
                    <a:latin typeface="Arial" charset="0"/>
                    <a:ea typeface="MS PGothic" pitchFamily="34" charset="-128"/>
                  </a:rPr>
                  <a:t>-3</a:t>
                </a:r>
                <a:r>
                  <a:rPr kumimoji="1" lang="en-US" altLang="ja-JP" sz="1400" b="1">
                    <a:solidFill>
                      <a:srgbClr val="000099"/>
                    </a:solidFill>
                    <a:latin typeface="Arial" charset="0"/>
                    <a:ea typeface="MS PGothic" pitchFamily="34" charset="-128"/>
                  </a:rPr>
                  <a:t> eV</a:t>
                </a:r>
                <a:r>
                  <a:rPr kumimoji="1" lang="en-US" altLang="ja-JP" sz="1400" b="1" baseline="30000">
                    <a:solidFill>
                      <a:srgbClr val="000099"/>
                    </a:solidFill>
                    <a:latin typeface="Arial" charset="0"/>
                    <a:ea typeface="MS PGothic" pitchFamily="34" charset="-128"/>
                  </a:rPr>
                  <a:t>2</a:t>
                </a:r>
              </a:p>
            </p:txBody>
          </p:sp>
        </p:grpSp>
        <p:sp>
          <p:nvSpPr>
            <p:cNvPr id="2061" name="Rectangle 26"/>
            <p:cNvSpPr>
              <a:spLocks noChangeArrowheads="1"/>
            </p:cNvSpPr>
            <p:nvPr/>
          </p:nvSpPr>
          <p:spPr bwMode="auto">
            <a:xfrm>
              <a:off x="3552" y="528"/>
              <a:ext cx="1373" cy="288"/>
            </a:xfrm>
            <a:prstGeom prst="rect">
              <a:avLst/>
            </a:prstGeom>
            <a:noFill/>
            <a:ln w="9525">
              <a:noFill/>
              <a:miter lim="800000"/>
              <a:headEnd/>
              <a:tailEnd/>
            </a:ln>
          </p:spPr>
          <p:txBody>
            <a:bodyPr wrap="none">
              <a:spAutoFit/>
            </a:bodyPr>
            <a:lstStyle/>
            <a:p>
              <a:pPr algn="l">
                <a:spcBef>
                  <a:spcPct val="30000"/>
                </a:spcBef>
              </a:pPr>
              <a:r>
                <a:rPr kumimoji="1" lang="en-US" altLang="ja-JP" sz="2400" b="1">
                  <a:latin typeface="Arial" charset="0"/>
                  <a:ea typeface="HGPｺﾞｼｯｸE" pitchFamily="50" charset="-128"/>
                </a:rPr>
                <a:t>No oscillation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600200" y="-152400"/>
            <a:ext cx="7772400" cy="1143000"/>
          </a:xfrm>
          <a:noFill/>
        </p:spPr>
        <p:txBody>
          <a:bodyPr/>
          <a:lstStyle/>
          <a:p>
            <a:pPr eaLnBrk="1" hangingPunct="1"/>
            <a:r>
              <a:rPr lang="en-GB" sz="3200" smtClean="0"/>
              <a:t>What are we trying to measure?</a:t>
            </a:r>
          </a:p>
        </p:txBody>
      </p:sp>
      <p:grpSp>
        <p:nvGrpSpPr>
          <p:cNvPr id="2" name="Group 3"/>
          <p:cNvGrpSpPr>
            <a:grpSpLocks/>
          </p:cNvGrpSpPr>
          <p:nvPr/>
        </p:nvGrpSpPr>
        <p:grpSpPr bwMode="auto">
          <a:xfrm>
            <a:off x="1836738" y="812800"/>
            <a:ext cx="5759450" cy="5495925"/>
            <a:chOff x="384" y="564"/>
            <a:chExt cx="2812" cy="2872"/>
          </a:xfrm>
        </p:grpSpPr>
        <p:pic>
          <p:nvPicPr>
            <p:cNvPr id="15367" name="Picture 4" descr="e_appear_obayashi"/>
            <p:cNvPicPr>
              <a:picLocks noChangeAspect="1" noChangeArrowheads="1"/>
            </p:cNvPicPr>
            <p:nvPr/>
          </p:nvPicPr>
          <p:blipFill>
            <a:blip r:embed="rId2" cstate="print"/>
            <a:srcRect/>
            <a:stretch>
              <a:fillRect/>
            </a:stretch>
          </p:blipFill>
          <p:spPr bwMode="auto">
            <a:xfrm>
              <a:off x="384" y="624"/>
              <a:ext cx="2812" cy="2812"/>
            </a:xfrm>
            <a:prstGeom prst="rect">
              <a:avLst/>
            </a:prstGeom>
            <a:solidFill>
              <a:srgbClr val="FFFFFF"/>
            </a:solidFill>
            <a:ln w="9525">
              <a:noFill/>
              <a:miter lim="800000"/>
              <a:headEnd/>
              <a:tailEnd/>
            </a:ln>
          </p:spPr>
        </p:pic>
        <p:sp>
          <p:nvSpPr>
            <p:cNvPr id="15368" name="Text Box 5"/>
            <p:cNvSpPr txBox="1">
              <a:spLocks noChangeArrowheads="1"/>
            </p:cNvSpPr>
            <p:nvPr/>
          </p:nvSpPr>
          <p:spPr bwMode="auto">
            <a:xfrm>
              <a:off x="912" y="564"/>
              <a:ext cx="1643" cy="271"/>
            </a:xfrm>
            <a:prstGeom prst="rect">
              <a:avLst/>
            </a:prstGeom>
            <a:noFill/>
            <a:ln w="22225">
              <a:noFill/>
              <a:miter lim="800000"/>
              <a:headEnd/>
              <a:tailEnd/>
            </a:ln>
          </p:spPr>
          <p:txBody>
            <a:bodyPr>
              <a:spAutoFit/>
            </a:bodyPr>
            <a:lstStyle/>
            <a:p>
              <a:r>
                <a:rPr lang="en-GB">
                  <a:solidFill>
                    <a:srgbClr val="990000"/>
                  </a:solidFill>
                  <a:latin typeface="Symbol" pitchFamily="18" charset="2"/>
                </a:rPr>
                <a:t>n</a:t>
              </a:r>
              <a:r>
                <a:rPr lang="en-GB" baseline="-25000">
                  <a:solidFill>
                    <a:srgbClr val="990000"/>
                  </a:solidFill>
                </a:rPr>
                <a:t>e</a:t>
              </a:r>
              <a:r>
                <a:rPr lang="en-GB">
                  <a:solidFill>
                    <a:srgbClr val="990000"/>
                  </a:solidFill>
                </a:rPr>
                <a:t> appearance</a:t>
              </a:r>
            </a:p>
          </p:txBody>
        </p:sp>
      </p:grpSp>
      <p:grpSp>
        <p:nvGrpSpPr>
          <p:cNvPr id="3" name="Group 6"/>
          <p:cNvGrpSpPr>
            <a:grpSpLocks/>
          </p:cNvGrpSpPr>
          <p:nvPr/>
        </p:nvGrpSpPr>
        <p:grpSpPr bwMode="auto">
          <a:xfrm>
            <a:off x="3203575" y="2492375"/>
            <a:ext cx="1573213" cy="2614613"/>
            <a:chOff x="3504" y="1488"/>
            <a:chExt cx="991" cy="1344"/>
          </a:xfrm>
        </p:grpSpPr>
        <p:sp>
          <p:nvSpPr>
            <p:cNvPr id="15365" name="Line 7"/>
            <p:cNvSpPr>
              <a:spLocks noChangeShapeType="1"/>
            </p:cNvSpPr>
            <p:nvPr/>
          </p:nvSpPr>
          <p:spPr bwMode="auto">
            <a:xfrm flipH="1">
              <a:off x="3504" y="1488"/>
              <a:ext cx="7" cy="1344"/>
            </a:xfrm>
            <a:prstGeom prst="line">
              <a:avLst/>
            </a:prstGeom>
            <a:noFill/>
            <a:ln w="38100">
              <a:solidFill>
                <a:srgbClr val="00FF00"/>
              </a:solidFill>
              <a:round/>
              <a:headEnd type="triangle" w="med" len="med"/>
              <a:tailEnd type="triangle" w="med" len="med"/>
            </a:ln>
          </p:spPr>
          <p:txBody>
            <a:bodyPr/>
            <a:lstStyle/>
            <a:p>
              <a:endParaRPr lang="en-GB"/>
            </a:p>
          </p:txBody>
        </p:sp>
        <p:sp>
          <p:nvSpPr>
            <p:cNvPr id="15366" name="Text Box 8"/>
            <p:cNvSpPr txBox="1">
              <a:spLocks noChangeArrowheads="1"/>
            </p:cNvSpPr>
            <p:nvPr/>
          </p:nvSpPr>
          <p:spPr bwMode="auto">
            <a:xfrm>
              <a:off x="3696" y="2112"/>
              <a:ext cx="799" cy="235"/>
            </a:xfrm>
            <a:prstGeom prst="rect">
              <a:avLst/>
            </a:prstGeom>
            <a:noFill/>
            <a:ln w="9525">
              <a:noFill/>
              <a:miter lim="800000"/>
              <a:headEnd/>
              <a:tailEnd/>
            </a:ln>
          </p:spPr>
          <p:txBody>
            <a:bodyPr>
              <a:spAutoFit/>
            </a:bodyPr>
            <a:lstStyle/>
            <a:p>
              <a:pPr algn="l"/>
              <a:r>
                <a:rPr kumimoji="1" lang="en-US" altLang="ja-JP" sz="2400" b="1">
                  <a:solidFill>
                    <a:srgbClr val="00FF00"/>
                  </a:solidFill>
                  <a:latin typeface="Arial" charset="0"/>
                  <a:ea typeface="MS PGothic" pitchFamily="34" charset="-128"/>
                </a:rPr>
                <a:t>sin</a:t>
              </a:r>
              <a:r>
                <a:rPr kumimoji="1" lang="en-US" altLang="ja-JP" sz="2400" b="1" baseline="30000">
                  <a:solidFill>
                    <a:srgbClr val="00FF00"/>
                  </a:solidFill>
                  <a:latin typeface="Arial" charset="0"/>
                  <a:ea typeface="MS PGothic" pitchFamily="34" charset="-128"/>
                </a:rPr>
                <a:t>2</a:t>
              </a:r>
              <a:r>
                <a:rPr kumimoji="1" lang="en-US" altLang="ja-JP" sz="2400" b="1">
                  <a:solidFill>
                    <a:srgbClr val="00FF00"/>
                  </a:solidFill>
                  <a:latin typeface="Arial" charset="0"/>
                  <a:ea typeface="MS PGothic" pitchFamily="34" charset="-128"/>
                </a:rPr>
                <a:t>2</a:t>
              </a:r>
              <a:r>
                <a:rPr kumimoji="1" lang="en-US" altLang="ja-JP" sz="2400" b="1">
                  <a:solidFill>
                    <a:srgbClr val="00FF00"/>
                  </a:solidFill>
                  <a:latin typeface="Symbol" pitchFamily="18" charset="2"/>
                  <a:ea typeface="MS PGothic" pitchFamily="34" charset="-128"/>
                </a:rPr>
                <a:t>q</a:t>
              </a:r>
              <a:r>
                <a:rPr kumimoji="1" lang="en-US" altLang="ja-JP" sz="2400" b="1" baseline="-25000">
                  <a:solidFill>
                    <a:srgbClr val="00FF00"/>
                  </a:solidFill>
                  <a:latin typeface="Symbol" pitchFamily="18" charset="2"/>
                  <a:ea typeface="MS PGothic" pitchFamily="34" charset="-128"/>
                </a:rPr>
                <a:t>13</a:t>
              </a:r>
            </a:p>
          </p:txBody>
        </p:sp>
      </p:gr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print"/>
          <a:srcRect/>
          <a:stretch>
            <a:fillRect/>
          </a:stretch>
        </p:blipFill>
        <p:spPr bwMode="auto">
          <a:xfrm>
            <a:off x="0" y="3175"/>
            <a:ext cx="9144000" cy="6858000"/>
          </a:xfrm>
          <a:prstGeom prst="rect">
            <a:avLst/>
          </a:prstGeom>
          <a:noFill/>
          <a:ln w="9525">
            <a:noFill/>
            <a:miter lim="800000"/>
            <a:headEnd/>
            <a:tailEnd/>
          </a:ln>
        </p:spPr>
      </p:pic>
      <p:sp>
        <p:nvSpPr>
          <p:cNvPr id="16387" name="Rectangle 5"/>
          <p:cNvSpPr>
            <a:spLocks noGrp="1" noChangeArrowheads="1"/>
          </p:cNvSpPr>
          <p:nvPr>
            <p:ph type="title"/>
          </p:nvPr>
        </p:nvSpPr>
        <p:spPr>
          <a:xfrm>
            <a:off x="1835150" y="404813"/>
            <a:ext cx="5689600" cy="1143000"/>
          </a:xfrm>
          <a:solidFill>
            <a:schemeClr val="accent2"/>
          </a:solidFill>
        </p:spPr>
        <p:txBody>
          <a:bodyPr/>
          <a:lstStyle/>
          <a:p>
            <a:pPr eaLnBrk="1" hangingPunct="1"/>
            <a:r>
              <a:rPr lang="en-GB" sz="4000" i="1" smtClean="0">
                <a:latin typeface="Arial" charset="0"/>
              </a:rPr>
              <a:t>Optimal Far Detector – Super Kamiokande</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5118" name="Picture 14" descr="1stnu"/>
          <p:cNvPicPr>
            <a:picLocks noChangeAspect="1" noChangeArrowheads="1"/>
          </p:cNvPicPr>
          <p:nvPr/>
        </p:nvPicPr>
        <p:blipFill>
          <a:blip r:embed="rId3" cstate="print"/>
          <a:srcRect/>
          <a:stretch>
            <a:fillRect/>
          </a:stretch>
        </p:blipFill>
        <p:spPr bwMode="auto">
          <a:xfrm>
            <a:off x="5867400" y="4076700"/>
            <a:ext cx="2247900" cy="2171700"/>
          </a:xfrm>
          <a:prstGeom prst="rect">
            <a:avLst/>
          </a:prstGeom>
          <a:noFill/>
          <a:ln w="9525">
            <a:noFill/>
            <a:miter lim="800000"/>
            <a:headEnd/>
            <a:tailEnd/>
          </a:ln>
        </p:spPr>
      </p:pic>
      <p:pic>
        <p:nvPicPr>
          <p:cNvPr id="1455119" name="Picture 15" descr="reines3"/>
          <p:cNvPicPr>
            <a:picLocks noChangeAspect="1" noChangeArrowheads="1"/>
          </p:cNvPicPr>
          <p:nvPr/>
        </p:nvPicPr>
        <p:blipFill>
          <a:blip r:embed="rId4" cstate="print"/>
          <a:srcRect/>
          <a:stretch>
            <a:fillRect/>
          </a:stretch>
        </p:blipFill>
        <p:spPr bwMode="auto">
          <a:xfrm>
            <a:off x="457200" y="1752600"/>
            <a:ext cx="5867400" cy="2062163"/>
          </a:xfrm>
          <a:prstGeom prst="rect">
            <a:avLst/>
          </a:prstGeom>
          <a:noFill/>
          <a:ln w="9525">
            <a:noFill/>
            <a:miter lim="800000"/>
            <a:headEnd/>
            <a:tailEnd/>
          </a:ln>
        </p:spPr>
      </p:pic>
      <p:pic>
        <p:nvPicPr>
          <p:cNvPr id="1455120" name="Picture 16" descr="reines4"/>
          <p:cNvPicPr>
            <a:picLocks noChangeAspect="1" noChangeArrowheads="1"/>
          </p:cNvPicPr>
          <p:nvPr/>
        </p:nvPicPr>
        <p:blipFill>
          <a:blip r:embed="rId5" cstate="print"/>
          <a:srcRect/>
          <a:stretch>
            <a:fillRect/>
          </a:stretch>
        </p:blipFill>
        <p:spPr bwMode="auto">
          <a:xfrm>
            <a:off x="1828800" y="409575"/>
            <a:ext cx="3476625" cy="1190625"/>
          </a:xfrm>
          <a:prstGeom prst="rect">
            <a:avLst/>
          </a:prstGeom>
          <a:noFill/>
          <a:ln w="9525">
            <a:noFill/>
            <a:miter lim="800000"/>
            <a:headEnd/>
            <a:tailEnd/>
          </a:ln>
        </p:spPr>
      </p:pic>
      <p:pic>
        <p:nvPicPr>
          <p:cNvPr id="1455121" name="Picture 17" descr="reines1"/>
          <p:cNvPicPr>
            <a:picLocks noChangeAspect="1" noChangeArrowheads="1"/>
          </p:cNvPicPr>
          <p:nvPr/>
        </p:nvPicPr>
        <p:blipFill>
          <a:blip r:embed="rId6" cstate="print"/>
          <a:srcRect/>
          <a:stretch>
            <a:fillRect/>
          </a:stretch>
        </p:blipFill>
        <p:spPr bwMode="auto">
          <a:xfrm>
            <a:off x="0" y="3900488"/>
            <a:ext cx="5410200" cy="2957512"/>
          </a:xfrm>
          <a:prstGeom prst="rect">
            <a:avLst/>
          </a:prstGeom>
          <a:noFill/>
          <a:ln w="9525">
            <a:noFill/>
            <a:miter lim="800000"/>
            <a:headEnd/>
            <a:tailEnd/>
          </a:ln>
        </p:spPr>
      </p:pic>
      <p:pic>
        <p:nvPicPr>
          <p:cNvPr id="71691" name="Picture 11"/>
          <p:cNvPicPr>
            <a:picLocks noChangeAspect="1" noChangeArrowheads="1"/>
          </p:cNvPicPr>
          <p:nvPr/>
        </p:nvPicPr>
        <p:blipFill>
          <a:blip r:embed="rId7" cstate="print"/>
          <a:srcRect/>
          <a:stretch>
            <a:fillRect/>
          </a:stretch>
        </p:blipFill>
        <p:spPr bwMode="auto">
          <a:xfrm>
            <a:off x="6372200" y="548680"/>
            <a:ext cx="2679534" cy="2736304"/>
          </a:xfrm>
          <a:prstGeom prst="rect">
            <a:avLst/>
          </a:prstGeom>
          <a:noFill/>
          <a:ln w="44450" cap="flat" cmpd="sng">
            <a:noFill/>
            <a:prstDash val="solid"/>
            <a:miter lim="800000"/>
            <a:headEnd type="none" w="med" len="med"/>
            <a:tailEnd type="none" w="med" len="med"/>
          </a:ln>
        </p:spPr>
      </p:pic>
    </p:spTree>
  </p:cSld>
  <p:clrMapOvr>
    <a:masterClrMapping/>
  </p:clrMapOvr>
  <p:transition>
    <p:wipe dir="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68313" y="1125538"/>
            <a:ext cx="4419600" cy="5638800"/>
          </a:xfrm>
          <a:prstGeom prst="rect">
            <a:avLst/>
          </a:prstGeom>
          <a:noFill/>
          <a:ln w="9525">
            <a:noFill/>
            <a:miter lim="800000"/>
            <a:headEnd/>
            <a:tailEnd/>
          </a:ln>
        </p:spPr>
        <p:txBody>
          <a:bodyPr wrap="none" anchor="ctr"/>
          <a:lstStyle/>
          <a:p>
            <a:endParaRPr lang="en-US" sz="2400"/>
          </a:p>
        </p:txBody>
      </p:sp>
      <p:grpSp>
        <p:nvGrpSpPr>
          <p:cNvPr id="2" name="Group 3"/>
          <p:cNvGrpSpPr>
            <a:grpSpLocks/>
          </p:cNvGrpSpPr>
          <p:nvPr/>
        </p:nvGrpSpPr>
        <p:grpSpPr bwMode="auto">
          <a:xfrm>
            <a:off x="0" y="3962400"/>
            <a:ext cx="3101975" cy="2887663"/>
            <a:chOff x="1965" y="365"/>
            <a:chExt cx="1954" cy="1811"/>
          </a:xfrm>
        </p:grpSpPr>
        <p:pic>
          <p:nvPicPr>
            <p:cNvPr id="17428" name="Picture 4" descr="d-numu"/>
            <p:cNvPicPr>
              <a:picLocks noChangeAspect="1" noChangeArrowheads="1"/>
            </p:cNvPicPr>
            <p:nvPr/>
          </p:nvPicPr>
          <p:blipFill>
            <a:blip r:embed="rId3" cstate="print"/>
            <a:srcRect/>
            <a:stretch>
              <a:fillRect/>
            </a:stretch>
          </p:blipFill>
          <p:spPr bwMode="auto">
            <a:xfrm>
              <a:off x="1965" y="365"/>
              <a:ext cx="1954" cy="1811"/>
            </a:xfrm>
            <a:prstGeom prst="rect">
              <a:avLst/>
            </a:prstGeom>
            <a:noFill/>
            <a:ln w="9525">
              <a:noFill/>
              <a:miter lim="800000"/>
              <a:headEnd/>
              <a:tailEnd/>
            </a:ln>
          </p:spPr>
        </p:pic>
        <p:sp>
          <p:nvSpPr>
            <p:cNvPr id="17429" name="Text Box 5"/>
            <p:cNvSpPr txBox="1">
              <a:spLocks noChangeArrowheads="1"/>
            </p:cNvSpPr>
            <p:nvPr/>
          </p:nvSpPr>
          <p:spPr bwMode="auto">
            <a:xfrm>
              <a:off x="2016" y="923"/>
              <a:ext cx="282" cy="402"/>
            </a:xfrm>
            <a:prstGeom prst="rect">
              <a:avLst/>
            </a:prstGeom>
            <a:noFill/>
            <a:ln w="9525">
              <a:noFill/>
              <a:miter lim="800000"/>
              <a:headEnd/>
              <a:tailEnd/>
            </a:ln>
          </p:spPr>
          <p:txBody>
            <a:bodyPr wrap="none">
              <a:spAutoFit/>
            </a:bodyPr>
            <a:lstStyle/>
            <a:p>
              <a:pPr algn="l"/>
              <a:r>
                <a:rPr kumimoji="1" lang="en-US" altLang="ja-JP" sz="3600" b="1">
                  <a:solidFill>
                    <a:srgbClr val="FF6600"/>
                  </a:solidFill>
                  <a:latin typeface="Symbol" pitchFamily="18" charset="2"/>
                  <a:ea typeface="MS PGothic" pitchFamily="34" charset="-128"/>
                </a:rPr>
                <a:t>m</a:t>
              </a:r>
            </a:p>
          </p:txBody>
        </p:sp>
      </p:grpSp>
      <p:grpSp>
        <p:nvGrpSpPr>
          <p:cNvPr id="3" name="Group 6"/>
          <p:cNvGrpSpPr>
            <a:grpSpLocks/>
          </p:cNvGrpSpPr>
          <p:nvPr/>
        </p:nvGrpSpPr>
        <p:grpSpPr bwMode="auto">
          <a:xfrm>
            <a:off x="6062663" y="0"/>
            <a:ext cx="3081337" cy="2886075"/>
            <a:chOff x="96" y="377"/>
            <a:chExt cx="1941" cy="1799"/>
          </a:xfrm>
        </p:grpSpPr>
        <p:pic>
          <p:nvPicPr>
            <p:cNvPr id="17426" name="Picture 7" descr="d-nue"/>
            <p:cNvPicPr>
              <a:picLocks noChangeAspect="1" noChangeArrowheads="1"/>
            </p:cNvPicPr>
            <p:nvPr/>
          </p:nvPicPr>
          <p:blipFill>
            <a:blip r:embed="rId4" cstate="print"/>
            <a:srcRect/>
            <a:stretch>
              <a:fillRect/>
            </a:stretch>
          </p:blipFill>
          <p:spPr bwMode="auto">
            <a:xfrm>
              <a:off x="96" y="377"/>
              <a:ext cx="1941" cy="1799"/>
            </a:xfrm>
            <a:prstGeom prst="rect">
              <a:avLst/>
            </a:prstGeom>
            <a:noFill/>
            <a:ln w="9525">
              <a:noFill/>
              <a:miter lim="800000"/>
              <a:headEnd/>
              <a:tailEnd/>
            </a:ln>
          </p:spPr>
        </p:pic>
        <p:sp>
          <p:nvSpPr>
            <p:cNvPr id="17427" name="Text Box 8"/>
            <p:cNvSpPr txBox="1">
              <a:spLocks noChangeArrowheads="1"/>
            </p:cNvSpPr>
            <p:nvPr/>
          </p:nvSpPr>
          <p:spPr bwMode="auto">
            <a:xfrm>
              <a:off x="144" y="946"/>
              <a:ext cx="244" cy="400"/>
            </a:xfrm>
            <a:prstGeom prst="rect">
              <a:avLst/>
            </a:prstGeom>
            <a:noFill/>
            <a:ln w="9525">
              <a:noFill/>
              <a:miter lim="800000"/>
              <a:headEnd/>
              <a:tailEnd/>
            </a:ln>
          </p:spPr>
          <p:txBody>
            <a:bodyPr wrap="none">
              <a:spAutoFit/>
            </a:bodyPr>
            <a:lstStyle/>
            <a:p>
              <a:pPr algn="l"/>
              <a:r>
                <a:rPr kumimoji="1" lang="en-US" altLang="ja-JP" sz="3600" b="1">
                  <a:solidFill>
                    <a:srgbClr val="FF6600"/>
                  </a:solidFill>
                  <a:ea typeface="MS PGothic" pitchFamily="34" charset="-128"/>
                </a:rPr>
                <a:t>e</a:t>
              </a:r>
            </a:p>
          </p:txBody>
        </p:sp>
      </p:grpSp>
      <p:grpSp>
        <p:nvGrpSpPr>
          <p:cNvPr id="4" name="Group 9"/>
          <p:cNvGrpSpPr>
            <a:grpSpLocks/>
          </p:cNvGrpSpPr>
          <p:nvPr/>
        </p:nvGrpSpPr>
        <p:grpSpPr bwMode="auto">
          <a:xfrm>
            <a:off x="3033713" y="1981200"/>
            <a:ext cx="3095625" cy="2881313"/>
            <a:chOff x="3810" y="361"/>
            <a:chExt cx="1950" cy="1815"/>
          </a:xfrm>
        </p:grpSpPr>
        <p:pic>
          <p:nvPicPr>
            <p:cNvPr id="17424" name="Picture 10" descr="d-pi0-4"/>
            <p:cNvPicPr>
              <a:picLocks noChangeAspect="1" noChangeArrowheads="1"/>
            </p:cNvPicPr>
            <p:nvPr/>
          </p:nvPicPr>
          <p:blipFill>
            <a:blip r:embed="rId5" cstate="print"/>
            <a:srcRect/>
            <a:stretch>
              <a:fillRect/>
            </a:stretch>
          </p:blipFill>
          <p:spPr bwMode="auto">
            <a:xfrm>
              <a:off x="3810" y="361"/>
              <a:ext cx="1950" cy="1815"/>
            </a:xfrm>
            <a:prstGeom prst="rect">
              <a:avLst/>
            </a:prstGeom>
            <a:noFill/>
            <a:ln w="9525">
              <a:noFill/>
              <a:miter lim="800000"/>
              <a:headEnd/>
              <a:tailEnd/>
            </a:ln>
          </p:spPr>
        </p:pic>
        <p:sp>
          <p:nvSpPr>
            <p:cNvPr id="17425" name="Text Box 11"/>
            <p:cNvSpPr txBox="1">
              <a:spLocks noChangeArrowheads="1"/>
            </p:cNvSpPr>
            <p:nvPr/>
          </p:nvSpPr>
          <p:spPr bwMode="auto">
            <a:xfrm>
              <a:off x="3888" y="971"/>
              <a:ext cx="370" cy="404"/>
            </a:xfrm>
            <a:prstGeom prst="rect">
              <a:avLst/>
            </a:prstGeom>
            <a:noFill/>
            <a:ln w="9525">
              <a:noFill/>
              <a:miter lim="800000"/>
              <a:headEnd/>
              <a:tailEnd/>
            </a:ln>
          </p:spPr>
          <p:txBody>
            <a:bodyPr wrap="none">
              <a:spAutoFit/>
            </a:bodyPr>
            <a:lstStyle/>
            <a:p>
              <a:pPr algn="l"/>
              <a:r>
                <a:rPr kumimoji="1" lang="en-US" altLang="ja-JP" sz="3600" b="1">
                  <a:solidFill>
                    <a:srgbClr val="FF6600"/>
                  </a:solidFill>
                  <a:latin typeface="Symbol" pitchFamily="18" charset="2"/>
                  <a:ea typeface="MS PGothic" pitchFamily="34" charset="-128"/>
                </a:rPr>
                <a:t>p</a:t>
              </a:r>
              <a:r>
                <a:rPr kumimoji="1" lang="en-US" altLang="ja-JP" sz="3600" b="1" baseline="30000">
                  <a:solidFill>
                    <a:srgbClr val="FF6600"/>
                  </a:solidFill>
                  <a:ea typeface="MS PGothic" pitchFamily="34" charset="-128"/>
                </a:rPr>
                <a:t>0</a:t>
              </a:r>
            </a:p>
          </p:txBody>
        </p:sp>
      </p:grpSp>
      <p:grpSp>
        <p:nvGrpSpPr>
          <p:cNvPr id="5" name="Group 12"/>
          <p:cNvGrpSpPr>
            <a:grpSpLocks/>
          </p:cNvGrpSpPr>
          <p:nvPr/>
        </p:nvGrpSpPr>
        <p:grpSpPr bwMode="auto">
          <a:xfrm>
            <a:off x="217488" y="2209800"/>
            <a:ext cx="2613025" cy="2057400"/>
            <a:chOff x="137" y="1392"/>
            <a:chExt cx="1646" cy="1296"/>
          </a:xfrm>
        </p:grpSpPr>
        <p:sp>
          <p:nvSpPr>
            <p:cNvPr id="17422" name="Text Box 13"/>
            <p:cNvSpPr txBox="1">
              <a:spLocks noChangeArrowheads="1"/>
            </p:cNvSpPr>
            <p:nvPr/>
          </p:nvSpPr>
          <p:spPr bwMode="auto">
            <a:xfrm>
              <a:off x="137" y="1392"/>
              <a:ext cx="1646" cy="993"/>
            </a:xfrm>
            <a:prstGeom prst="rect">
              <a:avLst/>
            </a:prstGeom>
            <a:noFill/>
            <a:ln w="22225">
              <a:solidFill>
                <a:srgbClr val="66FFFF"/>
              </a:solidFill>
              <a:miter lim="800000"/>
              <a:headEnd/>
              <a:tailEnd/>
            </a:ln>
          </p:spPr>
          <p:txBody>
            <a:bodyPr wrap="none">
              <a:spAutoFit/>
            </a:bodyPr>
            <a:lstStyle/>
            <a:p>
              <a:r>
                <a:rPr lang="en-GB" sz="3200">
                  <a:latin typeface="Symbol" pitchFamily="18" charset="2"/>
                </a:rPr>
                <a:t>n</a:t>
              </a:r>
              <a:r>
                <a:rPr lang="en-GB" sz="3200" baseline="-25000">
                  <a:latin typeface="Symbol" pitchFamily="18" charset="2"/>
                </a:rPr>
                <a:t>m</a:t>
              </a:r>
              <a:r>
                <a:rPr lang="en-GB" sz="3200"/>
                <a:t> </a:t>
              </a:r>
            </a:p>
            <a:p>
              <a:r>
                <a:rPr lang="en-GB" sz="3200"/>
                <a:t>disappearance </a:t>
              </a:r>
            </a:p>
            <a:p>
              <a:r>
                <a:rPr lang="en-GB" sz="3200"/>
                <a:t>signal</a:t>
              </a:r>
            </a:p>
          </p:txBody>
        </p:sp>
        <p:sp>
          <p:nvSpPr>
            <p:cNvPr id="17423" name="Line 14"/>
            <p:cNvSpPr>
              <a:spLocks noChangeShapeType="1"/>
            </p:cNvSpPr>
            <p:nvPr/>
          </p:nvSpPr>
          <p:spPr bwMode="auto">
            <a:xfrm>
              <a:off x="480" y="2232"/>
              <a:ext cx="144" cy="456"/>
            </a:xfrm>
            <a:prstGeom prst="line">
              <a:avLst/>
            </a:prstGeom>
            <a:noFill/>
            <a:ln w="22225">
              <a:solidFill>
                <a:srgbClr val="66FFFF"/>
              </a:solidFill>
              <a:round/>
              <a:headEnd/>
              <a:tailEnd type="triangle" w="med" len="med"/>
            </a:ln>
          </p:spPr>
          <p:txBody>
            <a:bodyPr/>
            <a:lstStyle/>
            <a:p>
              <a:endParaRPr lang="en-GB"/>
            </a:p>
          </p:txBody>
        </p:sp>
      </p:grpSp>
      <p:grpSp>
        <p:nvGrpSpPr>
          <p:cNvPr id="6" name="Group 15"/>
          <p:cNvGrpSpPr>
            <a:grpSpLocks/>
          </p:cNvGrpSpPr>
          <p:nvPr/>
        </p:nvGrpSpPr>
        <p:grpSpPr bwMode="auto">
          <a:xfrm>
            <a:off x="6702425" y="2743200"/>
            <a:ext cx="2138363" cy="1804988"/>
            <a:chOff x="4222" y="1728"/>
            <a:chExt cx="1347" cy="1137"/>
          </a:xfrm>
        </p:grpSpPr>
        <p:sp>
          <p:nvSpPr>
            <p:cNvPr id="17420" name="Text Box 16"/>
            <p:cNvSpPr txBox="1">
              <a:spLocks noChangeArrowheads="1"/>
            </p:cNvSpPr>
            <p:nvPr/>
          </p:nvSpPr>
          <p:spPr bwMode="auto">
            <a:xfrm>
              <a:off x="4222" y="1872"/>
              <a:ext cx="1347" cy="993"/>
            </a:xfrm>
            <a:prstGeom prst="rect">
              <a:avLst/>
            </a:prstGeom>
            <a:noFill/>
            <a:ln w="22225">
              <a:solidFill>
                <a:srgbClr val="66FFFF"/>
              </a:solidFill>
              <a:miter lim="800000"/>
              <a:headEnd/>
              <a:tailEnd/>
            </a:ln>
          </p:spPr>
          <p:txBody>
            <a:bodyPr wrap="none">
              <a:spAutoFit/>
            </a:bodyPr>
            <a:lstStyle/>
            <a:p>
              <a:r>
                <a:rPr lang="en-GB" sz="3200">
                  <a:latin typeface="Symbol" pitchFamily="18" charset="2"/>
                </a:rPr>
                <a:t>n</a:t>
              </a:r>
              <a:r>
                <a:rPr lang="en-GB" sz="3200" baseline="-25000"/>
                <a:t>e</a:t>
              </a:r>
              <a:r>
                <a:rPr lang="en-GB" sz="3200"/>
                <a:t> </a:t>
              </a:r>
            </a:p>
            <a:p>
              <a:r>
                <a:rPr lang="en-GB" sz="3200"/>
                <a:t>appearance </a:t>
              </a:r>
            </a:p>
            <a:p>
              <a:r>
                <a:rPr lang="en-GB" sz="3200"/>
                <a:t>signal</a:t>
              </a:r>
            </a:p>
          </p:txBody>
        </p:sp>
        <p:sp>
          <p:nvSpPr>
            <p:cNvPr id="17421" name="Line 17"/>
            <p:cNvSpPr>
              <a:spLocks noChangeShapeType="1"/>
            </p:cNvSpPr>
            <p:nvPr/>
          </p:nvSpPr>
          <p:spPr bwMode="auto">
            <a:xfrm flipV="1">
              <a:off x="4992" y="1728"/>
              <a:ext cx="96" cy="384"/>
            </a:xfrm>
            <a:prstGeom prst="line">
              <a:avLst/>
            </a:prstGeom>
            <a:noFill/>
            <a:ln w="22225">
              <a:solidFill>
                <a:srgbClr val="66FFFF"/>
              </a:solidFill>
              <a:round/>
              <a:headEnd/>
              <a:tailEnd type="triangle" w="med" len="med"/>
            </a:ln>
          </p:spPr>
          <p:txBody>
            <a:bodyPr/>
            <a:lstStyle/>
            <a:p>
              <a:endParaRPr lang="en-GB"/>
            </a:p>
          </p:txBody>
        </p:sp>
      </p:grpSp>
      <p:grpSp>
        <p:nvGrpSpPr>
          <p:cNvPr id="7" name="Group 18"/>
          <p:cNvGrpSpPr>
            <a:grpSpLocks/>
          </p:cNvGrpSpPr>
          <p:nvPr/>
        </p:nvGrpSpPr>
        <p:grpSpPr bwMode="auto">
          <a:xfrm>
            <a:off x="3430588" y="198438"/>
            <a:ext cx="2295525" cy="2392362"/>
            <a:chOff x="2161" y="125"/>
            <a:chExt cx="1446" cy="1507"/>
          </a:xfrm>
        </p:grpSpPr>
        <p:sp>
          <p:nvSpPr>
            <p:cNvPr id="17418" name="Text Box 19"/>
            <p:cNvSpPr txBox="1">
              <a:spLocks noChangeArrowheads="1"/>
            </p:cNvSpPr>
            <p:nvPr/>
          </p:nvSpPr>
          <p:spPr bwMode="auto">
            <a:xfrm>
              <a:off x="2161" y="125"/>
              <a:ext cx="1446" cy="993"/>
            </a:xfrm>
            <a:prstGeom prst="rect">
              <a:avLst/>
            </a:prstGeom>
            <a:noFill/>
            <a:ln w="22225">
              <a:solidFill>
                <a:srgbClr val="66FFFF"/>
              </a:solidFill>
              <a:miter lim="800000"/>
              <a:headEnd/>
              <a:tailEnd/>
            </a:ln>
          </p:spPr>
          <p:txBody>
            <a:bodyPr wrap="none">
              <a:spAutoFit/>
            </a:bodyPr>
            <a:lstStyle/>
            <a:p>
              <a:r>
                <a:rPr lang="en-GB" sz="3200"/>
                <a:t>Background </a:t>
              </a:r>
            </a:p>
            <a:p>
              <a:r>
                <a:rPr lang="en-GB" sz="3200"/>
                <a:t>from NC</a:t>
              </a:r>
            </a:p>
            <a:p>
              <a:r>
                <a:rPr lang="en-GB" sz="3200"/>
                <a:t>interactions</a:t>
              </a:r>
            </a:p>
          </p:txBody>
        </p:sp>
        <p:sp>
          <p:nvSpPr>
            <p:cNvPr id="17419" name="Line 20"/>
            <p:cNvSpPr>
              <a:spLocks noChangeShapeType="1"/>
            </p:cNvSpPr>
            <p:nvPr/>
          </p:nvSpPr>
          <p:spPr bwMode="auto">
            <a:xfrm flipH="1">
              <a:off x="2400" y="1152"/>
              <a:ext cx="96" cy="480"/>
            </a:xfrm>
            <a:prstGeom prst="line">
              <a:avLst/>
            </a:prstGeom>
            <a:noFill/>
            <a:ln w="22225">
              <a:solidFill>
                <a:srgbClr val="66FFFF"/>
              </a:solidFill>
              <a:round/>
              <a:headEnd/>
              <a:tailEnd type="triangle" w="med" len="med"/>
            </a:ln>
          </p:spPr>
          <p:txBody>
            <a:bodyPr/>
            <a:lstStyle/>
            <a:p>
              <a:endParaRPr lang="en-GB"/>
            </a:p>
          </p:txBody>
        </p:sp>
      </p:grpSp>
      <p:sp>
        <p:nvSpPr>
          <p:cNvPr id="17417" name="Text Box 21"/>
          <p:cNvSpPr txBox="1">
            <a:spLocks noChangeArrowheads="1"/>
          </p:cNvSpPr>
          <p:nvPr/>
        </p:nvSpPr>
        <p:spPr bwMode="auto">
          <a:xfrm>
            <a:off x="3419475" y="5041900"/>
            <a:ext cx="5330825" cy="1816100"/>
          </a:xfrm>
          <a:prstGeom prst="rect">
            <a:avLst/>
          </a:prstGeom>
          <a:noFill/>
          <a:ln w="44450">
            <a:noFill/>
            <a:miter lim="800000"/>
            <a:headEnd/>
            <a:tailEnd/>
          </a:ln>
        </p:spPr>
        <p:txBody>
          <a:bodyPr>
            <a:spAutoFit/>
          </a:bodyPr>
          <a:lstStyle/>
          <a:p>
            <a:r>
              <a:rPr lang="en-GB"/>
              <a:t>In this energy range, Super Kamiokande well understood,</a:t>
            </a:r>
          </a:p>
          <a:p>
            <a:r>
              <a:rPr lang="en-GB"/>
              <a:t>Excellent for separating </a:t>
            </a:r>
          </a:p>
          <a:p>
            <a:r>
              <a:rPr lang="en-GB"/>
              <a:t>electrons, </a:t>
            </a:r>
            <a:r>
              <a:rPr lang="en-GB">
                <a:latin typeface="Symbol" pitchFamily="18" charset="2"/>
              </a:rPr>
              <a:t>m</a:t>
            </a:r>
            <a:r>
              <a:rPr lang="en-GB"/>
              <a:t>, </a:t>
            </a:r>
            <a:r>
              <a:rPr lang="en-GB">
                <a:latin typeface="Symbol" pitchFamily="18" charset="2"/>
              </a:rPr>
              <a:t>p</a:t>
            </a:r>
            <a:r>
              <a:rPr lang="en-GB" baseline="30000"/>
              <a:t>0</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192213" y="53975"/>
            <a:ext cx="7772400" cy="1143000"/>
          </a:xfrm>
          <a:noFill/>
        </p:spPr>
        <p:txBody>
          <a:bodyPr/>
          <a:lstStyle/>
          <a:p>
            <a:pPr eaLnBrk="1" hangingPunct="1"/>
            <a:r>
              <a:rPr lang="en-GB" sz="3200" i="1" smtClean="0">
                <a:latin typeface="Arial" charset="0"/>
              </a:rPr>
              <a:t>Critical </a:t>
            </a:r>
            <a:r>
              <a:rPr lang="en-GB" sz="3200" i="1" smtClean="0">
                <a:latin typeface="Symbol" pitchFamily="18" charset="2"/>
              </a:rPr>
              <a:t>s</a:t>
            </a:r>
            <a:r>
              <a:rPr lang="en-GB" sz="3200" i="1" smtClean="0">
                <a:latin typeface="Arial" charset="0"/>
              </a:rPr>
              <a:t>’s poorly known </a:t>
            </a:r>
            <a:r>
              <a:rPr lang="en-GB" sz="2800" i="1" smtClean="0">
                <a:latin typeface="Arial" charset="0"/>
              </a:rPr>
              <a:t>in range 0.1-10 GeV</a:t>
            </a:r>
            <a:r>
              <a:rPr lang="en-GB" sz="3200" i="1" smtClean="0">
                <a:latin typeface="Arial" charset="0"/>
              </a:rPr>
              <a:t>.</a:t>
            </a:r>
          </a:p>
        </p:txBody>
      </p:sp>
      <p:sp>
        <p:nvSpPr>
          <p:cNvPr id="19459" name="Text Box 3"/>
          <p:cNvSpPr txBox="1">
            <a:spLocks noChangeArrowheads="1"/>
          </p:cNvSpPr>
          <p:nvPr/>
        </p:nvSpPr>
        <p:spPr bwMode="auto">
          <a:xfrm rot="-5400000">
            <a:off x="-2070099" y="3698875"/>
            <a:ext cx="4679950" cy="396875"/>
          </a:xfrm>
          <a:prstGeom prst="rect">
            <a:avLst/>
          </a:prstGeom>
          <a:noFill/>
          <a:ln w="9525">
            <a:noFill/>
            <a:miter lim="800000"/>
            <a:headEnd/>
            <a:tailEnd/>
          </a:ln>
        </p:spPr>
        <p:txBody>
          <a:bodyPr wrap="none">
            <a:spAutoFit/>
          </a:bodyPr>
          <a:lstStyle/>
          <a:p>
            <a:pPr algn="l"/>
            <a:r>
              <a:rPr lang="en-US" sz="2000">
                <a:solidFill>
                  <a:srgbClr val="FF0066"/>
                </a:solidFill>
              </a:rPr>
              <a:t>Data compiled by G.Zeller, hep-ex/0312061</a:t>
            </a:r>
          </a:p>
        </p:txBody>
      </p:sp>
      <p:pic>
        <p:nvPicPr>
          <p:cNvPr id="19460" name="Picture 4"/>
          <p:cNvPicPr>
            <a:picLocks noChangeAspect="1" noChangeArrowheads="1"/>
          </p:cNvPicPr>
          <p:nvPr/>
        </p:nvPicPr>
        <p:blipFill>
          <a:blip r:embed="rId3" cstate="print"/>
          <a:srcRect/>
          <a:stretch>
            <a:fillRect/>
          </a:stretch>
        </p:blipFill>
        <p:spPr bwMode="auto">
          <a:xfrm>
            <a:off x="684213" y="1700213"/>
            <a:ext cx="8101012" cy="4376737"/>
          </a:xfrm>
          <a:prstGeom prst="rect">
            <a:avLst/>
          </a:prstGeom>
          <a:noFill/>
          <a:ln w="22225">
            <a:noFill/>
            <a:miter lim="800000"/>
            <a:headEnd/>
            <a:tailEnd/>
          </a:ln>
        </p:spPr>
      </p:pic>
      <p:sp>
        <p:nvSpPr>
          <p:cNvPr id="19461" name="Text Box 5"/>
          <p:cNvSpPr txBox="1">
            <a:spLocks noChangeArrowheads="1"/>
          </p:cNvSpPr>
          <p:nvPr/>
        </p:nvSpPr>
        <p:spPr bwMode="auto">
          <a:xfrm>
            <a:off x="3125788" y="1125538"/>
            <a:ext cx="3822700" cy="519112"/>
          </a:xfrm>
          <a:prstGeom prst="rect">
            <a:avLst/>
          </a:prstGeom>
          <a:noFill/>
          <a:ln w="22225">
            <a:noFill/>
            <a:miter lim="800000"/>
            <a:headEnd/>
            <a:tailEnd/>
          </a:ln>
        </p:spPr>
        <p:txBody>
          <a:bodyPr>
            <a:spAutoFit/>
          </a:bodyPr>
          <a:lstStyle/>
          <a:p>
            <a:r>
              <a:rPr lang="en-GB"/>
              <a:t>Total </a:t>
            </a:r>
            <a:r>
              <a:rPr lang="en-GB">
                <a:latin typeface="Symbol" pitchFamily="18" charset="2"/>
              </a:rPr>
              <a:t>n</a:t>
            </a:r>
            <a:r>
              <a:rPr lang="en-GB" baseline="-25000">
                <a:latin typeface="Symbol" pitchFamily="18" charset="2"/>
              </a:rPr>
              <a:t>m</a:t>
            </a:r>
            <a:r>
              <a:rPr lang="en-GB"/>
              <a:t> CC cross section</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rot="-5400000">
            <a:off x="-1684337" y="3894137"/>
            <a:ext cx="4679950" cy="396875"/>
          </a:xfrm>
          <a:prstGeom prst="rect">
            <a:avLst/>
          </a:prstGeom>
          <a:noFill/>
          <a:ln w="9525">
            <a:noFill/>
            <a:miter lim="800000"/>
            <a:headEnd/>
            <a:tailEnd/>
          </a:ln>
        </p:spPr>
        <p:txBody>
          <a:bodyPr wrap="none">
            <a:spAutoFit/>
          </a:bodyPr>
          <a:lstStyle/>
          <a:p>
            <a:pPr algn="l"/>
            <a:r>
              <a:rPr lang="en-US" sz="2000">
                <a:solidFill>
                  <a:srgbClr val="FF0066"/>
                </a:solidFill>
              </a:rPr>
              <a:t>Data compiled by G.Zeller, hep-ex/0312061</a:t>
            </a:r>
          </a:p>
        </p:txBody>
      </p:sp>
      <p:sp>
        <p:nvSpPr>
          <p:cNvPr id="20483" name="Rectangle 3"/>
          <p:cNvSpPr>
            <a:spLocks noChangeArrowheads="1"/>
          </p:cNvSpPr>
          <p:nvPr/>
        </p:nvSpPr>
        <p:spPr bwMode="auto">
          <a:xfrm>
            <a:off x="1066800" y="381000"/>
            <a:ext cx="7772400" cy="1143000"/>
          </a:xfrm>
          <a:prstGeom prst="rect">
            <a:avLst/>
          </a:prstGeom>
          <a:noFill/>
          <a:ln w="9525">
            <a:noFill/>
            <a:miter lim="800000"/>
            <a:headEnd/>
            <a:tailEnd/>
          </a:ln>
        </p:spPr>
        <p:txBody>
          <a:bodyPr anchor="ctr"/>
          <a:lstStyle/>
          <a:p>
            <a:r>
              <a:rPr lang="en-GB" sz="3200" i="1">
                <a:latin typeface="Arial" charset="0"/>
              </a:rPr>
              <a:t>Cross sections are poorly known in range 0.1-10 GeV</a:t>
            </a:r>
            <a:endParaRPr lang="en-GB" sz="3200" i="1" baseline="-25000">
              <a:latin typeface="Arial" charset="0"/>
            </a:endParaRPr>
          </a:p>
        </p:txBody>
      </p:sp>
      <p:pic>
        <p:nvPicPr>
          <p:cNvPr id="20484" name="Picture 4"/>
          <p:cNvPicPr>
            <a:picLocks noChangeAspect="1" noChangeArrowheads="1"/>
          </p:cNvPicPr>
          <p:nvPr/>
        </p:nvPicPr>
        <p:blipFill>
          <a:blip r:embed="rId3" cstate="print"/>
          <a:srcRect/>
          <a:stretch>
            <a:fillRect/>
          </a:stretch>
        </p:blipFill>
        <p:spPr bwMode="auto">
          <a:xfrm>
            <a:off x="2209800" y="1447800"/>
            <a:ext cx="4822825" cy="5029200"/>
          </a:xfrm>
          <a:prstGeom prst="rect">
            <a:avLst/>
          </a:prstGeom>
          <a:noFill/>
          <a:ln w="222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rot="-5400000">
            <a:off x="-1684337" y="3894137"/>
            <a:ext cx="4679950" cy="396875"/>
          </a:xfrm>
          <a:prstGeom prst="rect">
            <a:avLst/>
          </a:prstGeom>
          <a:noFill/>
          <a:ln w="9525">
            <a:noFill/>
            <a:miter lim="800000"/>
            <a:headEnd/>
            <a:tailEnd/>
          </a:ln>
        </p:spPr>
        <p:txBody>
          <a:bodyPr wrap="none">
            <a:spAutoFit/>
          </a:bodyPr>
          <a:lstStyle/>
          <a:p>
            <a:pPr algn="l"/>
            <a:r>
              <a:rPr lang="en-US" sz="2000">
                <a:solidFill>
                  <a:srgbClr val="FF0066"/>
                </a:solidFill>
              </a:rPr>
              <a:t>Data compiled by G.Zeller, hep-ex/0312061</a:t>
            </a:r>
          </a:p>
        </p:txBody>
      </p:sp>
      <p:sp>
        <p:nvSpPr>
          <p:cNvPr id="21507" name="Rectangle 3"/>
          <p:cNvSpPr>
            <a:spLocks noChangeArrowheads="1"/>
          </p:cNvSpPr>
          <p:nvPr/>
        </p:nvSpPr>
        <p:spPr bwMode="auto">
          <a:xfrm>
            <a:off x="1066800" y="381000"/>
            <a:ext cx="7772400" cy="1143000"/>
          </a:xfrm>
          <a:prstGeom prst="rect">
            <a:avLst/>
          </a:prstGeom>
          <a:noFill/>
          <a:ln w="9525">
            <a:noFill/>
            <a:miter lim="800000"/>
            <a:headEnd/>
            <a:tailEnd/>
          </a:ln>
        </p:spPr>
        <p:txBody>
          <a:bodyPr anchor="ctr"/>
          <a:lstStyle/>
          <a:p>
            <a:r>
              <a:rPr lang="en-GB" sz="3200" i="1">
                <a:latin typeface="Arial" charset="0"/>
              </a:rPr>
              <a:t>Cross sections are poorly known in range 0.1-10 GeV</a:t>
            </a:r>
            <a:endParaRPr lang="en-GB" sz="3200" i="1" baseline="-25000">
              <a:latin typeface="Arial" charset="0"/>
            </a:endParaRPr>
          </a:p>
        </p:txBody>
      </p:sp>
      <p:pic>
        <p:nvPicPr>
          <p:cNvPr id="21508" name="Picture 4"/>
          <p:cNvPicPr>
            <a:picLocks noChangeAspect="1" noChangeArrowheads="1"/>
          </p:cNvPicPr>
          <p:nvPr/>
        </p:nvPicPr>
        <p:blipFill>
          <a:blip r:embed="rId3" cstate="print"/>
          <a:srcRect/>
          <a:stretch>
            <a:fillRect/>
          </a:stretch>
        </p:blipFill>
        <p:spPr bwMode="auto">
          <a:xfrm>
            <a:off x="2057400" y="1600200"/>
            <a:ext cx="5075238" cy="4999038"/>
          </a:xfrm>
          <a:prstGeom prst="rect">
            <a:avLst/>
          </a:prstGeom>
          <a:noFill/>
          <a:ln w="222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rot="-5400000">
            <a:off x="-1684337" y="3894137"/>
            <a:ext cx="4679950" cy="396875"/>
          </a:xfrm>
          <a:prstGeom prst="rect">
            <a:avLst/>
          </a:prstGeom>
          <a:noFill/>
          <a:ln w="9525">
            <a:noFill/>
            <a:miter lim="800000"/>
            <a:headEnd/>
            <a:tailEnd/>
          </a:ln>
        </p:spPr>
        <p:txBody>
          <a:bodyPr wrap="none">
            <a:spAutoFit/>
          </a:bodyPr>
          <a:lstStyle/>
          <a:p>
            <a:pPr algn="l"/>
            <a:r>
              <a:rPr lang="en-US" sz="2000">
                <a:solidFill>
                  <a:srgbClr val="FF0066"/>
                </a:solidFill>
              </a:rPr>
              <a:t>Data compiled by G.Zeller, hep-ex/0312061</a:t>
            </a:r>
          </a:p>
        </p:txBody>
      </p:sp>
      <p:sp>
        <p:nvSpPr>
          <p:cNvPr id="22531" name="Rectangle 3"/>
          <p:cNvSpPr>
            <a:spLocks noChangeArrowheads="1"/>
          </p:cNvSpPr>
          <p:nvPr/>
        </p:nvSpPr>
        <p:spPr bwMode="auto">
          <a:xfrm>
            <a:off x="1066800" y="381000"/>
            <a:ext cx="7772400" cy="1143000"/>
          </a:xfrm>
          <a:prstGeom prst="rect">
            <a:avLst/>
          </a:prstGeom>
          <a:noFill/>
          <a:ln w="9525">
            <a:noFill/>
            <a:miter lim="800000"/>
            <a:headEnd/>
            <a:tailEnd/>
          </a:ln>
        </p:spPr>
        <p:txBody>
          <a:bodyPr anchor="ctr"/>
          <a:lstStyle/>
          <a:p>
            <a:r>
              <a:rPr lang="en-GB" sz="3200" i="1">
                <a:latin typeface="Arial" charset="0"/>
              </a:rPr>
              <a:t>Cross sections are poorly known in range 0.1-10 GeV</a:t>
            </a:r>
            <a:endParaRPr lang="en-GB" sz="3200" i="1" baseline="-25000">
              <a:latin typeface="Arial" charset="0"/>
            </a:endParaRPr>
          </a:p>
        </p:txBody>
      </p:sp>
      <p:pic>
        <p:nvPicPr>
          <p:cNvPr id="22532" name="Picture 4"/>
          <p:cNvPicPr>
            <a:picLocks noChangeAspect="1" noChangeArrowheads="1"/>
          </p:cNvPicPr>
          <p:nvPr/>
        </p:nvPicPr>
        <p:blipFill>
          <a:blip r:embed="rId3" cstate="print"/>
          <a:srcRect/>
          <a:stretch>
            <a:fillRect/>
          </a:stretch>
        </p:blipFill>
        <p:spPr bwMode="auto">
          <a:xfrm>
            <a:off x="2111375" y="1600200"/>
            <a:ext cx="5127625" cy="4991100"/>
          </a:xfrm>
          <a:prstGeom prst="rect">
            <a:avLst/>
          </a:prstGeom>
          <a:noFill/>
          <a:ln w="222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rot="-5400000">
            <a:off x="-1684337" y="3894137"/>
            <a:ext cx="4679950" cy="396875"/>
          </a:xfrm>
          <a:prstGeom prst="rect">
            <a:avLst/>
          </a:prstGeom>
          <a:noFill/>
          <a:ln w="9525">
            <a:noFill/>
            <a:miter lim="800000"/>
            <a:headEnd/>
            <a:tailEnd/>
          </a:ln>
        </p:spPr>
        <p:txBody>
          <a:bodyPr wrap="none">
            <a:spAutoFit/>
          </a:bodyPr>
          <a:lstStyle/>
          <a:p>
            <a:pPr algn="l"/>
            <a:r>
              <a:rPr lang="en-US" sz="2000">
                <a:solidFill>
                  <a:srgbClr val="FF0066"/>
                </a:solidFill>
              </a:rPr>
              <a:t>Data compiled by G.Zeller, hep-ex/0312061</a:t>
            </a:r>
          </a:p>
        </p:txBody>
      </p:sp>
      <p:pic>
        <p:nvPicPr>
          <p:cNvPr id="23555" name="Picture 3"/>
          <p:cNvPicPr>
            <a:picLocks noChangeAspect="1" noChangeArrowheads="1"/>
          </p:cNvPicPr>
          <p:nvPr/>
        </p:nvPicPr>
        <p:blipFill>
          <a:blip r:embed="rId3" cstate="print"/>
          <a:srcRect/>
          <a:stretch>
            <a:fillRect/>
          </a:stretch>
        </p:blipFill>
        <p:spPr bwMode="auto">
          <a:xfrm>
            <a:off x="908050" y="1731963"/>
            <a:ext cx="4089400" cy="4191000"/>
          </a:xfrm>
          <a:prstGeom prst="rect">
            <a:avLst/>
          </a:prstGeom>
          <a:noFill/>
          <a:ln w="22225">
            <a:noFill/>
            <a:miter lim="800000"/>
            <a:headEnd/>
            <a:tailEnd/>
          </a:ln>
        </p:spPr>
      </p:pic>
      <p:grpSp>
        <p:nvGrpSpPr>
          <p:cNvPr id="2" name="Group 4"/>
          <p:cNvGrpSpPr>
            <a:grpSpLocks/>
          </p:cNvGrpSpPr>
          <p:nvPr/>
        </p:nvGrpSpPr>
        <p:grpSpPr bwMode="auto">
          <a:xfrm>
            <a:off x="4868863" y="1752600"/>
            <a:ext cx="4198937" cy="4186238"/>
            <a:chOff x="2832" y="1104"/>
            <a:chExt cx="2645" cy="2637"/>
          </a:xfrm>
        </p:grpSpPr>
        <p:pic>
          <p:nvPicPr>
            <p:cNvPr id="23559" name="Picture 5"/>
            <p:cNvPicPr>
              <a:picLocks noChangeAspect="1" noChangeArrowheads="1"/>
            </p:cNvPicPr>
            <p:nvPr/>
          </p:nvPicPr>
          <p:blipFill>
            <a:blip r:embed="rId4" cstate="print"/>
            <a:srcRect/>
            <a:stretch>
              <a:fillRect/>
            </a:stretch>
          </p:blipFill>
          <p:spPr bwMode="auto">
            <a:xfrm>
              <a:off x="2832" y="1104"/>
              <a:ext cx="2645" cy="2637"/>
            </a:xfrm>
            <a:prstGeom prst="rect">
              <a:avLst/>
            </a:prstGeom>
            <a:noFill/>
            <a:ln w="22225">
              <a:noFill/>
              <a:miter lim="800000"/>
              <a:headEnd/>
              <a:tailEnd/>
            </a:ln>
          </p:spPr>
        </p:pic>
        <p:sp>
          <p:nvSpPr>
            <p:cNvPr id="23560" name="Rectangle 6"/>
            <p:cNvSpPr>
              <a:spLocks noChangeArrowheads="1"/>
            </p:cNvSpPr>
            <p:nvPr/>
          </p:nvSpPr>
          <p:spPr bwMode="auto">
            <a:xfrm>
              <a:off x="4080" y="2544"/>
              <a:ext cx="96" cy="480"/>
            </a:xfrm>
            <a:prstGeom prst="rect">
              <a:avLst/>
            </a:prstGeom>
            <a:solidFill>
              <a:srgbClr val="FFFFFF"/>
            </a:solidFill>
            <a:ln w="22225">
              <a:noFill/>
              <a:miter lim="800000"/>
              <a:headEnd/>
              <a:tailEnd/>
            </a:ln>
          </p:spPr>
          <p:txBody>
            <a:bodyPr wrap="none" anchor="ctr"/>
            <a:lstStyle/>
            <a:p>
              <a:endParaRPr lang="en-US"/>
            </a:p>
          </p:txBody>
        </p:sp>
      </p:grpSp>
      <p:pic>
        <p:nvPicPr>
          <p:cNvPr id="1960967" name="Picture 7"/>
          <p:cNvPicPr>
            <a:picLocks noChangeAspect="1" noChangeArrowheads="1"/>
          </p:cNvPicPr>
          <p:nvPr/>
        </p:nvPicPr>
        <p:blipFill>
          <a:blip r:embed="rId4" cstate="print"/>
          <a:srcRect/>
          <a:stretch>
            <a:fillRect/>
          </a:stretch>
        </p:blipFill>
        <p:spPr bwMode="auto">
          <a:xfrm>
            <a:off x="4868863" y="1752600"/>
            <a:ext cx="4198937" cy="4186238"/>
          </a:xfrm>
          <a:prstGeom prst="rect">
            <a:avLst/>
          </a:prstGeom>
          <a:noFill/>
          <a:ln w="22225">
            <a:noFill/>
            <a:miter lim="800000"/>
            <a:headEnd/>
            <a:tailEnd/>
          </a:ln>
        </p:spPr>
      </p:pic>
      <p:sp>
        <p:nvSpPr>
          <p:cNvPr id="23558" name="Rectangle 8"/>
          <p:cNvSpPr>
            <a:spLocks noChangeArrowheads="1"/>
          </p:cNvSpPr>
          <p:nvPr/>
        </p:nvSpPr>
        <p:spPr bwMode="auto">
          <a:xfrm>
            <a:off x="1066800" y="381000"/>
            <a:ext cx="7772400" cy="1143000"/>
          </a:xfrm>
          <a:prstGeom prst="rect">
            <a:avLst/>
          </a:prstGeom>
          <a:noFill/>
          <a:ln w="9525">
            <a:noFill/>
            <a:miter lim="800000"/>
            <a:headEnd/>
            <a:tailEnd/>
          </a:ln>
        </p:spPr>
        <p:txBody>
          <a:bodyPr anchor="ctr"/>
          <a:lstStyle/>
          <a:p>
            <a:r>
              <a:rPr lang="en-GB" sz="3200" i="1">
                <a:latin typeface="Arial" charset="0"/>
              </a:rPr>
              <a:t>Some are worse than others…</a:t>
            </a:r>
            <a:endParaRPr lang="en-GB" sz="3200" i="1" baseline="-25000">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960967"/>
                                        </p:tgtEl>
                                        <p:attrNameLst>
                                          <p:attrName>style.visibility</p:attrName>
                                        </p:attrNameLst>
                                      </p:cBhvr>
                                      <p:to>
                                        <p:strVal val="visible"/>
                                      </p:to>
                                    </p:set>
                                    <p:animEffect transition="in" filter="wipe(up)">
                                      <p:cBhvr>
                                        <p:cTn id="12" dur="500"/>
                                        <p:tgtEl>
                                          <p:spTgt spid="1960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1066800" y="381000"/>
            <a:ext cx="7772400" cy="1143000"/>
          </a:xfrm>
          <a:prstGeom prst="rect">
            <a:avLst/>
          </a:prstGeom>
          <a:noFill/>
          <a:ln w="9525">
            <a:noFill/>
            <a:miter lim="800000"/>
            <a:headEnd/>
            <a:tailEnd/>
          </a:ln>
        </p:spPr>
        <p:txBody>
          <a:bodyPr anchor="ctr"/>
          <a:lstStyle/>
          <a:p>
            <a:r>
              <a:rPr lang="en-GB" sz="3200" i="1">
                <a:latin typeface="Arial" charset="0"/>
              </a:rPr>
              <a:t>And lets not even talk about </a:t>
            </a:r>
            <a:r>
              <a:rPr lang="en-GB" sz="3200" i="1">
                <a:latin typeface="Symbol" pitchFamily="18" charset="2"/>
              </a:rPr>
              <a:t>n</a:t>
            </a:r>
            <a:r>
              <a:rPr lang="en-GB" sz="3200" i="1">
                <a:latin typeface="Arial" charset="0"/>
              </a:rPr>
              <a:t>…</a:t>
            </a:r>
            <a:endParaRPr lang="en-GB" sz="3200" i="1" baseline="-25000">
              <a:latin typeface="Arial" charset="0"/>
            </a:endParaRPr>
          </a:p>
        </p:txBody>
      </p:sp>
      <p:pic>
        <p:nvPicPr>
          <p:cNvPr id="24579" name="Picture 3"/>
          <p:cNvPicPr>
            <a:picLocks noChangeAspect="1" noChangeArrowheads="1"/>
          </p:cNvPicPr>
          <p:nvPr/>
        </p:nvPicPr>
        <p:blipFill>
          <a:blip r:embed="rId3" cstate="print"/>
          <a:srcRect/>
          <a:stretch>
            <a:fillRect/>
          </a:stretch>
        </p:blipFill>
        <p:spPr bwMode="auto">
          <a:xfrm>
            <a:off x="2195513" y="1284288"/>
            <a:ext cx="4824412" cy="4808537"/>
          </a:xfrm>
          <a:prstGeom prst="rect">
            <a:avLst/>
          </a:prstGeom>
          <a:noFill/>
          <a:ln w="44450">
            <a:noFill/>
            <a:miter lim="800000"/>
            <a:headEnd/>
            <a:tailEnd/>
          </a:ln>
        </p:spPr>
      </p:pic>
      <p:sp>
        <p:nvSpPr>
          <p:cNvPr id="24580" name="Text Box 4"/>
          <p:cNvSpPr txBox="1">
            <a:spLocks noChangeArrowheads="1"/>
          </p:cNvSpPr>
          <p:nvPr/>
        </p:nvSpPr>
        <p:spPr bwMode="auto">
          <a:xfrm>
            <a:off x="7164388" y="404813"/>
            <a:ext cx="361950" cy="519112"/>
          </a:xfrm>
          <a:prstGeom prst="rect">
            <a:avLst/>
          </a:prstGeom>
          <a:noFill/>
          <a:ln w="44450">
            <a:noFill/>
            <a:miter lim="800000"/>
            <a:headEnd/>
            <a:tailEnd/>
          </a:ln>
        </p:spPr>
        <p:txBody>
          <a:bodyPr wrap="none">
            <a:spAutoFit/>
          </a:bodyPr>
          <a:lstStyle/>
          <a:p>
            <a:r>
              <a:rPr lang="en-GB"/>
              <a:t>_</a:t>
            </a:r>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a:stretch>
            <a:fillRect/>
          </a:stretch>
        </p:blipFill>
        <p:spPr bwMode="auto">
          <a:xfrm>
            <a:off x="35496" y="-27383"/>
            <a:ext cx="7026867" cy="5400600"/>
          </a:xfrm>
          <a:prstGeom prst="rect">
            <a:avLst/>
          </a:prstGeom>
          <a:noFill/>
          <a:ln w="44450">
            <a:noFill/>
            <a:miter lim="800000"/>
            <a:headEnd/>
            <a:tailEnd/>
          </a:ln>
        </p:spPr>
      </p:pic>
      <p:pic>
        <p:nvPicPr>
          <p:cNvPr id="3" name="Picture 2" descr="run32profile.png"/>
          <p:cNvPicPr>
            <a:picLocks noChangeAspect="1"/>
          </p:cNvPicPr>
          <p:nvPr/>
        </p:nvPicPr>
        <p:blipFill>
          <a:blip r:embed="rId3" cstate="print"/>
          <a:stretch>
            <a:fillRect/>
          </a:stretch>
        </p:blipFill>
        <p:spPr>
          <a:xfrm>
            <a:off x="5508104" y="4766283"/>
            <a:ext cx="3635896" cy="2091717"/>
          </a:xfrm>
          <a:prstGeom prst="rect">
            <a:avLst/>
          </a:prstGeom>
        </p:spPr>
      </p:pic>
      <p:pic>
        <p:nvPicPr>
          <p:cNvPr id="4" name="Picture 3" descr="Plot_for_paper_INGRIDrate_day_v3.png"/>
          <p:cNvPicPr>
            <a:picLocks noChangeAspect="1"/>
          </p:cNvPicPr>
          <p:nvPr/>
        </p:nvPicPr>
        <p:blipFill>
          <a:blip r:embed="rId4" cstate="print"/>
          <a:stretch>
            <a:fillRect/>
          </a:stretch>
        </p:blipFill>
        <p:spPr>
          <a:xfrm>
            <a:off x="744109" y="5229200"/>
            <a:ext cx="4259939" cy="1628800"/>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srcRect/>
          <a:stretch>
            <a:fillRect/>
          </a:stretch>
        </p:blipFill>
        <p:spPr bwMode="auto">
          <a:xfrm>
            <a:off x="723900" y="471488"/>
            <a:ext cx="7696200" cy="5915025"/>
          </a:xfrm>
          <a:prstGeom prst="rect">
            <a:avLst/>
          </a:prstGeom>
          <a:noFill/>
          <a:ln w="44450">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723900" y="471488"/>
            <a:ext cx="7696200" cy="5915025"/>
          </a:xfrm>
          <a:prstGeom prst="rect">
            <a:avLst/>
          </a:prstGeom>
          <a:noFill/>
          <a:ln w="44450">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a:xfrm>
            <a:off x="685800" y="197768"/>
            <a:ext cx="7772400" cy="1143000"/>
          </a:xfrm>
        </p:spPr>
        <p:txBody>
          <a:bodyPr/>
          <a:lstStyle/>
          <a:p>
            <a:pPr eaLnBrk="1" hangingPunct="1"/>
            <a:r>
              <a:rPr lang="en-GB" dirty="0" smtClean="0"/>
              <a:t>More Ancient History…</a:t>
            </a:r>
            <a:endParaRPr lang="en-US" dirty="0" smtClean="0"/>
          </a:p>
        </p:txBody>
      </p:sp>
      <p:sp>
        <p:nvSpPr>
          <p:cNvPr id="1855491" name="Rectangle 3"/>
          <p:cNvSpPr>
            <a:spLocks noGrp="1" noChangeArrowheads="1"/>
          </p:cNvSpPr>
          <p:nvPr>
            <p:ph type="body" idx="1"/>
          </p:nvPr>
        </p:nvSpPr>
        <p:spPr>
          <a:xfrm>
            <a:off x="685800" y="1341438"/>
            <a:ext cx="7772400" cy="4114800"/>
          </a:xfrm>
        </p:spPr>
        <p:txBody>
          <a:bodyPr/>
          <a:lstStyle/>
          <a:p>
            <a:pPr eaLnBrk="1" hangingPunct="1"/>
            <a:r>
              <a:rPr lang="en-GB" dirty="0" smtClean="0"/>
              <a:t>Question in the late 50’s:  Are the neutrinos in these reactions the same thing?:</a:t>
            </a:r>
          </a:p>
          <a:p>
            <a:pPr lvl="1" algn="ctr" eaLnBrk="1" hangingPunct="1">
              <a:buFontTx/>
              <a:buNone/>
            </a:pPr>
            <a:r>
              <a:rPr lang="en-GB" dirty="0" smtClean="0"/>
              <a:t> n </a:t>
            </a:r>
            <a:r>
              <a:rPr lang="en-GB" dirty="0" smtClean="0">
                <a:cs typeface="Times New Roman" pitchFamily="18" charset="0"/>
              </a:rPr>
              <a:t>→ p + e + </a:t>
            </a:r>
            <a:r>
              <a:rPr lang="el-GR" dirty="0" smtClean="0">
                <a:cs typeface="Times New Roman" pitchFamily="18" charset="0"/>
              </a:rPr>
              <a:t>ν</a:t>
            </a:r>
            <a:r>
              <a:rPr lang="en-GB" dirty="0" smtClean="0">
                <a:cs typeface="Times New Roman" pitchFamily="18" charset="0"/>
              </a:rPr>
              <a:t>     </a:t>
            </a:r>
            <a:r>
              <a:rPr lang="en-GB" dirty="0" smtClean="0">
                <a:latin typeface="Symbol" pitchFamily="18" charset="2"/>
                <a:cs typeface="Times New Roman" pitchFamily="18" charset="0"/>
              </a:rPr>
              <a:t>p</a:t>
            </a:r>
            <a:r>
              <a:rPr lang="en-GB" dirty="0" smtClean="0">
                <a:cs typeface="Times New Roman" pitchFamily="18" charset="0"/>
              </a:rPr>
              <a:t> → </a:t>
            </a:r>
            <a:r>
              <a:rPr lang="en-GB" dirty="0" smtClean="0">
                <a:latin typeface="Symbol" pitchFamily="18" charset="2"/>
                <a:cs typeface="Times New Roman" pitchFamily="18" charset="0"/>
              </a:rPr>
              <a:t>m</a:t>
            </a:r>
            <a:r>
              <a:rPr lang="en-GB" dirty="0" smtClean="0">
                <a:cs typeface="Times New Roman" pitchFamily="18" charset="0"/>
              </a:rPr>
              <a:t> + </a:t>
            </a:r>
            <a:r>
              <a:rPr lang="el-GR" dirty="0" smtClean="0">
                <a:cs typeface="Times New Roman" pitchFamily="18" charset="0"/>
              </a:rPr>
              <a:t>ν</a:t>
            </a:r>
            <a:r>
              <a:rPr lang="en-GB" dirty="0" smtClean="0">
                <a:cs typeface="Times New Roman" pitchFamily="18" charset="0"/>
              </a:rPr>
              <a:t>     </a:t>
            </a:r>
            <a:r>
              <a:rPr lang="en-GB" dirty="0" smtClean="0">
                <a:latin typeface="Symbol" pitchFamily="18" charset="2"/>
                <a:cs typeface="Times New Roman" pitchFamily="18" charset="0"/>
              </a:rPr>
              <a:t>m</a:t>
            </a:r>
            <a:r>
              <a:rPr lang="en-GB" dirty="0" smtClean="0">
                <a:cs typeface="Times New Roman" pitchFamily="18" charset="0"/>
              </a:rPr>
              <a:t> → e + </a:t>
            </a:r>
            <a:r>
              <a:rPr lang="el-GR" dirty="0" smtClean="0">
                <a:cs typeface="Times New Roman" pitchFamily="18" charset="0"/>
              </a:rPr>
              <a:t>ν</a:t>
            </a:r>
            <a:r>
              <a:rPr lang="en-GB" dirty="0" smtClean="0">
                <a:cs typeface="Times New Roman" pitchFamily="18" charset="0"/>
              </a:rPr>
              <a:t> + </a:t>
            </a:r>
            <a:r>
              <a:rPr lang="el-GR" dirty="0" smtClean="0">
                <a:cs typeface="Times New Roman" pitchFamily="18" charset="0"/>
              </a:rPr>
              <a:t>ν</a:t>
            </a:r>
            <a:endParaRPr lang="en-GB" dirty="0" smtClean="0">
              <a:cs typeface="Times New Roman" pitchFamily="18" charset="0"/>
            </a:endParaRPr>
          </a:p>
          <a:p>
            <a:pPr eaLnBrk="1" hangingPunct="1"/>
            <a:r>
              <a:rPr lang="en-GB" dirty="0" smtClean="0">
                <a:cs typeface="Times New Roman" pitchFamily="18" charset="0"/>
              </a:rPr>
              <a:t>If so, why no </a:t>
            </a:r>
            <a:r>
              <a:rPr lang="en-GB" dirty="0" smtClean="0">
                <a:latin typeface="Symbol" pitchFamily="18" charset="2"/>
                <a:cs typeface="Times New Roman" pitchFamily="18" charset="0"/>
              </a:rPr>
              <a:t>m</a:t>
            </a:r>
            <a:r>
              <a:rPr lang="en-GB" dirty="0" smtClean="0">
                <a:cs typeface="Times New Roman" pitchFamily="18" charset="0"/>
              </a:rPr>
              <a:t> → e + </a:t>
            </a:r>
            <a:r>
              <a:rPr lang="en-GB" dirty="0" smtClean="0">
                <a:latin typeface="Symbol" pitchFamily="18" charset="2"/>
                <a:cs typeface="Times New Roman" pitchFamily="18" charset="0"/>
              </a:rPr>
              <a:t>g</a:t>
            </a:r>
            <a:r>
              <a:rPr lang="en-GB" dirty="0" smtClean="0">
                <a:cs typeface="Times New Roman" pitchFamily="18" charset="0"/>
              </a:rPr>
              <a:t> via diagrams like?:</a:t>
            </a:r>
            <a:endParaRPr lang="el-GR" dirty="0" smtClean="0">
              <a:cs typeface="Times New Roman" pitchFamily="18" charset="0"/>
            </a:endParaRPr>
          </a:p>
        </p:txBody>
      </p:sp>
      <p:grpSp>
        <p:nvGrpSpPr>
          <p:cNvPr id="2" name="Group 12"/>
          <p:cNvGrpSpPr>
            <a:grpSpLocks/>
          </p:cNvGrpSpPr>
          <p:nvPr/>
        </p:nvGrpSpPr>
        <p:grpSpPr bwMode="auto">
          <a:xfrm>
            <a:off x="2987675" y="4077072"/>
            <a:ext cx="2952750" cy="1349375"/>
            <a:chOff x="1882" y="3158"/>
            <a:chExt cx="1860" cy="850"/>
          </a:xfrm>
        </p:grpSpPr>
        <p:pic>
          <p:nvPicPr>
            <p:cNvPr id="185349" name="Picture 5" descr="meg"/>
            <p:cNvPicPr>
              <a:picLocks noChangeAspect="1" noChangeArrowheads="1"/>
            </p:cNvPicPr>
            <p:nvPr/>
          </p:nvPicPr>
          <p:blipFill>
            <a:blip r:embed="rId2" cstate="print"/>
            <a:srcRect/>
            <a:stretch>
              <a:fillRect/>
            </a:stretch>
          </p:blipFill>
          <p:spPr bwMode="auto">
            <a:xfrm>
              <a:off x="1882" y="3158"/>
              <a:ext cx="1860" cy="840"/>
            </a:xfrm>
            <a:prstGeom prst="rect">
              <a:avLst/>
            </a:prstGeom>
            <a:noFill/>
            <a:ln w="9525">
              <a:noFill/>
              <a:miter lim="800000"/>
              <a:headEnd/>
              <a:tailEnd/>
            </a:ln>
          </p:spPr>
        </p:pic>
        <p:sp>
          <p:nvSpPr>
            <p:cNvPr id="185350" name="Text Box 7"/>
            <p:cNvSpPr txBox="1">
              <a:spLocks noChangeArrowheads="1"/>
            </p:cNvSpPr>
            <p:nvPr/>
          </p:nvSpPr>
          <p:spPr bwMode="auto">
            <a:xfrm>
              <a:off x="1941" y="3679"/>
              <a:ext cx="245" cy="327"/>
            </a:xfrm>
            <a:prstGeom prst="rect">
              <a:avLst/>
            </a:prstGeom>
            <a:noFill/>
            <a:ln w="44450">
              <a:noFill/>
              <a:miter lim="800000"/>
              <a:headEnd/>
              <a:tailEnd/>
            </a:ln>
          </p:spPr>
          <p:txBody>
            <a:bodyPr wrap="none">
              <a:spAutoFit/>
            </a:bodyPr>
            <a:lstStyle/>
            <a:p>
              <a:r>
                <a:rPr lang="en-GB" sz="2800">
                  <a:solidFill>
                    <a:srgbClr val="000066"/>
                  </a:solidFill>
                  <a:latin typeface="Symbol" pitchFamily="18" charset="2"/>
                </a:rPr>
                <a:t>m</a:t>
              </a:r>
              <a:endParaRPr lang="en-US" sz="2800">
                <a:solidFill>
                  <a:srgbClr val="000066"/>
                </a:solidFill>
                <a:latin typeface="Symbol" pitchFamily="18" charset="2"/>
              </a:endParaRPr>
            </a:p>
          </p:txBody>
        </p:sp>
        <p:sp>
          <p:nvSpPr>
            <p:cNvPr id="185351" name="Text Box 8"/>
            <p:cNvSpPr txBox="1">
              <a:spLocks noChangeArrowheads="1"/>
            </p:cNvSpPr>
            <p:nvPr/>
          </p:nvSpPr>
          <p:spPr bwMode="auto">
            <a:xfrm>
              <a:off x="2732" y="3681"/>
              <a:ext cx="233" cy="327"/>
            </a:xfrm>
            <a:prstGeom prst="rect">
              <a:avLst/>
            </a:prstGeom>
            <a:noFill/>
            <a:ln w="44450">
              <a:noFill/>
              <a:miter lim="800000"/>
              <a:headEnd/>
              <a:tailEnd/>
            </a:ln>
          </p:spPr>
          <p:txBody>
            <a:bodyPr wrap="none">
              <a:spAutoFit/>
            </a:bodyPr>
            <a:lstStyle/>
            <a:p>
              <a:r>
                <a:rPr lang="en-GB" sz="2800">
                  <a:solidFill>
                    <a:srgbClr val="000066"/>
                  </a:solidFill>
                  <a:latin typeface="Symbol" pitchFamily="18" charset="2"/>
                </a:rPr>
                <a:t>n</a:t>
              </a:r>
              <a:endParaRPr lang="en-US" sz="2800">
                <a:solidFill>
                  <a:srgbClr val="000066"/>
                </a:solidFill>
                <a:latin typeface="Symbol" pitchFamily="18" charset="2"/>
              </a:endParaRPr>
            </a:p>
          </p:txBody>
        </p:sp>
        <p:sp>
          <p:nvSpPr>
            <p:cNvPr id="185352" name="Text Box 9"/>
            <p:cNvSpPr txBox="1">
              <a:spLocks noChangeArrowheads="1"/>
            </p:cNvSpPr>
            <p:nvPr/>
          </p:nvSpPr>
          <p:spPr bwMode="auto">
            <a:xfrm>
              <a:off x="3421" y="3681"/>
              <a:ext cx="215" cy="327"/>
            </a:xfrm>
            <a:prstGeom prst="rect">
              <a:avLst/>
            </a:prstGeom>
            <a:noFill/>
            <a:ln w="44450">
              <a:noFill/>
              <a:miter lim="800000"/>
              <a:headEnd/>
              <a:tailEnd/>
            </a:ln>
          </p:spPr>
          <p:txBody>
            <a:bodyPr wrap="none">
              <a:spAutoFit/>
            </a:bodyPr>
            <a:lstStyle/>
            <a:p>
              <a:r>
                <a:rPr lang="en-GB" sz="2800">
                  <a:solidFill>
                    <a:srgbClr val="000066"/>
                  </a:solidFill>
                </a:rPr>
                <a:t>e</a:t>
              </a:r>
              <a:endParaRPr lang="en-US" sz="2800">
                <a:solidFill>
                  <a:srgbClr val="000066"/>
                </a:solidFill>
              </a:endParaRPr>
            </a:p>
          </p:txBody>
        </p:sp>
        <p:sp>
          <p:nvSpPr>
            <p:cNvPr id="185353" name="Text Box 10"/>
            <p:cNvSpPr txBox="1">
              <a:spLocks noChangeArrowheads="1"/>
            </p:cNvSpPr>
            <p:nvPr/>
          </p:nvSpPr>
          <p:spPr bwMode="auto">
            <a:xfrm>
              <a:off x="3533" y="3203"/>
              <a:ext cx="208" cy="327"/>
            </a:xfrm>
            <a:prstGeom prst="rect">
              <a:avLst/>
            </a:prstGeom>
            <a:noFill/>
            <a:ln w="44450">
              <a:noFill/>
              <a:miter lim="800000"/>
              <a:headEnd/>
              <a:tailEnd/>
            </a:ln>
          </p:spPr>
          <p:txBody>
            <a:bodyPr wrap="none">
              <a:spAutoFit/>
            </a:bodyPr>
            <a:lstStyle/>
            <a:p>
              <a:r>
                <a:rPr lang="en-GB" sz="2800">
                  <a:solidFill>
                    <a:srgbClr val="000066"/>
                  </a:solidFill>
                  <a:latin typeface="Symbol" pitchFamily="18" charset="2"/>
                </a:rPr>
                <a:t>g</a:t>
              </a:r>
              <a:endParaRPr lang="en-US" sz="2800">
                <a:solidFill>
                  <a:srgbClr val="000066"/>
                </a:solidFill>
                <a:latin typeface="Symbol" pitchFamily="18" charset="2"/>
              </a:endParaRPr>
            </a:p>
          </p:txBody>
        </p:sp>
        <p:sp>
          <p:nvSpPr>
            <p:cNvPr id="185354" name="Text Box 11"/>
            <p:cNvSpPr txBox="1">
              <a:spLocks noChangeArrowheads="1"/>
            </p:cNvSpPr>
            <p:nvPr/>
          </p:nvSpPr>
          <p:spPr bwMode="auto">
            <a:xfrm>
              <a:off x="2262" y="3281"/>
              <a:ext cx="364" cy="231"/>
            </a:xfrm>
            <a:prstGeom prst="rect">
              <a:avLst/>
            </a:prstGeom>
            <a:noFill/>
            <a:ln w="44450">
              <a:noFill/>
              <a:miter lim="800000"/>
              <a:headEnd/>
              <a:tailEnd/>
            </a:ln>
          </p:spPr>
          <p:txBody>
            <a:bodyPr wrap="none">
              <a:spAutoFit/>
            </a:bodyPr>
            <a:lstStyle/>
            <a:p>
              <a:r>
                <a:rPr lang="en-GB" sz="1800">
                  <a:solidFill>
                    <a:srgbClr val="000066"/>
                  </a:solidFill>
                </a:rPr>
                <a:t>IVB</a:t>
              </a:r>
              <a:endParaRPr lang="en-US" sz="1800">
                <a:solidFill>
                  <a:srgbClr val="000066"/>
                </a:solidFill>
              </a:endParaRPr>
            </a:p>
          </p:txBody>
        </p:sp>
      </p:gr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p:cNvPicPr>
            <a:picLocks noChangeAspect="1" noChangeArrowheads="1"/>
          </p:cNvPicPr>
          <p:nvPr/>
        </p:nvPicPr>
        <p:blipFill>
          <a:blip r:embed="rId2" cstate="print"/>
          <a:srcRect/>
          <a:stretch>
            <a:fillRect/>
          </a:stretch>
        </p:blipFill>
        <p:spPr bwMode="auto">
          <a:xfrm>
            <a:off x="467543" y="-173637"/>
            <a:ext cx="8280921" cy="5853105"/>
          </a:xfrm>
          <a:prstGeom prst="rect">
            <a:avLst/>
          </a:prstGeom>
          <a:noFill/>
          <a:ln w="44450" cap="flat" cmpd="sng">
            <a:noFill/>
            <a:prstDash val="solid"/>
            <a:miter lim="800000"/>
            <a:headEnd type="none" w="med" len="med"/>
            <a:tailEnd type="none" w="med" len="med"/>
          </a:ln>
        </p:spPr>
      </p:pic>
      <p:pic>
        <p:nvPicPr>
          <p:cNvPr id="611330" name="Picture 2"/>
          <p:cNvPicPr>
            <a:picLocks noChangeAspect="1" noChangeArrowheads="1"/>
          </p:cNvPicPr>
          <p:nvPr/>
        </p:nvPicPr>
        <p:blipFill>
          <a:blip r:embed="rId3" cstate="print"/>
          <a:srcRect/>
          <a:stretch>
            <a:fillRect/>
          </a:stretch>
        </p:blipFill>
        <p:spPr bwMode="auto">
          <a:xfrm>
            <a:off x="1547664" y="5403180"/>
            <a:ext cx="6192688" cy="15542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0" y="0"/>
            <a:ext cx="9324528" cy="7029400"/>
          </a:xfrm>
          <a:prstGeom prst="rect">
            <a:avLst/>
          </a:prstGeom>
          <a:solidFill>
            <a:srgbClr val="FFFFFF"/>
          </a:solidFill>
          <a:ln w="444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smtClean="0">
              <a:ln>
                <a:noFill/>
              </a:ln>
              <a:solidFill>
                <a:srgbClr val="66FFFF"/>
              </a:solidFill>
              <a:effectLst/>
              <a:latin typeface="Times New Roman" pitchFamily="18" charset="0"/>
            </a:endParaRPr>
          </a:p>
        </p:txBody>
      </p:sp>
      <p:pic>
        <p:nvPicPr>
          <p:cNvPr id="636930" name="Picture 2"/>
          <p:cNvPicPr>
            <a:picLocks noChangeAspect="1" noChangeArrowheads="1"/>
          </p:cNvPicPr>
          <p:nvPr/>
        </p:nvPicPr>
        <p:blipFill>
          <a:blip r:embed="rId2" cstate="print"/>
          <a:srcRect/>
          <a:stretch>
            <a:fillRect/>
          </a:stretch>
        </p:blipFill>
        <p:spPr bwMode="auto">
          <a:xfrm>
            <a:off x="4427984" y="0"/>
            <a:ext cx="4754116" cy="2776076"/>
          </a:xfrm>
          <a:prstGeom prst="rect">
            <a:avLst/>
          </a:prstGeom>
          <a:noFill/>
          <a:ln w="9525">
            <a:noFill/>
            <a:miter lim="800000"/>
            <a:headEnd/>
            <a:tailEnd/>
          </a:ln>
        </p:spPr>
      </p:pic>
      <p:pic>
        <p:nvPicPr>
          <p:cNvPr id="636931" name="Picture 3"/>
          <p:cNvPicPr>
            <a:picLocks noChangeAspect="1" noChangeArrowheads="1"/>
          </p:cNvPicPr>
          <p:nvPr/>
        </p:nvPicPr>
        <p:blipFill>
          <a:blip r:embed="rId3" cstate="print"/>
          <a:srcRect/>
          <a:stretch>
            <a:fillRect/>
          </a:stretch>
        </p:blipFill>
        <p:spPr bwMode="auto">
          <a:xfrm>
            <a:off x="4499992" y="2780929"/>
            <a:ext cx="4644008" cy="505516"/>
          </a:xfrm>
          <a:prstGeom prst="rect">
            <a:avLst/>
          </a:prstGeom>
          <a:noFill/>
          <a:ln w="9525">
            <a:noFill/>
            <a:miter lim="800000"/>
            <a:headEnd/>
            <a:tailEnd/>
          </a:ln>
        </p:spPr>
      </p:pic>
      <p:pic>
        <p:nvPicPr>
          <p:cNvPr id="636932" name="Picture 4"/>
          <p:cNvPicPr>
            <a:picLocks noChangeAspect="1" noChangeArrowheads="1"/>
          </p:cNvPicPr>
          <p:nvPr/>
        </p:nvPicPr>
        <p:blipFill>
          <a:blip r:embed="rId4" cstate="print"/>
          <a:srcRect/>
          <a:stretch>
            <a:fillRect/>
          </a:stretch>
        </p:blipFill>
        <p:spPr bwMode="auto">
          <a:xfrm>
            <a:off x="0" y="0"/>
            <a:ext cx="4427984" cy="1642166"/>
          </a:xfrm>
          <a:prstGeom prst="rect">
            <a:avLst/>
          </a:prstGeom>
          <a:noFill/>
          <a:ln w="9525">
            <a:noFill/>
            <a:miter lim="800000"/>
            <a:headEnd/>
            <a:tailEnd/>
          </a:ln>
        </p:spPr>
      </p:pic>
      <p:pic>
        <p:nvPicPr>
          <p:cNvPr id="636933" name="Picture 5"/>
          <p:cNvPicPr>
            <a:picLocks noChangeAspect="1" noChangeArrowheads="1"/>
          </p:cNvPicPr>
          <p:nvPr/>
        </p:nvPicPr>
        <p:blipFill>
          <a:blip r:embed="rId5" cstate="print"/>
          <a:srcRect/>
          <a:stretch>
            <a:fillRect/>
          </a:stretch>
        </p:blipFill>
        <p:spPr bwMode="auto">
          <a:xfrm>
            <a:off x="3635896" y="3364430"/>
            <a:ext cx="5574804" cy="1360714"/>
          </a:xfrm>
          <a:prstGeom prst="rect">
            <a:avLst/>
          </a:prstGeom>
          <a:noFill/>
          <a:ln w="9525">
            <a:noFill/>
            <a:miter lim="800000"/>
            <a:headEnd/>
            <a:tailEnd/>
          </a:ln>
        </p:spPr>
      </p:pic>
      <p:pic>
        <p:nvPicPr>
          <p:cNvPr id="636934" name="Picture 6"/>
          <p:cNvPicPr>
            <a:picLocks noChangeAspect="1" noChangeArrowheads="1"/>
          </p:cNvPicPr>
          <p:nvPr/>
        </p:nvPicPr>
        <p:blipFill>
          <a:blip r:embed="rId6" cstate="print"/>
          <a:srcRect/>
          <a:stretch>
            <a:fillRect/>
          </a:stretch>
        </p:blipFill>
        <p:spPr bwMode="auto">
          <a:xfrm>
            <a:off x="0" y="1700808"/>
            <a:ext cx="3695700" cy="5010150"/>
          </a:xfrm>
          <a:prstGeom prst="rect">
            <a:avLst/>
          </a:prstGeom>
          <a:noFill/>
          <a:ln w="9525">
            <a:noFill/>
            <a:miter lim="800000"/>
            <a:headEnd/>
            <a:tailEnd/>
          </a:ln>
        </p:spPr>
      </p:pic>
      <p:pic>
        <p:nvPicPr>
          <p:cNvPr id="636935" name="Picture 7"/>
          <p:cNvPicPr>
            <a:picLocks noChangeAspect="1" noChangeArrowheads="1"/>
          </p:cNvPicPr>
          <p:nvPr/>
        </p:nvPicPr>
        <p:blipFill>
          <a:blip r:embed="rId7" cstate="print"/>
          <a:srcRect/>
          <a:stretch>
            <a:fillRect/>
          </a:stretch>
        </p:blipFill>
        <p:spPr bwMode="auto">
          <a:xfrm>
            <a:off x="3693571" y="4752528"/>
            <a:ext cx="5486941" cy="1988840"/>
          </a:xfrm>
          <a:prstGeom prst="rect">
            <a:avLst/>
          </a:prstGeom>
          <a:noFill/>
          <a:ln w="9525">
            <a:noFill/>
            <a:miter lim="800000"/>
            <a:headEnd/>
            <a:tailEnd/>
          </a:ln>
        </p:spPr>
      </p:pic>
      <p:pic>
        <p:nvPicPr>
          <p:cNvPr id="636936" name="Picture 8"/>
          <p:cNvPicPr>
            <a:picLocks noChangeAspect="1" noChangeArrowheads="1"/>
          </p:cNvPicPr>
          <p:nvPr/>
        </p:nvPicPr>
        <p:blipFill>
          <a:blip r:embed="rId8" cstate="print"/>
          <a:srcRect/>
          <a:stretch>
            <a:fillRect/>
          </a:stretch>
        </p:blipFill>
        <p:spPr bwMode="auto">
          <a:xfrm>
            <a:off x="7668344" y="5052345"/>
            <a:ext cx="1440557" cy="39287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cstate="print"/>
          <a:srcRect/>
          <a:stretch>
            <a:fillRect/>
          </a:stretch>
        </p:blipFill>
        <p:spPr bwMode="auto">
          <a:xfrm>
            <a:off x="381000" y="466725"/>
            <a:ext cx="8382000" cy="5924550"/>
          </a:xfrm>
          <a:prstGeom prst="rect">
            <a:avLst/>
          </a:prstGeom>
          <a:noFill/>
          <a:ln w="44450" cap="flat" cmpd="sng">
            <a:noFill/>
            <a:prstDash val="solid"/>
            <a:miter lim="800000"/>
            <a:headEnd type="none" w="med" len="med"/>
            <a:tailEnd type="none" w="med" len="me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cstate="print"/>
          <a:srcRect/>
          <a:stretch>
            <a:fillRect/>
          </a:stretch>
        </p:blipFill>
        <p:spPr bwMode="auto">
          <a:xfrm>
            <a:off x="381000" y="466725"/>
            <a:ext cx="8382000" cy="5924550"/>
          </a:xfrm>
          <a:prstGeom prst="rect">
            <a:avLst/>
          </a:prstGeom>
          <a:noFill/>
          <a:ln w="44450" cap="flat" cmpd="sng">
            <a:noFill/>
            <a:prstDash val="solid"/>
            <a:miter lim="800000"/>
            <a:headEnd type="none" w="med" len="med"/>
            <a:tailEnd type="none" w="med" len="me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7029400"/>
          </a:xfrm>
          <a:prstGeom prst="rect">
            <a:avLst/>
          </a:prstGeom>
          <a:solidFill>
            <a:srgbClr val="FFFFFF"/>
          </a:solidFill>
          <a:ln w="444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smtClean="0">
              <a:ln>
                <a:noFill/>
              </a:ln>
              <a:solidFill>
                <a:srgbClr val="66FFFF"/>
              </a:solidFill>
              <a:effectLst/>
              <a:latin typeface="Times New Roman" pitchFamily="18" charset="0"/>
            </a:endParaRPr>
          </a:p>
        </p:txBody>
      </p:sp>
      <p:pic>
        <p:nvPicPr>
          <p:cNvPr id="609286" name="Picture 6"/>
          <p:cNvPicPr>
            <a:picLocks noChangeAspect="1" noChangeArrowheads="1"/>
          </p:cNvPicPr>
          <p:nvPr/>
        </p:nvPicPr>
        <p:blipFill>
          <a:blip r:embed="rId2" cstate="print"/>
          <a:srcRect/>
          <a:stretch>
            <a:fillRect/>
          </a:stretch>
        </p:blipFill>
        <p:spPr bwMode="auto">
          <a:xfrm>
            <a:off x="0" y="568846"/>
            <a:ext cx="5432276" cy="2716138"/>
          </a:xfrm>
          <a:prstGeom prst="rect">
            <a:avLst/>
          </a:prstGeom>
          <a:noFill/>
          <a:ln w="9525">
            <a:noFill/>
            <a:miter lim="800000"/>
            <a:headEnd/>
            <a:tailEnd/>
          </a:ln>
        </p:spPr>
      </p:pic>
      <p:sp>
        <p:nvSpPr>
          <p:cNvPr id="11" name="TextBox 10"/>
          <p:cNvSpPr txBox="1"/>
          <p:nvPr/>
        </p:nvSpPr>
        <p:spPr>
          <a:xfrm>
            <a:off x="50098" y="97468"/>
            <a:ext cx="5337743" cy="523220"/>
          </a:xfrm>
          <a:prstGeom prst="rect">
            <a:avLst/>
          </a:prstGeom>
          <a:noFill/>
        </p:spPr>
        <p:txBody>
          <a:bodyPr wrap="none" rtlCol="0">
            <a:spAutoFit/>
          </a:bodyPr>
          <a:lstStyle/>
          <a:p>
            <a:r>
              <a:rPr lang="en-GB" dirty="0" smtClean="0">
                <a:solidFill>
                  <a:schemeClr val="accent6"/>
                </a:solidFill>
                <a:latin typeface="Symbol" pitchFamily="18" charset="2"/>
              </a:rPr>
              <a:t>T2K n</a:t>
            </a:r>
            <a:r>
              <a:rPr lang="en-GB" baseline="-25000" dirty="0" smtClean="0">
                <a:solidFill>
                  <a:schemeClr val="accent6"/>
                </a:solidFill>
              </a:rPr>
              <a:t>e</a:t>
            </a:r>
            <a:r>
              <a:rPr lang="en-GB" dirty="0" smtClean="0">
                <a:solidFill>
                  <a:schemeClr val="accent6"/>
                </a:solidFill>
              </a:rPr>
              <a:t> Appearance Data Reduction</a:t>
            </a:r>
            <a:endParaRPr lang="en-GB" dirty="0">
              <a:solidFill>
                <a:schemeClr val="accent6"/>
              </a:solidFill>
            </a:endParaRPr>
          </a:p>
        </p:txBody>
      </p:sp>
      <p:pic>
        <p:nvPicPr>
          <p:cNvPr id="609291" name="Picture 11" descr="http://www.t2k.org/news/logo/t2k_logo_small.png"/>
          <p:cNvPicPr>
            <a:picLocks noChangeAspect="1" noChangeArrowheads="1"/>
          </p:cNvPicPr>
          <p:nvPr/>
        </p:nvPicPr>
        <p:blipFill>
          <a:blip r:embed="rId3" cstate="print"/>
          <a:srcRect/>
          <a:stretch>
            <a:fillRect/>
          </a:stretch>
        </p:blipFill>
        <p:spPr bwMode="auto">
          <a:xfrm>
            <a:off x="4644008" y="6352925"/>
            <a:ext cx="1052116" cy="526058"/>
          </a:xfrm>
          <a:prstGeom prst="rect">
            <a:avLst/>
          </a:prstGeom>
          <a:noFill/>
        </p:spPr>
      </p:pic>
      <p:cxnSp>
        <p:nvCxnSpPr>
          <p:cNvPr id="16" name="Straight Arrow Connector 15"/>
          <p:cNvCxnSpPr/>
          <p:nvPr/>
        </p:nvCxnSpPr>
        <p:spPr bwMode="auto">
          <a:xfrm>
            <a:off x="-324544" y="2564904"/>
            <a:ext cx="914400" cy="914400"/>
          </a:xfrm>
          <a:prstGeom prst="straightConnector1">
            <a:avLst/>
          </a:prstGeom>
          <a:solidFill>
            <a:srgbClr val="FFFFFF"/>
          </a:solidFill>
          <a:ln w="44450" cap="flat" cmpd="sng" algn="ctr">
            <a:noFill/>
            <a:prstDash val="solid"/>
            <a:round/>
            <a:headEnd type="none" w="med" len="med"/>
            <a:tailEnd type="arrow"/>
          </a:ln>
          <a:effectLst/>
        </p:spPr>
      </p:cxnSp>
      <p:cxnSp>
        <p:nvCxnSpPr>
          <p:cNvPr id="17" name="Straight Arrow Connector 16"/>
          <p:cNvCxnSpPr/>
          <p:nvPr/>
        </p:nvCxnSpPr>
        <p:spPr bwMode="auto">
          <a:xfrm>
            <a:off x="2555776" y="2564904"/>
            <a:ext cx="504056" cy="1588"/>
          </a:xfrm>
          <a:prstGeom prst="straightConnector1">
            <a:avLst/>
          </a:prstGeom>
          <a:solidFill>
            <a:srgbClr val="FFFFFF"/>
          </a:solidFill>
          <a:ln w="44450" cap="flat" cmpd="sng" algn="ctr">
            <a:solidFill>
              <a:schemeClr val="accent6"/>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8" name="Picture 2"/>
          <p:cNvPicPr>
            <a:picLocks noChangeAspect="1" noChangeArrowheads="1"/>
          </p:cNvPicPr>
          <p:nvPr/>
        </p:nvPicPr>
        <p:blipFill>
          <a:blip r:embed="rId2" cstate="print"/>
          <a:srcRect/>
          <a:stretch>
            <a:fillRect/>
          </a:stretch>
        </p:blipFill>
        <p:spPr bwMode="auto">
          <a:xfrm>
            <a:off x="623888" y="471488"/>
            <a:ext cx="7896225" cy="5915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62" name="Picture 2"/>
          <p:cNvPicPr>
            <a:picLocks noChangeAspect="1" noChangeArrowheads="1"/>
          </p:cNvPicPr>
          <p:nvPr/>
        </p:nvPicPr>
        <p:blipFill>
          <a:blip r:embed="rId2" cstate="print"/>
          <a:srcRect/>
          <a:stretch>
            <a:fillRect/>
          </a:stretch>
        </p:blipFill>
        <p:spPr bwMode="auto">
          <a:xfrm>
            <a:off x="623888" y="908720"/>
            <a:ext cx="7896225" cy="5915025"/>
          </a:xfrm>
          <a:prstGeom prst="rect">
            <a:avLst/>
          </a:prstGeom>
          <a:noFill/>
          <a:ln w="9525">
            <a:noFill/>
            <a:miter lim="800000"/>
            <a:headEnd/>
            <a:tailEnd/>
          </a:ln>
        </p:spPr>
      </p:pic>
      <p:pic>
        <p:nvPicPr>
          <p:cNvPr id="777217" name="Picture 1"/>
          <p:cNvPicPr>
            <a:picLocks noChangeAspect="1" noChangeArrowheads="1"/>
          </p:cNvPicPr>
          <p:nvPr/>
        </p:nvPicPr>
        <p:blipFill>
          <a:blip r:embed="rId3" cstate="print"/>
          <a:srcRect/>
          <a:stretch>
            <a:fillRect/>
          </a:stretch>
        </p:blipFill>
        <p:spPr bwMode="auto">
          <a:xfrm>
            <a:off x="107504" y="486916"/>
            <a:ext cx="8886825" cy="30861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77217"/>
                                        </p:tgtEl>
                                        <p:attrNameLst>
                                          <p:attrName>style.visibility</p:attrName>
                                        </p:attrNameLst>
                                      </p:cBhvr>
                                      <p:to>
                                        <p:strVal val="visible"/>
                                      </p:to>
                                    </p:set>
                                    <p:anim calcmode="lin" valueType="num">
                                      <p:cBhvr>
                                        <p:cTn id="7" dur="500" fill="hold"/>
                                        <p:tgtEl>
                                          <p:spTgt spid="777217"/>
                                        </p:tgtEl>
                                        <p:attrNameLst>
                                          <p:attrName>ppt_w</p:attrName>
                                        </p:attrNameLst>
                                      </p:cBhvr>
                                      <p:tavLst>
                                        <p:tav tm="0">
                                          <p:val>
                                            <p:fltVal val="0"/>
                                          </p:val>
                                        </p:tav>
                                        <p:tav tm="100000">
                                          <p:val>
                                            <p:strVal val="#ppt_w"/>
                                          </p:val>
                                        </p:tav>
                                      </p:tavLst>
                                    </p:anim>
                                    <p:anim calcmode="lin" valueType="num">
                                      <p:cBhvr>
                                        <p:cTn id="8" dur="500" fill="hold"/>
                                        <p:tgtEl>
                                          <p:spTgt spid="7772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8786" name="Picture 2"/>
          <p:cNvPicPr>
            <a:picLocks noChangeAspect="1" noChangeArrowheads="1"/>
          </p:cNvPicPr>
          <p:nvPr/>
        </p:nvPicPr>
        <p:blipFill>
          <a:blip r:embed="rId2" cstate="print"/>
          <a:srcRect/>
          <a:stretch>
            <a:fillRect/>
          </a:stretch>
        </p:blipFill>
        <p:spPr bwMode="auto">
          <a:xfrm>
            <a:off x="251520" y="471488"/>
            <a:ext cx="7896225" cy="5915025"/>
          </a:xfrm>
          <a:prstGeom prst="rect">
            <a:avLst/>
          </a:prstGeom>
          <a:noFill/>
          <a:ln w="9525">
            <a:noFill/>
            <a:miter lim="800000"/>
            <a:headEnd/>
            <a:tailEnd/>
          </a:ln>
        </p:spPr>
      </p:pic>
      <p:pic>
        <p:nvPicPr>
          <p:cNvPr id="758787" name="Picture 3"/>
          <p:cNvPicPr>
            <a:picLocks noChangeAspect="1" noChangeArrowheads="1"/>
          </p:cNvPicPr>
          <p:nvPr/>
        </p:nvPicPr>
        <p:blipFill>
          <a:blip r:embed="rId3" cstate="print"/>
          <a:srcRect/>
          <a:stretch>
            <a:fillRect/>
          </a:stretch>
        </p:blipFill>
        <p:spPr bwMode="auto">
          <a:xfrm>
            <a:off x="6732240" y="1209441"/>
            <a:ext cx="2339752" cy="221955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58787"/>
                                        </p:tgtEl>
                                        <p:attrNameLst>
                                          <p:attrName>style.visibility</p:attrName>
                                        </p:attrNameLst>
                                      </p:cBhvr>
                                      <p:to>
                                        <p:strVal val="visible"/>
                                      </p:to>
                                    </p:set>
                                    <p:anim calcmode="lin" valueType="num">
                                      <p:cBhvr>
                                        <p:cTn id="7" dur="500" fill="hold"/>
                                        <p:tgtEl>
                                          <p:spTgt spid="758787"/>
                                        </p:tgtEl>
                                        <p:attrNameLst>
                                          <p:attrName>ppt_w</p:attrName>
                                        </p:attrNameLst>
                                      </p:cBhvr>
                                      <p:tavLst>
                                        <p:tav tm="0">
                                          <p:val>
                                            <p:fltVal val="0"/>
                                          </p:val>
                                        </p:tav>
                                        <p:tav tm="100000">
                                          <p:val>
                                            <p:strVal val="#ppt_w"/>
                                          </p:val>
                                        </p:tav>
                                      </p:tavLst>
                                    </p:anim>
                                    <p:anim calcmode="lin" valueType="num">
                                      <p:cBhvr>
                                        <p:cTn id="8" dur="500" fill="hold"/>
                                        <p:tgtEl>
                                          <p:spTgt spid="75878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7029400"/>
          </a:xfrm>
          <a:prstGeom prst="rect">
            <a:avLst/>
          </a:prstGeom>
          <a:solidFill>
            <a:srgbClr val="FFFFFF"/>
          </a:solidFill>
          <a:ln w="444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smtClean="0">
              <a:ln>
                <a:noFill/>
              </a:ln>
              <a:solidFill>
                <a:srgbClr val="66FFFF"/>
              </a:solidFill>
              <a:effectLst/>
              <a:latin typeface="Times New Roman" pitchFamily="18" charset="0"/>
            </a:endParaRPr>
          </a:p>
        </p:txBody>
      </p:sp>
      <p:pic>
        <p:nvPicPr>
          <p:cNvPr id="609285" name="Picture 5"/>
          <p:cNvPicPr>
            <a:picLocks noChangeAspect="1" noChangeArrowheads="1"/>
          </p:cNvPicPr>
          <p:nvPr/>
        </p:nvPicPr>
        <p:blipFill>
          <a:blip r:embed="rId2" cstate="print"/>
          <a:srcRect/>
          <a:stretch>
            <a:fillRect/>
          </a:stretch>
        </p:blipFill>
        <p:spPr bwMode="auto">
          <a:xfrm>
            <a:off x="0" y="3330929"/>
            <a:ext cx="5352921" cy="2618351"/>
          </a:xfrm>
          <a:prstGeom prst="rect">
            <a:avLst/>
          </a:prstGeom>
          <a:noFill/>
          <a:ln w="9525">
            <a:noFill/>
            <a:miter lim="800000"/>
            <a:headEnd/>
            <a:tailEnd/>
          </a:ln>
        </p:spPr>
      </p:pic>
      <p:pic>
        <p:nvPicPr>
          <p:cNvPr id="609286" name="Picture 6"/>
          <p:cNvPicPr>
            <a:picLocks noChangeAspect="1" noChangeArrowheads="1"/>
          </p:cNvPicPr>
          <p:nvPr/>
        </p:nvPicPr>
        <p:blipFill>
          <a:blip r:embed="rId3" cstate="print"/>
          <a:srcRect/>
          <a:stretch>
            <a:fillRect/>
          </a:stretch>
        </p:blipFill>
        <p:spPr bwMode="auto">
          <a:xfrm>
            <a:off x="0" y="568846"/>
            <a:ext cx="5432276" cy="2716138"/>
          </a:xfrm>
          <a:prstGeom prst="rect">
            <a:avLst/>
          </a:prstGeom>
          <a:noFill/>
          <a:ln w="9525">
            <a:noFill/>
            <a:miter lim="800000"/>
            <a:headEnd/>
            <a:tailEnd/>
          </a:ln>
        </p:spPr>
      </p:pic>
      <p:pic>
        <p:nvPicPr>
          <p:cNvPr id="609287" name="Picture 7"/>
          <p:cNvPicPr>
            <a:picLocks noChangeAspect="1" noChangeArrowheads="1"/>
          </p:cNvPicPr>
          <p:nvPr/>
        </p:nvPicPr>
        <p:blipFill>
          <a:blip r:embed="rId4" cstate="print"/>
          <a:srcRect/>
          <a:stretch>
            <a:fillRect/>
          </a:stretch>
        </p:blipFill>
        <p:spPr bwMode="auto">
          <a:xfrm>
            <a:off x="5508104" y="260648"/>
            <a:ext cx="3240360" cy="3228086"/>
          </a:xfrm>
          <a:prstGeom prst="rect">
            <a:avLst/>
          </a:prstGeom>
          <a:noFill/>
          <a:ln w="9525">
            <a:noFill/>
            <a:miter lim="800000"/>
            <a:headEnd/>
            <a:tailEnd/>
          </a:ln>
        </p:spPr>
      </p:pic>
      <p:pic>
        <p:nvPicPr>
          <p:cNvPr id="609288" name="Picture 8"/>
          <p:cNvPicPr>
            <a:picLocks noChangeAspect="1" noChangeArrowheads="1"/>
          </p:cNvPicPr>
          <p:nvPr/>
        </p:nvPicPr>
        <p:blipFill>
          <a:blip r:embed="rId5" cstate="print"/>
          <a:srcRect/>
          <a:stretch>
            <a:fillRect/>
          </a:stretch>
        </p:blipFill>
        <p:spPr bwMode="auto">
          <a:xfrm>
            <a:off x="5465683" y="3573016"/>
            <a:ext cx="3454449" cy="3284985"/>
          </a:xfrm>
          <a:prstGeom prst="rect">
            <a:avLst/>
          </a:prstGeom>
          <a:noFill/>
          <a:ln w="9525">
            <a:noFill/>
            <a:miter lim="800000"/>
            <a:headEnd/>
            <a:tailEnd/>
          </a:ln>
        </p:spPr>
      </p:pic>
      <p:sp>
        <p:nvSpPr>
          <p:cNvPr id="11" name="TextBox 10"/>
          <p:cNvSpPr txBox="1"/>
          <p:nvPr/>
        </p:nvSpPr>
        <p:spPr>
          <a:xfrm>
            <a:off x="50098" y="97468"/>
            <a:ext cx="5337743" cy="523220"/>
          </a:xfrm>
          <a:prstGeom prst="rect">
            <a:avLst/>
          </a:prstGeom>
          <a:noFill/>
        </p:spPr>
        <p:txBody>
          <a:bodyPr wrap="none" rtlCol="0">
            <a:spAutoFit/>
          </a:bodyPr>
          <a:lstStyle/>
          <a:p>
            <a:r>
              <a:rPr lang="en-GB" dirty="0" smtClean="0">
                <a:solidFill>
                  <a:schemeClr val="accent6"/>
                </a:solidFill>
                <a:latin typeface="Symbol" pitchFamily="18" charset="2"/>
              </a:rPr>
              <a:t>T2K n</a:t>
            </a:r>
            <a:r>
              <a:rPr lang="en-GB" baseline="-25000" dirty="0" smtClean="0">
                <a:solidFill>
                  <a:schemeClr val="accent6"/>
                </a:solidFill>
              </a:rPr>
              <a:t>e</a:t>
            </a:r>
            <a:r>
              <a:rPr lang="en-GB" dirty="0" smtClean="0">
                <a:solidFill>
                  <a:schemeClr val="accent6"/>
                </a:solidFill>
              </a:rPr>
              <a:t> Appearance Data Reduction</a:t>
            </a:r>
            <a:endParaRPr lang="en-GB" dirty="0">
              <a:solidFill>
                <a:schemeClr val="accent6"/>
              </a:solidFill>
            </a:endParaRPr>
          </a:p>
        </p:txBody>
      </p:sp>
      <p:sp>
        <p:nvSpPr>
          <p:cNvPr id="12" name="TextBox 11"/>
          <p:cNvSpPr txBox="1"/>
          <p:nvPr/>
        </p:nvSpPr>
        <p:spPr>
          <a:xfrm>
            <a:off x="179512" y="6072607"/>
            <a:ext cx="4564070" cy="830997"/>
          </a:xfrm>
          <a:prstGeom prst="rect">
            <a:avLst/>
          </a:prstGeom>
          <a:noFill/>
        </p:spPr>
        <p:txBody>
          <a:bodyPr wrap="none" rtlCol="0">
            <a:spAutoFit/>
          </a:bodyPr>
          <a:lstStyle/>
          <a:p>
            <a:r>
              <a:rPr lang="en-GB" sz="2400" dirty="0" smtClean="0">
                <a:solidFill>
                  <a:schemeClr val="accent6"/>
                </a:solidFill>
              </a:rPr>
              <a:t>All cuts optimized for low statistics</a:t>
            </a:r>
          </a:p>
          <a:p>
            <a:r>
              <a:rPr lang="en-GB" sz="2400" dirty="0" smtClean="0">
                <a:solidFill>
                  <a:schemeClr val="accent6"/>
                </a:solidFill>
              </a:rPr>
              <a:t>and fixed before data taken.</a:t>
            </a:r>
            <a:endParaRPr lang="en-GB" sz="2400" dirty="0">
              <a:solidFill>
                <a:schemeClr val="accent6"/>
              </a:solidFill>
            </a:endParaRPr>
          </a:p>
        </p:txBody>
      </p:sp>
      <p:pic>
        <p:nvPicPr>
          <p:cNvPr id="609291" name="Picture 11" descr="http://www.t2k.org/news/logo/t2k_logo_small.png"/>
          <p:cNvPicPr>
            <a:picLocks noChangeAspect="1" noChangeArrowheads="1"/>
          </p:cNvPicPr>
          <p:nvPr/>
        </p:nvPicPr>
        <p:blipFill>
          <a:blip r:embed="rId6" cstate="print"/>
          <a:srcRect/>
          <a:stretch>
            <a:fillRect/>
          </a:stretch>
        </p:blipFill>
        <p:spPr bwMode="auto">
          <a:xfrm>
            <a:off x="4644008" y="6352925"/>
            <a:ext cx="1052116" cy="526058"/>
          </a:xfrm>
          <a:prstGeom prst="rect">
            <a:avLst/>
          </a:prstGeom>
          <a:noFill/>
        </p:spPr>
      </p:pic>
      <p:cxnSp>
        <p:nvCxnSpPr>
          <p:cNvPr id="16" name="Straight Arrow Connector 15"/>
          <p:cNvCxnSpPr/>
          <p:nvPr/>
        </p:nvCxnSpPr>
        <p:spPr bwMode="auto">
          <a:xfrm>
            <a:off x="-324544" y="2564904"/>
            <a:ext cx="914400" cy="914400"/>
          </a:xfrm>
          <a:prstGeom prst="straightConnector1">
            <a:avLst/>
          </a:prstGeom>
          <a:solidFill>
            <a:srgbClr val="FFFFFF"/>
          </a:solidFill>
          <a:ln w="44450" cap="flat" cmpd="sng" algn="ctr">
            <a:noFill/>
            <a:prstDash val="solid"/>
            <a:round/>
            <a:headEnd type="none" w="med" len="med"/>
            <a:tailEnd type="arrow"/>
          </a:ln>
          <a:effectLst/>
        </p:spPr>
      </p:cxnSp>
      <p:cxnSp>
        <p:nvCxnSpPr>
          <p:cNvPr id="17" name="Straight Arrow Connector 16"/>
          <p:cNvCxnSpPr/>
          <p:nvPr/>
        </p:nvCxnSpPr>
        <p:spPr bwMode="auto">
          <a:xfrm>
            <a:off x="2555776" y="2564904"/>
            <a:ext cx="504056" cy="1588"/>
          </a:xfrm>
          <a:prstGeom prst="straightConnector1">
            <a:avLst/>
          </a:prstGeom>
          <a:solidFill>
            <a:srgbClr val="FFFFFF"/>
          </a:solidFill>
          <a:ln w="44450" cap="flat" cmpd="sng" algn="ctr">
            <a:solidFill>
              <a:schemeClr val="accent6"/>
            </a:solidFill>
            <a:prstDash val="solid"/>
            <a:round/>
            <a:headEnd type="none" w="med" len="med"/>
            <a:tailEnd type="arrow"/>
          </a:ln>
          <a:effectLst/>
        </p:spPr>
      </p:cxnSp>
      <p:cxnSp>
        <p:nvCxnSpPr>
          <p:cNvPr id="20" name="Straight Arrow Connector 19"/>
          <p:cNvCxnSpPr>
            <a:endCxn id="609285" idx="0"/>
          </p:cNvCxnSpPr>
          <p:nvPr/>
        </p:nvCxnSpPr>
        <p:spPr bwMode="auto">
          <a:xfrm rot="10800000" flipV="1">
            <a:off x="2676462" y="2996951"/>
            <a:ext cx="383373" cy="333978"/>
          </a:xfrm>
          <a:prstGeom prst="straightConnector1">
            <a:avLst/>
          </a:prstGeom>
          <a:solidFill>
            <a:srgbClr val="FFFFFF"/>
          </a:solidFill>
          <a:ln w="44450" cap="flat" cmpd="sng" algn="ctr">
            <a:solidFill>
              <a:schemeClr val="accent6"/>
            </a:solidFill>
            <a:prstDash val="solid"/>
            <a:round/>
            <a:headEnd type="none" w="med" len="med"/>
            <a:tailEnd type="arrow"/>
          </a:ln>
          <a:effectLst/>
        </p:spPr>
      </p:cxnSp>
      <p:cxnSp>
        <p:nvCxnSpPr>
          <p:cNvPr id="25" name="Straight Arrow Connector 24"/>
          <p:cNvCxnSpPr/>
          <p:nvPr/>
        </p:nvCxnSpPr>
        <p:spPr bwMode="auto">
          <a:xfrm>
            <a:off x="2627784" y="3717032"/>
            <a:ext cx="504056" cy="1588"/>
          </a:xfrm>
          <a:prstGeom prst="straightConnector1">
            <a:avLst/>
          </a:prstGeom>
          <a:solidFill>
            <a:srgbClr val="FFFFFF"/>
          </a:solidFill>
          <a:ln w="44450" cap="flat" cmpd="sng" algn="ctr">
            <a:solidFill>
              <a:schemeClr val="accent6"/>
            </a:solidFill>
            <a:prstDash val="solid"/>
            <a:round/>
            <a:headEnd type="none" w="med" len="med"/>
            <a:tailEnd type="arrow"/>
          </a:ln>
          <a:effectLst/>
        </p:spPr>
      </p:cxnSp>
      <p:cxnSp>
        <p:nvCxnSpPr>
          <p:cNvPr id="26" name="Straight Arrow Connector 25"/>
          <p:cNvCxnSpPr/>
          <p:nvPr/>
        </p:nvCxnSpPr>
        <p:spPr bwMode="auto">
          <a:xfrm flipV="1">
            <a:off x="5220072" y="2924944"/>
            <a:ext cx="648072" cy="432048"/>
          </a:xfrm>
          <a:prstGeom prst="straightConnector1">
            <a:avLst/>
          </a:prstGeom>
          <a:solidFill>
            <a:srgbClr val="FFFFFF"/>
          </a:solidFill>
          <a:ln w="44450" cap="flat" cmpd="sng" algn="ctr">
            <a:solidFill>
              <a:schemeClr val="accent6"/>
            </a:solidFill>
            <a:prstDash val="solid"/>
            <a:round/>
            <a:headEnd type="none" w="med" len="med"/>
            <a:tailEnd type="arrow"/>
          </a:ln>
          <a:effectLst/>
        </p:spPr>
      </p:cxnSp>
      <p:cxnSp>
        <p:nvCxnSpPr>
          <p:cNvPr id="28" name="Straight Arrow Connector 27"/>
          <p:cNvCxnSpPr/>
          <p:nvPr/>
        </p:nvCxnSpPr>
        <p:spPr bwMode="auto">
          <a:xfrm rot="16200000" flipH="1">
            <a:off x="7092280" y="3447220"/>
            <a:ext cx="360040" cy="72008"/>
          </a:xfrm>
          <a:prstGeom prst="straightConnector1">
            <a:avLst/>
          </a:prstGeom>
          <a:solidFill>
            <a:srgbClr val="FFFFFF"/>
          </a:solidFill>
          <a:ln w="44450" cap="flat" cmpd="sng" algn="ctr">
            <a:solidFill>
              <a:schemeClr val="accent6"/>
            </a:solidFill>
            <a:prstDash val="solid"/>
            <a:round/>
            <a:headEnd type="none" w="med" len="med"/>
            <a:tailEnd type="arrow"/>
          </a:ln>
          <a:effectLst/>
        </p:spPr>
      </p:cxnSp>
      <p:pic>
        <p:nvPicPr>
          <p:cNvPr id="609292" name="Picture 12"/>
          <p:cNvPicPr>
            <a:picLocks noChangeAspect="1" noChangeArrowheads="1"/>
          </p:cNvPicPr>
          <p:nvPr/>
        </p:nvPicPr>
        <p:blipFill>
          <a:blip r:embed="rId7" cstate="print"/>
          <a:srcRect/>
          <a:stretch>
            <a:fillRect/>
          </a:stretch>
        </p:blipFill>
        <p:spPr bwMode="auto">
          <a:xfrm>
            <a:off x="7177439" y="5085184"/>
            <a:ext cx="1966562" cy="7920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09292"/>
                                        </p:tgtEl>
                                        <p:attrNameLst>
                                          <p:attrName>style.visibility</p:attrName>
                                        </p:attrNameLst>
                                      </p:cBhvr>
                                      <p:to>
                                        <p:strVal val="visible"/>
                                      </p:to>
                                    </p:set>
                                    <p:anim calcmode="lin" valueType="num">
                                      <p:cBhvr>
                                        <p:cTn id="7" dur="500" fill="hold"/>
                                        <p:tgtEl>
                                          <p:spTgt spid="609292"/>
                                        </p:tgtEl>
                                        <p:attrNameLst>
                                          <p:attrName>ppt_w</p:attrName>
                                        </p:attrNameLst>
                                      </p:cBhvr>
                                      <p:tavLst>
                                        <p:tav tm="0">
                                          <p:val>
                                            <p:fltVal val="0"/>
                                          </p:val>
                                        </p:tav>
                                        <p:tav tm="100000">
                                          <p:val>
                                            <p:strVal val="#ppt_w"/>
                                          </p:val>
                                        </p:tav>
                                      </p:tavLst>
                                    </p:anim>
                                    <p:anim calcmode="lin" valueType="num">
                                      <p:cBhvr>
                                        <p:cTn id="8" dur="500" fill="hold"/>
                                        <p:tgtEl>
                                          <p:spTgt spid="60929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9144000" cy="7029400"/>
          </a:xfrm>
          <a:prstGeom prst="rect">
            <a:avLst/>
          </a:prstGeom>
          <a:solidFill>
            <a:srgbClr val="FFFFFF"/>
          </a:solidFill>
          <a:ln w="444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smtClean="0">
              <a:ln>
                <a:noFill/>
              </a:ln>
              <a:solidFill>
                <a:srgbClr val="66FFFF"/>
              </a:solidFill>
              <a:effectLst/>
              <a:latin typeface="Times New Roman" pitchFamily="18" charset="0"/>
            </a:endParaRPr>
          </a:p>
        </p:txBody>
      </p:sp>
      <p:pic>
        <p:nvPicPr>
          <p:cNvPr id="619522" name="Picture 2"/>
          <p:cNvPicPr>
            <a:picLocks noChangeAspect="1" noChangeArrowheads="1"/>
          </p:cNvPicPr>
          <p:nvPr/>
        </p:nvPicPr>
        <p:blipFill>
          <a:blip r:embed="rId2" cstate="print"/>
          <a:srcRect/>
          <a:stretch>
            <a:fillRect/>
          </a:stretch>
        </p:blipFill>
        <p:spPr bwMode="auto">
          <a:xfrm>
            <a:off x="227459" y="1278607"/>
            <a:ext cx="4200525" cy="4238625"/>
          </a:xfrm>
          <a:prstGeom prst="rect">
            <a:avLst/>
          </a:prstGeom>
          <a:noFill/>
          <a:ln w="9525">
            <a:noFill/>
            <a:miter lim="800000"/>
            <a:headEnd/>
            <a:tailEnd/>
          </a:ln>
        </p:spPr>
      </p:pic>
      <p:pic>
        <p:nvPicPr>
          <p:cNvPr id="619523" name="Picture 3"/>
          <p:cNvPicPr>
            <a:picLocks noChangeAspect="1" noChangeArrowheads="1"/>
          </p:cNvPicPr>
          <p:nvPr/>
        </p:nvPicPr>
        <p:blipFill>
          <a:blip r:embed="rId3" cstate="print"/>
          <a:srcRect/>
          <a:stretch>
            <a:fillRect/>
          </a:stretch>
        </p:blipFill>
        <p:spPr bwMode="auto">
          <a:xfrm>
            <a:off x="1765945" y="5445224"/>
            <a:ext cx="1869951" cy="1443022"/>
          </a:xfrm>
          <a:prstGeom prst="rect">
            <a:avLst/>
          </a:prstGeom>
          <a:noFill/>
          <a:ln w="9525">
            <a:noFill/>
            <a:miter lim="800000"/>
            <a:headEnd/>
            <a:tailEnd/>
          </a:ln>
        </p:spPr>
      </p:pic>
      <p:pic>
        <p:nvPicPr>
          <p:cNvPr id="5" name="Picture 11" descr="http://www.t2k.org/news/logo/t2k_logo_small.png"/>
          <p:cNvPicPr>
            <a:picLocks noChangeAspect="1" noChangeArrowheads="1"/>
          </p:cNvPicPr>
          <p:nvPr/>
        </p:nvPicPr>
        <p:blipFill>
          <a:blip r:embed="rId4" cstate="print"/>
          <a:srcRect/>
          <a:stretch>
            <a:fillRect/>
          </a:stretch>
        </p:blipFill>
        <p:spPr bwMode="auto">
          <a:xfrm>
            <a:off x="0" y="0"/>
            <a:ext cx="1052116" cy="526058"/>
          </a:xfrm>
          <a:prstGeom prst="rect">
            <a:avLst/>
          </a:prstGeom>
          <a:noFill/>
        </p:spPr>
      </p:pic>
      <p:pic>
        <p:nvPicPr>
          <p:cNvPr id="619524" name="Picture 4"/>
          <p:cNvPicPr>
            <a:picLocks noChangeAspect="1" noChangeArrowheads="1"/>
          </p:cNvPicPr>
          <p:nvPr/>
        </p:nvPicPr>
        <p:blipFill>
          <a:blip r:embed="rId5" cstate="print"/>
          <a:srcRect/>
          <a:stretch>
            <a:fillRect/>
          </a:stretch>
        </p:blipFill>
        <p:spPr bwMode="auto">
          <a:xfrm>
            <a:off x="5004048" y="225079"/>
            <a:ext cx="3240360" cy="3205703"/>
          </a:xfrm>
          <a:prstGeom prst="rect">
            <a:avLst/>
          </a:prstGeom>
          <a:noFill/>
          <a:ln w="9525">
            <a:noFill/>
            <a:miter lim="800000"/>
            <a:headEnd/>
            <a:tailEnd/>
          </a:ln>
        </p:spPr>
      </p:pic>
      <p:pic>
        <p:nvPicPr>
          <p:cNvPr id="8" name="Picture 2"/>
          <p:cNvPicPr>
            <a:picLocks noChangeAspect="1" noChangeArrowheads="1"/>
          </p:cNvPicPr>
          <p:nvPr/>
        </p:nvPicPr>
        <p:blipFill>
          <a:blip r:embed="rId6" cstate="print"/>
          <a:srcRect/>
          <a:stretch>
            <a:fillRect/>
          </a:stretch>
        </p:blipFill>
        <p:spPr bwMode="auto">
          <a:xfrm>
            <a:off x="4889808" y="290424"/>
            <a:ext cx="3385362" cy="3168352"/>
          </a:xfrm>
          <a:prstGeom prst="rect">
            <a:avLst/>
          </a:prstGeom>
          <a:noFill/>
          <a:ln w="9525">
            <a:noFill/>
            <a:miter lim="800000"/>
            <a:headEnd/>
            <a:tailEnd/>
          </a:ln>
        </p:spPr>
      </p:pic>
      <p:sp>
        <p:nvSpPr>
          <p:cNvPr id="9" name="TextBox 8"/>
          <p:cNvSpPr txBox="1"/>
          <p:nvPr/>
        </p:nvSpPr>
        <p:spPr>
          <a:xfrm>
            <a:off x="107504" y="601524"/>
            <a:ext cx="4229043" cy="523220"/>
          </a:xfrm>
          <a:prstGeom prst="rect">
            <a:avLst/>
          </a:prstGeom>
          <a:noFill/>
        </p:spPr>
        <p:txBody>
          <a:bodyPr wrap="none" rtlCol="0">
            <a:spAutoFit/>
          </a:bodyPr>
          <a:lstStyle/>
          <a:p>
            <a:r>
              <a:rPr lang="en-GB" dirty="0" smtClean="0">
                <a:solidFill>
                  <a:schemeClr val="accent6"/>
                </a:solidFill>
              </a:rPr>
              <a:t>Check many distributions....</a:t>
            </a:r>
            <a:endParaRPr lang="en-GB" dirty="0">
              <a:solidFill>
                <a:schemeClr val="accent6"/>
              </a:solidFill>
            </a:endParaRPr>
          </a:p>
        </p:txBody>
      </p:sp>
      <p:sp>
        <p:nvSpPr>
          <p:cNvPr id="13" name="TextBox 12"/>
          <p:cNvSpPr txBox="1"/>
          <p:nvPr/>
        </p:nvSpPr>
        <p:spPr>
          <a:xfrm>
            <a:off x="4944765" y="3297178"/>
            <a:ext cx="3463000" cy="707886"/>
          </a:xfrm>
          <a:prstGeom prst="rect">
            <a:avLst/>
          </a:prstGeom>
          <a:noFill/>
        </p:spPr>
        <p:txBody>
          <a:bodyPr wrap="none" rtlCol="0">
            <a:spAutoFit/>
          </a:bodyPr>
          <a:lstStyle/>
          <a:p>
            <a:r>
              <a:rPr lang="en-GB" sz="2000" dirty="0" smtClean="0">
                <a:solidFill>
                  <a:schemeClr val="accent6"/>
                </a:solidFill>
              </a:rPr>
              <a:t>No excess outside FV or in OD,</a:t>
            </a:r>
          </a:p>
          <a:p>
            <a:r>
              <a:rPr lang="en-GB" sz="2000" dirty="0" smtClean="0">
                <a:solidFill>
                  <a:schemeClr val="accent6"/>
                </a:solidFill>
              </a:rPr>
              <a:t>but KS prob. for R</a:t>
            </a:r>
            <a:r>
              <a:rPr lang="en-GB" sz="2000" baseline="30000" dirty="0" smtClean="0">
                <a:solidFill>
                  <a:schemeClr val="accent6"/>
                </a:solidFill>
              </a:rPr>
              <a:t>2</a:t>
            </a:r>
            <a:r>
              <a:rPr lang="en-GB" sz="2000" dirty="0" smtClean="0">
                <a:solidFill>
                  <a:schemeClr val="accent6"/>
                </a:solidFill>
              </a:rPr>
              <a:t> is ~3%</a:t>
            </a:r>
            <a:endParaRPr lang="en-GB" sz="2000" dirty="0">
              <a:solidFill>
                <a:schemeClr val="accent6"/>
              </a:solidFill>
            </a:endParaRPr>
          </a:p>
        </p:txBody>
      </p:sp>
      <p:pic>
        <p:nvPicPr>
          <p:cNvPr id="619527" name="Picture 7"/>
          <p:cNvPicPr>
            <a:picLocks noChangeAspect="1" noChangeArrowheads="1"/>
          </p:cNvPicPr>
          <p:nvPr/>
        </p:nvPicPr>
        <p:blipFill>
          <a:blip r:embed="rId7" cstate="print"/>
          <a:srcRect/>
          <a:stretch>
            <a:fillRect/>
          </a:stretch>
        </p:blipFill>
        <p:spPr bwMode="auto">
          <a:xfrm>
            <a:off x="5148064" y="3949644"/>
            <a:ext cx="3096344" cy="2936912"/>
          </a:xfrm>
          <a:prstGeom prst="rect">
            <a:avLst/>
          </a:prstGeom>
          <a:noFill/>
          <a:ln w="9525">
            <a:noFill/>
            <a:miter lim="800000"/>
            <a:headEnd/>
            <a:tailEnd/>
          </a:ln>
        </p:spPr>
      </p:pic>
      <p:pic>
        <p:nvPicPr>
          <p:cNvPr id="619528" name="Picture 8"/>
          <p:cNvPicPr>
            <a:picLocks noChangeAspect="1" noChangeArrowheads="1"/>
          </p:cNvPicPr>
          <p:nvPr/>
        </p:nvPicPr>
        <p:blipFill>
          <a:blip r:embed="rId8" cstate="print"/>
          <a:srcRect/>
          <a:stretch>
            <a:fillRect/>
          </a:stretch>
        </p:blipFill>
        <p:spPr bwMode="auto">
          <a:xfrm>
            <a:off x="7236296" y="68759"/>
            <a:ext cx="1656184" cy="26389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5496" y="609600"/>
            <a:ext cx="6172200" cy="1543050"/>
            <a:chOff x="336" y="1584"/>
            <a:chExt cx="4638" cy="1212"/>
          </a:xfrm>
        </p:grpSpPr>
        <p:pic>
          <p:nvPicPr>
            <p:cNvPr id="73744" name="Picture 3" descr="mu1"/>
            <p:cNvPicPr>
              <a:picLocks noChangeAspect="1" noChangeArrowheads="1"/>
            </p:cNvPicPr>
            <p:nvPr/>
          </p:nvPicPr>
          <p:blipFill>
            <a:blip r:embed="rId3" cstate="print"/>
            <a:srcRect/>
            <a:stretch>
              <a:fillRect/>
            </a:stretch>
          </p:blipFill>
          <p:spPr bwMode="auto">
            <a:xfrm>
              <a:off x="392" y="1584"/>
              <a:ext cx="4530" cy="288"/>
            </a:xfrm>
            <a:prstGeom prst="rect">
              <a:avLst/>
            </a:prstGeom>
            <a:noFill/>
            <a:ln w="9525">
              <a:noFill/>
              <a:miter lim="800000"/>
              <a:headEnd/>
              <a:tailEnd/>
            </a:ln>
          </p:spPr>
        </p:pic>
        <p:pic>
          <p:nvPicPr>
            <p:cNvPr id="73745" name="Picture 4" descr="mu2"/>
            <p:cNvPicPr>
              <a:picLocks noChangeAspect="1" noChangeArrowheads="1"/>
            </p:cNvPicPr>
            <p:nvPr/>
          </p:nvPicPr>
          <p:blipFill>
            <a:blip r:embed="rId4" cstate="print"/>
            <a:srcRect/>
            <a:stretch>
              <a:fillRect/>
            </a:stretch>
          </p:blipFill>
          <p:spPr bwMode="auto">
            <a:xfrm>
              <a:off x="336" y="1872"/>
              <a:ext cx="4638" cy="924"/>
            </a:xfrm>
            <a:prstGeom prst="rect">
              <a:avLst/>
            </a:prstGeom>
            <a:noFill/>
            <a:ln w="9525">
              <a:noFill/>
              <a:miter lim="800000"/>
              <a:headEnd/>
              <a:tailEnd/>
            </a:ln>
          </p:spPr>
        </p:pic>
      </p:grpSp>
      <p:pic>
        <p:nvPicPr>
          <p:cNvPr id="1457173" name="Picture 21" descr="mu3"/>
          <p:cNvPicPr>
            <a:picLocks noChangeAspect="1" noChangeArrowheads="1"/>
          </p:cNvPicPr>
          <p:nvPr/>
        </p:nvPicPr>
        <p:blipFill>
          <a:blip r:embed="rId5" cstate="print"/>
          <a:srcRect/>
          <a:stretch>
            <a:fillRect/>
          </a:stretch>
        </p:blipFill>
        <p:spPr bwMode="auto">
          <a:xfrm>
            <a:off x="0" y="3840163"/>
            <a:ext cx="6248400" cy="3017837"/>
          </a:xfrm>
          <a:prstGeom prst="rect">
            <a:avLst/>
          </a:prstGeom>
          <a:noFill/>
          <a:ln w="9525">
            <a:noFill/>
            <a:miter lim="800000"/>
            <a:headEnd/>
            <a:tailEnd/>
          </a:ln>
        </p:spPr>
      </p:pic>
      <p:grpSp>
        <p:nvGrpSpPr>
          <p:cNvPr id="3" name="Group 22"/>
          <p:cNvGrpSpPr>
            <a:grpSpLocks/>
          </p:cNvGrpSpPr>
          <p:nvPr/>
        </p:nvGrpSpPr>
        <p:grpSpPr bwMode="auto">
          <a:xfrm>
            <a:off x="107504" y="2209800"/>
            <a:ext cx="2981325" cy="1581150"/>
            <a:chOff x="240" y="1392"/>
            <a:chExt cx="1878" cy="996"/>
          </a:xfrm>
        </p:grpSpPr>
        <p:pic>
          <p:nvPicPr>
            <p:cNvPr id="73739" name="Picture 23" descr="mu5"/>
            <p:cNvPicPr>
              <a:picLocks noChangeAspect="1" noChangeArrowheads="1"/>
            </p:cNvPicPr>
            <p:nvPr/>
          </p:nvPicPr>
          <p:blipFill>
            <a:blip r:embed="rId6" cstate="print"/>
            <a:srcRect/>
            <a:stretch>
              <a:fillRect/>
            </a:stretch>
          </p:blipFill>
          <p:spPr bwMode="auto">
            <a:xfrm>
              <a:off x="240" y="1392"/>
              <a:ext cx="1878" cy="996"/>
            </a:xfrm>
            <a:prstGeom prst="rect">
              <a:avLst/>
            </a:prstGeom>
            <a:noFill/>
            <a:ln w="9525">
              <a:noFill/>
              <a:miter lim="800000"/>
              <a:headEnd/>
              <a:tailEnd/>
            </a:ln>
          </p:spPr>
        </p:pic>
        <p:sp>
          <p:nvSpPr>
            <p:cNvPr id="73740" name="Text Box 24"/>
            <p:cNvSpPr txBox="1">
              <a:spLocks noChangeArrowheads="1"/>
            </p:cNvSpPr>
            <p:nvPr/>
          </p:nvSpPr>
          <p:spPr bwMode="auto">
            <a:xfrm>
              <a:off x="329" y="1414"/>
              <a:ext cx="690" cy="288"/>
            </a:xfrm>
            <a:prstGeom prst="rect">
              <a:avLst/>
            </a:prstGeom>
            <a:noFill/>
            <a:ln w="22225">
              <a:noFill/>
              <a:miter lim="800000"/>
              <a:headEnd/>
              <a:tailEnd/>
            </a:ln>
          </p:spPr>
          <p:txBody>
            <a:bodyPr wrap="none">
              <a:spAutoFit/>
            </a:bodyPr>
            <a:lstStyle/>
            <a:p>
              <a:r>
                <a:rPr lang="en-GB" sz="2400">
                  <a:latin typeface="Symbol" pitchFamily="18" charset="2"/>
                </a:rPr>
                <a:t>m </a:t>
              </a:r>
              <a:r>
                <a:rPr lang="en-GB" sz="2400"/>
                <a:t>event</a:t>
              </a:r>
            </a:p>
          </p:txBody>
        </p:sp>
      </p:grpSp>
      <p:grpSp>
        <p:nvGrpSpPr>
          <p:cNvPr id="4" name="Group 25"/>
          <p:cNvGrpSpPr>
            <a:grpSpLocks/>
          </p:cNvGrpSpPr>
          <p:nvPr/>
        </p:nvGrpSpPr>
        <p:grpSpPr bwMode="auto">
          <a:xfrm>
            <a:off x="3131840" y="2209800"/>
            <a:ext cx="2981325" cy="1638300"/>
            <a:chOff x="2112" y="1392"/>
            <a:chExt cx="1878" cy="1032"/>
          </a:xfrm>
        </p:grpSpPr>
        <p:pic>
          <p:nvPicPr>
            <p:cNvPr id="73737" name="Picture 26" descr="mu4"/>
            <p:cNvPicPr>
              <a:picLocks noChangeAspect="1" noChangeArrowheads="1"/>
            </p:cNvPicPr>
            <p:nvPr/>
          </p:nvPicPr>
          <p:blipFill>
            <a:blip r:embed="rId7" cstate="print"/>
            <a:srcRect/>
            <a:stretch>
              <a:fillRect/>
            </a:stretch>
          </p:blipFill>
          <p:spPr bwMode="auto">
            <a:xfrm>
              <a:off x="2112" y="1392"/>
              <a:ext cx="1878" cy="1032"/>
            </a:xfrm>
            <a:prstGeom prst="rect">
              <a:avLst/>
            </a:prstGeom>
            <a:noFill/>
            <a:ln w="9525">
              <a:noFill/>
              <a:miter lim="800000"/>
              <a:headEnd/>
              <a:tailEnd/>
            </a:ln>
          </p:spPr>
        </p:pic>
        <p:sp>
          <p:nvSpPr>
            <p:cNvPr id="73738" name="Text Box 27"/>
            <p:cNvSpPr txBox="1">
              <a:spLocks noChangeArrowheads="1"/>
            </p:cNvSpPr>
            <p:nvPr/>
          </p:nvSpPr>
          <p:spPr bwMode="auto">
            <a:xfrm>
              <a:off x="2150" y="1412"/>
              <a:ext cx="664" cy="288"/>
            </a:xfrm>
            <a:prstGeom prst="rect">
              <a:avLst/>
            </a:prstGeom>
            <a:noFill/>
            <a:ln w="22225">
              <a:noFill/>
              <a:miter lim="800000"/>
              <a:headEnd/>
              <a:tailEnd/>
            </a:ln>
          </p:spPr>
          <p:txBody>
            <a:bodyPr wrap="none">
              <a:spAutoFit/>
            </a:bodyPr>
            <a:lstStyle/>
            <a:p>
              <a:r>
                <a:rPr lang="en-GB" sz="2400"/>
                <a:t>e event</a:t>
              </a:r>
            </a:p>
          </p:txBody>
        </p:sp>
      </p:grpSp>
      <p:pic>
        <p:nvPicPr>
          <p:cNvPr id="1457180" name="Picture 28" descr="mu6"/>
          <p:cNvPicPr>
            <a:picLocks noChangeAspect="1" noChangeArrowheads="1"/>
          </p:cNvPicPr>
          <p:nvPr/>
        </p:nvPicPr>
        <p:blipFill>
          <a:blip r:embed="rId8" cstate="print"/>
          <a:srcRect/>
          <a:stretch>
            <a:fillRect/>
          </a:stretch>
        </p:blipFill>
        <p:spPr bwMode="auto">
          <a:xfrm>
            <a:off x="6087814" y="3501008"/>
            <a:ext cx="3056186" cy="3356992"/>
          </a:xfrm>
          <a:prstGeom prst="rect">
            <a:avLst/>
          </a:prstGeom>
          <a:noFill/>
          <a:ln w="9525">
            <a:noFill/>
            <a:miter lim="800000"/>
            <a:headEnd/>
            <a:tailEnd/>
          </a:ln>
        </p:spPr>
      </p:pic>
      <p:pic>
        <p:nvPicPr>
          <p:cNvPr id="73747" name="Picture 19" descr="Leon Lederman Biography Photo">
            <a:hlinkClick r:id="rId9"/>
          </p:cNvPr>
          <p:cNvPicPr>
            <a:picLocks noChangeAspect="1" noChangeArrowheads="1"/>
          </p:cNvPicPr>
          <p:nvPr/>
        </p:nvPicPr>
        <p:blipFill>
          <a:blip r:embed="rId10" cstate="print"/>
          <a:srcRect/>
          <a:stretch>
            <a:fillRect/>
          </a:stretch>
        </p:blipFill>
        <p:spPr bwMode="auto">
          <a:xfrm>
            <a:off x="6084168" y="1495261"/>
            <a:ext cx="3059832" cy="2019489"/>
          </a:xfrm>
          <a:prstGeom prst="rect">
            <a:avLst/>
          </a:prstGeom>
          <a:noFill/>
        </p:spPr>
      </p:pic>
      <p:sp>
        <p:nvSpPr>
          <p:cNvPr id="19" name="TextBox 18"/>
          <p:cNvSpPr txBox="1"/>
          <p:nvPr/>
        </p:nvSpPr>
        <p:spPr>
          <a:xfrm>
            <a:off x="6330729" y="116632"/>
            <a:ext cx="2802369" cy="954107"/>
          </a:xfrm>
          <a:prstGeom prst="rect">
            <a:avLst/>
          </a:prstGeom>
          <a:noFill/>
        </p:spPr>
        <p:txBody>
          <a:bodyPr wrap="none" rtlCol="0">
            <a:spAutoFit/>
          </a:bodyPr>
          <a:lstStyle/>
          <a:p>
            <a:r>
              <a:rPr lang="en-GB" dirty="0" smtClean="0"/>
              <a:t>This year is the</a:t>
            </a:r>
          </a:p>
          <a:p>
            <a:r>
              <a:rPr lang="en-GB" dirty="0" smtClean="0"/>
              <a:t> </a:t>
            </a:r>
            <a:r>
              <a:rPr lang="en-GB" dirty="0" smtClean="0"/>
              <a:t>50</a:t>
            </a:r>
            <a:r>
              <a:rPr lang="en-GB" baseline="30000" dirty="0" smtClean="0"/>
              <a:t>th</a:t>
            </a:r>
            <a:r>
              <a:rPr lang="en-GB" dirty="0" smtClean="0"/>
              <a:t> anniversary!</a:t>
            </a:r>
            <a:endParaRPr lang="en-GB" dirty="0"/>
          </a:p>
        </p:txBody>
      </p:sp>
    </p:spTree>
  </p:cSld>
  <p:clrMapOvr>
    <a:masterClrMapping/>
  </p:clrMapOvr>
  <p:transition>
    <p:wipe dir="d"/>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print"/>
          <a:srcRect/>
          <a:stretch>
            <a:fillRect/>
          </a:stretch>
        </p:blipFill>
        <p:spPr bwMode="auto">
          <a:xfrm>
            <a:off x="107504" y="188640"/>
            <a:ext cx="8964488" cy="6336263"/>
          </a:xfrm>
          <a:prstGeom prst="rect">
            <a:avLst/>
          </a:prstGeom>
          <a:noFill/>
          <a:ln w="44450" cap="flat" cmpd="sng">
            <a:noFill/>
            <a:prstDash val="solid"/>
            <a:miter lim="800000"/>
            <a:headEnd type="none" w="med" len="med"/>
            <a:tailEnd type="none" w="med" len="me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bwMode="auto">
          <a:xfrm>
            <a:off x="0" y="0"/>
            <a:ext cx="9144000" cy="7029400"/>
          </a:xfrm>
          <a:prstGeom prst="rect">
            <a:avLst/>
          </a:prstGeom>
          <a:solidFill>
            <a:srgbClr val="FFFFFF"/>
          </a:solidFill>
          <a:ln w="444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smtClean="0">
              <a:ln>
                <a:noFill/>
              </a:ln>
              <a:solidFill>
                <a:srgbClr val="66FFFF"/>
              </a:solidFill>
              <a:effectLst/>
              <a:latin typeface="Times New Roman" pitchFamily="18" charset="0"/>
            </a:endParaRPr>
          </a:p>
        </p:txBody>
      </p:sp>
      <p:grpSp>
        <p:nvGrpSpPr>
          <p:cNvPr id="2" name="Group 4"/>
          <p:cNvGrpSpPr/>
          <p:nvPr/>
        </p:nvGrpSpPr>
        <p:grpSpPr>
          <a:xfrm>
            <a:off x="-36512" y="1988840"/>
            <a:ext cx="3338314" cy="2638425"/>
            <a:chOff x="251520" y="1988840"/>
            <a:chExt cx="3338314" cy="2638425"/>
          </a:xfrm>
        </p:grpSpPr>
        <p:pic>
          <p:nvPicPr>
            <p:cNvPr id="748546" name="Picture 2"/>
            <p:cNvPicPr>
              <a:picLocks noChangeAspect="1" noChangeArrowheads="1"/>
            </p:cNvPicPr>
            <p:nvPr/>
          </p:nvPicPr>
          <p:blipFill>
            <a:blip r:embed="rId2" cstate="print"/>
            <a:srcRect/>
            <a:stretch>
              <a:fillRect/>
            </a:stretch>
          </p:blipFill>
          <p:spPr bwMode="auto">
            <a:xfrm>
              <a:off x="827584" y="1988840"/>
              <a:ext cx="2762250" cy="2638425"/>
            </a:xfrm>
            <a:prstGeom prst="rect">
              <a:avLst/>
            </a:prstGeom>
            <a:noFill/>
            <a:ln w="9525">
              <a:noFill/>
              <a:miter lim="800000"/>
              <a:headEnd/>
              <a:tailEnd/>
            </a:ln>
          </p:spPr>
        </p:pic>
        <p:pic>
          <p:nvPicPr>
            <p:cNvPr id="748547" name="Picture 3"/>
            <p:cNvPicPr>
              <a:picLocks noChangeAspect="1" noChangeArrowheads="1"/>
            </p:cNvPicPr>
            <p:nvPr/>
          </p:nvPicPr>
          <p:blipFill>
            <a:blip r:embed="rId3" cstate="print"/>
            <a:srcRect/>
            <a:stretch>
              <a:fillRect/>
            </a:stretch>
          </p:blipFill>
          <p:spPr bwMode="auto">
            <a:xfrm>
              <a:off x="251520" y="2060848"/>
              <a:ext cx="609600" cy="2095500"/>
            </a:xfrm>
            <a:prstGeom prst="rect">
              <a:avLst/>
            </a:prstGeom>
            <a:noFill/>
            <a:ln w="9525">
              <a:noFill/>
              <a:miter lim="800000"/>
              <a:headEnd/>
              <a:tailEnd/>
            </a:ln>
          </p:spPr>
        </p:pic>
      </p:grpSp>
      <p:grpSp>
        <p:nvGrpSpPr>
          <p:cNvPr id="3" name="Group 13"/>
          <p:cNvGrpSpPr/>
          <p:nvPr/>
        </p:nvGrpSpPr>
        <p:grpSpPr>
          <a:xfrm>
            <a:off x="5868144" y="44624"/>
            <a:ext cx="3024336" cy="2746757"/>
            <a:chOff x="5868144" y="44624"/>
            <a:chExt cx="3024336" cy="2746757"/>
          </a:xfrm>
        </p:grpSpPr>
        <p:pic>
          <p:nvPicPr>
            <p:cNvPr id="6" name="Picture 3"/>
            <p:cNvPicPr>
              <a:picLocks noChangeAspect="1" noChangeArrowheads="1"/>
            </p:cNvPicPr>
            <p:nvPr/>
          </p:nvPicPr>
          <p:blipFill>
            <a:blip r:embed="rId4" cstate="print"/>
            <a:srcRect/>
            <a:stretch>
              <a:fillRect/>
            </a:stretch>
          </p:blipFill>
          <p:spPr bwMode="auto">
            <a:xfrm>
              <a:off x="5868144" y="44624"/>
              <a:ext cx="3024336" cy="2366022"/>
            </a:xfrm>
            <a:prstGeom prst="rect">
              <a:avLst/>
            </a:prstGeom>
            <a:noFill/>
            <a:ln w="9525">
              <a:noFill/>
              <a:miter lim="800000"/>
              <a:headEnd/>
              <a:tailEnd/>
            </a:ln>
          </p:spPr>
        </p:pic>
        <p:sp>
          <p:nvSpPr>
            <p:cNvPr id="8" name="TextBox 7"/>
            <p:cNvSpPr txBox="1"/>
            <p:nvPr/>
          </p:nvSpPr>
          <p:spPr>
            <a:xfrm>
              <a:off x="5940152" y="2329716"/>
              <a:ext cx="2736304" cy="461665"/>
            </a:xfrm>
            <a:prstGeom prst="rect">
              <a:avLst/>
            </a:prstGeom>
            <a:noFill/>
          </p:spPr>
          <p:txBody>
            <a:bodyPr wrap="square" rtlCol="0">
              <a:spAutoFit/>
            </a:bodyPr>
            <a:lstStyle/>
            <a:p>
              <a:r>
                <a:rPr lang="en-GB" sz="2400" dirty="0" smtClean="0">
                  <a:solidFill>
                    <a:srgbClr val="1407B9"/>
                  </a:solidFill>
                </a:rPr>
                <a:t>MINOS (1.7</a:t>
              </a:r>
              <a:r>
                <a:rPr lang="en-GB" sz="2400" dirty="0" smtClean="0">
                  <a:solidFill>
                    <a:srgbClr val="1407B9"/>
                  </a:solidFill>
                  <a:latin typeface="Symbol" pitchFamily="18" charset="2"/>
                </a:rPr>
                <a:t>s</a:t>
              </a:r>
              <a:r>
                <a:rPr lang="en-GB" sz="2400" dirty="0" smtClean="0">
                  <a:solidFill>
                    <a:srgbClr val="1407B9"/>
                  </a:solidFill>
                </a:rPr>
                <a:t>)</a:t>
              </a:r>
              <a:endParaRPr lang="en-GB" sz="2400" dirty="0">
                <a:solidFill>
                  <a:srgbClr val="1407B9"/>
                </a:solidFill>
              </a:endParaRPr>
            </a:p>
          </p:txBody>
        </p:sp>
      </p:grpSp>
      <p:sp>
        <p:nvSpPr>
          <p:cNvPr id="9" name="TextBox 8"/>
          <p:cNvSpPr txBox="1"/>
          <p:nvPr/>
        </p:nvSpPr>
        <p:spPr>
          <a:xfrm>
            <a:off x="4283968" y="2708920"/>
            <a:ext cx="3816424" cy="461665"/>
          </a:xfrm>
          <a:prstGeom prst="rect">
            <a:avLst/>
          </a:prstGeom>
          <a:noFill/>
        </p:spPr>
        <p:txBody>
          <a:bodyPr wrap="square" rtlCol="0">
            <a:spAutoFit/>
          </a:bodyPr>
          <a:lstStyle/>
          <a:p>
            <a:r>
              <a:rPr lang="en-GB" sz="2400" dirty="0" smtClean="0">
                <a:solidFill>
                  <a:srgbClr val="1407B9"/>
                </a:solidFill>
                <a:latin typeface="Symbol" pitchFamily="18" charset="2"/>
              </a:rPr>
              <a:t>n</a:t>
            </a:r>
            <a:r>
              <a:rPr lang="en-GB" sz="2400" baseline="-25000" dirty="0" smtClean="0">
                <a:solidFill>
                  <a:srgbClr val="1407B9"/>
                </a:solidFill>
              </a:rPr>
              <a:t>e</a:t>
            </a:r>
            <a:r>
              <a:rPr lang="en-GB" sz="2400" dirty="0" smtClean="0">
                <a:solidFill>
                  <a:srgbClr val="1407B9"/>
                </a:solidFill>
              </a:rPr>
              <a:t> appearance, </a:t>
            </a:r>
            <a:r>
              <a:rPr lang="en-GB" sz="2400" dirty="0" smtClean="0">
                <a:solidFill>
                  <a:srgbClr val="1407B9"/>
                </a:solidFill>
                <a:latin typeface="Symbol" pitchFamily="18" charset="2"/>
              </a:rPr>
              <a:t>q</a:t>
            </a:r>
            <a:r>
              <a:rPr lang="en-GB" sz="2400" baseline="-25000" dirty="0" smtClean="0">
                <a:solidFill>
                  <a:srgbClr val="1407B9"/>
                </a:solidFill>
              </a:rPr>
              <a:t>13</a:t>
            </a:r>
            <a:r>
              <a:rPr lang="en-GB" sz="2400" dirty="0" smtClean="0">
                <a:solidFill>
                  <a:srgbClr val="1407B9"/>
                </a:solidFill>
              </a:rPr>
              <a:t> &gt; 0? </a:t>
            </a:r>
            <a:endParaRPr lang="en-GB" sz="2400" dirty="0">
              <a:solidFill>
                <a:srgbClr val="1407B9"/>
              </a:solidFill>
            </a:endParaRPr>
          </a:p>
        </p:txBody>
      </p:sp>
      <p:grpSp>
        <p:nvGrpSpPr>
          <p:cNvPr id="5" name="Group 12"/>
          <p:cNvGrpSpPr/>
          <p:nvPr/>
        </p:nvGrpSpPr>
        <p:grpSpPr>
          <a:xfrm>
            <a:off x="2699792" y="44624"/>
            <a:ext cx="3112110" cy="2880320"/>
            <a:chOff x="2699792" y="44624"/>
            <a:chExt cx="3112110" cy="2880320"/>
          </a:xfrm>
        </p:grpSpPr>
        <p:pic>
          <p:nvPicPr>
            <p:cNvPr id="4" name="Picture 8"/>
            <p:cNvPicPr>
              <a:picLocks noChangeAspect="1" noChangeArrowheads="1"/>
            </p:cNvPicPr>
            <p:nvPr/>
          </p:nvPicPr>
          <p:blipFill>
            <a:blip r:embed="rId5" cstate="print"/>
            <a:srcRect/>
            <a:stretch>
              <a:fillRect/>
            </a:stretch>
          </p:blipFill>
          <p:spPr bwMode="auto">
            <a:xfrm>
              <a:off x="3313053" y="44624"/>
              <a:ext cx="2498849" cy="2376263"/>
            </a:xfrm>
            <a:prstGeom prst="rect">
              <a:avLst/>
            </a:prstGeom>
            <a:noFill/>
            <a:ln w="9525">
              <a:noFill/>
              <a:miter lim="800000"/>
              <a:headEnd/>
              <a:tailEnd/>
            </a:ln>
          </p:spPr>
        </p:pic>
        <p:sp>
          <p:nvSpPr>
            <p:cNvPr id="7" name="TextBox 6"/>
            <p:cNvSpPr txBox="1"/>
            <p:nvPr/>
          </p:nvSpPr>
          <p:spPr>
            <a:xfrm>
              <a:off x="3635896" y="2348880"/>
              <a:ext cx="1872208" cy="461665"/>
            </a:xfrm>
            <a:prstGeom prst="rect">
              <a:avLst/>
            </a:prstGeom>
            <a:noFill/>
          </p:spPr>
          <p:txBody>
            <a:bodyPr wrap="square" rtlCol="0">
              <a:spAutoFit/>
            </a:bodyPr>
            <a:lstStyle/>
            <a:p>
              <a:r>
                <a:rPr lang="en-GB" sz="2400" dirty="0" smtClean="0">
                  <a:solidFill>
                    <a:srgbClr val="1407B9"/>
                  </a:solidFill>
                </a:rPr>
                <a:t>T2K (2.5</a:t>
              </a:r>
              <a:r>
                <a:rPr lang="en-GB" sz="2400" dirty="0" smtClean="0">
                  <a:solidFill>
                    <a:srgbClr val="1407B9"/>
                  </a:solidFill>
                  <a:latin typeface="Symbol" pitchFamily="18" charset="2"/>
                </a:rPr>
                <a:t>s</a:t>
              </a:r>
              <a:r>
                <a:rPr lang="en-GB" sz="2400" dirty="0" smtClean="0">
                  <a:solidFill>
                    <a:srgbClr val="1407B9"/>
                  </a:solidFill>
                </a:rPr>
                <a:t>)</a:t>
              </a:r>
              <a:endParaRPr lang="en-GB" sz="2400" dirty="0">
                <a:solidFill>
                  <a:srgbClr val="1407B9"/>
                </a:solidFill>
              </a:endParaRPr>
            </a:p>
          </p:txBody>
        </p:sp>
        <p:cxnSp>
          <p:nvCxnSpPr>
            <p:cNvPr id="12" name="Straight Arrow Connector 11"/>
            <p:cNvCxnSpPr/>
            <p:nvPr/>
          </p:nvCxnSpPr>
          <p:spPr bwMode="auto">
            <a:xfrm flipV="1">
              <a:off x="2699792" y="2276872"/>
              <a:ext cx="864096" cy="648072"/>
            </a:xfrm>
            <a:prstGeom prst="straightConnector1">
              <a:avLst/>
            </a:prstGeom>
            <a:solidFill>
              <a:srgbClr val="FFFFFF"/>
            </a:solidFill>
            <a:ln w="44450" cap="flat" cmpd="sng" algn="ctr">
              <a:solidFill>
                <a:srgbClr val="FF0000"/>
              </a:solidFill>
              <a:prstDash val="solid"/>
              <a:round/>
              <a:headEnd type="none" w="med" len="med"/>
              <a:tailEnd type="arrow"/>
            </a:ln>
            <a:effectLst/>
          </p:spPr>
        </p:cxnSp>
      </p:grpSp>
      <p:grpSp>
        <p:nvGrpSpPr>
          <p:cNvPr id="11" name="Group 16"/>
          <p:cNvGrpSpPr/>
          <p:nvPr/>
        </p:nvGrpSpPr>
        <p:grpSpPr>
          <a:xfrm>
            <a:off x="3347864" y="3429000"/>
            <a:ext cx="5830218" cy="3319611"/>
            <a:chOff x="3347864" y="3429000"/>
            <a:chExt cx="5830218" cy="3319611"/>
          </a:xfrm>
        </p:grpSpPr>
        <p:pic>
          <p:nvPicPr>
            <p:cNvPr id="10" name="Picture 2"/>
            <p:cNvPicPr>
              <a:picLocks noChangeAspect="1" noChangeArrowheads="1"/>
            </p:cNvPicPr>
            <p:nvPr/>
          </p:nvPicPr>
          <p:blipFill>
            <a:blip r:embed="rId6" cstate="print"/>
            <a:srcRect/>
            <a:stretch>
              <a:fillRect/>
            </a:stretch>
          </p:blipFill>
          <p:spPr bwMode="auto">
            <a:xfrm>
              <a:off x="3347864" y="4293096"/>
              <a:ext cx="5780255" cy="2060848"/>
            </a:xfrm>
            <a:prstGeom prst="rect">
              <a:avLst/>
            </a:prstGeom>
            <a:noFill/>
            <a:ln w="9525">
              <a:noFill/>
              <a:miter lim="800000"/>
              <a:headEnd/>
              <a:tailEnd/>
            </a:ln>
          </p:spPr>
        </p:pic>
        <p:pic>
          <p:nvPicPr>
            <p:cNvPr id="15" name="Picture 5"/>
            <p:cNvPicPr>
              <a:picLocks noChangeAspect="1" noChangeArrowheads="1"/>
            </p:cNvPicPr>
            <p:nvPr/>
          </p:nvPicPr>
          <p:blipFill>
            <a:blip r:embed="rId7" cstate="print"/>
            <a:srcRect/>
            <a:stretch>
              <a:fillRect/>
            </a:stretch>
          </p:blipFill>
          <p:spPr bwMode="auto">
            <a:xfrm rot="5400000">
              <a:off x="5361582" y="4657874"/>
              <a:ext cx="295275" cy="3886200"/>
            </a:xfrm>
            <a:prstGeom prst="rect">
              <a:avLst/>
            </a:prstGeom>
            <a:noFill/>
            <a:ln w="9525">
              <a:noFill/>
              <a:miter lim="800000"/>
              <a:headEnd/>
              <a:tailEnd/>
            </a:ln>
          </p:spPr>
        </p:pic>
        <p:pic>
          <p:nvPicPr>
            <p:cNvPr id="16" name="Picture 4"/>
            <p:cNvPicPr>
              <a:picLocks noChangeAspect="1" noChangeArrowheads="1"/>
            </p:cNvPicPr>
            <p:nvPr/>
          </p:nvPicPr>
          <p:blipFill>
            <a:blip r:embed="rId8" cstate="print"/>
            <a:srcRect/>
            <a:stretch>
              <a:fillRect/>
            </a:stretch>
          </p:blipFill>
          <p:spPr bwMode="auto">
            <a:xfrm>
              <a:off x="3419872" y="3429000"/>
              <a:ext cx="5758210" cy="792088"/>
            </a:xfrm>
            <a:prstGeom prst="rect">
              <a:avLst/>
            </a:prstGeom>
            <a:noFill/>
            <a:ln w="9525">
              <a:noFill/>
              <a:miter lim="800000"/>
              <a:headEnd/>
              <a:tailEnd/>
            </a:ln>
          </p:spPr>
        </p:pic>
      </p:grpSp>
      <p:sp>
        <p:nvSpPr>
          <p:cNvPr id="18" name="TextBox 17"/>
          <p:cNvSpPr txBox="1"/>
          <p:nvPr/>
        </p:nvSpPr>
        <p:spPr>
          <a:xfrm>
            <a:off x="60219" y="4853478"/>
            <a:ext cx="3220690" cy="1384995"/>
          </a:xfrm>
          <a:prstGeom prst="rect">
            <a:avLst/>
          </a:prstGeom>
          <a:solidFill>
            <a:schemeClr val="accent6"/>
          </a:solidFill>
        </p:spPr>
        <p:txBody>
          <a:bodyPr wrap="square" rtlCol="0">
            <a:spAutoFit/>
          </a:bodyPr>
          <a:lstStyle/>
          <a:p>
            <a:r>
              <a:rPr lang="en-GB" dirty="0" smtClean="0"/>
              <a:t>Interesting hints that</a:t>
            </a:r>
          </a:p>
          <a:p>
            <a:r>
              <a:rPr lang="en-GB" dirty="0" smtClean="0">
                <a:latin typeface="Symbol" pitchFamily="18" charset="2"/>
              </a:rPr>
              <a:t>q</a:t>
            </a:r>
            <a:r>
              <a:rPr lang="en-GB" baseline="-25000" dirty="0" smtClean="0"/>
              <a:t>13</a:t>
            </a:r>
            <a:r>
              <a:rPr lang="en-GB" dirty="0" smtClean="0"/>
              <a:t> &gt; 0, but clearly</a:t>
            </a:r>
          </a:p>
          <a:p>
            <a:r>
              <a:rPr lang="en-GB" dirty="0" smtClean="0"/>
              <a:t>more data needed.</a:t>
            </a:r>
          </a:p>
        </p:txBody>
      </p:sp>
      <p:sp>
        <p:nvSpPr>
          <p:cNvPr id="19" name="TextBox 18"/>
          <p:cNvSpPr txBox="1"/>
          <p:nvPr/>
        </p:nvSpPr>
        <p:spPr>
          <a:xfrm>
            <a:off x="-324544" y="449377"/>
            <a:ext cx="3816424" cy="1323439"/>
          </a:xfrm>
          <a:prstGeom prst="rect">
            <a:avLst/>
          </a:prstGeom>
          <a:noFill/>
        </p:spPr>
        <p:txBody>
          <a:bodyPr wrap="square" rtlCol="0">
            <a:spAutoFit/>
          </a:bodyPr>
          <a:lstStyle/>
          <a:p>
            <a:r>
              <a:rPr lang="en-GB" sz="4000" dirty="0" smtClean="0">
                <a:solidFill>
                  <a:srgbClr val="1407B9"/>
                </a:solidFill>
                <a:latin typeface="+mn-lt"/>
              </a:rPr>
              <a:t>What about </a:t>
            </a:r>
          </a:p>
          <a:p>
            <a:r>
              <a:rPr lang="en-GB" sz="4000" dirty="0" smtClean="0">
                <a:solidFill>
                  <a:srgbClr val="1407B9"/>
                </a:solidFill>
                <a:latin typeface="Symbol" pitchFamily="18" charset="2"/>
              </a:rPr>
              <a:t>q</a:t>
            </a:r>
            <a:r>
              <a:rPr lang="en-GB" sz="4000" baseline="-25000" dirty="0" smtClean="0">
                <a:solidFill>
                  <a:srgbClr val="1407B9"/>
                </a:solidFill>
              </a:rPr>
              <a:t>13</a:t>
            </a:r>
            <a:r>
              <a:rPr lang="en-GB" sz="4000" dirty="0" smtClean="0">
                <a:solidFill>
                  <a:srgbClr val="1407B9"/>
                </a:solidFill>
              </a:rPr>
              <a:t>? </a:t>
            </a:r>
            <a:endParaRPr lang="en-GB" sz="4000" dirty="0">
              <a:solidFill>
                <a:srgbClr val="1407B9"/>
              </a:solidFill>
            </a:endParaRPr>
          </a:p>
        </p:txBody>
      </p:sp>
      <p:sp>
        <p:nvSpPr>
          <p:cNvPr id="20" name="Oval 19"/>
          <p:cNvSpPr/>
          <p:nvPr/>
        </p:nvSpPr>
        <p:spPr bwMode="auto">
          <a:xfrm>
            <a:off x="5436096" y="4077072"/>
            <a:ext cx="1584176" cy="2376264"/>
          </a:xfrm>
          <a:prstGeom prst="ellipse">
            <a:avLst/>
          </a:prstGeom>
          <a:noFill/>
          <a:ln w="4445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rgbClr val="66FFFF"/>
              </a:solidFill>
              <a:effectLst/>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fltVal val="0"/>
                                          </p:val>
                                        </p:tav>
                                        <p:tav tm="100000">
                                          <p:val>
                                            <p:strVal val="#ppt_w"/>
                                          </p:val>
                                        </p:tav>
                                      </p:tavLst>
                                    </p:anim>
                                    <p:anim calcmode="lin" valueType="num">
                                      <p:cBhvr>
                                        <p:cTn id="29"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animBg="1"/>
      <p:bldP spid="2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p:cNvPicPr>
            <a:picLocks noChangeAspect="1" noChangeArrowheads="1"/>
          </p:cNvPicPr>
          <p:nvPr/>
        </p:nvPicPr>
        <p:blipFill>
          <a:blip r:embed="rId2" cstate="print"/>
          <a:srcRect/>
          <a:stretch>
            <a:fillRect/>
          </a:stretch>
        </p:blipFill>
        <p:spPr bwMode="auto">
          <a:xfrm>
            <a:off x="250825" y="333375"/>
            <a:ext cx="5162550" cy="3867150"/>
          </a:xfrm>
          <a:prstGeom prst="rect">
            <a:avLst/>
          </a:prstGeom>
          <a:noFill/>
          <a:ln w="44450">
            <a:noFill/>
            <a:miter lim="800000"/>
            <a:headEnd/>
            <a:tailEnd/>
          </a:ln>
        </p:spPr>
      </p:pic>
      <p:pic>
        <p:nvPicPr>
          <p:cNvPr id="53251" name="Picture 4"/>
          <p:cNvPicPr>
            <a:picLocks noChangeAspect="1" noChangeArrowheads="1"/>
          </p:cNvPicPr>
          <p:nvPr/>
        </p:nvPicPr>
        <p:blipFill>
          <a:blip r:embed="rId3" cstate="print"/>
          <a:srcRect/>
          <a:stretch>
            <a:fillRect/>
          </a:stretch>
        </p:blipFill>
        <p:spPr bwMode="auto">
          <a:xfrm>
            <a:off x="250825" y="4319588"/>
            <a:ext cx="4176713" cy="2493962"/>
          </a:xfrm>
          <a:prstGeom prst="rect">
            <a:avLst/>
          </a:prstGeom>
          <a:noFill/>
          <a:ln w="44450">
            <a:noFill/>
            <a:miter lim="800000"/>
            <a:headEnd/>
            <a:tailEnd/>
          </a:ln>
        </p:spPr>
      </p:pic>
      <p:sp>
        <p:nvSpPr>
          <p:cNvPr id="53254" name="TextBox 6"/>
          <p:cNvSpPr txBox="1">
            <a:spLocks noChangeArrowheads="1"/>
          </p:cNvSpPr>
          <p:nvPr/>
        </p:nvSpPr>
        <p:spPr bwMode="auto">
          <a:xfrm>
            <a:off x="5940425" y="260350"/>
            <a:ext cx="2824163" cy="954088"/>
          </a:xfrm>
          <a:prstGeom prst="rect">
            <a:avLst/>
          </a:prstGeom>
          <a:noFill/>
          <a:ln w="9525">
            <a:noFill/>
            <a:miter lim="800000"/>
            <a:headEnd/>
            <a:tailEnd/>
          </a:ln>
        </p:spPr>
        <p:txBody>
          <a:bodyPr wrap="none">
            <a:spAutoFit/>
          </a:bodyPr>
          <a:lstStyle/>
          <a:p>
            <a:r>
              <a:rPr lang="en-GB"/>
              <a:t>5/11, 14:46, all</a:t>
            </a:r>
          </a:p>
          <a:p>
            <a:r>
              <a:rPr lang="en-GB"/>
              <a:t>Hell broke loose...</a:t>
            </a:r>
          </a:p>
        </p:txBody>
      </p:sp>
      <p:pic>
        <p:nvPicPr>
          <p:cNvPr id="9" name="Picture 8"/>
          <p:cNvPicPr>
            <a:picLocks noChangeAspect="1" noChangeArrowheads="1"/>
          </p:cNvPicPr>
          <p:nvPr/>
        </p:nvPicPr>
        <p:blipFill>
          <a:blip r:embed="rId4" cstate="print"/>
          <a:srcRect/>
          <a:stretch>
            <a:fillRect/>
          </a:stretch>
        </p:blipFill>
        <p:spPr bwMode="auto">
          <a:xfrm>
            <a:off x="5508104" y="1196752"/>
            <a:ext cx="3635896" cy="2730024"/>
          </a:xfrm>
          <a:prstGeom prst="rect">
            <a:avLst/>
          </a:prstGeom>
          <a:noFill/>
          <a:ln w="44450" cap="flat" cmpd="sng">
            <a:noFill/>
            <a:prstDash val="solid"/>
            <a:miter lim="800000"/>
            <a:headEnd type="none" w="med" len="med"/>
            <a:tailEnd type="none" w="med" len="med"/>
          </a:ln>
        </p:spPr>
      </p:pic>
      <p:pic>
        <p:nvPicPr>
          <p:cNvPr id="10" name="Picture 6"/>
          <p:cNvPicPr>
            <a:picLocks noChangeAspect="1" noChangeArrowheads="1"/>
          </p:cNvPicPr>
          <p:nvPr/>
        </p:nvPicPr>
        <p:blipFill>
          <a:blip r:embed="rId5" cstate="print"/>
          <a:srcRect/>
          <a:stretch>
            <a:fillRect/>
          </a:stretch>
        </p:blipFill>
        <p:spPr bwMode="auto">
          <a:xfrm>
            <a:off x="5004048" y="4005064"/>
            <a:ext cx="3816424" cy="2860629"/>
          </a:xfrm>
          <a:prstGeom prst="rect">
            <a:avLst/>
          </a:prstGeom>
          <a:noFill/>
          <a:ln w="44450">
            <a:noFill/>
            <a:miter lim="800000"/>
            <a:headEnd/>
            <a:tailEnd/>
          </a:ln>
        </p:spPr>
      </p:pic>
      <p:sp>
        <p:nvSpPr>
          <p:cNvPr id="8" name="TextBox 7"/>
          <p:cNvSpPr txBox="1">
            <a:spLocks noChangeArrowheads="1"/>
          </p:cNvSpPr>
          <p:nvPr/>
        </p:nvSpPr>
        <p:spPr bwMode="auto">
          <a:xfrm>
            <a:off x="1842286" y="4437063"/>
            <a:ext cx="6300827" cy="1384995"/>
          </a:xfrm>
          <a:prstGeom prst="rect">
            <a:avLst/>
          </a:prstGeom>
          <a:solidFill>
            <a:schemeClr val="accent2"/>
          </a:solidFill>
          <a:ln w="9525">
            <a:noFill/>
            <a:miter lim="800000"/>
            <a:headEnd/>
            <a:tailEnd/>
          </a:ln>
        </p:spPr>
        <p:txBody>
          <a:bodyPr wrap="none">
            <a:spAutoFit/>
          </a:bodyPr>
          <a:lstStyle/>
          <a:p>
            <a:r>
              <a:rPr lang="en-GB" dirty="0" smtClean="0"/>
              <a:t>Despite considerable external damage at</a:t>
            </a:r>
          </a:p>
          <a:p>
            <a:r>
              <a:rPr lang="en-GB" dirty="0" smtClean="0"/>
              <a:t>the facility, damage to the actual apparatus</a:t>
            </a:r>
          </a:p>
          <a:p>
            <a:r>
              <a:rPr lang="en-GB" dirty="0" smtClean="0"/>
              <a:t>was not as serious as feared... </a:t>
            </a:r>
            <a:endParaRPr lang="en-GB"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4738" name="Picture 2"/>
          <p:cNvPicPr>
            <a:picLocks noChangeAspect="1" noChangeArrowheads="1"/>
          </p:cNvPicPr>
          <p:nvPr/>
        </p:nvPicPr>
        <p:blipFill>
          <a:blip r:embed="rId2" cstate="print"/>
          <a:srcRect/>
          <a:stretch>
            <a:fillRect/>
          </a:stretch>
        </p:blipFill>
        <p:spPr bwMode="auto">
          <a:xfrm>
            <a:off x="3797724" y="116632"/>
            <a:ext cx="5346276" cy="3960440"/>
          </a:xfrm>
          <a:prstGeom prst="rect">
            <a:avLst/>
          </a:prstGeom>
          <a:noFill/>
          <a:ln w="9525">
            <a:noFill/>
            <a:miter lim="800000"/>
            <a:headEnd/>
            <a:tailEnd/>
          </a:ln>
        </p:spPr>
      </p:pic>
      <p:pic>
        <p:nvPicPr>
          <p:cNvPr id="884740" name="Picture 4"/>
          <p:cNvPicPr>
            <a:picLocks noChangeAspect="1" noChangeArrowheads="1"/>
          </p:cNvPicPr>
          <p:nvPr/>
        </p:nvPicPr>
        <p:blipFill>
          <a:blip r:embed="rId3" cstate="print"/>
          <a:srcRect/>
          <a:stretch>
            <a:fillRect/>
          </a:stretch>
        </p:blipFill>
        <p:spPr bwMode="auto">
          <a:xfrm>
            <a:off x="323528" y="4077072"/>
            <a:ext cx="4904834" cy="2922315"/>
          </a:xfrm>
          <a:prstGeom prst="rect">
            <a:avLst/>
          </a:prstGeom>
          <a:noFill/>
          <a:ln w="9525">
            <a:noFill/>
            <a:miter lim="800000"/>
            <a:headEnd/>
            <a:tailEnd/>
          </a:ln>
        </p:spPr>
      </p:pic>
      <p:pic>
        <p:nvPicPr>
          <p:cNvPr id="884741" name="Picture 5"/>
          <p:cNvPicPr>
            <a:picLocks noChangeAspect="1" noChangeArrowheads="1"/>
          </p:cNvPicPr>
          <p:nvPr/>
        </p:nvPicPr>
        <p:blipFill>
          <a:blip r:embed="rId4" cstate="print"/>
          <a:srcRect/>
          <a:stretch>
            <a:fillRect/>
          </a:stretch>
        </p:blipFill>
        <p:spPr bwMode="auto">
          <a:xfrm>
            <a:off x="0" y="1556792"/>
            <a:ext cx="3764260" cy="2480044"/>
          </a:xfrm>
          <a:prstGeom prst="rect">
            <a:avLst/>
          </a:prstGeom>
          <a:noFill/>
          <a:ln w="9525">
            <a:noFill/>
            <a:miter lim="800000"/>
            <a:headEnd/>
            <a:tailEnd/>
          </a:ln>
        </p:spPr>
      </p:pic>
      <p:sp>
        <p:nvSpPr>
          <p:cNvPr id="6" name="TextBox 5"/>
          <p:cNvSpPr txBox="1"/>
          <p:nvPr/>
        </p:nvSpPr>
        <p:spPr>
          <a:xfrm>
            <a:off x="0" y="404664"/>
            <a:ext cx="3547701" cy="954107"/>
          </a:xfrm>
          <a:prstGeom prst="rect">
            <a:avLst/>
          </a:prstGeom>
          <a:noFill/>
        </p:spPr>
        <p:txBody>
          <a:bodyPr wrap="none" rtlCol="0">
            <a:spAutoFit/>
          </a:bodyPr>
          <a:lstStyle/>
          <a:p>
            <a:r>
              <a:rPr lang="en-GB" dirty="0" smtClean="0"/>
              <a:t>The good news: T2K is</a:t>
            </a:r>
          </a:p>
          <a:p>
            <a:r>
              <a:rPr lang="en-GB" dirty="0" smtClean="0"/>
              <a:t>r</a:t>
            </a:r>
            <a:r>
              <a:rPr lang="en-GB" dirty="0" smtClean="0"/>
              <a:t>unning again already!</a:t>
            </a:r>
            <a:endParaRPr lang="en-GB" dirty="0"/>
          </a:p>
        </p:txBody>
      </p:sp>
      <p:sp>
        <p:nvSpPr>
          <p:cNvPr id="7" name="TextBox 6"/>
          <p:cNvSpPr txBox="1"/>
          <p:nvPr/>
        </p:nvSpPr>
        <p:spPr>
          <a:xfrm>
            <a:off x="5185354" y="4509120"/>
            <a:ext cx="3905172" cy="1815882"/>
          </a:xfrm>
          <a:prstGeom prst="rect">
            <a:avLst/>
          </a:prstGeom>
          <a:noFill/>
        </p:spPr>
        <p:txBody>
          <a:bodyPr wrap="none" rtlCol="0">
            <a:spAutoFit/>
          </a:bodyPr>
          <a:lstStyle/>
          <a:p>
            <a:r>
              <a:rPr lang="en-GB" dirty="0" smtClean="0"/>
              <a:t>The bad news: The power</a:t>
            </a:r>
          </a:p>
          <a:p>
            <a:r>
              <a:rPr lang="en-GB" dirty="0" smtClean="0"/>
              <a:t>s</a:t>
            </a:r>
            <a:r>
              <a:rPr lang="en-GB" dirty="0" smtClean="0"/>
              <a:t>upply to the horn blew</a:t>
            </a:r>
          </a:p>
          <a:p>
            <a:r>
              <a:rPr lang="en-GB" dirty="0" smtClean="0"/>
              <a:t>up, so real neutrino data</a:t>
            </a:r>
          </a:p>
          <a:p>
            <a:r>
              <a:rPr lang="en-GB" dirty="0" smtClean="0"/>
              <a:t>will return in March. </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8" name="Picture 2"/>
          <p:cNvPicPr>
            <a:picLocks noChangeAspect="1" noChangeArrowheads="1"/>
          </p:cNvPicPr>
          <p:nvPr/>
        </p:nvPicPr>
        <p:blipFill>
          <a:blip r:embed="rId2" cstate="print"/>
          <a:srcRect/>
          <a:stretch>
            <a:fillRect/>
          </a:stretch>
        </p:blipFill>
        <p:spPr bwMode="auto">
          <a:xfrm>
            <a:off x="289662" y="116632"/>
            <a:ext cx="8640960" cy="6480720"/>
          </a:xfrm>
          <a:prstGeom prst="rect">
            <a:avLst/>
          </a:prstGeom>
          <a:noFill/>
          <a:ln w="44450" cap="flat" cmpd="sng">
            <a:noFill/>
            <a:prstDash val="solid"/>
            <a:miter lim="800000"/>
            <a:headEnd type="none" w="med" len="med"/>
            <a:tailEnd type="none" w="med" len="me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2" name="Picture 2"/>
          <p:cNvPicPr>
            <a:picLocks noChangeAspect="1" noChangeArrowheads="1"/>
          </p:cNvPicPr>
          <p:nvPr/>
        </p:nvPicPr>
        <p:blipFill>
          <a:blip r:embed="rId2" cstate="print"/>
          <a:srcRect/>
          <a:stretch>
            <a:fillRect/>
          </a:stretch>
        </p:blipFill>
        <p:spPr bwMode="auto">
          <a:xfrm>
            <a:off x="304800" y="228600"/>
            <a:ext cx="8534400" cy="6400800"/>
          </a:xfrm>
          <a:prstGeom prst="rect">
            <a:avLst/>
          </a:prstGeom>
          <a:noFill/>
          <a:ln w="44450" cap="flat" cmpd="sng">
            <a:noFill/>
            <a:prstDash val="solid"/>
            <a:miter lim="800000"/>
            <a:headEnd type="none" w="med" len="med"/>
            <a:tailEnd type="none" w="med" len="med"/>
          </a:ln>
        </p:spPr>
      </p:pic>
      <p:pic>
        <p:nvPicPr>
          <p:cNvPr id="569346" name="Picture 2" descr="http://images.china.cn/attachement/jpg/site1007/20110711/00016c8b5de00f84927701.jpg"/>
          <p:cNvPicPr>
            <a:picLocks noChangeAspect="1" noChangeArrowheads="1"/>
          </p:cNvPicPr>
          <p:nvPr/>
        </p:nvPicPr>
        <p:blipFill>
          <a:blip r:embed="rId3" cstate="print"/>
          <a:srcRect/>
          <a:stretch>
            <a:fillRect/>
          </a:stretch>
        </p:blipFill>
        <p:spPr bwMode="auto">
          <a:xfrm>
            <a:off x="4572000" y="980728"/>
            <a:ext cx="4214495" cy="2597661"/>
          </a:xfrm>
          <a:prstGeom prst="rect">
            <a:avLst/>
          </a:prstGeom>
          <a:noFill/>
        </p:spPr>
      </p:pic>
      <p:pic>
        <p:nvPicPr>
          <p:cNvPr id="841730" name="Picture 2" descr="http://www.asianscientist.com/wp-content/themes/yamidoo/scripts/timthumb.php?src=http://www.asianscientist.com/wp-content/uploads/2011/08/davos-nuclear-power-station-neutrino-sm.jpg&amp;w=190&amp;h=115&amp;zc=1"/>
          <p:cNvPicPr>
            <a:picLocks noChangeAspect="1" noChangeArrowheads="1"/>
          </p:cNvPicPr>
          <p:nvPr/>
        </p:nvPicPr>
        <p:blipFill>
          <a:blip r:embed="rId4" cstate="print"/>
          <a:srcRect/>
          <a:stretch>
            <a:fillRect/>
          </a:stretch>
        </p:blipFill>
        <p:spPr bwMode="auto">
          <a:xfrm>
            <a:off x="4572000" y="1008112"/>
            <a:ext cx="4237664" cy="2564904"/>
          </a:xfrm>
          <a:prstGeom prst="rect">
            <a:avLst/>
          </a:prstGeom>
          <a:noFill/>
        </p:spPr>
      </p:pic>
      <p:pic>
        <p:nvPicPr>
          <p:cNvPr id="841731" name="Picture 3"/>
          <p:cNvPicPr>
            <a:picLocks noChangeAspect="1" noChangeArrowheads="1"/>
          </p:cNvPicPr>
          <p:nvPr/>
        </p:nvPicPr>
        <p:blipFill>
          <a:blip r:embed="rId5" cstate="print"/>
          <a:srcRect/>
          <a:stretch>
            <a:fillRect/>
          </a:stretch>
        </p:blipFill>
        <p:spPr bwMode="auto">
          <a:xfrm>
            <a:off x="4644008" y="3717032"/>
            <a:ext cx="4176464" cy="2784310"/>
          </a:xfrm>
          <a:prstGeom prst="rect">
            <a:avLst/>
          </a:prstGeom>
          <a:noFill/>
          <a:ln w="9525">
            <a:noFill/>
            <a:miter lim="800000"/>
            <a:headEnd/>
            <a:tailEnd/>
          </a:ln>
        </p:spPr>
      </p:pic>
      <p:pic>
        <p:nvPicPr>
          <p:cNvPr id="852994" name="Picture 2"/>
          <p:cNvPicPr>
            <a:picLocks noChangeAspect="1" noChangeArrowheads="1"/>
          </p:cNvPicPr>
          <p:nvPr/>
        </p:nvPicPr>
        <p:blipFill>
          <a:blip r:embed="rId6" cstate="print"/>
          <a:srcRect/>
          <a:stretch>
            <a:fillRect/>
          </a:stretch>
        </p:blipFill>
        <p:spPr bwMode="auto">
          <a:xfrm>
            <a:off x="395537" y="908721"/>
            <a:ext cx="4126312" cy="309634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69346"/>
                                        </p:tgtEl>
                                        <p:attrNameLst>
                                          <p:attrName>style.visibility</p:attrName>
                                        </p:attrNameLst>
                                      </p:cBhvr>
                                      <p:to>
                                        <p:strVal val="visible"/>
                                      </p:to>
                                    </p:set>
                                    <p:anim calcmode="lin" valueType="num">
                                      <p:cBhvr>
                                        <p:cTn id="7" dur="500" fill="hold"/>
                                        <p:tgtEl>
                                          <p:spTgt spid="569346"/>
                                        </p:tgtEl>
                                        <p:attrNameLst>
                                          <p:attrName>ppt_w</p:attrName>
                                        </p:attrNameLst>
                                      </p:cBhvr>
                                      <p:tavLst>
                                        <p:tav tm="0">
                                          <p:val>
                                            <p:fltVal val="0"/>
                                          </p:val>
                                        </p:tav>
                                        <p:tav tm="100000">
                                          <p:val>
                                            <p:strVal val="#ppt_w"/>
                                          </p:val>
                                        </p:tav>
                                      </p:tavLst>
                                    </p:anim>
                                    <p:anim calcmode="lin" valueType="num">
                                      <p:cBhvr>
                                        <p:cTn id="8" dur="500" fill="hold"/>
                                        <p:tgtEl>
                                          <p:spTgt spid="56934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56934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56934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852994"/>
                                        </p:tgtEl>
                                        <p:attrNameLst>
                                          <p:attrName>style.visibility</p:attrName>
                                        </p:attrNameLst>
                                      </p:cBhvr>
                                      <p:to>
                                        <p:strVal val="visible"/>
                                      </p:to>
                                    </p:set>
                                    <p:anim calcmode="lin" valueType="num">
                                      <p:cBhvr>
                                        <p:cTn id="21" dur="500" fill="hold"/>
                                        <p:tgtEl>
                                          <p:spTgt spid="852994"/>
                                        </p:tgtEl>
                                        <p:attrNameLst>
                                          <p:attrName>ppt_w</p:attrName>
                                        </p:attrNameLst>
                                      </p:cBhvr>
                                      <p:tavLst>
                                        <p:tav tm="0">
                                          <p:val>
                                            <p:fltVal val="0"/>
                                          </p:val>
                                        </p:tav>
                                        <p:tav tm="100000">
                                          <p:val>
                                            <p:strVal val="#ppt_w"/>
                                          </p:val>
                                        </p:tav>
                                      </p:tavLst>
                                    </p:anim>
                                    <p:anim calcmode="lin" valueType="num">
                                      <p:cBhvr>
                                        <p:cTn id="22" dur="500" fill="hold"/>
                                        <p:tgtEl>
                                          <p:spTgt spid="852994"/>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841730"/>
                                        </p:tgtEl>
                                        <p:attrNameLst>
                                          <p:attrName>style.visibility</p:attrName>
                                        </p:attrNameLst>
                                      </p:cBhvr>
                                      <p:to>
                                        <p:strVal val="visible"/>
                                      </p:to>
                                    </p:set>
                                    <p:anim calcmode="lin" valueType="num">
                                      <p:cBhvr>
                                        <p:cTn id="27" dur="500" fill="hold"/>
                                        <p:tgtEl>
                                          <p:spTgt spid="841730"/>
                                        </p:tgtEl>
                                        <p:attrNameLst>
                                          <p:attrName>ppt_w</p:attrName>
                                        </p:attrNameLst>
                                      </p:cBhvr>
                                      <p:tavLst>
                                        <p:tav tm="0">
                                          <p:val>
                                            <p:fltVal val="0"/>
                                          </p:val>
                                        </p:tav>
                                        <p:tav tm="100000">
                                          <p:val>
                                            <p:strVal val="#ppt_w"/>
                                          </p:val>
                                        </p:tav>
                                      </p:tavLst>
                                    </p:anim>
                                    <p:anim calcmode="lin" valueType="num">
                                      <p:cBhvr>
                                        <p:cTn id="28" dur="500" fill="hold"/>
                                        <p:tgtEl>
                                          <p:spTgt spid="841730"/>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841731"/>
                                        </p:tgtEl>
                                        <p:attrNameLst>
                                          <p:attrName>style.visibility</p:attrName>
                                        </p:attrNameLst>
                                      </p:cBhvr>
                                      <p:to>
                                        <p:strVal val="visible"/>
                                      </p:to>
                                    </p:set>
                                    <p:anim calcmode="lin" valueType="num">
                                      <p:cBhvr>
                                        <p:cTn id="33" dur="500" fill="hold"/>
                                        <p:tgtEl>
                                          <p:spTgt spid="841731"/>
                                        </p:tgtEl>
                                        <p:attrNameLst>
                                          <p:attrName>ppt_w</p:attrName>
                                        </p:attrNameLst>
                                      </p:cBhvr>
                                      <p:tavLst>
                                        <p:tav tm="0">
                                          <p:val>
                                            <p:fltVal val="0"/>
                                          </p:val>
                                        </p:tav>
                                        <p:tav tm="100000">
                                          <p:val>
                                            <p:strVal val="#ppt_w"/>
                                          </p:val>
                                        </p:tav>
                                      </p:tavLst>
                                    </p:anim>
                                    <p:anim calcmode="lin" valueType="num">
                                      <p:cBhvr>
                                        <p:cTn id="34" dur="500" fill="hold"/>
                                        <p:tgtEl>
                                          <p:spTgt spid="84173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5042" name="Picture 2"/>
          <p:cNvPicPr>
            <a:picLocks noChangeAspect="1" noChangeArrowheads="1"/>
          </p:cNvPicPr>
          <p:nvPr/>
        </p:nvPicPr>
        <p:blipFill>
          <a:blip r:embed="rId2" cstate="print"/>
          <a:srcRect/>
          <a:stretch>
            <a:fillRect/>
          </a:stretch>
        </p:blipFill>
        <p:spPr bwMode="auto">
          <a:xfrm>
            <a:off x="179512" y="548680"/>
            <a:ext cx="6521921" cy="5024295"/>
          </a:xfrm>
          <a:prstGeom prst="rect">
            <a:avLst/>
          </a:prstGeom>
          <a:noFill/>
          <a:ln w="9525">
            <a:noFill/>
            <a:miter lim="800000"/>
            <a:headEnd/>
            <a:tailEnd/>
          </a:ln>
        </p:spPr>
      </p:pic>
      <p:sp>
        <p:nvSpPr>
          <p:cNvPr id="3" name="Rectangle 12"/>
          <p:cNvSpPr txBox="1">
            <a:spLocks noChangeArrowheads="1"/>
          </p:cNvSpPr>
          <p:nvPr/>
        </p:nvSpPr>
        <p:spPr>
          <a:xfrm>
            <a:off x="1066800" y="-18257"/>
            <a:ext cx="7772400" cy="1143001"/>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3600" i="1" kern="0" dirty="0" smtClean="0">
                <a:latin typeface="Arial" charset="0"/>
                <a:ea typeface="+mj-ea"/>
                <a:cs typeface="+mj-cs"/>
              </a:rPr>
              <a:t>First Double </a:t>
            </a:r>
            <a:r>
              <a:rPr lang="en-GB" sz="3600" i="1" kern="0" dirty="0" err="1" smtClean="0">
                <a:latin typeface="Arial" charset="0"/>
                <a:ea typeface="+mj-ea"/>
                <a:cs typeface="+mj-cs"/>
              </a:rPr>
              <a:t>Chooz</a:t>
            </a:r>
            <a:r>
              <a:rPr lang="en-GB" sz="3600" i="1" kern="0" dirty="0" smtClean="0">
                <a:latin typeface="Arial" charset="0"/>
                <a:ea typeface="+mj-ea"/>
                <a:cs typeface="+mj-cs"/>
              </a:rPr>
              <a:t> Results</a:t>
            </a:r>
            <a:r>
              <a:rPr kumimoji="0" lang="en-GB" sz="3600" b="0" i="1" u="none" strike="noStrike" kern="0" cap="none" spc="0" normalizeH="0" baseline="0" noProof="0" dirty="0" smtClean="0">
                <a:ln>
                  <a:noFill/>
                </a:ln>
                <a:solidFill>
                  <a:srgbClr val="66FFFF"/>
                </a:solidFill>
                <a:effectLst/>
                <a:uLnTx/>
                <a:uFillTx/>
                <a:latin typeface="Arial" charset="0"/>
                <a:ea typeface="+mj-ea"/>
                <a:cs typeface="+mj-cs"/>
              </a:rPr>
              <a:t>.</a:t>
            </a:r>
          </a:p>
        </p:txBody>
      </p:sp>
      <p:sp>
        <p:nvSpPr>
          <p:cNvPr id="4" name="Rectangle 12"/>
          <p:cNvSpPr txBox="1">
            <a:spLocks noChangeArrowheads="1"/>
          </p:cNvSpPr>
          <p:nvPr/>
        </p:nvSpPr>
        <p:spPr>
          <a:xfrm>
            <a:off x="-108520" y="6453336"/>
            <a:ext cx="7772400" cy="1143001"/>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2400" kern="0" dirty="0" smtClean="0">
                <a:latin typeface="+mn-lt"/>
                <a:ea typeface="+mj-ea"/>
                <a:cs typeface="+mj-cs"/>
              </a:rPr>
              <a:t>Slides from de </a:t>
            </a:r>
            <a:r>
              <a:rPr lang="en-GB" sz="2400" kern="0" dirty="0" err="1" smtClean="0">
                <a:latin typeface="+mn-lt"/>
                <a:ea typeface="+mj-ea"/>
                <a:cs typeface="+mj-cs"/>
              </a:rPr>
              <a:t>Kerret’s</a:t>
            </a:r>
            <a:r>
              <a:rPr lang="en-GB" sz="2400" kern="0" dirty="0" smtClean="0">
                <a:latin typeface="+mn-lt"/>
                <a:ea typeface="+mj-ea"/>
                <a:cs typeface="+mj-cs"/>
              </a:rPr>
              <a:t> talk at </a:t>
            </a:r>
            <a:r>
              <a:rPr lang="en-GB" sz="2400" kern="0" dirty="0" err="1" smtClean="0">
                <a:latin typeface="+mn-lt"/>
                <a:ea typeface="+mj-ea"/>
                <a:cs typeface="+mj-cs"/>
              </a:rPr>
              <a:t>LowNu</a:t>
            </a:r>
            <a:r>
              <a:rPr lang="en-GB" sz="2400" kern="0" dirty="0" smtClean="0">
                <a:latin typeface="+mn-lt"/>
                <a:ea typeface="+mj-ea"/>
                <a:cs typeface="+mj-cs"/>
              </a:rPr>
              <a:t> 11</a:t>
            </a:r>
            <a:r>
              <a:rPr kumimoji="0" lang="en-GB" sz="2400" b="0" u="none" strike="noStrike" kern="0" cap="none" spc="0" normalizeH="0" baseline="0" noProof="0" dirty="0" smtClean="0">
                <a:ln>
                  <a:noFill/>
                </a:ln>
                <a:solidFill>
                  <a:srgbClr val="66FFFF"/>
                </a:solidFill>
                <a:effectLst/>
                <a:uLnTx/>
                <a:uFillTx/>
                <a:latin typeface="+mn-lt"/>
                <a:ea typeface="+mj-ea"/>
                <a:cs typeface="+mj-cs"/>
              </a:rPr>
              <a:t>.</a:t>
            </a:r>
          </a:p>
        </p:txBody>
      </p:sp>
      <p:pic>
        <p:nvPicPr>
          <p:cNvPr id="855043" name="Picture 3"/>
          <p:cNvPicPr>
            <a:picLocks noChangeAspect="1" noChangeArrowheads="1"/>
          </p:cNvPicPr>
          <p:nvPr/>
        </p:nvPicPr>
        <p:blipFill>
          <a:blip r:embed="rId3" cstate="print"/>
          <a:srcRect/>
          <a:stretch>
            <a:fillRect/>
          </a:stretch>
        </p:blipFill>
        <p:spPr bwMode="auto">
          <a:xfrm>
            <a:off x="3177703" y="3140968"/>
            <a:ext cx="5786785" cy="343409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55043"/>
                                        </p:tgtEl>
                                        <p:attrNameLst>
                                          <p:attrName>style.visibility</p:attrName>
                                        </p:attrNameLst>
                                      </p:cBhvr>
                                      <p:to>
                                        <p:strVal val="visible"/>
                                      </p:to>
                                    </p:set>
                                    <p:anim calcmode="lin" valueType="num">
                                      <p:cBhvr>
                                        <p:cTn id="7" dur="500" fill="hold"/>
                                        <p:tgtEl>
                                          <p:spTgt spid="855043"/>
                                        </p:tgtEl>
                                        <p:attrNameLst>
                                          <p:attrName>ppt_w</p:attrName>
                                        </p:attrNameLst>
                                      </p:cBhvr>
                                      <p:tavLst>
                                        <p:tav tm="0">
                                          <p:val>
                                            <p:fltVal val="0"/>
                                          </p:val>
                                        </p:tav>
                                        <p:tav tm="100000">
                                          <p:val>
                                            <p:strVal val="#ppt_w"/>
                                          </p:val>
                                        </p:tav>
                                      </p:tavLst>
                                    </p:anim>
                                    <p:anim calcmode="lin" valueType="num">
                                      <p:cBhvr>
                                        <p:cTn id="8" dur="500" fill="hold"/>
                                        <p:tgtEl>
                                          <p:spTgt spid="85504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8114" name="Picture 2"/>
          <p:cNvPicPr>
            <a:picLocks noChangeAspect="1" noChangeArrowheads="1"/>
          </p:cNvPicPr>
          <p:nvPr/>
        </p:nvPicPr>
        <p:blipFill>
          <a:blip r:embed="rId2" cstate="print"/>
          <a:srcRect/>
          <a:stretch>
            <a:fillRect/>
          </a:stretch>
        </p:blipFill>
        <p:spPr bwMode="auto">
          <a:xfrm>
            <a:off x="714375" y="457200"/>
            <a:ext cx="771525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6066" name="Picture 2"/>
          <p:cNvPicPr>
            <a:picLocks noChangeAspect="1" noChangeArrowheads="1"/>
          </p:cNvPicPr>
          <p:nvPr/>
        </p:nvPicPr>
        <p:blipFill>
          <a:blip r:embed="rId2" cstate="print"/>
          <a:srcRect/>
          <a:stretch>
            <a:fillRect/>
          </a:stretch>
        </p:blipFill>
        <p:spPr bwMode="auto">
          <a:xfrm>
            <a:off x="1" y="0"/>
            <a:ext cx="4932040" cy="3799497"/>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a:stretch>
            <a:fillRect/>
          </a:stretch>
        </p:blipFill>
        <p:spPr bwMode="auto">
          <a:xfrm>
            <a:off x="4319972" y="3284984"/>
            <a:ext cx="4860540" cy="37444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4018" name="Picture 2"/>
          <p:cNvPicPr>
            <a:picLocks noChangeAspect="1" noChangeArrowheads="1"/>
          </p:cNvPicPr>
          <p:nvPr/>
        </p:nvPicPr>
        <p:blipFill>
          <a:blip r:embed="rId2" cstate="print"/>
          <a:srcRect/>
          <a:stretch>
            <a:fillRect/>
          </a:stretch>
        </p:blipFill>
        <p:spPr bwMode="auto">
          <a:xfrm>
            <a:off x="251520" y="123287"/>
            <a:ext cx="8712968" cy="6734713"/>
          </a:xfrm>
          <a:prstGeom prst="rect">
            <a:avLst/>
          </a:prstGeom>
          <a:noFill/>
          <a:ln w="9525">
            <a:noFill/>
            <a:miter lim="800000"/>
            <a:headEnd/>
            <a:tailEnd/>
          </a:ln>
        </p:spPr>
      </p:pic>
      <p:pic>
        <p:nvPicPr>
          <p:cNvPr id="790529" name="Picture 1"/>
          <p:cNvPicPr>
            <a:picLocks noChangeAspect="1" noChangeArrowheads="1"/>
          </p:cNvPicPr>
          <p:nvPr/>
        </p:nvPicPr>
        <p:blipFill>
          <a:blip r:embed="rId3" cstate="print"/>
          <a:srcRect/>
          <a:stretch>
            <a:fillRect/>
          </a:stretch>
        </p:blipFill>
        <p:spPr bwMode="auto">
          <a:xfrm>
            <a:off x="0" y="-1"/>
            <a:ext cx="4355976" cy="3106913"/>
          </a:xfrm>
          <a:prstGeom prst="rect">
            <a:avLst/>
          </a:prstGeom>
          <a:noFill/>
          <a:ln w="9525">
            <a:noFill/>
            <a:miter lim="800000"/>
            <a:headEnd/>
            <a:tailEnd/>
          </a:ln>
        </p:spPr>
      </p:pic>
      <p:grpSp>
        <p:nvGrpSpPr>
          <p:cNvPr id="7" name="Group 6"/>
          <p:cNvGrpSpPr/>
          <p:nvPr/>
        </p:nvGrpSpPr>
        <p:grpSpPr>
          <a:xfrm>
            <a:off x="1648250" y="116632"/>
            <a:ext cx="216024" cy="2376264"/>
            <a:chOff x="1648250" y="116632"/>
            <a:chExt cx="216024" cy="2376264"/>
          </a:xfrm>
        </p:grpSpPr>
        <p:sp>
          <p:nvSpPr>
            <p:cNvPr id="4" name="Rectangle 3"/>
            <p:cNvSpPr/>
            <p:nvPr/>
          </p:nvSpPr>
          <p:spPr bwMode="auto">
            <a:xfrm>
              <a:off x="1648250" y="116632"/>
              <a:ext cx="216024" cy="2376264"/>
            </a:xfrm>
            <a:prstGeom prst="rect">
              <a:avLst/>
            </a:prstGeom>
            <a:solidFill>
              <a:schemeClr val="accent6">
                <a:alpha val="52000"/>
              </a:schemeClr>
            </a:solidFill>
            <a:ln w="444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rgbClr val="66FFFF"/>
                </a:solidFill>
                <a:effectLst/>
                <a:latin typeface="Times New Roman" pitchFamily="18" charset="0"/>
              </a:endParaRPr>
            </a:p>
          </p:txBody>
        </p:sp>
        <p:cxnSp>
          <p:nvCxnSpPr>
            <p:cNvPr id="6" name="Straight Connector 5"/>
            <p:cNvCxnSpPr>
              <a:stCxn id="4" idx="0"/>
              <a:endCxn id="4" idx="2"/>
            </p:cNvCxnSpPr>
            <p:nvPr/>
          </p:nvCxnSpPr>
          <p:spPr bwMode="auto">
            <a:xfrm>
              <a:off x="1756262" y="116632"/>
              <a:ext cx="0" cy="2376264"/>
            </a:xfrm>
            <a:prstGeom prst="line">
              <a:avLst/>
            </a:prstGeom>
            <a:solidFill>
              <a:srgbClr val="FFFFFF"/>
            </a:solidFill>
            <a:ln w="44450" cap="flat" cmpd="sng" algn="ctr">
              <a:solidFill>
                <a:schemeClr val="accent6"/>
              </a:solidFill>
              <a:prstDash val="solid"/>
              <a:round/>
              <a:headEnd type="none" w="med" len="med"/>
              <a:tailEnd type="none" w="med" len="med"/>
            </a:ln>
            <a:effectLst/>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90529"/>
                                        </p:tgtEl>
                                        <p:attrNameLst>
                                          <p:attrName>style.visibility</p:attrName>
                                        </p:attrNameLst>
                                      </p:cBhvr>
                                      <p:to>
                                        <p:strVal val="visible"/>
                                      </p:to>
                                    </p:set>
                                    <p:anim calcmode="lin" valueType="num">
                                      <p:cBhvr>
                                        <p:cTn id="7" dur="500" fill="hold"/>
                                        <p:tgtEl>
                                          <p:spTgt spid="790529"/>
                                        </p:tgtEl>
                                        <p:attrNameLst>
                                          <p:attrName>ppt_w</p:attrName>
                                        </p:attrNameLst>
                                      </p:cBhvr>
                                      <p:tavLst>
                                        <p:tav tm="0">
                                          <p:val>
                                            <p:fltVal val="0"/>
                                          </p:val>
                                        </p:tav>
                                        <p:tav tm="100000">
                                          <p:val>
                                            <p:strVal val="#ppt_w"/>
                                          </p:val>
                                        </p:tav>
                                      </p:tavLst>
                                    </p:anim>
                                    <p:anim calcmode="lin" valueType="num">
                                      <p:cBhvr>
                                        <p:cTn id="8" dur="500" fill="hold"/>
                                        <p:tgtEl>
                                          <p:spTgt spid="79052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4"/>
          <p:cNvSpPr>
            <a:spLocks noGrp="1" noChangeArrowheads="1"/>
          </p:cNvSpPr>
          <p:nvPr>
            <p:ph type="title"/>
          </p:nvPr>
        </p:nvSpPr>
        <p:spPr>
          <a:xfrm>
            <a:off x="1187450" y="-387424"/>
            <a:ext cx="7772400" cy="1143000"/>
          </a:xfrm>
        </p:spPr>
        <p:txBody>
          <a:bodyPr/>
          <a:lstStyle/>
          <a:p>
            <a:pPr eaLnBrk="1" hangingPunct="1"/>
            <a:r>
              <a:rPr lang="en-GB" sz="3200" dirty="0" smtClean="0"/>
              <a:t>The Discovery of Neutral Currents</a:t>
            </a:r>
            <a:endParaRPr lang="en-US" sz="3200" dirty="0" smtClean="0"/>
          </a:p>
        </p:txBody>
      </p:sp>
      <p:grpSp>
        <p:nvGrpSpPr>
          <p:cNvPr id="2" name="Group 13"/>
          <p:cNvGrpSpPr>
            <a:grpSpLocks/>
          </p:cNvGrpSpPr>
          <p:nvPr/>
        </p:nvGrpSpPr>
        <p:grpSpPr bwMode="auto">
          <a:xfrm>
            <a:off x="179388" y="1916111"/>
            <a:ext cx="4248150" cy="4575175"/>
            <a:chOff x="113" y="1207"/>
            <a:chExt cx="2676" cy="2882"/>
          </a:xfrm>
        </p:grpSpPr>
        <p:pic>
          <p:nvPicPr>
            <p:cNvPr id="74759" name="Picture 10" descr="cernjewi2_6-03"/>
            <p:cNvPicPr>
              <a:picLocks noChangeAspect="1" noChangeArrowheads="1"/>
            </p:cNvPicPr>
            <p:nvPr/>
          </p:nvPicPr>
          <p:blipFill>
            <a:blip r:embed="rId2" cstate="print"/>
            <a:srcRect/>
            <a:stretch>
              <a:fillRect/>
            </a:stretch>
          </p:blipFill>
          <p:spPr bwMode="auto">
            <a:xfrm>
              <a:off x="113" y="1207"/>
              <a:ext cx="2676" cy="2355"/>
            </a:xfrm>
            <a:prstGeom prst="rect">
              <a:avLst/>
            </a:prstGeom>
            <a:noFill/>
            <a:ln w="9525">
              <a:noFill/>
              <a:miter lim="800000"/>
              <a:headEnd/>
              <a:tailEnd/>
            </a:ln>
          </p:spPr>
        </p:pic>
        <p:sp>
          <p:nvSpPr>
            <p:cNvPr id="74760" name="Text Box 11"/>
            <p:cNvSpPr txBox="1">
              <a:spLocks noChangeArrowheads="1"/>
            </p:cNvSpPr>
            <p:nvPr/>
          </p:nvSpPr>
          <p:spPr bwMode="auto">
            <a:xfrm>
              <a:off x="343" y="3566"/>
              <a:ext cx="2294" cy="523"/>
            </a:xfrm>
            <a:prstGeom prst="rect">
              <a:avLst/>
            </a:prstGeom>
            <a:noFill/>
            <a:ln w="44450">
              <a:noFill/>
              <a:miter lim="800000"/>
              <a:headEnd/>
              <a:tailEnd/>
            </a:ln>
          </p:spPr>
          <p:txBody>
            <a:bodyPr wrap="none">
              <a:spAutoFit/>
            </a:bodyPr>
            <a:lstStyle/>
            <a:p>
              <a:r>
                <a:rPr lang="en-GB" sz="2400" dirty="0"/>
                <a:t>The 1</a:t>
              </a:r>
              <a:r>
                <a:rPr lang="en-GB" sz="2400" baseline="30000" dirty="0"/>
                <a:t>st</a:t>
              </a:r>
              <a:r>
                <a:rPr lang="en-GB" sz="2400" dirty="0"/>
                <a:t> Neutrino Horn –</a:t>
              </a:r>
            </a:p>
            <a:p>
              <a:r>
                <a:rPr lang="en-GB" sz="2400" dirty="0"/>
                <a:t>Van den Meer, CERN, 1961</a:t>
              </a:r>
              <a:endParaRPr lang="en-US" sz="2400" dirty="0"/>
            </a:p>
          </p:txBody>
        </p:sp>
      </p:grpSp>
      <p:grpSp>
        <p:nvGrpSpPr>
          <p:cNvPr id="3" name="Group 14"/>
          <p:cNvGrpSpPr>
            <a:grpSpLocks/>
          </p:cNvGrpSpPr>
          <p:nvPr/>
        </p:nvGrpSpPr>
        <p:grpSpPr bwMode="auto">
          <a:xfrm>
            <a:off x="4572000" y="1916832"/>
            <a:ext cx="4392613" cy="4575175"/>
            <a:chOff x="2880" y="799"/>
            <a:chExt cx="2767" cy="2882"/>
          </a:xfrm>
        </p:grpSpPr>
        <p:pic>
          <p:nvPicPr>
            <p:cNvPr id="74757" name="Picture 5"/>
            <p:cNvPicPr>
              <a:picLocks noChangeAspect="1" noChangeArrowheads="1"/>
            </p:cNvPicPr>
            <p:nvPr/>
          </p:nvPicPr>
          <p:blipFill>
            <a:blip r:embed="rId3" cstate="print"/>
            <a:srcRect/>
            <a:stretch>
              <a:fillRect/>
            </a:stretch>
          </p:blipFill>
          <p:spPr bwMode="auto">
            <a:xfrm>
              <a:off x="2880" y="799"/>
              <a:ext cx="2767" cy="2357"/>
            </a:xfrm>
            <a:prstGeom prst="rect">
              <a:avLst/>
            </a:prstGeom>
            <a:noFill/>
            <a:ln w="44450">
              <a:noFill/>
              <a:miter lim="800000"/>
              <a:headEnd/>
              <a:tailEnd/>
            </a:ln>
          </p:spPr>
        </p:pic>
        <p:sp>
          <p:nvSpPr>
            <p:cNvPr id="74758" name="Text Box 12"/>
            <p:cNvSpPr txBox="1">
              <a:spLocks noChangeArrowheads="1"/>
            </p:cNvSpPr>
            <p:nvPr/>
          </p:nvSpPr>
          <p:spPr bwMode="auto">
            <a:xfrm>
              <a:off x="3347" y="3158"/>
              <a:ext cx="1978" cy="523"/>
            </a:xfrm>
            <a:prstGeom prst="rect">
              <a:avLst/>
            </a:prstGeom>
            <a:noFill/>
            <a:ln w="44450">
              <a:noFill/>
              <a:miter lim="800000"/>
              <a:headEnd/>
              <a:tailEnd/>
            </a:ln>
          </p:spPr>
          <p:txBody>
            <a:bodyPr wrap="none">
              <a:spAutoFit/>
            </a:bodyPr>
            <a:lstStyle/>
            <a:p>
              <a:r>
                <a:rPr lang="en-GB" sz="2400" dirty="0"/>
                <a:t>The </a:t>
              </a:r>
              <a:r>
                <a:rPr lang="en-GB" sz="2400" dirty="0" err="1"/>
                <a:t>Gargamelle</a:t>
              </a:r>
              <a:r>
                <a:rPr lang="en-GB" sz="2400" dirty="0"/>
                <a:t> </a:t>
              </a:r>
            </a:p>
            <a:p>
              <a:r>
                <a:rPr lang="en-GB" sz="2400" dirty="0"/>
                <a:t>CF</a:t>
              </a:r>
              <a:r>
                <a:rPr lang="en-GB" sz="2400" baseline="-25000" dirty="0"/>
                <a:t>3</a:t>
              </a:r>
              <a:r>
                <a:rPr lang="en-GB" sz="2400" dirty="0"/>
                <a:t>Br Bubble Chamber</a:t>
              </a:r>
              <a:endParaRPr lang="en-US" sz="2400" dirty="0"/>
            </a:p>
          </p:txBody>
        </p:sp>
      </p:grpSp>
      <p:grpSp>
        <p:nvGrpSpPr>
          <p:cNvPr id="4" name="Group 8"/>
          <p:cNvGrpSpPr/>
          <p:nvPr/>
        </p:nvGrpSpPr>
        <p:grpSpPr>
          <a:xfrm>
            <a:off x="3059832" y="570166"/>
            <a:ext cx="2952328" cy="1922730"/>
            <a:chOff x="467544" y="1052736"/>
            <a:chExt cx="2952328" cy="1922730"/>
          </a:xfrm>
        </p:grpSpPr>
        <p:pic>
          <p:nvPicPr>
            <p:cNvPr id="10" name="Picture 2" descr="http://www.economist.com/images/images-magazine/2011/03/19/ob/20110319_obp001.jpg"/>
            <p:cNvPicPr>
              <a:picLocks noChangeAspect="1" noChangeArrowheads="1"/>
            </p:cNvPicPr>
            <p:nvPr/>
          </p:nvPicPr>
          <p:blipFill>
            <a:blip r:embed="rId4" cstate="print"/>
            <a:srcRect/>
            <a:stretch>
              <a:fillRect/>
            </a:stretch>
          </p:blipFill>
          <p:spPr bwMode="auto">
            <a:xfrm>
              <a:off x="467544" y="1052736"/>
              <a:ext cx="2952328" cy="1695021"/>
            </a:xfrm>
            <a:prstGeom prst="rect">
              <a:avLst/>
            </a:prstGeom>
            <a:noFill/>
          </p:spPr>
        </p:pic>
        <p:sp>
          <p:nvSpPr>
            <p:cNvPr id="11" name="TextBox 10"/>
            <p:cNvSpPr txBox="1"/>
            <p:nvPr/>
          </p:nvSpPr>
          <p:spPr>
            <a:xfrm>
              <a:off x="471436" y="2636912"/>
              <a:ext cx="2948436" cy="338554"/>
            </a:xfrm>
            <a:prstGeom prst="rect">
              <a:avLst/>
            </a:prstGeom>
            <a:solidFill>
              <a:schemeClr val="accent6"/>
            </a:solidFill>
          </p:spPr>
          <p:txBody>
            <a:bodyPr wrap="none" rtlCol="0">
              <a:spAutoFit/>
            </a:bodyPr>
            <a:lstStyle/>
            <a:p>
              <a:r>
                <a:rPr lang="en-GB" sz="1600" dirty="0" smtClean="0"/>
                <a:t>Simon van der Meer, 1925 - 2011</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6" name="Picture 2"/>
          <p:cNvPicPr>
            <a:picLocks noChangeAspect="1" noChangeArrowheads="1"/>
          </p:cNvPicPr>
          <p:nvPr/>
        </p:nvPicPr>
        <p:blipFill>
          <a:blip r:embed="rId2" cstate="print"/>
          <a:srcRect/>
          <a:stretch>
            <a:fillRect/>
          </a:stretch>
        </p:blipFill>
        <p:spPr bwMode="auto">
          <a:xfrm>
            <a:off x="118531" y="0"/>
            <a:ext cx="8964488" cy="6933352"/>
          </a:xfrm>
          <a:prstGeom prst="rect">
            <a:avLst/>
          </a:prstGeom>
          <a:noFill/>
          <a:ln w="44450" cap="flat" cmpd="sng">
            <a:noFill/>
            <a:prstDash val="solid"/>
            <a:miter lim="800000"/>
            <a:headEnd type="none" w="med" len="med"/>
            <a:tailEnd type="none" w="med" len="me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eaLnBrk="1" hangingPunct="1"/>
            <a:endParaRPr lang="en-US" smtClean="0"/>
          </a:p>
        </p:txBody>
      </p:sp>
      <p:sp>
        <p:nvSpPr>
          <p:cNvPr id="132099" name="Rectangle 3"/>
          <p:cNvSpPr>
            <a:spLocks noGrp="1" noChangeArrowheads="1"/>
          </p:cNvSpPr>
          <p:nvPr>
            <p:ph type="body" idx="1"/>
          </p:nvPr>
        </p:nvSpPr>
        <p:spPr/>
        <p:txBody>
          <a:bodyPr/>
          <a:lstStyle/>
          <a:p>
            <a:pPr eaLnBrk="1" hangingPunct="1"/>
            <a:endParaRPr lang="en-US" smtClean="0"/>
          </a:p>
        </p:txBody>
      </p:sp>
      <p:pic>
        <p:nvPicPr>
          <p:cNvPr id="132100" name="Picture 4"/>
          <p:cNvPicPr>
            <a:picLocks noChangeAspect="1" noChangeArrowheads="1"/>
          </p:cNvPicPr>
          <p:nvPr/>
        </p:nvPicPr>
        <p:blipFill>
          <a:blip r:embed="rId2" cstate="print"/>
          <a:srcRect/>
          <a:stretch>
            <a:fillRect/>
          </a:stretch>
        </p:blipFill>
        <p:spPr bwMode="auto">
          <a:xfrm>
            <a:off x="-31750" y="0"/>
            <a:ext cx="9175750" cy="6958013"/>
          </a:xfrm>
          <a:prstGeom prst="rect">
            <a:avLst/>
          </a:prstGeom>
          <a:noFill/>
          <a:ln w="44450">
            <a:noFill/>
            <a:miter lim="800000"/>
            <a:headEnd/>
            <a:tailEnd/>
          </a:ln>
        </p:spPr>
      </p:pic>
      <p:pic>
        <p:nvPicPr>
          <p:cNvPr id="787457" name="Picture 1"/>
          <p:cNvPicPr>
            <a:picLocks noChangeAspect="1" noChangeArrowheads="1"/>
          </p:cNvPicPr>
          <p:nvPr/>
        </p:nvPicPr>
        <p:blipFill>
          <a:blip r:embed="rId3" cstate="print"/>
          <a:srcRect/>
          <a:stretch>
            <a:fillRect/>
          </a:stretch>
        </p:blipFill>
        <p:spPr bwMode="auto">
          <a:xfrm>
            <a:off x="0" y="188640"/>
            <a:ext cx="2381250" cy="1019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1505" name="Object 1"/>
          <p:cNvGraphicFramePr>
            <a:graphicFrameLocks noChangeAspect="1"/>
          </p:cNvGraphicFramePr>
          <p:nvPr/>
        </p:nvGraphicFramePr>
        <p:xfrm>
          <a:off x="1143000" y="476672"/>
          <a:ext cx="3024336" cy="3024336"/>
        </p:xfrm>
        <a:graphic>
          <a:graphicData uri="http://schemas.openxmlformats.org/presentationml/2006/ole">
            <p:oleObj spid="_x0000_s759810" name="Acrobat Document" r:id="rId3" imgW="5486400" imgH="5486400" progId="AcroExch.Document.7">
              <p:embed/>
            </p:oleObj>
          </a:graphicData>
        </a:graphic>
      </p:graphicFrame>
      <p:graphicFrame>
        <p:nvGraphicFramePr>
          <p:cNvPr id="661506" name="Object 2"/>
          <p:cNvGraphicFramePr>
            <a:graphicFrameLocks noChangeAspect="1"/>
          </p:cNvGraphicFramePr>
          <p:nvPr/>
        </p:nvGraphicFramePr>
        <p:xfrm>
          <a:off x="4716016" y="520824"/>
          <a:ext cx="2952328" cy="2952328"/>
        </p:xfrm>
        <a:graphic>
          <a:graphicData uri="http://schemas.openxmlformats.org/presentationml/2006/ole">
            <p:oleObj spid="_x0000_s759811" name="Acrobat Document" r:id="rId4" imgW="5486400" imgH="5486400" progId="AcroExch.Document.7">
              <p:embed/>
            </p:oleObj>
          </a:graphicData>
        </a:graphic>
      </p:graphicFrame>
      <p:pic>
        <p:nvPicPr>
          <p:cNvPr id="661507" name="Picture 3"/>
          <p:cNvPicPr>
            <a:picLocks noChangeAspect="1" noChangeArrowheads="1"/>
          </p:cNvPicPr>
          <p:nvPr/>
        </p:nvPicPr>
        <p:blipFill>
          <a:blip r:embed="rId5" cstate="print"/>
          <a:srcRect/>
          <a:stretch>
            <a:fillRect/>
          </a:stretch>
        </p:blipFill>
        <p:spPr bwMode="auto">
          <a:xfrm>
            <a:off x="1475656" y="4104084"/>
            <a:ext cx="5762625" cy="2781300"/>
          </a:xfrm>
          <a:prstGeom prst="rect">
            <a:avLst/>
          </a:prstGeom>
          <a:noFill/>
          <a:ln w="9525">
            <a:noFill/>
            <a:miter lim="800000"/>
            <a:headEnd/>
            <a:tailEnd/>
          </a:ln>
        </p:spPr>
      </p:pic>
      <p:sp>
        <p:nvSpPr>
          <p:cNvPr id="6" name="Rectangle 12"/>
          <p:cNvSpPr txBox="1">
            <a:spLocks noChangeArrowheads="1"/>
          </p:cNvSpPr>
          <p:nvPr/>
        </p:nvSpPr>
        <p:spPr>
          <a:xfrm>
            <a:off x="1408112" y="-99392"/>
            <a:ext cx="7772400" cy="1143001"/>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200" b="0" i="1" u="none" strike="noStrike" kern="0" cap="none" spc="0" normalizeH="0" baseline="0" noProof="0" dirty="0" smtClean="0">
                <a:ln>
                  <a:noFill/>
                </a:ln>
                <a:solidFill>
                  <a:srgbClr val="66FFFF"/>
                </a:solidFill>
                <a:effectLst/>
                <a:uLnTx/>
                <a:uFillTx/>
                <a:latin typeface="Arial" charset="0"/>
                <a:ea typeface="+mj-ea"/>
                <a:cs typeface="+mj-cs"/>
              </a:rPr>
              <a:t>What</a:t>
            </a:r>
            <a:r>
              <a:rPr kumimoji="0" lang="en-GB" sz="3200" b="0" i="1" u="none" strike="noStrike" kern="0" cap="none" spc="0" normalizeH="0" noProof="0" dirty="0" smtClean="0">
                <a:ln>
                  <a:noFill/>
                </a:ln>
                <a:solidFill>
                  <a:srgbClr val="66FFFF"/>
                </a:solidFill>
                <a:effectLst/>
                <a:uLnTx/>
                <a:uFillTx/>
                <a:latin typeface="Arial" charset="0"/>
                <a:ea typeface="+mj-ea"/>
                <a:cs typeface="+mj-cs"/>
              </a:rPr>
              <a:t> will existing experiments yield</a:t>
            </a:r>
            <a:r>
              <a:rPr kumimoji="0" lang="en-GB" sz="3200" b="0" i="1" u="none" strike="noStrike" kern="0" cap="none" spc="0" normalizeH="0" baseline="0" noProof="0" dirty="0" smtClean="0">
                <a:ln>
                  <a:noFill/>
                </a:ln>
                <a:solidFill>
                  <a:srgbClr val="66FFFF"/>
                </a:solidFill>
                <a:effectLst/>
                <a:uLnTx/>
                <a:uFillTx/>
                <a:latin typeface="Arial" charset="0"/>
                <a:ea typeface="+mj-ea"/>
                <a:cs typeface="+mj-cs"/>
              </a:rPr>
              <a:t>?</a:t>
            </a:r>
          </a:p>
        </p:txBody>
      </p:sp>
      <p:sp>
        <p:nvSpPr>
          <p:cNvPr id="7" name="TextBox 6"/>
          <p:cNvSpPr txBox="1"/>
          <p:nvPr/>
        </p:nvSpPr>
        <p:spPr>
          <a:xfrm>
            <a:off x="1462606" y="3501008"/>
            <a:ext cx="6205738" cy="523220"/>
          </a:xfrm>
          <a:prstGeom prst="rect">
            <a:avLst/>
          </a:prstGeom>
          <a:solidFill>
            <a:schemeClr val="accent6"/>
          </a:solidFill>
        </p:spPr>
        <p:txBody>
          <a:bodyPr wrap="none" rtlCol="0">
            <a:spAutoFit/>
          </a:bodyPr>
          <a:lstStyle/>
          <a:p>
            <a:r>
              <a:rPr lang="en-GB" dirty="0" smtClean="0"/>
              <a:t>Even some 90% CP violation sensitivity...</a:t>
            </a:r>
          </a:p>
        </p:txBody>
      </p:sp>
      <p:sp>
        <p:nvSpPr>
          <p:cNvPr id="8" name="TextBox 7"/>
          <p:cNvSpPr txBox="1"/>
          <p:nvPr/>
        </p:nvSpPr>
        <p:spPr>
          <a:xfrm>
            <a:off x="5724128" y="4149080"/>
            <a:ext cx="1713931" cy="338554"/>
          </a:xfrm>
          <a:prstGeom prst="rect">
            <a:avLst/>
          </a:prstGeom>
          <a:solidFill>
            <a:schemeClr val="accent6"/>
          </a:solidFill>
        </p:spPr>
        <p:txBody>
          <a:bodyPr wrap="none" rtlCol="0">
            <a:spAutoFit/>
          </a:bodyPr>
          <a:lstStyle/>
          <a:p>
            <a:r>
              <a:rPr lang="en-GB" sz="1600" dirty="0" smtClean="0"/>
              <a:t>sin</a:t>
            </a:r>
            <a:r>
              <a:rPr lang="en-GB" sz="1600" baseline="30000" dirty="0" smtClean="0"/>
              <a:t>2</a:t>
            </a:r>
            <a:r>
              <a:rPr lang="en-GB" sz="1600" dirty="0" smtClean="0"/>
              <a:t>2</a:t>
            </a:r>
            <a:r>
              <a:rPr lang="en-GB" sz="1600" dirty="0" smtClean="0">
                <a:latin typeface="Symbol" pitchFamily="18" charset="2"/>
              </a:rPr>
              <a:t>q</a:t>
            </a:r>
            <a:r>
              <a:rPr lang="en-GB" sz="1600" baseline="-25000" dirty="0" smtClean="0"/>
              <a:t>13</a:t>
            </a:r>
            <a:r>
              <a:rPr lang="en-GB" sz="1600" dirty="0" smtClean="0"/>
              <a:t> = 0.1, NH</a:t>
            </a:r>
          </a:p>
        </p:txBody>
      </p:sp>
      <p:sp>
        <p:nvSpPr>
          <p:cNvPr id="9" name="Rectangle 8"/>
          <p:cNvSpPr/>
          <p:nvPr/>
        </p:nvSpPr>
        <p:spPr>
          <a:xfrm rot="5400000">
            <a:off x="-1400182" y="4567354"/>
            <a:ext cx="4086200" cy="369332"/>
          </a:xfrm>
          <a:prstGeom prst="rect">
            <a:avLst/>
          </a:prstGeom>
          <a:solidFill>
            <a:srgbClr val="1407B9"/>
          </a:solidFill>
        </p:spPr>
        <p:txBody>
          <a:bodyPr wrap="square">
            <a:spAutoFit/>
          </a:bodyPr>
          <a:lstStyle/>
          <a:p>
            <a:r>
              <a:rPr lang="en-GB" sz="1800" dirty="0" smtClean="0"/>
              <a:t>arXiv:0907.1896v1 [hep-ph] 10 Jul 2009</a:t>
            </a:r>
            <a:endParaRPr lang="en-GB" sz="1800"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0834" name="Picture 2"/>
          <p:cNvPicPr>
            <a:picLocks noChangeAspect="1" noChangeArrowheads="1"/>
          </p:cNvPicPr>
          <p:nvPr/>
        </p:nvPicPr>
        <p:blipFill>
          <a:blip r:embed="rId2" cstate="print"/>
          <a:srcRect/>
          <a:stretch>
            <a:fillRect/>
          </a:stretch>
        </p:blipFill>
        <p:spPr bwMode="auto">
          <a:xfrm>
            <a:off x="723900" y="471488"/>
            <a:ext cx="7696200" cy="5915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8658" name="Picture 2"/>
          <p:cNvPicPr>
            <a:picLocks noChangeAspect="1" noChangeArrowheads="1"/>
          </p:cNvPicPr>
          <p:nvPr/>
        </p:nvPicPr>
        <p:blipFill>
          <a:blip r:embed="rId2" cstate="print"/>
          <a:srcRect/>
          <a:stretch>
            <a:fillRect/>
          </a:stretch>
        </p:blipFill>
        <p:spPr bwMode="auto">
          <a:xfrm>
            <a:off x="0" y="-27384"/>
            <a:ext cx="9214048" cy="69105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my-euronu2009-cpv-1.eps"/>
          <p:cNvPicPr>
            <a:picLocks noChangeAspect="1"/>
          </p:cNvPicPr>
          <p:nvPr/>
        </p:nvPicPr>
        <p:blipFill>
          <a:blip r:embed="rId2" cstate="print"/>
          <a:srcRect/>
          <a:stretch>
            <a:fillRect/>
          </a:stretch>
        </p:blipFill>
        <p:spPr bwMode="auto">
          <a:xfrm>
            <a:off x="539552" y="764704"/>
            <a:ext cx="8109732" cy="5458049"/>
          </a:xfrm>
          <a:prstGeom prst="rect">
            <a:avLst/>
          </a:prstGeom>
          <a:solidFill>
            <a:schemeClr val="bg1"/>
          </a:solid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7411" name="Rectangle 3"/>
          <p:cNvSpPr>
            <a:spLocks noGrp="1" noChangeArrowheads="1"/>
          </p:cNvSpPr>
          <p:nvPr>
            <p:ph type="body" idx="1"/>
          </p:nvPr>
        </p:nvSpPr>
        <p:spPr>
          <a:xfrm>
            <a:off x="362272" y="1700808"/>
            <a:ext cx="8458200" cy="4114800"/>
          </a:xfrm>
        </p:spPr>
        <p:txBody>
          <a:bodyPr/>
          <a:lstStyle/>
          <a:p>
            <a:pPr eaLnBrk="1" hangingPunct="1">
              <a:lnSpc>
                <a:spcPct val="90000"/>
              </a:lnSpc>
            </a:pPr>
            <a:r>
              <a:rPr lang="en-GB" dirty="0" smtClean="0">
                <a:latin typeface="Times New Roman" pitchFamily="18" charset="0"/>
              </a:rPr>
              <a:t>An </a:t>
            </a:r>
            <a:r>
              <a:rPr lang="en-GB" dirty="0" smtClean="0">
                <a:latin typeface="Times New Roman" pitchFamily="18" charset="0"/>
              </a:rPr>
              <a:t>upgrade of T2K based on reaching 1.6 MW beam power and a new far detector.</a:t>
            </a:r>
          </a:p>
          <a:p>
            <a:pPr eaLnBrk="1" hangingPunct="1">
              <a:lnSpc>
                <a:spcPct val="90000"/>
              </a:lnSpc>
            </a:pPr>
            <a:r>
              <a:rPr lang="en-GB" dirty="0" smtClean="0">
                <a:latin typeface="Times New Roman" pitchFamily="18" charset="0"/>
              </a:rPr>
              <a:t>LBNE – a plan to build a new neutrino beam at </a:t>
            </a:r>
            <a:r>
              <a:rPr lang="en-GB" dirty="0" err="1" smtClean="0">
                <a:latin typeface="Times New Roman" pitchFamily="18" charset="0"/>
              </a:rPr>
              <a:t>Fermilab</a:t>
            </a:r>
            <a:r>
              <a:rPr lang="en-GB" dirty="0" smtClean="0">
                <a:latin typeface="Times New Roman" pitchFamily="18" charset="0"/>
              </a:rPr>
              <a:t> aimed at </a:t>
            </a:r>
            <a:r>
              <a:rPr lang="en-GB" dirty="0" err="1" smtClean="0">
                <a:latin typeface="Times New Roman" pitchFamily="18" charset="0"/>
              </a:rPr>
              <a:t>Homestake</a:t>
            </a:r>
            <a:r>
              <a:rPr lang="en-GB" dirty="0" smtClean="0">
                <a:latin typeface="Times New Roman" pitchFamily="18" charset="0"/>
              </a:rPr>
              <a:t>, where either a large water Cerenkov detector or a LAr tracking calorimeter would be built.</a:t>
            </a:r>
          </a:p>
          <a:p>
            <a:pPr eaLnBrk="1" hangingPunct="1">
              <a:lnSpc>
                <a:spcPct val="90000"/>
              </a:lnSpc>
            </a:pPr>
            <a:r>
              <a:rPr lang="en-GB" dirty="0" smtClean="0">
                <a:latin typeface="Times New Roman" pitchFamily="18" charset="0"/>
              </a:rPr>
              <a:t>LAGUNA-LBNO – three different options for new long baseline in Europe.</a:t>
            </a:r>
            <a:endParaRPr lang="en-GB" dirty="0" smtClean="0"/>
          </a:p>
        </p:txBody>
      </p:sp>
      <p:sp>
        <p:nvSpPr>
          <p:cNvPr id="6" name="Title 5"/>
          <p:cNvSpPr>
            <a:spLocks noGrp="1"/>
          </p:cNvSpPr>
          <p:nvPr>
            <p:ph type="title"/>
          </p:nvPr>
        </p:nvSpPr>
        <p:spPr/>
        <p:txBody>
          <a:bodyPr/>
          <a:lstStyle/>
          <a:p>
            <a:r>
              <a:rPr lang="en-GB" dirty="0" smtClean="0">
                <a:latin typeface="Times New Roman" pitchFamily="18" charset="0"/>
              </a:rPr>
              <a:t>Three “conventional” beam proposals:</a:t>
            </a:r>
            <a:br>
              <a:rPr lang="en-GB" dirty="0" smtClean="0">
                <a:latin typeface="Times New Roman" pitchFamily="18" charset="0"/>
              </a:rPr>
            </a:b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37411">
                                            <p:txEl>
                                              <p:pRg st="0" end="0"/>
                                            </p:txEl>
                                          </p:spTgt>
                                        </p:tgtEl>
                                        <p:attrNameLst>
                                          <p:attrName>style.visibility</p:attrName>
                                        </p:attrNameLst>
                                      </p:cBhvr>
                                      <p:to>
                                        <p:strVal val="visible"/>
                                      </p:to>
                                    </p:set>
                                    <p:animEffect transition="in" filter="wipe(up)">
                                      <p:cBhvr>
                                        <p:cTn id="7" dur="500"/>
                                        <p:tgtEl>
                                          <p:spTgt spid="19374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37411">
                                            <p:txEl>
                                              <p:pRg st="1" end="1"/>
                                            </p:txEl>
                                          </p:spTgt>
                                        </p:tgtEl>
                                        <p:attrNameLst>
                                          <p:attrName>style.visibility</p:attrName>
                                        </p:attrNameLst>
                                      </p:cBhvr>
                                      <p:to>
                                        <p:strVal val="visible"/>
                                      </p:to>
                                    </p:set>
                                    <p:animEffect transition="in" filter="wipe(up)">
                                      <p:cBhvr>
                                        <p:cTn id="12" dur="500"/>
                                        <p:tgtEl>
                                          <p:spTgt spid="19374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937411">
                                            <p:txEl>
                                              <p:pRg st="2" end="2"/>
                                            </p:txEl>
                                          </p:spTgt>
                                        </p:tgtEl>
                                        <p:attrNameLst>
                                          <p:attrName>style.visibility</p:attrName>
                                        </p:attrNameLst>
                                      </p:cBhvr>
                                      <p:to>
                                        <p:strVal val="visible"/>
                                      </p:to>
                                    </p:set>
                                    <p:animEffect transition="in" filter="wipe(up)">
                                      <p:cBhvr>
                                        <p:cTn id="17" dur="500"/>
                                        <p:tgtEl>
                                          <p:spTgt spid="19374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7411"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323528" y="125760"/>
            <a:ext cx="8786813" cy="1143000"/>
          </a:xfrm>
        </p:spPr>
        <p:txBody>
          <a:bodyPr/>
          <a:lstStyle/>
          <a:p>
            <a:pPr eaLnBrk="1" hangingPunct="1"/>
            <a:r>
              <a:rPr lang="en-GB" sz="3600" dirty="0" smtClean="0"/>
              <a:t>Future Neutrino Oscillation Experiments</a:t>
            </a:r>
            <a:endParaRPr lang="en-US" sz="3600" dirty="0" smtClean="0"/>
          </a:p>
        </p:txBody>
      </p:sp>
      <p:sp>
        <p:nvSpPr>
          <p:cNvPr id="1937411" name="Rectangle 3"/>
          <p:cNvSpPr>
            <a:spLocks noGrp="1" noChangeArrowheads="1"/>
          </p:cNvSpPr>
          <p:nvPr>
            <p:ph type="body" idx="1"/>
          </p:nvPr>
        </p:nvSpPr>
        <p:spPr>
          <a:xfrm>
            <a:off x="685800" y="1330424"/>
            <a:ext cx="8458200" cy="4114800"/>
          </a:xfrm>
        </p:spPr>
        <p:txBody>
          <a:bodyPr/>
          <a:lstStyle/>
          <a:p>
            <a:pPr eaLnBrk="1" hangingPunct="1">
              <a:lnSpc>
                <a:spcPct val="90000"/>
              </a:lnSpc>
            </a:pPr>
            <a:r>
              <a:rPr lang="en-GB" dirty="0" smtClean="0"/>
              <a:t>Another round of supererbeams?:</a:t>
            </a:r>
          </a:p>
          <a:p>
            <a:pPr lvl="1" eaLnBrk="1" hangingPunct="1">
              <a:lnSpc>
                <a:spcPct val="90000"/>
              </a:lnSpc>
            </a:pPr>
            <a:r>
              <a:rPr lang="en-GB" dirty="0" smtClean="0"/>
              <a:t>Water Cerenkov or </a:t>
            </a:r>
            <a:r>
              <a:rPr lang="en-GB" dirty="0" smtClean="0">
                <a:hlinkClick r:id="rId2" action="ppaction://hlinksldjump"/>
              </a:rPr>
              <a:t>Liquid Argon</a:t>
            </a:r>
            <a:r>
              <a:rPr lang="en-GB" dirty="0" smtClean="0"/>
              <a:t>?</a:t>
            </a:r>
          </a:p>
          <a:p>
            <a:pPr lvl="1" eaLnBrk="1" hangingPunct="1">
              <a:lnSpc>
                <a:spcPct val="90000"/>
              </a:lnSpc>
            </a:pPr>
            <a:r>
              <a:rPr lang="en-GB" dirty="0" smtClean="0">
                <a:hlinkClick r:id="rId3" action="ppaction://hlinksldjump"/>
              </a:rPr>
              <a:t>Upgrade of T2K</a:t>
            </a:r>
            <a:endParaRPr lang="en-GB" dirty="0" smtClean="0"/>
          </a:p>
          <a:p>
            <a:pPr lvl="1" eaLnBrk="1" hangingPunct="1">
              <a:lnSpc>
                <a:spcPct val="90000"/>
              </a:lnSpc>
            </a:pPr>
            <a:r>
              <a:rPr lang="en-GB" dirty="0" smtClean="0">
                <a:hlinkClick r:id="rId4" action="ppaction://hlinksldjump"/>
              </a:rPr>
              <a:t>LBNE</a:t>
            </a:r>
            <a:endParaRPr lang="en-GB" dirty="0" smtClean="0"/>
          </a:p>
          <a:p>
            <a:pPr lvl="1" eaLnBrk="1" hangingPunct="1">
              <a:lnSpc>
                <a:spcPct val="90000"/>
              </a:lnSpc>
            </a:pPr>
            <a:r>
              <a:rPr lang="en-GB" dirty="0" smtClean="0">
                <a:hlinkClick r:id="rId5" action="ppaction://hlinksldjump"/>
              </a:rPr>
              <a:t>LBNO</a:t>
            </a:r>
            <a:endParaRPr lang="en-GB" dirty="0" smtClean="0"/>
          </a:p>
          <a:p>
            <a:pPr eaLnBrk="1" hangingPunct="1">
              <a:lnSpc>
                <a:spcPct val="90000"/>
              </a:lnSpc>
            </a:pPr>
            <a:r>
              <a:rPr lang="en-GB" dirty="0" smtClean="0"/>
              <a:t> The further future?:</a:t>
            </a:r>
          </a:p>
          <a:p>
            <a:pPr lvl="1" eaLnBrk="1" hangingPunct="1">
              <a:lnSpc>
                <a:spcPct val="90000"/>
              </a:lnSpc>
            </a:pPr>
            <a:r>
              <a:rPr lang="en-GB" dirty="0" smtClean="0"/>
              <a:t> </a:t>
            </a:r>
            <a:r>
              <a:rPr lang="en-GB" dirty="0" smtClean="0">
                <a:latin typeface="Symbol" pitchFamily="18" charset="2"/>
                <a:hlinkClick r:id="rId6" action="ppaction://hlinksldjump"/>
              </a:rPr>
              <a:t>b</a:t>
            </a:r>
            <a:r>
              <a:rPr lang="en-GB" dirty="0" smtClean="0">
                <a:hlinkClick r:id="rId6" action="ppaction://hlinksldjump"/>
              </a:rPr>
              <a:t> beams</a:t>
            </a:r>
            <a:endParaRPr lang="en-GB" dirty="0" smtClean="0"/>
          </a:p>
          <a:p>
            <a:pPr lvl="1" eaLnBrk="1" hangingPunct="1">
              <a:lnSpc>
                <a:spcPct val="90000"/>
              </a:lnSpc>
            </a:pPr>
            <a:r>
              <a:rPr lang="en-GB" dirty="0" smtClean="0"/>
              <a:t> </a:t>
            </a:r>
            <a:r>
              <a:rPr lang="en-GB" dirty="0" smtClean="0">
                <a:hlinkClick r:id="rId7" action="ppaction://hlinksldjump"/>
              </a:rPr>
              <a:t>Neutrino Factory</a:t>
            </a:r>
            <a:endParaRPr lang="en-GB" dirty="0" smtClean="0"/>
          </a:p>
          <a:p>
            <a:pPr eaLnBrk="1" hangingPunct="1">
              <a:lnSpc>
                <a:spcPct val="90000"/>
              </a:lnSpc>
            </a:pPr>
            <a:r>
              <a:rPr lang="en-GB" dirty="0" smtClean="0">
                <a:hlinkClick r:id="rId8" action="ppaction://hlinksldjump"/>
              </a:rPr>
              <a:t>Support </a:t>
            </a:r>
            <a:r>
              <a:rPr lang="en-GB" dirty="0" smtClean="0">
                <a:hlinkClick r:id="rId8" action="ppaction://hlinksldjump"/>
              </a:rPr>
              <a:t>Experiments</a:t>
            </a:r>
            <a:r>
              <a:rPr lang="en-GB" dirty="0" smtClean="0"/>
              <a:t>...</a:t>
            </a:r>
          </a:p>
          <a:p>
            <a:pPr eaLnBrk="1" hangingPunct="1">
              <a:lnSpc>
                <a:spcPct val="90000"/>
              </a:lnSpc>
            </a:pPr>
            <a:endParaRPr lang="en-GB" dirty="0" smtClean="0"/>
          </a:p>
          <a:p>
            <a:pPr eaLnBrk="1" hangingPunct="1">
              <a:lnSpc>
                <a:spcPct val="90000"/>
              </a:lnSpc>
            </a:pPr>
            <a:endParaRPr lang="en-GB" dirty="0" smtClean="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0" name="Text Box 4"/>
          <p:cNvSpPr txBox="1">
            <a:spLocks noChangeArrowheads="1"/>
          </p:cNvSpPr>
          <p:nvPr/>
        </p:nvSpPr>
        <p:spPr bwMode="auto">
          <a:xfrm>
            <a:off x="7543800" y="6486525"/>
            <a:ext cx="1622425" cy="366713"/>
          </a:xfrm>
          <a:prstGeom prst="rect">
            <a:avLst/>
          </a:prstGeom>
          <a:noFill/>
          <a:ln w="9525">
            <a:noFill/>
            <a:miter lim="800000"/>
            <a:headEnd/>
            <a:tailEnd/>
          </a:ln>
        </p:spPr>
        <p:txBody>
          <a:bodyPr wrap="none">
            <a:spAutoFit/>
          </a:bodyPr>
          <a:lstStyle/>
          <a:p>
            <a:r>
              <a:rPr lang="en-GB" sz="1800">
                <a:solidFill>
                  <a:schemeClr val="hlink"/>
                </a:solidFill>
                <a:latin typeface="Haettenschweiler" pitchFamily="34" charset="0"/>
              </a:rPr>
              <a:t>Imperial College/RAL</a:t>
            </a:r>
          </a:p>
        </p:txBody>
      </p:sp>
      <p:sp>
        <p:nvSpPr>
          <p:cNvPr id="145411" name="Text Box 5"/>
          <p:cNvSpPr txBox="1">
            <a:spLocks noChangeArrowheads="1"/>
          </p:cNvSpPr>
          <p:nvPr/>
        </p:nvSpPr>
        <p:spPr bwMode="auto">
          <a:xfrm>
            <a:off x="7935913" y="6272213"/>
            <a:ext cx="1006475" cy="366712"/>
          </a:xfrm>
          <a:prstGeom prst="rect">
            <a:avLst/>
          </a:prstGeom>
          <a:noFill/>
          <a:ln w="9525">
            <a:noFill/>
            <a:miter lim="800000"/>
            <a:headEnd/>
            <a:tailEnd/>
          </a:ln>
        </p:spPr>
        <p:txBody>
          <a:bodyPr wrap="none">
            <a:spAutoFit/>
          </a:bodyPr>
          <a:lstStyle/>
          <a:p>
            <a:r>
              <a:rPr lang="en-GB" sz="1800">
                <a:solidFill>
                  <a:schemeClr val="hlink"/>
                </a:solidFill>
                <a:latin typeface="Haettenschweiler" pitchFamily="34" charset="0"/>
              </a:rPr>
              <a:t>Dave Wark </a:t>
            </a:r>
          </a:p>
        </p:txBody>
      </p:sp>
      <p:pic>
        <p:nvPicPr>
          <p:cNvPr id="145412" name="Picture 6"/>
          <p:cNvPicPr>
            <a:picLocks noChangeAspect="1" noChangeArrowheads="1"/>
          </p:cNvPicPr>
          <p:nvPr/>
        </p:nvPicPr>
        <p:blipFill>
          <a:blip r:embed="rId3" cstate="print"/>
          <a:srcRect/>
          <a:stretch>
            <a:fillRect/>
          </a:stretch>
        </p:blipFill>
        <p:spPr bwMode="auto">
          <a:xfrm>
            <a:off x="1066800" y="874713"/>
            <a:ext cx="7143750" cy="614362"/>
          </a:xfrm>
          <a:prstGeom prst="rect">
            <a:avLst/>
          </a:prstGeom>
          <a:noFill/>
          <a:ln w="9525">
            <a:noFill/>
            <a:miter lim="800000"/>
            <a:headEnd/>
            <a:tailEnd/>
          </a:ln>
        </p:spPr>
      </p:pic>
      <p:sp>
        <p:nvSpPr>
          <p:cNvPr id="145413" name="Rectangle 7"/>
          <p:cNvSpPr>
            <a:spLocks noGrp="1" noChangeArrowheads="1"/>
          </p:cNvSpPr>
          <p:nvPr>
            <p:ph type="title"/>
          </p:nvPr>
        </p:nvSpPr>
        <p:spPr>
          <a:xfrm>
            <a:off x="1066800" y="-228600"/>
            <a:ext cx="7772400" cy="1143000"/>
          </a:xfrm>
          <a:noFill/>
        </p:spPr>
        <p:txBody>
          <a:bodyPr/>
          <a:lstStyle/>
          <a:p>
            <a:pPr eaLnBrk="1" hangingPunct="1"/>
            <a:r>
              <a:rPr lang="en-GB" sz="3600" i="1" dirty="0" smtClean="0">
                <a:latin typeface="Arial" pitchFamily="34" charset="0"/>
              </a:rPr>
              <a:t>Measuring absolute </a:t>
            </a:r>
            <a:r>
              <a:rPr lang="en-GB" sz="3600" i="1" dirty="0" err="1" smtClean="0">
                <a:latin typeface="Arial" pitchFamily="34" charset="0"/>
              </a:rPr>
              <a:t>m</a:t>
            </a:r>
            <a:r>
              <a:rPr lang="en-GB" sz="3600" i="1" baseline="-25000" dirty="0" err="1" smtClean="0">
                <a:latin typeface="Symbol" pitchFamily="18" charset="2"/>
              </a:rPr>
              <a:t>n</a:t>
            </a:r>
            <a:endParaRPr lang="en-GB" sz="3600" i="1" baseline="-25000" dirty="0" smtClean="0">
              <a:latin typeface="Symbol" pitchFamily="18" charset="2"/>
            </a:endParaRPr>
          </a:p>
        </p:txBody>
      </p:sp>
      <p:sp>
        <p:nvSpPr>
          <p:cNvPr id="1256457" name="Rectangle 9"/>
          <p:cNvSpPr>
            <a:spLocks noGrp="1" noChangeArrowheads="1"/>
          </p:cNvSpPr>
          <p:nvPr>
            <p:ph type="body" idx="1"/>
          </p:nvPr>
        </p:nvSpPr>
        <p:spPr>
          <a:xfrm>
            <a:off x="609600" y="609600"/>
            <a:ext cx="7772400" cy="4114800"/>
          </a:xfrm>
          <a:noFill/>
        </p:spPr>
        <p:txBody>
          <a:bodyPr/>
          <a:lstStyle/>
          <a:p>
            <a:pPr eaLnBrk="1" hangingPunct="1">
              <a:lnSpc>
                <a:spcPct val="90000"/>
              </a:lnSpc>
            </a:pPr>
            <a:r>
              <a:rPr lang="en-GB" sz="2800" dirty="0" smtClean="0">
                <a:solidFill>
                  <a:srgbClr val="EDF8FF"/>
                </a:solidFill>
                <a:hlinkClick r:id="rId4" action="ppaction://hlinksldjump"/>
              </a:rPr>
              <a:t>Supernovae </a:t>
            </a:r>
            <a:r>
              <a:rPr lang="en-GB" sz="2800" dirty="0" smtClean="0"/>
              <a:t>– Prodigious producers of neutrinos, and measuring time shifts can in principle measure neutrino masses, </a:t>
            </a:r>
            <a:r>
              <a:rPr lang="en-GB" sz="2800" dirty="0" err="1" smtClean="0">
                <a:ea typeface="Batang" pitchFamily="18" charset="-127"/>
                <a:sym typeface="Symbol" pitchFamily="18" charset="2"/>
              </a:rPr>
              <a:t>m</a:t>
            </a:r>
            <a:r>
              <a:rPr lang="en-GB" sz="2800" baseline="-25000" dirty="0" err="1" smtClean="0">
                <a:latin typeface="Symbol" pitchFamily="18" charset="2"/>
                <a:ea typeface="Batang" pitchFamily="18" charset="-127"/>
                <a:sym typeface="Symbol" pitchFamily="18" charset="2"/>
              </a:rPr>
              <a:t>n</a:t>
            </a:r>
            <a:r>
              <a:rPr lang="en-GB" sz="2800" dirty="0" smtClean="0">
                <a:ea typeface="Batang" pitchFamily="18" charset="-127"/>
                <a:sym typeface="Symbol" pitchFamily="18" charset="2"/>
              </a:rPr>
              <a:t> &lt; ~30 </a:t>
            </a:r>
            <a:r>
              <a:rPr lang="en-GB" sz="2800" dirty="0" err="1" smtClean="0">
                <a:ea typeface="Batang" pitchFamily="18" charset="-127"/>
                <a:sym typeface="Symbol" pitchFamily="18" charset="2"/>
              </a:rPr>
              <a:t>eV</a:t>
            </a:r>
            <a:r>
              <a:rPr lang="en-GB" sz="2800" dirty="0" smtClean="0"/>
              <a:t>.</a:t>
            </a:r>
          </a:p>
          <a:p>
            <a:pPr eaLnBrk="1" hangingPunct="1">
              <a:lnSpc>
                <a:spcPct val="90000"/>
              </a:lnSpc>
            </a:pPr>
            <a:r>
              <a:rPr lang="en-GB" sz="2800" dirty="0" smtClean="0">
                <a:hlinkClick r:id="rId5" action="ppaction://hlinksldjump"/>
              </a:rPr>
              <a:t>Kinematic </a:t>
            </a:r>
            <a:r>
              <a:rPr lang="en-GB" sz="2800" dirty="0" smtClean="0">
                <a:hlinkClick r:id="rId5" action="ppaction://hlinksldjump"/>
              </a:rPr>
              <a:t>limits</a:t>
            </a:r>
            <a:r>
              <a:rPr lang="en-GB" sz="2800" dirty="0" smtClean="0"/>
              <a:t>:</a:t>
            </a:r>
            <a:r>
              <a:rPr lang="en-GB" sz="2800" dirty="0" smtClean="0">
                <a:solidFill>
                  <a:srgbClr val="FFFF00"/>
                </a:solidFill>
              </a:rPr>
              <a:t> </a:t>
            </a:r>
            <a:r>
              <a:rPr lang="en-GB" sz="2800" dirty="0" smtClean="0"/>
              <a:t>If </a:t>
            </a:r>
            <a:r>
              <a:rPr lang="en-GB" sz="2800" dirty="0" smtClean="0"/>
              <a:t>you believe the oscillation results, all </a:t>
            </a:r>
            <a:r>
              <a:rPr lang="en-GB" sz="2800" dirty="0" smtClean="0">
                <a:sym typeface="Symbol" pitchFamily="18" charset="2"/>
              </a:rPr>
              <a:t></a:t>
            </a:r>
            <a:r>
              <a:rPr lang="en-GB" sz="2800" dirty="0" smtClean="0"/>
              <a:t>m</a:t>
            </a:r>
            <a:r>
              <a:rPr lang="en-GB" sz="2800" baseline="30000" dirty="0" smtClean="0"/>
              <a:t>2</a:t>
            </a:r>
            <a:r>
              <a:rPr lang="en-GB" sz="2800" dirty="0" smtClean="0">
                <a:ea typeface="Batang" pitchFamily="18" charset="-127"/>
                <a:sym typeface="Symbol" pitchFamily="18" charset="2"/>
              </a:rPr>
              <a:t>≪1 </a:t>
            </a:r>
            <a:r>
              <a:rPr lang="en-GB" sz="2800" dirty="0" err="1" smtClean="0">
                <a:ea typeface="Batang" pitchFamily="18" charset="-127"/>
                <a:sym typeface="Symbol" pitchFamily="18" charset="2"/>
              </a:rPr>
              <a:t>eV</a:t>
            </a:r>
            <a:r>
              <a:rPr lang="en-GB" sz="2800" dirty="0" smtClean="0">
                <a:ea typeface="Batang" pitchFamily="18" charset="-127"/>
                <a:sym typeface="Symbol" pitchFamily="18" charset="2"/>
              </a:rPr>
              <a:t>, therefore only </a:t>
            </a:r>
            <a:r>
              <a:rPr lang="en-GB" sz="2800" dirty="0" smtClean="0">
                <a:latin typeface="Symbol" pitchFamily="18" charset="2"/>
                <a:ea typeface="Batang" pitchFamily="18" charset="-127"/>
                <a:sym typeface="Symbol" pitchFamily="18" charset="2"/>
              </a:rPr>
              <a:t>n</a:t>
            </a:r>
            <a:r>
              <a:rPr lang="en-GB" sz="2800" baseline="-25000" dirty="0" smtClean="0">
                <a:ea typeface="Batang" pitchFamily="18" charset="-127"/>
                <a:sym typeface="Symbol" pitchFamily="18" charset="2"/>
              </a:rPr>
              <a:t>e</a:t>
            </a:r>
            <a:r>
              <a:rPr lang="en-GB" sz="2800" dirty="0" smtClean="0">
                <a:ea typeface="Batang" pitchFamily="18" charset="-127"/>
                <a:sym typeface="Symbol" pitchFamily="18" charset="2"/>
              </a:rPr>
              <a:t> measurements have useful sensitivity </a:t>
            </a:r>
            <a:r>
              <a:rPr lang="en-GB" sz="2800" dirty="0" smtClean="0">
                <a:ea typeface="Arial Unicode MS" pitchFamily="34" charset="-128"/>
                <a:cs typeface="Arial Unicode MS" pitchFamily="34" charset="-128"/>
                <a:sym typeface="Symbol" pitchFamily="18" charset="2"/>
              </a:rPr>
              <a:t>→</a:t>
            </a:r>
            <a:r>
              <a:rPr lang="en-GB" sz="2800" dirty="0" smtClean="0">
                <a:ea typeface="Batang" pitchFamily="18" charset="-127"/>
                <a:sym typeface="Symbol" pitchFamily="18" charset="2"/>
              </a:rPr>
              <a:t> current best is Tritium Beta Decay, </a:t>
            </a:r>
            <a:r>
              <a:rPr lang="en-GB" sz="2800" dirty="0" err="1" smtClean="0">
                <a:ea typeface="Batang" pitchFamily="18" charset="-127"/>
                <a:sym typeface="Symbol" pitchFamily="18" charset="2"/>
              </a:rPr>
              <a:t>m</a:t>
            </a:r>
            <a:r>
              <a:rPr lang="en-GB" sz="2800" baseline="-25000" dirty="0" err="1" smtClean="0">
                <a:latin typeface="Symbol" pitchFamily="18" charset="2"/>
                <a:ea typeface="Batang" pitchFamily="18" charset="-127"/>
                <a:sym typeface="Symbol" pitchFamily="18" charset="2"/>
              </a:rPr>
              <a:t>n</a:t>
            </a:r>
            <a:r>
              <a:rPr lang="en-GB" sz="2800" dirty="0" smtClean="0">
                <a:ea typeface="Batang" pitchFamily="18" charset="-127"/>
                <a:sym typeface="Symbol" pitchFamily="18" charset="2"/>
              </a:rPr>
              <a:t> &lt; 2.2 </a:t>
            </a:r>
            <a:r>
              <a:rPr lang="en-GB" sz="2800" dirty="0" err="1" smtClean="0">
                <a:ea typeface="Batang" pitchFamily="18" charset="-127"/>
                <a:sym typeface="Symbol" pitchFamily="18" charset="2"/>
              </a:rPr>
              <a:t>eV</a:t>
            </a:r>
            <a:r>
              <a:rPr lang="en-GB" sz="2800" dirty="0" smtClean="0">
                <a:ea typeface="Batang" pitchFamily="18" charset="-127"/>
                <a:sym typeface="Symbol" pitchFamily="18" charset="2"/>
              </a:rPr>
              <a:t>.</a:t>
            </a:r>
          </a:p>
          <a:p>
            <a:pPr eaLnBrk="1" hangingPunct="1">
              <a:lnSpc>
                <a:spcPct val="90000"/>
              </a:lnSpc>
            </a:pPr>
            <a:r>
              <a:rPr lang="en-GB" sz="2800" dirty="0" smtClean="0">
                <a:ea typeface="Batang" pitchFamily="18" charset="-127"/>
                <a:sym typeface="Symbol" pitchFamily="18" charset="2"/>
              </a:rPr>
              <a:t>If neutrinos have </a:t>
            </a:r>
            <a:r>
              <a:rPr lang="en-GB" sz="2800" dirty="0" smtClean="0">
                <a:ea typeface="Batang" pitchFamily="18" charset="-127"/>
                <a:sym typeface="Symbol" pitchFamily="18" charset="2"/>
              </a:rPr>
              <a:t>Majorana </a:t>
            </a:r>
            <a:r>
              <a:rPr lang="en-GB" sz="2800" dirty="0" smtClean="0">
                <a:ea typeface="Batang" pitchFamily="18" charset="-127"/>
                <a:sym typeface="Symbol" pitchFamily="18" charset="2"/>
              </a:rPr>
              <a:t>masses, then zero-neutrino double-beta decay is allowed </a:t>
            </a:r>
            <a:r>
              <a:rPr lang="en-GB" sz="2800" dirty="0" smtClean="0">
                <a:ea typeface="Arial Unicode MS" pitchFamily="34" charset="-128"/>
                <a:cs typeface="Arial Unicode MS" pitchFamily="34" charset="-128"/>
                <a:sym typeface="Symbol" pitchFamily="18" charset="2"/>
              </a:rPr>
              <a:t>→</a:t>
            </a:r>
            <a:r>
              <a:rPr lang="en-GB" sz="2800" dirty="0" smtClean="0">
                <a:ea typeface="Batang" pitchFamily="18" charset="-127"/>
                <a:sym typeface="Symbol" pitchFamily="18" charset="2"/>
              </a:rPr>
              <a:t> observation of</a:t>
            </a:r>
            <a:r>
              <a:rPr lang="en-GB" sz="2800" dirty="0" smtClean="0">
                <a:solidFill>
                  <a:srgbClr val="FFFF00"/>
                </a:solidFill>
                <a:ea typeface="Batang" pitchFamily="18" charset="-127"/>
                <a:sym typeface="Symbol" pitchFamily="18" charset="2"/>
              </a:rPr>
              <a:t> </a:t>
            </a:r>
            <a:r>
              <a:rPr lang="en-GB" sz="2800" dirty="0" smtClean="0">
                <a:solidFill>
                  <a:srgbClr val="FFFF00"/>
                </a:solidFill>
                <a:ea typeface="Batang" pitchFamily="18" charset="-127"/>
                <a:sym typeface="Symbol" pitchFamily="18" charset="2"/>
                <a:hlinkClick r:id="rId6" action="ppaction://hlinksldjump"/>
              </a:rPr>
              <a:t>0</a:t>
            </a:r>
            <a:r>
              <a:rPr lang="en-GB" sz="2800" dirty="0" smtClean="0">
                <a:solidFill>
                  <a:srgbClr val="FFFF00"/>
                </a:solidFill>
                <a:latin typeface="Symbol" pitchFamily="18" charset="2"/>
                <a:ea typeface="Batang" pitchFamily="18" charset="-127"/>
                <a:sym typeface="Symbol" pitchFamily="18" charset="2"/>
                <a:hlinkClick r:id="rId6" action="ppaction://hlinksldjump"/>
              </a:rPr>
              <a:t>nbb</a:t>
            </a:r>
            <a:r>
              <a:rPr lang="en-GB" sz="2800" dirty="0" smtClean="0">
                <a:solidFill>
                  <a:srgbClr val="FFFF00"/>
                </a:solidFill>
                <a:ea typeface="Batang" pitchFamily="18" charset="-127"/>
                <a:sym typeface="Symbol" pitchFamily="18" charset="2"/>
                <a:hlinkClick r:id="rId6" action="ppaction://hlinksldjump"/>
              </a:rPr>
              <a:t> decay </a:t>
            </a:r>
            <a:r>
              <a:rPr lang="en-GB" sz="2800" dirty="0" smtClean="0">
                <a:ea typeface="Batang" pitchFamily="18" charset="-127"/>
                <a:sym typeface="Symbol" pitchFamily="18" charset="2"/>
              </a:rPr>
              <a:t>would be direct evidence for neutrino mass, &lt;</a:t>
            </a:r>
            <a:r>
              <a:rPr lang="en-GB" sz="2800" dirty="0" err="1" smtClean="0">
                <a:ea typeface="Batang" pitchFamily="18" charset="-127"/>
                <a:sym typeface="Symbol" pitchFamily="18" charset="2"/>
              </a:rPr>
              <a:t>m</a:t>
            </a:r>
            <a:r>
              <a:rPr lang="en-GB" sz="2800" baseline="-25000" dirty="0" err="1" smtClean="0">
                <a:latin typeface="Symbol" pitchFamily="18" charset="2"/>
                <a:ea typeface="Batang" pitchFamily="18" charset="-127"/>
                <a:sym typeface="Symbol" pitchFamily="18" charset="2"/>
              </a:rPr>
              <a:t>n</a:t>
            </a:r>
            <a:r>
              <a:rPr lang="en-GB" sz="2800" dirty="0" smtClean="0">
                <a:latin typeface="Symbol" pitchFamily="18" charset="2"/>
                <a:ea typeface="Batang" pitchFamily="18" charset="-127"/>
                <a:sym typeface="Symbol" pitchFamily="18" charset="2"/>
              </a:rPr>
              <a:t>&gt;</a:t>
            </a:r>
            <a:r>
              <a:rPr lang="en-GB" sz="2800" dirty="0" smtClean="0">
                <a:ea typeface="Batang" pitchFamily="18" charset="-127"/>
                <a:sym typeface="Symbol" pitchFamily="18" charset="2"/>
              </a:rPr>
              <a:t> &lt; ~1.3 </a:t>
            </a:r>
            <a:r>
              <a:rPr lang="en-GB" sz="2800" dirty="0" err="1" smtClean="0">
                <a:ea typeface="Batang" pitchFamily="18" charset="-127"/>
                <a:sym typeface="Symbol" pitchFamily="18" charset="2"/>
              </a:rPr>
              <a:t>eV</a:t>
            </a:r>
            <a:r>
              <a:rPr lang="en-GB" sz="2800" dirty="0" smtClean="0">
                <a:ea typeface="Batang" pitchFamily="18" charset="-127"/>
                <a:sym typeface="Symbol" pitchFamily="18" charset="2"/>
              </a:rPr>
              <a:t>.</a:t>
            </a:r>
          </a:p>
          <a:p>
            <a:pPr eaLnBrk="1" hangingPunct="1">
              <a:lnSpc>
                <a:spcPct val="90000"/>
              </a:lnSpc>
            </a:pPr>
            <a:r>
              <a:rPr lang="en-GB" sz="2800" dirty="0" smtClean="0">
                <a:ea typeface="Batang" pitchFamily="18" charset="-127"/>
                <a:sym typeface="Symbol" pitchFamily="18" charset="2"/>
              </a:rPr>
              <a:t>Neutrinos are the second most numerous particle in the Universe </a:t>
            </a:r>
            <a:r>
              <a:rPr lang="en-GB" sz="2800" dirty="0" smtClean="0">
                <a:ea typeface="Arial Unicode MS" pitchFamily="34" charset="-128"/>
                <a:cs typeface="Arial Unicode MS" pitchFamily="34" charset="-128"/>
                <a:sym typeface="Symbol" pitchFamily="18" charset="2"/>
              </a:rPr>
              <a:t>→</a:t>
            </a:r>
            <a:r>
              <a:rPr lang="en-GB" sz="2800" dirty="0" smtClean="0">
                <a:ea typeface="Batang" pitchFamily="18" charset="-127"/>
                <a:sym typeface="Symbol" pitchFamily="18" charset="2"/>
              </a:rPr>
              <a:t> even a tiny neutrino mass could have</a:t>
            </a:r>
            <a:r>
              <a:rPr lang="en-GB" sz="2800" dirty="0" smtClean="0">
                <a:solidFill>
                  <a:srgbClr val="FFFF00"/>
                </a:solidFill>
                <a:ea typeface="Batang" pitchFamily="18" charset="-127"/>
                <a:sym typeface="Symbol" pitchFamily="18" charset="2"/>
              </a:rPr>
              <a:t> </a:t>
            </a:r>
            <a:r>
              <a:rPr lang="en-GB" sz="2800" dirty="0" smtClean="0">
                <a:solidFill>
                  <a:srgbClr val="FFFF00"/>
                </a:solidFill>
                <a:ea typeface="Batang" pitchFamily="18" charset="-127"/>
                <a:sym typeface="Symbol" pitchFamily="18" charset="2"/>
                <a:hlinkClick r:id="rId7" action="ppaction://hlinkpres?slideindex=1&amp;slidetitle="/>
              </a:rPr>
              <a:t>astrophysical implications</a:t>
            </a:r>
            <a:r>
              <a:rPr lang="en-GB" sz="2800" dirty="0" smtClean="0">
                <a:ea typeface="Batang" pitchFamily="18" charset="-127"/>
                <a:sym typeface="Symbol" pitchFamily="18" charset="2"/>
              </a:rPr>
              <a:t>, </a:t>
            </a:r>
            <a:r>
              <a:rPr lang="en-GB" sz="2800" dirty="0" err="1" smtClean="0">
                <a:latin typeface="Symbol" pitchFamily="18" charset="2"/>
                <a:ea typeface="Batang" pitchFamily="18" charset="-127"/>
                <a:sym typeface="Symbol" pitchFamily="18" charset="2"/>
              </a:rPr>
              <a:t>S</a:t>
            </a:r>
            <a:r>
              <a:rPr lang="en-GB" sz="2800" dirty="0" err="1" smtClean="0">
                <a:ea typeface="Batang" pitchFamily="18" charset="-127"/>
                <a:sym typeface="Symbol" pitchFamily="18" charset="2"/>
              </a:rPr>
              <a:t>m</a:t>
            </a:r>
            <a:r>
              <a:rPr lang="en-GB" sz="2800" baseline="-25000" dirty="0" err="1" smtClean="0">
                <a:latin typeface="Symbol" pitchFamily="18" charset="2"/>
                <a:ea typeface="Batang" pitchFamily="18" charset="-127"/>
                <a:sym typeface="Symbol" pitchFamily="18" charset="2"/>
              </a:rPr>
              <a:t>n</a:t>
            </a:r>
            <a:r>
              <a:rPr lang="en-GB" sz="2800" dirty="0" smtClean="0">
                <a:ea typeface="Batang" pitchFamily="18" charset="-127"/>
                <a:sym typeface="Symbol" pitchFamily="18" charset="2"/>
              </a:rPr>
              <a:t> &lt; 0.28 </a:t>
            </a:r>
            <a:r>
              <a:rPr lang="en-GB" sz="2800" dirty="0" err="1" smtClean="0">
                <a:ea typeface="Batang" pitchFamily="18" charset="-127"/>
                <a:sym typeface="Symbol" pitchFamily="18" charset="2"/>
              </a:rPr>
              <a:t>eV</a:t>
            </a:r>
            <a:r>
              <a:rPr lang="en-GB" sz="2800" dirty="0" smtClean="0">
                <a:ea typeface="Batang" pitchFamily="18" charset="-127"/>
                <a:sym typeface="Symbol" pitchFamily="18" charset="2"/>
              </a:rPr>
              <a:t>(?)</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755576" y="-18256"/>
            <a:ext cx="8786813" cy="1143000"/>
          </a:xfrm>
        </p:spPr>
        <p:txBody>
          <a:bodyPr/>
          <a:lstStyle/>
          <a:p>
            <a:pPr eaLnBrk="1" hangingPunct="1"/>
            <a:r>
              <a:rPr lang="en-GB" sz="4000" dirty="0" smtClean="0"/>
              <a:t>Other Neutrino Physics Topics</a:t>
            </a:r>
            <a:endParaRPr lang="en-US" sz="4000" dirty="0" smtClean="0"/>
          </a:p>
        </p:txBody>
      </p:sp>
      <p:sp>
        <p:nvSpPr>
          <p:cNvPr id="1937411" name="Rectangle 3"/>
          <p:cNvSpPr>
            <a:spLocks noGrp="1" noChangeArrowheads="1"/>
          </p:cNvSpPr>
          <p:nvPr>
            <p:ph type="body" idx="1"/>
          </p:nvPr>
        </p:nvSpPr>
        <p:spPr>
          <a:xfrm>
            <a:off x="685800" y="692696"/>
            <a:ext cx="8458200" cy="4114800"/>
          </a:xfrm>
        </p:spPr>
        <p:txBody>
          <a:bodyPr/>
          <a:lstStyle/>
          <a:p>
            <a:pPr eaLnBrk="1" hangingPunct="1">
              <a:lnSpc>
                <a:spcPct val="90000"/>
              </a:lnSpc>
              <a:buNone/>
            </a:pPr>
            <a:endParaRPr lang="en-GB" dirty="0" smtClean="0"/>
          </a:p>
          <a:p>
            <a:pPr eaLnBrk="1" hangingPunct="1">
              <a:lnSpc>
                <a:spcPct val="90000"/>
              </a:lnSpc>
            </a:pPr>
            <a:r>
              <a:rPr lang="en-GB" dirty="0" smtClean="0">
                <a:hlinkClick r:id="rId2" action="ppaction://hlinksldjump"/>
              </a:rPr>
              <a:t>Opera, SN </a:t>
            </a:r>
            <a:r>
              <a:rPr lang="en-GB" dirty="0" smtClean="0">
                <a:latin typeface="Symbol" pitchFamily="18" charset="2"/>
                <a:hlinkClick r:id="rId2" action="ppaction://hlinksldjump"/>
              </a:rPr>
              <a:t>n</a:t>
            </a:r>
            <a:r>
              <a:rPr lang="en-GB" dirty="0" smtClean="0">
                <a:hlinkClick r:id="rId2" action="ppaction://hlinksldjump"/>
              </a:rPr>
              <a:t>, and the Opera Time Anomaly</a:t>
            </a:r>
            <a:endParaRPr lang="en-GB" dirty="0" smtClean="0"/>
          </a:p>
          <a:p>
            <a:pPr eaLnBrk="1" hangingPunct="1">
              <a:lnSpc>
                <a:spcPct val="90000"/>
              </a:lnSpc>
            </a:pPr>
            <a:r>
              <a:rPr lang="en-GB" dirty="0" smtClean="0">
                <a:hlinkClick r:id="rId3" action="ppaction://hlinksldjump"/>
              </a:rPr>
              <a:t>Sterile </a:t>
            </a:r>
            <a:r>
              <a:rPr lang="en-GB" dirty="0" smtClean="0">
                <a:hlinkClick r:id="rId3" action="ppaction://hlinksldjump"/>
              </a:rPr>
              <a:t>neutrinos</a:t>
            </a:r>
            <a:endParaRPr lang="en-GB" dirty="0" smtClean="0"/>
          </a:p>
          <a:p>
            <a:pPr eaLnBrk="1" hangingPunct="1">
              <a:lnSpc>
                <a:spcPct val="90000"/>
              </a:lnSpc>
            </a:pPr>
            <a:r>
              <a:rPr lang="en-GB" dirty="0" smtClean="0">
                <a:hlinkClick r:id="rId4" action="ppaction://hlinksldjump"/>
              </a:rPr>
              <a:t>High-E neutrino astronomy</a:t>
            </a:r>
            <a:endParaRPr lang="en-GB" dirty="0" smtClean="0"/>
          </a:p>
          <a:p>
            <a:pPr eaLnBrk="1" hangingPunct="1">
              <a:lnSpc>
                <a:spcPct val="90000"/>
              </a:lnSpc>
            </a:pPr>
            <a:endParaRPr lang="en-GB" dirty="0" smtClean="0"/>
          </a:p>
          <a:p>
            <a:pPr eaLnBrk="1" hangingPunct="1">
              <a:lnSpc>
                <a:spcPct val="90000"/>
              </a:lnSpc>
            </a:pPr>
            <a:endParaRPr lang="en-GB"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1187450" y="0"/>
            <a:ext cx="7772400" cy="1143000"/>
          </a:xfrm>
        </p:spPr>
        <p:txBody>
          <a:bodyPr/>
          <a:lstStyle/>
          <a:p>
            <a:pPr eaLnBrk="1" hangingPunct="1"/>
            <a:r>
              <a:rPr lang="en-GB" sz="4000" smtClean="0"/>
              <a:t>The Discovery of Neutral Currents</a:t>
            </a:r>
            <a:endParaRPr lang="en-US" sz="4000" smtClean="0"/>
          </a:p>
        </p:txBody>
      </p:sp>
      <p:pic>
        <p:nvPicPr>
          <p:cNvPr id="75779" name="Picture 6" descr="garg2"/>
          <p:cNvPicPr>
            <a:picLocks noChangeAspect="1" noChangeArrowheads="1"/>
          </p:cNvPicPr>
          <p:nvPr/>
        </p:nvPicPr>
        <p:blipFill>
          <a:blip r:embed="rId2" cstate="print"/>
          <a:srcRect/>
          <a:stretch>
            <a:fillRect/>
          </a:stretch>
        </p:blipFill>
        <p:spPr bwMode="auto">
          <a:xfrm>
            <a:off x="1042988" y="981075"/>
            <a:ext cx="7200900" cy="4868863"/>
          </a:xfrm>
          <a:prstGeom prst="rect">
            <a:avLst/>
          </a:prstGeom>
          <a:noFill/>
          <a:ln w="9525">
            <a:noFill/>
            <a:miter lim="800000"/>
            <a:headEnd/>
            <a:tailEnd/>
          </a:ln>
        </p:spPr>
      </p:pic>
      <p:grpSp>
        <p:nvGrpSpPr>
          <p:cNvPr id="2" name="Group 7"/>
          <p:cNvGrpSpPr>
            <a:grpSpLocks/>
          </p:cNvGrpSpPr>
          <p:nvPr/>
        </p:nvGrpSpPr>
        <p:grpSpPr bwMode="auto">
          <a:xfrm>
            <a:off x="3492500" y="1484313"/>
            <a:ext cx="4900613" cy="3286125"/>
            <a:chOff x="2200" y="935"/>
            <a:chExt cx="3087" cy="2070"/>
          </a:xfrm>
        </p:grpSpPr>
        <p:pic>
          <p:nvPicPr>
            <p:cNvPr id="75782" name="Picture 5" descr="gal2_192"/>
            <p:cNvPicPr>
              <a:picLocks noChangeAspect="1" noChangeArrowheads="1"/>
            </p:cNvPicPr>
            <p:nvPr/>
          </p:nvPicPr>
          <p:blipFill>
            <a:blip r:embed="rId3" cstate="print"/>
            <a:srcRect/>
            <a:stretch>
              <a:fillRect/>
            </a:stretch>
          </p:blipFill>
          <p:spPr bwMode="auto">
            <a:xfrm>
              <a:off x="2200" y="935"/>
              <a:ext cx="1500" cy="2070"/>
            </a:xfrm>
            <a:prstGeom prst="rect">
              <a:avLst/>
            </a:prstGeom>
            <a:noFill/>
            <a:ln w="9525">
              <a:noFill/>
              <a:miter lim="800000"/>
              <a:headEnd/>
              <a:tailEnd/>
            </a:ln>
          </p:spPr>
        </p:pic>
        <p:pic>
          <p:nvPicPr>
            <p:cNvPr id="75783" name="Picture 4" descr="gal2_194"/>
            <p:cNvPicPr>
              <a:picLocks noChangeAspect="1" noChangeArrowheads="1"/>
            </p:cNvPicPr>
            <p:nvPr/>
          </p:nvPicPr>
          <p:blipFill>
            <a:blip r:embed="rId4" cstate="print"/>
            <a:srcRect/>
            <a:stretch>
              <a:fillRect/>
            </a:stretch>
          </p:blipFill>
          <p:spPr bwMode="auto">
            <a:xfrm>
              <a:off x="3787" y="935"/>
              <a:ext cx="1500" cy="2070"/>
            </a:xfrm>
            <a:prstGeom prst="rect">
              <a:avLst/>
            </a:prstGeom>
            <a:noFill/>
            <a:ln w="9525">
              <a:noFill/>
              <a:miter lim="800000"/>
              <a:headEnd/>
              <a:tailEnd/>
            </a:ln>
          </p:spPr>
        </p:pic>
      </p:grpSp>
      <p:sp>
        <p:nvSpPr>
          <p:cNvPr id="1559561" name="Text Box 9"/>
          <p:cNvSpPr txBox="1">
            <a:spLocks noChangeArrowheads="1"/>
          </p:cNvSpPr>
          <p:nvPr/>
        </p:nvSpPr>
        <p:spPr bwMode="auto">
          <a:xfrm>
            <a:off x="323850" y="6040438"/>
            <a:ext cx="7007046" cy="707886"/>
          </a:xfrm>
          <a:prstGeom prst="rect">
            <a:avLst/>
          </a:prstGeom>
          <a:noFill/>
          <a:ln w="44450">
            <a:noFill/>
            <a:miter lim="800000"/>
            <a:headEnd/>
            <a:tailEnd/>
          </a:ln>
        </p:spPr>
        <p:txBody>
          <a:bodyPr wrap="none">
            <a:spAutoFit/>
          </a:bodyPr>
          <a:lstStyle/>
          <a:p>
            <a:pPr algn="l"/>
            <a:r>
              <a:rPr lang="en-GB" sz="2000" dirty="0" smtClean="0"/>
              <a:t>Most of the basic techniques were now in place, and since then we</a:t>
            </a:r>
          </a:p>
          <a:p>
            <a:pPr algn="l"/>
            <a:r>
              <a:rPr lang="en-GB" sz="2000" dirty="0" smtClean="0"/>
              <a:t>have built them bigger/faster/more </a:t>
            </a:r>
            <a:r>
              <a:rPr lang="en-GB" sz="2000" dirty="0" smtClean="0"/>
              <a:t>sensitive....</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59561"/>
                                        </p:tgtEl>
                                        <p:attrNameLst>
                                          <p:attrName>style.visibility</p:attrName>
                                        </p:attrNameLst>
                                      </p:cBhvr>
                                      <p:to>
                                        <p:strVal val="visible"/>
                                      </p:to>
                                    </p:set>
                                    <p:animEffect transition="in" filter="wipe(up)">
                                      <p:cBhvr>
                                        <p:cTn id="12" dur="500"/>
                                        <p:tgtEl>
                                          <p:spTgt spid="15595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9561"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12"/>
          <p:cNvPicPr>
            <a:picLocks noChangeAspect="1" noChangeArrowheads="1"/>
          </p:cNvPicPr>
          <p:nvPr/>
        </p:nvPicPr>
        <p:blipFill>
          <a:blip r:embed="rId3" cstate="print"/>
          <a:srcRect/>
          <a:stretch>
            <a:fillRect/>
          </a:stretch>
        </p:blipFill>
        <p:spPr bwMode="auto">
          <a:xfrm>
            <a:off x="990600" y="838200"/>
            <a:ext cx="7010400" cy="5203825"/>
          </a:xfrm>
          <a:prstGeom prst="rect">
            <a:avLst/>
          </a:prstGeom>
          <a:noFill/>
          <a:ln w="9525">
            <a:noFill/>
            <a:miter lim="800000"/>
            <a:headEnd/>
            <a:tailEnd/>
          </a:ln>
        </p:spPr>
      </p:pic>
      <p:grpSp>
        <p:nvGrpSpPr>
          <p:cNvPr id="6" name="Group 5"/>
          <p:cNvGrpSpPr/>
          <p:nvPr/>
        </p:nvGrpSpPr>
        <p:grpSpPr>
          <a:xfrm>
            <a:off x="5436096" y="2060848"/>
            <a:ext cx="2362752" cy="1314147"/>
            <a:chOff x="5436096" y="2060848"/>
            <a:chExt cx="2362752" cy="1314147"/>
          </a:xfrm>
        </p:grpSpPr>
        <p:sp>
          <p:nvSpPr>
            <p:cNvPr id="3" name="TextBox 2"/>
            <p:cNvSpPr txBox="1"/>
            <p:nvPr/>
          </p:nvSpPr>
          <p:spPr>
            <a:xfrm>
              <a:off x="5562338" y="2420888"/>
              <a:ext cx="2236510" cy="954107"/>
            </a:xfrm>
            <a:prstGeom prst="rect">
              <a:avLst/>
            </a:prstGeom>
            <a:solidFill>
              <a:srgbClr val="1407B9"/>
            </a:solidFill>
            <a:ln>
              <a:solidFill>
                <a:srgbClr val="1407B9"/>
              </a:solidFill>
            </a:ln>
          </p:spPr>
          <p:txBody>
            <a:bodyPr wrap="none" rtlCol="0">
              <a:spAutoFit/>
            </a:bodyPr>
            <a:lstStyle/>
            <a:p>
              <a:r>
                <a:rPr lang="en-GB" dirty="0" smtClean="0"/>
                <a:t>If oscillations </a:t>
              </a:r>
            </a:p>
            <a:p>
              <a:r>
                <a:rPr lang="en-GB" dirty="0" smtClean="0"/>
                <a:t>prove IH</a:t>
              </a:r>
              <a:endParaRPr lang="en-GB" dirty="0"/>
            </a:p>
          </p:txBody>
        </p:sp>
        <p:cxnSp>
          <p:nvCxnSpPr>
            <p:cNvPr id="5" name="Straight Arrow Connector 4"/>
            <p:cNvCxnSpPr/>
            <p:nvPr/>
          </p:nvCxnSpPr>
          <p:spPr bwMode="auto">
            <a:xfrm flipH="1" flipV="1">
              <a:off x="5436096" y="2060848"/>
              <a:ext cx="648072" cy="432048"/>
            </a:xfrm>
            <a:prstGeom prst="straightConnector1">
              <a:avLst/>
            </a:prstGeom>
            <a:solidFill>
              <a:srgbClr val="FFFFFF"/>
            </a:solidFill>
            <a:ln w="44450" cap="flat" cmpd="sng" algn="ctr">
              <a:solidFill>
                <a:srgbClr val="1407B9"/>
              </a:solidFill>
              <a:prstDash val="solid"/>
              <a:round/>
              <a:headEnd type="none" w="med" len="med"/>
              <a:tailEnd type="arrow"/>
            </a:ln>
            <a:effectLst/>
          </p:spPr>
        </p:cxnSp>
      </p:grpSp>
      <p:grpSp>
        <p:nvGrpSpPr>
          <p:cNvPr id="13" name="Group 12"/>
          <p:cNvGrpSpPr/>
          <p:nvPr/>
        </p:nvGrpSpPr>
        <p:grpSpPr>
          <a:xfrm>
            <a:off x="1979712" y="3212976"/>
            <a:ext cx="5292236" cy="1458163"/>
            <a:chOff x="1979712" y="3212976"/>
            <a:chExt cx="5292236" cy="1458163"/>
          </a:xfrm>
        </p:grpSpPr>
        <p:grpSp>
          <p:nvGrpSpPr>
            <p:cNvPr id="7" name="Group 6"/>
            <p:cNvGrpSpPr/>
            <p:nvPr/>
          </p:nvGrpSpPr>
          <p:grpSpPr>
            <a:xfrm>
              <a:off x="4644008" y="3284984"/>
              <a:ext cx="2627940" cy="1386155"/>
              <a:chOff x="4491608" y="3276600"/>
              <a:chExt cx="2627940" cy="1386155"/>
            </a:xfrm>
          </p:grpSpPr>
          <p:sp>
            <p:nvSpPr>
              <p:cNvPr id="8" name="TextBox 7"/>
              <p:cNvSpPr txBox="1"/>
              <p:nvPr/>
            </p:nvSpPr>
            <p:spPr>
              <a:xfrm>
                <a:off x="4676250" y="3708648"/>
                <a:ext cx="2443298" cy="954107"/>
              </a:xfrm>
              <a:prstGeom prst="rect">
                <a:avLst/>
              </a:prstGeom>
              <a:solidFill>
                <a:srgbClr val="1407B9"/>
              </a:solidFill>
              <a:ln>
                <a:solidFill>
                  <a:srgbClr val="1407B9"/>
                </a:solidFill>
              </a:ln>
            </p:spPr>
            <p:txBody>
              <a:bodyPr wrap="none" rtlCol="0">
                <a:spAutoFit/>
              </a:bodyPr>
              <a:lstStyle/>
              <a:p>
                <a:r>
                  <a:rPr lang="en-GB" dirty="0" smtClean="0"/>
                  <a:t>If 0</a:t>
                </a:r>
                <a:r>
                  <a:rPr lang="en-GB" dirty="0" smtClean="0">
                    <a:latin typeface="Symbol" pitchFamily="18" charset="2"/>
                  </a:rPr>
                  <a:t>nbb</a:t>
                </a:r>
                <a:r>
                  <a:rPr lang="en-GB" dirty="0" smtClean="0"/>
                  <a:t> decay</a:t>
                </a:r>
              </a:p>
              <a:p>
                <a:r>
                  <a:rPr lang="en-GB" dirty="0" smtClean="0"/>
                  <a:t>sets a limit here</a:t>
                </a:r>
              </a:p>
            </p:txBody>
          </p:sp>
          <p:cxnSp>
            <p:nvCxnSpPr>
              <p:cNvPr id="9" name="Straight Arrow Connector 8"/>
              <p:cNvCxnSpPr/>
              <p:nvPr/>
            </p:nvCxnSpPr>
            <p:spPr bwMode="auto">
              <a:xfrm flipH="1" flipV="1">
                <a:off x="4491608" y="3276600"/>
                <a:ext cx="648072" cy="432048"/>
              </a:xfrm>
              <a:prstGeom prst="straightConnector1">
                <a:avLst/>
              </a:prstGeom>
              <a:solidFill>
                <a:srgbClr val="FFFFFF"/>
              </a:solidFill>
              <a:ln w="44450" cap="flat" cmpd="sng" algn="ctr">
                <a:solidFill>
                  <a:srgbClr val="1407B9"/>
                </a:solidFill>
                <a:prstDash val="solid"/>
                <a:round/>
                <a:headEnd type="none" w="med" len="med"/>
                <a:tailEnd type="arrow"/>
              </a:ln>
              <a:effectLst/>
            </p:spPr>
          </p:cxnSp>
        </p:grpSp>
        <p:cxnSp>
          <p:nvCxnSpPr>
            <p:cNvPr id="11" name="Straight Connector 10"/>
            <p:cNvCxnSpPr/>
            <p:nvPr/>
          </p:nvCxnSpPr>
          <p:spPr bwMode="auto">
            <a:xfrm>
              <a:off x="1979712" y="3212976"/>
              <a:ext cx="4104456" cy="0"/>
            </a:xfrm>
            <a:prstGeom prst="line">
              <a:avLst/>
            </a:prstGeom>
            <a:solidFill>
              <a:srgbClr val="FFFFFF"/>
            </a:solidFill>
            <a:ln w="44450" cap="flat" cmpd="sng" algn="ctr">
              <a:solidFill>
                <a:srgbClr val="1407B9"/>
              </a:solidFill>
              <a:prstDash val="solid"/>
              <a:round/>
              <a:headEnd type="none" w="med" len="med"/>
              <a:tailEnd type="triangle" w="med" len="med"/>
            </a:ln>
            <a:effectLst/>
          </p:spPr>
        </p:cxnSp>
      </p:grpSp>
      <p:sp>
        <p:nvSpPr>
          <p:cNvPr id="12" name="TextBox 11"/>
          <p:cNvSpPr txBox="1"/>
          <p:nvPr/>
        </p:nvSpPr>
        <p:spPr>
          <a:xfrm>
            <a:off x="2555776" y="5085184"/>
            <a:ext cx="4030270" cy="523220"/>
          </a:xfrm>
          <a:prstGeom prst="rect">
            <a:avLst/>
          </a:prstGeom>
          <a:solidFill>
            <a:srgbClr val="1407B9"/>
          </a:solidFill>
          <a:ln>
            <a:solidFill>
              <a:srgbClr val="1407B9"/>
            </a:solidFill>
          </a:ln>
        </p:spPr>
        <p:txBody>
          <a:bodyPr wrap="none" rtlCol="0">
            <a:spAutoFit/>
          </a:bodyPr>
          <a:lstStyle/>
          <a:p>
            <a:r>
              <a:rPr lang="en-GB" dirty="0" smtClean="0"/>
              <a:t>Then neutrinos are Dirac...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righ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0" name="Text Box 4"/>
          <p:cNvSpPr txBox="1">
            <a:spLocks noChangeArrowheads="1"/>
          </p:cNvSpPr>
          <p:nvPr/>
        </p:nvSpPr>
        <p:spPr bwMode="auto">
          <a:xfrm>
            <a:off x="7543800" y="6486525"/>
            <a:ext cx="1622425" cy="366713"/>
          </a:xfrm>
          <a:prstGeom prst="rect">
            <a:avLst/>
          </a:prstGeom>
          <a:noFill/>
          <a:ln w="9525">
            <a:noFill/>
            <a:miter lim="800000"/>
            <a:headEnd/>
            <a:tailEnd/>
          </a:ln>
        </p:spPr>
        <p:txBody>
          <a:bodyPr wrap="none">
            <a:spAutoFit/>
          </a:bodyPr>
          <a:lstStyle/>
          <a:p>
            <a:r>
              <a:rPr lang="en-GB" sz="1800">
                <a:solidFill>
                  <a:schemeClr val="hlink"/>
                </a:solidFill>
                <a:latin typeface="Haettenschweiler" pitchFamily="34" charset="0"/>
              </a:rPr>
              <a:t>Imperial College/RAL</a:t>
            </a:r>
          </a:p>
        </p:txBody>
      </p:sp>
      <p:sp>
        <p:nvSpPr>
          <p:cNvPr id="145411" name="Text Box 5"/>
          <p:cNvSpPr txBox="1">
            <a:spLocks noChangeArrowheads="1"/>
          </p:cNvSpPr>
          <p:nvPr/>
        </p:nvSpPr>
        <p:spPr bwMode="auto">
          <a:xfrm>
            <a:off x="7935913" y="6272213"/>
            <a:ext cx="1006475" cy="366712"/>
          </a:xfrm>
          <a:prstGeom prst="rect">
            <a:avLst/>
          </a:prstGeom>
          <a:noFill/>
          <a:ln w="9525">
            <a:noFill/>
            <a:miter lim="800000"/>
            <a:headEnd/>
            <a:tailEnd/>
          </a:ln>
        </p:spPr>
        <p:txBody>
          <a:bodyPr wrap="none">
            <a:spAutoFit/>
          </a:bodyPr>
          <a:lstStyle/>
          <a:p>
            <a:r>
              <a:rPr lang="en-GB" sz="1800">
                <a:solidFill>
                  <a:schemeClr val="hlink"/>
                </a:solidFill>
                <a:latin typeface="Haettenschweiler" pitchFamily="34" charset="0"/>
              </a:rPr>
              <a:t>Dave Wark </a:t>
            </a:r>
          </a:p>
        </p:txBody>
      </p:sp>
      <p:pic>
        <p:nvPicPr>
          <p:cNvPr id="145412" name="Picture 6"/>
          <p:cNvPicPr>
            <a:picLocks noChangeAspect="1" noChangeArrowheads="1"/>
          </p:cNvPicPr>
          <p:nvPr/>
        </p:nvPicPr>
        <p:blipFill>
          <a:blip r:embed="rId3" cstate="print"/>
          <a:srcRect/>
          <a:stretch>
            <a:fillRect/>
          </a:stretch>
        </p:blipFill>
        <p:spPr bwMode="auto">
          <a:xfrm>
            <a:off x="1066800" y="874713"/>
            <a:ext cx="7143750" cy="614362"/>
          </a:xfrm>
          <a:prstGeom prst="rect">
            <a:avLst/>
          </a:prstGeom>
          <a:noFill/>
          <a:ln w="9525">
            <a:noFill/>
            <a:miter lim="800000"/>
            <a:headEnd/>
            <a:tailEnd/>
          </a:ln>
        </p:spPr>
      </p:pic>
      <p:sp>
        <p:nvSpPr>
          <p:cNvPr id="145413" name="Rectangle 7"/>
          <p:cNvSpPr>
            <a:spLocks noGrp="1" noChangeArrowheads="1"/>
          </p:cNvSpPr>
          <p:nvPr>
            <p:ph type="title"/>
          </p:nvPr>
        </p:nvSpPr>
        <p:spPr>
          <a:xfrm>
            <a:off x="899592" y="-306288"/>
            <a:ext cx="7772400" cy="1143000"/>
          </a:xfrm>
          <a:noFill/>
        </p:spPr>
        <p:txBody>
          <a:bodyPr/>
          <a:lstStyle/>
          <a:p>
            <a:pPr eaLnBrk="1" hangingPunct="1"/>
            <a:r>
              <a:rPr lang="en-GB" sz="3600" i="1" dirty="0" smtClean="0">
                <a:latin typeface="Arial" charset="0"/>
              </a:rPr>
              <a:t>Conclusions</a:t>
            </a:r>
          </a:p>
        </p:txBody>
      </p:sp>
      <p:sp>
        <p:nvSpPr>
          <p:cNvPr id="145414" name="Rectangle 8"/>
          <p:cNvSpPr>
            <a:spLocks noGrp="1" noChangeArrowheads="1"/>
          </p:cNvSpPr>
          <p:nvPr>
            <p:ph type="body" idx="1"/>
          </p:nvPr>
        </p:nvSpPr>
        <p:spPr>
          <a:xfrm>
            <a:off x="228600" y="538336"/>
            <a:ext cx="8663880" cy="4114800"/>
          </a:xfrm>
          <a:noFill/>
        </p:spPr>
        <p:txBody>
          <a:bodyPr/>
          <a:lstStyle/>
          <a:p>
            <a:pPr eaLnBrk="1" hangingPunct="1">
              <a:lnSpc>
                <a:spcPct val="80000"/>
              </a:lnSpc>
            </a:pPr>
            <a:r>
              <a:rPr lang="en-GB" sz="2400" dirty="0" smtClean="0"/>
              <a:t> </a:t>
            </a:r>
            <a:r>
              <a:rPr lang="en-GB" sz="2400" dirty="0" smtClean="0">
                <a:latin typeface="Symbol" pitchFamily="18" charset="2"/>
              </a:rPr>
              <a:t>n</a:t>
            </a:r>
            <a:r>
              <a:rPr lang="en-GB" sz="2400" dirty="0" smtClean="0"/>
              <a:t> </a:t>
            </a:r>
            <a:r>
              <a:rPr lang="en-GB" sz="2400" dirty="0" smtClean="0"/>
              <a:t>oscillations are the first confirmed physics beyond the </a:t>
            </a:r>
            <a:r>
              <a:rPr lang="en-GB" sz="2400" dirty="0" smtClean="0"/>
              <a:t>SM (well, other than the mass of the electron)!</a:t>
            </a:r>
            <a:endParaRPr lang="en-GB" sz="2400" dirty="0" smtClean="0"/>
          </a:p>
          <a:p>
            <a:pPr eaLnBrk="1" hangingPunct="1">
              <a:lnSpc>
                <a:spcPct val="80000"/>
              </a:lnSpc>
            </a:pPr>
            <a:r>
              <a:rPr lang="en-GB" sz="2400" dirty="0" smtClean="0"/>
              <a:t>Current indications are that </a:t>
            </a:r>
            <a:r>
              <a:rPr lang="en-GB" sz="2400" dirty="0" smtClean="0">
                <a:latin typeface="Times New Roman" pitchFamily="18" charset="0"/>
              </a:rPr>
              <a:t>sin</a:t>
            </a:r>
            <a:r>
              <a:rPr lang="en-GB" sz="2400" baseline="30000" dirty="0" smtClean="0">
                <a:latin typeface="Times New Roman" pitchFamily="18" charset="0"/>
              </a:rPr>
              <a:t>2</a:t>
            </a:r>
            <a:r>
              <a:rPr lang="en-GB" sz="2400" dirty="0" smtClean="0">
                <a:latin typeface="Times New Roman" pitchFamily="18" charset="0"/>
              </a:rPr>
              <a:t>2</a:t>
            </a:r>
            <a:r>
              <a:rPr lang="en-GB" sz="2400" dirty="0" smtClean="0">
                <a:latin typeface="Symbol" pitchFamily="18" charset="2"/>
              </a:rPr>
              <a:t>q</a:t>
            </a:r>
            <a:r>
              <a:rPr lang="en-GB" sz="2400" baseline="-25000" dirty="0" smtClean="0">
                <a:latin typeface="Times New Roman" pitchFamily="18" charset="0"/>
              </a:rPr>
              <a:t>13</a:t>
            </a:r>
            <a:r>
              <a:rPr lang="en-GB" sz="2400" dirty="0" smtClean="0">
                <a:latin typeface="Times New Roman" pitchFamily="18" charset="0"/>
              </a:rPr>
              <a:t> ≥ ~0.01, which could give existing experiments the first sensitivity to CP violation in the neutrino sector.  </a:t>
            </a:r>
          </a:p>
          <a:p>
            <a:pPr eaLnBrk="1" hangingPunct="1">
              <a:lnSpc>
                <a:spcPct val="80000"/>
              </a:lnSpc>
            </a:pPr>
            <a:r>
              <a:rPr lang="en-GB" sz="2400" dirty="0" smtClean="0">
                <a:latin typeface="Times New Roman" pitchFamily="18" charset="0"/>
              </a:rPr>
              <a:t>Do not assume we know everything that is going on – redundancy is essential!</a:t>
            </a:r>
          </a:p>
          <a:p>
            <a:pPr eaLnBrk="1" hangingPunct="1">
              <a:lnSpc>
                <a:spcPct val="80000"/>
              </a:lnSpc>
            </a:pPr>
            <a:r>
              <a:rPr lang="en-GB" sz="2400" dirty="0" smtClean="0">
                <a:latin typeface="Times New Roman" pitchFamily="18" charset="0"/>
              </a:rPr>
              <a:t>There are three next-generation </a:t>
            </a:r>
            <a:r>
              <a:rPr lang="en-GB" sz="2400" dirty="0" err="1" smtClean="0">
                <a:latin typeface="Times New Roman" pitchFamily="18" charset="0"/>
              </a:rPr>
              <a:t>superbeam</a:t>
            </a:r>
            <a:r>
              <a:rPr lang="en-GB" sz="2400" dirty="0" smtClean="0">
                <a:latin typeface="Times New Roman" pitchFamily="18" charset="0"/>
              </a:rPr>
              <a:t> projects, and I think the physics will justify at least two</a:t>
            </a:r>
            <a:r>
              <a:rPr lang="en-GB" sz="2400" dirty="0" smtClean="0">
                <a:latin typeface="Times New Roman" pitchFamily="18" charset="0"/>
              </a:rPr>
              <a:t>.</a:t>
            </a:r>
          </a:p>
          <a:p>
            <a:pPr eaLnBrk="1" hangingPunct="1">
              <a:lnSpc>
                <a:spcPct val="80000"/>
              </a:lnSpc>
            </a:pPr>
            <a:r>
              <a:rPr lang="en-GB" sz="2400" dirty="0" smtClean="0">
                <a:latin typeface="Times New Roman" pitchFamily="18" charset="0"/>
              </a:rPr>
              <a:t>The mine at </a:t>
            </a:r>
            <a:r>
              <a:rPr lang="en-GB" sz="2400" dirty="0" err="1" smtClean="0">
                <a:latin typeface="Times New Roman" pitchFamily="18" charset="0"/>
              </a:rPr>
              <a:t>Pyhäsalmi</a:t>
            </a:r>
            <a:r>
              <a:rPr lang="en-GB" sz="2400" dirty="0" smtClean="0">
                <a:latin typeface="Times New Roman" pitchFamily="18" charset="0"/>
              </a:rPr>
              <a:t> is potentially an extremely valuable resource for European neutrino physics due to its distance from CERN, but we should move fast if we are going to retain the option of using it in the future.  Can we build a </a:t>
            </a:r>
            <a:r>
              <a:rPr lang="en-GB" sz="2400" dirty="0" smtClean="0">
                <a:latin typeface="Times New Roman" pitchFamily="18" charset="0"/>
              </a:rPr>
              <a:t>10 </a:t>
            </a:r>
            <a:r>
              <a:rPr lang="en-GB" sz="2400" dirty="0" err="1" smtClean="0">
                <a:latin typeface="Times New Roman" pitchFamily="18" charset="0"/>
              </a:rPr>
              <a:t>kT</a:t>
            </a:r>
            <a:r>
              <a:rPr lang="en-GB" sz="2400" dirty="0" smtClean="0">
                <a:latin typeface="Times New Roman" pitchFamily="18" charset="0"/>
              </a:rPr>
              <a:t> LAr prototype?</a:t>
            </a:r>
            <a:endParaRPr lang="en-GB" sz="2400" dirty="0" smtClean="0">
              <a:latin typeface="Times New Roman" pitchFamily="18" charset="0"/>
            </a:endParaRPr>
          </a:p>
          <a:p>
            <a:pPr eaLnBrk="1" hangingPunct="1">
              <a:lnSpc>
                <a:spcPct val="80000"/>
              </a:lnSpc>
            </a:pPr>
            <a:r>
              <a:rPr lang="en-GB" sz="2400" dirty="0" smtClean="0">
                <a:latin typeface="Times New Roman" pitchFamily="18" charset="0"/>
              </a:rPr>
              <a:t>In my opinion, a large LAr tracking calorimeter will be used in at least one experiment, making LAr development a high priority.</a:t>
            </a:r>
          </a:p>
          <a:p>
            <a:pPr eaLnBrk="1" hangingPunct="1">
              <a:lnSpc>
                <a:spcPct val="80000"/>
              </a:lnSpc>
            </a:pPr>
            <a:r>
              <a:rPr lang="en-GB" sz="2400" dirty="0" smtClean="0">
                <a:latin typeface="Times New Roman" pitchFamily="18" charset="0"/>
              </a:rPr>
              <a:t>There will be many other opportunities for smaller-scale involvement in cross-section, </a:t>
            </a:r>
            <a:r>
              <a:rPr lang="en-GB" sz="2400" dirty="0" err="1" smtClean="0">
                <a:latin typeface="Times New Roman" pitchFamily="18" charset="0"/>
              </a:rPr>
              <a:t>hadron</a:t>
            </a:r>
            <a:r>
              <a:rPr lang="en-GB" sz="2400" dirty="0" smtClean="0">
                <a:latin typeface="Times New Roman" pitchFamily="18" charset="0"/>
              </a:rPr>
              <a:t> production, and  perhaps short-baseline projects</a:t>
            </a:r>
            <a:r>
              <a:rPr lang="en-GB" sz="2400" b="1" dirty="0" smtClean="0">
                <a:latin typeface="Times New Roman" pitchFamily="18" charset="0"/>
              </a:rPr>
              <a:t>. </a:t>
            </a:r>
          </a:p>
          <a:p>
            <a:pPr eaLnBrk="1" hangingPunct="1">
              <a:lnSpc>
                <a:spcPct val="80000"/>
              </a:lnSpc>
            </a:pPr>
            <a:endParaRPr lang="en-GB" sz="2400" b="1" dirty="0" smtClean="0">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5414">
                                            <p:txEl>
                                              <p:pRg st="0" end="0"/>
                                            </p:txEl>
                                          </p:spTgt>
                                        </p:tgtEl>
                                        <p:attrNameLst>
                                          <p:attrName>style.visibility</p:attrName>
                                        </p:attrNameLst>
                                      </p:cBhvr>
                                      <p:to>
                                        <p:strVal val="visible"/>
                                      </p:to>
                                    </p:set>
                                    <p:animEffect transition="in" filter="wipe(left)">
                                      <p:cBhvr>
                                        <p:cTn id="7" dur="500"/>
                                        <p:tgtEl>
                                          <p:spTgt spid="1454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5414">
                                            <p:txEl>
                                              <p:pRg st="1" end="1"/>
                                            </p:txEl>
                                          </p:spTgt>
                                        </p:tgtEl>
                                        <p:attrNameLst>
                                          <p:attrName>style.visibility</p:attrName>
                                        </p:attrNameLst>
                                      </p:cBhvr>
                                      <p:to>
                                        <p:strVal val="visible"/>
                                      </p:to>
                                    </p:set>
                                    <p:animEffect transition="in" filter="wipe(left)">
                                      <p:cBhvr>
                                        <p:cTn id="12" dur="500"/>
                                        <p:tgtEl>
                                          <p:spTgt spid="1454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5414">
                                            <p:txEl>
                                              <p:pRg st="2" end="2"/>
                                            </p:txEl>
                                          </p:spTgt>
                                        </p:tgtEl>
                                        <p:attrNameLst>
                                          <p:attrName>style.visibility</p:attrName>
                                        </p:attrNameLst>
                                      </p:cBhvr>
                                      <p:to>
                                        <p:strVal val="visible"/>
                                      </p:to>
                                    </p:set>
                                    <p:animEffect transition="in" filter="wipe(left)">
                                      <p:cBhvr>
                                        <p:cTn id="17" dur="500"/>
                                        <p:tgtEl>
                                          <p:spTgt spid="1454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5414">
                                            <p:txEl>
                                              <p:pRg st="3" end="3"/>
                                            </p:txEl>
                                          </p:spTgt>
                                        </p:tgtEl>
                                        <p:attrNameLst>
                                          <p:attrName>style.visibility</p:attrName>
                                        </p:attrNameLst>
                                      </p:cBhvr>
                                      <p:to>
                                        <p:strVal val="visible"/>
                                      </p:to>
                                    </p:set>
                                    <p:animEffect transition="in" filter="wipe(left)">
                                      <p:cBhvr>
                                        <p:cTn id="22" dur="500"/>
                                        <p:tgtEl>
                                          <p:spTgt spid="1454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5414">
                                            <p:txEl>
                                              <p:pRg st="4" end="4"/>
                                            </p:txEl>
                                          </p:spTgt>
                                        </p:tgtEl>
                                        <p:attrNameLst>
                                          <p:attrName>style.visibility</p:attrName>
                                        </p:attrNameLst>
                                      </p:cBhvr>
                                      <p:to>
                                        <p:strVal val="visible"/>
                                      </p:to>
                                    </p:set>
                                    <p:animEffect transition="in" filter="wipe(left)">
                                      <p:cBhvr>
                                        <p:cTn id="27" dur="500"/>
                                        <p:tgtEl>
                                          <p:spTgt spid="1454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5414">
                                            <p:txEl>
                                              <p:pRg st="5" end="5"/>
                                            </p:txEl>
                                          </p:spTgt>
                                        </p:tgtEl>
                                        <p:attrNameLst>
                                          <p:attrName>style.visibility</p:attrName>
                                        </p:attrNameLst>
                                      </p:cBhvr>
                                      <p:to>
                                        <p:strVal val="visible"/>
                                      </p:to>
                                    </p:set>
                                    <p:animEffect transition="in" filter="wipe(left)">
                                      <p:cBhvr>
                                        <p:cTn id="32" dur="500"/>
                                        <p:tgtEl>
                                          <p:spTgt spid="14541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45414">
                                            <p:txEl>
                                              <p:pRg st="6" end="6"/>
                                            </p:txEl>
                                          </p:spTgt>
                                        </p:tgtEl>
                                        <p:attrNameLst>
                                          <p:attrName>style.visibility</p:attrName>
                                        </p:attrNameLst>
                                      </p:cBhvr>
                                      <p:to>
                                        <p:strVal val="visible"/>
                                      </p:to>
                                    </p:set>
                                    <p:animEffect transition="in" filter="wipe(left)">
                                      <p:cBhvr>
                                        <p:cTn id="37" dur="500"/>
                                        <p:tgtEl>
                                          <p:spTgt spid="1454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4" grpId="0" build="p"/>
    </p:bld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0" name="Text Box 4"/>
          <p:cNvSpPr txBox="1">
            <a:spLocks noChangeArrowheads="1"/>
          </p:cNvSpPr>
          <p:nvPr/>
        </p:nvSpPr>
        <p:spPr bwMode="auto">
          <a:xfrm>
            <a:off x="7543800" y="6486525"/>
            <a:ext cx="1622425" cy="366713"/>
          </a:xfrm>
          <a:prstGeom prst="rect">
            <a:avLst/>
          </a:prstGeom>
          <a:noFill/>
          <a:ln w="9525">
            <a:noFill/>
            <a:miter lim="800000"/>
            <a:headEnd/>
            <a:tailEnd/>
          </a:ln>
        </p:spPr>
        <p:txBody>
          <a:bodyPr wrap="none">
            <a:spAutoFit/>
          </a:bodyPr>
          <a:lstStyle/>
          <a:p>
            <a:r>
              <a:rPr lang="en-GB" sz="1800">
                <a:solidFill>
                  <a:schemeClr val="hlink"/>
                </a:solidFill>
                <a:latin typeface="Haettenschweiler" pitchFamily="34" charset="0"/>
              </a:rPr>
              <a:t>Imperial College/RAL</a:t>
            </a:r>
          </a:p>
        </p:txBody>
      </p:sp>
      <p:sp>
        <p:nvSpPr>
          <p:cNvPr id="145411" name="Text Box 5"/>
          <p:cNvSpPr txBox="1">
            <a:spLocks noChangeArrowheads="1"/>
          </p:cNvSpPr>
          <p:nvPr/>
        </p:nvSpPr>
        <p:spPr bwMode="auto">
          <a:xfrm>
            <a:off x="7935913" y="6272213"/>
            <a:ext cx="1006475" cy="366712"/>
          </a:xfrm>
          <a:prstGeom prst="rect">
            <a:avLst/>
          </a:prstGeom>
          <a:noFill/>
          <a:ln w="9525">
            <a:noFill/>
            <a:miter lim="800000"/>
            <a:headEnd/>
            <a:tailEnd/>
          </a:ln>
        </p:spPr>
        <p:txBody>
          <a:bodyPr wrap="none">
            <a:spAutoFit/>
          </a:bodyPr>
          <a:lstStyle/>
          <a:p>
            <a:r>
              <a:rPr lang="en-GB" sz="1800">
                <a:solidFill>
                  <a:schemeClr val="hlink"/>
                </a:solidFill>
                <a:latin typeface="Haettenschweiler" pitchFamily="34" charset="0"/>
              </a:rPr>
              <a:t>Dave Wark </a:t>
            </a:r>
          </a:p>
        </p:txBody>
      </p:sp>
      <p:pic>
        <p:nvPicPr>
          <p:cNvPr id="145412" name="Picture 6"/>
          <p:cNvPicPr>
            <a:picLocks noChangeAspect="1" noChangeArrowheads="1"/>
          </p:cNvPicPr>
          <p:nvPr/>
        </p:nvPicPr>
        <p:blipFill>
          <a:blip r:embed="rId3" cstate="print"/>
          <a:srcRect/>
          <a:stretch>
            <a:fillRect/>
          </a:stretch>
        </p:blipFill>
        <p:spPr bwMode="auto">
          <a:xfrm>
            <a:off x="1066800" y="874713"/>
            <a:ext cx="7143750" cy="614362"/>
          </a:xfrm>
          <a:prstGeom prst="rect">
            <a:avLst/>
          </a:prstGeom>
          <a:noFill/>
          <a:ln w="9525">
            <a:noFill/>
            <a:miter lim="800000"/>
            <a:headEnd/>
            <a:tailEnd/>
          </a:ln>
        </p:spPr>
      </p:pic>
      <p:sp>
        <p:nvSpPr>
          <p:cNvPr id="145413" name="Rectangle 7"/>
          <p:cNvSpPr>
            <a:spLocks noGrp="1" noChangeArrowheads="1"/>
          </p:cNvSpPr>
          <p:nvPr>
            <p:ph type="title"/>
          </p:nvPr>
        </p:nvSpPr>
        <p:spPr>
          <a:xfrm>
            <a:off x="899592" y="-306288"/>
            <a:ext cx="7772400" cy="1143000"/>
          </a:xfrm>
          <a:noFill/>
        </p:spPr>
        <p:txBody>
          <a:bodyPr/>
          <a:lstStyle/>
          <a:p>
            <a:pPr eaLnBrk="1" hangingPunct="1"/>
            <a:r>
              <a:rPr lang="en-GB" sz="3600" i="1" dirty="0" smtClean="0">
                <a:latin typeface="Arial" charset="0"/>
              </a:rPr>
              <a:t>More Conclusions</a:t>
            </a:r>
            <a:endParaRPr lang="en-GB" sz="3600" i="1" dirty="0" smtClean="0">
              <a:latin typeface="Arial" charset="0"/>
            </a:endParaRPr>
          </a:p>
        </p:txBody>
      </p:sp>
      <p:sp>
        <p:nvSpPr>
          <p:cNvPr id="145414" name="Rectangle 8"/>
          <p:cNvSpPr>
            <a:spLocks noGrp="1" noChangeArrowheads="1"/>
          </p:cNvSpPr>
          <p:nvPr>
            <p:ph type="body" idx="1"/>
          </p:nvPr>
        </p:nvSpPr>
        <p:spPr>
          <a:xfrm>
            <a:off x="228600" y="538336"/>
            <a:ext cx="8663880" cy="4114800"/>
          </a:xfrm>
          <a:noFill/>
        </p:spPr>
        <p:txBody>
          <a:bodyPr/>
          <a:lstStyle/>
          <a:p>
            <a:pPr eaLnBrk="1" hangingPunct="1">
              <a:lnSpc>
                <a:spcPct val="80000"/>
              </a:lnSpc>
            </a:pPr>
            <a:endParaRPr lang="en-GB" sz="2400" dirty="0" smtClean="0">
              <a:latin typeface="Times New Roman" pitchFamily="18" charset="0"/>
            </a:endParaRPr>
          </a:p>
          <a:p>
            <a:pPr eaLnBrk="1" hangingPunct="1">
              <a:lnSpc>
                <a:spcPct val="80000"/>
              </a:lnSpc>
            </a:pPr>
            <a:r>
              <a:rPr lang="en-GB" sz="2400" dirty="0" smtClean="0">
                <a:latin typeface="Times New Roman" pitchFamily="18" charset="0"/>
              </a:rPr>
              <a:t>There are many other fascinating and important topics in neutrino physics other than in oscillations that will continue to generate significant experiments.</a:t>
            </a:r>
          </a:p>
          <a:p>
            <a:pPr eaLnBrk="1" hangingPunct="1">
              <a:lnSpc>
                <a:spcPct val="80000"/>
              </a:lnSpc>
            </a:pPr>
            <a:r>
              <a:rPr lang="en-GB" sz="2400" dirty="0" smtClean="0">
                <a:latin typeface="Times New Roman" pitchFamily="18" charset="0"/>
              </a:rPr>
              <a:t>Neutrino physics has a guaranteed future – JOIN US!</a:t>
            </a:r>
            <a:endParaRPr lang="en-GB" sz="2400" dirty="0" smtClean="0">
              <a:latin typeface="Times New Roman" pitchFamily="18" charset="0"/>
            </a:endParaRPr>
          </a:p>
          <a:p>
            <a:pPr eaLnBrk="1" hangingPunct="1">
              <a:lnSpc>
                <a:spcPct val="80000"/>
              </a:lnSpc>
            </a:pPr>
            <a:r>
              <a:rPr lang="en-GB" sz="2400" dirty="0" smtClean="0">
                <a:latin typeface="Times New Roman" pitchFamily="18" charset="0"/>
              </a:rPr>
              <a:t>Each generation of particle physicists has to fight and win the battle to convince governments that our science is important and that our experiments need to be funded and our theorists need support.</a:t>
            </a:r>
          </a:p>
          <a:p>
            <a:pPr eaLnBrk="1" hangingPunct="1">
              <a:lnSpc>
                <a:spcPct val="80000"/>
              </a:lnSpc>
            </a:pPr>
            <a:r>
              <a:rPr lang="en-GB" sz="2400" dirty="0" smtClean="0">
                <a:latin typeface="Times New Roman" pitchFamily="18" charset="0"/>
              </a:rPr>
              <a:t>This fight has gotten, and will get, harder as public money is tighter and tighter.</a:t>
            </a:r>
          </a:p>
          <a:p>
            <a:pPr eaLnBrk="1" hangingPunct="1">
              <a:lnSpc>
                <a:spcPct val="80000"/>
              </a:lnSpc>
            </a:pPr>
            <a:r>
              <a:rPr lang="en-GB" sz="2400" dirty="0" smtClean="0">
                <a:latin typeface="Times New Roman" pitchFamily="18" charset="0"/>
              </a:rPr>
              <a:t>To win the fight we need new ideas and new initiatives, and the young people are where they should come from.</a:t>
            </a:r>
          </a:p>
          <a:p>
            <a:pPr eaLnBrk="1" hangingPunct="1">
              <a:lnSpc>
                <a:spcPct val="80000"/>
              </a:lnSpc>
            </a:pPr>
            <a:r>
              <a:rPr lang="en-GB" sz="2400" dirty="0" smtClean="0">
                <a:latin typeface="Times New Roman" pitchFamily="18" charset="0"/>
              </a:rPr>
              <a:t>The European strategy process that is starting up will have a bigger effect on your future than on mine – give us input and get involved!</a:t>
            </a:r>
          </a:p>
          <a:p>
            <a:pPr eaLnBrk="1" hangingPunct="1">
              <a:lnSpc>
                <a:spcPct val="80000"/>
              </a:lnSpc>
            </a:pPr>
            <a:endParaRPr lang="en-GB" sz="24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5414">
                                            <p:txEl>
                                              <p:pRg st="1" end="1"/>
                                            </p:txEl>
                                          </p:spTgt>
                                        </p:tgtEl>
                                        <p:attrNameLst>
                                          <p:attrName>style.visibility</p:attrName>
                                        </p:attrNameLst>
                                      </p:cBhvr>
                                      <p:to>
                                        <p:strVal val="visible"/>
                                      </p:to>
                                    </p:set>
                                    <p:animEffect transition="in" filter="wipe(left)">
                                      <p:cBhvr>
                                        <p:cTn id="7" dur="500"/>
                                        <p:tgtEl>
                                          <p:spTgt spid="1454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5414">
                                            <p:txEl>
                                              <p:pRg st="2" end="2"/>
                                            </p:txEl>
                                          </p:spTgt>
                                        </p:tgtEl>
                                        <p:attrNameLst>
                                          <p:attrName>style.visibility</p:attrName>
                                        </p:attrNameLst>
                                      </p:cBhvr>
                                      <p:to>
                                        <p:strVal val="visible"/>
                                      </p:to>
                                    </p:set>
                                    <p:animEffect transition="in" filter="wipe(left)">
                                      <p:cBhvr>
                                        <p:cTn id="12" dur="500"/>
                                        <p:tgtEl>
                                          <p:spTgt spid="1454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5414">
                                            <p:txEl>
                                              <p:pRg st="3" end="3"/>
                                            </p:txEl>
                                          </p:spTgt>
                                        </p:tgtEl>
                                        <p:attrNameLst>
                                          <p:attrName>style.visibility</p:attrName>
                                        </p:attrNameLst>
                                      </p:cBhvr>
                                      <p:to>
                                        <p:strVal val="visible"/>
                                      </p:to>
                                    </p:set>
                                    <p:animEffect transition="in" filter="wipe(left)">
                                      <p:cBhvr>
                                        <p:cTn id="17" dur="500"/>
                                        <p:tgtEl>
                                          <p:spTgt spid="14541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5414">
                                            <p:txEl>
                                              <p:pRg st="4" end="4"/>
                                            </p:txEl>
                                          </p:spTgt>
                                        </p:tgtEl>
                                        <p:attrNameLst>
                                          <p:attrName>style.visibility</p:attrName>
                                        </p:attrNameLst>
                                      </p:cBhvr>
                                      <p:to>
                                        <p:strVal val="visible"/>
                                      </p:to>
                                    </p:set>
                                    <p:animEffect transition="in" filter="wipe(left)">
                                      <p:cBhvr>
                                        <p:cTn id="22" dur="500"/>
                                        <p:tgtEl>
                                          <p:spTgt spid="14541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5414">
                                            <p:txEl>
                                              <p:pRg st="5" end="5"/>
                                            </p:txEl>
                                          </p:spTgt>
                                        </p:tgtEl>
                                        <p:attrNameLst>
                                          <p:attrName>style.visibility</p:attrName>
                                        </p:attrNameLst>
                                      </p:cBhvr>
                                      <p:to>
                                        <p:strVal val="visible"/>
                                      </p:to>
                                    </p:set>
                                    <p:animEffect transition="in" filter="wipe(left)">
                                      <p:cBhvr>
                                        <p:cTn id="27" dur="500"/>
                                        <p:tgtEl>
                                          <p:spTgt spid="14541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5414">
                                            <p:txEl>
                                              <p:pRg st="6" end="6"/>
                                            </p:txEl>
                                          </p:spTgt>
                                        </p:tgtEl>
                                        <p:attrNameLst>
                                          <p:attrName>style.visibility</p:attrName>
                                        </p:attrNameLst>
                                      </p:cBhvr>
                                      <p:to>
                                        <p:strVal val="visible"/>
                                      </p:to>
                                    </p:set>
                                    <p:animEffect transition="in" filter="wipe(left)">
                                      <p:cBhvr>
                                        <p:cTn id="32" dur="500"/>
                                        <p:tgtEl>
                                          <p:spTgt spid="1454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4"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6" name="Picture 2"/>
          <p:cNvPicPr>
            <a:picLocks noChangeAspect="1" noChangeArrowheads="1"/>
          </p:cNvPicPr>
          <p:nvPr/>
        </p:nvPicPr>
        <p:blipFill>
          <a:blip r:embed="rId2" cstate="print"/>
          <a:srcRect/>
          <a:stretch>
            <a:fillRect/>
          </a:stretch>
        </p:blipFill>
        <p:spPr bwMode="auto">
          <a:xfrm>
            <a:off x="251520" y="505172"/>
            <a:ext cx="8710036" cy="6020172"/>
          </a:xfrm>
          <a:prstGeom prst="rect">
            <a:avLst/>
          </a:prstGeom>
          <a:noFill/>
          <a:ln w="44450" cap="flat" cmpd="sng">
            <a:noFill/>
            <a:prstDash val="solid"/>
            <a:miter lim="800000"/>
            <a:headEnd type="none" w="med" len="med"/>
            <a:tailEnd type="none" w="med" len="med"/>
          </a:ln>
        </p:spPr>
      </p:pic>
      <p:sp>
        <p:nvSpPr>
          <p:cNvPr id="4" name="TextBox 3"/>
          <p:cNvSpPr txBox="1"/>
          <p:nvPr/>
        </p:nvSpPr>
        <p:spPr>
          <a:xfrm>
            <a:off x="251552" y="5301208"/>
            <a:ext cx="6192656" cy="1384995"/>
          </a:xfrm>
          <a:prstGeom prst="rect">
            <a:avLst/>
          </a:prstGeom>
          <a:solidFill>
            <a:schemeClr val="accent6"/>
          </a:solidFill>
        </p:spPr>
        <p:txBody>
          <a:bodyPr wrap="none" rtlCol="0">
            <a:spAutoFit/>
          </a:bodyPr>
          <a:lstStyle/>
          <a:p>
            <a:r>
              <a:rPr lang="en-GB" dirty="0" smtClean="0"/>
              <a:t>~</a:t>
            </a:r>
            <a:r>
              <a:rPr lang="en-GB" dirty="0" err="1" smtClean="0"/>
              <a:t>kT</a:t>
            </a:r>
            <a:r>
              <a:rPr lang="en-GB" dirty="0" smtClean="0"/>
              <a:t> scale LAr now a working technology</a:t>
            </a:r>
          </a:p>
          <a:p>
            <a:r>
              <a:rPr lang="en-GB" dirty="0" smtClean="0"/>
              <a:t>Must now work on scalability and cost</a:t>
            </a:r>
          </a:p>
          <a:p>
            <a:r>
              <a:rPr lang="en-GB" dirty="0" smtClean="0"/>
              <a:t>Must figure out how to analyze!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8466" name="Picture 2"/>
          <p:cNvPicPr>
            <a:picLocks noChangeAspect="1" noChangeArrowheads="1"/>
          </p:cNvPicPr>
          <p:nvPr/>
        </p:nvPicPr>
        <p:blipFill>
          <a:blip r:embed="rId2" cstate="print"/>
          <a:srcRect/>
          <a:stretch>
            <a:fillRect/>
          </a:stretch>
        </p:blipFill>
        <p:spPr bwMode="auto">
          <a:xfrm>
            <a:off x="371475" y="457200"/>
            <a:ext cx="8401050" cy="5943600"/>
          </a:xfrm>
          <a:prstGeom prst="rect">
            <a:avLst/>
          </a:prstGeom>
          <a:noFill/>
          <a:ln w="9525">
            <a:noFill/>
            <a:miter lim="800000"/>
            <a:headEnd/>
            <a:tailEnd/>
          </a:ln>
        </p:spPr>
      </p:pic>
      <p:sp>
        <p:nvSpPr>
          <p:cNvPr id="3" name="TextBox 2"/>
          <p:cNvSpPr txBox="1"/>
          <p:nvPr/>
        </p:nvSpPr>
        <p:spPr>
          <a:xfrm>
            <a:off x="96490" y="6413266"/>
            <a:ext cx="6983194" cy="400110"/>
          </a:xfrm>
          <a:prstGeom prst="rect">
            <a:avLst/>
          </a:prstGeom>
          <a:noFill/>
        </p:spPr>
        <p:txBody>
          <a:bodyPr wrap="none" rtlCol="0">
            <a:spAutoFit/>
          </a:bodyPr>
          <a:lstStyle/>
          <a:p>
            <a:r>
              <a:rPr lang="en-GB" sz="2000" dirty="0" smtClean="0"/>
              <a:t>Also very significant efforts in the US in LBNE and </a:t>
            </a:r>
            <a:r>
              <a:rPr lang="en-GB" sz="2000" dirty="0" err="1" smtClean="0"/>
              <a:t>MicroBooNE</a:t>
            </a:r>
            <a:endParaRPr lang="en-GB" sz="2000"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8738" name="Picture 2"/>
          <p:cNvPicPr>
            <a:picLocks noChangeAspect="1" noChangeArrowheads="1"/>
          </p:cNvPicPr>
          <p:nvPr/>
        </p:nvPicPr>
        <p:blipFill>
          <a:blip r:embed="rId2" cstate="print"/>
          <a:srcRect/>
          <a:stretch>
            <a:fillRect/>
          </a:stretch>
        </p:blipFill>
        <p:spPr bwMode="auto">
          <a:xfrm>
            <a:off x="1378796" y="1514209"/>
            <a:ext cx="7153644" cy="5371175"/>
          </a:xfrm>
          <a:prstGeom prst="rect">
            <a:avLst/>
          </a:prstGeom>
          <a:noFill/>
          <a:ln w="9525">
            <a:noFill/>
            <a:miter lim="800000"/>
            <a:headEnd/>
            <a:tailEnd/>
          </a:ln>
        </p:spPr>
      </p:pic>
      <p:grpSp>
        <p:nvGrpSpPr>
          <p:cNvPr id="2" name="Group 10"/>
          <p:cNvGrpSpPr/>
          <p:nvPr/>
        </p:nvGrpSpPr>
        <p:grpSpPr>
          <a:xfrm>
            <a:off x="0" y="0"/>
            <a:ext cx="4644008" cy="3933056"/>
            <a:chOff x="0" y="0"/>
            <a:chExt cx="4644008" cy="3933056"/>
          </a:xfrm>
        </p:grpSpPr>
        <p:pic>
          <p:nvPicPr>
            <p:cNvPr id="628739" name="Picture 3"/>
            <p:cNvPicPr>
              <a:picLocks noChangeAspect="1" noChangeArrowheads="1"/>
            </p:cNvPicPr>
            <p:nvPr/>
          </p:nvPicPr>
          <p:blipFill>
            <a:blip r:embed="rId3" cstate="print"/>
            <a:srcRect/>
            <a:stretch>
              <a:fillRect/>
            </a:stretch>
          </p:blipFill>
          <p:spPr bwMode="auto">
            <a:xfrm>
              <a:off x="0" y="0"/>
              <a:ext cx="2447925" cy="2409825"/>
            </a:xfrm>
            <a:prstGeom prst="rect">
              <a:avLst/>
            </a:prstGeom>
            <a:noFill/>
            <a:ln w="9525">
              <a:noFill/>
              <a:miter lim="800000"/>
              <a:headEnd/>
              <a:tailEnd/>
            </a:ln>
          </p:spPr>
        </p:pic>
        <p:cxnSp>
          <p:nvCxnSpPr>
            <p:cNvPr id="6" name="Straight Connector 5"/>
            <p:cNvCxnSpPr/>
            <p:nvPr/>
          </p:nvCxnSpPr>
          <p:spPr bwMode="auto">
            <a:xfrm>
              <a:off x="2267744" y="260648"/>
              <a:ext cx="2376264" cy="1872208"/>
            </a:xfrm>
            <a:prstGeom prst="line">
              <a:avLst/>
            </a:prstGeom>
            <a:solidFill>
              <a:srgbClr val="FFFFFF"/>
            </a:solidFill>
            <a:ln w="44450" cap="flat" cmpd="sng" algn="ctr">
              <a:solidFill>
                <a:schemeClr val="accent2"/>
              </a:solidFill>
              <a:prstDash val="solid"/>
              <a:round/>
              <a:headEnd type="none" w="med" len="med"/>
              <a:tailEnd type="none" w="med" len="med"/>
            </a:ln>
            <a:effectLst/>
          </p:spPr>
        </p:cxnSp>
        <p:cxnSp>
          <p:nvCxnSpPr>
            <p:cNvPr id="9" name="Straight Connector 8"/>
            <p:cNvCxnSpPr/>
            <p:nvPr/>
          </p:nvCxnSpPr>
          <p:spPr bwMode="auto">
            <a:xfrm>
              <a:off x="323528" y="2204864"/>
              <a:ext cx="2376264" cy="1728192"/>
            </a:xfrm>
            <a:prstGeom prst="line">
              <a:avLst/>
            </a:prstGeom>
            <a:solidFill>
              <a:srgbClr val="FFFFFF"/>
            </a:solidFill>
            <a:ln w="44450" cap="flat" cmpd="sng" algn="ctr">
              <a:solidFill>
                <a:schemeClr val="accent2"/>
              </a:solidFill>
              <a:prstDash val="solid"/>
              <a:round/>
              <a:headEnd type="none" w="med" len="med"/>
              <a:tailEnd type="none" w="med" len="med"/>
            </a:ln>
            <a:effectLst/>
          </p:spPr>
        </p:cxnSp>
      </p:grpSp>
      <p:sp>
        <p:nvSpPr>
          <p:cNvPr id="7" name="TextBox 6"/>
          <p:cNvSpPr txBox="1"/>
          <p:nvPr/>
        </p:nvSpPr>
        <p:spPr>
          <a:xfrm>
            <a:off x="7524328" y="5445224"/>
            <a:ext cx="1430200" cy="523220"/>
          </a:xfrm>
          <a:prstGeom prst="rect">
            <a:avLst/>
          </a:prstGeom>
          <a:solidFill>
            <a:schemeClr val="tx1">
              <a:lumMod val="85000"/>
              <a:lumOff val="15000"/>
            </a:schemeClr>
          </a:solidFill>
        </p:spPr>
        <p:txBody>
          <a:bodyPr wrap="none" rtlCol="0">
            <a:spAutoFit/>
          </a:bodyPr>
          <a:lstStyle/>
          <a:p>
            <a:r>
              <a:rPr lang="en-GB" dirty="0" smtClean="0">
                <a:hlinkClick r:id="rId4" action="ppaction://hlinksldjump"/>
              </a:rPr>
              <a:t>Return ↑</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descr="Satellite_View_of_Japan_1999"/>
          <p:cNvPicPr>
            <a:picLocks noGrp="1" noChangeAspect="1" noChangeArrowheads="1"/>
          </p:cNvPicPr>
          <p:nvPr>
            <p:ph/>
          </p:nvPr>
        </p:nvPicPr>
        <p:blipFill>
          <a:blip r:embed="rId3" cstate="print"/>
          <a:srcRect/>
          <a:stretch>
            <a:fillRect/>
          </a:stretch>
        </p:blipFill>
        <p:spPr>
          <a:xfrm>
            <a:off x="3779838" y="0"/>
            <a:ext cx="5376862" cy="6867525"/>
          </a:xfrm>
        </p:spPr>
      </p:pic>
      <p:pic>
        <p:nvPicPr>
          <p:cNvPr id="19459" name="Picture 13" descr="HK-2detectors-041014"/>
          <p:cNvPicPr>
            <a:picLocks noChangeAspect="1" noChangeArrowheads="1"/>
          </p:cNvPicPr>
          <p:nvPr/>
        </p:nvPicPr>
        <p:blipFill>
          <a:blip r:embed="rId4" cstate="print"/>
          <a:srcRect/>
          <a:stretch>
            <a:fillRect/>
          </a:stretch>
        </p:blipFill>
        <p:spPr bwMode="auto">
          <a:xfrm>
            <a:off x="57150" y="404664"/>
            <a:ext cx="3646488" cy="2346325"/>
          </a:xfrm>
          <a:prstGeom prst="rect">
            <a:avLst/>
          </a:prstGeom>
          <a:noFill/>
          <a:ln w="28575">
            <a:solidFill>
              <a:srgbClr val="FFFF00"/>
            </a:solidFill>
            <a:miter lim="800000"/>
            <a:headEnd/>
            <a:tailEnd/>
          </a:ln>
        </p:spPr>
      </p:pic>
      <p:sp>
        <p:nvSpPr>
          <p:cNvPr id="19460" name="Line 11"/>
          <p:cNvSpPr>
            <a:spLocks noChangeShapeType="1"/>
          </p:cNvSpPr>
          <p:nvPr/>
        </p:nvSpPr>
        <p:spPr bwMode="auto">
          <a:xfrm flipH="1" flipV="1">
            <a:off x="6650038" y="3997325"/>
            <a:ext cx="1057275" cy="30163"/>
          </a:xfrm>
          <a:prstGeom prst="line">
            <a:avLst/>
          </a:prstGeom>
          <a:noFill/>
          <a:ln w="28575">
            <a:solidFill>
              <a:srgbClr val="FFFF00"/>
            </a:solidFill>
            <a:round/>
            <a:headEnd/>
            <a:tailEnd type="arrow" w="lg" len="lg"/>
          </a:ln>
        </p:spPr>
        <p:txBody>
          <a:bodyPr/>
          <a:lstStyle/>
          <a:p>
            <a:pPr algn="l" fontAlgn="auto">
              <a:spcBef>
                <a:spcPts val="0"/>
              </a:spcBef>
              <a:spcAft>
                <a:spcPts val="0"/>
              </a:spcAft>
            </a:pPr>
            <a:endParaRPr kumimoji="1" lang="ja-JP" altLang="en-US" sz="1800" smtClean="0">
              <a:solidFill>
                <a:srgbClr val="FFFFFF"/>
              </a:solidFill>
              <a:latin typeface="Times New Roman"/>
            </a:endParaRPr>
          </a:p>
        </p:txBody>
      </p:sp>
      <p:sp>
        <p:nvSpPr>
          <p:cNvPr id="19461" name="Line 12"/>
          <p:cNvSpPr>
            <a:spLocks noChangeShapeType="1"/>
          </p:cNvSpPr>
          <p:nvPr/>
        </p:nvSpPr>
        <p:spPr bwMode="auto">
          <a:xfrm flipH="1">
            <a:off x="5788025" y="4048125"/>
            <a:ext cx="1930400" cy="41275"/>
          </a:xfrm>
          <a:prstGeom prst="line">
            <a:avLst/>
          </a:prstGeom>
          <a:noFill/>
          <a:ln w="28575">
            <a:solidFill>
              <a:srgbClr val="FF9900"/>
            </a:solidFill>
            <a:round/>
            <a:headEnd/>
            <a:tailEnd type="arrow" w="lg" len="lg"/>
          </a:ln>
        </p:spPr>
        <p:txBody>
          <a:bodyPr/>
          <a:lstStyle/>
          <a:p>
            <a:pPr algn="l" fontAlgn="auto">
              <a:spcBef>
                <a:spcPts val="0"/>
              </a:spcBef>
              <a:spcAft>
                <a:spcPts val="0"/>
              </a:spcAft>
            </a:pPr>
            <a:endParaRPr kumimoji="1" lang="ja-JP" altLang="en-US" sz="1800" smtClean="0">
              <a:solidFill>
                <a:srgbClr val="FFFFFF"/>
              </a:solidFill>
              <a:latin typeface="Times New Roman"/>
            </a:endParaRPr>
          </a:p>
        </p:txBody>
      </p:sp>
      <p:pic>
        <p:nvPicPr>
          <p:cNvPr id="19462" name="Picture 13" descr="マークカラー"/>
          <p:cNvPicPr>
            <a:picLocks noChangeAspect="1" noChangeArrowheads="1"/>
          </p:cNvPicPr>
          <p:nvPr/>
        </p:nvPicPr>
        <p:blipFill>
          <a:blip r:embed="rId5" cstate="print"/>
          <a:srcRect/>
          <a:stretch>
            <a:fillRect/>
          </a:stretch>
        </p:blipFill>
        <p:spPr bwMode="auto">
          <a:xfrm>
            <a:off x="7802563" y="3927475"/>
            <a:ext cx="242887" cy="217488"/>
          </a:xfrm>
          <a:prstGeom prst="rect">
            <a:avLst/>
          </a:prstGeom>
          <a:noFill/>
          <a:ln w="9525">
            <a:noFill/>
            <a:miter lim="800000"/>
            <a:headEnd/>
            <a:tailEnd/>
          </a:ln>
        </p:spPr>
      </p:pic>
      <p:pic>
        <p:nvPicPr>
          <p:cNvPr id="19464" name="Picture 3"/>
          <p:cNvPicPr>
            <a:picLocks noChangeAspect="1" noChangeArrowheads="1"/>
          </p:cNvPicPr>
          <p:nvPr/>
        </p:nvPicPr>
        <p:blipFill>
          <a:blip r:embed="rId6" cstate="print"/>
          <a:srcRect/>
          <a:stretch>
            <a:fillRect/>
          </a:stretch>
        </p:blipFill>
        <p:spPr bwMode="auto">
          <a:xfrm>
            <a:off x="76200" y="3873500"/>
            <a:ext cx="3621088" cy="2317750"/>
          </a:xfrm>
          <a:prstGeom prst="rect">
            <a:avLst/>
          </a:prstGeom>
          <a:noFill/>
          <a:ln w="28575">
            <a:solidFill>
              <a:srgbClr val="FF9900"/>
            </a:solidFill>
            <a:miter lim="800000"/>
            <a:headEnd/>
            <a:tailEnd/>
          </a:ln>
        </p:spPr>
      </p:pic>
      <p:sp>
        <p:nvSpPr>
          <p:cNvPr id="19465" name="Text Box 16"/>
          <p:cNvSpPr txBox="1">
            <a:spLocks noChangeArrowheads="1"/>
          </p:cNvSpPr>
          <p:nvPr/>
        </p:nvSpPr>
        <p:spPr bwMode="auto">
          <a:xfrm>
            <a:off x="395536" y="2852936"/>
            <a:ext cx="2959143" cy="276999"/>
          </a:xfrm>
          <a:prstGeom prst="rect">
            <a:avLst/>
          </a:prstGeom>
          <a:noFill/>
          <a:ln w="9525">
            <a:noFill/>
            <a:miter lim="800000"/>
            <a:headEnd/>
            <a:tailEnd/>
          </a:ln>
        </p:spPr>
        <p:txBody>
          <a:bodyPr wrap="none" lIns="0" tIns="0" rIns="0" bIns="0">
            <a:spAutoFit/>
          </a:bodyPr>
          <a:lstStyle/>
          <a:p>
            <a:pPr algn="l" fontAlgn="auto">
              <a:spcBef>
                <a:spcPts val="0"/>
              </a:spcBef>
              <a:spcAft>
                <a:spcPts val="0"/>
              </a:spcAft>
            </a:pPr>
            <a:r>
              <a:rPr kumimoji="1" lang="en-US" altLang="ja-JP" sz="1800" dirty="0" err="1" smtClean="0">
                <a:latin typeface="Times New Roman"/>
              </a:rPr>
              <a:t>Kamioka</a:t>
            </a:r>
            <a:r>
              <a:rPr kumimoji="1" lang="en-US" altLang="ja-JP" sz="1800" dirty="0" smtClean="0">
                <a:latin typeface="Times New Roman"/>
              </a:rPr>
              <a:t> L=295km OA=2.5deg</a:t>
            </a:r>
          </a:p>
        </p:txBody>
      </p:sp>
      <p:sp>
        <p:nvSpPr>
          <p:cNvPr id="19466" name="Text Box 17"/>
          <p:cNvSpPr txBox="1">
            <a:spLocks noChangeArrowheads="1"/>
          </p:cNvSpPr>
          <p:nvPr/>
        </p:nvSpPr>
        <p:spPr bwMode="auto">
          <a:xfrm>
            <a:off x="179512" y="6304002"/>
            <a:ext cx="3568700" cy="553998"/>
          </a:xfrm>
          <a:prstGeom prst="rect">
            <a:avLst/>
          </a:prstGeom>
          <a:noFill/>
          <a:ln w="9525">
            <a:noFill/>
            <a:miter lim="800000"/>
            <a:headEnd/>
            <a:tailEnd/>
          </a:ln>
        </p:spPr>
        <p:txBody>
          <a:bodyPr wrap="square" lIns="0" tIns="0" rIns="0" bIns="0">
            <a:spAutoFit/>
          </a:bodyPr>
          <a:lstStyle/>
          <a:p>
            <a:pPr algn="l" fontAlgn="auto">
              <a:spcBef>
                <a:spcPts val="0"/>
              </a:spcBef>
              <a:spcAft>
                <a:spcPts val="0"/>
              </a:spcAft>
            </a:pPr>
            <a:r>
              <a:rPr kumimoji="1" lang="en-US" altLang="ja-JP" sz="1800" dirty="0" err="1" smtClean="0">
                <a:latin typeface="Times New Roman"/>
              </a:rPr>
              <a:t>Okinoshima</a:t>
            </a:r>
            <a:r>
              <a:rPr kumimoji="1" lang="en-US" altLang="ja-JP" sz="1800" dirty="0" smtClean="0">
                <a:latin typeface="Times New Roman"/>
              </a:rPr>
              <a:t> L=658km OA=0.78deg</a:t>
            </a:r>
          </a:p>
          <a:p>
            <a:pPr algn="l" fontAlgn="auto">
              <a:spcBef>
                <a:spcPts val="0"/>
              </a:spcBef>
              <a:spcAft>
                <a:spcPts val="0"/>
              </a:spcAft>
            </a:pPr>
            <a:r>
              <a:rPr kumimoji="1" lang="en-US" altLang="ja-JP" sz="1800" dirty="0" smtClean="0">
                <a:latin typeface="Times New Roman"/>
              </a:rPr>
              <a:t>               </a:t>
            </a:r>
            <a:r>
              <a:rPr kumimoji="1" lang="en-US" altLang="ja-JP" sz="1800" b="1" i="1" dirty="0" smtClean="0">
                <a:latin typeface="Times New Roman"/>
              </a:rPr>
              <a:t>Almost On-Axis      </a:t>
            </a:r>
          </a:p>
        </p:txBody>
      </p:sp>
      <p:sp>
        <p:nvSpPr>
          <p:cNvPr id="19467" name="Line 18"/>
          <p:cNvSpPr>
            <a:spLocks noChangeShapeType="1"/>
          </p:cNvSpPr>
          <p:nvPr/>
        </p:nvSpPr>
        <p:spPr bwMode="auto">
          <a:xfrm flipV="1">
            <a:off x="3708400" y="4222750"/>
            <a:ext cx="1890713" cy="1993900"/>
          </a:xfrm>
          <a:prstGeom prst="line">
            <a:avLst/>
          </a:prstGeom>
          <a:noFill/>
          <a:ln w="9525">
            <a:solidFill>
              <a:srgbClr val="FF9900"/>
            </a:solidFill>
            <a:round/>
            <a:headEnd/>
            <a:tailEnd/>
          </a:ln>
        </p:spPr>
        <p:txBody>
          <a:bodyPr/>
          <a:lstStyle/>
          <a:p>
            <a:pPr algn="l" fontAlgn="auto">
              <a:spcBef>
                <a:spcPts val="0"/>
              </a:spcBef>
              <a:spcAft>
                <a:spcPts val="0"/>
              </a:spcAft>
            </a:pPr>
            <a:endParaRPr kumimoji="1" lang="ja-JP" altLang="en-US" sz="1800" smtClean="0">
              <a:solidFill>
                <a:srgbClr val="FFFFFF"/>
              </a:solidFill>
              <a:latin typeface="Times New Roman"/>
            </a:endParaRPr>
          </a:p>
        </p:txBody>
      </p:sp>
      <p:sp>
        <p:nvSpPr>
          <p:cNvPr id="19468" name="Line 19"/>
          <p:cNvSpPr>
            <a:spLocks noChangeShapeType="1"/>
          </p:cNvSpPr>
          <p:nvPr/>
        </p:nvSpPr>
        <p:spPr bwMode="auto">
          <a:xfrm>
            <a:off x="3749675" y="3822700"/>
            <a:ext cx="1871663" cy="246063"/>
          </a:xfrm>
          <a:prstGeom prst="line">
            <a:avLst/>
          </a:prstGeom>
          <a:noFill/>
          <a:ln w="9525">
            <a:solidFill>
              <a:srgbClr val="FF9900"/>
            </a:solidFill>
            <a:round/>
            <a:headEnd/>
            <a:tailEnd/>
          </a:ln>
        </p:spPr>
        <p:txBody>
          <a:bodyPr/>
          <a:lstStyle/>
          <a:p>
            <a:pPr algn="l" fontAlgn="auto">
              <a:spcBef>
                <a:spcPts val="0"/>
              </a:spcBef>
              <a:spcAft>
                <a:spcPts val="0"/>
              </a:spcAft>
            </a:pPr>
            <a:endParaRPr kumimoji="1" lang="ja-JP" altLang="en-US" sz="1800" smtClean="0">
              <a:solidFill>
                <a:srgbClr val="FFFFFF"/>
              </a:solidFill>
              <a:latin typeface="Times New Roman"/>
            </a:endParaRPr>
          </a:p>
        </p:txBody>
      </p:sp>
      <p:sp>
        <p:nvSpPr>
          <p:cNvPr id="19469" name="Line 20"/>
          <p:cNvSpPr>
            <a:spLocks noChangeShapeType="1"/>
          </p:cNvSpPr>
          <p:nvPr/>
        </p:nvSpPr>
        <p:spPr bwMode="auto">
          <a:xfrm>
            <a:off x="3708400" y="2774950"/>
            <a:ext cx="2814638" cy="1212850"/>
          </a:xfrm>
          <a:prstGeom prst="line">
            <a:avLst/>
          </a:prstGeom>
          <a:noFill/>
          <a:ln w="9525">
            <a:solidFill>
              <a:srgbClr val="FFFF00"/>
            </a:solidFill>
            <a:round/>
            <a:headEnd/>
            <a:tailEnd/>
          </a:ln>
        </p:spPr>
        <p:txBody>
          <a:bodyPr/>
          <a:lstStyle/>
          <a:p>
            <a:pPr algn="l" fontAlgn="auto">
              <a:spcBef>
                <a:spcPts val="0"/>
              </a:spcBef>
              <a:spcAft>
                <a:spcPts val="0"/>
              </a:spcAft>
            </a:pPr>
            <a:endParaRPr kumimoji="1" lang="ja-JP" altLang="en-US" sz="1800" smtClean="0">
              <a:solidFill>
                <a:srgbClr val="FFFFFF"/>
              </a:solidFill>
              <a:latin typeface="Times New Roman"/>
            </a:endParaRPr>
          </a:p>
        </p:txBody>
      </p:sp>
      <p:sp>
        <p:nvSpPr>
          <p:cNvPr id="19470" name="Line 21"/>
          <p:cNvSpPr>
            <a:spLocks noChangeShapeType="1"/>
          </p:cNvSpPr>
          <p:nvPr/>
        </p:nvSpPr>
        <p:spPr bwMode="auto">
          <a:xfrm>
            <a:off x="3749675" y="381000"/>
            <a:ext cx="2817813" cy="3522663"/>
          </a:xfrm>
          <a:prstGeom prst="line">
            <a:avLst/>
          </a:prstGeom>
          <a:noFill/>
          <a:ln w="9525">
            <a:solidFill>
              <a:srgbClr val="FFFF00"/>
            </a:solidFill>
            <a:round/>
            <a:headEnd/>
            <a:tailEnd/>
          </a:ln>
        </p:spPr>
        <p:txBody>
          <a:bodyPr/>
          <a:lstStyle/>
          <a:p>
            <a:pPr algn="l" fontAlgn="auto">
              <a:spcBef>
                <a:spcPts val="0"/>
              </a:spcBef>
              <a:spcAft>
                <a:spcPts val="0"/>
              </a:spcAft>
            </a:pPr>
            <a:endParaRPr kumimoji="1" lang="ja-JP" altLang="en-US" sz="1800" smtClean="0">
              <a:solidFill>
                <a:srgbClr val="FFFFFF"/>
              </a:solidFill>
              <a:latin typeface="Times New Roman"/>
            </a:endParaRPr>
          </a:p>
        </p:txBody>
      </p:sp>
      <p:sp>
        <p:nvSpPr>
          <p:cNvPr id="15" name="タイトル 14"/>
          <p:cNvSpPr>
            <a:spLocks noGrp="1"/>
          </p:cNvSpPr>
          <p:nvPr>
            <p:ph type="title" idx="4294967295"/>
          </p:nvPr>
        </p:nvSpPr>
        <p:spPr>
          <a:xfrm>
            <a:off x="4081537" y="98376"/>
            <a:ext cx="4810943" cy="882352"/>
          </a:xfrm>
          <a:solidFill>
            <a:schemeClr val="bg1">
              <a:lumMod val="50000"/>
            </a:schemeClr>
          </a:solidFill>
        </p:spPr>
        <p:txBody>
          <a:bodyPr/>
          <a:lstStyle/>
          <a:p>
            <a:r>
              <a:rPr kumimoji="1" lang="en-US" altLang="ja-JP" sz="4400" b="1" dirty="0" smtClean="0">
                <a:solidFill>
                  <a:schemeClr val="accent2">
                    <a:lumMod val="90000"/>
                  </a:schemeClr>
                </a:solidFill>
                <a:latin typeface="Times New Roman"/>
                <a:ea typeface="ＭＳ Ｐゴシック"/>
                <a:cs typeface="+mj-cs"/>
              </a:rPr>
              <a:t>Scenarios in Japan</a:t>
            </a:r>
            <a:endParaRPr kumimoji="1" lang="ja-JP" altLang="en-US" dirty="0">
              <a:solidFill>
                <a:schemeClr val="accent2">
                  <a:lumMod val="90000"/>
                </a:schemeClr>
              </a:solidFill>
            </a:endParaRPr>
          </a:p>
        </p:txBody>
      </p:sp>
      <p:sp>
        <p:nvSpPr>
          <p:cNvPr id="16" name="テキスト ボックス 15"/>
          <p:cNvSpPr txBox="1"/>
          <p:nvPr/>
        </p:nvSpPr>
        <p:spPr>
          <a:xfrm>
            <a:off x="7236296" y="3429000"/>
            <a:ext cx="1468672" cy="1200329"/>
          </a:xfrm>
          <a:prstGeom prst="rect">
            <a:avLst/>
          </a:prstGeom>
          <a:noFill/>
        </p:spPr>
        <p:txBody>
          <a:bodyPr wrap="none" rtlCol="0">
            <a:spAutoFit/>
          </a:bodyPr>
          <a:lstStyle/>
          <a:p>
            <a:pPr algn="l" fontAlgn="auto">
              <a:spcBef>
                <a:spcPts val="0"/>
              </a:spcBef>
              <a:spcAft>
                <a:spcPts val="0"/>
              </a:spcAft>
            </a:pPr>
            <a:r>
              <a:rPr kumimoji="1" lang="en-US" altLang="ja-JP" sz="2400" b="1" dirty="0" smtClean="0">
                <a:latin typeface="Times New Roman"/>
              </a:rPr>
              <a:t>J-PARC</a:t>
            </a:r>
          </a:p>
          <a:p>
            <a:pPr algn="l" fontAlgn="auto">
              <a:spcBef>
                <a:spcPts val="0"/>
              </a:spcBef>
              <a:spcAft>
                <a:spcPts val="0"/>
              </a:spcAft>
            </a:pPr>
            <a:endParaRPr kumimoji="1" lang="en-US" altLang="ja-JP" sz="2400" b="1" dirty="0" smtClean="0">
              <a:latin typeface="Times New Roman"/>
            </a:endParaRPr>
          </a:p>
          <a:p>
            <a:pPr algn="l" fontAlgn="auto">
              <a:spcBef>
                <a:spcPts val="0"/>
              </a:spcBef>
              <a:spcAft>
                <a:spcPts val="0"/>
              </a:spcAft>
            </a:pPr>
            <a:r>
              <a:rPr kumimoji="1" lang="en-US" altLang="ja-JP" sz="2400" b="1" dirty="0" smtClean="0">
                <a:latin typeface="Times New Roman"/>
                <a:sym typeface="Wingdings" pitchFamily="2" charset="2"/>
              </a:rPr>
              <a:t>1.7MW</a:t>
            </a:r>
          </a:p>
        </p:txBody>
      </p:sp>
      <p:pic>
        <p:nvPicPr>
          <p:cNvPr id="750595" name="Picture 3"/>
          <p:cNvPicPr>
            <a:picLocks noChangeAspect="1" noChangeArrowheads="1"/>
          </p:cNvPicPr>
          <p:nvPr/>
        </p:nvPicPr>
        <p:blipFill>
          <a:blip r:embed="rId7" cstate="print"/>
          <a:srcRect/>
          <a:stretch>
            <a:fillRect/>
          </a:stretch>
        </p:blipFill>
        <p:spPr bwMode="auto">
          <a:xfrm>
            <a:off x="6228184" y="1196752"/>
            <a:ext cx="2300880" cy="2198365"/>
          </a:xfrm>
          <a:prstGeom prst="rect">
            <a:avLst/>
          </a:prstGeom>
          <a:noFill/>
          <a:ln w="9525">
            <a:noFill/>
            <a:miter lim="800000"/>
            <a:headEnd/>
            <a:tailEnd/>
          </a:ln>
        </p:spPr>
      </p:pic>
      <p:pic>
        <p:nvPicPr>
          <p:cNvPr id="21" name="Picture 2"/>
          <p:cNvPicPr>
            <a:picLocks noChangeAspect="1" noChangeArrowheads="1"/>
          </p:cNvPicPr>
          <p:nvPr/>
        </p:nvPicPr>
        <p:blipFill>
          <a:blip r:embed="rId8" cstate="print"/>
          <a:srcRect/>
          <a:stretch>
            <a:fillRect/>
          </a:stretch>
        </p:blipFill>
        <p:spPr bwMode="auto">
          <a:xfrm>
            <a:off x="4355976" y="4437112"/>
            <a:ext cx="2264701" cy="24208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50595"/>
                                        </p:tgtEl>
                                        <p:attrNameLst>
                                          <p:attrName>style.visibility</p:attrName>
                                        </p:attrNameLst>
                                      </p:cBhvr>
                                      <p:to>
                                        <p:strVal val="visible"/>
                                      </p:to>
                                    </p:set>
                                    <p:anim calcmode="lin" valueType="num">
                                      <p:cBhvr>
                                        <p:cTn id="7" dur="500" fill="hold"/>
                                        <p:tgtEl>
                                          <p:spTgt spid="750595"/>
                                        </p:tgtEl>
                                        <p:attrNameLst>
                                          <p:attrName>ppt_w</p:attrName>
                                        </p:attrNameLst>
                                      </p:cBhvr>
                                      <p:tavLst>
                                        <p:tav tm="0">
                                          <p:val>
                                            <p:fltVal val="0"/>
                                          </p:val>
                                        </p:tav>
                                        <p:tav tm="100000">
                                          <p:val>
                                            <p:strVal val="#ppt_w"/>
                                          </p:val>
                                        </p:tav>
                                      </p:tavLst>
                                    </p:anim>
                                    <p:anim calcmode="lin" valueType="num">
                                      <p:cBhvr>
                                        <p:cTn id="8" dur="500" fill="hold"/>
                                        <p:tgtEl>
                                          <p:spTgt spid="75059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9762" name="Picture 2"/>
          <p:cNvPicPr>
            <a:picLocks noChangeAspect="1" noChangeArrowheads="1"/>
          </p:cNvPicPr>
          <p:nvPr/>
        </p:nvPicPr>
        <p:blipFill>
          <a:blip r:embed="rId2" cstate="print"/>
          <a:srcRect/>
          <a:stretch>
            <a:fillRect/>
          </a:stretch>
        </p:blipFill>
        <p:spPr bwMode="auto">
          <a:xfrm>
            <a:off x="72008" y="105287"/>
            <a:ext cx="9036496" cy="6780097"/>
          </a:xfrm>
          <a:prstGeom prst="rect">
            <a:avLst/>
          </a:prstGeom>
          <a:noFill/>
          <a:ln w="9525">
            <a:noFill/>
            <a:miter lim="800000"/>
            <a:headEnd/>
            <a:tailEnd/>
          </a:ln>
        </p:spPr>
      </p:pic>
      <p:sp>
        <p:nvSpPr>
          <p:cNvPr id="3" name="TextBox 2"/>
          <p:cNvSpPr txBox="1"/>
          <p:nvPr/>
        </p:nvSpPr>
        <p:spPr>
          <a:xfrm>
            <a:off x="3851920" y="6334780"/>
            <a:ext cx="1430200" cy="523220"/>
          </a:xfrm>
          <a:prstGeom prst="rect">
            <a:avLst/>
          </a:prstGeom>
          <a:solidFill>
            <a:schemeClr val="tx1">
              <a:lumMod val="85000"/>
              <a:lumOff val="15000"/>
            </a:schemeClr>
          </a:solidFill>
        </p:spPr>
        <p:txBody>
          <a:bodyPr wrap="none" rtlCol="0">
            <a:spAutoFit/>
          </a:bodyPr>
          <a:lstStyle/>
          <a:p>
            <a:r>
              <a:rPr lang="en-GB" dirty="0" smtClean="0">
                <a:hlinkClick r:id="rId3" action="ppaction://hlinksldjump"/>
              </a:rPr>
              <a:t>Return ↑</a:t>
            </a:r>
            <a:endParaRPr lang="en-GB"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0" y="0"/>
            <a:ext cx="9236075" cy="6858000"/>
            <a:chOff x="1" y="0"/>
            <a:chExt cx="10158605" cy="7772400"/>
          </a:xfrm>
        </p:grpSpPr>
        <p:grpSp>
          <p:nvGrpSpPr>
            <p:cNvPr id="3" name="Group 27"/>
            <p:cNvGrpSpPr>
              <a:grpSpLocks/>
            </p:cNvGrpSpPr>
            <p:nvPr/>
          </p:nvGrpSpPr>
          <p:grpSpPr bwMode="auto">
            <a:xfrm>
              <a:off x="1" y="0"/>
              <a:ext cx="10074569" cy="7772400"/>
              <a:chOff x="0" y="0"/>
              <a:chExt cx="9158699" cy="6858000"/>
            </a:xfrm>
          </p:grpSpPr>
          <p:pic>
            <p:nvPicPr>
              <p:cNvPr id="60424" name="Picture 1"/>
              <p:cNvPicPr>
                <a:picLocks noChangeArrowheads="1"/>
              </p:cNvPicPr>
              <p:nvPr/>
            </p:nvPicPr>
            <p:blipFill>
              <a:blip r:embed="rId2" cstate="print"/>
              <a:srcRect/>
              <a:stretch>
                <a:fillRect/>
              </a:stretch>
            </p:blipFill>
            <p:spPr bwMode="auto">
              <a:xfrm>
                <a:off x="0" y="0"/>
                <a:ext cx="9144000" cy="6858000"/>
              </a:xfrm>
              <a:prstGeom prst="rect">
                <a:avLst/>
              </a:prstGeom>
              <a:noFill/>
              <a:ln w="12700">
                <a:noFill/>
                <a:miter lim="800000"/>
                <a:headEnd/>
                <a:tailEnd/>
              </a:ln>
            </p:spPr>
          </p:pic>
          <p:pic>
            <p:nvPicPr>
              <p:cNvPr id="60425" name="Picture 3"/>
              <p:cNvPicPr>
                <a:picLocks noChangeAspect="1" noChangeArrowheads="1"/>
              </p:cNvPicPr>
              <p:nvPr/>
            </p:nvPicPr>
            <p:blipFill>
              <a:blip r:embed="rId3" cstate="print"/>
              <a:srcRect/>
              <a:stretch>
                <a:fillRect/>
              </a:stretch>
            </p:blipFill>
            <p:spPr bwMode="auto">
              <a:xfrm rot="-300000">
                <a:off x="6634132" y="3127248"/>
                <a:ext cx="2524567" cy="1706785"/>
              </a:xfrm>
              <a:prstGeom prst="rect">
                <a:avLst/>
              </a:prstGeom>
              <a:noFill/>
              <a:ln w="9525">
                <a:noFill/>
                <a:miter lim="800000"/>
                <a:headEnd/>
                <a:tailEnd/>
              </a:ln>
            </p:spPr>
          </p:pic>
          <p:pic>
            <p:nvPicPr>
              <p:cNvPr id="60426" name="Picture 4"/>
              <p:cNvPicPr>
                <a:picLocks noChangeAspect="1" noChangeArrowheads="1"/>
              </p:cNvPicPr>
              <p:nvPr/>
            </p:nvPicPr>
            <p:blipFill>
              <a:blip r:embed="rId4" cstate="print"/>
              <a:srcRect/>
              <a:stretch>
                <a:fillRect/>
              </a:stretch>
            </p:blipFill>
            <p:spPr bwMode="auto">
              <a:xfrm>
                <a:off x="152400" y="1934964"/>
                <a:ext cx="2133600" cy="1341636"/>
              </a:xfrm>
              <a:prstGeom prst="rect">
                <a:avLst/>
              </a:prstGeom>
              <a:noFill/>
              <a:ln w="9525">
                <a:noFill/>
                <a:miter lim="800000"/>
                <a:headEnd/>
                <a:tailEnd/>
              </a:ln>
            </p:spPr>
          </p:pic>
        </p:grpSp>
        <p:sp>
          <p:nvSpPr>
            <p:cNvPr id="15" name="Rectangle 14"/>
            <p:cNvSpPr/>
            <p:nvPr/>
          </p:nvSpPr>
          <p:spPr>
            <a:xfrm rot="2100000">
              <a:off x="7443476" y="3697288"/>
              <a:ext cx="2715130" cy="1504103"/>
            </a:xfrm>
            <a:prstGeom prst="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pPr>
                <a:defRPr/>
              </a:pPr>
              <a:endParaRPr lang="en-US" sz="2400" dirty="0">
                <a:solidFill>
                  <a:srgbClr val="EAEAEA"/>
                </a:solidFill>
              </a:endParaRPr>
            </a:p>
          </p:txBody>
        </p:sp>
      </p:grpSp>
      <p:sp>
        <p:nvSpPr>
          <p:cNvPr id="60419" name="Rectangle 4"/>
          <p:cNvSpPr>
            <a:spLocks noChangeArrowheads="1"/>
          </p:cNvSpPr>
          <p:nvPr/>
        </p:nvSpPr>
        <p:spPr bwMode="auto">
          <a:xfrm>
            <a:off x="1350963" y="268288"/>
            <a:ext cx="6542087" cy="831850"/>
          </a:xfrm>
          <a:prstGeom prst="rect">
            <a:avLst/>
          </a:prstGeom>
          <a:solidFill>
            <a:srgbClr val="003399"/>
          </a:solidFill>
          <a:ln w="9525">
            <a:noFill/>
            <a:miter lim="800000"/>
            <a:headEnd/>
            <a:tailEnd/>
          </a:ln>
        </p:spPr>
        <p:txBody>
          <a:bodyPr wrap="none">
            <a:spAutoFit/>
          </a:bodyPr>
          <a:lstStyle/>
          <a:p>
            <a:r>
              <a:rPr lang="en-US">
                <a:solidFill>
                  <a:srgbClr val="FFFFFF"/>
                </a:solidFill>
                <a:latin typeface="Arial" charset="0"/>
              </a:rPr>
              <a:t>US: Long Baseline Neutrino Experiment</a:t>
            </a:r>
          </a:p>
          <a:p>
            <a:r>
              <a:rPr lang="en-US" sz="2000">
                <a:solidFill>
                  <a:srgbClr val="FFFFFF"/>
                </a:solidFill>
                <a:latin typeface="Arial" charset="0"/>
              </a:rPr>
              <a:t>CD 0: January 2010</a:t>
            </a:r>
          </a:p>
        </p:txBody>
      </p:sp>
      <p:sp>
        <p:nvSpPr>
          <p:cNvPr id="60420" name="TextBox 12"/>
          <p:cNvSpPr txBox="1">
            <a:spLocks noChangeArrowheads="1"/>
          </p:cNvSpPr>
          <p:nvPr/>
        </p:nvSpPr>
        <p:spPr bwMode="auto">
          <a:xfrm rot="600000">
            <a:off x="4133850" y="2967038"/>
            <a:ext cx="1095375" cy="368300"/>
          </a:xfrm>
          <a:prstGeom prst="rect">
            <a:avLst/>
          </a:prstGeom>
          <a:noFill/>
          <a:ln w="9525">
            <a:noFill/>
            <a:miter lim="800000"/>
            <a:headEnd/>
            <a:tailEnd/>
          </a:ln>
        </p:spPr>
        <p:txBody>
          <a:bodyPr wrap="none">
            <a:spAutoFit/>
          </a:bodyPr>
          <a:lstStyle/>
          <a:p>
            <a:pPr algn="l"/>
            <a:r>
              <a:rPr lang="en-US" sz="1800" b="1">
                <a:solidFill>
                  <a:srgbClr val="00007A"/>
                </a:solidFill>
                <a:latin typeface="Arial" charset="0"/>
              </a:rPr>
              <a:t>1300 km</a:t>
            </a:r>
          </a:p>
        </p:txBody>
      </p:sp>
      <p:sp>
        <p:nvSpPr>
          <p:cNvPr id="60421" name="Rectangle 13"/>
          <p:cNvSpPr>
            <a:spLocks noChangeArrowheads="1"/>
          </p:cNvSpPr>
          <p:nvPr/>
        </p:nvSpPr>
        <p:spPr bwMode="auto">
          <a:xfrm>
            <a:off x="992188" y="5360988"/>
            <a:ext cx="7196137" cy="1016000"/>
          </a:xfrm>
          <a:prstGeom prst="rect">
            <a:avLst/>
          </a:prstGeom>
          <a:solidFill>
            <a:srgbClr val="003399"/>
          </a:solidFill>
          <a:ln w="9525">
            <a:noFill/>
            <a:miter lim="800000"/>
            <a:headEnd/>
            <a:tailEnd/>
          </a:ln>
        </p:spPr>
        <p:txBody>
          <a:bodyPr wrap="none">
            <a:spAutoFit/>
          </a:bodyPr>
          <a:lstStyle/>
          <a:p>
            <a:r>
              <a:rPr lang="en-US" sz="2000">
                <a:solidFill>
                  <a:srgbClr val="FFFFFF"/>
                </a:solidFill>
                <a:latin typeface="Arial" charset="0"/>
              </a:rPr>
              <a:t>Collaboration:</a:t>
            </a:r>
          </a:p>
          <a:p>
            <a:r>
              <a:rPr lang="en-US" sz="2000">
                <a:solidFill>
                  <a:srgbClr val="FFFFFF"/>
                </a:solidFill>
                <a:latin typeface="Arial" charset="0"/>
              </a:rPr>
              <a:t>288 members from 54 institutions (India, Italy, Japan, UK, US)</a:t>
            </a:r>
          </a:p>
          <a:p>
            <a:r>
              <a:rPr lang="en-US" sz="2000">
                <a:solidFill>
                  <a:srgbClr val="FFFFFF"/>
                </a:solidFill>
                <a:latin typeface="Arial" charset="0"/>
              </a:rPr>
              <a:t>Continue to grow!</a:t>
            </a:r>
          </a:p>
        </p:txBody>
      </p:sp>
      <p:pic>
        <p:nvPicPr>
          <p:cNvPr id="11" name="Picture 10"/>
          <p:cNvPicPr>
            <a:picLocks noChangeAspect="1" noChangeArrowheads="1"/>
          </p:cNvPicPr>
          <p:nvPr/>
        </p:nvPicPr>
        <p:blipFill>
          <a:blip r:embed="rId5" cstate="print"/>
          <a:srcRect/>
          <a:stretch>
            <a:fillRect/>
          </a:stretch>
        </p:blipFill>
        <p:spPr bwMode="auto">
          <a:xfrm>
            <a:off x="2411760" y="1700808"/>
            <a:ext cx="4191000" cy="2762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RQVdNBhZckabZT.49oHTz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w.FSglD4cE2PPNQwlY3sB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xmAjIfAjJ0WmIS2aB5rVR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gKxfooGo4EqKGxSFoOq2c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lSbSb8AN10W.2aA9wS3PC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Eg0VGcfpEG1pgNmBKGf5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TVjJRhzVm0a8d9m89enth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EHKxLtXvdUiiIWQnSNLOf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EHKxLtXvdUiiIWQnSNLOfA"/>
</p:tagLst>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44450" cap="flat" cmpd="sng" algn="ctr">
          <a:no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800" b="0" i="0" u="none" strike="noStrike" cap="none" normalizeH="0" baseline="0" smtClean="0">
            <a:ln>
              <a:noFill/>
            </a:ln>
            <a:solidFill>
              <a:srgbClr val="66FFFF"/>
            </a:solidFill>
            <a:effectLst/>
            <a:latin typeface="Times New Roman" pitchFamily="18" charset="0"/>
          </a:defRPr>
        </a:defPPr>
      </a:lstStyle>
    </a:spDef>
    <a:lnDef>
      <a:spPr bwMode="auto">
        <a:xfrm>
          <a:off x="0" y="0"/>
          <a:ext cx="1" cy="1"/>
        </a:xfrm>
        <a:custGeom>
          <a:avLst/>
          <a:gdLst/>
          <a:ahLst/>
          <a:cxnLst/>
          <a:rect l="0" t="0" r="0" b="0"/>
          <a:pathLst/>
        </a:custGeom>
        <a:solidFill>
          <a:srgbClr val="FFFFFF"/>
        </a:solidFill>
        <a:ln w="44450" cap="flat" cmpd="sng" algn="ctr">
          <a:no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800" b="0" i="0" u="none" strike="noStrike" cap="none" normalizeH="0" baseline="0" smtClean="0">
            <a:ln>
              <a:noFill/>
            </a:ln>
            <a:solidFill>
              <a:srgbClr val="66FFFF"/>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ecap_design_a_fertig">
  <a:themeElements>
    <a:clrScheme name="ecap_design_a_ferti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cap_design_a_ferti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a:ln>
              <a:noFill/>
            </a:ln>
            <a:solidFill>
              <a:schemeClr val="tx1"/>
            </a:solidFill>
            <a:effectLst/>
            <a:latin typeface="Arial" pitchFamily="-111" charset="0"/>
          </a:defRPr>
        </a:defPPr>
      </a:lstStyle>
    </a:lnDef>
  </a:objectDefaults>
  <a:extraClrSchemeLst>
    <a:extraClrScheme>
      <a:clrScheme name="ecap_design_a_ferti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cap_design_a_ferti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cap_design_a_ferti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cap_design_a_ferti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cap_design_a_ferti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cap_design_a_ferti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cap_design_a_ferti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cap_design_a_ferti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cap_design_a_ferti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cap_design_a_ferti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cap_design_a_ferti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cap_design_a_ferti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lw_zakopane_3">
  <a:themeElements>
    <a:clrScheme name="dlw_zakopane_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lw_zakopane_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44450" cap="flat" cmpd="sng" algn="ctr">
          <a:no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rgbClr val="66FFFF"/>
            </a:solidFill>
            <a:effectLst/>
            <a:latin typeface="Times New Roman" pitchFamily="18" charset="0"/>
          </a:defRPr>
        </a:defPPr>
      </a:lstStyle>
    </a:spDef>
    <a:lnDef>
      <a:spPr bwMode="auto">
        <a:xfrm>
          <a:off x="0" y="0"/>
          <a:ext cx="1" cy="1"/>
        </a:xfrm>
        <a:custGeom>
          <a:avLst/>
          <a:gdLst/>
          <a:ahLst/>
          <a:cxnLst/>
          <a:rect l="0" t="0" r="0" b="0"/>
          <a:pathLst/>
        </a:custGeom>
        <a:solidFill>
          <a:srgbClr val="FFFFFF"/>
        </a:solidFill>
        <a:ln w="44450" cap="flat" cmpd="sng" algn="ctr">
          <a:no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rgbClr val="66FFFF"/>
            </a:solidFill>
            <a:effectLst/>
            <a:latin typeface="Times New Roman" pitchFamily="18" charset="0"/>
          </a:defRPr>
        </a:defPPr>
      </a:lstStyle>
    </a:lnDef>
  </a:objectDefaults>
  <a:extraClrSchemeLst>
    <a:extraClrScheme>
      <a:clrScheme name="dlw_zakopane_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lw_zakopane_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lw_zakopane_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lw_zakopane_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lw_zakopane_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lw_zakopane_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lw_zakopane_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lw_zakopane_3">
  <a:themeElements>
    <a:clrScheme name="dlw_zakopane_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lw_zakopane_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44450" cap="flat" cmpd="sng" algn="ctr">
          <a:no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rgbClr val="66FFFF"/>
            </a:solidFill>
            <a:effectLst/>
            <a:latin typeface="Times New Roman" pitchFamily="18" charset="0"/>
          </a:defRPr>
        </a:defPPr>
      </a:lstStyle>
    </a:spDef>
    <a:lnDef>
      <a:spPr bwMode="auto">
        <a:xfrm>
          <a:off x="0" y="0"/>
          <a:ext cx="1" cy="1"/>
        </a:xfrm>
        <a:custGeom>
          <a:avLst/>
          <a:gdLst/>
          <a:ahLst/>
          <a:cxnLst/>
          <a:rect l="0" t="0" r="0" b="0"/>
          <a:pathLst/>
        </a:custGeom>
        <a:solidFill>
          <a:srgbClr val="FFFFFF"/>
        </a:solidFill>
        <a:ln w="44450" cap="flat" cmpd="sng" algn="ctr">
          <a:no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rgbClr val="66FFFF"/>
            </a:solidFill>
            <a:effectLst/>
            <a:latin typeface="Times New Roman" pitchFamily="18" charset="0"/>
          </a:defRPr>
        </a:defPPr>
      </a:lstStyle>
    </a:lnDef>
  </a:objectDefaults>
  <a:extraClrSchemeLst>
    <a:extraClrScheme>
      <a:clrScheme name="dlw_zakopane_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lw_zakopane_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lw_zakopane_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lw_zakopane_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lw_zakopane_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lw_zakopane_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lw_zakopane_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etabeam-ISS-RAL-Apr27">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495300" marR="0" indent="-495300" algn="l" defTabSz="914400" rtl="0" eaLnBrk="1" fontAlgn="base" latinLnBrk="0" hangingPunct="1">
          <a:lnSpc>
            <a:spcPct val="100000"/>
          </a:lnSpc>
          <a:spcBef>
            <a:spcPct val="20000"/>
          </a:spcBef>
          <a:spcAft>
            <a:spcPct val="0"/>
          </a:spcAft>
          <a:buClr>
            <a:srgbClr val="CC0000"/>
          </a:buClr>
          <a:buSzTx/>
          <a:buFont typeface="Wingdings" pitchFamily="2" charset="2"/>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495300" marR="0" indent="-495300" algn="l" defTabSz="914400" rtl="0" eaLnBrk="1" fontAlgn="base" latinLnBrk="0" hangingPunct="1">
          <a:lnSpc>
            <a:spcPct val="100000"/>
          </a:lnSpc>
          <a:spcBef>
            <a:spcPct val="20000"/>
          </a:spcBef>
          <a:spcAft>
            <a:spcPct val="0"/>
          </a:spcAft>
          <a:buClr>
            <a:srgbClr val="CC0000"/>
          </a:buClr>
          <a:buSzTx/>
          <a:buFont typeface="Wingdings" pitchFamily="2" charset="2"/>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spPr>
      <a:bodyPr vert="horz" wrap="none" lIns="90000" tIns="46800" rIns="90000" bIns="4680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spPr>
      <a:bodyPr vert="horz" wrap="none" lIns="90000" tIns="46800" rIns="90000" bIns="4680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smtClean="0">
            <a:ln>
              <a:noFill/>
            </a:ln>
            <a:solidFill>
              <a:schemeClr val="tx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Bookman Old Style"/>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lw_zakopane_3">
  <a:themeElements>
    <a:clrScheme name="dlw_zakopane_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lw_zakopane_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44450" cap="flat" cmpd="sng" algn="ctr">
          <a:no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rgbClr val="66FFFF"/>
            </a:solidFill>
            <a:effectLst/>
            <a:latin typeface="Times New Roman" pitchFamily="18" charset="0"/>
          </a:defRPr>
        </a:defPPr>
      </a:lstStyle>
    </a:spDef>
    <a:lnDef>
      <a:spPr bwMode="auto">
        <a:xfrm>
          <a:off x="0" y="0"/>
          <a:ext cx="1" cy="1"/>
        </a:xfrm>
        <a:custGeom>
          <a:avLst/>
          <a:gdLst/>
          <a:ahLst/>
          <a:cxnLst/>
          <a:rect l="0" t="0" r="0" b="0"/>
          <a:pathLst/>
        </a:custGeom>
        <a:solidFill>
          <a:srgbClr val="FFFFFF"/>
        </a:solidFill>
        <a:ln w="44450" cap="flat" cmpd="sng" algn="ctr">
          <a:no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rgbClr val="66FFFF"/>
            </a:solidFill>
            <a:effectLst/>
            <a:latin typeface="Times New Roman" pitchFamily="18" charset="0"/>
          </a:defRPr>
        </a:defPPr>
      </a:lstStyle>
    </a:lnDef>
  </a:objectDefaults>
  <a:extraClrSchemeLst>
    <a:extraClrScheme>
      <a:clrScheme name="dlw_zakopane_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lw_zakopane_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lw_zakopane_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lw_zakopane_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lw_zakopane_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lw_zakopane_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lw_zakopane_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55754</TotalTime>
  <Words>3442</Words>
  <Application>Microsoft Office PowerPoint</Application>
  <PresentationFormat>On-screen Show (4:3)</PresentationFormat>
  <Paragraphs>641</Paragraphs>
  <Slides>147</Slides>
  <Notes>38</Notes>
  <HiddenSlides>0</HiddenSlides>
  <MMClips>0</MMClips>
  <ScaleCrop>false</ScaleCrop>
  <HeadingPairs>
    <vt:vector size="6" baseType="variant">
      <vt:variant>
        <vt:lpstr>Theme</vt:lpstr>
      </vt:variant>
      <vt:variant>
        <vt:i4>10</vt:i4>
      </vt:variant>
      <vt:variant>
        <vt:lpstr>Embedded OLE Servers</vt:lpstr>
      </vt:variant>
      <vt:variant>
        <vt:i4>5</vt:i4>
      </vt:variant>
      <vt:variant>
        <vt:lpstr>Slide Titles</vt:lpstr>
      </vt:variant>
      <vt:variant>
        <vt:i4>147</vt:i4>
      </vt:variant>
    </vt:vector>
  </HeadingPairs>
  <TitlesOfParts>
    <vt:vector size="162" baseType="lpstr">
      <vt:lpstr>Default Design</vt:lpstr>
      <vt:lpstr>1_dlw_zakopane_3</vt:lpstr>
      <vt:lpstr>3_dlw_zakopane_3</vt:lpstr>
      <vt:lpstr>1_Default Design</vt:lpstr>
      <vt:lpstr>Betabeam-ISS-RAL-Apr27</vt:lpstr>
      <vt:lpstr>Blank Presentation</vt:lpstr>
      <vt:lpstr>2_Default Design</vt:lpstr>
      <vt:lpstr>Standarddesign</vt:lpstr>
      <vt:lpstr>2_dlw_zakopane_3</vt:lpstr>
      <vt:lpstr>ecap_design_a_fertig</vt:lpstr>
      <vt:lpstr>Equation</vt:lpstr>
      <vt:lpstr>Photo Editor Photo</vt:lpstr>
      <vt:lpstr>Artwork</vt:lpstr>
      <vt:lpstr>Acrobat Document</vt:lpstr>
      <vt:lpstr>Microsoft Equation 3.0</vt:lpstr>
      <vt:lpstr>Slide 1</vt:lpstr>
      <vt:lpstr>Slide 2</vt:lpstr>
      <vt:lpstr>Slide 3</vt:lpstr>
      <vt:lpstr>How to detect them? </vt:lpstr>
      <vt:lpstr>Slide 5</vt:lpstr>
      <vt:lpstr>More Ancient History…</vt:lpstr>
      <vt:lpstr>Slide 7</vt:lpstr>
      <vt:lpstr>The Discovery of Neutral Currents</vt:lpstr>
      <vt:lpstr>The Discovery of Neutral Currents</vt:lpstr>
      <vt:lpstr>Why am I spending all this time talking about ancient experiments?</vt:lpstr>
      <vt:lpstr>Neutrino Oscillations</vt:lpstr>
      <vt:lpstr>Slide 12</vt:lpstr>
      <vt:lpstr>Slide 13</vt:lpstr>
      <vt:lpstr>Where it all began – the Davis Experiment</vt:lpstr>
      <vt:lpstr>Where it all began – the Davis Experiment</vt:lpstr>
      <vt:lpstr>Theorists are always thinking….</vt:lpstr>
      <vt:lpstr>Slide 17</vt:lpstr>
      <vt:lpstr>Slide 18</vt:lpstr>
      <vt:lpstr>Slide 19</vt:lpstr>
      <vt:lpstr>Slide 20</vt:lpstr>
      <vt:lpstr>Slide 21</vt:lpstr>
      <vt:lpstr>Slide 22</vt:lpstr>
      <vt:lpstr>Slide 23</vt:lpstr>
      <vt:lpstr>Three neutrino mixing.</vt:lpstr>
      <vt:lpstr>Slide 25</vt:lpstr>
      <vt:lpstr>Slide 26</vt:lpstr>
      <vt:lpstr>Slide 27</vt:lpstr>
      <vt:lpstr>Slide 28</vt:lpstr>
      <vt:lpstr>Slide 29</vt:lpstr>
      <vt:lpstr>Slide 30</vt:lpstr>
      <vt:lpstr>Slide 31</vt:lpstr>
      <vt:lpstr>Slide 32</vt:lpstr>
      <vt:lpstr>Slide 33</vt:lpstr>
      <vt:lpstr>Making an antineutrino beam</vt:lpstr>
      <vt:lpstr>Slide 35</vt:lpstr>
      <vt:lpstr>νμ oscillation parameters</vt:lpstr>
      <vt:lpstr>Slide 37</vt:lpstr>
      <vt:lpstr>Slide 38</vt:lpstr>
      <vt:lpstr>Slide 39</vt:lpstr>
      <vt:lpstr>Slide 40</vt:lpstr>
      <vt:lpstr>Slide 41</vt:lpstr>
      <vt:lpstr>Slide 42</vt:lpstr>
      <vt:lpstr>Slide 43</vt:lpstr>
      <vt:lpstr>#</vt:lpstr>
      <vt:lpstr>Slide 45</vt:lpstr>
      <vt:lpstr>Slide 46</vt:lpstr>
      <vt:lpstr>What are we trying to measure?</vt:lpstr>
      <vt:lpstr>What are we trying to measure?</vt:lpstr>
      <vt:lpstr>Optimal Far Detector – Super Kamiokande</vt:lpstr>
      <vt:lpstr>Slide 50</vt:lpstr>
      <vt:lpstr>Critical s’s poorly known in range 0.1-10 GeV.</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Three “conventional” beam proposals: </vt:lpstr>
      <vt:lpstr>Future Neutrino Oscillation Experiments</vt:lpstr>
      <vt:lpstr>Measuring absolute mn</vt:lpstr>
      <vt:lpstr>Other Neutrino Physics Topics</vt:lpstr>
      <vt:lpstr>Slide 90</vt:lpstr>
      <vt:lpstr>Conclusions</vt:lpstr>
      <vt:lpstr>More Conclusions</vt:lpstr>
      <vt:lpstr>Slide 93</vt:lpstr>
      <vt:lpstr>Slide 94</vt:lpstr>
      <vt:lpstr>Slide 95</vt:lpstr>
      <vt:lpstr>Slide 96</vt:lpstr>
      <vt:lpstr>Scenarios in Japan</vt:lpstr>
      <vt:lpstr>Slide 98</vt:lpstr>
      <vt:lpstr>Slide 99</vt:lpstr>
      <vt:lpstr>Slide 100</vt:lpstr>
      <vt:lpstr>Slide 101</vt:lpstr>
      <vt:lpstr>Slide 102</vt:lpstr>
      <vt:lpstr>Slide 103</vt:lpstr>
      <vt:lpstr>Slide 104</vt:lpstr>
      <vt:lpstr>Slide 105</vt:lpstr>
      <vt:lpstr> </vt:lpstr>
      <vt:lpstr>Slide 107</vt:lpstr>
      <vt:lpstr>Slide 108</vt:lpstr>
      <vt:lpstr>Slide 109</vt:lpstr>
      <vt:lpstr>Slide 110</vt:lpstr>
      <vt:lpstr>If you are measuring a mass, you must QUANTIFY the systematics!</vt:lpstr>
      <vt:lpstr>SNO Systematic Flux Uncertainties</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Dirac n vs Majorana n</vt:lpstr>
      <vt:lpstr>bb decay and neutrino mass</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What is KM3NeT ?</vt:lpstr>
      <vt:lpstr>Candidate Sites</vt:lpstr>
    </vt:vector>
  </TitlesOfParts>
  <Company>University of Sussex</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Preferred Customer</dc:creator>
  <cp:lastModifiedBy>dlw54</cp:lastModifiedBy>
  <cp:revision>474</cp:revision>
  <dcterms:created xsi:type="dcterms:W3CDTF">2002-07-15T08:47:35Z</dcterms:created>
  <dcterms:modified xsi:type="dcterms:W3CDTF">2012-01-06T14:35:50Z</dcterms:modified>
</cp:coreProperties>
</file>