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435" r:id="rId2"/>
    <p:sldId id="436" r:id="rId3"/>
    <p:sldId id="463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6" r:id="rId12"/>
    <p:sldId id="462" r:id="rId13"/>
    <p:sldId id="448" r:id="rId14"/>
    <p:sldId id="449" r:id="rId15"/>
    <p:sldId id="464" r:id="rId16"/>
    <p:sldId id="465" r:id="rId17"/>
    <p:sldId id="466" r:id="rId18"/>
    <p:sldId id="467" r:id="rId19"/>
    <p:sldId id="468" r:id="rId20"/>
    <p:sldId id="469" r:id="rId21"/>
    <p:sldId id="470" r:id="rId22"/>
    <p:sldId id="450" r:id="rId23"/>
    <p:sldId id="461" r:id="rId24"/>
    <p:sldId id="451" r:id="rId25"/>
    <p:sldId id="452" r:id="rId26"/>
    <p:sldId id="460" r:id="rId27"/>
    <p:sldId id="453" r:id="rId28"/>
    <p:sldId id="454" r:id="rId29"/>
    <p:sldId id="459" r:id="rId30"/>
    <p:sldId id="471" r:id="rId31"/>
    <p:sldId id="455" r:id="rId32"/>
    <p:sldId id="458" r:id="rId33"/>
    <p:sldId id="457" r:id="rId34"/>
    <p:sldId id="485" r:id="rId35"/>
    <p:sldId id="473" r:id="rId36"/>
    <p:sldId id="474" r:id="rId37"/>
    <p:sldId id="475" r:id="rId38"/>
    <p:sldId id="477" r:id="rId39"/>
    <p:sldId id="478" r:id="rId40"/>
    <p:sldId id="479" r:id="rId41"/>
    <p:sldId id="480" r:id="rId42"/>
    <p:sldId id="481" r:id="rId43"/>
    <p:sldId id="482" r:id="rId44"/>
    <p:sldId id="483" r:id="rId45"/>
    <p:sldId id="484" r:id="rId46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8AD3"/>
    <a:srgbClr val="0000FF"/>
    <a:srgbClr val="183962"/>
    <a:srgbClr val="0000D0"/>
    <a:srgbClr val="3161AB"/>
    <a:srgbClr val="335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82" autoAdjust="0"/>
    <p:restoredTop sz="94660"/>
  </p:normalViewPr>
  <p:slideViewPr>
    <p:cSldViewPr>
      <p:cViewPr varScale="1">
        <p:scale>
          <a:sx n="85" d="100"/>
          <a:sy n="85" d="100"/>
        </p:scale>
        <p:origin x="-9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4D3EB59-6A11-4699-9C60-633A48D1A7CB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6ACDD1B-B125-46B2-A57C-9F877939B26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068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EFD08-3908-4B77-AFA6-F16CDAC16A30}" type="slidenum">
              <a:rPr lang="da-DK" smtClean="0"/>
              <a:pPr/>
              <a:t>35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EFD08-3908-4B77-AFA6-F16CDAC16A30}" type="slidenum">
              <a:rPr lang="da-DK" smtClean="0"/>
              <a:pPr/>
              <a:t>36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09D5D-02DB-4711-822A-78073F245839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ABE0-03DF-4C36-86A9-B3C33309EFA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84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D803D-E6C8-46B4-833E-3A733F8F4B6A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98184-C2AA-49E6-A869-02BA3697BCA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607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AE008-35DA-4AE4-A6F9-33C089D59AD7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5B27B-85F1-45FC-93FC-F17FA391A1A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139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91B94-8657-4261-A75D-A172C172A16D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0C3F-7ABF-4310-9F7F-4F340F88F73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41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C454-E896-4D73-8D0D-72210F7B715F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6C862-3A6F-4F89-869B-381E06585DC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06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5AF3-997E-402C-A851-1636280FCD13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CA4E6-528E-4EA6-A10A-B9724D38A04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821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B019-3FF9-4F64-A632-0FEDD485AA6A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4403-2732-4173-8A1E-018953B1D41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04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EEF2B-28D8-450F-BD4A-6CC07A6F2BBC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3462E-7E32-484C-9363-6C35382029B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287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91447-5961-48EE-A52F-C2F5DCD4AE0E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431B9-67F5-44BB-B261-2BE51C0AD04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384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CF68B-E4F3-4588-8159-68F07A72370D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8850D-AA80-4953-B26F-59DD225EB1B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561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7C49-CCAD-48D4-8DE2-76ACC012A455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367D5-1059-4E87-81E0-9208BB642CE4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944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5D1FDD-E859-4897-8603-17195176EF7D}" type="datetimeFigureOut">
              <a:rPr lang="da-DK"/>
              <a:pPr>
                <a:defRPr/>
              </a:pPr>
              <a:t>03-01-2012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6BFF77-A7A1-46A8-A901-AEA64615630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5" Type="http://schemas.openxmlformats.org/officeDocument/2006/relationships/image" Target="../media/image5.png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4.png"/><Relationship Id="rId7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5.png"/><Relationship Id="rId9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.png"/><Relationship Id="rId7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.png"/><Relationship Id="rId7" Type="http://schemas.openxmlformats.org/officeDocument/2006/relationships/image" Target="../media/image5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11" Type="http://schemas.openxmlformats.org/officeDocument/2006/relationships/image" Target="../media/image60.emf"/><Relationship Id="rId5" Type="http://schemas.openxmlformats.org/officeDocument/2006/relationships/image" Target="../media/image55.emf"/><Relationship Id="rId10" Type="http://schemas.openxmlformats.org/officeDocument/2006/relationships/image" Target="../media/image49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cdsweb.cern.ch/record/1277003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image" Target="../media/image6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jpeg"/><Relationship Id="rId11" Type="http://schemas.openxmlformats.org/officeDocument/2006/relationships/image" Target="../media/image62.wmf"/><Relationship Id="rId5" Type="http://schemas.openxmlformats.org/officeDocument/2006/relationships/image" Target="../media/image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.png"/><Relationship Id="rId9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jpe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63.w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6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1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4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5.png"/><Relationship Id="rId9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wmf"/><Relationship Id="rId5" Type="http://schemas.openxmlformats.org/officeDocument/2006/relationships/image" Target="../media/image15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D:\CERN temp\Billeder\Installation shotdown end 2010\Final station photos\Sector 8-1\B7L1\SJ043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2" name="Rektangel 11"/>
          <p:cNvSpPr/>
          <p:nvPr/>
        </p:nvSpPr>
        <p:spPr>
          <a:xfrm>
            <a:off x="0" y="4357694"/>
            <a:ext cx="9144000" cy="2500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0" y="4585688"/>
            <a:ext cx="9144000" cy="571504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7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“Absolute Luminosity For ATLAS”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7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– From installation to first physics data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0" y="5589240"/>
            <a:ext cx="9144000" cy="7858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Sune Jakobsen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2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On behalf </a:t>
            </a:r>
            <a:r>
              <a:rPr lang="en-US" sz="22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of the ATLAS ALFA community </a:t>
            </a:r>
            <a:endParaRPr lang="en-US" sz="22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429" name="Picture 5" descr="CER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429125"/>
            <a:ext cx="1663700" cy="16271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pSp>
        <p:nvGrpSpPr>
          <p:cNvPr id="2054" name="Group 6"/>
          <p:cNvGrpSpPr>
            <a:grpSpLocks/>
          </p:cNvGrpSpPr>
          <p:nvPr/>
        </p:nvGrpSpPr>
        <p:grpSpPr bwMode="auto">
          <a:xfrm>
            <a:off x="-214313" y="6465888"/>
            <a:ext cx="9358313" cy="50800"/>
            <a:chOff x="112532812" y="115054382"/>
            <a:chExt cx="7578628" cy="30740"/>
          </a:xfrm>
        </p:grpSpPr>
        <p:sp>
          <p:nvSpPr>
            <p:cNvPr id="2057" name="Rectangle 7"/>
            <p:cNvSpPr>
              <a:spLocks noChangeArrowheads="1"/>
            </p:cNvSpPr>
            <p:nvPr/>
          </p:nvSpPr>
          <p:spPr bwMode="auto">
            <a:xfrm>
              <a:off x="112532812" y="115054394"/>
              <a:ext cx="6278341" cy="30728"/>
            </a:xfrm>
            <a:prstGeom prst="rect">
              <a:avLst/>
            </a:prstGeom>
            <a:gradFill rotWithShape="1">
              <a:gsLst>
                <a:gs pos="0">
                  <a:srgbClr val="3161AB"/>
                </a:gs>
                <a:gs pos="100000">
                  <a:srgbClr val="345E36"/>
                </a:gs>
              </a:gsLst>
              <a:lin ang="0" scaled="1"/>
            </a:gra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da-DK" dirty="0">
                <a:latin typeface="Calibri" pitchFamily="34" charset="0"/>
              </a:endParaRPr>
            </a:p>
          </p:txBody>
        </p:sp>
        <p:sp>
          <p:nvSpPr>
            <p:cNvPr id="2058" name="Rectangle 8"/>
            <p:cNvSpPr>
              <a:spLocks noChangeArrowheads="1"/>
            </p:cNvSpPr>
            <p:nvPr/>
          </p:nvSpPr>
          <p:spPr bwMode="auto">
            <a:xfrm>
              <a:off x="118775153" y="115054382"/>
              <a:ext cx="1336287" cy="30740"/>
            </a:xfrm>
            <a:prstGeom prst="rect">
              <a:avLst/>
            </a:prstGeom>
            <a:solidFill>
              <a:srgbClr val="335E36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da-DK" dirty="0">
                <a:latin typeface="Calibri" pitchFamily="34" charset="0"/>
              </a:endParaRPr>
            </a:p>
          </p:txBody>
        </p:sp>
      </p:grpSp>
      <p:pic>
        <p:nvPicPr>
          <p:cNvPr id="103438" name="Picture 14" descr="C:\Documents and Settings\Sune Jakobsen\My Documents\Ku NAt uden baggrun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7900" y="4433888"/>
            <a:ext cx="1587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6456759"/>
            <a:ext cx="9144000" cy="4286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January 2012</a:t>
            </a:r>
            <a:endParaRPr lang="en-US" sz="20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94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65"/>
                                      </p:to>
                                    </p:set>
                                    <p:animEffect filter="image" prLst="opacity: 0.6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03429"/>
                                        </p:tgtEl>
                                      </p:cBhvr>
                                      <p:by x="34800" y="348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07587 -0.6909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-346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07414 0.1314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66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03438"/>
                                        </p:tgtEl>
                                      </p:cBhvr>
                                      <p:by x="34800" y="348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detector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32" name="Billede 31" descr="P5224475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837891"/>
            <a:ext cx="5637303" cy="5520067"/>
          </a:xfrm>
          <a:prstGeom prst="rect">
            <a:avLst/>
          </a:prstGeom>
        </p:spPr>
      </p:pic>
      <p:cxnSp>
        <p:nvCxnSpPr>
          <p:cNvPr id="31746" name="AutoShape 2"/>
          <p:cNvCxnSpPr>
            <a:cxnSpLocks noChangeShapeType="1"/>
          </p:cNvCxnSpPr>
          <p:nvPr/>
        </p:nvCxnSpPr>
        <p:spPr bwMode="auto">
          <a:xfrm flipH="1" flipV="1">
            <a:off x="3636874" y="2006787"/>
            <a:ext cx="901609" cy="5380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47" name="AutoShape 3"/>
          <p:cNvCxnSpPr>
            <a:cxnSpLocks noChangeShapeType="1"/>
          </p:cNvCxnSpPr>
          <p:nvPr/>
        </p:nvCxnSpPr>
        <p:spPr bwMode="auto">
          <a:xfrm>
            <a:off x="1438110" y="1651960"/>
            <a:ext cx="600589" cy="21086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48" name="AutoShape 4"/>
          <p:cNvCxnSpPr>
            <a:cxnSpLocks noChangeShapeType="1"/>
          </p:cNvCxnSpPr>
          <p:nvPr/>
        </p:nvCxnSpPr>
        <p:spPr bwMode="auto">
          <a:xfrm flipH="1">
            <a:off x="3007202" y="1022287"/>
            <a:ext cx="969957" cy="52351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49" name="AutoShape 5"/>
          <p:cNvCxnSpPr>
            <a:cxnSpLocks noChangeShapeType="1"/>
          </p:cNvCxnSpPr>
          <p:nvPr/>
        </p:nvCxnSpPr>
        <p:spPr bwMode="auto">
          <a:xfrm>
            <a:off x="2345536" y="1140078"/>
            <a:ext cx="793998" cy="16141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50" name="AutoShape 6"/>
          <p:cNvCxnSpPr>
            <a:cxnSpLocks noChangeShapeType="1"/>
          </p:cNvCxnSpPr>
          <p:nvPr/>
        </p:nvCxnSpPr>
        <p:spPr bwMode="auto">
          <a:xfrm>
            <a:off x="2345536" y="1140078"/>
            <a:ext cx="218131" cy="34464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51" name="AutoShape 7"/>
          <p:cNvCxnSpPr>
            <a:cxnSpLocks noChangeShapeType="1"/>
          </p:cNvCxnSpPr>
          <p:nvPr/>
        </p:nvCxnSpPr>
        <p:spPr bwMode="auto">
          <a:xfrm flipV="1">
            <a:off x="1734769" y="5105705"/>
            <a:ext cx="1020854" cy="802723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505148" y="1870680"/>
            <a:ext cx="1495612" cy="27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Main detector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3922759" y="836322"/>
            <a:ext cx="1863687" cy="23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Main trigger tiles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838121" y="857232"/>
            <a:ext cx="2233681" cy="27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Overlap trigger tiles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515548" y="1357298"/>
            <a:ext cx="913180" cy="82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Overlap detector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812730" y="5909988"/>
            <a:ext cx="1759006" cy="30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Fiber connector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143604" y="781830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Main trigger scintillator tile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6143636" y="3571876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Overlap trigger </a:t>
            </a:r>
            <a:r>
              <a:rPr lang="en-US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scintillator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tiles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3" name="Billede 42" descr="plain_trigger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5" y="1214422"/>
            <a:ext cx="2678924" cy="1785950"/>
          </a:xfrm>
          <a:prstGeom prst="rect">
            <a:avLst/>
          </a:prstGeom>
          <a:noFill/>
        </p:spPr>
      </p:pic>
      <p:pic>
        <p:nvPicPr>
          <p:cNvPr id="44" name="Billede 43" descr="overlap_trigger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071942"/>
            <a:ext cx="2678252" cy="1785949"/>
          </a:xfrm>
          <a:prstGeom prst="rect">
            <a:avLst/>
          </a:prstGeom>
          <a:noFill/>
        </p:spPr>
      </p:pic>
      <p:pic>
        <p:nvPicPr>
          <p:cNvPr id="40" name="Billede 39" descr="D:\CERN temp\Billeder\Trigger PMTs\P523463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291" y="4071942"/>
            <a:ext cx="145699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Billede 41" descr="D:\CERN temp\Billeder\Trigger PMTs\P523464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19855" y="1214422"/>
            <a:ext cx="1295219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AutoShape 8"/>
          <p:cNvCxnSpPr>
            <a:cxnSpLocks noChangeShapeType="1"/>
          </p:cNvCxnSpPr>
          <p:nvPr/>
        </p:nvCxnSpPr>
        <p:spPr bwMode="auto">
          <a:xfrm>
            <a:off x="1109459" y="2860407"/>
            <a:ext cx="334468" cy="510428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422297" y="2317744"/>
            <a:ext cx="14827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Trigger fiber connector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kstboks 40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31754" grpId="0"/>
      <p:bldP spid="31755" grpId="0"/>
      <p:bldP spid="31756" grpId="0"/>
      <p:bldP spid="31758" grpId="0"/>
      <p:bldP spid="55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Roman Pot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32" name="Billede 31" descr="P5224475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837891"/>
            <a:ext cx="5637303" cy="5520067"/>
          </a:xfrm>
          <a:prstGeom prst="rect">
            <a:avLst/>
          </a:prstGeom>
        </p:spPr>
      </p:pic>
      <p:pic>
        <p:nvPicPr>
          <p:cNvPr id="48" name="Billede 47" descr="D:\CERN temp\Billeder\Roman pot, not prototype\Black background\Temp\P52446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827314"/>
            <a:ext cx="5643602" cy="550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6143636" y="857232"/>
            <a:ext cx="278608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Separates the detector from the ultra high beam vacuum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6875" name="AutoShape 11"/>
          <p:cNvCxnSpPr>
            <a:cxnSpLocks noChangeShapeType="1"/>
          </p:cNvCxnSpPr>
          <p:nvPr/>
        </p:nvCxnSpPr>
        <p:spPr bwMode="auto">
          <a:xfrm flipV="1">
            <a:off x="1714480" y="1814969"/>
            <a:ext cx="1352228" cy="32814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6876" name="AutoShape 12"/>
          <p:cNvCxnSpPr>
            <a:cxnSpLocks noChangeShapeType="1"/>
          </p:cNvCxnSpPr>
          <p:nvPr/>
        </p:nvCxnSpPr>
        <p:spPr bwMode="auto">
          <a:xfrm>
            <a:off x="2071670" y="1142984"/>
            <a:ext cx="1422022" cy="66316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6877" name="AutoShape 13"/>
          <p:cNvCxnSpPr>
            <a:cxnSpLocks noChangeShapeType="1"/>
          </p:cNvCxnSpPr>
          <p:nvPr/>
        </p:nvCxnSpPr>
        <p:spPr bwMode="auto">
          <a:xfrm rot="16200000" flipH="1">
            <a:off x="1952797" y="1261856"/>
            <a:ext cx="506117" cy="268371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6878" name="AutoShape 14"/>
          <p:cNvCxnSpPr>
            <a:cxnSpLocks noChangeShapeType="1"/>
          </p:cNvCxnSpPr>
          <p:nvPr/>
        </p:nvCxnSpPr>
        <p:spPr bwMode="auto">
          <a:xfrm rot="10800000" flipV="1">
            <a:off x="3571868" y="1357296"/>
            <a:ext cx="928694" cy="57150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6879" name="AutoShape 15"/>
          <p:cNvCxnSpPr>
            <a:cxnSpLocks noChangeShapeType="1"/>
          </p:cNvCxnSpPr>
          <p:nvPr/>
        </p:nvCxnSpPr>
        <p:spPr bwMode="auto">
          <a:xfrm flipV="1">
            <a:off x="3730906" y="2745675"/>
            <a:ext cx="309409" cy="143669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6880" name="AutoShape 16"/>
          <p:cNvCxnSpPr>
            <a:cxnSpLocks noChangeShapeType="1"/>
          </p:cNvCxnSpPr>
          <p:nvPr/>
        </p:nvCxnSpPr>
        <p:spPr bwMode="auto">
          <a:xfrm flipH="1">
            <a:off x="3278579" y="3033012"/>
            <a:ext cx="368344" cy="143669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6884" name="AutoShape 20"/>
          <p:cNvCxnSpPr>
            <a:cxnSpLocks noChangeShapeType="1"/>
          </p:cNvCxnSpPr>
          <p:nvPr/>
        </p:nvCxnSpPr>
        <p:spPr bwMode="auto">
          <a:xfrm>
            <a:off x="3122401" y="1424803"/>
            <a:ext cx="496528" cy="356239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6885" name="AutoShape 21"/>
          <p:cNvCxnSpPr>
            <a:cxnSpLocks noChangeShapeType="1"/>
          </p:cNvCxnSpPr>
          <p:nvPr/>
        </p:nvCxnSpPr>
        <p:spPr bwMode="auto">
          <a:xfrm>
            <a:off x="2812992" y="1707742"/>
            <a:ext cx="362451" cy="28440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6886" name="AutoShape 22"/>
          <p:cNvCxnSpPr>
            <a:cxnSpLocks noChangeShapeType="1"/>
          </p:cNvCxnSpPr>
          <p:nvPr/>
        </p:nvCxnSpPr>
        <p:spPr bwMode="auto">
          <a:xfrm flipV="1">
            <a:off x="3175443" y="1781042"/>
            <a:ext cx="443487" cy="21110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6887" name="AutoShape 23"/>
          <p:cNvCxnSpPr>
            <a:cxnSpLocks noChangeShapeType="1"/>
          </p:cNvCxnSpPr>
          <p:nvPr/>
        </p:nvCxnSpPr>
        <p:spPr bwMode="auto">
          <a:xfrm flipV="1">
            <a:off x="2798258" y="1424803"/>
            <a:ext cx="324143" cy="13927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2357422" y="2786058"/>
            <a:ext cx="250033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Threads for ferrite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500035" y="1857364"/>
            <a:ext cx="142876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Roman Pot window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71406" y="857232"/>
            <a:ext cx="235745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Room for overlap detectors + trigger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93" name="Text Box 29"/>
          <p:cNvSpPr txBox="1">
            <a:spLocks noChangeArrowheads="1"/>
          </p:cNvSpPr>
          <p:nvPr/>
        </p:nvSpPr>
        <p:spPr bwMode="auto">
          <a:xfrm>
            <a:off x="4214810" y="1000108"/>
            <a:ext cx="187008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Wall in front of the main detector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6143636" y="5235470"/>
            <a:ext cx="278608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Secondary vacuum inside (detector side) to keep window flat 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6143636" y="3145528"/>
            <a:ext cx="278608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Window thickness 200 µm 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Tekstboks 42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8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2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7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36889" grpId="0"/>
      <p:bldP spid="36890" grpId="0"/>
      <p:bldP spid="36890" grpId="1"/>
      <p:bldP spid="36891" grpId="0"/>
      <p:bldP spid="36891" grpId="1"/>
      <p:bldP spid="36893" grpId="0"/>
      <p:bldP spid="36893" grpId="1"/>
      <p:bldP spid="93" grpId="0"/>
      <p:bldP spid="93" grpId="1"/>
      <p:bldP spid="93" grpId="2"/>
      <p:bldP spid="94" grpId="0"/>
      <p:bldP spid="94" grpId="1"/>
      <p:bldP spid="94" grpId="2"/>
      <p:bldP spid="94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pic>
        <p:nvPicPr>
          <p:cNvPr id="3074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lang="da-DK" sz="1200" dirty="0">
              <a:latin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0" y="3068960"/>
            <a:ext cx="9144001" cy="3571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Triggering of ATLAS by ALFA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3085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335E36"/>
                </a:solidFill>
                <a:latin typeface="Calibri" pitchFamily="34" charset="0"/>
              </a:rPr>
              <a:t>Sune Jakobsen</a:t>
            </a:r>
            <a:endParaRPr lang="da-DK" sz="1200">
              <a:latin typeface="Calibri" pitchFamily="34" charset="0"/>
            </a:endParaRPr>
          </a:p>
        </p:txBody>
      </p:sp>
      <p:pic>
        <p:nvPicPr>
          <p:cNvPr id="3086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7/18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4" name="Tekstboks 13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Triggering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1074738"/>
            <a:ext cx="82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49338"/>
            <a:ext cx="35464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49338"/>
            <a:ext cx="3546475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47750"/>
            <a:ext cx="3546475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50925"/>
            <a:ext cx="3565525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81050"/>
            <a:ext cx="365125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85813"/>
            <a:ext cx="4484688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85813"/>
            <a:ext cx="456882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85813"/>
            <a:ext cx="456882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85813"/>
            <a:ext cx="456882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85813"/>
            <a:ext cx="456882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85813"/>
            <a:ext cx="456882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3" descr="CERN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lang="da-DK" sz="1200" dirty="0">
              <a:latin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5" y="306388"/>
            <a:ext cx="8212138" cy="3571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Current logic </a:t>
            </a:r>
            <a:r>
              <a:rPr lang="en-US" sz="280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for main triggers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4117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335E36"/>
                </a:solidFill>
                <a:latin typeface="Calibri" pitchFamily="34" charset="0"/>
              </a:rPr>
              <a:t>Sune Jakobsen</a:t>
            </a:r>
            <a:endParaRPr lang="da-DK" sz="1200">
              <a:latin typeface="Calibri" pitchFamily="34" charset="0"/>
            </a:endParaRPr>
          </a:p>
        </p:txBody>
      </p:sp>
      <p:pic>
        <p:nvPicPr>
          <p:cNvPr id="4118" name="Picture 4" descr="logo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8/18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5" name="Tekstboks 24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Triggering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85813"/>
            <a:ext cx="456882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3" descr="CERN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lang="da-DK" sz="1200" dirty="0">
              <a:latin typeface="Arial" pitchFamily="34" charset="0"/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4117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335E36"/>
                </a:solidFill>
                <a:latin typeface="Calibri" pitchFamily="34" charset="0"/>
              </a:rPr>
              <a:t>Sune Jakobsen</a:t>
            </a:r>
            <a:endParaRPr lang="da-DK" sz="1200">
              <a:latin typeface="Calibri" pitchFamily="34" charset="0"/>
            </a:endParaRPr>
          </a:p>
        </p:txBody>
      </p:sp>
      <p:pic>
        <p:nvPicPr>
          <p:cNvPr id="4118" name="Picture 4" descr="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2" y="785813"/>
            <a:ext cx="8133700" cy="565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1" y="785811"/>
            <a:ext cx="8133700" cy="565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2" y="785813"/>
            <a:ext cx="8133700" cy="565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0" y="785810"/>
            <a:ext cx="8133700" cy="565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6" y="785813"/>
            <a:ext cx="8311590" cy="565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714375" y="306388"/>
            <a:ext cx="8212138" cy="3571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Current logic </a:t>
            </a:r>
            <a:r>
              <a:rPr lang="en-US" sz="280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for main </a:t>
            </a:r>
            <a:r>
              <a:rPr lang="en-US" sz="28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triggers</a:t>
            </a:r>
            <a:endParaRPr lang="en-US" sz="28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8/18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9" t="15073" r="17804" b="55960"/>
          <a:stretch/>
        </p:blipFill>
        <p:spPr bwMode="auto">
          <a:xfrm>
            <a:off x="7248525" y="1862708"/>
            <a:ext cx="275803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kstboks 19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Triggering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4489148" y="1725270"/>
            <a:ext cx="98081" cy="10056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25872" y="1196752"/>
            <a:ext cx="424631" cy="357188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IP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220242" y="1556791"/>
            <a:ext cx="103286" cy="410471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3" name="Ellipse 52"/>
          <p:cNvSpPr/>
          <p:nvPr/>
        </p:nvSpPr>
        <p:spPr>
          <a:xfrm>
            <a:off x="8789194" y="1556792"/>
            <a:ext cx="103286" cy="410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cxnSp>
        <p:nvCxnSpPr>
          <p:cNvPr id="54" name="Lige forbindelse 53"/>
          <p:cNvCxnSpPr>
            <a:endCxn id="53" idx="0"/>
          </p:cNvCxnSpPr>
          <p:nvPr/>
        </p:nvCxnSpPr>
        <p:spPr>
          <a:xfrm>
            <a:off x="273199" y="1556792"/>
            <a:ext cx="856763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/>
          <p:cNvCxnSpPr/>
          <p:nvPr/>
        </p:nvCxnSpPr>
        <p:spPr>
          <a:xfrm flipH="1">
            <a:off x="273201" y="1967263"/>
            <a:ext cx="856763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251520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251520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1428173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1428173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6860072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6860072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8036725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8036725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5076056" y="1967263"/>
            <a:ext cx="1500187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pipe</a:t>
            </a: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395288" y="3359745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Elastics15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14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(B7L1U or A7L1U</a:t>
            </a:r>
            <a:r>
              <a:rPr lang="en-US" sz="140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(A7R1L or B7R1L)</a:t>
            </a: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395536" y="4223940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Elastics18	(B7L1L or A7L1L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(A7R1U or B7R1U)	</a:t>
            </a: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395536" y="4508599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  <a:tab pos="466090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Single_Diffraction1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	not (B7L1L or A7L1L or A7R1U or A7R1L or B7R1U or B7R1L)</a:t>
            </a: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 bwMode="auto">
          <a:xfrm>
            <a:off x="395536" y="4797524"/>
            <a:ext cx="8358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1797050" algn="l"/>
                <a:tab pos="3673475" algn="l"/>
              </a:tabLst>
            </a:pP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Single_Diffraction2	</a:t>
            </a:r>
            <a:r>
              <a:rPr lang="en-US" sz="1400" smtClean="0">
                <a:solidFill>
                  <a:srgbClr val="183962"/>
                </a:solidFill>
                <a:latin typeface="Calibri" pitchFamily="34" charset="0"/>
              </a:rPr>
              <a:t>A7R1L and </a:t>
            </a: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B7R1L	not (B7L1U or B7L1L or A7L1U or A7L1L or A7R1U or B7R1U)</a:t>
            </a:r>
            <a:endParaRPr lang="en-US" sz="14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395536" y="5088036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Single_Diffraction3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B7L1L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A7L1L	not (B7L1U or </a:t>
            </a: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 or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or A7R1L or B7R1U or B7R1L)</a:t>
            </a: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395536" y="5372695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898525" algn="l"/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Single_Diffraction4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B7R1U	not (B7L1U or B7L1L or A7L1U or A7L1L or A7R1L or B7R1L)</a:t>
            </a: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6859495" y="2107420"/>
            <a:ext cx="20320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or</a:t>
            </a:r>
            <a:endParaRPr lang="en-US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251520" y="1055588"/>
            <a:ext cx="20320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or</a:t>
            </a:r>
            <a:endParaRPr lang="en-US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714375" y="306388"/>
            <a:ext cx="8212138" cy="3571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Examples of Look-Up-Tables 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7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9/18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5" name="Tekstboks 44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Triggering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9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4489148" y="1725270"/>
            <a:ext cx="98081" cy="10056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25872" y="1196752"/>
            <a:ext cx="424631" cy="357188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IP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220242" y="1556791"/>
            <a:ext cx="103286" cy="410471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3" name="Ellipse 52"/>
          <p:cNvSpPr/>
          <p:nvPr/>
        </p:nvSpPr>
        <p:spPr>
          <a:xfrm>
            <a:off x="8789194" y="1556792"/>
            <a:ext cx="103286" cy="410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cxnSp>
        <p:nvCxnSpPr>
          <p:cNvPr id="54" name="Lige forbindelse 53"/>
          <p:cNvCxnSpPr>
            <a:endCxn id="53" idx="0"/>
          </p:cNvCxnSpPr>
          <p:nvPr/>
        </p:nvCxnSpPr>
        <p:spPr>
          <a:xfrm>
            <a:off x="273199" y="1556792"/>
            <a:ext cx="856763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/>
          <p:cNvCxnSpPr/>
          <p:nvPr/>
        </p:nvCxnSpPr>
        <p:spPr>
          <a:xfrm flipH="1">
            <a:off x="273201" y="1967263"/>
            <a:ext cx="856763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251520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251520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1428173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1428173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6860072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6860072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8036725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8036725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5076056" y="1967263"/>
            <a:ext cx="1500187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pipe</a:t>
            </a: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395288" y="3359745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Elastics15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(B7L1U or A7L1U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(A7R1L or B7R1L)</a:t>
            </a: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395536" y="4223940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Elastics18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14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(B7L1L or A7L1L</a:t>
            </a:r>
            <a:r>
              <a:rPr lang="en-US" sz="140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(A7R1U or B7R1U)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395536" y="4508599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  <a:tab pos="466090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Single_Diffraction1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	not (B7L1L or A7L1L or A7R1U or A7R1L or B7R1U or B7R1L)</a:t>
            </a: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 bwMode="auto">
          <a:xfrm>
            <a:off x="395536" y="4797524"/>
            <a:ext cx="8358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1797050" algn="l"/>
                <a:tab pos="3673475" algn="l"/>
              </a:tabLst>
            </a:pP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Single_Diffraction2	</a:t>
            </a:r>
            <a:r>
              <a:rPr lang="en-US" sz="1400" smtClean="0">
                <a:solidFill>
                  <a:srgbClr val="183962"/>
                </a:solidFill>
                <a:latin typeface="Calibri" pitchFamily="34" charset="0"/>
              </a:rPr>
              <a:t>A7R1L and </a:t>
            </a: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B7R1L	not (B7L1U or B7L1L or A7L1U or A7L1L or A7R1U or B7R1U)</a:t>
            </a:r>
            <a:endParaRPr lang="en-US" sz="14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395536" y="5088036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Single_Diffraction3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B7L1L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A7L1L	not (B7L1U or </a:t>
            </a: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 or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or A7R1L or B7R1U or B7R1L)</a:t>
            </a: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395536" y="5372695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898525" algn="l"/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Single_Diffraction4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B7R1U	not (B7L1U or B7L1L or A7L1U or A7L1L or A7R1L or B7R1L)</a:t>
            </a: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6843738" y="1068993"/>
            <a:ext cx="20320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or</a:t>
            </a:r>
            <a:endParaRPr lang="en-US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281849" y="2107420"/>
            <a:ext cx="20320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or</a:t>
            </a:r>
            <a:endParaRPr lang="en-US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7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9/18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714375" y="306388"/>
            <a:ext cx="8212138" cy="3571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Examples of Look-Up-Tables 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Tekstboks 44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Triggering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4489148" y="1725270"/>
            <a:ext cx="98081" cy="10056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25872" y="1196752"/>
            <a:ext cx="424631" cy="357188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IP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220242" y="1556791"/>
            <a:ext cx="103286" cy="410471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3" name="Ellipse 52"/>
          <p:cNvSpPr/>
          <p:nvPr/>
        </p:nvSpPr>
        <p:spPr>
          <a:xfrm>
            <a:off x="8789194" y="1556792"/>
            <a:ext cx="103286" cy="410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cxnSp>
        <p:nvCxnSpPr>
          <p:cNvPr id="54" name="Lige forbindelse 53"/>
          <p:cNvCxnSpPr>
            <a:endCxn id="53" idx="0"/>
          </p:cNvCxnSpPr>
          <p:nvPr/>
        </p:nvCxnSpPr>
        <p:spPr>
          <a:xfrm>
            <a:off x="273199" y="1556792"/>
            <a:ext cx="856763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/>
          <p:cNvCxnSpPr/>
          <p:nvPr/>
        </p:nvCxnSpPr>
        <p:spPr>
          <a:xfrm flipH="1">
            <a:off x="273201" y="1967263"/>
            <a:ext cx="856763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251520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251520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1428173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1428173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6860072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6860072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8036725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8036725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5076056" y="1967263"/>
            <a:ext cx="1500187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pipe</a:t>
            </a: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395288" y="3359745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Elastics15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(B7L1U or A7L1U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(A7R1L or B7R1L)</a:t>
            </a: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395536" y="4223940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Elastics18	(B7L1L or A7L1L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(A7R1U or B7R1U)	</a:t>
            </a: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395536" y="4508599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  <a:tab pos="4660900" algn="l"/>
              </a:tabLst>
              <a:defRPr/>
            </a:pPr>
            <a:r>
              <a:rPr lang="en-US" sz="14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Single_Diffraction1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140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B7L1U </a:t>
            </a:r>
            <a:r>
              <a:rPr lang="en-US" sz="140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A7L1U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not </a:t>
            </a:r>
            <a:r>
              <a:rPr lang="en-US" sz="1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(B7L1L or A7L1L or A7R1U or A7R1L or B7R1U or B7R1L)</a:t>
            </a: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 bwMode="auto">
          <a:xfrm>
            <a:off x="395536" y="4797524"/>
            <a:ext cx="8358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1797050" algn="l"/>
                <a:tab pos="3673475" algn="l"/>
              </a:tabLst>
            </a:pP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Single_Diffraction2	</a:t>
            </a:r>
            <a:r>
              <a:rPr lang="en-US" sz="1400" smtClean="0">
                <a:solidFill>
                  <a:srgbClr val="183962"/>
                </a:solidFill>
                <a:latin typeface="Calibri" pitchFamily="34" charset="0"/>
              </a:rPr>
              <a:t>A7R1L and </a:t>
            </a: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B7R1L	not (B7L1U or B7L1L or A7L1U or A7L1L or A7R1U or B7R1U)</a:t>
            </a:r>
            <a:endParaRPr lang="en-US" sz="14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395536" y="5088036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Single_Diffraction3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B7L1L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A7L1L	not (B7L1U or </a:t>
            </a: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 or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or A7R1L or B7R1U or B7R1L)</a:t>
            </a: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395536" y="5372695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898525" algn="l"/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Single_Diffraction4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B7R1U	not (B7L1U or B7L1L or A7L1U or A7L1L or A7R1L or B7R1L)</a:t>
            </a:r>
          </a:p>
        </p:txBody>
      </p:sp>
      <p:sp>
        <p:nvSpPr>
          <p:cNvPr id="50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9/18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714375" y="306388"/>
            <a:ext cx="8212138" cy="3571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Examples of Look-Up-Tables 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kstboks 41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Triggering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4489148" y="1725270"/>
            <a:ext cx="98081" cy="10056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25872" y="1196752"/>
            <a:ext cx="424631" cy="357188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IP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220242" y="1556791"/>
            <a:ext cx="103286" cy="410471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3" name="Ellipse 52"/>
          <p:cNvSpPr/>
          <p:nvPr/>
        </p:nvSpPr>
        <p:spPr>
          <a:xfrm>
            <a:off x="8789194" y="1556792"/>
            <a:ext cx="103286" cy="410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cxnSp>
        <p:nvCxnSpPr>
          <p:cNvPr id="54" name="Lige forbindelse 53"/>
          <p:cNvCxnSpPr>
            <a:endCxn id="53" idx="0"/>
          </p:cNvCxnSpPr>
          <p:nvPr/>
        </p:nvCxnSpPr>
        <p:spPr>
          <a:xfrm>
            <a:off x="273199" y="1556792"/>
            <a:ext cx="856763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/>
          <p:cNvCxnSpPr/>
          <p:nvPr/>
        </p:nvCxnSpPr>
        <p:spPr>
          <a:xfrm flipH="1">
            <a:off x="273201" y="1967263"/>
            <a:ext cx="856763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251520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251520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1428173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1428173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6860072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6860072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8036725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8036725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5076056" y="1967263"/>
            <a:ext cx="1500187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pipe</a:t>
            </a: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395288" y="3359745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Elastics15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(B7L1U or A7L1U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(A7R1L or B7R1L)</a:t>
            </a: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395536" y="4223940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Elastics18	(B7L1L or A7L1L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(A7R1U or B7R1U)	</a:t>
            </a: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395536" y="4508599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  <a:tab pos="466090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Single_Diffraction1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	not (B7L1L or A7L1L or A7R1U or A7R1L or B7R1U or B7R1L)</a:t>
            </a: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 bwMode="auto">
          <a:xfrm>
            <a:off x="395536" y="4797524"/>
            <a:ext cx="8358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1797050" algn="l"/>
                <a:tab pos="3673475" algn="l"/>
              </a:tabLst>
            </a:pPr>
            <a:r>
              <a:rPr lang="en-US" sz="1400" b="1" dirty="0" smtClean="0">
                <a:solidFill>
                  <a:srgbClr val="183962"/>
                </a:solidFill>
                <a:latin typeface="Calibri" pitchFamily="34" charset="0"/>
              </a:rPr>
              <a:t>Single_Diffraction2</a:t>
            </a: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	</a:t>
            </a:r>
            <a:r>
              <a:rPr lang="en-US" sz="1400" smtClean="0">
                <a:solidFill>
                  <a:srgbClr val="00B050"/>
                </a:solidFill>
                <a:latin typeface="Calibri" pitchFamily="34" charset="0"/>
              </a:rPr>
              <a:t>A7R1L and </a:t>
            </a:r>
            <a:r>
              <a:rPr lang="en-US" sz="1400" dirty="0" smtClean="0">
                <a:solidFill>
                  <a:srgbClr val="00B050"/>
                </a:solidFill>
                <a:latin typeface="Calibri" pitchFamily="34" charset="0"/>
              </a:rPr>
              <a:t>B7R1L</a:t>
            </a: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	not </a:t>
            </a:r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(B7L1U or B7L1L or A7L1U or A7L1L or A7R1U or B7R1U)</a:t>
            </a:r>
            <a:endParaRPr lang="en-US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395536" y="5088036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Single_Diffraction3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B7L1L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A7L1L	not (B7L1U or </a:t>
            </a: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 or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or A7R1L or B7R1U or B7R1L)</a:t>
            </a: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395536" y="5372695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898525" algn="l"/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Single_Diffraction4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B7R1U	not (B7L1U or B7L1L or A7L1U or A7L1L or A7R1L or B7R1L)</a:t>
            </a:r>
          </a:p>
        </p:txBody>
      </p:sp>
      <p:sp>
        <p:nvSpPr>
          <p:cNvPr id="50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9/18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714375" y="306388"/>
            <a:ext cx="8212138" cy="3571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Examples of Look-Up-Tables 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kstboks 41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Triggering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5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4489148" y="1725270"/>
            <a:ext cx="98081" cy="10056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25872" y="1196752"/>
            <a:ext cx="424631" cy="357188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IP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220242" y="1556791"/>
            <a:ext cx="103286" cy="410471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3" name="Ellipse 52"/>
          <p:cNvSpPr/>
          <p:nvPr/>
        </p:nvSpPr>
        <p:spPr>
          <a:xfrm>
            <a:off x="8789194" y="1556792"/>
            <a:ext cx="103286" cy="410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cxnSp>
        <p:nvCxnSpPr>
          <p:cNvPr id="54" name="Lige forbindelse 53"/>
          <p:cNvCxnSpPr>
            <a:endCxn id="53" idx="0"/>
          </p:cNvCxnSpPr>
          <p:nvPr/>
        </p:nvCxnSpPr>
        <p:spPr>
          <a:xfrm>
            <a:off x="273199" y="1556792"/>
            <a:ext cx="856763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/>
          <p:cNvCxnSpPr/>
          <p:nvPr/>
        </p:nvCxnSpPr>
        <p:spPr>
          <a:xfrm flipH="1">
            <a:off x="273201" y="1967263"/>
            <a:ext cx="856763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251520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251520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1428173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1428173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6860072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6860072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8036725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8036725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5076056" y="1967263"/>
            <a:ext cx="1500187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pipe</a:t>
            </a: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395288" y="3359745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Elastics15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(B7L1U or A7L1U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(A7R1L or B7R1L)</a:t>
            </a: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395536" y="4223940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Elastics18	(B7L1L or A7L1L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(A7R1U or B7R1U)	</a:t>
            </a: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395536" y="4508599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  <a:tab pos="466090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Single_Diffraction1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	not (B7L1L or A7L1L or A7R1U or A7R1L or B7R1U or B7R1L)</a:t>
            </a: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 bwMode="auto">
          <a:xfrm>
            <a:off x="395536" y="4797524"/>
            <a:ext cx="8358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1797050" algn="l"/>
                <a:tab pos="3673475" algn="l"/>
              </a:tabLst>
            </a:pP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Single_Diffraction2	</a:t>
            </a:r>
            <a:r>
              <a:rPr lang="en-US" sz="1400" smtClean="0">
                <a:solidFill>
                  <a:srgbClr val="183962"/>
                </a:solidFill>
                <a:latin typeface="Calibri" pitchFamily="34" charset="0"/>
              </a:rPr>
              <a:t>A7R1L and </a:t>
            </a: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B7R1L	not (B7L1U or B7L1L or A7L1U or A7L1L or A7R1U or B7R1U)</a:t>
            </a:r>
            <a:endParaRPr lang="en-US" sz="14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395536" y="5088036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</a:tabLst>
              <a:defRPr/>
            </a:pPr>
            <a:r>
              <a:rPr lang="en-US" sz="14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Single_Diffraction3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140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B7L1L </a:t>
            </a:r>
            <a:r>
              <a:rPr lang="en-US" sz="140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A7L1L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not </a:t>
            </a:r>
            <a:r>
              <a:rPr lang="en-US" sz="1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(B7L1U or </a:t>
            </a:r>
            <a:r>
              <a:rPr lang="en-US" sz="1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A7L1U or </a:t>
            </a:r>
            <a:r>
              <a:rPr lang="en-US" sz="1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A7R1U or A7R1L or B7R1U or B7R1L)</a:t>
            </a: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395536" y="5372695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898525" algn="l"/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Single_Diffraction4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B7R1U	not (B7L1U or B7L1L or A7L1U or A7L1L or A7R1L or B7R1L)</a:t>
            </a:r>
          </a:p>
        </p:txBody>
      </p:sp>
      <p:sp>
        <p:nvSpPr>
          <p:cNvPr id="50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9/18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714375" y="306388"/>
            <a:ext cx="8212138" cy="3571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Examples of Look-Up-Tables 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kstboks 41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Triggering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</a:t>
            </a:r>
            <a:r>
              <a:rPr lang="en-US" sz="1200" dirty="0" smtClean="0">
                <a:solidFill>
                  <a:srgbClr val="335E36"/>
                </a:solidFill>
              </a:rPr>
              <a:t>” – </a:t>
            </a:r>
            <a:r>
              <a:rPr lang="en-US" sz="1200" dirty="0">
                <a:solidFill>
                  <a:srgbClr val="335E36"/>
                </a:solidFill>
              </a:rPr>
              <a:t>From installation to first physics data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335E36"/>
                </a:solidFill>
              </a:rPr>
              <a:t>Sune Jakobsen</a:t>
            </a:r>
            <a:endParaRPr lang="da-DK" sz="1200" dirty="0"/>
          </a:p>
        </p:txBody>
      </p:sp>
      <p:sp>
        <p:nvSpPr>
          <p:cNvPr id="20" name="Tekstboks 19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428596" y="1055587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ALFA detector system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428596" y="2207715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Triggering of ATLAS by ALFA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428596" y="3356992"/>
            <a:ext cx="8358246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</a:rPr>
              <a:t>Beam based </a:t>
            </a:r>
            <a:r>
              <a:rPr lang="en-US" dirty="0" smtClean="0">
                <a:solidFill>
                  <a:srgbClr val="183962"/>
                </a:solidFill>
              </a:rPr>
              <a:t>alignment (scraping)</a:t>
            </a:r>
            <a:endParaRPr lang="en-US" dirty="0">
              <a:solidFill>
                <a:srgbClr val="183962"/>
              </a:solidFill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428596" y="4581128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</a:rPr>
              <a:t>Beta* </a:t>
            </a:r>
            <a:r>
              <a:rPr lang="da-DK" dirty="0">
                <a:solidFill>
                  <a:srgbClr val="183962"/>
                </a:solidFill>
              </a:rPr>
              <a:t>= </a:t>
            </a:r>
            <a:r>
              <a:rPr lang="en-US" dirty="0">
                <a:solidFill>
                  <a:srgbClr val="183962"/>
                </a:solidFill>
              </a:rPr>
              <a:t>90 m program - determination of total cross section</a:t>
            </a: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428596" y="5736107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</a:rPr>
              <a:t>Upgrade of Overlap Detector triggering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30" grpId="0"/>
      <p:bldP spid="30" grpId="1"/>
      <p:bldP spid="30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77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20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95" y="174706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38" y="1052736"/>
            <a:ext cx="855755" cy="7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4489148" y="1725270"/>
            <a:ext cx="98081" cy="10056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25872" y="1196752"/>
            <a:ext cx="424631" cy="357188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IP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220242" y="1556791"/>
            <a:ext cx="103286" cy="410471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3" name="Ellipse 52"/>
          <p:cNvSpPr/>
          <p:nvPr/>
        </p:nvSpPr>
        <p:spPr>
          <a:xfrm>
            <a:off x="8789194" y="1556792"/>
            <a:ext cx="103286" cy="410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cxnSp>
        <p:nvCxnSpPr>
          <p:cNvPr id="54" name="Lige forbindelse 53"/>
          <p:cNvCxnSpPr>
            <a:endCxn id="53" idx="0"/>
          </p:cNvCxnSpPr>
          <p:nvPr/>
        </p:nvCxnSpPr>
        <p:spPr>
          <a:xfrm>
            <a:off x="273199" y="1556792"/>
            <a:ext cx="856763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/>
          <p:cNvCxnSpPr/>
          <p:nvPr/>
        </p:nvCxnSpPr>
        <p:spPr>
          <a:xfrm flipH="1">
            <a:off x="273201" y="1967263"/>
            <a:ext cx="856763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251520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251520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1428173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1428173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</a:t>
            </a:r>
            <a:r>
              <a:rPr lang="en-US" dirty="0" smtClean="0">
                <a:latin typeface="+mj-lt"/>
                <a:ea typeface="+mj-ea"/>
                <a:cs typeface="+mj-cs"/>
              </a:rPr>
              <a:t>7L1L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6860072" y="767556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6860072" y="239946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A7R1L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8036725" y="764704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B7R1U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8036725" y="2396612"/>
            <a:ext cx="855755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B7R1L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5076056" y="1967263"/>
            <a:ext cx="1500187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pipe</a:t>
            </a: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395288" y="3359745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Elastics15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(B7L1U or A7L1U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(A7R1L or B7R1L)</a:t>
            </a: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395536" y="4223940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520065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Elastics18	(B7L1L or A7L1L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(A7R1U or B7R1U)	</a:t>
            </a: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395536" y="4508599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  <a:tab pos="4660900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Single_Diffraction1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B7L1U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	not (B7L1L or A7L1L or A7R1U or A7R1L or B7R1U or B7R1L)</a:t>
            </a: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 bwMode="auto">
          <a:xfrm>
            <a:off x="395536" y="4797524"/>
            <a:ext cx="8358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1797050" algn="l"/>
                <a:tab pos="3673475" algn="l"/>
              </a:tabLst>
            </a:pP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Single_Diffraction2	</a:t>
            </a:r>
            <a:r>
              <a:rPr lang="en-US" sz="1400" smtClean="0">
                <a:solidFill>
                  <a:srgbClr val="183962"/>
                </a:solidFill>
                <a:latin typeface="Calibri" pitchFamily="34" charset="0"/>
              </a:rPr>
              <a:t>A7R1L and </a:t>
            </a:r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B7R1L	not (B7L1U or B7L1L or A7L1U or A7L1L or A7R1U or B7R1U)</a:t>
            </a:r>
            <a:endParaRPr lang="en-US" sz="14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395536" y="5088036"/>
            <a:ext cx="835818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1797050" algn="l"/>
                <a:tab pos="3673475" algn="l"/>
              </a:tabLst>
              <a:defRPr/>
            </a:pP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Single_Diffraction3	</a:t>
            </a:r>
            <a:r>
              <a:rPr lang="en-US" sz="140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B7L1L </a:t>
            </a:r>
            <a:r>
              <a:rPr lang="en-US" sz="140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A7L1L	not (B7L1U or </a:t>
            </a: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A7L1U or 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A7R1U or A7R1L or B7R1U or B7R1L)</a:t>
            </a: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395536" y="5372695"/>
            <a:ext cx="8429625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898525" algn="l"/>
                <a:tab pos="1797050" algn="l"/>
                <a:tab pos="3673475" algn="l"/>
              </a:tabLst>
              <a:defRPr/>
            </a:pPr>
            <a:r>
              <a:rPr lang="en-US" sz="14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Single_Diffraction4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140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A7R1U </a:t>
            </a:r>
            <a:r>
              <a:rPr lang="en-US" sz="140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14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B7R1U</a:t>
            </a:r>
            <a:r>
              <a:rPr lang="en-US" sz="14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	not </a:t>
            </a:r>
            <a:r>
              <a:rPr lang="en-US" sz="1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(B7L1U or B7L1L or A7L1U or A7L1L or A7R1L or B7R1L)</a:t>
            </a:r>
          </a:p>
        </p:txBody>
      </p:sp>
      <p:sp>
        <p:nvSpPr>
          <p:cNvPr id="50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9/18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714375" y="306388"/>
            <a:ext cx="8212138" cy="3571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Examples of Look-Up-Tables 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kstboks 41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Triggering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pic>
        <p:nvPicPr>
          <p:cNvPr id="3074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lang="da-DK" sz="1200" dirty="0">
              <a:latin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0" y="3068960"/>
            <a:ext cx="9144001" cy="3571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based alignment (scraping)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3085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335E36"/>
                </a:solidFill>
                <a:latin typeface="Calibri" pitchFamily="34" charset="0"/>
              </a:rPr>
              <a:t>Sune Jakobsen</a:t>
            </a:r>
            <a:endParaRPr lang="da-DK" sz="1200">
              <a:latin typeface="Calibri" pitchFamily="34" charset="0"/>
            </a:endParaRPr>
          </a:p>
        </p:txBody>
      </p:sp>
      <p:pic>
        <p:nvPicPr>
          <p:cNvPr id="3086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10/18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4" name="Tekstboks 13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Beam based alignment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ktangel 64"/>
          <p:cNvSpPr/>
          <p:nvPr/>
        </p:nvSpPr>
        <p:spPr>
          <a:xfrm>
            <a:off x="2843808" y="3553155"/>
            <a:ext cx="5378342" cy="928694"/>
          </a:xfrm>
          <a:prstGeom prst="rect">
            <a:avLst/>
          </a:prstGeom>
          <a:solidFill>
            <a:srgbClr val="4D8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3" name="Rektangel 72"/>
          <p:cNvSpPr/>
          <p:nvPr/>
        </p:nvSpPr>
        <p:spPr>
          <a:xfrm>
            <a:off x="2843808" y="3645025"/>
            <a:ext cx="5378919" cy="720080"/>
          </a:xfrm>
          <a:prstGeom prst="rect">
            <a:avLst/>
          </a:prstGeom>
          <a:solidFill>
            <a:srgbClr val="4D8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ktangel 17"/>
          <p:cNvSpPr/>
          <p:nvPr/>
        </p:nvSpPr>
        <p:spPr>
          <a:xfrm>
            <a:off x="523034" y="3553155"/>
            <a:ext cx="2320774" cy="928694"/>
          </a:xfrm>
          <a:prstGeom prst="rect">
            <a:avLst/>
          </a:prstGeom>
          <a:solidFill>
            <a:srgbClr val="4D8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5" y="234380"/>
            <a:ext cx="8212138" cy="530324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based alignment (scraping)</a:t>
            </a:r>
            <a:endParaRPr lang="en-US" sz="28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ktangel 80"/>
          <p:cNvSpPr/>
          <p:nvPr/>
        </p:nvSpPr>
        <p:spPr>
          <a:xfrm>
            <a:off x="2843808" y="3789041"/>
            <a:ext cx="5378919" cy="432048"/>
          </a:xfrm>
          <a:prstGeom prst="rect">
            <a:avLst/>
          </a:prstGeom>
          <a:solidFill>
            <a:srgbClr val="4D8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2" name="Rektangel 81"/>
          <p:cNvSpPr/>
          <p:nvPr/>
        </p:nvSpPr>
        <p:spPr>
          <a:xfrm>
            <a:off x="2843808" y="3933056"/>
            <a:ext cx="5378919" cy="144016"/>
          </a:xfrm>
          <a:prstGeom prst="rect">
            <a:avLst/>
          </a:prstGeom>
          <a:solidFill>
            <a:srgbClr val="4D8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0" name="Ellipse 99"/>
          <p:cNvSpPr/>
          <p:nvPr/>
        </p:nvSpPr>
        <p:spPr>
          <a:xfrm>
            <a:off x="8079274" y="3549126"/>
            <a:ext cx="285752" cy="92869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cxnSp>
        <p:nvCxnSpPr>
          <p:cNvPr id="102" name="Lige forbindelse 101"/>
          <p:cNvCxnSpPr/>
          <p:nvPr/>
        </p:nvCxnSpPr>
        <p:spPr>
          <a:xfrm>
            <a:off x="5507538" y="3549124"/>
            <a:ext cx="2714623" cy="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2"/>
          <p:cNvSpPr txBox="1">
            <a:spLocks noChangeArrowheads="1"/>
          </p:cNvSpPr>
          <p:nvPr/>
        </p:nvSpPr>
        <p:spPr>
          <a:xfrm>
            <a:off x="6960244" y="4439965"/>
            <a:ext cx="1500188" cy="3571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pipe</a:t>
            </a:r>
          </a:p>
        </p:txBody>
      </p:sp>
      <p:sp>
        <p:nvSpPr>
          <p:cNvPr id="41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11/18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543502" y="2945384"/>
            <a:ext cx="1529061" cy="50405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Beam loss monitor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9" name="Lige forbindelse 48"/>
          <p:cNvCxnSpPr/>
          <p:nvPr/>
        </p:nvCxnSpPr>
        <p:spPr>
          <a:xfrm>
            <a:off x="3203848" y="3549125"/>
            <a:ext cx="230425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/>
          <p:cNvCxnSpPr/>
          <p:nvPr/>
        </p:nvCxnSpPr>
        <p:spPr>
          <a:xfrm>
            <a:off x="3203848" y="4477820"/>
            <a:ext cx="230425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forbindelse 50"/>
          <p:cNvCxnSpPr/>
          <p:nvPr/>
        </p:nvCxnSpPr>
        <p:spPr>
          <a:xfrm>
            <a:off x="5508104" y="4477820"/>
            <a:ext cx="2714623" cy="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/>
          <p:cNvCxnSpPr/>
          <p:nvPr/>
        </p:nvCxnSpPr>
        <p:spPr>
          <a:xfrm>
            <a:off x="488659" y="3549125"/>
            <a:ext cx="2714623" cy="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Lige forbindelse 55"/>
          <p:cNvCxnSpPr/>
          <p:nvPr/>
        </p:nvCxnSpPr>
        <p:spPr>
          <a:xfrm>
            <a:off x="489225" y="4477821"/>
            <a:ext cx="2714623" cy="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80158" y="3553155"/>
            <a:ext cx="285752" cy="928694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cxnSp>
        <p:nvCxnSpPr>
          <p:cNvPr id="58" name="Lige pilforbindelse 57"/>
          <p:cNvCxnSpPr/>
          <p:nvPr/>
        </p:nvCxnSpPr>
        <p:spPr>
          <a:xfrm flipV="1">
            <a:off x="408796" y="4005064"/>
            <a:ext cx="7813931" cy="2"/>
          </a:xfrm>
          <a:prstGeom prst="straightConnector1">
            <a:avLst/>
          </a:prstGeom>
          <a:ln w="285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ktangel 63"/>
          <p:cNvSpPr/>
          <p:nvPr/>
        </p:nvSpPr>
        <p:spPr>
          <a:xfrm>
            <a:off x="971600" y="4509120"/>
            <a:ext cx="1872208" cy="7371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899592" y="2420888"/>
            <a:ext cx="201622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Primary collimator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5436096" y="1631650"/>
            <a:ext cx="250031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ALFA Roman Pot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971600" y="4365104"/>
            <a:ext cx="1872208" cy="7371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4" name="Rektangel 73"/>
          <p:cNvSpPr/>
          <p:nvPr/>
        </p:nvSpPr>
        <p:spPr>
          <a:xfrm>
            <a:off x="971600" y="4221088"/>
            <a:ext cx="1872208" cy="7371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6" name="Rektangel 75"/>
          <p:cNvSpPr/>
          <p:nvPr/>
        </p:nvSpPr>
        <p:spPr>
          <a:xfrm>
            <a:off x="971600" y="4077072"/>
            <a:ext cx="1872208" cy="7371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Rektangel 76"/>
          <p:cNvSpPr/>
          <p:nvPr/>
        </p:nvSpPr>
        <p:spPr>
          <a:xfrm rot="10800000">
            <a:off x="971600" y="2780928"/>
            <a:ext cx="1872208" cy="7371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Rektangel 77"/>
          <p:cNvSpPr/>
          <p:nvPr/>
        </p:nvSpPr>
        <p:spPr>
          <a:xfrm rot="10800000">
            <a:off x="971600" y="2907858"/>
            <a:ext cx="1872208" cy="7371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9" name="Rektangel 78"/>
          <p:cNvSpPr/>
          <p:nvPr/>
        </p:nvSpPr>
        <p:spPr>
          <a:xfrm rot="10800000">
            <a:off x="971600" y="3051874"/>
            <a:ext cx="1872208" cy="7371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0" name="Rektangel 79"/>
          <p:cNvSpPr/>
          <p:nvPr/>
        </p:nvSpPr>
        <p:spPr>
          <a:xfrm rot="10800000">
            <a:off x="971600" y="3195890"/>
            <a:ext cx="1872208" cy="7371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5" name="Picture 9" descr="D:\CERN temp\Meetings\ATLAS week February 2011\Roman Pot from side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250031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D:\CERN temp\Meetings\ATLAS week February 2011\Roman Pot from side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95490"/>
            <a:ext cx="250031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uppe 89"/>
          <p:cNvGrpSpPr/>
          <p:nvPr/>
        </p:nvGrpSpPr>
        <p:grpSpPr>
          <a:xfrm>
            <a:off x="6588224" y="3381052"/>
            <a:ext cx="2376265" cy="1128068"/>
            <a:chOff x="6875261" y="3449440"/>
            <a:chExt cx="2089227" cy="1128068"/>
          </a:xfrm>
        </p:grpSpPr>
        <p:cxnSp>
          <p:nvCxnSpPr>
            <p:cNvPr id="22" name="Lige pilforbindelse 21"/>
            <p:cNvCxnSpPr/>
            <p:nvPr/>
          </p:nvCxnSpPr>
          <p:spPr>
            <a:xfrm flipV="1">
              <a:off x="6875261" y="3449440"/>
              <a:ext cx="706216" cy="555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ge pilforbindelse 83"/>
            <p:cNvCxnSpPr/>
            <p:nvPr/>
          </p:nvCxnSpPr>
          <p:spPr>
            <a:xfrm flipV="1">
              <a:off x="6875261" y="3449440"/>
              <a:ext cx="975074" cy="555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ge pilforbindelse 87"/>
            <p:cNvCxnSpPr/>
            <p:nvPr/>
          </p:nvCxnSpPr>
          <p:spPr>
            <a:xfrm flipV="1">
              <a:off x="6903390" y="3449440"/>
              <a:ext cx="1070993" cy="555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ge pilforbindelse 90"/>
            <p:cNvCxnSpPr/>
            <p:nvPr/>
          </p:nvCxnSpPr>
          <p:spPr>
            <a:xfrm flipV="1">
              <a:off x="6875261" y="3449440"/>
              <a:ext cx="1241988" cy="555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Lige pilforbindelse 93"/>
            <p:cNvCxnSpPr/>
            <p:nvPr/>
          </p:nvCxnSpPr>
          <p:spPr>
            <a:xfrm flipV="1">
              <a:off x="6875261" y="3449440"/>
              <a:ext cx="1470747" cy="555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ge pilforbindelse 96"/>
            <p:cNvCxnSpPr/>
            <p:nvPr/>
          </p:nvCxnSpPr>
          <p:spPr>
            <a:xfrm flipV="1">
              <a:off x="6903390" y="3449440"/>
              <a:ext cx="1702323" cy="5640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ge pilforbindelse 100"/>
            <p:cNvCxnSpPr/>
            <p:nvPr/>
          </p:nvCxnSpPr>
          <p:spPr>
            <a:xfrm flipV="1">
              <a:off x="6875261" y="3789040"/>
              <a:ext cx="2089227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Lige pilforbindelse 102"/>
            <p:cNvCxnSpPr/>
            <p:nvPr/>
          </p:nvCxnSpPr>
          <p:spPr>
            <a:xfrm flipV="1">
              <a:off x="6903390" y="3449440"/>
              <a:ext cx="1923779" cy="555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Lige pilforbindelse 104"/>
            <p:cNvCxnSpPr/>
            <p:nvPr/>
          </p:nvCxnSpPr>
          <p:spPr>
            <a:xfrm flipV="1">
              <a:off x="6903390" y="3518094"/>
              <a:ext cx="2061098" cy="4953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Lige pilforbindelse 107"/>
            <p:cNvCxnSpPr/>
            <p:nvPr/>
          </p:nvCxnSpPr>
          <p:spPr>
            <a:xfrm flipV="1">
              <a:off x="6903390" y="3645025"/>
              <a:ext cx="2061098" cy="3600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Lige pilforbindelse 111"/>
            <p:cNvCxnSpPr/>
            <p:nvPr/>
          </p:nvCxnSpPr>
          <p:spPr>
            <a:xfrm flipV="1">
              <a:off x="6903390" y="3933056"/>
              <a:ext cx="2061098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uppe 60"/>
            <p:cNvGrpSpPr/>
            <p:nvPr/>
          </p:nvGrpSpPr>
          <p:grpSpPr>
            <a:xfrm flipV="1">
              <a:off x="6875261" y="4013474"/>
              <a:ext cx="2089227" cy="564034"/>
              <a:chOff x="6989686" y="3601840"/>
              <a:chExt cx="2089227" cy="564034"/>
            </a:xfrm>
          </p:grpSpPr>
          <p:cxnSp>
            <p:nvCxnSpPr>
              <p:cNvPr id="115" name="Lige pilforbindelse 114"/>
              <p:cNvCxnSpPr/>
              <p:nvPr/>
            </p:nvCxnSpPr>
            <p:spPr>
              <a:xfrm flipV="1">
                <a:off x="6989686" y="3601840"/>
                <a:ext cx="706216" cy="555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Lige pilforbindelse 115"/>
              <p:cNvCxnSpPr/>
              <p:nvPr/>
            </p:nvCxnSpPr>
            <p:spPr>
              <a:xfrm flipV="1">
                <a:off x="6989686" y="3601840"/>
                <a:ext cx="975074" cy="555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Lige pilforbindelse 117"/>
              <p:cNvCxnSpPr/>
              <p:nvPr/>
            </p:nvCxnSpPr>
            <p:spPr>
              <a:xfrm flipV="1">
                <a:off x="7017815" y="3601840"/>
                <a:ext cx="1070993" cy="555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Lige pilforbindelse 118"/>
              <p:cNvCxnSpPr/>
              <p:nvPr/>
            </p:nvCxnSpPr>
            <p:spPr>
              <a:xfrm flipV="1">
                <a:off x="6989686" y="3601840"/>
                <a:ext cx="1241988" cy="555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Lige pilforbindelse 120"/>
              <p:cNvCxnSpPr/>
              <p:nvPr/>
            </p:nvCxnSpPr>
            <p:spPr>
              <a:xfrm flipV="1">
                <a:off x="6989686" y="3601840"/>
                <a:ext cx="1470747" cy="555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Lige pilforbindelse 122"/>
              <p:cNvCxnSpPr/>
              <p:nvPr/>
            </p:nvCxnSpPr>
            <p:spPr>
              <a:xfrm flipV="1">
                <a:off x="7017815" y="3601840"/>
                <a:ext cx="1702323" cy="5640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Lige pilforbindelse 124"/>
              <p:cNvCxnSpPr/>
              <p:nvPr/>
            </p:nvCxnSpPr>
            <p:spPr>
              <a:xfrm flipV="1">
                <a:off x="6989686" y="3941440"/>
                <a:ext cx="2089227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Lige pilforbindelse 126"/>
              <p:cNvCxnSpPr/>
              <p:nvPr/>
            </p:nvCxnSpPr>
            <p:spPr>
              <a:xfrm flipV="1">
                <a:off x="7017815" y="3601840"/>
                <a:ext cx="1923779" cy="555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Lige pilforbindelse 127"/>
              <p:cNvCxnSpPr/>
              <p:nvPr/>
            </p:nvCxnSpPr>
            <p:spPr>
              <a:xfrm flipV="1">
                <a:off x="7017815" y="3670494"/>
                <a:ext cx="2061098" cy="49538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Lige pilforbindelse 129"/>
              <p:cNvCxnSpPr/>
              <p:nvPr/>
            </p:nvCxnSpPr>
            <p:spPr>
              <a:xfrm flipV="1">
                <a:off x="7017815" y="3797425"/>
                <a:ext cx="2061098" cy="3600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Lige pilforbindelse 130"/>
              <p:cNvCxnSpPr/>
              <p:nvPr/>
            </p:nvCxnSpPr>
            <p:spPr>
              <a:xfrm flipV="1">
                <a:off x="7017815" y="4085456"/>
                <a:ext cx="2061098" cy="7200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5" name="Lige forbindelse 84"/>
          <p:cNvCxnSpPr/>
          <p:nvPr/>
        </p:nvCxnSpPr>
        <p:spPr>
          <a:xfrm>
            <a:off x="8222150" y="2060848"/>
            <a:ext cx="283675" cy="8845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2"/>
          <p:cNvSpPr txBox="1">
            <a:spLocks noChangeArrowheads="1"/>
          </p:cNvSpPr>
          <p:nvPr/>
        </p:nvSpPr>
        <p:spPr>
          <a:xfrm>
            <a:off x="250768" y="983580"/>
            <a:ext cx="3981172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Goal: </a:t>
            </a: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Find accurately the beam center relative to the Roman Pots.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3" name="Rectangle 2"/>
          <p:cNvSpPr txBox="1">
            <a:spLocks noChangeArrowheads="1"/>
          </p:cNvSpPr>
          <p:nvPr/>
        </p:nvSpPr>
        <p:spPr bwMode="auto">
          <a:xfrm>
            <a:off x="251521" y="1703660"/>
            <a:ext cx="396043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Position primary collimators at a well-defined position around 4 sigma.</a:t>
            </a:r>
            <a:endParaRPr lang="en-US" sz="16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134" name="Rectangle 2"/>
          <p:cNvSpPr txBox="1">
            <a:spLocks noChangeArrowheads="1"/>
          </p:cNvSpPr>
          <p:nvPr/>
        </p:nvSpPr>
        <p:spPr>
          <a:xfrm>
            <a:off x="251519" y="5376069"/>
            <a:ext cx="3960441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Move in very slowly Roman Pots until they touch the </a:t>
            </a: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5" name="Rectangle 2"/>
          <p:cNvSpPr txBox="1">
            <a:spLocks noChangeArrowheads="1"/>
          </p:cNvSpPr>
          <p:nvPr/>
        </p:nvSpPr>
        <p:spPr>
          <a:xfrm>
            <a:off x="250768" y="5952132"/>
            <a:ext cx="3981174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Stop by BLM signal (or very high trigger rate).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6" name="Rectangle 2"/>
          <p:cNvSpPr txBox="1">
            <a:spLocks noChangeArrowheads="1"/>
          </p:cNvSpPr>
          <p:nvPr/>
        </p:nvSpPr>
        <p:spPr>
          <a:xfrm>
            <a:off x="255241" y="2783781"/>
            <a:ext cx="644351" cy="3571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Halo</a:t>
            </a:r>
            <a:endParaRPr lang="en-US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7" name="Lige pilforbindelse 86"/>
          <p:cNvCxnSpPr>
            <a:stCxn id="136" idx="2"/>
          </p:cNvCxnSpPr>
          <p:nvPr/>
        </p:nvCxnSpPr>
        <p:spPr>
          <a:xfrm>
            <a:off x="577417" y="3140968"/>
            <a:ext cx="250167" cy="5904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kstboks 74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Beam based alignment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  <p:sp>
        <p:nvSpPr>
          <p:cNvPr id="5" name="AutoShape 1" descr="https://ab-dep-op-elogbook.web.cern.ch/ab-dep-op-elogbook/elogbook/secure/attach.php?attachId=1159439&amp;type=png&amp;fname=20110518133044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0" t="11351" r="1125" b="50888"/>
          <a:stretch/>
        </p:blipFill>
        <p:spPr bwMode="auto">
          <a:xfrm>
            <a:off x="6487308" y="836712"/>
            <a:ext cx="2531282" cy="1274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23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1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6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24" dur="indefinite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3.61111E-6 0.05857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3.61111E-6 0.0576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38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indefinite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73" grpId="0" animBg="1"/>
      <p:bldP spid="73" grpId="1" animBg="1"/>
      <p:bldP spid="18" grpId="0" animBg="1"/>
      <p:bldP spid="81" grpId="2" animBg="1"/>
      <p:bldP spid="81" grpId="3" animBg="1"/>
      <p:bldP spid="82" grpId="0" animBg="1"/>
      <p:bldP spid="64" grpId="0" animBg="1"/>
      <p:bldP spid="66" grpId="0"/>
      <p:bldP spid="67" grpId="0"/>
      <p:bldP spid="67" grpId="1"/>
      <p:bldP spid="71" grpId="0" animBg="1"/>
      <p:bldP spid="71" grpId="1" animBg="1"/>
      <p:bldP spid="74" grpId="0" animBg="1"/>
      <p:bldP spid="74" grpId="1" animBg="1"/>
      <p:bldP spid="76" grpId="0" animBg="1"/>
      <p:bldP spid="77" grpId="0" animBg="1"/>
      <p:bldP spid="78" grpId="0" animBg="1"/>
      <p:bldP spid="78" grpId="1" animBg="1"/>
      <p:bldP spid="79" grpId="0" animBg="1"/>
      <p:bldP spid="79" grpId="1" animBg="1"/>
      <p:bldP spid="80" grpId="0" animBg="1"/>
      <p:bldP spid="132" grpId="0"/>
      <p:bldP spid="132" grpId="1"/>
      <p:bldP spid="132" grpId="2"/>
      <p:bldP spid="133" grpId="0"/>
      <p:bldP spid="133" grpId="1"/>
      <p:bldP spid="133" grpId="2"/>
      <p:bldP spid="134" grpId="0"/>
      <p:bldP spid="134" grpId="1"/>
      <p:bldP spid="134" grpId="2"/>
      <p:bldP spid="135" grpId="0"/>
      <p:bldP spid="135" grpId="1"/>
      <p:bldP spid="1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pic>
        <p:nvPicPr>
          <p:cNvPr id="3074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lang="da-DK" sz="1200" dirty="0">
              <a:latin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0" y="3068960"/>
            <a:ext cx="9144001" cy="3571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Beta* = 90 m program </a:t>
            </a:r>
            <a:endParaRPr lang="en-US" sz="4000" i="1" dirty="0" smtClean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00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determination of total cross section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3085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335E36"/>
                </a:solidFill>
                <a:latin typeface="Calibri" pitchFamily="34" charset="0"/>
              </a:rPr>
              <a:t>Sune Jakobsen</a:t>
            </a:r>
            <a:endParaRPr lang="da-DK" sz="1200">
              <a:latin typeface="Calibri" pitchFamily="34" charset="0"/>
            </a:endParaRPr>
          </a:p>
        </p:txBody>
      </p:sp>
      <p:pic>
        <p:nvPicPr>
          <p:cNvPr id="3086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12/18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4" name="Tekstboks 13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Beam based alignment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Determination of total cross section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5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5" y="234380"/>
            <a:ext cx="8212138" cy="530324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Data taking at 90 m beta*</a:t>
            </a:r>
            <a:r>
              <a:rPr lang="da-DK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a-DK" sz="2400" i="1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optics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50768" y="1127596"/>
            <a:ext cx="2737055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Goal: </a:t>
            </a:r>
          </a:p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Physics data to determine total cross section.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51521" y="2063700"/>
            <a:ext cx="2722801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Position:</a:t>
            </a:r>
            <a:endParaRPr lang="en-US" sz="1600" dirty="0" smtClean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6.5 sigma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51521" y="3645024"/>
            <a:ext cx="272280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i="1" dirty="0" smtClean="0">
                <a:solidFill>
                  <a:srgbClr val="183962"/>
                </a:solidFill>
                <a:latin typeface="Calibri" pitchFamily="34" charset="0"/>
              </a:rPr>
              <a:t>Statistic:</a:t>
            </a:r>
          </a:p>
          <a:p>
            <a:pPr eaLnBrk="1" hangingPunct="1"/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ALFA PEB (only ALFA data, All </a:t>
            </a:r>
            <a:r>
              <a:rPr lang="en-US" sz="1600" dirty="0" err="1" smtClean="0">
                <a:solidFill>
                  <a:srgbClr val="183962"/>
                </a:solidFill>
                <a:latin typeface="Calibri" pitchFamily="34" charset="0"/>
              </a:rPr>
              <a:t>ALFA_Any</a:t>
            </a:r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 triggers): 55.7 M events.</a:t>
            </a:r>
          </a:p>
          <a:p>
            <a:pPr eaLnBrk="1" hangingPunct="1"/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Full ATLAS: 7.6 M events.</a:t>
            </a:r>
          </a:p>
          <a:p>
            <a:pPr eaLnBrk="1" hangingPunct="1"/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Standalone run: 10 </a:t>
            </a:r>
            <a:r>
              <a:rPr lang="en-US" sz="1600" dirty="0">
                <a:solidFill>
                  <a:srgbClr val="183962"/>
                </a:solidFill>
                <a:latin typeface="Calibri" pitchFamily="34" charset="0"/>
              </a:rPr>
              <a:t>M triggers (Any ALFA trigger).</a:t>
            </a:r>
          </a:p>
          <a:p>
            <a:pPr eaLnBrk="1" hangingPunct="1"/>
            <a:endParaRPr lang="en-US" sz="16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50769" y="5232052"/>
            <a:ext cx="2737056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Result:</a:t>
            </a:r>
          </a:p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Statistic sufficiently high. First offline feedback looks very promising.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203860" y="1342962"/>
            <a:ext cx="2520000" cy="573212"/>
          </a:xfrm>
          <a:prstGeom prst="rect">
            <a:avLst/>
          </a:prstGeom>
        </p:spPr>
        <p:txBody>
          <a:bodyPr anchor="t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Track pattern before cuts</a:t>
            </a:r>
            <a:endParaRPr lang="en-US" sz="1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49587" r="58472" b="-1"/>
          <a:stretch/>
        </p:blipFill>
        <p:spPr bwMode="auto">
          <a:xfrm>
            <a:off x="6032066" y="1629568"/>
            <a:ext cx="3040497" cy="418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0000" r="59346"/>
          <a:stretch/>
        </p:blipFill>
        <p:spPr bwMode="auto">
          <a:xfrm>
            <a:off x="2974323" y="1658970"/>
            <a:ext cx="2979074" cy="41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6096166" y="1332415"/>
            <a:ext cx="2693028" cy="573212"/>
          </a:xfrm>
          <a:prstGeom prst="rect">
            <a:avLst/>
          </a:prstGeom>
        </p:spPr>
        <p:txBody>
          <a:bodyPr anchor="t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Track pattern for only elastic candidates</a:t>
            </a:r>
            <a:endParaRPr lang="en-US" sz="1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13/18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5" name="Tekstboks 24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Beam based alignment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Determination of total cross section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3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4" grpId="0"/>
      <p:bldP spid="24" grpId="1"/>
      <p:bldP spid="27" grpId="0"/>
      <p:bldP spid="27" grpId="1"/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5" y="234380"/>
            <a:ext cx="8212138" cy="530324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Data taking – Standalone Overlap Detector run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50768" y="980728"/>
            <a:ext cx="3745166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Goal: </a:t>
            </a:r>
          </a:p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Align upper and lower detectors with high precision.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51521" y="1916832"/>
            <a:ext cx="3725661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Method:</a:t>
            </a:r>
            <a:endParaRPr lang="en-US" sz="1600" dirty="0" smtClean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Using track passing though dedicated part of upper and lower detector.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51521" y="3140968"/>
            <a:ext cx="372566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i="1" dirty="0" smtClean="0">
                <a:solidFill>
                  <a:srgbClr val="183962"/>
                </a:solidFill>
                <a:latin typeface="Calibri" pitchFamily="34" charset="0"/>
              </a:rPr>
              <a:t>Statistic:</a:t>
            </a:r>
          </a:p>
          <a:p>
            <a:pPr eaLnBrk="1" hangingPunct="1"/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Lower rate than expected. Run was extended (after the combined run) to get sufficient statistics. Total about 5 M triggers, but only low fraction is useful.</a:t>
            </a:r>
            <a:endParaRPr lang="en-US" sz="16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50768" y="4511972"/>
            <a:ext cx="374516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Result:</a:t>
            </a:r>
          </a:p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The distance can be determined, but more statistics would have been good.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t="42" b="-145"/>
          <a:stretch/>
        </p:blipFill>
        <p:spPr bwMode="auto">
          <a:xfrm>
            <a:off x="3995936" y="1936622"/>
            <a:ext cx="2395933" cy="329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r="50000"/>
          <a:stretch/>
        </p:blipFill>
        <p:spPr bwMode="auto">
          <a:xfrm>
            <a:off x="6501945" y="1282824"/>
            <a:ext cx="217451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r="50000"/>
          <a:stretch/>
        </p:blipFill>
        <p:spPr bwMode="auto">
          <a:xfrm>
            <a:off x="6501945" y="4021961"/>
            <a:ext cx="2126065" cy="235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6501945" y="980728"/>
            <a:ext cx="2085406" cy="357188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Station nearest the IP</a:t>
            </a:r>
            <a:endParaRPr lang="en-US" sz="1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251519" y="5520084"/>
            <a:ext cx="3745167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Observation:</a:t>
            </a:r>
          </a:p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The second station benefits in statistic due to showers from the first station.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6429938" y="3717032"/>
            <a:ext cx="2198072" cy="357188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Station furthest from the IP</a:t>
            </a:r>
            <a:endParaRPr lang="en-US" sz="1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14/18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3" name="Tekstboks 22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Beam based alignment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Determination of total cross section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2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6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4" grpId="0"/>
      <p:bldP spid="24" grpId="1"/>
      <p:bldP spid="24" grpId="2"/>
      <p:bldP spid="39" grpId="0"/>
      <p:bldP spid="39" grpId="1"/>
      <p:bldP spid="43" grpId="0"/>
      <p:bldP spid="43" grpId="1"/>
      <p:bldP spid="44" grpId="0"/>
      <p:bldP spid="4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pic>
        <p:nvPicPr>
          <p:cNvPr id="3074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lang="da-DK" sz="1200" dirty="0">
              <a:latin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0" y="3068960"/>
            <a:ext cx="9144001" cy="3571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Upgrade of Overlap Detector triggering</a:t>
            </a:r>
            <a:endParaRPr lang="en-US" sz="40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3085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335E36"/>
                </a:solidFill>
                <a:latin typeface="Calibri" pitchFamily="34" charset="0"/>
              </a:rPr>
              <a:t>Sune Jakobsen</a:t>
            </a:r>
            <a:endParaRPr lang="da-DK" sz="1200">
              <a:latin typeface="Calibri" pitchFamily="34" charset="0"/>
            </a:endParaRPr>
          </a:p>
        </p:txBody>
      </p:sp>
      <p:pic>
        <p:nvPicPr>
          <p:cNvPr id="3086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15/18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4" name="Tekstboks 13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Beam based alignment                     Determination of total cross section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Upgrade of Overlap Detector triggering</a:t>
            </a:r>
            <a:endParaRPr lang="en-US" sz="1000" u="sng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5" y="234380"/>
            <a:ext cx="8212138" cy="530324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Current situation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16/18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80" name="Rectangle 2"/>
          <p:cNvSpPr txBox="1">
            <a:spLocks noChangeArrowheads="1"/>
          </p:cNvSpPr>
          <p:nvPr/>
        </p:nvSpPr>
        <p:spPr>
          <a:xfrm>
            <a:off x="323528" y="5284344"/>
            <a:ext cx="8370974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</a:rPr>
              <a:t>The OD signals arrive to late to ATLAS to be used to trigger all of ATLAS =&gt; Can be used in ALFA standalone data taking only.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323528" y="5880125"/>
            <a:ext cx="8465666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</a:rPr>
              <a:t>Fast coaxial cables was chosen over air-core cables due to price. 1 air-core cable is about 10000 </a:t>
            </a:r>
            <a:r>
              <a:rPr lang="en-US" sz="1600" smtClean="0">
                <a:solidFill>
                  <a:srgbClr val="183962"/>
                </a:solidFill>
              </a:rPr>
              <a:t>CHF (and </a:t>
            </a:r>
            <a:r>
              <a:rPr lang="en-US" sz="1600" dirty="0" smtClean="0">
                <a:solidFill>
                  <a:srgbClr val="183962"/>
                </a:solidFill>
              </a:rPr>
              <a:t>16 additional would have been needed).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714646" y="2407267"/>
            <a:ext cx="167871" cy="419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ktangel 36"/>
          <p:cNvSpPr/>
          <p:nvPr/>
        </p:nvSpPr>
        <p:spPr>
          <a:xfrm>
            <a:off x="539552" y="2407267"/>
            <a:ext cx="167871" cy="419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5741338" y="2396627"/>
            <a:ext cx="2968954" cy="277599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Air-core cable signal </a:t>
            </a:r>
          </a:p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(Speed: 91 % of c)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5740754" y="3460881"/>
            <a:ext cx="2968954" cy="277599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Fast coaxial </a:t>
            </a:r>
            <a:r>
              <a:rPr lang="en-US" sz="16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cable </a:t>
            </a:r>
            <a:endParaRPr lang="en-US" sz="1600" b="1" dirty="0" smtClean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16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type </a:t>
            </a: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c-50-3-1. Speed: 83 % of c)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5741338" y="4532314"/>
            <a:ext cx="2968954" cy="277599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Fast coaxial </a:t>
            </a:r>
            <a:r>
              <a:rPr lang="en-US" sz="16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cable </a:t>
            </a:r>
            <a:endParaRPr lang="en-US" sz="1600" b="1" dirty="0" smtClean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1600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type </a:t>
            </a: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c-50-3-1. Speed: 83 % of c)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3" name="Lige forbindelse 52"/>
          <p:cNvCxnSpPr/>
          <p:nvPr/>
        </p:nvCxnSpPr>
        <p:spPr>
          <a:xfrm>
            <a:off x="2674387" y="3462142"/>
            <a:ext cx="16368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Lige forbindelse 53"/>
          <p:cNvCxnSpPr/>
          <p:nvPr/>
        </p:nvCxnSpPr>
        <p:spPr>
          <a:xfrm>
            <a:off x="4297317" y="3462142"/>
            <a:ext cx="0" cy="4454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/>
          <p:cNvCxnSpPr/>
          <p:nvPr/>
        </p:nvCxnSpPr>
        <p:spPr>
          <a:xfrm>
            <a:off x="4282685" y="3907630"/>
            <a:ext cx="36433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Lige forbindelse 55"/>
          <p:cNvCxnSpPr/>
          <p:nvPr/>
        </p:nvCxnSpPr>
        <p:spPr>
          <a:xfrm flipV="1">
            <a:off x="4633095" y="3462142"/>
            <a:ext cx="0" cy="4454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Lige forbindelse 56"/>
          <p:cNvCxnSpPr/>
          <p:nvPr/>
        </p:nvCxnSpPr>
        <p:spPr>
          <a:xfrm>
            <a:off x="4618441" y="3462142"/>
            <a:ext cx="83563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Lige forbindelse 59"/>
          <p:cNvCxnSpPr/>
          <p:nvPr/>
        </p:nvCxnSpPr>
        <p:spPr>
          <a:xfrm>
            <a:off x="2674387" y="4532314"/>
            <a:ext cx="16344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Lige forbindelse 60"/>
          <p:cNvCxnSpPr/>
          <p:nvPr/>
        </p:nvCxnSpPr>
        <p:spPr>
          <a:xfrm>
            <a:off x="4297317" y="4532314"/>
            <a:ext cx="0" cy="445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Lige forbindelse 61"/>
          <p:cNvCxnSpPr/>
          <p:nvPr/>
        </p:nvCxnSpPr>
        <p:spPr>
          <a:xfrm>
            <a:off x="4282685" y="4977802"/>
            <a:ext cx="3643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Lige forbindelse 62"/>
          <p:cNvCxnSpPr/>
          <p:nvPr/>
        </p:nvCxnSpPr>
        <p:spPr>
          <a:xfrm flipV="1">
            <a:off x="4633095" y="4532314"/>
            <a:ext cx="0" cy="445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Lige forbindelse 63"/>
          <p:cNvCxnSpPr/>
          <p:nvPr/>
        </p:nvCxnSpPr>
        <p:spPr>
          <a:xfrm>
            <a:off x="4618441" y="4532314"/>
            <a:ext cx="8356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ktangel 69"/>
          <p:cNvSpPr/>
          <p:nvPr/>
        </p:nvSpPr>
        <p:spPr>
          <a:xfrm>
            <a:off x="1714646" y="3526529"/>
            <a:ext cx="167871" cy="419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ktangel 70"/>
          <p:cNvSpPr/>
          <p:nvPr/>
        </p:nvSpPr>
        <p:spPr>
          <a:xfrm>
            <a:off x="539552" y="3526529"/>
            <a:ext cx="167871" cy="419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ktangel 73"/>
          <p:cNvSpPr/>
          <p:nvPr/>
        </p:nvSpPr>
        <p:spPr>
          <a:xfrm>
            <a:off x="1714646" y="4645791"/>
            <a:ext cx="167871" cy="419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ktangel 74"/>
          <p:cNvSpPr/>
          <p:nvPr/>
        </p:nvSpPr>
        <p:spPr>
          <a:xfrm>
            <a:off x="539552" y="4645791"/>
            <a:ext cx="167871" cy="419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 rot="16200000">
            <a:off x="417095" y="3648986"/>
            <a:ext cx="412802" cy="167889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b="1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Hit</a:t>
            </a:r>
          </a:p>
        </p:txBody>
      </p:sp>
      <p:sp>
        <p:nvSpPr>
          <p:cNvPr id="77" name="Rectangle 2"/>
          <p:cNvSpPr txBox="1">
            <a:spLocks noChangeArrowheads="1"/>
          </p:cNvSpPr>
          <p:nvPr/>
        </p:nvSpPr>
        <p:spPr>
          <a:xfrm rot="16200000">
            <a:off x="1592320" y="4775121"/>
            <a:ext cx="412802" cy="167889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Hit</a:t>
            </a:r>
          </a:p>
        </p:txBody>
      </p:sp>
      <p:sp>
        <p:nvSpPr>
          <p:cNvPr id="6" name="Ligebenet trekant 5"/>
          <p:cNvSpPr/>
          <p:nvPr/>
        </p:nvSpPr>
        <p:spPr>
          <a:xfrm>
            <a:off x="587770" y="1700808"/>
            <a:ext cx="1246728" cy="62079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gebenet trapez 6"/>
          <p:cNvSpPr/>
          <p:nvPr/>
        </p:nvSpPr>
        <p:spPr>
          <a:xfrm rot="10800000">
            <a:off x="587770" y="2321601"/>
            <a:ext cx="1246728" cy="262309"/>
          </a:xfrm>
          <a:prstGeom prst="trapezoid">
            <a:avLst>
              <a:gd name="adj" fmla="val 9935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2"/>
          <p:cNvSpPr txBox="1">
            <a:spLocks noChangeArrowheads="1"/>
          </p:cNvSpPr>
          <p:nvPr/>
        </p:nvSpPr>
        <p:spPr>
          <a:xfrm>
            <a:off x="875330" y="2372365"/>
            <a:ext cx="671557" cy="167889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Hit</a:t>
            </a:r>
          </a:p>
        </p:txBody>
      </p:sp>
      <p:sp>
        <p:nvSpPr>
          <p:cNvPr id="68" name="Ligebenet trekant 67"/>
          <p:cNvSpPr/>
          <p:nvPr/>
        </p:nvSpPr>
        <p:spPr>
          <a:xfrm>
            <a:off x="587770" y="2820070"/>
            <a:ext cx="1246728" cy="62079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Ligebenet trapez 68"/>
          <p:cNvSpPr/>
          <p:nvPr/>
        </p:nvSpPr>
        <p:spPr>
          <a:xfrm rot="10800000">
            <a:off x="587770" y="3440863"/>
            <a:ext cx="1246728" cy="262309"/>
          </a:xfrm>
          <a:prstGeom prst="trapezoid">
            <a:avLst>
              <a:gd name="adj" fmla="val 9935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Ligebenet trekant 71"/>
          <p:cNvSpPr/>
          <p:nvPr/>
        </p:nvSpPr>
        <p:spPr>
          <a:xfrm>
            <a:off x="587770" y="3939331"/>
            <a:ext cx="1246728" cy="62079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Ligebenet trapez 72"/>
          <p:cNvSpPr/>
          <p:nvPr/>
        </p:nvSpPr>
        <p:spPr>
          <a:xfrm rot="10800000">
            <a:off x="587770" y="4560124"/>
            <a:ext cx="1246728" cy="262309"/>
          </a:xfrm>
          <a:prstGeom prst="trapezoid">
            <a:avLst>
              <a:gd name="adj" fmla="val 9935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Lige pilforbindelse 66"/>
          <p:cNvCxnSpPr/>
          <p:nvPr/>
        </p:nvCxnSpPr>
        <p:spPr>
          <a:xfrm>
            <a:off x="2644410" y="2203356"/>
            <a:ext cx="2842155" cy="0"/>
          </a:xfrm>
          <a:prstGeom prst="straightConnector1">
            <a:avLst/>
          </a:prstGeom>
          <a:ln w="12700">
            <a:solidFill>
              <a:srgbClr val="18396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2"/>
          <p:cNvSpPr txBox="1">
            <a:spLocks noChangeArrowheads="1"/>
          </p:cNvSpPr>
          <p:nvPr/>
        </p:nvSpPr>
        <p:spPr>
          <a:xfrm>
            <a:off x="4968873" y="1988840"/>
            <a:ext cx="671557" cy="167889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Time</a:t>
            </a: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323528" y="911573"/>
            <a:ext cx="8226958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</a:rPr>
              <a:t>The rate of OD tracks in the 90 m run was much lower than expected. About 50 % of time used just for OD data taking.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8" name="Rectangle 2"/>
          <p:cNvSpPr txBox="1">
            <a:spLocks noChangeArrowheads="1"/>
          </p:cNvSpPr>
          <p:nvPr/>
        </p:nvSpPr>
        <p:spPr>
          <a:xfrm>
            <a:off x="2627784" y="1772816"/>
            <a:ext cx="2968954" cy="277599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Signal arriving </a:t>
            </a: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to ATLAS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9" name="Lige forbindelse 118"/>
          <p:cNvCxnSpPr/>
          <p:nvPr/>
        </p:nvCxnSpPr>
        <p:spPr>
          <a:xfrm>
            <a:off x="2677994" y="2391524"/>
            <a:ext cx="240068" cy="173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Lige forbindelse 119"/>
          <p:cNvCxnSpPr/>
          <p:nvPr/>
        </p:nvCxnSpPr>
        <p:spPr>
          <a:xfrm>
            <a:off x="2903970" y="2391524"/>
            <a:ext cx="0" cy="44530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Lige forbindelse 120"/>
          <p:cNvCxnSpPr/>
          <p:nvPr/>
        </p:nvCxnSpPr>
        <p:spPr>
          <a:xfrm>
            <a:off x="2889487" y="2836169"/>
            <a:ext cx="366713" cy="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Lige forbindelse 121"/>
          <p:cNvCxnSpPr/>
          <p:nvPr/>
        </p:nvCxnSpPr>
        <p:spPr>
          <a:xfrm flipV="1">
            <a:off x="3241826" y="2387080"/>
            <a:ext cx="0" cy="44530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Lige forbindelse 122"/>
          <p:cNvCxnSpPr/>
          <p:nvPr/>
        </p:nvCxnSpPr>
        <p:spPr>
          <a:xfrm>
            <a:off x="3227625" y="2391521"/>
            <a:ext cx="2228906" cy="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kstboks 51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Beam based alignment                     Determination of total cross section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Upgrade of Overlap Detector triggering</a:t>
            </a:r>
            <a:endParaRPr lang="en-US" sz="1000" u="sng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4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0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8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1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4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7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0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3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6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9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3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4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6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7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4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5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7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8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0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1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3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4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8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9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2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6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7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5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6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8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9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3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4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9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2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6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7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1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2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4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5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0" grpId="2"/>
      <p:bldP spid="83" grpId="0"/>
      <p:bldP spid="83" grpId="1"/>
      <p:bldP spid="9" grpId="0" animBg="1"/>
      <p:bldP spid="37" grpId="0" animBg="1"/>
      <p:bldP spid="38" grpId="0"/>
      <p:bldP spid="38" grpId="1"/>
      <p:bldP spid="43" grpId="0"/>
      <p:bldP spid="43" grpId="1"/>
      <p:bldP spid="46" grpId="0"/>
      <p:bldP spid="46" grpId="1"/>
      <p:bldP spid="70" grpId="0" animBg="1"/>
      <p:bldP spid="71" grpId="0" animBg="1"/>
      <p:bldP spid="71" grpId="1" animBg="1"/>
      <p:bldP spid="74" grpId="0" animBg="1"/>
      <p:bldP spid="74" grpId="1" animBg="1"/>
      <p:bldP spid="75" grpId="0" animBg="1"/>
      <p:bldP spid="76" grpId="0"/>
      <p:bldP spid="76" grpId="1"/>
      <p:bldP spid="77" grpId="0"/>
      <p:bldP spid="77" grpId="1"/>
      <p:bldP spid="6" grpId="0" animBg="1"/>
      <p:bldP spid="6" grpId="1" animBg="1"/>
      <p:bldP spid="7" grpId="0" animBg="1"/>
      <p:bldP spid="7" grpId="1" animBg="1"/>
      <p:bldP spid="7" grpId="2" animBg="1"/>
      <p:bldP spid="79" grpId="0"/>
      <p:bldP spid="79" grpId="1"/>
      <p:bldP spid="68" grpId="0" animBg="1"/>
      <p:bldP spid="69" grpId="0" animBg="1"/>
      <p:bldP spid="72" grpId="0" animBg="1"/>
      <p:bldP spid="73" grpId="0" animBg="1"/>
      <p:bldP spid="86" grpId="0"/>
      <p:bldP spid="86" grpId="1"/>
      <p:bldP spid="59" grpId="0"/>
      <p:bldP spid="59" grpId="1"/>
      <p:bldP spid="59" grpId="2"/>
      <p:bldP spid="118" grpId="0"/>
      <p:bldP spid="11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5" y="234380"/>
            <a:ext cx="8212138" cy="530324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Upgrade plan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17/18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80" name="Rectangle 2"/>
          <p:cNvSpPr txBox="1">
            <a:spLocks noChangeArrowheads="1"/>
          </p:cNvSpPr>
          <p:nvPr/>
        </p:nvSpPr>
        <p:spPr>
          <a:xfrm>
            <a:off x="323528" y="836712"/>
            <a:ext cx="8226958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</a:rPr>
              <a:t>Using only the already installed air-core cable also for all OD signals.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323528" y="5232053"/>
            <a:ext cx="8226958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</a:rPr>
              <a:t>All signals arrive to ATLAS in time and it is possible to distinguish OD and MD signals. 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Rektangel 54"/>
          <p:cNvSpPr/>
          <p:nvPr/>
        </p:nvSpPr>
        <p:spPr>
          <a:xfrm>
            <a:off x="1714160" y="2417408"/>
            <a:ext cx="167801" cy="4195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ktangel 55"/>
          <p:cNvSpPr/>
          <p:nvPr/>
        </p:nvSpPr>
        <p:spPr>
          <a:xfrm>
            <a:off x="539552" y="2417408"/>
            <a:ext cx="167801" cy="4195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6300192" y="3573016"/>
            <a:ext cx="2448272" cy="277484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Air-core cable signal </a:t>
            </a:r>
          </a:p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(Speed: 91 % of c)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6" name="Lige forbindelse 115"/>
          <p:cNvCxnSpPr/>
          <p:nvPr/>
        </p:nvCxnSpPr>
        <p:spPr>
          <a:xfrm>
            <a:off x="2655532" y="2414899"/>
            <a:ext cx="240068" cy="173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Lige forbindelse 116"/>
          <p:cNvCxnSpPr/>
          <p:nvPr/>
        </p:nvCxnSpPr>
        <p:spPr>
          <a:xfrm>
            <a:off x="2881508" y="2414899"/>
            <a:ext cx="0" cy="44530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Lige forbindelse 117"/>
          <p:cNvCxnSpPr/>
          <p:nvPr/>
        </p:nvCxnSpPr>
        <p:spPr>
          <a:xfrm>
            <a:off x="2867025" y="2859544"/>
            <a:ext cx="700088" cy="2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Lige forbindelse 118"/>
          <p:cNvCxnSpPr/>
          <p:nvPr/>
        </p:nvCxnSpPr>
        <p:spPr>
          <a:xfrm flipV="1">
            <a:off x="3552788" y="2414899"/>
            <a:ext cx="0" cy="44530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Lige forbindelse 119"/>
          <p:cNvCxnSpPr/>
          <p:nvPr/>
        </p:nvCxnSpPr>
        <p:spPr>
          <a:xfrm>
            <a:off x="3538538" y="2409488"/>
            <a:ext cx="1895531" cy="541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ktangel 58"/>
          <p:cNvSpPr/>
          <p:nvPr/>
        </p:nvSpPr>
        <p:spPr>
          <a:xfrm>
            <a:off x="1714160" y="3536207"/>
            <a:ext cx="167801" cy="4195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ktangel 59"/>
          <p:cNvSpPr/>
          <p:nvPr/>
        </p:nvSpPr>
        <p:spPr>
          <a:xfrm>
            <a:off x="539552" y="3536207"/>
            <a:ext cx="167801" cy="4195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1" name="Rektangel 60"/>
          <p:cNvSpPr/>
          <p:nvPr/>
        </p:nvSpPr>
        <p:spPr>
          <a:xfrm>
            <a:off x="1714160" y="4655005"/>
            <a:ext cx="167801" cy="4195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ktangel 61"/>
          <p:cNvSpPr/>
          <p:nvPr/>
        </p:nvSpPr>
        <p:spPr>
          <a:xfrm>
            <a:off x="539552" y="4655005"/>
            <a:ext cx="167801" cy="4195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2"/>
          <p:cNvSpPr txBox="1">
            <a:spLocks noChangeArrowheads="1"/>
          </p:cNvSpPr>
          <p:nvPr/>
        </p:nvSpPr>
        <p:spPr>
          <a:xfrm rot="16200000">
            <a:off x="417146" y="3658613"/>
            <a:ext cx="412632" cy="167820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b="1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Hit</a:t>
            </a: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>
          <a:xfrm rot="16200000">
            <a:off x="1591884" y="4784282"/>
            <a:ext cx="412632" cy="167820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Hit</a:t>
            </a:r>
          </a:p>
        </p:txBody>
      </p:sp>
      <p:sp>
        <p:nvSpPr>
          <p:cNvPr id="65" name="Ligebenet trekant 64"/>
          <p:cNvSpPr/>
          <p:nvPr/>
        </p:nvSpPr>
        <p:spPr>
          <a:xfrm>
            <a:off x="587750" y="1711241"/>
            <a:ext cx="1246213" cy="62053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igebenet trapez 65"/>
          <p:cNvSpPr/>
          <p:nvPr/>
        </p:nvSpPr>
        <p:spPr>
          <a:xfrm rot="10800000">
            <a:off x="587750" y="2331777"/>
            <a:ext cx="1246213" cy="262200"/>
          </a:xfrm>
          <a:prstGeom prst="trapezoid">
            <a:avLst>
              <a:gd name="adj" fmla="val 9935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"/>
          <p:cNvSpPr txBox="1">
            <a:spLocks noChangeArrowheads="1"/>
          </p:cNvSpPr>
          <p:nvPr/>
        </p:nvSpPr>
        <p:spPr>
          <a:xfrm>
            <a:off x="875192" y="2382520"/>
            <a:ext cx="671279" cy="167820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Hit</a:t>
            </a:r>
          </a:p>
        </p:txBody>
      </p:sp>
      <p:sp>
        <p:nvSpPr>
          <p:cNvPr id="82" name="Ligebenet trekant 81"/>
          <p:cNvSpPr/>
          <p:nvPr/>
        </p:nvSpPr>
        <p:spPr>
          <a:xfrm>
            <a:off x="587750" y="2830040"/>
            <a:ext cx="1246213" cy="62053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Ligebenet trapez 83"/>
          <p:cNvSpPr/>
          <p:nvPr/>
        </p:nvSpPr>
        <p:spPr>
          <a:xfrm rot="10800000">
            <a:off x="587750" y="3450576"/>
            <a:ext cx="1246213" cy="262200"/>
          </a:xfrm>
          <a:prstGeom prst="trapezoid">
            <a:avLst>
              <a:gd name="adj" fmla="val 9935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Ligebenet trekant 84"/>
          <p:cNvSpPr/>
          <p:nvPr/>
        </p:nvSpPr>
        <p:spPr>
          <a:xfrm>
            <a:off x="587750" y="3948838"/>
            <a:ext cx="1246213" cy="62053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Ligebenet trapez 86"/>
          <p:cNvSpPr/>
          <p:nvPr/>
        </p:nvSpPr>
        <p:spPr>
          <a:xfrm rot="10800000">
            <a:off x="587750" y="4569375"/>
            <a:ext cx="1246213" cy="262200"/>
          </a:xfrm>
          <a:prstGeom prst="trapezoid">
            <a:avLst>
              <a:gd name="adj" fmla="val 9935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Lige pilforbindelse 100"/>
          <p:cNvCxnSpPr/>
          <p:nvPr/>
        </p:nvCxnSpPr>
        <p:spPr>
          <a:xfrm>
            <a:off x="2627784" y="2221708"/>
            <a:ext cx="2840980" cy="0"/>
          </a:xfrm>
          <a:prstGeom prst="straightConnector1">
            <a:avLst/>
          </a:prstGeom>
          <a:ln w="12700">
            <a:solidFill>
              <a:srgbClr val="18396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2"/>
          <p:cNvSpPr txBox="1">
            <a:spLocks noChangeArrowheads="1"/>
          </p:cNvSpPr>
          <p:nvPr/>
        </p:nvSpPr>
        <p:spPr>
          <a:xfrm>
            <a:off x="4951286" y="2026611"/>
            <a:ext cx="671279" cy="167820"/>
          </a:xfrm>
          <a:prstGeom prst="rect">
            <a:avLst/>
          </a:prstGeom>
        </p:spPr>
        <p:txBody>
          <a:bodyPr anchor="ctr"/>
          <a:lstStyle/>
          <a:p>
            <a:pPr algn="ctr">
              <a:tabLst>
                <a:tab pos="446088" algn="l"/>
              </a:tabLst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Time</a:t>
            </a:r>
          </a:p>
        </p:txBody>
      </p:sp>
      <p:sp>
        <p:nvSpPr>
          <p:cNvPr id="103" name="Venstre klammeparentes 102"/>
          <p:cNvSpPr/>
          <p:nvPr/>
        </p:nvSpPr>
        <p:spPr>
          <a:xfrm flipH="1">
            <a:off x="5758268" y="2163170"/>
            <a:ext cx="447520" cy="3055597"/>
          </a:xfrm>
          <a:prstGeom prst="leftBrace">
            <a:avLst>
              <a:gd name="adj1" fmla="val 28347"/>
              <a:gd name="adj2" fmla="val 5021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3962"/>
              </a:solidFill>
            </a:endParaRPr>
          </a:p>
        </p:txBody>
      </p:sp>
      <p:grpSp>
        <p:nvGrpSpPr>
          <p:cNvPr id="52" name="Gruppe 51"/>
          <p:cNvGrpSpPr/>
          <p:nvPr/>
        </p:nvGrpSpPr>
        <p:grpSpPr>
          <a:xfrm flipV="1">
            <a:off x="2657748" y="4493764"/>
            <a:ext cx="2778537" cy="445304"/>
            <a:chOff x="2657748" y="4432189"/>
            <a:chExt cx="2778537" cy="445304"/>
          </a:xfrm>
        </p:grpSpPr>
        <p:cxnSp>
          <p:nvCxnSpPr>
            <p:cNvPr id="106" name="Lige forbindelse 105"/>
            <p:cNvCxnSpPr/>
            <p:nvPr/>
          </p:nvCxnSpPr>
          <p:spPr>
            <a:xfrm>
              <a:off x="2657748" y="4877493"/>
              <a:ext cx="24023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Lige forbindelse 106"/>
            <p:cNvCxnSpPr/>
            <p:nvPr/>
          </p:nvCxnSpPr>
          <p:spPr>
            <a:xfrm flipV="1">
              <a:off x="2883724" y="4432189"/>
              <a:ext cx="0" cy="4453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Lige forbindelse 107"/>
            <p:cNvCxnSpPr/>
            <p:nvPr/>
          </p:nvCxnSpPr>
          <p:spPr>
            <a:xfrm>
              <a:off x="2869406" y="4432189"/>
              <a:ext cx="3643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Lige forbindelse 108"/>
            <p:cNvCxnSpPr/>
            <p:nvPr/>
          </p:nvCxnSpPr>
          <p:spPr>
            <a:xfrm>
              <a:off x="3219364" y="4432189"/>
              <a:ext cx="0" cy="4453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Lige forbindelse 109"/>
            <p:cNvCxnSpPr/>
            <p:nvPr/>
          </p:nvCxnSpPr>
          <p:spPr>
            <a:xfrm>
              <a:off x="3205163" y="4877493"/>
              <a:ext cx="22311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2627784" y="1772816"/>
            <a:ext cx="2968954" cy="277599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Signal arriving </a:t>
            </a: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to ATLAS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2" name="Rectangle 2"/>
          <p:cNvSpPr txBox="1">
            <a:spLocks noChangeArrowheads="1"/>
          </p:cNvSpPr>
          <p:nvPr/>
        </p:nvSpPr>
        <p:spPr>
          <a:xfrm>
            <a:off x="323528" y="5808117"/>
            <a:ext cx="8226958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</a:rPr>
              <a:t>Only requires firmware upgrade of the Front </a:t>
            </a:r>
            <a:r>
              <a:rPr lang="en-US" sz="1600" b="1" dirty="0">
                <a:solidFill>
                  <a:srgbClr val="183962"/>
                </a:solidFill>
              </a:rPr>
              <a:t>End electronics </a:t>
            </a:r>
            <a:r>
              <a:rPr lang="en-US" sz="1600" dirty="0" smtClean="0">
                <a:solidFill>
                  <a:srgbClr val="183962"/>
                </a:solidFill>
              </a:rPr>
              <a:t>(trigger mezzanine).</a:t>
            </a:r>
            <a:r>
              <a:rPr lang="en-US" sz="1600" b="1" dirty="0" smtClean="0">
                <a:solidFill>
                  <a:srgbClr val="183962"/>
                </a:solidFill>
              </a:rPr>
              <a:t> </a:t>
            </a:r>
            <a:endParaRPr lang="en-US" sz="1600" b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3" name="Rectangle 2"/>
          <p:cNvSpPr txBox="1">
            <a:spLocks noChangeArrowheads="1"/>
          </p:cNvSpPr>
          <p:nvPr/>
        </p:nvSpPr>
        <p:spPr>
          <a:xfrm>
            <a:off x="305482" y="1199605"/>
            <a:ext cx="8226958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</a:rPr>
              <a:t>Different signal duration: 50 ns for MD signals, 25 ns for OD signals.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1" name="Gruppe 50"/>
          <p:cNvGrpSpPr/>
          <p:nvPr/>
        </p:nvGrpSpPr>
        <p:grpSpPr>
          <a:xfrm flipV="1">
            <a:off x="2657559" y="3431034"/>
            <a:ext cx="2778537" cy="445304"/>
            <a:chOff x="2657559" y="3369459"/>
            <a:chExt cx="2778537" cy="445304"/>
          </a:xfrm>
        </p:grpSpPr>
        <p:cxnSp>
          <p:nvCxnSpPr>
            <p:cNvPr id="90" name="Lige forbindelse 89"/>
            <p:cNvCxnSpPr/>
            <p:nvPr/>
          </p:nvCxnSpPr>
          <p:spPr>
            <a:xfrm>
              <a:off x="2657559" y="3814763"/>
              <a:ext cx="24023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ge forbindelse 90"/>
            <p:cNvCxnSpPr/>
            <p:nvPr/>
          </p:nvCxnSpPr>
          <p:spPr>
            <a:xfrm flipV="1">
              <a:off x="2883535" y="3369459"/>
              <a:ext cx="0" cy="44530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Lige forbindelse 91"/>
            <p:cNvCxnSpPr/>
            <p:nvPr/>
          </p:nvCxnSpPr>
          <p:spPr>
            <a:xfrm>
              <a:off x="2869217" y="3369459"/>
              <a:ext cx="3643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Lige forbindelse 92"/>
            <p:cNvCxnSpPr/>
            <p:nvPr/>
          </p:nvCxnSpPr>
          <p:spPr>
            <a:xfrm>
              <a:off x="3219175" y="3369459"/>
              <a:ext cx="0" cy="44530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Lige forbindelse 93"/>
            <p:cNvCxnSpPr/>
            <p:nvPr/>
          </p:nvCxnSpPr>
          <p:spPr>
            <a:xfrm>
              <a:off x="3204974" y="3814763"/>
              <a:ext cx="223112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kstboks 53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Beam based alignment                     Determination of total cross section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Upgrade of Overlap Detector triggering</a:t>
            </a:r>
            <a:endParaRPr lang="en-US" sz="1000" u="sng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8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7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5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8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1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6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9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2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5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8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1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4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7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5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4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5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7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8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6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8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9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4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1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2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5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0" grpId="2"/>
      <p:bldP spid="83" grpId="0"/>
      <p:bldP spid="83" grpId="1"/>
      <p:bldP spid="83" grpId="2"/>
      <p:bldP spid="55" grpId="0" animBg="1"/>
      <p:bldP spid="56" grpId="0" animBg="1"/>
      <p:bldP spid="57" grpId="0"/>
      <p:bldP spid="57" grpId="1"/>
      <p:bldP spid="59" grpId="0" animBg="1"/>
      <p:bldP spid="60" grpId="0" animBg="1"/>
      <p:bldP spid="60" grpId="1" animBg="1"/>
      <p:bldP spid="61" grpId="0" animBg="1"/>
      <p:bldP spid="61" grpId="1" animBg="1"/>
      <p:bldP spid="62" grpId="0" animBg="1"/>
      <p:bldP spid="63" grpId="0"/>
      <p:bldP spid="63" grpId="1"/>
      <p:bldP spid="64" grpId="0"/>
      <p:bldP spid="64" grpId="1"/>
      <p:bldP spid="65" grpId="0" animBg="1"/>
      <p:bldP spid="65" grpId="1" animBg="1"/>
      <p:bldP spid="66" grpId="0" animBg="1"/>
      <p:bldP spid="66" grpId="1" animBg="1"/>
      <p:bldP spid="78" grpId="0"/>
      <p:bldP spid="78" grpId="1"/>
      <p:bldP spid="82" grpId="0" animBg="1"/>
      <p:bldP spid="84" grpId="0" animBg="1"/>
      <p:bldP spid="85" grpId="0" animBg="1"/>
      <p:bldP spid="87" grpId="0" animBg="1"/>
      <p:bldP spid="102" grpId="0"/>
      <p:bldP spid="102" grpId="1"/>
      <p:bldP spid="103" grpId="0" animBg="1"/>
      <p:bldP spid="103" grpId="1" animBg="1"/>
      <p:bldP spid="121" grpId="0"/>
      <p:bldP spid="121" grpId="1"/>
      <p:bldP spid="122" grpId="0"/>
      <p:bldP spid="122" grpId="1"/>
      <p:bldP spid="123" grpId="0"/>
      <p:bldP spid="123" grpId="1"/>
      <p:bldP spid="123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lang="da-DK" sz="1200" dirty="0">
              <a:latin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5" y="306388"/>
            <a:ext cx="8212138" cy="35718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Outlook</a:t>
            </a:r>
            <a:endParaRPr lang="en-US" sz="28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428625" y="1700808"/>
            <a:ext cx="8429625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ALFA trigger upgrades will double the data taking efficiency. Implementation is ongoing.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428625" y="3284984"/>
            <a:ext cx="835818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183962"/>
                </a:solidFill>
                <a:latin typeface="Calibri" pitchFamily="34" charset="0"/>
              </a:rPr>
              <a:t>New front end electronic for trigger signals will improve trigger efficiency. </a:t>
            </a:r>
            <a:endParaRPr lang="en-US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428625" y="3933056"/>
            <a:ext cx="8501063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In 2012 even higher beta* optics (500-1000 m) will be used in dedicated runs. 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428625" y="4725144"/>
            <a:ext cx="8358188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</a:rPr>
              <a:t>This will lead to better determination of the total cross section and maybe a luminosity determination (if </a:t>
            </a:r>
            <a:r>
              <a:rPr lang="en-US" dirty="0">
                <a:solidFill>
                  <a:srgbClr val="183962"/>
                </a:solidFill>
              </a:rPr>
              <a:t>the Coulomb </a:t>
            </a:r>
            <a:r>
              <a:rPr lang="en-US" dirty="0" smtClean="0">
                <a:solidFill>
                  <a:srgbClr val="183962"/>
                </a:solidFill>
              </a:rPr>
              <a:t>Interference region is reached). </a:t>
            </a:r>
            <a:endParaRPr lang="en-US" dirty="0">
              <a:solidFill>
                <a:srgbClr val="183962"/>
              </a:solidFill>
            </a:endParaRPr>
          </a:p>
        </p:txBody>
      </p:sp>
      <p:sp>
        <p:nvSpPr>
          <p:cNvPr id="3085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335E36"/>
                </a:solidFill>
                <a:latin typeface="Calibri" pitchFamily="34" charset="0"/>
              </a:rPr>
              <a:t>Sune Jakobsen</a:t>
            </a:r>
            <a:endParaRPr lang="da-DK" sz="1200">
              <a:latin typeface="Calibri" pitchFamily="34" charset="0"/>
            </a:endParaRPr>
          </a:p>
        </p:txBody>
      </p:sp>
      <p:pic>
        <p:nvPicPr>
          <p:cNvPr id="3086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28624" y="5592092"/>
            <a:ext cx="8175823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</a:rPr>
              <a:t>Beyond 2012 the LHC energy will go up and even higher beta optics will be used for total cross section and luminosity determination. </a:t>
            </a:r>
            <a:endParaRPr lang="en-US" dirty="0">
              <a:solidFill>
                <a:srgbClr val="183962"/>
              </a:solidFill>
            </a:endParaRPr>
          </a:p>
        </p:txBody>
      </p:sp>
      <p:sp>
        <p:nvSpPr>
          <p:cNvPr id="20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18/18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28625" y="2495748"/>
            <a:ext cx="8429625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 new readout mode (charge readout) to determine light yield of all scintillation fiber (aging check) is being implemented. 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8699" y="980728"/>
            <a:ext cx="8429625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Determination of total cross section from 2011s beta*</a:t>
            </a:r>
            <a:r>
              <a:rPr lang="da-DK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= 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90 m runs and luminosity from ATLAS. 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Tekstboks 23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ALFA                     Triggering                     Beam based alignment                     Determination of total cross section                     </a:t>
            </a:r>
            <a:r>
              <a:rPr lang="en-US" sz="1000" u="sng" dirty="0" smtClean="0">
                <a:solidFill>
                  <a:srgbClr val="3161AB"/>
                </a:solidFill>
              </a:rPr>
              <a:t>Upgrade of Overlap Detector triggering</a:t>
            </a:r>
            <a:endParaRPr lang="en-US" sz="1000" u="sng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6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7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18" grpId="0"/>
      <p:bldP spid="18" grpId="1"/>
      <p:bldP spid="22" grpId="0"/>
      <p:bldP spid="22" grpId="1"/>
      <p:bldP spid="22" grpId="2"/>
      <p:bldP spid="19" grpId="0"/>
      <p:bldP spid="19" grpId="1"/>
      <p:bldP spid="1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pic>
        <p:nvPicPr>
          <p:cNvPr id="3074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lang="da-DK" sz="1200" dirty="0">
              <a:latin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0" y="3068960"/>
            <a:ext cx="9144001" cy="3571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The ALFA detector system</a:t>
            </a:r>
            <a:endParaRPr lang="en-US" sz="40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3085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335E36"/>
                </a:solidFill>
                <a:latin typeface="Calibri" pitchFamily="34" charset="0"/>
              </a:rPr>
              <a:t>Sune Jakobsen</a:t>
            </a:r>
            <a:endParaRPr lang="da-DK" sz="1200">
              <a:latin typeface="Calibri" pitchFamily="34" charset="0"/>
            </a:endParaRPr>
          </a:p>
        </p:txBody>
      </p:sp>
      <p:pic>
        <p:nvPicPr>
          <p:cNvPr id="3086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3/18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6" name="Tekstboks 15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1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pic>
        <p:nvPicPr>
          <p:cNvPr id="3074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lang="da-DK" sz="1200" dirty="0">
              <a:latin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0" y="3068960"/>
            <a:ext cx="9144001" cy="3571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Backup</a:t>
            </a:r>
            <a:endParaRPr lang="en-US" sz="40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3085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335E36"/>
                </a:solidFill>
                <a:latin typeface="Calibri" pitchFamily="34" charset="0"/>
              </a:rPr>
              <a:t>Sune Jakobsen</a:t>
            </a:r>
            <a:endParaRPr lang="da-DK" sz="1200">
              <a:latin typeface="Calibri" pitchFamily="34" charset="0"/>
            </a:endParaRPr>
          </a:p>
        </p:txBody>
      </p:sp>
      <p:pic>
        <p:nvPicPr>
          <p:cNvPr id="3086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7/30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2" name="Tekstboks 82"/>
          <p:cNvSpPr txBox="1">
            <a:spLocks noChangeArrowheads="1"/>
          </p:cNvSpPr>
          <p:nvPr/>
        </p:nvSpPr>
        <p:spPr bwMode="auto">
          <a:xfrm>
            <a:off x="642938" y="0"/>
            <a:ext cx="8501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 smtClean="0">
                <a:solidFill>
                  <a:srgbClr val="3161AB"/>
                </a:solidFill>
                <a:latin typeface="Calibri" pitchFamily="34" charset="0"/>
              </a:rPr>
              <a:t>90 m run 191373              </a:t>
            </a:r>
            <a:r>
              <a:rPr lang="en-US" sz="1000" u="sng" dirty="0" smtClean="0">
                <a:solidFill>
                  <a:srgbClr val="3161AB"/>
                </a:solidFill>
                <a:latin typeface="Calibri" pitchFamily="34" charset="0"/>
              </a:rPr>
              <a:t>Overlap Detector triggering</a:t>
            </a:r>
            <a:r>
              <a:rPr lang="en-US" sz="1000" dirty="0" smtClean="0">
                <a:solidFill>
                  <a:srgbClr val="3161AB"/>
                </a:solidFill>
                <a:latin typeface="Calibri" pitchFamily="34" charset="0"/>
              </a:rPr>
              <a:t>              Commissioning OD              Trigger menu L1 in 2012              Trigger menu L2 in 2012              Summery</a:t>
            </a:r>
            <a:endParaRPr lang="en-US" sz="1000" dirty="0">
              <a:solidFill>
                <a:srgbClr val="3161A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ALFA hardware trigger upgrade and high beta* optics trigger menu for 2012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5" y="234380"/>
            <a:ext cx="8212138" cy="530324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Needed changes in transmitting end (tunnel) </a:t>
            </a: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10/30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394784" y="836712"/>
            <a:ext cx="7921632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New firmware for trigger mezzanine:</a:t>
            </a: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611560" y="1268760"/>
            <a:ext cx="4680519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All MD signals should give a 50 ns NIM signal out on the air-core cable.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 bwMode="auto">
          <a:xfrm>
            <a:off x="611560" y="1847676"/>
            <a:ext cx="446449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All OD signals should give a 25 ns NIM </a:t>
            </a:r>
            <a:r>
              <a:rPr lang="en-US" sz="1600" dirty="0">
                <a:solidFill>
                  <a:srgbClr val="183962"/>
                </a:solidFill>
                <a:latin typeface="Calibri" pitchFamily="34" charset="0"/>
              </a:rPr>
              <a:t>signal </a:t>
            </a:r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out on </a:t>
            </a:r>
            <a:r>
              <a:rPr lang="en-US" sz="1600" dirty="0">
                <a:solidFill>
                  <a:srgbClr val="183962"/>
                </a:solidFill>
                <a:latin typeface="Calibri" pitchFamily="34" charset="0"/>
              </a:rPr>
              <a:t>the air-core </a:t>
            </a:r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cable.</a:t>
            </a:r>
            <a:endParaRPr lang="en-US" sz="16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611560" y="2996952"/>
            <a:ext cx="4918247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>
                <a:solidFill>
                  <a:srgbClr val="183962"/>
                </a:solidFill>
              </a:rPr>
              <a:t>The delay between input </a:t>
            </a:r>
            <a:r>
              <a:rPr lang="en-US" sz="1600" dirty="0" smtClean="0">
                <a:solidFill>
                  <a:srgbClr val="183962"/>
                </a:solidFill>
              </a:rPr>
              <a:t>and </a:t>
            </a:r>
            <a:r>
              <a:rPr lang="en-US" sz="1600" dirty="0">
                <a:solidFill>
                  <a:srgbClr val="183962"/>
                </a:solidFill>
              </a:rPr>
              <a:t>output (leading edge) must be the same for MD </a:t>
            </a:r>
            <a:r>
              <a:rPr lang="en-US" sz="1600" dirty="0" smtClean="0">
                <a:solidFill>
                  <a:srgbClr val="183962"/>
                </a:solidFill>
              </a:rPr>
              <a:t>and OD.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11561" y="2423740"/>
            <a:ext cx="461491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If MD and OD signal at the same time it should be treated as a MD signal.</a:t>
            </a:r>
            <a:endParaRPr lang="en-US" sz="16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611560" y="3575869"/>
            <a:ext cx="5400600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</a:rPr>
              <a:t>The delay due to logic of the trigger mezzanine must be reduced by 25 ns.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3" name="Picture 5" descr="D:\CERN temp\Billeder\Electronics\Trigger mezzanine\SJ110350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18824" r="14181" b="10027"/>
          <a:stretch/>
        </p:blipFill>
        <p:spPr bwMode="auto">
          <a:xfrm>
            <a:off x="5017792" y="764704"/>
            <a:ext cx="409071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boks 82"/>
          <p:cNvSpPr txBox="1">
            <a:spLocks noChangeArrowheads="1"/>
          </p:cNvSpPr>
          <p:nvPr/>
        </p:nvSpPr>
        <p:spPr bwMode="auto">
          <a:xfrm>
            <a:off x="642938" y="0"/>
            <a:ext cx="8501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 smtClean="0">
                <a:solidFill>
                  <a:srgbClr val="3161AB"/>
                </a:solidFill>
                <a:latin typeface="Calibri" pitchFamily="34" charset="0"/>
              </a:rPr>
              <a:t>90 m run 191373              </a:t>
            </a:r>
            <a:r>
              <a:rPr lang="en-US" sz="1000" u="sng" dirty="0" smtClean="0">
                <a:solidFill>
                  <a:srgbClr val="3161AB"/>
                </a:solidFill>
                <a:latin typeface="Calibri" pitchFamily="34" charset="0"/>
              </a:rPr>
              <a:t>Overlap Detector triggering</a:t>
            </a:r>
            <a:r>
              <a:rPr lang="en-US" sz="1000" dirty="0" smtClean="0">
                <a:solidFill>
                  <a:srgbClr val="3161AB"/>
                </a:solidFill>
                <a:latin typeface="Calibri" pitchFamily="34" charset="0"/>
              </a:rPr>
              <a:t>              Commissioning OD              Trigger menu L1 in 2012              Trigger menu L2 in 2012              Summery</a:t>
            </a:r>
            <a:endParaRPr lang="en-US" sz="1000" dirty="0">
              <a:solidFill>
                <a:srgbClr val="3161AB"/>
              </a:solidFill>
              <a:latin typeface="Calibri" pitchFamily="34" charset="0"/>
            </a:endParaRPr>
          </a:p>
        </p:txBody>
      </p:sp>
      <p:pic>
        <p:nvPicPr>
          <p:cNvPr id="20" name="Picture 3" descr="D:\CERN temp\Billeder\Trigger seperation with setup in B251 28-11-2011\trackchargeonechannel5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4" r="49118" b="15967"/>
          <a:stretch/>
        </p:blipFill>
        <p:spPr bwMode="auto">
          <a:xfrm>
            <a:off x="683568" y="4467899"/>
            <a:ext cx="3431148" cy="19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boks 20"/>
          <p:cNvSpPr txBox="1"/>
          <p:nvPr/>
        </p:nvSpPr>
        <p:spPr>
          <a:xfrm>
            <a:off x="856918" y="5369969"/>
            <a:ext cx="536878" cy="326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kstboks 21"/>
          <p:cNvSpPr txBox="1"/>
          <p:nvPr/>
        </p:nvSpPr>
        <p:spPr>
          <a:xfrm>
            <a:off x="856918" y="4533335"/>
            <a:ext cx="299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D signal on air-core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" name="Picture 2" descr="D:\CERN temp\Billeder\Trigger seperation with setup in B251 28-11-2011\trackchargeonechannel5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1" r="49118" b="16010"/>
          <a:stretch/>
        </p:blipFill>
        <p:spPr bwMode="auto">
          <a:xfrm>
            <a:off x="5173300" y="4467899"/>
            <a:ext cx="3431148" cy="19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kstboks 25"/>
          <p:cNvSpPr txBox="1"/>
          <p:nvPr/>
        </p:nvSpPr>
        <p:spPr>
          <a:xfrm>
            <a:off x="5346650" y="5360033"/>
            <a:ext cx="536878" cy="326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kstboks 26"/>
          <p:cNvSpPr txBox="1"/>
          <p:nvPr/>
        </p:nvSpPr>
        <p:spPr>
          <a:xfrm>
            <a:off x="5346650" y="4531623"/>
            <a:ext cx="268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OD signal on air-core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611560" y="4007917"/>
            <a:ext cx="5400600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</a:rPr>
              <a:t>Firmware update made and tested on prototype.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771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0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18" grpId="0"/>
      <p:bldP spid="18" grpId="1"/>
      <p:bldP spid="18" grpId="2"/>
      <p:bldP spid="19" grpId="0"/>
      <p:bldP spid="19" grpId="1"/>
      <p:bldP spid="19" grpId="2"/>
      <p:bldP spid="21" grpId="0"/>
      <p:bldP spid="21" grpId="1"/>
      <p:bldP spid="22" grpId="0"/>
      <p:bldP spid="22" grpId="1"/>
      <p:bldP spid="26" grpId="0"/>
      <p:bldP spid="26" grpId="1"/>
      <p:bldP spid="27" grpId="0"/>
      <p:bldP spid="27" grpId="1"/>
      <p:bldP spid="29" grpId="0"/>
      <p:bldP spid="2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ALFA hardware trigger upgrade and high beta* optics trigger menu for 2012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4" y="234380"/>
            <a:ext cx="8429627" cy="530324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Verification of functionality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13/30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2713326" y="980728"/>
            <a:ext cx="1642650" cy="357188"/>
          </a:xfrm>
          <a:prstGeom prst="rect">
            <a:avLst/>
          </a:prstGeom>
        </p:spPr>
        <p:txBody>
          <a:bodyPr anchor="t"/>
          <a:lstStyle/>
          <a:p>
            <a:pPr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Signal arriving in USA15 after ~280 m of air-core cable. </a:t>
            </a:r>
          </a:p>
          <a:p>
            <a:pPr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Signal quality sufficient to be recognized as a NIM signal. </a:t>
            </a:r>
            <a:endParaRPr lang="en-US" sz="14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178283" y="4509120"/>
            <a:ext cx="2060886" cy="103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Lin. out signal after first coincidence unit. Output signal width 25 ns like the input signal in ATLAS. </a:t>
            </a:r>
            <a:endParaRPr lang="en-US" sz="1400" dirty="0">
              <a:solidFill>
                <a:srgbClr val="183962"/>
              </a:solidFill>
              <a:latin typeface="Calibri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4716015" y="839565"/>
            <a:ext cx="1873481" cy="357187"/>
          </a:xfrm>
          <a:prstGeom prst="rect">
            <a:avLst/>
          </a:prstGeom>
        </p:spPr>
        <p:txBody>
          <a:bodyPr anchor="ctr"/>
          <a:lstStyle/>
          <a:p>
            <a:pPr algn="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</a:rPr>
              <a:t>Input signal of </a:t>
            </a:r>
            <a:r>
              <a:rPr lang="en-US" sz="1400" b="1" dirty="0" smtClean="0">
                <a:solidFill>
                  <a:srgbClr val="183962"/>
                </a:solidFill>
              </a:rPr>
              <a:t>50 ns </a:t>
            </a:r>
            <a:r>
              <a:rPr lang="en-US" sz="1400" dirty="0" smtClean="0">
                <a:solidFill>
                  <a:srgbClr val="183962"/>
                </a:solidFill>
              </a:rPr>
              <a:t>(from generator in lab) </a:t>
            </a:r>
            <a:endParaRPr lang="en-US" sz="14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8" b="19066"/>
          <a:stretch/>
        </p:blipFill>
        <p:spPr bwMode="auto">
          <a:xfrm>
            <a:off x="412837" y="2646096"/>
            <a:ext cx="8355464" cy="17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CERN temp\Billeder\USA15 10-11-2011\SJ10804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2" t="57823" r="32140" b="19895"/>
          <a:stretch/>
        </p:blipFill>
        <p:spPr bwMode="auto">
          <a:xfrm>
            <a:off x="456310" y="1052736"/>
            <a:ext cx="2236863" cy="144904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Lige pilforbindelse 6"/>
          <p:cNvCxnSpPr/>
          <p:nvPr/>
        </p:nvCxnSpPr>
        <p:spPr>
          <a:xfrm flipV="1">
            <a:off x="1187624" y="2708920"/>
            <a:ext cx="28803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pilforbindelse 35"/>
          <p:cNvCxnSpPr/>
          <p:nvPr/>
        </p:nvCxnSpPr>
        <p:spPr>
          <a:xfrm>
            <a:off x="2562432" y="2008252"/>
            <a:ext cx="0" cy="470008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boks 16"/>
          <p:cNvSpPr txBox="1"/>
          <p:nvPr/>
        </p:nvSpPr>
        <p:spPr>
          <a:xfrm>
            <a:off x="2195736" y="2128093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0.5 V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43" name="Lige pilforbindelse 42"/>
          <p:cNvCxnSpPr/>
          <p:nvPr/>
        </p:nvCxnSpPr>
        <p:spPr>
          <a:xfrm>
            <a:off x="514350" y="2420889"/>
            <a:ext cx="41910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boks 46"/>
          <p:cNvSpPr txBox="1"/>
          <p:nvPr/>
        </p:nvSpPr>
        <p:spPr>
          <a:xfrm>
            <a:off x="500063" y="2192941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20 ns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099" name="Picture 3" descr="D:\CERN temp\Billeder\USA15 10-11-2011\SJ10804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7" t="15215" r="25725" b="52879"/>
          <a:stretch/>
        </p:blipFill>
        <p:spPr bwMode="auto">
          <a:xfrm>
            <a:off x="2202625" y="4554555"/>
            <a:ext cx="2114582" cy="181632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179512" y="5517232"/>
            <a:ext cx="2026270" cy="60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183962"/>
                </a:solidFill>
                <a:latin typeface="Calibri" pitchFamily="34" charset="0"/>
              </a:rPr>
              <a:t>Preset out after first coincidence unit in ATLAS.</a:t>
            </a:r>
            <a:endParaRPr lang="en-US" sz="1400" dirty="0">
              <a:solidFill>
                <a:srgbClr val="183962"/>
              </a:solidFill>
              <a:latin typeface="Calibri" pitchFamily="34" charset="0"/>
            </a:endParaRPr>
          </a:p>
        </p:txBody>
      </p:sp>
      <p:cxnSp>
        <p:nvCxnSpPr>
          <p:cNvPr id="50" name="Lige pilforbindelse 49"/>
          <p:cNvCxnSpPr/>
          <p:nvPr/>
        </p:nvCxnSpPr>
        <p:spPr>
          <a:xfrm>
            <a:off x="4240535" y="5948363"/>
            <a:ext cx="0" cy="40785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boks 50"/>
          <p:cNvSpPr txBox="1"/>
          <p:nvPr/>
        </p:nvSpPr>
        <p:spPr>
          <a:xfrm>
            <a:off x="3851920" y="602128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0.5 V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52" name="Lige pilforbindelse 51"/>
          <p:cNvCxnSpPr/>
          <p:nvPr/>
        </p:nvCxnSpPr>
        <p:spPr>
          <a:xfrm>
            <a:off x="2217167" y="6290175"/>
            <a:ext cx="411006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boks 52"/>
          <p:cNvSpPr txBox="1"/>
          <p:nvPr/>
        </p:nvSpPr>
        <p:spPr>
          <a:xfrm>
            <a:off x="2195736" y="6062863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</a:t>
            </a:r>
            <a:r>
              <a:rPr lang="en-US" sz="1000" dirty="0" smtClean="0">
                <a:solidFill>
                  <a:schemeClr val="bg1"/>
                </a:solidFill>
              </a:rPr>
              <a:t>0 ns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56" name="Lige pilforbindelse 55"/>
          <p:cNvCxnSpPr/>
          <p:nvPr/>
        </p:nvCxnSpPr>
        <p:spPr>
          <a:xfrm flipH="1">
            <a:off x="3347864" y="4219885"/>
            <a:ext cx="288032" cy="2892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D:\CERN temp\Billeder\Test of seperation of trigger signals in 187\SJ31778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4" t="11677" r="22844" b="20907"/>
          <a:stretch/>
        </p:blipFill>
        <p:spPr bwMode="auto">
          <a:xfrm>
            <a:off x="6589497" y="785813"/>
            <a:ext cx="2041200" cy="18154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CERN temp\Billeder\Test of seperation of trigger signals in 187\SJ31779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t="11314" r="21941" b="20524"/>
          <a:stretch/>
        </p:blipFill>
        <p:spPr bwMode="auto">
          <a:xfrm>
            <a:off x="6588224" y="4509120"/>
            <a:ext cx="2042473" cy="180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4716016" y="1271613"/>
            <a:ext cx="1873481" cy="357187"/>
          </a:xfrm>
          <a:prstGeom prst="rect">
            <a:avLst/>
          </a:prstGeom>
        </p:spPr>
        <p:txBody>
          <a:bodyPr anchor="ctr"/>
          <a:lstStyle/>
          <a:p>
            <a:pPr algn="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00B050"/>
                </a:solidFill>
              </a:rPr>
              <a:t>Output from coincidence unit 2</a:t>
            </a:r>
            <a:endParaRPr lang="en-US" sz="14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4716016" y="1700808"/>
            <a:ext cx="1873481" cy="357187"/>
          </a:xfrm>
          <a:prstGeom prst="rect">
            <a:avLst/>
          </a:prstGeom>
        </p:spPr>
        <p:txBody>
          <a:bodyPr anchor="ctr"/>
          <a:lstStyle/>
          <a:p>
            <a:pPr algn="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Output from coincidence unit 3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4716016" y="2135709"/>
            <a:ext cx="1873481" cy="357187"/>
          </a:xfrm>
          <a:prstGeom prst="rect">
            <a:avLst/>
          </a:prstGeom>
        </p:spPr>
        <p:txBody>
          <a:bodyPr anchor="ctr"/>
          <a:lstStyle/>
          <a:p>
            <a:pPr algn="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</a:rPr>
              <a:t>Original output for timing reference</a:t>
            </a:r>
            <a:endParaRPr lang="en-US" sz="14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4716015" y="4583981"/>
            <a:ext cx="1873482" cy="357187"/>
          </a:xfrm>
          <a:prstGeom prst="rect">
            <a:avLst/>
          </a:prstGeom>
        </p:spPr>
        <p:txBody>
          <a:bodyPr anchor="ctr"/>
          <a:lstStyle/>
          <a:p>
            <a:pPr algn="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</a:rPr>
              <a:t>Input signal of </a:t>
            </a:r>
            <a:r>
              <a:rPr lang="en-US" sz="1400" b="1" dirty="0" smtClean="0">
                <a:solidFill>
                  <a:srgbClr val="183962"/>
                </a:solidFill>
              </a:rPr>
              <a:t>25 ns </a:t>
            </a:r>
            <a:r>
              <a:rPr lang="en-US" sz="1400" dirty="0" smtClean="0">
                <a:solidFill>
                  <a:srgbClr val="183962"/>
                </a:solidFill>
              </a:rPr>
              <a:t>(from generator in lab) </a:t>
            </a:r>
            <a:endParaRPr lang="en-US" sz="14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4716016" y="5016029"/>
            <a:ext cx="1873482" cy="357187"/>
          </a:xfrm>
          <a:prstGeom prst="rect">
            <a:avLst/>
          </a:prstGeom>
        </p:spPr>
        <p:txBody>
          <a:bodyPr anchor="ctr"/>
          <a:lstStyle/>
          <a:p>
            <a:pPr algn="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00B050"/>
                </a:solidFill>
              </a:rPr>
              <a:t>Output from coincidence unit 2</a:t>
            </a:r>
            <a:endParaRPr lang="en-US" sz="14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4716016" y="5445224"/>
            <a:ext cx="1873482" cy="357187"/>
          </a:xfrm>
          <a:prstGeom prst="rect">
            <a:avLst/>
          </a:prstGeom>
        </p:spPr>
        <p:txBody>
          <a:bodyPr anchor="ctr"/>
          <a:lstStyle/>
          <a:p>
            <a:pPr algn="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Output from coincidence unit 3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4716016" y="5880125"/>
            <a:ext cx="1873482" cy="357187"/>
          </a:xfrm>
          <a:prstGeom prst="rect">
            <a:avLst/>
          </a:prstGeom>
        </p:spPr>
        <p:txBody>
          <a:bodyPr anchor="ctr"/>
          <a:lstStyle/>
          <a:p>
            <a:pPr algn="r">
              <a:tabLst>
                <a:tab pos="446088" algn="l"/>
              </a:tabLst>
              <a:defRPr/>
            </a:pPr>
            <a:r>
              <a:rPr lang="en-US" sz="1400" dirty="0" smtClean="0">
                <a:solidFill>
                  <a:srgbClr val="183962"/>
                </a:solidFill>
              </a:rPr>
              <a:t>Original output for timing reference</a:t>
            </a:r>
            <a:endParaRPr lang="en-US" sz="14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2" name="Lige pilforbindelse 71"/>
          <p:cNvCxnSpPr/>
          <p:nvPr/>
        </p:nvCxnSpPr>
        <p:spPr>
          <a:xfrm>
            <a:off x="6639504" y="6253913"/>
            <a:ext cx="197065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kstboks 72"/>
          <p:cNvSpPr txBox="1"/>
          <p:nvPr/>
        </p:nvSpPr>
        <p:spPr>
          <a:xfrm>
            <a:off x="6588224" y="603155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</a:t>
            </a:r>
            <a:r>
              <a:rPr lang="en-US" sz="1000" dirty="0" smtClean="0">
                <a:solidFill>
                  <a:schemeClr val="bg1"/>
                </a:solidFill>
              </a:rPr>
              <a:t>0 ns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75" name="Lige pilforbindelse 74"/>
          <p:cNvCxnSpPr/>
          <p:nvPr/>
        </p:nvCxnSpPr>
        <p:spPr>
          <a:xfrm>
            <a:off x="8559205" y="6067425"/>
            <a:ext cx="0" cy="21637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kstboks 75"/>
          <p:cNvSpPr txBox="1"/>
          <p:nvPr/>
        </p:nvSpPr>
        <p:spPr>
          <a:xfrm>
            <a:off x="8160494" y="6052499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0.5 V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78" name="Lige pilforbindelse 77"/>
          <p:cNvCxnSpPr/>
          <p:nvPr/>
        </p:nvCxnSpPr>
        <p:spPr>
          <a:xfrm>
            <a:off x="6597534" y="2567832"/>
            <a:ext cx="197065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kstboks 78"/>
          <p:cNvSpPr txBox="1"/>
          <p:nvPr/>
        </p:nvSpPr>
        <p:spPr>
          <a:xfrm>
            <a:off x="6546254" y="2345477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</a:t>
            </a:r>
            <a:r>
              <a:rPr lang="en-US" sz="1000" dirty="0" smtClean="0">
                <a:solidFill>
                  <a:schemeClr val="bg1"/>
                </a:solidFill>
              </a:rPr>
              <a:t>0 ns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80" name="Lige pilforbindelse 79"/>
          <p:cNvCxnSpPr/>
          <p:nvPr/>
        </p:nvCxnSpPr>
        <p:spPr>
          <a:xfrm>
            <a:off x="8565778" y="2363806"/>
            <a:ext cx="0" cy="21637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kstboks 80"/>
          <p:cNvSpPr txBox="1"/>
          <p:nvPr/>
        </p:nvSpPr>
        <p:spPr>
          <a:xfrm>
            <a:off x="8148017" y="2348880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0.5 V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82" name="Lige pilforbindelse 81"/>
          <p:cNvCxnSpPr/>
          <p:nvPr/>
        </p:nvCxnSpPr>
        <p:spPr>
          <a:xfrm flipH="1" flipV="1">
            <a:off x="7956376" y="2708920"/>
            <a:ext cx="144016" cy="289235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Lige pilforbindelse 82"/>
          <p:cNvCxnSpPr/>
          <p:nvPr/>
        </p:nvCxnSpPr>
        <p:spPr>
          <a:xfrm flipH="1">
            <a:off x="7956376" y="4147877"/>
            <a:ext cx="144016" cy="2892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kstboks 82"/>
          <p:cNvSpPr txBox="1">
            <a:spLocks noChangeArrowheads="1"/>
          </p:cNvSpPr>
          <p:nvPr/>
        </p:nvSpPr>
        <p:spPr bwMode="auto">
          <a:xfrm>
            <a:off x="642938" y="0"/>
            <a:ext cx="8501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 smtClean="0">
                <a:solidFill>
                  <a:srgbClr val="3161AB"/>
                </a:solidFill>
                <a:latin typeface="Calibri" pitchFamily="34" charset="0"/>
              </a:rPr>
              <a:t>90 m run 191373              </a:t>
            </a:r>
            <a:r>
              <a:rPr lang="en-US" sz="1000" u="sng" dirty="0" smtClean="0">
                <a:solidFill>
                  <a:srgbClr val="3161AB"/>
                </a:solidFill>
                <a:latin typeface="Calibri" pitchFamily="34" charset="0"/>
              </a:rPr>
              <a:t>Overlap Detector triggering</a:t>
            </a:r>
            <a:r>
              <a:rPr lang="en-US" sz="1000" dirty="0" smtClean="0">
                <a:solidFill>
                  <a:srgbClr val="3161AB"/>
                </a:solidFill>
                <a:latin typeface="Calibri" pitchFamily="34" charset="0"/>
              </a:rPr>
              <a:t>              Commissioning OD              Trigger menu L1 in 2012              Trigger menu L2 in 2012              Summery</a:t>
            </a:r>
            <a:endParaRPr lang="en-US" sz="1000" dirty="0">
              <a:solidFill>
                <a:srgbClr val="3161A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4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7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9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0" dur="indefinite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6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9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2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7" dur="indefinite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6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8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9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2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5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7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8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1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4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6" dur="indefinite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7" dur="indefinite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0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4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5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9" dur="indefinite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0" dur="indefinite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2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3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5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6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8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9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1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52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5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7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58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1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3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4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6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7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17" grpId="0"/>
      <p:bldP spid="17" grpId="1"/>
      <p:bldP spid="17" grpId="2"/>
      <p:bldP spid="47" grpId="0"/>
      <p:bldP spid="47" grpId="1"/>
      <p:bldP spid="47" grpId="2"/>
      <p:bldP spid="49" grpId="0"/>
      <p:bldP spid="49" grpId="1"/>
      <p:bldP spid="49" grpId="2"/>
      <p:bldP spid="51" grpId="0"/>
      <p:bldP spid="51" grpId="1"/>
      <p:bldP spid="51" grpId="2"/>
      <p:bldP spid="53" grpId="0"/>
      <p:bldP spid="53" grpId="1"/>
      <p:bldP spid="53" grpId="2"/>
      <p:bldP spid="61" grpId="0"/>
      <p:bldP spid="61" grpId="1"/>
      <p:bldP spid="62" grpId="0"/>
      <p:bldP spid="62" grpId="1"/>
      <p:bldP spid="63" grpId="0"/>
      <p:bldP spid="63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3" grpId="0"/>
      <p:bldP spid="73" grpId="1"/>
      <p:bldP spid="76" grpId="0"/>
      <p:bldP spid="76" grpId="1"/>
      <p:bldP spid="79" grpId="0"/>
      <p:bldP spid="79" grpId="1"/>
      <p:bldP spid="81" grpId="0"/>
      <p:bldP spid="8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ALFA hardware trigger upgrade and high beta* optics trigger menu for 2012</a:t>
            </a:r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4" y="234380"/>
            <a:ext cx="8429627" cy="530324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Distinguishing </a:t>
            </a:r>
            <a:r>
              <a:rPr lang="en-US" sz="2400" i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MD and </a:t>
            </a: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OD signal </a:t>
            </a:r>
            <a:r>
              <a:rPr lang="en-US" sz="2400" i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with standard </a:t>
            </a:r>
            <a:r>
              <a:rPr lang="en-US" sz="24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NIM electronics </a:t>
            </a:r>
            <a:endParaRPr lang="en-US" sz="24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>
                <a:solidFill>
                  <a:srgbClr val="335E36"/>
                </a:solidFill>
              </a:rPr>
              <a:t>Sune Jakobsen</a:t>
            </a:r>
            <a:endParaRPr lang="da-DK" sz="120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12/30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89" y="1495977"/>
            <a:ext cx="1250459" cy="305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5" y="919030"/>
            <a:ext cx="2895943" cy="386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2" y="919584"/>
            <a:ext cx="3927550" cy="386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87" y="924932"/>
            <a:ext cx="4952801" cy="386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2" y="764704"/>
            <a:ext cx="7323860" cy="422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3" y="764704"/>
            <a:ext cx="7323859" cy="443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7" y="764704"/>
            <a:ext cx="8355464" cy="443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7" y="920527"/>
            <a:ext cx="5987132" cy="386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395536" y="5157192"/>
            <a:ext cx="8372765" cy="357188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Additional delay due to logic is 46 ns. From Front End firmware upgrade + CTP delay change: -50 ns.  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395536" y="5445224"/>
            <a:ext cx="8424936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183962"/>
                </a:solidFill>
                <a:latin typeface="Calibri" pitchFamily="34" charset="0"/>
              </a:rPr>
              <a:t>Same </a:t>
            </a:r>
            <a:r>
              <a:rPr lang="en-US" sz="1600" dirty="0">
                <a:solidFill>
                  <a:srgbClr val="183962"/>
                </a:solidFill>
                <a:latin typeface="Calibri" pitchFamily="34" charset="0"/>
              </a:rPr>
              <a:t>ATLAS latency as for the ALFA runs in 2011. </a:t>
            </a: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395536" y="5733256"/>
            <a:ext cx="8035230" cy="357187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6088" algn="l"/>
              </a:tabLst>
              <a:defRPr/>
            </a:pPr>
            <a:r>
              <a:rPr lang="en-US" sz="1600" dirty="0">
                <a:solidFill>
                  <a:srgbClr val="183962"/>
                </a:solidFill>
              </a:rPr>
              <a:t>The input to </a:t>
            </a:r>
            <a:r>
              <a:rPr lang="en-US" sz="1600" dirty="0" smtClean="0">
                <a:solidFill>
                  <a:srgbClr val="183962"/>
                </a:solidFill>
              </a:rPr>
              <a:t>ATLAS is </a:t>
            </a:r>
            <a:r>
              <a:rPr lang="en-US" sz="1600" dirty="0">
                <a:solidFill>
                  <a:srgbClr val="183962"/>
                </a:solidFill>
              </a:rPr>
              <a:t>a </a:t>
            </a:r>
            <a:r>
              <a:rPr lang="en-US" sz="1600" dirty="0" smtClean="0">
                <a:solidFill>
                  <a:srgbClr val="183962"/>
                </a:solidFill>
              </a:rPr>
              <a:t>standard </a:t>
            </a:r>
            <a:r>
              <a:rPr lang="en-US" sz="1600" dirty="0">
                <a:solidFill>
                  <a:srgbClr val="183962"/>
                </a:solidFill>
              </a:rPr>
              <a:t>NIM signal.</a:t>
            </a:r>
            <a:endParaRPr lang="en-US" sz="1600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Tekstboks 82"/>
          <p:cNvSpPr txBox="1">
            <a:spLocks noChangeArrowheads="1"/>
          </p:cNvSpPr>
          <p:nvPr/>
        </p:nvSpPr>
        <p:spPr bwMode="auto">
          <a:xfrm>
            <a:off x="642938" y="0"/>
            <a:ext cx="8501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 smtClean="0">
                <a:solidFill>
                  <a:srgbClr val="3161AB"/>
                </a:solidFill>
                <a:latin typeface="Calibri" pitchFamily="34" charset="0"/>
              </a:rPr>
              <a:t>90 m run 191373              </a:t>
            </a:r>
            <a:r>
              <a:rPr lang="en-US" sz="1000" u="sng" dirty="0" smtClean="0">
                <a:solidFill>
                  <a:srgbClr val="3161AB"/>
                </a:solidFill>
                <a:latin typeface="Calibri" pitchFamily="34" charset="0"/>
              </a:rPr>
              <a:t>Overlap Detector triggering</a:t>
            </a:r>
            <a:r>
              <a:rPr lang="en-US" sz="1000" dirty="0" smtClean="0">
                <a:solidFill>
                  <a:srgbClr val="3161AB"/>
                </a:solidFill>
                <a:latin typeface="Calibri" pitchFamily="34" charset="0"/>
              </a:rPr>
              <a:t>              Commissioning OD              Trigger menu L1 in 2012              Trigger menu L2 in 2012              Summery</a:t>
            </a:r>
            <a:endParaRPr lang="en-US" sz="1000" dirty="0">
              <a:solidFill>
                <a:srgbClr val="3161A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74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7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7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Reference</a:t>
            </a:r>
          </a:p>
        </p:txBody>
      </p:sp>
      <p:sp>
        <p:nvSpPr>
          <p:cNvPr id="30" name="Tekstboks 29"/>
          <p:cNvSpPr txBox="1"/>
          <p:nvPr/>
        </p:nvSpPr>
        <p:spPr>
          <a:xfrm>
            <a:off x="571472" y="1000108"/>
            <a:ext cx="7858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equation numbers, reference and figures refer to the Master thesis: “Performance evaluation and optimization of the luminosity detector ALFA”. The thesis can be found here:</a:t>
            </a:r>
          </a:p>
          <a:p>
            <a:r>
              <a:rPr lang="en-US" dirty="0" smtClean="0">
                <a:hlinkClick r:id="rId4"/>
              </a:rPr>
              <a:t>http://cdsweb.cern.ch/record/1277003</a:t>
            </a: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ekstboks 15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Luminosity      ATLAS at LHC      ALFA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7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Definition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luminosity</a:t>
            </a: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kstboks 28"/>
          <p:cNvSpPr txBox="1"/>
          <p:nvPr/>
        </p:nvSpPr>
        <p:spPr>
          <a:xfrm>
            <a:off x="2223638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</a:t>
            </a:r>
            <a:r>
              <a:rPr lang="en-US" sz="1200" dirty="0"/>
              <a:t>[28](section 25, page 261) and [29</a:t>
            </a:r>
            <a:r>
              <a:rPr lang="en-US" sz="1200" dirty="0" smtClean="0"/>
              <a:t>].</a:t>
            </a:r>
            <a:endParaRPr lang="da-DK" sz="12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85720" y="1214423"/>
            <a:ext cx="4000528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 probe particle + one bunch with N</a:t>
            </a:r>
            <a:r>
              <a:rPr lang="en-US" baseline="-250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1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particles</a:t>
            </a:r>
          </a:p>
        </p:txBody>
      </p:sp>
      <p:pic>
        <p:nvPicPr>
          <p:cNvPr id="19" name="Billede 18" descr="D:\Afhandling\Figure\Luminosity.jpg"/>
          <p:cNvPicPr/>
          <p:nvPr/>
        </p:nvPicPr>
        <p:blipFill>
          <a:blip r:embed="rId6" cstate="print"/>
          <a:srcRect l="3463" t="6618" r="3560" b="2574"/>
          <a:stretch>
            <a:fillRect/>
          </a:stretch>
        </p:blipFill>
        <p:spPr bwMode="auto">
          <a:xfrm>
            <a:off x="336209" y="1798196"/>
            <a:ext cx="3807163" cy="10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ktangel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968487" y="4775200"/>
          <a:ext cx="81756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7" imgW="558720" imgH="393480" progId="Equation.DSMT4">
                  <p:embed/>
                </p:oleObj>
              </mc:Choice>
              <mc:Fallback>
                <p:oleObj name="Equation" r:id="rId7" imgW="558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487" y="4775200"/>
                        <a:ext cx="817563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ktangel 22"/>
          <p:cNvSpPr/>
          <p:nvPr/>
        </p:nvSpPr>
        <p:spPr>
          <a:xfrm>
            <a:off x="3811647" y="4918807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1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5720" y="3000372"/>
            <a:ext cx="19215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Figure 8.1 (11.3 in [29])</a:t>
            </a:r>
            <a:r>
              <a:rPr kumimoji="0" lang="da-D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4" name="Ellipse 23"/>
          <p:cNvSpPr/>
          <p:nvPr/>
        </p:nvSpPr>
        <p:spPr>
          <a:xfrm>
            <a:off x="2256109" y="4714884"/>
            <a:ext cx="357190" cy="71438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714480" y="5643579"/>
            <a:ext cx="1428760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“Luminosity”</a:t>
            </a:r>
            <a:endParaRPr kumimoji="0" lang="en-US" b="0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7" name="Lige forbindelse 26"/>
          <p:cNvCxnSpPr>
            <a:stCxn id="25" idx="0"/>
            <a:endCxn id="24" idx="4"/>
          </p:cNvCxnSpPr>
          <p:nvPr/>
        </p:nvCxnSpPr>
        <p:spPr>
          <a:xfrm rot="5400000" flipH="1" flipV="1">
            <a:off x="2324625" y="5533500"/>
            <a:ext cx="214315" cy="584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85720" y="4071943"/>
            <a:ext cx="421484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Probability for process with cross section </a:t>
            </a:r>
            <a:r>
              <a:rPr lang="el-GR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σ</a:t>
            </a:r>
            <a:r>
              <a:rPr lang="da-DK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: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285720" y="3429000"/>
            <a:ext cx="421484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The cross section area of the beam is A.  </a:t>
            </a:r>
            <a:endParaRPr kumimoji="0" lang="en-US" b="0" u="none" strike="noStrike" kern="1200" cap="none" spc="0" normalizeH="0" baseline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4786314" y="1214423"/>
            <a:ext cx="4000528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One bunch with N</a:t>
            </a:r>
            <a:r>
              <a:rPr lang="en-US" baseline="-250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1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particles + one bunch with </a:t>
            </a:r>
            <a:r>
              <a:rPr lang="en-US" dirty="0" smtClean="0">
                <a:solidFill>
                  <a:srgbClr val="183962"/>
                </a:solidFill>
              </a:rPr>
              <a:t>N</a:t>
            </a:r>
            <a:r>
              <a:rPr lang="en-US" baseline="-25000" dirty="0" smtClean="0">
                <a:solidFill>
                  <a:srgbClr val="183962"/>
                </a:solidFill>
              </a:rPr>
              <a:t>2</a:t>
            </a:r>
            <a:r>
              <a:rPr lang="en-US" dirty="0" smtClean="0">
                <a:solidFill>
                  <a:srgbClr val="183962"/>
                </a:solidFill>
              </a:rPr>
              <a:t> </a:t>
            </a:r>
            <a:r>
              <a:rPr lang="en-US" dirty="0">
                <a:solidFill>
                  <a:srgbClr val="183962"/>
                </a:solidFill>
              </a:rPr>
              <a:t>particles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6" name="Billede 35" descr="D:\Afhandling\Figure\Luminosity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1857364"/>
            <a:ext cx="3857652" cy="116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4857752" y="3000372"/>
            <a:ext cx="17340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Figure  8.2 (1 in [30])</a:t>
            </a:r>
            <a:r>
              <a:rPr kumimoji="0" lang="da-D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4786314" y="3429000"/>
            <a:ext cx="421484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The luminosity is here defined to:</a:t>
            </a:r>
            <a:endParaRPr kumimoji="0" lang="en-US" b="0" u="none" strike="noStrike" kern="1200" cap="none" spc="0" normalizeH="0" baseline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000760" y="3857628"/>
          <a:ext cx="1319316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10" imgW="812520" imgH="393480" progId="Equation.DSMT4">
                  <p:embed/>
                </p:oleObj>
              </mc:Choice>
              <mc:Fallback>
                <p:oleObj name="Equation" r:id="rId10" imgW="8125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60" y="3857628"/>
                        <a:ext cx="1319316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ktangel 38"/>
          <p:cNvSpPr/>
          <p:nvPr/>
        </p:nvSpPr>
        <p:spPr>
          <a:xfrm>
            <a:off x="8215338" y="4000504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3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786314" y="4429132"/>
            <a:ext cx="421484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f is the frequency of the beam.</a:t>
            </a:r>
            <a:endParaRPr kumimoji="0" lang="en-US" b="0" u="none" strike="noStrike" kern="1200" cap="none" spc="0" normalizeH="0" baseline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6357950" y="5500702"/>
          <a:ext cx="1000133" cy="29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12" imgW="583693" imgH="164957" progId="Equation.DSMT4">
                  <p:embed/>
                </p:oleObj>
              </mc:Choice>
              <mc:Fallback>
                <p:oleObj name="Equation" r:id="rId12" imgW="583693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50" y="5500702"/>
                        <a:ext cx="1000133" cy="2903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ktangel 40"/>
          <p:cNvSpPr/>
          <p:nvPr/>
        </p:nvSpPr>
        <p:spPr>
          <a:xfrm>
            <a:off x="8217455" y="5500702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4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4786314" y="4857761"/>
            <a:ext cx="421484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Equation (8.1) now becomes:</a:t>
            </a:r>
            <a:endParaRPr kumimoji="0" lang="en-US" b="0" u="none" strike="noStrike" kern="1200" cap="none" spc="0" normalizeH="0" baseline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6" name="Tekstboks 45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Luminosity</a:t>
            </a:r>
            <a:r>
              <a:rPr lang="en-US" sz="1000" dirty="0" smtClean="0">
                <a:solidFill>
                  <a:srgbClr val="3161AB"/>
                </a:solidFill>
              </a:rPr>
              <a:t>      ATLAS at LHC      ALFA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5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7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7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0" dur="indefinite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9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5" dur="indefinite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1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1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2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47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5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6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7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2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73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76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8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9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0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3" dur="indefinite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04" dur="indefinite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0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2" dur="indefinite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3" dur="indefinite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9" presetClass="emph" presetSubtype="0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6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7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09 7.40741E-7 L -0.50209 7.40741E-7 " pathEditMode="relative" rAng="0" ptsTypes="AA">
                                      <p:cBhvr>
                                        <p:cTn id="2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09 2.96296E-6 L -0.50209 2.96296E-6 " pathEditMode="relative" rAng="0" ptsTypes="AA">
                                      <p:cBhvr>
                                        <p:cTn id="2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95 -3.7037E-6 L -0.50295 -3.7037E-6 " pathEditMode="relative" rAng="0" ptsTypes="AA">
                                      <p:cBhvr>
                                        <p:cTn id="2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82 4.07407E-6 L -0.50382 4.07407E-6 " pathEditMode="relative" rAng="0" ptsTypes="AA">
                                      <p:cBhvr>
                                        <p:cTn id="2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99 7.40741E-7 L -0.50399 7.40741E-7 " pathEditMode="relative" rAng="0" ptsTypes="AA">
                                      <p:cBhvr>
                                        <p:cTn id="28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34 -3.7037E-7 L -0.50034 -3.7037E-7 " pathEditMode="relative" rAng="0" ptsTypes="AA">
                                      <p:cBhvr>
                                        <p:cTn id="2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82 7.40741E-7 L -0.50382 7.40741E-7 " pathEditMode="relative" rAng="0" ptsTypes="AA">
                                      <p:cBhvr>
                                        <p:cTn id="2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91 1.85185E-6 L -0.50191 1.85185E-6 " pathEditMode="relative" rAng="0" ptsTypes="AA">
                                      <p:cBhvr>
                                        <p:cTn id="28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52 -3.7037E-7 L -0.50052 -3.7037E-7 " pathEditMode="relative" rAng="0" ptsTypes="AA">
                                      <p:cBhvr>
                                        <p:cTn id="2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82 7.40741E-7 L -0.50382 7.40741E-7 " pathEditMode="relative" rAng="0" ptsTypes="AA">
                                      <p:cBhvr>
                                        <p:cTn id="2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6" grpId="3"/>
      <p:bldP spid="23" grpId="0"/>
      <p:bldP spid="23" grpId="1"/>
      <p:bldP spid="23" grpId="2"/>
      <p:bldP spid="23" grpId="3"/>
      <p:bldP spid="23" grpId="4"/>
      <p:bldP spid="5123" grpId="0"/>
      <p:bldP spid="5123" grpId="1"/>
      <p:bldP spid="5123" grpId="2"/>
      <p:bldP spid="5123" grpId="3"/>
      <p:bldP spid="24" grpId="0" animBg="1"/>
      <p:bldP spid="24" grpId="1" animBg="1"/>
      <p:bldP spid="24" grpId="2" animBg="1"/>
      <p:bldP spid="25" grpId="0"/>
      <p:bldP spid="25" grpId="1"/>
      <p:bldP spid="25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5" grpId="3"/>
      <p:bldP spid="37" grpId="0"/>
      <p:bldP spid="37" grpId="1"/>
      <p:bldP spid="37" grpId="2"/>
      <p:bldP spid="37" grpId="3"/>
      <p:bldP spid="37" grpId="4"/>
      <p:bldP spid="38" grpId="0"/>
      <p:bldP spid="38" grpId="1"/>
      <p:bldP spid="38" grpId="2"/>
      <p:bldP spid="38" grpId="3"/>
      <p:bldP spid="39" grpId="0"/>
      <p:bldP spid="39" grpId="1"/>
      <p:bldP spid="39" grpId="2"/>
      <p:bldP spid="39" grpId="3"/>
      <p:bldP spid="39" grpId="4"/>
      <p:bldP spid="39" grpId="5"/>
      <p:bldP spid="40" grpId="0"/>
      <p:bldP spid="40" grpId="1"/>
      <p:bldP spid="40" grpId="2"/>
      <p:bldP spid="40" grpId="3"/>
      <p:bldP spid="40" grpId="4"/>
      <p:bldP spid="40" grpId="5"/>
      <p:bldP spid="41" grpId="0"/>
      <p:bldP spid="41" grpId="1"/>
      <p:bldP spid="41" grpId="2"/>
      <p:bldP spid="41" grpId="3"/>
      <p:bldP spid="41" grpId="4"/>
      <p:bldP spid="42" grpId="0"/>
      <p:bldP spid="42" grpId="1"/>
      <p:bldP spid="42" grpId="2"/>
      <p:bldP spid="42" grpId="3"/>
      <p:bldP spid="42" grpId="4"/>
      <p:bldP spid="42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Definition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luminosity</a:t>
            </a: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kstboks 28"/>
          <p:cNvSpPr txBox="1"/>
          <p:nvPr/>
        </p:nvSpPr>
        <p:spPr>
          <a:xfrm>
            <a:off x="2223638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</a:t>
            </a:r>
            <a:r>
              <a:rPr lang="en-US" sz="1200" dirty="0"/>
              <a:t>[28](section 25, page 261) and [29</a:t>
            </a:r>
            <a:r>
              <a:rPr lang="en-US" sz="1200" dirty="0" smtClean="0"/>
              <a:t>].</a:t>
            </a:r>
            <a:endParaRPr lang="da-DK" sz="1200" dirty="0"/>
          </a:p>
        </p:txBody>
      </p:sp>
      <p:sp>
        <p:nvSpPr>
          <p:cNvPr id="21" name="Rektangel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214282" y="1214423"/>
            <a:ext cx="4000528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One bunch with N</a:t>
            </a:r>
            <a:r>
              <a:rPr lang="en-US" baseline="-2500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1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particles + one bunch with </a:t>
            </a:r>
            <a:r>
              <a:rPr lang="en-US" dirty="0" smtClean="0">
                <a:solidFill>
                  <a:srgbClr val="183962"/>
                </a:solidFill>
              </a:rPr>
              <a:t>N</a:t>
            </a:r>
            <a:r>
              <a:rPr lang="en-US" baseline="-25000" dirty="0" smtClean="0">
                <a:solidFill>
                  <a:srgbClr val="183962"/>
                </a:solidFill>
              </a:rPr>
              <a:t>2</a:t>
            </a:r>
            <a:r>
              <a:rPr lang="en-US" dirty="0" smtClean="0">
                <a:solidFill>
                  <a:srgbClr val="183962"/>
                </a:solidFill>
              </a:rPr>
              <a:t> </a:t>
            </a:r>
            <a:r>
              <a:rPr lang="en-US" dirty="0">
                <a:solidFill>
                  <a:srgbClr val="183962"/>
                </a:solidFill>
              </a:rPr>
              <a:t>particles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6" name="Billede 35" descr="D:\Afhandling\Figure\Luminosity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857364"/>
            <a:ext cx="3857652" cy="116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285720" y="3000372"/>
            <a:ext cx="16939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Figure 8.2 (1 in [30])</a:t>
            </a:r>
            <a:r>
              <a:rPr kumimoji="0" lang="da-D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14282" y="3429000"/>
            <a:ext cx="421484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The luminosity is here defined to:</a:t>
            </a:r>
            <a:endParaRPr kumimoji="0" lang="en-US" b="0" u="none" strike="noStrike" kern="1200" cap="none" spc="0" normalizeH="0" baseline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428728" y="3857628"/>
          <a:ext cx="1319316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7" imgW="812520" imgH="393480" progId="Equation.DSMT4">
                  <p:embed/>
                </p:oleObj>
              </mc:Choice>
              <mc:Fallback>
                <p:oleObj name="Equation" r:id="rId7" imgW="8125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3857628"/>
                        <a:ext cx="1319316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ktangel 38"/>
          <p:cNvSpPr/>
          <p:nvPr/>
        </p:nvSpPr>
        <p:spPr>
          <a:xfrm>
            <a:off x="3643306" y="4000504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3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214282" y="4429132"/>
            <a:ext cx="421484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f is the frequency of the beam.</a:t>
            </a:r>
            <a:endParaRPr kumimoji="0" lang="en-US" b="0" u="none" strike="noStrike" kern="1200" cap="none" spc="0" normalizeH="0" baseline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1785918" y="5500702"/>
          <a:ext cx="1000133" cy="29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9" imgW="583693" imgH="164957" progId="Equation.DSMT4">
                  <p:embed/>
                </p:oleObj>
              </mc:Choice>
              <mc:Fallback>
                <p:oleObj name="Equation" r:id="rId9" imgW="583693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5500702"/>
                        <a:ext cx="1000133" cy="2903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ktangel 40"/>
          <p:cNvSpPr/>
          <p:nvPr/>
        </p:nvSpPr>
        <p:spPr>
          <a:xfrm>
            <a:off x="3645423" y="5447900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4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214282" y="4857761"/>
            <a:ext cx="421484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Equation (8.1) now gives the rate:</a:t>
            </a:r>
            <a:endParaRPr kumimoji="0" lang="en-US" b="0" u="none" strike="noStrike" kern="1200" cap="none" spc="0" normalizeH="0" baseline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786314" y="1142984"/>
            <a:ext cx="4000528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Assume Gaussian beam profile: 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4868392" y="1785926"/>
          <a:ext cx="3632698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11" imgW="2273300" imgH="444500" progId="Equation.DSMT4">
                  <p:embed/>
                </p:oleObj>
              </mc:Choice>
              <mc:Fallback>
                <p:oleObj name="Equation" r:id="rId11" imgW="22733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8392" y="1785926"/>
                        <a:ext cx="3632698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ktangel 45"/>
          <p:cNvSpPr/>
          <p:nvPr/>
        </p:nvSpPr>
        <p:spPr>
          <a:xfrm>
            <a:off x="8431769" y="1928802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3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5892174" y="3500438"/>
          <a:ext cx="1680222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Equation" r:id="rId13" imgW="939392" imgH="241195" progId="Equation.DSMT4">
                  <p:embed/>
                </p:oleObj>
              </mc:Choice>
              <mc:Fallback>
                <p:oleObj name="Equation" r:id="rId13" imgW="939392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174" y="3500438"/>
                        <a:ext cx="1680222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4786314" y="2786059"/>
            <a:ext cx="4000528" cy="571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Inset transverse </a:t>
            </a:r>
            <a:r>
              <a:rPr lang="en-US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emittance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and amplitude function: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8431769" y="3519074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5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4786314" y="4214819"/>
            <a:ext cx="4000528" cy="571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The luminosity for </a:t>
            </a:r>
            <a:r>
              <a:rPr lang="en-US" b="1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b="1" baseline="-25000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bunched 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(using equation (8.3) and (8.5):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4841877" y="5000636"/>
          <a:ext cx="3016271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15" imgW="1816100" imgH="508000" progId="Equation.DSMT4">
                  <p:embed/>
                </p:oleObj>
              </mc:Choice>
              <mc:Fallback>
                <p:oleObj name="Equation" r:id="rId15" imgW="18161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77" y="5000636"/>
                        <a:ext cx="3016271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ktangel 49"/>
          <p:cNvSpPr/>
          <p:nvPr/>
        </p:nvSpPr>
        <p:spPr>
          <a:xfrm>
            <a:off x="8429652" y="5233586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7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44" name="Tekstboks 43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Luminosity</a:t>
            </a:r>
            <a:r>
              <a:rPr lang="en-US" sz="1000" dirty="0" smtClean="0">
                <a:solidFill>
                  <a:srgbClr val="3161AB"/>
                </a:solidFill>
              </a:rPr>
              <a:t>      ATLAS at LHC      ALFA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0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6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69" dur="indefinite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72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77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0" dur="indefinite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97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0" dur="indefinite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3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0" grpId="0"/>
      <p:bldP spid="41" grpId="0"/>
      <p:bldP spid="42" grpId="0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50" grpId="0"/>
      <p:bldP spid="5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D:\Afhandling\Figure\TevatronSharyy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2242" y="1559212"/>
            <a:ext cx="3477476" cy="479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Motivation for precise luminosity determination</a:t>
            </a:r>
          </a:p>
        </p:txBody>
      </p:sp>
      <p:sp>
        <p:nvSpPr>
          <p:cNvPr id="29" name="Tekstboks 28"/>
          <p:cNvSpPr txBox="1"/>
          <p:nvPr/>
        </p:nvSpPr>
        <p:spPr>
          <a:xfrm>
            <a:off x="2231555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[31]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14282" y="1000108"/>
            <a:ext cx="457203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Predictions from theories: Likelihood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events 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14282" y="1500174"/>
            <a:ext cx="521497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Determination in ATLAS (next slide): number of times the events occur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14282" y="2143117"/>
            <a:ext cx="5143536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Normalization (Link between theories and measurements): Luminosity</a:t>
            </a:r>
            <a:endParaRPr kumimoji="0" lang="en-US" b="0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Billede 22" descr="D:\Afhandling\Figure\ATLAS TDR 19-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0072"/>
            <a:ext cx="3540968" cy="34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857620" y="2977218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Figure 9.1 (from [32]) =&gt;</a:t>
            </a:r>
            <a:r>
              <a:rPr kumimoji="0" lang="da-D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857620" y="5120358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&lt;= Figure 9.2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(19-47 in [31])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Rektangel 25"/>
          <p:cNvSpPr/>
          <p:nvPr/>
        </p:nvSpPr>
        <p:spPr>
          <a:xfrm>
            <a:off x="8436796" y="2274086"/>
            <a:ext cx="214314" cy="142876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27" name="Rektangel 26"/>
          <p:cNvSpPr/>
          <p:nvPr/>
        </p:nvSpPr>
        <p:spPr>
          <a:xfrm>
            <a:off x="8465343" y="2621755"/>
            <a:ext cx="214314" cy="142876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32" name="Rektangel 31"/>
          <p:cNvSpPr/>
          <p:nvPr/>
        </p:nvSpPr>
        <p:spPr>
          <a:xfrm>
            <a:off x="8429623" y="2967036"/>
            <a:ext cx="214314" cy="142876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33" name="Rektangel 32"/>
          <p:cNvSpPr/>
          <p:nvPr/>
        </p:nvSpPr>
        <p:spPr>
          <a:xfrm>
            <a:off x="8429652" y="3317079"/>
            <a:ext cx="214314" cy="142876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34" name="Rektangel 33"/>
          <p:cNvSpPr/>
          <p:nvPr/>
        </p:nvSpPr>
        <p:spPr>
          <a:xfrm>
            <a:off x="8429652" y="3667123"/>
            <a:ext cx="214314" cy="142876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8410574" y="4360068"/>
            <a:ext cx="214314" cy="142876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36" name="Rektangel 35"/>
          <p:cNvSpPr/>
          <p:nvPr/>
        </p:nvSpPr>
        <p:spPr>
          <a:xfrm>
            <a:off x="8429652" y="4017171"/>
            <a:ext cx="214314" cy="142876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8391495" y="4712485"/>
            <a:ext cx="214314" cy="142876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8415308" y="5064910"/>
            <a:ext cx="214314" cy="142876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39" name="Rektangel 38"/>
          <p:cNvSpPr/>
          <p:nvPr/>
        </p:nvSpPr>
        <p:spPr>
          <a:xfrm>
            <a:off x="8427214" y="5410191"/>
            <a:ext cx="214314" cy="1428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C000"/>
              </a:solidFill>
            </a:endParaRPr>
          </a:p>
        </p:txBody>
      </p:sp>
      <p:sp>
        <p:nvSpPr>
          <p:cNvPr id="41" name="Tekstboks 40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Luminosity</a:t>
            </a:r>
            <a:r>
              <a:rPr lang="en-US" sz="1000" dirty="0" smtClean="0">
                <a:solidFill>
                  <a:srgbClr val="3161AB"/>
                </a:solidFill>
              </a:rPr>
              <a:t>      ATLAS at LHC      ALFA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4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9" grpId="0"/>
      <p:bldP spid="19" grpId="1"/>
      <p:bldP spid="19" grpId="2"/>
      <p:bldP spid="21" grpId="0"/>
      <p:bldP spid="21" grpId="1"/>
      <p:bldP spid="21" grpId="2"/>
      <p:bldP spid="24" grpId="0"/>
      <p:bldP spid="24" grpId="1"/>
      <p:bldP spid="24" grpId="2"/>
      <p:bldP spid="25" grpId="0"/>
      <p:bldP spid="25" grpId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boks 23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Luminosity      </a:t>
            </a:r>
            <a:r>
              <a:rPr lang="en-US" sz="1000" u="sng" dirty="0" smtClean="0">
                <a:solidFill>
                  <a:srgbClr val="3161AB"/>
                </a:solidFill>
              </a:rPr>
              <a:t>ATLAS at LHC</a:t>
            </a:r>
            <a:r>
              <a:rPr lang="en-US" sz="1000" dirty="0" smtClean="0">
                <a:solidFill>
                  <a:srgbClr val="3161AB"/>
                </a:solidFill>
              </a:rPr>
              <a:t>      ALFA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large </a:t>
            </a:r>
            <a:r>
              <a:rPr kumimoji="0" lang="en-US" sz="24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Hadron</a:t>
            </a: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Collider at CERN</a:t>
            </a:r>
          </a:p>
        </p:txBody>
      </p:sp>
      <p:sp>
        <p:nvSpPr>
          <p:cNvPr id="29" name="Tekstboks 28"/>
          <p:cNvSpPr txBox="1"/>
          <p:nvPr/>
        </p:nvSpPr>
        <p:spPr>
          <a:xfrm>
            <a:off x="2225926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[1], [2], [5], [6], [7], [8], [9] and [10]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Billede 15" descr="D:\Afhandling\Figure\CERN accelerator complex high re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928670"/>
            <a:ext cx="7643866" cy="535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072330" y="2143116"/>
            <a:ext cx="1928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&lt;= Figure 7.1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(from[4])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1" name="Billede 20" descr="D:\Afhandling\Figure\lhc-schematic.jpg"/>
          <p:cNvPicPr/>
          <p:nvPr/>
        </p:nvPicPr>
        <p:blipFill>
          <a:blip r:embed="rId5" cstate="print"/>
          <a:srcRect b="259"/>
          <a:stretch>
            <a:fillRect/>
          </a:stretch>
        </p:blipFill>
        <p:spPr bwMode="auto">
          <a:xfrm>
            <a:off x="2071670" y="-500090"/>
            <a:ext cx="5072098" cy="5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2844" y="3857628"/>
            <a:ext cx="1928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Figure 7.2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(from[4]) =&gt;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071934" y="4000505"/>
            <a:ext cx="1071570" cy="3571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</a:t>
            </a:r>
          </a:p>
        </p:txBody>
      </p:sp>
      <p:sp>
        <p:nvSpPr>
          <p:cNvPr id="27" name="Rektangel 26"/>
          <p:cNvSpPr/>
          <p:nvPr/>
        </p:nvSpPr>
        <p:spPr>
          <a:xfrm>
            <a:off x="4071934" y="4000504"/>
            <a:ext cx="1071570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8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2099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0.20579 L -0.37396 -0.53982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37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20579 L -0.37396 -0.5398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37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  <p:bldP spid="23" grpId="0"/>
      <p:bldP spid="23" grpId="1"/>
      <p:bldP spid="25" grpId="0"/>
      <p:bldP spid="25" grpId="1"/>
      <p:bldP spid="27" grpId="0" animBg="1"/>
      <p:bldP spid="27" grpId="1" animBg="1"/>
      <p:bldP spid="27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D:\Afhandling\Figure\ATLAS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2411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9" name="Tekstboks 28"/>
          <p:cNvSpPr txBox="1"/>
          <p:nvPr/>
        </p:nvSpPr>
        <p:spPr>
          <a:xfrm>
            <a:off x="2225926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[11] and [12]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1571604" y="285728"/>
            <a:ext cx="7286676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5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(A </a:t>
            </a:r>
            <a:r>
              <a:rPr lang="en-US" sz="2450" i="1" dirty="0" err="1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Toroidal</a:t>
            </a:r>
            <a:r>
              <a:rPr lang="en-US" sz="245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LHC </a:t>
            </a:r>
            <a:r>
              <a:rPr lang="en-US" sz="2450" i="1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ApparatuS</a:t>
            </a:r>
            <a:r>
              <a:rPr lang="en-US" sz="245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2450" b="0" i="1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285720" y="4906044"/>
            <a:ext cx="107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Figure 7.3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(from[4]) =&gt;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Rektangel 25"/>
          <p:cNvSpPr/>
          <p:nvPr/>
        </p:nvSpPr>
        <p:spPr>
          <a:xfrm>
            <a:off x="2285984" y="6000768"/>
            <a:ext cx="135732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Rektangel 26"/>
          <p:cNvSpPr/>
          <p:nvPr/>
        </p:nvSpPr>
        <p:spPr>
          <a:xfrm>
            <a:off x="3786182" y="6072206"/>
            <a:ext cx="135732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 29"/>
          <p:cNvSpPr/>
          <p:nvPr/>
        </p:nvSpPr>
        <p:spPr>
          <a:xfrm>
            <a:off x="6429388" y="6072206"/>
            <a:ext cx="114300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 31"/>
          <p:cNvSpPr/>
          <p:nvPr/>
        </p:nvSpPr>
        <p:spPr>
          <a:xfrm>
            <a:off x="5357818" y="6072206"/>
            <a:ext cx="928694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 32"/>
          <p:cNvSpPr/>
          <p:nvPr/>
        </p:nvSpPr>
        <p:spPr>
          <a:xfrm>
            <a:off x="7572396" y="6072206"/>
            <a:ext cx="1071570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 33"/>
          <p:cNvSpPr/>
          <p:nvPr/>
        </p:nvSpPr>
        <p:spPr>
          <a:xfrm>
            <a:off x="4929190" y="1000108"/>
            <a:ext cx="207170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 34"/>
          <p:cNvSpPr/>
          <p:nvPr/>
        </p:nvSpPr>
        <p:spPr>
          <a:xfrm>
            <a:off x="3143240" y="928670"/>
            <a:ext cx="1571636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Rektangel 35"/>
          <p:cNvSpPr/>
          <p:nvPr/>
        </p:nvSpPr>
        <p:spPr>
          <a:xfrm>
            <a:off x="1428728" y="928670"/>
            <a:ext cx="135732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8" name="Lige forbindelse 37"/>
          <p:cNvCxnSpPr/>
          <p:nvPr/>
        </p:nvCxnSpPr>
        <p:spPr>
          <a:xfrm rot="5400000" flipH="1" flipV="1">
            <a:off x="5429256" y="1643050"/>
            <a:ext cx="1857388" cy="1714512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forbindelse 38"/>
          <p:cNvCxnSpPr/>
          <p:nvPr/>
        </p:nvCxnSpPr>
        <p:spPr>
          <a:xfrm flipV="1">
            <a:off x="4550229" y="1571612"/>
            <a:ext cx="2664977" cy="1977132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boks 42"/>
          <p:cNvSpPr txBox="1"/>
          <p:nvPr/>
        </p:nvSpPr>
        <p:spPr>
          <a:xfrm>
            <a:off x="7143768" y="1335273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MBTS</a:t>
            </a:r>
            <a:endParaRPr lang="da-DK" sz="1400" dirty="0"/>
          </a:p>
        </p:txBody>
      </p:sp>
      <p:cxnSp>
        <p:nvCxnSpPr>
          <p:cNvPr id="44" name="Lige forbindelse 43"/>
          <p:cNvCxnSpPr>
            <a:endCxn id="46" idx="1"/>
          </p:cNvCxnSpPr>
          <p:nvPr/>
        </p:nvCxnSpPr>
        <p:spPr>
          <a:xfrm>
            <a:off x="2786050" y="3857628"/>
            <a:ext cx="4643470" cy="939707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forbindelse 44"/>
          <p:cNvCxnSpPr>
            <a:endCxn id="46" idx="1"/>
          </p:cNvCxnSpPr>
          <p:nvPr/>
        </p:nvCxnSpPr>
        <p:spPr>
          <a:xfrm rot="16200000" flipH="1">
            <a:off x="6423882" y="3791696"/>
            <a:ext cx="1582649" cy="428628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boks 45"/>
          <p:cNvSpPr txBox="1"/>
          <p:nvPr/>
        </p:nvSpPr>
        <p:spPr>
          <a:xfrm>
            <a:off x="7429520" y="4643446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LUCID</a:t>
            </a:r>
            <a:endParaRPr lang="da-DK" sz="1400" dirty="0"/>
          </a:p>
        </p:txBody>
      </p:sp>
      <p:sp>
        <p:nvSpPr>
          <p:cNvPr id="40" name="Tekstboks 39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Luminosity      </a:t>
            </a:r>
            <a:r>
              <a:rPr lang="en-US" sz="1000" u="sng" dirty="0" smtClean="0">
                <a:solidFill>
                  <a:srgbClr val="3161AB"/>
                </a:solidFill>
              </a:rPr>
              <a:t>ATLAS at LHC</a:t>
            </a:r>
            <a:r>
              <a:rPr lang="en-US" sz="1000" dirty="0" smtClean="0">
                <a:solidFill>
                  <a:srgbClr val="3161AB"/>
                </a:solidFill>
              </a:rPr>
              <a:t>      ALFA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7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3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0553"/>
            <a:ext cx="8928000" cy="70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2052" name="Picture 3" descr="CERN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14313"/>
            <a:ext cx="58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0688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75" y="220663"/>
            <a:ext cx="8429625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" y="6394450"/>
            <a:ext cx="1989138" cy="500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COPENHAGEN </a:t>
            </a:r>
            <a:r>
              <a:rPr lang="en-US" sz="900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5E36"/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335E36"/>
                </a:solidFill>
                <a:latin typeface="Cambria" pitchFamily="18" charset="0"/>
                <a:cs typeface="+mn-cs"/>
              </a:rPr>
              <a:t> </a:t>
            </a:r>
            <a:endParaRPr lang="da-DK" sz="1200" dirty="0">
              <a:latin typeface="Arial" pitchFamily="34" charset="0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75" y="234380"/>
            <a:ext cx="8212138" cy="530324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Absolute Luminosity For ATLA</a:t>
            </a:r>
            <a:r>
              <a:rPr lang="da-DK" sz="28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</a:t>
            </a:r>
            <a:r>
              <a:rPr lang="da-DK" sz="2800" i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a-DK" sz="2800" i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- ALFA</a:t>
            </a:r>
            <a:endParaRPr lang="en-US" sz="2800" i="1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8" name="Tekstboks 17"/>
          <p:cNvSpPr txBox="1">
            <a:spLocks noChangeArrowheads="1"/>
          </p:cNvSpPr>
          <p:nvPr/>
        </p:nvSpPr>
        <p:spPr bwMode="auto">
          <a:xfrm>
            <a:off x="7143750" y="6540500"/>
            <a:ext cx="1143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335E36"/>
                </a:solidFill>
              </a:rPr>
              <a:t>Sune Jakobsen</a:t>
            </a:r>
            <a:endParaRPr lang="da-DK" sz="1200" dirty="0"/>
          </a:p>
        </p:txBody>
      </p:sp>
      <p:pic>
        <p:nvPicPr>
          <p:cNvPr id="2059" name="Picture 4" descr="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6049963"/>
            <a:ext cx="5667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ektangel 116"/>
          <p:cNvSpPr/>
          <p:nvPr/>
        </p:nvSpPr>
        <p:spPr>
          <a:xfrm>
            <a:off x="500063" y="2214563"/>
            <a:ext cx="3214687" cy="417512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cxnSp>
        <p:nvCxnSpPr>
          <p:cNvPr id="120" name="Lige forbindelse 119"/>
          <p:cNvCxnSpPr/>
          <p:nvPr/>
        </p:nvCxnSpPr>
        <p:spPr>
          <a:xfrm>
            <a:off x="1676400" y="1593850"/>
            <a:ext cx="2033588" cy="478631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Lige forbindelse 121"/>
          <p:cNvCxnSpPr/>
          <p:nvPr/>
        </p:nvCxnSpPr>
        <p:spPr>
          <a:xfrm>
            <a:off x="1676400" y="1309688"/>
            <a:ext cx="2033588" cy="9017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Lige forbindelse 123"/>
          <p:cNvCxnSpPr/>
          <p:nvPr/>
        </p:nvCxnSpPr>
        <p:spPr>
          <a:xfrm flipH="1">
            <a:off x="488950" y="1309688"/>
            <a:ext cx="1044575" cy="9017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Lige forbindelse 125"/>
          <p:cNvCxnSpPr/>
          <p:nvPr/>
        </p:nvCxnSpPr>
        <p:spPr>
          <a:xfrm flipH="1">
            <a:off x="488950" y="1593850"/>
            <a:ext cx="1044575" cy="478631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9" descr="D:\CERN temp\Meetings\ATLAS week February 2011\Roman Pot from side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692650"/>
            <a:ext cx="250031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 descr="D:\CERN temp\Meetings\ATLAS week February 2011\Roman Pot from side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286000"/>
            <a:ext cx="250031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Ellipse 98"/>
          <p:cNvSpPr/>
          <p:nvPr/>
        </p:nvSpPr>
        <p:spPr>
          <a:xfrm>
            <a:off x="571472" y="3857628"/>
            <a:ext cx="285752" cy="928694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00" name="Ellipse 99"/>
          <p:cNvSpPr/>
          <p:nvPr/>
        </p:nvSpPr>
        <p:spPr>
          <a:xfrm>
            <a:off x="3286116" y="3846286"/>
            <a:ext cx="285752" cy="92869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cxnSp>
        <p:nvCxnSpPr>
          <p:cNvPr id="102" name="Lige forbindelse 101"/>
          <p:cNvCxnSpPr/>
          <p:nvPr/>
        </p:nvCxnSpPr>
        <p:spPr>
          <a:xfrm rot="5400000" flipH="1" flipV="1">
            <a:off x="2066132" y="2494756"/>
            <a:ext cx="11112" cy="27146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Lige forbindelse 103"/>
          <p:cNvCxnSpPr/>
          <p:nvPr/>
        </p:nvCxnSpPr>
        <p:spPr>
          <a:xfrm rot="5400000">
            <a:off x="2066131" y="3423444"/>
            <a:ext cx="11113" cy="27146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2"/>
          <p:cNvSpPr txBox="1">
            <a:spLocks noChangeArrowheads="1"/>
          </p:cNvSpPr>
          <p:nvPr/>
        </p:nvSpPr>
        <p:spPr>
          <a:xfrm>
            <a:off x="2000250" y="4357688"/>
            <a:ext cx="1500188" cy="3571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pipe</a:t>
            </a:r>
          </a:p>
        </p:txBody>
      </p:sp>
      <p:pic>
        <p:nvPicPr>
          <p:cNvPr id="2061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4243388"/>
            <a:ext cx="25003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3" descr="D:\CERN temp\Meetings\ATLAS week February 2011\Detector from side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286000"/>
            <a:ext cx="250031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" name="Ellipse 147"/>
          <p:cNvSpPr/>
          <p:nvPr/>
        </p:nvSpPr>
        <p:spPr>
          <a:xfrm>
            <a:off x="5500694" y="3857628"/>
            <a:ext cx="285752" cy="928694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149" name="Ellipse 148"/>
          <p:cNvSpPr/>
          <p:nvPr/>
        </p:nvSpPr>
        <p:spPr>
          <a:xfrm>
            <a:off x="8215338" y="3857628"/>
            <a:ext cx="285752" cy="92869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cxnSp>
        <p:nvCxnSpPr>
          <p:cNvPr id="150" name="Lige forbindelse 149"/>
          <p:cNvCxnSpPr/>
          <p:nvPr/>
        </p:nvCxnSpPr>
        <p:spPr>
          <a:xfrm rot="5400000" flipH="1" flipV="1">
            <a:off x="7000876" y="2500312"/>
            <a:ext cx="0" cy="27146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Lige forbindelse 150"/>
          <p:cNvCxnSpPr/>
          <p:nvPr/>
        </p:nvCxnSpPr>
        <p:spPr>
          <a:xfrm rot="5400000">
            <a:off x="7000876" y="3429000"/>
            <a:ext cx="0" cy="27146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2"/>
          <p:cNvSpPr txBox="1">
            <a:spLocks noChangeArrowheads="1"/>
          </p:cNvSpPr>
          <p:nvPr/>
        </p:nvSpPr>
        <p:spPr>
          <a:xfrm>
            <a:off x="6929438" y="4368800"/>
            <a:ext cx="1500187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Beam pipe</a:t>
            </a:r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>
          <a:xfrm>
            <a:off x="3643313" y="3213100"/>
            <a:ext cx="1928812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Approach the beam to few mm with Roman Pot </a:t>
            </a:r>
          </a:p>
        </p:txBody>
      </p:sp>
      <p:sp>
        <p:nvSpPr>
          <p:cNvPr id="157" name="Rectangle 2"/>
          <p:cNvSpPr txBox="1">
            <a:spLocks noChangeArrowheads="1"/>
          </p:cNvSpPr>
          <p:nvPr/>
        </p:nvSpPr>
        <p:spPr>
          <a:xfrm>
            <a:off x="3643313" y="4857750"/>
            <a:ext cx="1928812" cy="3571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Only used in dedicated high beta* runs</a:t>
            </a:r>
            <a:endParaRPr lang="en-US" dirty="0">
              <a:solidFill>
                <a:srgbClr val="18396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1533525" y="1309688"/>
            <a:ext cx="142875" cy="28416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41" name="Tekstboks 16"/>
          <p:cNvSpPr txBox="1">
            <a:spLocks noChangeArrowheads="1"/>
          </p:cNvSpPr>
          <p:nvPr/>
        </p:nvSpPr>
        <p:spPr bwMode="auto">
          <a:xfrm>
            <a:off x="0" y="6540500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8567738" y="6467475"/>
            <a:ext cx="5762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4/18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cxnSp>
        <p:nvCxnSpPr>
          <p:cNvPr id="35" name="Lige pilforbindelse 34"/>
          <p:cNvCxnSpPr/>
          <p:nvPr/>
        </p:nvCxnSpPr>
        <p:spPr>
          <a:xfrm>
            <a:off x="1403648" y="1451769"/>
            <a:ext cx="3168352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Lige pilforbindelse 68"/>
          <p:cNvCxnSpPr/>
          <p:nvPr/>
        </p:nvCxnSpPr>
        <p:spPr>
          <a:xfrm flipH="1">
            <a:off x="4572000" y="1451769"/>
            <a:ext cx="3168352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Lige pilforbindelse 69"/>
          <p:cNvCxnSpPr/>
          <p:nvPr/>
        </p:nvCxnSpPr>
        <p:spPr>
          <a:xfrm flipH="1" flipV="1">
            <a:off x="1403648" y="1350680"/>
            <a:ext cx="3168352" cy="101089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Lige pilforbindelse 71"/>
          <p:cNvCxnSpPr/>
          <p:nvPr/>
        </p:nvCxnSpPr>
        <p:spPr>
          <a:xfrm>
            <a:off x="4571504" y="1451769"/>
            <a:ext cx="3168848" cy="101054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boks 42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6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5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8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3.05556E-6 0.0675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3.05556E-6 -0.0659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3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6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1" dur="indefinite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4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7" dur="indefinite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0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3" dur="indefinite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6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9" dur="indefinite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6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7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2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3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1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2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7" grpId="1" animBg="1"/>
      <p:bldP spid="107" grpId="0"/>
      <p:bldP spid="107" grpId="1"/>
      <p:bldP spid="107" grpId="2"/>
      <p:bldP spid="107" grpId="3"/>
      <p:bldP spid="107" grpId="4"/>
      <p:bldP spid="152" grpId="0"/>
      <p:bldP spid="152" grpId="1"/>
      <p:bldP spid="156" grpId="0"/>
      <p:bldP spid="156" grpId="1"/>
      <p:bldP spid="157" grpId="0"/>
      <p:bldP spid="157" grpId="1"/>
      <p:bldP spid="6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9" name="Tekstboks 28"/>
          <p:cNvSpPr txBox="1"/>
          <p:nvPr/>
        </p:nvSpPr>
        <p:spPr>
          <a:xfrm>
            <a:off x="2225926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 [19], [21], [22], [30], [31], [34], [35], [36], [37] and [38]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Luminosity determination in ATLAS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14282" y="1000108"/>
            <a:ext cx="457203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Luminosity determination from the</a:t>
            </a:r>
            <a:r>
              <a:rPr kumimoji="0" lang="en-US" b="1" u="none" strike="noStrike" kern="1200" cap="none" spc="0" normalizeH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rate:</a:t>
            </a:r>
          </a:p>
        </p:txBody>
      </p:sp>
      <p:graphicFrame>
        <p:nvGraphicFramePr>
          <p:cNvPr id="19" name="Object 6"/>
          <p:cNvGraphicFramePr>
            <a:graphicFrameLocks noChangeAspect="1"/>
          </p:cNvGraphicFramePr>
          <p:nvPr/>
        </p:nvGraphicFramePr>
        <p:xfrm>
          <a:off x="5613030" y="1057525"/>
          <a:ext cx="1000133" cy="29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5" imgW="583693" imgH="164957" progId="Equation.DSMT4">
                  <p:embed/>
                </p:oleObj>
              </mc:Choice>
              <mc:Fallback>
                <p:oleObj name="Equation" r:id="rId5" imgW="583693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030" y="1057525"/>
                        <a:ext cx="1000133" cy="2903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ktangel 20"/>
          <p:cNvSpPr/>
          <p:nvPr/>
        </p:nvSpPr>
        <p:spPr>
          <a:xfrm>
            <a:off x="6717257" y="1018744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4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14282" y="1643051"/>
            <a:ext cx="457203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MBTS (Minimum Bias Trigger </a:t>
            </a:r>
            <a:r>
              <a:rPr lang="en-US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Scintillator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214282" y="1357298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LUCID (</a:t>
            </a:r>
            <a:r>
              <a:rPr lang="en-US" dirty="0" err="1">
                <a:solidFill>
                  <a:srgbClr val="183962"/>
                </a:solidFill>
                <a:latin typeface="+mj-lt"/>
                <a:ea typeface="+mj-ea"/>
                <a:cs typeface="+mj-cs"/>
              </a:rPr>
              <a:t>LUminosity</a:t>
            </a: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Cherenkov Integrating 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Detector)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14282" y="1928803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Liquid Argon Calorimeter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214282" y="2214555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Inner detectors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214282" y="2500307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Etc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14282" y="3071811"/>
            <a:ext cx="521497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Luminosity determination from van</a:t>
            </a:r>
            <a:r>
              <a:rPr kumimoji="0" lang="en-US" b="1" u="none" strike="noStrike" kern="1200" cap="none" spc="0" normalizeH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b="1" u="none" strike="noStrike" kern="1200" cap="none" spc="0" normalizeH="0" noProof="0" dirty="0" err="1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der</a:t>
            </a:r>
            <a:r>
              <a:rPr kumimoji="0" lang="en-US" b="1" u="none" strike="noStrike" kern="1200" cap="none" spc="0" normalizeH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Meer scan:</a:t>
            </a: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5500694" y="1857366"/>
            <a:ext cx="3286148" cy="500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Large absolute uncertainty ~20 %</a:t>
            </a:r>
          </a:p>
        </p:txBody>
      </p:sp>
      <p:graphicFrame>
        <p:nvGraphicFramePr>
          <p:cNvPr id="33" name="Object 4"/>
          <p:cNvGraphicFramePr>
            <a:graphicFrameLocks noChangeAspect="1"/>
          </p:cNvGraphicFramePr>
          <p:nvPr/>
        </p:nvGraphicFramePr>
        <p:xfrm>
          <a:off x="5612255" y="3143248"/>
          <a:ext cx="1319316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7" imgW="812520" imgH="393480" progId="Equation.DSMT4">
                  <p:embed/>
                </p:oleObj>
              </mc:Choice>
              <mc:Fallback>
                <p:oleObj name="Equation" r:id="rId7" imgW="8125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2255" y="3143248"/>
                        <a:ext cx="1319316" cy="642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ktangel 33"/>
          <p:cNvSpPr/>
          <p:nvPr/>
        </p:nvSpPr>
        <p:spPr>
          <a:xfrm>
            <a:off x="7003009" y="3286124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3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214282" y="3429001"/>
            <a:ext cx="4572032" cy="857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Determine the beam size by moving scanning the beams over each other (determining the cross section area A)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Højre klammeparentes 35"/>
          <p:cNvSpPr/>
          <p:nvPr/>
        </p:nvSpPr>
        <p:spPr>
          <a:xfrm>
            <a:off x="5214942" y="1428736"/>
            <a:ext cx="214314" cy="1428760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5500694" y="3786190"/>
            <a:ext cx="3429024" cy="500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Dominated by errors on the number of particles N ~5 % </a:t>
            </a: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14282" y="4786323"/>
            <a:ext cx="5500726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Luminosity </a:t>
            </a:r>
            <a:r>
              <a:rPr lang="en-US" b="1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determination from well-known processes</a:t>
            </a:r>
            <a:endParaRPr kumimoji="0" lang="en-US" b="1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214282" y="5143512"/>
            <a:ext cx="200026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Z boson production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5500694" y="5143512"/>
            <a:ext cx="3429024" cy="35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Large error on absolute scale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214282" y="5429264"/>
            <a:ext cx="414340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Two-photon </a:t>
            </a: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production of </a:t>
            </a:r>
            <a:r>
              <a:rPr lang="en-US" dirty="0" err="1">
                <a:solidFill>
                  <a:srgbClr val="183962"/>
                </a:solidFill>
                <a:latin typeface="+mj-lt"/>
                <a:ea typeface="+mj-ea"/>
                <a:cs typeface="+mj-cs"/>
              </a:rPr>
              <a:t>e+e</a:t>
            </a: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- pairs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5500694" y="5429266"/>
            <a:ext cx="3429024" cy="35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Large error on background events</a:t>
            </a: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214282" y="5715017"/>
            <a:ext cx="414340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Two-photon </a:t>
            </a:r>
            <a:r>
              <a:rPr lang="en-US" dirty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production of µ+µ- 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pairs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5500694" y="5715018"/>
            <a:ext cx="3429024" cy="35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Large error on background events</a:t>
            </a:r>
          </a:p>
        </p:txBody>
      </p:sp>
      <p:graphicFrame>
        <p:nvGraphicFramePr>
          <p:cNvPr id="46" name="Object 6"/>
          <p:cNvGraphicFramePr>
            <a:graphicFrameLocks noChangeAspect="1"/>
          </p:cNvGraphicFramePr>
          <p:nvPr/>
        </p:nvGraphicFramePr>
        <p:xfrm>
          <a:off x="5613030" y="4857760"/>
          <a:ext cx="1000133" cy="29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9" imgW="583693" imgH="164957" progId="Equation.DSMT4">
                  <p:embed/>
                </p:oleObj>
              </mc:Choice>
              <mc:Fallback>
                <p:oleObj name="Equation" r:id="rId9" imgW="583693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030" y="4857760"/>
                        <a:ext cx="1000133" cy="2903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ktangel 46"/>
          <p:cNvSpPr/>
          <p:nvPr/>
        </p:nvSpPr>
        <p:spPr>
          <a:xfrm>
            <a:off x="6717257" y="4804958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8</a:t>
            </a:r>
            <a:r>
              <a:rPr lang="en-US" sz="1600" dirty="0"/>
              <a:t>.</a:t>
            </a:r>
            <a:r>
              <a:rPr lang="en-US" sz="1600" b="1" dirty="0"/>
              <a:t>4</a:t>
            </a:r>
            <a:r>
              <a:rPr lang="en-US" sz="1600" dirty="0"/>
              <a:t>)</a:t>
            </a:r>
            <a:endParaRPr lang="da-DK" sz="1600" dirty="0"/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5500694" y="4214820"/>
            <a:ext cx="3429024" cy="500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Best result yet: 11 % uncertainty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" name="Tekstboks 49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Luminosity      </a:t>
            </a:r>
            <a:r>
              <a:rPr lang="en-US" sz="1000" u="sng" dirty="0" smtClean="0">
                <a:solidFill>
                  <a:srgbClr val="3161AB"/>
                </a:solidFill>
              </a:rPr>
              <a:t>ATLAS at LHC</a:t>
            </a:r>
            <a:r>
              <a:rPr lang="en-US" sz="1000" dirty="0" smtClean="0">
                <a:solidFill>
                  <a:srgbClr val="3161AB"/>
                </a:solidFill>
              </a:rPr>
              <a:t>      ALFA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24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3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3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3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4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4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4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8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9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9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9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0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7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08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1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14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6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17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3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1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42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4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2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3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5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6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6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9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3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74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21" grpId="0"/>
      <p:bldP spid="21" grpId="1"/>
      <p:bldP spid="22" grpId="0"/>
      <p:bldP spid="22" grpId="1"/>
      <p:bldP spid="22" grpId="2"/>
      <p:bldP spid="22" grpId="3"/>
      <p:bldP spid="23" grpId="0"/>
      <p:bldP spid="23" grpId="1"/>
      <p:bldP spid="23" grpId="2"/>
      <p:bldP spid="23" grpId="3"/>
      <p:bldP spid="24" grpId="0"/>
      <p:bldP spid="24" grpId="1"/>
      <p:bldP spid="24" grpId="2"/>
      <p:bldP spid="24" grpId="3"/>
      <p:bldP spid="26" grpId="0"/>
      <p:bldP spid="26" grpId="1"/>
      <p:bldP spid="26" grpId="2"/>
      <p:bldP spid="26" grpId="3"/>
      <p:bldP spid="27" grpId="0"/>
      <p:bldP spid="27" grpId="1"/>
      <p:bldP spid="30" grpId="0"/>
      <p:bldP spid="30" grpId="1"/>
      <p:bldP spid="32" grpId="0"/>
      <p:bldP spid="32" grpId="1"/>
      <p:bldP spid="34" grpId="0"/>
      <p:bldP spid="34" grpId="1"/>
      <p:bldP spid="35" grpId="0"/>
      <p:bldP spid="35" grpId="1"/>
      <p:bldP spid="36" grpId="0" animBg="1"/>
      <p:bldP spid="36" grpId="1" animBg="1"/>
      <p:bldP spid="38" grpId="0"/>
      <p:bldP spid="38" grpId="1"/>
      <p:bldP spid="39" grpId="0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5" grpId="0"/>
      <p:bldP spid="47" grpId="0"/>
      <p:bldP spid="48" grpId="0"/>
      <p:bldP spid="48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9" name="Tekstboks 28"/>
          <p:cNvSpPr txBox="1"/>
          <p:nvPr/>
        </p:nvSpPr>
        <p:spPr>
          <a:xfrm>
            <a:off x="2225926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 [39](section 2.1)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Luminosity determination in ATLAS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214282" y="1000108"/>
            <a:ext cx="600079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Luminosity determination from Coulomb scattering  (small t):</a:t>
            </a:r>
            <a:endParaRPr kumimoji="0" lang="en-US" b="1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28686" name="Object 14"/>
          <p:cNvGraphicFramePr>
            <a:graphicFrameLocks noChangeAspect="1"/>
          </p:cNvGraphicFramePr>
          <p:nvPr/>
        </p:nvGraphicFramePr>
        <p:xfrm>
          <a:off x="826584" y="1500173"/>
          <a:ext cx="5624803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5" imgW="3568700" imgH="546100" progId="Equation.DSMT4">
                  <p:embed/>
                </p:oleObj>
              </mc:Choice>
              <mc:Fallback>
                <p:oleObj name="Equation" r:id="rId5" imgW="35687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584" y="1500173"/>
                        <a:ext cx="5624803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ktangel 54"/>
          <p:cNvSpPr/>
          <p:nvPr/>
        </p:nvSpPr>
        <p:spPr>
          <a:xfrm>
            <a:off x="6755938" y="1785925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b="1" dirty="0" smtClean="0"/>
              <a:t>10</a:t>
            </a:r>
            <a:r>
              <a:rPr lang="en-US" sz="1600" dirty="0" smtClean="0"/>
              <a:t>.</a:t>
            </a:r>
            <a:r>
              <a:rPr lang="en-US" sz="1600" b="1" dirty="0" smtClean="0"/>
              <a:t>8</a:t>
            </a:r>
            <a:r>
              <a:rPr lang="en-US" sz="1600" dirty="0" smtClean="0"/>
              <a:t>)</a:t>
            </a:r>
            <a:endParaRPr lang="da-DK" sz="1600" dirty="0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35" name="Billede 34" descr="D:\Afhandling\Figure\Elastic cross sectio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6451" y="2349245"/>
            <a:ext cx="4097317" cy="386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7072330" y="397735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&lt;= Figure 10.4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400" dirty="0" smtClean="0">
                <a:ea typeface="Calibri" pitchFamily="34" charset="0"/>
                <a:cs typeface="Times New Roman" pitchFamily="18" charset="0"/>
              </a:rPr>
              <a:t>2.1 in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[39])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38" name="Lige pilforbindelse 37"/>
          <p:cNvCxnSpPr/>
          <p:nvPr/>
        </p:nvCxnSpPr>
        <p:spPr>
          <a:xfrm rot="5400000">
            <a:off x="3240875" y="2888455"/>
            <a:ext cx="1433524" cy="37147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ktangel 38"/>
          <p:cNvSpPr/>
          <p:nvPr/>
        </p:nvSpPr>
        <p:spPr>
          <a:xfrm>
            <a:off x="3744686" y="1571612"/>
            <a:ext cx="827314" cy="7858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 39"/>
          <p:cNvSpPr/>
          <p:nvPr/>
        </p:nvSpPr>
        <p:spPr>
          <a:xfrm>
            <a:off x="4714876" y="1571612"/>
            <a:ext cx="1571636" cy="785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1" name="Lige pilforbindelse 40"/>
          <p:cNvCxnSpPr/>
          <p:nvPr/>
        </p:nvCxnSpPr>
        <p:spPr>
          <a:xfrm rot="5400000">
            <a:off x="4393405" y="3321843"/>
            <a:ext cx="2071702" cy="1428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ige pilforbindelse 43"/>
          <p:cNvCxnSpPr/>
          <p:nvPr/>
        </p:nvCxnSpPr>
        <p:spPr>
          <a:xfrm>
            <a:off x="2500298" y="3000372"/>
            <a:ext cx="1214446" cy="938218"/>
          </a:xfrm>
          <a:prstGeom prst="straightConnector1">
            <a:avLst/>
          </a:prstGeom>
          <a:ln w="28575">
            <a:solidFill>
              <a:srgbClr val="4D8AD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214282" y="2571745"/>
            <a:ext cx="2643206" cy="1071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Challenge: The region of interest corresponds to  scattering angle of about </a:t>
            </a:r>
            <a:r>
              <a:rPr lang="en-US" dirty="0" smtClean="0">
                <a:solidFill>
                  <a:srgbClr val="183962"/>
                </a:solidFill>
              </a:rPr>
              <a:t>3.5 µ</a:t>
            </a:r>
            <a:r>
              <a:rPr lang="en-US" dirty="0" err="1" smtClean="0">
                <a:solidFill>
                  <a:srgbClr val="183962"/>
                </a:solidFill>
              </a:rPr>
              <a:t>rad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for 7 </a:t>
            </a:r>
            <a:r>
              <a:rPr lang="en-US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TeV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protons  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214282" y="3714752"/>
            <a:ext cx="2928958" cy="1071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The same method was used at the SPS, but with a scattering angle of 120 </a:t>
            </a:r>
            <a:r>
              <a:rPr lang="en-US" dirty="0" smtClean="0">
                <a:solidFill>
                  <a:srgbClr val="183962"/>
                </a:solidFill>
              </a:rPr>
              <a:t>µrad. Result: 3 % uncertainty.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14282" y="4857760"/>
            <a:ext cx="2928958" cy="1071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The method will be used with the ALFA detector system (next slide). </a:t>
            </a:r>
          </a:p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Aim</a:t>
            </a:r>
            <a:r>
              <a:rPr lang="en-US" dirty="0" smtClean="0">
                <a:solidFill>
                  <a:srgbClr val="183962"/>
                </a:solidFill>
              </a:rPr>
              <a:t>: 3 % uncertainty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Tekstboks 36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Luminosity      </a:t>
            </a:r>
            <a:r>
              <a:rPr lang="en-US" sz="1000" u="sng" dirty="0" smtClean="0">
                <a:solidFill>
                  <a:srgbClr val="3161AB"/>
                </a:solidFill>
              </a:rPr>
              <a:t>ATLAS at LHC</a:t>
            </a:r>
            <a:r>
              <a:rPr lang="en-US" sz="1000" dirty="0" smtClean="0">
                <a:solidFill>
                  <a:srgbClr val="3161AB"/>
                </a:solidFill>
              </a:rPr>
              <a:t>      ALFA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5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9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6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3" grpId="0"/>
      <p:bldP spid="43" grpId="1"/>
      <p:bldP spid="43" grpId="2"/>
      <p:bldP spid="56" grpId="0"/>
      <p:bldP spid="56" grpId="1"/>
      <p:bldP spid="56" grpId="2"/>
      <p:bldP spid="57" grpId="0"/>
      <p:bldP spid="5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9" name="Tekstboks 28"/>
          <p:cNvSpPr txBox="1"/>
          <p:nvPr/>
        </p:nvSpPr>
        <p:spPr>
          <a:xfrm>
            <a:off x="2225926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 [39](section 5.1) and [42]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(Absolute Luminosity For</a:t>
            </a:r>
            <a:r>
              <a:rPr kumimoji="0" lang="en-US" sz="2450" b="0" i="1" u="none" strike="noStrike" kern="1200" cap="none" spc="0" normalizeH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ATLAS)</a:t>
            </a:r>
            <a:endParaRPr kumimoji="0" lang="en-US" sz="2450" b="0" i="1" u="none" strike="noStrike" kern="1200" cap="none" spc="0" normalizeH="0" baseline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214282" y="1000108"/>
            <a:ext cx="600079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Requirements for the detector (Section 12):</a:t>
            </a:r>
            <a:endParaRPr kumimoji="0" lang="en-US" b="1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214282" y="1357298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1. 	Spatial resolution (vertical and horizontal) about 30 µm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214282" y="1785927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2.	Negligible inactive edge zone (&lt; 100 µm)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214282" y="2214555"/>
            <a:ext cx="8358246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3.	Uniform trigger and detection efficiency (~100 % trigger efficiency)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214282" y="2643183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4.	Precise relative positioning of the detectors (&lt;10 µm)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214282" y="3071811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5.	Operational in vacuum (mbar range)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214282" y="3500439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6.	Immunity to RF pick-up from the proton beam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214282" y="3929067"/>
            <a:ext cx="8358246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7.	Capable to cope with different beam positions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214282" y="4357695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8.	Moderate radiation hardness (</a:t>
            </a:r>
            <a:r>
              <a:rPr lang="en-US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kGy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range)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214282" y="4786323"/>
            <a:ext cx="8358246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9.	Easy and quick to install and remove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214282" y="5214951"/>
            <a:ext cx="7429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10.	Readout speed fast enough to identify each bunch crossing uniquely 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Tekstboks 32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Luminosity      ATLAS at LHC      </a:t>
            </a:r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4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52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6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6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76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4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9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8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4" grpId="2"/>
      <p:bldP spid="37" grpId="0"/>
      <p:bldP spid="37" grpId="1"/>
      <p:bldP spid="37" grpId="2"/>
      <p:bldP spid="42" grpId="0"/>
      <p:bldP spid="42" grpId="1"/>
      <p:bldP spid="42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Billede 7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714488"/>
            <a:ext cx="6017435" cy="379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9" name="Tekstboks 28"/>
          <p:cNvSpPr txBox="1"/>
          <p:nvPr/>
        </p:nvSpPr>
        <p:spPr>
          <a:xfrm>
            <a:off x="2225926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 [39](section 6) and [42]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electronic - PMF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3571868" y="4286256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Voltage divider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214282" y="1000108"/>
            <a:ext cx="600079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PhotoMultiplier</a:t>
            </a:r>
            <a:r>
              <a:rPr lang="en-US" b="1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Frontend (PMF)</a:t>
            </a:r>
            <a:endParaRPr kumimoji="0" lang="en-US" b="1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3571868" y="3929067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noProof="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Passive board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3571868" y="3571876"/>
            <a:ext cx="628654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tabLst>
                <a:tab pos="446088" algn="l"/>
              </a:tabLst>
              <a:defRPr/>
            </a:pPr>
            <a:r>
              <a:rPr lang="en-US" noProof="0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Active board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6" name="Billede 65" descr="P1181275.JP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0033" y="2293650"/>
            <a:ext cx="2643937" cy="3135614"/>
          </a:xfrm>
          <a:prstGeom prst="rect">
            <a:avLst/>
          </a:prstGeom>
        </p:spPr>
      </p:pic>
      <p:pic>
        <p:nvPicPr>
          <p:cNvPr id="67" name="Billede 66" descr="P1181277.JPG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00033" y="2293649"/>
            <a:ext cx="2643937" cy="3135613"/>
          </a:xfrm>
          <a:prstGeom prst="rect">
            <a:avLst/>
          </a:prstGeom>
        </p:spPr>
      </p:pic>
      <p:pic>
        <p:nvPicPr>
          <p:cNvPr id="68" name="Billede 67" descr="P1181280.JPG"/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00033" y="2404787"/>
            <a:ext cx="2643937" cy="3024477"/>
          </a:xfrm>
          <a:prstGeom prst="rect">
            <a:avLst/>
          </a:prstGeom>
        </p:spPr>
      </p:pic>
      <p:pic>
        <p:nvPicPr>
          <p:cNvPr id="69" name="Billede 68" descr="P1181282.JPG"/>
          <p:cNvPicPr/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00033" y="2404788"/>
            <a:ext cx="2654665" cy="3023702"/>
          </a:xfrm>
          <a:prstGeom prst="rect">
            <a:avLst/>
          </a:prstGeom>
        </p:spPr>
      </p:pic>
      <p:pic>
        <p:nvPicPr>
          <p:cNvPr id="70" name="Billede 69" descr="P1181284.JPG"/>
          <p:cNvPicPr/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00034" y="2404788"/>
            <a:ext cx="2661030" cy="3023702"/>
          </a:xfrm>
          <a:prstGeom prst="rect">
            <a:avLst/>
          </a:prstGeom>
        </p:spPr>
      </p:pic>
      <p:pic>
        <p:nvPicPr>
          <p:cNvPr id="71" name="Billede 70" descr="P1181285.JPG"/>
          <p:cNvPicPr/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500034" y="2071677"/>
            <a:ext cx="2644268" cy="3268867"/>
          </a:xfrm>
          <a:prstGeom prst="rect">
            <a:avLst/>
          </a:prstGeom>
        </p:spPr>
      </p:pic>
      <p:pic>
        <p:nvPicPr>
          <p:cNvPr id="72" name="Billede 71" descr="P1181287.JPG"/>
          <p:cNvPicPr/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500033" y="2071677"/>
            <a:ext cx="2643937" cy="3269791"/>
          </a:xfrm>
          <a:prstGeom prst="rect">
            <a:avLst/>
          </a:prstGeom>
        </p:spPr>
      </p:pic>
      <p:pic>
        <p:nvPicPr>
          <p:cNvPr id="73" name="Billede 72" descr="P1181290.JPG"/>
          <p:cNvPicPr/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458233" y="1857364"/>
            <a:ext cx="2756445" cy="3500462"/>
          </a:xfrm>
          <a:prstGeom prst="rect">
            <a:avLst/>
          </a:prstGeom>
        </p:spPr>
      </p:pic>
      <p:cxnSp>
        <p:nvCxnSpPr>
          <p:cNvPr id="53" name="AutoShape 2"/>
          <p:cNvCxnSpPr>
            <a:cxnSpLocks noChangeShapeType="1"/>
          </p:cNvCxnSpPr>
          <p:nvPr/>
        </p:nvCxnSpPr>
        <p:spPr bwMode="auto">
          <a:xfrm rot="10800000" flipV="1">
            <a:off x="3002745" y="4426751"/>
            <a:ext cx="642942" cy="35719"/>
          </a:xfrm>
          <a:prstGeom prst="straightConnector1">
            <a:avLst/>
          </a:prstGeom>
          <a:noFill/>
          <a:ln w="31750">
            <a:solidFill>
              <a:srgbClr val="183962"/>
            </a:solidFill>
            <a:round/>
            <a:headEnd/>
            <a:tailEnd type="triangle" w="med" len="med"/>
          </a:ln>
          <a:effectLst/>
        </p:spPr>
      </p:cxnSp>
      <p:cxnSp>
        <p:nvCxnSpPr>
          <p:cNvPr id="59" name="AutoShape 2"/>
          <p:cNvCxnSpPr>
            <a:cxnSpLocks noChangeShapeType="1"/>
            <a:stCxn id="58" idx="1"/>
          </p:cNvCxnSpPr>
          <p:nvPr/>
        </p:nvCxnSpPr>
        <p:spPr bwMode="auto">
          <a:xfrm rot="10800000" flipV="1">
            <a:off x="3000364" y="4107662"/>
            <a:ext cx="571504" cy="107156"/>
          </a:xfrm>
          <a:prstGeom prst="straightConnector1">
            <a:avLst/>
          </a:prstGeom>
          <a:noFill/>
          <a:ln w="31750">
            <a:solidFill>
              <a:srgbClr val="183962"/>
            </a:solidFill>
            <a:round/>
            <a:headEnd/>
            <a:tailEnd type="triangle" w="med" len="med"/>
          </a:ln>
          <a:effectLst/>
        </p:spPr>
      </p:cxnSp>
      <p:cxnSp>
        <p:nvCxnSpPr>
          <p:cNvPr id="61" name="AutoShape 2"/>
          <p:cNvCxnSpPr>
            <a:cxnSpLocks noChangeShapeType="1"/>
            <a:stCxn id="62" idx="1"/>
          </p:cNvCxnSpPr>
          <p:nvPr/>
        </p:nvCxnSpPr>
        <p:spPr bwMode="auto">
          <a:xfrm rot="10800000" flipV="1">
            <a:off x="3031332" y="3750470"/>
            <a:ext cx="540537" cy="59529"/>
          </a:xfrm>
          <a:prstGeom prst="straightConnector1">
            <a:avLst/>
          </a:prstGeom>
          <a:noFill/>
          <a:ln w="31750">
            <a:solidFill>
              <a:srgbClr val="183962"/>
            </a:solidFill>
            <a:round/>
            <a:headEnd/>
            <a:tailEnd type="triangle" w="med" len="med"/>
          </a:ln>
          <a:effectLst/>
        </p:spPr>
      </p:cxnSp>
      <p:sp>
        <p:nvSpPr>
          <p:cNvPr id="80" name="Rectangle 3"/>
          <p:cNvSpPr>
            <a:spLocks noChangeArrowheads="1"/>
          </p:cNvSpPr>
          <p:nvPr/>
        </p:nvSpPr>
        <p:spPr bwMode="auto">
          <a:xfrm>
            <a:off x="571472" y="5429264"/>
            <a:ext cx="2500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Figure 13.27 - 13.30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4286248" y="2928934"/>
            <a:ext cx="571504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0</a:t>
            </a:r>
            <a:endParaRPr lang="da-DK" dirty="0"/>
          </a:p>
        </p:txBody>
      </p:sp>
      <p:sp>
        <p:nvSpPr>
          <p:cNvPr id="83" name="Rektangel 82"/>
          <p:cNvSpPr/>
          <p:nvPr/>
        </p:nvSpPr>
        <p:spPr>
          <a:xfrm>
            <a:off x="3286116" y="3643314"/>
            <a:ext cx="100013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4" name="Rektangel 83"/>
          <p:cNvSpPr/>
          <p:nvPr/>
        </p:nvSpPr>
        <p:spPr>
          <a:xfrm>
            <a:off x="4286248" y="3541691"/>
            <a:ext cx="571504" cy="887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5" name="Rektangel 84"/>
          <p:cNvSpPr/>
          <p:nvPr/>
        </p:nvSpPr>
        <p:spPr>
          <a:xfrm>
            <a:off x="4286248" y="2143116"/>
            <a:ext cx="1428760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Rektangel 85"/>
          <p:cNvSpPr/>
          <p:nvPr/>
        </p:nvSpPr>
        <p:spPr>
          <a:xfrm>
            <a:off x="4862513" y="2952748"/>
            <a:ext cx="71438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7" name="Rektangel 86"/>
          <p:cNvSpPr/>
          <p:nvPr/>
        </p:nvSpPr>
        <p:spPr>
          <a:xfrm>
            <a:off x="5715008" y="2143116"/>
            <a:ext cx="781251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8" name="Rektangel 87"/>
          <p:cNvSpPr/>
          <p:nvPr/>
        </p:nvSpPr>
        <p:spPr>
          <a:xfrm>
            <a:off x="4500562" y="1357298"/>
            <a:ext cx="2000264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9" name="Rektangel 88"/>
          <p:cNvSpPr/>
          <p:nvPr/>
        </p:nvSpPr>
        <p:spPr>
          <a:xfrm>
            <a:off x="6500826" y="2143116"/>
            <a:ext cx="1143008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0" name="Rektangel 89"/>
          <p:cNvSpPr/>
          <p:nvPr/>
        </p:nvSpPr>
        <p:spPr>
          <a:xfrm>
            <a:off x="7500958" y="2143116"/>
            <a:ext cx="128588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1" name="Rektangel 90"/>
          <p:cNvSpPr/>
          <p:nvPr/>
        </p:nvSpPr>
        <p:spPr>
          <a:xfrm>
            <a:off x="6500826" y="2714620"/>
            <a:ext cx="1143008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3" name="Rektangel 92"/>
          <p:cNvSpPr/>
          <p:nvPr/>
        </p:nvSpPr>
        <p:spPr>
          <a:xfrm>
            <a:off x="7572396" y="2714620"/>
            <a:ext cx="1214446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00" name="Gruppe 99"/>
          <p:cNvGrpSpPr/>
          <p:nvPr/>
        </p:nvGrpSpPr>
        <p:grpSpPr>
          <a:xfrm>
            <a:off x="6572264" y="2857496"/>
            <a:ext cx="2214578" cy="428628"/>
            <a:chOff x="6390752" y="2537209"/>
            <a:chExt cx="2467528" cy="748916"/>
          </a:xfrm>
        </p:grpSpPr>
        <p:cxnSp>
          <p:nvCxnSpPr>
            <p:cNvPr id="97" name="Lige forbindelse 96"/>
            <p:cNvCxnSpPr/>
            <p:nvPr/>
          </p:nvCxnSpPr>
          <p:spPr>
            <a:xfrm rot="10800000">
              <a:off x="6390752" y="2537210"/>
              <a:ext cx="2467528" cy="74891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ge forbindelse 98"/>
            <p:cNvCxnSpPr/>
            <p:nvPr/>
          </p:nvCxnSpPr>
          <p:spPr>
            <a:xfrm rot="10800000" flipV="1">
              <a:off x="6390752" y="2537209"/>
              <a:ext cx="2467528" cy="74891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ktangel 100"/>
          <p:cNvSpPr/>
          <p:nvPr/>
        </p:nvSpPr>
        <p:spPr>
          <a:xfrm>
            <a:off x="4958862" y="3000372"/>
            <a:ext cx="1113336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2" name="Rektangel 101"/>
          <p:cNvSpPr/>
          <p:nvPr/>
        </p:nvSpPr>
        <p:spPr>
          <a:xfrm>
            <a:off x="4872824" y="3332440"/>
            <a:ext cx="1199373" cy="1096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3" name="Rektangel 102"/>
          <p:cNvSpPr/>
          <p:nvPr/>
        </p:nvSpPr>
        <p:spPr>
          <a:xfrm>
            <a:off x="6072198" y="3357562"/>
            <a:ext cx="1571636" cy="171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4" name="Rektangel 103"/>
          <p:cNvSpPr/>
          <p:nvPr/>
        </p:nvSpPr>
        <p:spPr>
          <a:xfrm>
            <a:off x="4929190" y="4214818"/>
            <a:ext cx="1214446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5" name="Rektangel 104"/>
          <p:cNvSpPr/>
          <p:nvPr/>
        </p:nvSpPr>
        <p:spPr>
          <a:xfrm>
            <a:off x="3357554" y="4429132"/>
            <a:ext cx="1571636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6" name="Rektangel 105"/>
          <p:cNvSpPr/>
          <p:nvPr/>
        </p:nvSpPr>
        <p:spPr>
          <a:xfrm>
            <a:off x="7643834" y="3357562"/>
            <a:ext cx="1357322" cy="171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7" name="Rektangel 106"/>
          <p:cNvSpPr/>
          <p:nvPr/>
        </p:nvSpPr>
        <p:spPr>
          <a:xfrm>
            <a:off x="3357554" y="5072074"/>
            <a:ext cx="5572164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8" name="Rektangel 107"/>
          <p:cNvSpPr/>
          <p:nvPr/>
        </p:nvSpPr>
        <p:spPr>
          <a:xfrm>
            <a:off x="6072198" y="3214686"/>
            <a:ext cx="470394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1" name="Rectangle 3"/>
          <p:cNvSpPr>
            <a:spLocks noChangeArrowheads="1"/>
          </p:cNvSpPr>
          <p:nvPr/>
        </p:nvSpPr>
        <p:spPr bwMode="auto">
          <a:xfrm>
            <a:off x="3286116" y="5429264"/>
            <a:ext cx="56436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Figure 13.31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400" dirty="0" smtClean="0">
                <a:ea typeface="Calibri" pitchFamily="34" charset="0"/>
                <a:cs typeface="Times New Roman" pitchFamily="18" charset="0"/>
              </a:rPr>
              <a:t>3 in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[58])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4" name="Tekstboks 63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Luminosity      ATLAS at LHC      </a:t>
            </a:r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7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0" grpId="2"/>
      <p:bldP spid="58" grpId="0"/>
      <p:bldP spid="58" grpId="1"/>
      <p:bldP spid="58" grpId="2"/>
      <p:bldP spid="62" grpId="0"/>
      <p:bldP spid="62" grpId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101" grpId="0" animBg="1"/>
      <p:bldP spid="102" grpId="0" animBg="1"/>
      <p:bldP spid="102" grpId="1" animBg="1"/>
      <p:bldP spid="103" grpId="0" animBg="1"/>
      <p:bldP spid="104" grpId="0" animBg="1"/>
      <p:bldP spid="104" grpId="1" animBg="1"/>
      <p:bldP spid="105" grpId="0" animBg="1"/>
      <p:bldP spid="105" grpId="1" animBg="1"/>
      <p:bldP spid="106" grpId="0" animBg="1"/>
      <p:bldP spid="108" grpId="0" animBg="1"/>
      <p:bldP spid="8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9" name="Tekstboks 28"/>
          <p:cNvSpPr txBox="1"/>
          <p:nvPr/>
        </p:nvSpPr>
        <p:spPr>
          <a:xfrm>
            <a:off x="2225926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 [39](section 6.6)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electronic - Motherboard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48" name="Billede 47" descr="D:\CERN temp\Billeder\Test beam 2009\6. 19-10-2009\PA199857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071670" y="1000108"/>
            <a:ext cx="5072098" cy="53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842" name="AutoShape 2"/>
          <p:cNvCxnSpPr>
            <a:cxnSpLocks noChangeShapeType="1"/>
          </p:cNvCxnSpPr>
          <p:nvPr/>
        </p:nvCxnSpPr>
        <p:spPr bwMode="auto">
          <a:xfrm>
            <a:off x="1973535" y="3956314"/>
            <a:ext cx="385903" cy="131548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5843" name="AutoShape 3"/>
          <p:cNvCxnSpPr>
            <a:cxnSpLocks noChangeShapeType="1"/>
          </p:cNvCxnSpPr>
          <p:nvPr/>
        </p:nvCxnSpPr>
        <p:spPr bwMode="auto">
          <a:xfrm>
            <a:off x="2103590" y="3781485"/>
            <a:ext cx="300622" cy="633224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5844" name="AutoShape 4"/>
          <p:cNvCxnSpPr>
            <a:cxnSpLocks noChangeShapeType="1"/>
          </p:cNvCxnSpPr>
          <p:nvPr/>
        </p:nvCxnSpPr>
        <p:spPr bwMode="auto">
          <a:xfrm>
            <a:off x="2103590" y="3555486"/>
            <a:ext cx="300622" cy="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grpSp>
        <p:nvGrpSpPr>
          <p:cNvPr id="35845" name="Group 5"/>
          <p:cNvGrpSpPr>
            <a:grpSpLocks/>
          </p:cNvGrpSpPr>
          <p:nvPr/>
        </p:nvGrpSpPr>
        <p:grpSpPr bwMode="auto">
          <a:xfrm flipV="1">
            <a:off x="2005515" y="1834909"/>
            <a:ext cx="430677" cy="1490313"/>
            <a:chOff x="3314" y="6306"/>
            <a:chExt cx="506" cy="1748"/>
          </a:xfrm>
        </p:grpSpPr>
        <p:cxnSp>
          <p:nvCxnSpPr>
            <p:cNvPr id="35846" name="AutoShape 6"/>
            <p:cNvCxnSpPr>
              <a:cxnSpLocks noChangeShapeType="1"/>
            </p:cNvCxnSpPr>
            <p:nvPr/>
          </p:nvCxnSpPr>
          <p:spPr bwMode="auto">
            <a:xfrm>
              <a:off x="3314" y="6511"/>
              <a:ext cx="453" cy="154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5847" name="AutoShape 7"/>
            <p:cNvCxnSpPr>
              <a:cxnSpLocks noChangeShapeType="1"/>
            </p:cNvCxnSpPr>
            <p:nvPr/>
          </p:nvCxnSpPr>
          <p:spPr bwMode="auto">
            <a:xfrm>
              <a:off x="3467" y="6306"/>
              <a:ext cx="353" cy="744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</p:grpSp>
      <p:cxnSp>
        <p:nvCxnSpPr>
          <p:cNvPr id="35848" name="AutoShape 8"/>
          <p:cNvCxnSpPr>
            <a:cxnSpLocks noChangeShapeType="1"/>
            <a:stCxn id="35857" idx="1"/>
          </p:cNvCxnSpPr>
          <p:nvPr/>
        </p:nvCxnSpPr>
        <p:spPr bwMode="auto">
          <a:xfrm rot="10800000" flipV="1">
            <a:off x="6643702" y="1464454"/>
            <a:ext cx="500066" cy="35719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5849" name="AutoShape 9"/>
          <p:cNvCxnSpPr>
            <a:cxnSpLocks noChangeShapeType="1"/>
            <a:stCxn id="35858" idx="1"/>
          </p:cNvCxnSpPr>
          <p:nvPr/>
        </p:nvCxnSpPr>
        <p:spPr bwMode="auto">
          <a:xfrm rot="10800000">
            <a:off x="6757894" y="2056645"/>
            <a:ext cx="385875" cy="26189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5850" name="AutoShape 10"/>
          <p:cNvCxnSpPr>
            <a:cxnSpLocks noChangeShapeType="1"/>
            <a:stCxn id="35858" idx="1"/>
          </p:cNvCxnSpPr>
          <p:nvPr/>
        </p:nvCxnSpPr>
        <p:spPr bwMode="auto">
          <a:xfrm rot="10800000" flipV="1">
            <a:off x="6815458" y="2318534"/>
            <a:ext cx="328311" cy="318031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5851" name="AutoShape 11"/>
          <p:cNvCxnSpPr>
            <a:cxnSpLocks noChangeShapeType="1"/>
          </p:cNvCxnSpPr>
          <p:nvPr/>
        </p:nvCxnSpPr>
        <p:spPr bwMode="auto">
          <a:xfrm rot="5400000">
            <a:off x="7084304" y="3748658"/>
            <a:ext cx="164808" cy="96996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5852" name="AutoShape 12"/>
          <p:cNvCxnSpPr>
            <a:cxnSpLocks noChangeShapeType="1"/>
          </p:cNvCxnSpPr>
          <p:nvPr/>
        </p:nvCxnSpPr>
        <p:spPr bwMode="auto">
          <a:xfrm flipH="1" flipV="1">
            <a:off x="6757892" y="4433897"/>
            <a:ext cx="528752" cy="191886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5853" name="AutoShape 13"/>
          <p:cNvCxnSpPr>
            <a:cxnSpLocks noChangeShapeType="1"/>
            <a:stCxn id="35861" idx="1"/>
          </p:cNvCxnSpPr>
          <p:nvPr/>
        </p:nvCxnSpPr>
        <p:spPr bwMode="auto">
          <a:xfrm rot="10800000" flipV="1">
            <a:off x="6868760" y="5246699"/>
            <a:ext cx="417884" cy="2510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5854" name="AutoShape 14"/>
          <p:cNvCxnSpPr>
            <a:cxnSpLocks noChangeShapeType="1"/>
            <a:stCxn id="35862" idx="3"/>
          </p:cNvCxnSpPr>
          <p:nvPr/>
        </p:nvCxnSpPr>
        <p:spPr bwMode="auto">
          <a:xfrm flipV="1">
            <a:off x="2000232" y="4433898"/>
            <a:ext cx="2527518" cy="1228728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5855" name="AutoShape 15"/>
          <p:cNvCxnSpPr>
            <a:cxnSpLocks noChangeShapeType="1"/>
            <a:stCxn id="35862" idx="3"/>
          </p:cNvCxnSpPr>
          <p:nvPr/>
        </p:nvCxnSpPr>
        <p:spPr bwMode="auto">
          <a:xfrm>
            <a:off x="2000232" y="5662626"/>
            <a:ext cx="2544575" cy="455603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643306" y="642918"/>
            <a:ext cx="314327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Embedded Local Monitor Board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7143768" y="1071546"/>
            <a:ext cx="178595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Input from the temperature sensors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7143768" y="2143116"/>
            <a:ext cx="1857388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CAN bus connectors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7143768" y="3221040"/>
            <a:ext cx="18573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Trigger signal input (TTC) (optical link)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7286644" y="4357694"/>
            <a:ext cx="171451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Data output (optical link)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7286644" y="5072074"/>
            <a:ext cx="171451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Voltage input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285720" y="5357826"/>
            <a:ext cx="17145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Connector to the trigger mezzanine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785786" y="3071810"/>
            <a:ext cx="128111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Connectors for kapton cable with up to 5 PMF</a:t>
            </a:r>
            <a:endParaRPr kumimoji="0" lang="en-US" sz="1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77" name="AutoShape 8"/>
          <p:cNvCxnSpPr>
            <a:cxnSpLocks noChangeShapeType="1"/>
            <a:stCxn id="35856" idx="2"/>
          </p:cNvCxnSpPr>
          <p:nvPr/>
        </p:nvCxnSpPr>
        <p:spPr bwMode="auto">
          <a:xfrm rot="5400000">
            <a:off x="4800204" y="1406906"/>
            <a:ext cx="829476" cy="1588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85" name="Rectangle 3"/>
          <p:cNvSpPr>
            <a:spLocks noChangeArrowheads="1"/>
          </p:cNvSpPr>
          <p:nvPr/>
        </p:nvSpPr>
        <p:spPr bwMode="auto">
          <a:xfrm>
            <a:off x="142844" y="1214422"/>
            <a:ext cx="1928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Figure 13.33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=&gt;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7" name="Tekstboks 46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Luminosity      ATLAS at LHC      </a:t>
            </a:r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9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6" grpId="0"/>
      <p:bldP spid="35856" grpId="1"/>
      <p:bldP spid="35857" grpId="0"/>
      <p:bldP spid="35857" grpId="1"/>
      <p:bldP spid="35858" grpId="0"/>
      <p:bldP spid="35858" grpId="1"/>
      <p:bldP spid="35859" grpId="0"/>
      <p:bldP spid="35859" grpId="1"/>
      <p:bldP spid="35860" grpId="0"/>
      <p:bldP spid="35860" grpId="1"/>
      <p:bldP spid="35861" grpId="0"/>
      <p:bldP spid="35861" grpId="1"/>
      <p:bldP spid="35862" grpId="0"/>
      <p:bldP spid="35863" grpId="0"/>
      <p:bldP spid="35863" grpId="1"/>
      <p:bldP spid="85" grpId="0"/>
      <p:bldP spid="85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17/57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5E36"/>
                </a:solidFill>
              </a:rPr>
              <a:t>Performance evaluation and optimization of the luminosity detector ALFA</a:t>
            </a:r>
            <a:endParaRPr lang="da-DK" sz="1200" dirty="0"/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29" name="Tekstboks 28"/>
          <p:cNvSpPr txBox="1"/>
          <p:nvPr/>
        </p:nvSpPr>
        <p:spPr>
          <a:xfrm>
            <a:off x="2225926" y="635795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 [39](section 4) + [42] (Typo in thesis page 80).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mechanics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50" name="Billede 49" descr="P5244731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28860" y="785794"/>
            <a:ext cx="4214842" cy="5433184"/>
          </a:xfrm>
          <a:prstGeom prst="rect">
            <a:avLst/>
          </a:prstGeom>
        </p:spPr>
      </p:pic>
      <p:cxnSp>
        <p:nvCxnSpPr>
          <p:cNvPr id="37890" name="AutoShape 2"/>
          <p:cNvCxnSpPr>
            <a:cxnSpLocks noChangeShapeType="1"/>
          </p:cNvCxnSpPr>
          <p:nvPr/>
        </p:nvCxnSpPr>
        <p:spPr bwMode="auto">
          <a:xfrm rot="10800000" flipV="1">
            <a:off x="6005768" y="2143116"/>
            <a:ext cx="995124" cy="35794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891" name="AutoShape 3"/>
          <p:cNvCxnSpPr>
            <a:cxnSpLocks noChangeShapeType="1"/>
          </p:cNvCxnSpPr>
          <p:nvPr/>
        </p:nvCxnSpPr>
        <p:spPr bwMode="auto">
          <a:xfrm rot="10800000">
            <a:off x="6005768" y="2880748"/>
            <a:ext cx="995124" cy="476814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892" name="AutoShape 4"/>
          <p:cNvCxnSpPr>
            <a:cxnSpLocks noChangeShapeType="1"/>
          </p:cNvCxnSpPr>
          <p:nvPr/>
        </p:nvCxnSpPr>
        <p:spPr bwMode="auto">
          <a:xfrm rot="10800000" flipV="1">
            <a:off x="5163812" y="1214421"/>
            <a:ext cx="1837080" cy="550391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893" name="AutoShape 5"/>
          <p:cNvCxnSpPr>
            <a:cxnSpLocks noChangeShapeType="1"/>
          </p:cNvCxnSpPr>
          <p:nvPr/>
        </p:nvCxnSpPr>
        <p:spPr bwMode="auto">
          <a:xfrm>
            <a:off x="2071670" y="1071546"/>
            <a:ext cx="2753108" cy="590681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894" name="AutoShape 6"/>
          <p:cNvCxnSpPr>
            <a:cxnSpLocks noChangeShapeType="1"/>
          </p:cNvCxnSpPr>
          <p:nvPr/>
        </p:nvCxnSpPr>
        <p:spPr bwMode="auto">
          <a:xfrm>
            <a:off x="2071670" y="1714488"/>
            <a:ext cx="2873209" cy="650829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895" name="AutoShape 7"/>
          <p:cNvCxnSpPr>
            <a:cxnSpLocks noChangeShapeType="1"/>
          </p:cNvCxnSpPr>
          <p:nvPr/>
        </p:nvCxnSpPr>
        <p:spPr bwMode="auto">
          <a:xfrm rot="10800000">
            <a:off x="4629614" y="4899942"/>
            <a:ext cx="2371278" cy="386446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896" name="AutoShape 8"/>
          <p:cNvCxnSpPr>
            <a:cxnSpLocks noChangeShapeType="1"/>
          </p:cNvCxnSpPr>
          <p:nvPr/>
        </p:nvCxnSpPr>
        <p:spPr bwMode="auto">
          <a:xfrm>
            <a:off x="2071670" y="3500438"/>
            <a:ext cx="1871119" cy="708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897" name="AutoShape 9"/>
          <p:cNvCxnSpPr>
            <a:cxnSpLocks noChangeShapeType="1"/>
          </p:cNvCxnSpPr>
          <p:nvPr/>
        </p:nvCxnSpPr>
        <p:spPr bwMode="auto">
          <a:xfrm>
            <a:off x="2071670" y="2857496"/>
            <a:ext cx="2078792" cy="248442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898" name="AutoShape 10"/>
          <p:cNvCxnSpPr>
            <a:cxnSpLocks noChangeShapeType="1"/>
          </p:cNvCxnSpPr>
          <p:nvPr/>
        </p:nvCxnSpPr>
        <p:spPr bwMode="auto">
          <a:xfrm flipV="1">
            <a:off x="2071670" y="4099272"/>
            <a:ext cx="1903645" cy="901364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899" name="AutoShape 11"/>
          <p:cNvCxnSpPr>
            <a:cxnSpLocks noChangeShapeType="1"/>
          </p:cNvCxnSpPr>
          <p:nvPr/>
        </p:nvCxnSpPr>
        <p:spPr bwMode="auto">
          <a:xfrm rot="10800000">
            <a:off x="5973240" y="4757324"/>
            <a:ext cx="1027652" cy="529064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900" name="AutoShape 12"/>
          <p:cNvCxnSpPr>
            <a:cxnSpLocks noChangeShapeType="1"/>
          </p:cNvCxnSpPr>
          <p:nvPr/>
        </p:nvCxnSpPr>
        <p:spPr bwMode="auto">
          <a:xfrm>
            <a:off x="2071670" y="1071546"/>
            <a:ext cx="2873209" cy="405526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7901" name="AutoShape 13"/>
          <p:cNvCxnSpPr>
            <a:cxnSpLocks noChangeShapeType="1"/>
          </p:cNvCxnSpPr>
          <p:nvPr/>
        </p:nvCxnSpPr>
        <p:spPr bwMode="auto">
          <a:xfrm flipV="1">
            <a:off x="2071670" y="3738970"/>
            <a:ext cx="2014989" cy="547286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214283" y="4143380"/>
            <a:ext cx="185738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Lower Roman Pot 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338113" y="3305177"/>
            <a:ext cx="173355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Beam pipe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428596" y="4857760"/>
            <a:ext cx="1643067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Lower bellow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7000892" y="5000636"/>
            <a:ext cx="11557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Bottom level arm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7000892" y="3000372"/>
            <a:ext cx="150019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Lower compensation bellow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7000892" y="1785926"/>
            <a:ext cx="185738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Upper compensation bellow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7000892" y="1019161"/>
            <a:ext cx="17145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Upper motor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915970" y="857232"/>
            <a:ext cx="1155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Springs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630218" y="1500174"/>
            <a:ext cx="144145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Top level arm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430190" y="2643182"/>
            <a:ext cx="164148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Upper bellow 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642910" y="5786454"/>
            <a:ext cx="17145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Figure 13.41 =&gt;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6" name="Tekstboks 45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161AB"/>
                </a:solidFill>
              </a:rPr>
              <a:t>Luminosity      ATLAS at LHC      </a:t>
            </a:r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Standard readout      “Crosstalk” investigation      Full detector readout      Overlap detectors      Test beam      Conclusion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8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indefinite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indefinite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indefinite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4" dur="indefinite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2" grpId="0"/>
      <p:bldP spid="37902" grpId="1"/>
      <p:bldP spid="37903" grpId="0"/>
      <p:bldP spid="37903" grpId="1"/>
      <p:bldP spid="37904" grpId="0"/>
      <p:bldP spid="37904" grpId="1"/>
      <p:bldP spid="37905" grpId="0"/>
      <p:bldP spid="37905" grpId="1"/>
      <p:bldP spid="37906" grpId="0"/>
      <p:bldP spid="37906" grpId="1"/>
      <p:bldP spid="37908" grpId="0"/>
      <p:bldP spid="37908" grpId="1"/>
      <p:bldP spid="37909" grpId="0"/>
      <p:bldP spid="37910" grpId="0"/>
      <p:bldP spid="37910" grpId="1"/>
      <p:bldP spid="37911" grpId="0"/>
      <p:bldP spid="37911" grpId="1"/>
      <p:bldP spid="37912" grpId="0"/>
      <p:bldP spid="379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335E36"/>
                </a:solidFill>
              </a:rPr>
              <a:t>Sune Jakobsen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detector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32" name="Billede 31" descr="P5224475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837891"/>
            <a:ext cx="5637303" cy="5520067"/>
          </a:xfrm>
          <a:prstGeom prst="rect">
            <a:avLst/>
          </a:prstGeom>
        </p:spPr>
      </p:pic>
      <p:pic>
        <p:nvPicPr>
          <p:cNvPr id="54" name="Billede 53" descr="Fiber clodding.jp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308331" y="1262040"/>
            <a:ext cx="2478511" cy="1809770"/>
          </a:xfrm>
          <a:prstGeom prst="rect">
            <a:avLst/>
          </a:prstGeom>
        </p:spPr>
      </p:pic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143604" y="857233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500 µm scintillating fibers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6143636" y="3835603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Aluminum coating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5" name="Gruppe 84"/>
          <p:cNvGrpSpPr/>
          <p:nvPr/>
        </p:nvGrpSpPr>
        <p:grpSpPr>
          <a:xfrm>
            <a:off x="6143636" y="4467487"/>
            <a:ext cx="2786082" cy="1008866"/>
            <a:chOff x="2401902" y="2643187"/>
            <a:chExt cx="4340197" cy="1571625"/>
          </a:xfrm>
        </p:grpSpPr>
        <p:sp>
          <p:nvSpPr>
            <p:cNvPr id="58" name="Rectangle 5"/>
            <p:cNvSpPr/>
            <p:nvPr/>
          </p:nvSpPr>
          <p:spPr>
            <a:xfrm rot="2700000">
              <a:off x="3014745" y="2445282"/>
              <a:ext cx="457200" cy="1682885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59" name="Rectangle 17"/>
            <p:cNvSpPr/>
            <p:nvPr/>
          </p:nvSpPr>
          <p:spPr>
            <a:xfrm rot="2700000">
              <a:off x="3587443" y="2597683"/>
              <a:ext cx="457200" cy="1682885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0" name="Explosion 2 28"/>
            <p:cNvSpPr/>
            <p:nvPr/>
          </p:nvSpPr>
          <p:spPr>
            <a:xfrm>
              <a:off x="3056360" y="3128635"/>
              <a:ext cx="381000" cy="304800"/>
            </a:xfrm>
            <a:prstGeom prst="irregularSeal2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cxnSp>
          <p:nvCxnSpPr>
            <p:cNvPr id="61" name="Straight Arrow Connector 30"/>
            <p:cNvCxnSpPr/>
            <p:nvPr/>
          </p:nvCxnSpPr>
          <p:spPr>
            <a:xfrm>
              <a:off x="3437360" y="3259699"/>
              <a:ext cx="3810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31"/>
            <p:cNvCxnSpPr/>
            <p:nvPr/>
          </p:nvCxnSpPr>
          <p:spPr>
            <a:xfrm rot="16200000" flipH="1">
              <a:off x="3170660" y="3526399"/>
              <a:ext cx="3048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33"/>
            <p:cNvCxnSpPr/>
            <p:nvPr/>
          </p:nvCxnSpPr>
          <p:spPr>
            <a:xfrm rot="16200000" flipH="1">
              <a:off x="3323060" y="3450199"/>
              <a:ext cx="3048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39"/>
            <p:cNvCxnSpPr/>
            <p:nvPr/>
          </p:nvCxnSpPr>
          <p:spPr>
            <a:xfrm rot="16200000" flipV="1">
              <a:off x="3005560" y="2935849"/>
              <a:ext cx="2286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40"/>
            <p:cNvCxnSpPr/>
            <p:nvPr/>
          </p:nvCxnSpPr>
          <p:spPr>
            <a:xfrm rot="10800000">
              <a:off x="2751560" y="3259699"/>
              <a:ext cx="3048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41"/>
            <p:cNvCxnSpPr/>
            <p:nvPr/>
          </p:nvCxnSpPr>
          <p:spPr>
            <a:xfrm rot="10800000">
              <a:off x="2884910" y="3100949"/>
              <a:ext cx="171450" cy="825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48"/>
            <p:cNvSpPr/>
            <p:nvPr/>
          </p:nvSpPr>
          <p:spPr>
            <a:xfrm rot="2700000">
              <a:off x="5148862" y="2568342"/>
              <a:ext cx="457200" cy="1538713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68" name="Rectangle 49"/>
            <p:cNvSpPr/>
            <p:nvPr/>
          </p:nvSpPr>
          <p:spPr>
            <a:xfrm rot="2700000">
              <a:off x="5721560" y="2720743"/>
              <a:ext cx="457200" cy="1538713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cxnSp>
          <p:nvCxnSpPr>
            <p:cNvPr id="69" name="Straight Connector 51"/>
            <p:cNvCxnSpPr/>
            <p:nvPr/>
          </p:nvCxnSpPr>
          <p:spPr>
            <a:xfrm flipV="1">
              <a:off x="4631850" y="2643187"/>
              <a:ext cx="1081985" cy="1073713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52"/>
            <p:cNvCxnSpPr/>
            <p:nvPr/>
          </p:nvCxnSpPr>
          <p:spPr>
            <a:xfrm rot="5400000" flipH="1" flipV="1">
              <a:off x="5025748" y="2933566"/>
              <a:ext cx="1111815" cy="1083509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53"/>
            <p:cNvCxnSpPr/>
            <p:nvPr/>
          </p:nvCxnSpPr>
          <p:spPr>
            <a:xfrm flipV="1">
              <a:off x="5241450" y="2662237"/>
              <a:ext cx="1186760" cy="1186053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54"/>
            <p:cNvCxnSpPr/>
            <p:nvPr/>
          </p:nvCxnSpPr>
          <p:spPr>
            <a:xfrm rot="5400000" flipH="1" flipV="1">
              <a:off x="5566932" y="3039645"/>
              <a:ext cx="1188720" cy="1161614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Explosion 2 55"/>
            <p:cNvSpPr/>
            <p:nvPr/>
          </p:nvSpPr>
          <p:spPr>
            <a:xfrm>
              <a:off x="5241450" y="3128636"/>
              <a:ext cx="381000" cy="304800"/>
            </a:xfrm>
            <a:prstGeom prst="irregularSeal2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cxnSp>
          <p:nvCxnSpPr>
            <p:cNvPr id="74" name="Straight Arrow Connector 56"/>
            <p:cNvCxnSpPr/>
            <p:nvPr/>
          </p:nvCxnSpPr>
          <p:spPr>
            <a:xfrm>
              <a:off x="5622450" y="3259700"/>
              <a:ext cx="100910" cy="216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57"/>
            <p:cNvCxnSpPr/>
            <p:nvPr/>
          </p:nvCxnSpPr>
          <p:spPr>
            <a:xfrm rot="16200000" flipH="1">
              <a:off x="5342364" y="3462336"/>
              <a:ext cx="152400" cy="7620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58"/>
            <p:cNvCxnSpPr/>
            <p:nvPr/>
          </p:nvCxnSpPr>
          <p:spPr>
            <a:xfrm>
              <a:off x="5494760" y="3335900"/>
              <a:ext cx="100910" cy="978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59"/>
            <p:cNvCxnSpPr/>
            <p:nvPr/>
          </p:nvCxnSpPr>
          <p:spPr>
            <a:xfrm rot="16200000" flipV="1">
              <a:off x="5285216" y="3090862"/>
              <a:ext cx="228600" cy="15240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60"/>
            <p:cNvCxnSpPr/>
            <p:nvPr/>
          </p:nvCxnSpPr>
          <p:spPr>
            <a:xfrm rot="10800000">
              <a:off x="5136696" y="3278752"/>
              <a:ext cx="304800" cy="7620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61"/>
            <p:cNvCxnSpPr/>
            <p:nvPr/>
          </p:nvCxnSpPr>
          <p:spPr>
            <a:xfrm rot="10800000">
              <a:off x="5212890" y="3177158"/>
              <a:ext cx="171450" cy="825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66"/>
            <p:cNvCxnSpPr/>
            <p:nvPr/>
          </p:nvCxnSpPr>
          <p:spPr>
            <a:xfrm rot="16200000" flipV="1">
              <a:off x="5570960" y="3128962"/>
              <a:ext cx="2286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68"/>
            <p:cNvCxnSpPr/>
            <p:nvPr/>
          </p:nvCxnSpPr>
          <p:spPr>
            <a:xfrm rot="10800000">
              <a:off x="5285212" y="3570285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70"/>
            <p:cNvCxnSpPr/>
            <p:nvPr/>
          </p:nvCxnSpPr>
          <p:spPr>
            <a:xfrm rot="10800000" flipV="1">
              <a:off x="5113760" y="3433762"/>
              <a:ext cx="4572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73"/>
            <p:cNvCxnSpPr/>
            <p:nvPr/>
          </p:nvCxnSpPr>
          <p:spPr>
            <a:xfrm>
              <a:off x="5342360" y="3052762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75"/>
            <p:cNvCxnSpPr/>
            <p:nvPr/>
          </p:nvCxnSpPr>
          <p:spPr>
            <a:xfrm rot="5400000">
              <a:off x="4885160" y="3433762"/>
              <a:ext cx="3810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kstboks 52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0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2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7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0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5" grpId="2"/>
      <p:bldP spid="55" grpId="3"/>
      <p:bldP spid="57" grpId="0"/>
      <p:bldP spid="57" grpId="1"/>
      <p:bldP spid="5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335E36"/>
                </a:solidFill>
              </a:rPr>
              <a:t>Sune Jakobsen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detector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32" name="Billede 31" descr="P5224475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837891"/>
            <a:ext cx="5637303" cy="5520067"/>
          </a:xfrm>
          <a:prstGeom prst="rect">
            <a:avLst/>
          </a:prstGeom>
        </p:spPr>
      </p:pic>
      <p:cxnSp>
        <p:nvCxnSpPr>
          <p:cNvPr id="31746" name="AutoShape 2"/>
          <p:cNvCxnSpPr>
            <a:cxnSpLocks noChangeShapeType="1"/>
          </p:cNvCxnSpPr>
          <p:nvPr/>
        </p:nvCxnSpPr>
        <p:spPr bwMode="auto">
          <a:xfrm flipH="1" flipV="1">
            <a:off x="3636874" y="2006787"/>
            <a:ext cx="901609" cy="5380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505148" y="1870680"/>
            <a:ext cx="1495612" cy="27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Main detector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143604" y="781830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Main detector plan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6143636" y="3714752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Staggering of plans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5" name="Billede 8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215074" y="1139019"/>
            <a:ext cx="2500330" cy="227098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88" name="Billede 87" descr="P4123467r.jpg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215074" y="4100628"/>
            <a:ext cx="2500330" cy="1828702"/>
          </a:xfrm>
          <a:prstGeom prst="rect">
            <a:avLst/>
          </a:prstGeom>
        </p:spPr>
      </p:pic>
      <p:cxnSp>
        <p:nvCxnSpPr>
          <p:cNvPr id="32770" name="AutoShape 2"/>
          <p:cNvCxnSpPr>
            <a:cxnSpLocks noChangeShapeType="1"/>
          </p:cNvCxnSpPr>
          <p:nvPr/>
        </p:nvCxnSpPr>
        <p:spPr bwMode="auto">
          <a:xfrm rot="5400000">
            <a:off x="6498217" y="5036014"/>
            <a:ext cx="1864194" cy="1588"/>
          </a:xfrm>
          <a:prstGeom prst="straightConnector1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kstboks 29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7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4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7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1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4" dur="indefinite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5" grpId="2"/>
      <p:bldP spid="57" grpId="0"/>
      <p:bldP spid="5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335E36"/>
                </a:solidFill>
              </a:rPr>
              <a:t>Sune Jakobsen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detector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32" name="Billede 31" descr="P5224475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837891"/>
            <a:ext cx="5637303" cy="5520067"/>
          </a:xfrm>
          <a:prstGeom prst="rect">
            <a:avLst/>
          </a:prstGeom>
        </p:spPr>
      </p:pic>
      <p:cxnSp>
        <p:nvCxnSpPr>
          <p:cNvPr id="31746" name="AutoShape 2"/>
          <p:cNvCxnSpPr>
            <a:cxnSpLocks noChangeShapeType="1"/>
          </p:cNvCxnSpPr>
          <p:nvPr/>
        </p:nvCxnSpPr>
        <p:spPr bwMode="auto">
          <a:xfrm flipH="1" flipV="1">
            <a:off x="3636874" y="2006787"/>
            <a:ext cx="901609" cy="5380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47" name="AutoShape 3"/>
          <p:cNvCxnSpPr>
            <a:cxnSpLocks noChangeShapeType="1"/>
          </p:cNvCxnSpPr>
          <p:nvPr/>
        </p:nvCxnSpPr>
        <p:spPr bwMode="auto">
          <a:xfrm>
            <a:off x="1438110" y="1651960"/>
            <a:ext cx="600589" cy="21086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505148" y="1870680"/>
            <a:ext cx="1495612" cy="27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Main detector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515548" y="1357298"/>
            <a:ext cx="913180" cy="82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Overlap detector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143604" y="781830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Overlap detector plan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3" name="Billede 4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215074" y="1142984"/>
            <a:ext cx="2500330" cy="220021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 cstate="print"/>
          <a:srcRect t="20891" b="22701"/>
          <a:stretch>
            <a:fillRect/>
          </a:stretch>
        </p:blipFill>
        <p:spPr bwMode="auto">
          <a:xfrm>
            <a:off x="6215074" y="4071942"/>
            <a:ext cx="249078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6143636" y="3643314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Overlap detector principle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kstboks 32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27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9" dur="indefinite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2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55" grpId="0"/>
      <p:bldP spid="55" grpId="1"/>
      <p:bldP spid="55" grpId="2"/>
      <p:bldP spid="48" grpId="0"/>
      <p:bldP spid="4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335E36"/>
                </a:solidFill>
              </a:rPr>
              <a:t>Sune Jakobsen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detector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32" name="Billede 31" descr="P5224475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837891"/>
            <a:ext cx="5637303" cy="5520067"/>
          </a:xfrm>
          <a:prstGeom prst="rect">
            <a:avLst/>
          </a:prstGeom>
        </p:spPr>
      </p:pic>
      <p:cxnSp>
        <p:nvCxnSpPr>
          <p:cNvPr id="31746" name="AutoShape 2"/>
          <p:cNvCxnSpPr>
            <a:cxnSpLocks noChangeShapeType="1"/>
          </p:cNvCxnSpPr>
          <p:nvPr/>
        </p:nvCxnSpPr>
        <p:spPr bwMode="auto">
          <a:xfrm flipH="1" flipV="1">
            <a:off x="3636874" y="2006787"/>
            <a:ext cx="901609" cy="5380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47" name="AutoShape 3"/>
          <p:cNvCxnSpPr>
            <a:cxnSpLocks noChangeShapeType="1"/>
          </p:cNvCxnSpPr>
          <p:nvPr/>
        </p:nvCxnSpPr>
        <p:spPr bwMode="auto">
          <a:xfrm>
            <a:off x="1438110" y="1651960"/>
            <a:ext cx="600589" cy="21086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51" name="AutoShape 7"/>
          <p:cNvCxnSpPr>
            <a:cxnSpLocks noChangeShapeType="1"/>
          </p:cNvCxnSpPr>
          <p:nvPr/>
        </p:nvCxnSpPr>
        <p:spPr bwMode="auto">
          <a:xfrm flipV="1">
            <a:off x="1734769" y="5105705"/>
            <a:ext cx="1020854" cy="802723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505148" y="1870680"/>
            <a:ext cx="1495612" cy="27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Main detector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515548" y="1357298"/>
            <a:ext cx="913180" cy="82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Overlap detector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812730" y="5909988"/>
            <a:ext cx="1759006" cy="30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Fiber connector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143604" y="857233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MultiAnode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PhotoMultiplier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Tube (MAPMT)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6143636" y="3643314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64 individual channels 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3" name="Billede 42" descr="D:\CERN temp\Billeder\MAPMT\No shim + fiber connectors\P52345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357298"/>
            <a:ext cx="2073257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Gruppe 47"/>
          <p:cNvGrpSpPr/>
          <p:nvPr/>
        </p:nvGrpSpPr>
        <p:grpSpPr>
          <a:xfrm>
            <a:off x="6433562" y="4059244"/>
            <a:ext cx="2073600" cy="2084400"/>
            <a:chOff x="2930861" y="1779243"/>
            <a:chExt cx="3282280" cy="3299513"/>
          </a:xfrm>
        </p:grpSpPr>
        <p:pic>
          <p:nvPicPr>
            <p:cNvPr id="44" name="Billede 43" descr="P4263649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930861" y="1779243"/>
              <a:ext cx="3282280" cy="3299513"/>
            </a:xfrm>
            <a:prstGeom prst="rect">
              <a:avLst/>
            </a:prstGeom>
          </p:spPr>
        </p:pic>
        <p:sp>
          <p:nvSpPr>
            <p:cNvPr id="33793" name="Rectangle 1"/>
            <p:cNvSpPr>
              <a:spLocks noChangeArrowheads="1"/>
            </p:cNvSpPr>
            <p:nvPr/>
          </p:nvSpPr>
          <p:spPr bwMode="auto">
            <a:xfrm>
              <a:off x="5192486" y="2597604"/>
              <a:ext cx="290513" cy="3000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cxnSp>
          <p:nvCxnSpPr>
            <p:cNvPr id="33794" name="AutoShape 2"/>
            <p:cNvCxnSpPr>
              <a:cxnSpLocks noChangeShapeType="1"/>
            </p:cNvCxnSpPr>
            <p:nvPr/>
          </p:nvCxnSpPr>
          <p:spPr bwMode="auto">
            <a:xfrm rot="5400000" flipH="1" flipV="1">
              <a:off x="5109511" y="2935309"/>
              <a:ext cx="462598" cy="2514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33795" name="Text Box 3"/>
            <p:cNvSpPr txBox="1">
              <a:spLocks noChangeArrowheads="1"/>
            </p:cNvSpPr>
            <p:nvPr/>
          </p:nvSpPr>
          <p:spPr bwMode="auto">
            <a:xfrm>
              <a:off x="4071934" y="3114677"/>
              <a:ext cx="1963748" cy="242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</a:rPr>
                <a:t>MAPMT </a:t>
              </a: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</a:rPr>
                <a:t>channel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kstboks 36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3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1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4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31756" grpId="0"/>
      <p:bldP spid="55" grpId="0"/>
      <p:bldP spid="55" grpId="1"/>
      <p:bldP spid="55" grpId="2"/>
      <p:bldP spid="57" grpId="0"/>
      <p:bldP spid="5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ERN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17" y="214290"/>
            <a:ext cx="584493" cy="5715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348" y="6050357"/>
            <a:ext cx="566246" cy="7674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3" name="Lige forbindelse 12"/>
          <p:cNvCxnSpPr/>
          <p:nvPr/>
        </p:nvCxnSpPr>
        <p:spPr>
          <a:xfrm rot="10800000">
            <a:off x="0" y="6771451"/>
            <a:ext cx="9144000" cy="0"/>
          </a:xfrm>
          <a:prstGeom prst="line">
            <a:avLst/>
          </a:prstGeom>
          <a:ln w="12700">
            <a:solidFill>
              <a:srgbClr val="335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 rot="10800000">
            <a:off x="714380" y="221436"/>
            <a:ext cx="8429620" cy="0"/>
          </a:xfrm>
          <a:prstGeom prst="line">
            <a:avLst/>
          </a:prstGeom>
          <a:ln w="13970">
            <a:solidFill>
              <a:srgbClr val="316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893" y="6394061"/>
            <a:ext cx="1989631" cy="500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sz="121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NIELS BOHR INSTITUTE</a:t>
            </a:r>
          </a:p>
          <a:p>
            <a:r>
              <a:rPr lang="en-US" sz="925" dirty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US" sz="925" dirty="0" smtClean="0">
                <a:solidFill>
                  <a:srgbClr val="335E36"/>
                </a:solidFill>
                <a:latin typeface="Times New Roman" pitchFamily="18" charset="0"/>
                <a:cs typeface="Times New Roman" pitchFamily="18" charset="0"/>
              </a:rPr>
              <a:t>COPENHAGEN</a:t>
            </a:r>
            <a:r>
              <a:rPr kumimoji="0" lang="en-US" sz="925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5E36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endParaRPr lang="en-US" sz="1200" dirty="0">
              <a:solidFill>
                <a:srgbClr val="335E36"/>
              </a:solidFill>
            </a:endParaRPr>
          </a:p>
          <a:p>
            <a:r>
              <a:rPr lang="en-US" sz="1200" dirty="0">
                <a:solidFill>
                  <a:srgbClr val="335E36"/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5E36"/>
                </a:solidFill>
                <a:latin typeface="Cambria" pitchFamily="18" charset="0"/>
              </a:rPr>
              <a:t> 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0" y="654076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5E36"/>
                </a:solidFill>
              </a:rPr>
              <a:t>“Absolute Luminosity For ATLAS” – From installation to first physics data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7143768" y="6540761"/>
            <a:ext cx="114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335E36"/>
                </a:solidFill>
              </a:rPr>
              <a:t>Sune</a:t>
            </a:r>
            <a:r>
              <a:rPr lang="en-US" sz="1200" dirty="0" smtClean="0">
                <a:solidFill>
                  <a:srgbClr val="335E36"/>
                </a:solidFill>
              </a:rPr>
              <a:t> </a:t>
            </a:r>
            <a:r>
              <a:rPr lang="en-US" sz="1200" dirty="0" err="1" smtClean="0">
                <a:solidFill>
                  <a:srgbClr val="335E36"/>
                </a:solidFill>
              </a:rPr>
              <a:t>Jakobsen</a:t>
            </a:r>
            <a:endParaRPr lang="da-DK" sz="1200" dirty="0"/>
          </a:p>
        </p:txBody>
      </p:sp>
      <p:sp>
        <p:nvSpPr>
          <p:cNvPr id="31" name="Rektangel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4348" y="306334"/>
            <a:ext cx="8212794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396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ALFA detector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32" name="Billede 31" descr="P5224475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837891"/>
            <a:ext cx="5637303" cy="5520067"/>
          </a:xfrm>
          <a:prstGeom prst="rect">
            <a:avLst/>
          </a:prstGeom>
        </p:spPr>
      </p:pic>
      <p:cxnSp>
        <p:nvCxnSpPr>
          <p:cNvPr id="31746" name="AutoShape 2"/>
          <p:cNvCxnSpPr>
            <a:cxnSpLocks noChangeShapeType="1"/>
          </p:cNvCxnSpPr>
          <p:nvPr/>
        </p:nvCxnSpPr>
        <p:spPr bwMode="auto">
          <a:xfrm flipH="1" flipV="1">
            <a:off x="3636874" y="2006787"/>
            <a:ext cx="901609" cy="5380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47" name="AutoShape 3"/>
          <p:cNvCxnSpPr>
            <a:cxnSpLocks noChangeShapeType="1"/>
          </p:cNvCxnSpPr>
          <p:nvPr/>
        </p:nvCxnSpPr>
        <p:spPr bwMode="auto">
          <a:xfrm>
            <a:off x="1438110" y="1651960"/>
            <a:ext cx="600589" cy="21086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48" name="AutoShape 4"/>
          <p:cNvCxnSpPr>
            <a:cxnSpLocks noChangeShapeType="1"/>
          </p:cNvCxnSpPr>
          <p:nvPr/>
        </p:nvCxnSpPr>
        <p:spPr bwMode="auto">
          <a:xfrm flipH="1">
            <a:off x="3007202" y="1022287"/>
            <a:ext cx="969957" cy="52351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49" name="AutoShape 5"/>
          <p:cNvCxnSpPr>
            <a:cxnSpLocks noChangeShapeType="1"/>
          </p:cNvCxnSpPr>
          <p:nvPr/>
        </p:nvCxnSpPr>
        <p:spPr bwMode="auto">
          <a:xfrm>
            <a:off x="2345536" y="1140078"/>
            <a:ext cx="793998" cy="16141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50" name="AutoShape 6"/>
          <p:cNvCxnSpPr>
            <a:cxnSpLocks noChangeShapeType="1"/>
          </p:cNvCxnSpPr>
          <p:nvPr/>
        </p:nvCxnSpPr>
        <p:spPr bwMode="auto">
          <a:xfrm>
            <a:off x="2345536" y="1140078"/>
            <a:ext cx="218131" cy="34464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31751" name="AutoShape 7"/>
          <p:cNvCxnSpPr>
            <a:cxnSpLocks noChangeShapeType="1"/>
          </p:cNvCxnSpPr>
          <p:nvPr/>
        </p:nvCxnSpPr>
        <p:spPr bwMode="auto">
          <a:xfrm flipV="1">
            <a:off x="1734769" y="5105705"/>
            <a:ext cx="1020854" cy="802723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505148" y="1870680"/>
            <a:ext cx="1495612" cy="27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Main detector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3922759" y="836322"/>
            <a:ext cx="1863687" cy="23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Main trigger tiles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838121" y="857232"/>
            <a:ext cx="2233681" cy="27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Overlap trigger tiles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515548" y="1357298"/>
            <a:ext cx="913180" cy="82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Overlap detector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812730" y="5909988"/>
            <a:ext cx="1759006" cy="30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</a:rPr>
              <a:t>Fiber connector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143604" y="781830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Main trigger scintillator tile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6143636" y="3571876"/>
            <a:ext cx="2857552" cy="357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Overlap trigger </a:t>
            </a:r>
            <a:r>
              <a:rPr lang="en-US" dirty="0" err="1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scintillator</a:t>
            </a:r>
            <a:r>
              <a:rPr lang="en-US" dirty="0" smtClean="0">
                <a:solidFill>
                  <a:srgbClr val="183962"/>
                </a:solidFill>
                <a:latin typeface="+mj-lt"/>
                <a:ea typeface="+mj-ea"/>
                <a:cs typeface="+mj-cs"/>
              </a:rPr>
              <a:t> tiles</a:t>
            </a:r>
            <a:endParaRPr kumimoji="0" lang="en-US" b="0" u="none" strike="noStrike" kern="1200" cap="none" spc="0" normalizeH="0" noProof="0" dirty="0" smtClean="0">
              <a:ln>
                <a:noFill/>
              </a:ln>
              <a:solidFill>
                <a:srgbClr val="18396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3" name="Billede 42" descr="plain_trigger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5" y="1214422"/>
            <a:ext cx="2678924" cy="1785950"/>
          </a:xfrm>
          <a:prstGeom prst="rect">
            <a:avLst/>
          </a:prstGeom>
          <a:noFill/>
        </p:spPr>
      </p:pic>
      <p:pic>
        <p:nvPicPr>
          <p:cNvPr id="44" name="Billede 43" descr="overlap_trigger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071942"/>
            <a:ext cx="2678252" cy="1785949"/>
          </a:xfrm>
          <a:prstGeom prst="rect">
            <a:avLst/>
          </a:prstGeom>
          <a:noFill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579675" y="6467712"/>
            <a:ext cx="5762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a-DK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5/18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kstboks 36"/>
          <p:cNvSpPr txBox="1"/>
          <p:nvPr/>
        </p:nvSpPr>
        <p:spPr>
          <a:xfrm>
            <a:off x="714348" y="-24"/>
            <a:ext cx="842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3161AB"/>
                </a:solidFill>
              </a:rPr>
              <a:t>ALFA</a:t>
            </a:r>
            <a:r>
              <a:rPr lang="en-US" sz="1000" dirty="0" smtClean="0">
                <a:solidFill>
                  <a:srgbClr val="3161AB"/>
                </a:solidFill>
              </a:rPr>
              <a:t>                     Triggering                     Beam based alignment                     Determination of total cross section                     Upgrade of Overlap Detector triggering</a:t>
            </a:r>
            <a:endParaRPr lang="en-US" sz="1000" dirty="0">
              <a:solidFill>
                <a:srgbClr val="316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3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7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6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31754" grpId="0"/>
      <p:bldP spid="31755" grpId="0"/>
      <p:bldP spid="31756" grpId="0"/>
      <p:bldP spid="31758" grpId="0"/>
      <p:bldP spid="55" grpId="0"/>
      <p:bldP spid="55" grpId="1"/>
      <p:bldP spid="55" grpId="2"/>
      <p:bldP spid="57" grpId="0"/>
      <p:bldP spid="57" grpId="1"/>
    </p:bld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12026</TotalTime>
  <Words>3744</Words>
  <Application>Microsoft Office PowerPoint</Application>
  <PresentationFormat>Skærmshow (4:3)</PresentationFormat>
  <Paragraphs>768</Paragraphs>
  <Slides>45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Diastitler</vt:lpstr>
      </vt:variant>
      <vt:variant>
        <vt:i4>45</vt:i4>
      </vt:variant>
    </vt:vector>
  </HeadingPairs>
  <TitlesOfParts>
    <vt:vector size="47" baseType="lpstr">
      <vt:lpstr>Kontortema</vt:lpstr>
      <vt:lpstr>Equation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NBI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Sune Jakobsen</dc:creator>
  <cp:lastModifiedBy>Sune Jakobsen</cp:lastModifiedBy>
  <cp:revision>432</cp:revision>
  <dcterms:created xsi:type="dcterms:W3CDTF">2010-07-10T13:27:24Z</dcterms:created>
  <dcterms:modified xsi:type="dcterms:W3CDTF">2012-01-03T10:47:18Z</dcterms:modified>
</cp:coreProperties>
</file>